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handoutMasterIdLst>
    <p:handoutMasterId r:id="rId43"/>
  </p:handoutMasterIdLst>
  <p:sldIdLst>
    <p:sldId id="256" r:id="rId2"/>
    <p:sldId id="294" r:id="rId3"/>
    <p:sldId id="361" r:id="rId4"/>
    <p:sldId id="356" r:id="rId5"/>
    <p:sldId id="353" r:id="rId6"/>
    <p:sldId id="357" r:id="rId7"/>
    <p:sldId id="358" r:id="rId8"/>
    <p:sldId id="368" r:id="rId9"/>
    <p:sldId id="380" r:id="rId10"/>
    <p:sldId id="379" r:id="rId11"/>
    <p:sldId id="359" r:id="rId12"/>
    <p:sldId id="369" r:id="rId13"/>
    <p:sldId id="370" r:id="rId14"/>
    <p:sldId id="371" r:id="rId15"/>
    <p:sldId id="309" r:id="rId16"/>
    <p:sldId id="360" r:id="rId17"/>
    <p:sldId id="375" r:id="rId18"/>
    <p:sldId id="372" r:id="rId19"/>
    <p:sldId id="373" r:id="rId20"/>
    <p:sldId id="374" r:id="rId21"/>
    <p:sldId id="383" r:id="rId22"/>
    <p:sldId id="385" r:id="rId23"/>
    <p:sldId id="376" r:id="rId24"/>
    <p:sldId id="362" r:id="rId25"/>
    <p:sldId id="389" r:id="rId26"/>
    <p:sldId id="387" r:id="rId27"/>
    <p:sldId id="326" r:id="rId28"/>
    <p:sldId id="365" r:id="rId29"/>
    <p:sldId id="386" r:id="rId30"/>
    <p:sldId id="366" r:id="rId31"/>
    <p:sldId id="314" r:id="rId32"/>
    <p:sldId id="381" r:id="rId33"/>
    <p:sldId id="377" r:id="rId34"/>
    <p:sldId id="382" r:id="rId35"/>
    <p:sldId id="378" r:id="rId36"/>
    <p:sldId id="388" r:id="rId37"/>
    <p:sldId id="351" r:id="rId38"/>
    <p:sldId id="352" r:id="rId39"/>
    <p:sldId id="390" r:id="rId40"/>
    <p:sldId id="350"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ugo Palmans" initials="HP"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C00CC"/>
    <a:srgbClr val="FF00F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176" autoAdjust="0"/>
    <p:restoredTop sz="94139" autoAdjust="0"/>
  </p:normalViewPr>
  <p:slideViewPr>
    <p:cSldViewPr>
      <p:cViewPr varScale="1">
        <p:scale>
          <a:sx n="69" d="100"/>
          <a:sy n="69" d="100"/>
        </p:scale>
        <p:origin x="-1176"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56" d="100"/>
          <a:sy n="56" d="100"/>
        </p:scale>
        <p:origin x="-288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image" Target="../media/image3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1FB1602-D963-4933-8FE7-A942E26CBA8C}" type="datetimeFigureOut">
              <a:rPr lang="en-GB" smtClean="0"/>
              <a:t>11/09/2014</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9D9AFD2-FF06-4C48-B119-FC1C198087D1}" type="slidenum">
              <a:rPr lang="en-GB" smtClean="0"/>
              <a:t>‹#›</a:t>
            </a:fld>
            <a:endParaRPr lang="en-GB"/>
          </a:p>
        </p:txBody>
      </p:sp>
    </p:spTree>
    <p:extLst>
      <p:ext uri="{BB962C8B-B14F-4D97-AF65-F5344CB8AC3E}">
        <p14:creationId xmlns:p14="http://schemas.microsoft.com/office/powerpoint/2010/main" val="7205866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3CF58A-ADBD-4475-B9B6-63DA48C905FA}" type="datetimeFigureOut">
              <a:rPr lang="en-GB" smtClean="0"/>
              <a:t>11/09/2014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C6C7FF-12CF-4022-B51B-1125BF652EF4}" type="slidenum">
              <a:rPr lang="en-GB" smtClean="0"/>
              <a:t>‹#›</a:t>
            </a:fld>
            <a:endParaRPr lang="en-GB"/>
          </a:p>
        </p:txBody>
      </p:sp>
    </p:spTree>
    <p:extLst>
      <p:ext uri="{BB962C8B-B14F-4D97-AF65-F5344CB8AC3E}">
        <p14:creationId xmlns:p14="http://schemas.microsoft.com/office/powerpoint/2010/main" val="8254006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3C6C7FF-12CF-4022-B51B-1125BF652EF4}" type="slidenum">
              <a:rPr lang="en-GB" smtClean="0"/>
              <a:t>11</a:t>
            </a:fld>
            <a:endParaRPr lang="en-GB"/>
          </a:p>
        </p:txBody>
      </p:sp>
    </p:spTree>
    <p:extLst>
      <p:ext uri="{BB962C8B-B14F-4D97-AF65-F5344CB8AC3E}">
        <p14:creationId xmlns:p14="http://schemas.microsoft.com/office/powerpoint/2010/main" val="40023713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p:txBody>
          <a:bodyPr/>
          <a:lstStyle/>
          <a:p>
            <a:r>
              <a:rPr lang="en-GB" altLang="en-US"/>
              <a:t>For TLD a detailed experimental energy-response curve is determined by Besserer et al and can be explained by a complex model of track structure theory, charge mobility and distribution of traps and luminescent centres.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Rot="1" noChangeAspect="1" noChangeArrowheads="1" noTextEdit="1"/>
          </p:cNvSpPr>
          <p:nvPr>
            <p:ph type="sldImg"/>
          </p:nvPr>
        </p:nvSpPr>
        <p:spPr>
          <a:ln/>
        </p:spPr>
      </p:sp>
      <p:sp>
        <p:nvSpPr>
          <p:cNvPr id="192515" name="Rectangle 3"/>
          <p:cNvSpPr>
            <a:spLocks noGrp="1" noChangeArrowheads="1"/>
          </p:cNvSpPr>
          <p:nvPr>
            <p:ph type="body" idx="1"/>
          </p:nvPr>
        </p:nvSpPr>
        <p:spPr/>
        <p:txBody>
          <a:bodyPr/>
          <a:lstStyle/>
          <a:p>
            <a:r>
              <a:rPr lang="en-GB" altLang="en-US"/>
              <a:t>Another promising approach is illustrated here. People in PSI found that some scintillator mixtures under respond while others over respond so they mixed two of them in adequate proportions to obtain a perfect match with an ion chamber measurement. The problem is that it works only for this particular energy so it needs to be further investigated if a more universal detector can be based on such an approach.</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5291138" y="404813"/>
            <a:ext cx="3384550" cy="720725"/>
            <a:chOff x="930" y="391"/>
            <a:chExt cx="3169" cy="674"/>
          </a:xfrm>
        </p:grpSpPr>
        <p:sp>
          <p:nvSpPr>
            <p:cNvPr id="5" name="AutoShape 3"/>
            <p:cNvSpPr>
              <a:spLocks noChangeAspect="1" noChangeArrowheads="1" noTextEdit="1"/>
            </p:cNvSpPr>
            <p:nvPr/>
          </p:nvSpPr>
          <p:spPr bwMode="auto">
            <a:xfrm>
              <a:off x="930" y="391"/>
              <a:ext cx="3169" cy="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AT" dirty="0"/>
            </a:p>
          </p:txBody>
        </p:sp>
        <p:sp>
          <p:nvSpPr>
            <p:cNvPr id="6" name="Rectangle 5"/>
            <p:cNvSpPr>
              <a:spLocks noChangeArrowheads="1"/>
            </p:cNvSpPr>
            <p:nvPr/>
          </p:nvSpPr>
          <p:spPr bwMode="auto">
            <a:xfrm>
              <a:off x="930" y="391"/>
              <a:ext cx="3169" cy="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lstStyle/>
            <a:p>
              <a:endParaRPr lang="de-AT" dirty="0">
                <a:latin typeface="Verdana" pitchFamily="34" charset="0"/>
              </a:endParaRPr>
            </a:p>
          </p:txBody>
        </p:sp>
        <p:sp>
          <p:nvSpPr>
            <p:cNvPr id="7" name="Freeform 6"/>
            <p:cNvSpPr>
              <a:spLocks/>
            </p:cNvSpPr>
            <p:nvPr/>
          </p:nvSpPr>
          <p:spPr bwMode="auto">
            <a:xfrm>
              <a:off x="1160" y="970"/>
              <a:ext cx="2680" cy="95"/>
            </a:xfrm>
            <a:custGeom>
              <a:avLst/>
              <a:gdLst>
                <a:gd name="T0" fmla="*/ 2633 w 5360"/>
                <a:gd name="T1" fmla="*/ 0 h 191"/>
                <a:gd name="T2" fmla="*/ 2648 w 5360"/>
                <a:gd name="T3" fmla="*/ 3 h 191"/>
                <a:gd name="T4" fmla="*/ 2661 w 5360"/>
                <a:gd name="T5" fmla="*/ 10 h 191"/>
                <a:gd name="T6" fmla="*/ 2672 w 5360"/>
                <a:gd name="T7" fmla="*/ 20 h 191"/>
                <a:gd name="T8" fmla="*/ 2679 w 5360"/>
                <a:gd name="T9" fmla="*/ 33 h 191"/>
                <a:gd name="T10" fmla="*/ 2680 w 5360"/>
                <a:gd name="T11" fmla="*/ 48 h 191"/>
                <a:gd name="T12" fmla="*/ 2679 w 5360"/>
                <a:gd name="T13" fmla="*/ 63 h 191"/>
                <a:gd name="T14" fmla="*/ 2672 w 5360"/>
                <a:gd name="T15" fmla="*/ 76 h 191"/>
                <a:gd name="T16" fmla="*/ 2661 w 5360"/>
                <a:gd name="T17" fmla="*/ 87 h 191"/>
                <a:gd name="T18" fmla="*/ 2648 w 5360"/>
                <a:gd name="T19" fmla="*/ 93 h 191"/>
                <a:gd name="T20" fmla="*/ 2633 w 5360"/>
                <a:gd name="T21" fmla="*/ 95 h 191"/>
                <a:gd name="T22" fmla="*/ 2618 w 5360"/>
                <a:gd name="T23" fmla="*/ 93 h 191"/>
                <a:gd name="T24" fmla="*/ 2605 w 5360"/>
                <a:gd name="T25" fmla="*/ 86 h 191"/>
                <a:gd name="T26" fmla="*/ 2595 w 5360"/>
                <a:gd name="T27" fmla="*/ 75 h 191"/>
                <a:gd name="T28" fmla="*/ 2588 w 5360"/>
                <a:gd name="T29" fmla="*/ 63 h 191"/>
                <a:gd name="T30" fmla="*/ 0 w 5360"/>
                <a:gd name="T31" fmla="*/ 49 h 191"/>
                <a:gd name="T32" fmla="*/ 2588 w 5360"/>
                <a:gd name="T33" fmla="*/ 33 h 191"/>
                <a:gd name="T34" fmla="*/ 2595 w 5360"/>
                <a:gd name="T35" fmla="*/ 20 h 191"/>
                <a:gd name="T36" fmla="*/ 2606 w 5360"/>
                <a:gd name="T37" fmla="*/ 10 h 191"/>
                <a:gd name="T38" fmla="*/ 2618 w 5360"/>
                <a:gd name="T39" fmla="*/ 3 h 191"/>
                <a:gd name="T40" fmla="*/ 2633 w 5360"/>
                <a:gd name="T41" fmla="*/ 0 h 19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360" h="191">
                  <a:moveTo>
                    <a:pt x="5266" y="0"/>
                  </a:moveTo>
                  <a:lnTo>
                    <a:pt x="5295" y="6"/>
                  </a:lnTo>
                  <a:lnTo>
                    <a:pt x="5322" y="20"/>
                  </a:lnTo>
                  <a:lnTo>
                    <a:pt x="5343" y="41"/>
                  </a:lnTo>
                  <a:lnTo>
                    <a:pt x="5357" y="66"/>
                  </a:lnTo>
                  <a:lnTo>
                    <a:pt x="5360" y="97"/>
                  </a:lnTo>
                  <a:lnTo>
                    <a:pt x="5357" y="126"/>
                  </a:lnTo>
                  <a:lnTo>
                    <a:pt x="5343" y="152"/>
                  </a:lnTo>
                  <a:lnTo>
                    <a:pt x="5322" y="174"/>
                  </a:lnTo>
                  <a:lnTo>
                    <a:pt x="5295" y="187"/>
                  </a:lnTo>
                  <a:lnTo>
                    <a:pt x="5266" y="191"/>
                  </a:lnTo>
                  <a:lnTo>
                    <a:pt x="5236" y="187"/>
                  </a:lnTo>
                  <a:lnTo>
                    <a:pt x="5209" y="172"/>
                  </a:lnTo>
                  <a:lnTo>
                    <a:pt x="5190" y="151"/>
                  </a:lnTo>
                  <a:lnTo>
                    <a:pt x="5176" y="126"/>
                  </a:lnTo>
                  <a:lnTo>
                    <a:pt x="0" y="99"/>
                  </a:lnTo>
                  <a:lnTo>
                    <a:pt x="5176" y="66"/>
                  </a:lnTo>
                  <a:lnTo>
                    <a:pt x="5190" y="41"/>
                  </a:lnTo>
                  <a:lnTo>
                    <a:pt x="5211" y="20"/>
                  </a:lnTo>
                  <a:lnTo>
                    <a:pt x="5236" y="6"/>
                  </a:lnTo>
                  <a:lnTo>
                    <a:pt x="5266"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8" name="Freeform 7"/>
            <p:cNvSpPr>
              <a:spLocks/>
            </p:cNvSpPr>
            <p:nvPr/>
          </p:nvSpPr>
          <p:spPr bwMode="auto">
            <a:xfrm>
              <a:off x="3775" y="392"/>
              <a:ext cx="324" cy="380"/>
            </a:xfrm>
            <a:custGeom>
              <a:avLst/>
              <a:gdLst>
                <a:gd name="T0" fmla="*/ 257 w 647"/>
                <a:gd name="T1" fmla="*/ 0 h 761"/>
                <a:gd name="T2" fmla="*/ 257 w 647"/>
                <a:gd name="T3" fmla="*/ 3 h 761"/>
                <a:gd name="T4" fmla="*/ 259 w 647"/>
                <a:gd name="T5" fmla="*/ 9 h 761"/>
                <a:gd name="T6" fmla="*/ 262 w 647"/>
                <a:gd name="T7" fmla="*/ 20 h 761"/>
                <a:gd name="T8" fmla="*/ 265 w 647"/>
                <a:gd name="T9" fmla="*/ 34 h 761"/>
                <a:gd name="T10" fmla="*/ 269 w 647"/>
                <a:gd name="T11" fmla="*/ 52 h 761"/>
                <a:gd name="T12" fmla="*/ 274 w 647"/>
                <a:gd name="T13" fmla="*/ 71 h 761"/>
                <a:gd name="T14" fmla="*/ 279 w 647"/>
                <a:gd name="T15" fmla="*/ 93 h 761"/>
                <a:gd name="T16" fmla="*/ 283 w 647"/>
                <a:gd name="T17" fmla="*/ 117 h 761"/>
                <a:gd name="T18" fmla="*/ 288 w 647"/>
                <a:gd name="T19" fmla="*/ 141 h 761"/>
                <a:gd name="T20" fmla="*/ 294 w 647"/>
                <a:gd name="T21" fmla="*/ 168 h 761"/>
                <a:gd name="T22" fmla="*/ 299 w 647"/>
                <a:gd name="T23" fmla="*/ 195 h 761"/>
                <a:gd name="T24" fmla="*/ 303 w 647"/>
                <a:gd name="T25" fmla="*/ 222 h 761"/>
                <a:gd name="T26" fmla="*/ 307 w 647"/>
                <a:gd name="T27" fmla="*/ 248 h 761"/>
                <a:gd name="T28" fmla="*/ 311 w 647"/>
                <a:gd name="T29" fmla="*/ 272 h 761"/>
                <a:gd name="T30" fmla="*/ 315 w 647"/>
                <a:gd name="T31" fmla="*/ 294 h 761"/>
                <a:gd name="T32" fmla="*/ 318 w 647"/>
                <a:gd name="T33" fmla="*/ 314 h 761"/>
                <a:gd name="T34" fmla="*/ 320 w 647"/>
                <a:gd name="T35" fmla="*/ 329 h 761"/>
                <a:gd name="T36" fmla="*/ 322 w 647"/>
                <a:gd name="T37" fmla="*/ 341 h 761"/>
                <a:gd name="T38" fmla="*/ 323 w 647"/>
                <a:gd name="T39" fmla="*/ 349 h 761"/>
                <a:gd name="T40" fmla="*/ 324 w 647"/>
                <a:gd name="T41" fmla="*/ 352 h 761"/>
                <a:gd name="T42" fmla="*/ 49 w 647"/>
                <a:gd name="T43" fmla="*/ 380 h 761"/>
                <a:gd name="T44" fmla="*/ 49 w 647"/>
                <a:gd name="T45" fmla="*/ 377 h 761"/>
                <a:gd name="T46" fmla="*/ 48 w 647"/>
                <a:gd name="T47" fmla="*/ 368 h 761"/>
                <a:gd name="T48" fmla="*/ 46 w 647"/>
                <a:gd name="T49" fmla="*/ 354 h 761"/>
                <a:gd name="T50" fmla="*/ 44 w 647"/>
                <a:gd name="T51" fmla="*/ 336 h 761"/>
                <a:gd name="T52" fmla="*/ 41 w 647"/>
                <a:gd name="T53" fmla="*/ 314 h 761"/>
                <a:gd name="T54" fmla="*/ 39 w 647"/>
                <a:gd name="T55" fmla="*/ 289 h 761"/>
                <a:gd name="T56" fmla="*/ 36 w 647"/>
                <a:gd name="T57" fmla="*/ 262 h 761"/>
                <a:gd name="T58" fmla="*/ 32 w 647"/>
                <a:gd name="T59" fmla="*/ 233 h 761"/>
                <a:gd name="T60" fmla="*/ 28 w 647"/>
                <a:gd name="T61" fmla="*/ 203 h 761"/>
                <a:gd name="T62" fmla="*/ 24 w 647"/>
                <a:gd name="T63" fmla="*/ 174 h 761"/>
                <a:gd name="T64" fmla="*/ 20 w 647"/>
                <a:gd name="T65" fmla="*/ 144 h 761"/>
                <a:gd name="T66" fmla="*/ 16 w 647"/>
                <a:gd name="T67" fmla="*/ 116 h 761"/>
                <a:gd name="T68" fmla="*/ 13 w 647"/>
                <a:gd name="T69" fmla="*/ 92 h 761"/>
                <a:gd name="T70" fmla="*/ 10 w 647"/>
                <a:gd name="T71" fmla="*/ 71 h 761"/>
                <a:gd name="T72" fmla="*/ 6 w 647"/>
                <a:gd name="T73" fmla="*/ 52 h 761"/>
                <a:gd name="T74" fmla="*/ 4 w 647"/>
                <a:gd name="T75" fmla="*/ 36 h 761"/>
                <a:gd name="T76" fmla="*/ 2 w 647"/>
                <a:gd name="T77" fmla="*/ 25 h 761"/>
                <a:gd name="T78" fmla="*/ 0 w 647"/>
                <a:gd name="T79" fmla="*/ 17 h 761"/>
                <a:gd name="T80" fmla="*/ 0 w 647"/>
                <a:gd name="T81" fmla="*/ 15 h 761"/>
                <a:gd name="T82" fmla="*/ 2 w 647"/>
                <a:gd name="T83" fmla="*/ 14 h 761"/>
                <a:gd name="T84" fmla="*/ 10 w 647"/>
                <a:gd name="T85" fmla="*/ 14 h 761"/>
                <a:gd name="T86" fmla="*/ 20 w 647"/>
                <a:gd name="T87" fmla="*/ 14 h 761"/>
                <a:gd name="T88" fmla="*/ 35 w 647"/>
                <a:gd name="T89" fmla="*/ 13 h 761"/>
                <a:gd name="T90" fmla="*/ 53 w 647"/>
                <a:gd name="T91" fmla="*/ 12 h 761"/>
                <a:gd name="T92" fmla="*/ 75 w 647"/>
                <a:gd name="T93" fmla="*/ 10 h 761"/>
                <a:gd name="T94" fmla="*/ 98 w 647"/>
                <a:gd name="T95" fmla="*/ 9 h 761"/>
                <a:gd name="T96" fmla="*/ 123 w 647"/>
                <a:gd name="T97" fmla="*/ 8 h 761"/>
                <a:gd name="T98" fmla="*/ 148 w 647"/>
                <a:gd name="T99" fmla="*/ 6 h 761"/>
                <a:gd name="T100" fmla="*/ 172 w 647"/>
                <a:gd name="T101" fmla="*/ 5 h 761"/>
                <a:gd name="T102" fmla="*/ 194 w 647"/>
                <a:gd name="T103" fmla="*/ 4 h 761"/>
                <a:gd name="T104" fmla="*/ 215 w 647"/>
                <a:gd name="T105" fmla="*/ 3 h 761"/>
                <a:gd name="T106" fmla="*/ 233 w 647"/>
                <a:gd name="T107" fmla="*/ 2 h 761"/>
                <a:gd name="T108" fmla="*/ 246 w 647"/>
                <a:gd name="T109" fmla="*/ 1 h 761"/>
                <a:gd name="T110" fmla="*/ 254 w 647"/>
                <a:gd name="T111" fmla="*/ 1 h 761"/>
                <a:gd name="T112" fmla="*/ 257 w 647"/>
                <a:gd name="T113" fmla="*/ 0 h 76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47" h="761">
                  <a:moveTo>
                    <a:pt x="514" y="0"/>
                  </a:moveTo>
                  <a:lnTo>
                    <a:pt x="514" y="6"/>
                  </a:lnTo>
                  <a:lnTo>
                    <a:pt x="518" y="19"/>
                  </a:lnTo>
                  <a:lnTo>
                    <a:pt x="524" y="40"/>
                  </a:lnTo>
                  <a:lnTo>
                    <a:pt x="530" y="69"/>
                  </a:lnTo>
                  <a:lnTo>
                    <a:pt x="538" y="104"/>
                  </a:lnTo>
                  <a:lnTo>
                    <a:pt x="547" y="142"/>
                  </a:lnTo>
                  <a:lnTo>
                    <a:pt x="557" y="187"/>
                  </a:lnTo>
                  <a:lnTo>
                    <a:pt x="566" y="235"/>
                  </a:lnTo>
                  <a:lnTo>
                    <a:pt x="576" y="283"/>
                  </a:lnTo>
                  <a:lnTo>
                    <a:pt x="587" y="337"/>
                  </a:lnTo>
                  <a:lnTo>
                    <a:pt x="597" y="391"/>
                  </a:lnTo>
                  <a:lnTo>
                    <a:pt x="605" y="445"/>
                  </a:lnTo>
                  <a:lnTo>
                    <a:pt x="614" y="497"/>
                  </a:lnTo>
                  <a:lnTo>
                    <a:pt x="622" y="545"/>
                  </a:lnTo>
                  <a:lnTo>
                    <a:pt x="630" y="589"/>
                  </a:lnTo>
                  <a:lnTo>
                    <a:pt x="635" y="628"/>
                  </a:lnTo>
                  <a:lnTo>
                    <a:pt x="639" y="658"/>
                  </a:lnTo>
                  <a:lnTo>
                    <a:pt x="643" y="683"/>
                  </a:lnTo>
                  <a:lnTo>
                    <a:pt x="645" y="699"/>
                  </a:lnTo>
                  <a:lnTo>
                    <a:pt x="647" y="705"/>
                  </a:lnTo>
                  <a:lnTo>
                    <a:pt x="98" y="761"/>
                  </a:lnTo>
                  <a:lnTo>
                    <a:pt x="98" y="755"/>
                  </a:lnTo>
                  <a:lnTo>
                    <a:pt x="96" y="737"/>
                  </a:lnTo>
                  <a:lnTo>
                    <a:pt x="92" y="709"/>
                  </a:lnTo>
                  <a:lnTo>
                    <a:pt x="88" y="672"/>
                  </a:lnTo>
                  <a:lnTo>
                    <a:pt x="82" y="628"/>
                  </a:lnTo>
                  <a:lnTo>
                    <a:pt x="77" y="579"/>
                  </a:lnTo>
                  <a:lnTo>
                    <a:pt x="71" y="524"/>
                  </a:lnTo>
                  <a:lnTo>
                    <a:pt x="63" y="466"/>
                  </a:lnTo>
                  <a:lnTo>
                    <a:pt x="55" y="406"/>
                  </a:lnTo>
                  <a:lnTo>
                    <a:pt x="48" y="348"/>
                  </a:lnTo>
                  <a:lnTo>
                    <a:pt x="40" y="289"/>
                  </a:lnTo>
                  <a:lnTo>
                    <a:pt x="32" y="233"/>
                  </a:lnTo>
                  <a:lnTo>
                    <a:pt x="25" y="185"/>
                  </a:lnTo>
                  <a:lnTo>
                    <a:pt x="19" y="142"/>
                  </a:lnTo>
                  <a:lnTo>
                    <a:pt x="11" y="104"/>
                  </a:lnTo>
                  <a:lnTo>
                    <a:pt x="7" y="73"/>
                  </a:lnTo>
                  <a:lnTo>
                    <a:pt x="4" y="50"/>
                  </a:lnTo>
                  <a:lnTo>
                    <a:pt x="0" y="35"/>
                  </a:lnTo>
                  <a:lnTo>
                    <a:pt x="0" y="31"/>
                  </a:lnTo>
                  <a:lnTo>
                    <a:pt x="4" y="29"/>
                  </a:lnTo>
                  <a:lnTo>
                    <a:pt x="19" y="29"/>
                  </a:lnTo>
                  <a:lnTo>
                    <a:pt x="40" y="29"/>
                  </a:lnTo>
                  <a:lnTo>
                    <a:pt x="69" y="27"/>
                  </a:lnTo>
                  <a:lnTo>
                    <a:pt x="105" y="25"/>
                  </a:lnTo>
                  <a:lnTo>
                    <a:pt x="150" y="21"/>
                  </a:lnTo>
                  <a:lnTo>
                    <a:pt x="196" y="19"/>
                  </a:lnTo>
                  <a:lnTo>
                    <a:pt x="246" y="17"/>
                  </a:lnTo>
                  <a:lnTo>
                    <a:pt x="296" y="13"/>
                  </a:lnTo>
                  <a:lnTo>
                    <a:pt x="344" y="11"/>
                  </a:lnTo>
                  <a:lnTo>
                    <a:pt x="388" y="8"/>
                  </a:lnTo>
                  <a:lnTo>
                    <a:pt x="430" y="6"/>
                  </a:lnTo>
                  <a:lnTo>
                    <a:pt x="465" y="4"/>
                  </a:lnTo>
                  <a:lnTo>
                    <a:pt x="491" y="2"/>
                  </a:lnTo>
                  <a:lnTo>
                    <a:pt x="507" y="2"/>
                  </a:lnTo>
                  <a:lnTo>
                    <a:pt x="514" y="0"/>
                  </a:lnTo>
                  <a:close/>
                </a:path>
              </a:pathLst>
            </a:custGeom>
            <a:solidFill>
              <a:srgbClr val="00336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9" name="Freeform 8"/>
            <p:cNvSpPr>
              <a:spLocks/>
            </p:cNvSpPr>
            <p:nvPr/>
          </p:nvSpPr>
          <p:spPr bwMode="auto">
            <a:xfrm>
              <a:off x="3826" y="439"/>
              <a:ext cx="211" cy="193"/>
            </a:xfrm>
            <a:custGeom>
              <a:avLst/>
              <a:gdLst>
                <a:gd name="T0" fmla="*/ 176 w 420"/>
                <a:gd name="T1" fmla="*/ 3 h 386"/>
                <a:gd name="T2" fmla="*/ 180 w 420"/>
                <a:gd name="T3" fmla="*/ 21 h 386"/>
                <a:gd name="T4" fmla="*/ 188 w 420"/>
                <a:gd name="T5" fmla="*/ 50 h 386"/>
                <a:gd name="T6" fmla="*/ 196 w 420"/>
                <a:gd name="T7" fmla="*/ 87 h 386"/>
                <a:gd name="T8" fmla="*/ 202 w 420"/>
                <a:gd name="T9" fmla="*/ 125 h 386"/>
                <a:gd name="T10" fmla="*/ 207 w 420"/>
                <a:gd name="T11" fmla="*/ 155 h 386"/>
                <a:gd name="T12" fmla="*/ 210 w 420"/>
                <a:gd name="T13" fmla="*/ 174 h 386"/>
                <a:gd name="T14" fmla="*/ 150 w 420"/>
                <a:gd name="T15" fmla="*/ 181 h 386"/>
                <a:gd name="T16" fmla="*/ 146 w 420"/>
                <a:gd name="T17" fmla="*/ 175 h 386"/>
                <a:gd name="T18" fmla="*/ 131 w 420"/>
                <a:gd name="T19" fmla="*/ 156 h 386"/>
                <a:gd name="T20" fmla="*/ 112 w 420"/>
                <a:gd name="T21" fmla="*/ 132 h 386"/>
                <a:gd name="T22" fmla="*/ 97 w 420"/>
                <a:gd name="T23" fmla="*/ 115 h 386"/>
                <a:gd name="T24" fmla="*/ 83 w 420"/>
                <a:gd name="T25" fmla="*/ 98 h 386"/>
                <a:gd name="T26" fmla="*/ 73 w 420"/>
                <a:gd name="T27" fmla="*/ 85 h 386"/>
                <a:gd name="T28" fmla="*/ 72 w 420"/>
                <a:gd name="T29" fmla="*/ 87 h 386"/>
                <a:gd name="T30" fmla="*/ 76 w 420"/>
                <a:gd name="T31" fmla="*/ 107 h 386"/>
                <a:gd name="T32" fmla="*/ 81 w 420"/>
                <a:gd name="T33" fmla="*/ 138 h 386"/>
                <a:gd name="T34" fmla="*/ 85 w 420"/>
                <a:gd name="T35" fmla="*/ 166 h 386"/>
                <a:gd name="T36" fmla="*/ 87 w 420"/>
                <a:gd name="T37" fmla="*/ 184 h 386"/>
                <a:gd name="T38" fmla="*/ 85 w 420"/>
                <a:gd name="T39" fmla="*/ 187 h 386"/>
                <a:gd name="T40" fmla="*/ 66 w 420"/>
                <a:gd name="T41" fmla="*/ 189 h 386"/>
                <a:gd name="T42" fmla="*/ 44 w 420"/>
                <a:gd name="T43" fmla="*/ 191 h 386"/>
                <a:gd name="T44" fmla="*/ 30 w 420"/>
                <a:gd name="T45" fmla="*/ 193 h 386"/>
                <a:gd name="T46" fmla="*/ 27 w 420"/>
                <a:gd name="T47" fmla="*/ 190 h 386"/>
                <a:gd name="T48" fmla="*/ 25 w 420"/>
                <a:gd name="T49" fmla="*/ 172 h 386"/>
                <a:gd name="T50" fmla="*/ 20 w 420"/>
                <a:gd name="T51" fmla="*/ 142 h 386"/>
                <a:gd name="T52" fmla="*/ 15 w 420"/>
                <a:gd name="T53" fmla="*/ 104 h 386"/>
                <a:gd name="T54" fmla="*/ 9 w 420"/>
                <a:gd name="T55" fmla="*/ 67 h 386"/>
                <a:gd name="T56" fmla="*/ 4 w 420"/>
                <a:gd name="T57" fmla="*/ 35 h 386"/>
                <a:gd name="T58" fmla="*/ 1 w 420"/>
                <a:gd name="T59" fmla="*/ 16 h 386"/>
                <a:gd name="T60" fmla="*/ 62 w 420"/>
                <a:gd name="T61" fmla="*/ 9 h 386"/>
                <a:gd name="T62" fmla="*/ 67 w 420"/>
                <a:gd name="T63" fmla="*/ 14 h 386"/>
                <a:gd name="T64" fmla="*/ 79 w 420"/>
                <a:gd name="T65" fmla="*/ 28 h 386"/>
                <a:gd name="T66" fmla="*/ 95 w 420"/>
                <a:gd name="T67" fmla="*/ 47 h 386"/>
                <a:gd name="T68" fmla="*/ 113 w 420"/>
                <a:gd name="T69" fmla="*/ 67 h 386"/>
                <a:gd name="T70" fmla="*/ 127 w 420"/>
                <a:gd name="T71" fmla="*/ 84 h 386"/>
                <a:gd name="T72" fmla="*/ 137 w 420"/>
                <a:gd name="T73" fmla="*/ 95 h 386"/>
                <a:gd name="T74" fmla="*/ 138 w 420"/>
                <a:gd name="T75" fmla="*/ 94 h 386"/>
                <a:gd name="T76" fmla="*/ 135 w 420"/>
                <a:gd name="T77" fmla="*/ 78 h 386"/>
                <a:gd name="T78" fmla="*/ 130 w 420"/>
                <a:gd name="T79" fmla="*/ 55 h 386"/>
                <a:gd name="T80" fmla="*/ 125 w 420"/>
                <a:gd name="T81" fmla="*/ 30 h 386"/>
                <a:gd name="T82" fmla="*/ 122 w 420"/>
                <a:gd name="T83" fmla="*/ 12 h 386"/>
                <a:gd name="T84" fmla="*/ 120 w 420"/>
                <a:gd name="T85" fmla="*/ 5 h 3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20" h="386">
                  <a:moveTo>
                    <a:pt x="349" y="0"/>
                  </a:moveTo>
                  <a:lnTo>
                    <a:pt x="351" y="6"/>
                  </a:lnTo>
                  <a:lnTo>
                    <a:pt x="355" y="20"/>
                  </a:lnTo>
                  <a:lnTo>
                    <a:pt x="359" y="41"/>
                  </a:lnTo>
                  <a:lnTo>
                    <a:pt x="366" y="68"/>
                  </a:lnTo>
                  <a:lnTo>
                    <a:pt x="374" y="100"/>
                  </a:lnTo>
                  <a:lnTo>
                    <a:pt x="382" y="137"/>
                  </a:lnTo>
                  <a:lnTo>
                    <a:pt x="390" y="174"/>
                  </a:lnTo>
                  <a:lnTo>
                    <a:pt x="397" y="212"/>
                  </a:lnTo>
                  <a:lnTo>
                    <a:pt x="403" y="249"/>
                  </a:lnTo>
                  <a:lnTo>
                    <a:pt x="409" y="282"/>
                  </a:lnTo>
                  <a:lnTo>
                    <a:pt x="413" y="310"/>
                  </a:lnTo>
                  <a:lnTo>
                    <a:pt x="416" y="334"/>
                  </a:lnTo>
                  <a:lnTo>
                    <a:pt x="418" y="347"/>
                  </a:lnTo>
                  <a:lnTo>
                    <a:pt x="420" y="353"/>
                  </a:lnTo>
                  <a:lnTo>
                    <a:pt x="299" y="362"/>
                  </a:lnTo>
                  <a:lnTo>
                    <a:pt x="297" y="359"/>
                  </a:lnTo>
                  <a:lnTo>
                    <a:pt x="290" y="349"/>
                  </a:lnTo>
                  <a:lnTo>
                    <a:pt x="276" y="332"/>
                  </a:lnTo>
                  <a:lnTo>
                    <a:pt x="261" y="312"/>
                  </a:lnTo>
                  <a:lnTo>
                    <a:pt x="242" y="289"/>
                  </a:lnTo>
                  <a:lnTo>
                    <a:pt x="222" y="264"/>
                  </a:lnTo>
                  <a:lnTo>
                    <a:pt x="209" y="249"/>
                  </a:lnTo>
                  <a:lnTo>
                    <a:pt x="194" y="230"/>
                  </a:lnTo>
                  <a:lnTo>
                    <a:pt x="178" y="210"/>
                  </a:lnTo>
                  <a:lnTo>
                    <a:pt x="165" y="195"/>
                  </a:lnTo>
                  <a:lnTo>
                    <a:pt x="153" y="179"/>
                  </a:lnTo>
                  <a:lnTo>
                    <a:pt x="146" y="170"/>
                  </a:lnTo>
                  <a:lnTo>
                    <a:pt x="144" y="168"/>
                  </a:lnTo>
                  <a:lnTo>
                    <a:pt x="144" y="174"/>
                  </a:lnTo>
                  <a:lnTo>
                    <a:pt x="148" y="189"/>
                  </a:lnTo>
                  <a:lnTo>
                    <a:pt x="151" y="214"/>
                  </a:lnTo>
                  <a:lnTo>
                    <a:pt x="155" y="243"/>
                  </a:lnTo>
                  <a:lnTo>
                    <a:pt x="161" y="276"/>
                  </a:lnTo>
                  <a:lnTo>
                    <a:pt x="165" y="305"/>
                  </a:lnTo>
                  <a:lnTo>
                    <a:pt x="169" y="332"/>
                  </a:lnTo>
                  <a:lnTo>
                    <a:pt x="172" y="355"/>
                  </a:lnTo>
                  <a:lnTo>
                    <a:pt x="174" y="368"/>
                  </a:lnTo>
                  <a:lnTo>
                    <a:pt x="174" y="374"/>
                  </a:lnTo>
                  <a:lnTo>
                    <a:pt x="169" y="374"/>
                  </a:lnTo>
                  <a:lnTo>
                    <a:pt x="153" y="376"/>
                  </a:lnTo>
                  <a:lnTo>
                    <a:pt x="132" y="378"/>
                  </a:lnTo>
                  <a:lnTo>
                    <a:pt x="107" y="380"/>
                  </a:lnTo>
                  <a:lnTo>
                    <a:pt x="88" y="382"/>
                  </a:lnTo>
                  <a:lnTo>
                    <a:pt x="71" y="384"/>
                  </a:lnTo>
                  <a:lnTo>
                    <a:pt x="59" y="386"/>
                  </a:lnTo>
                  <a:lnTo>
                    <a:pt x="55" y="386"/>
                  </a:lnTo>
                  <a:lnTo>
                    <a:pt x="53" y="380"/>
                  </a:lnTo>
                  <a:lnTo>
                    <a:pt x="51" y="366"/>
                  </a:lnTo>
                  <a:lnTo>
                    <a:pt x="50" y="343"/>
                  </a:lnTo>
                  <a:lnTo>
                    <a:pt x="46" y="316"/>
                  </a:lnTo>
                  <a:lnTo>
                    <a:pt x="40" y="283"/>
                  </a:lnTo>
                  <a:lnTo>
                    <a:pt x="36" y="247"/>
                  </a:lnTo>
                  <a:lnTo>
                    <a:pt x="30" y="208"/>
                  </a:lnTo>
                  <a:lnTo>
                    <a:pt x="25" y="170"/>
                  </a:lnTo>
                  <a:lnTo>
                    <a:pt x="17" y="133"/>
                  </a:lnTo>
                  <a:lnTo>
                    <a:pt x="11" y="99"/>
                  </a:lnTo>
                  <a:lnTo>
                    <a:pt x="7" y="70"/>
                  </a:lnTo>
                  <a:lnTo>
                    <a:pt x="3" y="47"/>
                  </a:lnTo>
                  <a:lnTo>
                    <a:pt x="2" y="31"/>
                  </a:lnTo>
                  <a:lnTo>
                    <a:pt x="0" y="25"/>
                  </a:lnTo>
                  <a:lnTo>
                    <a:pt x="124" y="18"/>
                  </a:lnTo>
                  <a:lnTo>
                    <a:pt x="126" y="20"/>
                  </a:lnTo>
                  <a:lnTo>
                    <a:pt x="134" y="27"/>
                  </a:lnTo>
                  <a:lnTo>
                    <a:pt x="144" y="41"/>
                  </a:lnTo>
                  <a:lnTo>
                    <a:pt x="157" y="56"/>
                  </a:lnTo>
                  <a:lnTo>
                    <a:pt x="172" y="74"/>
                  </a:lnTo>
                  <a:lnTo>
                    <a:pt x="190" y="93"/>
                  </a:lnTo>
                  <a:lnTo>
                    <a:pt x="207" y="114"/>
                  </a:lnTo>
                  <a:lnTo>
                    <a:pt x="224" y="133"/>
                  </a:lnTo>
                  <a:lnTo>
                    <a:pt x="240" y="152"/>
                  </a:lnTo>
                  <a:lnTo>
                    <a:pt x="253" y="168"/>
                  </a:lnTo>
                  <a:lnTo>
                    <a:pt x="265" y="181"/>
                  </a:lnTo>
                  <a:lnTo>
                    <a:pt x="272" y="189"/>
                  </a:lnTo>
                  <a:lnTo>
                    <a:pt x="274" y="193"/>
                  </a:lnTo>
                  <a:lnTo>
                    <a:pt x="274" y="187"/>
                  </a:lnTo>
                  <a:lnTo>
                    <a:pt x="272" y="176"/>
                  </a:lnTo>
                  <a:lnTo>
                    <a:pt x="269" y="156"/>
                  </a:lnTo>
                  <a:lnTo>
                    <a:pt x="265" y="135"/>
                  </a:lnTo>
                  <a:lnTo>
                    <a:pt x="259" y="110"/>
                  </a:lnTo>
                  <a:lnTo>
                    <a:pt x="253" y="83"/>
                  </a:lnTo>
                  <a:lnTo>
                    <a:pt x="249" y="60"/>
                  </a:lnTo>
                  <a:lnTo>
                    <a:pt x="245" y="41"/>
                  </a:lnTo>
                  <a:lnTo>
                    <a:pt x="242" y="23"/>
                  </a:lnTo>
                  <a:lnTo>
                    <a:pt x="240" y="14"/>
                  </a:lnTo>
                  <a:lnTo>
                    <a:pt x="238" y="10"/>
                  </a:lnTo>
                  <a:lnTo>
                    <a:pt x="349"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10" name="Freeform 9"/>
            <p:cNvSpPr>
              <a:spLocks/>
            </p:cNvSpPr>
            <p:nvPr/>
          </p:nvSpPr>
          <p:spPr bwMode="auto">
            <a:xfrm>
              <a:off x="3998" y="404"/>
              <a:ext cx="27" cy="25"/>
            </a:xfrm>
            <a:custGeom>
              <a:avLst/>
              <a:gdLst>
                <a:gd name="T0" fmla="*/ 11 w 52"/>
                <a:gd name="T1" fmla="*/ 0 h 50"/>
                <a:gd name="T2" fmla="*/ 17 w 52"/>
                <a:gd name="T3" fmla="*/ 9 h 50"/>
                <a:gd name="T4" fmla="*/ 27 w 52"/>
                <a:gd name="T5" fmla="*/ 8 h 50"/>
                <a:gd name="T6" fmla="*/ 20 w 52"/>
                <a:gd name="T7" fmla="*/ 15 h 50"/>
                <a:gd name="T8" fmla="*/ 26 w 52"/>
                <a:gd name="T9" fmla="*/ 23 h 50"/>
                <a:gd name="T10" fmla="*/ 16 w 52"/>
                <a:gd name="T11" fmla="*/ 18 h 50"/>
                <a:gd name="T12" fmla="*/ 9 w 52"/>
                <a:gd name="T13" fmla="*/ 25 h 50"/>
                <a:gd name="T14" fmla="*/ 10 w 52"/>
                <a:gd name="T15" fmla="*/ 15 h 50"/>
                <a:gd name="T16" fmla="*/ 0 w 52"/>
                <a:gd name="T17" fmla="*/ 10 h 50"/>
                <a:gd name="T18" fmla="*/ 11 w 52"/>
                <a:gd name="T19" fmla="*/ 9 h 50"/>
                <a:gd name="T20" fmla="*/ 11 w 52"/>
                <a:gd name="T21" fmla="*/ 0 h 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 h="50">
                  <a:moveTo>
                    <a:pt x="21" y="0"/>
                  </a:moveTo>
                  <a:lnTo>
                    <a:pt x="33" y="17"/>
                  </a:lnTo>
                  <a:lnTo>
                    <a:pt x="52" y="15"/>
                  </a:lnTo>
                  <a:lnTo>
                    <a:pt x="39" y="29"/>
                  </a:lnTo>
                  <a:lnTo>
                    <a:pt x="50" y="46"/>
                  </a:lnTo>
                  <a:lnTo>
                    <a:pt x="31" y="36"/>
                  </a:lnTo>
                  <a:lnTo>
                    <a:pt x="18" y="50"/>
                  </a:lnTo>
                  <a:lnTo>
                    <a:pt x="20" y="29"/>
                  </a:lnTo>
                  <a:lnTo>
                    <a:pt x="0" y="19"/>
                  </a:lnTo>
                  <a:lnTo>
                    <a:pt x="21" y="17"/>
                  </a:lnTo>
                  <a:lnTo>
                    <a:pt x="21" y="0"/>
                  </a:lnTo>
                  <a:close/>
                </a:path>
              </a:pathLst>
            </a:custGeom>
            <a:solidFill>
              <a:srgbClr val="FFFFFF"/>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11" name="Freeform 10"/>
            <p:cNvSpPr>
              <a:spLocks/>
            </p:cNvSpPr>
            <p:nvPr/>
          </p:nvSpPr>
          <p:spPr bwMode="auto">
            <a:xfrm>
              <a:off x="3998" y="404"/>
              <a:ext cx="27" cy="25"/>
            </a:xfrm>
            <a:custGeom>
              <a:avLst/>
              <a:gdLst>
                <a:gd name="T0" fmla="*/ 11 w 52"/>
                <a:gd name="T1" fmla="*/ 0 h 50"/>
                <a:gd name="T2" fmla="*/ 17 w 52"/>
                <a:gd name="T3" fmla="*/ 9 h 50"/>
                <a:gd name="T4" fmla="*/ 27 w 52"/>
                <a:gd name="T5" fmla="*/ 8 h 50"/>
                <a:gd name="T6" fmla="*/ 20 w 52"/>
                <a:gd name="T7" fmla="*/ 15 h 50"/>
                <a:gd name="T8" fmla="*/ 26 w 52"/>
                <a:gd name="T9" fmla="*/ 23 h 50"/>
                <a:gd name="T10" fmla="*/ 16 w 52"/>
                <a:gd name="T11" fmla="*/ 18 h 50"/>
                <a:gd name="T12" fmla="*/ 9 w 52"/>
                <a:gd name="T13" fmla="*/ 25 h 50"/>
                <a:gd name="T14" fmla="*/ 10 w 52"/>
                <a:gd name="T15" fmla="*/ 15 h 50"/>
                <a:gd name="T16" fmla="*/ 0 w 52"/>
                <a:gd name="T17" fmla="*/ 10 h 50"/>
                <a:gd name="T18" fmla="*/ 11 w 52"/>
                <a:gd name="T19" fmla="*/ 9 h 50"/>
                <a:gd name="T20" fmla="*/ 11 w 52"/>
                <a:gd name="T21" fmla="*/ 0 h 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 h="50">
                  <a:moveTo>
                    <a:pt x="21" y="0"/>
                  </a:moveTo>
                  <a:lnTo>
                    <a:pt x="33" y="17"/>
                  </a:lnTo>
                  <a:lnTo>
                    <a:pt x="52" y="15"/>
                  </a:lnTo>
                  <a:lnTo>
                    <a:pt x="39" y="29"/>
                  </a:lnTo>
                  <a:lnTo>
                    <a:pt x="50" y="46"/>
                  </a:lnTo>
                  <a:lnTo>
                    <a:pt x="31" y="36"/>
                  </a:lnTo>
                  <a:lnTo>
                    <a:pt x="18" y="50"/>
                  </a:lnTo>
                  <a:lnTo>
                    <a:pt x="20" y="29"/>
                  </a:lnTo>
                  <a:lnTo>
                    <a:pt x="0" y="19"/>
                  </a:lnTo>
                  <a:lnTo>
                    <a:pt x="21" y="17"/>
                  </a:lnTo>
                  <a:lnTo>
                    <a:pt x="21"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12" name="Freeform 11"/>
            <p:cNvSpPr>
              <a:spLocks noEditPoints="1"/>
            </p:cNvSpPr>
            <p:nvPr/>
          </p:nvSpPr>
          <p:spPr bwMode="auto">
            <a:xfrm>
              <a:off x="1936" y="547"/>
              <a:ext cx="1739" cy="344"/>
            </a:xfrm>
            <a:custGeom>
              <a:avLst/>
              <a:gdLst>
                <a:gd name="T0" fmla="*/ 1282 w 3476"/>
                <a:gd name="T1" fmla="*/ 125 h 687"/>
                <a:gd name="T2" fmla="*/ 1264 w 3476"/>
                <a:gd name="T3" fmla="*/ 207 h 687"/>
                <a:gd name="T4" fmla="*/ 1282 w 3476"/>
                <a:gd name="T5" fmla="*/ 287 h 687"/>
                <a:gd name="T6" fmla="*/ 1352 w 3476"/>
                <a:gd name="T7" fmla="*/ 312 h 687"/>
                <a:gd name="T8" fmla="*/ 1398 w 3476"/>
                <a:gd name="T9" fmla="*/ 258 h 687"/>
                <a:gd name="T10" fmla="*/ 1402 w 3476"/>
                <a:gd name="T11" fmla="*/ 175 h 687"/>
                <a:gd name="T12" fmla="*/ 1375 w 3476"/>
                <a:gd name="T13" fmla="*/ 111 h 687"/>
                <a:gd name="T14" fmla="*/ 401 w 3476"/>
                <a:gd name="T15" fmla="*/ 74 h 687"/>
                <a:gd name="T16" fmla="*/ 427 w 3476"/>
                <a:gd name="T17" fmla="*/ 306 h 687"/>
                <a:gd name="T18" fmla="*/ 516 w 3476"/>
                <a:gd name="T19" fmla="*/ 303 h 687"/>
                <a:gd name="T20" fmla="*/ 532 w 3476"/>
                <a:gd name="T21" fmla="*/ 335 h 687"/>
                <a:gd name="T22" fmla="*/ 409 w 3476"/>
                <a:gd name="T23" fmla="*/ 338 h 687"/>
                <a:gd name="T24" fmla="*/ 352 w 3476"/>
                <a:gd name="T25" fmla="*/ 277 h 687"/>
                <a:gd name="T26" fmla="*/ 1179 w 3476"/>
                <a:gd name="T27" fmla="*/ 103 h 687"/>
                <a:gd name="T28" fmla="*/ 1110 w 3476"/>
                <a:gd name="T29" fmla="*/ 339 h 687"/>
                <a:gd name="T30" fmla="*/ 1101 w 3476"/>
                <a:gd name="T31" fmla="*/ 75 h 687"/>
                <a:gd name="T32" fmla="*/ 1656 w 3476"/>
                <a:gd name="T33" fmla="*/ 71 h 687"/>
                <a:gd name="T34" fmla="*/ 1729 w 3476"/>
                <a:gd name="T35" fmla="*/ 111 h 687"/>
                <a:gd name="T36" fmla="*/ 1690 w 3476"/>
                <a:gd name="T37" fmla="*/ 339 h 687"/>
                <a:gd name="T38" fmla="*/ 1677 w 3476"/>
                <a:gd name="T39" fmla="*/ 114 h 687"/>
                <a:gd name="T40" fmla="*/ 1607 w 3476"/>
                <a:gd name="T41" fmla="*/ 98 h 687"/>
                <a:gd name="T42" fmla="*/ 1519 w 3476"/>
                <a:gd name="T43" fmla="*/ 339 h 687"/>
                <a:gd name="T44" fmla="*/ 1629 w 3476"/>
                <a:gd name="T45" fmla="*/ 70 h 687"/>
                <a:gd name="T46" fmla="*/ 1411 w 3476"/>
                <a:gd name="T47" fmla="*/ 96 h 687"/>
                <a:gd name="T48" fmla="*/ 1452 w 3476"/>
                <a:gd name="T49" fmla="*/ 184 h 687"/>
                <a:gd name="T50" fmla="*/ 1434 w 3476"/>
                <a:gd name="T51" fmla="*/ 288 h 687"/>
                <a:gd name="T52" fmla="*/ 1358 w 3476"/>
                <a:gd name="T53" fmla="*/ 342 h 687"/>
                <a:gd name="T54" fmla="*/ 1257 w 3476"/>
                <a:gd name="T55" fmla="*/ 318 h 687"/>
                <a:gd name="T56" fmla="*/ 1216 w 3476"/>
                <a:gd name="T57" fmla="*/ 229 h 687"/>
                <a:gd name="T58" fmla="*/ 1238 w 3476"/>
                <a:gd name="T59" fmla="*/ 117 h 687"/>
                <a:gd name="T60" fmla="*/ 1334 w 3476"/>
                <a:gd name="T61" fmla="*/ 70 h 687"/>
                <a:gd name="T62" fmla="*/ 791 w 3476"/>
                <a:gd name="T63" fmla="*/ 87 h 687"/>
                <a:gd name="T64" fmla="*/ 728 w 3476"/>
                <a:gd name="T65" fmla="*/ 98 h 687"/>
                <a:gd name="T66" fmla="*/ 678 w 3476"/>
                <a:gd name="T67" fmla="*/ 129 h 687"/>
                <a:gd name="T68" fmla="*/ 701 w 3476"/>
                <a:gd name="T69" fmla="*/ 176 h 687"/>
                <a:gd name="T70" fmla="*/ 782 w 3476"/>
                <a:gd name="T71" fmla="*/ 217 h 687"/>
                <a:gd name="T72" fmla="*/ 799 w 3476"/>
                <a:gd name="T73" fmla="*/ 282 h 687"/>
                <a:gd name="T74" fmla="*/ 725 w 3476"/>
                <a:gd name="T75" fmla="*/ 340 h 687"/>
                <a:gd name="T76" fmla="*/ 621 w 3476"/>
                <a:gd name="T77" fmla="*/ 325 h 687"/>
                <a:gd name="T78" fmla="*/ 694 w 3476"/>
                <a:gd name="T79" fmla="*/ 312 h 687"/>
                <a:gd name="T80" fmla="*/ 751 w 3476"/>
                <a:gd name="T81" fmla="*/ 266 h 687"/>
                <a:gd name="T82" fmla="*/ 716 w 3476"/>
                <a:gd name="T83" fmla="*/ 222 h 687"/>
                <a:gd name="T84" fmla="*/ 639 w 3476"/>
                <a:gd name="T85" fmla="*/ 176 h 687"/>
                <a:gd name="T86" fmla="*/ 638 w 3476"/>
                <a:gd name="T87" fmla="*/ 110 h 687"/>
                <a:gd name="T88" fmla="*/ 720 w 3476"/>
                <a:gd name="T89" fmla="*/ 70 h 687"/>
                <a:gd name="T90" fmla="*/ 141 w 3476"/>
                <a:gd name="T91" fmla="*/ 83 h 687"/>
                <a:gd name="T92" fmla="*/ 156 w 3476"/>
                <a:gd name="T93" fmla="*/ 52 h 687"/>
                <a:gd name="T94" fmla="*/ 178 w 3476"/>
                <a:gd name="T95" fmla="*/ 1 h 687"/>
                <a:gd name="T96" fmla="*/ 48 w 3476"/>
                <a:gd name="T97" fmla="*/ 339 h 687"/>
                <a:gd name="T98" fmla="*/ 984 w 3476"/>
                <a:gd name="T99" fmla="*/ 74 h 687"/>
                <a:gd name="T100" fmla="*/ 935 w 3476"/>
                <a:gd name="T101" fmla="*/ 293 h 687"/>
                <a:gd name="T102" fmla="*/ 974 w 3476"/>
                <a:gd name="T103" fmla="*/ 311 h 687"/>
                <a:gd name="T104" fmla="*/ 969 w 3476"/>
                <a:gd name="T105" fmla="*/ 340 h 687"/>
                <a:gd name="T106" fmla="*/ 899 w 3476"/>
                <a:gd name="T107" fmla="*/ 320 h 687"/>
                <a:gd name="T108" fmla="*/ 881 w 3476"/>
                <a:gd name="T109" fmla="*/ 101 h 687"/>
                <a:gd name="T110" fmla="*/ 931 w 3476"/>
                <a:gd name="T111" fmla="*/ 0 h 68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476" h="687">
                  <a:moveTo>
                    <a:pt x="2668" y="194"/>
                  </a:moveTo>
                  <a:lnTo>
                    <a:pt x="2631" y="198"/>
                  </a:lnTo>
                  <a:lnTo>
                    <a:pt x="2602" y="210"/>
                  </a:lnTo>
                  <a:lnTo>
                    <a:pt x="2579" y="227"/>
                  </a:lnTo>
                  <a:lnTo>
                    <a:pt x="2562" y="250"/>
                  </a:lnTo>
                  <a:lnTo>
                    <a:pt x="2548" y="277"/>
                  </a:lnTo>
                  <a:lnTo>
                    <a:pt x="2539" y="308"/>
                  </a:lnTo>
                  <a:lnTo>
                    <a:pt x="2533" y="343"/>
                  </a:lnTo>
                  <a:lnTo>
                    <a:pt x="2529" y="377"/>
                  </a:lnTo>
                  <a:lnTo>
                    <a:pt x="2527" y="414"/>
                  </a:lnTo>
                  <a:lnTo>
                    <a:pt x="2529" y="449"/>
                  </a:lnTo>
                  <a:lnTo>
                    <a:pt x="2533" y="483"/>
                  </a:lnTo>
                  <a:lnTo>
                    <a:pt x="2539" y="516"/>
                  </a:lnTo>
                  <a:lnTo>
                    <a:pt x="2548" y="547"/>
                  </a:lnTo>
                  <a:lnTo>
                    <a:pt x="2562" y="574"/>
                  </a:lnTo>
                  <a:lnTo>
                    <a:pt x="2581" y="595"/>
                  </a:lnTo>
                  <a:lnTo>
                    <a:pt x="2604" y="612"/>
                  </a:lnTo>
                  <a:lnTo>
                    <a:pt x="2633" y="624"/>
                  </a:lnTo>
                  <a:lnTo>
                    <a:pt x="2668" y="628"/>
                  </a:lnTo>
                  <a:lnTo>
                    <a:pt x="2702" y="624"/>
                  </a:lnTo>
                  <a:lnTo>
                    <a:pt x="2731" y="612"/>
                  </a:lnTo>
                  <a:lnTo>
                    <a:pt x="2754" y="595"/>
                  </a:lnTo>
                  <a:lnTo>
                    <a:pt x="2771" y="572"/>
                  </a:lnTo>
                  <a:lnTo>
                    <a:pt x="2785" y="547"/>
                  </a:lnTo>
                  <a:lnTo>
                    <a:pt x="2794" y="516"/>
                  </a:lnTo>
                  <a:lnTo>
                    <a:pt x="2800" y="483"/>
                  </a:lnTo>
                  <a:lnTo>
                    <a:pt x="2804" y="449"/>
                  </a:lnTo>
                  <a:lnTo>
                    <a:pt x="2804" y="414"/>
                  </a:lnTo>
                  <a:lnTo>
                    <a:pt x="2804" y="381"/>
                  </a:lnTo>
                  <a:lnTo>
                    <a:pt x="2802" y="350"/>
                  </a:lnTo>
                  <a:lnTo>
                    <a:pt x="2796" y="320"/>
                  </a:lnTo>
                  <a:lnTo>
                    <a:pt x="2790" y="291"/>
                  </a:lnTo>
                  <a:lnTo>
                    <a:pt x="2779" y="264"/>
                  </a:lnTo>
                  <a:lnTo>
                    <a:pt x="2765" y="241"/>
                  </a:lnTo>
                  <a:lnTo>
                    <a:pt x="2748" y="221"/>
                  </a:lnTo>
                  <a:lnTo>
                    <a:pt x="2725" y="206"/>
                  </a:lnTo>
                  <a:lnTo>
                    <a:pt x="2698" y="196"/>
                  </a:lnTo>
                  <a:lnTo>
                    <a:pt x="2668" y="194"/>
                  </a:lnTo>
                  <a:close/>
                  <a:moveTo>
                    <a:pt x="701" y="148"/>
                  </a:moveTo>
                  <a:lnTo>
                    <a:pt x="801" y="148"/>
                  </a:lnTo>
                  <a:lnTo>
                    <a:pt x="801" y="518"/>
                  </a:lnTo>
                  <a:lnTo>
                    <a:pt x="803" y="547"/>
                  </a:lnTo>
                  <a:lnTo>
                    <a:pt x="812" y="574"/>
                  </a:lnTo>
                  <a:lnTo>
                    <a:pt x="829" y="595"/>
                  </a:lnTo>
                  <a:lnTo>
                    <a:pt x="853" y="612"/>
                  </a:lnTo>
                  <a:lnTo>
                    <a:pt x="883" y="624"/>
                  </a:lnTo>
                  <a:lnTo>
                    <a:pt x="922" y="628"/>
                  </a:lnTo>
                  <a:lnTo>
                    <a:pt x="966" y="624"/>
                  </a:lnTo>
                  <a:lnTo>
                    <a:pt x="1000" y="618"/>
                  </a:lnTo>
                  <a:lnTo>
                    <a:pt x="1031" y="605"/>
                  </a:lnTo>
                  <a:lnTo>
                    <a:pt x="1031" y="148"/>
                  </a:lnTo>
                  <a:lnTo>
                    <a:pt x="1131" y="148"/>
                  </a:lnTo>
                  <a:lnTo>
                    <a:pt x="1131" y="645"/>
                  </a:lnTo>
                  <a:lnTo>
                    <a:pt x="1100" y="659"/>
                  </a:lnTo>
                  <a:lnTo>
                    <a:pt x="1064" y="670"/>
                  </a:lnTo>
                  <a:lnTo>
                    <a:pt x="1022" y="680"/>
                  </a:lnTo>
                  <a:lnTo>
                    <a:pt x="972" y="686"/>
                  </a:lnTo>
                  <a:lnTo>
                    <a:pt x="916" y="687"/>
                  </a:lnTo>
                  <a:lnTo>
                    <a:pt x="864" y="686"/>
                  </a:lnTo>
                  <a:lnTo>
                    <a:pt x="818" y="676"/>
                  </a:lnTo>
                  <a:lnTo>
                    <a:pt x="781" y="660"/>
                  </a:lnTo>
                  <a:lnTo>
                    <a:pt x="751" y="641"/>
                  </a:lnTo>
                  <a:lnTo>
                    <a:pt x="728" y="616"/>
                  </a:lnTo>
                  <a:lnTo>
                    <a:pt x="712" y="587"/>
                  </a:lnTo>
                  <a:lnTo>
                    <a:pt x="703" y="553"/>
                  </a:lnTo>
                  <a:lnTo>
                    <a:pt x="701" y="516"/>
                  </a:lnTo>
                  <a:lnTo>
                    <a:pt x="701" y="148"/>
                  </a:lnTo>
                  <a:close/>
                  <a:moveTo>
                    <a:pt x="2324" y="139"/>
                  </a:moveTo>
                  <a:lnTo>
                    <a:pt x="2379" y="141"/>
                  </a:lnTo>
                  <a:lnTo>
                    <a:pt x="2356" y="206"/>
                  </a:lnTo>
                  <a:lnTo>
                    <a:pt x="2318" y="198"/>
                  </a:lnTo>
                  <a:lnTo>
                    <a:pt x="2281" y="198"/>
                  </a:lnTo>
                  <a:lnTo>
                    <a:pt x="2247" y="204"/>
                  </a:lnTo>
                  <a:lnTo>
                    <a:pt x="2218" y="216"/>
                  </a:lnTo>
                  <a:lnTo>
                    <a:pt x="2218" y="678"/>
                  </a:lnTo>
                  <a:lnTo>
                    <a:pt x="2118" y="678"/>
                  </a:lnTo>
                  <a:lnTo>
                    <a:pt x="2118" y="177"/>
                  </a:lnTo>
                  <a:lnTo>
                    <a:pt x="2143" y="166"/>
                  </a:lnTo>
                  <a:lnTo>
                    <a:pt x="2172" y="158"/>
                  </a:lnTo>
                  <a:lnTo>
                    <a:pt x="2201" y="150"/>
                  </a:lnTo>
                  <a:lnTo>
                    <a:pt x="2235" y="144"/>
                  </a:lnTo>
                  <a:lnTo>
                    <a:pt x="2276" y="141"/>
                  </a:lnTo>
                  <a:lnTo>
                    <a:pt x="2324" y="139"/>
                  </a:lnTo>
                  <a:close/>
                  <a:moveTo>
                    <a:pt x="3257" y="139"/>
                  </a:moveTo>
                  <a:lnTo>
                    <a:pt x="3311" y="142"/>
                  </a:lnTo>
                  <a:lnTo>
                    <a:pt x="3353" y="150"/>
                  </a:lnTo>
                  <a:lnTo>
                    <a:pt x="3390" y="162"/>
                  </a:lnTo>
                  <a:lnTo>
                    <a:pt x="3418" y="179"/>
                  </a:lnTo>
                  <a:lnTo>
                    <a:pt x="3442" y="198"/>
                  </a:lnTo>
                  <a:lnTo>
                    <a:pt x="3457" y="221"/>
                  </a:lnTo>
                  <a:lnTo>
                    <a:pt x="3468" y="245"/>
                  </a:lnTo>
                  <a:lnTo>
                    <a:pt x="3474" y="270"/>
                  </a:lnTo>
                  <a:lnTo>
                    <a:pt x="3476" y="297"/>
                  </a:lnTo>
                  <a:lnTo>
                    <a:pt x="3476" y="678"/>
                  </a:lnTo>
                  <a:lnTo>
                    <a:pt x="3378" y="678"/>
                  </a:lnTo>
                  <a:lnTo>
                    <a:pt x="3378" y="298"/>
                  </a:lnTo>
                  <a:lnTo>
                    <a:pt x="3376" y="279"/>
                  </a:lnTo>
                  <a:lnTo>
                    <a:pt x="3372" y="260"/>
                  </a:lnTo>
                  <a:lnTo>
                    <a:pt x="3365" y="243"/>
                  </a:lnTo>
                  <a:lnTo>
                    <a:pt x="3353" y="227"/>
                  </a:lnTo>
                  <a:lnTo>
                    <a:pt x="3336" y="214"/>
                  </a:lnTo>
                  <a:lnTo>
                    <a:pt x="3315" y="204"/>
                  </a:lnTo>
                  <a:lnTo>
                    <a:pt x="3286" y="196"/>
                  </a:lnTo>
                  <a:lnTo>
                    <a:pt x="3249" y="194"/>
                  </a:lnTo>
                  <a:lnTo>
                    <a:pt x="3213" y="196"/>
                  </a:lnTo>
                  <a:lnTo>
                    <a:pt x="3184" y="200"/>
                  </a:lnTo>
                  <a:lnTo>
                    <a:pt x="3159" y="206"/>
                  </a:lnTo>
                  <a:lnTo>
                    <a:pt x="3134" y="214"/>
                  </a:lnTo>
                  <a:lnTo>
                    <a:pt x="3134" y="678"/>
                  </a:lnTo>
                  <a:lnTo>
                    <a:pt x="3036" y="678"/>
                  </a:lnTo>
                  <a:lnTo>
                    <a:pt x="3036" y="175"/>
                  </a:lnTo>
                  <a:lnTo>
                    <a:pt x="3080" y="160"/>
                  </a:lnTo>
                  <a:lnTo>
                    <a:pt x="3130" y="148"/>
                  </a:lnTo>
                  <a:lnTo>
                    <a:pt x="3190" y="141"/>
                  </a:lnTo>
                  <a:lnTo>
                    <a:pt x="3257" y="139"/>
                  </a:lnTo>
                  <a:close/>
                  <a:moveTo>
                    <a:pt x="2666" y="139"/>
                  </a:moveTo>
                  <a:lnTo>
                    <a:pt x="2714" y="142"/>
                  </a:lnTo>
                  <a:lnTo>
                    <a:pt x="2754" y="152"/>
                  </a:lnTo>
                  <a:lnTo>
                    <a:pt x="2790" y="168"/>
                  </a:lnTo>
                  <a:lnTo>
                    <a:pt x="2821" y="191"/>
                  </a:lnTo>
                  <a:lnTo>
                    <a:pt x="2848" y="218"/>
                  </a:lnTo>
                  <a:lnTo>
                    <a:pt x="2867" y="248"/>
                  </a:lnTo>
                  <a:lnTo>
                    <a:pt x="2885" y="285"/>
                  </a:lnTo>
                  <a:lnTo>
                    <a:pt x="2894" y="323"/>
                  </a:lnTo>
                  <a:lnTo>
                    <a:pt x="2902" y="368"/>
                  </a:lnTo>
                  <a:lnTo>
                    <a:pt x="2904" y="414"/>
                  </a:lnTo>
                  <a:lnTo>
                    <a:pt x="2902" y="458"/>
                  </a:lnTo>
                  <a:lnTo>
                    <a:pt x="2894" y="501"/>
                  </a:lnTo>
                  <a:lnTo>
                    <a:pt x="2885" y="541"/>
                  </a:lnTo>
                  <a:lnTo>
                    <a:pt x="2867" y="576"/>
                  </a:lnTo>
                  <a:lnTo>
                    <a:pt x="2848" y="608"/>
                  </a:lnTo>
                  <a:lnTo>
                    <a:pt x="2821" y="635"/>
                  </a:lnTo>
                  <a:lnTo>
                    <a:pt x="2790" y="657"/>
                  </a:lnTo>
                  <a:lnTo>
                    <a:pt x="2754" y="674"/>
                  </a:lnTo>
                  <a:lnTo>
                    <a:pt x="2714" y="684"/>
                  </a:lnTo>
                  <a:lnTo>
                    <a:pt x="2668" y="687"/>
                  </a:lnTo>
                  <a:lnTo>
                    <a:pt x="2620" y="684"/>
                  </a:lnTo>
                  <a:lnTo>
                    <a:pt x="2579" y="674"/>
                  </a:lnTo>
                  <a:lnTo>
                    <a:pt x="2543" y="657"/>
                  </a:lnTo>
                  <a:lnTo>
                    <a:pt x="2512" y="635"/>
                  </a:lnTo>
                  <a:lnTo>
                    <a:pt x="2485" y="608"/>
                  </a:lnTo>
                  <a:lnTo>
                    <a:pt x="2464" y="576"/>
                  </a:lnTo>
                  <a:lnTo>
                    <a:pt x="2449" y="541"/>
                  </a:lnTo>
                  <a:lnTo>
                    <a:pt x="2437" y="501"/>
                  </a:lnTo>
                  <a:lnTo>
                    <a:pt x="2431" y="458"/>
                  </a:lnTo>
                  <a:lnTo>
                    <a:pt x="2429" y="414"/>
                  </a:lnTo>
                  <a:lnTo>
                    <a:pt x="2431" y="362"/>
                  </a:lnTo>
                  <a:lnTo>
                    <a:pt x="2439" y="316"/>
                  </a:lnTo>
                  <a:lnTo>
                    <a:pt x="2454" y="271"/>
                  </a:lnTo>
                  <a:lnTo>
                    <a:pt x="2474" y="233"/>
                  </a:lnTo>
                  <a:lnTo>
                    <a:pt x="2500" y="200"/>
                  </a:lnTo>
                  <a:lnTo>
                    <a:pt x="2531" y="175"/>
                  </a:lnTo>
                  <a:lnTo>
                    <a:pt x="2570" y="156"/>
                  </a:lnTo>
                  <a:lnTo>
                    <a:pt x="2614" y="142"/>
                  </a:lnTo>
                  <a:lnTo>
                    <a:pt x="2666" y="139"/>
                  </a:lnTo>
                  <a:close/>
                  <a:moveTo>
                    <a:pt x="1440" y="139"/>
                  </a:moveTo>
                  <a:lnTo>
                    <a:pt x="1484" y="141"/>
                  </a:lnTo>
                  <a:lnTo>
                    <a:pt x="1523" y="148"/>
                  </a:lnTo>
                  <a:lnTo>
                    <a:pt x="1555" y="160"/>
                  </a:lnTo>
                  <a:lnTo>
                    <a:pt x="1582" y="173"/>
                  </a:lnTo>
                  <a:lnTo>
                    <a:pt x="1557" y="225"/>
                  </a:lnTo>
                  <a:lnTo>
                    <a:pt x="1540" y="216"/>
                  </a:lnTo>
                  <a:lnTo>
                    <a:pt x="1517" y="206"/>
                  </a:lnTo>
                  <a:lnTo>
                    <a:pt x="1488" y="200"/>
                  </a:lnTo>
                  <a:lnTo>
                    <a:pt x="1456" y="196"/>
                  </a:lnTo>
                  <a:lnTo>
                    <a:pt x="1425" y="200"/>
                  </a:lnTo>
                  <a:lnTo>
                    <a:pt x="1400" y="208"/>
                  </a:lnTo>
                  <a:lnTo>
                    <a:pt x="1379" y="221"/>
                  </a:lnTo>
                  <a:lnTo>
                    <a:pt x="1365" y="239"/>
                  </a:lnTo>
                  <a:lnTo>
                    <a:pt x="1356" y="258"/>
                  </a:lnTo>
                  <a:lnTo>
                    <a:pt x="1354" y="279"/>
                  </a:lnTo>
                  <a:lnTo>
                    <a:pt x="1358" y="304"/>
                  </a:lnTo>
                  <a:lnTo>
                    <a:pt x="1367" y="323"/>
                  </a:lnTo>
                  <a:lnTo>
                    <a:pt x="1383" y="339"/>
                  </a:lnTo>
                  <a:lnTo>
                    <a:pt x="1402" y="352"/>
                  </a:lnTo>
                  <a:lnTo>
                    <a:pt x="1427" y="364"/>
                  </a:lnTo>
                  <a:lnTo>
                    <a:pt x="1456" y="375"/>
                  </a:lnTo>
                  <a:lnTo>
                    <a:pt x="1500" y="393"/>
                  </a:lnTo>
                  <a:lnTo>
                    <a:pt x="1536" y="412"/>
                  </a:lnTo>
                  <a:lnTo>
                    <a:pt x="1563" y="433"/>
                  </a:lnTo>
                  <a:lnTo>
                    <a:pt x="1582" y="456"/>
                  </a:lnTo>
                  <a:lnTo>
                    <a:pt x="1594" y="479"/>
                  </a:lnTo>
                  <a:lnTo>
                    <a:pt x="1602" y="505"/>
                  </a:lnTo>
                  <a:lnTo>
                    <a:pt x="1604" y="530"/>
                  </a:lnTo>
                  <a:lnTo>
                    <a:pt x="1598" y="564"/>
                  </a:lnTo>
                  <a:lnTo>
                    <a:pt x="1584" y="595"/>
                  </a:lnTo>
                  <a:lnTo>
                    <a:pt x="1561" y="624"/>
                  </a:lnTo>
                  <a:lnTo>
                    <a:pt x="1531" y="649"/>
                  </a:lnTo>
                  <a:lnTo>
                    <a:pt x="1494" y="668"/>
                  </a:lnTo>
                  <a:lnTo>
                    <a:pt x="1450" y="680"/>
                  </a:lnTo>
                  <a:lnTo>
                    <a:pt x="1398" y="686"/>
                  </a:lnTo>
                  <a:lnTo>
                    <a:pt x="1352" y="682"/>
                  </a:lnTo>
                  <a:lnTo>
                    <a:pt x="1308" y="676"/>
                  </a:lnTo>
                  <a:lnTo>
                    <a:pt x="1271" y="664"/>
                  </a:lnTo>
                  <a:lnTo>
                    <a:pt x="1242" y="649"/>
                  </a:lnTo>
                  <a:lnTo>
                    <a:pt x="1269" y="591"/>
                  </a:lnTo>
                  <a:lnTo>
                    <a:pt x="1290" y="603"/>
                  </a:lnTo>
                  <a:lnTo>
                    <a:pt x="1317" y="614"/>
                  </a:lnTo>
                  <a:lnTo>
                    <a:pt x="1350" y="620"/>
                  </a:lnTo>
                  <a:lnTo>
                    <a:pt x="1388" y="624"/>
                  </a:lnTo>
                  <a:lnTo>
                    <a:pt x="1427" y="618"/>
                  </a:lnTo>
                  <a:lnTo>
                    <a:pt x="1458" y="607"/>
                  </a:lnTo>
                  <a:lnTo>
                    <a:pt x="1481" y="585"/>
                  </a:lnTo>
                  <a:lnTo>
                    <a:pt x="1496" y="560"/>
                  </a:lnTo>
                  <a:lnTo>
                    <a:pt x="1502" y="531"/>
                  </a:lnTo>
                  <a:lnTo>
                    <a:pt x="1498" y="506"/>
                  </a:lnTo>
                  <a:lnTo>
                    <a:pt x="1490" y="485"/>
                  </a:lnTo>
                  <a:lnTo>
                    <a:pt x="1477" y="470"/>
                  </a:lnTo>
                  <a:lnTo>
                    <a:pt x="1456" y="454"/>
                  </a:lnTo>
                  <a:lnTo>
                    <a:pt x="1431" y="443"/>
                  </a:lnTo>
                  <a:lnTo>
                    <a:pt x="1402" y="431"/>
                  </a:lnTo>
                  <a:lnTo>
                    <a:pt x="1356" y="414"/>
                  </a:lnTo>
                  <a:lnTo>
                    <a:pt x="1321" y="395"/>
                  </a:lnTo>
                  <a:lnTo>
                    <a:pt x="1294" y="374"/>
                  </a:lnTo>
                  <a:lnTo>
                    <a:pt x="1277" y="352"/>
                  </a:lnTo>
                  <a:lnTo>
                    <a:pt x="1265" y="329"/>
                  </a:lnTo>
                  <a:lnTo>
                    <a:pt x="1260" y="306"/>
                  </a:lnTo>
                  <a:lnTo>
                    <a:pt x="1258" y="283"/>
                  </a:lnTo>
                  <a:lnTo>
                    <a:pt x="1264" y="250"/>
                  </a:lnTo>
                  <a:lnTo>
                    <a:pt x="1275" y="219"/>
                  </a:lnTo>
                  <a:lnTo>
                    <a:pt x="1296" y="193"/>
                  </a:lnTo>
                  <a:lnTo>
                    <a:pt x="1323" y="169"/>
                  </a:lnTo>
                  <a:lnTo>
                    <a:pt x="1356" y="152"/>
                  </a:lnTo>
                  <a:lnTo>
                    <a:pt x="1396" y="142"/>
                  </a:lnTo>
                  <a:lnTo>
                    <a:pt x="1440" y="139"/>
                  </a:lnTo>
                  <a:close/>
                  <a:moveTo>
                    <a:pt x="305" y="83"/>
                  </a:moveTo>
                  <a:lnTo>
                    <a:pt x="303" y="89"/>
                  </a:lnTo>
                  <a:lnTo>
                    <a:pt x="301" y="104"/>
                  </a:lnTo>
                  <a:lnTo>
                    <a:pt x="294" y="131"/>
                  </a:lnTo>
                  <a:lnTo>
                    <a:pt x="282" y="166"/>
                  </a:lnTo>
                  <a:lnTo>
                    <a:pt x="188" y="422"/>
                  </a:lnTo>
                  <a:lnTo>
                    <a:pt x="420" y="422"/>
                  </a:lnTo>
                  <a:lnTo>
                    <a:pt x="330" y="166"/>
                  </a:lnTo>
                  <a:lnTo>
                    <a:pt x="319" y="131"/>
                  </a:lnTo>
                  <a:lnTo>
                    <a:pt x="311" y="104"/>
                  </a:lnTo>
                  <a:lnTo>
                    <a:pt x="309" y="89"/>
                  </a:lnTo>
                  <a:lnTo>
                    <a:pt x="307" y="83"/>
                  </a:lnTo>
                  <a:lnTo>
                    <a:pt x="305" y="83"/>
                  </a:lnTo>
                  <a:close/>
                  <a:moveTo>
                    <a:pt x="263" y="2"/>
                  </a:moveTo>
                  <a:lnTo>
                    <a:pt x="355" y="2"/>
                  </a:lnTo>
                  <a:lnTo>
                    <a:pt x="618" y="678"/>
                  </a:lnTo>
                  <a:lnTo>
                    <a:pt x="511" y="678"/>
                  </a:lnTo>
                  <a:lnTo>
                    <a:pt x="438" y="476"/>
                  </a:lnTo>
                  <a:lnTo>
                    <a:pt x="171" y="476"/>
                  </a:lnTo>
                  <a:lnTo>
                    <a:pt x="96" y="678"/>
                  </a:lnTo>
                  <a:lnTo>
                    <a:pt x="0" y="678"/>
                  </a:lnTo>
                  <a:lnTo>
                    <a:pt x="263" y="2"/>
                  </a:lnTo>
                  <a:close/>
                  <a:moveTo>
                    <a:pt x="1861" y="0"/>
                  </a:moveTo>
                  <a:lnTo>
                    <a:pt x="1861" y="148"/>
                  </a:lnTo>
                  <a:lnTo>
                    <a:pt x="1966" y="148"/>
                  </a:lnTo>
                  <a:lnTo>
                    <a:pt x="1966" y="202"/>
                  </a:lnTo>
                  <a:lnTo>
                    <a:pt x="1861" y="202"/>
                  </a:lnTo>
                  <a:lnTo>
                    <a:pt x="1861" y="547"/>
                  </a:lnTo>
                  <a:lnTo>
                    <a:pt x="1863" y="566"/>
                  </a:lnTo>
                  <a:lnTo>
                    <a:pt x="1869" y="585"/>
                  </a:lnTo>
                  <a:lnTo>
                    <a:pt x="1878" y="601"/>
                  </a:lnTo>
                  <a:lnTo>
                    <a:pt x="1894" y="612"/>
                  </a:lnTo>
                  <a:lnTo>
                    <a:pt x="1913" y="620"/>
                  </a:lnTo>
                  <a:lnTo>
                    <a:pt x="1938" y="624"/>
                  </a:lnTo>
                  <a:lnTo>
                    <a:pt x="1947" y="622"/>
                  </a:lnTo>
                  <a:lnTo>
                    <a:pt x="1957" y="622"/>
                  </a:lnTo>
                  <a:lnTo>
                    <a:pt x="1966" y="620"/>
                  </a:lnTo>
                  <a:lnTo>
                    <a:pt x="1966" y="674"/>
                  </a:lnTo>
                  <a:lnTo>
                    <a:pt x="1953" y="678"/>
                  </a:lnTo>
                  <a:lnTo>
                    <a:pt x="1936" y="680"/>
                  </a:lnTo>
                  <a:lnTo>
                    <a:pt x="1913" y="682"/>
                  </a:lnTo>
                  <a:lnTo>
                    <a:pt x="1874" y="680"/>
                  </a:lnTo>
                  <a:lnTo>
                    <a:pt x="1844" y="670"/>
                  </a:lnTo>
                  <a:lnTo>
                    <a:pt x="1817" y="657"/>
                  </a:lnTo>
                  <a:lnTo>
                    <a:pt x="1796" y="639"/>
                  </a:lnTo>
                  <a:lnTo>
                    <a:pt x="1780" y="620"/>
                  </a:lnTo>
                  <a:lnTo>
                    <a:pt x="1771" y="597"/>
                  </a:lnTo>
                  <a:lnTo>
                    <a:pt x="1763" y="574"/>
                  </a:lnTo>
                  <a:lnTo>
                    <a:pt x="1761" y="549"/>
                  </a:lnTo>
                  <a:lnTo>
                    <a:pt x="1761" y="202"/>
                  </a:lnTo>
                  <a:lnTo>
                    <a:pt x="1692" y="202"/>
                  </a:lnTo>
                  <a:lnTo>
                    <a:pt x="1692" y="148"/>
                  </a:lnTo>
                  <a:lnTo>
                    <a:pt x="1761" y="148"/>
                  </a:lnTo>
                  <a:lnTo>
                    <a:pt x="1761" y="27"/>
                  </a:lnTo>
                  <a:lnTo>
                    <a:pt x="1861" y="0"/>
                  </a:lnTo>
                  <a:close/>
                </a:path>
              </a:pathLst>
            </a:custGeom>
            <a:solidFill>
              <a:srgbClr val="89A9BC"/>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13" name="Freeform 12"/>
            <p:cNvSpPr>
              <a:spLocks noEditPoints="1"/>
            </p:cNvSpPr>
            <p:nvPr/>
          </p:nvSpPr>
          <p:spPr bwMode="auto">
            <a:xfrm>
              <a:off x="930" y="501"/>
              <a:ext cx="956" cy="390"/>
            </a:xfrm>
            <a:custGeom>
              <a:avLst/>
              <a:gdLst>
                <a:gd name="T0" fmla="*/ 512 w 1911"/>
                <a:gd name="T1" fmla="*/ 157 h 779"/>
                <a:gd name="T2" fmla="*/ 480 w 1911"/>
                <a:gd name="T3" fmla="*/ 221 h 779"/>
                <a:gd name="T4" fmla="*/ 619 w 1911"/>
                <a:gd name="T5" fmla="*/ 184 h 779"/>
                <a:gd name="T6" fmla="*/ 573 w 1911"/>
                <a:gd name="T7" fmla="*/ 145 h 779"/>
                <a:gd name="T8" fmla="*/ 828 w 1911"/>
                <a:gd name="T9" fmla="*/ 150 h 779"/>
                <a:gd name="T10" fmla="*/ 784 w 1911"/>
                <a:gd name="T11" fmla="*/ 199 h 779"/>
                <a:gd name="T12" fmla="*/ 776 w 1911"/>
                <a:gd name="T13" fmla="*/ 273 h 779"/>
                <a:gd name="T14" fmla="*/ 800 w 1911"/>
                <a:gd name="T15" fmla="*/ 337 h 779"/>
                <a:gd name="T16" fmla="*/ 863 w 1911"/>
                <a:gd name="T17" fmla="*/ 361 h 779"/>
                <a:gd name="T18" fmla="*/ 907 w 1911"/>
                <a:gd name="T19" fmla="*/ 148 h 779"/>
                <a:gd name="T20" fmla="*/ 580 w 1911"/>
                <a:gd name="T21" fmla="*/ 117 h 779"/>
                <a:gd name="T22" fmla="*/ 648 w 1911"/>
                <a:gd name="T23" fmla="*/ 155 h 779"/>
                <a:gd name="T24" fmla="*/ 672 w 1911"/>
                <a:gd name="T25" fmla="*/ 245 h 779"/>
                <a:gd name="T26" fmla="*/ 502 w 1911"/>
                <a:gd name="T27" fmla="*/ 329 h 779"/>
                <a:gd name="T28" fmla="*/ 574 w 1911"/>
                <a:gd name="T29" fmla="*/ 358 h 779"/>
                <a:gd name="T30" fmla="*/ 648 w 1911"/>
                <a:gd name="T31" fmla="*/ 343 h 779"/>
                <a:gd name="T32" fmla="*/ 599 w 1911"/>
                <a:gd name="T33" fmla="*/ 388 h 779"/>
                <a:gd name="T34" fmla="*/ 505 w 1911"/>
                <a:gd name="T35" fmla="*/ 377 h 779"/>
                <a:gd name="T36" fmla="*/ 449 w 1911"/>
                <a:gd name="T37" fmla="*/ 324 h 779"/>
                <a:gd name="T38" fmla="*/ 436 w 1911"/>
                <a:gd name="T39" fmla="*/ 223 h 779"/>
                <a:gd name="T40" fmla="*/ 477 w 1911"/>
                <a:gd name="T41" fmla="*/ 143 h 779"/>
                <a:gd name="T42" fmla="*/ 557 w 1911"/>
                <a:gd name="T43" fmla="*/ 116 h 779"/>
                <a:gd name="T44" fmla="*/ 184 w 1911"/>
                <a:gd name="T45" fmla="*/ 306 h 779"/>
                <a:gd name="T46" fmla="*/ 190 w 1911"/>
                <a:gd name="T47" fmla="*/ 329 h 779"/>
                <a:gd name="T48" fmla="*/ 201 w 1911"/>
                <a:gd name="T49" fmla="*/ 292 h 779"/>
                <a:gd name="T50" fmla="*/ 333 w 1911"/>
                <a:gd name="T51" fmla="*/ 385 h 779"/>
                <a:gd name="T52" fmla="*/ 327 w 1911"/>
                <a:gd name="T53" fmla="*/ 339 h 779"/>
                <a:gd name="T54" fmla="*/ 316 w 1911"/>
                <a:gd name="T55" fmla="*/ 245 h 779"/>
                <a:gd name="T56" fmla="*/ 306 w 1911"/>
                <a:gd name="T57" fmla="*/ 158 h 779"/>
                <a:gd name="T58" fmla="*/ 302 w 1911"/>
                <a:gd name="T59" fmla="*/ 117 h 779"/>
                <a:gd name="T60" fmla="*/ 299 w 1911"/>
                <a:gd name="T61" fmla="*/ 92 h 779"/>
                <a:gd name="T62" fmla="*/ 292 w 1911"/>
                <a:gd name="T63" fmla="*/ 120 h 779"/>
                <a:gd name="T64" fmla="*/ 281 w 1911"/>
                <a:gd name="T65" fmla="*/ 155 h 779"/>
                <a:gd name="T66" fmla="*/ 256 w 1911"/>
                <a:gd name="T67" fmla="*/ 233 h 779"/>
                <a:gd name="T68" fmla="*/ 226 w 1911"/>
                <a:gd name="T69" fmla="*/ 324 h 779"/>
                <a:gd name="T70" fmla="*/ 207 w 1911"/>
                <a:gd name="T71" fmla="*/ 381 h 779"/>
                <a:gd name="T72" fmla="*/ 167 w 1911"/>
                <a:gd name="T73" fmla="*/ 373 h 779"/>
                <a:gd name="T74" fmla="*/ 145 w 1911"/>
                <a:gd name="T75" fmla="*/ 302 h 779"/>
                <a:gd name="T76" fmla="*/ 115 w 1911"/>
                <a:gd name="T77" fmla="*/ 211 h 779"/>
                <a:gd name="T78" fmla="*/ 93 w 1911"/>
                <a:gd name="T79" fmla="*/ 143 h 779"/>
                <a:gd name="T80" fmla="*/ 84 w 1911"/>
                <a:gd name="T81" fmla="*/ 109 h 779"/>
                <a:gd name="T82" fmla="*/ 78 w 1911"/>
                <a:gd name="T83" fmla="*/ 92 h 779"/>
                <a:gd name="T84" fmla="*/ 75 w 1911"/>
                <a:gd name="T85" fmla="*/ 132 h 779"/>
                <a:gd name="T86" fmla="*/ 70 w 1911"/>
                <a:gd name="T87" fmla="*/ 175 h 779"/>
                <a:gd name="T88" fmla="*/ 59 w 1911"/>
                <a:gd name="T89" fmla="*/ 269 h 779"/>
                <a:gd name="T90" fmla="*/ 48 w 1911"/>
                <a:gd name="T91" fmla="*/ 356 h 779"/>
                <a:gd name="T92" fmla="*/ 0 w 1911"/>
                <a:gd name="T93" fmla="*/ 385 h 779"/>
                <a:gd name="T94" fmla="*/ 956 w 1911"/>
                <a:gd name="T95" fmla="*/ 371 h 779"/>
                <a:gd name="T96" fmla="*/ 860 w 1911"/>
                <a:gd name="T97" fmla="*/ 390 h 779"/>
                <a:gd name="T98" fmla="*/ 768 w 1911"/>
                <a:gd name="T99" fmla="*/ 361 h 779"/>
                <a:gd name="T100" fmla="*/ 728 w 1911"/>
                <a:gd name="T101" fmla="*/ 282 h 779"/>
                <a:gd name="T102" fmla="*/ 744 w 1911"/>
                <a:gd name="T103" fmla="*/ 182 h 779"/>
                <a:gd name="T104" fmla="*/ 810 w 1911"/>
                <a:gd name="T105" fmla="*/ 125 h 779"/>
                <a:gd name="T106" fmla="*/ 907 w 1911"/>
                <a:gd name="T107" fmla="*/ 124 h 7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911" h="779">
                  <a:moveTo>
                    <a:pt x="1110" y="286"/>
                  </a:moveTo>
                  <a:lnTo>
                    <a:pt x="1077" y="290"/>
                  </a:lnTo>
                  <a:lnTo>
                    <a:pt x="1049" y="298"/>
                  </a:lnTo>
                  <a:lnTo>
                    <a:pt x="1024" y="313"/>
                  </a:lnTo>
                  <a:lnTo>
                    <a:pt x="1001" y="335"/>
                  </a:lnTo>
                  <a:lnTo>
                    <a:pt x="981" y="363"/>
                  </a:lnTo>
                  <a:lnTo>
                    <a:pt x="968" y="400"/>
                  </a:lnTo>
                  <a:lnTo>
                    <a:pt x="960" y="442"/>
                  </a:lnTo>
                  <a:lnTo>
                    <a:pt x="958" y="493"/>
                  </a:lnTo>
                  <a:lnTo>
                    <a:pt x="1250" y="452"/>
                  </a:lnTo>
                  <a:lnTo>
                    <a:pt x="1246" y="406"/>
                  </a:lnTo>
                  <a:lnTo>
                    <a:pt x="1237" y="367"/>
                  </a:lnTo>
                  <a:lnTo>
                    <a:pt x="1222" y="337"/>
                  </a:lnTo>
                  <a:lnTo>
                    <a:pt x="1202" y="315"/>
                  </a:lnTo>
                  <a:lnTo>
                    <a:pt x="1175" y="298"/>
                  </a:lnTo>
                  <a:lnTo>
                    <a:pt x="1145" y="290"/>
                  </a:lnTo>
                  <a:lnTo>
                    <a:pt x="1110" y="286"/>
                  </a:lnTo>
                  <a:close/>
                  <a:moveTo>
                    <a:pt x="1736" y="286"/>
                  </a:moveTo>
                  <a:lnTo>
                    <a:pt x="1694" y="290"/>
                  </a:lnTo>
                  <a:lnTo>
                    <a:pt x="1656" y="300"/>
                  </a:lnTo>
                  <a:lnTo>
                    <a:pt x="1625" y="317"/>
                  </a:lnTo>
                  <a:lnTo>
                    <a:pt x="1602" y="340"/>
                  </a:lnTo>
                  <a:lnTo>
                    <a:pt x="1583" y="367"/>
                  </a:lnTo>
                  <a:lnTo>
                    <a:pt x="1567" y="398"/>
                  </a:lnTo>
                  <a:lnTo>
                    <a:pt x="1558" y="433"/>
                  </a:lnTo>
                  <a:lnTo>
                    <a:pt x="1552" y="469"/>
                  </a:lnTo>
                  <a:lnTo>
                    <a:pt x="1550" y="506"/>
                  </a:lnTo>
                  <a:lnTo>
                    <a:pt x="1552" y="546"/>
                  </a:lnTo>
                  <a:lnTo>
                    <a:pt x="1558" y="583"/>
                  </a:lnTo>
                  <a:lnTo>
                    <a:pt x="1567" y="618"/>
                  </a:lnTo>
                  <a:lnTo>
                    <a:pt x="1583" y="648"/>
                  </a:lnTo>
                  <a:lnTo>
                    <a:pt x="1600" y="674"/>
                  </a:lnTo>
                  <a:lnTo>
                    <a:pt x="1625" y="695"/>
                  </a:lnTo>
                  <a:lnTo>
                    <a:pt x="1652" y="710"/>
                  </a:lnTo>
                  <a:lnTo>
                    <a:pt x="1686" y="720"/>
                  </a:lnTo>
                  <a:lnTo>
                    <a:pt x="1725" y="722"/>
                  </a:lnTo>
                  <a:lnTo>
                    <a:pt x="1761" y="720"/>
                  </a:lnTo>
                  <a:lnTo>
                    <a:pt x="1790" y="716"/>
                  </a:lnTo>
                  <a:lnTo>
                    <a:pt x="1813" y="708"/>
                  </a:lnTo>
                  <a:lnTo>
                    <a:pt x="1813" y="296"/>
                  </a:lnTo>
                  <a:lnTo>
                    <a:pt x="1775" y="288"/>
                  </a:lnTo>
                  <a:lnTo>
                    <a:pt x="1736" y="286"/>
                  </a:lnTo>
                  <a:close/>
                  <a:moveTo>
                    <a:pt x="1114" y="231"/>
                  </a:moveTo>
                  <a:lnTo>
                    <a:pt x="1160" y="234"/>
                  </a:lnTo>
                  <a:lnTo>
                    <a:pt x="1202" y="242"/>
                  </a:lnTo>
                  <a:lnTo>
                    <a:pt x="1239" y="260"/>
                  </a:lnTo>
                  <a:lnTo>
                    <a:pt x="1270" y="281"/>
                  </a:lnTo>
                  <a:lnTo>
                    <a:pt x="1296" y="310"/>
                  </a:lnTo>
                  <a:lnTo>
                    <a:pt x="1318" y="344"/>
                  </a:lnTo>
                  <a:lnTo>
                    <a:pt x="1333" y="387"/>
                  </a:lnTo>
                  <a:lnTo>
                    <a:pt x="1343" y="435"/>
                  </a:lnTo>
                  <a:lnTo>
                    <a:pt x="1344" y="489"/>
                  </a:lnTo>
                  <a:lnTo>
                    <a:pt x="962" y="537"/>
                  </a:lnTo>
                  <a:lnTo>
                    <a:pt x="970" y="585"/>
                  </a:lnTo>
                  <a:lnTo>
                    <a:pt x="985" y="625"/>
                  </a:lnTo>
                  <a:lnTo>
                    <a:pt x="1004" y="658"/>
                  </a:lnTo>
                  <a:lnTo>
                    <a:pt x="1031" y="683"/>
                  </a:lnTo>
                  <a:lnTo>
                    <a:pt x="1064" y="702"/>
                  </a:lnTo>
                  <a:lnTo>
                    <a:pt x="1102" y="712"/>
                  </a:lnTo>
                  <a:lnTo>
                    <a:pt x="1147" y="716"/>
                  </a:lnTo>
                  <a:lnTo>
                    <a:pt x="1195" y="714"/>
                  </a:lnTo>
                  <a:lnTo>
                    <a:pt x="1237" y="706"/>
                  </a:lnTo>
                  <a:lnTo>
                    <a:pt x="1270" y="697"/>
                  </a:lnTo>
                  <a:lnTo>
                    <a:pt x="1296" y="685"/>
                  </a:lnTo>
                  <a:lnTo>
                    <a:pt x="1323" y="743"/>
                  </a:lnTo>
                  <a:lnTo>
                    <a:pt x="1291" y="756"/>
                  </a:lnTo>
                  <a:lnTo>
                    <a:pt x="1248" y="768"/>
                  </a:lnTo>
                  <a:lnTo>
                    <a:pt x="1197" y="776"/>
                  </a:lnTo>
                  <a:lnTo>
                    <a:pt x="1139" y="779"/>
                  </a:lnTo>
                  <a:lnTo>
                    <a:pt x="1093" y="776"/>
                  </a:lnTo>
                  <a:lnTo>
                    <a:pt x="1051" y="768"/>
                  </a:lnTo>
                  <a:lnTo>
                    <a:pt x="1010" y="754"/>
                  </a:lnTo>
                  <a:lnTo>
                    <a:pt x="976" y="737"/>
                  </a:lnTo>
                  <a:lnTo>
                    <a:pt x="945" y="712"/>
                  </a:lnTo>
                  <a:lnTo>
                    <a:pt x="918" y="681"/>
                  </a:lnTo>
                  <a:lnTo>
                    <a:pt x="897" y="647"/>
                  </a:lnTo>
                  <a:lnTo>
                    <a:pt x="882" y="604"/>
                  </a:lnTo>
                  <a:lnTo>
                    <a:pt x="872" y="556"/>
                  </a:lnTo>
                  <a:lnTo>
                    <a:pt x="868" y="504"/>
                  </a:lnTo>
                  <a:lnTo>
                    <a:pt x="872" y="446"/>
                  </a:lnTo>
                  <a:lnTo>
                    <a:pt x="883" y="396"/>
                  </a:lnTo>
                  <a:lnTo>
                    <a:pt x="901" y="352"/>
                  </a:lnTo>
                  <a:lnTo>
                    <a:pt x="924" y="315"/>
                  </a:lnTo>
                  <a:lnTo>
                    <a:pt x="953" y="285"/>
                  </a:lnTo>
                  <a:lnTo>
                    <a:pt x="985" y="261"/>
                  </a:lnTo>
                  <a:lnTo>
                    <a:pt x="1024" y="244"/>
                  </a:lnTo>
                  <a:lnTo>
                    <a:pt x="1068" y="234"/>
                  </a:lnTo>
                  <a:lnTo>
                    <a:pt x="1114" y="231"/>
                  </a:lnTo>
                  <a:close/>
                  <a:moveTo>
                    <a:pt x="92" y="94"/>
                  </a:moveTo>
                  <a:lnTo>
                    <a:pt x="202" y="94"/>
                  </a:lnTo>
                  <a:lnTo>
                    <a:pt x="357" y="581"/>
                  </a:lnTo>
                  <a:lnTo>
                    <a:pt x="367" y="612"/>
                  </a:lnTo>
                  <a:lnTo>
                    <a:pt x="373" y="637"/>
                  </a:lnTo>
                  <a:lnTo>
                    <a:pt x="376" y="652"/>
                  </a:lnTo>
                  <a:lnTo>
                    <a:pt x="378" y="658"/>
                  </a:lnTo>
                  <a:lnTo>
                    <a:pt x="380" y="658"/>
                  </a:lnTo>
                  <a:lnTo>
                    <a:pt x="382" y="652"/>
                  </a:lnTo>
                  <a:lnTo>
                    <a:pt x="384" y="637"/>
                  </a:lnTo>
                  <a:lnTo>
                    <a:pt x="392" y="614"/>
                  </a:lnTo>
                  <a:lnTo>
                    <a:pt x="401" y="583"/>
                  </a:lnTo>
                  <a:lnTo>
                    <a:pt x="561" y="94"/>
                  </a:lnTo>
                  <a:lnTo>
                    <a:pt x="670" y="94"/>
                  </a:lnTo>
                  <a:lnTo>
                    <a:pt x="762" y="770"/>
                  </a:lnTo>
                  <a:lnTo>
                    <a:pt x="665" y="770"/>
                  </a:lnTo>
                  <a:lnTo>
                    <a:pt x="665" y="762"/>
                  </a:lnTo>
                  <a:lnTo>
                    <a:pt x="661" y="743"/>
                  </a:lnTo>
                  <a:lnTo>
                    <a:pt x="659" y="714"/>
                  </a:lnTo>
                  <a:lnTo>
                    <a:pt x="653" y="677"/>
                  </a:lnTo>
                  <a:lnTo>
                    <a:pt x="649" y="635"/>
                  </a:lnTo>
                  <a:lnTo>
                    <a:pt x="643" y="587"/>
                  </a:lnTo>
                  <a:lnTo>
                    <a:pt x="638" y="539"/>
                  </a:lnTo>
                  <a:lnTo>
                    <a:pt x="632" y="489"/>
                  </a:lnTo>
                  <a:lnTo>
                    <a:pt x="626" y="439"/>
                  </a:lnTo>
                  <a:lnTo>
                    <a:pt x="620" y="392"/>
                  </a:lnTo>
                  <a:lnTo>
                    <a:pt x="615" y="352"/>
                  </a:lnTo>
                  <a:lnTo>
                    <a:pt x="611" y="315"/>
                  </a:lnTo>
                  <a:lnTo>
                    <a:pt x="607" y="288"/>
                  </a:lnTo>
                  <a:lnTo>
                    <a:pt x="605" y="271"/>
                  </a:lnTo>
                  <a:lnTo>
                    <a:pt x="605" y="263"/>
                  </a:lnTo>
                  <a:lnTo>
                    <a:pt x="603" y="234"/>
                  </a:lnTo>
                  <a:lnTo>
                    <a:pt x="601" y="208"/>
                  </a:lnTo>
                  <a:lnTo>
                    <a:pt x="599" y="190"/>
                  </a:lnTo>
                  <a:lnTo>
                    <a:pt x="599" y="184"/>
                  </a:lnTo>
                  <a:lnTo>
                    <a:pt x="597" y="184"/>
                  </a:lnTo>
                  <a:lnTo>
                    <a:pt x="595" y="188"/>
                  </a:lnTo>
                  <a:lnTo>
                    <a:pt x="593" y="200"/>
                  </a:lnTo>
                  <a:lnTo>
                    <a:pt x="590" y="217"/>
                  </a:lnTo>
                  <a:lnTo>
                    <a:pt x="584" y="240"/>
                  </a:lnTo>
                  <a:lnTo>
                    <a:pt x="576" y="263"/>
                  </a:lnTo>
                  <a:lnTo>
                    <a:pt x="574" y="269"/>
                  </a:lnTo>
                  <a:lnTo>
                    <a:pt x="568" y="285"/>
                  </a:lnTo>
                  <a:lnTo>
                    <a:pt x="561" y="310"/>
                  </a:lnTo>
                  <a:lnTo>
                    <a:pt x="551" y="340"/>
                  </a:lnTo>
                  <a:lnTo>
                    <a:pt x="538" y="379"/>
                  </a:lnTo>
                  <a:lnTo>
                    <a:pt x="524" y="421"/>
                  </a:lnTo>
                  <a:lnTo>
                    <a:pt x="511" y="466"/>
                  </a:lnTo>
                  <a:lnTo>
                    <a:pt x="496" y="512"/>
                  </a:lnTo>
                  <a:lnTo>
                    <a:pt x="480" y="558"/>
                  </a:lnTo>
                  <a:lnTo>
                    <a:pt x="465" y="604"/>
                  </a:lnTo>
                  <a:lnTo>
                    <a:pt x="451" y="647"/>
                  </a:lnTo>
                  <a:lnTo>
                    <a:pt x="438" y="685"/>
                  </a:lnTo>
                  <a:lnTo>
                    <a:pt x="428" y="718"/>
                  </a:lnTo>
                  <a:lnTo>
                    <a:pt x="419" y="745"/>
                  </a:lnTo>
                  <a:lnTo>
                    <a:pt x="413" y="762"/>
                  </a:lnTo>
                  <a:lnTo>
                    <a:pt x="411" y="770"/>
                  </a:lnTo>
                  <a:lnTo>
                    <a:pt x="342" y="770"/>
                  </a:lnTo>
                  <a:lnTo>
                    <a:pt x="340" y="762"/>
                  </a:lnTo>
                  <a:lnTo>
                    <a:pt x="334" y="745"/>
                  </a:lnTo>
                  <a:lnTo>
                    <a:pt x="327" y="720"/>
                  </a:lnTo>
                  <a:lnTo>
                    <a:pt x="315" y="685"/>
                  </a:lnTo>
                  <a:lnTo>
                    <a:pt x="303" y="647"/>
                  </a:lnTo>
                  <a:lnTo>
                    <a:pt x="290" y="604"/>
                  </a:lnTo>
                  <a:lnTo>
                    <a:pt x="275" y="560"/>
                  </a:lnTo>
                  <a:lnTo>
                    <a:pt x="259" y="512"/>
                  </a:lnTo>
                  <a:lnTo>
                    <a:pt x="244" y="466"/>
                  </a:lnTo>
                  <a:lnTo>
                    <a:pt x="230" y="421"/>
                  </a:lnTo>
                  <a:lnTo>
                    <a:pt x="217" y="379"/>
                  </a:lnTo>
                  <a:lnTo>
                    <a:pt x="204" y="340"/>
                  </a:lnTo>
                  <a:lnTo>
                    <a:pt x="194" y="310"/>
                  </a:lnTo>
                  <a:lnTo>
                    <a:pt x="186" y="285"/>
                  </a:lnTo>
                  <a:lnTo>
                    <a:pt x="181" y="269"/>
                  </a:lnTo>
                  <a:lnTo>
                    <a:pt x="179" y="263"/>
                  </a:lnTo>
                  <a:lnTo>
                    <a:pt x="173" y="240"/>
                  </a:lnTo>
                  <a:lnTo>
                    <a:pt x="167" y="217"/>
                  </a:lnTo>
                  <a:lnTo>
                    <a:pt x="161" y="200"/>
                  </a:lnTo>
                  <a:lnTo>
                    <a:pt x="159" y="188"/>
                  </a:lnTo>
                  <a:lnTo>
                    <a:pt x="157" y="184"/>
                  </a:lnTo>
                  <a:lnTo>
                    <a:pt x="156" y="184"/>
                  </a:lnTo>
                  <a:lnTo>
                    <a:pt x="156" y="192"/>
                  </a:lnTo>
                  <a:lnTo>
                    <a:pt x="156" y="209"/>
                  </a:lnTo>
                  <a:lnTo>
                    <a:pt x="154" y="234"/>
                  </a:lnTo>
                  <a:lnTo>
                    <a:pt x="150" y="263"/>
                  </a:lnTo>
                  <a:lnTo>
                    <a:pt x="150" y="269"/>
                  </a:lnTo>
                  <a:lnTo>
                    <a:pt x="148" y="286"/>
                  </a:lnTo>
                  <a:lnTo>
                    <a:pt x="144" y="315"/>
                  </a:lnTo>
                  <a:lnTo>
                    <a:pt x="140" y="350"/>
                  </a:lnTo>
                  <a:lnTo>
                    <a:pt x="134" y="392"/>
                  </a:lnTo>
                  <a:lnTo>
                    <a:pt x="129" y="439"/>
                  </a:lnTo>
                  <a:lnTo>
                    <a:pt x="123" y="487"/>
                  </a:lnTo>
                  <a:lnTo>
                    <a:pt x="117" y="537"/>
                  </a:lnTo>
                  <a:lnTo>
                    <a:pt x="111" y="587"/>
                  </a:lnTo>
                  <a:lnTo>
                    <a:pt x="106" y="633"/>
                  </a:lnTo>
                  <a:lnTo>
                    <a:pt x="100" y="675"/>
                  </a:lnTo>
                  <a:lnTo>
                    <a:pt x="96" y="712"/>
                  </a:lnTo>
                  <a:lnTo>
                    <a:pt x="92" y="741"/>
                  </a:lnTo>
                  <a:lnTo>
                    <a:pt x="90" y="760"/>
                  </a:lnTo>
                  <a:lnTo>
                    <a:pt x="88" y="770"/>
                  </a:lnTo>
                  <a:lnTo>
                    <a:pt x="0" y="770"/>
                  </a:lnTo>
                  <a:lnTo>
                    <a:pt x="92" y="94"/>
                  </a:lnTo>
                  <a:close/>
                  <a:moveTo>
                    <a:pt x="1813" y="0"/>
                  </a:moveTo>
                  <a:lnTo>
                    <a:pt x="1911" y="0"/>
                  </a:lnTo>
                  <a:lnTo>
                    <a:pt x="1911" y="741"/>
                  </a:lnTo>
                  <a:lnTo>
                    <a:pt x="1875" y="756"/>
                  </a:lnTo>
                  <a:lnTo>
                    <a:pt x="1832" y="768"/>
                  </a:lnTo>
                  <a:lnTo>
                    <a:pt x="1780" y="776"/>
                  </a:lnTo>
                  <a:lnTo>
                    <a:pt x="1719" y="779"/>
                  </a:lnTo>
                  <a:lnTo>
                    <a:pt x="1665" y="776"/>
                  </a:lnTo>
                  <a:lnTo>
                    <a:pt x="1615" y="764"/>
                  </a:lnTo>
                  <a:lnTo>
                    <a:pt x="1573" y="745"/>
                  </a:lnTo>
                  <a:lnTo>
                    <a:pt x="1536" y="722"/>
                  </a:lnTo>
                  <a:lnTo>
                    <a:pt x="1506" y="689"/>
                  </a:lnTo>
                  <a:lnTo>
                    <a:pt x="1483" y="652"/>
                  </a:lnTo>
                  <a:lnTo>
                    <a:pt x="1465" y="612"/>
                  </a:lnTo>
                  <a:lnTo>
                    <a:pt x="1456" y="564"/>
                  </a:lnTo>
                  <a:lnTo>
                    <a:pt x="1452" y="514"/>
                  </a:lnTo>
                  <a:lnTo>
                    <a:pt x="1456" y="458"/>
                  </a:lnTo>
                  <a:lnTo>
                    <a:pt x="1467" y="408"/>
                  </a:lnTo>
                  <a:lnTo>
                    <a:pt x="1487" y="363"/>
                  </a:lnTo>
                  <a:lnTo>
                    <a:pt x="1512" y="325"/>
                  </a:lnTo>
                  <a:lnTo>
                    <a:pt x="1542" y="294"/>
                  </a:lnTo>
                  <a:lnTo>
                    <a:pt x="1579" y="269"/>
                  </a:lnTo>
                  <a:lnTo>
                    <a:pt x="1619" y="250"/>
                  </a:lnTo>
                  <a:lnTo>
                    <a:pt x="1665" y="240"/>
                  </a:lnTo>
                  <a:lnTo>
                    <a:pt x="1717" y="236"/>
                  </a:lnTo>
                  <a:lnTo>
                    <a:pt x="1765" y="238"/>
                  </a:lnTo>
                  <a:lnTo>
                    <a:pt x="1813" y="248"/>
                  </a:lnTo>
                  <a:lnTo>
                    <a:pt x="1813" y="0"/>
                  </a:lnTo>
                  <a:close/>
                </a:path>
              </a:pathLst>
            </a:custGeom>
            <a:solidFill>
              <a:srgbClr val="00336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grpSp>
      <p:sp>
        <p:nvSpPr>
          <p:cNvPr id="15" name="Textfeld 14"/>
          <p:cNvSpPr txBox="1"/>
          <p:nvPr/>
        </p:nvSpPr>
        <p:spPr>
          <a:xfrm>
            <a:off x="8100392" y="6094877"/>
            <a:ext cx="899592" cy="261610"/>
          </a:xfrm>
          <a:prstGeom prst="rect">
            <a:avLst/>
          </a:prstGeom>
          <a:noFill/>
        </p:spPr>
        <p:txBody>
          <a:bodyPr wrap="square" rtlCol="0">
            <a:spAutoFit/>
          </a:bodyPr>
          <a:lstStyle/>
          <a:p>
            <a:pPr algn="r"/>
            <a:fld id="{633134DC-43F4-456E-8AE9-011B02EC357E}" type="slidenum">
              <a:rPr lang="de-AT" sz="1100" b="0" i="0" smtClean="0">
                <a:solidFill>
                  <a:srgbClr val="8297AC"/>
                </a:solidFill>
                <a:latin typeface="+mn-lt"/>
              </a:rPr>
              <a:pPr algn="r"/>
              <a:t>‹#›</a:t>
            </a:fld>
            <a:endParaRPr lang="de-AT" sz="900" b="0" i="0" dirty="0">
              <a:solidFill>
                <a:srgbClr val="8297AC"/>
              </a:solidFill>
              <a:latin typeface="+mn-lt"/>
            </a:endParaRPr>
          </a:p>
        </p:txBody>
      </p:sp>
      <p:pic>
        <p:nvPicPr>
          <p:cNvPr id="14" name="Picture 3079" descr="npl_blue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520" y="548680"/>
            <a:ext cx="1857360" cy="438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542838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Benutzerdefiniertes Layout">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6372225" y="404813"/>
            <a:ext cx="1862138" cy="395287"/>
            <a:chOff x="930" y="391"/>
            <a:chExt cx="3169" cy="674"/>
          </a:xfrm>
        </p:grpSpPr>
        <p:sp>
          <p:nvSpPr>
            <p:cNvPr id="4" name="AutoShape 3"/>
            <p:cNvSpPr>
              <a:spLocks noChangeAspect="1" noChangeArrowheads="1" noTextEdit="1"/>
            </p:cNvSpPr>
            <p:nvPr/>
          </p:nvSpPr>
          <p:spPr bwMode="auto">
            <a:xfrm>
              <a:off x="930" y="391"/>
              <a:ext cx="3169" cy="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AT" dirty="0"/>
            </a:p>
          </p:txBody>
        </p:sp>
        <p:sp>
          <p:nvSpPr>
            <p:cNvPr id="5" name="Rectangle 5"/>
            <p:cNvSpPr>
              <a:spLocks noChangeArrowheads="1"/>
            </p:cNvSpPr>
            <p:nvPr/>
          </p:nvSpPr>
          <p:spPr bwMode="auto">
            <a:xfrm>
              <a:off x="930" y="391"/>
              <a:ext cx="3169" cy="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lstStyle/>
            <a:p>
              <a:endParaRPr lang="de-AT" dirty="0">
                <a:latin typeface="Verdana" pitchFamily="34" charset="0"/>
              </a:endParaRPr>
            </a:p>
          </p:txBody>
        </p:sp>
        <p:sp>
          <p:nvSpPr>
            <p:cNvPr id="6" name="Freeform 6"/>
            <p:cNvSpPr>
              <a:spLocks/>
            </p:cNvSpPr>
            <p:nvPr/>
          </p:nvSpPr>
          <p:spPr bwMode="auto">
            <a:xfrm>
              <a:off x="1160" y="970"/>
              <a:ext cx="2680" cy="95"/>
            </a:xfrm>
            <a:custGeom>
              <a:avLst/>
              <a:gdLst>
                <a:gd name="T0" fmla="*/ 2633 w 5360"/>
                <a:gd name="T1" fmla="*/ 0 h 191"/>
                <a:gd name="T2" fmla="*/ 2648 w 5360"/>
                <a:gd name="T3" fmla="*/ 3 h 191"/>
                <a:gd name="T4" fmla="*/ 2661 w 5360"/>
                <a:gd name="T5" fmla="*/ 10 h 191"/>
                <a:gd name="T6" fmla="*/ 2672 w 5360"/>
                <a:gd name="T7" fmla="*/ 20 h 191"/>
                <a:gd name="T8" fmla="*/ 2679 w 5360"/>
                <a:gd name="T9" fmla="*/ 33 h 191"/>
                <a:gd name="T10" fmla="*/ 2680 w 5360"/>
                <a:gd name="T11" fmla="*/ 48 h 191"/>
                <a:gd name="T12" fmla="*/ 2679 w 5360"/>
                <a:gd name="T13" fmla="*/ 63 h 191"/>
                <a:gd name="T14" fmla="*/ 2672 w 5360"/>
                <a:gd name="T15" fmla="*/ 76 h 191"/>
                <a:gd name="T16" fmla="*/ 2661 w 5360"/>
                <a:gd name="T17" fmla="*/ 87 h 191"/>
                <a:gd name="T18" fmla="*/ 2648 w 5360"/>
                <a:gd name="T19" fmla="*/ 93 h 191"/>
                <a:gd name="T20" fmla="*/ 2633 w 5360"/>
                <a:gd name="T21" fmla="*/ 95 h 191"/>
                <a:gd name="T22" fmla="*/ 2618 w 5360"/>
                <a:gd name="T23" fmla="*/ 93 h 191"/>
                <a:gd name="T24" fmla="*/ 2605 w 5360"/>
                <a:gd name="T25" fmla="*/ 86 h 191"/>
                <a:gd name="T26" fmla="*/ 2595 w 5360"/>
                <a:gd name="T27" fmla="*/ 75 h 191"/>
                <a:gd name="T28" fmla="*/ 2588 w 5360"/>
                <a:gd name="T29" fmla="*/ 63 h 191"/>
                <a:gd name="T30" fmla="*/ 0 w 5360"/>
                <a:gd name="T31" fmla="*/ 49 h 191"/>
                <a:gd name="T32" fmla="*/ 2588 w 5360"/>
                <a:gd name="T33" fmla="*/ 33 h 191"/>
                <a:gd name="T34" fmla="*/ 2595 w 5360"/>
                <a:gd name="T35" fmla="*/ 20 h 191"/>
                <a:gd name="T36" fmla="*/ 2606 w 5360"/>
                <a:gd name="T37" fmla="*/ 10 h 191"/>
                <a:gd name="T38" fmla="*/ 2618 w 5360"/>
                <a:gd name="T39" fmla="*/ 3 h 191"/>
                <a:gd name="T40" fmla="*/ 2633 w 5360"/>
                <a:gd name="T41" fmla="*/ 0 h 19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360" h="191">
                  <a:moveTo>
                    <a:pt x="5266" y="0"/>
                  </a:moveTo>
                  <a:lnTo>
                    <a:pt x="5295" y="6"/>
                  </a:lnTo>
                  <a:lnTo>
                    <a:pt x="5322" y="20"/>
                  </a:lnTo>
                  <a:lnTo>
                    <a:pt x="5343" y="41"/>
                  </a:lnTo>
                  <a:lnTo>
                    <a:pt x="5357" y="66"/>
                  </a:lnTo>
                  <a:lnTo>
                    <a:pt x="5360" y="97"/>
                  </a:lnTo>
                  <a:lnTo>
                    <a:pt x="5357" y="126"/>
                  </a:lnTo>
                  <a:lnTo>
                    <a:pt x="5343" y="152"/>
                  </a:lnTo>
                  <a:lnTo>
                    <a:pt x="5322" y="174"/>
                  </a:lnTo>
                  <a:lnTo>
                    <a:pt x="5295" y="187"/>
                  </a:lnTo>
                  <a:lnTo>
                    <a:pt x="5266" y="191"/>
                  </a:lnTo>
                  <a:lnTo>
                    <a:pt x="5236" y="187"/>
                  </a:lnTo>
                  <a:lnTo>
                    <a:pt x="5209" y="172"/>
                  </a:lnTo>
                  <a:lnTo>
                    <a:pt x="5190" y="151"/>
                  </a:lnTo>
                  <a:lnTo>
                    <a:pt x="5176" y="126"/>
                  </a:lnTo>
                  <a:lnTo>
                    <a:pt x="0" y="99"/>
                  </a:lnTo>
                  <a:lnTo>
                    <a:pt x="5176" y="66"/>
                  </a:lnTo>
                  <a:lnTo>
                    <a:pt x="5190" y="41"/>
                  </a:lnTo>
                  <a:lnTo>
                    <a:pt x="5211" y="20"/>
                  </a:lnTo>
                  <a:lnTo>
                    <a:pt x="5236" y="6"/>
                  </a:lnTo>
                  <a:lnTo>
                    <a:pt x="5266"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7" name="Freeform 7"/>
            <p:cNvSpPr>
              <a:spLocks/>
            </p:cNvSpPr>
            <p:nvPr/>
          </p:nvSpPr>
          <p:spPr bwMode="auto">
            <a:xfrm>
              <a:off x="3775" y="394"/>
              <a:ext cx="324" cy="379"/>
            </a:xfrm>
            <a:custGeom>
              <a:avLst/>
              <a:gdLst>
                <a:gd name="T0" fmla="*/ 257 w 647"/>
                <a:gd name="T1" fmla="*/ 0 h 761"/>
                <a:gd name="T2" fmla="*/ 257 w 647"/>
                <a:gd name="T3" fmla="*/ 3 h 761"/>
                <a:gd name="T4" fmla="*/ 259 w 647"/>
                <a:gd name="T5" fmla="*/ 9 h 761"/>
                <a:gd name="T6" fmla="*/ 262 w 647"/>
                <a:gd name="T7" fmla="*/ 20 h 761"/>
                <a:gd name="T8" fmla="*/ 265 w 647"/>
                <a:gd name="T9" fmla="*/ 34 h 761"/>
                <a:gd name="T10" fmla="*/ 269 w 647"/>
                <a:gd name="T11" fmla="*/ 52 h 761"/>
                <a:gd name="T12" fmla="*/ 274 w 647"/>
                <a:gd name="T13" fmla="*/ 71 h 761"/>
                <a:gd name="T14" fmla="*/ 279 w 647"/>
                <a:gd name="T15" fmla="*/ 93 h 761"/>
                <a:gd name="T16" fmla="*/ 283 w 647"/>
                <a:gd name="T17" fmla="*/ 117 h 761"/>
                <a:gd name="T18" fmla="*/ 288 w 647"/>
                <a:gd name="T19" fmla="*/ 141 h 761"/>
                <a:gd name="T20" fmla="*/ 294 w 647"/>
                <a:gd name="T21" fmla="*/ 168 h 761"/>
                <a:gd name="T22" fmla="*/ 299 w 647"/>
                <a:gd name="T23" fmla="*/ 195 h 761"/>
                <a:gd name="T24" fmla="*/ 303 w 647"/>
                <a:gd name="T25" fmla="*/ 222 h 761"/>
                <a:gd name="T26" fmla="*/ 307 w 647"/>
                <a:gd name="T27" fmla="*/ 248 h 761"/>
                <a:gd name="T28" fmla="*/ 311 w 647"/>
                <a:gd name="T29" fmla="*/ 271 h 761"/>
                <a:gd name="T30" fmla="*/ 315 w 647"/>
                <a:gd name="T31" fmla="*/ 293 h 761"/>
                <a:gd name="T32" fmla="*/ 318 w 647"/>
                <a:gd name="T33" fmla="*/ 313 h 761"/>
                <a:gd name="T34" fmla="*/ 320 w 647"/>
                <a:gd name="T35" fmla="*/ 328 h 761"/>
                <a:gd name="T36" fmla="*/ 322 w 647"/>
                <a:gd name="T37" fmla="*/ 340 h 761"/>
                <a:gd name="T38" fmla="*/ 323 w 647"/>
                <a:gd name="T39" fmla="*/ 348 h 761"/>
                <a:gd name="T40" fmla="*/ 324 w 647"/>
                <a:gd name="T41" fmla="*/ 351 h 761"/>
                <a:gd name="T42" fmla="*/ 49 w 647"/>
                <a:gd name="T43" fmla="*/ 379 h 761"/>
                <a:gd name="T44" fmla="*/ 49 w 647"/>
                <a:gd name="T45" fmla="*/ 376 h 761"/>
                <a:gd name="T46" fmla="*/ 48 w 647"/>
                <a:gd name="T47" fmla="*/ 367 h 761"/>
                <a:gd name="T48" fmla="*/ 46 w 647"/>
                <a:gd name="T49" fmla="*/ 353 h 761"/>
                <a:gd name="T50" fmla="*/ 44 w 647"/>
                <a:gd name="T51" fmla="*/ 335 h 761"/>
                <a:gd name="T52" fmla="*/ 41 w 647"/>
                <a:gd name="T53" fmla="*/ 313 h 761"/>
                <a:gd name="T54" fmla="*/ 39 w 647"/>
                <a:gd name="T55" fmla="*/ 288 h 761"/>
                <a:gd name="T56" fmla="*/ 36 w 647"/>
                <a:gd name="T57" fmla="*/ 261 h 761"/>
                <a:gd name="T58" fmla="*/ 32 w 647"/>
                <a:gd name="T59" fmla="*/ 232 h 761"/>
                <a:gd name="T60" fmla="*/ 28 w 647"/>
                <a:gd name="T61" fmla="*/ 202 h 761"/>
                <a:gd name="T62" fmla="*/ 24 w 647"/>
                <a:gd name="T63" fmla="*/ 173 h 761"/>
                <a:gd name="T64" fmla="*/ 20 w 647"/>
                <a:gd name="T65" fmla="*/ 144 h 761"/>
                <a:gd name="T66" fmla="*/ 16 w 647"/>
                <a:gd name="T67" fmla="*/ 116 h 761"/>
                <a:gd name="T68" fmla="*/ 13 w 647"/>
                <a:gd name="T69" fmla="*/ 92 h 761"/>
                <a:gd name="T70" fmla="*/ 10 w 647"/>
                <a:gd name="T71" fmla="*/ 71 h 761"/>
                <a:gd name="T72" fmla="*/ 6 w 647"/>
                <a:gd name="T73" fmla="*/ 52 h 761"/>
                <a:gd name="T74" fmla="*/ 4 w 647"/>
                <a:gd name="T75" fmla="*/ 36 h 761"/>
                <a:gd name="T76" fmla="*/ 2 w 647"/>
                <a:gd name="T77" fmla="*/ 25 h 761"/>
                <a:gd name="T78" fmla="*/ 0 w 647"/>
                <a:gd name="T79" fmla="*/ 17 h 761"/>
                <a:gd name="T80" fmla="*/ 0 w 647"/>
                <a:gd name="T81" fmla="*/ 15 h 761"/>
                <a:gd name="T82" fmla="*/ 2 w 647"/>
                <a:gd name="T83" fmla="*/ 14 h 761"/>
                <a:gd name="T84" fmla="*/ 10 w 647"/>
                <a:gd name="T85" fmla="*/ 14 h 761"/>
                <a:gd name="T86" fmla="*/ 20 w 647"/>
                <a:gd name="T87" fmla="*/ 14 h 761"/>
                <a:gd name="T88" fmla="*/ 35 w 647"/>
                <a:gd name="T89" fmla="*/ 13 h 761"/>
                <a:gd name="T90" fmla="*/ 53 w 647"/>
                <a:gd name="T91" fmla="*/ 12 h 761"/>
                <a:gd name="T92" fmla="*/ 75 w 647"/>
                <a:gd name="T93" fmla="*/ 10 h 761"/>
                <a:gd name="T94" fmla="*/ 98 w 647"/>
                <a:gd name="T95" fmla="*/ 9 h 761"/>
                <a:gd name="T96" fmla="*/ 123 w 647"/>
                <a:gd name="T97" fmla="*/ 8 h 761"/>
                <a:gd name="T98" fmla="*/ 148 w 647"/>
                <a:gd name="T99" fmla="*/ 6 h 761"/>
                <a:gd name="T100" fmla="*/ 172 w 647"/>
                <a:gd name="T101" fmla="*/ 5 h 761"/>
                <a:gd name="T102" fmla="*/ 194 w 647"/>
                <a:gd name="T103" fmla="*/ 4 h 761"/>
                <a:gd name="T104" fmla="*/ 215 w 647"/>
                <a:gd name="T105" fmla="*/ 3 h 761"/>
                <a:gd name="T106" fmla="*/ 233 w 647"/>
                <a:gd name="T107" fmla="*/ 2 h 761"/>
                <a:gd name="T108" fmla="*/ 246 w 647"/>
                <a:gd name="T109" fmla="*/ 1 h 761"/>
                <a:gd name="T110" fmla="*/ 254 w 647"/>
                <a:gd name="T111" fmla="*/ 1 h 761"/>
                <a:gd name="T112" fmla="*/ 257 w 647"/>
                <a:gd name="T113" fmla="*/ 0 h 76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47" h="761">
                  <a:moveTo>
                    <a:pt x="514" y="0"/>
                  </a:moveTo>
                  <a:lnTo>
                    <a:pt x="514" y="6"/>
                  </a:lnTo>
                  <a:lnTo>
                    <a:pt x="518" y="19"/>
                  </a:lnTo>
                  <a:lnTo>
                    <a:pt x="524" y="40"/>
                  </a:lnTo>
                  <a:lnTo>
                    <a:pt x="530" y="69"/>
                  </a:lnTo>
                  <a:lnTo>
                    <a:pt x="538" y="104"/>
                  </a:lnTo>
                  <a:lnTo>
                    <a:pt x="547" y="142"/>
                  </a:lnTo>
                  <a:lnTo>
                    <a:pt x="557" y="187"/>
                  </a:lnTo>
                  <a:lnTo>
                    <a:pt x="566" y="235"/>
                  </a:lnTo>
                  <a:lnTo>
                    <a:pt x="576" y="283"/>
                  </a:lnTo>
                  <a:lnTo>
                    <a:pt x="587" y="337"/>
                  </a:lnTo>
                  <a:lnTo>
                    <a:pt x="597" y="391"/>
                  </a:lnTo>
                  <a:lnTo>
                    <a:pt x="605" y="445"/>
                  </a:lnTo>
                  <a:lnTo>
                    <a:pt x="614" y="497"/>
                  </a:lnTo>
                  <a:lnTo>
                    <a:pt x="622" y="545"/>
                  </a:lnTo>
                  <a:lnTo>
                    <a:pt x="630" y="589"/>
                  </a:lnTo>
                  <a:lnTo>
                    <a:pt x="635" y="628"/>
                  </a:lnTo>
                  <a:lnTo>
                    <a:pt x="639" y="658"/>
                  </a:lnTo>
                  <a:lnTo>
                    <a:pt x="643" y="683"/>
                  </a:lnTo>
                  <a:lnTo>
                    <a:pt x="645" y="699"/>
                  </a:lnTo>
                  <a:lnTo>
                    <a:pt x="647" y="705"/>
                  </a:lnTo>
                  <a:lnTo>
                    <a:pt x="98" y="761"/>
                  </a:lnTo>
                  <a:lnTo>
                    <a:pt x="98" y="755"/>
                  </a:lnTo>
                  <a:lnTo>
                    <a:pt x="96" y="737"/>
                  </a:lnTo>
                  <a:lnTo>
                    <a:pt x="92" y="709"/>
                  </a:lnTo>
                  <a:lnTo>
                    <a:pt x="88" y="672"/>
                  </a:lnTo>
                  <a:lnTo>
                    <a:pt x="82" y="628"/>
                  </a:lnTo>
                  <a:lnTo>
                    <a:pt x="77" y="579"/>
                  </a:lnTo>
                  <a:lnTo>
                    <a:pt x="71" y="524"/>
                  </a:lnTo>
                  <a:lnTo>
                    <a:pt x="63" y="466"/>
                  </a:lnTo>
                  <a:lnTo>
                    <a:pt x="55" y="406"/>
                  </a:lnTo>
                  <a:lnTo>
                    <a:pt x="48" y="348"/>
                  </a:lnTo>
                  <a:lnTo>
                    <a:pt x="40" y="289"/>
                  </a:lnTo>
                  <a:lnTo>
                    <a:pt x="32" y="233"/>
                  </a:lnTo>
                  <a:lnTo>
                    <a:pt x="25" y="185"/>
                  </a:lnTo>
                  <a:lnTo>
                    <a:pt x="19" y="142"/>
                  </a:lnTo>
                  <a:lnTo>
                    <a:pt x="11" y="104"/>
                  </a:lnTo>
                  <a:lnTo>
                    <a:pt x="7" y="73"/>
                  </a:lnTo>
                  <a:lnTo>
                    <a:pt x="4" y="50"/>
                  </a:lnTo>
                  <a:lnTo>
                    <a:pt x="0" y="35"/>
                  </a:lnTo>
                  <a:lnTo>
                    <a:pt x="0" y="31"/>
                  </a:lnTo>
                  <a:lnTo>
                    <a:pt x="4" y="29"/>
                  </a:lnTo>
                  <a:lnTo>
                    <a:pt x="19" y="29"/>
                  </a:lnTo>
                  <a:lnTo>
                    <a:pt x="40" y="29"/>
                  </a:lnTo>
                  <a:lnTo>
                    <a:pt x="69" y="27"/>
                  </a:lnTo>
                  <a:lnTo>
                    <a:pt x="105" y="25"/>
                  </a:lnTo>
                  <a:lnTo>
                    <a:pt x="150" y="21"/>
                  </a:lnTo>
                  <a:lnTo>
                    <a:pt x="196" y="19"/>
                  </a:lnTo>
                  <a:lnTo>
                    <a:pt x="246" y="17"/>
                  </a:lnTo>
                  <a:lnTo>
                    <a:pt x="296" y="13"/>
                  </a:lnTo>
                  <a:lnTo>
                    <a:pt x="344" y="11"/>
                  </a:lnTo>
                  <a:lnTo>
                    <a:pt x="388" y="8"/>
                  </a:lnTo>
                  <a:lnTo>
                    <a:pt x="430" y="6"/>
                  </a:lnTo>
                  <a:lnTo>
                    <a:pt x="465" y="4"/>
                  </a:lnTo>
                  <a:lnTo>
                    <a:pt x="491" y="2"/>
                  </a:lnTo>
                  <a:lnTo>
                    <a:pt x="507" y="2"/>
                  </a:lnTo>
                  <a:lnTo>
                    <a:pt x="514" y="0"/>
                  </a:lnTo>
                  <a:close/>
                </a:path>
              </a:pathLst>
            </a:custGeom>
            <a:solidFill>
              <a:srgbClr val="00336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8" name="Freeform 8"/>
            <p:cNvSpPr>
              <a:spLocks/>
            </p:cNvSpPr>
            <p:nvPr/>
          </p:nvSpPr>
          <p:spPr bwMode="auto">
            <a:xfrm>
              <a:off x="3826" y="437"/>
              <a:ext cx="211" cy="195"/>
            </a:xfrm>
            <a:custGeom>
              <a:avLst/>
              <a:gdLst>
                <a:gd name="T0" fmla="*/ 176 w 420"/>
                <a:gd name="T1" fmla="*/ 3 h 386"/>
                <a:gd name="T2" fmla="*/ 180 w 420"/>
                <a:gd name="T3" fmla="*/ 21 h 386"/>
                <a:gd name="T4" fmla="*/ 188 w 420"/>
                <a:gd name="T5" fmla="*/ 51 h 386"/>
                <a:gd name="T6" fmla="*/ 196 w 420"/>
                <a:gd name="T7" fmla="*/ 88 h 386"/>
                <a:gd name="T8" fmla="*/ 202 w 420"/>
                <a:gd name="T9" fmla="*/ 126 h 386"/>
                <a:gd name="T10" fmla="*/ 207 w 420"/>
                <a:gd name="T11" fmla="*/ 157 h 386"/>
                <a:gd name="T12" fmla="*/ 210 w 420"/>
                <a:gd name="T13" fmla="*/ 175 h 386"/>
                <a:gd name="T14" fmla="*/ 150 w 420"/>
                <a:gd name="T15" fmla="*/ 183 h 386"/>
                <a:gd name="T16" fmla="*/ 146 w 420"/>
                <a:gd name="T17" fmla="*/ 176 h 386"/>
                <a:gd name="T18" fmla="*/ 131 w 420"/>
                <a:gd name="T19" fmla="*/ 158 h 386"/>
                <a:gd name="T20" fmla="*/ 112 w 420"/>
                <a:gd name="T21" fmla="*/ 133 h 386"/>
                <a:gd name="T22" fmla="*/ 97 w 420"/>
                <a:gd name="T23" fmla="*/ 116 h 386"/>
                <a:gd name="T24" fmla="*/ 83 w 420"/>
                <a:gd name="T25" fmla="*/ 99 h 386"/>
                <a:gd name="T26" fmla="*/ 73 w 420"/>
                <a:gd name="T27" fmla="*/ 86 h 386"/>
                <a:gd name="T28" fmla="*/ 72 w 420"/>
                <a:gd name="T29" fmla="*/ 88 h 386"/>
                <a:gd name="T30" fmla="*/ 76 w 420"/>
                <a:gd name="T31" fmla="*/ 108 h 386"/>
                <a:gd name="T32" fmla="*/ 81 w 420"/>
                <a:gd name="T33" fmla="*/ 139 h 386"/>
                <a:gd name="T34" fmla="*/ 85 w 420"/>
                <a:gd name="T35" fmla="*/ 168 h 386"/>
                <a:gd name="T36" fmla="*/ 87 w 420"/>
                <a:gd name="T37" fmla="*/ 186 h 386"/>
                <a:gd name="T38" fmla="*/ 85 w 420"/>
                <a:gd name="T39" fmla="*/ 189 h 386"/>
                <a:gd name="T40" fmla="*/ 66 w 420"/>
                <a:gd name="T41" fmla="*/ 191 h 386"/>
                <a:gd name="T42" fmla="*/ 44 w 420"/>
                <a:gd name="T43" fmla="*/ 193 h 386"/>
                <a:gd name="T44" fmla="*/ 30 w 420"/>
                <a:gd name="T45" fmla="*/ 195 h 386"/>
                <a:gd name="T46" fmla="*/ 27 w 420"/>
                <a:gd name="T47" fmla="*/ 192 h 386"/>
                <a:gd name="T48" fmla="*/ 25 w 420"/>
                <a:gd name="T49" fmla="*/ 173 h 386"/>
                <a:gd name="T50" fmla="*/ 20 w 420"/>
                <a:gd name="T51" fmla="*/ 143 h 386"/>
                <a:gd name="T52" fmla="*/ 15 w 420"/>
                <a:gd name="T53" fmla="*/ 105 h 386"/>
                <a:gd name="T54" fmla="*/ 9 w 420"/>
                <a:gd name="T55" fmla="*/ 67 h 386"/>
                <a:gd name="T56" fmla="*/ 4 w 420"/>
                <a:gd name="T57" fmla="*/ 35 h 386"/>
                <a:gd name="T58" fmla="*/ 1 w 420"/>
                <a:gd name="T59" fmla="*/ 16 h 386"/>
                <a:gd name="T60" fmla="*/ 62 w 420"/>
                <a:gd name="T61" fmla="*/ 9 h 386"/>
                <a:gd name="T62" fmla="*/ 67 w 420"/>
                <a:gd name="T63" fmla="*/ 14 h 386"/>
                <a:gd name="T64" fmla="*/ 79 w 420"/>
                <a:gd name="T65" fmla="*/ 28 h 386"/>
                <a:gd name="T66" fmla="*/ 95 w 420"/>
                <a:gd name="T67" fmla="*/ 47 h 386"/>
                <a:gd name="T68" fmla="*/ 113 w 420"/>
                <a:gd name="T69" fmla="*/ 67 h 386"/>
                <a:gd name="T70" fmla="*/ 127 w 420"/>
                <a:gd name="T71" fmla="*/ 85 h 386"/>
                <a:gd name="T72" fmla="*/ 137 w 420"/>
                <a:gd name="T73" fmla="*/ 95 h 386"/>
                <a:gd name="T74" fmla="*/ 138 w 420"/>
                <a:gd name="T75" fmla="*/ 94 h 386"/>
                <a:gd name="T76" fmla="*/ 135 w 420"/>
                <a:gd name="T77" fmla="*/ 79 h 386"/>
                <a:gd name="T78" fmla="*/ 130 w 420"/>
                <a:gd name="T79" fmla="*/ 56 h 386"/>
                <a:gd name="T80" fmla="*/ 125 w 420"/>
                <a:gd name="T81" fmla="*/ 30 h 386"/>
                <a:gd name="T82" fmla="*/ 122 w 420"/>
                <a:gd name="T83" fmla="*/ 12 h 386"/>
                <a:gd name="T84" fmla="*/ 120 w 420"/>
                <a:gd name="T85" fmla="*/ 5 h 3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20" h="386">
                  <a:moveTo>
                    <a:pt x="349" y="0"/>
                  </a:moveTo>
                  <a:lnTo>
                    <a:pt x="351" y="6"/>
                  </a:lnTo>
                  <a:lnTo>
                    <a:pt x="355" y="20"/>
                  </a:lnTo>
                  <a:lnTo>
                    <a:pt x="359" y="41"/>
                  </a:lnTo>
                  <a:lnTo>
                    <a:pt x="366" y="68"/>
                  </a:lnTo>
                  <a:lnTo>
                    <a:pt x="374" y="100"/>
                  </a:lnTo>
                  <a:lnTo>
                    <a:pt x="382" y="137"/>
                  </a:lnTo>
                  <a:lnTo>
                    <a:pt x="390" y="174"/>
                  </a:lnTo>
                  <a:lnTo>
                    <a:pt x="397" y="212"/>
                  </a:lnTo>
                  <a:lnTo>
                    <a:pt x="403" y="249"/>
                  </a:lnTo>
                  <a:lnTo>
                    <a:pt x="409" y="282"/>
                  </a:lnTo>
                  <a:lnTo>
                    <a:pt x="413" y="310"/>
                  </a:lnTo>
                  <a:lnTo>
                    <a:pt x="416" y="334"/>
                  </a:lnTo>
                  <a:lnTo>
                    <a:pt x="418" y="347"/>
                  </a:lnTo>
                  <a:lnTo>
                    <a:pt x="420" y="353"/>
                  </a:lnTo>
                  <a:lnTo>
                    <a:pt x="299" y="362"/>
                  </a:lnTo>
                  <a:lnTo>
                    <a:pt x="297" y="359"/>
                  </a:lnTo>
                  <a:lnTo>
                    <a:pt x="290" y="349"/>
                  </a:lnTo>
                  <a:lnTo>
                    <a:pt x="276" y="332"/>
                  </a:lnTo>
                  <a:lnTo>
                    <a:pt x="261" y="312"/>
                  </a:lnTo>
                  <a:lnTo>
                    <a:pt x="242" y="289"/>
                  </a:lnTo>
                  <a:lnTo>
                    <a:pt x="222" y="264"/>
                  </a:lnTo>
                  <a:lnTo>
                    <a:pt x="209" y="249"/>
                  </a:lnTo>
                  <a:lnTo>
                    <a:pt x="194" y="230"/>
                  </a:lnTo>
                  <a:lnTo>
                    <a:pt x="178" y="210"/>
                  </a:lnTo>
                  <a:lnTo>
                    <a:pt x="165" y="195"/>
                  </a:lnTo>
                  <a:lnTo>
                    <a:pt x="153" y="179"/>
                  </a:lnTo>
                  <a:lnTo>
                    <a:pt x="146" y="170"/>
                  </a:lnTo>
                  <a:lnTo>
                    <a:pt x="144" y="168"/>
                  </a:lnTo>
                  <a:lnTo>
                    <a:pt x="144" y="174"/>
                  </a:lnTo>
                  <a:lnTo>
                    <a:pt x="148" y="189"/>
                  </a:lnTo>
                  <a:lnTo>
                    <a:pt x="151" y="214"/>
                  </a:lnTo>
                  <a:lnTo>
                    <a:pt x="155" y="243"/>
                  </a:lnTo>
                  <a:lnTo>
                    <a:pt x="161" y="276"/>
                  </a:lnTo>
                  <a:lnTo>
                    <a:pt x="165" y="305"/>
                  </a:lnTo>
                  <a:lnTo>
                    <a:pt x="169" y="332"/>
                  </a:lnTo>
                  <a:lnTo>
                    <a:pt x="172" y="355"/>
                  </a:lnTo>
                  <a:lnTo>
                    <a:pt x="174" y="368"/>
                  </a:lnTo>
                  <a:lnTo>
                    <a:pt x="174" y="374"/>
                  </a:lnTo>
                  <a:lnTo>
                    <a:pt x="169" y="374"/>
                  </a:lnTo>
                  <a:lnTo>
                    <a:pt x="153" y="376"/>
                  </a:lnTo>
                  <a:lnTo>
                    <a:pt x="132" y="378"/>
                  </a:lnTo>
                  <a:lnTo>
                    <a:pt x="107" y="380"/>
                  </a:lnTo>
                  <a:lnTo>
                    <a:pt x="88" y="382"/>
                  </a:lnTo>
                  <a:lnTo>
                    <a:pt x="71" y="384"/>
                  </a:lnTo>
                  <a:lnTo>
                    <a:pt x="59" y="386"/>
                  </a:lnTo>
                  <a:lnTo>
                    <a:pt x="55" y="386"/>
                  </a:lnTo>
                  <a:lnTo>
                    <a:pt x="53" y="380"/>
                  </a:lnTo>
                  <a:lnTo>
                    <a:pt x="51" y="366"/>
                  </a:lnTo>
                  <a:lnTo>
                    <a:pt x="50" y="343"/>
                  </a:lnTo>
                  <a:lnTo>
                    <a:pt x="46" y="316"/>
                  </a:lnTo>
                  <a:lnTo>
                    <a:pt x="40" y="283"/>
                  </a:lnTo>
                  <a:lnTo>
                    <a:pt x="36" y="247"/>
                  </a:lnTo>
                  <a:lnTo>
                    <a:pt x="30" y="208"/>
                  </a:lnTo>
                  <a:lnTo>
                    <a:pt x="25" y="170"/>
                  </a:lnTo>
                  <a:lnTo>
                    <a:pt x="17" y="133"/>
                  </a:lnTo>
                  <a:lnTo>
                    <a:pt x="11" y="99"/>
                  </a:lnTo>
                  <a:lnTo>
                    <a:pt x="7" y="70"/>
                  </a:lnTo>
                  <a:lnTo>
                    <a:pt x="3" y="47"/>
                  </a:lnTo>
                  <a:lnTo>
                    <a:pt x="2" y="31"/>
                  </a:lnTo>
                  <a:lnTo>
                    <a:pt x="0" y="25"/>
                  </a:lnTo>
                  <a:lnTo>
                    <a:pt x="124" y="18"/>
                  </a:lnTo>
                  <a:lnTo>
                    <a:pt x="126" y="20"/>
                  </a:lnTo>
                  <a:lnTo>
                    <a:pt x="134" y="27"/>
                  </a:lnTo>
                  <a:lnTo>
                    <a:pt x="144" y="41"/>
                  </a:lnTo>
                  <a:lnTo>
                    <a:pt x="157" y="56"/>
                  </a:lnTo>
                  <a:lnTo>
                    <a:pt x="172" y="74"/>
                  </a:lnTo>
                  <a:lnTo>
                    <a:pt x="190" y="93"/>
                  </a:lnTo>
                  <a:lnTo>
                    <a:pt x="207" y="114"/>
                  </a:lnTo>
                  <a:lnTo>
                    <a:pt x="224" y="133"/>
                  </a:lnTo>
                  <a:lnTo>
                    <a:pt x="240" y="152"/>
                  </a:lnTo>
                  <a:lnTo>
                    <a:pt x="253" y="168"/>
                  </a:lnTo>
                  <a:lnTo>
                    <a:pt x="265" y="181"/>
                  </a:lnTo>
                  <a:lnTo>
                    <a:pt x="272" y="189"/>
                  </a:lnTo>
                  <a:lnTo>
                    <a:pt x="274" y="193"/>
                  </a:lnTo>
                  <a:lnTo>
                    <a:pt x="274" y="187"/>
                  </a:lnTo>
                  <a:lnTo>
                    <a:pt x="272" y="176"/>
                  </a:lnTo>
                  <a:lnTo>
                    <a:pt x="269" y="156"/>
                  </a:lnTo>
                  <a:lnTo>
                    <a:pt x="265" y="135"/>
                  </a:lnTo>
                  <a:lnTo>
                    <a:pt x="259" y="110"/>
                  </a:lnTo>
                  <a:lnTo>
                    <a:pt x="253" y="83"/>
                  </a:lnTo>
                  <a:lnTo>
                    <a:pt x="249" y="60"/>
                  </a:lnTo>
                  <a:lnTo>
                    <a:pt x="245" y="41"/>
                  </a:lnTo>
                  <a:lnTo>
                    <a:pt x="242" y="23"/>
                  </a:lnTo>
                  <a:lnTo>
                    <a:pt x="240" y="14"/>
                  </a:lnTo>
                  <a:lnTo>
                    <a:pt x="238" y="10"/>
                  </a:lnTo>
                  <a:lnTo>
                    <a:pt x="349"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9" name="Freeform 9"/>
            <p:cNvSpPr>
              <a:spLocks/>
            </p:cNvSpPr>
            <p:nvPr/>
          </p:nvSpPr>
          <p:spPr bwMode="auto">
            <a:xfrm>
              <a:off x="3999" y="405"/>
              <a:ext cx="24" cy="24"/>
            </a:xfrm>
            <a:custGeom>
              <a:avLst/>
              <a:gdLst>
                <a:gd name="T0" fmla="*/ 10 w 52"/>
                <a:gd name="T1" fmla="*/ 0 h 50"/>
                <a:gd name="T2" fmla="*/ 15 w 52"/>
                <a:gd name="T3" fmla="*/ 8 h 50"/>
                <a:gd name="T4" fmla="*/ 24 w 52"/>
                <a:gd name="T5" fmla="*/ 7 h 50"/>
                <a:gd name="T6" fmla="*/ 18 w 52"/>
                <a:gd name="T7" fmla="*/ 14 h 50"/>
                <a:gd name="T8" fmla="*/ 23 w 52"/>
                <a:gd name="T9" fmla="*/ 22 h 50"/>
                <a:gd name="T10" fmla="*/ 14 w 52"/>
                <a:gd name="T11" fmla="*/ 17 h 50"/>
                <a:gd name="T12" fmla="*/ 8 w 52"/>
                <a:gd name="T13" fmla="*/ 24 h 50"/>
                <a:gd name="T14" fmla="*/ 9 w 52"/>
                <a:gd name="T15" fmla="*/ 14 h 50"/>
                <a:gd name="T16" fmla="*/ 0 w 52"/>
                <a:gd name="T17" fmla="*/ 9 h 50"/>
                <a:gd name="T18" fmla="*/ 10 w 52"/>
                <a:gd name="T19" fmla="*/ 8 h 50"/>
                <a:gd name="T20" fmla="*/ 10 w 52"/>
                <a:gd name="T21" fmla="*/ 0 h 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 h="50">
                  <a:moveTo>
                    <a:pt x="21" y="0"/>
                  </a:moveTo>
                  <a:lnTo>
                    <a:pt x="33" y="17"/>
                  </a:lnTo>
                  <a:lnTo>
                    <a:pt x="52" y="15"/>
                  </a:lnTo>
                  <a:lnTo>
                    <a:pt x="39" y="29"/>
                  </a:lnTo>
                  <a:lnTo>
                    <a:pt x="50" y="46"/>
                  </a:lnTo>
                  <a:lnTo>
                    <a:pt x="31" y="36"/>
                  </a:lnTo>
                  <a:lnTo>
                    <a:pt x="18" y="50"/>
                  </a:lnTo>
                  <a:lnTo>
                    <a:pt x="20" y="29"/>
                  </a:lnTo>
                  <a:lnTo>
                    <a:pt x="0" y="19"/>
                  </a:lnTo>
                  <a:lnTo>
                    <a:pt x="21" y="17"/>
                  </a:lnTo>
                  <a:lnTo>
                    <a:pt x="21" y="0"/>
                  </a:lnTo>
                  <a:close/>
                </a:path>
              </a:pathLst>
            </a:custGeom>
            <a:solidFill>
              <a:srgbClr val="FFFFFF"/>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10" name="Freeform 10"/>
            <p:cNvSpPr>
              <a:spLocks/>
            </p:cNvSpPr>
            <p:nvPr/>
          </p:nvSpPr>
          <p:spPr bwMode="auto">
            <a:xfrm>
              <a:off x="3999" y="405"/>
              <a:ext cx="24" cy="24"/>
            </a:xfrm>
            <a:custGeom>
              <a:avLst/>
              <a:gdLst>
                <a:gd name="T0" fmla="*/ 10 w 52"/>
                <a:gd name="T1" fmla="*/ 0 h 50"/>
                <a:gd name="T2" fmla="*/ 15 w 52"/>
                <a:gd name="T3" fmla="*/ 8 h 50"/>
                <a:gd name="T4" fmla="*/ 24 w 52"/>
                <a:gd name="T5" fmla="*/ 7 h 50"/>
                <a:gd name="T6" fmla="*/ 18 w 52"/>
                <a:gd name="T7" fmla="*/ 14 h 50"/>
                <a:gd name="T8" fmla="*/ 23 w 52"/>
                <a:gd name="T9" fmla="*/ 22 h 50"/>
                <a:gd name="T10" fmla="*/ 14 w 52"/>
                <a:gd name="T11" fmla="*/ 17 h 50"/>
                <a:gd name="T12" fmla="*/ 8 w 52"/>
                <a:gd name="T13" fmla="*/ 24 h 50"/>
                <a:gd name="T14" fmla="*/ 9 w 52"/>
                <a:gd name="T15" fmla="*/ 14 h 50"/>
                <a:gd name="T16" fmla="*/ 0 w 52"/>
                <a:gd name="T17" fmla="*/ 9 h 50"/>
                <a:gd name="T18" fmla="*/ 10 w 52"/>
                <a:gd name="T19" fmla="*/ 8 h 50"/>
                <a:gd name="T20" fmla="*/ 10 w 52"/>
                <a:gd name="T21" fmla="*/ 0 h 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 h="50">
                  <a:moveTo>
                    <a:pt x="21" y="0"/>
                  </a:moveTo>
                  <a:lnTo>
                    <a:pt x="33" y="17"/>
                  </a:lnTo>
                  <a:lnTo>
                    <a:pt x="52" y="15"/>
                  </a:lnTo>
                  <a:lnTo>
                    <a:pt x="39" y="29"/>
                  </a:lnTo>
                  <a:lnTo>
                    <a:pt x="50" y="46"/>
                  </a:lnTo>
                  <a:lnTo>
                    <a:pt x="31" y="36"/>
                  </a:lnTo>
                  <a:lnTo>
                    <a:pt x="18" y="50"/>
                  </a:lnTo>
                  <a:lnTo>
                    <a:pt x="20" y="29"/>
                  </a:lnTo>
                  <a:lnTo>
                    <a:pt x="0" y="19"/>
                  </a:lnTo>
                  <a:lnTo>
                    <a:pt x="21" y="17"/>
                  </a:lnTo>
                  <a:lnTo>
                    <a:pt x="21"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11" name="Freeform 11"/>
            <p:cNvSpPr>
              <a:spLocks noEditPoints="1"/>
            </p:cNvSpPr>
            <p:nvPr/>
          </p:nvSpPr>
          <p:spPr bwMode="auto">
            <a:xfrm>
              <a:off x="1935" y="548"/>
              <a:ext cx="1740" cy="344"/>
            </a:xfrm>
            <a:custGeom>
              <a:avLst/>
              <a:gdLst>
                <a:gd name="T0" fmla="*/ 1282 w 3476"/>
                <a:gd name="T1" fmla="*/ 125 h 687"/>
                <a:gd name="T2" fmla="*/ 1265 w 3476"/>
                <a:gd name="T3" fmla="*/ 207 h 687"/>
                <a:gd name="T4" fmla="*/ 1282 w 3476"/>
                <a:gd name="T5" fmla="*/ 287 h 687"/>
                <a:gd name="T6" fmla="*/ 1353 w 3476"/>
                <a:gd name="T7" fmla="*/ 312 h 687"/>
                <a:gd name="T8" fmla="*/ 1399 w 3476"/>
                <a:gd name="T9" fmla="*/ 258 h 687"/>
                <a:gd name="T10" fmla="*/ 1403 w 3476"/>
                <a:gd name="T11" fmla="*/ 175 h 687"/>
                <a:gd name="T12" fmla="*/ 1376 w 3476"/>
                <a:gd name="T13" fmla="*/ 111 h 687"/>
                <a:gd name="T14" fmla="*/ 401 w 3476"/>
                <a:gd name="T15" fmla="*/ 74 h 687"/>
                <a:gd name="T16" fmla="*/ 427 w 3476"/>
                <a:gd name="T17" fmla="*/ 306 h 687"/>
                <a:gd name="T18" fmla="*/ 516 w 3476"/>
                <a:gd name="T19" fmla="*/ 303 h 687"/>
                <a:gd name="T20" fmla="*/ 533 w 3476"/>
                <a:gd name="T21" fmla="*/ 335 h 687"/>
                <a:gd name="T22" fmla="*/ 409 w 3476"/>
                <a:gd name="T23" fmla="*/ 338 h 687"/>
                <a:gd name="T24" fmla="*/ 352 w 3476"/>
                <a:gd name="T25" fmla="*/ 277 h 687"/>
                <a:gd name="T26" fmla="*/ 1179 w 3476"/>
                <a:gd name="T27" fmla="*/ 103 h 687"/>
                <a:gd name="T28" fmla="*/ 1110 w 3476"/>
                <a:gd name="T29" fmla="*/ 339 h 687"/>
                <a:gd name="T30" fmla="*/ 1102 w 3476"/>
                <a:gd name="T31" fmla="*/ 75 h 687"/>
                <a:gd name="T32" fmla="*/ 1657 w 3476"/>
                <a:gd name="T33" fmla="*/ 71 h 687"/>
                <a:gd name="T34" fmla="*/ 1730 w 3476"/>
                <a:gd name="T35" fmla="*/ 111 h 687"/>
                <a:gd name="T36" fmla="*/ 1691 w 3476"/>
                <a:gd name="T37" fmla="*/ 339 h 687"/>
                <a:gd name="T38" fmla="*/ 1678 w 3476"/>
                <a:gd name="T39" fmla="*/ 114 h 687"/>
                <a:gd name="T40" fmla="*/ 1608 w 3476"/>
                <a:gd name="T41" fmla="*/ 98 h 687"/>
                <a:gd name="T42" fmla="*/ 1520 w 3476"/>
                <a:gd name="T43" fmla="*/ 339 h 687"/>
                <a:gd name="T44" fmla="*/ 1630 w 3476"/>
                <a:gd name="T45" fmla="*/ 70 h 687"/>
                <a:gd name="T46" fmla="*/ 1412 w 3476"/>
                <a:gd name="T47" fmla="*/ 96 h 687"/>
                <a:gd name="T48" fmla="*/ 1453 w 3476"/>
                <a:gd name="T49" fmla="*/ 184 h 687"/>
                <a:gd name="T50" fmla="*/ 1435 w 3476"/>
                <a:gd name="T51" fmla="*/ 288 h 687"/>
                <a:gd name="T52" fmla="*/ 1359 w 3476"/>
                <a:gd name="T53" fmla="*/ 342 h 687"/>
                <a:gd name="T54" fmla="*/ 1257 w 3476"/>
                <a:gd name="T55" fmla="*/ 318 h 687"/>
                <a:gd name="T56" fmla="*/ 1217 w 3476"/>
                <a:gd name="T57" fmla="*/ 229 h 687"/>
                <a:gd name="T58" fmla="*/ 1238 w 3476"/>
                <a:gd name="T59" fmla="*/ 117 h 687"/>
                <a:gd name="T60" fmla="*/ 1335 w 3476"/>
                <a:gd name="T61" fmla="*/ 70 h 687"/>
                <a:gd name="T62" fmla="*/ 792 w 3476"/>
                <a:gd name="T63" fmla="*/ 87 h 687"/>
                <a:gd name="T64" fmla="*/ 729 w 3476"/>
                <a:gd name="T65" fmla="*/ 98 h 687"/>
                <a:gd name="T66" fmla="*/ 679 w 3476"/>
                <a:gd name="T67" fmla="*/ 129 h 687"/>
                <a:gd name="T68" fmla="*/ 702 w 3476"/>
                <a:gd name="T69" fmla="*/ 176 h 687"/>
                <a:gd name="T70" fmla="*/ 782 w 3476"/>
                <a:gd name="T71" fmla="*/ 217 h 687"/>
                <a:gd name="T72" fmla="*/ 800 w 3476"/>
                <a:gd name="T73" fmla="*/ 282 h 687"/>
                <a:gd name="T74" fmla="*/ 726 w 3476"/>
                <a:gd name="T75" fmla="*/ 340 h 687"/>
                <a:gd name="T76" fmla="*/ 622 w 3476"/>
                <a:gd name="T77" fmla="*/ 325 h 687"/>
                <a:gd name="T78" fmla="*/ 695 w 3476"/>
                <a:gd name="T79" fmla="*/ 312 h 687"/>
                <a:gd name="T80" fmla="*/ 752 w 3476"/>
                <a:gd name="T81" fmla="*/ 266 h 687"/>
                <a:gd name="T82" fmla="*/ 716 w 3476"/>
                <a:gd name="T83" fmla="*/ 222 h 687"/>
                <a:gd name="T84" fmla="*/ 639 w 3476"/>
                <a:gd name="T85" fmla="*/ 176 h 687"/>
                <a:gd name="T86" fmla="*/ 638 w 3476"/>
                <a:gd name="T87" fmla="*/ 110 h 687"/>
                <a:gd name="T88" fmla="*/ 721 w 3476"/>
                <a:gd name="T89" fmla="*/ 70 h 687"/>
                <a:gd name="T90" fmla="*/ 141 w 3476"/>
                <a:gd name="T91" fmla="*/ 83 h 687"/>
                <a:gd name="T92" fmla="*/ 156 w 3476"/>
                <a:gd name="T93" fmla="*/ 52 h 687"/>
                <a:gd name="T94" fmla="*/ 178 w 3476"/>
                <a:gd name="T95" fmla="*/ 1 h 687"/>
                <a:gd name="T96" fmla="*/ 48 w 3476"/>
                <a:gd name="T97" fmla="*/ 339 h 687"/>
                <a:gd name="T98" fmla="*/ 984 w 3476"/>
                <a:gd name="T99" fmla="*/ 74 h 687"/>
                <a:gd name="T100" fmla="*/ 936 w 3476"/>
                <a:gd name="T101" fmla="*/ 293 h 687"/>
                <a:gd name="T102" fmla="*/ 975 w 3476"/>
                <a:gd name="T103" fmla="*/ 311 h 687"/>
                <a:gd name="T104" fmla="*/ 969 w 3476"/>
                <a:gd name="T105" fmla="*/ 340 h 687"/>
                <a:gd name="T106" fmla="*/ 899 w 3476"/>
                <a:gd name="T107" fmla="*/ 320 h 687"/>
                <a:gd name="T108" fmla="*/ 882 w 3476"/>
                <a:gd name="T109" fmla="*/ 101 h 687"/>
                <a:gd name="T110" fmla="*/ 932 w 3476"/>
                <a:gd name="T111" fmla="*/ 0 h 68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476" h="687">
                  <a:moveTo>
                    <a:pt x="2668" y="194"/>
                  </a:moveTo>
                  <a:lnTo>
                    <a:pt x="2631" y="198"/>
                  </a:lnTo>
                  <a:lnTo>
                    <a:pt x="2602" y="210"/>
                  </a:lnTo>
                  <a:lnTo>
                    <a:pt x="2579" y="227"/>
                  </a:lnTo>
                  <a:lnTo>
                    <a:pt x="2562" y="250"/>
                  </a:lnTo>
                  <a:lnTo>
                    <a:pt x="2548" y="277"/>
                  </a:lnTo>
                  <a:lnTo>
                    <a:pt x="2539" y="308"/>
                  </a:lnTo>
                  <a:lnTo>
                    <a:pt x="2533" y="343"/>
                  </a:lnTo>
                  <a:lnTo>
                    <a:pt x="2529" y="377"/>
                  </a:lnTo>
                  <a:lnTo>
                    <a:pt x="2527" y="414"/>
                  </a:lnTo>
                  <a:lnTo>
                    <a:pt x="2529" y="449"/>
                  </a:lnTo>
                  <a:lnTo>
                    <a:pt x="2533" y="483"/>
                  </a:lnTo>
                  <a:lnTo>
                    <a:pt x="2539" y="516"/>
                  </a:lnTo>
                  <a:lnTo>
                    <a:pt x="2548" y="547"/>
                  </a:lnTo>
                  <a:lnTo>
                    <a:pt x="2562" y="574"/>
                  </a:lnTo>
                  <a:lnTo>
                    <a:pt x="2581" y="595"/>
                  </a:lnTo>
                  <a:lnTo>
                    <a:pt x="2604" y="612"/>
                  </a:lnTo>
                  <a:lnTo>
                    <a:pt x="2633" y="624"/>
                  </a:lnTo>
                  <a:lnTo>
                    <a:pt x="2668" y="628"/>
                  </a:lnTo>
                  <a:lnTo>
                    <a:pt x="2702" y="624"/>
                  </a:lnTo>
                  <a:lnTo>
                    <a:pt x="2731" y="612"/>
                  </a:lnTo>
                  <a:lnTo>
                    <a:pt x="2754" y="595"/>
                  </a:lnTo>
                  <a:lnTo>
                    <a:pt x="2771" y="572"/>
                  </a:lnTo>
                  <a:lnTo>
                    <a:pt x="2785" y="547"/>
                  </a:lnTo>
                  <a:lnTo>
                    <a:pt x="2794" y="516"/>
                  </a:lnTo>
                  <a:lnTo>
                    <a:pt x="2800" y="483"/>
                  </a:lnTo>
                  <a:lnTo>
                    <a:pt x="2804" y="449"/>
                  </a:lnTo>
                  <a:lnTo>
                    <a:pt x="2804" y="414"/>
                  </a:lnTo>
                  <a:lnTo>
                    <a:pt x="2804" y="381"/>
                  </a:lnTo>
                  <a:lnTo>
                    <a:pt x="2802" y="350"/>
                  </a:lnTo>
                  <a:lnTo>
                    <a:pt x="2796" y="320"/>
                  </a:lnTo>
                  <a:lnTo>
                    <a:pt x="2790" y="291"/>
                  </a:lnTo>
                  <a:lnTo>
                    <a:pt x="2779" y="264"/>
                  </a:lnTo>
                  <a:lnTo>
                    <a:pt x="2765" y="241"/>
                  </a:lnTo>
                  <a:lnTo>
                    <a:pt x="2748" y="221"/>
                  </a:lnTo>
                  <a:lnTo>
                    <a:pt x="2725" y="206"/>
                  </a:lnTo>
                  <a:lnTo>
                    <a:pt x="2698" y="196"/>
                  </a:lnTo>
                  <a:lnTo>
                    <a:pt x="2668" y="194"/>
                  </a:lnTo>
                  <a:close/>
                  <a:moveTo>
                    <a:pt x="701" y="148"/>
                  </a:moveTo>
                  <a:lnTo>
                    <a:pt x="801" y="148"/>
                  </a:lnTo>
                  <a:lnTo>
                    <a:pt x="801" y="518"/>
                  </a:lnTo>
                  <a:lnTo>
                    <a:pt x="803" y="547"/>
                  </a:lnTo>
                  <a:lnTo>
                    <a:pt x="812" y="574"/>
                  </a:lnTo>
                  <a:lnTo>
                    <a:pt x="829" y="595"/>
                  </a:lnTo>
                  <a:lnTo>
                    <a:pt x="853" y="612"/>
                  </a:lnTo>
                  <a:lnTo>
                    <a:pt x="883" y="624"/>
                  </a:lnTo>
                  <a:lnTo>
                    <a:pt x="922" y="628"/>
                  </a:lnTo>
                  <a:lnTo>
                    <a:pt x="966" y="624"/>
                  </a:lnTo>
                  <a:lnTo>
                    <a:pt x="1000" y="618"/>
                  </a:lnTo>
                  <a:lnTo>
                    <a:pt x="1031" y="605"/>
                  </a:lnTo>
                  <a:lnTo>
                    <a:pt x="1031" y="148"/>
                  </a:lnTo>
                  <a:lnTo>
                    <a:pt x="1131" y="148"/>
                  </a:lnTo>
                  <a:lnTo>
                    <a:pt x="1131" y="645"/>
                  </a:lnTo>
                  <a:lnTo>
                    <a:pt x="1100" y="659"/>
                  </a:lnTo>
                  <a:lnTo>
                    <a:pt x="1064" y="670"/>
                  </a:lnTo>
                  <a:lnTo>
                    <a:pt x="1022" y="680"/>
                  </a:lnTo>
                  <a:lnTo>
                    <a:pt x="972" y="686"/>
                  </a:lnTo>
                  <a:lnTo>
                    <a:pt x="916" y="687"/>
                  </a:lnTo>
                  <a:lnTo>
                    <a:pt x="864" y="686"/>
                  </a:lnTo>
                  <a:lnTo>
                    <a:pt x="818" y="676"/>
                  </a:lnTo>
                  <a:lnTo>
                    <a:pt x="781" y="660"/>
                  </a:lnTo>
                  <a:lnTo>
                    <a:pt x="751" y="641"/>
                  </a:lnTo>
                  <a:lnTo>
                    <a:pt x="728" y="616"/>
                  </a:lnTo>
                  <a:lnTo>
                    <a:pt x="712" y="587"/>
                  </a:lnTo>
                  <a:lnTo>
                    <a:pt x="703" y="553"/>
                  </a:lnTo>
                  <a:lnTo>
                    <a:pt x="701" y="516"/>
                  </a:lnTo>
                  <a:lnTo>
                    <a:pt x="701" y="148"/>
                  </a:lnTo>
                  <a:close/>
                  <a:moveTo>
                    <a:pt x="2324" y="139"/>
                  </a:moveTo>
                  <a:lnTo>
                    <a:pt x="2379" y="141"/>
                  </a:lnTo>
                  <a:lnTo>
                    <a:pt x="2356" y="206"/>
                  </a:lnTo>
                  <a:lnTo>
                    <a:pt x="2318" y="198"/>
                  </a:lnTo>
                  <a:lnTo>
                    <a:pt x="2281" y="198"/>
                  </a:lnTo>
                  <a:lnTo>
                    <a:pt x="2247" y="204"/>
                  </a:lnTo>
                  <a:lnTo>
                    <a:pt x="2218" y="216"/>
                  </a:lnTo>
                  <a:lnTo>
                    <a:pt x="2218" y="678"/>
                  </a:lnTo>
                  <a:lnTo>
                    <a:pt x="2118" y="678"/>
                  </a:lnTo>
                  <a:lnTo>
                    <a:pt x="2118" y="177"/>
                  </a:lnTo>
                  <a:lnTo>
                    <a:pt x="2143" y="166"/>
                  </a:lnTo>
                  <a:lnTo>
                    <a:pt x="2172" y="158"/>
                  </a:lnTo>
                  <a:lnTo>
                    <a:pt x="2201" y="150"/>
                  </a:lnTo>
                  <a:lnTo>
                    <a:pt x="2235" y="144"/>
                  </a:lnTo>
                  <a:lnTo>
                    <a:pt x="2276" y="141"/>
                  </a:lnTo>
                  <a:lnTo>
                    <a:pt x="2324" y="139"/>
                  </a:lnTo>
                  <a:close/>
                  <a:moveTo>
                    <a:pt x="3257" y="139"/>
                  </a:moveTo>
                  <a:lnTo>
                    <a:pt x="3311" y="142"/>
                  </a:lnTo>
                  <a:lnTo>
                    <a:pt x="3353" y="150"/>
                  </a:lnTo>
                  <a:lnTo>
                    <a:pt x="3390" y="162"/>
                  </a:lnTo>
                  <a:lnTo>
                    <a:pt x="3418" y="179"/>
                  </a:lnTo>
                  <a:lnTo>
                    <a:pt x="3442" y="198"/>
                  </a:lnTo>
                  <a:lnTo>
                    <a:pt x="3457" y="221"/>
                  </a:lnTo>
                  <a:lnTo>
                    <a:pt x="3468" y="245"/>
                  </a:lnTo>
                  <a:lnTo>
                    <a:pt x="3474" y="270"/>
                  </a:lnTo>
                  <a:lnTo>
                    <a:pt x="3476" y="297"/>
                  </a:lnTo>
                  <a:lnTo>
                    <a:pt x="3476" y="678"/>
                  </a:lnTo>
                  <a:lnTo>
                    <a:pt x="3378" y="678"/>
                  </a:lnTo>
                  <a:lnTo>
                    <a:pt x="3378" y="298"/>
                  </a:lnTo>
                  <a:lnTo>
                    <a:pt x="3376" y="279"/>
                  </a:lnTo>
                  <a:lnTo>
                    <a:pt x="3372" y="260"/>
                  </a:lnTo>
                  <a:lnTo>
                    <a:pt x="3365" y="243"/>
                  </a:lnTo>
                  <a:lnTo>
                    <a:pt x="3353" y="227"/>
                  </a:lnTo>
                  <a:lnTo>
                    <a:pt x="3336" y="214"/>
                  </a:lnTo>
                  <a:lnTo>
                    <a:pt x="3315" y="204"/>
                  </a:lnTo>
                  <a:lnTo>
                    <a:pt x="3286" y="196"/>
                  </a:lnTo>
                  <a:lnTo>
                    <a:pt x="3249" y="194"/>
                  </a:lnTo>
                  <a:lnTo>
                    <a:pt x="3213" y="196"/>
                  </a:lnTo>
                  <a:lnTo>
                    <a:pt x="3184" y="200"/>
                  </a:lnTo>
                  <a:lnTo>
                    <a:pt x="3159" y="206"/>
                  </a:lnTo>
                  <a:lnTo>
                    <a:pt x="3134" y="214"/>
                  </a:lnTo>
                  <a:lnTo>
                    <a:pt x="3134" y="678"/>
                  </a:lnTo>
                  <a:lnTo>
                    <a:pt x="3036" y="678"/>
                  </a:lnTo>
                  <a:lnTo>
                    <a:pt x="3036" y="175"/>
                  </a:lnTo>
                  <a:lnTo>
                    <a:pt x="3080" y="160"/>
                  </a:lnTo>
                  <a:lnTo>
                    <a:pt x="3130" y="148"/>
                  </a:lnTo>
                  <a:lnTo>
                    <a:pt x="3190" y="141"/>
                  </a:lnTo>
                  <a:lnTo>
                    <a:pt x="3257" y="139"/>
                  </a:lnTo>
                  <a:close/>
                  <a:moveTo>
                    <a:pt x="2666" y="139"/>
                  </a:moveTo>
                  <a:lnTo>
                    <a:pt x="2714" y="142"/>
                  </a:lnTo>
                  <a:lnTo>
                    <a:pt x="2754" y="152"/>
                  </a:lnTo>
                  <a:lnTo>
                    <a:pt x="2790" y="168"/>
                  </a:lnTo>
                  <a:lnTo>
                    <a:pt x="2821" y="191"/>
                  </a:lnTo>
                  <a:lnTo>
                    <a:pt x="2848" y="218"/>
                  </a:lnTo>
                  <a:lnTo>
                    <a:pt x="2867" y="248"/>
                  </a:lnTo>
                  <a:lnTo>
                    <a:pt x="2885" y="285"/>
                  </a:lnTo>
                  <a:lnTo>
                    <a:pt x="2894" y="323"/>
                  </a:lnTo>
                  <a:lnTo>
                    <a:pt x="2902" y="368"/>
                  </a:lnTo>
                  <a:lnTo>
                    <a:pt x="2904" y="414"/>
                  </a:lnTo>
                  <a:lnTo>
                    <a:pt x="2902" y="458"/>
                  </a:lnTo>
                  <a:lnTo>
                    <a:pt x="2894" y="501"/>
                  </a:lnTo>
                  <a:lnTo>
                    <a:pt x="2885" y="541"/>
                  </a:lnTo>
                  <a:lnTo>
                    <a:pt x="2867" y="576"/>
                  </a:lnTo>
                  <a:lnTo>
                    <a:pt x="2848" y="608"/>
                  </a:lnTo>
                  <a:lnTo>
                    <a:pt x="2821" y="635"/>
                  </a:lnTo>
                  <a:lnTo>
                    <a:pt x="2790" y="657"/>
                  </a:lnTo>
                  <a:lnTo>
                    <a:pt x="2754" y="674"/>
                  </a:lnTo>
                  <a:lnTo>
                    <a:pt x="2714" y="684"/>
                  </a:lnTo>
                  <a:lnTo>
                    <a:pt x="2668" y="687"/>
                  </a:lnTo>
                  <a:lnTo>
                    <a:pt x="2620" y="684"/>
                  </a:lnTo>
                  <a:lnTo>
                    <a:pt x="2579" y="674"/>
                  </a:lnTo>
                  <a:lnTo>
                    <a:pt x="2543" y="657"/>
                  </a:lnTo>
                  <a:lnTo>
                    <a:pt x="2512" y="635"/>
                  </a:lnTo>
                  <a:lnTo>
                    <a:pt x="2485" y="608"/>
                  </a:lnTo>
                  <a:lnTo>
                    <a:pt x="2464" y="576"/>
                  </a:lnTo>
                  <a:lnTo>
                    <a:pt x="2449" y="541"/>
                  </a:lnTo>
                  <a:lnTo>
                    <a:pt x="2437" y="501"/>
                  </a:lnTo>
                  <a:lnTo>
                    <a:pt x="2431" y="458"/>
                  </a:lnTo>
                  <a:lnTo>
                    <a:pt x="2429" y="414"/>
                  </a:lnTo>
                  <a:lnTo>
                    <a:pt x="2431" y="362"/>
                  </a:lnTo>
                  <a:lnTo>
                    <a:pt x="2439" y="316"/>
                  </a:lnTo>
                  <a:lnTo>
                    <a:pt x="2454" y="271"/>
                  </a:lnTo>
                  <a:lnTo>
                    <a:pt x="2474" y="233"/>
                  </a:lnTo>
                  <a:lnTo>
                    <a:pt x="2500" y="200"/>
                  </a:lnTo>
                  <a:lnTo>
                    <a:pt x="2531" y="175"/>
                  </a:lnTo>
                  <a:lnTo>
                    <a:pt x="2570" y="156"/>
                  </a:lnTo>
                  <a:lnTo>
                    <a:pt x="2614" y="142"/>
                  </a:lnTo>
                  <a:lnTo>
                    <a:pt x="2666" y="139"/>
                  </a:lnTo>
                  <a:close/>
                  <a:moveTo>
                    <a:pt x="1440" y="139"/>
                  </a:moveTo>
                  <a:lnTo>
                    <a:pt x="1484" y="141"/>
                  </a:lnTo>
                  <a:lnTo>
                    <a:pt x="1523" y="148"/>
                  </a:lnTo>
                  <a:lnTo>
                    <a:pt x="1555" y="160"/>
                  </a:lnTo>
                  <a:lnTo>
                    <a:pt x="1582" y="173"/>
                  </a:lnTo>
                  <a:lnTo>
                    <a:pt x="1557" y="225"/>
                  </a:lnTo>
                  <a:lnTo>
                    <a:pt x="1540" y="216"/>
                  </a:lnTo>
                  <a:lnTo>
                    <a:pt x="1517" y="206"/>
                  </a:lnTo>
                  <a:lnTo>
                    <a:pt x="1488" y="200"/>
                  </a:lnTo>
                  <a:lnTo>
                    <a:pt x="1456" y="196"/>
                  </a:lnTo>
                  <a:lnTo>
                    <a:pt x="1425" y="200"/>
                  </a:lnTo>
                  <a:lnTo>
                    <a:pt x="1400" y="208"/>
                  </a:lnTo>
                  <a:lnTo>
                    <a:pt x="1379" y="221"/>
                  </a:lnTo>
                  <a:lnTo>
                    <a:pt x="1365" y="239"/>
                  </a:lnTo>
                  <a:lnTo>
                    <a:pt x="1356" y="258"/>
                  </a:lnTo>
                  <a:lnTo>
                    <a:pt x="1354" y="279"/>
                  </a:lnTo>
                  <a:lnTo>
                    <a:pt x="1358" y="304"/>
                  </a:lnTo>
                  <a:lnTo>
                    <a:pt x="1367" y="323"/>
                  </a:lnTo>
                  <a:lnTo>
                    <a:pt x="1383" y="339"/>
                  </a:lnTo>
                  <a:lnTo>
                    <a:pt x="1402" y="352"/>
                  </a:lnTo>
                  <a:lnTo>
                    <a:pt x="1427" y="364"/>
                  </a:lnTo>
                  <a:lnTo>
                    <a:pt x="1456" y="375"/>
                  </a:lnTo>
                  <a:lnTo>
                    <a:pt x="1500" y="393"/>
                  </a:lnTo>
                  <a:lnTo>
                    <a:pt x="1536" y="412"/>
                  </a:lnTo>
                  <a:lnTo>
                    <a:pt x="1563" y="433"/>
                  </a:lnTo>
                  <a:lnTo>
                    <a:pt x="1582" y="456"/>
                  </a:lnTo>
                  <a:lnTo>
                    <a:pt x="1594" y="479"/>
                  </a:lnTo>
                  <a:lnTo>
                    <a:pt x="1602" y="505"/>
                  </a:lnTo>
                  <a:lnTo>
                    <a:pt x="1604" y="530"/>
                  </a:lnTo>
                  <a:lnTo>
                    <a:pt x="1598" y="564"/>
                  </a:lnTo>
                  <a:lnTo>
                    <a:pt x="1584" y="595"/>
                  </a:lnTo>
                  <a:lnTo>
                    <a:pt x="1561" y="624"/>
                  </a:lnTo>
                  <a:lnTo>
                    <a:pt x="1531" y="649"/>
                  </a:lnTo>
                  <a:lnTo>
                    <a:pt x="1494" y="668"/>
                  </a:lnTo>
                  <a:lnTo>
                    <a:pt x="1450" y="680"/>
                  </a:lnTo>
                  <a:lnTo>
                    <a:pt x="1398" y="686"/>
                  </a:lnTo>
                  <a:lnTo>
                    <a:pt x="1352" y="682"/>
                  </a:lnTo>
                  <a:lnTo>
                    <a:pt x="1308" y="676"/>
                  </a:lnTo>
                  <a:lnTo>
                    <a:pt x="1271" y="664"/>
                  </a:lnTo>
                  <a:lnTo>
                    <a:pt x="1242" y="649"/>
                  </a:lnTo>
                  <a:lnTo>
                    <a:pt x="1269" y="591"/>
                  </a:lnTo>
                  <a:lnTo>
                    <a:pt x="1290" y="603"/>
                  </a:lnTo>
                  <a:lnTo>
                    <a:pt x="1317" y="614"/>
                  </a:lnTo>
                  <a:lnTo>
                    <a:pt x="1350" y="620"/>
                  </a:lnTo>
                  <a:lnTo>
                    <a:pt x="1388" y="624"/>
                  </a:lnTo>
                  <a:lnTo>
                    <a:pt x="1427" y="618"/>
                  </a:lnTo>
                  <a:lnTo>
                    <a:pt x="1458" y="607"/>
                  </a:lnTo>
                  <a:lnTo>
                    <a:pt x="1481" y="585"/>
                  </a:lnTo>
                  <a:lnTo>
                    <a:pt x="1496" y="560"/>
                  </a:lnTo>
                  <a:lnTo>
                    <a:pt x="1502" y="531"/>
                  </a:lnTo>
                  <a:lnTo>
                    <a:pt x="1498" y="506"/>
                  </a:lnTo>
                  <a:lnTo>
                    <a:pt x="1490" y="485"/>
                  </a:lnTo>
                  <a:lnTo>
                    <a:pt x="1477" y="470"/>
                  </a:lnTo>
                  <a:lnTo>
                    <a:pt x="1456" y="454"/>
                  </a:lnTo>
                  <a:lnTo>
                    <a:pt x="1431" y="443"/>
                  </a:lnTo>
                  <a:lnTo>
                    <a:pt x="1402" y="431"/>
                  </a:lnTo>
                  <a:lnTo>
                    <a:pt x="1356" y="414"/>
                  </a:lnTo>
                  <a:lnTo>
                    <a:pt x="1321" y="395"/>
                  </a:lnTo>
                  <a:lnTo>
                    <a:pt x="1294" y="374"/>
                  </a:lnTo>
                  <a:lnTo>
                    <a:pt x="1277" y="352"/>
                  </a:lnTo>
                  <a:lnTo>
                    <a:pt x="1265" y="329"/>
                  </a:lnTo>
                  <a:lnTo>
                    <a:pt x="1260" y="306"/>
                  </a:lnTo>
                  <a:lnTo>
                    <a:pt x="1258" y="283"/>
                  </a:lnTo>
                  <a:lnTo>
                    <a:pt x="1264" y="250"/>
                  </a:lnTo>
                  <a:lnTo>
                    <a:pt x="1275" y="219"/>
                  </a:lnTo>
                  <a:lnTo>
                    <a:pt x="1296" y="193"/>
                  </a:lnTo>
                  <a:lnTo>
                    <a:pt x="1323" y="169"/>
                  </a:lnTo>
                  <a:lnTo>
                    <a:pt x="1356" y="152"/>
                  </a:lnTo>
                  <a:lnTo>
                    <a:pt x="1396" y="142"/>
                  </a:lnTo>
                  <a:lnTo>
                    <a:pt x="1440" y="139"/>
                  </a:lnTo>
                  <a:close/>
                  <a:moveTo>
                    <a:pt x="305" y="83"/>
                  </a:moveTo>
                  <a:lnTo>
                    <a:pt x="303" y="89"/>
                  </a:lnTo>
                  <a:lnTo>
                    <a:pt x="301" y="104"/>
                  </a:lnTo>
                  <a:lnTo>
                    <a:pt x="294" y="131"/>
                  </a:lnTo>
                  <a:lnTo>
                    <a:pt x="282" y="166"/>
                  </a:lnTo>
                  <a:lnTo>
                    <a:pt x="188" y="422"/>
                  </a:lnTo>
                  <a:lnTo>
                    <a:pt x="420" y="422"/>
                  </a:lnTo>
                  <a:lnTo>
                    <a:pt x="330" y="166"/>
                  </a:lnTo>
                  <a:lnTo>
                    <a:pt x="319" y="131"/>
                  </a:lnTo>
                  <a:lnTo>
                    <a:pt x="311" y="104"/>
                  </a:lnTo>
                  <a:lnTo>
                    <a:pt x="309" y="89"/>
                  </a:lnTo>
                  <a:lnTo>
                    <a:pt x="307" y="83"/>
                  </a:lnTo>
                  <a:lnTo>
                    <a:pt x="305" y="83"/>
                  </a:lnTo>
                  <a:close/>
                  <a:moveTo>
                    <a:pt x="263" y="2"/>
                  </a:moveTo>
                  <a:lnTo>
                    <a:pt x="355" y="2"/>
                  </a:lnTo>
                  <a:lnTo>
                    <a:pt x="618" y="678"/>
                  </a:lnTo>
                  <a:lnTo>
                    <a:pt x="511" y="678"/>
                  </a:lnTo>
                  <a:lnTo>
                    <a:pt x="438" y="476"/>
                  </a:lnTo>
                  <a:lnTo>
                    <a:pt x="171" y="476"/>
                  </a:lnTo>
                  <a:lnTo>
                    <a:pt x="96" y="678"/>
                  </a:lnTo>
                  <a:lnTo>
                    <a:pt x="0" y="678"/>
                  </a:lnTo>
                  <a:lnTo>
                    <a:pt x="263" y="2"/>
                  </a:lnTo>
                  <a:close/>
                  <a:moveTo>
                    <a:pt x="1861" y="0"/>
                  </a:moveTo>
                  <a:lnTo>
                    <a:pt x="1861" y="148"/>
                  </a:lnTo>
                  <a:lnTo>
                    <a:pt x="1966" y="148"/>
                  </a:lnTo>
                  <a:lnTo>
                    <a:pt x="1966" y="202"/>
                  </a:lnTo>
                  <a:lnTo>
                    <a:pt x="1861" y="202"/>
                  </a:lnTo>
                  <a:lnTo>
                    <a:pt x="1861" y="547"/>
                  </a:lnTo>
                  <a:lnTo>
                    <a:pt x="1863" y="566"/>
                  </a:lnTo>
                  <a:lnTo>
                    <a:pt x="1869" y="585"/>
                  </a:lnTo>
                  <a:lnTo>
                    <a:pt x="1878" y="601"/>
                  </a:lnTo>
                  <a:lnTo>
                    <a:pt x="1894" y="612"/>
                  </a:lnTo>
                  <a:lnTo>
                    <a:pt x="1913" y="620"/>
                  </a:lnTo>
                  <a:lnTo>
                    <a:pt x="1938" y="624"/>
                  </a:lnTo>
                  <a:lnTo>
                    <a:pt x="1947" y="622"/>
                  </a:lnTo>
                  <a:lnTo>
                    <a:pt x="1957" y="622"/>
                  </a:lnTo>
                  <a:lnTo>
                    <a:pt x="1966" y="620"/>
                  </a:lnTo>
                  <a:lnTo>
                    <a:pt x="1966" y="674"/>
                  </a:lnTo>
                  <a:lnTo>
                    <a:pt x="1953" y="678"/>
                  </a:lnTo>
                  <a:lnTo>
                    <a:pt x="1936" y="680"/>
                  </a:lnTo>
                  <a:lnTo>
                    <a:pt x="1913" y="682"/>
                  </a:lnTo>
                  <a:lnTo>
                    <a:pt x="1874" y="680"/>
                  </a:lnTo>
                  <a:lnTo>
                    <a:pt x="1844" y="670"/>
                  </a:lnTo>
                  <a:lnTo>
                    <a:pt x="1817" y="657"/>
                  </a:lnTo>
                  <a:lnTo>
                    <a:pt x="1796" y="639"/>
                  </a:lnTo>
                  <a:lnTo>
                    <a:pt x="1780" y="620"/>
                  </a:lnTo>
                  <a:lnTo>
                    <a:pt x="1771" y="597"/>
                  </a:lnTo>
                  <a:lnTo>
                    <a:pt x="1763" y="574"/>
                  </a:lnTo>
                  <a:lnTo>
                    <a:pt x="1761" y="549"/>
                  </a:lnTo>
                  <a:lnTo>
                    <a:pt x="1761" y="202"/>
                  </a:lnTo>
                  <a:lnTo>
                    <a:pt x="1692" y="202"/>
                  </a:lnTo>
                  <a:lnTo>
                    <a:pt x="1692" y="148"/>
                  </a:lnTo>
                  <a:lnTo>
                    <a:pt x="1761" y="148"/>
                  </a:lnTo>
                  <a:lnTo>
                    <a:pt x="1761" y="27"/>
                  </a:lnTo>
                  <a:lnTo>
                    <a:pt x="1861" y="0"/>
                  </a:lnTo>
                  <a:close/>
                </a:path>
              </a:pathLst>
            </a:custGeom>
            <a:solidFill>
              <a:srgbClr val="89A9BC"/>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sp>
          <p:nvSpPr>
            <p:cNvPr id="12" name="Freeform 12"/>
            <p:cNvSpPr>
              <a:spLocks noEditPoints="1"/>
            </p:cNvSpPr>
            <p:nvPr/>
          </p:nvSpPr>
          <p:spPr bwMode="auto">
            <a:xfrm>
              <a:off x="930" y="502"/>
              <a:ext cx="956" cy="390"/>
            </a:xfrm>
            <a:custGeom>
              <a:avLst/>
              <a:gdLst>
                <a:gd name="T0" fmla="*/ 512 w 1911"/>
                <a:gd name="T1" fmla="*/ 157 h 779"/>
                <a:gd name="T2" fmla="*/ 480 w 1911"/>
                <a:gd name="T3" fmla="*/ 221 h 779"/>
                <a:gd name="T4" fmla="*/ 619 w 1911"/>
                <a:gd name="T5" fmla="*/ 184 h 779"/>
                <a:gd name="T6" fmla="*/ 573 w 1911"/>
                <a:gd name="T7" fmla="*/ 145 h 779"/>
                <a:gd name="T8" fmla="*/ 828 w 1911"/>
                <a:gd name="T9" fmla="*/ 150 h 779"/>
                <a:gd name="T10" fmla="*/ 784 w 1911"/>
                <a:gd name="T11" fmla="*/ 199 h 779"/>
                <a:gd name="T12" fmla="*/ 776 w 1911"/>
                <a:gd name="T13" fmla="*/ 273 h 779"/>
                <a:gd name="T14" fmla="*/ 800 w 1911"/>
                <a:gd name="T15" fmla="*/ 337 h 779"/>
                <a:gd name="T16" fmla="*/ 863 w 1911"/>
                <a:gd name="T17" fmla="*/ 361 h 779"/>
                <a:gd name="T18" fmla="*/ 907 w 1911"/>
                <a:gd name="T19" fmla="*/ 148 h 779"/>
                <a:gd name="T20" fmla="*/ 580 w 1911"/>
                <a:gd name="T21" fmla="*/ 117 h 779"/>
                <a:gd name="T22" fmla="*/ 648 w 1911"/>
                <a:gd name="T23" fmla="*/ 155 h 779"/>
                <a:gd name="T24" fmla="*/ 672 w 1911"/>
                <a:gd name="T25" fmla="*/ 245 h 779"/>
                <a:gd name="T26" fmla="*/ 502 w 1911"/>
                <a:gd name="T27" fmla="*/ 329 h 779"/>
                <a:gd name="T28" fmla="*/ 574 w 1911"/>
                <a:gd name="T29" fmla="*/ 358 h 779"/>
                <a:gd name="T30" fmla="*/ 648 w 1911"/>
                <a:gd name="T31" fmla="*/ 343 h 779"/>
                <a:gd name="T32" fmla="*/ 599 w 1911"/>
                <a:gd name="T33" fmla="*/ 388 h 779"/>
                <a:gd name="T34" fmla="*/ 505 w 1911"/>
                <a:gd name="T35" fmla="*/ 377 h 779"/>
                <a:gd name="T36" fmla="*/ 449 w 1911"/>
                <a:gd name="T37" fmla="*/ 324 h 779"/>
                <a:gd name="T38" fmla="*/ 436 w 1911"/>
                <a:gd name="T39" fmla="*/ 223 h 779"/>
                <a:gd name="T40" fmla="*/ 477 w 1911"/>
                <a:gd name="T41" fmla="*/ 143 h 779"/>
                <a:gd name="T42" fmla="*/ 557 w 1911"/>
                <a:gd name="T43" fmla="*/ 116 h 779"/>
                <a:gd name="T44" fmla="*/ 184 w 1911"/>
                <a:gd name="T45" fmla="*/ 306 h 779"/>
                <a:gd name="T46" fmla="*/ 190 w 1911"/>
                <a:gd name="T47" fmla="*/ 329 h 779"/>
                <a:gd name="T48" fmla="*/ 201 w 1911"/>
                <a:gd name="T49" fmla="*/ 292 h 779"/>
                <a:gd name="T50" fmla="*/ 333 w 1911"/>
                <a:gd name="T51" fmla="*/ 385 h 779"/>
                <a:gd name="T52" fmla="*/ 327 w 1911"/>
                <a:gd name="T53" fmla="*/ 339 h 779"/>
                <a:gd name="T54" fmla="*/ 316 w 1911"/>
                <a:gd name="T55" fmla="*/ 245 h 779"/>
                <a:gd name="T56" fmla="*/ 306 w 1911"/>
                <a:gd name="T57" fmla="*/ 158 h 779"/>
                <a:gd name="T58" fmla="*/ 302 w 1911"/>
                <a:gd name="T59" fmla="*/ 117 h 779"/>
                <a:gd name="T60" fmla="*/ 299 w 1911"/>
                <a:gd name="T61" fmla="*/ 92 h 779"/>
                <a:gd name="T62" fmla="*/ 292 w 1911"/>
                <a:gd name="T63" fmla="*/ 120 h 779"/>
                <a:gd name="T64" fmla="*/ 281 w 1911"/>
                <a:gd name="T65" fmla="*/ 155 h 779"/>
                <a:gd name="T66" fmla="*/ 256 w 1911"/>
                <a:gd name="T67" fmla="*/ 233 h 779"/>
                <a:gd name="T68" fmla="*/ 226 w 1911"/>
                <a:gd name="T69" fmla="*/ 324 h 779"/>
                <a:gd name="T70" fmla="*/ 207 w 1911"/>
                <a:gd name="T71" fmla="*/ 381 h 779"/>
                <a:gd name="T72" fmla="*/ 167 w 1911"/>
                <a:gd name="T73" fmla="*/ 373 h 779"/>
                <a:gd name="T74" fmla="*/ 145 w 1911"/>
                <a:gd name="T75" fmla="*/ 302 h 779"/>
                <a:gd name="T76" fmla="*/ 115 w 1911"/>
                <a:gd name="T77" fmla="*/ 211 h 779"/>
                <a:gd name="T78" fmla="*/ 93 w 1911"/>
                <a:gd name="T79" fmla="*/ 143 h 779"/>
                <a:gd name="T80" fmla="*/ 84 w 1911"/>
                <a:gd name="T81" fmla="*/ 109 h 779"/>
                <a:gd name="T82" fmla="*/ 78 w 1911"/>
                <a:gd name="T83" fmla="*/ 92 h 779"/>
                <a:gd name="T84" fmla="*/ 75 w 1911"/>
                <a:gd name="T85" fmla="*/ 132 h 779"/>
                <a:gd name="T86" fmla="*/ 70 w 1911"/>
                <a:gd name="T87" fmla="*/ 175 h 779"/>
                <a:gd name="T88" fmla="*/ 59 w 1911"/>
                <a:gd name="T89" fmla="*/ 269 h 779"/>
                <a:gd name="T90" fmla="*/ 48 w 1911"/>
                <a:gd name="T91" fmla="*/ 356 h 779"/>
                <a:gd name="T92" fmla="*/ 0 w 1911"/>
                <a:gd name="T93" fmla="*/ 385 h 779"/>
                <a:gd name="T94" fmla="*/ 956 w 1911"/>
                <a:gd name="T95" fmla="*/ 371 h 779"/>
                <a:gd name="T96" fmla="*/ 860 w 1911"/>
                <a:gd name="T97" fmla="*/ 390 h 779"/>
                <a:gd name="T98" fmla="*/ 768 w 1911"/>
                <a:gd name="T99" fmla="*/ 361 h 779"/>
                <a:gd name="T100" fmla="*/ 728 w 1911"/>
                <a:gd name="T101" fmla="*/ 282 h 779"/>
                <a:gd name="T102" fmla="*/ 744 w 1911"/>
                <a:gd name="T103" fmla="*/ 182 h 779"/>
                <a:gd name="T104" fmla="*/ 810 w 1911"/>
                <a:gd name="T105" fmla="*/ 125 h 779"/>
                <a:gd name="T106" fmla="*/ 907 w 1911"/>
                <a:gd name="T107" fmla="*/ 124 h 7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911" h="779">
                  <a:moveTo>
                    <a:pt x="1110" y="286"/>
                  </a:moveTo>
                  <a:lnTo>
                    <a:pt x="1077" y="290"/>
                  </a:lnTo>
                  <a:lnTo>
                    <a:pt x="1049" y="298"/>
                  </a:lnTo>
                  <a:lnTo>
                    <a:pt x="1024" y="313"/>
                  </a:lnTo>
                  <a:lnTo>
                    <a:pt x="1001" y="335"/>
                  </a:lnTo>
                  <a:lnTo>
                    <a:pt x="981" y="363"/>
                  </a:lnTo>
                  <a:lnTo>
                    <a:pt x="968" y="400"/>
                  </a:lnTo>
                  <a:lnTo>
                    <a:pt x="960" y="442"/>
                  </a:lnTo>
                  <a:lnTo>
                    <a:pt x="958" y="493"/>
                  </a:lnTo>
                  <a:lnTo>
                    <a:pt x="1250" y="452"/>
                  </a:lnTo>
                  <a:lnTo>
                    <a:pt x="1246" y="406"/>
                  </a:lnTo>
                  <a:lnTo>
                    <a:pt x="1237" y="367"/>
                  </a:lnTo>
                  <a:lnTo>
                    <a:pt x="1222" y="337"/>
                  </a:lnTo>
                  <a:lnTo>
                    <a:pt x="1202" y="315"/>
                  </a:lnTo>
                  <a:lnTo>
                    <a:pt x="1175" y="298"/>
                  </a:lnTo>
                  <a:lnTo>
                    <a:pt x="1145" y="290"/>
                  </a:lnTo>
                  <a:lnTo>
                    <a:pt x="1110" y="286"/>
                  </a:lnTo>
                  <a:close/>
                  <a:moveTo>
                    <a:pt x="1736" y="286"/>
                  </a:moveTo>
                  <a:lnTo>
                    <a:pt x="1694" y="290"/>
                  </a:lnTo>
                  <a:lnTo>
                    <a:pt x="1656" y="300"/>
                  </a:lnTo>
                  <a:lnTo>
                    <a:pt x="1625" y="317"/>
                  </a:lnTo>
                  <a:lnTo>
                    <a:pt x="1602" y="340"/>
                  </a:lnTo>
                  <a:lnTo>
                    <a:pt x="1583" y="367"/>
                  </a:lnTo>
                  <a:lnTo>
                    <a:pt x="1567" y="398"/>
                  </a:lnTo>
                  <a:lnTo>
                    <a:pt x="1558" y="433"/>
                  </a:lnTo>
                  <a:lnTo>
                    <a:pt x="1552" y="469"/>
                  </a:lnTo>
                  <a:lnTo>
                    <a:pt x="1550" y="506"/>
                  </a:lnTo>
                  <a:lnTo>
                    <a:pt x="1552" y="546"/>
                  </a:lnTo>
                  <a:lnTo>
                    <a:pt x="1558" y="583"/>
                  </a:lnTo>
                  <a:lnTo>
                    <a:pt x="1567" y="618"/>
                  </a:lnTo>
                  <a:lnTo>
                    <a:pt x="1583" y="648"/>
                  </a:lnTo>
                  <a:lnTo>
                    <a:pt x="1600" y="674"/>
                  </a:lnTo>
                  <a:lnTo>
                    <a:pt x="1625" y="695"/>
                  </a:lnTo>
                  <a:lnTo>
                    <a:pt x="1652" y="710"/>
                  </a:lnTo>
                  <a:lnTo>
                    <a:pt x="1686" y="720"/>
                  </a:lnTo>
                  <a:lnTo>
                    <a:pt x="1725" y="722"/>
                  </a:lnTo>
                  <a:lnTo>
                    <a:pt x="1761" y="720"/>
                  </a:lnTo>
                  <a:lnTo>
                    <a:pt x="1790" y="716"/>
                  </a:lnTo>
                  <a:lnTo>
                    <a:pt x="1813" y="708"/>
                  </a:lnTo>
                  <a:lnTo>
                    <a:pt x="1813" y="296"/>
                  </a:lnTo>
                  <a:lnTo>
                    <a:pt x="1775" y="288"/>
                  </a:lnTo>
                  <a:lnTo>
                    <a:pt x="1736" y="286"/>
                  </a:lnTo>
                  <a:close/>
                  <a:moveTo>
                    <a:pt x="1114" y="231"/>
                  </a:moveTo>
                  <a:lnTo>
                    <a:pt x="1160" y="234"/>
                  </a:lnTo>
                  <a:lnTo>
                    <a:pt x="1202" y="242"/>
                  </a:lnTo>
                  <a:lnTo>
                    <a:pt x="1239" y="260"/>
                  </a:lnTo>
                  <a:lnTo>
                    <a:pt x="1270" y="281"/>
                  </a:lnTo>
                  <a:lnTo>
                    <a:pt x="1296" y="310"/>
                  </a:lnTo>
                  <a:lnTo>
                    <a:pt x="1318" y="344"/>
                  </a:lnTo>
                  <a:lnTo>
                    <a:pt x="1333" y="387"/>
                  </a:lnTo>
                  <a:lnTo>
                    <a:pt x="1343" y="435"/>
                  </a:lnTo>
                  <a:lnTo>
                    <a:pt x="1344" y="489"/>
                  </a:lnTo>
                  <a:lnTo>
                    <a:pt x="962" y="537"/>
                  </a:lnTo>
                  <a:lnTo>
                    <a:pt x="970" y="585"/>
                  </a:lnTo>
                  <a:lnTo>
                    <a:pt x="985" y="625"/>
                  </a:lnTo>
                  <a:lnTo>
                    <a:pt x="1004" y="658"/>
                  </a:lnTo>
                  <a:lnTo>
                    <a:pt x="1031" y="683"/>
                  </a:lnTo>
                  <a:lnTo>
                    <a:pt x="1064" y="702"/>
                  </a:lnTo>
                  <a:lnTo>
                    <a:pt x="1102" y="712"/>
                  </a:lnTo>
                  <a:lnTo>
                    <a:pt x="1147" y="716"/>
                  </a:lnTo>
                  <a:lnTo>
                    <a:pt x="1195" y="714"/>
                  </a:lnTo>
                  <a:lnTo>
                    <a:pt x="1237" y="706"/>
                  </a:lnTo>
                  <a:lnTo>
                    <a:pt x="1270" y="697"/>
                  </a:lnTo>
                  <a:lnTo>
                    <a:pt x="1296" y="685"/>
                  </a:lnTo>
                  <a:lnTo>
                    <a:pt x="1323" y="743"/>
                  </a:lnTo>
                  <a:lnTo>
                    <a:pt x="1291" y="756"/>
                  </a:lnTo>
                  <a:lnTo>
                    <a:pt x="1248" y="768"/>
                  </a:lnTo>
                  <a:lnTo>
                    <a:pt x="1197" y="776"/>
                  </a:lnTo>
                  <a:lnTo>
                    <a:pt x="1139" y="779"/>
                  </a:lnTo>
                  <a:lnTo>
                    <a:pt x="1093" y="776"/>
                  </a:lnTo>
                  <a:lnTo>
                    <a:pt x="1051" y="768"/>
                  </a:lnTo>
                  <a:lnTo>
                    <a:pt x="1010" y="754"/>
                  </a:lnTo>
                  <a:lnTo>
                    <a:pt x="976" y="737"/>
                  </a:lnTo>
                  <a:lnTo>
                    <a:pt x="945" y="712"/>
                  </a:lnTo>
                  <a:lnTo>
                    <a:pt x="918" y="681"/>
                  </a:lnTo>
                  <a:lnTo>
                    <a:pt x="897" y="647"/>
                  </a:lnTo>
                  <a:lnTo>
                    <a:pt x="882" y="604"/>
                  </a:lnTo>
                  <a:lnTo>
                    <a:pt x="872" y="556"/>
                  </a:lnTo>
                  <a:lnTo>
                    <a:pt x="868" y="504"/>
                  </a:lnTo>
                  <a:lnTo>
                    <a:pt x="872" y="446"/>
                  </a:lnTo>
                  <a:lnTo>
                    <a:pt x="883" y="396"/>
                  </a:lnTo>
                  <a:lnTo>
                    <a:pt x="901" y="352"/>
                  </a:lnTo>
                  <a:lnTo>
                    <a:pt x="924" y="315"/>
                  </a:lnTo>
                  <a:lnTo>
                    <a:pt x="953" y="285"/>
                  </a:lnTo>
                  <a:lnTo>
                    <a:pt x="985" y="261"/>
                  </a:lnTo>
                  <a:lnTo>
                    <a:pt x="1024" y="244"/>
                  </a:lnTo>
                  <a:lnTo>
                    <a:pt x="1068" y="234"/>
                  </a:lnTo>
                  <a:lnTo>
                    <a:pt x="1114" y="231"/>
                  </a:lnTo>
                  <a:close/>
                  <a:moveTo>
                    <a:pt x="92" y="94"/>
                  </a:moveTo>
                  <a:lnTo>
                    <a:pt x="202" y="94"/>
                  </a:lnTo>
                  <a:lnTo>
                    <a:pt x="357" y="581"/>
                  </a:lnTo>
                  <a:lnTo>
                    <a:pt x="367" y="612"/>
                  </a:lnTo>
                  <a:lnTo>
                    <a:pt x="373" y="637"/>
                  </a:lnTo>
                  <a:lnTo>
                    <a:pt x="376" y="652"/>
                  </a:lnTo>
                  <a:lnTo>
                    <a:pt x="378" y="658"/>
                  </a:lnTo>
                  <a:lnTo>
                    <a:pt x="380" y="658"/>
                  </a:lnTo>
                  <a:lnTo>
                    <a:pt x="382" y="652"/>
                  </a:lnTo>
                  <a:lnTo>
                    <a:pt x="384" y="637"/>
                  </a:lnTo>
                  <a:lnTo>
                    <a:pt x="392" y="614"/>
                  </a:lnTo>
                  <a:lnTo>
                    <a:pt x="401" y="583"/>
                  </a:lnTo>
                  <a:lnTo>
                    <a:pt x="561" y="94"/>
                  </a:lnTo>
                  <a:lnTo>
                    <a:pt x="670" y="94"/>
                  </a:lnTo>
                  <a:lnTo>
                    <a:pt x="762" y="770"/>
                  </a:lnTo>
                  <a:lnTo>
                    <a:pt x="665" y="770"/>
                  </a:lnTo>
                  <a:lnTo>
                    <a:pt x="665" y="762"/>
                  </a:lnTo>
                  <a:lnTo>
                    <a:pt x="661" y="743"/>
                  </a:lnTo>
                  <a:lnTo>
                    <a:pt x="659" y="714"/>
                  </a:lnTo>
                  <a:lnTo>
                    <a:pt x="653" y="677"/>
                  </a:lnTo>
                  <a:lnTo>
                    <a:pt x="649" y="635"/>
                  </a:lnTo>
                  <a:lnTo>
                    <a:pt x="643" y="587"/>
                  </a:lnTo>
                  <a:lnTo>
                    <a:pt x="638" y="539"/>
                  </a:lnTo>
                  <a:lnTo>
                    <a:pt x="632" y="489"/>
                  </a:lnTo>
                  <a:lnTo>
                    <a:pt x="626" y="439"/>
                  </a:lnTo>
                  <a:lnTo>
                    <a:pt x="620" y="392"/>
                  </a:lnTo>
                  <a:lnTo>
                    <a:pt x="615" y="352"/>
                  </a:lnTo>
                  <a:lnTo>
                    <a:pt x="611" y="315"/>
                  </a:lnTo>
                  <a:lnTo>
                    <a:pt x="607" y="288"/>
                  </a:lnTo>
                  <a:lnTo>
                    <a:pt x="605" y="271"/>
                  </a:lnTo>
                  <a:lnTo>
                    <a:pt x="605" y="263"/>
                  </a:lnTo>
                  <a:lnTo>
                    <a:pt x="603" y="234"/>
                  </a:lnTo>
                  <a:lnTo>
                    <a:pt x="601" y="208"/>
                  </a:lnTo>
                  <a:lnTo>
                    <a:pt x="599" y="190"/>
                  </a:lnTo>
                  <a:lnTo>
                    <a:pt x="599" y="184"/>
                  </a:lnTo>
                  <a:lnTo>
                    <a:pt x="597" y="184"/>
                  </a:lnTo>
                  <a:lnTo>
                    <a:pt x="595" y="188"/>
                  </a:lnTo>
                  <a:lnTo>
                    <a:pt x="593" y="200"/>
                  </a:lnTo>
                  <a:lnTo>
                    <a:pt x="590" y="217"/>
                  </a:lnTo>
                  <a:lnTo>
                    <a:pt x="584" y="240"/>
                  </a:lnTo>
                  <a:lnTo>
                    <a:pt x="576" y="263"/>
                  </a:lnTo>
                  <a:lnTo>
                    <a:pt x="574" y="269"/>
                  </a:lnTo>
                  <a:lnTo>
                    <a:pt x="568" y="285"/>
                  </a:lnTo>
                  <a:lnTo>
                    <a:pt x="561" y="310"/>
                  </a:lnTo>
                  <a:lnTo>
                    <a:pt x="551" y="340"/>
                  </a:lnTo>
                  <a:lnTo>
                    <a:pt x="538" y="379"/>
                  </a:lnTo>
                  <a:lnTo>
                    <a:pt x="524" y="421"/>
                  </a:lnTo>
                  <a:lnTo>
                    <a:pt x="511" y="466"/>
                  </a:lnTo>
                  <a:lnTo>
                    <a:pt x="496" y="512"/>
                  </a:lnTo>
                  <a:lnTo>
                    <a:pt x="480" y="558"/>
                  </a:lnTo>
                  <a:lnTo>
                    <a:pt x="465" y="604"/>
                  </a:lnTo>
                  <a:lnTo>
                    <a:pt x="451" y="647"/>
                  </a:lnTo>
                  <a:lnTo>
                    <a:pt x="438" y="685"/>
                  </a:lnTo>
                  <a:lnTo>
                    <a:pt x="428" y="718"/>
                  </a:lnTo>
                  <a:lnTo>
                    <a:pt x="419" y="745"/>
                  </a:lnTo>
                  <a:lnTo>
                    <a:pt x="413" y="762"/>
                  </a:lnTo>
                  <a:lnTo>
                    <a:pt x="411" y="770"/>
                  </a:lnTo>
                  <a:lnTo>
                    <a:pt x="342" y="770"/>
                  </a:lnTo>
                  <a:lnTo>
                    <a:pt x="340" y="762"/>
                  </a:lnTo>
                  <a:lnTo>
                    <a:pt x="334" y="745"/>
                  </a:lnTo>
                  <a:lnTo>
                    <a:pt x="327" y="720"/>
                  </a:lnTo>
                  <a:lnTo>
                    <a:pt x="315" y="685"/>
                  </a:lnTo>
                  <a:lnTo>
                    <a:pt x="303" y="647"/>
                  </a:lnTo>
                  <a:lnTo>
                    <a:pt x="290" y="604"/>
                  </a:lnTo>
                  <a:lnTo>
                    <a:pt x="275" y="560"/>
                  </a:lnTo>
                  <a:lnTo>
                    <a:pt x="259" y="512"/>
                  </a:lnTo>
                  <a:lnTo>
                    <a:pt x="244" y="466"/>
                  </a:lnTo>
                  <a:lnTo>
                    <a:pt x="230" y="421"/>
                  </a:lnTo>
                  <a:lnTo>
                    <a:pt x="217" y="379"/>
                  </a:lnTo>
                  <a:lnTo>
                    <a:pt x="204" y="340"/>
                  </a:lnTo>
                  <a:lnTo>
                    <a:pt x="194" y="310"/>
                  </a:lnTo>
                  <a:lnTo>
                    <a:pt x="186" y="285"/>
                  </a:lnTo>
                  <a:lnTo>
                    <a:pt x="181" y="269"/>
                  </a:lnTo>
                  <a:lnTo>
                    <a:pt x="179" y="263"/>
                  </a:lnTo>
                  <a:lnTo>
                    <a:pt x="173" y="240"/>
                  </a:lnTo>
                  <a:lnTo>
                    <a:pt x="167" y="217"/>
                  </a:lnTo>
                  <a:lnTo>
                    <a:pt x="161" y="200"/>
                  </a:lnTo>
                  <a:lnTo>
                    <a:pt x="159" y="188"/>
                  </a:lnTo>
                  <a:lnTo>
                    <a:pt x="157" y="184"/>
                  </a:lnTo>
                  <a:lnTo>
                    <a:pt x="156" y="184"/>
                  </a:lnTo>
                  <a:lnTo>
                    <a:pt x="156" y="192"/>
                  </a:lnTo>
                  <a:lnTo>
                    <a:pt x="156" y="209"/>
                  </a:lnTo>
                  <a:lnTo>
                    <a:pt x="154" y="234"/>
                  </a:lnTo>
                  <a:lnTo>
                    <a:pt x="150" y="263"/>
                  </a:lnTo>
                  <a:lnTo>
                    <a:pt x="150" y="269"/>
                  </a:lnTo>
                  <a:lnTo>
                    <a:pt x="148" y="286"/>
                  </a:lnTo>
                  <a:lnTo>
                    <a:pt x="144" y="315"/>
                  </a:lnTo>
                  <a:lnTo>
                    <a:pt x="140" y="350"/>
                  </a:lnTo>
                  <a:lnTo>
                    <a:pt x="134" y="392"/>
                  </a:lnTo>
                  <a:lnTo>
                    <a:pt x="129" y="439"/>
                  </a:lnTo>
                  <a:lnTo>
                    <a:pt x="123" y="487"/>
                  </a:lnTo>
                  <a:lnTo>
                    <a:pt x="117" y="537"/>
                  </a:lnTo>
                  <a:lnTo>
                    <a:pt x="111" y="587"/>
                  </a:lnTo>
                  <a:lnTo>
                    <a:pt x="106" y="633"/>
                  </a:lnTo>
                  <a:lnTo>
                    <a:pt x="100" y="675"/>
                  </a:lnTo>
                  <a:lnTo>
                    <a:pt x="96" y="712"/>
                  </a:lnTo>
                  <a:lnTo>
                    <a:pt x="92" y="741"/>
                  </a:lnTo>
                  <a:lnTo>
                    <a:pt x="90" y="760"/>
                  </a:lnTo>
                  <a:lnTo>
                    <a:pt x="88" y="770"/>
                  </a:lnTo>
                  <a:lnTo>
                    <a:pt x="0" y="770"/>
                  </a:lnTo>
                  <a:lnTo>
                    <a:pt x="92" y="94"/>
                  </a:lnTo>
                  <a:close/>
                  <a:moveTo>
                    <a:pt x="1813" y="0"/>
                  </a:moveTo>
                  <a:lnTo>
                    <a:pt x="1911" y="0"/>
                  </a:lnTo>
                  <a:lnTo>
                    <a:pt x="1911" y="741"/>
                  </a:lnTo>
                  <a:lnTo>
                    <a:pt x="1875" y="756"/>
                  </a:lnTo>
                  <a:lnTo>
                    <a:pt x="1832" y="768"/>
                  </a:lnTo>
                  <a:lnTo>
                    <a:pt x="1780" y="776"/>
                  </a:lnTo>
                  <a:lnTo>
                    <a:pt x="1719" y="779"/>
                  </a:lnTo>
                  <a:lnTo>
                    <a:pt x="1665" y="776"/>
                  </a:lnTo>
                  <a:lnTo>
                    <a:pt x="1615" y="764"/>
                  </a:lnTo>
                  <a:lnTo>
                    <a:pt x="1573" y="745"/>
                  </a:lnTo>
                  <a:lnTo>
                    <a:pt x="1536" y="722"/>
                  </a:lnTo>
                  <a:lnTo>
                    <a:pt x="1506" y="689"/>
                  </a:lnTo>
                  <a:lnTo>
                    <a:pt x="1483" y="652"/>
                  </a:lnTo>
                  <a:lnTo>
                    <a:pt x="1465" y="612"/>
                  </a:lnTo>
                  <a:lnTo>
                    <a:pt x="1456" y="564"/>
                  </a:lnTo>
                  <a:lnTo>
                    <a:pt x="1452" y="514"/>
                  </a:lnTo>
                  <a:lnTo>
                    <a:pt x="1456" y="458"/>
                  </a:lnTo>
                  <a:lnTo>
                    <a:pt x="1467" y="408"/>
                  </a:lnTo>
                  <a:lnTo>
                    <a:pt x="1487" y="363"/>
                  </a:lnTo>
                  <a:lnTo>
                    <a:pt x="1512" y="325"/>
                  </a:lnTo>
                  <a:lnTo>
                    <a:pt x="1542" y="294"/>
                  </a:lnTo>
                  <a:lnTo>
                    <a:pt x="1579" y="269"/>
                  </a:lnTo>
                  <a:lnTo>
                    <a:pt x="1619" y="250"/>
                  </a:lnTo>
                  <a:lnTo>
                    <a:pt x="1665" y="240"/>
                  </a:lnTo>
                  <a:lnTo>
                    <a:pt x="1717" y="236"/>
                  </a:lnTo>
                  <a:lnTo>
                    <a:pt x="1765" y="238"/>
                  </a:lnTo>
                  <a:lnTo>
                    <a:pt x="1813" y="248"/>
                  </a:lnTo>
                  <a:lnTo>
                    <a:pt x="1813" y="0"/>
                  </a:lnTo>
                  <a:close/>
                </a:path>
              </a:pathLst>
            </a:custGeom>
            <a:solidFill>
              <a:srgbClr val="00336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dirty="0"/>
            </a:p>
          </p:txBody>
        </p:sp>
      </p:grpSp>
      <p:pic>
        <p:nvPicPr>
          <p:cNvPr id="13" name="Picture 3079" descr="npl_blue_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4689" y="488972"/>
            <a:ext cx="1096992" cy="258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56028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67544" y="2132856"/>
            <a:ext cx="8352928" cy="1143000"/>
          </a:xfrm>
        </p:spPr>
        <p:txBody>
          <a:bodyPr/>
          <a:lstStyle>
            <a:lvl1pPr algn="l">
              <a:defRPr>
                <a:latin typeface="Comic Sans MS" panose="030F0702030302020204" pitchFamily="66" charset="0"/>
              </a:defRPr>
            </a:lvl1pPr>
          </a:lstStyle>
          <a:p>
            <a:r>
              <a:rPr lang="en-US" smtClean="0"/>
              <a:t>Click to edit Master title style</a:t>
            </a:r>
            <a:endParaRPr lang="de-AT" dirty="0"/>
          </a:p>
        </p:txBody>
      </p:sp>
      <p:sp>
        <p:nvSpPr>
          <p:cNvPr id="3" name="Inhaltsplatzhalter 2"/>
          <p:cNvSpPr>
            <a:spLocks noGrp="1"/>
          </p:cNvSpPr>
          <p:nvPr>
            <p:ph idx="1"/>
          </p:nvPr>
        </p:nvSpPr>
        <p:spPr>
          <a:xfrm>
            <a:off x="3476022" y="3861048"/>
            <a:ext cx="5344450" cy="1080120"/>
          </a:xfrm>
        </p:spPr>
        <p:txBody>
          <a:bodyPr/>
          <a:lstStyle>
            <a:lvl1pPr marL="0" indent="0">
              <a:tabLst/>
              <a:defRPr sz="2200">
                <a:latin typeface="Comic Sans MS" panose="030F0702030302020204" pitchFamily="66" charset="0"/>
              </a:defRPr>
            </a:lvl1pPr>
            <a:lvl2pPr marL="0" indent="623888" defTabSz="1058863">
              <a:spcBef>
                <a:spcPts val="528"/>
              </a:spcBef>
              <a:buSzPct val="75000"/>
              <a:buFontTx/>
              <a:buBlip>
                <a:blip r:embed="rId2"/>
              </a:buBlip>
              <a:defRPr sz="2200"/>
            </a:lvl2pPr>
            <a:lvl3pPr marL="0" indent="623888">
              <a:buSzPct val="75000"/>
              <a:defRPr sz="2200"/>
            </a:lvl3pPr>
            <a:lvl4pPr marL="0" indent="623888">
              <a:buSzPct val="75000"/>
              <a:defRPr sz="2200"/>
            </a:lvl4pPr>
            <a:lvl5pPr marL="0" indent="623888">
              <a:buSzPct val="75000"/>
              <a:defRPr sz="2200"/>
            </a:lvl5pPr>
          </a:lstStyle>
          <a:p>
            <a:pPr lvl="0"/>
            <a:r>
              <a:rPr lang="en-US" dirty="0" smtClean="0"/>
              <a:t>Click to edit Master text styles</a:t>
            </a:r>
          </a:p>
        </p:txBody>
      </p:sp>
      <p:grpSp>
        <p:nvGrpSpPr>
          <p:cNvPr id="18" name="Group 4"/>
          <p:cNvGrpSpPr>
            <a:grpSpLocks noChangeAspect="1"/>
          </p:cNvGrpSpPr>
          <p:nvPr/>
        </p:nvGrpSpPr>
        <p:grpSpPr bwMode="auto">
          <a:xfrm>
            <a:off x="5291138" y="404813"/>
            <a:ext cx="3384550" cy="720725"/>
            <a:chOff x="930" y="391"/>
            <a:chExt cx="3169" cy="674"/>
          </a:xfrm>
        </p:grpSpPr>
        <p:sp>
          <p:nvSpPr>
            <p:cNvPr id="19" name="AutoShape 3"/>
            <p:cNvSpPr>
              <a:spLocks noChangeAspect="1" noChangeArrowheads="1" noTextEdit="1"/>
            </p:cNvSpPr>
            <p:nvPr/>
          </p:nvSpPr>
          <p:spPr bwMode="auto">
            <a:xfrm>
              <a:off x="930" y="391"/>
              <a:ext cx="3169" cy="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AT"/>
            </a:p>
          </p:txBody>
        </p:sp>
        <p:sp>
          <p:nvSpPr>
            <p:cNvPr id="20" name="Rectangle 5"/>
            <p:cNvSpPr>
              <a:spLocks noChangeArrowheads="1"/>
            </p:cNvSpPr>
            <p:nvPr/>
          </p:nvSpPr>
          <p:spPr bwMode="auto">
            <a:xfrm>
              <a:off x="930" y="391"/>
              <a:ext cx="3169" cy="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lstStyle/>
            <a:p>
              <a:endParaRPr lang="de-AT">
                <a:latin typeface="Verdana" pitchFamily="34" charset="0"/>
              </a:endParaRPr>
            </a:p>
          </p:txBody>
        </p:sp>
        <p:sp>
          <p:nvSpPr>
            <p:cNvPr id="21" name="Freeform 6"/>
            <p:cNvSpPr>
              <a:spLocks/>
            </p:cNvSpPr>
            <p:nvPr/>
          </p:nvSpPr>
          <p:spPr bwMode="auto">
            <a:xfrm>
              <a:off x="1160" y="970"/>
              <a:ext cx="2680" cy="95"/>
            </a:xfrm>
            <a:custGeom>
              <a:avLst/>
              <a:gdLst>
                <a:gd name="T0" fmla="*/ 2633 w 5360"/>
                <a:gd name="T1" fmla="*/ 0 h 191"/>
                <a:gd name="T2" fmla="*/ 2648 w 5360"/>
                <a:gd name="T3" fmla="*/ 3 h 191"/>
                <a:gd name="T4" fmla="*/ 2661 w 5360"/>
                <a:gd name="T5" fmla="*/ 10 h 191"/>
                <a:gd name="T6" fmla="*/ 2672 w 5360"/>
                <a:gd name="T7" fmla="*/ 20 h 191"/>
                <a:gd name="T8" fmla="*/ 2679 w 5360"/>
                <a:gd name="T9" fmla="*/ 33 h 191"/>
                <a:gd name="T10" fmla="*/ 2680 w 5360"/>
                <a:gd name="T11" fmla="*/ 48 h 191"/>
                <a:gd name="T12" fmla="*/ 2679 w 5360"/>
                <a:gd name="T13" fmla="*/ 63 h 191"/>
                <a:gd name="T14" fmla="*/ 2672 w 5360"/>
                <a:gd name="T15" fmla="*/ 76 h 191"/>
                <a:gd name="T16" fmla="*/ 2661 w 5360"/>
                <a:gd name="T17" fmla="*/ 87 h 191"/>
                <a:gd name="T18" fmla="*/ 2648 w 5360"/>
                <a:gd name="T19" fmla="*/ 93 h 191"/>
                <a:gd name="T20" fmla="*/ 2633 w 5360"/>
                <a:gd name="T21" fmla="*/ 95 h 191"/>
                <a:gd name="T22" fmla="*/ 2618 w 5360"/>
                <a:gd name="T23" fmla="*/ 93 h 191"/>
                <a:gd name="T24" fmla="*/ 2605 w 5360"/>
                <a:gd name="T25" fmla="*/ 86 h 191"/>
                <a:gd name="T26" fmla="*/ 2595 w 5360"/>
                <a:gd name="T27" fmla="*/ 75 h 191"/>
                <a:gd name="T28" fmla="*/ 2588 w 5360"/>
                <a:gd name="T29" fmla="*/ 63 h 191"/>
                <a:gd name="T30" fmla="*/ 0 w 5360"/>
                <a:gd name="T31" fmla="*/ 49 h 191"/>
                <a:gd name="T32" fmla="*/ 2588 w 5360"/>
                <a:gd name="T33" fmla="*/ 33 h 191"/>
                <a:gd name="T34" fmla="*/ 2595 w 5360"/>
                <a:gd name="T35" fmla="*/ 20 h 191"/>
                <a:gd name="T36" fmla="*/ 2606 w 5360"/>
                <a:gd name="T37" fmla="*/ 10 h 191"/>
                <a:gd name="T38" fmla="*/ 2618 w 5360"/>
                <a:gd name="T39" fmla="*/ 3 h 191"/>
                <a:gd name="T40" fmla="*/ 2633 w 5360"/>
                <a:gd name="T41" fmla="*/ 0 h 19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360" h="191">
                  <a:moveTo>
                    <a:pt x="5266" y="0"/>
                  </a:moveTo>
                  <a:lnTo>
                    <a:pt x="5295" y="6"/>
                  </a:lnTo>
                  <a:lnTo>
                    <a:pt x="5322" y="20"/>
                  </a:lnTo>
                  <a:lnTo>
                    <a:pt x="5343" y="41"/>
                  </a:lnTo>
                  <a:lnTo>
                    <a:pt x="5357" y="66"/>
                  </a:lnTo>
                  <a:lnTo>
                    <a:pt x="5360" y="97"/>
                  </a:lnTo>
                  <a:lnTo>
                    <a:pt x="5357" y="126"/>
                  </a:lnTo>
                  <a:lnTo>
                    <a:pt x="5343" y="152"/>
                  </a:lnTo>
                  <a:lnTo>
                    <a:pt x="5322" y="174"/>
                  </a:lnTo>
                  <a:lnTo>
                    <a:pt x="5295" y="187"/>
                  </a:lnTo>
                  <a:lnTo>
                    <a:pt x="5266" y="191"/>
                  </a:lnTo>
                  <a:lnTo>
                    <a:pt x="5236" y="187"/>
                  </a:lnTo>
                  <a:lnTo>
                    <a:pt x="5209" y="172"/>
                  </a:lnTo>
                  <a:lnTo>
                    <a:pt x="5190" y="151"/>
                  </a:lnTo>
                  <a:lnTo>
                    <a:pt x="5176" y="126"/>
                  </a:lnTo>
                  <a:lnTo>
                    <a:pt x="0" y="99"/>
                  </a:lnTo>
                  <a:lnTo>
                    <a:pt x="5176" y="66"/>
                  </a:lnTo>
                  <a:lnTo>
                    <a:pt x="5190" y="41"/>
                  </a:lnTo>
                  <a:lnTo>
                    <a:pt x="5211" y="20"/>
                  </a:lnTo>
                  <a:lnTo>
                    <a:pt x="5236" y="6"/>
                  </a:lnTo>
                  <a:lnTo>
                    <a:pt x="5266"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22" name="Freeform 7"/>
            <p:cNvSpPr>
              <a:spLocks/>
            </p:cNvSpPr>
            <p:nvPr/>
          </p:nvSpPr>
          <p:spPr bwMode="auto">
            <a:xfrm>
              <a:off x="3775" y="392"/>
              <a:ext cx="324" cy="380"/>
            </a:xfrm>
            <a:custGeom>
              <a:avLst/>
              <a:gdLst>
                <a:gd name="T0" fmla="*/ 257 w 647"/>
                <a:gd name="T1" fmla="*/ 0 h 761"/>
                <a:gd name="T2" fmla="*/ 257 w 647"/>
                <a:gd name="T3" fmla="*/ 3 h 761"/>
                <a:gd name="T4" fmla="*/ 259 w 647"/>
                <a:gd name="T5" fmla="*/ 9 h 761"/>
                <a:gd name="T6" fmla="*/ 262 w 647"/>
                <a:gd name="T7" fmla="*/ 20 h 761"/>
                <a:gd name="T8" fmla="*/ 265 w 647"/>
                <a:gd name="T9" fmla="*/ 34 h 761"/>
                <a:gd name="T10" fmla="*/ 269 w 647"/>
                <a:gd name="T11" fmla="*/ 52 h 761"/>
                <a:gd name="T12" fmla="*/ 274 w 647"/>
                <a:gd name="T13" fmla="*/ 71 h 761"/>
                <a:gd name="T14" fmla="*/ 279 w 647"/>
                <a:gd name="T15" fmla="*/ 93 h 761"/>
                <a:gd name="T16" fmla="*/ 283 w 647"/>
                <a:gd name="T17" fmla="*/ 117 h 761"/>
                <a:gd name="T18" fmla="*/ 288 w 647"/>
                <a:gd name="T19" fmla="*/ 141 h 761"/>
                <a:gd name="T20" fmla="*/ 294 w 647"/>
                <a:gd name="T21" fmla="*/ 168 h 761"/>
                <a:gd name="T22" fmla="*/ 299 w 647"/>
                <a:gd name="T23" fmla="*/ 195 h 761"/>
                <a:gd name="T24" fmla="*/ 303 w 647"/>
                <a:gd name="T25" fmla="*/ 222 h 761"/>
                <a:gd name="T26" fmla="*/ 307 w 647"/>
                <a:gd name="T27" fmla="*/ 248 h 761"/>
                <a:gd name="T28" fmla="*/ 311 w 647"/>
                <a:gd name="T29" fmla="*/ 272 h 761"/>
                <a:gd name="T30" fmla="*/ 315 w 647"/>
                <a:gd name="T31" fmla="*/ 294 h 761"/>
                <a:gd name="T32" fmla="*/ 318 w 647"/>
                <a:gd name="T33" fmla="*/ 314 h 761"/>
                <a:gd name="T34" fmla="*/ 320 w 647"/>
                <a:gd name="T35" fmla="*/ 329 h 761"/>
                <a:gd name="T36" fmla="*/ 322 w 647"/>
                <a:gd name="T37" fmla="*/ 341 h 761"/>
                <a:gd name="T38" fmla="*/ 323 w 647"/>
                <a:gd name="T39" fmla="*/ 349 h 761"/>
                <a:gd name="T40" fmla="*/ 324 w 647"/>
                <a:gd name="T41" fmla="*/ 352 h 761"/>
                <a:gd name="T42" fmla="*/ 49 w 647"/>
                <a:gd name="T43" fmla="*/ 380 h 761"/>
                <a:gd name="T44" fmla="*/ 49 w 647"/>
                <a:gd name="T45" fmla="*/ 377 h 761"/>
                <a:gd name="T46" fmla="*/ 48 w 647"/>
                <a:gd name="T47" fmla="*/ 368 h 761"/>
                <a:gd name="T48" fmla="*/ 46 w 647"/>
                <a:gd name="T49" fmla="*/ 354 h 761"/>
                <a:gd name="T50" fmla="*/ 44 w 647"/>
                <a:gd name="T51" fmla="*/ 336 h 761"/>
                <a:gd name="T52" fmla="*/ 41 w 647"/>
                <a:gd name="T53" fmla="*/ 314 h 761"/>
                <a:gd name="T54" fmla="*/ 39 w 647"/>
                <a:gd name="T55" fmla="*/ 289 h 761"/>
                <a:gd name="T56" fmla="*/ 36 w 647"/>
                <a:gd name="T57" fmla="*/ 262 h 761"/>
                <a:gd name="T58" fmla="*/ 32 w 647"/>
                <a:gd name="T59" fmla="*/ 233 h 761"/>
                <a:gd name="T60" fmla="*/ 28 w 647"/>
                <a:gd name="T61" fmla="*/ 203 h 761"/>
                <a:gd name="T62" fmla="*/ 24 w 647"/>
                <a:gd name="T63" fmla="*/ 174 h 761"/>
                <a:gd name="T64" fmla="*/ 20 w 647"/>
                <a:gd name="T65" fmla="*/ 144 h 761"/>
                <a:gd name="T66" fmla="*/ 16 w 647"/>
                <a:gd name="T67" fmla="*/ 116 h 761"/>
                <a:gd name="T68" fmla="*/ 13 w 647"/>
                <a:gd name="T69" fmla="*/ 92 h 761"/>
                <a:gd name="T70" fmla="*/ 10 w 647"/>
                <a:gd name="T71" fmla="*/ 71 h 761"/>
                <a:gd name="T72" fmla="*/ 6 w 647"/>
                <a:gd name="T73" fmla="*/ 52 h 761"/>
                <a:gd name="T74" fmla="*/ 4 w 647"/>
                <a:gd name="T75" fmla="*/ 36 h 761"/>
                <a:gd name="T76" fmla="*/ 2 w 647"/>
                <a:gd name="T77" fmla="*/ 25 h 761"/>
                <a:gd name="T78" fmla="*/ 0 w 647"/>
                <a:gd name="T79" fmla="*/ 17 h 761"/>
                <a:gd name="T80" fmla="*/ 0 w 647"/>
                <a:gd name="T81" fmla="*/ 15 h 761"/>
                <a:gd name="T82" fmla="*/ 2 w 647"/>
                <a:gd name="T83" fmla="*/ 14 h 761"/>
                <a:gd name="T84" fmla="*/ 10 w 647"/>
                <a:gd name="T85" fmla="*/ 14 h 761"/>
                <a:gd name="T86" fmla="*/ 20 w 647"/>
                <a:gd name="T87" fmla="*/ 14 h 761"/>
                <a:gd name="T88" fmla="*/ 35 w 647"/>
                <a:gd name="T89" fmla="*/ 13 h 761"/>
                <a:gd name="T90" fmla="*/ 53 w 647"/>
                <a:gd name="T91" fmla="*/ 12 h 761"/>
                <a:gd name="T92" fmla="*/ 75 w 647"/>
                <a:gd name="T93" fmla="*/ 10 h 761"/>
                <a:gd name="T94" fmla="*/ 98 w 647"/>
                <a:gd name="T95" fmla="*/ 9 h 761"/>
                <a:gd name="T96" fmla="*/ 123 w 647"/>
                <a:gd name="T97" fmla="*/ 8 h 761"/>
                <a:gd name="T98" fmla="*/ 148 w 647"/>
                <a:gd name="T99" fmla="*/ 6 h 761"/>
                <a:gd name="T100" fmla="*/ 172 w 647"/>
                <a:gd name="T101" fmla="*/ 5 h 761"/>
                <a:gd name="T102" fmla="*/ 194 w 647"/>
                <a:gd name="T103" fmla="*/ 4 h 761"/>
                <a:gd name="T104" fmla="*/ 215 w 647"/>
                <a:gd name="T105" fmla="*/ 3 h 761"/>
                <a:gd name="T106" fmla="*/ 233 w 647"/>
                <a:gd name="T107" fmla="*/ 2 h 761"/>
                <a:gd name="T108" fmla="*/ 246 w 647"/>
                <a:gd name="T109" fmla="*/ 1 h 761"/>
                <a:gd name="T110" fmla="*/ 254 w 647"/>
                <a:gd name="T111" fmla="*/ 1 h 761"/>
                <a:gd name="T112" fmla="*/ 257 w 647"/>
                <a:gd name="T113" fmla="*/ 0 h 76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47" h="761">
                  <a:moveTo>
                    <a:pt x="514" y="0"/>
                  </a:moveTo>
                  <a:lnTo>
                    <a:pt x="514" y="6"/>
                  </a:lnTo>
                  <a:lnTo>
                    <a:pt x="518" y="19"/>
                  </a:lnTo>
                  <a:lnTo>
                    <a:pt x="524" y="40"/>
                  </a:lnTo>
                  <a:lnTo>
                    <a:pt x="530" y="69"/>
                  </a:lnTo>
                  <a:lnTo>
                    <a:pt x="538" y="104"/>
                  </a:lnTo>
                  <a:lnTo>
                    <a:pt x="547" y="142"/>
                  </a:lnTo>
                  <a:lnTo>
                    <a:pt x="557" y="187"/>
                  </a:lnTo>
                  <a:lnTo>
                    <a:pt x="566" y="235"/>
                  </a:lnTo>
                  <a:lnTo>
                    <a:pt x="576" y="283"/>
                  </a:lnTo>
                  <a:lnTo>
                    <a:pt x="587" y="337"/>
                  </a:lnTo>
                  <a:lnTo>
                    <a:pt x="597" y="391"/>
                  </a:lnTo>
                  <a:lnTo>
                    <a:pt x="605" y="445"/>
                  </a:lnTo>
                  <a:lnTo>
                    <a:pt x="614" y="497"/>
                  </a:lnTo>
                  <a:lnTo>
                    <a:pt x="622" y="545"/>
                  </a:lnTo>
                  <a:lnTo>
                    <a:pt x="630" y="589"/>
                  </a:lnTo>
                  <a:lnTo>
                    <a:pt x="635" y="628"/>
                  </a:lnTo>
                  <a:lnTo>
                    <a:pt x="639" y="658"/>
                  </a:lnTo>
                  <a:lnTo>
                    <a:pt x="643" y="683"/>
                  </a:lnTo>
                  <a:lnTo>
                    <a:pt x="645" y="699"/>
                  </a:lnTo>
                  <a:lnTo>
                    <a:pt x="647" y="705"/>
                  </a:lnTo>
                  <a:lnTo>
                    <a:pt x="98" y="761"/>
                  </a:lnTo>
                  <a:lnTo>
                    <a:pt x="98" y="755"/>
                  </a:lnTo>
                  <a:lnTo>
                    <a:pt x="96" y="737"/>
                  </a:lnTo>
                  <a:lnTo>
                    <a:pt x="92" y="709"/>
                  </a:lnTo>
                  <a:lnTo>
                    <a:pt x="88" y="672"/>
                  </a:lnTo>
                  <a:lnTo>
                    <a:pt x="82" y="628"/>
                  </a:lnTo>
                  <a:lnTo>
                    <a:pt x="77" y="579"/>
                  </a:lnTo>
                  <a:lnTo>
                    <a:pt x="71" y="524"/>
                  </a:lnTo>
                  <a:lnTo>
                    <a:pt x="63" y="466"/>
                  </a:lnTo>
                  <a:lnTo>
                    <a:pt x="55" y="406"/>
                  </a:lnTo>
                  <a:lnTo>
                    <a:pt x="48" y="348"/>
                  </a:lnTo>
                  <a:lnTo>
                    <a:pt x="40" y="289"/>
                  </a:lnTo>
                  <a:lnTo>
                    <a:pt x="32" y="233"/>
                  </a:lnTo>
                  <a:lnTo>
                    <a:pt x="25" y="185"/>
                  </a:lnTo>
                  <a:lnTo>
                    <a:pt x="19" y="142"/>
                  </a:lnTo>
                  <a:lnTo>
                    <a:pt x="11" y="104"/>
                  </a:lnTo>
                  <a:lnTo>
                    <a:pt x="7" y="73"/>
                  </a:lnTo>
                  <a:lnTo>
                    <a:pt x="4" y="50"/>
                  </a:lnTo>
                  <a:lnTo>
                    <a:pt x="0" y="35"/>
                  </a:lnTo>
                  <a:lnTo>
                    <a:pt x="0" y="31"/>
                  </a:lnTo>
                  <a:lnTo>
                    <a:pt x="4" y="29"/>
                  </a:lnTo>
                  <a:lnTo>
                    <a:pt x="19" y="29"/>
                  </a:lnTo>
                  <a:lnTo>
                    <a:pt x="40" y="29"/>
                  </a:lnTo>
                  <a:lnTo>
                    <a:pt x="69" y="27"/>
                  </a:lnTo>
                  <a:lnTo>
                    <a:pt x="105" y="25"/>
                  </a:lnTo>
                  <a:lnTo>
                    <a:pt x="150" y="21"/>
                  </a:lnTo>
                  <a:lnTo>
                    <a:pt x="196" y="19"/>
                  </a:lnTo>
                  <a:lnTo>
                    <a:pt x="246" y="17"/>
                  </a:lnTo>
                  <a:lnTo>
                    <a:pt x="296" y="13"/>
                  </a:lnTo>
                  <a:lnTo>
                    <a:pt x="344" y="11"/>
                  </a:lnTo>
                  <a:lnTo>
                    <a:pt x="388" y="8"/>
                  </a:lnTo>
                  <a:lnTo>
                    <a:pt x="430" y="6"/>
                  </a:lnTo>
                  <a:lnTo>
                    <a:pt x="465" y="4"/>
                  </a:lnTo>
                  <a:lnTo>
                    <a:pt x="491" y="2"/>
                  </a:lnTo>
                  <a:lnTo>
                    <a:pt x="507" y="2"/>
                  </a:lnTo>
                  <a:lnTo>
                    <a:pt x="514" y="0"/>
                  </a:lnTo>
                  <a:close/>
                </a:path>
              </a:pathLst>
            </a:custGeom>
            <a:solidFill>
              <a:srgbClr val="00336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23" name="Freeform 8"/>
            <p:cNvSpPr>
              <a:spLocks/>
            </p:cNvSpPr>
            <p:nvPr/>
          </p:nvSpPr>
          <p:spPr bwMode="auto">
            <a:xfrm>
              <a:off x="3826" y="439"/>
              <a:ext cx="211" cy="193"/>
            </a:xfrm>
            <a:custGeom>
              <a:avLst/>
              <a:gdLst>
                <a:gd name="T0" fmla="*/ 176 w 420"/>
                <a:gd name="T1" fmla="*/ 3 h 386"/>
                <a:gd name="T2" fmla="*/ 180 w 420"/>
                <a:gd name="T3" fmla="*/ 21 h 386"/>
                <a:gd name="T4" fmla="*/ 188 w 420"/>
                <a:gd name="T5" fmla="*/ 50 h 386"/>
                <a:gd name="T6" fmla="*/ 196 w 420"/>
                <a:gd name="T7" fmla="*/ 87 h 386"/>
                <a:gd name="T8" fmla="*/ 202 w 420"/>
                <a:gd name="T9" fmla="*/ 125 h 386"/>
                <a:gd name="T10" fmla="*/ 207 w 420"/>
                <a:gd name="T11" fmla="*/ 155 h 386"/>
                <a:gd name="T12" fmla="*/ 210 w 420"/>
                <a:gd name="T13" fmla="*/ 174 h 386"/>
                <a:gd name="T14" fmla="*/ 150 w 420"/>
                <a:gd name="T15" fmla="*/ 181 h 386"/>
                <a:gd name="T16" fmla="*/ 146 w 420"/>
                <a:gd name="T17" fmla="*/ 175 h 386"/>
                <a:gd name="T18" fmla="*/ 131 w 420"/>
                <a:gd name="T19" fmla="*/ 156 h 386"/>
                <a:gd name="T20" fmla="*/ 112 w 420"/>
                <a:gd name="T21" fmla="*/ 132 h 386"/>
                <a:gd name="T22" fmla="*/ 97 w 420"/>
                <a:gd name="T23" fmla="*/ 115 h 386"/>
                <a:gd name="T24" fmla="*/ 83 w 420"/>
                <a:gd name="T25" fmla="*/ 98 h 386"/>
                <a:gd name="T26" fmla="*/ 73 w 420"/>
                <a:gd name="T27" fmla="*/ 85 h 386"/>
                <a:gd name="T28" fmla="*/ 72 w 420"/>
                <a:gd name="T29" fmla="*/ 87 h 386"/>
                <a:gd name="T30" fmla="*/ 76 w 420"/>
                <a:gd name="T31" fmla="*/ 107 h 386"/>
                <a:gd name="T32" fmla="*/ 81 w 420"/>
                <a:gd name="T33" fmla="*/ 138 h 386"/>
                <a:gd name="T34" fmla="*/ 85 w 420"/>
                <a:gd name="T35" fmla="*/ 166 h 386"/>
                <a:gd name="T36" fmla="*/ 87 w 420"/>
                <a:gd name="T37" fmla="*/ 184 h 386"/>
                <a:gd name="T38" fmla="*/ 85 w 420"/>
                <a:gd name="T39" fmla="*/ 187 h 386"/>
                <a:gd name="T40" fmla="*/ 66 w 420"/>
                <a:gd name="T41" fmla="*/ 189 h 386"/>
                <a:gd name="T42" fmla="*/ 44 w 420"/>
                <a:gd name="T43" fmla="*/ 191 h 386"/>
                <a:gd name="T44" fmla="*/ 30 w 420"/>
                <a:gd name="T45" fmla="*/ 193 h 386"/>
                <a:gd name="T46" fmla="*/ 27 w 420"/>
                <a:gd name="T47" fmla="*/ 190 h 386"/>
                <a:gd name="T48" fmla="*/ 25 w 420"/>
                <a:gd name="T49" fmla="*/ 172 h 386"/>
                <a:gd name="T50" fmla="*/ 20 w 420"/>
                <a:gd name="T51" fmla="*/ 142 h 386"/>
                <a:gd name="T52" fmla="*/ 15 w 420"/>
                <a:gd name="T53" fmla="*/ 104 h 386"/>
                <a:gd name="T54" fmla="*/ 9 w 420"/>
                <a:gd name="T55" fmla="*/ 67 h 386"/>
                <a:gd name="T56" fmla="*/ 4 w 420"/>
                <a:gd name="T57" fmla="*/ 35 h 386"/>
                <a:gd name="T58" fmla="*/ 1 w 420"/>
                <a:gd name="T59" fmla="*/ 16 h 386"/>
                <a:gd name="T60" fmla="*/ 62 w 420"/>
                <a:gd name="T61" fmla="*/ 9 h 386"/>
                <a:gd name="T62" fmla="*/ 67 w 420"/>
                <a:gd name="T63" fmla="*/ 14 h 386"/>
                <a:gd name="T64" fmla="*/ 79 w 420"/>
                <a:gd name="T65" fmla="*/ 28 h 386"/>
                <a:gd name="T66" fmla="*/ 95 w 420"/>
                <a:gd name="T67" fmla="*/ 47 h 386"/>
                <a:gd name="T68" fmla="*/ 113 w 420"/>
                <a:gd name="T69" fmla="*/ 67 h 386"/>
                <a:gd name="T70" fmla="*/ 127 w 420"/>
                <a:gd name="T71" fmla="*/ 84 h 386"/>
                <a:gd name="T72" fmla="*/ 137 w 420"/>
                <a:gd name="T73" fmla="*/ 95 h 386"/>
                <a:gd name="T74" fmla="*/ 138 w 420"/>
                <a:gd name="T75" fmla="*/ 94 h 386"/>
                <a:gd name="T76" fmla="*/ 135 w 420"/>
                <a:gd name="T77" fmla="*/ 78 h 386"/>
                <a:gd name="T78" fmla="*/ 130 w 420"/>
                <a:gd name="T79" fmla="*/ 55 h 386"/>
                <a:gd name="T80" fmla="*/ 125 w 420"/>
                <a:gd name="T81" fmla="*/ 30 h 386"/>
                <a:gd name="T82" fmla="*/ 122 w 420"/>
                <a:gd name="T83" fmla="*/ 12 h 386"/>
                <a:gd name="T84" fmla="*/ 120 w 420"/>
                <a:gd name="T85" fmla="*/ 5 h 3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20" h="386">
                  <a:moveTo>
                    <a:pt x="349" y="0"/>
                  </a:moveTo>
                  <a:lnTo>
                    <a:pt x="351" y="6"/>
                  </a:lnTo>
                  <a:lnTo>
                    <a:pt x="355" y="20"/>
                  </a:lnTo>
                  <a:lnTo>
                    <a:pt x="359" y="41"/>
                  </a:lnTo>
                  <a:lnTo>
                    <a:pt x="366" y="68"/>
                  </a:lnTo>
                  <a:lnTo>
                    <a:pt x="374" y="100"/>
                  </a:lnTo>
                  <a:lnTo>
                    <a:pt x="382" y="137"/>
                  </a:lnTo>
                  <a:lnTo>
                    <a:pt x="390" y="174"/>
                  </a:lnTo>
                  <a:lnTo>
                    <a:pt x="397" y="212"/>
                  </a:lnTo>
                  <a:lnTo>
                    <a:pt x="403" y="249"/>
                  </a:lnTo>
                  <a:lnTo>
                    <a:pt x="409" y="282"/>
                  </a:lnTo>
                  <a:lnTo>
                    <a:pt x="413" y="310"/>
                  </a:lnTo>
                  <a:lnTo>
                    <a:pt x="416" y="334"/>
                  </a:lnTo>
                  <a:lnTo>
                    <a:pt x="418" y="347"/>
                  </a:lnTo>
                  <a:lnTo>
                    <a:pt x="420" y="353"/>
                  </a:lnTo>
                  <a:lnTo>
                    <a:pt x="299" y="362"/>
                  </a:lnTo>
                  <a:lnTo>
                    <a:pt x="297" y="359"/>
                  </a:lnTo>
                  <a:lnTo>
                    <a:pt x="290" y="349"/>
                  </a:lnTo>
                  <a:lnTo>
                    <a:pt x="276" y="332"/>
                  </a:lnTo>
                  <a:lnTo>
                    <a:pt x="261" y="312"/>
                  </a:lnTo>
                  <a:lnTo>
                    <a:pt x="242" y="289"/>
                  </a:lnTo>
                  <a:lnTo>
                    <a:pt x="222" y="264"/>
                  </a:lnTo>
                  <a:lnTo>
                    <a:pt x="209" y="249"/>
                  </a:lnTo>
                  <a:lnTo>
                    <a:pt x="194" y="230"/>
                  </a:lnTo>
                  <a:lnTo>
                    <a:pt x="178" y="210"/>
                  </a:lnTo>
                  <a:lnTo>
                    <a:pt x="165" y="195"/>
                  </a:lnTo>
                  <a:lnTo>
                    <a:pt x="153" y="179"/>
                  </a:lnTo>
                  <a:lnTo>
                    <a:pt x="146" y="170"/>
                  </a:lnTo>
                  <a:lnTo>
                    <a:pt x="144" y="168"/>
                  </a:lnTo>
                  <a:lnTo>
                    <a:pt x="144" y="174"/>
                  </a:lnTo>
                  <a:lnTo>
                    <a:pt x="148" y="189"/>
                  </a:lnTo>
                  <a:lnTo>
                    <a:pt x="151" y="214"/>
                  </a:lnTo>
                  <a:lnTo>
                    <a:pt x="155" y="243"/>
                  </a:lnTo>
                  <a:lnTo>
                    <a:pt x="161" y="276"/>
                  </a:lnTo>
                  <a:lnTo>
                    <a:pt x="165" y="305"/>
                  </a:lnTo>
                  <a:lnTo>
                    <a:pt x="169" y="332"/>
                  </a:lnTo>
                  <a:lnTo>
                    <a:pt x="172" y="355"/>
                  </a:lnTo>
                  <a:lnTo>
                    <a:pt x="174" y="368"/>
                  </a:lnTo>
                  <a:lnTo>
                    <a:pt x="174" y="374"/>
                  </a:lnTo>
                  <a:lnTo>
                    <a:pt x="169" y="374"/>
                  </a:lnTo>
                  <a:lnTo>
                    <a:pt x="153" y="376"/>
                  </a:lnTo>
                  <a:lnTo>
                    <a:pt x="132" y="378"/>
                  </a:lnTo>
                  <a:lnTo>
                    <a:pt x="107" y="380"/>
                  </a:lnTo>
                  <a:lnTo>
                    <a:pt x="88" y="382"/>
                  </a:lnTo>
                  <a:lnTo>
                    <a:pt x="71" y="384"/>
                  </a:lnTo>
                  <a:lnTo>
                    <a:pt x="59" y="386"/>
                  </a:lnTo>
                  <a:lnTo>
                    <a:pt x="55" y="386"/>
                  </a:lnTo>
                  <a:lnTo>
                    <a:pt x="53" y="380"/>
                  </a:lnTo>
                  <a:lnTo>
                    <a:pt x="51" y="366"/>
                  </a:lnTo>
                  <a:lnTo>
                    <a:pt x="50" y="343"/>
                  </a:lnTo>
                  <a:lnTo>
                    <a:pt x="46" y="316"/>
                  </a:lnTo>
                  <a:lnTo>
                    <a:pt x="40" y="283"/>
                  </a:lnTo>
                  <a:lnTo>
                    <a:pt x="36" y="247"/>
                  </a:lnTo>
                  <a:lnTo>
                    <a:pt x="30" y="208"/>
                  </a:lnTo>
                  <a:lnTo>
                    <a:pt x="25" y="170"/>
                  </a:lnTo>
                  <a:lnTo>
                    <a:pt x="17" y="133"/>
                  </a:lnTo>
                  <a:lnTo>
                    <a:pt x="11" y="99"/>
                  </a:lnTo>
                  <a:lnTo>
                    <a:pt x="7" y="70"/>
                  </a:lnTo>
                  <a:lnTo>
                    <a:pt x="3" y="47"/>
                  </a:lnTo>
                  <a:lnTo>
                    <a:pt x="2" y="31"/>
                  </a:lnTo>
                  <a:lnTo>
                    <a:pt x="0" y="25"/>
                  </a:lnTo>
                  <a:lnTo>
                    <a:pt x="124" y="18"/>
                  </a:lnTo>
                  <a:lnTo>
                    <a:pt x="126" y="20"/>
                  </a:lnTo>
                  <a:lnTo>
                    <a:pt x="134" y="27"/>
                  </a:lnTo>
                  <a:lnTo>
                    <a:pt x="144" y="41"/>
                  </a:lnTo>
                  <a:lnTo>
                    <a:pt x="157" y="56"/>
                  </a:lnTo>
                  <a:lnTo>
                    <a:pt x="172" y="74"/>
                  </a:lnTo>
                  <a:lnTo>
                    <a:pt x="190" y="93"/>
                  </a:lnTo>
                  <a:lnTo>
                    <a:pt x="207" y="114"/>
                  </a:lnTo>
                  <a:lnTo>
                    <a:pt x="224" y="133"/>
                  </a:lnTo>
                  <a:lnTo>
                    <a:pt x="240" y="152"/>
                  </a:lnTo>
                  <a:lnTo>
                    <a:pt x="253" y="168"/>
                  </a:lnTo>
                  <a:lnTo>
                    <a:pt x="265" y="181"/>
                  </a:lnTo>
                  <a:lnTo>
                    <a:pt x="272" y="189"/>
                  </a:lnTo>
                  <a:lnTo>
                    <a:pt x="274" y="193"/>
                  </a:lnTo>
                  <a:lnTo>
                    <a:pt x="274" y="187"/>
                  </a:lnTo>
                  <a:lnTo>
                    <a:pt x="272" y="176"/>
                  </a:lnTo>
                  <a:lnTo>
                    <a:pt x="269" y="156"/>
                  </a:lnTo>
                  <a:lnTo>
                    <a:pt x="265" y="135"/>
                  </a:lnTo>
                  <a:lnTo>
                    <a:pt x="259" y="110"/>
                  </a:lnTo>
                  <a:lnTo>
                    <a:pt x="253" y="83"/>
                  </a:lnTo>
                  <a:lnTo>
                    <a:pt x="249" y="60"/>
                  </a:lnTo>
                  <a:lnTo>
                    <a:pt x="245" y="41"/>
                  </a:lnTo>
                  <a:lnTo>
                    <a:pt x="242" y="23"/>
                  </a:lnTo>
                  <a:lnTo>
                    <a:pt x="240" y="14"/>
                  </a:lnTo>
                  <a:lnTo>
                    <a:pt x="238" y="10"/>
                  </a:lnTo>
                  <a:lnTo>
                    <a:pt x="349"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24" name="Freeform 9"/>
            <p:cNvSpPr>
              <a:spLocks/>
            </p:cNvSpPr>
            <p:nvPr/>
          </p:nvSpPr>
          <p:spPr bwMode="auto">
            <a:xfrm>
              <a:off x="3998" y="404"/>
              <a:ext cx="27" cy="25"/>
            </a:xfrm>
            <a:custGeom>
              <a:avLst/>
              <a:gdLst>
                <a:gd name="T0" fmla="*/ 11 w 52"/>
                <a:gd name="T1" fmla="*/ 0 h 50"/>
                <a:gd name="T2" fmla="*/ 17 w 52"/>
                <a:gd name="T3" fmla="*/ 9 h 50"/>
                <a:gd name="T4" fmla="*/ 27 w 52"/>
                <a:gd name="T5" fmla="*/ 8 h 50"/>
                <a:gd name="T6" fmla="*/ 20 w 52"/>
                <a:gd name="T7" fmla="*/ 15 h 50"/>
                <a:gd name="T8" fmla="*/ 26 w 52"/>
                <a:gd name="T9" fmla="*/ 23 h 50"/>
                <a:gd name="T10" fmla="*/ 16 w 52"/>
                <a:gd name="T11" fmla="*/ 18 h 50"/>
                <a:gd name="T12" fmla="*/ 9 w 52"/>
                <a:gd name="T13" fmla="*/ 25 h 50"/>
                <a:gd name="T14" fmla="*/ 10 w 52"/>
                <a:gd name="T15" fmla="*/ 15 h 50"/>
                <a:gd name="T16" fmla="*/ 0 w 52"/>
                <a:gd name="T17" fmla="*/ 10 h 50"/>
                <a:gd name="T18" fmla="*/ 11 w 52"/>
                <a:gd name="T19" fmla="*/ 9 h 50"/>
                <a:gd name="T20" fmla="*/ 11 w 52"/>
                <a:gd name="T21" fmla="*/ 0 h 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 h="50">
                  <a:moveTo>
                    <a:pt x="21" y="0"/>
                  </a:moveTo>
                  <a:lnTo>
                    <a:pt x="33" y="17"/>
                  </a:lnTo>
                  <a:lnTo>
                    <a:pt x="52" y="15"/>
                  </a:lnTo>
                  <a:lnTo>
                    <a:pt x="39" y="29"/>
                  </a:lnTo>
                  <a:lnTo>
                    <a:pt x="50" y="46"/>
                  </a:lnTo>
                  <a:lnTo>
                    <a:pt x="31" y="36"/>
                  </a:lnTo>
                  <a:lnTo>
                    <a:pt x="18" y="50"/>
                  </a:lnTo>
                  <a:lnTo>
                    <a:pt x="20" y="29"/>
                  </a:lnTo>
                  <a:lnTo>
                    <a:pt x="0" y="19"/>
                  </a:lnTo>
                  <a:lnTo>
                    <a:pt x="21" y="17"/>
                  </a:lnTo>
                  <a:lnTo>
                    <a:pt x="21" y="0"/>
                  </a:lnTo>
                  <a:close/>
                </a:path>
              </a:pathLst>
            </a:custGeom>
            <a:solidFill>
              <a:srgbClr val="FFFFFF"/>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25" name="Freeform 10"/>
            <p:cNvSpPr>
              <a:spLocks/>
            </p:cNvSpPr>
            <p:nvPr/>
          </p:nvSpPr>
          <p:spPr bwMode="auto">
            <a:xfrm>
              <a:off x="3998" y="404"/>
              <a:ext cx="27" cy="25"/>
            </a:xfrm>
            <a:custGeom>
              <a:avLst/>
              <a:gdLst>
                <a:gd name="T0" fmla="*/ 11 w 52"/>
                <a:gd name="T1" fmla="*/ 0 h 50"/>
                <a:gd name="T2" fmla="*/ 17 w 52"/>
                <a:gd name="T3" fmla="*/ 9 h 50"/>
                <a:gd name="T4" fmla="*/ 27 w 52"/>
                <a:gd name="T5" fmla="*/ 8 h 50"/>
                <a:gd name="T6" fmla="*/ 20 w 52"/>
                <a:gd name="T7" fmla="*/ 15 h 50"/>
                <a:gd name="T8" fmla="*/ 26 w 52"/>
                <a:gd name="T9" fmla="*/ 23 h 50"/>
                <a:gd name="T10" fmla="*/ 16 w 52"/>
                <a:gd name="T11" fmla="*/ 18 h 50"/>
                <a:gd name="T12" fmla="*/ 9 w 52"/>
                <a:gd name="T13" fmla="*/ 25 h 50"/>
                <a:gd name="T14" fmla="*/ 10 w 52"/>
                <a:gd name="T15" fmla="*/ 15 h 50"/>
                <a:gd name="T16" fmla="*/ 0 w 52"/>
                <a:gd name="T17" fmla="*/ 10 h 50"/>
                <a:gd name="T18" fmla="*/ 11 w 52"/>
                <a:gd name="T19" fmla="*/ 9 h 50"/>
                <a:gd name="T20" fmla="*/ 11 w 52"/>
                <a:gd name="T21" fmla="*/ 0 h 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 h="50">
                  <a:moveTo>
                    <a:pt x="21" y="0"/>
                  </a:moveTo>
                  <a:lnTo>
                    <a:pt x="33" y="17"/>
                  </a:lnTo>
                  <a:lnTo>
                    <a:pt x="52" y="15"/>
                  </a:lnTo>
                  <a:lnTo>
                    <a:pt x="39" y="29"/>
                  </a:lnTo>
                  <a:lnTo>
                    <a:pt x="50" y="46"/>
                  </a:lnTo>
                  <a:lnTo>
                    <a:pt x="31" y="36"/>
                  </a:lnTo>
                  <a:lnTo>
                    <a:pt x="18" y="50"/>
                  </a:lnTo>
                  <a:lnTo>
                    <a:pt x="20" y="29"/>
                  </a:lnTo>
                  <a:lnTo>
                    <a:pt x="0" y="19"/>
                  </a:lnTo>
                  <a:lnTo>
                    <a:pt x="21" y="17"/>
                  </a:lnTo>
                  <a:lnTo>
                    <a:pt x="21"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26" name="Freeform 11"/>
            <p:cNvSpPr>
              <a:spLocks noEditPoints="1"/>
            </p:cNvSpPr>
            <p:nvPr/>
          </p:nvSpPr>
          <p:spPr bwMode="auto">
            <a:xfrm>
              <a:off x="1936" y="547"/>
              <a:ext cx="1739" cy="344"/>
            </a:xfrm>
            <a:custGeom>
              <a:avLst/>
              <a:gdLst>
                <a:gd name="T0" fmla="*/ 1282 w 3476"/>
                <a:gd name="T1" fmla="*/ 125 h 687"/>
                <a:gd name="T2" fmla="*/ 1264 w 3476"/>
                <a:gd name="T3" fmla="*/ 207 h 687"/>
                <a:gd name="T4" fmla="*/ 1282 w 3476"/>
                <a:gd name="T5" fmla="*/ 287 h 687"/>
                <a:gd name="T6" fmla="*/ 1352 w 3476"/>
                <a:gd name="T7" fmla="*/ 312 h 687"/>
                <a:gd name="T8" fmla="*/ 1398 w 3476"/>
                <a:gd name="T9" fmla="*/ 258 h 687"/>
                <a:gd name="T10" fmla="*/ 1402 w 3476"/>
                <a:gd name="T11" fmla="*/ 175 h 687"/>
                <a:gd name="T12" fmla="*/ 1375 w 3476"/>
                <a:gd name="T13" fmla="*/ 111 h 687"/>
                <a:gd name="T14" fmla="*/ 401 w 3476"/>
                <a:gd name="T15" fmla="*/ 74 h 687"/>
                <a:gd name="T16" fmla="*/ 427 w 3476"/>
                <a:gd name="T17" fmla="*/ 306 h 687"/>
                <a:gd name="T18" fmla="*/ 516 w 3476"/>
                <a:gd name="T19" fmla="*/ 303 h 687"/>
                <a:gd name="T20" fmla="*/ 532 w 3476"/>
                <a:gd name="T21" fmla="*/ 335 h 687"/>
                <a:gd name="T22" fmla="*/ 409 w 3476"/>
                <a:gd name="T23" fmla="*/ 338 h 687"/>
                <a:gd name="T24" fmla="*/ 352 w 3476"/>
                <a:gd name="T25" fmla="*/ 277 h 687"/>
                <a:gd name="T26" fmla="*/ 1179 w 3476"/>
                <a:gd name="T27" fmla="*/ 103 h 687"/>
                <a:gd name="T28" fmla="*/ 1110 w 3476"/>
                <a:gd name="T29" fmla="*/ 339 h 687"/>
                <a:gd name="T30" fmla="*/ 1101 w 3476"/>
                <a:gd name="T31" fmla="*/ 75 h 687"/>
                <a:gd name="T32" fmla="*/ 1656 w 3476"/>
                <a:gd name="T33" fmla="*/ 71 h 687"/>
                <a:gd name="T34" fmla="*/ 1729 w 3476"/>
                <a:gd name="T35" fmla="*/ 111 h 687"/>
                <a:gd name="T36" fmla="*/ 1690 w 3476"/>
                <a:gd name="T37" fmla="*/ 339 h 687"/>
                <a:gd name="T38" fmla="*/ 1677 w 3476"/>
                <a:gd name="T39" fmla="*/ 114 h 687"/>
                <a:gd name="T40" fmla="*/ 1607 w 3476"/>
                <a:gd name="T41" fmla="*/ 98 h 687"/>
                <a:gd name="T42" fmla="*/ 1519 w 3476"/>
                <a:gd name="T43" fmla="*/ 339 h 687"/>
                <a:gd name="T44" fmla="*/ 1629 w 3476"/>
                <a:gd name="T45" fmla="*/ 70 h 687"/>
                <a:gd name="T46" fmla="*/ 1411 w 3476"/>
                <a:gd name="T47" fmla="*/ 96 h 687"/>
                <a:gd name="T48" fmla="*/ 1452 w 3476"/>
                <a:gd name="T49" fmla="*/ 184 h 687"/>
                <a:gd name="T50" fmla="*/ 1434 w 3476"/>
                <a:gd name="T51" fmla="*/ 288 h 687"/>
                <a:gd name="T52" fmla="*/ 1358 w 3476"/>
                <a:gd name="T53" fmla="*/ 342 h 687"/>
                <a:gd name="T54" fmla="*/ 1257 w 3476"/>
                <a:gd name="T55" fmla="*/ 318 h 687"/>
                <a:gd name="T56" fmla="*/ 1216 w 3476"/>
                <a:gd name="T57" fmla="*/ 229 h 687"/>
                <a:gd name="T58" fmla="*/ 1238 w 3476"/>
                <a:gd name="T59" fmla="*/ 117 h 687"/>
                <a:gd name="T60" fmla="*/ 1334 w 3476"/>
                <a:gd name="T61" fmla="*/ 70 h 687"/>
                <a:gd name="T62" fmla="*/ 791 w 3476"/>
                <a:gd name="T63" fmla="*/ 87 h 687"/>
                <a:gd name="T64" fmla="*/ 728 w 3476"/>
                <a:gd name="T65" fmla="*/ 98 h 687"/>
                <a:gd name="T66" fmla="*/ 678 w 3476"/>
                <a:gd name="T67" fmla="*/ 129 h 687"/>
                <a:gd name="T68" fmla="*/ 701 w 3476"/>
                <a:gd name="T69" fmla="*/ 176 h 687"/>
                <a:gd name="T70" fmla="*/ 782 w 3476"/>
                <a:gd name="T71" fmla="*/ 217 h 687"/>
                <a:gd name="T72" fmla="*/ 799 w 3476"/>
                <a:gd name="T73" fmla="*/ 282 h 687"/>
                <a:gd name="T74" fmla="*/ 725 w 3476"/>
                <a:gd name="T75" fmla="*/ 340 h 687"/>
                <a:gd name="T76" fmla="*/ 621 w 3476"/>
                <a:gd name="T77" fmla="*/ 325 h 687"/>
                <a:gd name="T78" fmla="*/ 694 w 3476"/>
                <a:gd name="T79" fmla="*/ 312 h 687"/>
                <a:gd name="T80" fmla="*/ 751 w 3476"/>
                <a:gd name="T81" fmla="*/ 266 h 687"/>
                <a:gd name="T82" fmla="*/ 716 w 3476"/>
                <a:gd name="T83" fmla="*/ 222 h 687"/>
                <a:gd name="T84" fmla="*/ 639 w 3476"/>
                <a:gd name="T85" fmla="*/ 176 h 687"/>
                <a:gd name="T86" fmla="*/ 638 w 3476"/>
                <a:gd name="T87" fmla="*/ 110 h 687"/>
                <a:gd name="T88" fmla="*/ 720 w 3476"/>
                <a:gd name="T89" fmla="*/ 70 h 687"/>
                <a:gd name="T90" fmla="*/ 141 w 3476"/>
                <a:gd name="T91" fmla="*/ 83 h 687"/>
                <a:gd name="T92" fmla="*/ 156 w 3476"/>
                <a:gd name="T93" fmla="*/ 52 h 687"/>
                <a:gd name="T94" fmla="*/ 178 w 3476"/>
                <a:gd name="T95" fmla="*/ 1 h 687"/>
                <a:gd name="T96" fmla="*/ 48 w 3476"/>
                <a:gd name="T97" fmla="*/ 339 h 687"/>
                <a:gd name="T98" fmla="*/ 984 w 3476"/>
                <a:gd name="T99" fmla="*/ 74 h 687"/>
                <a:gd name="T100" fmla="*/ 935 w 3476"/>
                <a:gd name="T101" fmla="*/ 293 h 687"/>
                <a:gd name="T102" fmla="*/ 974 w 3476"/>
                <a:gd name="T103" fmla="*/ 311 h 687"/>
                <a:gd name="T104" fmla="*/ 969 w 3476"/>
                <a:gd name="T105" fmla="*/ 340 h 687"/>
                <a:gd name="T106" fmla="*/ 899 w 3476"/>
                <a:gd name="T107" fmla="*/ 320 h 687"/>
                <a:gd name="T108" fmla="*/ 881 w 3476"/>
                <a:gd name="T109" fmla="*/ 101 h 687"/>
                <a:gd name="T110" fmla="*/ 931 w 3476"/>
                <a:gd name="T111" fmla="*/ 0 h 68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476" h="687">
                  <a:moveTo>
                    <a:pt x="2668" y="194"/>
                  </a:moveTo>
                  <a:lnTo>
                    <a:pt x="2631" y="198"/>
                  </a:lnTo>
                  <a:lnTo>
                    <a:pt x="2602" y="210"/>
                  </a:lnTo>
                  <a:lnTo>
                    <a:pt x="2579" y="227"/>
                  </a:lnTo>
                  <a:lnTo>
                    <a:pt x="2562" y="250"/>
                  </a:lnTo>
                  <a:lnTo>
                    <a:pt x="2548" y="277"/>
                  </a:lnTo>
                  <a:lnTo>
                    <a:pt x="2539" y="308"/>
                  </a:lnTo>
                  <a:lnTo>
                    <a:pt x="2533" y="343"/>
                  </a:lnTo>
                  <a:lnTo>
                    <a:pt x="2529" y="377"/>
                  </a:lnTo>
                  <a:lnTo>
                    <a:pt x="2527" y="414"/>
                  </a:lnTo>
                  <a:lnTo>
                    <a:pt x="2529" y="449"/>
                  </a:lnTo>
                  <a:lnTo>
                    <a:pt x="2533" y="483"/>
                  </a:lnTo>
                  <a:lnTo>
                    <a:pt x="2539" y="516"/>
                  </a:lnTo>
                  <a:lnTo>
                    <a:pt x="2548" y="547"/>
                  </a:lnTo>
                  <a:lnTo>
                    <a:pt x="2562" y="574"/>
                  </a:lnTo>
                  <a:lnTo>
                    <a:pt x="2581" y="595"/>
                  </a:lnTo>
                  <a:lnTo>
                    <a:pt x="2604" y="612"/>
                  </a:lnTo>
                  <a:lnTo>
                    <a:pt x="2633" y="624"/>
                  </a:lnTo>
                  <a:lnTo>
                    <a:pt x="2668" y="628"/>
                  </a:lnTo>
                  <a:lnTo>
                    <a:pt x="2702" y="624"/>
                  </a:lnTo>
                  <a:lnTo>
                    <a:pt x="2731" y="612"/>
                  </a:lnTo>
                  <a:lnTo>
                    <a:pt x="2754" y="595"/>
                  </a:lnTo>
                  <a:lnTo>
                    <a:pt x="2771" y="572"/>
                  </a:lnTo>
                  <a:lnTo>
                    <a:pt x="2785" y="547"/>
                  </a:lnTo>
                  <a:lnTo>
                    <a:pt x="2794" y="516"/>
                  </a:lnTo>
                  <a:lnTo>
                    <a:pt x="2800" y="483"/>
                  </a:lnTo>
                  <a:lnTo>
                    <a:pt x="2804" y="449"/>
                  </a:lnTo>
                  <a:lnTo>
                    <a:pt x="2804" y="414"/>
                  </a:lnTo>
                  <a:lnTo>
                    <a:pt x="2804" y="381"/>
                  </a:lnTo>
                  <a:lnTo>
                    <a:pt x="2802" y="350"/>
                  </a:lnTo>
                  <a:lnTo>
                    <a:pt x="2796" y="320"/>
                  </a:lnTo>
                  <a:lnTo>
                    <a:pt x="2790" y="291"/>
                  </a:lnTo>
                  <a:lnTo>
                    <a:pt x="2779" y="264"/>
                  </a:lnTo>
                  <a:lnTo>
                    <a:pt x="2765" y="241"/>
                  </a:lnTo>
                  <a:lnTo>
                    <a:pt x="2748" y="221"/>
                  </a:lnTo>
                  <a:lnTo>
                    <a:pt x="2725" y="206"/>
                  </a:lnTo>
                  <a:lnTo>
                    <a:pt x="2698" y="196"/>
                  </a:lnTo>
                  <a:lnTo>
                    <a:pt x="2668" y="194"/>
                  </a:lnTo>
                  <a:close/>
                  <a:moveTo>
                    <a:pt x="701" y="148"/>
                  </a:moveTo>
                  <a:lnTo>
                    <a:pt x="801" y="148"/>
                  </a:lnTo>
                  <a:lnTo>
                    <a:pt x="801" y="518"/>
                  </a:lnTo>
                  <a:lnTo>
                    <a:pt x="803" y="547"/>
                  </a:lnTo>
                  <a:lnTo>
                    <a:pt x="812" y="574"/>
                  </a:lnTo>
                  <a:lnTo>
                    <a:pt x="829" y="595"/>
                  </a:lnTo>
                  <a:lnTo>
                    <a:pt x="853" y="612"/>
                  </a:lnTo>
                  <a:lnTo>
                    <a:pt x="883" y="624"/>
                  </a:lnTo>
                  <a:lnTo>
                    <a:pt x="922" y="628"/>
                  </a:lnTo>
                  <a:lnTo>
                    <a:pt x="966" y="624"/>
                  </a:lnTo>
                  <a:lnTo>
                    <a:pt x="1000" y="618"/>
                  </a:lnTo>
                  <a:lnTo>
                    <a:pt x="1031" y="605"/>
                  </a:lnTo>
                  <a:lnTo>
                    <a:pt x="1031" y="148"/>
                  </a:lnTo>
                  <a:lnTo>
                    <a:pt x="1131" y="148"/>
                  </a:lnTo>
                  <a:lnTo>
                    <a:pt x="1131" y="645"/>
                  </a:lnTo>
                  <a:lnTo>
                    <a:pt x="1100" y="659"/>
                  </a:lnTo>
                  <a:lnTo>
                    <a:pt x="1064" y="670"/>
                  </a:lnTo>
                  <a:lnTo>
                    <a:pt x="1022" y="680"/>
                  </a:lnTo>
                  <a:lnTo>
                    <a:pt x="972" y="686"/>
                  </a:lnTo>
                  <a:lnTo>
                    <a:pt x="916" y="687"/>
                  </a:lnTo>
                  <a:lnTo>
                    <a:pt x="864" y="686"/>
                  </a:lnTo>
                  <a:lnTo>
                    <a:pt x="818" y="676"/>
                  </a:lnTo>
                  <a:lnTo>
                    <a:pt x="781" y="660"/>
                  </a:lnTo>
                  <a:lnTo>
                    <a:pt x="751" y="641"/>
                  </a:lnTo>
                  <a:lnTo>
                    <a:pt x="728" y="616"/>
                  </a:lnTo>
                  <a:lnTo>
                    <a:pt x="712" y="587"/>
                  </a:lnTo>
                  <a:lnTo>
                    <a:pt x="703" y="553"/>
                  </a:lnTo>
                  <a:lnTo>
                    <a:pt x="701" y="516"/>
                  </a:lnTo>
                  <a:lnTo>
                    <a:pt x="701" y="148"/>
                  </a:lnTo>
                  <a:close/>
                  <a:moveTo>
                    <a:pt x="2324" y="139"/>
                  </a:moveTo>
                  <a:lnTo>
                    <a:pt x="2379" y="141"/>
                  </a:lnTo>
                  <a:lnTo>
                    <a:pt x="2356" y="206"/>
                  </a:lnTo>
                  <a:lnTo>
                    <a:pt x="2318" y="198"/>
                  </a:lnTo>
                  <a:lnTo>
                    <a:pt x="2281" y="198"/>
                  </a:lnTo>
                  <a:lnTo>
                    <a:pt x="2247" y="204"/>
                  </a:lnTo>
                  <a:lnTo>
                    <a:pt x="2218" y="216"/>
                  </a:lnTo>
                  <a:lnTo>
                    <a:pt x="2218" y="678"/>
                  </a:lnTo>
                  <a:lnTo>
                    <a:pt x="2118" y="678"/>
                  </a:lnTo>
                  <a:lnTo>
                    <a:pt x="2118" y="177"/>
                  </a:lnTo>
                  <a:lnTo>
                    <a:pt x="2143" y="166"/>
                  </a:lnTo>
                  <a:lnTo>
                    <a:pt x="2172" y="158"/>
                  </a:lnTo>
                  <a:lnTo>
                    <a:pt x="2201" y="150"/>
                  </a:lnTo>
                  <a:lnTo>
                    <a:pt x="2235" y="144"/>
                  </a:lnTo>
                  <a:lnTo>
                    <a:pt x="2276" y="141"/>
                  </a:lnTo>
                  <a:lnTo>
                    <a:pt x="2324" y="139"/>
                  </a:lnTo>
                  <a:close/>
                  <a:moveTo>
                    <a:pt x="3257" y="139"/>
                  </a:moveTo>
                  <a:lnTo>
                    <a:pt x="3311" y="142"/>
                  </a:lnTo>
                  <a:lnTo>
                    <a:pt x="3353" y="150"/>
                  </a:lnTo>
                  <a:lnTo>
                    <a:pt x="3390" y="162"/>
                  </a:lnTo>
                  <a:lnTo>
                    <a:pt x="3418" y="179"/>
                  </a:lnTo>
                  <a:lnTo>
                    <a:pt x="3442" y="198"/>
                  </a:lnTo>
                  <a:lnTo>
                    <a:pt x="3457" y="221"/>
                  </a:lnTo>
                  <a:lnTo>
                    <a:pt x="3468" y="245"/>
                  </a:lnTo>
                  <a:lnTo>
                    <a:pt x="3474" y="270"/>
                  </a:lnTo>
                  <a:lnTo>
                    <a:pt x="3476" y="297"/>
                  </a:lnTo>
                  <a:lnTo>
                    <a:pt x="3476" y="678"/>
                  </a:lnTo>
                  <a:lnTo>
                    <a:pt x="3378" y="678"/>
                  </a:lnTo>
                  <a:lnTo>
                    <a:pt x="3378" y="298"/>
                  </a:lnTo>
                  <a:lnTo>
                    <a:pt x="3376" y="279"/>
                  </a:lnTo>
                  <a:lnTo>
                    <a:pt x="3372" y="260"/>
                  </a:lnTo>
                  <a:lnTo>
                    <a:pt x="3365" y="243"/>
                  </a:lnTo>
                  <a:lnTo>
                    <a:pt x="3353" y="227"/>
                  </a:lnTo>
                  <a:lnTo>
                    <a:pt x="3336" y="214"/>
                  </a:lnTo>
                  <a:lnTo>
                    <a:pt x="3315" y="204"/>
                  </a:lnTo>
                  <a:lnTo>
                    <a:pt x="3286" y="196"/>
                  </a:lnTo>
                  <a:lnTo>
                    <a:pt x="3249" y="194"/>
                  </a:lnTo>
                  <a:lnTo>
                    <a:pt x="3213" y="196"/>
                  </a:lnTo>
                  <a:lnTo>
                    <a:pt x="3184" y="200"/>
                  </a:lnTo>
                  <a:lnTo>
                    <a:pt x="3159" y="206"/>
                  </a:lnTo>
                  <a:lnTo>
                    <a:pt x="3134" y="214"/>
                  </a:lnTo>
                  <a:lnTo>
                    <a:pt x="3134" y="678"/>
                  </a:lnTo>
                  <a:lnTo>
                    <a:pt x="3036" y="678"/>
                  </a:lnTo>
                  <a:lnTo>
                    <a:pt x="3036" y="175"/>
                  </a:lnTo>
                  <a:lnTo>
                    <a:pt x="3080" y="160"/>
                  </a:lnTo>
                  <a:lnTo>
                    <a:pt x="3130" y="148"/>
                  </a:lnTo>
                  <a:lnTo>
                    <a:pt x="3190" y="141"/>
                  </a:lnTo>
                  <a:lnTo>
                    <a:pt x="3257" y="139"/>
                  </a:lnTo>
                  <a:close/>
                  <a:moveTo>
                    <a:pt x="2666" y="139"/>
                  </a:moveTo>
                  <a:lnTo>
                    <a:pt x="2714" y="142"/>
                  </a:lnTo>
                  <a:lnTo>
                    <a:pt x="2754" y="152"/>
                  </a:lnTo>
                  <a:lnTo>
                    <a:pt x="2790" y="168"/>
                  </a:lnTo>
                  <a:lnTo>
                    <a:pt x="2821" y="191"/>
                  </a:lnTo>
                  <a:lnTo>
                    <a:pt x="2848" y="218"/>
                  </a:lnTo>
                  <a:lnTo>
                    <a:pt x="2867" y="248"/>
                  </a:lnTo>
                  <a:lnTo>
                    <a:pt x="2885" y="285"/>
                  </a:lnTo>
                  <a:lnTo>
                    <a:pt x="2894" y="323"/>
                  </a:lnTo>
                  <a:lnTo>
                    <a:pt x="2902" y="368"/>
                  </a:lnTo>
                  <a:lnTo>
                    <a:pt x="2904" y="414"/>
                  </a:lnTo>
                  <a:lnTo>
                    <a:pt x="2902" y="458"/>
                  </a:lnTo>
                  <a:lnTo>
                    <a:pt x="2894" y="501"/>
                  </a:lnTo>
                  <a:lnTo>
                    <a:pt x="2885" y="541"/>
                  </a:lnTo>
                  <a:lnTo>
                    <a:pt x="2867" y="576"/>
                  </a:lnTo>
                  <a:lnTo>
                    <a:pt x="2848" y="608"/>
                  </a:lnTo>
                  <a:lnTo>
                    <a:pt x="2821" y="635"/>
                  </a:lnTo>
                  <a:lnTo>
                    <a:pt x="2790" y="657"/>
                  </a:lnTo>
                  <a:lnTo>
                    <a:pt x="2754" y="674"/>
                  </a:lnTo>
                  <a:lnTo>
                    <a:pt x="2714" y="684"/>
                  </a:lnTo>
                  <a:lnTo>
                    <a:pt x="2668" y="687"/>
                  </a:lnTo>
                  <a:lnTo>
                    <a:pt x="2620" y="684"/>
                  </a:lnTo>
                  <a:lnTo>
                    <a:pt x="2579" y="674"/>
                  </a:lnTo>
                  <a:lnTo>
                    <a:pt x="2543" y="657"/>
                  </a:lnTo>
                  <a:lnTo>
                    <a:pt x="2512" y="635"/>
                  </a:lnTo>
                  <a:lnTo>
                    <a:pt x="2485" y="608"/>
                  </a:lnTo>
                  <a:lnTo>
                    <a:pt x="2464" y="576"/>
                  </a:lnTo>
                  <a:lnTo>
                    <a:pt x="2449" y="541"/>
                  </a:lnTo>
                  <a:lnTo>
                    <a:pt x="2437" y="501"/>
                  </a:lnTo>
                  <a:lnTo>
                    <a:pt x="2431" y="458"/>
                  </a:lnTo>
                  <a:lnTo>
                    <a:pt x="2429" y="414"/>
                  </a:lnTo>
                  <a:lnTo>
                    <a:pt x="2431" y="362"/>
                  </a:lnTo>
                  <a:lnTo>
                    <a:pt x="2439" y="316"/>
                  </a:lnTo>
                  <a:lnTo>
                    <a:pt x="2454" y="271"/>
                  </a:lnTo>
                  <a:lnTo>
                    <a:pt x="2474" y="233"/>
                  </a:lnTo>
                  <a:lnTo>
                    <a:pt x="2500" y="200"/>
                  </a:lnTo>
                  <a:lnTo>
                    <a:pt x="2531" y="175"/>
                  </a:lnTo>
                  <a:lnTo>
                    <a:pt x="2570" y="156"/>
                  </a:lnTo>
                  <a:lnTo>
                    <a:pt x="2614" y="142"/>
                  </a:lnTo>
                  <a:lnTo>
                    <a:pt x="2666" y="139"/>
                  </a:lnTo>
                  <a:close/>
                  <a:moveTo>
                    <a:pt x="1440" y="139"/>
                  </a:moveTo>
                  <a:lnTo>
                    <a:pt x="1484" y="141"/>
                  </a:lnTo>
                  <a:lnTo>
                    <a:pt x="1523" y="148"/>
                  </a:lnTo>
                  <a:lnTo>
                    <a:pt x="1555" y="160"/>
                  </a:lnTo>
                  <a:lnTo>
                    <a:pt x="1582" y="173"/>
                  </a:lnTo>
                  <a:lnTo>
                    <a:pt x="1557" y="225"/>
                  </a:lnTo>
                  <a:lnTo>
                    <a:pt x="1540" y="216"/>
                  </a:lnTo>
                  <a:lnTo>
                    <a:pt x="1517" y="206"/>
                  </a:lnTo>
                  <a:lnTo>
                    <a:pt x="1488" y="200"/>
                  </a:lnTo>
                  <a:lnTo>
                    <a:pt x="1456" y="196"/>
                  </a:lnTo>
                  <a:lnTo>
                    <a:pt x="1425" y="200"/>
                  </a:lnTo>
                  <a:lnTo>
                    <a:pt x="1400" y="208"/>
                  </a:lnTo>
                  <a:lnTo>
                    <a:pt x="1379" y="221"/>
                  </a:lnTo>
                  <a:lnTo>
                    <a:pt x="1365" y="239"/>
                  </a:lnTo>
                  <a:lnTo>
                    <a:pt x="1356" y="258"/>
                  </a:lnTo>
                  <a:lnTo>
                    <a:pt x="1354" y="279"/>
                  </a:lnTo>
                  <a:lnTo>
                    <a:pt x="1358" y="304"/>
                  </a:lnTo>
                  <a:lnTo>
                    <a:pt x="1367" y="323"/>
                  </a:lnTo>
                  <a:lnTo>
                    <a:pt x="1383" y="339"/>
                  </a:lnTo>
                  <a:lnTo>
                    <a:pt x="1402" y="352"/>
                  </a:lnTo>
                  <a:lnTo>
                    <a:pt x="1427" y="364"/>
                  </a:lnTo>
                  <a:lnTo>
                    <a:pt x="1456" y="375"/>
                  </a:lnTo>
                  <a:lnTo>
                    <a:pt x="1500" y="393"/>
                  </a:lnTo>
                  <a:lnTo>
                    <a:pt x="1536" y="412"/>
                  </a:lnTo>
                  <a:lnTo>
                    <a:pt x="1563" y="433"/>
                  </a:lnTo>
                  <a:lnTo>
                    <a:pt x="1582" y="456"/>
                  </a:lnTo>
                  <a:lnTo>
                    <a:pt x="1594" y="479"/>
                  </a:lnTo>
                  <a:lnTo>
                    <a:pt x="1602" y="505"/>
                  </a:lnTo>
                  <a:lnTo>
                    <a:pt x="1604" y="530"/>
                  </a:lnTo>
                  <a:lnTo>
                    <a:pt x="1598" y="564"/>
                  </a:lnTo>
                  <a:lnTo>
                    <a:pt x="1584" y="595"/>
                  </a:lnTo>
                  <a:lnTo>
                    <a:pt x="1561" y="624"/>
                  </a:lnTo>
                  <a:lnTo>
                    <a:pt x="1531" y="649"/>
                  </a:lnTo>
                  <a:lnTo>
                    <a:pt x="1494" y="668"/>
                  </a:lnTo>
                  <a:lnTo>
                    <a:pt x="1450" y="680"/>
                  </a:lnTo>
                  <a:lnTo>
                    <a:pt x="1398" y="686"/>
                  </a:lnTo>
                  <a:lnTo>
                    <a:pt x="1352" y="682"/>
                  </a:lnTo>
                  <a:lnTo>
                    <a:pt x="1308" y="676"/>
                  </a:lnTo>
                  <a:lnTo>
                    <a:pt x="1271" y="664"/>
                  </a:lnTo>
                  <a:lnTo>
                    <a:pt x="1242" y="649"/>
                  </a:lnTo>
                  <a:lnTo>
                    <a:pt x="1269" y="591"/>
                  </a:lnTo>
                  <a:lnTo>
                    <a:pt x="1290" y="603"/>
                  </a:lnTo>
                  <a:lnTo>
                    <a:pt x="1317" y="614"/>
                  </a:lnTo>
                  <a:lnTo>
                    <a:pt x="1350" y="620"/>
                  </a:lnTo>
                  <a:lnTo>
                    <a:pt x="1388" y="624"/>
                  </a:lnTo>
                  <a:lnTo>
                    <a:pt x="1427" y="618"/>
                  </a:lnTo>
                  <a:lnTo>
                    <a:pt x="1458" y="607"/>
                  </a:lnTo>
                  <a:lnTo>
                    <a:pt x="1481" y="585"/>
                  </a:lnTo>
                  <a:lnTo>
                    <a:pt x="1496" y="560"/>
                  </a:lnTo>
                  <a:lnTo>
                    <a:pt x="1502" y="531"/>
                  </a:lnTo>
                  <a:lnTo>
                    <a:pt x="1498" y="506"/>
                  </a:lnTo>
                  <a:lnTo>
                    <a:pt x="1490" y="485"/>
                  </a:lnTo>
                  <a:lnTo>
                    <a:pt x="1477" y="470"/>
                  </a:lnTo>
                  <a:lnTo>
                    <a:pt x="1456" y="454"/>
                  </a:lnTo>
                  <a:lnTo>
                    <a:pt x="1431" y="443"/>
                  </a:lnTo>
                  <a:lnTo>
                    <a:pt x="1402" y="431"/>
                  </a:lnTo>
                  <a:lnTo>
                    <a:pt x="1356" y="414"/>
                  </a:lnTo>
                  <a:lnTo>
                    <a:pt x="1321" y="395"/>
                  </a:lnTo>
                  <a:lnTo>
                    <a:pt x="1294" y="374"/>
                  </a:lnTo>
                  <a:lnTo>
                    <a:pt x="1277" y="352"/>
                  </a:lnTo>
                  <a:lnTo>
                    <a:pt x="1265" y="329"/>
                  </a:lnTo>
                  <a:lnTo>
                    <a:pt x="1260" y="306"/>
                  </a:lnTo>
                  <a:lnTo>
                    <a:pt x="1258" y="283"/>
                  </a:lnTo>
                  <a:lnTo>
                    <a:pt x="1264" y="250"/>
                  </a:lnTo>
                  <a:lnTo>
                    <a:pt x="1275" y="219"/>
                  </a:lnTo>
                  <a:lnTo>
                    <a:pt x="1296" y="193"/>
                  </a:lnTo>
                  <a:lnTo>
                    <a:pt x="1323" y="169"/>
                  </a:lnTo>
                  <a:lnTo>
                    <a:pt x="1356" y="152"/>
                  </a:lnTo>
                  <a:lnTo>
                    <a:pt x="1396" y="142"/>
                  </a:lnTo>
                  <a:lnTo>
                    <a:pt x="1440" y="139"/>
                  </a:lnTo>
                  <a:close/>
                  <a:moveTo>
                    <a:pt x="305" y="83"/>
                  </a:moveTo>
                  <a:lnTo>
                    <a:pt x="303" y="89"/>
                  </a:lnTo>
                  <a:lnTo>
                    <a:pt x="301" y="104"/>
                  </a:lnTo>
                  <a:lnTo>
                    <a:pt x="294" y="131"/>
                  </a:lnTo>
                  <a:lnTo>
                    <a:pt x="282" y="166"/>
                  </a:lnTo>
                  <a:lnTo>
                    <a:pt x="188" y="422"/>
                  </a:lnTo>
                  <a:lnTo>
                    <a:pt x="420" y="422"/>
                  </a:lnTo>
                  <a:lnTo>
                    <a:pt x="330" y="166"/>
                  </a:lnTo>
                  <a:lnTo>
                    <a:pt x="319" y="131"/>
                  </a:lnTo>
                  <a:lnTo>
                    <a:pt x="311" y="104"/>
                  </a:lnTo>
                  <a:lnTo>
                    <a:pt x="309" y="89"/>
                  </a:lnTo>
                  <a:lnTo>
                    <a:pt x="307" y="83"/>
                  </a:lnTo>
                  <a:lnTo>
                    <a:pt x="305" y="83"/>
                  </a:lnTo>
                  <a:close/>
                  <a:moveTo>
                    <a:pt x="263" y="2"/>
                  </a:moveTo>
                  <a:lnTo>
                    <a:pt x="355" y="2"/>
                  </a:lnTo>
                  <a:lnTo>
                    <a:pt x="618" y="678"/>
                  </a:lnTo>
                  <a:lnTo>
                    <a:pt x="511" y="678"/>
                  </a:lnTo>
                  <a:lnTo>
                    <a:pt x="438" y="476"/>
                  </a:lnTo>
                  <a:lnTo>
                    <a:pt x="171" y="476"/>
                  </a:lnTo>
                  <a:lnTo>
                    <a:pt x="96" y="678"/>
                  </a:lnTo>
                  <a:lnTo>
                    <a:pt x="0" y="678"/>
                  </a:lnTo>
                  <a:lnTo>
                    <a:pt x="263" y="2"/>
                  </a:lnTo>
                  <a:close/>
                  <a:moveTo>
                    <a:pt x="1861" y="0"/>
                  </a:moveTo>
                  <a:lnTo>
                    <a:pt x="1861" y="148"/>
                  </a:lnTo>
                  <a:lnTo>
                    <a:pt x="1966" y="148"/>
                  </a:lnTo>
                  <a:lnTo>
                    <a:pt x="1966" y="202"/>
                  </a:lnTo>
                  <a:lnTo>
                    <a:pt x="1861" y="202"/>
                  </a:lnTo>
                  <a:lnTo>
                    <a:pt x="1861" y="547"/>
                  </a:lnTo>
                  <a:lnTo>
                    <a:pt x="1863" y="566"/>
                  </a:lnTo>
                  <a:lnTo>
                    <a:pt x="1869" y="585"/>
                  </a:lnTo>
                  <a:lnTo>
                    <a:pt x="1878" y="601"/>
                  </a:lnTo>
                  <a:lnTo>
                    <a:pt x="1894" y="612"/>
                  </a:lnTo>
                  <a:lnTo>
                    <a:pt x="1913" y="620"/>
                  </a:lnTo>
                  <a:lnTo>
                    <a:pt x="1938" y="624"/>
                  </a:lnTo>
                  <a:lnTo>
                    <a:pt x="1947" y="622"/>
                  </a:lnTo>
                  <a:lnTo>
                    <a:pt x="1957" y="622"/>
                  </a:lnTo>
                  <a:lnTo>
                    <a:pt x="1966" y="620"/>
                  </a:lnTo>
                  <a:lnTo>
                    <a:pt x="1966" y="674"/>
                  </a:lnTo>
                  <a:lnTo>
                    <a:pt x="1953" y="678"/>
                  </a:lnTo>
                  <a:lnTo>
                    <a:pt x="1936" y="680"/>
                  </a:lnTo>
                  <a:lnTo>
                    <a:pt x="1913" y="682"/>
                  </a:lnTo>
                  <a:lnTo>
                    <a:pt x="1874" y="680"/>
                  </a:lnTo>
                  <a:lnTo>
                    <a:pt x="1844" y="670"/>
                  </a:lnTo>
                  <a:lnTo>
                    <a:pt x="1817" y="657"/>
                  </a:lnTo>
                  <a:lnTo>
                    <a:pt x="1796" y="639"/>
                  </a:lnTo>
                  <a:lnTo>
                    <a:pt x="1780" y="620"/>
                  </a:lnTo>
                  <a:lnTo>
                    <a:pt x="1771" y="597"/>
                  </a:lnTo>
                  <a:lnTo>
                    <a:pt x="1763" y="574"/>
                  </a:lnTo>
                  <a:lnTo>
                    <a:pt x="1761" y="549"/>
                  </a:lnTo>
                  <a:lnTo>
                    <a:pt x="1761" y="202"/>
                  </a:lnTo>
                  <a:lnTo>
                    <a:pt x="1692" y="202"/>
                  </a:lnTo>
                  <a:lnTo>
                    <a:pt x="1692" y="148"/>
                  </a:lnTo>
                  <a:lnTo>
                    <a:pt x="1761" y="148"/>
                  </a:lnTo>
                  <a:lnTo>
                    <a:pt x="1761" y="27"/>
                  </a:lnTo>
                  <a:lnTo>
                    <a:pt x="1861" y="0"/>
                  </a:lnTo>
                  <a:close/>
                </a:path>
              </a:pathLst>
            </a:custGeom>
            <a:solidFill>
              <a:srgbClr val="89A9BC"/>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27" name="Freeform 12"/>
            <p:cNvSpPr>
              <a:spLocks noEditPoints="1"/>
            </p:cNvSpPr>
            <p:nvPr/>
          </p:nvSpPr>
          <p:spPr bwMode="auto">
            <a:xfrm>
              <a:off x="930" y="501"/>
              <a:ext cx="956" cy="390"/>
            </a:xfrm>
            <a:custGeom>
              <a:avLst/>
              <a:gdLst>
                <a:gd name="T0" fmla="*/ 512 w 1911"/>
                <a:gd name="T1" fmla="*/ 157 h 779"/>
                <a:gd name="T2" fmla="*/ 480 w 1911"/>
                <a:gd name="T3" fmla="*/ 221 h 779"/>
                <a:gd name="T4" fmla="*/ 619 w 1911"/>
                <a:gd name="T5" fmla="*/ 184 h 779"/>
                <a:gd name="T6" fmla="*/ 573 w 1911"/>
                <a:gd name="T7" fmla="*/ 145 h 779"/>
                <a:gd name="T8" fmla="*/ 828 w 1911"/>
                <a:gd name="T9" fmla="*/ 150 h 779"/>
                <a:gd name="T10" fmla="*/ 784 w 1911"/>
                <a:gd name="T11" fmla="*/ 199 h 779"/>
                <a:gd name="T12" fmla="*/ 776 w 1911"/>
                <a:gd name="T13" fmla="*/ 273 h 779"/>
                <a:gd name="T14" fmla="*/ 800 w 1911"/>
                <a:gd name="T15" fmla="*/ 337 h 779"/>
                <a:gd name="T16" fmla="*/ 863 w 1911"/>
                <a:gd name="T17" fmla="*/ 361 h 779"/>
                <a:gd name="T18" fmla="*/ 907 w 1911"/>
                <a:gd name="T19" fmla="*/ 148 h 779"/>
                <a:gd name="T20" fmla="*/ 580 w 1911"/>
                <a:gd name="T21" fmla="*/ 117 h 779"/>
                <a:gd name="T22" fmla="*/ 648 w 1911"/>
                <a:gd name="T23" fmla="*/ 155 h 779"/>
                <a:gd name="T24" fmla="*/ 672 w 1911"/>
                <a:gd name="T25" fmla="*/ 245 h 779"/>
                <a:gd name="T26" fmla="*/ 502 w 1911"/>
                <a:gd name="T27" fmla="*/ 329 h 779"/>
                <a:gd name="T28" fmla="*/ 574 w 1911"/>
                <a:gd name="T29" fmla="*/ 358 h 779"/>
                <a:gd name="T30" fmla="*/ 648 w 1911"/>
                <a:gd name="T31" fmla="*/ 343 h 779"/>
                <a:gd name="T32" fmla="*/ 599 w 1911"/>
                <a:gd name="T33" fmla="*/ 388 h 779"/>
                <a:gd name="T34" fmla="*/ 505 w 1911"/>
                <a:gd name="T35" fmla="*/ 377 h 779"/>
                <a:gd name="T36" fmla="*/ 449 w 1911"/>
                <a:gd name="T37" fmla="*/ 324 h 779"/>
                <a:gd name="T38" fmla="*/ 436 w 1911"/>
                <a:gd name="T39" fmla="*/ 223 h 779"/>
                <a:gd name="T40" fmla="*/ 477 w 1911"/>
                <a:gd name="T41" fmla="*/ 143 h 779"/>
                <a:gd name="T42" fmla="*/ 557 w 1911"/>
                <a:gd name="T43" fmla="*/ 116 h 779"/>
                <a:gd name="T44" fmla="*/ 184 w 1911"/>
                <a:gd name="T45" fmla="*/ 306 h 779"/>
                <a:gd name="T46" fmla="*/ 190 w 1911"/>
                <a:gd name="T47" fmla="*/ 329 h 779"/>
                <a:gd name="T48" fmla="*/ 201 w 1911"/>
                <a:gd name="T49" fmla="*/ 292 h 779"/>
                <a:gd name="T50" fmla="*/ 333 w 1911"/>
                <a:gd name="T51" fmla="*/ 385 h 779"/>
                <a:gd name="T52" fmla="*/ 327 w 1911"/>
                <a:gd name="T53" fmla="*/ 339 h 779"/>
                <a:gd name="T54" fmla="*/ 316 w 1911"/>
                <a:gd name="T55" fmla="*/ 245 h 779"/>
                <a:gd name="T56" fmla="*/ 306 w 1911"/>
                <a:gd name="T57" fmla="*/ 158 h 779"/>
                <a:gd name="T58" fmla="*/ 302 w 1911"/>
                <a:gd name="T59" fmla="*/ 117 h 779"/>
                <a:gd name="T60" fmla="*/ 299 w 1911"/>
                <a:gd name="T61" fmla="*/ 92 h 779"/>
                <a:gd name="T62" fmla="*/ 292 w 1911"/>
                <a:gd name="T63" fmla="*/ 120 h 779"/>
                <a:gd name="T64" fmla="*/ 281 w 1911"/>
                <a:gd name="T65" fmla="*/ 155 h 779"/>
                <a:gd name="T66" fmla="*/ 256 w 1911"/>
                <a:gd name="T67" fmla="*/ 233 h 779"/>
                <a:gd name="T68" fmla="*/ 226 w 1911"/>
                <a:gd name="T69" fmla="*/ 324 h 779"/>
                <a:gd name="T70" fmla="*/ 207 w 1911"/>
                <a:gd name="T71" fmla="*/ 381 h 779"/>
                <a:gd name="T72" fmla="*/ 167 w 1911"/>
                <a:gd name="T73" fmla="*/ 373 h 779"/>
                <a:gd name="T74" fmla="*/ 145 w 1911"/>
                <a:gd name="T75" fmla="*/ 302 h 779"/>
                <a:gd name="T76" fmla="*/ 115 w 1911"/>
                <a:gd name="T77" fmla="*/ 211 h 779"/>
                <a:gd name="T78" fmla="*/ 93 w 1911"/>
                <a:gd name="T79" fmla="*/ 143 h 779"/>
                <a:gd name="T80" fmla="*/ 84 w 1911"/>
                <a:gd name="T81" fmla="*/ 109 h 779"/>
                <a:gd name="T82" fmla="*/ 78 w 1911"/>
                <a:gd name="T83" fmla="*/ 92 h 779"/>
                <a:gd name="T84" fmla="*/ 75 w 1911"/>
                <a:gd name="T85" fmla="*/ 132 h 779"/>
                <a:gd name="T86" fmla="*/ 70 w 1911"/>
                <a:gd name="T87" fmla="*/ 175 h 779"/>
                <a:gd name="T88" fmla="*/ 59 w 1911"/>
                <a:gd name="T89" fmla="*/ 269 h 779"/>
                <a:gd name="T90" fmla="*/ 48 w 1911"/>
                <a:gd name="T91" fmla="*/ 356 h 779"/>
                <a:gd name="T92" fmla="*/ 0 w 1911"/>
                <a:gd name="T93" fmla="*/ 385 h 779"/>
                <a:gd name="T94" fmla="*/ 956 w 1911"/>
                <a:gd name="T95" fmla="*/ 371 h 779"/>
                <a:gd name="T96" fmla="*/ 860 w 1911"/>
                <a:gd name="T97" fmla="*/ 390 h 779"/>
                <a:gd name="T98" fmla="*/ 768 w 1911"/>
                <a:gd name="T99" fmla="*/ 361 h 779"/>
                <a:gd name="T100" fmla="*/ 728 w 1911"/>
                <a:gd name="T101" fmla="*/ 282 h 779"/>
                <a:gd name="T102" fmla="*/ 744 w 1911"/>
                <a:gd name="T103" fmla="*/ 182 h 779"/>
                <a:gd name="T104" fmla="*/ 810 w 1911"/>
                <a:gd name="T105" fmla="*/ 125 h 779"/>
                <a:gd name="T106" fmla="*/ 907 w 1911"/>
                <a:gd name="T107" fmla="*/ 124 h 7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911" h="779">
                  <a:moveTo>
                    <a:pt x="1110" y="286"/>
                  </a:moveTo>
                  <a:lnTo>
                    <a:pt x="1077" y="290"/>
                  </a:lnTo>
                  <a:lnTo>
                    <a:pt x="1049" y="298"/>
                  </a:lnTo>
                  <a:lnTo>
                    <a:pt x="1024" y="313"/>
                  </a:lnTo>
                  <a:lnTo>
                    <a:pt x="1001" y="335"/>
                  </a:lnTo>
                  <a:lnTo>
                    <a:pt x="981" y="363"/>
                  </a:lnTo>
                  <a:lnTo>
                    <a:pt x="968" y="400"/>
                  </a:lnTo>
                  <a:lnTo>
                    <a:pt x="960" y="442"/>
                  </a:lnTo>
                  <a:lnTo>
                    <a:pt x="958" y="493"/>
                  </a:lnTo>
                  <a:lnTo>
                    <a:pt x="1250" y="452"/>
                  </a:lnTo>
                  <a:lnTo>
                    <a:pt x="1246" y="406"/>
                  </a:lnTo>
                  <a:lnTo>
                    <a:pt x="1237" y="367"/>
                  </a:lnTo>
                  <a:lnTo>
                    <a:pt x="1222" y="337"/>
                  </a:lnTo>
                  <a:lnTo>
                    <a:pt x="1202" y="315"/>
                  </a:lnTo>
                  <a:lnTo>
                    <a:pt x="1175" y="298"/>
                  </a:lnTo>
                  <a:lnTo>
                    <a:pt x="1145" y="290"/>
                  </a:lnTo>
                  <a:lnTo>
                    <a:pt x="1110" y="286"/>
                  </a:lnTo>
                  <a:close/>
                  <a:moveTo>
                    <a:pt x="1736" y="286"/>
                  </a:moveTo>
                  <a:lnTo>
                    <a:pt x="1694" y="290"/>
                  </a:lnTo>
                  <a:lnTo>
                    <a:pt x="1656" y="300"/>
                  </a:lnTo>
                  <a:lnTo>
                    <a:pt x="1625" y="317"/>
                  </a:lnTo>
                  <a:lnTo>
                    <a:pt x="1602" y="340"/>
                  </a:lnTo>
                  <a:lnTo>
                    <a:pt x="1583" y="367"/>
                  </a:lnTo>
                  <a:lnTo>
                    <a:pt x="1567" y="398"/>
                  </a:lnTo>
                  <a:lnTo>
                    <a:pt x="1558" y="433"/>
                  </a:lnTo>
                  <a:lnTo>
                    <a:pt x="1552" y="469"/>
                  </a:lnTo>
                  <a:lnTo>
                    <a:pt x="1550" y="506"/>
                  </a:lnTo>
                  <a:lnTo>
                    <a:pt x="1552" y="546"/>
                  </a:lnTo>
                  <a:lnTo>
                    <a:pt x="1558" y="583"/>
                  </a:lnTo>
                  <a:lnTo>
                    <a:pt x="1567" y="618"/>
                  </a:lnTo>
                  <a:lnTo>
                    <a:pt x="1583" y="648"/>
                  </a:lnTo>
                  <a:lnTo>
                    <a:pt x="1600" y="674"/>
                  </a:lnTo>
                  <a:lnTo>
                    <a:pt x="1625" y="695"/>
                  </a:lnTo>
                  <a:lnTo>
                    <a:pt x="1652" y="710"/>
                  </a:lnTo>
                  <a:lnTo>
                    <a:pt x="1686" y="720"/>
                  </a:lnTo>
                  <a:lnTo>
                    <a:pt x="1725" y="722"/>
                  </a:lnTo>
                  <a:lnTo>
                    <a:pt x="1761" y="720"/>
                  </a:lnTo>
                  <a:lnTo>
                    <a:pt x="1790" y="716"/>
                  </a:lnTo>
                  <a:lnTo>
                    <a:pt x="1813" y="708"/>
                  </a:lnTo>
                  <a:lnTo>
                    <a:pt x="1813" y="296"/>
                  </a:lnTo>
                  <a:lnTo>
                    <a:pt x="1775" y="288"/>
                  </a:lnTo>
                  <a:lnTo>
                    <a:pt x="1736" y="286"/>
                  </a:lnTo>
                  <a:close/>
                  <a:moveTo>
                    <a:pt x="1114" y="231"/>
                  </a:moveTo>
                  <a:lnTo>
                    <a:pt x="1160" y="234"/>
                  </a:lnTo>
                  <a:lnTo>
                    <a:pt x="1202" y="242"/>
                  </a:lnTo>
                  <a:lnTo>
                    <a:pt x="1239" y="260"/>
                  </a:lnTo>
                  <a:lnTo>
                    <a:pt x="1270" y="281"/>
                  </a:lnTo>
                  <a:lnTo>
                    <a:pt x="1296" y="310"/>
                  </a:lnTo>
                  <a:lnTo>
                    <a:pt x="1318" y="344"/>
                  </a:lnTo>
                  <a:lnTo>
                    <a:pt x="1333" y="387"/>
                  </a:lnTo>
                  <a:lnTo>
                    <a:pt x="1343" y="435"/>
                  </a:lnTo>
                  <a:lnTo>
                    <a:pt x="1344" y="489"/>
                  </a:lnTo>
                  <a:lnTo>
                    <a:pt x="962" y="537"/>
                  </a:lnTo>
                  <a:lnTo>
                    <a:pt x="970" y="585"/>
                  </a:lnTo>
                  <a:lnTo>
                    <a:pt x="985" y="625"/>
                  </a:lnTo>
                  <a:lnTo>
                    <a:pt x="1004" y="658"/>
                  </a:lnTo>
                  <a:lnTo>
                    <a:pt x="1031" y="683"/>
                  </a:lnTo>
                  <a:lnTo>
                    <a:pt x="1064" y="702"/>
                  </a:lnTo>
                  <a:lnTo>
                    <a:pt x="1102" y="712"/>
                  </a:lnTo>
                  <a:lnTo>
                    <a:pt x="1147" y="716"/>
                  </a:lnTo>
                  <a:lnTo>
                    <a:pt x="1195" y="714"/>
                  </a:lnTo>
                  <a:lnTo>
                    <a:pt x="1237" y="706"/>
                  </a:lnTo>
                  <a:lnTo>
                    <a:pt x="1270" y="697"/>
                  </a:lnTo>
                  <a:lnTo>
                    <a:pt x="1296" y="685"/>
                  </a:lnTo>
                  <a:lnTo>
                    <a:pt x="1323" y="743"/>
                  </a:lnTo>
                  <a:lnTo>
                    <a:pt x="1291" y="756"/>
                  </a:lnTo>
                  <a:lnTo>
                    <a:pt x="1248" y="768"/>
                  </a:lnTo>
                  <a:lnTo>
                    <a:pt x="1197" y="776"/>
                  </a:lnTo>
                  <a:lnTo>
                    <a:pt x="1139" y="779"/>
                  </a:lnTo>
                  <a:lnTo>
                    <a:pt x="1093" y="776"/>
                  </a:lnTo>
                  <a:lnTo>
                    <a:pt x="1051" y="768"/>
                  </a:lnTo>
                  <a:lnTo>
                    <a:pt x="1010" y="754"/>
                  </a:lnTo>
                  <a:lnTo>
                    <a:pt x="976" y="737"/>
                  </a:lnTo>
                  <a:lnTo>
                    <a:pt x="945" y="712"/>
                  </a:lnTo>
                  <a:lnTo>
                    <a:pt x="918" y="681"/>
                  </a:lnTo>
                  <a:lnTo>
                    <a:pt x="897" y="647"/>
                  </a:lnTo>
                  <a:lnTo>
                    <a:pt x="882" y="604"/>
                  </a:lnTo>
                  <a:lnTo>
                    <a:pt x="872" y="556"/>
                  </a:lnTo>
                  <a:lnTo>
                    <a:pt x="868" y="504"/>
                  </a:lnTo>
                  <a:lnTo>
                    <a:pt x="872" y="446"/>
                  </a:lnTo>
                  <a:lnTo>
                    <a:pt x="883" y="396"/>
                  </a:lnTo>
                  <a:lnTo>
                    <a:pt x="901" y="352"/>
                  </a:lnTo>
                  <a:lnTo>
                    <a:pt x="924" y="315"/>
                  </a:lnTo>
                  <a:lnTo>
                    <a:pt x="953" y="285"/>
                  </a:lnTo>
                  <a:lnTo>
                    <a:pt x="985" y="261"/>
                  </a:lnTo>
                  <a:lnTo>
                    <a:pt x="1024" y="244"/>
                  </a:lnTo>
                  <a:lnTo>
                    <a:pt x="1068" y="234"/>
                  </a:lnTo>
                  <a:lnTo>
                    <a:pt x="1114" y="231"/>
                  </a:lnTo>
                  <a:close/>
                  <a:moveTo>
                    <a:pt x="92" y="94"/>
                  </a:moveTo>
                  <a:lnTo>
                    <a:pt x="202" y="94"/>
                  </a:lnTo>
                  <a:lnTo>
                    <a:pt x="357" y="581"/>
                  </a:lnTo>
                  <a:lnTo>
                    <a:pt x="367" y="612"/>
                  </a:lnTo>
                  <a:lnTo>
                    <a:pt x="373" y="637"/>
                  </a:lnTo>
                  <a:lnTo>
                    <a:pt x="376" y="652"/>
                  </a:lnTo>
                  <a:lnTo>
                    <a:pt x="378" y="658"/>
                  </a:lnTo>
                  <a:lnTo>
                    <a:pt x="380" y="658"/>
                  </a:lnTo>
                  <a:lnTo>
                    <a:pt x="382" y="652"/>
                  </a:lnTo>
                  <a:lnTo>
                    <a:pt x="384" y="637"/>
                  </a:lnTo>
                  <a:lnTo>
                    <a:pt x="392" y="614"/>
                  </a:lnTo>
                  <a:lnTo>
                    <a:pt x="401" y="583"/>
                  </a:lnTo>
                  <a:lnTo>
                    <a:pt x="561" y="94"/>
                  </a:lnTo>
                  <a:lnTo>
                    <a:pt x="670" y="94"/>
                  </a:lnTo>
                  <a:lnTo>
                    <a:pt x="762" y="770"/>
                  </a:lnTo>
                  <a:lnTo>
                    <a:pt x="665" y="770"/>
                  </a:lnTo>
                  <a:lnTo>
                    <a:pt x="665" y="762"/>
                  </a:lnTo>
                  <a:lnTo>
                    <a:pt x="661" y="743"/>
                  </a:lnTo>
                  <a:lnTo>
                    <a:pt x="659" y="714"/>
                  </a:lnTo>
                  <a:lnTo>
                    <a:pt x="653" y="677"/>
                  </a:lnTo>
                  <a:lnTo>
                    <a:pt x="649" y="635"/>
                  </a:lnTo>
                  <a:lnTo>
                    <a:pt x="643" y="587"/>
                  </a:lnTo>
                  <a:lnTo>
                    <a:pt x="638" y="539"/>
                  </a:lnTo>
                  <a:lnTo>
                    <a:pt x="632" y="489"/>
                  </a:lnTo>
                  <a:lnTo>
                    <a:pt x="626" y="439"/>
                  </a:lnTo>
                  <a:lnTo>
                    <a:pt x="620" y="392"/>
                  </a:lnTo>
                  <a:lnTo>
                    <a:pt x="615" y="352"/>
                  </a:lnTo>
                  <a:lnTo>
                    <a:pt x="611" y="315"/>
                  </a:lnTo>
                  <a:lnTo>
                    <a:pt x="607" y="288"/>
                  </a:lnTo>
                  <a:lnTo>
                    <a:pt x="605" y="271"/>
                  </a:lnTo>
                  <a:lnTo>
                    <a:pt x="605" y="263"/>
                  </a:lnTo>
                  <a:lnTo>
                    <a:pt x="603" y="234"/>
                  </a:lnTo>
                  <a:lnTo>
                    <a:pt x="601" y="208"/>
                  </a:lnTo>
                  <a:lnTo>
                    <a:pt x="599" y="190"/>
                  </a:lnTo>
                  <a:lnTo>
                    <a:pt x="599" y="184"/>
                  </a:lnTo>
                  <a:lnTo>
                    <a:pt x="597" y="184"/>
                  </a:lnTo>
                  <a:lnTo>
                    <a:pt x="595" y="188"/>
                  </a:lnTo>
                  <a:lnTo>
                    <a:pt x="593" y="200"/>
                  </a:lnTo>
                  <a:lnTo>
                    <a:pt x="590" y="217"/>
                  </a:lnTo>
                  <a:lnTo>
                    <a:pt x="584" y="240"/>
                  </a:lnTo>
                  <a:lnTo>
                    <a:pt x="576" y="263"/>
                  </a:lnTo>
                  <a:lnTo>
                    <a:pt x="574" y="269"/>
                  </a:lnTo>
                  <a:lnTo>
                    <a:pt x="568" y="285"/>
                  </a:lnTo>
                  <a:lnTo>
                    <a:pt x="561" y="310"/>
                  </a:lnTo>
                  <a:lnTo>
                    <a:pt x="551" y="340"/>
                  </a:lnTo>
                  <a:lnTo>
                    <a:pt x="538" y="379"/>
                  </a:lnTo>
                  <a:lnTo>
                    <a:pt x="524" y="421"/>
                  </a:lnTo>
                  <a:lnTo>
                    <a:pt x="511" y="466"/>
                  </a:lnTo>
                  <a:lnTo>
                    <a:pt x="496" y="512"/>
                  </a:lnTo>
                  <a:lnTo>
                    <a:pt x="480" y="558"/>
                  </a:lnTo>
                  <a:lnTo>
                    <a:pt x="465" y="604"/>
                  </a:lnTo>
                  <a:lnTo>
                    <a:pt x="451" y="647"/>
                  </a:lnTo>
                  <a:lnTo>
                    <a:pt x="438" y="685"/>
                  </a:lnTo>
                  <a:lnTo>
                    <a:pt x="428" y="718"/>
                  </a:lnTo>
                  <a:lnTo>
                    <a:pt x="419" y="745"/>
                  </a:lnTo>
                  <a:lnTo>
                    <a:pt x="413" y="762"/>
                  </a:lnTo>
                  <a:lnTo>
                    <a:pt x="411" y="770"/>
                  </a:lnTo>
                  <a:lnTo>
                    <a:pt x="342" y="770"/>
                  </a:lnTo>
                  <a:lnTo>
                    <a:pt x="340" y="762"/>
                  </a:lnTo>
                  <a:lnTo>
                    <a:pt x="334" y="745"/>
                  </a:lnTo>
                  <a:lnTo>
                    <a:pt x="327" y="720"/>
                  </a:lnTo>
                  <a:lnTo>
                    <a:pt x="315" y="685"/>
                  </a:lnTo>
                  <a:lnTo>
                    <a:pt x="303" y="647"/>
                  </a:lnTo>
                  <a:lnTo>
                    <a:pt x="290" y="604"/>
                  </a:lnTo>
                  <a:lnTo>
                    <a:pt x="275" y="560"/>
                  </a:lnTo>
                  <a:lnTo>
                    <a:pt x="259" y="512"/>
                  </a:lnTo>
                  <a:lnTo>
                    <a:pt x="244" y="466"/>
                  </a:lnTo>
                  <a:lnTo>
                    <a:pt x="230" y="421"/>
                  </a:lnTo>
                  <a:lnTo>
                    <a:pt x="217" y="379"/>
                  </a:lnTo>
                  <a:lnTo>
                    <a:pt x="204" y="340"/>
                  </a:lnTo>
                  <a:lnTo>
                    <a:pt x="194" y="310"/>
                  </a:lnTo>
                  <a:lnTo>
                    <a:pt x="186" y="285"/>
                  </a:lnTo>
                  <a:lnTo>
                    <a:pt x="181" y="269"/>
                  </a:lnTo>
                  <a:lnTo>
                    <a:pt x="179" y="263"/>
                  </a:lnTo>
                  <a:lnTo>
                    <a:pt x="173" y="240"/>
                  </a:lnTo>
                  <a:lnTo>
                    <a:pt x="167" y="217"/>
                  </a:lnTo>
                  <a:lnTo>
                    <a:pt x="161" y="200"/>
                  </a:lnTo>
                  <a:lnTo>
                    <a:pt x="159" y="188"/>
                  </a:lnTo>
                  <a:lnTo>
                    <a:pt x="157" y="184"/>
                  </a:lnTo>
                  <a:lnTo>
                    <a:pt x="156" y="184"/>
                  </a:lnTo>
                  <a:lnTo>
                    <a:pt x="156" y="192"/>
                  </a:lnTo>
                  <a:lnTo>
                    <a:pt x="156" y="209"/>
                  </a:lnTo>
                  <a:lnTo>
                    <a:pt x="154" y="234"/>
                  </a:lnTo>
                  <a:lnTo>
                    <a:pt x="150" y="263"/>
                  </a:lnTo>
                  <a:lnTo>
                    <a:pt x="150" y="269"/>
                  </a:lnTo>
                  <a:lnTo>
                    <a:pt x="148" y="286"/>
                  </a:lnTo>
                  <a:lnTo>
                    <a:pt x="144" y="315"/>
                  </a:lnTo>
                  <a:lnTo>
                    <a:pt x="140" y="350"/>
                  </a:lnTo>
                  <a:lnTo>
                    <a:pt x="134" y="392"/>
                  </a:lnTo>
                  <a:lnTo>
                    <a:pt x="129" y="439"/>
                  </a:lnTo>
                  <a:lnTo>
                    <a:pt x="123" y="487"/>
                  </a:lnTo>
                  <a:lnTo>
                    <a:pt x="117" y="537"/>
                  </a:lnTo>
                  <a:lnTo>
                    <a:pt x="111" y="587"/>
                  </a:lnTo>
                  <a:lnTo>
                    <a:pt x="106" y="633"/>
                  </a:lnTo>
                  <a:lnTo>
                    <a:pt x="100" y="675"/>
                  </a:lnTo>
                  <a:lnTo>
                    <a:pt x="96" y="712"/>
                  </a:lnTo>
                  <a:lnTo>
                    <a:pt x="92" y="741"/>
                  </a:lnTo>
                  <a:lnTo>
                    <a:pt x="90" y="760"/>
                  </a:lnTo>
                  <a:lnTo>
                    <a:pt x="88" y="770"/>
                  </a:lnTo>
                  <a:lnTo>
                    <a:pt x="0" y="770"/>
                  </a:lnTo>
                  <a:lnTo>
                    <a:pt x="92" y="94"/>
                  </a:lnTo>
                  <a:close/>
                  <a:moveTo>
                    <a:pt x="1813" y="0"/>
                  </a:moveTo>
                  <a:lnTo>
                    <a:pt x="1911" y="0"/>
                  </a:lnTo>
                  <a:lnTo>
                    <a:pt x="1911" y="741"/>
                  </a:lnTo>
                  <a:lnTo>
                    <a:pt x="1875" y="756"/>
                  </a:lnTo>
                  <a:lnTo>
                    <a:pt x="1832" y="768"/>
                  </a:lnTo>
                  <a:lnTo>
                    <a:pt x="1780" y="776"/>
                  </a:lnTo>
                  <a:lnTo>
                    <a:pt x="1719" y="779"/>
                  </a:lnTo>
                  <a:lnTo>
                    <a:pt x="1665" y="776"/>
                  </a:lnTo>
                  <a:lnTo>
                    <a:pt x="1615" y="764"/>
                  </a:lnTo>
                  <a:lnTo>
                    <a:pt x="1573" y="745"/>
                  </a:lnTo>
                  <a:lnTo>
                    <a:pt x="1536" y="722"/>
                  </a:lnTo>
                  <a:lnTo>
                    <a:pt x="1506" y="689"/>
                  </a:lnTo>
                  <a:lnTo>
                    <a:pt x="1483" y="652"/>
                  </a:lnTo>
                  <a:lnTo>
                    <a:pt x="1465" y="612"/>
                  </a:lnTo>
                  <a:lnTo>
                    <a:pt x="1456" y="564"/>
                  </a:lnTo>
                  <a:lnTo>
                    <a:pt x="1452" y="514"/>
                  </a:lnTo>
                  <a:lnTo>
                    <a:pt x="1456" y="458"/>
                  </a:lnTo>
                  <a:lnTo>
                    <a:pt x="1467" y="408"/>
                  </a:lnTo>
                  <a:lnTo>
                    <a:pt x="1487" y="363"/>
                  </a:lnTo>
                  <a:lnTo>
                    <a:pt x="1512" y="325"/>
                  </a:lnTo>
                  <a:lnTo>
                    <a:pt x="1542" y="294"/>
                  </a:lnTo>
                  <a:lnTo>
                    <a:pt x="1579" y="269"/>
                  </a:lnTo>
                  <a:lnTo>
                    <a:pt x="1619" y="250"/>
                  </a:lnTo>
                  <a:lnTo>
                    <a:pt x="1665" y="240"/>
                  </a:lnTo>
                  <a:lnTo>
                    <a:pt x="1717" y="236"/>
                  </a:lnTo>
                  <a:lnTo>
                    <a:pt x="1765" y="238"/>
                  </a:lnTo>
                  <a:lnTo>
                    <a:pt x="1813" y="248"/>
                  </a:lnTo>
                  <a:lnTo>
                    <a:pt x="1813" y="0"/>
                  </a:lnTo>
                  <a:close/>
                </a:path>
              </a:pathLst>
            </a:custGeom>
            <a:solidFill>
              <a:srgbClr val="00336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grpSp>
      <p:sp>
        <p:nvSpPr>
          <p:cNvPr id="28" name="Textfeld 27"/>
          <p:cNvSpPr txBox="1"/>
          <p:nvPr/>
        </p:nvSpPr>
        <p:spPr>
          <a:xfrm>
            <a:off x="8100392" y="6094877"/>
            <a:ext cx="899592" cy="261610"/>
          </a:xfrm>
          <a:prstGeom prst="rect">
            <a:avLst/>
          </a:prstGeom>
          <a:noFill/>
        </p:spPr>
        <p:txBody>
          <a:bodyPr wrap="square" rtlCol="0">
            <a:spAutoFit/>
          </a:bodyPr>
          <a:lstStyle/>
          <a:p>
            <a:pPr algn="r"/>
            <a:fld id="{633134DC-43F4-456E-8AE9-011B02EC357E}" type="slidenum">
              <a:rPr lang="de-AT" sz="1100" b="0" i="0" smtClean="0">
                <a:solidFill>
                  <a:srgbClr val="8297AC"/>
                </a:solidFill>
                <a:latin typeface="+mn-lt"/>
              </a:rPr>
              <a:pPr algn="r"/>
              <a:t>‹#›</a:t>
            </a:fld>
            <a:endParaRPr lang="de-AT" sz="900" b="0" i="0" dirty="0">
              <a:solidFill>
                <a:srgbClr val="8297AC"/>
              </a:solidFill>
              <a:latin typeface="+mn-lt"/>
            </a:endParaRPr>
          </a:p>
        </p:txBody>
      </p:sp>
      <p:pic>
        <p:nvPicPr>
          <p:cNvPr id="17" name="Picture 3079" descr="npl_blue_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51520" y="548680"/>
            <a:ext cx="1857360" cy="438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64587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6804248" y="386631"/>
            <a:ext cx="1862138" cy="395287"/>
            <a:chOff x="930" y="391"/>
            <a:chExt cx="3169" cy="674"/>
          </a:xfrm>
        </p:grpSpPr>
        <p:sp>
          <p:nvSpPr>
            <p:cNvPr id="5" name="AutoShape 3"/>
            <p:cNvSpPr>
              <a:spLocks noChangeAspect="1" noChangeArrowheads="1" noTextEdit="1"/>
            </p:cNvSpPr>
            <p:nvPr/>
          </p:nvSpPr>
          <p:spPr bwMode="auto">
            <a:xfrm>
              <a:off x="930" y="391"/>
              <a:ext cx="3169" cy="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AT"/>
            </a:p>
          </p:txBody>
        </p:sp>
        <p:sp>
          <p:nvSpPr>
            <p:cNvPr id="6" name="Rectangle 5"/>
            <p:cNvSpPr>
              <a:spLocks noChangeArrowheads="1"/>
            </p:cNvSpPr>
            <p:nvPr/>
          </p:nvSpPr>
          <p:spPr bwMode="auto">
            <a:xfrm>
              <a:off x="930" y="391"/>
              <a:ext cx="3169" cy="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a:lstStyle/>
            <a:p>
              <a:endParaRPr lang="de-AT">
                <a:latin typeface="Verdana" pitchFamily="34" charset="0"/>
              </a:endParaRPr>
            </a:p>
          </p:txBody>
        </p:sp>
        <p:sp>
          <p:nvSpPr>
            <p:cNvPr id="7" name="Freeform 6"/>
            <p:cNvSpPr>
              <a:spLocks/>
            </p:cNvSpPr>
            <p:nvPr/>
          </p:nvSpPr>
          <p:spPr bwMode="auto">
            <a:xfrm>
              <a:off x="1160" y="970"/>
              <a:ext cx="2680" cy="95"/>
            </a:xfrm>
            <a:custGeom>
              <a:avLst/>
              <a:gdLst>
                <a:gd name="T0" fmla="*/ 2633 w 5360"/>
                <a:gd name="T1" fmla="*/ 0 h 191"/>
                <a:gd name="T2" fmla="*/ 2648 w 5360"/>
                <a:gd name="T3" fmla="*/ 3 h 191"/>
                <a:gd name="T4" fmla="*/ 2661 w 5360"/>
                <a:gd name="T5" fmla="*/ 10 h 191"/>
                <a:gd name="T6" fmla="*/ 2672 w 5360"/>
                <a:gd name="T7" fmla="*/ 20 h 191"/>
                <a:gd name="T8" fmla="*/ 2679 w 5360"/>
                <a:gd name="T9" fmla="*/ 33 h 191"/>
                <a:gd name="T10" fmla="*/ 2680 w 5360"/>
                <a:gd name="T11" fmla="*/ 48 h 191"/>
                <a:gd name="T12" fmla="*/ 2679 w 5360"/>
                <a:gd name="T13" fmla="*/ 63 h 191"/>
                <a:gd name="T14" fmla="*/ 2672 w 5360"/>
                <a:gd name="T15" fmla="*/ 76 h 191"/>
                <a:gd name="T16" fmla="*/ 2661 w 5360"/>
                <a:gd name="T17" fmla="*/ 87 h 191"/>
                <a:gd name="T18" fmla="*/ 2648 w 5360"/>
                <a:gd name="T19" fmla="*/ 93 h 191"/>
                <a:gd name="T20" fmla="*/ 2633 w 5360"/>
                <a:gd name="T21" fmla="*/ 95 h 191"/>
                <a:gd name="T22" fmla="*/ 2618 w 5360"/>
                <a:gd name="T23" fmla="*/ 93 h 191"/>
                <a:gd name="T24" fmla="*/ 2605 w 5360"/>
                <a:gd name="T25" fmla="*/ 86 h 191"/>
                <a:gd name="T26" fmla="*/ 2595 w 5360"/>
                <a:gd name="T27" fmla="*/ 75 h 191"/>
                <a:gd name="T28" fmla="*/ 2588 w 5360"/>
                <a:gd name="T29" fmla="*/ 63 h 191"/>
                <a:gd name="T30" fmla="*/ 0 w 5360"/>
                <a:gd name="T31" fmla="*/ 49 h 191"/>
                <a:gd name="T32" fmla="*/ 2588 w 5360"/>
                <a:gd name="T33" fmla="*/ 33 h 191"/>
                <a:gd name="T34" fmla="*/ 2595 w 5360"/>
                <a:gd name="T35" fmla="*/ 20 h 191"/>
                <a:gd name="T36" fmla="*/ 2606 w 5360"/>
                <a:gd name="T37" fmla="*/ 10 h 191"/>
                <a:gd name="T38" fmla="*/ 2618 w 5360"/>
                <a:gd name="T39" fmla="*/ 3 h 191"/>
                <a:gd name="T40" fmla="*/ 2633 w 5360"/>
                <a:gd name="T41" fmla="*/ 0 h 19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360" h="191">
                  <a:moveTo>
                    <a:pt x="5266" y="0"/>
                  </a:moveTo>
                  <a:lnTo>
                    <a:pt x="5295" y="6"/>
                  </a:lnTo>
                  <a:lnTo>
                    <a:pt x="5322" y="20"/>
                  </a:lnTo>
                  <a:lnTo>
                    <a:pt x="5343" y="41"/>
                  </a:lnTo>
                  <a:lnTo>
                    <a:pt x="5357" y="66"/>
                  </a:lnTo>
                  <a:lnTo>
                    <a:pt x="5360" y="97"/>
                  </a:lnTo>
                  <a:lnTo>
                    <a:pt x="5357" y="126"/>
                  </a:lnTo>
                  <a:lnTo>
                    <a:pt x="5343" y="152"/>
                  </a:lnTo>
                  <a:lnTo>
                    <a:pt x="5322" y="174"/>
                  </a:lnTo>
                  <a:lnTo>
                    <a:pt x="5295" y="187"/>
                  </a:lnTo>
                  <a:lnTo>
                    <a:pt x="5266" y="191"/>
                  </a:lnTo>
                  <a:lnTo>
                    <a:pt x="5236" y="187"/>
                  </a:lnTo>
                  <a:lnTo>
                    <a:pt x="5209" y="172"/>
                  </a:lnTo>
                  <a:lnTo>
                    <a:pt x="5190" y="151"/>
                  </a:lnTo>
                  <a:lnTo>
                    <a:pt x="5176" y="126"/>
                  </a:lnTo>
                  <a:lnTo>
                    <a:pt x="0" y="99"/>
                  </a:lnTo>
                  <a:lnTo>
                    <a:pt x="5176" y="66"/>
                  </a:lnTo>
                  <a:lnTo>
                    <a:pt x="5190" y="41"/>
                  </a:lnTo>
                  <a:lnTo>
                    <a:pt x="5211" y="20"/>
                  </a:lnTo>
                  <a:lnTo>
                    <a:pt x="5236" y="6"/>
                  </a:lnTo>
                  <a:lnTo>
                    <a:pt x="5266"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8" name="Freeform 7"/>
            <p:cNvSpPr>
              <a:spLocks/>
            </p:cNvSpPr>
            <p:nvPr/>
          </p:nvSpPr>
          <p:spPr bwMode="auto">
            <a:xfrm>
              <a:off x="3775" y="394"/>
              <a:ext cx="324" cy="379"/>
            </a:xfrm>
            <a:custGeom>
              <a:avLst/>
              <a:gdLst>
                <a:gd name="T0" fmla="*/ 257 w 647"/>
                <a:gd name="T1" fmla="*/ 0 h 761"/>
                <a:gd name="T2" fmla="*/ 257 w 647"/>
                <a:gd name="T3" fmla="*/ 3 h 761"/>
                <a:gd name="T4" fmla="*/ 259 w 647"/>
                <a:gd name="T5" fmla="*/ 9 h 761"/>
                <a:gd name="T6" fmla="*/ 262 w 647"/>
                <a:gd name="T7" fmla="*/ 20 h 761"/>
                <a:gd name="T8" fmla="*/ 265 w 647"/>
                <a:gd name="T9" fmla="*/ 34 h 761"/>
                <a:gd name="T10" fmla="*/ 269 w 647"/>
                <a:gd name="T11" fmla="*/ 52 h 761"/>
                <a:gd name="T12" fmla="*/ 274 w 647"/>
                <a:gd name="T13" fmla="*/ 71 h 761"/>
                <a:gd name="T14" fmla="*/ 279 w 647"/>
                <a:gd name="T15" fmla="*/ 93 h 761"/>
                <a:gd name="T16" fmla="*/ 283 w 647"/>
                <a:gd name="T17" fmla="*/ 117 h 761"/>
                <a:gd name="T18" fmla="*/ 288 w 647"/>
                <a:gd name="T19" fmla="*/ 141 h 761"/>
                <a:gd name="T20" fmla="*/ 294 w 647"/>
                <a:gd name="T21" fmla="*/ 168 h 761"/>
                <a:gd name="T22" fmla="*/ 299 w 647"/>
                <a:gd name="T23" fmla="*/ 195 h 761"/>
                <a:gd name="T24" fmla="*/ 303 w 647"/>
                <a:gd name="T25" fmla="*/ 222 h 761"/>
                <a:gd name="T26" fmla="*/ 307 w 647"/>
                <a:gd name="T27" fmla="*/ 248 h 761"/>
                <a:gd name="T28" fmla="*/ 311 w 647"/>
                <a:gd name="T29" fmla="*/ 271 h 761"/>
                <a:gd name="T30" fmla="*/ 315 w 647"/>
                <a:gd name="T31" fmla="*/ 293 h 761"/>
                <a:gd name="T32" fmla="*/ 318 w 647"/>
                <a:gd name="T33" fmla="*/ 313 h 761"/>
                <a:gd name="T34" fmla="*/ 320 w 647"/>
                <a:gd name="T35" fmla="*/ 328 h 761"/>
                <a:gd name="T36" fmla="*/ 322 w 647"/>
                <a:gd name="T37" fmla="*/ 340 h 761"/>
                <a:gd name="T38" fmla="*/ 323 w 647"/>
                <a:gd name="T39" fmla="*/ 348 h 761"/>
                <a:gd name="T40" fmla="*/ 324 w 647"/>
                <a:gd name="T41" fmla="*/ 351 h 761"/>
                <a:gd name="T42" fmla="*/ 49 w 647"/>
                <a:gd name="T43" fmla="*/ 379 h 761"/>
                <a:gd name="T44" fmla="*/ 49 w 647"/>
                <a:gd name="T45" fmla="*/ 376 h 761"/>
                <a:gd name="T46" fmla="*/ 48 w 647"/>
                <a:gd name="T47" fmla="*/ 367 h 761"/>
                <a:gd name="T48" fmla="*/ 46 w 647"/>
                <a:gd name="T49" fmla="*/ 353 h 761"/>
                <a:gd name="T50" fmla="*/ 44 w 647"/>
                <a:gd name="T51" fmla="*/ 335 h 761"/>
                <a:gd name="T52" fmla="*/ 41 w 647"/>
                <a:gd name="T53" fmla="*/ 313 h 761"/>
                <a:gd name="T54" fmla="*/ 39 w 647"/>
                <a:gd name="T55" fmla="*/ 288 h 761"/>
                <a:gd name="T56" fmla="*/ 36 w 647"/>
                <a:gd name="T57" fmla="*/ 261 h 761"/>
                <a:gd name="T58" fmla="*/ 32 w 647"/>
                <a:gd name="T59" fmla="*/ 232 h 761"/>
                <a:gd name="T60" fmla="*/ 28 w 647"/>
                <a:gd name="T61" fmla="*/ 202 h 761"/>
                <a:gd name="T62" fmla="*/ 24 w 647"/>
                <a:gd name="T63" fmla="*/ 173 h 761"/>
                <a:gd name="T64" fmla="*/ 20 w 647"/>
                <a:gd name="T65" fmla="*/ 144 h 761"/>
                <a:gd name="T66" fmla="*/ 16 w 647"/>
                <a:gd name="T67" fmla="*/ 116 h 761"/>
                <a:gd name="T68" fmla="*/ 13 w 647"/>
                <a:gd name="T69" fmla="*/ 92 h 761"/>
                <a:gd name="T70" fmla="*/ 10 w 647"/>
                <a:gd name="T71" fmla="*/ 71 h 761"/>
                <a:gd name="T72" fmla="*/ 6 w 647"/>
                <a:gd name="T73" fmla="*/ 52 h 761"/>
                <a:gd name="T74" fmla="*/ 4 w 647"/>
                <a:gd name="T75" fmla="*/ 36 h 761"/>
                <a:gd name="T76" fmla="*/ 2 w 647"/>
                <a:gd name="T77" fmla="*/ 25 h 761"/>
                <a:gd name="T78" fmla="*/ 0 w 647"/>
                <a:gd name="T79" fmla="*/ 17 h 761"/>
                <a:gd name="T80" fmla="*/ 0 w 647"/>
                <a:gd name="T81" fmla="*/ 15 h 761"/>
                <a:gd name="T82" fmla="*/ 2 w 647"/>
                <a:gd name="T83" fmla="*/ 14 h 761"/>
                <a:gd name="T84" fmla="*/ 10 w 647"/>
                <a:gd name="T85" fmla="*/ 14 h 761"/>
                <a:gd name="T86" fmla="*/ 20 w 647"/>
                <a:gd name="T87" fmla="*/ 14 h 761"/>
                <a:gd name="T88" fmla="*/ 35 w 647"/>
                <a:gd name="T89" fmla="*/ 13 h 761"/>
                <a:gd name="T90" fmla="*/ 53 w 647"/>
                <a:gd name="T91" fmla="*/ 12 h 761"/>
                <a:gd name="T92" fmla="*/ 75 w 647"/>
                <a:gd name="T93" fmla="*/ 10 h 761"/>
                <a:gd name="T94" fmla="*/ 98 w 647"/>
                <a:gd name="T95" fmla="*/ 9 h 761"/>
                <a:gd name="T96" fmla="*/ 123 w 647"/>
                <a:gd name="T97" fmla="*/ 8 h 761"/>
                <a:gd name="T98" fmla="*/ 148 w 647"/>
                <a:gd name="T99" fmla="*/ 6 h 761"/>
                <a:gd name="T100" fmla="*/ 172 w 647"/>
                <a:gd name="T101" fmla="*/ 5 h 761"/>
                <a:gd name="T102" fmla="*/ 194 w 647"/>
                <a:gd name="T103" fmla="*/ 4 h 761"/>
                <a:gd name="T104" fmla="*/ 215 w 647"/>
                <a:gd name="T105" fmla="*/ 3 h 761"/>
                <a:gd name="T106" fmla="*/ 233 w 647"/>
                <a:gd name="T107" fmla="*/ 2 h 761"/>
                <a:gd name="T108" fmla="*/ 246 w 647"/>
                <a:gd name="T109" fmla="*/ 1 h 761"/>
                <a:gd name="T110" fmla="*/ 254 w 647"/>
                <a:gd name="T111" fmla="*/ 1 h 761"/>
                <a:gd name="T112" fmla="*/ 257 w 647"/>
                <a:gd name="T113" fmla="*/ 0 h 76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47" h="761">
                  <a:moveTo>
                    <a:pt x="514" y="0"/>
                  </a:moveTo>
                  <a:lnTo>
                    <a:pt x="514" y="6"/>
                  </a:lnTo>
                  <a:lnTo>
                    <a:pt x="518" y="19"/>
                  </a:lnTo>
                  <a:lnTo>
                    <a:pt x="524" y="40"/>
                  </a:lnTo>
                  <a:lnTo>
                    <a:pt x="530" y="69"/>
                  </a:lnTo>
                  <a:lnTo>
                    <a:pt x="538" y="104"/>
                  </a:lnTo>
                  <a:lnTo>
                    <a:pt x="547" y="142"/>
                  </a:lnTo>
                  <a:lnTo>
                    <a:pt x="557" y="187"/>
                  </a:lnTo>
                  <a:lnTo>
                    <a:pt x="566" y="235"/>
                  </a:lnTo>
                  <a:lnTo>
                    <a:pt x="576" y="283"/>
                  </a:lnTo>
                  <a:lnTo>
                    <a:pt x="587" y="337"/>
                  </a:lnTo>
                  <a:lnTo>
                    <a:pt x="597" y="391"/>
                  </a:lnTo>
                  <a:lnTo>
                    <a:pt x="605" y="445"/>
                  </a:lnTo>
                  <a:lnTo>
                    <a:pt x="614" y="497"/>
                  </a:lnTo>
                  <a:lnTo>
                    <a:pt x="622" y="545"/>
                  </a:lnTo>
                  <a:lnTo>
                    <a:pt x="630" y="589"/>
                  </a:lnTo>
                  <a:lnTo>
                    <a:pt x="635" y="628"/>
                  </a:lnTo>
                  <a:lnTo>
                    <a:pt x="639" y="658"/>
                  </a:lnTo>
                  <a:lnTo>
                    <a:pt x="643" y="683"/>
                  </a:lnTo>
                  <a:lnTo>
                    <a:pt x="645" y="699"/>
                  </a:lnTo>
                  <a:lnTo>
                    <a:pt x="647" y="705"/>
                  </a:lnTo>
                  <a:lnTo>
                    <a:pt x="98" y="761"/>
                  </a:lnTo>
                  <a:lnTo>
                    <a:pt x="98" y="755"/>
                  </a:lnTo>
                  <a:lnTo>
                    <a:pt x="96" y="737"/>
                  </a:lnTo>
                  <a:lnTo>
                    <a:pt x="92" y="709"/>
                  </a:lnTo>
                  <a:lnTo>
                    <a:pt x="88" y="672"/>
                  </a:lnTo>
                  <a:lnTo>
                    <a:pt x="82" y="628"/>
                  </a:lnTo>
                  <a:lnTo>
                    <a:pt x="77" y="579"/>
                  </a:lnTo>
                  <a:lnTo>
                    <a:pt x="71" y="524"/>
                  </a:lnTo>
                  <a:lnTo>
                    <a:pt x="63" y="466"/>
                  </a:lnTo>
                  <a:lnTo>
                    <a:pt x="55" y="406"/>
                  </a:lnTo>
                  <a:lnTo>
                    <a:pt x="48" y="348"/>
                  </a:lnTo>
                  <a:lnTo>
                    <a:pt x="40" y="289"/>
                  </a:lnTo>
                  <a:lnTo>
                    <a:pt x="32" y="233"/>
                  </a:lnTo>
                  <a:lnTo>
                    <a:pt x="25" y="185"/>
                  </a:lnTo>
                  <a:lnTo>
                    <a:pt x="19" y="142"/>
                  </a:lnTo>
                  <a:lnTo>
                    <a:pt x="11" y="104"/>
                  </a:lnTo>
                  <a:lnTo>
                    <a:pt x="7" y="73"/>
                  </a:lnTo>
                  <a:lnTo>
                    <a:pt x="4" y="50"/>
                  </a:lnTo>
                  <a:lnTo>
                    <a:pt x="0" y="35"/>
                  </a:lnTo>
                  <a:lnTo>
                    <a:pt x="0" y="31"/>
                  </a:lnTo>
                  <a:lnTo>
                    <a:pt x="4" y="29"/>
                  </a:lnTo>
                  <a:lnTo>
                    <a:pt x="19" y="29"/>
                  </a:lnTo>
                  <a:lnTo>
                    <a:pt x="40" y="29"/>
                  </a:lnTo>
                  <a:lnTo>
                    <a:pt x="69" y="27"/>
                  </a:lnTo>
                  <a:lnTo>
                    <a:pt x="105" y="25"/>
                  </a:lnTo>
                  <a:lnTo>
                    <a:pt x="150" y="21"/>
                  </a:lnTo>
                  <a:lnTo>
                    <a:pt x="196" y="19"/>
                  </a:lnTo>
                  <a:lnTo>
                    <a:pt x="246" y="17"/>
                  </a:lnTo>
                  <a:lnTo>
                    <a:pt x="296" y="13"/>
                  </a:lnTo>
                  <a:lnTo>
                    <a:pt x="344" y="11"/>
                  </a:lnTo>
                  <a:lnTo>
                    <a:pt x="388" y="8"/>
                  </a:lnTo>
                  <a:lnTo>
                    <a:pt x="430" y="6"/>
                  </a:lnTo>
                  <a:lnTo>
                    <a:pt x="465" y="4"/>
                  </a:lnTo>
                  <a:lnTo>
                    <a:pt x="491" y="2"/>
                  </a:lnTo>
                  <a:lnTo>
                    <a:pt x="507" y="2"/>
                  </a:lnTo>
                  <a:lnTo>
                    <a:pt x="514" y="0"/>
                  </a:lnTo>
                  <a:close/>
                </a:path>
              </a:pathLst>
            </a:custGeom>
            <a:solidFill>
              <a:srgbClr val="00336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9" name="Freeform 8"/>
            <p:cNvSpPr>
              <a:spLocks/>
            </p:cNvSpPr>
            <p:nvPr/>
          </p:nvSpPr>
          <p:spPr bwMode="auto">
            <a:xfrm>
              <a:off x="3826" y="437"/>
              <a:ext cx="211" cy="195"/>
            </a:xfrm>
            <a:custGeom>
              <a:avLst/>
              <a:gdLst>
                <a:gd name="T0" fmla="*/ 176 w 420"/>
                <a:gd name="T1" fmla="*/ 3 h 386"/>
                <a:gd name="T2" fmla="*/ 180 w 420"/>
                <a:gd name="T3" fmla="*/ 21 h 386"/>
                <a:gd name="T4" fmla="*/ 188 w 420"/>
                <a:gd name="T5" fmla="*/ 51 h 386"/>
                <a:gd name="T6" fmla="*/ 196 w 420"/>
                <a:gd name="T7" fmla="*/ 88 h 386"/>
                <a:gd name="T8" fmla="*/ 202 w 420"/>
                <a:gd name="T9" fmla="*/ 126 h 386"/>
                <a:gd name="T10" fmla="*/ 207 w 420"/>
                <a:gd name="T11" fmla="*/ 157 h 386"/>
                <a:gd name="T12" fmla="*/ 210 w 420"/>
                <a:gd name="T13" fmla="*/ 175 h 386"/>
                <a:gd name="T14" fmla="*/ 150 w 420"/>
                <a:gd name="T15" fmla="*/ 183 h 386"/>
                <a:gd name="T16" fmla="*/ 146 w 420"/>
                <a:gd name="T17" fmla="*/ 176 h 386"/>
                <a:gd name="T18" fmla="*/ 131 w 420"/>
                <a:gd name="T19" fmla="*/ 158 h 386"/>
                <a:gd name="T20" fmla="*/ 112 w 420"/>
                <a:gd name="T21" fmla="*/ 133 h 386"/>
                <a:gd name="T22" fmla="*/ 97 w 420"/>
                <a:gd name="T23" fmla="*/ 116 h 386"/>
                <a:gd name="T24" fmla="*/ 83 w 420"/>
                <a:gd name="T25" fmla="*/ 99 h 386"/>
                <a:gd name="T26" fmla="*/ 73 w 420"/>
                <a:gd name="T27" fmla="*/ 86 h 386"/>
                <a:gd name="T28" fmla="*/ 72 w 420"/>
                <a:gd name="T29" fmla="*/ 88 h 386"/>
                <a:gd name="T30" fmla="*/ 76 w 420"/>
                <a:gd name="T31" fmla="*/ 108 h 386"/>
                <a:gd name="T32" fmla="*/ 81 w 420"/>
                <a:gd name="T33" fmla="*/ 139 h 386"/>
                <a:gd name="T34" fmla="*/ 85 w 420"/>
                <a:gd name="T35" fmla="*/ 168 h 386"/>
                <a:gd name="T36" fmla="*/ 87 w 420"/>
                <a:gd name="T37" fmla="*/ 186 h 386"/>
                <a:gd name="T38" fmla="*/ 85 w 420"/>
                <a:gd name="T39" fmla="*/ 189 h 386"/>
                <a:gd name="T40" fmla="*/ 66 w 420"/>
                <a:gd name="T41" fmla="*/ 191 h 386"/>
                <a:gd name="T42" fmla="*/ 44 w 420"/>
                <a:gd name="T43" fmla="*/ 193 h 386"/>
                <a:gd name="T44" fmla="*/ 30 w 420"/>
                <a:gd name="T45" fmla="*/ 195 h 386"/>
                <a:gd name="T46" fmla="*/ 27 w 420"/>
                <a:gd name="T47" fmla="*/ 192 h 386"/>
                <a:gd name="T48" fmla="*/ 25 w 420"/>
                <a:gd name="T49" fmla="*/ 173 h 386"/>
                <a:gd name="T50" fmla="*/ 20 w 420"/>
                <a:gd name="T51" fmla="*/ 143 h 386"/>
                <a:gd name="T52" fmla="*/ 15 w 420"/>
                <a:gd name="T53" fmla="*/ 105 h 386"/>
                <a:gd name="T54" fmla="*/ 9 w 420"/>
                <a:gd name="T55" fmla="*/ 67 h 386"/>
                <a:gd name="T56" fmla="*/ 4 w 420"/>
                <a:gd name="T57" fmla="*/ 35 h 386"/>
                <a:gd name="T58" fmla="*/ 1 w 420"/>
                <a:gd name="T59" fmla="*/ 16 h 386"/>
                <a:gd name="T60" fmla="*/ 62 w 420"/>
                <a:gd name="T61" fmla="*/ 9 h 386"/>
                <a:gd name="T62" fmla="*/ 67 w 420"/>
                <a:gd name="T63" fmla="*/ 14 h 386"/>
                <a:gd name="T64" fmla="*/ 79 w 420"/>
                <a:gd name="T65" fmla="*/ 28 h 386"/>
                <a:gd name="T66" fmla="*/ 95 w 420"/>
                <a:gd name="T67" fmla="*/ 47 h 386"/>
                <a:gd name="T68" fmla="*/ 113 w 420"/>
                <a:gd name="T69" fmla="*/ 67 h 386"/>
                <a:gd name="T70" fmla="*/ 127 w 420"/>
                <a:gd name="T71" fmla="*/ 85 h 386"/>
                <a:gd name="T72" fmla="*/ 137 w 420"/>
                <a:gd name="T73" fmla="*/ 95 h 386"/>
                <a:gd name="T74" fmla="*/ 138 w 420"/>
                <a:gd name="T75" fmla="*/ 94 h 386"/>
                <a:gd name="T76" fmla="*/ 135 w 420"/>
                <a:gd name="T77" fmla="*/ 79 h 386"/>
                <a:gd name="T78" fmla="*/ 130 w 420"/>
                <a:gd name="T79" fmla="*/ 56 h 386"/>
                <a:gd name="T80" fmla="*/ 125 w 420"/>
                <a:gd name="T81" fmla="*/ 30 h 386"/>
                <a:gd name="T82" fmla="*/ 122 w 420"/>
                <a:gd name="T83" fmla="*/ 12 h 386"/>
                <a:gd name="T84" fmla="*/ 120 w 420"/>
                <a:gd name="T85" fmla="*/ 5 h 3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20" h="386">
                  <a:moveTo>
                    <a:pt x="349" y="0"/>
                  </a:moveTo>
                  <a:lnTo>
                    <a:pt x="351" y="6"/>
                  </a:lnTo>
                  <a:lnTo>
                    <a:pt x="355" y="20"/>
                  </a:lnTo>
                  <a:lnTo>
                    <a:pt x="359" y="41"/>
                  </a:lnTo>
                  <a:lnTo>
                    <a:pt x="366" y="68"/>
                  </a:lnTo>
                  <a:lnTo>
                    <a:pt x="374" y="100"/>
                  </a:lnTo>
                  <a:lnTo>
                    <a:pt x="382" y="137"/>
                  </a:lnTo>
                  <a:lnTo>
                    <a:pt x="390" y="174"/>
                  </a:lnTo>
                  <a:lnTo>
                    <a:pt x="397" y="212"/>
                  </a:lnTo>
                  <a:lnTo>
                    <a:pt x="403" y="249"/>
                  </a:lnTo>
                  <a:lnTo>
                    <a:pt x="409" y="282"/>
                  </a:lnTo>
                  <a:lnTo>
                    <a:pt x="413" y="310"/>
                  </a:lnTo>
                  <a:lnTo>
                    <a:pt x="416" y="334"/>
                  </a:lnTo>
                  <a:lnTo>
                    <a:pt x="418" y="347"/>
                  </a:lnTo>
                  <a:lnTo>
                    <a:pt x="420" y="353"/>
                  </a:lnTo>
                  <a:lnTo>
                    <a:pt x="299" y="362"/>
                  </a:lnTo>
                  <a:lnTo>
                    <a:pt x="297" y="359"/>
                  </a:lnTo>
                  <a:lnTo>
                    <a:pt x="290" y="349"/>
                  </a:lnTo>
                  <a:lnTo>
                    <a:pt x="276" y="332"/>
                  </a:lnTo>
                  <a:lnTo>
                    <a:pt x="261" y="312"/>
                  </a:lnTo>
                  <a:lnTo>
                    <a:pt x="242" y="289"/>
                  </a:lnTo>
                  <a:lnTo>
                    <a:pt x="222" y="264"/>
                  </a:lnTo>
                  <a:lnTo>
                    <a:pt x="209" y="249"/>
                  </a:lnTo>
                  <a:lnTo>
                    <a:pt x="194" y="230"/>
                  </a:lnTo>
                  <a:lnTo>
                    <a:pt x="178" y="210"/>
                  </a:lnTo>
                  <a:lnTo>
                    <a:pt x="165" y="195"/>
                  </a:lnTo>
                  <a:lnTo>
                    <a:pt x="153" y="179"/>
                  </a:lnTo>
                  <a:lnTo>
                    <a:pt x="146" y="170"/>
                  </a:lnTo>
                  <a:lnTo>
                    <a:pt x="144" y="168"/>
                  </a:lnTo>
                  <a:lnTo>
                    <a:pt x="144" y="174"/>
                  </a:lnTo>
                  <a:lnTo>
                    <a:pt x="148" y="189"/>
                  </a:lnTo>
                  <a:lnTo>
                    <a:pt x="151" y="214"/>
                  </a:lnTo>
                  <a:lnTo>
                    <a:pt x="155" y="243"/>
                  </a:lnTo>
                  <a:lnTo>
                    <a:pt x="161" y="276"/>
                  </a:lnTo>
                  <a:lnTo>
                    <a:pt x="165" y="305"/>
                  </a:lnTo>
                  <a:lnTo>
                    <a:pt x="169" y="332"/>
                  </a:lnTo>
                  <a:lnTo>
                    <a:pt x="172" y="355"/>
                  </a:lnTo>
                  <a:lnTo>
                    <a:pt x="174" y="368"/>
                  </a:lnTo>
                  <a:lnTo>
                    <a:pt x="174" y="374"/>
                  </a:lnTo>
                  <a:lnTo>
                    <a:pt x="169" y="374"/>
                  </a:lnTo>
                  <a:lnTo>
                    <a:pt x="153" y="376"/>
                  </a:lnTo>
                  <a:lnTo>
                    <a:pt x="132" y="378"/>
                  </a:lnTo>
                  <a:lnTo>
                    <a:pt x="107" y="380"/>
                  </a:lnTo>
                  <a:lnTo>
                    <a:pt x="88" y="382"/>
                  </a:lnTo>
                  <a:lnTo>
                    <a:pt x="71" y="384"/>
                  </a:lnTo>
                  <a:lnTo>
                    <a:pt x="59" y="386"/>
                  </a:lnTo>
                  <a:lnTo>
                    <a:pt x="55" y="386"/>
                  </a:lnTo>
                  <a:lnTo>
                    <a:pt x="53" y="380"/>
                  </a:lnTo>
                  <a:lnTo>
                    <a:pt x="51" y="366"/>
                  </a:lnTo>
                  <a:lnTo>
                    <a:pt x="50" y="343"/>
                  </a:lnTo>
                  <a:lnTo>
                    <a:pt x="46" y="316"/>
                  </a:lnTo>
                  <a:lnTo>
                    <a:pt x="40" y="283"/>
                  </a:lnTo>
                  <a:lnTo>
                    <a:pt x="36" y="247"/>
                  </a:lnTo>
                  <a:lnTo>
                    <a:pt x="30" y="208"/>
                  </a:lnTo>
                  <a:lnTo>
                    <a:pt x="25" y="170"/>
                  </a:lnTo>
                  <a:lnTo>
                    <a:pt x="17" y="133"/>
                  </a:lnTo>
                  <a:lnTo>
                    <a:pt x="11" y="99"/>
                  </a:lnTo>
                  <a:lnTo>
                    <a:pt x="7" y="70"/>
                  </a:lnTo>
                  <a:lnTo>
                    <a:pt x="3" y="47"/>
                  </a:lnTo>
                  <a:lnTo>
                    <a:pt x="2" y="31"/>
                  </a:lnTo>
                  <a:lnTo>
                    <a:pt x="0" y="25"/>
                  </a:lnTo>
                  <a:lnTo>
                    <a:pt x="124" y="18"/>
                  </a:lnTo>
                  <a:lnTo>
                    <a:pt x="126" y="20"/>
                  </a:lnTo>
                  <a:lnTo>
                    <a:pt x="134" y="27"/>
                  </a:lnTo>
                  <a:lnTo>
                    <a:pt x="144" y="41"/>
                  </a:lnTo>
                  <a:lnTo>
                    <a:pt x="157" y="56"/>
                  </a:lnTo>
                  <a:lnTo>
                    <a:pt x="172" y="74"/>
                  </a:lnTo>
                  <a:lnTo>
                    <a:pt x="190" y="93"/>
                  </a:lnTo>
                  <a:lnTo>
                    <a:pt x="207" y="114"/>
                  </a:lnTo>
                  <a:lnTo>
                    <a:pt x="224" y="133"/>
                  </a:lnTo>
                  <a:lnTo>
                    <a:pt x="240" y="152"/>
                  </a:lnTo>
                  <a:lnTo>
                    <a:pt x="253" y="168"/>
                  </a:lnTo>
                  <a:lnTo>
                    <a:pt x="265" y="181"/>
                  </a:lnTo>
                  <a:lnTo>
                    <a:pt x="272" y="189"/>
                  </a:lnTo>
                  <a:lnTo>
                    <a:pt x="274" y="193"/>
                  </a:lnTo>
                  <a:lnTo>
                    <a:pt x="274" y="187"/>
                  </a:lnTo>
                  <a:lnTo>
                    <a:pt x="272" y="176"/>
                  </a:lnTo>
                  <a:lnTo>
                    <a:pt x="269" y="156"/>
                  </a:lnTo>
                  <a:lnTo>
                    <a:pt x="265" y="135"/>
                  </a:lnTo>
                  <a:lnTo>
                    <a:pt x="259" y="110"/>
                  </a:lnTo>
                  <a:lnTo>
                    <a:pt x="253" y="83"/>
                  </a:lnTo>
                  <a:lnTo>
                    <a:pt x="249" y="60"/>
                  </a:lnTo>
                  <a:lnTo>
                    <a:pt x="245" y="41"/>
                  </a:lnTo>
                  <a:lnTo>
                    <a:pt x="242" y="23"/>
                  </a:lnTo>
                  <a:lnTo>
                    <a:pt x="240" y="14"/>
                  </a:lnTo>
                  <a:lnTo>
                    <a:pt x="238" y="10"/>
                  </a:lnTo>
                  <a:lnTo>
                    <a:pt x="349"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10" name="Freeform 9"/>
            <p:cNvSpPr>
              <a:spLocks/>
            </p:cNvSpPr>
            <p:nvPr/>
          </p:nvSpPr>
          <p:spPr bwMode="auto">
            <a:xfrm>
              <a:off x="3999" y="405"/>
              <a:ext cx="24" cy="24"/>
            </a:xfrm>
            <a:custGeom>
              <a:avLst/>
              <a:gdLst>
                <a:gd name="T0" fmla="*/ 10 w 52"/>
                <a:gd name="T1" fmla="*/ 0 h 50"/>
                <a:gd name="T2" fmla="*/ 15 w 52"/>
                <a:gd name="T3" fmla="*/ 8 h 50"/>
                <a:gd name="T4" fmla="*/ 24 w 52"/>
                <a:gd name="T5" fmla="*/ 7 h 50"/>
                <a:gd name="T6" fmla="*/ 18 w 52"/>
                <a:gd name="T7" fmla="*/ 14 h 50"/>
                <a:gd name="T8" fmla="*/ 23 w 52"/>
                <a:gd name="T9" fmla="*/ 22 h 50"/>
                <a:gd name="T10" fmla="*/ 14 w 52"/>
                <a:gd name="T11" fmla="*/ 17 h 50"/>
                <a:gd name="T12" fmla="*/ 8 w 52"/>
                <a:gd name="T13" fmla="*/ 24 h 50"/>
                <a:gd name="T14" fmla="*/ 9 w 52"/>
                <a:gd name="T15" fmla="*/ 14 h 50"/>
                <a:gd name="T16" fmla="*/ 0 w 52"/>
                <a:gd name="T17" fmla="*/ 9 h 50"/>
                <a:gd name="T18" fmla="*/ 10 w 52"/>
                <a:gd name="T19" fmla="*/ 8 h 50"/>
                <a:gd name="T20" fmla="*/ 10 w 52"/>
                <a:gd name="T21" fmla="*/ 0 h 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 h="50">
                  <a:moveTo>
                    <a:pt x="21" y="0"/>
                  </a:moveTo>
                  <a:lnTo>
                    <a:pt x="33" y="17"/>
                  </a:lnTo>
                  <a:lnTo>
                    <a:pt x="52" y="15"/>
                  </a:lnTo>
                  <a:lnTo>
                    <a:pt x="39" y="29"/>
                  </a:lnTo>
                  <a:lnTo>
                    <a:pt x="50" y="46"/>
                  </a:lnTo>
                  <a:lnTo>
                    <a:pt x="31" y="36"/>
                  </a:lnTo>
                  <a:lnTo>
                    <a:pt x="18" y="50"/>
                  </a:lnTo>
                  <a:lnTo>
                    <a:pt x="20" y="29"/>
                  </a:lnTo>
                  <a:lnTo>
                    <a:pt x="0" y="19"/>
                  </a:lnTo>
                  <a:lnTo>
                    <a:pt x="21" y="17"/>
                  </a:lnTo>
                  <a:lnTo>
                    <a:pt x="21" y="0"/>
                  </a:lnTo>
                  <a:close/>
                </a:path>
              </a:pathLst>
            </a:custGeom>
            <a:solidFill>
              <a:srgbClr val="FFFFFF"/>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11" name="Freeform 10"/>
            <p:cNvSpPr>
              <a:spLocks/>
            </p:cNvSpPr>
            <p:nvPr/>
          </p:nvSpPr>
          <p:spPr bwMode="auto">
            <a:xfrm>
              <a:off x="3999" y="405"/>
              <a:ext cx="24" cy="24"/>
            </a:xfrm>
            <a:custGeom>
              <a:avLst/>
              <a:gdLst>
                <a:gd name="T0" fmla="*/ 10 w 52"/>
                <a:gd name="T1" fmla="*/ 0 h 50"/>
                <a:gd name="T2" fmla="*/ 15 w 52"/>
                <a:gd name="T3" fmla="*/ 8 h 50"/>
                <a:gd name="T4" fmla="*/ 24 w 52"/>
                <a:gd name="T5" fmla="*/ 7 h 50"/>
                <a:gd name="T6" fmla="*/ 18 w 52"/>
                <a:gd name="T7" fmla="*/ 14 h 50"/>
                <a:gd name="T8" fmla="*/ 23 w 52"/>
                <a:gd name="T9" fmla="*/ 22 h 50"/>
                <a:gd name="T10" fmla="*/ 14 w 52"/>
                <a:gd name="T11" fmla="*/ 17 h 50"/>
                <a:gd name="T12" fmla="*/ 8 w 52"/>
                <a:gd name="T13" fmla="*/ 24 h 50"/>
                <a:gd name="T14" fmla="*/ 9 w 52"/>
                <a:gd name="T15" fmla="*/ 14 h 50"/>
                <a:gd name="T16" fmla="*/ 0 w 52"/>
                <a:gd name="T17" fmla="*/ 9 h 50"/>
                <a:gd name="T18" fmla="*/ 10 w 52"/>
                <a:gd name="T19" fmla="*/ 8 h 50"/>
                <a:gd name="T20" fmla="*/ 10 w 52"/>
                <a:gd name="T21" fmla="*/ 0 h 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 h="50">
                  <a:moveTo>
                    <a:pt x="21" y="0"/>
                  </a:moveTo>
                  <a:lnTo>
                    <a:pt x="33" y="17"/>
                  </a:lnTo>
                  <a:lnTo>
                    <a:pt x="52" y="15"/>
                  </a:lnTo>
                  <a:lnTo>
                    <a:pt x="39" y="29"/>
                  </a:lnTo>
                  <a:lnTo>
                    <a:pt x="50" y="46"/>
                  </a:lnTo>
                  <a:lnTo>
                    <a:pt x="31" y="36"/>
                  </a:lnTo>
                  <a:lnTo>
                    <a:pt x="18" y="50"/>
                  </a:lnTo>
                  <a:lnTo>
                    <a:pt x="20" y="29"/>
                  </a:lnTo>
                  <a:lnTo>
                    <a:pt x="0" y="19"/>
                  </a:lnTo>
                  <a:lnTo>
                    <a:pt x="21" y="17"/>
                  </a:lnTo>
                  <a:lnTo>
                    <a:pt x="21" y="0"/>
                  </a:lnTo>
                  <a:close/>
                </a:path>
              </a:pathLst>
            </a:custGeom>
            <a:solidFill>
              <a:srgbClr val="FFD500"/>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12" name="Freeform 11"/>
            <p:cNvSpPr>
              <a:spLocks noEditPoints="1"/>
            </p:cNvSpPr>
            <p:nvPr/>
          </p:nvSpPr>
          <p:spPr bwMode="auto">
            <a:xfrm>
              <a:off x="1935" y="548"/>
              <a:ext cx="1740" cy="344"/>
            </a:xfrm>
            <a:custGeom>
              <a:avLst/>
              <a:gdLst>
                <a:gd name="T0" fmla="*/ 1282 w 3476"/>
                <a:gd name="T1" fmla="*/ 125 h 687"/>
                <a:gd name="T2" fmla="*/ 1265 w 3476"/>
                <a:gd name="T3" fmla="*/ 207 h 687"/>
                <a:gd name="T4" fmla="*/ 1282 w 3476"/>
                <a:gd name="T5" fmla="*/ 287 h 687"/>
                <a:gd name="T6" fmla="*/ 1353 w 3476"/>
                <a:gd name="T7" fmla="*/ 312 h 687"/>
                <a:gd name="T8" fmla="*/ 1399 w 3476"/>
                <a:gd name="T9" fmla="*/ 258 h 687"/>
                <a:gd name="T10" fmla="*/ 1403 w 3476"/>
                <a:gd name="T11" fmla="*/ 175 h 687"/>
                <a:gd name="T12" fmla="*/ 1376 w 3476"/>
                <a:gd name="T13" fmla="*/ 111 h 687"/>
                <a:gd name="T14" fmla="*/ 401 w 3476"/>
                <a:gd name="T15" fmla="*/ 74 h 687"/>
                <a:gd name="T16" fmla="*/ 427 w 3476"/>
                <a:gd name="T17" fmla="*/ 306 h 687"/>
                <a:gd name="T18" fmla="*/ 516 w 3476"/>
                <a:gd name="T19" fmla="*/ 303 h 687"/>
                <a:gd name="T20" fmla="*/ 533 w 3476"/>
                <a:gd name="T21" fmla="*/ 335 h 687"/>
                <a:gd name="T22" fmla="*/ 409 w 3476"/>
                <a:gd name="T23" fmla="*/ 338 h 687"/>
                <a:gd name="T24" fmla="*/ 352 w 3476"/>
                <a:gd name="T25" fmla="*/ 277 h 687"/>
                <a:gd name="T26" fmla="*/ 1179 w 3476"/>
                <a:gd name="T27" fmla="*/ 103 h 687"/>
                <a:gd name="T28" fmla="*/ 1110 w 3476"/>
                <a:gd name="T29" fmla="*/ 339 h 687"/>
                <a:gd name="T30" fmla="*/ 1102 w 3476"/>
                <a:gd name="T31" fmla="*/ 75 h 687"/>
                <a:gd name="T32" fmla="*/ 1657 w 3476"/>
                <a:gd name="T33" fmla="*/ 71 h 687"/>
                <a:gd name="T34" fmla="*/ 1730 w 3476"/>
                <a:gd name="T35" fmla="*/ 111 h 687"/>
                <a:gd name="T36" fmla="*/ 1691 w 3476"/>
                <a:gd name="T37" fmla="*/ 339 h 687"/>
                <a:gd name="T38" fmla="*/ 1678 w 3476"/>
                <a:gd name="T39" fmla="*/ 114 h 687"/>
                <a:gd name="T40" fmla="*/ 1608 w 3476"/>
                <a:gd name="T41" fmla="*/ 98 h 687"/>
                <a:gd name="T42" fmla="*/ 1520 w 3476"/>
                <a:gd name="T43" fmla="*/ 339 h 687"/>
                <a:gd name="T44" fmla="*/ 1630 w 3476"/>
                <a:gd name="T45" fmla="*/ 70 h 687"/>
                <a:gd name="T46" fmla="*/ 1412 w 3476"/>
                <a:gd name="T47" fmla="*/ 96 h 687"/>
                <a:gd name="T48" fmla="*/ 1453 w 3476"/>
                <a:gd name="T49" fmla="*/ 184 h 687"/>
                <a:gd name="T50" fmla="*/ 1435 w 3476"/>
                <a:gd name="T51" fmla="*/ 288 h 687"/>
                <a:gd name="T52" fmla="*/ 1359 w 3476"/>
                <a:gd name="T53" fmla="*/ 342 h 687"/>
                <a:gd name="T54" fmla="*/ 1257 w 3476"/>
                <a:gd name="T55" fmla="*/ 318 h 687"/>
                <a:gd name="T56" fmla="*/ 1217 w 3476"/>
                <a:gd name="T57" fmla="*/ 229 h 687"/>
                <a:gd name="T58" fmla="*/ 1238 w 3476"/>
                <a:gd name="T59" fmla="*/ 117 h 687"/>
                <a:gd name="T60" fmla="*/ 1335 w 3476"/>
                <a:gd name="T61" fmla="*/ 70 h 687"/>
                <a:gd name="T62" fmla="*/ 792 w 3476"/>
                <a:gd name="T63" fmla="*/ 87 h 687"/>
                <a:gd name="T64" fmla="*/ 729 w 3476"/>
                <a:gd name="T65" fmla="*/ 98 h 687"/>
                <a:gd name="T66" fmla="*/ 679 w 3476"/>
                <a:gd name="T67" fmla="*/ 129 h 687"/>
                <a:gd name="T68" fmla="*/ 702 w 3476"/>
                <a:gd name="T69" fmla="*/ 176 h 687"/>
                <a:gd name="T70" fmla="*/ 782 w 3476"/>
                <a:gd name="T71" fmla="*/ 217 h 687"/>
                <a:gd name="T72" fmla="*/ 800 w 3476"/>
                <a:gd name="T73" fmla="*/ 282 h 687"/>
                <a:gd name="T74" fmla="*/ 726 w 3476"/>
                <a:gd name="T75" fmla="*/ 340 h 687"/>
                <a:gd name="T76" fmla="*/ 622 w 3476"/>
                <a:gd name="T77" fmla="*/ 325 h 687"/>
                <a:gd name="T78" fmla="*/ 695 w 3476"/>
                <a:gd name="T79" fmla="*/ 312 h 687"/>
                <a:gd name="T80" fmla="*/ 752 w 3476"/>
                <a:gd name="T81" fmla="*/ 266 h 687"/>
                <a:gd name="T82" fmla="*/ 716 w 3476"/>
                <a:gd name="T83" fmla="*/ 222 h 687"/>
                <a:gd name="T84" fmla="*/ 639 w 3476"/>
                <a:gd name="T85" fmla="*/ 176 h 687"/>
                <a:gd name="T86" fmla="*/ 638 w 3476"/>
                <a:gd name="T87" fmla="*/ 110 h 687"/>
                <a:gd name="T88" fmla="*/ 721 w 3476"/>
                <a:gd name="T89" fmla="*/ 70 h 687"/>
                <a:gd name="T90" fmla="*/ 141 w 3476"/>
                <a:gd name="T91" fmla="*/ 83 h 687"/>
                <a:gd name="T92" fmla="*/ 156 w 3476"/>
                <a:gd name="T93" fmla="*/ 52 h 687"/>
                <a:gd name="T94" fmla="*/ 178 w 3476"/>
                <a:gd name="T95" fmla="*/ 1 h 687"/>
                <a:gd name="T96" fmla="*/ 48 w 3476"/>
                <a:gd name="T97" fmla="*/ 339 h 687"/>
                <a:gd name="T98" fmla="*/ 984 w 3476"/>
                <a:gd name="T99" fmla="*/ 74 h 687"/>
                <a:gd name="T100" fmla="*/ 936 w 3476"/>
                <a:gd name="T101" fmla="*/ 293 h 687"/>
                <a:gd name="T102" fmla="*/ 975 w 3476"/>
                <a:gd name="T103" fmla="*/ 311 h 687"/>
                <a:gd name="T104" fmla="*/ 969 w 3476"/>
                <a:gd name="T105" fmla="*/ 340 h 687"/>
                <a:gd name="T106" fmla="*/ 899 w 3476"/>
                <a:gd name="T107" fmla="*/ 320 h 687"/>
                <a:gd name="T108" fmla="*/ 882 w 3476"/>
                <a:gd name="T109" fmla="*/ 101 h 687"/>
                <a:gd name="T110" fmla="*/ 932 w 3476"/>
                <a:gd name="T111" fmla="*/ 0 h 68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476" h="687">
                  <a:moveTo>
                    <a:pt x="2668" y="194"/>
                  </a:moveTo>
                  <a:lnTo>
                    <a:pt x="2631" y="198"/>
                  </a:lnTo>
                  <a:lnTo>
                    <a:pt x="2602" y="210"/>
                  </a:lnTo>
                  <a:lnTo>
                    <a:pt x="2579" y="227"/>
                  </a:lnTo>
                  <a:lnTo>
                    <a:pt x="2562" y="250"/>
                  </a:lnTo>
                  <a:lnTo>
                    <a:pt x="2548" y="277"/>
                  </a:lnTo>
                  <a:lnTo>
                    <a:pt x="2539" y="308"/>
                  </a:lnTo>
                  <a:lnTo>
                    <a:pt x="2533" y="343"/>
                  </a:lnTo>
                  <a:lnTo>
                    <a:pt x="2529" y="377"/>
                  </a:lnTo>
                  <a:lnTo>
                    <a:pt x="2527" y="414"/>
                  </a:lnTo>
                  <a:lnTo>
                    <a:pt x="2529" y="449"/>
                  </a:lnTo>
                  <a:lnTo>
                    <a:pt x="2533" y="483"/>
                  </a:lnTo>
                  <a:lnTo>
                    <a:pt x="2539" y="516"/>
                  </a:lnTo>
                  <a:lnTo>
                    <a:pt x="2548" y="547"/>
                  </a:lnTo>
                  <a:lnTo>
                    <a:pt x="2562" y="574"/>
                  </a:lnTo>
                  <a:lnTo>
                    <a:pt x="2581" y="595"/>
                  </a:lnTo>
                  <a:lnTo>
                    <a:pt x="2604" y="612"/>
                  </a:lnTo>
                  <a:lnTo>
                    <a:pt x="2633" y="624"/>
                  </a:lnTo>
                  <a:lnTo>
                    <a:pt x="2668" y="628"/>
                  </a:lnTo>
                  <a:lnTo>
                    <a:pt x="2702" y="624"/>
                  </a:lnTo>
                  <a:lnTo>
                    <a:pt x="2731" y="612"/>
                  </a:lnTo>
                  <a:lnTo>
                    <a:pt x="2754" y="595"/>
                  </a:lnTo>
                  <a:lnTo>
                    <a:pt x="2771" y="572"/>
                  </a:lnTo>
                  <a:lnTo>
                    <a:pt x="2785" y="547"/>
                  </a:lnTo>
                  <a:lnTo>
                    <a:pt x="2794" y="516"/>
                  </a:lnTo>
                  <a:lnTo>
                    <a:pt x="2800" y="483"/>
                  </a:lnTo>
                  <a:lnTo>
                    <a:pt x="2804" y="449"/>
                  </a:lnTo>
                  <a:lnTo>
                    <a:pt x="2804" y="414"/>
                  </a:lnTo>
                  <a:lnTo>
                    <a:pt x="2804" y="381"/>
                  </a:lnTo>
                  <a:lnTo>
                    <a:pt x="2802" y="350"/>
                  </a:lnTo>
                  <a:lnTo>
                    <a:pt x="2796" y="320"/>
                  </a:lnTo>
                  <a:lnTo>
                    <a:pt x="2790" y="291"/>
                  </a:lnTo>
                  <a:lnTo>
                    <a:pt x="2779" y="264"/>
                  </a:lnTo>
                  <a:lnTo>
                    <a:pt x="2765" y="241"/>
                  </a:lnTo>
                  <a:lnTo>
                    <a:pt x="2748" y="221"/>
                  </a:lnTo>
                  <a:lnTo>
                    <a:pt x="2725" y="206"/>
                  </a:lnTo>
                  <a:lnTo>
                    <a:pt x="2698" y="196"/>
                  </a:lnTo>
                  <a:lnTo>
                    <a:pt x="2668" y="194"/>
                  </a:lnTo>
                  <a:close/>
                  <a:moveTo>
                    <a:pt x="701" y="148"/>
                  </a:moveTo>
                  <a:lnTo>
                    <a:pt x="801" y="148"/>
                  </a:lnTo>
                  <a:lnTo>
                    <a:pt x="801" y="518"/>
                  </a:lnTo>
                  <a:lnTo>
                    <a:pt x="803" y="547"/>
                  </a:lnTo>
                  <a:lnTo>
                    <a:pt x="812" y="574"/>
                  </a:lnTo>
                  <a:lnTo>
                    <a:pt x="829" y="595"/>
                  </a:lnTo>
                  <a:lnTo>
                    <a:pt x="853" y="612"/>
                  </a:lnTo>
                  <a:lnTo>
                    <a:pt x="883" y="624"/>
                  </a:lnTo>
                  <a:lnTo>
                    <a:pt x="922" y="628"/>
                  </a:lnTo>
                  <a:lnTo>
                    <a:pt x="966" y="624"/>
                  </a:lnTo>
                  <a:lnTo>
                    <a:pt x="1000" y="618"/>
                  </a:lnTo>
                  <a:lnTo>
                    <a:pt x="1031" y="605"/>
                  </a:lnTo>
                  <a:lnTo>
                    <a:pt x="1031" y="148"/>
                  </a:lnTo>
                  <a:lnTo>
                    <a:pt x="1131" y="148"/>
                  </a:lnTo>
                  <a:lnTo>
                    <a:pt x="1131" y="645"/>
                  </a:lnTo>
                  <a:lnTo>
                    <a:pt x="1100" y="659"/>
                  </a:lnTo>
                  <a:lnTo>
                    <a:pt x="1064" y="670"/>
                  </a:lnTo>
                  <a:lnTo>
                    <a:pt x="1022" y="680"/>
                  </a:lnTo>
                  <a:lnTo>
                    <a:pt x="972" y="686"/>
                  </a:lnTo>
                  <a:lnTo>
                    <a:pt x="916" y="687"/>
                  </a:lnTo>
                  <a:lnTo>
                    <a:pt x="864" y="686"/>
                  </a:lnTo>
                  <a:lnTo>
                    <a:pt x="818" y="676"/>
                  </a:lnTo>
                  <a:lnTo>
                    <a:pt x="781" y="660"/>
                  </a:lnTo>
                  <a:lnTo>
                    <a:pt x="751" y="641"/>
                  </a:lnTo>
                  <a:lnTo>
                    <a:pt x="728" y="616"/>
                  </a:lnTo>
                  <a:lnTo>
                    <a:pt x="712" y="587"/>
                  </a:lnTo>
                  <a:lnTo>
                    <a:pt x="703" y="553"/>
                  </a:lnTo>
                  <a:lnTo>
                    <a:pt x="701" y="516"/>
                  </a:lnTo>
                  <a:lnTo>
                    <a:pt x="701" y="148"/>
                  </a:lnTo>
                  <a:close/>
                  <a:moveTo>
                    <a:pt x="2324" y="139"/>
                  </a:moveTo>
                  <a:lnTo>
                    <a:pt x="2379" y="141"/>
                  </a:lnTo>
                  <a:lnTo>
                    <a:pt x="2356" y="206"/>
                  </a:lnTo>
                  <a:lnTo>
                    <a:pt x="2318" y="198"/>
                  </a:lnTo>
                  <a:lnTo>
                    <a:pt x="2281" y="198"/>
                  </a:lnTo>
                  <a:lnTo>
                    <a:pt x="2247" y="204"/>
                  </a:lnTo>
                  <a:lnTo>
                    <a:pt x="2218" y="216"/>
                  </a:lnTo>
                  <a:lnTo>
                    <a:pt x="2218" y="678"/>
                  </a:lnTo>
                  <a:lnTo>
                    <a:pt x="2118" y="678"/>
                  </a:lnTo>
                  <a:lnTo>
                    <a:pt x="2118" y="177"/>
                  </a:lnTo>
                  <a:lnTo>
                    <a:pt x="2143" y="166"/>
                  </a:lnTo>
                  <a:lnTo>
                    <a:pt x="2172" y="158"/>
                  </a:lnTo>
                  <a:lnTo>
                    <a:pt x="2201" y="150"/>
                  </a:lnTo>
                  <a:lnTo>
                    <a:pt x="2235" y="144"/>
                  </a:lnTo>
                  <a:lnTo>
                    <a:pt x="2276" y="141"/>
                  </a:lnTo>
                  <a:lnTo>
                    <a:pt x="2324" y="139"/>
                  </a:lnTo>
                  <a:close/>
                  <a:moveTo>
                    <a:pt x="3257" y="139"/>
                  </a:moveTo>
                  <a:lnTo>
                    <a:pt x="3311" y="142"/>
                  </a:lnTo>
                  <a:lnTo>
                    <a:pt x="3353" y="150"/>
                  </a:lnTo>
                  <a:lnTo>
                    <a:pt x="3390" y="162"/>
                  </a:lnTo>
                  <a:lnTo>
                    <a:pt x="3418" y="179"/>
                  </a:lnTo>
                  <a:lnTo>
                    <a:pt x="3442" y="198"/>
                  </a:lnTo>
                  <a:lnTo>
                    <a:pt x="3457" y="221"/>
                  </a:lnTo>
                  <a:lnTo>
                    <a:pt x="3468" y="245"/>
                  </a:lnTo>
                  <a:lnTo>
                    <a:pt x="3474" y="270"/>
                  </a:lnTo>
                  <a:lnTo>
                    <a:pt x="3476" y="297"/>
                  </a:lnTo>
                  <a:lnTo>
                    <a:pt x="3476" y="678"/>
                  </a:lnTo>
                  <a:lnTo>
                    <a:pt x="3378" y="678"/>
                  </a:lnTo>
                  <a:lnTo>
                    <a:pt x="3378" y="298"/>
                  </a:lnTo>
                  <a:lnTo>
                    <a:pt x="3376" y="279"/>
                  </a:lnTo>
                  <a:lnTo>
                    <a:pt x="3372" y="260"/>
                  </a:lnTo>
                  <a:lnTo>
                    <a:pt x="3365" y="243"/>
                  </a:lnTo>
                  <a:lnTo>
                    <a:pt x="3353" y="227"/>
                  </a:lnTo>
                  <a:lnTo>
                    <a:pt x="3336" y="214"/>
                  </a:lnTo>
                  <a:lnTo>
                    <a:pt x="3315" y="204"/>
                  </a:lnTo>
                  <a:lnTo>
                    <a:pt x="3286" y="196"/>
                  </a:lnTo>
                  <a:lnTo>
                    <a:pt x="3249" y="194"/>
                  </a:lnTo>
                  <a:lnTo>
                    <a:pt x="3213" y="196"/>
                  </a:lnTo>
                  <a:lnTo>
                    <a:pt x="3184" y="200"/>
                  </a:lnTo>
                  <a:lnTo>
                    <a:pt x="3159" y="206"/>
                  </a:lnTo>
                  <a:lnTo>
                    <a:pt x="3134" y="214"/>
                  </a:lnTo>
                  <a:lnTo>
                    <a:pt x="3134" y="678"/>
                  </a:lnTo>
                  <a:lnTo>
                    <a:pt x="3036" y="678"/>
                  </a:lnTo>
                  <a:lnTo>
                    <a:pt x="3036" y="175"/>
                  </a:lnTo>
                  <a:lnTo>
                    <a:pt x="3080" y="160"/>
                  </a:lnTo>
                  <a:lnTo>
                    <a:pt x="3130" y="148"/>
                  </a:lnTo>
                  <a:lnTo>
                    <a:pt x="3190" y="141"/>
                  </a:lnTo>
                  <a:lnTo>
                    <a:pt x="3257" y="139"/>
                  </a:lnTo>
                  <a:close/>
                  <a:moveTo>
                    <a:pt x="2666" y="139"/>
                  </a:moveTo>
                  <a:lnTo>
                    <a:pt x="2714" y="142"/>
                  </a:lnTo>
                  <a:lnTo>
                    <a:pt x="2754" y="152"/>
                  </a:lnTo>
                  <a:lnTo>
                    <a:pt x="2790" y="168"/>
                  </a:lnTo>
                  <a:lnTo>
                    <a:pt x="2821" y="191"/>
                  </a:lnTo>
                  <a:lnTo>
                    <a:pt x="2848" y="218"/>
                  </a:lnTo>
                  <a:lnTo>
                    <a:pt x="2867" y="248"/>
                  </a:lnTo>
                  <a:lnTo>
                    <a:pt x="2885" y="285"/>
                  </a:lnTo>
                  <a:lnTo>
                    <a:pt x="2894" y="323"/>
                  </a:lnTo>
                  <a:lnTo>
                    <a:pt x="2902" y="368"/>
                  </a:lnTo>
                  <a:lnTo>
                    <a:pt x="2904" y="414"/>
                  </a:lnTo>
                  <a:lnTo>
                    <a:pt x="2902" y="458"/>
                  </a:lnTo>
                  <a:lnTo>
                    <a:pt x="2894" y="501"/>
                  </a:lnTo>
                  <a:lnTo>
                    <a:pt x="2885" y="541"/>
                  </a:lnTo>
                  <a:lnTo>
                    <a:pt x="2867" y="576"/>
                  </a:lnTo>
                  <a:lnTo>
                    <a:pt x="2848" y="608"/>
                  </a:lnTo>
                  <a:lnTo>
                    <a:pt x="2821" y="635"/>
                  </a:lnTo>
                  <a:lnTo>
                    <a:pt x="2790" y="657"/>
                  </a:lnTo>
                  <a:lnTo>
                    <a:pt x="2754" y="674"/>
                  </a:lnTo>
                  <a:lnTo>
                    <a:pt x="2714" y="684"/>
                  </a:lnTo>
                  <a:lnTo>
                    <a:pt x="2668" y="687"/>
                  </a:lnTo>
                  <a:lnTo>
                    <a:pt x="2620" y="684"/>
                  </a:lnTo>
                  <a:lnTo>
                    <a:pt x="2579" y="674"/>
                  </a:lnTo>
                  <a:lnTo>
                    <a:pt x="2543" y="657"/>
                  </a:lnTo>
                  <a:lnTo>
                    <a:pt x="2512" y="635"/>
                  </a:lnTo>
                  <a:lnTo>
                    <a:pt x="2485" y="608"/>
                  </a:lnTo>
                  <a:lnTo>
                    <a:pt x="2464" y="576"/>
                  </a:lnTo>
                  <a:lnTo>
                    <a:pt x="2449" y="541"/>
                  </a:lnTo>
                  <a:lnTo>
                    <a:pt x="2437" y="501"/>
                  </a:lnTo>
                  <a:lnTo>
                    <a:pt x="2431" y="458"/>
                  </a:lnTo>
                  <a:lnTo>
                    <a:pt x="2429" y="414"/>
                  </a:lnTo>
                  <a:lnTo>
                    <a:pt x="2431" y="362"/>
                  </a:lnTo>
                  <a:lnTo>
                    <a:pt x="2439" y="316"/>
                  </a:lnTo>
                  <a:lnTo>
                    <a:pt x="2454" y="271"/>
                  </a:lnTo>
                  <a:lnTo>
                    <a:pt x="2474" y="233"/>
                  </a:lnTo>
                  <a:lnTo>
                    <a:pt x="2500" y="200"/>
                  </a:lnTo>
                  <a:lnTo>
                    <a:pt x="2531" y="175"/>
                  </a:lnTo>
                  <a:lnTo>
                    <a:pt x="2570" y="156"/>
                  </a:lnTo>
                  <a:lnTo>
                    <a:pt x="2614" y="142"/>
                  </a:lnTo>
                  <a:lnTo>
                    <a:pt x="2666" y="139"/>
                  </a:lnTo>
                  <a:close/>
                  <a:moveTo>
                    <a:pt x="1440" y="139"/>
                  </a:moveTo>
                  <a:lnTo>
                    <a:pt x="1484" y="141"/>
                  </a:lnTo>
                  <a:lnTo>
                    <a:pt x="1523" y="148"/>
                  </a:lnTo>
                  <a:lnTo>
                    <a:pt x="1555" y="160"/>
                  </a:lnTo>
                  <a:lnTo>
                    <a:pt x="1582" y="173"/>
                  </a:lnTo>
                  <a:lnTo>
                    <a:pt x="1557" y="225"/>
                  </a:lnTo>
                  <a:lnTo>
                    <a:pt x="1540" y="216"/>
                  </a:lnTo>
                  <a:lnTo>
                    <a:pt x="1517" y="206"/>
                  </a:lnTo>
                  <a:lnTo>
                    <a:pt x="1488" y="200"/>
                  </a:lnTo>
                  <a:lnTo>
                    <a:pt x="1456" y="196"/>
                  </a:lnTo>
                  <a:lnTo>
                    <a:pt x="1425" y="200"/>
                  </a:lnTo>
                  <a:lnTo>
                    <a:pt x="1400" y="208"/>
                  </a:lnTo>
                  <a:lnTo>
                    <a:pt x="1379" y="221"/>
                  </a:lnTo>
                  <a:lnTo>
                    <a:pt x="1365" y="239"/>
                  </a:lnTo>
                  <a:lnTo>
                    <a:pt x="1356" y="258"/>
                  </a:lnTo>
                  <a:lnTo>
                    <a:pt x="1354" y="279"/>
                  </a:lnTo>
                  <a:lnTo>
                    <a:pt x="1358" y="304"/>
                  </a:lnTo>
                  <a:lnTo>
                    <a:pt x="1367" y="323"/>
                  </a:lnTo>
                  <a:lnTo>
                    <a:pt x="1383" y="339"/>
                  </a:lnTo>
                  <a:lnTo>
                    <a:pt x="1402" y="352"/>
                  </a:lnTo>
                  <a:lnTo>
                    <a:pt x="1427" y="364"/>
                  </a:lnTo>
                  <a:lnTo>
                    <a:pt x="1456" y="375"/>
                  </a:lnTo>
                  <a:lnTo>
                    <a:pt x="1500" y="393"/>
                  </a:lnTo>
                  <a:lnTo>
                    <a:pt x="1536" y="412"/>
                  </a:lnTo>
                  <a:lnTo>
                    <a:pt x="1563" y="433"/>
                  </a:lnTo>
                  <a:lnTo>
                    <a:pt x="1582" y="456"/>
                  </a:lnTo>
                  <a:lnTo>
                    <a:pt x="1594" y="479"/>
                  </a:lnTo>
                  <a:lnTo>
                    <a:pt x="1602" y="505"/>
                  </a:lnTo>
                  <a:lnTo>
                    <a:pt x="1604" y="530"/>
                  </a:lnTo>
                  <a:lnTo>
                    <a:pt x="1598" y="564"/>
                  </a:lnTo>
                  <a:lnTo>
                    <a:pt x="1584" y="595"/>
                  </a:lnTo>
                  <a:lnTo>
                    <a:pt x="1561" y="624"/>
                  </a:lnTo>
                  <a:lnTo>
                    <a:pt x="1531" y="649"/>
                  </a:lnTo>
                  <a:lnTo>
                    <a:pt x="1494" y="668"/>
                  </a:lnTo>
                  <a:lnTo>
                    <a:pt x="1450" y="680"/>
                  </a:lnTo>
                  <a:lnTo>
                    <a:pt x="1398" y="686"/>
                  </a:lnTo>
                  <a:lnTo>
                    <a:pt x="1352" y="682"/>
                  </a:lnTo>
                  <a:lnTo>
                    <a:pt x="1308" y="676"/>
                  </a:lnTo>
                  <a:lnTo>
                    <a:pt x="1271" y="664"/>
                  </a:lnTo>
                  <a:lnTo>
                    <a:pt x="1242" y="649"/>
                  </a:lnTo>
                  <a:lnTo>
                    <a:pt x="1269" y="591"/>
                  </a:lnTo>
                  <a:lnTo>
                    <a:pt x="1290" y="603"/>
                  </a:lnTo>
                  <a:lnTo>
                    <a:pt x="1317" y="614"/>
                  </a:lnTo>
                  <a:lnTo>
                    <a:pt x="1350" y="620"/>
                  </a:lnTo>
                  <a:lnTo>
                    <a:pt x="1388" y="624"/>
                  </a:lnTo>
                  <a:lnTo>
                    <a:pt x="1427" y="618"/>
                  </a:lnTo>
                  <a:lnTo>
                    <a:pt x="1458" y="607"/>
                  </a:lnTo>
                  <a:lnTo>
                    <a:pt x="1481" y="585"/>
                  </a:lnTo>
                  <a:lnTo>
                    <a:pt x="1496" y="560"/>
                  </a:lnTo>
                  <a:lnTo>
                    <a:pt x="1502" y="531"/>
                  </a:lnTo>
                  <a:lnTo>
                    <a:pt x="1498" y="506"/>
                  </a:lnTo>
                  <a:lnTo>
                    <a:pt x="1490" y="485"/>
                  </a:lnTo>
                  <a:lnTo>
                    <a:pt x="1477" y="470"/>
                  </a:lnTo>
                  <a:lnTo>
                    <a:pt x="1456" y="454"/>
                  </a:lnTo>
                  <a:lnTo>
                    <a:pt x="1431" y="443"/>
                  </a:lnTo>
                  <a:lnTo>
                    <a:pt x="1402" y="431"/>
                  </a:lnTo>
                  <a:lnTo>
                    <a:pt x="1356" y="414"/>
                  </a:lnTo>
                  <a:lnTo>
                    <a:pt x="1321" y="395"/>
                  </a:lnTo>
                  <a:lnTo>
                    <a:pt x="1294" y="374"/>
                  </a:lnTo>
                  <a:lnTo>
                    <a:pt x="1277" y="352"/>
                  </a:lnTo>
                  <a:lnTo>
                    <a:pt x="1265" y="329"/>
                  </a:lnTo>
                  <a:lnTo>
                    <a:pt x="1260" y="306"/>
                  </a:lnTo>
                  <a:lnTo>
                    <a:pt x="1258" y="283"/>
                  </a:lnTo>
                  <a:lnTo>
                    <a:pt x="1264" y="250"/>
                  </a:lnTo>
                  <a:lnTo>
                    <a:pt x="1275" y="219"/>
                  </a:lnTo>
                  <a:lnTo>
                    <a:pt x="1296" y="193"/>
                  </a:lnTo>
                  <a:lnTo>
                    <a:pt x="1323" y="169"/>
                  </a:lnTo>
                  <a:lnTo>
                    <a:pt x="1356" y="152"/>
                  </a:lnTo>
                  <a:lnTo>
                    <a:pt x="1396" y="142"/>
                  </a:lnTo>
                  <a:lnTo>
                    <a:pt x="1440" y="139"/>
                  </a:lnTo>
                  <a:close/>
                  <a:moveTo>
                    <a:pt x="305" y="83"/>
                  </a:moveTo>
                  <a:lnTo>
                    <a:pt x="303" y="89"/>
                  </a:lnTo>
                  <a:lnTo>
                    <a:pt x="301" y="104"/>
                  </a:lnTo>
                  <a:lnTo>
                    <a:pt x="294" y="131"/>
                  </a:lnTo>
                  <a:lnTo>
                    <a:pt x="282" y="166"/>
                  </a:lnTo>
                  <a:lnTo>
                    <a:pt x="188" y="422"/>
                  </a:lnTo>
                  <a:lnTo>
                    <a:pt x="420" y="422"/>
                  </a:lnTo>
                  <a:lnTo>
                    <a:pt x="330" y="166"/>
                  </a:lnTo>
                  <a:lnTo>
                    <a:pt x="319" y="131"/>
                  </a:lnTo>
                  <a:lnTo>
                    <a:pt x="311" y="104"/>
                  </a:lnTo>
                  <a:lnTo>
                    <a:pt x="309" y="89"/>
                  </a:lnTo>
                  <a:lnTo>
                    <a:pt x="307" y="83"/>
                  </a:lnTo>
                  <a:lnTo>
                    <a:pt x="305" y="83"/>
                  </a:lnTo>
                  <a:close/>
                  <a:moveTo>
                    <a:pt x="263" y="2"/>
                  </a:moveTo>
                  <a:lnTo>
                    <a:pt x="355" y="2"/>
                  </a:lnTo>
                  <a:lnTo>
                    <a:pt x="618" y="678"/>
                  </a:lnTo>
                  <a:lnTo>
                    <a:pt x="511" y="678"/>
                  </a:lnTo>
                  <a:lnTo>
                    <a:pt x="438" y="476"/>
                  </a:lnTo>
                  <a:lnTo>
                    <a:pt x="171" y="476"/>
                  </a:lnTo>
                  <a:lnTo>
                    <a:pt x="96" y="678"/>
                  </a:lnTo>
                  <a:lnTo>
                    <a:pt x="0" y="678"/>
                  </a:lnTo>
                  <a:lnTo>
                    <a:pt x="263" y="2"/>
                  </a:lnTo>
                  <a:close/>
                  <a:moveTo>
                    <a:pt x="1861" y="0"/>
                  </a:moveTo>
                  <a:lnTo>
                    <a:pt x="1861" y="148"/>
                  </a:lnTo>
                  <a:lnTo>
                    <a:pt x="1966" y="148"/>
                  </a:lnTo>
                  <a:lnTo>
                    <a:pt x="1966" y="202"/>
                  </a:lnTo>
                  <a:lnTo>
                    <a:pt x="1861" y="202"/>
                  </a:lnTo>
                  <a:lnTo>
                    <a:pt x="1861" y="547"/>
                  </a:lnTo>
                  <a:lnTo>
                    <a:pt x="1863" y="566"/>
                  </a:lnTo>
                  <a:lnTo>
                    <a:pt x="1869" y="585"/>
                  </a:lnTo>
                  <a:lnTo>
                    <a:pt x="1878" y="601"/>
                  </a:lnTo>
                  <a:lnTo>
                    <a:pt x="1894" y="612"/>
                  </a:lnTo>
                  <a:lnTo>
                    <a:pt x="1913" y="620"/>
                  </a:lnTo>
                  <a:lnTo>
                    <a:pt x="1938" y="624"/>
                  </a:lnTo>
                  <a:lnTo>
                    <a:pt x="1947" y="622"/>
                  </a:lnTo>
                  <a:lnTo>
                    <a:pt x="1957" y="622"/>
                  </a:lnTo>
                  <a:lnTo>
                    <a:pt x="1966" y="620"/>
                  </a:lnTo>
                  <a:lnTo>
                    <a:pt x="1966" y="674"/>
                  </a:lnTo>
                  <a:lnTo>
                    <a:pt x="1953" y="678"/>
                  </a:lnTo>
                  <a:lnTo>
                    <a:pt x="1936" y="680"/>
                  </a:lnTo>
                  <a:lnTo>
                    <a:pt x="1913" y="682"/>
                  </a:lnTo>
                  <a:lnTo>
                    <a:pt x="1874" y="680"/>
                  </a:lnTo>
                  <a:lnTo>
                    <a:pt x="1844" y="670"/>
                  </a:lnTo>
                  <a:lnTo>
                    <a:pt x="1817" y="657"/>
                  </a:lnTo>
                  <a:lnTo>
                    <a:pt x="1796" y="639"/>
                  </a:lnTo>
                  <a:lnTo>
                    <a:pt x="1780" y="620"/>
                  </a:lnTo>
                  <a:lnTo>
                    <a:pt x="1771" y="597"/>
                  </a:lnTo>
                  <a:lnTo>
                    <a:pt x="1763" y="574"/>
                  </a:lnTo>
                  <a:lnTo>
                    <a:pt x="1761" y="549"/>
                  </a:lnTo>
                  <a:lnTo>
                    <a:pt x="1761" y="202"/>
                  </a:lnTo>
                  <a:lnTo>
                    <a:pt x="1692" y="202"/>
                  </a:lnTo>
                  <a:lnTo>
                    <a:pt x="1692" y="148"/>
                  </a:lnTo>
                  <a:lnTo>
                    <a:pt x="1761" y="148"/>
                  </a:lnTo>
                  <a:lnTo>
                    <a:pt x="1761" y="27"/>
                  </a:lnTo>
                  <a:lnTo>
                    <a:pt x="1861" y="0"/>
                  </a:lnTo>
                  <a:close/>
                </a:path>
              </a:pathLst>
            </a:custGeom>
            <a:solidFill>
              <a:srgbClr val="89A9BC"/>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sp>
          <p:nvSpPr>
            <p:cNvPr id="13" name="Freeform 12"/>
            <p:cNvSpPr>
              <a:spLocks noEditPoints="1"/>
            </p:cNvSpPr>
            <p:nvPr/>
          </p:nvSpPr>
          <p:spPr bwMode="auto">
            <a:xfrm>
              <a:off x="930" y="502"/>
              <a:ext cx="956" cy="390"/>
            </a:xfrm>
            <a:custGeom>
              <a:avLst/>
              <a:gdLst>
                <a:gd name="T0" fmla="*/ 512 w 1911"/>
                <a:gd name="T1" fmla="*/ 157 h 779"/>
                <a:gd name="T2" fmla="*/ 480 w 1911"/>
                <a:gd name="T3" fmla="*/ 221 h 779"/>
                <a:gd name="T4" fmla="*/ 619 w 1911"/>
                <a:gd name="T5" fmla="*/ 184 h 779"/>
                <a:gd name="T6" fmla="*/ 573 w 1911"/>
                <a:gd name="T7" fmla="*/ 145 h 779"/>
                <a:gd name="T8" fmla="*/ 828 w 1911"/>
                <a:gd name="T9" fmla="*/ 150 h 779"/>
                <a:gd name="T10" fmla="*/ 784 w 1911"/>
                <a:gd name="T11" fmla="*/ 199 h 779"/>
                <a:gd name="T12" fmla="*/ 776 w 1911"/>
                <a:gd name="T13" fmla="*/ 273 h 779"/>
                <a:gd name="T14" fmla="*/ 800 w 1911"/>
                <a:gd name="T15" fmla="*/ 337 h 779"/>
                <a:gd name="T16" fmla="*/ 863 w 1911"/>
                <a:gd name="T17" fmla="*/ 361 h 779"/>
                <a:gd name="T18" fmla="*/ 907 w 1911"/>
                <a:gd name="T19" fmla="*/ 148 h 779"/>
                <a:gd name="T20" fmla="*/ 580 w 1911"/>
                <a:gd name="T21" fmla="*/ 117 h 779"/>
                <a:gd name="T22" fmla="*/ 648 w 1911"/>
                <a:gd name="T23" fmla="*/ 155 h 779"/>
                <a:gd name="T24" fmla="*/ 672 w 1911"/>
                <a:gd name="T25" fmla="*/ 245 h 779"/>
                <a:gd name="T26" fmla="*/ 502 w 1911"/>
                <a:gd name="T27" fmla="*/ 329 h 779"/>
                <a:gd name="T28" fmla="*/ 574 w 1911"/>
                <a:gd name="T29" fmla="*/ 358 h 779"/>
                <a:gd name="T30" fmla="*/ 648 w 1911"/>
                <a:gd name="T31" fmla="*/ 343 h 779"/>
                <a:gd name="T32" fmla="*/ 599 w 1911"/>
                <a:gd name="T33" fmla="*/ 388 h 779"/>
                <a:gd name="T34" fmla="*/ 505 w 1911"/>
                <a:gd name="T35" fmla="*/ 377 h 779"/>
                <a:gd name="T36" fmla="*/ 449 w 1911"/>
                <a:gd name="T37" fmla="*/ 324 h 779"/>
                <a:gd name="T38" fmla="*/ 436 w 1911"/>
                <a:gd name="T39" fmla="*/ 223 h 779"/>
                <a:gd name="T40" fmla="*/ 477 w 1911"/>
                <a:gd name="T41" fmla="*/ 143 h 779"/>
                <a:gd name="T42" fmla="*/ 557 w 1911"/>
                <a:gd name="T43" fmla="*/ 116 h 779"/>
                <a:gd name="T44" fmla="*/ 184 w 1911"/>
                <a:gd name="T45" fmla="*/ 306 h 779"/>
                <a:gd name="T46" fmla="*/ 190 w 1911"/>
                <a:gd name="T47" fmla="*/ 329 h 779"/>
                <a:gd name="T48" fmla="*/ 201 w 1911"/>
                <a:gd name="T49" fmla="*/ 292 h 779"/>
                <a:gd name="T50" fmla="*/ 333 w 1911"/>
                <a:gd name="T51" fmla="*/ 385 h 779"/>
                <a:gd name="T52" fmla="*/ 327 w 1911"/>
                <a:gd name="T53" fmla="*/ 339 h 779"/>
                <a:gd name="T54" fmla="*/ 316 w 1911"/>
                <a:gd name="T55" fmla="*/ 245 h 779"/>
                <a:gd name="T56" fmla="*/ 306 w 1911"/>
                <a:gd name="T57" fmla="*/ 158 h 779"/>
                <a:gd name="T58" fmla="*/ 302 w 1911"/>
                <a:gd name="T59" fmla="*/ 117 h 779"/>
                <a:gd name="T60" fmla="*/ 299 w 1911"/>
                <a:gd name="T61" fmla="*/ 92 h 779"/>
                <a:gd name="T62" fmla="*/ 292 w 1911"/>
                <a:gd name="T63" fmla="*/ 120 h 779"/>
                <a:gd name="T64" fmla="*/ 281 w 1911"/>
                <a:gd name="T65" fmla="*/ 155 h 779"/>
                <a:gd name="T66" fmla="*/ 256 w 1911"/>
                <a:gd name="T67" fmla="*/ 233 h 779"/>
                <a:gd name="T68" fmla="*/ 226 w 1911"/>
                <a:gd name="T69" fmla="*/ 324 h 779"/>
                <a:gd name="T70" fmla="*/ 207 w 1911"/>
                <a:gd name="T71" fmla="*/ 381 h 779"/>
                <a:gd name="T72" fmla="*/ 167 w 1911"/>
                <a:gd name="T73" fmla="*/ 373 h 779"/>
                <a:gd name="T74" fmla="*/ 145 w 1911"/>
                <a:gd name="T75" fmla="*/ 302 h 779"/>
                <a:gd name="T76" fmla="*/ 115 w 1911"/>
                <a:gd name="T77" fmla="*/ 211 h 779"/>
                <a:gd name="T78" fmla="*/ 93 w 1911"/>
                <a:gd name="T79" fmla="*/ 143 h 779"/>
                <a:gd name="T80" fmla="*/ 84 w 1911"/>
                <a:gd name="T81" fmla="*/ 109 h 779"/>
                <a:gd name="T82" fmla="*/ 78 w 1911"/>
                <a:gd name="T83" fmla="*/ 92 h 779"/>
                <a:gd name="T84" fmla="*/ 75 w 1911"/>
                <a:gd name="T85" fmla="*/ 132 h 779"/>
                <a:gd name="T86" fmla="*/ 70 w 1911"/>
                <a:gd name="T87" fmla="*/ 175 h 779"/>
                <a:gd name="T88" fmla="*/ 59 w 1911"/>
                <a:gd name="T89" fmla="*/ 269 h 779"/>
                <a:gd name="T90" fmla="*/ 48 w 1911"/>
                <a:gd name="T91" fmla="*/ 356 h 779"/>
                <a:gd name="T92" fmla="*/ 0 w 1911"/>
                <a:gd name="T93" fmla="*/ 385 h 779"/>
                <a:gd name="T94" fmla="*/ 956 w 1911"/>
                <a:gd name="T95" fmla="*/ 371 h 779"/>
                <a:gd name="T96" fmla="*/ 860 w 1911"/>
                <a:gd name="T97" fmla="*/ 390 h 779"/>
                <a:gd name="T98" fmla="*/ 768 w 1911"/>
                <a:gd name="T99" fmla="*/ 361 h 779"/>
                <a:gd name="T100" fmla="*/ 728 w 1911"/>
                <a:gd name="T101" fmla="*/ 282 h 779"/>
                <a:gd name="T102" fmla="*/ 744 w 1911"/>
                <a:gd name="T103" fmla="*/ 182 h 779"/>
                <a:gd name="T104" fmla="*/ 810 w 1911"/>
                <a:gd name="T105" fmla="*/ 125 h 779"/>
                <a:gd name="T106" fmla="*/ 907 w 1911"/>
                <a:gd name="T107" fmla="*/ 124 h 7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911" h="779">
                  <a:moveTo>
                    <a:pt x="1110" y="286"/>
                  </a:moveTo>
                  <a:lnTo>
                    <a:pt x="1077" y="290"/>
                  </a:lnTo>
                  <a:lnTo>
                    <a:pt x="1049" y="298"/>
                  </a:lnTo>
                  <a:lnTo>
                    <a:pt x="1024" y="313"/>
                  </a:lnTo>
                  <a:lnTo>
                    <a:pt x="1001" y="335"/>
                  </a:lnTo>
                  <a:lnTo>
                    <a:pt x="981" y="363"/>
                  </a:lnTo>
                  <a:lnTo>
                    <a:pt x="968" y="400"/>
                  </a:lnTo>
                  <a:lnTo>
                    <a:pt x="960" y="442"/>
                  </a:lnTo>
                  <a:lnTo>
                    <a:pt x="958" y="493"/>
                  </a:lnTo>
                  <a:lnTo>
                    <a:pt x="1250" y="452"/>
                  </a:lnTo>
                  <a:lnTo>
                    <a:pt x="1246" y="406"/>
                  </a:lnTo>
                  <a:lnTo>
                    <a:pt x="1237" y="367"/>
                  </a:lnTo>
                  <a:lnTo>
                    <a:pt x="1222" y="337"/>
                  </a:lnTo>
                  <a:lnTo>
                    <a:pt x="1202" y="315"/>
                  </a:lnTo>
                  <a:lnTo>
                    <a:pt x="1175" y="298"/>
                  </a:lnTo>
                  <a:lnTo>
                    <a:pt x="1145" y="290"/>
                  </a:lnTo>
                  <a:lnTo>
                    <a:pt x="1110" y="286"/>
                  </a:lnTo>
                  <a:close/>
                  <a:moveTo>
                    <a:pt x="1736" y="286"/>
                  </a:moveTo>
                  <a:lnTo>
                    <a:pt x="1694" y="290"/>
                  </a:lnTo>
                  <a:lnTo>
                    <a:pt x="1656" y="300"/>
                  </a:lnTo>
                  <a:lnTo>
                    <a:pt x="1625" y="317"/>
                  </a:lnTo>
                  <a:lnTo>
                    <a:pt x="1602" y="340"/>
                  </a:lnTo>
                  <a:lnTo>
                    <a:pt x="1583" y="367"/>
                  </a:lnTo>
                  <a:lnTo>
                    <a:pt x="1567" y="398"/>
                  </a:lnTo>
                  <a:lnTo>
                    <a:pt x="1558" y="433"/>
                  </a:lnTo>
                  <a:lnTo>
                    <a:pt x="1552" y="469"/>
                  </a:lnTo>
                  <a:lnTo>
                    <a:pt x="1550" y="506"/>
                  </a:lnTo>
                  <a:lnTo>
                    <a:pt x="1552" y="546"/>
                  </a:lnTo>
                  <a:lnTo>
                    <a:pt x="1558" y="583"/>
                  </a:lnTo>
                  <a:lnTo>
                    <a:pt x="1567" y="618"/>
                  </a:lnTo>
                  <a:lnTo>
                    <a:pt x="1583" y="648"/>
                  </a:lnTo>
                  <a:lnTo>
                    <a:pt x="1600" y="674"/>
                  </a:lnTo>
                  <a:lnTo>
                    <a:pt x="1625" y="695"/>
                  </a:lnTo>
                  <a:lnTo>
                    <a:pt x="1652" y="710"/>
                  </a:lnTo>
                  <a:lnTo>
                    <a:pt x="1686" y="720"/>
                  </a:lnTo>
                  <a:lnTo>
                    <a:pt x="1725" y="722"/>
                  </a:lnTo>
                  <a:lnTo>
                    <a:pt x="1761" y="720"/>
                  </a:lnTo>
                  <a:lnTo>
                    <a:pt x="1790" y="716"/>
                  </a:lnTo>
                  <a:lnTo>
                    <a:pt x="1813" y="708"/>
                  </a:lnTo>
                  <a:lnTo>
                    <a:pt x="1813" y="296"/>
                  </a:lnTo>
                  <a:lnTo>
                    <a:pt x="1775" y="288"/>
                  </a:lnTo>
                  <a:lnTo>
                    <a:pt x="1736" y="286"/>
                  </a:lnTo>
                  <a:close/>
                  <a:moveTo>
                    <a:pt x="1114" y="231"/>
                  </a:moveTo>
                  <a:lnTo>
                    <a:pt x="1160" y="234"/>
                  </a:lnTo>
                  <a:lnTo>
                    <a:pt x="1202" y="242"/>
                  </a:lnTo>
                  <a:lnTo>
                    <a:pt x="1239" y="260"/>
                  </a:lnTo>
                  <a:lnTo>
                    <a:pt x="1270" y="281"/>
                  </a:lnTo>
                  <a:lnTo>
                    <a:pt x="1296" y="310"/>
                  </a:lnTo>
                  <a:lnTo>
                    <a:pt x="1318" y="344"/>
                  </a:lnTo>
                  <a:lnTo>
                    <a:pt x="1333" y="387"/>
                  </a:lnTo>
                  <a:lnTo>
                    <a:pt x="1343" y="435"/>
                  </a:lnTo>
                  <a:lnTo>
                    <a:pt x="1344" y="489"/>
                  </a:lnTo>
                  <a:lnTo>
                    <a:pt x="962" y="537"/>
                  </a:lnTo>
                  <a:lnTo>
                    <a:pt x="970" y="585"/>
                  </a:lnTo>
                  <a:lnTo>
                    <a:pt x="985" y="625"/>
                  </a:lnTo>
                  <a:lnTo>
                    <a:pt x="1004" y="658"/>
                  </a:lnTo>
                  <a:lnTo>
                    <a:pt x="1031" y="683"/>
                  </a:lnTo>
                  <a:lnTo>
                    <a:pt x="1064" y="702"/>
                  </a:lnTo>
                  <a:lnTo>
                    <a:pt x="1102" y="712"/>
                  </a:lnTo>
                  <a:lnTo>
                    <a:pt x="1147" y="716"/>
                  </a:lnTo>
                  <a:lnTo>
                    <a:pt x="1195" y="714"/>
                  </a:lnTo>
                  <a:lnTo>
                    <a:pt x="1237" y="706"/>
                  </a:lnTo>
                  <a:lnTo>
                    <a:pt x="1270" y="697"/>
                  </a:lnTo>
                  <a:lnTo>
                    <a:pt x="1296" y="685"/>
                  </a:lnTo>
                  <a:lnTo>
                    <a:pt x="1323" y="743"/>
                  </a:lnTo>
                  <a:lnTo>
                    <a:pt x="1291" y="756"/>
                  </a:lnTo>
                  <a:lnTo>
                    <a:pt x="1248" y="768"/>
                  </a:lnTo>
                  <a:lnTo>
                    <a:pt x="1197" y="776"/>
                  </a:lnTo>
                  <a:lnTo>
                    <a:pt x="1139" y="779"/>
                  </a:lnTo>
                  <a:lnTo>
                    <a:pt x="1093" y="776"/>
                  </a:lnTo>
                  <a:lnTo>
                    <a:pt x="1051" y="768"/>
                  </a:lnTo>
                  <a:lnTo>
                    <a:pt x="1010" y="754"/>
                  </a:lnTo>
                  <a:lnTo>
                    <a:pt x="976" y="737"/>
                  </a:lnTo>
                  <a:lnTo>
                    <a:pt x="945" y="712"/>
                  </a:lnTo>
                  <a:lnTo>
                    <a:pt x="918" y="681"/>
                  </a:lnTo>
                  <a:lnTo>
                    <a:pt x="897" y="647"/>
                  </a:lnTo>
                  <a:lnTo>
                    <a:pt x="882" y="604"/>
                  </a:lnTo>
                  <a:lnTo>
                    <a:pt x="872" y="556"/>
                  </a:lnTo>
                  <a:lnTo>
                    <a:pt x="868" y="504"/>
                  </a:lnTo>
                  <a:lnTo>
                    <a:pt x="872" y="446"/>
                  </a:lnTo>
                  <a:lnTo>
                    <a:pt x="883" y="396"/>
                  </a:lnTo>
                  <a:lnTo>
                    <a:pt x="901" y="352"/>
                  </a:lnTo>
                  <a:lnTo>
                    <a:pt x="924" y="315"/>
                  </a:lnTo>
                  <a:lnTo>
                    <a:pt x="953" y="285"/>
                  </a:lnTo>
                  <a:lnTo>
                    <a:pt x="985" y="261"/>
                  </a:lnTo>
                  <a:lnTo>
                    <a:pt x="1024" y="244"/>
                  </a:lnTo>
                  <a:lnTo>
                    <a:pt x="1068" y="234"/>
                  </a:lnTo>
                  <a:lnTo>
                    <a:pt x="1114" y="231"/>
                  </a:lnTo>
                  <a:close/>
                  <a:moveTo>
                    <a:pt x="92" y="94"/>
                  </a:moveTo>
                  <a:lnTo>
                    <a:pt x="202" y="94"/>
                  </a:lnTo>
                  <a:lnTo>
                    <a:pt x="357" y="581"/>
                  </a:lnTo>
                  <a:lnTo>
                    <a:pt x="367" y="612"/>
                  </a:lnTo>
                  <a:lnTo>
                    <a:pt x="373" y="637"/>
                  </a:lnTo>
                  <a:lnTo>
                    <a:pt x="376" y="652"/>
                  </a:lnTo>
                  <a:lnTo>
                    <a:pt x="378" y="658"/>
                  </a:lnTo>
                  <a:lnTo>
                    <a:pt x="380" y="658"/>
                  </a:lnTo>
                  <a:lnTo>
                    <a:pt x="382" y="652"/>
                  </a:lnTo>
                  <a:lnTo>
                    <a:pt x="384" y="637"/>
                  </a:lnTo>
                  <a:lnTo>
                    <a:pt x="392" y="614"/>
                  </a:lnTo>
                  <a:lnTo>
                    <a:pt x="401" y="583"/>
                  </a:lnTo>
                  <a:lnTo>
                    <a:pt x="561" y="94"/>
                  </a:lnTo>
                  <a:lnTo>
                    <a:pt x="670" y="94"/>
                  </a:lnTo>
                  <a:lnTo>
                    <a:pt x="762" y="770"/>
                  </a:lnTo>
                  <a:lnTo>
                    <a:pt x="665" y="770"/>
                  </a:lnTo>
                  <a:lnTo>
                    <a:pt x="665" y="762"/>
                  </a:lnTo>
                  <a:lnTo>
                    <a:pt x="661" y="743"/>
                  </a:lnTo>
                  <a:lnTo>
                    <a:pt x="659" y="714"/>
                  </a:lnTo>
                  <a:lnTo>
                    <a:pt x="653" y="677"/>
                  </a:lnTo>
                  <a:lnTo>
                    <a:pt x="649" y="635"/>
                  </a:lnTo>
                  <a:lnTo>
                    <a:pt x="643" y="587"/>
                  </a:lnTo>
                  <a:lnTo>
                    <a:pt x="638" y="539"/>
                  </a:lnTo>
                  <a:lnTo>
                    <a:pt x="632" y="489"/>
                  </a:lnTo>
                  <a:lnTo>
                    <a:pt x="626" y="439"/>
                  </a:lnTo>
                  <a:lnTo>
                    <a:pt x="620" y="392"/>
                  </a:lnTo>
                  <a:lnTo>
                    <a:pt x="615" y="352"/>
                  </a:lnTo>
                  <a:lnTo>
                    <a:pt x="611" y="315"/>
                  </a:lnTo>
                  <a:lnTo>
                    <a:pt x="607" y="288"/>
                  </a:lnTo>
                  <a:lnTo>
                    <a:pt x="605" y="271"/>
                  </a:lnTo>
                  <a:lnTo>
                    <a:pt x="605" y="263"/>
                  </a:lnTo>
                  <a:lnTo>
                    <a:pt x="603" y="234"/>
                  </a:lnTo>
                  <a:lnTo>
                    <a:pt x="601" y="208"/>
                  </a:lnTo>
                  <a:lnTo>
                    <a:pt x="599" y="190"/>
                  </a:lnTo>
                  <a:lnTo>
                    <a:pt x="599" y="184"/>
                  </a:lnTo>
                  <a:lnTo>
                    <a:pt x="597" y="184"/>
                  </a:lnTo>
                  <a:lnTo>
                    <a:pt x="595" y="188"/>
                  </a:lnTo>
                  <a:lnTo>
                    <a:pt x="593" y="200"/>
                  </a:lnTo>
                  <a:lnTo>
                    <a:pt x="590" y="217"/>
                  </a:lnTo>
                  <a:lnTo>
                    <a:pt x="584" y="240"/>
                  </a:lnTo>
                  <a:lnTo>
                    <a:pt x="576" y="263"/>
                  </a:lnTo>
                  <a:lnTo>
                    <a:pt x="574" y="269"/>
                  </a:lnTo>
                  <a:lnTo>
                    <a:pt x="568" y="285"/>
                  </a:lnTo>
                  <a:lnTo>
                    <a:pt x="561" y="310"/>
                  </a:lnTo>
                  <a:lnTo>
                    <a:pt x="551" y="340"/>
                  </a:lnTo>
                  <a:lnTo>
                    <a:pt x="538" y="379"/>
                  </a:lnTo>
                  <a:lnTo>
                    <a:pt x="524" y="421"/>
                  </a:lnTo>
                  <a:lnTo>
                    <a:pt x="511" y="466"/>
                  </a:lnTo>
                  <a:lnTo>
                    <a:pt x="496" y="512"/>
                  </a:lnTo>
                  <a:lnTo>
                    <a:pt x="480" y="558"/>
                  </a:lnTo>
                  <a:lnTo>
                    <a:pt x="465" y="604"/>
                  </a:lnTo>
                  <a:lnTo>
                    <a:pt x="451" y="647"/>
                  </a:lnTo>
                  <a:lnTo>
                    <a:pt x="438" y="685"/>
                  </a:lnTo>
                  <a:lnTo>
                    <a:pt x="428" y="718"/>
                  </a:lnTo>
                  <a:lnTo>
                    <a:pt x="419" y="745"/>
                  </a:lnTo>
                  <a:lnTo>
                    <a:pt x="413" y="762"/>
                  </a:lnTo>
                  <a:lnTo>
                    <a:pt x="411" y="770"/>
                  </a:lnTo>
                  <a:lnTo>
                    <a:pt x="342" y="770"/>
                  </a:lnTo>
                  <a:lnTo>
                    <a:pt x="340" y="762"/>
                  </a:lnTo>
                  <a:lnTo>
                    <a:pt x="334" y="745"/>
                  </a:lnTo>
                  <a:lnTo>
                    <a:pt x="327" y="720"/>
                  </a:lnTo>
                  <a:lnTo>
                    <a:pt x="315" y="685"/>
                  </a:lnTo>
                  <a:lnTo>
                    <a:pt x="303" y="647"/>
                  </a:lnTo>
                  <a:lnTo>
                    <a:pt x="290" y="604"/>
                  </a:lnTo>
                  <a:lnTo>
                    <a:pt x="275" y="560"/>
                  </a:lnTo>
                  <a:lnTo>
                    <a:pt x="259" y="512"/>
                  </a:lnTo>
                  <a:lnTo>
                    <a:pt x="244" y="466"/>
                  </a:lnTo>
                  <a:lnTo>
                    <a:pt x="230" y="421"/>
                  </a:lnTo>
                  <a:lnTo>
                    <a:pt x="217" y="379"/>
                  </a:lnTo>
                  <a:lnTo>
                    <a:pt x="204" y="340"/>
                  </a:lnTo>
                  <a:lnTo>
                    <a:pt x="194" y="310"/>
                  </a:lnTo>
                  <a:lnTo>
                    <a:pt x="186" y="285"/>
                  </a:lnTo>
                  <a:lnTo>
                    <a:pt x="181" y="269"/>
                  </a:lnTo>
                  <a:lnTo>
                    <a:pt x="179" y="263"/>
                  </a:lnTo>
                  <a:lnTo>
                    <a:pt x="173" y="240"/>
                  </a:lnTo>
                  <a:lnTo>
                    <a:pt x="167" y="217"/>
                  </a:lnTo>
                  <a:lnTo>
                    <a:pt x="161" y="200"/>
                  </a:lnTo>
                  <a:lnTo>
                    <a:pt x="159" y="188"/>
                  </a:lnTo>
                  <a:lnTo>
                    <a:pt x="157" y="184"/>
                  </a:lnTo>
                  <a:lnTo>
                    <a:pt x="156" y="184"/>
                  </a:lnTo>
                  <a:lnTo>
                    <a:pt x="156" y="192"/>
                  </a:lnTo>
                  <a:lnTo>
                    <a:pt x="156" y="209"/>
                  </a:lnTo>
                  <a:lnTo>
                    <a:pt x="154" y="234"/>
                  </a:lnTo>
                  <a:lnTo>
                    <a:pt x="150" y="263"/>
                  </a:lnTo>
                  <a:lnTo>
                    <a:pt x="150" y="269"/>
                  </a:lnTo>
                  <a:lnTo>
                    <a:pt x="148" y="286"/>
                  </a:lnTo>
                  <a:lnTo>
                    <a:pt x="144" y="315"/>
                  </a:lnTo>
                  <a:lnTo>
                    <a:pt x="140" y="350"/>
                  </a:lnTo>
                  <a:lnTo>
                    <a:pt x="134" y="392"/>
                  </a:lnTo>
                  <a:lnTo>
                    <a:pt x="129" y="439"/>
                  </a:lnTo>
                  <a:lnTo>
                    <a:pt x="123" y="487"/>
                  </a:lnTo>
                  <a:lnTo>
                    <a:pt x="117" y="537"/>
                  </a:lnTo>
                  <a:lnTo>
                    <a:pt x="111" y="587"/>
                  </a:lnTo>
                  <a:lnTo>
                    <a:pt x="106" y="633"/>
                  </a:lnTo>
                  <a:lnTo>
                    <a:pt x="100" y="675"/>
                  </a:lnTo>
                  <a:lnTo>
                    <a:pt x="96" y="712"/>
                  </a:lnTo>
                  <a:lnTo>
                    <a:pt x="92" y="741"/>
                  </a:lnTo>
                  <a:lnTo>
                    <a:pt x="90" y="760"/>
                  </a:lnTo>
                  <a:lnTo>
                    <a:pt x="88" y="770"/>
                  </a:lnTo>
                  <a:lnTo>
                    <a:pt x="0" y="770"/>
                  </a:lnTo>
                  <a:lnTo>
                    <a:pt x="92" y="94"/>
                  </a:lnTo>
                  <a:close/>
                  <a:moveTo>
                    <a:pt x="1813" y="0"/>
                  </a:moveTo>
                  <a:lnTo>
                    <a:pt x="1911" y="0"/>
                  </a:lnTo>
                  <a:lnTo>
                    <a:pt x="1911" y="741"/>
                  </a:lnTo>
                  <a:lnTo>
                    <a:pt x="1875" y="756"/>
                  </a:lnTo>
                  <a:lnTo>
                    <a:pt x="1832" y="768"/>
                  </a:lnTo>
                  <a:lnTo>
                    <a:pt x="1780" y="776"/>
                  </a:lnTo>
                  <a:lnTo>
                    <a:pt x="1719" y="779"/>
                  </a:lnTo>
                  <a:lnTo>
                    <a:pt x="1665" y="776"/>
                  </a:lnTo>
                  <a:lnTo>
                    <a:pt x="1615" y="764"/>
                  </a:lnTo>
                  <a:lnTo>
                    <a:pt x="1573" y="745"/>
                  </a:lnTo>
                  <a:lnTo>
                    <a:pt x="1536" y="722"/>
                  </a:lnTo>
                  <a:lnTo>
                    <a:pt x="1506" y="689"/>
                  </a:lnTo>
                  <a:lnTo>
                    <a:pt x="1483" y="652"/>
                  </a:lnTo>
                  <a:lnTo>
                    <a:pt x="1465" y="612"/>
                  </a:lnTo>
                  <a:lnTo>
                    <a:pt x="1456" y="564"/>
                  </a:lnTo>
                  <a:lnTo>
                    <a:pt x="1452" y="514"/>
                  </a:lnTo>
                  <a:lnTo>
                    <a:pt x="1456" y="458"/>
                  </a:lnTo>
                  <a:lnTo>
                    <a:pt x="1467" y="408"/>
                  </a:lnTo>
                  <a:lnTo>
                    <a:pt x="1487" y="363"/>
                  </a:lnTo>
                  <a:lnTo>
                    <a:pt x="1512" y="325"/>
                  </a:lnTo>
                  <a:lnTo>
                    <a:pt x="1542" y="294"/>
                  </a:lnTo>
                  <a:lnTo>
                    <a:pt x="1579" y="269"/>
                  </a:lnTo>
                  <a:lnTo>
                    <a:pt x="1619" y="250"/>
                  </a:lnTo>
                  <a:lnTo>
                    <a:pt x="1665" y="240"/>
                  </a:lnTo>
                  <a:lnTo>
                    <a:pt x="1717" y="236"/>
                  </a:lnTo>
                  <a:lnTo>
                    <a:pt x="1765" y="238"/>
                  </a:lnTo>
                  <a:lnTo>
                    <a:pt x="1813" y="248"/>
                  </a:lnTo>
                  <a:lnTo>
                    <a:pt x="1813" y="0"/>
                  </a:lnTo>
                  <a:close/>
                </a:path>
              </a:pathLst>
            </a:custGeom>
            <a:solidFill>
              <a:srgbClr val="00336E"/>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de-AT"/>
            </a:p>
          </p:txBody>
        </p:sp>
      </p:grpSp>
      <p:sp>
        <p:nvSpPr>
          <p:cNvPr id="2" name="Titel 1"/>
          <p:cNvSpPr>
            <a:spLocks noGrp="1"/>
          </p:cNvSpPr>
          <p:nvPr>
            <p:ph type="title"/>
          </p:nvPr>
        </p:nvSpPr>
        <p:spPr>
          <a:xfrm>
            <a:off x="455719" y="908720"/>
            <a:ext cx="8229600" cy="1143000"/>
          </a:xfrm>
        </p:spPr>
        <p:txBody>
          <a:bodyPr/>
          <a:lstStyle>
            <a:lvl1pPr algn="l">
              <a:defRPr>
                <a:latin typeface="Comic Sans MS" panose="030F0702030302020204" pitchFamily="66" charset="0"/>
              </a:defRPr>
            </a:lvl1pPr>
          </a:lstStyle>
          <a:p>
            <a:r>
              <a:rPr lang="en-US" dirty="0" smtClean="0"/>
              <a:t>Click to edit Master title style</a:t>
            </a:r>
            <a:endParaRPr lang="de-AT" dirty="0"/>
          </a:p>
        </p:txBody>
      </p:sp>
      <p:sp>
        <p:nvSpPr>
          <p:cNvPr id="3" name="Inhaltsplatzhalter 2"/>
          <p:cNvSpPr>
            <a:spLocks noGrp="1"/>
          </p:cNvSpPr>
          <p:nvPr>
            <p:ph idx="1"/>
          </p:nvPr>
        </p:nvSpPr>
        <p:spPr>
          <a:xfrm>
            <a:off x="457200" y="2276872"/>
            <a:ext cx="8229600" cy="4392488"/>
          </a:xfrm>
        </p:spPr>
        <p:txBody>
          <a:bodyPr/>
          <a:lstStyle>
            <a:lvl1pPr marL="0" indent="0">
              <a:tabLst/>
              <a:defRPr sz="2200">
                <a:latin typeface="Comic Sans MS" panose="030F0702030302020204" pitchFamily="66" charset="0"/>
              </a:defRPr>
            </a:lvl1pPr>
            <a:lvl2pPr marL="0" indent="623888" defTabSz="1058863">
              <a:spcBef>
                <a:spcPts val="528"/>
              </a:spcBef>
              <a:buSzPct val="75000"/>
              <a:buFontTx/>
              <a:buBlip>
                <a:blip r:embed="rId2"/>
              </a:buBlip>
              <a:defRPr sz="2200">
                <a:latin typeface="Comic Sans MS" panose="030F0702030302020204" pitchFamily="66" charset="0"/>
              </a:defRPr>
            </a:lvl2pPr>
            <a:lvl3pPr marL="0" indent="623888">
              <a:buSzPct val="75000"/>
              <a:defRPr sz="2200">
                <a:latin typeface="Comic Sans MS" panose="030F0702030302020204" pitchFamily="66" charset="0"/>
              </a:defRPr>
            </a:lvl3pPr>
            <a:lvl4pPr marL="0" indent="623888">
              <a:buSzPct val="75000"/>
              <a:defRPr sz="2200">
                <a:latin typeface="Comic Sans MS" panose="030F0702030302020204" pitchFamily="66" charset="0"/>
              </a:defRPr>
            </a:lvl4pPr>
            <a:lvl5pPr marL="0" indent="623888">
              <a:buSzPct val="75000"/>
              <a:defRPr sz="2200">
                <a:latin typeface="Comic Sans MS" panose="030F0702030302020204" pitchFamily="66"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AT" dirty="0"/>
          </a:p>
        </p:txBody>
      </p:sp>
      <p:sp>
        <p:nvSpPr>
          <p:cNvPr id="18" name="Textfeld 17"/>
          <p:cNvSpPr txBox="1"/>
          <p:nvPr/>
        </p:nvSpPr>
        <p:spPr>
          <a:xfrm>
            <a:off x="8100392" y="6094877"/>
            <a:ext cx="899592" cy="261610"/>
          </a:xfrm>
          <a:prstGeom prst="rect">
            <a:avLst/>
          </a:prstGeom>
          <a:noFill/>
        </p:spPr>
        <p:txBody>
          <a:bodyPr wrap="square" rtlCol="0">
            <a:spAutoFit/>
          </a:bodyPr>
          <a:lstStyle/>
          <a:p>
            <a:pPr algn="r"/>
            <a:fld id="{633134DC-43F4-456E-8AE9-011B02EC357E}" type="slidenum">
              <a:rPr lang="de-AT" sz="1100" b="0" i="0" smtClean="0">
                <a:solidFill>
                  <a:srgbClr val="8297AC"/>
                </a:solidFill>
                <a:latin typeface="+mn-lt"/>
              </a:rPr>
              <a:pPr algn="r"/>
              <a:t>‹#›</a:t>
            </a:fld>
            <a:endParaRPr lang="de-AT" sz="900" b="0" i="0" dirty="0">
              <a:solidFill>
                <a:srgbClr val="8297AC"/>
              </a:solidFill>
              <a:latin typeface="+mn-lt"/>
            </a:endParaRPr>
          </a:p>
        </p:txBody>
      </p:sp>
      <p:pic>
        <p:nvPicPr>
          <p:cNvPr id="17" name="Picture 3079" descr="npl_blue_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54689" y="488972"/>
            <a:ext cx="1096992" cy="258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7783372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04800" y="228600"/>
            <a:ext cx="8686800" cy="579438"/>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685800" y="1295400"/>
            <a:ext cx="3810000"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295400"/>
            <a:ext cx="3810000"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685800" y="3771900"/>
            <a:ext cx="3810000"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48200" y="3771900"/>
            <a:ext cx="3810000"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5092480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6629400" y="152400"/>
            <a:ext cx="2362200" cy="381000"/>
          </a:xfrm>
          <a:prstGeom prst="rect">
            <a:avLst/>
          </a:prstGeom>
        </p:spPr>
        <p:txBody>
          <a:bodyPr/>
          <a:lstStyle>
            <a:lvl1pPr>
              <a:defRPr/>
            </a:lvl1pPr>
          </a:lstStyle>
          <a:p>
            <a:fld id="{D73AC791-7EE6-49BD-A032-0435AD6C51FA}" type="datetimeFigureOut">
              <a:rPr lang="en-US" altLang="en-US"/>
              <a:pPr/>
              <a:t>9/11/2014</a:t>
            </a:fld>
            <a:endParaRPr lang="en-GB" altLang="en-US"/>
          </a:p>
        </p:txBody>
      </p:sp>
      <p:sp>
        <p:nvSpPr>
          <p:cNvPr id="4" name="Slide Number Placeholder 3"/>
          <p:cNvSpPr>
            <a:spLocks noGrp="1"/>
          </p:cNvSpPr>
          <p:nvPr>
            <p:ph type="sldNum" sz="quarter" idx="11"/>
          </p:nvPr>
        </p:nvSpPr>
        <p:spPr>
          <a:xfrm>
            <a:off x="6553200" y="6477000"/>
            <a:ext cx="2438400" cy="304800"/>
          </a:xfrm>
          <a:prstGeom prst="rect">
            <a:avLst/>
          </a:prstGeom>
        </p:spPr>
        <p:txBody>
          <a:bodyPr/>
          <a:lstStyle>
            <a:lvl1pPr>
              <a:defRPr/>
            </a:lvl1pPr>
          </a:lstStyle>
          <a:p>
            <a:fld id="{28456351-6A42-491F-B797-FD0510EE2C91}" type="slidenum">
              <a:rPr lang="en-GB" altLang="en-US"/>
              <a:pPr/>
              <a:t>‹#›</a:t>
            </a:fld>
            <a:endParaRPr lang="en-GB" altLang="en-US" dirty="0"/>
          </a:p>
        </p:txBody>
      </p:sp>
    </p:spTree>
    <p:extLst>
      <p:ext uri="{BB962C8B-B14F-4D97-AF65-F5344CB8AC3E}">
        <p14:creationId xmlns:p14="http://schemas.microsoft.com/office/powerpoint/2010/main" val="1251551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579438"/>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685800" y="1295400"/>
            <a:ext cx="7772400" cy="4800600"/>
          </a:xfrm>
        </p:spPr>
        <p:txBody>
          <a:bodyPr/>
          <a:lstStyle/>
          <a:p>
            <a:endParaRPr lang="en-GB"/>
          </a:p>
        </p:txBody>
      </p:sp>
      <p:sp>
        <p:nvSpPr>
          <p:cNvPr id="4" name="Date Placeholder 3"/>
          <p:cNvSpPr>
            <a:spLocks noGrp="1"/>
          </p:cNvSpPr>
          <p:nvPr>
            <p:ph type="dt" sz="half" idx="10"/>
          </p:nvPr>
        </p:nvSpPr>
        <p:spPr>
          <a:xfrm>
            <a:off x="6629400" y="152400"/>
            <a:ext cx="2362200" cy="381000"/>
          </a:xfrm>
          <a:prstGeom prst="rect">
            <a:avLst/>
          </a:prstGeom>
        </p:spPr>
        <p:txBody>
          <a:bodyPr/>
          <a:lstStyle>
            <a:lvl1pPr>
              <a:defRPr/>
            </a:lvl1pPr>
          </a:lstStyle>
          <a:p>
            <a:fld id="{5939DB5B-272C-4947-92C7-DC3C20A50F3C}" type="datetimeFigureOut">
              <a:rPr lang="en-US" altLang="en-US"/>
              <a:pPr/>
              <a:t>9/11/2014</a:t>
            </a:fld>
            <a:endParaRPr lang="en-GB" altLang="en-US"/>
          </a:p>
        </p:txBody>
      </p:sp>
      <p:sp>
        <p:nvSpPr>
          <p:cNvPr id="5" name="Slide Number Placeholder 4"/>
          <p:cNvSpPr>
            <a:spLocks noGrp="1"/>
          </p:cNvSpPr>
          <p:nvPr>
            <p:ph type="sldNum" sz="quarter" idx="11"/>
          </p:nvPr>
        </p:nvSpPr>
        <p:spPr>
          <a:xfrm>
            <a:off x="6553200" y="6477000"/>
            <a:ext cx="2438400" cy="304800"/>
          </a:xfrm>
          <a:prstGeom prst="rect">
            <a:avLst/>
          </a:prstGeom>
        </p:spPr>
        <p:txBody>
          <a:bodyPr/>
          <a:lstStyle>
            <a:lvl1pPr>
              <a:defRPr/>
            </a:lvl1pPr>
          </a:lstStyle>
          <a:p>
            <a:fld id="{F81142D6-4DFF-4A5E-B3F4-BF3E573D5F42}" type="slidenum">
              <a:rPr lang="en-GB" altLang="en-US"/>
              <a:pPr/>
              <a:t>‹#›</a:t>
            </a:fld>
            <a:endParaRPr lang="en-GB" altLang="en-US"/>
          </a:p>
        </p:txBody>
      </p:sp>
    </p:spTree>
    <p:extLst>
      <p:ext uri="{BB962C8B-B14F-4D97-AF65-F5344CB8AC3E}">
        <p14:creationId xmlns:p14="http://schemas.microsoft.com/office/powerpoint/2010/main" val="2325481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9" name="Gerade Verbindung 8"/>
          <p:cNvCxnSpPr/>
          <p:nvPr/>
        </p:nvCxnSpPr>
        <p:spPr>
          <a:xfrm>
            <a:off x="32321" y="6716985"/>
            <a:ext cx="8604250" cy="0"/>
          </a:xfrm>
          <a:prstGeom prst="line">
            <a:avLst/>
          </a:prstGeom>
        </p:spPr>
        <p:style>
          <a:lnRef idx="1">
            <a:schemeClr val="accent1"/>
          </a:lnRef>
          <a:fillRef idx="0">
            <a:schemeClr val="accent1"/>
          </a:fillRef>
          <a:effectRef idx="0">
            <a:schemeClr val="accent1"/>
          </a:effectRef>
          <a:fontRef idx="minor">
            <a:schemeClr val="tx1"/>
          </a:fontRef>
        </p:style>
      </p:cxnSp>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endParaRPr lang="de-AT" smtClean="0"/>
          </a:p>
        </p:txBody>
      </p:sp>
      <p:sp>
        <p:nvSpPr>
          <p:cNvPr id="1027" name="Textplatzhalter 2"/>
          <p:cNvSpPr>
            <a:spLocks noGrp="1"/>
          </p:cNvSpPr>
          <p:nvPr>
            <p:ph type="body" idx="1"/>
          </p:nvPr>
        </p:nvSpPr>
        <p:spPr bwMode="auto">
          <a:xfrm>
            <a:off x="457200" y="1600200"/>
            <a:ext cx="8229600" cy="5069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AT" dirty="0" smtClean="0"/>
          </a:p>
        </p:txBody>
      </p:sp>
      <p:pic>
        <p:nvPicPr>
          <p:cNvPr id="1030" name="Grafik 6" descr="headerimg.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0" y="0"/>
            <a:ext cx="9144000"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feld 1"/>
          <p:cNvSpPr txBox="1"/>
          <p:nvPr/>
        </p:nvSpPr>
        <p:spPr>
          <a:xfrm>
            <a:off x="7308304" y="6786000"/>
            <a:ext cx="1800200" cy="61555"/>
          </a:xfrm>
          <a:prstGeom prst="rect">
            <a:avLst/>
          </a:prstGeom>
          <a:noFill/>
        </p:spPr>
        <p:txBody>
          <a:bodyPr wrap="square" lIns="36000" tIns="0" rIns="36000" bIns="0" rtlCol="0">
            <a:spAutoFit/>
          </a:bodyPr>
          <a:lstStyle/>
          <a:p>
            <a:pPr algn="r"/>
            <a:r>
              <a:rPr lang="de-AT" sz="400" dirty="0" smtClean="0">
                <a:solidFill>
                  <a:schemeClr val="bg1">
                    <a:lumMod val="50000"/>
                  </a:schemeClr>
                </a:solidFill>
              </a:rPr>
              <a:t>Vorlage</a:t>
            </a:r>
            <a:r>
              <a:rPr lang="de-AT" sz="400" baseline="0" dirty="0" smtClean="0">
                <a:solidFill>
                  <a:schemeClr val="bg1">
                    <a:lumMod val="50000"/>
                  </a:schemeClr>
                </a:solidFill>
              </a:rPr>
              <a:t> / </a:t>
            </a:r>
            <a:r>
              <a:rPr lang="de-AT" sz="400" baseline="0" dirty="0" err="1" smtClean="0">
                <a:solidFill>
                  <a:schemeClr val="bg1">
                    <a:lumMod val="50000"/>
                  </a:schemeClr>
                </a:solidFill>
              </a:rPr>
              <a:t>template</a:t>
            </a:r>
            <a:r>
              <a:rPr lang="de-AT" sz="400" baseline="0" dirty="0" smtClean="0">
                <a:solidFill>
                  <a:schemeClr val="bg1">
                    <a:lumMod val="50000"/>
                  </a:schemeClr>
                </a:solidFill>
              </a:rPr>
              <a:t>. ZA000_10700_1310013, Vers4.0</a:t>
            </a:r>
            <a:endParaRPr lang="de-AT" sz="400" dirty="0">
              <a:solidFill>
                <a:schemeClr val="bg1">
                  <a:lumMod val="50000"/>
                </a:schemeClr>
              </a:solidFill>
            </a:endParaRPr>
          </a:p>
        </p:txBody>
      </p:sp>
      <p:sp>
        <p:nvSpPr>
          <p:cNvPr id="7" name="Textfeld 6"/>
          <p:cNvSpPr txBox="1"/>
          <p:nvPr/>
        </p:nvSpPr>
        <p:spPr>
          <a:xfrm>
            <a:off x="35496" y="6758812"/>
            <a:ext cx="6696744" cy="76944"/>
          </a:xfrm>
          <a:prstGeom prst="rect">
            <a:avLst/>
          </a:prstGeom>
          <a:noFill/>
        </p:spPr>
        <p:txBody>
          <a:bodyPr wrap="square" lIns="36000" tIns="0" rIns="36000" bIns="0" rtlCol="0">
            <a:spAutoFit/>
          </a:bodyPr>
          <a:lstStyle/>
          <a:p>
            <a:pPr algn="l"/>
            <a:r>
              <a:rPr lang="de-AT" sz="500" dirty="0" smtClean="0">
                <a:solidFill>
                  <a:schemeClr val="bg1">
                    <a:lumMod val="50000"/>
                  </a:schemeClr>
                </a:solidFill>
                <a:latin typeface="+mn-lt"/>
              </a:rPr>
              <a:t>PPRIG</a:t>
            </a:r>
            <a:r>
              <a:rPr lang="de-AT" sz="500" baseline="0" dirty="0" smtClean="0">
                <a:solidFill>
                  <a:schemeClr val="bg1">
                    <a:lumMod val="50000"/>
                  </a:schemeClr>
                </a:solidFill>
                <a:latin typeface="+mn-lt"/>
              </a:rPr>
              <a:t> workshop, Teddington UK, 12-13 Mar 2014</a:t>
            </a:r>
            <a:endParaRPr lang="de-AT" sz="400" dirty="0">
              <a:solidFill>
                <a:schemeClr val="bg1">
                  <a:lumMod val="50000"/>
                </a:schemeClr>
              </a:solidFill>
            </a:endParaRPr>
          </a:p>
        </p:txBody>
      </p:sp>
      <p:sp>
        <p:nvSpPr>
          <p:cNvPr id="8" name="hc"/>
          <p:cNvSpPr txBox="1"/>
          <p:nvPr/>
        </p:nvSpPr>
        <p:spPr>
          <a:xfrm>
            <a:off x="0" y="0"/>
            <a:ext cx="9144000" cy="246221"/>
          </a:xfrm>
          <a:prstGeom prst="rect">
            <a:avLst/>
          </a:prstGeom>
          <a:noFill/>
        </p:spPr>
        <p:txBody>
          <a:bodyPr vert="horz" wrap="square" rtlCol="0">
            <a:spAutoFit/>
          </a:bodyPr>
          <a:lstStyle/>
          <a:p>
            <a:pPr algn="ctr"/>
            <a:endParaRPr kumimoji="0" lang="en-GB" sz="1000" b="0" i="0" u="none" baseline="0">
              <a:solidFill>
                <a:srgbClr val="7F7F7F"/>
              </a:solidFill>
              <a:latin typeface="Arial"/>
            </a:endParaRPr>
          </a:p>
        </p:txBody>
      </p:sp>
      <p:sp>
        <p:nvSpPr>
          <p:cNvPr id="3" name="fc"/>
          <p:cNvSpPr txBox="1"/>
          <p:nvPr userDrawn="1"/>
        </p:nvSpPr>
        <p:spPr>
          <a:xfrm>
            <a:off x="0" y="6491288"/>
            <a:ext cx="9144000" cy="246221"/>
          </a:xfrm>
          <a:prstGeom prst="rect">
            <a:avLst/>
          </a:prstGeom>
          <a:noFill/>
        </p:spPr>
        <p:txBody>
          <a:bodyPr vert="horz" wrap="square" rtlCol="0">
            <a:spAutoFit/>
          </a:bodyPr>
          <a:lstStyle/>
          <a:p>
            <a:pPr algn="ctr"/>
            <a:endParaRPr kumimoji="0" lang="en-GB" sz="1000" b="0" i="0" u="none" baseline="0">
              <a:solidFill>
                <a:srgbClr val="7F7F7F"/>
              </a:solidFill>
              <a:latin typeface="Aria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8" r:id="rId7"/>
  </p:sldLayoutIdLst>
  <p:timing>
    <p:tnLst>
      <p:par>
        <p:cTn id="1" dur="indefinite" restart="never" nodeType="tmRoot"/>
      </p:par>
    </p:tnLst>
  </p:timing>
  <p:txStyles>
    <p:titleStyle>
      <a:lvl1pPr algn="l" rtl="0" eaLnBrk="1" fontAlgn="base" hangingPunct="1">
        <a:spcBef>
          <a:spcPct val="0"/>
        </a:spcBef>
        <a:spcAft>
          <a:spcPct val="0"/>
        </a:spcAft>
        <a:defRPr sz="3200" b="1" kern="1200">
          <a:solidFill>
            <a:schemeClr val="tx1"/>
          </a:solidFill>
          <a:latin typeface="+mj-lt"/>
          <a:ea typeface="+mj-ea"/>
          <a:cs typeface="+mj-cs"/>
        </a:defRPr>
      </a:lvl1pPr>
      <a:lvl2pPr algn="l" rtl="0" eaLnBrk="1" fontAlgn="base" hangingPunct="1">
        <a:spcBef>
          <a:spcPct val="0"/>
        </a:spcBef>
        <a:spcAft>
          <a:spcPct val="0"/>
        </a:spcAft>
        <a:defRPr sz="3200" b="1">
          <a:solidFill>
            <a:schemeClr val="tx1"/>
          </a:solidFill>
          <a:latin typeface="Verdana" pitchFamily="34" charset="0"/>
        </a:defRPr>
      </a:lvl2pPr>
      <a:lvl3pPr algn="l" rtl="0" eaLnBrk="1" fontAlgn="base" hangingPunct="1">
        <a:spcBef>
          <a:spcPct val="0"/>
        </a:spcBef>
        <a:spcAft>
          <a:spcPct val="0"/>
        </a:spcAft>
        <a:defRPr sz="3200" b="1">
          <a:solidFill>
            <a:schemeClr val="tx1"/>
          </a:solidFill>
          <a:latin typeface="Verdana" pitchFamily="34" charset="0"/>
        </a:defRPr>
      </a:lvl3pPr>
      <a:lvl4pPr algn="l" rtl="0" eaLnBrk="1" fontAlgn="base" hangingPunct="1">
        <a:spcBef>
          <a:spcPct val="0"/>
        </a:spcBef>
        <a:spcAft>
          <a:spcPct val="0"/>
        </a:spcAft>
        <a:defRPr sz="3200" b="1">
          <a:solidFill>
            <a:schemeClr val="tx1"/>
          </a:solidFill>
          <a:latin typeface="Verdana" pitchFamily="34" charset="0"/>
        </a:defRPr>
      </a:lvl4pPr>
      <a:lvl5pPr algn="l" rtl="0" eaLnBrk="1" fontAlgn="base" hangingPunct="1">
        <a:spcBef>
          <a:spcPct val="0"/>
        </a:spcBef>
        <a:spcAft>
          <a:spcPct val="0"/>
        </a:spcAft>
        <a:defRPr sz="3200" b="1">
          <a:solidFill>
            <a:schemeClr val="tx1"/>
          </a:solidFill>
          <a:latin typeface="Verdana" pitchFamily="34" charset="0"/>
        </a:defRPr>
      </a:lvl5pPr>
      <a:lvl6pPr marL="457200" algn="ctr" rtl="0" eaLnBrk="1" fontAlgn="base" hangingPunct="1">
        <a:spcBef>
          <a:spcPct val="0"/>
        </a:spcBef>
        <a:spcAft>
          <a:spcPct val="0"/>
        </a:spcAft>
        <a:defRPr sz="3200" b="1">
          <a:solidFill>
            <a:schemeClr val="tx1"/>
          </a:solidFill>
          <a:latin typeface="Verdana" pitchFamily="34" charset="0"/>
        </a:defRPr>
      </a:lvl6pPr>
      <a:lvl7pPr marL="914400" algn="ctr" rtl="0" eaLnBrk="1" fontAlgn="base" hangingPunct="1">
        <a:spcBef>
          <a:spcPct val="0"/>
        </a:spcBef>
        <a:spcAft>
          <a:spcPct val="0"/>
        </a:spcAft>
        <a:defRPr sz="3200" b="1">
          <a:solidFill>
            <a:schemeClr val="tx1"/>
          </a:solidFill>
          <a:latin typeface="Verdana" pitchFamily="34" charset="0"/>
        </a:defRPr>
      </a:lvl7pPr>
      <a:lvl8pPr marL="1371600" algn="ctr" rtl="0" eaLnBrk="1" fontAlgn="base" hangingPunct="1">
        <a:spcBef>
          <a:spcPct val="0"/>
        </a:spcBef>
        <a:spcAft>
          <a:spcPct val="0"/>
        </a:spcAft>
        <a:defRPr sz="3200" b="1">
          <a:solidFill>
            <a:schemeClr val="tx1"/>
          </a:solidFill>
          <a:latin typeface="Verdana" pitchFamily="34" charset="0"/>
        </a:defRPr>
      </a:lvl8pPr>
      <a:lvl9pPr marL="1828800" algn="ctr" rtl="0" eaLnBrk="1" fontAlgn="base" hangingPunct="1">
        <a:spcBef>
          <a:spcPct val="0"/>
        </a:spcBef>
        <a:spcAft>
          <a:spcPct val="0"/>
        </a:spcAft>
        <a:defRPr sz="3200" b="1">
          <a:solidFill>
            <a:schemeClr val="tx1"/>
          </a:solidFill>
          <a:latin typeface="Verdana" pitchFamily="34" charset="0"/>
        </a:defRPr>
      </a:lvl9pPr>
    </p:titleStyle>
    <p:bodyStyle>
      <a:lvl1pPr algn="l" rtl="0" eaLnBrk="1" fontAlgn="base" hangingPunct="1">
        <a:spcBef>
          <a:spcPct val="20000"/>
        </a:spcBef>
        <a:spcAft>
          <a:spcPct val="0"/>
        </a:spcAft>
        <a:defRPr sz="3200" kern="1200">
          <a:solidFill>
            <a:schemeClr val="tx1"/>
          </a:solidFill>
          <a:latin typeface="+mn-lt"/>
          <a:ea typeface="+mn-ea"/>
          <a:cs typeface="+mn-cs"/>
        </a:defRPr>
      </a:lvl1pPr>
      <a:lvl2pPr marL="285750" indent="-285750" algn="l" rtl="0" eaLnBrk="1" fontAlgn="base" hangingPunct="1">
        <a:spcBef>
          <a:spcPct val="20000"/>
        </a:spcBef>
        <a:spcAft>
          <a:spcPct val="0"/>
        </a:spcAft>
        <a:buBlip>
          <a:blip r:embed="rId10"/>
        </a:buBlip>
        <a:defRPr sz="2800" kern="1200">
          <a:solidFill>
            <a:schemeClr val="tx1"/>
          </a:solidFill>
          <a:latin typeface="+mn-lt"/>
          <a:ea typeface="+mn-ea"/>
          <a:cs typeface="+mn-cs"/>
        </a:defRPr>
      </a:lvl2pPr>
      <a:lvl3pPr marL="622300" indent="-266700" algn="l" rtl="0" eaLnBrk="1" fontAlgn="base" hangingPunct="1">
        <a:spcBef>
          <a:spcPct val="20000"/>
        </a:spcBef>
        <a:spcAft>
          <a:spcPct val="0"/>
        </a:spcAft>
        <a:buBlip>
          <a:blip r:embed="rId10"/>
        </a:buBlip>
        <a:defRPr sz="2400" kern="1200">
          <a:solidFill>
            <a:schemeClr val="tx1"/>
          </a:solidFill>
          <a:latin typeface="+mn-lt"/>
          <a:ea typeface="+mn-ea"/>
          <a:cs typeface="+mn-cs"/>
        </a:defRPr>
      </a:lvl3pPr>
      <a:lvl4pPr marL="896938" indent="-228600" algn="l" rtl="0" eaLnBrk="1" fontAlgn="base" hangingPunct="1">
        <a:spcBef>
          <a:spcPct val="20000"/>
        </a:spcBef>
        <a:spcAft>
          <a:spcPct val="0"/>
        </a:spcAft>
        <a:buBlip>
          <a:blip r:embed="rId10"/>
        </a:buBlip>
        <a:defRPr sz="2000" kern="1200">
          <a:solidFill>
            <a:schemeClr val="tx1"/>
          </a:solidFill>
          <a:latin typeface="+mn-lt"/>
          <a:ea typeface="+mn-ea"/>
          <a:cs typeface="+mn-cs"/>
        </a:defRPr>
      </a:lvl4pPr>
      <a:lvl5pPr marL="1077913" indent="-228600" algn="l" rtl="0" eaLnBrk="1" fontAlgn="base" hangingPunct="1">
        <a:spcBef>
          <a:spcPct val="20000"/>
        </a:spcBef>
        <a:spcAft>
          <a:spcPct val="0"/>
        </a:spcAft>
        <a:buBlip>
          <a:blip r:embed="rId10"/>
        </a:buBlip>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image" Target="../media/image15.emf"/><Relationship Id="rId7" Type="http://schemas.openxmlformats.org/officeDocument/2006/relationships/image" Target="../media/image19.emf"/><Relationship Id="rId2" Type="http://schemas.openxmlformats.org/officeDocument/2006/relationships/image" Target="../media/image14.png"/><Relationship Id="rId1" Type="http://schemas.openxmlformats.org/officeDocument/2006/relationships/slideLayout" Target="../slideLayouts/slideLayout4.xml"/><Relationship Id="rId6" Type="http://schemas.openxmlformats.org/officeDocument/2006/relationships/image" Target="../media/image18.emf"/><Relationship Id="rId5" Type="http://schemas.openxmlformats.org/officeDocument/2006/relationships/image" Target="../media/image17.gif"/><Relationship Id="rId4" Type="http://schemas.openxmlformats.org/officeDocument/2006/relationships/image" Target="../media/image16.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24.wmf"/><Relationship Id="rId5" Type="http://schemas.openxmlformats.org/officeDocument/2006/relationships/image" Target="../media/image22.wmf"/><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6.png"/><Relationship Id="rId7" Type="http://schemas.openxmlformats.org/officeDocument/2006/relationships/image" Target="../media/image29.png"/><Relationship Id="rId2" Type="http://schemas.openxmlformats.org/officeDocument/2006/relationships/image" Target="../media/image25.png"/><Relationship Id="rId1" Type="http://schemas.openxmlformats.org/officeDocument/2006/relationships/slideLayout" Target="../slideLayouts/slideLayout4.xml"/><Relationship Id="rId6" Type="http://schemas.openxmlformats.org/officeDocument/2006/relationships/image" Target="../media/image24.wmf"/><Relationship Id="rId5" Type="http://schemas.openxmlformats.org/officeDocument/2006/relationships/image" Target="../media/image28.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wm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7.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39.wmf"/><Relationship Id="rId5" Type="http://schemas.openxmlformats.org/officeDocument/2006/relationships/oleObject" Target="../embeddings/oleObject3.bin"/><Relationship Id="rId4" Type="http://schemas.openxmlformats.org/officeDocument/2006/relationships/image" Target="../media/image38.wmf"/></Relationships>
</file>

<file path=ppt/slides/_rels/slide2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4.xml"/><Relationship Id="rId5" Type="http://schemas.openxmlformats.org/officeDocument/2006/relationships/image" Target="../media/image51.jpeg"/><Relationship Id="rId4" Type="http://schemas.openxmlformats.org/officeDocument/2006/relationships/image" Target="../media/image50.png"/></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19.emf"/><Relationship Id="rId1" Type="http://schemas.openxmlformats.org/officeDocument/2006/relationships/slideLayout" Target="../slideLayouts/slideLayout4.xml"/><Relationship Id="rId4" Type="http://schemas.openxmlformats.org/officeDocument/2006/relationships/image" Target="../media/image53.jpeg"/></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4.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image" Target="../media/image4.jpeg"/><Relationship Id="rId4" Type="http://schemas.openxmlformats.org/officeDocument/2006/relationships/image" Target="../media/image57.png"/></Relationships>
</file>

<file path=ppt/slides/_rels/slide3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4.xml"/><Relationship Id="rId4" Type="http://schemas.openxmlformats.org/officeDocument/2006/relationships/image" Target="../media/image60.png"/></Relationships>
</file>

<file path=ppt/slides/_rels/slide32.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image" Target="../media/image20.emf"/><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2.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image" Target="../media/image63.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4.xml"/><Relationship Id="rId6" Type="http://schemas.openxmlformats.org/officeDocument/2006/relationships/image" Target="../media/image66.jpeg"/><Relationship Id="rId5" Type="http://schemas.openxmlformats.org/officeDocument/2006/relationships/image" Target="../media/image65.emf"/><Relationship Id="rId4" Type="http://schemas.openxmlformats.org/officeDocument/2006/relationships/image" Target="../media/image64.png"/></Relationships>
</file>

<file path=ppt/slides/_rels/slide36.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69.jpeg"/><Relationship Id="rId4" Type="http://schemas.openxmlformats.org/officeDocument/2006/relationships/image" Target="../media/image68.jpeg"/></Relationships>
</file>

<file path=ppt/slides/_rels/slide37.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emf"/><Relationship Id="rId1" Type="http://schemas.openxmlformats.org/officeDocument/2006/relationships/slideLayout" Target="../slideLayouts/slideLayout4.xml"/><Relationship Id="rId5" Type="http://schemas.openxmlformats.org/officeDocument/2006/relationships/image" Target="../media/image73.emf"/><Relationship Id="rId4" Type="http://schemas.openxmlformats.org/officeDocument/2006/relationships/image" Target="../media/image72.jpeg"/></Relationships>
</file>

<file path=ppt/slides/_rels/slide38.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image" Target="../media/image74.emf"/><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Energy dependence of detectors for 3D dosimetry of light ion beams</a:t>
            </a:r>
          </a:p>
        </p:txBody>
      </p:sp>
      <p:sp>
        <p:nvSpPr>
          <p:cNvPr id="3" name="Content Placeholder 2"/>
          <p:cNvSpPr>
            <a:spLocks noGrp="1"/>
          </p:cNvSpPr>
          <p:nvPr>
            <p:ph idx="1"/>
          </p:nvPr>
        </p:nvSpPr>
        <p:spPr>
          <a:xfrm>
            <a:off x="3476022" y="3861048"/>
            <a:ext cx="5344450" cy="1296144"/>
          </a:xfrm>
        </p:spPr>
        <p:txBody>
          <a:bodyPr/>
          <a:lstStyle/>
          <a:p>
            <a:r>
              <a:rPr lang="en-GB" dirty="0" smtClean="0"/>
              <a:t>Hugo Palmans</a:t>
            </a:r>
          </a:p>
          <a:p>
            <a:endParaRPr lang="en-GB" sz="1600" dirty="0" smtClean="0"/>
          </a:p>
          <a:p>
            <a:r>
              <a:rPr lang="en-GB" sz="1600" dirty="0" err="1" smtClean="0"/>
              <a:t>MedAustron</a:t>
            </a:r>
            <a:r>
              <a:rPr lang="en-GB" sz="1600" dirty="0"/>
              <a:t>, </a:t>
            </a:r>
            <a:r>
              <a:rPr lang="en-GB" sz="1600" dirty="0" smtClean="0"/>
              <a:t>Wiener </a:t>
            </a:r>
            <a:r>
              <a:rPr lang="en-GB" sz="1600" dirty="0"/>
              <a:t>Neustadt, Austria</a:t>
            </a:r>
          </a:p>
          <a:p>
            <a:r>
              <a:rPr lang="en-GB" sz="1600" dirty="0" smtClean="0"/>
              <a:t>and National </a:t>
            </a:r>
            <a:r>
              <a:rPr lang="en-GB" sz="1600" dirty="0"/>
              <a:t>Physical Laboratory</a:t>
            </a:r>
            <a:r>
              <a:rPr lang="en-GB" sz="1600" dirty="0" smtClean="0"/>
              <a:t>, Teddington, UK</a:t>
            </a:r>
            <a:endParaRPr lang="en-GB" sz="1600" dirty="0"/>
          </a:p>
          <a:p>
            <a:endParaRPr lang="en-GB" dirty="0"/>
          </a:p>
        </p:txBody>
      </p:sp>
    </p:spTree>
    <p:extLst>
      <p:ext uri="{BB962C8B-B14F-4D97-AF65-F5344CB8AC3E}">
        <p14:creationId xmlns:p14="http://schemas.microsoft.com/office/powerpoint/2010/main" val="16590546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Arrays and 2D, 3D dosimeters for dynamic beams</a:t>
            </a:r>
            <a:endParaRPr lang="en-GB" dirty="0"/>
          </a:p>
        </p:txBody>
      </p:sp>
      <p:sp>
        <p:nvSpPr>
          <p:cNvPr id="3" name="Content Placeholder 2"/>
          <p:cNvSpPr>
            <a:spLocks noGrp="1"/>
          </p:cNvSpPr>
          <p:nvPr>
            <p:ph idx="1"/>
          </p:nvPr>
        </p:nvSpPr>
        <p:spPr/>
        <p:txBody>
          <a:bodyPr/>
          <a:lstStyle/>
          <a:p>
            <a:endParaRPr lang="en-GB" sz="4000" dirty="0" smtClean="0">
              <a:sym typeface="Symbol"/>
            </a:endParaRPr>
          </a:p>
          <a:p>
            <a:r>
              <a:rPr lang="en-GB" sz="4000" dirty="0" smtClean="0">
                <a:sym typeface="Symbol"/>
              </a:rPr>
              <a:t>			</a:t>
            </a:r>
          </a:p>
          <a:p>
            <a:endParaRPr lang="en-GB" sz="4000" dirty="0">
              <a:sym typeface="Symbol"/>
            </a:endParaRPr>
          </a:p>
          <a:p>
            <a:endParaRPr lang="en-GB" sz="4000" dirty="0" smtClean="0">
              <a:sym typeface="Symbol"/>
            </a:endParaRPr>
          </a:p>
          <a:p>
            <a:r>
              <a:rPr lang="en-GB" sz="4000" dirty="0">
                <a:sym typeface="Symbol"/>
              </a:rPr>
              <a:t>			</a:t>
            </a:r>
            <a:r>
              <a:rPr lang="en-GB" sz="4000" dirty="0" smtClean="0">
                <a:sym typeface="Symbol"/>
              </a:rPr>
              <a:t></a:t>
            </a:r>
            <a:endParaRPr lang="en-GB" sz="4000" dirty="0"/>
          </a:p>
          <a:p>
            <a:endParaRPr lang="en-GB" sz="4000" dirty="0"/>
          </a:p>
        </p:txBody>
      </p:sp>
      <p:pic>
        <p:nvPicPr>
          <p:cNvPr id="133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4437112"/>
            <a:ext cx="2520280" cy="2276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7595" y="2507710"/>
            <a:ext cx="2520280" cy="1785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1970" y="2302371"/>
            <a:ext cx="2428875" cy="199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8" name="Picture 6" descr="http://www.ptw.de/uploads/pics/Startbild_animiertesGIF_OCTAVIUS4D.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3871245" y="4437112"/>
            <a:ext cx="2427285" cy="2276626"/>
          </a:xfrm>
          <a:prstGeom prst="rect">
            <a:avLst/>
          </a:prstGeom>
          <a:noFill/>
          <a:extLst>
            <a:ext uri="{909E8E84-426E-40DD-AFC4-6F175D3DCCD1}">
              <a14:hiddenFill xmlns:a14="http://schemas.microsoft.com/office/drawing/2010/main">
                <a:solidFill>
                  <a:srgbClr val="FFFFFF"/>
                </a:solidFill>
              </a14:hiddenFill>
            </a:ext>
          </a:extLst>
        </p:spPr>
      </p:pic>
      <p:pic>
        <p:nvPicPr>
          <p:cNvPr id="1331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72200" y="1844824"/>
            <a:ext cx="2482853" cy="1852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20"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74388" y="3880623"/>
            <a:ext cx="2653502" cy="1112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94901" y="4993601"/>
            <a:ext cx="1800869" cy="1710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60474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3316"/>
                                        </p:tgtEl>
                                        <p:attrNameLst>
                                          <p:attrName>style.visibility</p:attrName>
                                        </p:attrNameLst>
                                      </p:cBhvr>
                                      <p:to>
                                        <p:strVal val="visible"/>
                                      </p:to>
                                    </p:set>
                                    <p:animEffect transition="in" filter="fade">
                                      <p:cBhvr>
                                        <p:cTn id="13" dur="500"/>
                                        <p:tgtEl>
                                          <p:spTgt spid="13316"/>
                                        </p:tgtEl>
                                      </p:cBhvr>
                                    </p:animEffect>
                                  </p:childTnLst>
                                </p:cTn>
                              </p:par>
                              <p:par>
                                <p:cTn id="14" presetID="10" presetClass="entr" presetSubtype="0" fill="hold" nodeType="withEffect">
                                  <p:stCondLst>
                                    <p:cond delay="0"/>
                                  </p:stCondLst>
                                  <p:childTnLst>
                                    <p:set>
                                      <p:cBhvr>
                                        <p:cTn id="15" dur="1" fill="hold">
                                          <p:stCondLst>
                                            <p:cond delay="0"/>
                                          </p:stCondLst>
                                        </p:cTn>
                                        <p:tgtEl>
                                          <p:spTgt spid="13318"/>
                                        </p:tgtEl>
                                        <p:attrNameLst>
                                          <p:attrName>style.visibility</p:attrName>
                                        </p:attrNameLst>
                                      </p:cBhvr>
                                      <p:to>
                                        <p:strVal val="visible"/>
                                      </p:to>
                                    </p:set>
                                    <p:animEffect transition="in" filter="fade">
                                      <p:cBhvr>
                                        <p:cTn id="16" dur="500"/>
                                        <p:tgtEl>
                                          <p:spTgt spid="1331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3319"/>
                                        </p:tgtEl>
                                        <p:attrNameLst>
                                          <p:attrName>style.visibility</p:attrName>
                                        </p:attrNameLst>
                                      </p:cBhvr>
                                      <p:to>
                                        <p:strVal val="visible"/>
                                      </p:to>
                                    </p:set>
                                    <p:animEffect transition="in" filter="fade">
                                      <p:cBhvr>
                                        <p:cTn id="21" dur="500"/>
                                        <p:tgtEl>
                                          <p:spTgt spid="13319"/>
                                        </p:tgtEl>
                                      </p:cBhvr>
                                    </p:animEffect>
                                  </p:childTnLst>
                                </p:cTn>
                              </p:par>
                              <p:par>
                                <p:cTn id="22" presetID="10" presetClass="entr" presetSubtype="0" fill="hold" nodeType="withEffect">
                                  <p:stCondLst>
                                    <p:cond delay="0"/>
                                  </p:stCondLst>
                                  <p:childTnLst>
                                    <p:set>
                                      <p:cBhvr>
                                        <p:cTn id="23" dur="1" fill="hold">
                                          <p:stCondLst>
                                            <p:cond delay="0"/>
                                          </p:stCondLst>
                                        </p:cTn>
                                        <p:tgtEl>
                                          <p:spTgt spid="13320"/>
                                        </p:tgtEl>
                                        <p:attrNameLst>
                                          <p:attrName>style.visibility</p:attrName>
                                        </p:attrNameLst>
                                      </p:cBhvr>
                                      <p:to>
                                        <p:strVal val="visible"/>
                                      </p:to>
                                    </p:set>
                                    <p:animEffect transition="in" filter="fade">
                                      <p:cBhvr>
                                        <p:cTn id="24" dur="500"/>
                                        <p:tgtEl>
                                          <p:spTgt spid="13320"/>
                                        </p:tgtEl>
                                      </p:cBhvr>
                                    </p:animEffect>
                                  </p:childTnLst>
                                </p:cTn>
                              </p:par>
                              <p:par>
                                <p:cTn id="25" presetID="10"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Calorimetry (</a:t>
            </a:r>
            <a:r>
              <a:rPr lang="en-GB" dirty="0" err="1" smtClean="0"/>
              <a:t>thermalisation</a:t>
            </a:r>
            <a:r>
              <a:rPr lang="en-GB" dirty="0" smtClean="0"/>
              <a:t>)</a:t>
            </a:r>
            <a:br>
              <a:rPr lang="en-GB" dirty="0" smtClean="0"/>
            </a:br>
            <a:endParaRPr lang="en-GB" dirty="0"/>
          </a:p>
        </p:txBody>
      </p:sp>
      <p:grpSp>
        <p:nvGrpSpPr>
          <p:cNvPr id="4" name="Group 79"/>
          <p:cNvGrpSpPr>
            <a:grpSpLocks/>
          </p:cNvGrpSpPr>
          <p:nvPr/>
        </p:nvGrpSpPr>
        <p:grpSpPr bwMode="auto">
          <a:xfrm>
            <a:off x="4408430" y="1730593"/>
            <a:ext cx="4412042" cy="2130455"/>
            <a:chOff x="2544" y="864"/>
            <a:chExt cx="3456" cy="1680"/>
          </a:xfrm>
        </p:grpSpPr>
        <p:sp useBgFill="1">
          <p:nvSpPr>
            <p:cNvPr id="5" name="Rectangle 77"/>
            <p:cNvSpPr>
              <a:spLocks noChangeArrowheads="1"/>
            </p:cNvSpPr>
            <p:nvPr/>
          </p:nvSpPr>
          <p:spPr bwMode="auto">
            <a:xfrm>
              <a:off x="2544" y="864"/>
              <a:ext cx="3456" cy="1680"/>
            </a:xfrm>
            <a:prstGeom prst="rect">
              <a:avLst/>
            </a:prstGeom>
            <a:ln w="38100">
              <a:solidFill>
                <a:schemeClr val="accent2"/>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6" name="Group 7"/>
            <p:cNvGrpSpPr>
              <a:grpSpLocks/>
            </p:cNvGrpSpPr>
            <p:nvPr/>
          </p:nvGrpSpPr>
          <p:grpSpPr bwMode="auto">
            <a:xfrm>
              <a:off x="2640" y="912"/>
              <a:ext cx="3264" cy="1488"/>
              <a:chOff x="773" y="1296"/>
              <a:chExt cx="4651" cy="2064"/>
            </a:xfrm>
          </p:grpSpPr>
          <p:sp>
            <p:nvSpPr>
              <p:cNvPr id="7" name="Freeform 8"/>
              <p:cNvSpPr>
                <a:spLocks/>
              </p:cNvSpPr>
              <p:nvPr/>
            </p:nvSpPr>
            <p:spPr bwMode="auto">
              <a:xfrm>
                <a:off x="3180" y="1531"/>
                <a:ext cx="1680" cy="1829"/>
              </a:xfrm>
              <a:custGeom>
                <a:avLst/>
                <a:gdLst>
                  <a:gd name="T0" fmla="*/ 0 w 4733"/>
                  <a:gd name="T1" fmla="*/ 0 h 4692"/>
                  <a:gd name="T2" fmla="*/ 132 w 4733"/>
                  <a:gd name="T3" fmla="*/ 0 h 4692"/>
                  <a:gd name="T4" fmla="*/ 132 w 4733"/>
                  <a:gd name="T5" fmla="*/ 4559 h 4692"/>
                  <a:gd name="T6" fmla="*/ 4584 w 4733"/>
                  <a:gd name="T7" fmla="*/ 4559 h 4692"/>
                  <a:gd name="T8" fmla="*/ 4584 w 4733"/>
                  <a:gd name="T9" fmla="*/ 0 h 4692"/>
                  <a:gd name="T10" fmla="*/ 4733 w 4733"/>
                  <a:gd name="T11" fmla="*/ 0 h 4692"/>
                  <a:gd name="T12" fmla="*/ 4733 w 4733"/>
                  <a:gd name="T13" fmla="*/ 4692 h 4692"/>
                  <a:gd name="T14" fmla="*/ 0 w 4733"/>
                  <a:gd name="T15" fmla="*/ 4692 h 4692"/>
                  <a:gd name="T16" fmla="*/ 0 w 4733"/>
                  <a:gd name="T17" fmla="*/ 0 h 4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33" h="4692">
                    <a:moveTo>
                      <a:pt x="0" y="0"/>
                    </a:moveTo>
                    <a:lnTo>
                      <a:pt x="132" y="0"/>
                    </a:lnTo>
                    <a:lnTo>
                      <a:pt x="132" y="4559"/>
                    </a:lnTo>
                    <a:lnTo>
                      <a:pt x="4584" y="4559"/>
                    </a:lnTo>
                    <a:lnTo>
                      <a:pt x="4584" y="0"/>
                    </a:lnTo>
                    <a:lnTo>
                      <a:pt x="4733" y="0"/>
                    </a:lnTo>
                    <a:lnTo>
                      <a:pt x="4733" y="4692"/>
                    </a:lnTo>
                    <a:lnTo>
                      <a:pt x="0" y="4692"/>
                    </a:lnTo>
                    <a:lnTo>
                      <a:pt x="0" y="0"/>
                    </a:lnTo>
                  </a:path>
                </a:pathLst>
              </a:custGeom>
              <a:solidFill>
                <a:srgbClr val="B2B2B2"/>
              </a:solidFill>
              <a:ln w="9525">
                <a:solidFill>
                  <a:schemeClr val="tx1"/>
                </a:solidFill>
                <a:prstDash val="solid"/>
                <a:round/>
                <a:headEnd/>
                <a:tailEnd/>
              </a:ln>
            </p:spPr>
            <p:txBody>
              <a:bodyPr/>
              <a:lstStyle/>
              <a:p>
                <a:endParaRPr lang="en-GB"/>
              </a:p>
            </p:txBody>
          </p:sp>
          <p:sp>
            <p:nvSpPr>
              <p:cNvPr id="8" name="Rectangle 9" descr="Dashed horizontal"/>
              <p:cNvSpPr>
                <a:spLocks noChangeArrowheads="1"/>
              </p:cNvSpPr>
              <p:nvPr/>
            </p:nvSpPr>
            <p:spPr bwMode="auto">
              <a:xfrm>
                <a:off x="3227" y="1591"/>
                <a:ext cx="1580" cy="1711"/>
              </a:xfrm>
              <a:prstGeom prst="rect">
                <a:avLst/>
              </a:prstGeom>
              <a:pattFill prst="dashHorz">
                <a:fgClr>
                  <a:schemeClr val="tx1"/>
                </a:fgClr>
                <a:bgClr>
                  <a:schemeClr val="hlink"/>
                </a:bgClr>
              </a:pattFill>
              <a:ln w="9525">
                <a:solidFill>
                  <a:schemeClr val="tx1"/>
                </a:solidFill>
                <a:miter lim="800000"/>
                <a:headEnd/>
                <a:tailEnd/>
              </a:ln>
            </p:spPr>
            <p:txBody>
              <a:bodyPr/>
              <a:lstStyle/>
              <a:p>
                <a:endParaRPr lang="en-GB"/>
              </a:p>
            </p:txBody>
          </p:sp>
          <p:sp>
            <p:nvSpPr>
              <p:cNvPr id="9" name="Freeform 10"/>
              <p:cNvSpPr>
                <a:spLocks/>
              </p:cNvSpPr>
              <p:nvPr/>
            </p:nvSpPr>
            <p:spPr bwMode="auto">
              <a:xfrm>
                <a:off x="897" y="1752"/>
                <a:ext cx="1344" cy="1461"/>
              </a:xfrm>
              <a:custGeom>
                <a:avLst/>
                <a:gdLst>
                  <a:gd name="T0" fmla="*/ 3785 w 3785"/>
                  <a:gd name="T1" fmla="*/ 851 h 3746"/>
                  <a:gd name="T2" fmla="*/ 3785 w 3785"/>
                  <a:gd name="T3" fmla="*/ 1400 h 3746"/>
                  <a:gd name="T4" fmla="*/ 1930 w 3785"/>
                  <a:gd name="T5" fmla="*/ 1741 h 3746"/>
                  <a:gd name="T6" fmla="*/ 1930 w 3785"/>
                  <a:gd name="T7" fmla="*/ 1117 h 3746"/>
                  <a:gd name="T8" fmla="*/ 568 w 3785"/>
                  <a:gd name="T9" fmla="*/ 1117 h 3746"/>
                  <a:gd name="T10" fmla="*/ 568 w 3785"/>
                  <a:gd name="T11" fmla="*/ 2630 h 3746"/>
                  <a:gd name="T12" fmla="*/ 1930 w 3785"/>
                  <a:gd name="T13" fmla="*/ 2630 h 3746"/>
                  <a:gd name="T14" fmla="*/ 1930 w 3785"/>
                  <a:gd name="T15" fmla="*/ 2006 h 3746"/>
                  <a:gd name="T16" fmla="*/ 3785 w 3785"/>
                  <a:gd name="T17" fmla="*/ 2346 h 3746"/>
                  <a:gd name="T18" fmla="*/ 3767 w 3785"/>
                  <a:gd name="T19" fmla="*/ 3084 h 3746"/>
                  <a:gd name="T20" fmla="*/ 1136 w 3785"/>
                  <a:gd name="T21" fmla="*/ 3746 h 3746"/>
                  <a:gd name="T22" fmla="*/ 397 w 3785"/>
                  <a:gd name="T23" fmla="*/ 3746 h 3746"/>
                  <a:gd name="T24" fmla="*/ 0 w 3785"/>
                  <a:gd name="T25" fmla="*/ 3387 h 3746"/>
                  <a:gd name="T26" fmla="*/ 0 w 3785"/>
                  <a:gd name="T27" fmla="*/ 378 h 3746"/>
                  <a:gd name="T28" fmla="*/ 379 w 3785"/>
                  <a:gd name="T29" fmla="*/ 0 h 3746"/>
                  <a:gd name="T30" fmla="*/ 2290 w 3785"/>
                  <a:gd name="T31" fmla="*/ 0 h 3746"/>
                  <a:gd name="T32" fmla="*/ 2518 w 3785"/>
                  <a:gd name="T33" fmla="*/ 398 h 3746"/>
                  <a:gd name="T34" fmla="*/ 3785 w 3785"/>
                  <a:gd name="T35" fmla="*/ 851 h 3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85" h="3746">
                    <a:moveTo>
                      <a:pt x="3785" y="851"/>
                    </a:moveTo>
                    <a:lnTo>
                      <a:pt x="3785" y="1400"/>
                    </a:lnTo>
                    <a:lnTo>
                      <a:pt x="1930" y="1741"/>
                    </a:lnTo>
                    <a:lnTo>
                      <a:pt x="1930" y="1117"/>
                    </a:lnTo>
                    <a:lnTo>
                      <a:pt x="568" y="1117"/>
                    </a:lnTo>
                    <a:lnTo>
                      <a:pt x="568" y="2630"/>
                    </a:lnTo>
                    <a:lnTo>
                      <a:pt x="1930" y="2630"/>
                    </a:lnTo>
                    <a:lnTo>
                      <a:pt x="1930" y="2006"/>
                    </a:lnTo>
                    <a:lnTo>
                      <a:pt x="3785" y="2346"/>
                    </a:lnTo>
                    <a:lnTo>
                      <a:pt x="3767" y="3084"/>
                    </a:lnTo>
                    <a:lnTo>
                      <a:pt x="1136" y="3746"/>
                    </a:lnTo>
                    <a:lnTo>
                      <a:pt x="397" y="3746"/>
                    </a:lnTo>
                    <a:lnTo>
                      <a:pt x="0" y="3387"/>
                    </a:lnTo>
                    <a:lnTo>
                      <a:pt x="0" y="378"/>
                    </a:lnTo>
                    <a:lnTo>
                      <a:pt x="379" y="0"/>
                    </a:lnTo>
                    <a:lnTo>
                      <a:pt x="2290" y="0"/>
                    </a:lnTo>
                    <a:lnTo>
                      <a:pt x="2518" y="398"/>
                    </a:lnTo>
                    <a:lnTo>
                      <a:pt x="3785" y="851"/>
                    </a:lnTo>
                  </a:path>
                </a:pathLst>
              </a:custGeom>
              <a:solidFill>
                <a:srgbClr val="8B7584"/>
              </a:solidFill>
              <a:ln w="9525">
                <a:solidFill>
                  <a:schemeClr val="tx1"/>
                </a:solidFill>
                <a:prstDash val="solid"/>
                <a:round/>
                <a:headEnd/>
                <a:tailEnd/>
              </a:ln>
            </p:spPr>
            <p:txBody>
              <a:bodyPr/>
              <a:lstStyle/>
              <a:p>
                <a:endParaRPr lang="en-GB"/>
              </a:p>
            </p:txBody>
          </p:sp>
          <p:sp>
            <p:nvSpPr>
              <p:cNvPr id="10" name="Line 11"/>
              <p:cNvSpPr>
                <a:spLocks noChangeShapeType="1"/>
              </p:cNvSpPr>
              <p:nvPr/>
            </p:nvSpPr>
            <p:spPr bwMode="auto">
              <a:xfrm>
                <a:off x="773" y="2486"/>
                <a:ext cx="4651" cy="0"/>
              </a:xfrm>
              <a:prstGeom prst="line">
                <a:avLst/>
              </a:prstGeom>
              <a:noFill/>
              <a:ln w="12700">
                <a:solidFill>
                  <a:schemeClr val="tx1"/>
                </a:solidFill>
                <a:prstDash val="dash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 name="Freeform 12"/>
              <p:cNvSpPr>
                <a:spLocks/>
              </p:cNvSpPr>
              <p:nvPr/>
            </p:nvSpPr>
            <p:spPr bwMode="auto">
              <a:xfrm>
                <a:off x="897" y="1752"/>
                <a:ext cx="1344" cy="1461"/>
              </a:xfrm>
              <a:custGeom>
                <a:avLst/>
                <a:gdLst>
                  <a:gd name="T0" fmla="*/ 3785 w 3785"/>
                  <a:gd name="T1" fmla="*/ 851 h 3746"/>
                  <a:gd name="T2" fmla="*/ 3785 w 3785"/>
                  <a:gd name="T3" fmla="*/ 1400 h 3746"/>
                  <a:gd name="T4" fmla="*/ 1930 w 3785"/>
                  <a:gd name="T5" fmla="*/ 1741 h 3746"/>
                  <a:gd name="T6" fmla="*/ 1930 w 3785"/>
                  <a:gd name="T7" fmla="*/ 1117 h 3746"/>
                  <a:gd name="T8" fmla="*/ 568 w 3785"/>
                  <a:gd name="T9" fmla="*/ 1117 h 3746"/>
                  <a:gd name="T10" fmla="*/ 568 w 3785"/>
                  <a:gd name="T11" fmla="*/ 2630 h 3746"/>
                  <a:gd name="T12" fmla="*/ 1930 w 3785"/>
                  <a:gd name="T13" fmla="*/ 2630 h 3746"/>
                  <a:gd name="T14" fmla="*/ 1930 w 3785"/>
                  <a:gd name="T15" fmla="*/ 2006 h 3746"/>
                  <a:gd name="T16" fmla="*/ 3785 w 3785"/>
                  <a:gd name="T17" fmla="*/ 2346 h 3746"/>
                  <a:gd name="T18" fmla="*/ 3767 w 3785"/>
                  <a:gd name="T19" fmla="*/ 3084 h 3746"/>
                  <a:gd name="T20" fmla="*/ 1136 w 3785"/>
                  <a:gd name="T21" fmla="*/ 3746 h 3746"/>
                  <a:gd name="T22" fmla="*/ 397 w 3785"/>
                  <a:gd name="T23" fmla="*/ 3746 h 3746"/>
                  <a:gd name="T24" fmla="*/ 0 w 3785"/>
                  <a:gd name="T25" fmla="*/ 3387 h 3746"/>
                  <a:gd name="T26" fmla="*/ 0 w 3785"/>
                  <a:gd name="T27" fmla="*/ 378 h 3746"/>
                  <a:gd name="T28" fmla="*/ 379 w 3785"/>
                  <a:gd name="T29" fmla="*/ 0 h 3746"/>
                  <a:gd name="T30" fmla="*/ 2290 w 3785"/>
                  <a:gd name="T31" fmla="*/ 0 h 3746"/>
                  <a:gd name="T32" fmla="*/ 2518 w 3785"/>
                  <a:gd name="T33" fmla="*/ 398 h 3746"/>
                  <a:gd name="T34" fmla="*/ 3785 w 3785"/>
                  <a:gd name="T35" fmla="*/ 851 h 3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85" h="3746">
                    <a:moveTo>
                      <a:pt x="3785" y="851"/>
                    </a:moveTo>
                    <a:lnTo>
                      <a:pt x="3785" y="1400"/>
                    </a:lnTo>
                    <a:lnTo>
                      <a:pt x="1930" y="1741"/>
                    </a:lnTo>
                    <a:lnTo>
                      <a:pt x="1930" y="1117"/>
                    </a:lnTo>
                    <a:lnTo>
                      <a:pt x="568" y="1117"/>
                    </a:lnTo>
                    <a:lnTo>
                      <a:pt x="568" y="2630"/>
                    </a:lnTo>
                    <a:lnTo>
                      <a:pt x="1930" y="2630"/>
                    </a:lnTo>
                    <a:lnTo>
                      <a:pt x="1930" y="2006"/>
                    </a:lnTo>
                    <a:lnTo>
                      <a:pt x="3785" y="2346"/>
                    </a:lnTo>
                    <a:lnTo>
                      <a:pt x="3767" y="3084"/>
                    </a:lnTo>
                    <a:lnTo>
                      <a:pt x="1136" y="3746"/>
                    </a:lnTo>
                    <a:lnTo>
                      <a:pt x="397" y="3746"/>
                    </a:lnTo>
                    <a:lnTo>
                      <a:pt x="0" y="3387"/>
                    </a:lnTo>
                    <a:lnTo>
                      <a:pt x="0" y="378"/>
                    </a:lnTo>
                    <a:lnTo>
                      <a:pt x="379" y="0"/>
                    </a:lnTo>
                    <a:lnTo>
                      <a:pt x="2290" y="0"/>
                    </a:lnTo>
                    <a:lnTo>
                      <a:pt x="2518" y="398"/>
                    </a:lnTo>
                    <a:lnTo>
                      <a:pt x="3785" y="851"/>
                    </a:lnTo>
                    <a:close/>
                  </a:path>
                </a:pathLst>
              </a:custGeom>
              <a:noFill/>
              <a:ln w="9525">
                <a:solidFill>
                  <a:schemeClr val="tx1"/>
                </a:solidFill>
                <a:round/>
                <a:headEnd/>
                <a:tailEnd/>
              </a:ln>
              <a:extLst>
                <a:ext uri="{909E8E84-426E-40DD-AFC4-6F175D3DCCD1}">
                  <a14:hiddenFill xmlns:a14="http://schemas.microsoft.com/office/drawing/2010/main">
                    <a:solidFill>
                      <a:srgbClr val="808080"/>
                    </a:solidFill>
                  </a14:hiddenFill>
                </a:ext>
              </a:extLst>
            </p:spPr>
            <p:txBody>
              <a:bodyPr/>
              <a:lstStyle/>
              <a:p>
                <a:endParaRPr lang="en-GB"/>
              </a:p>
            </p:txBody>
          </p:sp>
          <p:sp>
            <p:nvSpPr>
              <p:cNvPr id="12" name="Rectangle 13" descr="Wave"/>
              <p:cNvSpPr>
                <a:spLocks noChangeArrowheads="1"/>
              </p:cNvSpPr>
              <p:nvPr/>
            </p:nvSpPr>
            <p:spPr bwMode="auto">
              <a:xfrm>
                <a:off x="3227" y="1591"/>
                <a:ext cx="1580" cy="1711"/>
              </a:xfrm>
              <a:prstGeom prst="rect">
                <a:avLst/>
              </a:prstGeom>
              <a:noFill/>
              <a:ln w="9525">
                <a:solidFill>
                  <a:schemeClr val="tx1"/>
                </a:solidFill>
                <a:miter lim="800000"/>
                <a:headEnd/>
                <a:tailEnd/>
              </a:ln>
              <a:extLst>
                <a:ext uri="{909E8E84-426E-40DD-AFC4-6F175D3DCCD1}">
                  <a14:hiddenFill xmlns:a14="http://schemas.microsoft.com/office/drawing/2010/main">
                    <a:pattFill prst="wave">
                      <a:fgClr>
                        <a:srgbClr val="000000"/>
                      </a:fgClr>
                      <a:bgClr>
                        <a:srgbClr val="FFFFFF"/>
                      </a:bgClr>
                    </a:pattFill>
                  </a14:hiddenFill>
                </a:ext>
              </a:extLst>
            </p:spPr>
            <p:txBody>
              <a:bodyPr/>
              <a:lstStyle/>
              <a:p>
                <a:endParaRPr lang="en-GB"/>
              </a:p>
            </p:txBody>
          </p:sp>
          <p:sp>
            <p:nvSpPr>
              <p:cNvPr id="13" name="Freeform 14"/>
              <p:cNvSpPr>
                <a:spLocks/>
              </p:cNvSpPr>
              <p:nvPr/>
            </p:nvSpPr>
            <p:spPr bwMode="auto">
              <a:xfrm>
                <a:off x="3180" y="1531"/>
                <a:ext cx="1680" cy="1829"/>
              </a:xfrm>
              <a:custGeom>
                <a:avLst/>
                <a:gdLst>
                  <a:gd name="T0" fmla="*/ 0 w 4733"/>
                  <a:gd name="T1" fmla="*/ 0 h 4692"/>
                  <a:gd name="T2" fmla="*/ 132 w 4733"/>
                  <a:gd name="T3" fmla="*/ 0 h 4692"/>
                  <a:gd name="T4" fmla="*/ 132 w 4733"/>
                  <a:gd name="T5" fmla="*/ 4559 h 4692"/>
                  <a:gd name="T6" fmla="*/ 4584 w 4733"/>
                  <a:gd name="T7" fmla="*/ 4559 h 4692"/>
                  <a:gd name="T8" fmla="*/ 4584 w 4733"/>
                  <a:gd name="T9" fmla="*/ 0 h 4692"/>
                  <a:gd name="T10" fmla="*/ 4733 w 4733"/>
                  <a:gd name="T11" fmla="*/ 0 h 4692"/>
                  <a:gd name="T12" fmla="*/ 4733 w 4733"/>
                  <a:gd name="T13" fmla="*/ 4692 h 4692"/>
                  <a:gd name="T14" fmla="*/ 0 w 4733"/>
                  <a:gd name="T15" fmla="*/ 4692 h 4692"/>
                  <a:gd name="T16" fmla="*/ 0 w 4733"/>
                  <a:gd name="T17" fmla="*/ 0 h 4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33" h="4692">
                    <a:moveTo>
                      <a:pt x="0" y="0"/>
                    </a:moveTo>
                    <a:lnTo>
                      <a:pt x="132" y="0"/>
                    </a:lnTo>
                    <a:lnTo>
                      <a:pt x="132" y="4559"/>
                    </a:lnTo>
                    <a:lnTo>
                      <a:pt x="4584" y="4559"/>
                    </a:lnTo>
                    <a:lnTo>
                      <a:pt x="4584" y="0"/>
                    </a:lnTo>
                    <a:lnTo>
                      <a:pt x="4733" y="0"/>
                    </a:lnTo>
                    <a:lnTo>
                      <a:pt x="4733" y="4692"/>
                    </a:lnTo>
                    <a:lnTo>
                      <a:pt x="0" y="4692"/>
                    </a:lnTo>
                    <a:lnTo>
                      <a:pt x="0" y="0"/>
                    </a:lnTo>
                    <a:close/>
                  </a:path>
                </a:pathLst>
              </a:custGeom>
              <a:noFill/>
              <a:ln w="9525">
                <a:solidFill>
                  <a:schemeClr val="tx1"/>
                </a:solidFill>
                <a:round/>
                <a:headEnd/>
                <a:tailEnd/>
              </a:ln>
              <a:extLst>
                <a:ext uri="{909E8E84-426E-40DD-AFC4-6F175D3DCCD1}">
                  <a14:hiddenFill xmlns:a14="http://schemas.microsoft.com/office/drawing/2010/main">
                    <a:solidFill>
                      <a:srgbClr val="B2B2B2"/>
                    </a:solidFill>
                  </a14:hiddenFill>
                </a:ext>
              </a:extLst>
            </p:spPr>
            <p:txBody>
              <a:bodyPr/>
              <a:lstStyle/>
              <a:p>
                <a:endParaRPr lang="en-GB"/>
              </a:p>
            </p:txBody>
          </p:sp>
          <p:sp>
            <p:nvSpPr>
              <p:cNvPr id="14" name="Freeform 15"/>
              <p:cNvSpPr>
                <a:spLocks/>
              </p:cNvSpPr>
              <p:nvPr/>
            </p:nvSpPr>
            <p:spPr bwMode="auto">
              <a:xfrm>
                <a:off x="1319" y="1632"/>
                <a:ext cx="4002" cy="1680"/>
              </a:xfrm>
              <a:custGeom>
                <a:avLst/>
                <a:gdLst>
                  <a:gd name="T0" fmla="*/ 0 w 4502"/>
                  <a:gd name="T1" fmla="*/ 855 h 1680"/>
                  <a:gd name="T2" fmla="*/ 4502 w 4502"/>
                  <a:gd name="T3" fmla="*/ 0 h 1680"/>
                  <a:gd name="T4" fmla="*/ 4502 w 4502"/>
                  <a:gd name="T5" fmla="*/ 1680 h 1680"/>
                  <a:gd name="T6" fmla="*/ 0 w 4502"/>
                  <a:gd name="T7" fmla="*/ 855 h 1680"/>
                </a:gdLst>
                <a:ahLst/>
                <a:cxnLst>
                  <a:cxn ang="0">
                    <a:pos x="T0" y="T1"/>
                  </a:cxn>
                  <a:cxn ang="0">
                    <a:pos x="T2" y="T3"/>
                  </a:cxn>
                  <a:cxn ang="0">
                    <a:pos x="T4" y="T5"/>
                  </a:cxn>
                  <a:cxn ang="0">
                    <a:pos x="T6" y="T7"/>
                  </a:cxn>
                </a:cxnLst>
                <a:rect l="0" t="0" r="r" b="b"/>
                <a:pathLst>
                  <a:path w="4502" h="1680">
                    <a:moveTo>
                      <a:pt x="0" y="855"/>
                    </a:moveTo>
                    <a:lnTo>
                      <a:pt x="4502" y="0"/>
                    </a:lnTo>
                    <a:lnTo>
                      <a:pt x="4502" y="1680"/>
                    </a:lnTo>
                    <a:lnTo>
                      <a:pt x="0" y="855"/>
                    </a:lnTo>
                    <a:close/>
                  </a:path>
                </a:pathLst>
              </a:custGeom>
              <a:solidFill>
                <a:srgbClr val="FFFF00">
                  <a:alpha val="50000"/>
                </a:srgbClr>
              </a:solidFill>
              <a:ln>
                <a:noFill/>
              </a:ln>
              <a:effectLst/>
              <a:extLst>
                <a:ext uri="{91240B29-F687-4F45-9708-019B960494DF}">
                  <a14:hiddenLine xmlns:a14="http://schemas.microsoft.com/office/drawing/2010/main" w="8001" cap="flat" cmpd="sng">
                    <a:solidFill>
                      <a:srgbClr val="F9FFC9"/>
                    </a:solidFill>
                    <a:prstDash val="solid"/>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5" name="AutoShape 16"/>
              <p:cNvSpPr>
                <a:spLocks noChangeArrowheads="1"/>
              </p:cNvSpPr>
              <p:nvPr/>
            </p:nvSpPr>
            <p:spPr bwMode="auto">
              <a:xfrm>
                <a:off x="1278" y="2435"/>
                <a:ext cx="96" cy="96"/>
              </a:xfrm>
              <a:prstGeom prst="irregularSeal2">
                <a:avLst/>
              </a:prstGeom>
              <a:solidFill>
                <a:srgbClr val="000000"/>
              </a:solidFill>
              <a:ln w="9525">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6" name="Group 17"/>
              <p:cNvGrpSpPr>
                <a:grpSpLocks/>
              </p:cNvGrpSpPr>
              <p:nvPr/>
            </p:nvGrpSpPr>
            <p:grpSpPr bwMode="auto">
              <a:xfrm>
                <a:off x="3479" y="1296"/>
                <a:ext cx="54" cy="1247"/>
                <a:chOff x="5153" y="1142"/>
                <a:chExt cx="51" cy="1066"/>
              </a:xfrm>
            </p:grpSpPr>
            <p:sp>
              <p:nvSpPr>
                <p:cNvPr id="17" name="Freeform 18"/>
                <p:cNvSpPr>
                  <a:spLocks/>
                </p:cNvSpPr>
                <p:nvPr/>
              </p:nvSpPr>
              <p:spPr bwMode="auto">
                <a:xfrm>
                  <a:off x="5153" y="1142"/>
                  <a:ext cx="51" cy="1066"/>
                </a:xfrm>
                <a:custGeom>
                  <a:avLst/>
                  <a:gdLst>
                    <a:gd name="T0" fmla="*/ 0 w 151"/>
                    <a:gd name="T1" fmla="*/ 0 h 3199"/>
                    <a:gd name="T2" fmla="*/ 151 w 151"/>
                    <a:gd name="T3" fmla="*/ 0 h 3199"/>
                    <a:gd name="T4" fmla="*/ 151 w 151"/>
                    <a:gd name="T5" fmla="*/ 2875 h 3199"/>
                    <a:gd name="T6" fmla="*/ 148 w 151"/>
                    <a:gd name="T7" fmla="*/ 2897 h 3199"/>
                    <a:gd name="T8" fmla="*/ 142 w 151"/>
                    <a:gd name="T9" fmla="*/ 2919 h 3199"/>
                    <a:gd name="T10" fmla="*/ 133 w 151"/>
                    <a:gd name="T11" fmla="*/ 2940 h 3199"/>
                    <a:gd name="T12" fmla="*/ 123 w 151"/>
                    <a:gd name="T13" fmla="*/ 2961 h 3199"/>
                    <a:gd name="T14" fmla="*/ 113 w 151"/>
                    <a:gd name="T15" fmla="*/ 2983 h 3199"/>
                    <a:gd name="T16" fmla="*/ 104 w 151"/>
                    <a:gd name="T17" fmla="*/ 3003 h 3199"/>
                    <a:gd name="T18" fmla="*/ 98 w 151"/>
                    <a:gd name="T19" fmla="*/ 3025 h 3199"/>
                    <a:gd name="T20" fmla="*/ 94 w 151"/>
                    <a:gd name="T21" fmla="*/ 3047 h 3199"/>
                    <a:gd name="T22" fmla="*/ 93 w 151"/>
                    <a:gd name="T23" fmla="*/ 3082 h 3199"/>
                    <a:gd name="T24" fmla="*/ 92 w 151"/>
                    <a:gd name="T25" fmla="*/ 3111 h 3199"/>
                    <a:gd name="T26" fmla="*/ 92 w 151"/>
                    <a:gd name="T27" fmla="*/ 3138 h 3199"/>
                    <a:gd name="T28" fmla="*/ 91 w 151"/>
                    <a:gd name="T29" fmla="*/ 3159 h 3199"/>
                    <a:gd name="T30" fmla="*/ 88 w 151"/>
                    <a:gd name="T31" fmla="*/ 3176 h 3199"/>
                    <a:gd name="T32" fmla="*/ 85 w 151"/>
                    <a:gd name="T33" fmla="*/ 3189 h 3199"/>
                    <a:gd name="T34" fmla="*/ 80 w 151"/>
                    <a:gd name="T35" fmla="*/ 3197 h 3199"/>
                    <a:gd name="T36" fmla="*/ 75 w 151"/>
                    <a:gd name="T37" fmla="*/ 3199 h 3199"/>
                    <a:gd name="T38" fmla="*/ 69 w 151"/>
                    <a:gd name="T39" fmla="*/ 3197 h 3199"/>
                    <a:gd name="T40" fmla="*/ 65 w 151"/>
                    <a:gd name="T41" fmla="*/ 3189 h 3199"/>
                    <a:gd name="T42" fmla="*/ 62 w 151"/>
                    <a:gd name="T43" fmla="*/ 3176 h 3199"/>
                    <a:gd name="T44" fmla="*/ 61 w 151"/>
                    <a:gd name="T45" fmla="*/ 3159 h 3199"/>
                    <a:gd name="T46" fmla="*/ 58 w 151"/>
                    <a:gd name="T47" fmla="*/ 3138 h 3199"/>
                    <a:gd name="T48" fmla="*/ 58 w 151"/>
                    <a:gd name="T49" fmla="*/ 3111 h 3199"/>
                    <a:gd name="T50" fmla="*/ 57 w 151"/>
                    <a:gd name="T51" fmla="*/ 3082 h 3199"/>
                    <a:gd name="T52" fmla="*/ 56 w 151"/>
                    <a:gd name="T53" fmla="*/ 3047 h 3199"/>
                    <a:gd name="T54" fmla="*/ 53 w 151"/>
                    <a:gd name="T55" fmla="*/ 3025 h 3199"/>
                    <a:gd name="T56" fmla="*/ 47 w 151"/>
                    <a:gd name="T57" fmla="*/ 3003 h 3199"/>
                    <a:gd name="T58" fmla="*/ 38 w 151"/>
                    <a:gd name="T59" fmla="*/ 2983 h 3199"/>
                    <a:gd name="T60" fmla="*/ 27 w 151"/>
                    <a:gd name="T61" fmla="*/ 2962 h 3199"/>
                    <a:gd name="T62" fmla="*/ 17 w 151"/>
                    <a:gd name="T63" fmla="*/ 2941 h 3199"/>
                    <a:gd name="T64" fmla="*/ 8 w 151"/>
                    <a:gd name="T65" fmla="*/ 2920 h 3199"/>
                    <a:gd name="T66" fmla="*/ 2 w 151"/>
                    <a:gd name="T67" fmla="*/ 2899 h 3199"/>
                    <a:gd name="T68" fmla="*/ 0 w 151"/>
                    <a:gd name="T69" fmla="*/ 2875 h 3199"/>
                    <a:gd name="T70" fmla="*/ 0 w 151"/>
                    <a:gd name="T71" fmla="*/ 0 h 3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1" h="3199">
                      <a:moveTo>
                        <a:pt x="0" y="0"/>
                      </a:moveTo>
                      <a:lnTo>
                        <a:pt x="151" y="0"/>
                      </a:lnTo>
                      <a:lnTo>
                        <a:pt x="151" y="2875"/>
                      </a:lnTo>
                      <a:lnTo>
                        <a:pt x="148" y="2897"/>
                      </a:lnTo>
                      <a:lnTo>
                        <a:pt x="142" y="2919"/>
                      </a:lnTo>
                      <a:lnTo>
                        <a:pt x="133" y="2940"/>
                      </a:lnTo>
                      <a:lnTo>
                        <a:pt x="123" y="2961"/>
                      </a:lnTo>
                      <a:lnTo>
                        <a:pt x="113" y="2983"/>
                      </a:lnTo>
                      <a:lnTo>
                        <a:pt x="104" y="3003"/>
                      </a:lnTo>
                      <a:lnTo>
                        <a:pt x="98" y="3025"/>
                      </a:lnTo>
                      <a:lnTo>
                        <a:pt x="94" y="3047"/>
                      </a:lnTo>
                      <a:lnTo>
                        <a:pt x="93" y="3082"/>
                      </a:lnTo>
                      <a:lnTo>
                        <a:pt x="92" y="3111"/>
                      </a:lnTo>
                      <a:lnTo>
                        <a:pt x="92" y="3138"/>
                      </a:lnTo>
                      <a:lnTo>
                        <a:pt x="91" y="3159"/>
                      </a:lnTo>
                      <a:lnTo>
                        <a:pt x="88" y="3176"/>
                      </a:lnTo>
                      <a:lnTo>
                        <a:pt x="85" y="3189"/>
                      </a:lnTo>
                      <a:lnTo>
                        <a:pt x="80" y="3197"/>
                      </a:lnTo>
                      <a:lnTo>
                        <a:pt x="75" y="3199"/>
                      </a:lnTo>
                      <a:lnTo>
                        <a:pt x="69" y="3197"/>
                      </a:lnTo>
                      <a:lnTo>
                        <a:pt x="65" y="3189"/>
                      </a:lnTo>
                      <a:lnTo>
                        <a:pt x="62" y="3176"/>
                      </a:lnTo>
                      <a:lnTo>
                        <a:pt x="61" y="3159"/>
                      </a:lnTo>
                      <a:lnTo>
                        <a:pt x="58" y="3138"/>
                      </a:lnTo>
                      <a:lnTo>
                        <a:pt x="58" y="3111"/>
                      </a:lnTo>
                      <a:lnTo>
                        <a:pt x="57" y="3082"/>
                      </a:lnTo>
                      <a:lnTo>
                        <a:pt x="56" y="3047"/>
                      </a:lnTo>
                      <a:lnTo>
                        <a:pt x="53" y="3025"/>
                      </a:lnTo>
                      <a:lnTo>
                        <a:pt x="47" y="3003"/>
                      </a:lnTo>
                      <a:lnTo>
                        <a:pt x="38" y="2983"/>
                      </a:lnTo>
                      <a:lnTo>
                        <a:pt x="27" y="2962"/>
                      </a:lnTo>
                      <a:lnTo>
                        <a:pt x="17" y="2941"/>
                      </a:lnTo>
                      <a:lnTo>
                        <a:pt x="8" y="2920"/>
                      </a:lnTo>
                      <a:lnTo>
                        <a:pt x="2" y="2899"/>
                      </a:lnTo>
                      <a:lnTo>
                        <a:pt x="0" y="2875"/>
                      </a:lnTo>
                      <a:lnTo>
                        <a:pt x="0" y="0"/>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 name="Freeform 19"/>
                <p:cNvSpPr>
                  <a:spLocks/>
                </p:cNvSpPr>
                <p:nvPr/>
              </p:nvSpPr>
              <p:spPr bwMode="auto">
                <a:xfrm>
                  <a:off x="5153" y="1142"/>
                  <a:ext cx="51" cy="1066"/>
                </a:xfrm>
                <a:custGeom>
                  <a:avLst/>
                  <a:gdLst>
                    <a:gd name="T0" fmla="*/ 0 w 151"/>
                    <a:gd name="T1" fmla="*/ 0 h 3199"/>
                    <a:gd name="T2" fmla="*/ 151 w 151"/>
                    <a:gd name="T3" fmla="*/ 0 h 3199"/>
                    <a:gd name="T4" fmla="*/ 151 w 151"/>
                    <a:gd name="T5" fmla="*/ 2875 h 3199"/>
                    <a:gd name="T6" fmla="*/ 151 w 151"/>
                    <a:gd name="T7" fmla="*/ 2875 h 3199"/>
                    <a:gd name="T8" fmla="*/ 148 w 151"/>
                    <a:gd name="T9" fmla="*/ 2897 h 3199"/>
                    <a:gd name="T10" fmla="*/ 142 w 151"/>
                    <a:gd name="T11" fmla="*/ 2919 h 3199"/>
                    <a:gd name="T12" fmla="*/ 133 w 151"/>
                    <a:gd name="T13" fmla="*/ 2940 h 3199"/>
                    <a:gd name="T14" fmla="*/ 123 w 151"/>
                    <a:gd name="T15" fmla="*/ 2961 h 3199"/>
                    <a:gd name="T16" fmla="*/ 113 w 151"/>
                    <a:gd name="T17" fmla="*/ 2983 h 3199"/>
                    <a:gd name="T18" fmla="*/ 104 w 151"/>
                    <a:gd name="T19" fmla="*/ 3003 h 3199"/>
                    <a:gd name="T20" fmla="*/ 98 w 151"/>
                    <a:gd name="T21" fmla="*/ 3025 h 3199"/>
                    <a:gd name="T22" fmla="*/ 94 w 151"/>
                    <a:gd name="T23" fmla="*/ 3047 h 3199"/>
                    <a:gd name="T24" fmla="*/ 94 w 151"/>
                    <a:gd name="T25" fmla="*/ 3047 h 3199"/>
                    <a:gd name="T26" fmla="*/ 93 w 151"/>
                    <a:gd name="T27" fmla="*/ 3082 h 3199"/>
                    <a:gd name="T28" fmla="*/ 92 w 151"/>
                    <a:gd name="T29" fmla="*/ 3111 h 3199"/>
                    <a:gd name="T30" fmla="*/ 92 w 151"/>
                    <a:gd name="T31" fmla="*/ 3138 h 3199"/>
                    <a:gd name="T32" fmla="*/ 91 w 151"/>
                    <a:gd name="T33" fmla="*/ 3159 h 3199"/>
                    <a:gd name="T34" fmla="*/ 88 w 151"/>
                    <a:gd name="T35" fmla="*/ 3176 h 3199"/>
                    <a:gd name="T36" fmla="*/ 85 w 151"/>
                    <a:gd name="T37" fmla="*/ 3189 h 3199"/>
                    <a:gd name="T38" fmla="*/ 80 w 151"/>
                    <a:gd name="T39" fmla="*/ 3197 h 3199"/>
                    <a:gd name="T40" fmla="*/ 75 w 151"/>
                    <a:gd name="T41" fmla="*/ 3199 h 3199"/>
                    <a:gd name="T42" fmla="*/ 75 w 151"/>
                    <a:gd name="T43" fmla="*/ 3199 h 3199"/>
                    <a:gd name="T44" fmla="*/ 69 w 151"/>
                    <a:gd name="T45" fmla="*/ 3197 h 3199"/>
                    <a:gd name="T46" fmla="*/ 65 w 151"/>
                    <a:gd name="T47" fmla="*/ 3189 h 3199"/>
                    <a:gd name="T48" fmla="*/ 62 w 151"/>
                    <a:gd name="T49" fmla="*/ 3176 h 3199"/>
                    <a:gd name="T50" fmla="*/ 61 w 151"/>
                    <a:gd name="T51" fmla="*/ 3159 h 3199"/>
                    <a:gd name="T52" fmla="*/ 58 w 151"/>
                    <a:gd name="T53" fmla="*/ 3138 h 3199"/>
                    <a:gd name="T54" fmla="*/ 58 w 151"/>
                    <a:gd name="T55" fmla="*/ 3111 h 3199"/>
                    <a:gd name="T56" fmla="*/ 57 w 151"/>
                    <a:gd name="T57" fmla="*/ 3082 h 3199"/>
                    <a:gd name="T58" fmla="*/ 56 w 151"/>
                    <a:gd name="T59" fmla="*/ 3047 h 3199"/>
                    <a:gd name="T60" fmla="*/ 56 w 151"/>
                    <a:gd name="T61" fmla="*/ 3047 h 3199"/>
                    <a:gd name="T62" fmla="*/ 53 w 151"/>
                    <a:gd name="T63" fmla="*/ 3025 h 3199"/>
                    <a:gd name="T64" fmla="*/ 47 w 151"/>
                    <a:gd name="T65" fmla="*/ 3003 h 3199"/>
                    <a:gd name="T66" fmla="*/ 38 w 151"/>
                    <a:gd name="T67" fmla="*/ 2983 h 3199"/>
                    <a:gd name="T68" fmla="*/ 27 w 151"/>
                    <a:gd name="T69" fmla="*/ 2962 h 3199"/>
                    <a:gd name="T70" fmla="*/ 17 w 151"/>
                    <a:gd name="T71" fmla="*/ 2941 h 3199"/>
                    <a:gd name="T72" fmla="*/ 8 w 151"/>
                    <a:gd name="T73" fmla="*/ 2920 h 3199"/>
                    <a:gd name="T74" fmla="*/ 2 w 151"/>
                    <a:gd name="T75" fmla="*/ 2899 h 3199"/>
                    <a:gd name="T76" fmla="*/ 0 w 151"/>
                    <a:gd name="T77" fmla="*/ 2875 h 3199"/>
                    <a:gd name="T78" fmla="*/ 0 w 151"/>
                    <a:gd name="T79" fmla="*/ 0 h 3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1" h="3199">
                      <a:moveTo>
                        <a:pt x="0" y="0"/>
                      </a:moveTo>
                      <a:lnTo>
                        <a:pt x="151" y="0"/>
                      </a:lnTo>
                      <a:lnTo>
                        <a:pt x="151" y="2875"/>
                      </a:lnTo>
                      <a:lnTo>
                        <a:pt x="151" y="2875"/>
                      </a:lnTo>
                      <a:lnTo>
                        <a:pt x="148" y="2897"/>
                      </a:lnTo>
                      <a:lnTo>
                        <a:pt x="142" y="2919"/>
                      </a:lnTo>
                      <a:lnTo>
                        <a:pt x="133" y="2940"/>
                      </a:lnTo>
                      <a:lnTo>
                        <a:pt x="123" y="2961"/>
                      </a:lnTo>
                      <a:lnTo>
                        <a:pt x="113" y="2983"/>
                      </a:lnTo>
                      <a:lnTo>
                        <a:pt x="104" y="3003"/>
                      </a:lnTo>
                      <a:lnTo>
                        <a:pt x="98" y="3025"/>
                      </a:lnTo>
                      <a:lnTo>
                        <a:pt x="94" y="3047"/>
                      </a:lnTo>
                      <a:lnTo>
                        <a:pt x="94" y="3047"/>
                      </a:lnTo>
                      <a:lnTo>
                        <a:pt x="93" y="3082"/>
                      </a:lnTo>
                      <a:lnTo>
                        <a:pt x="92" y="3111"/>
                      </a:lnTo>
                      <a:lnTo>
                        <a:pt x="92" y="3138"/>
                      </a:lnTo>
                      <a:lnTo>
                        <a:pt x="91" y="3159"/>
                      </a:lnTo>
                      <a:lnTo>
                        <a:pt x="88" y="3176"/>
                      </a:lnTo>
                      <a:lnTo>
                        <a:pt x="85" y="3189"/>
                      </a:lnTo>
                      <a:lnTo>
                        <a:pt x="80" y="3197"/>
                      </a:lnTo>
                      <a:lnTo>
                        <a:pt x="75" y="3199"/>
                      </a:lnTo>
                      <a:lnTo>
                        <a:pt x="75" y="3199"/>
                      </a:lnTo>
                      <a:lnTo>
                        <a:pt x="69" y="3197"/>
                      </a:lnTo>
                      <a:lnTo>
                        <a:pt x="65" y="3189"/>
                      </a:lnTo>
                      <a:lnTo>
                        <a:pt x="62" y="3176"/>
                      </a:lnTo>
                      <a:lnTo>
                        <a:pt x="61" y="3159"/>
                      </a:lnTo>
                      <a:lnTo>
                        <a:pt x="58" y="3138"/>
                      </a:lnTo>
                      <a:lnTo>
                        <a:pt x="58" y="3111"/>
                      </a:lnTo>
                      <a:lnTo>
                        <a:pt x="57" y="3082"/>
                      </a:lnTo>
                      <a:lnTo>
                        <a:pt x="56" y="3047"/>
                      </a:lnTo>
                      <a:lnTo>
                        <a:pt x="56" y="3047"/>
                      </a:lnTo>
                      <a:lnTo>
                        <a:pt x="53" y="3025"/>
                      </a:lnTo>
                      <a:lnTo>
                        <a:pt x="47" y="3003"/>
                      </a:lnTo>
                      <a:lnTo>
                        <a:pt x="38" y="2983"/>
                      </a:lnTo>
                      <a:lnTo>
                        <a:pt x="27" y="2962"/>
                      </a:lnTo>
                      <a:lnTo>
                        <a:pt x="17" y="2941"/>
                      </a:lnTo>
                      <a:lnTo>
                        <a:pt x="8" y="2920"/>
                      </a:lnTo>
                      <a:lnTo>
                        <a:pt x="2" y="2899"/>
                      </a:lnTo>
                      <a:lnTo>
                        <a:pt x="0" y="2875"/>
                      </a:lnTo>
                      <a:lnTo>
                        <a:pt x="0" y="0"/>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9" name="Freeform 20"/>
                <p:cNvSpPr>
                  <a:spLocks/>
                </p:cNvSpPr>
                <p:nvPr/>
              </p:nvSpPr>
              <p:spPr bwMode="auto">
                <a:xfrm>
                  <a:off x="5172" y="2145"/>
                  <a:ext cx="13" cy="63"/>
                </a:xfrm>
                <a:custGeom>
                  <a:avLst/>
                  <a:gdLst>
                    <a:gd name="T0" fmla="*/ 19 w 38"/>
                    <a:gd name="T1" fmla="*/ 189 h 189"/>
                    <a:gd name="T2" fmla="*/ 23 w 38"/>
                    <a:gd name="T3" fmla="*/ 186 h 189"/>
                    <a:gd name="T4" fmla="*/ 27 w 38"/>
                    <a:gd name="T5" fmla="*/ 181 h 189"/>
                    <a:gd name="T6" fmla="*/ 30 w 38"/>
                    <a:gd name="T7" fmla="*/ 173 h 189"/>
                    <a:gd name="T8" fmla="*/ 34 w 38"/>
                    <a:gd name="T9" fmla="*/ 161 h 189"/>
                    <a:gd name="T10" fmla="*/ 36 w 38"/>
                    <a:gd name="T11" fmla="*/ 146 h 189"/>
                    <a:gd name="T12" fmla="*/ 37 w 38"/>
                    <a:gd name="T13" fmla="*/ 130 h 189"/>
                    <a:gd name="T14" fmla="*/ 38 w 38"/>
                    <a:gd name="T15" fmla="*/ 113 h 189"/>
                    <a:gd name="T16" fmla="*/ 38 w 38"/>
                    <a:gd name="T17" fmla="*/ 93 h 189"/>
                    <a:gd name="T18" fmla="*/ 38 w 38"/>
                    <a:gd name="T19" fmla="*/ 75 h 189"/>
                    <a:gd name="T20" fmla="*/ 37 w 38"/>
                    <a:gd name="T21" fmla="*/ 56 h 189"/>
                    <a:gd name="T22" fmla="*/ 36 w 38"/>
                    <a:gd name="T23" fmla="*/ 41 h 189"/>
                    <a:gd name="T24" fmla="*/ 34 w 38"/>
                    <a:gd name="T25" fmla="*/ 28 h 189"/>
                    <a:gd name="T26" fmla="*/ 30 w 38"/>
                    <a:gd name="T27" fmla="*/ 16 h 189"/>
                    <a:gd name="T28" fmla="*/ 27 w 38"/>
                    <a:gd name="T29" fmla="*/ 7 h 189"/>
                    <a:gd name="T30" fmla="*/ 23 w 38"/>
                    <a:gd name="T31" fmla="*/ 2 h 189"/>
                    <a:gd name="T32" fmla="*/ 19 w 38"/>
                    <a:gd name="T33" fmla="*/ 0 h 189"/>
                    <a:gd name="T34" fmla="*/ 14 w 38"/>
                    <a:gd name="T35" fmla="*/ 2 h 189"/>
                    <a:gd name="T36" fmla="*/ 10 w 38"/>
                    <a:gd name="T37" fmla="*/ 7 h 189"/>
                    <a:gd name="T38" fmla="*/ 8 w 38"/>
                    <a:gd name="T39" fmla="*/ 16 h 189"/>
                    <a:gd name="T40" fmla="*/ 5 w 38"/>
                    <a:gd name="T41" fmla="*/ 28 h 189"/>
                    <a:gd name="T42" fmla="*/ 2 w 38"/>
                    <a:gd name="T43" fmla="*/ 41 h 189"/>
                    <a:gd name="T44" fmla="*/ 1 w 38"/>
                    <a:gd name="T45" fmla="*/ 56 h 189"/>
                    <a:gd name="T46" fmla="*/ 0 w 38"/>
                    <a:gd name="T47" fmla="*/ 75 h 189"/>
                    <a:gd name="T48" fmla="*/ 0 w 38"/>
                    <a:gd name="T49" fmla="*/ 93 h 189"/>
                    <a:gd name="T50" fmla="*/ 0 w 38"/>
                    <a:gd name="T51" fmla="*/ 113 h 189"/>
                    <a:gd name="T52" fmla="*/ 1 w 38"/>
                    <a:gd name="T53" fmla="*/ 130 h 189"/>
                    <a:gd name="T54" fmla="*/ 2 w 38"/>
                    <a:gd name="T55" fmla="*/ 146 h 189"/>
                    <a:gd name="T56" fmla="*/ 5 w 38"/>
                    <a:gd name="T57" fmla="*/ 161 h 189"/>
                    <a:gd name="T58" fmla="*/ 8 w 38"/>
                    <a:gd name="T59" fmla="*/ 173 h 189"/>
                    <a:gd name="T60" fmla="*/ 10 w 38"/>
                    <a:gd name="T61" fmla="*/ 181 h 189"/>
                    <a:gd name="T62" fmla="*/ 14 w 38"/>
                    <a:gd name="T63" fmla="*/ 186 h 189"/>
                    <a:gd name="T64" fmla="*/ 19 w 38"/>
                    <a:gd name="T65"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 h="189">
                      <a:moveTo>
                        <a:pt x="19" y="189"/>
                      </a:moveTo>
                      <a:lnTo>
                        <a:pt x="23" y="186"/>
                      </a:lnTo>
                      <a:lnTo>
                        <a:pt x="27" y="181"/>
                      </a:lnTo>
                      <a:lnTo>
                        <a:pt x="30" y="173"/>
                      </a:lnTo>
                      <a:lnTo>
                        <a:pt x="34" y="161"/>
                      </a:lnTo>
                      <a:lnTo>
                        <a:pt x="36" y="146"/>
                      </a:lnTo>
                      <a:lnTo>
                        <a:pt x="37" y="130"/>
                      </a:lnTo>
                      <a:lnTo>
                        <a:pt x="38" y="113"/>
                      </a:lnTo>
                      <a:lnTo>
                        <a:pt x="38" y="93"/>
                      </a:lnTo>
                      <a:lnTo>
                        <a:pt x="38" y="75"/>
                      </a:lnTo>
                      <a:lnTo>
                        <a:pt x="37" y="56"/>
                      </a:lnTo>
                      <a:lnTo>
                        <a:pt x="36" y="41"/>
                      </a:lnTo>
                      <a:lnTo>
                        <a:pt x="34" y="28"/>
                      </a:lnTo>
                      <a:lnTo>
                        <a:pt x="30" y="16"/>
                      </a:lnTo>
                      <a:lnTo>
                        <a:pt x="27" y="7"/>
                      </a:lnTo>
                      <a:lnTo>
                        <a:pt x="23" y="2"/>
                      </a:lnTo>
                      <a:lnTo>
                        <a:pt x="19" y="0"/>
                      </a:lnTo>
                      <a:lnTo>
                        <a:pt x="14" y="2"/>
                      </a:lnTo>
                      <a:lnTo>
                        <a:pt x="10" y="7"/>
                      </a:lnTo>
                      <a:lnTo>
                        <a:pt x="8" y="16"/>
                      </a:lnTo>
                      <a:lnTo>
                        <a:pt x="5" y="28"/>
                      </a:lnTo>
                      <a:lnTo>
                        <a:pt x="2" y="41"/>
                      </a:lnTo>
                      <a:lnTo>
                        <a:pt x="1" y="56"/>
                      </a:lnTo>
                      <a:lnTo>
                        <a:pt x="0" y="75"/>
                      </a:lnTo>
                      <a:lnTo>
                        <a:pt x="0" y="93"/>
                      </a:lnTo>
                      <a:lnTo>
                        <a:pt x="0" y="113"/>
                      </a:lnTo>
                      <a:lnTo>
                        <a:pt x="1" y="130"/>
                      </a:lnTo>
                      <a:lnTo>
                        <a:pt x="2" y="146"/>
                      </a:lnTo>
                      <a:lnTo>
                        <a:pt x="5" y="161"/>
                      </a:lnTo>
                      <a:lnTo>
                        <a:pt x="8" y="173"/>
                      </a:lnTo>
                      <a:lnTo>
                        <a:pt x="10" y="181"/>
                      </a:lnTo>
                      <a:lnTo>
                        <a:pt x="14" y="186"/>
                      </a:lnTo>
                      <a:lnTo>
                        <a:pt x="19" y="189"/>
                      </a:lnTo>
                      <a:close/>
                    </a:path>
                  </a:pathLst>
                </a:custGeom>
                <a:noFill/>
                <a:ln w="9525">
                  <a:solidFill>
                    <a:schemeClr val="tx1"/>
                  </a:solidFill>
                  <a:round/>
                  <a:headEnd/>
                  <a:tailEnd/>
                </a:ln>
                <a:extLst>
                  <a:ext uri="{909E8E84-426E-40DD-AFC4-6F175D3DCCD1}">
                    <a14:hiddenFill xmlns:a14="http://schemas.microsoft.com/office/drawing/2010/main">
                      <a:solidFill>
                        <a:srgbClr val="191919"/>
                      </a:solidFill>
                    </a14:hiddenFill>
                  </a:ext>
                </a:extLst>
              </p:spPr>
              <p:txBody>
                <a:bodyPr/>
                <a:lstStyle/>
                <a:p>
                  <a:endParaRPr lang="en-GB"/>
                </a:p>
              </p:txBody>
            </p:sp>
            <p:sp>
              <p:nvSpPr>
                <p:cNvPr id="20" name="Freeform 21"/>
                <p:cNvSpPr>
                  <a:spLocks/>
                </p:cNvSpPr>
                <p:nvPr/>
              </p:nvSpPr>
              <p:spPr bwMode="auto">
                <a:xfrm>
                  <a:off x="5172" y="2145"/>
                  <a:ext cx="13" cy="63"/>
                </a:xfrm>
                <a:custGeom>
                  <a:avLst/>
                  <a:gdLst>
                    <a:gd name="T0" fmla="*/ 19 w 38"/>
                    <a:gd name="T1" fmla="*/ 189 h 189"/>
                    <a:gd name="T2" fmla="*/ 19 w 38"/>
                    <a:gd name="T3" fmla="*/ 189 h 189"/>
                    <a:gd name="T4" fmla="*/ 23 w 38"/>
                    <a:gd name="T5" fmla="*/ 186 h 189"/>
                    <a:gd name="T6" fmla="*/ 27 w 38"/>
                    <a:gd name="T7" fmla="*/ 181 h 189"/>
                    <a:gd name="T8" fmla="*/ 30 w 38"/>
                    <a:gd name="T9" fmla="*/ 173 h 189"/>
                    <a:gd name="T10" fmla="*/ 34 w 38"/>
                    <a:gd name="T11" fmla="*/ 161 h 189"/>
                    <a:gd name="T12" fmla="*/ 36 w 38"/>
                    <a:gd name="T13" fmla="*/ 146 h 189"/>
                    <a:gd name="T14" fmla="*/ 37 w 38"/>
                    <a:gd name="T15" fmla="*/ 130 h 189"/>
                    <a:gd name="T16" fmla="*/ 38 w 38"/>
                    <a:gd name="T17" fmla="*/ 113 h 189"/>
                    <a:gd name="T18" fmla="*/ 38 w 38"/>
                    <a:gd name="T19" fmla="*/ 93 h 189"/>
                    <a:gd name="T20" fmla="*/ 38 w 38"/>
                    <a:gd name="T21" fmla="*/ 93 h 189"/>
                    <a:gd name="T22" fmla="*/ 38 w 38"/>
                    <a:gd name="T23" fmla="*/ 75 h 189"/>
                    <a:gd name="T24" fmla="*/ 37 w 38"/>
                    <a:gd name="T25" fmla="*/ 56 h 189"/>
                    <a:gd name="T26" fmla="*/ 36 w 38"/>
                    <a:gd name="T27" fmla="*/ 41 h 189"/>
                    <a:gd name="T28" fmla="*/ 34 w 38"/>
                    <a:gd name="T29" fmla="*/ 28 h 189"/>
                    <a:gd name="T30" fmla="*/ 30 w 38"/>
                    <a:gd name="T31" fmla="*/ 16 h 189"/>
                    <a:gd name="T32" fmla="*/ 27 w 38"/>
                    <a:gd name="T33" fmla="*/ 7 h 189"/>
                    <a:gd name="T34" fmla="*/ 23 w 38"/>
                    <a:gd name="T35" fmla="*/ 2 h 189"/>
                    <a:gd name="T36" fmla="*/ 19 w 38"/>
                    <a:gd name="T37" fmla="*/ 0 h 189"/>
                    <a:gd name="T38" fmla="*/ 19 w 38"/>
                    <a:gd name="T39" fmla="*/ 0 h 189"/>
                    <a:gd name="T40" fmla="*/ 14 w 38"/>
                    <a:gd name="T41" fmla="*/ 2 h 189"/>
                    <a:gd name="T42" fmla="*/ 10 w 38"/>
                    <a:gd name="T43" fmla="*/ 7 h 189"/>
                    <a:gd name="T44" fmla="*/ 8 w 38"/>
                    <a:gd name="T45" fmla="*/ 16 h 189"/>
                    <a:gd name="T46" fmla="*/ 5 w 38"/>
                    <a:gd name="T47" fmla="*/ 28 h 189"/>
                    <a:gd name="T48" fmla="*/ 2 w 38"/>
                    <a:gd name="T49" fmla="*/ 41 h 189"/>
                    <a:gd name="T50" fmla="*/ 1 w 38"/>
                    <a:gd name="T51" fmla="*/ 56 h 189"/>
                    <a:gd name="T52" fmla="*/ 0 w 38"/>
                    <a:gd name="T53" fmla="*/ 75 h 189"/>
                    <a:gd name="T54" fmla="*/ 0 w 38"/>
                    <a:gd name="T55" fmla="*/ 93 h 189"/>
                    <a:gd name="T56" fmla="*/ 0 w 38"/>
                    <a:gd name="T57" fmla="*/ 93 h 189"/>
                    <a:gd name="T58" fmla="*/ 0 w 38"/>
                    <a:gd name="T59" fmla="*/ 113 h 189"/>
                    <a:gd name="T60" fmla="*/ 1 w 38"/>
                    <a:gd name="T61" fmla="*/ 130 h 189"/>
                    <a:gd name="T62" fmla="*/ 2 w 38"/>
                    <a:gd name="T63" fmla="*/ 146 h 189"/>
                    <a:gd name="T64" fmla="*/ 5 w 38"/>
                    <a:gd name="T65" fmla="*/ 161 h 189"/>
                    <a:gd name="T66" fmla="*/ 8 w 38"/>
                    <a:gd name="T67" fmla="*/ 173 h 189"/>
                    <a:gd name="T68" fmla="*/ 10 w 38"/>
                    <a:gd name="T69" fmla="*/ 181 h 189"/>
                    <a:gd name="T70" fmla="*/ 14 w 38"/>
                    <a:gd name="T71" fmla="*/ 186 h 189"/>
                    <a:gd name="T72" fmla="*/ 19 w 38"/>
                    <a:gd name="T73"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8" h="189">
                      <a:moveTo>
                        <a:pt x="19" y="189"/>
                      </a:moveTo>
                      <a:lnTo>
                        <a:pt x="19" y="189"/>
                      </a:lnTo>
                      <a:lnTo>
                        <a:pt x="23" y="186"/>
                      </a:lnTo>
                      <a:lnTo>
                        <a:pt x="27" y="181"/>
                      </a:lnTo>
                      <a:lnTo>
                        <a:pt x="30" y="173"/>
                      </a:lnTo>
                      <a:lnTo>
                        <a:pt x="34" y="161"/>
                      </a:lnTo>
                      <a:lnTo>
                        <a:pt x="36" y="146"/>
                      </a:lnTo>
                      <a:lnTo>
                        <a:pt x="37" y="130"/>
                      </a:lnTo>
                      <a:lnTo>
                        <a:pt x="38" y="113"/>
                      </a:lnTo>
                      <a:lnTo>
                        <a:pt x="38" y="93"/>
                      </a:lnTo>
                      <a:lnTo>
                        <a:pt x="38" y="93"/>
                      </a:lnTo>
                      <a:lnTo>
                        <a:pt x="38" y="75"/>
                      </a:lnTo>
                      <a:lnTo>
                        <a:pt x="37" y="56"/>
                      </a:lnTo>
                      <a:lnTo>
                        <a:pt x="36" y="41"/>
                      </a:lnTo>
                      <a:lnTo>
                        <a:pt x="34" y="28"/>
                      </a:lnTo>
                      <a:lnTo>
                        <a:pt x="30" y="16"/>
                      </a:lnTo>
                      <a:lnTo>
                        <a:pt x="27" y="7"/>
                      </a:lnTo>
                      <a:lnTo>
                        <a:pt x="23" y="2"/>
                      </a:lnTo>
                      <a:lnTo>
                        <a:pt x="19" y="0"/>
                      </a:lnTo>
                      <a:lnTo>
                        <a:pt x="19" y="0"/>
                      </a:lnTo>
                      <a:lnTo>
                        <a:pt x="14" y="2"/>
                      </a:lnTo>
                      <a:lnTo>
                        <a:pt x="10" y="7"/>
                      </a:lnTo>
                      <a:lnTo>
                        <a:pt x="8" y="16"/>
                      </a:lnTo>
                      <a:lnTo>
                        <a:pt x="5" y="28"/>
                      </a:lnTo>
                      <a:lnTo>
                        <a:pt x="2" y="41"/>
                      </a:lnTo>
                      <a:lnTo>
                        <a:pt x="1" y="56"/>
                      </a:lnTo>
                      <a:lnTo>
                        <a:pt x="0" y="75"/>
                      </a:lnTo>
                      <a:lnTo>
                        <a:pt x="0" y="93"/>
                      </a:lnTo>
                      <a:lnTo>
                        <a:pt x="0" y="93"/>
                      </a:lnTo>
                      <a:lnTo>
                        <a:pt x="0" y="113"/>
                      </a:lnTo>
                      <a:lnTo>
                        <a:pt x="1" y="130"/>
                      </a:lnTo>
                      <a:lnTo>
                        <a:pt x="2" y="146"/>
                      </a:lnTo>
                      <a:lnTo>
                        <a:pt x="5" y="161"/>
                      </a:lnTo>
                      <a:lnTo>
                        <a:pt x="8" y="173"/>
                      </a:lnTo>
                      <a:lnTo>
                        <a:pt x="10" y="181"/>
                      </a:lnTo>
                      <a:lnTo>
                        <a:pt x="14" y="186"/>
                      </a:lnTo>
                      <a:lnTo>
                        <a:pt x="19" y="189"/>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1" name="Freeform 22"/>
                <p:cNvSpPr>
                  <a:spLocks/>
                </p:cNvSpPr>
                <p:nvPr/>
              </p:nvSpPr>
              <p:spPr bwMode="auto">
                <a:xfrm>
                  <a:off x="5176" y="1180"/>
                  <a:ext cx="4" cy="971"/>
                </a:xfrm>
                <a:custGeom>
                  <a:avLst/>
                  <a:gdLst>
                    <a:gd name="T0" fmla="*/ 6 w 11"/>
                    <a:gd name="T1" fmla="*/ 0 h 2913"/>
                    <a:gd name="T2" fmla="*/ 0 w 11"/>
                    <a:gd name="T3" fmla="*/ 0 h 2913"/>
                    <a:gd name="T4" fmla="*/ 0 w 11"/>
                    <a:gd name="T5" fmla="*/ 2913 h 2913"/>
                    <a:gd name="T6" fmla="*/ 11 w 11"/>
                    <a:gd name="T7" fmla="*/ 2913 h 2913"/>
                    <a:gd name="T8" fmla="*/ 11 w 11"/>
                    <a:gd name="T9" fmla="*/ 0 h 2913"/>
                    <a:gd name="T10" fmla="*/ 6 w 11"/>
                    <a:gd name="T11" fmla="*/ 0 h 2913"/>
                  </a:gdLst>
                  <a:ahLst/>
                  <a:cxnLst>
                    <a:cxn ang="0">
                      <a:pos x="T0" y="T1"/>
                    </a:cxn>
                    <a:cxn ang="0">
                      <a:pos x="T2" y="T3"/>
                    </a:cxn>
                    <a:cxn ang="0">
                      <a:pos x="T4" y="T5"/>
                    </a:cxn>
                    <a:cxn ang="0">
                      <a:pos x="T6" y="T7"/>
                    </a:cxn>
                    <a:cxn ang="0">
                      <a:pos x="T8" y="T9"/>
                    </a:cxn>
                    <a:cxn ang="0">
                      <a:pos x="T10" y="T11"/>
                    </a:cxn>
                  </a:cxnLst>
                  <a:rect l="0" t="0" r="r" b="b"/>
                  <a:pathLst>
                    <a:path w="11" h="2913">
                      <a:moveTo>
                        <a:pt x="6" y="0"/>
                      </a:moveTo>
                      <a:lnTo>
                        <a:pt x="0" y="0"/>
                      </a:lnTo>
                      <a:lnTo>
                        <a:pt x="0" y="2913"/>
                      </a:lnTo>
                      <a:lnTo>
                        <a:pt x="11" y="2913"/>
                      </a:lnTo>
                      <a:lnTo>
                        <a:pt x="11" y="0"/>
                      </a:lnTo>
                      <a:lnTo>
                        <a:pt x="6" y="0"/>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a:p>
              </p:txBody>
            </p:sp>
            <p:sp>
              <p:nvSpPr>
                <p:cNvPr id="22" name="Line 23"/>
                <p:cNvSpPr>
                  <a:spLocks noChangeShapeType="1"/>
                </p:cNvSpPr>
                <p:nvPr/>
              </p:nvSpPr>
              <p:spPr bwMode="auto">
                <a:xfrm>
                  <a:off x="5178" y="2038"/>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 name="Line 24"/>
                <p:cNvSpPr>
                  <a:spLocks noChangeShapeType="1"/>
                </p:cNvSpPr>
                <p:nvPr/>
              </p:nvSpPr>
              <p:spPr bwMode="auto">
                <a:xfrm>
                  <a:off x="5178" y="2005"/>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 name="Line 25"/>
                <p:cNvSpPr>
                  <a:spLocks noChangeShapeType="1"/>
                </p:cNvSpPr>
                <p:nvPr/>
              </p:nvSpPr>
              <p:spPr bwMode="auto">
                <a:xfrm>
                  <a:off x="5178" y="1974"/>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 name="Line 26"/>
                <p:cNvSpPr>
                  <a:spLocks noChangeShapeType="1"/>
                </p:cNvSpPr>
                <p:nvPr/>
              </p:nvSpPr>
              <p:spPr bwMode="auto">
                <a:xfrm>
                  <a:off x="5178" y="1941"/>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6" name="Line 27"/>
                <p:cNvSpPr>
                  <a:spLocks noChangeShapeType="1"/>
                </p:cNvSpPr>
                <p:nvPr/>
              </p:nvSpPr>
              <p:spPr bwMode="auto">
                <a:xfrm>
                  <a:off x="5178" y="1909"/>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7" name="Line 28"/>
                <p:cNvSpPr>
                  <a:spLocks noChangeShapeType="1"/>
                </p:cNvSpPr>
                <p:nvPr/>
              </p:nvSpPr>
              <p:spPr bwMode="auto">
                <a:xfrm>
                  <a:off x="5178" y="1877"/>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8" name="Line 29"/>
                <p:cNvSpPr>
                  <a:spLocks noChangeShapeType="1"/>
                </p:cNvSpPr>
                <p:nvPr/>
              </p:nvSpPr>
              <p:spPr bwMode="auto">
                <a:xfrm>
                  <a:off x="5178" y="1845"/>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9" name="Line 30"/>
                <p:cNvSpPr>
                  <a:spLocks noChangeShapeType="1"/>
                </p:cNvSpPr>
                <p:nvPr/>
              </p:nvSpPr>
              <p:spPr bwMode="auto">
                <a:xfrm>
                  <a:off x="5178" y="1813"/>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 name="Line 31"/>
                <p:cNvSpPr>
                  <a:spLocks noChangeShapeType="1"/>
                </p:cNvSpPr>
                <p:nvPr/>
              </p:nvSpPr>
              <p:spPr bwMode="auto">
                <a:xfrm>
                  <a:off x="5178" y="1781"/>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 name="Line 32"/>
                <p:cNvSpPr>
                  <a:spLocks noChangeShapeType="1"/>
                </p:cNvSpPr>
                <p:nvPr/>
              </p:nvSpPr>
              <p:spPr bwMode="auto">
                <a:xfrm>
                  <a:off x="5178" y="1749"/>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 name="Line 33"/>
                <p:cNvSpPr>
                  <a:spLocks noChangeShapeType="1"/>
                </p:cNvSpPr>
                <p:nvPr/>
              </p:nvSpPr>
              <p:spPr bwMode="auto">
                <a:xfrm>
                  <a:off x="5178" y="1717"/>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 name="Line 34"/>
                <p:cNvSpPr>
                  <a:spLocks noChangeShapeType="1"/>
                </p:cNvSpPr>
                <p:nvPr/>
              </p:nvSpPr>
              <p:spPr bwMode="auto">
                <a:xfrm>
                  <a:off x="5178" y="1685"/>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 name="Line 35"/>
                <p:cNvSpPr>
                  <a:spLocks noChangeShapeType="1"/>
                </p:cNvSpPr>
                <p:nvPr/>
              </p:nvSpPr>
              <p:spPr bwMode="auto">
                <a:xfrm>
                  <a:off x="5178" y="1653"/>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 name="Line 36"/>
                <p:cNvSpPr>
                  <a:spLocks noChangeShapeType="1"/>
                </p:cNvSpPr>
                <p:nvPr/>
              </p:nvSpPr>
              <p:spPr bwMode="auto">
                <a:xfrm>
                  <a:off x="5178" y="1621"/>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 name="Line 37"/>
                <p:cNvSpPr>
                  <a:spLocks noChangeShapeType="1"/>
                </p:cNvSpPr>
                <p:nvPr/>
              </p:nvSpPr>
              <p:spPr bwMode="auto">
                <a:xfrm>
                  <a:off x="5178" y="1589"/>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 name="Line 38"/>
                <p:cNvSpPr>
                  <a:spLocks noChangeShapeType="1"/>
                </p:cNvSpPr>
                <p:nvPr/>
              </p:nvSpPr>
              <p:spPr bwMode="auto">
                <a:xfrm>
                  <a:off x="5178" y="1557"/>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 name="Line 39"/>
                <p:cNvSpPr>
                  <a:spLocks noChangeShapeType="1"/>
                </p:cNvSpPr>
                <p:nvPr/>
              </p:nvSpPr>
              <p:spPr bwMode="auto">
                <a:xfrm>
                  <a:off x="5178" y="1525"/>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 name="Line 40"/>
                <p:cNvSpPr>
                  <a:spLocks noChangeShapeType="1"/>
                </p:cNvSpPr>
                <p:nvPr/>
              </p:nvSpPr>
              <p:spPr bwMode="auto">
                <a:xfrm>
                  <a:off x="5178" y="1493"/>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 name="Line 41"/>
                <p:cNvSpPr>
                  <a:spLocks noChangeShapeType="1"/>
                </p:cNvSpPr>
                <p:nvPr/>
              </p:nvSpPr>
              <p:spPr bwMode="auto">
                <a:xfrm>
                  <a:off x="5178" y="1461"/>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 name="Line 42"/>
                <p:cNvSpPr>
                  <a:spLocks noChangeShapeType="1"/>
                </p:cNvSpPr>
                <p:nvPr/>
              </p:nvSpPr>
              <p:spPr bwMode="auto">
                <a:xfrm>
                  <a:off x="5178" y="1429"/>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 name="Line 43"/>
                <p:cNvSpPr>
                  <a:spLocks noChangeShapeType="1"/>
                </p:cNvSpPr>
                <p:nvPr/>
              </p:nvSpPr>
              <p:spPr bwMode="auto">
                <a:xfrm>
                  <a:off x="5178" y="1397"/>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3" name="Line 44"/>
                <p:cNvSpPr>
                  <a:spLocks noChangeShapeType="1"/>
                </p:cNvSpPr>
                <p:nvPr/>
              </p:nvSpPr>
              <p:spPr bwMode="auto">
                <a:xfrm>
                  <a:off x="5178" y="1365"/>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 name="Line 45"/>
                <p:cNvSpPr>
                  <a:spLocks noChangeShapeType="1"/>
                </p:cNvSpPr>
                <p:nvPr/>
              </p:nvSpPr>
              <p:spPr bwMode="auto">
                <a:xfrm>
                  <a:off x="5178" y="1333"/>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 name="Line 46"/>
                <p:cNvSpPr>
                  <a:spLocks noChangeShapeType="1"/>
                </p:cNvSpPr>
                <p:nvPr/>
              </p:nvSpPr>
              <p:spPr bwMode="auto">
                <a:xfrm>
                  <a:off x="5178" y="1301"/>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 name="Line 47"/>
                <p:cNvSpPr>
                  <a:spLocks noChangeShapeType="1"/>
                </p:cNvSpPr>
                <p:nvPr/>
              </p:nvSpPr>
              <p:spPr bwMode="auto">
                <a:xfrm>
                  <a:off x="5178" y="1269"/>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 name="Line 48"/>
                <p:cNvSpPr>
                  <a:spLocks noChangeShapeType="1"/>
                </p:cNvSpPr>
                <p:nvPr/>
              </p:nvSpPr>
              <p:spPr bwMode="auto">
                <a:xfrm>
                  <a:off x="5178" y="1237"/>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 name="Line 49"/>
                <p:cNvSpPr>
                  <a:spLocks noChangeShapeType="1"/>
                </p:cNvSpPr>
                <p:nvPr/>
              </p:nvSpPr>
              <p:spPr bwMode="auto">
                <a:xfrm>
                  <a:off x="5178" y="1205"/>
                  <a:ext cx="19"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 name="Line 50"/>
                <p:cNvSpPr>
                  <a:spLocks noChangeShapeType="1"/>
                </p:cNvSpPr>
                <p:nvPr/>
              </p:nvSpPr>
              <p:spPr bwMode="auto">
                <a:xfrm>
                  <a:off x="5161" y="2038"/>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 name="Line 51"/>
                <p:cNvSpPr>
                  <a:spLocks noChangeShapeType="1"/>
                </p:cNvSpPr>
                <p:nvPr/>
              </p:nvSpPr>
              <p:spPr bwMode="auto">
                <a:xfrm>
                  <a:off x="5161" y="2005"/>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 name="Line 52"/>
                <p:cNvSpPr>
                  <a:spLocks noChangeShapeType="1"/>
                </p:cNvSpPr>
                <p:nvPr/>
              </p:nvSpPr>
              <p:spPr bwMode="auto">
                <a:xfrm>
                  <a:off x="5161" y="1974"/>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 name="Line 53"/>
                <p:cNvSpPr>
                  <a:spLocks noChangeShapeType="1"/>
                </p:cNvSpPr>
                <p:nvPr/>
              </p:nvSpPr>
              <p:spPr bwMode="auto">
                <a:xfrm>
                  <a:off x="5161" y="1941"/>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 name="Line 54"/>
                <p:cNvSpPr>
                  <a:spLocks noChangeShapeType="1"/>
                </p:cNvSpPr>
                <p:nvPr/>
              </p:nvSpPr>
              <p:spPr bwMode="auto">
                <a:xfrm>
                  <a:off x="5161" y="1909"/>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 name="Line 55"/>
                <p:cNvSpPr>
                  <a:spLocks noChangeShapeType="1"/>
                </p:cNvSpPr>
                <p:nvPr/>
              </p:nvSpPr>
              <p:spPr bwMode="auto">
                <a:xfrm>
                  <a:off x="5161" y="1877"/>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 name="Line 56"/>
                <p:cNvSpPr>
                  <a:spLocks noChangeShapeType="1"/>
                </p:cNvSpPr>
                <p:nvPr/>
              </p:nvSpPr>
              <p:spPr bwMode="auto">
                <a:xfrm>
                  <a:off x="5161" y="1845"/>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 name="Line 57"/>
                <p:cNvSpPr>
                  <a:spLocks noChangeShapeType="1"/>
                </p:cNvSpPr>
                <p:nvPr/>
              </p:nvSpPr>
              <p:spPr bwMode="auto">
                <a:xfrm>
                  <a:off x="5161" y="1813"/>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 name="Line 58"/>
                <p:cNvSpPr>
                  <a:spLocks noChangeShapeType="1"/>
                </p:cNvSpPr>
                <p:nvPr/>
              </p:nvSpPr>
              <p:spPr bwMode="auto">
                <a:xfrm>
                  <a:off x="5161" y="1781"/>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 name="Line 59"/>
                <p:cNvSpPr>
                  <a:spLocks noChangeShapeType="1"/>
                </p:cNvSpPr>
                <p:nvPr/>
              </p:nvSpPr>
              <p:spPr bwMode="auto">
                <a:xfrm>
                  <a:off x="5161" y="1749"/>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 name="Line 60"/>
                <p:cNvSpPr>
                  <a:spLocks noChangeShapeType="1"/>
                </p:cNvSpPr>
                <p:nvPr/>
              </p:nvSpPr>
              <p:spPr bwMode="auto">
                <a:xfrm>
                  <a:off x="5161" y="1717"/>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 name="Line 61"/>
                <p:cNvSpPr>
                  <a:spLocks noChangeShapeType="1"/>
                </p:cNvSpPr>
                <p:nvPr/>
              </p:nvSpPr>
              <p:spPr bwMode="auto">
                <a:xfrm>
                  <a:off x="5161" y="1685"/>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 name="Line 62"/>
                <p:cNvSpPr>
                  <a:spLocks noChangeShapeType="1"/>
                </p:cNvSpPr>
                <p:nvPr/>
              </p:nvSpPr>
              <p:spPr bwMode="auto">
                <a:xfrm>
                  <a:off x="5161" y="1653"/>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 name="Line 63"/>
                <p:cNvSpPr>
                  <a:spLocks noChangeShapeType="1"/>
                </p:cNvSpPr>
                <p:nvPr/>
              </p:nvSpPr>
              <p:spPr bwMode="auto">
                <a:xfrm>
                  <a:off x="5161" y="1621"/>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 name="Line 64"/>
                <p:cNvSpPr>
                  <a:spLocks noChangeShapeType="1"/>
                </p:cNvSpPr>
                <p:nvPr/>
              </p:nvSpPr>
              <p:spPr bwMode="auto">
                <a:xfrm>
                  <a:off x="5161" y="1589"/>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 name="Line 65"/>
                <p:cNvSpPr>
                  <a:spLocks noChangeShapeType="1"/>
                </p:cNvSpPr>
                <p:nvPr/>
              </p:nvSpPr>
              <p:spPr bwMode="auto">
                <a:xfrm>
                  <a:off x="5161" y="1557"/>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 name="Line 66"/>
                <p:cNvSpPr>
                  <a:spLocks noChangeShapeType="1"/>
                </p:cNvSpPr>
                <p:nvPr/>
              </p:nvSpPr>
              <p:spPr bwMode="auto">
                <a:xfrm>
                  <a:off x="5161" y="1525"/>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 name="Line 67"/>
                <p:cNvSpPr>
                  <a:spLocks noChangeShapeType="1"/>
                </p:cNvSpPr>
                <p:nvPr/>
              </p:nvSpPr>
              <p:spPr bwMode="auto">
                <a:xfrm>
                  <a:off x="5161" y="1493"/>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 name="Line 68"/>
                <p:cNvSpPr>
                  <a:spLocks noChangeShapeType="1"/>
                </p:cNvSpPr>
                <p:nvPr/>
              </p:nvSpPr>
              <p:spPr bwMode="auto">
                <a:xfrm>
                  <a:off x="5161" y="1461"/>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 name="Line 69"/>
                <p:cNvSpPr>
                  <a:spLocks noChangeShapeType="1"/>
                </p:cNvSpPr>
                <p:nvPr/>
              </p:nvSpPr>
              <p:spPr bwMode="auto">
                <a:xfrm>
                  <a:off x="5161" y="1429"/>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 name="Line 70"/>
                <p:cNvSpPr>
                  <a:spLocks noChangeShapeType="1"/>
                </p:cNvSpPr>
                <p:nvPr/>
              </p:nvSpPr>
              <p:spPr bwMode="auto">
                <a:xfrm>
                  <a:off x="5161" y="1397"/>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 name="Line 71"/>
                <p:cNvSpPr>
                  <a:spLocks noChangeShapeType="1"/>
                </p:cNvSpPr>
                <p:nvPr/>
              </p:nvSpPr>
              <p:spPr bwMode="auto">
                <a:xfrm>
                  <a:off x="5161" y="1365"/>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 name="Line 72"/>
                <p:cNvSpPr>
                  <a:spLocks noChangeShapeType="1"/>
                </p:cNvSpPr>
                <p:nvPr/>
              </p:nvSpPr>
              <p:spPr bwMode="auto">
                <a:xfrm>
                  <a:off x="5161" y="1333"/>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2" name="Line 73"/>
                <p:cNvSpPr>
                  <a:spLocks noChangeShapeType="1"/>
                </p:cNvSpPr>
                <p:nvPr/>
              </p:nvSpPr>
              <p:spPr bwMode="auto">
                <a:xfrm>
                  <a:off x="5161" y="1301"/>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3" name="Line 74"/>
                <p:cNvSpPr>
                  <a:spLocks noChangeShapeType="1"/>
                </p:cNvSpPr>
                <p:nvPr/>
              </p:nvSpPr>
              <p:spPr bwMode="auto">
                <a:xfrm>
                  <a:off x="5161" y="1269"/>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4" name="Line 75"/>
                <p:cNvSpPr>
                  <a:spLocks noChangeShapeType="1"/>
                </p:cNvSpPr>
                <p:nvPr/>
              </p:nvSpPr>
              <p:spPr bwMode="auto">
                <a:xfrm>
                  <a:off x="5161" y="1237"/>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5" name="Line 76"/>
                <p:cNvSpPr>
                  <a:spLocks noChangeShapeType="1"/>
                </p:cNvSpPr>
                <p:nvPr/>
              </p:nvSpPr>
              <p:spPr bwMode="auto">
                <a:xfrm>
                  <a:off x="5161" y="1205"/>
                  <a:ext cx="36" cy="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grpSp>
      </p:grpSp>
      <p:grpSp>
        <p:nvGrpSpPr>
          <p:cNvPr id="129" name="Group 121"/>
          <p:cNvGrpSpPr>
            <a:grpSpLocks/>
          </p:cNvGrpSpPr>
          <p:nvPr/>
        </p:nvGrpSpPr>
        <p:grpSpPr bwMode="auto">
          <a:xfrm>
            <a:off x="6016370" y="4353810"/>
            <a:ext cx="1728342" cy="1883502"/>
            <a:chOff x="4320" y="2080"/>
            <a:chExt cx="1404" cy="1751"/>
          </a:xfrm>
        </p:grpSpPr>
        <p:sp>
          <p:nvSpPr>
            <p:cNvPr id="130" name="Rectangle 10"/>
            <p:cNvSpPr>
              <a:spLocks noChangeArrowheads="1"/>
            </p:cNvSpPr>
            <p:nvPr/>
          </p:nvSpPr>
          <p:spPr bwMode="auto">
            <a:xfrm>
              <a:off x="4941" y="2145"/>
              <a:ext cx="158"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i="1" dirty="0">
                  <a:latin typeface="Symbol" pitchFamily="18" charset="2"/>
                </a:rPr>
                <a:t>a</a:t>
              </a:r>
              <a:endParaRPr lang="en-US" i="1" dirty="0">
                <a:latin typeface="Times New Roman" charset="0"/>
              </a:endParaRPr>
            </a:p>
          </p:txBody>
        </p:sp>
        <p:sp>
          <p:nvSpPr>
            <p:cNvPr id="131" name="Rectangle 11"/>
            <p:cNvSpPr>
              <a:spLocks noChangeArrowheads="1"/>
            </p:cNvSpPr>
            <p:nvPr/>
          </p:nvSpPr>
          <p:spPr bwMode="auto">
            <a:xfrm>
              <a:off x="4752" y="2472"/>
              <a:ext cx="685"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dirty="0"/>
                <a:t>(m</a:t>
              </a:r>
              <a:r>
                <a:rPr lang="en-US" sz="2000" baseline="30000" dirty="0"/>
                <a:t>2</a:t>
              </a:r>
              <a:r>
                <a:rPr lang="en-US" sz="2000" dirty="0">
                  <a:cs typeface="Arial" charset="0"/>
                </a:rPr>
                <a:t>·s</a:t>
              </a:r>
              <a:r>
                <a:rPr lang="en-US" sz="2000" baseline="30000" dirty="0">
                  <a:cs typeface="Arial" charset="0"/>
                </a:rPr>
                <a:t>-1</a:t>
              </a:r>
              <a:r>
                <a:rPr lang="en-US" sz="2000" dirty="0">
                  <a:cs typeface="Arial" charset="0"/>
                </a:rPr>
                <a:t>)</a:t>
              </a:r>
            </a:p>
          </p:txBody>
        </p:sp>
        <p:sp>
          <p:nvSpPr>
            <p:cNvPr id="132" name="Rectangle 29"/>
            <p:cNvSpPr>
              <a:spLocks noChangeArrowheads="1"/>
            </p:cNvSpPr>
            <p:nvPr/>
          </p:nvSpPr>
          <p:spPr bwMode="auto">
            <a:xfrm>
              <a:off x="4320" y="2080"/>
              <a:ext cx="1348"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33" name="Rectangle 30"/>
            <p:cNvSpPr>
              <a:spLocks noChangeArrowheads="1"/>
            </p:cNvSpPr>
            <p:nvPr/>
          </p:nvSpPr>
          <p:spPr bwMode="auto">
            <a:xfrm>
              <a:off x="5668" y="2080"/>
              <a:ext cx="11"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34" name="Rectangle 31"/>
            <p:cNvSpPr>
              <a:spLocks noChangeArrowheads="1"/>
            </p:cNvSpPr>
            <p:nvPr/>
          </p:nvSpPr>
          <p:spPr bwMode="auto">
            <a:xfrm>
              <a:off x="5668" y="2080"/>
              <a:ext cx="11"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35" name="Rectangle 36"/>
            <p:cNvSpPr>
              <a:spLocks noChangeArrowheads="1"/>
            </p:cNvSpPr>
            <p:nvPr/>
          </p:nvSpPr>
          <p:spPr bwMode="auto">
            <a:xfrm>
              <a:off x="5668" y="2091"/>
              <a:ext cx="11" cy="794"/>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36" name="Rectangle 39"/>
            <p:cNvSpPr>
              <a:spLocks noChangeArrowheads="1"/>
            </p:cNvSpPr>
            <p:nvPr/>
          </p:nvSpPr>
          <p:spPr bwMode="auto">
            <a:xfrm>
              <a:off x="4560" y="2957"/>
              <a:ext cx="1164"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dirty="0"/>
                <a:t>1.44×10</a:t>
              </a:r>
              <a:r>
                <a:rPr lang="en-US" baseline="30000" dirty="0"/>
                <a:t>-7</a:t>
              </a:r>
              <a:endParaRPr lang="en-US" baseline="30000" dirty="0">
                <a:latin typeface="Times New Roman" charset="0"/>
              </a:endParaRPr>
            </a:p>
          </p:txBody>
        </p:sp>
        <p:sp>
          <p:nvSpPr>
            <p:cNvPr id="137" name="Rectangle 49"/>
            <p:cNvSpPr>
              <a:spLocks noChangeArrowheads="1"/>
            </p:cNvSpPr>
            <p:nvPr/>
          </p:nvSpPr>
          <p:spPr bwMode="auto">
            <a:xfrm>
              <a:off x="4320" y="2885"/>
              <a:ext cx="1348"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38" name="Rectangle 50"/>
            <p:cNvSpPr>
              <a:spLocks noChangeArrowheads="1"/>
            </p:cNvSpPr>
            <p:nvPr/>
          </p:nvSpPr>
          <p:spPr bwMode="auto">
            <a:xfrm>
              <a:off x="5668" y="2885"/>
              <a:ext cx="11"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39" name="Rectangle 55"/>
            <p:cNvSpPr>
              <a:spLocks noChangeArrowheads="1"/>
            </p:cNvSpPr>
            <p:nvPr/>
          </p:nvSpPr>
          <p:spPr bwMode="auto">
            <a:xfrm>
              <a:off x="5668" y="2896"/>
              <a:ext cx="11" cy="458"/>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0" name="Rectangle 60"/>
            <p:cNvSpPr>
              <a:spLocks noChangeArrowheads="1"/>
            </p:cNvSpPr>
            <p:nvPr/>
          </p:nvSpPr>
          <p:spPr bwMode="auto">
            <a:xfrm>
              <a:off x="4560" y="3427"/>
              <a:ext cx="1164"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t>0.80×10</a:t>
              </a:r>
              <a:r>
                <a:rPr lang="en-US" baseline="30000"/>
                <a:t>-4</a:t>
              </a:r>
            </a:p>
          </p:txBody>
        </p:sp>
        <p:sp>
          <p:nvSpPr>
            <p:cNvPr id="141" name="Rectangle 72"/>
            <p:cNvSpPr>
              <a:spLocks noChangeArrowheads="1"/>
            </p:cNvSpPr>
            <p:nvPr/>
          </p:nvSpPr>
          <p:spPr bwMode="auto">
            <a:xfrm>
              <a:off x="4320" y="3354"/>
              <a:ext cx="1348" cy="12"/>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2" name="Rectangle 73"/>
            <p:cNvSpPr>
              <a:spLocks noChangeArrowheads="1"/>
            </p:cNvSpPr>
            <p:nvPr/>
          </p:nvSpPr>
          <p:spPr bwMode="auto">
            <a:xfrm>
              <a:off x="5668" y="3354"/>
              <a:ext cx="11" cy="12"/>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3" name="Rectangle 86"/>
            <p:cNvSpPr>
              <a:spLocks noChangeArrowheads="1"/>
            </p:cNvSpPr>
            <p:nvPr/>
          </p:nvSpPr>
          <p:spPr bwMode="auto">
            <a:xfrm>
              <a:off x="4320" y="3820"/>
              <a:ext cx="1348"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4" name="Rectangle 87"/>
            <p:cNvSpPr>
              <a:spLocks noChangeArrowheads="1"/>
            </p:cNvSpPr>
            <p:nvPr/>
          </p:nvSpPr>
          <p:spPr bwMode="auto">
            <a:xfrm>
              <a:off x="5668" y="3366"/>
              <a:ext cx="11" cy="454"/>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5" name="Rectangle 88"/>
            <p:cNvSpPr>
              <a:spLocks noChangeArrowheads="1"/>
            </p:cNvSpPr>
            <p:nvPr/>
          </p:nvSpPr>
          <p:spPr bwMode="auto">
            <a:xfrm>
              <a:off x="5668" y="3820"/>
              <a:ext cx="11"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46" name="Rectangle 89"/>
            <p:cNvSpPr>
              <a:spLocks noChangeArrowheads="1"/>
            </p:cNvSpPr>
            <p:nvPr/>
          </p:nvSpPr>
          <p:spPr bwMode="auto">
            <a:xfrm>
              <a:off x="5668" y="3820"/>
              <a:ext cx="11"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grpSp>
      <p:grpSp>
        <p:nvGrpSpPr>
          <p:cNvPr id="151" name="Group 150"/>
          <p:cNvGrpSpPr/>
          <p:nvPr/>
        </p:nvGrpSpPr>
        <p:grpSpPr>
          <a:xfrm>
            <a:off x="1064579" y="4221088"/>
            <a:ext cx="6984776" cy="2304256"/>
            <a:chOff x="2195736" y="4437112"/>
            <a:chExt cx="6984776" cy="2304256"/>
          </a:xfrm>
        </p:grpSpPr>
        <p:grpSp>
          <p:nvGrpSpPr>
            <p:cNvPr id="78" name="Group 122"/>
            <p:cNvGrpSpPr>
              <a:grpSpLocks/>
            </p:cNvGrpSpPr>
            <p:nvPr/>
          </p:nvGrpSpPr>
          <p:grpSpPr bwMode="auto">
            <a:xfrm>
              <a:off x="2509658" y="4564979"/>
              <a:ext cx="4272383" cy="1883502"/>
              <a:chOff x="849" y="2080"/>
              <a:chExt cx="3471" cy="1751"/>
            </a:xfrm>
          </p:grpSpPr>
          <p:sp>
            <p:nvSpPr>
              <p:cNvPr id="79" name="Rectangle 4"/>
              <p:cNvSpPr>
                <a:spLocks noChangeArrowheads="1"/>
              </p:cNvSpPr>
              <p:nvPr/>
            </p:nvSpPr>
            <p:spPr bwMode="auto">
              <a:xfrm>
                <a:off x="2302" y="2152"/>
                <a:ext cx="125"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i="1"/>
                  <a:t>c</a:t>
                </a:r>
                <a:endParaRPr lang="en-US" i="1">
                  <a:latin typeface="Times New Roman" charset="0"/>
                </a:endParaRPr>
              </a:p>
            </p:txBody>
          </p:sp>
          <p:sp>
            <p:nvSpPr>
              <p:cNvPr id="80" name="Rectangle 5"/>
              <p:cNvSpPr>
                <a:spLocks noChangeArrowheads="1"/>
              </p:cNvSpPr>
              <p:nvPr/>
            </p:nvSpPr>
            <p:spPr bwMode="auto">
              <a:xfrm>
                <a:off x="1990" y="2457"/>
                <a:ext cx="987"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dirty="0"/>
                  <a:t>(J</a:t>
                </a:r>
                <a:r>
                  <a:rPr lang="en-US" sz="2000" dirty="0">
                    <a:cs typeface="Arial" charset="0"/>
                  </a:rPr>
                  <a:t>·</a:t>
                </a:r>
                <a:r>
                  <a:rPr lang="en-US" sz="2000" dirty="0"/>
                  <a:t>kg</a:t>
                </a:r>
                <a:r>
                  <a:rPr lang="en-US" sz="2000" baseline="30000" dirty="0"/>
                  <a:t>-1</a:t>
                </a:r>
                <a:r>
                  <a:rPr lang="en-US" sz="2000" dirty="0">
                    <a:cs typeface="Arial" charset="0"/>
                  </a:rPr>
                  <a:t>·K</a:t>
                </a:r>
                <a:r>
                  <a:rPr lang="en-US" sz="2000" baseline="30000" dirty="0">
                    <a:cs typeface="Arial" charset="0"/>
                  </a:rPr>
                  <a:t>-1</a:t>
                </a:r>
                <a:r>
                  <a:rPr lang="en-US" sz="2000" dirty="0">
                    <a:cs typeface="Arial" charset="0"/>
                  </a:rPr>
                  <a:t>)</a:t>
                </a:r>
                <a:endParaRPr lang="en-US" sz="2000" baseline="30000" dirty="0">
                  <a:cs typeface="Arial" charset="0"/>
                </a:endParaRPr>
              </a:p>
            </p:txBody>
          </p:sp>
          <p:sp>
            <p:nvSpPr>
              <p:cNvPr id="81" name="Rectangle 16"/>
              <p:cNvSpPr>
                <a:spLocks noChangeArrowheads="1"/>
              </p:cNvSpPr>
              <p:nvPr/>
            </p:nvSpPr>
            <p:spPr bwMode="auto">
              <a:xfrm>
                <a:off x="3336" y="2145"/>
                <a:ext cx="569"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cs typeface="Arial" charset="0"/>
                  </a:rPr>
                  <a:t>Δ</a:t>
                </a:r>
                <a:r>
                  <a:rPr lang="en-US" i="1"/>
                  <a:t>T</a:t>
                </a:r>
                <a:r>
                  <a:rPr lang="en-US"/>
                  <a:t>/</a:t>
                </a:r>
                <a:r>
                  <a:rPr lang="en-US" i="1"/>
                  <a:t>D</a:t>
                </a:r>
              </a:p>
            </p:txBody>
          </p:sp>
          <p:sp>
            <p:nvSpPr>
              <p:cNvPr id="82" name="Rectangle 18"/>
              <p:cNvSpPr>
                <a:spLocks noChangeArrowheads="1"/>
              </p:cNvSpPr>
              <p:nvPr/>
            </p:nvSpPr>
            <p:spPr bwMode="auto">
              <a:xfrm>
                <a:off x="3221" y="2472"/>
                <a:ext cx="909"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2000" dirty="0"/>
                  <a:t>(mK</a:t>
                </a:r>
                <a:r>
                  <a:rPr lang="en-US" sz="2000" dirty="0">
                    <a:cs typeface="Arial" charset="0"/>
                  </a:rPr>
                  <a:t>·Gy</a:t>
                </a:r>
                <a:r>
                  <a:rPr lang="en-US" sz="2000" baseline="30000" dirty="0">
                    <a:cs typeface="Arial" charset="0"/>
                  </a:rPr>
                  <a:t>-1</a:t>
                </a:r>
                <a:r>
                  <a:rPr lang="en-US" sz="2000" dirty="0">
                    <a:cs typeface="Arial" charset="0"/>
                  </a:rPr>
                  <a:t>)</a:t>
                </a:r>
                <a:endParaRPr lang="en-US" sz="2000" baseline="30000" dirty="0"/>
              </a:p>
            </p:txBody>
          </p:sp>
          <p:sp>
            <p:nvSpPr>
              <p:cNvPr id="83" name="Rectangle 21"/>
              <p:cNvSpPr>
                <a:spLocks noChangeArrowheads="1"/>
              </p:cNvSpPr>
              <p:nvPr/>
            </p:nvSpPr>
            <p:spPr bwMode="auto">
              <a:xfrm>
                <a:off x="849" y="2080"/>
                <a:ext cx="11"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84" name="Rectangle 22"/>
              <p:cNvSpPr>
                <a:spLocks noChangeArrowheads="1"/>
              </p:cNvSpPr>
              <p:nvPr/>
            </p:nvSpPr>
            <p:spPr bwMode="auto">
              <a:xfrm>
                <a:off x="849" y="2080"/>
                <a:ext cx="11"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85" name="Rectangle 24"/>
              <p:cNvSpPr>
                <a:spLocks noChangeArrowheads="1"/>
              </p:cNvSpPr>
              <p:nvPr/>
            </p:nvSpPr>
            <p:spPr bwMode="auto">
              <a:xfrm>
                <a:off x="1766" y="2080"/>
                <a:ext cx="10"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86" name="Rectangle 25"/>
              <p:cNvSpPr>
                <a:spLocks noChangeArrowheads="1"/>
              </p:cNvSpPr>
              <p:nvPr/>
            </p:nvSpPr>
            <p:spPr bwMode="auto">
              <a:xfrm>
                <a:off x="1774" y="2080"/>
                <a:ext cx="1298"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87" name="Rectangle 26"/>
              <p:cNvSpPr>
                <a:spLocks noChangeArrowheads="1"/>
              </p:cNvSpPr>
              <p:nvPr/>
            </p:nvSpPr>
            <p:spPr bwMode="auto">
              <a:xfrm>
                <a:off x="3000" y="2080"/>
                <a:ext cx="11"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88" name="Rectangle 27"/>
              <p:cNvSpPr>
                <a:spLocks noChangeArrowheads="1"/>
              </p:cNvSpPr>
              <p:nvPr/>
            </p:nvSpPr>
            <p:spPr bwMode="auto">
              <a:xfrm>
                <a:off x="3011" y="2080"/>
                <a:ext cx="1299"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89" name="Rectangle 28"/>
              <p:cNvSpPr>
                <a:spLocks noChangeArrowheads="1"/>
              </p:cNvSpPr>
              <p:nvPr/>
            </p:nvSpPr>
            <p:spPr bwMode="auto">
              <a:xfrm>
                <a:off x="4310" y="2080"/>
                <a:ext cx="10"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90" name="Rectangle 33"/>
              <p:cNvSpPr>
                <a:spLocks noChangeArrowheads="1"/>
              </p:cNvSpPr>
              <p:nvPr/>
            </p:nvSpPr>
            <p:spPr bwMode="auto">
              <a:xfrm>
                <a:off x="1766" y="2091"/>
                <a:ext cx="10" cy="794"/>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91" name="Rectangle 34"/>
              <p:cNvSpPr>
                <a:spLocks noChangeArrowheads="1"/>
              </p:cNvSpPr>
              <p:nvPr/>
            </p:nvSpPr>
            <p:spPr bwMode="auto">
              <a:xfrm>
                <a:off x="3000" y="2091"/>
                <a:ext cx="11" cy="794"/>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92" name="Rectangle 35"/>
              <p:cNvSpPr>
                <a:spLocks noChangeArrowheads="1"/>
              </p:cNvSpPr>
              <p:nvPr/>
            </p:nvSpPr>
            <p:spPr bwMode="auto">
              <a:xfrm>
                <a:off x="4310" y="2091"/>
                <a:ext cx="10" cy="794"/>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93" name="Rectangle 37"/>
              <p:cNvSpPr>
                <a:spLocks noChangeArrowheads="1"/>
              </p:cNvSpPr>
              <p:nvPr/>
            </p:nvSpPr>
            <p:spPr bwMode="auto">
              <a:xfrm>
                <a:off x="892" y="2928"/>
                <a:ext cx="61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t>water</a:t>
                </a:r>
                <a:endParaRPr lang="en-US">
                  <a:latin typeface="Times New Roman" charset="0"/>
                </a:endParaRPr>
              </a:p>
            </p:txBody>
          </p:sp>
          <p:sp>
            <p:nvSpPr>
              <p:cNvPr id="94" name="Rectangle 38"/>
              <p:cNvSpPr>
                <a:spLocks noChangeArrowheads="1"/>
              </p:cNvSpPr>
              <p:nvPr/>
            </p:nvSpPr>
            <p:spPr bwMode="auto">
              <a:xfrm>
                <a:off x="2129" y="2957"/>
                <a:ext cx="557"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t>4180</a:t>
                </a:r>
                <a:endParaRPr lang="en-US">
                  <a:latin typeface="Times New Roman" charset="0"/>
                </a:endParaRPr>
              </a:p>
            </p:txBody>
          </p:sp>
          <p:sp>
            <p:nvSpPr>
              <p:cNvPr id="95" name="Rectangle 41"/>
              <p:cNvSpPr>
                <a:spLocks noChangeArrowheads="1"/>
              </p:cNvSpPr>
              <p:nvPr/>
            </p:nvSpPr>
            <p:spPr bwMode="auto">
              <a:xfrm>
                <a:off x="3364" y="2957"/>
                <a:ext cx="487"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t>0.24</a:t>
                </a:r>
                <a:endParaRPr lang="en-US">
                  <a:latin typeface="Times New Roman" charset="0"/>
                </a:endParaRPr>
              </a:p>
            </p:txBody>
          </p:sp>
          <p:sp>
            <p:nvSpPr>
              <p:cNvPr id="96" name="Rectangle 42"/>
              <p:cNvSpPr>
                <a:spLocks noChangeArrowheads="1"/>
              </p:cNvSpPr>
              <p:nvPr/>
            </p:nvSpPr>
            <p:spPr bwMode="auto">
              <a:xfrm>
                <a:off x="849" y="2885"/>
                <a:ext cx="11"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97" name="Rectangle 43"/>
              <p:cNvSpPr>
                <a:spLocks noChangeArrowheads="1"/>
              </p:cNvSpPr>
              <p:nvPr/>
            </p:nvSpPr>
            <p:spPr bwMode="auto">
              <a:xfrm>
                <a:off x="860" y="2885"/>
                <a:ext cx="832"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98" name="Rectangle 44"/>
              <p:cNvSpPr>
                <a:spLocks noChangeArrowheads="1"/>
              </p:cNvSpPr>
              <p:nvPr/>
            </p:nvSpPr>
            <p:spPr bwMode="auto">
              <a:xfrm>
                <a:off x="1766" y="2885"/>
                <a:ext cx="10"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99" name="Rectangle 45"/>
              <p:cNvSpPr>
                <a:spLocks noChangeArrowheads="1"/>
              </p:cNvSpPr>
              <p:nvPr/>
            </p:nvSpPr>
            <p:spPr bwMode="auto">
              <a:xfrm>
                <a:off x="1702" y="2885"/>
                <a:ext cx="1298"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00" name="Rectangle 46"/>
              <p:cNvSpPr>
                <a:spLocks noChangeArrowheads="1"/>
              </p:cNvSpPr>
              <p:nvPr/>
            </p:nvSpPr>
            <p:spPr bwMode="auto">
              <a:xfrm>
                <a:off x="3000" y="2885"/>
                <a:ext cx="11"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01" name="Rectangle 47"/>
              <p:cNvSpPr>
                <a:spLocks noChangeArrowheads="1"/>
              </p:cNvSpPr>
              <p:nvPr/>
            </p:nvSpPr>
            <p:spPr bwMode="auto">
              <a:xfrm>
                <a:off x="3011" y="2885"/>
                <a:ext cx="1299"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02" name="Rectangle 48"/>
              <p:cNvSpPr>
                <a:spLocks noChangeArrowheads="1"/>
              </p:cNvSpPr>
              <p:nvPr/>
            </p:nvSpPr>
            <p:spPr bwMode="auto">
              <a:xfrm>
                <a:off x="4310" y="2885"/>
                <a:ext cx="10"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03" name="Rectangle 51"/>
              <p:cNvSpPr>
                <a:spLocks noChangeArrowheads="1"/>
              </p:cNvSpPr>
              <p:nvPr/>
            </p:nvSpPr>
            <p:spPr bwMode="auto">
              <a:xfrm>
                <a:off x="849" y="2896"/>
                <a:ext cx="11" cy="458"/>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04" name="Rectangle 52"/>
              <p:cNvSpPr>
                <a:spLocks noChangeArrowheads="1"/>
              </p:cNvSpPr>
              <p:nvPr/>
            </p:nvSpPr>
            <p:spPr bwMode="auto">
              <a:xfrm>
                <a:off x="1766" y="2896"/>
                <a:ext cx="10" cy="458"/>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05" name="Rectangle 53"/>
              <p:cNvSpPr>
                <a:spLocks noChangeArrowheads="1"/>
              </p:cNvSpPr>
              <p:nvPr/>
            </p:nvSpPr>
            <p:spPr bwMode="auto">
              <a:xfrm>
                <a:off x="3000" y="2896"/>
                <a:ext cx="11" cy="458"/>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06" name="Rectangle 54"/>
              <p:cNvSpPr>
                <a:spLocks noChangeArrowheads="1"/>
              </p:cNvSpPr>
              <p:nvPr/>
            </p:nvSpPr>
            <p:spPr bwMode="auto">
              <a:xfrm>
                <a:off x="4310" y="2896"/>
                <a:ext cx="10" cy="458"/>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07" name="Rectangle 56"/>
              <p:cNvSpPr>
                <a:spLocks noChangeArrowheads="1"/>
              </p:cNvSpPr>
              <p:nvPr/>
            </p:nvSpPr>
            <p:spPr bwMode="auto">
              <a:xfrm>
                <a:off x="892" y="3398"/>
                <a:ext cx="905"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t>graphite</a:t>
                </a:r>
                <a:endParaRPr lang="en-US">
                  <a:latin typeface="Times New Roman" charset="0"/>
                </a:endParaRPr>
              </a:p>
            </p:txBody>
          </p:sp>
          <p:sp>
            <p:nvSpPr>
              <p:cNvPr id="108" name="Rectangle 57"/>
              <p:cNvSpPr>
                <a:spLocks noChangeArrowheads="1"/>
              </p:cNvSpPr>
              <p:nvPr/>
            </p:nvSpPr>
            <p:spPr bwMode="auto">
              <a:xfrm>
                <a:off x="2186" y="3427"/>
                <a:ext cx="418"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t>710</a:t>
                </a:r>
                <a:endParaRPr lang="en-US">
                  <a:latin typeface="Times New Roman" charset="0"/>
                </a:endParaRPr>
              </a:p>
            </p:txBody>
          </p:sp>
          <p:sp>
            <p:nvSpPr>
              <p:cNvPr id="109" name="Rectangle 64"/>
              <p:cNvSpPr>
                <a:spLocks noChangeArrowheads="1"/>
              </p:cNvSpPr>
              <p:nvPr/>
            </p:nvSpPr>
            <p:spPr bwMode="auto">
              <a:xfrm>
                <a:off x="3364" y="3427"/>
                <a:ext cx="487"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t>1.41</a:t>
                </a:r>
                <a:endParaRPr lang="en-US">
                  <a:latin typeface="Times New Roman" charset="0"/>
                </a:endParaRPr>
              </a:p>
            </p:txBody>
          </p:sp>
          <p:sp>
            <p:nvSpPr>
              <p:cNvPr id="110" name="Rectangle 65"/>
              <p:cNvSpPr>
                <a:spLocks noChangeArrowheads="1"/>
              </p:cNvSpPr>
              <p:nvPr/>
            </p:nvSpPr>
            <p:spPr bwMode="auto">
              <a:xfrm>
                <a:off x="849" y="3354"/>
                <a:ext cx="11" cy="12"/>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11" name="Rectangle 66"/>
              <p:cNvSpPr>
                <a:spLocks noChangeArrowheads="1"/>
              </p:cNvSpPr>
              <p:nvPr/>
            </p:nvSpPr>
            <p:spPr bwMode="auto">
              <a:xfrm>
                <a:off x="860" y="3354"/>
                <a:ext cx="832" cy="12"/>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12" name="Rectangle 67"/>
              <p:cNvSpPr>
                <a:spLocks noChangeArrowheads="1"/>
              </p:cNvSpPr>
              <p:nvPr/>
            </p:nvSpPr>
            <p:spPr bwMode="auto">
              <a:xfrm>
                <a:off x="1766" y="3354"/>
                <a:ext cx="10" cy="12"/>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13" name="Rectangle 68"/>
              <p:cNvSpPr>
                <a:spLocks noChangeArrowheads="1"/>
              </p:cNvSpPr>
              <p:nvPr/>
            </p:nvSpPr>
            <p:spPr bwMode="auto">
              <a:xfrm>
                <a:off x="1702" y="3354"/>
                <a:ext cx="1298" cy="12"/>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14" name="Rectangle 69"/>
              <p:cNvSpPr>
                <a:spLocks noChangeArrowheads="1"/>
              </p:cNvSpPr>
              <p:nvPr/>
            </p:nvSpPr>
            <p:spPr bwMode="auto">
              <a:xfrm>
                <a:off x="3000" y="3354"/>
                <a:ext cx="11" cy="12"/>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15" name="Rectangle 70"/>
              <p:cNvSpPr>
                <a:spLocks noChangeArrowheads="1"/>
              </p:cNvSpPr>
              <p:nvPr/>
            </p:nvSpPr>
            <p:spPr bwMode="auto">
              <a:xfrm>
                <a:off x="3011" y="3354"/>
                <a:ext cx="1299" cy="12"/>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16" name="Rectangle 71"/>
              <p:cNvSpPr>
                <a:spLocks noChangeArrowheads="1"/>
              </p:cNvSpPr>
              <p:nvPr/>
            </p:nvSpPr>
            <p:spPr bwMode="auto">
              <a:xfrm>
                <a:off x="4310" y="3354"/>
                <a:ext cx="10" cy="12"/>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17" name="Rectangle 74"/>
              <p:cNvSpPr>
                <a:spLocks noChangeArrowheads="1"/>
              </p:cNvSpPr>
              <p:nvPr/>
            </p:nvSpPr>
            <p:spPr bwMode="auto">
              <a:xfrm>
                <a:off x="849" y="3366"/>
                <a:ext cx="11" cy="454"/>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18" name="Rectangle 75"/>
              <p:cNvSpPr>
                <a:spLocks noChangeArrowheads="1"/>
              </p:cNvSpPr>
              <p:nvPr/>
            </p:nvSpPr>
            <p:spPr bwMode="auto">
              <a:xfrm>
                <a:off x="849" y="3820"/>
                <a:ext cx="11"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19" name="Rectangle 76"/>
              <p:cNvSpPr>
                <a:spLocks noChangeArrowheads="1"/>
              </p:cNvSpPr>
              <p:nvPr/>
            </p:nvSpPr>
            <p:spPr bwMode="auto">
              <a:xfrm>
                <a:off x="849" y="3820"/>
                <a:ext cx="11"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20" name="Rectangle 77"/>
              <p:cNvSpPr>
                <a:spLocks noChangeArrowheads="1"/>
              </p:cNvSpPr>
              <p:nvPr/>
            </p:nvSpPr>
            <p:spPr bwMode="auto">
              <a:xfrm>
                <a:off x="860" y="3820"/>
                <a:ext cx="832"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21" name="Rectangle 78"/>
              <p:cNvSpPr>
                <a:spLocks noChangeArrowheads="1"/>
              </p:cNvSpPr>
              <p:nvPr/>
            </p:nvSpPr>
            <p:spPr bwMode="auto">
              <a:xfrm>
                <a:off x="1766" y="3366"/>
                <a:ext cx="10" cy="454"/>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22" name="Rectangle 79"/>
              <p:cNvSpPr>
                <a:spLocks noChangeArrowheads="1"/>
              </p:cNvSpPr>
              <p:nvPr/>
            </p:nvSpPr>
            <p:spPr bwMode="auto">
              <a:xfrm>
                <a:off x="1766" y="3820"/>
                <a:ext cx="10"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23" name="Rectangle 80"/>
              <p:cNvSpPr>
                <a:spLocks noChangeArrowheads="1"/>
              </p:cNvSpPr>
              <p:nvPr/>
            </p:nvSpPr>
            <p:spPr bwMode="auto">
              <a:xfrm>
                <a:off x="1702" y="3820"/>
                <a:ext cx="1298"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24" name="Rectangle 81"/>
              <p:cNvSpPr>
                <a:spLocks noChangeArrowheads="1"/>
              </p:cNvSpPr>
              <p:nvPr/>
            </p:nvSpPr>
            <p:spPr bwMode="auto">
              <a:xfrm>
                <a:off x="3000" y="3366"/>
                <a:ext cx="11" cy="454"/>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25" name="Rectangle 82"/>
              <p:cNvSpPr>
                <a:spLocks noChangeArrowheads="1"/>
              </p:cNvSpPr>
              <p:nvPr/>
            </p:nvSpPr>
            <p:spPr bwMode="auto">
              <a:xfrm>
                <a:off x="3000" y="3820"/>
                <a:ext cx="11"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26" name="Rectangle 83"/>
              <p:cNvSpPr>
                <a:spLocks noChangeArrowheads="1"/>
              </p:cNvSpPr>
              <p:nvPr/>
            </p:nvSpPr>
            <p:spPr bwMode="auto">
              <a:xfrm>
                <a:off x="3011" y="3820"/>
                <a:ext cx="1299"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27" name="Rectangle 84"/>
              <p:cNvSpPr>
                <a:spLocks noChangeArrowheads="1"/>
              </p:cNvSpPr>
              <p:nvPr/>
            </p:nvSpPr>
            <p:spPr bwMode="auto">
              <a:xfrm>
                <a:off x="4310" y="3366"/>
                <a:ext cx="10" cy="454"/>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28" name="Rectangle 85"/>
              <p:cNvSpPr>
                <a:spLocks noChangeArrowheads="1"/>
              </p:cNvSpPr>
              <p:nvPr/>
            </p:nvSpPr>
            <p:spPr bwMode="auto">
              <a:xfrm>
                <a:off x="4310" y="3820"/>
                <a:ext cx="10" cy="11"/>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grpSp>
        <p:sp>
          <p:nvSpPr>
            <p:cNvPr id="147" name="Rectangle 146"/>
            <p:cNvSpPr/>
            <p:nvPr/>
          </p:nvSpPr>
          <p:spPr bwMode="auto">
            <a:xfrm>
              <a:off x="2195736" y="4437112"/>
              <a:ext cx="6984776" cy="2304256"/>
            </a:xfrm>
            <a:prstGeom prst="rect">
              <a:avLst/>
            </a:prstGeom>
            <a:noFill/>
            <a:ln w="38100" cap="flat" cmpd="sng" algn="ctr">
              <a:solidFill>
                <a:srgbClr val="FB9205"/>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ヒラギノ角ゴ Pro W3" pitchFamily="28" charset="-128"/>
              </a:endParaRPr>
            </a:p>
          </p:txBody>
        </p:sp>
      </p:grpSp>
      <p:grpSp>
        <p:nvGrpSpPr>
          <p:cNvPr id="152" name="Group 151"/>
          <p:cNvGrpSpPr/>
          <p:nvPr/>
        </p:nvGrpSpPr>
        <p:grpSpPr>
          <a:xfrm>
            <a:off x="395536" y="2142126"/>
            <a:ext cx="3928482" cy="1178251"/>
            <a:chOff x="6548174" y="2366705"/>
            <a:chExt cx="3928482" cy="1178251"/>
          </a:xfrm>
        </p:grpSpPr>
        <p:sp>
          <p:nvSpPr>
            <p:cNvPr id="148" name="Rectangle 93"/>
            <p:cNvSpPr>
              <a:spLocks noChangeArrowheads="1"/>
            </p:cNvSpPr>
            <p:nvPr/>
          </p:nvSpPr>
          <p:spPr bwMode="auto">
            <a:xfrm>
              <a:off x="6810038" y="2651031"/>
              <a:ext cx="344325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4000" i="1" dirty="0" err="1" smtClean="0"/>
                <a:t>D</a:t>
              </a:r>
              <a:r>
                <a:rPr lang="en-US" sz="4000" i="1" baseline="-25000" dirty="0" err="1" smtClean="0"/>
                <a:t>med</a:t>
              </a:r>
              <a:r>
                <a:rPr lang="en-US" sz="4000" dirty="0" smtClean="0"/>
                <a:t>=</a:t>
              </a:r>
              <a:r>
                <a:rPr lang="en-US" sz="4000" i="1" dirty="0" err="1" smtClean="0"/>
                <a:t>c</a:t>
              </a:r>
              <a:r>
                <a:rPr lang="en-US" sz="4000" i="1" baseline="-25000" dirty="0" err="1" smtClean="0"/>
                <a:t>med</a:t>
              </a:r>
              <a:r>
                <a:rPr lang="en-US" sz="4000" dirty="0" err="1" smtClean="0">
                  <a:cs typeface="Arial" charset="0"/>
                </a:rPr>
                <a:t>·Δ</a:t>
              </a:r>
              <a:r>
                <a:rPr lang="en-US" sz="4000" i="1" dirty="0" err="1" smtClean="0">
                  <a:cs typeface="Arial" charset="0"/>
                </a:rPr>
                <a:t>T</a:t>
              </a:r>
              <a:endParaRPr lang="en-US" i="1" dirty="0">
                <a:latin typeface="Times New Roman" charset="0"/>
              </a:endParaRPr>
            </a:p>
          </p:txBody>
        </p:sp>
        <p:sp>
          <p:nvSpPr>
            <p:cNvPr id="149" name="Rectangle 148"/>
            <p:cNvSpPr/>
            <p:nvPr/>
          </p:nvSpPr>
          <p:spPr bwMode="auto">
            <a:xfrm>
              <a:off x="6548174" y="2366705"/>
              <a:ext cx="3928482" cy="1178251"/>
            </a:xfrm>
            <a:prstGeom prst="rect">
              <a:avLst/>
            </a:prstGeom>
            <a:noFill/>
            <a:ln w="38100" cap="flat" cmpd="sng" algn="ctr">
              <a:solidFill>
                <a:srgbClr val="FB9205"/>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ヒラギノ角ゴ Pro W3" pitchFamily="28" charset="-128"/>
              </a:endParaRPr>
            </a:p>
          </p:txBody>
        </p:sp>
      </p:grpSp>
    </p:spTree>
    <p:extLst>
      <p:ext uri="{BB962C8B-B14F-4D97-AF65-F5344CB8AC3E}">
        <p14:creationId xmlns:p14="http://schemas.microsoft.com/office/powerpoint/2010/main" val="379102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51"/>
                                        </p:tgtEl>
                                        <p:attrNameLst>
                                          <p:attrName>style.visibility</p:attrName>
                                        </p:attrNameLst>
                                      </p:cBhvr>
                                      <p:to>
                                        <p:strVal val="visible"/>
                                      </p:to>
                                    </p:set>
                                    <p:animEffect transition="in" filter="fade">
                                      <p:cBhvr>
                                        <p:cTn id="13" dur="500"/>
                                        <p:tgtEl>
                                          <p:spTgt spid="151"/>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129"/>
                                        </p:tgtEl>
                                        <p:attrNameLst>
                                          <p:attrName>style.visibility</p:attrName>
                                        </p:attrNameLst>
                                      </p:cBhvr>
                                      <p:to>
                                        <p:strVal val="visible"/>
                                      </p:to>
                                    </p:set>
                                    <p:animEffect transition="in" filter="dissolve">
                                      <p:cBhvr>
                                        <p:cTn id="18" dur="5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Calorimeters - </a:t>
            </a:r>
            <a:br>
              <a:rPr lang="en-GB" dirty="0" smtClean="0"/>
            </a:br>
            <a:r>
              <a:rPr lang="en-GB" dirty="0" smtClean="0"/>
              <a:t>	water 		vs		graphite</a:t>
            </a:r>
            <a:endParaRPr lang="en-GB" dirty="0"/>
          </a:p>
        </p:txBody>
      </p:sp>
      <p:grpSp>
        <p:nvGrpSpPr>
          <p:cNvPr id="33" name="Group 1054"/>
          <p:cNvGrpSpPr>
            <a:grpSpLocks/>
          </p:cNvGrpSpPr>
          <p:nvPr/>
        </p:nvGrpSpPr>
        <p:grpSpPr bwMode="auto">
          <a:xfrm>
            <a:off x="453371" y="3887732"/>
            <a:ext cx="3008901" cy="892394"/>
            <a:chOff x="497" y="1022"/>
            <a:chExt cx="4929" cy="1322"/>
          </a:xfrm>
        </p:grpSpPr>
        <p:grpSp>
          <p:nvGrpSpPr>
            <p:cNvPr id="136" name="Group 1055"/>
            <p:cNvGrpSpPr>
              <a:grpSpLocks/>
            </p:cNvGrpSpPr>
            <p:nvPr/>
          </p:nvGrpSpPr>
          <p:grpSpPr bwMode="auto">
            <a:xfrm>
              <a:off x="687" y="1063"/>
              <a:ext cx="772" cy="371"/>
              <a:chOff x="687" y="1063"/>
              <a:chExt cx="772" cy="371"/>
            </a:xfrm>
          </p:grpSpPr>
          <p:sp>
            <p:nvSpPr>
              <p:cNvPr id="161" name="Freeform 1056" descr="10%"/>
              <p:cNvSpPr>
                <a:spLocks/>
              </p:cNvSpPr>
              <p:nvPr/>
            </p:nvSpPr>
            <p:spPr bwMode="auto">
              <a:xfrm>
                <a:off x="687" y="1063"/>
                <a:ext cx="531" cy="371"/>
              </a:xfrm>
              <a:custGeom>
                <a:avLst/>
                <a:gdLst>
                  <a:gd name="T0" fmla="*/ 815 w 1592"/>
                  <a:gd name="T1" fmla="*/ 710 h 739"/>
                  <a:gd name="T2" fmla="*/ 715 w 1592"/>
                  <a:gd name="T3" fmla="*/ 660 h 739"/>
                  <a:gd name="T4" fmla="*/ 625 w 1592"/>
                  <a:gd name="T5" fmla="*/ 618 h 739"/>
                  <a:gd name="T6" fmla="*/ 534 w 1592"/>
                  <a:gd name="T7" fmla="*/ 584 h 739"/>
                  <a:gd name="T8" fmla="*/ 442 w 1592"/>
                  <a:gd name="T9" fmla="*/ 556 h 739"/>
                  <a:gd name="T10" fmla="*/ 340 w 1592"/>
                  <a:gd name="T11" fmla="*/ 532 h 739"/>
                  <a:gd name="T12" fmla="*/ 224 w 1592"/>
                  <a:gd name="T13" fmla="*/ 514 h 739"/>
                  <a:gd name="T14" fmla="*/ 90 w 1592"/>
                  <a:gd name="T15" fmla="*/ 499 h 739"/>
                  <a:gd name="T16" fmla="*/ 0 w 1592"/>
                  <a:gd name="T17" fmla="*/ 450 h 739"/>
                  <a:gd name="T18" fmla="*/ 184 w 1592"/>
                  <a:gd name="T19" fmla="*/ 434 h 739"/>
                  <a:gd name="T20" fmla="*/ 344 w 1592"/>
                  <a:gd name="T21" fmla="*/ 419 h 739"/>
                  <a:gd name="T22" fmla="*/ 479 w 1592"/>
                  <a:gd name="T23" fmla="*/ 403 h 739"/>
                  <a:gd name="T24" fmla="*/ 591 w 1592"/>
                  <a:gd name="T25" fmla="*/ 386 h 739"/>
                  <a:gd name="T26" fmla="*/ 678 w 1592"/>
                  <a:gd name="T27" fmla="*/ 372 h 739"/>
                  <a:gd name="T28" fmla="*/ 741 w 1592"/>
                  <a:gd name="T29" fmla="*/ 357 h 739"/>
                  <a:gd name="T30" fmla="*/ 778 w 1592"/>
                  <a:gd name="T31" fmla="*/ 342 h 739"/>
                  <a:gd name="T32" fmla="*/ 791 w 1592"/>
                  <a:gd name="T33" fmla="*/ 328 h 739"/>
                  <a:gd name="T34" fmla="*/ 781 w 1592"/>
                  <a:gd name="T35" fmla="*/ 315 h 739"/>
                  <a:gd name="T36" fmla="*/ 745 w 1592"/>
                  <a:gd name="T37" fmla="*/ 303 h 739"/>
                  <a:gd name="T38" fmla="*/ 684 w 1592"/>
                  <a:gd name="T39" fmla="*/ 293 h 739"/>
                  <a:gd name="T40" fmla="*/ 600 w 1592"/>
                  <a:gd name="T41" fmla="*/ 284 h 739"/>
                  <a:gd name="T42" fmla="*/ 490 w 1592"/>
                  <a:gd name="T43" fmla="*/ 276 h 739"/>
                  <a:gd name="T44" fmla="*/ 355 w 1592"/>
                  <a:gd name="T45" fmla="*/ 271 h 739"/>
                  <a:gd name="T46" fmla="*/ 194 w 1592"/>
                  <a:gd name="T47" fmla="*/ 266 h 739"/>
                  <a:gd name="T48" fmla="*/ 10 w 1592"/>
                  <a:gd name="T49" fmla="*/ 263 h 739"/>
                  <a:gd name="T50" fmla="*/ 112 w 1592"/>
                  <a:gd name="T51" fmla="*/ 222 h 739"/>
                  <a:gd name="T52" fmla="*/ 289 w 1592"/>
                  <a:gd name="T53" fmla="*/ 196 h 739"/>
                  <a:gd name="T54" fmla="*/ 424 w 1592"/>
                  <a:gd name="T55" fmla="*/ 167 h 739"/>
                  <a:gd name="T56" fmla="*/ 530 w 1592"/>
                  <a:gd name="T57" fmla="*/ 137 h 739"/>
                  <a:gd name="T58" fmla="*/ 611 w 1592"/>
                  <a:gd name="T59" fmla="*/ 106 h 739"/>
                  <a:gd name="T60" fmla="*/ 681 w 1592"/>
                  <a:gd name="T61" fmla="*/ 73 h 739"/>
                  <a:gd name="T62" fmla="*/ 748 w 1592"/>
                  <a:gd name="T63" fmla="*/ 43 h 739"/>
                  <a:gd name="T64" fmla="*/ 822 w 1592"/>
                  <a:gd name="T65" fmla="*/ 13 h 739"/>
                  <a:gd name="T66" fmla="*/ 1592 w 1592"/>
                  <a:gd name="T67" fmla="*/ 5 h 739"/>
                  <a:gd name="T68" fmla="*/ 868 w 1592"/>
                  <a:gd name="T69" fmla="*/ 739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92" h="739">
                    <a:moveTo>
                      <a:pt x="868" y="739"/>
                    </a:moveTo>
                    <a:lnTo>
                      <a:pt x="815" y="710"/>
                    </a:lnTo>
                    <a:lnTo>
                      <a:pt x="764" y="684"/>
                    </a:lnTo>
                    <a:lnTo>
                      <a:pt x="715" y="660"/>
                    </a:lnTo>
                    <a:lnTo>
                      <a:pt x="669" y="638"/>
                    </a:lnTo>
                    <a:lnTo>
                      <a:pt x="625" y="618"/>
                    </a:lnTo>
                    <a:lnTo>
                      <a:pt x="579" y="600"/>
                    </a:lnTo>
                    <a:lnTo>
                      <a:pt x="534" y="584"/>
                    </a:lnTo>
                    <a:lnTo>
                      <a:pt x="488" y="569"/>
                    </a:lnTo>
                    <a:lnTo>
                      <a:pt x="442" y="556"/>
                    </a:lnTo>
                    <a:lnTo>
                      <a:pt x="392" y="542"/>
                    </a:lnTo>
                    <a:lnTo>
                      <a:pt x="340" y="532"/>
                    </a:lnTo>
                    <a:lnTo>
                      <a:pt x="285" y="523"/>
                    </a:lnTo>
                    <a:lnTo>
                      <a:pt x="224" y="514"/>
                    </a:lnTo>
                    <a:lnTo>
                      <a:pt x="160" y="507"/>
                    </a:lnTo>
                    <a:lnTo>
                      <a:pt x="90" y="499"/>
                    </a:lnTo>
                    <a:lnTo>
                      <a:pt x="14" y="493"/>
                    </a:lnTo>
                    <a:lnTo>
                      <a:pt x="0" y="450"/>
                    </a:lnTo>
                    <a:lnTo>
                      <a:pt x="95" y="443"/>
                    </a:lnTo>
                    <a:lnTo>
                      <a:pt x="184" y="434"/>
                    </a:lnTo>
                    <a:lnTo>
                      <a:pt x="267" y="427"/>
                    </a:lnTo>
                    <a:lnTo>
                      <a:pt x="344" y="419"/>
                    </a:lnTo>
                    <a:lnTo>
                      <a:pt x="414" y="410"/>
                    </a:lnTo>
                    <a:lnTo>
                      <a:pt x="479" y="403"/>
                    </a:lnTo>
                    <a:lnTo>
                      <a:pt x="539" y="395"/>
                    </a:lnTo>
                    <a:lnTo>
                      <a:pt x="591" y="386"/>
                    </a:lnTo>
                    <a:lnTo>
                      <a:pt x="637" y="379"/>
                    </a:lnTo>
                    <a:lnTo>
                      <a:pt x="678" y="372"/>
                    </a:lnTo>
                    <a:lnTo>
                      <a:pt x="712" y="364"/>
                    </a:lnTo>
                    <a:lnTo>
                      <a:pt x="741" y="357"/>
                    </a:lnTo>
                    <a:lnTo>
                      <a:pt x="763" y="349"/>
                    </a:lnTo>
                    <a:lnTo>
                      <a:pt x="778" y="342"/>
                    </a:lnTo>
                    <a:lnTo>
                      <a:pt x="788" y="334"/>
                    </a:lnTo>
                    <a:lnTo>
                      <a:pt x="791" y="328"/>
                    </a:lnTo>
                    <a:lnTo>
                      <a:pt x="790" y="321"/>
                    </a:lnTo>
                    <a:lnTo>
                      <a:pt x="781" y="315"/>
                    </a:lnTo>
                    <a:lnTo>
                      <a:pt x="766" y="309"/>
                    </a:lnTo>
                    <a:lnTo>
                      <a:pt x="745" y="303"/>
                    </a:lnTo>
                    <a:lnTo>
                      <a:pt x="718" y="299"/>
                    </a:lnTo>
                    <a:lnTo>
                      <a:pt x="684" y="293"/>
                    </a:lnTo>
                    <a:lnTo>
                      <a:pt x="646" y="288"/>
                    </a:lnTo>
                    <a:lnTo>
                      <a:pt x="600" y="284"/>
                    </a:lnTo>
                    <a:lnTo>
                      <a:pt x="548" y="279"/>
                    </a:lnTo>
                    <a:lnTo>
                      <a:pt x="490" y="276"/>
                    </a:lnTo>
                    <a:lnTo>
                      <a:pt x="424" y="272"/>
                    </a:lnTo>
                    <a:lnTo>
                      <a:pt x="355" y="271"/>
                    </a:lnTo>
                    <a:lnTo>
                      <a:pt x="277" y="268"/>
                    </a:lnTo>
                    <a:lnTo>
                      <a:pt x="194" y="266"/>
                    </a:lnTo>
                    <a:lnTo>
                      <a:pt x="105" y="265"/>
                    </a:lnTo>
                    <a:lnTo>
                      <a:pt x="10" y="263"/>
                    </a:lnTo>
                    <a:lnTo>
                      <a:pt x="6" y="232"/>
                    </a:lnTo>
                    <a:lnTo>
                      <a:pt x="112" y="222"/>
                    </a:lnTo>
                    <a:lnTo>
                      <a:pt x="206" y="208"/>
                    </a:lnTo>
                    <a:lnTo>
                      <a:pt x="289" y="196"/>
                    </a:lnTo>
                    <a:lnTo>
                      <a:pt x="362" y="181"/>
                    </a:lnTo>
                    <a:lnTo>
                      <a:pt x="424" y="167"/>
                    </a:lnTo>
                    <a:lnTo>
                      <a:pt x="481" y="152"/>
                    </a:lnTo>
                    <a:lnTo>
                      <a:pt x="530" y="137"/>
                    </a:lnTo>
                    <a:lnTo>
                      <a:pt x="573" y="120"/>
                    </a:lnTo>
                    <a:lnTo>
                      <a:pt x="611" y="106"/>
                    </a:lnTo>
                    <a:lnTo>
                      <a:pt x="647" y="89"/>
                    </a:lnTo>
                    <a:lnTo>
                      <a:pt x="681" y="73"/>
                    </a:lnTo>
                    <a:lnTo>
                      <a:pt x="715" y="58"/>
                    </a:lnTo>
                    <a:lnTo>
                      <a:pt x="748" y="43"/>
                    </a:lnTo>
                    <a:lnTo>
                      <a:pt x="784" y="28"/>
                    </a:lnTo>
                    <a:lnTo>
                      <a:pt x="822" y="13"/>
                    </a:lnTo>
                    <a:lnTo>
                      <a:pt x="865" y="0"/>
                    </a:lnTo>
                    <a:lnTo>
                      <a:pt x="1592" y="5"/>
                    </a:lnTo>
                    <a:lnTo>
                      <a:pt x="1592" y="734"/>
                    </a:lnTo>
                    <a:lnTo>
                      <a:pt x="868" y="739"/>
                    </a:lnTo>
                    <a:close/>
                  </a:path>
                </a:pathLst>
              </a:custGeom>
              <a:pattFill prst="pct10">
                <a:fgClr>
                  <a:srgbClr val="99CC00"/>
                </a:fgClr>
                <a:bgClr>
                  <a:schemeClr val="bg2"/>
                </a:bgClr>
              </a:pattFill>
              <a:ln w="9525">
                <a:solidFill>
                  <a:schemeClr val="tx1"/>
                </a:solidFill>
                <a:round/>
                <a:headEnd/>
                <a:tailEnd/>
              </a:ln>
            </p:spPr>
            <p:txBody>
              <a:bodyPr/>
              <a:lstStyle/>
              <a:p>
                <a:endParaRPr lang="en-GB" sz="1000"/>
              </a:p>
            </p:txBody>
          </p:sp>
          <p:sp>
            <p:nvSpPr>
              <p:cNvPr id="162" name="Rectangle 1057" descr="Light upward diagonal"/>
              <p:cNvSpPr>
                <a:spLocks noChangeArrowheads="1"/>
              </p:cNvSpPr>
              <p:nvPr/>
            </p:nvSpPr>
            <p:spPr bwMode="auto">
              <a:xfrm>
                <a:off x="1218" y="1069"/>
                <a:ext cx="241" cy="357"/>
              </a:xfrm>
              <a:prstGeom prst="rect">
                <a:avLst/>
              </a:prstGeom>
              <a:pattFill prst="ltUpDiag">
                <a:fgClr>
                  <a:srgbClr val="7B8400"/>
                </a:fgClr>
                <a:bgClr>
                  <a:schemeClr val="bg2"/>
                </a:bgClr>
              </a:pattFill>
              <a:ln w="9525">
                <a:solidFill>
                  <a:schemeClr val="tx1"/>
                </a:solidFill>
                <a:miter lim="800000"/>
                <a:headEnd/>
                <a:tailEnd/>
              </a:ln>
            </p:spPr>
            <p:txBody>
              <a:bodyPr/>
              <a:lstStyle/>
              <a:p>
                <a:endParaRPr lang="en-GB" sz="1000"/>
              </a:p>
            </p:txBody>
          </p:sp>
        </p:grpSp>
        <p:sp>
          <p:nvSpPr>
            <p:cNvPr id="137" name="Freeform 1058"/>
            <p:cNvSpPr>
              <a:spLocks/>
            </p:cNvSpPr>
            <p:nvPr/>
          </p:nvSpPr>
          <p:spPr bwMode="auto">
            <a:xfrm>
              <a:off x="1065" y="1061"/>
              <a:ext cx="1513" cy="11"/>
            </a:xfrm>
            <a:custGeom>
              <a:avLst/>
              <a:gdLst>
                <a:gd name="T0" fmla="*/ 4539 w 4539"/>
                <a:gd name="T1" fmla="*/ 0 h 20"/>
                <a:gd name="T2" fmla="*/ 4539 w 4539"/>
                <a:gd name="T3" fmla="*/ 0 h 20"/>
                <a:gd name="T4" fmla="*/ 0 w 4539"/>
                <a:gd name="T5" fmla="*/ 0 h 20"/>
                <a:gd name="T6" fmla="*/ 0 w 4539"/>
                <a:gd name="T7" fmla="*/ 20 h 20"/>
                <a:gd name="T8" fmla="*/ 4539 w 4539"/>
                <a:gd name="T9" fmla="*/ 20 h 20"/>
                <a:gd name="T10" fmla="*/ 4539 w 4539"/>
                <a:gd name="T11" fmla="*/ 20 h 20"/>
                <a:gd name="T12" fmla="*/ 4539 w 4539"/>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4539" h="20">
                  <a:moveTo>
                    <a:pt x="4539" y="0"/>
                  </a:moveTo>
                  <a:lnTo>
                    <a:pt x="4539" y="0"/>
                  </a:lnTo>
                  <a:lnTo>
                    <a:pt x="0" y="0"/>
                  </a:lnTo>
                  <a:lnTo>
                    <a:pt x="0" y="20"/>
                  </a:lnTo>
                  <a:lnTo>
                    <a:pt x="4539" y="20"/>
                  </a:lnTo>
                  <a:lnTo>
                    <a:pt x="4539" y="20"/>
                  </a:lnTo>
                  <a:lnTo>
                    <a:pt x="4539" y="0"/>
                  </a:lnTo>
                  <a:close/>
                </a:path>
              </a:pathLst>
            </a:custGeom>
            <a:noFill/>
            <a:ln w="9525">
              <a:solidFill>
                <a:srgbClr val="00CC66"/>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000"/>
            </a:p>
          </p:txBody>
        </p:sp>
        <p:sp>
          <p:nvSpPr>
            <p:cNvPr id="138" name="Freeform 1059"/>
            <p:cNvSpPr>
              <a:spLocks/>
            </p:cNvSpPr>
            <p:nvPr/>
          </p:nvSpPr>
          <p:spPr bwMode="auto">
            <a:xfrm>
              <a:off x="2578" y="1061"/>
              <a:ext cx="986" cy="180"/>
            </a:xfrm>
            <a:custGeom>
              <a:avLst/>
              <a:gdLst>
                <a:gd name="T0" fmla="*/ 2956 w 2956"/>
                <a:gd name="T1" fmla="*/ 334 h 355"/>
                <a:gd name="T2" fmla="*/ 2760 w 2956"/>
                <a:gd name="T3" fmla="*/ 331 h 355"/>
                <a:gd name="T4" fmla="*/ 2574 w 2956"/>
                <a:gd name="T5" fmla="*/ 321 h 355"/>
                <a:gd name="T6" fmla="*/ 2402 w 2956"/>
                <a:gd name="T7" fmla="*/ 304 h 355"/>
                <a:gd name="T8" fmla="*/ 2234 w 2956"/>
                <a:gd name="T9" fmla="*/ 283 h 355"/>
                <a:gd name="T10" fmla="*/ 2072 w 2956"/>
                <a:gd name="T11" fmla="*/ 258 h 355"/>
                <a:gd name="T12" fmla="*/ 1915 w 2956"/>
                <a:gd name="T13" fmla="*/ 230 h 355"/>
                <a:gd name="T14" fmla="*/ 1757 w 2956"/>
                <a:gd name="T15" fmla="*/ 199 h 355"/>
                <a:gd name="T16" fmla="*/ 1598 w 2956"/>
                <a:gd name="T17" fmla="*/ 168 h 355"/>
                <a:gd name="T18" fmla="*/ 1435 w 2956"/>
                <a:gd name="T19" fmla="*/ 138 h 355"/>
                <a:gd name="T20" fmla="*/ 1266 w 2956"/>
                <a:gd name="T21" fmla="*/ 107 h 355"/>
                <a:gd name="T22" fmla="*/ 1089 w 2956"/>
                <a:gd name="T23" fmla="*/ 78 h 355"/>
                <a:gd name="T24" fmla="*/ 902 w 2956"/>
                <a:gd name="T25" fmla="*/ 53 h 355"/>
                <a:gd name="T26" fmla="*/ 701 w 2956"/>
                <a:gd name="T27" fmla="*/ 32 h 355"/>
                <a:gd name="T28" fmla="*/ 484 w 2956"/>
                <a:gd name="T29" fmla="*/ 16 h 355"/>
                <a:gd name="T30" fmla="*/ 253 w 2956"/>
                <a:gd name="T31" fmla="*/ 6 h 355"/>
                <a:gd name="T32" fmla="*/ 0 w 2956"/>
                <a:gd name="T33" fmla="*/ 0 h 355"/>
                <a:gd name="T34" fmla="*/ 129 w 2956"/>
                <a:gd name="T35" fmla="*/ 22 h 355"/>
                <a:gd name="T36" fmla="*/ 371 w 2956"/>
                <a:gd name="T37" fmla="*/ 28 h 355"/>
                <a:gd name="T38" fmla="*/ 594 w 2956"/>
                <a:gd name="T39" fmla="*/ 41 h 355"/>
                <a:gd name="T40" fmla="*/ 801 w 2956"/>
                <a:gd name="T41" fmla="*/ 61 h 355"/>
                <a:gd name="T42" fmla="*/ 994 w 2956"/>
                <a:gd name="T43" fmla="*/ 83 h 355"/>
                <a:gd name="T44" fmla="*/ 1176 w 2956"/>
                <a:gd name="T45" fmla="*/ 110 h 355"/>
                <a:gd name="T46" fmla="*/ 1349 w 2956"/>
                <a:gd name="T47" fmla="*/ 139 h 355"/>
                <a:gd name="T48" fmla="*/ 1514 w 2956"/>
                <a:gd name="T49" fmla="*/ 171 h 355"/>
                <a:gd name="T50" fmla="*/ 1674 w 2956"/>
                <a:gd name="T51" fmla="*/ 202 h 355"/>
                <a:gd name="T52" fmla="*/ 1833 w 2956"/>
                <a:gd name="T53" fmla="*/ 233 h 355"/>
                <a:gd name="T54" fmla="*/ 1990 w 2956"/>
                <a:gd name="T55" fmla="*/ 263 h 355"/>
                <a:gd name="T56" fmla="*/ 2151 w 2956"/>
                <a:gd name="T57" fmla="*/ 289 h 355"/>
                <a:gd name="T58" fmla="*/ 2314 w 2956"/>
                <a:gd name="T59" fmla="*/ 312 h 355"/>
                <a:gd name="T60" fmla="*/ 2485 w 2956"/>
                <a:gd name="T61" fmla="*/ 331 h 355"/>
                <a:gd name="T62" fmla="*/ 2665 w 2956"/>
                <a:gd name="T63" fmla="*/ 344 h 355"/>
                <a:gd name="T64" fmla="*/ 2856 w 2956"/>
                <a:gd name="T65" fmla="*/ 352 h 355"/>
                <a:gd name="T66" fmla="*/ 2956 w 2956"/>
                <a:gd name="T67" fmla="*/ 35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956" h="355">
                  <a:moveTo>
                    <a:pt x="2956" y="334"/>
                  </a:moveTo>
                  <a:lnTo>
                    <a:pt x="2956" y="334"/>
                  </a:lnTo>
                  <a:lnTo>
                    <a:pt x="2856" y="334"/>
                  </a:lnTo>
                  <a:lnTo>
                    <a:pt x="2760" y="331"/>
                  </a:lnTo>
                  <a:lnTo>
                    <a:pt x="2665" y="327"/>
                  </a:lnTo>
                  <a:lnTo>
                    <a:pt x="2574" y="321"/>
                  </a:lnTo>
                  <a:lnTo>
                    <a:pt x="2488" y="313"/>
                  </a:lnTo>
                  <a:lnTo>
                    <a:pt x="2402" y="304"/>
                  </a:lnTo>
                  <a:lnTo>
                    <a:pt x="2317" y="294"/>
                  </a:lnTo>
                  <a:lnTo>
                    <a:pt x="2234" y="283"/>
                  </a:lnTo>
                  <a:lnTo>
                    <a:pt x="2154" y="272"/>
                  </a:lnTo>
                  <a:lnTo>
                    <a:pt x="2072" y="258"/>
                  </a:lnTo>
                  <a:lnTo>
                    <a:pt x="1993" y="245"/>
                  </a:lnTo>
                  <a:lnTo>
                    <a:pt x="1915" y="230"/>
                  </a:lnTo>
                  <a:lnTo>
                    <a:pt x="1836" y="215"/>
                  </a:lnTo>
                  <a:lnTo>
                    <a:pt x="1757" y="199"/>
                  </a:lnTo>
                  <a:lnTo>
                    <a:pt x="1677" y="184"/>
                  </a:lnTo>
                  <a:lnTo>
                    <a:pt x="1598" y="168"/>
                  </a:lnTo>
                  <a:lnTo>
                    <a:pt x="1517" y="153"/>
                  </a:lnTo>
                  <a:lnTo>
                    <a:pt x="1435" y="138"/>
                  </a:lnTo>
                  <a:lnTo>
                    <a:pt x="1352" y="121"/>
                  </a:lnTo>
                  <a:lnTo>
                    <a:pt x="1266" y="107"/>
                  </a:lnTo>
                  <a:lnTo>
                    <a:pt x="1179" y="92"/>
                  </a:lnTo>
                  <a:lnTo>
                    <a:pt x="1089" y="78"/>
                  </a:lnTo>
                  <a:lnTo>
                    <a:pt x="997" y="65"/>
                  </a:lnTo>
                  <a:lnTo>
                    <a:pt x="902" y="53"/>
                  </a:lnTo>
                  <a:lnTo>
                    <a:pt x="804" y="43"/>
                  </a:lnTo>
                  <a:lnTo>
                    <a:pt x="701" y="32"/>
                  </a:lnTo>
                  <a:lnTo>
                    <a:pt x="594" y="23"/>
                  </a:lnTo>
                  <a:lnTo>
                    <a:pt x="484" y="16"/>
                  </a:lnTo>
                  <a:lnTo>
                    <a:pt x="371" y="10"/>
                  </a:lnTo>
                  <a:lnTo>
                    <a:pt x="253" y="6"/>
                  </a:lnTo>
                  <a:lnTo>
                    <a:pt x="129" y="1"/>
                  </a:lnTo>
                  <a:lnTo>
                    <a:pt x="0" y="0"/>
                  </a:lnTo>
                  <a:lnTo>
                    <a:pt x="0" y="20"/>
                  </a:lnTo>
                  <a:lnTo>
                    <a:pt x="129" y="22"/>
                  </a:lnTo>
                  <a:lnTo>
                    <a:pt x="253" y="23"/>
                  </a:lnTo>
                  <a:lnTo>
                    <a:pt x="371" y="28"/>
                  </a:lnTo>
                  <a:lnTo>
                    <a:pt x="484" y="34"/>
                  </a:lnTo>
                  <a:lnTo>
                    <a:pt x="594" y="41"/>
                  </a:lnTo>
                  <a:lnTo>
                    <a:pt x="698" y="50"/>
                  </a:lnTo>
                  <a:lnTo>
                    <a:pt x="801" y="61"/>
                  </a:lnTo>
                  <a:lnTo>
                    <a:pt x="899" y="71"/>
                  </a:lnTo>
                  <a:lnTo>
                    <a:pt x="994" y="83"/>
                  </a:lnTo>
                  <a:lnTo>
                    <a:pt x="1086" y="96"/>
                  </a:lnTo>
                  <a:lnTo>
                    <a:pt x="1176" y="110"/>
                  </a:lnTo>
                  <a:lnTo>
                    <a:pt x="1263" y="124"/>
                  </a:lnTo>
                  <a:lnTo>
                    <a:pt x="1349" y="139"/>
                  </a:lnTo>
                  <a:lnTo>
                    <a:pt x="1432" y="156"/>
                  </a:lnTo>
                  <a:lnTo>
                    <a:pt x="1514" y="171"/>
                  </a:lnTo>
                  <a:lnTo>
                    <a:pt x="1595" y="185"/>
                  </a:lnTo>
                  <a:lnTo>
                    <a:pt x="1674" y="202"/>
                  </a:lnTo>
                  <a:lnTo>
                    <a:pt x="1754" y="217"/>
                  </a:lnTo>
                  <a:lnTo>
                    <a:pt x="1833" y="233"/>
                  </a:lnTo>
                  <a:lnTo>
                    <a:pt x="1912" y="248"/>
                  </a:lnTo>
                  <a:lnTo>
                    <a:pt x="1990" y="263"/>
                  </a:lnTo>
                  <a:lnTo>
                    <a:pt x="2069" y="276"/>
                  </a:lnTo>
                  <a:lnTo>
                    <a:pt x="2151" y="289"/>
                  </a:lnTo>
                  <a:lnTo>
                    <a:pt x="2231" y="301"/>
                  </a:lnTo>
                  <a:lnTo>
                    <a:pt x="2314" y="312"/>
                  </a:lnTo>
                  <a:lnTo>
                    <a:pt x="2399" y="322"/>
                  </a:lnTo>
                  <a:lnTo>
                    <a:pt x="2485" y="331"/>
                  </a:lnTo>
                  <a:lnTo>
                    <a:pt x="2574" y="338"/>
                  </a:lnTo>
                  <a:lnTo>
                    <a:pt x="2665" y="344"/>
                  </a:lnTo>
                  <a:lnTo>
                    <a:pt x="2760" y="349"/>
                  </a:lnTo>
                  <a:lnTo>
                    <a:pt x="2856" y="352"/>
                  </a:lnTo>
                  <a:lnTo>
                    <a:pt x="2956" y="355"/>
                  </a:lnTo>
                  <a:lnTo>
                    <a:pt x="2956" y="355"/>
                  </a:lnTo>
                  <a:lnTo>
                    <a:pt x="2956" y="334"/>
                  </a:lnTo>
                  <a:close/>
                </a:path>
              </a:pathLst>
            </a:custGeom>
            <a:noFill/>
            <a:ln w="9525">
              <a:solidFill>
                <a:srgbClr val="00CC66"/>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000"/>
            </a:p>
          </p:txBody>
        </p:sp>
        <p:sp>
          <p:nvSpPr>
            <p:cNvPr id="139" name="Freeform 1060"/>
            <p:cNvSpPr>
              <a:spLocks/>
            </p:cNvSpPr>
            <p:nvPr/>
          </p:nvSpPr>
          <p:spPr bwMode="auto">
            <a:xfrm>
              <a:off x="3564" y="1230"/>
              <a:ext cx="1855" cy="11"/>
            </a:xfrm>
            <a:custGeom>
              <a:avLst/>
              <a:gdLst>
                <a:gd name="T0" fmla="*/ 5565 w 5565"/>
                <a:gd name="T1" fmla="*/ 12 h 22"/>
                <a:gd name="T2" fmla="*/ 5565 w 5565"/>
                <a:gd name="T3" fmla="*/ 1 h 22"/>
                <a:gd name="T4" fmla="*/ 0 w 5565"/>
                <a:gd name="T5" fmla="*/ 0 h 22"/>
                <a:gd name="T6" fmla="*/ 0 w 5565"/>
                <a:gd name="T7" fmla="*/ 21 h 22"/>
                <a:gd name="T8" fmla="*/ 5565 w 5565"/>
                <a:gd name="T9" fmla="*/ 22 h 22"/>
                <a:gd name="T10" fmla="*/ 5565 w 5565"/>
                <a:gd name="T11" fmla="*/ 12 h 22"/>
              </a:gdLst>
              <a:ahLst/>
              <a:cxnLst>
                <a:cxn ang="0">
                  <a:pos x="T0" y="T1"/>
                </a:cxn>
                <a:cxn ang="0">
                  <a:pos x="T2" y="T3"/>
                </a:cxn>
                <a:cxn ang="0">
                  <a:pos x="T4" y="T5"/>
                </a:cxn>
                <a:cxn ang="0">
                  <a:pos x="T6" y="T7"/>
                </a:cxn>
                <a:cxn ang="0">
                  <a:pos x="T8" y="T9"/>
                </a:cxn>
                <a:cxn ang="0">
                  <a:pos x="T10" y="T11"/>
                </a:cxn>
              </a:cxnLst>
              <a:rect l="0" t="0" r="r" b="b"/>
              <a:pathLst>
                <a:path w="5565" h="22">
                  <a:moveTo>
                    <a:pt x="5565" y="12"/>
                  </a:moveTo>
                  <a:lnTo>
                    <a:pt x="5565" y="1"/>
                  </a:lnTo>
                  <a:lnTo>
                    <a:pt x="0" y="0"/>
                  </a:lnTo>
                  <a:lnTo>
                    <a:pt x="0" y="21"/>
                  </a:lnTo>
                  <a:lnTo>
                    <a:pt x="5565" y="22"/>
                  </a:lnTo>
                  <a:lnTo>
                    <a:pt x="5565" y="12"/>
                  </a:lnTo>
                  <a:close/>
                </a:path>
              </a:pathLst>
            </a:custGeom>
            <a:noFill/>
            <a:ln w="9525">
              <a:solidFill>
                <a:srgbClr val="00CC66"/>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000"/>
            </a:p>
          </p:txBody>
        </p:sp>
        <p:sp>
          <p:nvSpPr>
            <p:cNvPr id="140" name="Freeform 1061"/>
            <p:cNvSpPr>
              <a:spLocks/>
            </p:cNvSpPr>
            <p:nvPr/>
          </p:nvSpPr>
          <p:spPr bwMode="auto">
            <a:xfrm>
              <a:off x="1065" y="1423"/>
              <a:ext cx="1513" cy="11"/>
            </a:xfrm>
            <a:custGeom>
              <a:avLst/>
              <a:gdLst>
                <a:gd name="T0" fmla="*/ 4540 w 4540"/>
                <a:gd name="T1" fmla="*/ 0 h 21"/>
                <a:gd name="T2" fmla="*/ 4540 w 4540"/>
                <a:gd name="T3" fmla="*/ 0 h 21"/>
                <a:gd name="T4" fmla="*/ 0 w 4540"/>
                <a:gd name="T5" fmla="*/ 0 h 21"/>
                <a:gd name="T6" fmla="*/ 0 w 4540"/>
                <a:gd name="T7" fmla="*/ 21 h 21"/>
                <a:gd name="T8" fmla="*/ 4540 w 4540"/>
                <a:gd name="T9" fmla="*/ 21 h 21"/>
                <a:gd name="T10" fmla="*/ 4540 w 4540"/>
                <a:gd name="T11" fmla="*/ 21 h 21"/>
                <a:gd name="T12" fmla="*/ 4540 w 4540"/>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4540" h="21">
                  <a:moveTo>
                    <a:pt x="4540" y="0"/>
                  </a:moveTo>
                  <a:lnTo>
                    <a:pt x="4540" y="0"/>
                  </a:lnTo>
                  <a:lnTo>
                    <a:pt x="0" y="0"/>
                  </a:lnTo>
                  <a:lnTo>
                    <a:pt x="0" y="21"/>
                  </a:lnTo>
                  <a:lnTo>
                    <a:pt x="4540" y="21"/>
                  </a:lnTo>
                  <a:lnTo>
                    <a:pt x="4540" y="21"/>
                  </a:lnTo>
                  <a:lnTo>
                    <a:pt x="4540" y="0"/>
                  </a:lnTo>
                  <a:close/>
                </a:path>
              </a:pathLst>
            </a:custGeom>
            <a:noFill/>
            <a:ln w="9525">
              <a:solidFill>
                <a:srgbClr val="00CC66"/>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000"/>
            </a:p>
          </p:txBody>
        </p:sp>
        <p:sp>
          <p:nvSpPr>
            <p:cNvPr id="141" name="Freeform 1062"/>
            <p:cNvSpPr>
              <a:spLocks/>
            </p:cNvSpPr>
            <p:nvPr/>
          </p:nvSpPr>
          <p:spPr bwMode="auto">
            <a:xfrm>
              <a:off x="2578" y="1254"/>
              <a:ext cx="986" cy="180"/>
            </a:xfrm>
            <a:custGeom>
              <a:avLst/>
              <a:gdLst>
                <a:gd name="T0" fmla="*/ 2956 w 2956"/>
                <a:gd name="T1" fmla="*/ 0 h 356"/>
                <a:gd name="T2" fmla="*/ 2760 w 2956"/>
                <a:gd name="T3" fmla="*/ 6 h 356"/>
                <a:gd name="T4" fmla="*/ 2574 w 2956"/>
                <a:gd name="T5" fmla="*/ 17 h 356"/>
                <a:gd name="T6" fmla="*/ 2399 w 2956"/>
                <a:gd name="T7" fmla="*/ 33 h 356"/>
                <a:gd name="T8" fmla="*/ 2231 w 2956"/>
                <a:gd name="T9" fmla="*/ 54 h 356"/>
                <a:gd name="T10" fmla="*/ 2069 w 2956"/>
                <a:gd name="T11" fmla="*/ 79 h 356"/>
                <a:gd name="T12" fmla="*/ 1912 w 2956"/>
                <a:gd name="T13" fmla="*/ 107 h 356"/>
                <a:gd name="T14" fmla="*/ 1754 w 2956"/>
                <a:gd name="T15" fmla="*/ 139 h 356"/>
                <a:gd name="T16" fmla="*/ 1595 w 2956"/>
                <a:gd name="T17" fmla="*/ 168 h 356"/>
                <a:gd name="T18" fmla="*/ 1432 w 2956"/>
                <a:gd name="T19" fmla="*/ 200 h 356"/>
                <a:gd name="T20" fmla="*/ 1263 w 2956"/>
                <a:gd name="T21" fmla="*/ 231 h 356"/>
                <a:gd name="T22" fmla="*/ 1086 w 2956"/>
                <a:gd name="T23" fmla="*/ 259 h 356"/>
                <a:gd name="T24" fmla="*/ 899 w 2956"/>
                <a:gd name="T25" fmla="*/ 284 h 356"/>
                <a:gd name="T26" fmla="*/ 698 w 2956"/>
                <a:gd name="T27" fmla="*/ 305 h 356"/>
                <a:gd name="T28" fmla="*/ 484 w 2956"/>
                <a:gd name="T29" fmla="*/ 321 h 356"/>
                <a:gd name="T30" fmla="*/ 253 w 2956"/>
                <a:gd name="T31" fmla="*/ 332 h 356"/>
                <a:gd name="T32" fmla="*/ 0 w 2956"/>
                <a:gd name="T33" fmla="*/ 335 h 356"/>
                <a:gd name="T34" fmla="*/ 129 w 2956"/>
                <a:gd name="T35" fmla="*/ 354 h 356"/>
                <a:gd name="T36" fmla="*/ 371 w 2956"/>
                <a:gd name="T37" fmla="*/ 345 h 356"/>
                <a:gd name="T38" fmla="*/ 594 w 2956"/>
                <a:gd name="T39" fmla="*/ 332 h 356"/>
                <a:gd name="T40" fmla="*/ 804 w 2956"/>
                <a:gd name="T41" fmla="*/ 312 h 356"/>
                <a:gd name="T42" fmla="*/ 997 w 2956"/>
                <a:gd name="T43" fmla="*/ 290 h 356"/>
                <a:gd name="T44" fmla="*/ 1179 w 2956"/>
                <a:gd name="T45" fmla="*/ 263 h 356"/>
                <a:gd name="T46" fmla="*/ 1352 w 2956"/>
                <a:gd name="T47" fmla="*/ 234 h 356"/>
                <a:gd name="T48" fmla="*/ 1517 w 2956"/>
                <a:gd name="T49" fmla="*/ 203 h 356"/>
                <a:gd name="T50" fmla="*/ 1677 w 2956"/>
                <a:gd name="T51" fmla="*/ 171 h 356"/>
                <a:gd name="T52" fmla="*/ 1836 w 2956"/>
                <a:gd name="T53" fmla="*/ 140 h 356"/>
                <a:gd name="T54" fmla="*/ 1993 w 2956"/>
                <a:gd name="T55" fmla="*/ 110 h 356"/>
                <a:gd name="T56" fmla="*/ 2154 w 2956"/>
                <a:gd name="T57" fmla="*/ 84 h 356"/>
                <a:gd name="T58" fmla="*/ 2317 w 2956"/>
                <a:gd name="T59" fmla="*/ 61 h 356"/>
                <a:gd name="T60" fmla="*/ 2488 w 2956"/>
                <a:gd name="T61" fmla="*/ 42 h 356"/>
                <a:gd name="T62" fmla="*/ 2665 w 2956"/>
                <a:gd name="T63" fmla="*/ 29 h 356"/>
                <a:gd name="T64" fmla="*/ 2856 w 2956"/>
                <a:gd name="T65" fmla="*/ 21 h 356"/>
                <a:gd name="T66" fmla="*/ 2956 w 2956"/>
                <a:gd name="T67" fmla="*/ 21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956" h="356">
                  <a:moveTo>
                    <a:pt x="2956" y="0"/>
                  </a:moveTo>
                  <a:lnTo>
                    <a:pt x="2956" y="0"/>
                  </a:lnTo>
                  <a:lnTo>
                    <a:pt x="2856" y="3"/>
                  </a:lnTo>
                  <a:lnTo>
                    <a:pt x="2760" y="6"/>
                  </a:lnTo>
                  <a:lnTo>
                    <a:pt x="2665" y="11"/>
                  </a:lnTo>
                  <a:lnTo>
                    <a:pt x="2574" y="17"/>
                  </a:lnTo>
                  <a:lnTo>
                    <a:pt x="2485" y="24"/>
                  </a:lnTo>
                  <a:lnTo>
                    <a:pt x="2399" y="33"/>
                  </a:lnTo>
                  <a:lnTo>
                    <a:pt x="2314" y="44"/>
                  </a:lnTo>
                  <a:lnTo>
                    <a:pt x="2231" y="54"/>
                  </a:lnTo>
                  <a:lnTo>
                    <a:pt x="2151" y="66"/>
                  </a:lnTo>
                  <a:lnTo>
                    <a:pt x="2069" y="79"/>
                  </a:lnTo>
                  <a:lnTo>
                    <a:pt x="1990" y="93"/>
                  </a:lnTo>
                  <a:lnTo>
                    <a:pt x="1912" y="107"/>
                  </a:lnTo>
                  <a:lnTo>
                    <a:pt x="1833" y="122"/>
                  </a:lnTo>
                  <a:lnTo>
                    <a:pt x="1754" y="139"/>
                  </a:lnTo>
                  <a:lnTo>
                    <a:pt x="1674" y="153"/>
                  </a:lnTo>
                  <a:lnTo>
                    <a:pt x="1595" y="168"/>
                  </a:lnTo>
                  <a:lnTo>
                    <a:pt x="1514" y="185"/>
                  </a:lnTo>
                  <a:lnTo>
                    <a:pt x="1432" y="200"/>
                  </a:lnTo>
                  <a:lnTo>
                    <a:pt x="1349" y="216"/>
                  </a:lnTo>
                  <a:lnTo>
                    <a:pt x="1263" y="231"/>
                  </a:lnTo>
                  <a:lnTo>
                    <a:pt x="1176" y="246"/>
                  </a:lnTo>
                  <a:lnTo>
                    <a:pt x="1086" y="259"/>
                  </a:lnTo>
                  <a:lnTo>
                    <a:pt x="994" y="272"/>
                  </a:lnTo>
                  <a:lnTo>
                    <a:pt x="899" y="284"/>
                  </a:lnTo>
                  <a:lnTo>
                    <a:pt x="801" y="295"/>
                  </a:lnTo>
                  <a:lnTo>
                    <a:pt x="698" y="305"/>
                  </a:lnTo>
                  <a:lnTo>
                    <a:pt x="594" y="314"/>
                  </a:lnTo>
                  <a:lnTo>
                    <a:pt x="484" y="321"/>
                  </a:lnTo>
                  <a:lnTo>
                    <a:pt x="371" y="327"/>
                  </a:lnTo>
                  <a:lnTo>
                    <a:pt x="253" y="332"/>
                  </a:lnTo>
                  <a:lnTo>
                    <a:pt x="129" y="333"/>
                  </a:lnTo>
                  <a:lnTo>
                    <a:pt x="0" y="335"/>
                  </a:lnTo>
                  <a:lnTo>
                    <a:pt x="0" y="356"/>
                  </a:lnTo>
                  <a:lnTo>
                    <a:pt x="129" y="354"/>
                  </a:lnTo>
                  <a:lnTo>
                    <a:pt x="253" y="350"/>
                  </a:lnTo>
                  <a:lnTo>
                    <a:pt x="371" y="345"/>
                  </a:lnTo>
                  <a:lnTo>
                    <a:pt x="484" y="339"/>
                  </a:lnTo>
                  <a:lnTo>
                    <a:pt x="594" y="332"/>
                  </a:lnTo>
                  <a:lnTo>
                    <a:pt x="701" y="323"/>
                  </a:lnTo>
                  <a:lnTo>
                    <a:pt x="804" y="312"/>
                  </a:lnTo>
                  <a:lnTo>
                    <a:pt x="902" y="302"/>
                  </a:lnTo>
                  <a:lnTo>
                    <a:pt x="997" y="290"/>
                  </a:lnTo>
                  <a:lnTo>
                    <a:pt x="1089" y="277"/>
                  </a:lnTo>
                  <a:lnTo>
                    <a:pt x="1179" y="263"/>
                  </a:lnTo>
                  <a:lnTo>
                    <a:pt x="1266" y="249"/>
                  </a:lnTo>
                  <a:lnTo>
                    <a:pt x="1352" y="234"/>
                  </a:lnTo>
                  <a:lnTo>
                    <a:pt x="1435" y="217"/>
                  </a:lnTo>
                  <a:lnTo>
                    <a:pt x="1517" y="203"/>
                  </a:lnTo>
                  <a:lnTo>
                    <a:pt x="1598" y="186"/>
                  </a:lnTo>
                  <a:lnTo>
                    <a:pt x="1677" y="171"/>
                  </a:lnTo>
                  <a:lnTo>
                    <a:pt x="1757" y="156"/>
                  </a:lnTo>
                  <a:lnTo>
                    <a:pt x="1836" y="140"/>
                  </a:lnTo>
                  <a:lnTo>
                    <a:pt x="1915" y="125"/>
                  </a:lnTo>
                  <a:lnTo>
                    <a:pt x="1993" y="110"/>
                  </a:lnTo>
                  <a:lnTo>
                    <a:pt x="2072" y="97"/>
                  </a:lnTo>
                  <a:lnTo>
                    <a:pt x="2154" y="84"/>
                  </a:lnTo>
                  <a:lnTo>
                    <a:pt x="2234" y="72"/>
                  </a:lnTo>
                  <a:lnTo>
                    <a:pt x="2317" y="61"/>
                  </a:lnTo>
                  <a:lnTo>
                    <a:pt x="2402" y="51"/>
                  </a:lnTo>
                  <a:lnTo>
                    <a:pt x="2488" y="42"/>
                  </a:lnTo>
                  <a:lnTo>
                    <a:pt x="2574" y="35"/>
                  </a:lnTo>
                  <a:lnTo>
                    <a:pt x="2665" y="29"/>
                  </a:lnTo>
                  <a:lnTo>
                    <a:pt x="2760" y="24"/>
                  </a:lnTo>
                  <a:lnTo>
                    <a:pt x="2856" y="21"/>
                  </a:lnTo>
                  <a:lnTo>
                    <a:pt x="2956" y="21"/>
                  </a:lnTo>
                  <a:lnTo>
                    <a:pt x="2956" y="21"/>
                  </a:lnTo>
                  <a:lnTo>
                    <a:pt x="2956" y="0"/>
                  </a:lnTo>
                  <a:close/>
                </a:path>
              </a:pathLst>
            </a:custGeom>
            <a:noFill/>
            <a:ln w="9525">
              <a:solidFill>
                <a:srgbClr val="00CC66"/>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000"/>
            </a:p>
          </p:txBody>
        </p:sp>
        <p:sp>
          <p:nvSpPr>
            <p:cNvPr id="142" name="Freeform 1063"/>
            <p:cNvSpPr>
              <a:spLocks/>
            </p:cNvSpPr>
            <p:nvPr/>
          </p:nvSpPr>
          <p:spPr bwMode="auto">
            <a:xfrm>
              <a:off x="3564" y="1254"/>
              <a:ext cx="1855" cy="11"/>
            </a:xfrm>
            <a:custGeom>
              <a:avLst/>
              <a:gdLst>
                <a:gd name="T0" fmla="*/ 5565 w 5565"/>
                <a:gd name="T1" fmla="*/ 10 h 22"/>
                <a:gd name="T2" fmla="*/ 5565 w 5565"/>
                <a:gd name="T3" fmla="*/ 0 h 22"/>
                <a:gd name="T4" fmla="*/ 0 w 5565"/>
                <a:gd name="T5" fmla="*/ 1 h 22"/>
                <a:gd name="T6" fmla="*/ 0 w 5565"/>
                <a:gd name="T7" fmla="*/ 22 h 22"/>
                <a:gd name="T8" fmla="*/ 5565 w 5565"/>
                <a:gd name="T9" fmla="*/ 21 h 22"/>
                <a:gd name="T10" fmla="*/ 5565 w 5565"/>
                <a:gd name="T11" fmla="*/ 10 h 22"/>
              </a:gdLst>
              <a:ahLst/>
              <a:cxnLst>
                <a:cxn ang="0">
                  <a:pos x="T0" y="T1"/>
                </a:cxn>
                <a:cxn ang="0">
                  <a:pos x="T2" y="T3"/>
                </a:cxn>
                <a:cxn ang="0">
                  <a:pos x="T4" y="T5"/>
                </a:cxn>
                <a:cxn ang="0">
                  <a:pos x="T6" y="T7"/>
                </a:cxn>
                <a:cxn ang="0">
                  <a:pos x="T8" y="T9"/>
                </a:cxn>
                <a:cxn ang="0">
                  <a:pos x="T10" y="T11"/>
                </a:cxn>
              </a:cxnLst>
              <a:rect l="0" t="0" r="r" b="b"/>
              <a:pathLst>
                <a:path w="5565" h="22">
                  <a:moveTo>
                    <a:pt x="5565" y="10"/>
                  </a:moveTo>
                  <a:lnTo>
                    <a:pt x="5565" y="0"/>
                  </a:lnTo>
                  <a:lnTo>
                    <a:pt x="0" y="1"/>
                  </a:lnTo>
                  <a:lnTo>
                    <a:pt x="0" y="22"/>
                  </a:lnTo>
                  <a:lnTo>
                    <a:pt x="5565" y="21"/>
                  </a:lnTo>
                  <a:lnTo>
                    <a:pt x="5565" y="10"/>
                  </a:lnTo>
                  <a:close/>
                </a:path>
              </a:pathLst>
            </a:custGeom>
            <a:noFill/>
            <a:ln w="9525">
              <a:solidFill>
                <a:srgbClr val="00CC66"/>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000"/>
            </a:p>
          </p:txBody>
        </p:sp>
        <p:sp>
          <p:nvSpPr>
            <p:cNvPr id="143" name="Freeform 1064"/>
            <p:cNvSpPr>
              <a:spLocks/>
            </p:cNvSpPr>
            <p:nvPr/>
          </p:nvSpPr>
          <p:spPr bwMode="auto">
            <a:xfrm>
              <a:off x="5411" y="1238"/>
              <a:ext cx="15" cy="21"/>
            </a:xfrm>
            <a:custGeom>
              <a:avLst/>
              <a:gdLst>
                <a:gd name="T0" fmla="*/ 22 w 43"/>
                <a:gd name="T1" fmla="*/ 0 h 43"/>
                <a:gd name="T2" fmla="*/ 31 w 43"/>
                <a:gd name="T3" fmla="*/ 1 h 43"/>
                <a:gd name="T4" fmla="*/ 37 w 43"/>
                <a:gd name="T5" fmla="*/ 6 h 43"/>
                <a:gd name="T6" fmla="*/ 41 w 43"/>
                <a:gd name="T7" fmla="*/ 13 h 43"/>
                <a:gd name="T8" fmla="*/ 43 w 43"/>
                <a:gd name="T9" fmla="*/ 22 h 43"/>
                <a:gd name="T10" fmla="*/ 41 w 43"/>
                <a:gd name="T11" fmla="*/ 31 h 43"/>
                <a:gd name="T12" fmla="*/ 37 w 43"/>
                <a:gd name="T13" fmla="*/ 37 h 43"/>
                <a:gd name="T14" fmla="*/ 31 w 43"/>
                <a:gd name="T15" fmla="*/ 41 h 43"/>
                <a:gd name="T16" fmla="*/ 22 w 43"/>
                <a:gd name="T17" fmla="*/ 43 h 43"/>
                <a:gd name="T18" fmla="*/ 13 w 43"/>
                <a:gd name="T19" fmla="*/ 41 h 43"/>
                <a:gd name="T20" fmla="*/ 6 w 43"/>
                <a:gd name="T21" fmla="*/ 37 h 43"/>
                <a:gd name="T22" fmla="*/ 1 w 43"/>
                <a:gd name="T23" fmla="*/ 31 h 43"/>
                <a:gd name="T24" fmla="*/ 0 w 43"/>
                <a:gd name="T25" fmla="*/ 22 h 43"/>
                <a:gd name="T26" fmla="*/ 1 w 43"/>
                <a:gd name="T27" fmla="*/ 13 h 43"/>
                <a:gd name="T28" fmla="*/ 6 w 43"/>
                <a:gd name="T29" fmla="*/ 6 h 43"/>
                <a:gd name="T30" fmla="*/ 13 w 43"/>
                <a:gd name="T31" fmla="*/ 1 h 43"/>
                <a:gd name="T32" fmla="*/ 22 w 43"/>
                <a:gd name="T3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3">
                  <a:moveTo>
                    <a:pt x="22" y="0"/>
                  </a:moveTo>
                  <a:lnTo>
                    <a:pt x="31" y="1"/>
                  </a:lnTo>
                  <a:lnTo>
                    <a:pt x="37" y="6"/>
                  </a:lnTo>
                  <a:lnTo>
                    <a:pt x="41" y="13"/>
                  </a:lnTo>
                  <a:lnTo>
                    <a:pt x="43" y="22"/>
                  </a:lnTo>
                  <a:lnTo>
                    <a:pt x="41" y="31"/>
                  </a:lnTo>
                  <a:lnTo>
                    <a:pt x="37" y="37"/>
                  </a:lnTo>
                  <a:lnTo>
                    <a:pt x="31" y="41"/>
                  </a:lnTo>
                  <a:lnTo>
                    <a:pt x="22" y="43"/>
                  </a:lnTo>
                  <a:lnTo>
                    <a:pt x="13" y="41"/>
                  </a:lnTo>
                  <a:lnTo>
                    <a:pt x="6" y="37"/>
                  </a:lnTo>
                  <a:lnTo>
                    <a:pt x="1" y="31"/>
                  </a:lnTo>
                  <a:lnTo>
                    <a:pt x="0" y="22"/>
                  </a:lnTo>
                  <a:lnTo>
                    <a:pt x="1" y="13"/>
                  </a:lnTo>
                  <a:lnTo>
                    <a:pt x="6" y="6"/>
                  </a:lnTo>
                  <a:lnTo>
                    <a:pt x="13" y="1"/>
                  </a:lnTo>
                  <a:lnTo>
                    <a:pt x="22" y="0"/>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000"/>
            </a:p>
          </p:txBody>
        </p:sp>
        <p:sp>
          <p:nvSpPr>
            <p:cNvPr id="144" name="Freeform 1065"/>
            <p:cNvSpPr>
              <a:spLocks/>
            </p:cNvSpPr>
            <p:nvPr/>
          </p:nvSpPr>
          <p:spPr bwMode="auto">
            <a:xfrm>
              <a:off x="5411" y="1238"/>
              <a:ext cx="15" cy="21"/>
            </a:xfrm>
            <a:custGeom>
              <a:avLst/>
              <a:gdLst>
                <a:gd name="T0" fmla="*/ 22 w 43"/>
                <a:gd name="T1" fmla="*/ 0 h 43"/>
                <a:gd name="T2" fmla="*/ 22 w 43"/>
                <a:gd name="T3" fmla="*/ 0 h 43"/>
                <a:gd name="T4" fmla="*/ 31 w 43"/>
                <a:gd name="T5" fmla="*/ 1 h 43"/>
                <a:gd name="T6" fmla="*/ 37 w 43"/>
                <a:gd name="T7" fmla="*/ 6 h 43"/>
                <a:gd name="T8" fmla="*/ 41 w 43"/>
                <a:gd name="T9" fmla="*/ 13 h 43"/>
                <a:gd name="T10" fmla="*/ 43 w 43"/>
                <a:gd name="T11" fmla="*/ 22 h 43"/>
                <a:gd name="T12" fmla="*/ 43 w 43"/>
                <a:gd name="T13" fmla="*/ 22 h 43"/>
                <a:gd name="T14" fmla="*/ 41 w 43"/>
                <a:gd name="T15" fmla="*/ 31 h 43"/>
                <a:gd name="T16" fmla="*/ 37 w 43"/>
                <a:gd name="T17" fmla="*/ 37 h 43"/>
                <a:gd name="T18" fmla="*/ 31 w 43"/>
                <a:gd name="T19" fmla="*/ 41 h 43"/>
                <a:gd name="T20" fmla="*/ 22 w 43"/>
                <a:gd name="T21" fmla="*/ 43 h 43"/>
                <a:gd name="T22" fmla="*/ 22 w 43"/>
                <a:gd name="T23" fmla="*/ 43 h 43"/>
                <a:gd name="T24" fmla="*/ 13 w 43"/>
                <a:gd name="T25" fmla="*/ 41 h 43"/>
                <a:gd name="T26" fmla="*/ 6 w 43"/>
                <a:gd name="T27" fmla="*/ 37 h 43"/>
                <a:gd name="T28" fmla="*/ 1 w 43"/>
                <a:gd name="T29" fmla="*/ 31 h 43"/>
                <a:gd name="T30" fmla="*/ 0 w 43"/>
                <a:gd name="T31" fmla="*/ 22 h 43"/>
                <a:gd name="T32" fmla="*/ 0 w 43"/>
                <a:gd name="T33" fmla="*/ 22 h 43"/>
                <a:gd name="T34" fmla="*/ 1 w 43"/>
                <a:gd name="T35" fmla="*/ 13 h 43"/>
                <a:gd name="T36" fmla="*/ 6 w 43"/>
                <a:gd name="T37" fmla="*/ 6 h 43"/>
                <a:gd name="T38" fmla="*/ 13 w 43"/>
                <a:gd name="T39" fmla="*/ 1 h 43"/>
                <a:gd name="T40" fmla="*/ 22 w 43"/>
                <a:gd name="T41"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 h="43">
                  <a:moveTo>
                    <a:pt x="22" y="0"/>
                  </a:moveTo>
                  <a:lnTo>
                    <a:pt x="22" y="0"/>
                  </a:lnTo>
                  <a:lnTo>
                    <a:pt x="31" y="1"/>
                  </a:lnTo>
                  <a:lnTo>
                    <a:pt x="37" y="6"/>
                  </a:lnTo>
                  <a:lnTo>
                    <a:pt x="41" y="13"/>
                  </a:lnTo>
                  <a:lnTo>
                    <a:pt x="43" y="22"/>
                  </a:lnTo>
                  <a:lnTo>
                    <a:pt x="43" y="22"/>
                  </a:lnTo>
                  <a:lnTo>
                    <a:pt x="41" y="31"/>
                  </a:lnTo>
                  <a:lnTo>
                    <a:pt x="37" y="37"/>
                  </a:lnTo>
                  <a:lnTo>
                    <a:pt x="31" y="41"/>
                  </a:lnTo>
                  <a:lnTo>
                    <a:pt x="22" y="43"/>
                  </a:lnTo>
                  <a:lnTo>
                    <a:pt x="22" y="43"/>
                  </a:lnTo>
                  <a:lnTo>
                    <a:pt x="13" y="41"/>
                  </a:lnTo>
                  <a:lnTo>
                    <a:pt x="6" y="37"/>
                  </a:lnTo>
                  <a:lnTo>
                    <a:pt x="1" y="31"/>
                  </a:lnTo>
                  <a:lnTo>
                    <a:pt x="0" y="22"/>
                  </a:lnTo>
                  <a:lnTo>
                    <a:pt x="0" y="22"/>
                  </a:lnTo>
                  <a:lnTo>
                    <a:pt x="1" y="13"/>
                  </a:lnTo>
                  <a:lnTo>
                    <a:pt x="6" y="6"/>
                  </a:lnTo>
                  <a:lnTo>
                    <a:pt x="13" y="1"/>
                  </a:lnTo>
                  <a:lnTo>
                    <a:pt x="22" y="0"/>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1000"/>
            </a:p>
          </p:txBody>
        </p:sp>
        <p:sp>
          <p:nvSpPr>
            <p:cNvPr id="145" name="Freeform 1066"/>
            <p:cNvSpPr>
              <a:spLocks/>
            </p:cNvSpPr>
            <p:nvPr/>
          </p:nvSpPr>
          <p:spPr bwMode="auto">
            <a:xfrm>
              <a:off x="1533" y="1244"/>
              <a:ext cx="3879" cy="179"/>
            </a:xfrm>
            <a:custGeom>
              <a:avLst/>
              <a:gdLst>
                <a:gd name="T0" fmla="*/ 11458 w 11635"/>
                <a:gd name="T1" fmla="*/ 14 h 357"/>
                <a:gd name="T2" fmla="*/ 10919 w 11635"/>
                <a:gd name="T3" fmla="*/ 14 h 357"/>
                <a:gd name="T4" fmla="*/ 10365 w 11635"/>
                <a:gd name="T5" fmla="*/ 14 h 357"/>
                <a:gd name="T6" fmla="*/ 9799 w 11635"/>
                <a:gd name="T7" fmla="*/ 12 h 357"/>
                <a:gd name="T8" fmla="*/ 9228 w 11635"/>
                <a:gd name="T9" fmla="*/ 9 h 357"/>
                <a:gd name="T10" fmla="*/ 8650 w 11635"/>
                <a:gd name="T11" fmla="*/ 6 h 357"/>
                <a:gd name="T12" fmla="*/ 8074 w 11635"/>
                <a:gd name="T13" fmla="*/ 5 h 357"/>
                <a:gd name="T14" fmla="*/ 7499 w 11635"/>
                <a:gd name="T15" fmla="*/ 3 h 357"/>
                <a:gd name="T16" fmla="*/ 6931 w 11635"/>
                <a:gd name="T17" fmla="*/ 3 h 357"/>
                <a:gd name="T18" fmla="*/ 6373 w 11635"/>
                <a:gd name="T19" fmla="*/ 6 h 357"/>
                <a:gd name="T20" fmla="*/ 5829 w 11635"/>
                <a:gd name="T21" fmla="*/ 11 h 357"/>
                <a:gd name="T22" fmla="*/ 5639 w 11635"/>
                <a:gd name="T23" fmla="*/ 12 h 357"/>
                <a:gd name="T24" fmla="*/ 5546 w 11635"/>
                <a:gd name="T25" fmla="*/ 6 h 357"/>
                <a:gd name="T26" fmla="*/ 5378 w 11635"/>
                <a:gd name="T27" fmla="*/ 2 h 357"/>
                <a:gd name="T28" fmla="*/ 5155 w 11635"/>
                <a:gd name="T29" fmla="*/ 0 h 357"/>
                <a:gd name="T30" fmla="*/ 4892 w 11635"/>
                <a:gd name="T31" fmla="*/ 5 h 357"/>
                <a:gd name="T32" fmla="*/ 4609 w 11635"/>
                <a:gd name="T33" fmla="*/ 19 h 357"/>
                <a:gd name="T34" fmla="*/ 4322 w 11635"/>
                <a:gd name="T35" fmla="*/ 45 h 357"/>
                <a:gd name="T36" fmla="*/ 4047 w 11635"/>
                <a:gd name="T37" fmla="*/ 85 h 357"/>
                <a:gd name="T38" fmla="*/ 3804 w 11635"/>
                <a:gd name="T39" fmla="*/ 141 h 357"/>
                <a:gd name="T40" fmla="*/ 3607 w 11635"/>
                <a:gd name="T41" fmla="*/ 217 h 357"/>
                <a:gd name="T42" fmla="*/ 3477 w 11635"/>
                <a:gd name="T43" fmla="*/ 315 h 357"/>
                <a:gd name="T44" fmla="*/ 3401 w 11635"/>
                <a:gd name="T45" fmla="*/ 288 h 357"/>
                <a:gd name="T46" fmla="*/ 3227 w 11635"/>
                <a:gd name="T47" fmla="*/ 138 h 357"/>
                <a:gd name="T48" fmla="*/ 3022 w 11635"/>
                <a:gd name="T49" fmla="*/ 54 h 357"/>
                <a:gd name="T50" fmla="*/ 2795 w 11635"/>
                <a:gd name="T51" fmla="*/ 22 h 357"/>
                <a:gd name="T52" fmla="*/ 2554 w 11635"/>
                <a:gd name="T53" fmla="*/ 33 h 357"/>
                <a:gd name="T54" fmla="*/ 2311 w 11635"/>
                <a:gd name="T55" fmla="*/ 74 h 357"/>
                <a:gd name="T56" fmla="*/ 2073 w 11635"/>
                <a:gd name="T57" fmla="*/ 135 h 357"/>
                <a:gd name="T58" fmla="*/ 1850 w 11635"/>
                <a:gd name="T59" fmla="*/ 205 h 357"/>
                <a:gd name="T60" fmla="*/ 1653 w 11635"/>
                <a:gd name="T61" fmla="*/ 272 h 357"/>
                <a:gd name="T62" fmla="*/ 1490 w 11635"/>
                <a:gd name="T63" fmla="*/ 326 h 357"/>
                <a:gd name="T64" fmla="*/ 1368 w 11635"/>
                <a:gd name="T65" fmla="*/ 355 h 357"/>
                <a:gd name="T66" fmla="*/ 1316 w 11635"/>
                <a:gd name="T67" fmla="*/ 355 h 357"/>
                <a:gd name="T68" fmla="*/ 1271 w 11635"/>
                <a:gd name="T69" fmla="*/ 345 h 357"/>
                <a:gd name="T70" fmla="*/ 1255 w 11635"/>
                <a:gd name="T71" fmla="*/ 324 h 357"/>
                <a:gd name="T72" fmla="*/ 1249 w 11635"/>
                <a:gd name="T73" fmla="*/ 294 h 357"/>
                <a:gd name="T74" fmla="*/ 1239 w 11635"/>
                <a:gd name="T75" fmla="*/ 260 h 357"/>
                <a:gd name="T76" fmla="*/ 1207 w 11635"/>
                <a:gd name="T77" fmla="*/ 223 h 357"/>
                <a:gd name="T78" fmla="*/ 1138 w 11635"/>
                <a:gd name="T79" fmla="*/ 187 h 357"/>
                <a:gd name="T80" fmla="*/ 1013 w 11635"/>
                <a:gd name="T81" fmla="*/ 155 h 357"/>
                <a:gd name="T82" fmla="*/ 820 w 11635"/>
                <a:gd name="T83" fmla="*/ 128 h 357"/>
                <a:gd name="T84" fmla="*/ 537 w 11635"/>
                <a:gd name="T85" fmla="*/ 109 h 357"/>
                <a:gd name="T86" fmla="*/ 154 w 11635"/>
                <a:gd name="T87" fmla="*/ 103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635" h="357">
                  <a:moveTo>
                    <a:pt x="11635" y="12"/>
                  </a:moveTo>
                  <a:lnTo>
                    <a:pt x="11635" y="12"/>
                  </a:lnTo>
                  <a:lnTo>
                    <a:pt x="11458" y="14"/>
                  </a:lnTo>
                  <a:lnTo>
                    <a:pt x="11282" y="14"/>
                  </a:lnTo>
                  <a:lnTo>
                    <a:pt x="11100" y="14"/>
                  </a:lnTo>
                  <a:lnTo>
                    <a:pt x="10919" y="14"/>
                  </a:lnTo>
                  <a:lnTo>
                    <a:pt x="10737" y="14"/>
                  </a:lnTo>
                  <a:lnTo>
                    <a:pt x="10551" y="14"/>
                  </a:lnTo>
                  <a:lnTo>
                    <a:pt x="10365" y="14"/>
                  </a:lnTo>
                  <a:lnTo>
                    <a:pt x="10178" y="12"/>
                  </a:lnTo>
                  <a:lnTo>
                    <a:pt x="9989" y="12"/>
                  </a:lnTo>
                  <a:lnTo>
                    <a:pt x="9799" y="12"/>
                  </a:lnTo>
                  <a:lnTo>
                    <a:pt x="9609" y="11"/>
                  </a:lnTo>
                  <a:lnTo>
                    <a:pt x="9419" y="9"/>
                  </a:lnTo>
                  <a:lnTo>
                    <a:pt x="9228" y="9"/>
                  </a:lnTo>
                  <a:lnTo>
                    <a:pt x="9034" y="8"/>
                  </a:lnTo>
                  <a:lnTo>
                    <a:pt x="8843" y="8"/>
                  </a:lnTo>
                  <a:lnTo>
                    <a:pt x="8650" y="6"/>
                  </a:lnTo>
                  <a:lnTo>
                    <a:pt x="8458" y="5"/>
                  </a:lnTo>
                  <a:lnTo>
                    <a:pt x="8265" y="5"/>
                  </a:lnTo>
                  <a:lnTo>
                    <a:pt x="8074" y="5"/>
                  </a:lnTo>
                  <a:lnTo>
                    <a:pt x="7880" y="3"/>
                  </a:lnTo>
                  <a:lnTo>
                    <a:pt x="7690" y="3"/>
                  </a:lnTo>
                  <a:lnTo>
                    <a:pt x="7499" y="3"/>
                  </a:lnTo>
                  <a:lnTo>
                    <a:pt x="7309" y="3"/>
                  </a:lnTo>
                  <a:lnTo>
                    <a:pt x="7120" y="3"/>
                  </a:lnTo>
                  <a:lnTo>
                    <a:pt x="6931" y="3"/>
                  </a:lnTo>
                  <a:lnTo>
                    <a:pt x="6744" y="3"/>
                  </a:lnTo>
                  <a:lnTo>
                    <a:pt x="6557" y="5"/>
                  </a:lnTo>
                  <a:lnTo>
                    <a:pt x="6373" y="6"/>
                  </a:lnTo>
                  <a:lnTo>
                    <a:pt x="6190" y="8"/>
                  </a:lnTo>
                  <a:lnTo>
                    <a:pt x="6009" y="9"/>
                  </a:lnTo>
                  <a:lnTo>
                    <a:pt x="5829" y="11"/>
                  </a:lnTo>
                  <a:lnTo>
                    <a:pt x="5651" y="14"/>
                  </a:lnTo>
                  <a:lnTo>
                    <a:pt x="5651" y="14"/>
                  </a:lnTo>
                  <a:lnTo>
                    <a:pt x="5639" y="12"/>
                  </a:lnTo>
                  <a:lnTo>
                    <a:pt x="5617" y="11"/>
                  </a:lnTo>
                  <a:lnTo>
                    <a:pt x="5586" y="8"/>
                  </a:lnTo>
                  <a:lnTo>
                    <a:pt x="5546" y="6"/>
                  </a:lnTo>
                  <a:lnTo>
                    <a:pt x="5497" y="5"/>
                  </a:lnTo>
                  <a:lnTo>
                    <a:pt x="5440" y="3"/>
                  </a:lnTo>
                  <a:lnTo>
                    <a:pt x="5378" y="2"/>
                  </a:lnTo>
                  <a:lnTo>
                    <a:pt x="5308" y="0"/>
                  </a:lnTo>
                  <a:lnTo>
                    <a:pt x="5234" y="0"/>
                  </a:lnTo>
                  <a:lnTo>
                    <a:pt x="5155" y="0"/>
                  </a:lnTo>
                  <a:lnTo>
                    <a:pt x="5070" y="2"/>
                  </a:lnTo>
                  <a:lnTo>
                    <a:pt x="4983" y="3"/>
                  </a:lnTo>
                  <a:lnTo>
                    <a:pt x="4892" y="5"/>
                  </a:lnTo>
                  <a:lnTo>
                    <a:pt x="4800" y="9"/>
                  </a:lnTo>
                  <a:lnTo>
                    <a:pt x="4705" y="14"/>
                  </a:lnTo>
                  <a:lnTo>
                    <a:pt x="4609" y="19"/>
                  </a:lnTo>
                  <a:lnTo>
                    <a:pt x="4513" y="27"/>
                  </a:lnTo>
                  <a:lnTo>
                    <a:pt x="4417" y="34"/>
                  </a:lnTo>
                  <a:lnTo>
                    <a:pt x="4322" y="45"/>
                  </a:lnTo>
                  <a:lnTo>
                    <a:pt x="4228" y="57"/>
                  </a:lnTo>
                  <a:lnTo>
                    <a:pt x="4136" y="70"/>
                  </a:lnTo>
                  <a:lnTo>
                    <a:pt x="4047" y="85"/>
                  </a:lnTo>
                  <a:lnTo>
                    <a:pt x="3962" y="101"/>
                  </a:lnTo>
                  <a:lnTo>
                    <a:pt x="3881" y="121"/>
                  </a:lnTo>
                  <a:lnTo>
                    <a:pt x="3804" y="141"/>
                  </a:lnTo>
                  <a:lnTo>
                    <a:pt x="3732" y="164"/>
                  </a:lnTo>
                  <a:lnTo>
                    <a:pt x="3667" y="190"/>
                  </a:lnTo>
                  <a:lnTo>
                    <a:pt x="3607" y="217"/>
                  </a:lnTo>
                  <a:lnTo>
                    <a:pt x="3555" y="247"/>
                  </a:lnTo>
                  <a:lnTo>
                    <a:pt x="3511" y="281"/>
                  </a:lnTo>
                  <a:lnTo>
                    <a:pt x="3477" y="315"/>
                  </a:lnTo>
                  <a:lnTo>
                    <a:pt x="3450" y="354"/>
                  </a:lnTo>
                  <a:lnTo>
                    <a:pt x="3450" y="354"/>
                  </a:lnTo>
                  <a:lnTo>
                    <a:pt x="3401" y="288"/>
                  </a:lnTo>
                  <a:lnTo>
                    <a:pt x="3348" y="230"/>
                  </a:lnTo>
                  <a:lnTo>
                    <a:pt x="3290" y="180"/>
                  </a:lnTo>
                  <a:lnTo>
                    <a:pt x="3227" y="138"/>
                  </a:lnTo>
                  <a:lnTo>
                    <a:pt x="3162" y="104"/>
                  </a:lnTo>
                  <a:lnTo>
                    <a:pt x="3094" y="76"/>
                  </a:lnTo>
                  <a:lnTo>
                    <a:pt x="3022" y="54"/>
                  </a:lnTo>
                  <a:lnTo>
                    <a:pt x="2948" y="37"/>
                  </a:lnTo>
                  <a:lnTo>
                    <a:pt x="2872" y="27"/>
                  </a:lnTo>
                  <a:lnTo>
                    <a:pt x="2795" y="22"/>
                  </a:lnTo>
                  <a:lnTo>
                    <a:pt x="2716" y="21"/>
                  </a:lnTo>
                  <a:lnTo>
                    <a:pt x="2636" y="25"/>
                  </a:lnTo>
                  <a:lnTo>
                    <a:pt x="2554" y="33"/>
                  </a:lnTo>
                  <a:lnTo>
                    <a:pt x="2474" y="43"/>
                  </a:lnTo>
                  <a:lnTo>
                    <a:pt x="2393" y="57"/>
                  </a:lnTo>
                  <a:lnTo>
                    <a:pt x="2311" y="74"/>
                  </a:lnTo>
                  <a:lnTo>
                    <a:pt x="2231" y="92"/>
                  </a:lnTo>
                  <a:lnTo>
                    <a:pt x="2152" y="113"/>
                  </a:lnTo>
                  <a:lnTo>
                    <a:pt x="2073" y="135"/>
                  </a:lnTo>
                  <a:lnTo>
                    <a:pt x="1997" y="158"/>
                  </a:lnTo>
                  <a:lnTo>
                    <a:pt x="1923" y="181"/>
                  </a:lnTo>
                  <a:lnTo>
                    <a:pt x="1850" y="205"/>
                  </a:lnTo>
                  <a:lnTo>
                    <a:pt x="1782" y="227"/>
                  </a:lnTo>
                  <a:lnTo>
                    <a:pt x="1715" y="251"/>
                  </a:lnTo>
                  <a:lnTo>
                    <a:pt x="1653" y="272"/>
                  </a:lnTo>
                  <a:lnTo>
                    <a:pt x="1593" y="293"/>
                  </a:lnTo>
                  <a:lnTo>
                    <a:pt x="1540" y="311"/>
                  </a:lnTo>
                  <a:lnTo>
                    <a:pt x="1490" y="326"/>
                  </a:lnTo>
                  <a:lnTo>
                    <a:pt x="1443" y="339"/>
                  </a:lnTo>
                  <a:lnTo>
                    <a:pt x="1403" y="348"/>
                  </a:lnTo>
                  <a:lnTo>
                    <a:pt x="1368" y="355"/>
                  </a:lnTo>
                  <a:lnTo>
                    <a:pt x="1340" y="357"/>
                  </a:lnTo>
                  <a:lnTo>
                    <a:pt x="1340" y="357"/>
                  </a:lnTo>
                  <a:lnTo>
                    <a:pt x="1316" y="355"/>
                  </a:lnTo>
                  <a:lnTo>
                    <a:pt x="1296" y="354"/>
                  </a:lnTo>
                  <a:lnTo>
                    <a:pt x="1283" y="351"/>
                  </a:lnTo>
                  <a:lnTo>
                    <a:pt x="1271" y="345"/>
                  </a:lnTo>
                  <a:lnTo>
                    <a:pt x="1264" y="339"/>
                  </a:lnTo>
                  <a:lnTo>
                    <a:pt x="1258" y="331"/>
                  </a:lnTo>
                  <a:lnTo>
                    <a:pt x="1255" y="324"/>
                  </a:lnTo>
                  <a:lnTo>
                    <a:pt x="1253" y="315"/>
                  </a:lnTo>
                  <a:lnTo>
                    <a:pt x="1252" y="305"/>
                  </a:lnTo>
                  <a:lnTo>
                    <a:pt x="1249" y="294"/>
                  </a:lnTo>
                  <a:lnTo>
                    <a:pt x="1247" y="284"/>
                  </a:lnTo>
                  <a:lnTo>
                    <a:pt x="1244" y="272"/>
                  </a:lnTo>
                  <a:lnTo>
                    <a:pt x="1239" y="260"/>
                  </a:lnTo>
                  <a:lnTo>
                    <a:pt x="1231" y="248"/>
                  </a:lnTo>
                  <a:lnTo>
                    <a:pt x="1221" y="236"/>
                  </a:lnTo>
                  <a:lnTo>
                    <a:pt x="1207" y="223"/>
                  </a:lnTo>
                  <a:lnTo>
                    <a:pt x="1189" y="211"/>
                  </a:lnTo>
                  <a:lnTo>
                    <a:pt x="1166" y="199"/>
                  </a:lnTo>
                  <a:lnTo>
                    <a:pt x="1138" y="187"/>
                  </a:lnTo>
                  <a:lnTo>
                    <a:pt x="1103" y="175"/>
                  </a:lnTo>
                  <a:lnTo>
                    <a:pt x="1062" y="165"/>
                  </a:lnTo>
                  <a:lnTo>
                    <a:pt x="1013" y="155"/>
                  </a:lnTo>
                  <a:lnTo>
                    <a:pt x="958" y="144"/>
                  </a:lnTo>
                  <a:lnTo>
                    <a:pt x="892" y="135"/>
                  </a:lnTo>
                  <a:lnTo>
                    <a:pt x="820" y="128"/>
                  </a:lnTo>
                  <a:lnTo>
                    <a:pt x="737" y="121"/>
                  </a:lnTo>
                  <a:lnTo>
                    <a:pt x="643" y="115"/>
                  </a:lnTo>
                  <a:lnTo>
                    <a:pt x="537" y="109"/>
                  </a:lnTo>
                  <a:lnTo>
                    <a:pt x="422" y="106"/>
                  </a:lnTo>
                  <a:lnTo>
                    <a:pt x="294" y="103"/>
                  </a:lnTo>
                  <a:lnTo>
                    <a:pt x="154" y="103"/>
                  </a:lnTo>
                  <a:lnTo>
                    <a:pt x="0" y="103"/>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1000"/>
            </a:p>
          </p:txBody>
        </p:sp>
        <p:sp>
          <p:nvSpPr>
            <p:cNvPr id="146" name="Freeform 1067"/>
            <p:cNvSpPr>
              <a:spLocks/>
            </p:cNvSpPr>
            <p:nvPr/>
          </p:nvSpPr>
          <p:spPr bwMode="auto">
            <a:xfrm>
              <a:off x="1517" y="1070"/>
              <a:ext cx="3896" cy="175"/>
            </a:xfrm>
            <a:custGeom>
              <a:avLst/>
              <a:gdLst>
                <a:gd name="T0" fmla="*/ 11509 w 11686"/>
                <a:gd name="T1" fmla="*/ 348 h 348"/>
                <a:gd name="T2" fmla="*/ 10970 w 11686"/>
                <a:gd name="T3" fmla="*/ 348 h 348"/>
                <a:gd name="T4" fmla="*/ 10415 w 11686"/>
                <a:gd name="T5" fmla="*/ 348 h 348"/>
                <a:gd name="T6" fmla="*/ 9847 w 11686"/>
                <a:gd name="T7" fmla="*/ 347 h 348"/>
                <a:gd name="T8" fmla="*/ 9273 w 11686"/>
                <a:gd name="T9" fmla="*/ 344 h 348"/>
                <a:gd name="T10" fmla="*/ 8693 w 11686"/>
                <a:gd name="T11" fmla="*/ 341 h 348"/>
                <a:gd name="T12" fmla="*/ 8114 w 11686"/>
                <a:gd name="T13" fmla="*/ 339 h 348"/>
                <a:gd name="T14" fmla="*/ 7538 w 11686"/>
                <a:gd name="T15" fmla="*/ 338 h 348"/>
                <a:gd name="T16" fmla="*/ 6969 w 11686"/>
                <a:gd name="T17" fmla="*/ 338 h 348"/>
                <a:gd name="T18" fmla="*/ 6411 w 11686"/>
                <a:gd name="T19" fmla="*/ 341 h 348"/>
                <a:gd name="T20" fmla="*/ 5865 w 11686"/>
                <a:gd name="T21" fmla="*/ 345 h 348"/>
                <a:gd name="T22" fmla="*/ 5675 w 11686"/>
                <a:gd name="T23" fmla="*/ 348 h 348"/>
                <a:gd name="T24" fmla="*/ 5603 w 11686"/>
                <a:gd name="T25" fmla="*/ 344 h 348"/>
                <a:gd name="T26" fmla="*/ 5484 w 11686"/>
                <a:gd name="T27" fmla="*/ 335 h 348"/>
                <a:gd name="T28" fmla="*/ 5328 w 11686"/>
                <a:gd name="T29" fmla="*/ 321 h 348"/>
                <a:gd name="T30" fmla="*/ 5148 w 11686"/>
                <a:gd name="T31" fmla="*/ 304 h 348"/>
                <a:gd name="T32" fmla="*/ 4954 w 11686"/>
                <a:gd name="T33" fmla="*/ 278 h 348"/>
                <a:gd name="T34" fmla="*/ 4756 w 11686"/>
                <a:gd name="T35" fmla="*/ 249 h 348"/>
                <a:gd name="T36" fmla="*/ 4567 w 11686"/>
                <a:gd name="T37" fmla="*/ 213 h 348"/>
                <a:gd name="T38" fmla="*/ 4395 w 11686"/>
                <a:gd name="T39" fmla="*/ 171 h 348"/>
                <a:gd name="T40" fmla="*/ 4254 w 11686"/>
                <a:gd name="T41" fmla="*/ 124 h 348"/>
                <a:gd name="T42" fmla="*/ 4153 w 11686"/>
                <a:gd name="T43" fmla="*/ 70 h 348"/>
                <a:gd name="T44" fmla="*/ 4074 w 11686"/>
                <a:gd name="T45" fmla="*/ 70 h 348"/>
                <a:gd name="T46" fmla="*/ 3911 w 11686"/>
                <a:gd name="T47" fmla="*/ 113 h 348"/>
                <a:gd name="T48" fmla="*/ 3753 w 11686"/>
                <a:gd name="T49" fmla="*/ 134 h 348"/>
                <a:gd name="T50" fmla="*/ 3602 w 11686"/>
                <a:gd name="T51" fmla="*/ 137 h 348"/>
                <a:gd name="T52" fmla="*/ 3459 w 11686"/>
                <a:gd name="T53" fmla="*/ 125 h 348"/>
                <a:gd name="T54" fmla="*/ 3326 w 11686"/>
                <a:gd name="T55" fmla="*/ 104 h 348"/>
                <a:gd name="T56" fmla="*/ 3201 w 11686"/>
                <a:gd name="T57" fmla="*/ 79 h 348"/>
                <a:gd name="T58" fmla="*/ 3090 w 11686"/>
                <a:gd name="T59" fmla="*/ 51 h 348"/>
                <a:gd name="T60" fmla="*/ 2989 w 11686"/>
                <a:gd name="T61" fmla="*/ 26 h 348"/>
                <a:gd name="T62" fmla="*/ 2902 w 11686"/>
                <a:gd name="T63" fmla="*/ 8 h 348"/>
                <a:gd name="T64" fmla="*/ 2833 w 11686"/>
                <a:gd name="T65" fmla="*/ 0 h 348"/>
                <a:gd name="T66" fmla="*/ 2796 w 11686"/>
                <a:gd name="T67" fmla="*/ 3 h 348"/>
                <a:gd name="T68" fmla="*/ 2666 w 11686"/>
                <a:gd name="T69" fmla="*/ 15 h 348"/>
                <a:gd name="T70" fmla="*/ 2435 w 11686"/>
                <a:gd name="T71" fmla="*/ 38 h 348"/>
                <a:gd name="T72" fmla="*/ 2127 w 11686"/>
                <a:gd name="T73" fmla="*/ 66 h 348"/>
                <a:gd name="T74" fmla="*/ 1768 w 11686"/>
                <a:gd name="T75" fmla="*/ 99 h 348"/>
                <a:gd name="T76" fmla="*/ 1385 w 11686"/>
                <a:gd name="T77" fmla="*/ 134 h 348"/>
                <a:gd name="T78" fmla="*/ 1003 w 11686"/>
                <a:gd name="T79" fmla="*/ 168 h 348"/>
                <a:gd name="T80" fmla="*/ 648 w 11686"/>
                <a:gd name="T81" fmla="*/ 201 h 348"/>
                <a:gd name="T82" fmla="*/ 348 w 11686"/>
                <a:gd name="T83" fmla="*/ 226 h 348"/>
                <a:gd name="T84" fmla="*/ 127 w 11686"/>
                <a:gd name="T85" fmla="*/ 244 h 348"/>
                <a:gd name="T86" fmla="*/ 11 w 11686"/>
                <a:gd name="T87" fmla="*/ 25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686" h="348">
                  <a:moveTo>
                    <a:pt x="11686" y="347"/>
                  </a:moveTo>
                  <a:lnTo>
                    <a:pt x="11686" y="347"/>
                  </a:lnTo>
                  <a:lnTo>
                    <a:pt x="11509" y="348"/>
                  </a:lnTo>
                  <a:lnTo>
                    <a:pt x="11331" y="348"/>
                  </a:lnTo>
                  <a:lnTo>
                    <a:pt x="11151" y="348"/>
                  </a:lnTo>
                  <a:lnTo>
                    <a:pt x="10970" y="348"/>
                  </a:lnTo>
                  <a:lnTo>
                    <a:pt x="10786" y="348"/>
                  </a:lnTo>
                  <a:lnTo>
                    <a:pt x="10600" y="348"/>
                  </a:lnTo>
                  <a:lnTo>
                    <a:pt x="10415" y="348"/>
                  </a:lnTo>
                  <a:lnTo>
                    <a:pt x="10226" y="347"/>
                  </a:lnTo>
                  <a:lnTo>
                    <a:pt x="10037" y="347"/>
                  </a:lnTo>
                  <a:lnTo>
                    <a:pt x="9847" y="347"/>
                  </a:lnTo>
                  <a:lnTo>
                    <a:pt x="9657" y="345"/>
                  </a:lnTo>
                  <a:lnTo>
                    <a:pt x="9466" y="344"/>
                  </a:lnTo>
                  <a:lnTo>
                    <a:pt x="9273" y="344"/>
                  </a:lnTo>
                  <a:lnTo>
                    <a:pt x="9080" y="342"/>
                  </a:lnTo>
                  <a:lnTo>
                    <a:pt x="8886" y="342"/>
                  </a:lnTo>
                  <a:lnTo>
                    <a:pt x="8693" y="341"/>
                  </a:lnTo>
                  <a:lnTo>
                    <a:pt x="8500" y="339"/>
                  </a:lnTo>
                  <a:lnTo>
                    <a:pt x="8307" y="339"/>
                  </a:lnTo>
                  <a:lnTo>
                    <a:pt x="8114" y="339"/>
                  </a:lnTo>
                  <a:lnTo>
                    <a:pt x="7923" y="338"/>
                  </a:lnTo>
                  <a:lnTo>
                    <a:pt x="7729" y="338"/>
                  </a:lnTo>
                  <a:lnTo>
                    <a:pt x="7538" y="338"/>
                  </a:lnTo>
                  <a:lnTo>
                    <a:pt x="7348" y="338"/>
                  </a:lnTo>
                  <a:lnTo>
                    <a:pt x="7158" y="338"/>
                  </a:lnTo>
                  <a:lnTo>
                    <a:pt x="6969" y="338"/>
                  </a:lnTo>
                  <a:lnTo>
                    <a:pt x="6782" y="338"/>
                  </a:lnTo>
                  <a:lnTo>
                    <a:pt x="6595" y="339"/>
                  </a:lnTo>
                  <a:lnTo>
                    <a:pt x="6411" y="341"/>
                  </a:lnTo>
                  <a:lnTo>
                    <a:pt x="6226" y="342"/>
                  </a:lnTo>
                  <a:lnTo>
                    <a:pt x="6045" y="344"/>
                  </a:lnTo>
                  <a:lnTo>
                    <a:pt x="5865" y="345"/>
                  </a:lnTo>
                  <a:lnTo>
                    <a:pt x="5687" y="348"/>
                  </a:lnTo>
                  <a:lnTo>
                    <a:pt x="5687" y="348"/>
                  </a:lnTo>
                  <a:lnTo>
                    <a:pt x="5675" y="348"/>
                  </a:lnTo>
                  <a:lnTo>
                    <a:pt x="5658" y="347"/>
                  </a:lnTo>
                  <a:lnTo>
                    <a:pt x="5632" y="345"/>
                  </a:lnTo>
                  <a:lnTo>
                    <a:pt x="5603" y="344"/>
                  </a:lnTo>
                  <a:lnTo>
                    <a:pt x="5567" y="342"/>
                  </a:lnTo>
                  <a:lnTo>
                    <a:pt x="5528" y="339"/>
                  </a:lnTo>
                  <a:lnTo>
                    <a:pt x="5484" y="335"/>
                  </a:lnTo>
                  <a:lnTo>
                    <a:pt x="5435" y="332"/>
                  </a:lnTo>
                  <a:lnTo>
                    <a:pt x="5383" y="327"/>
                  </a:lnTo>
                  <a:lnTo>
                    <a:pt x="5328" y="321"/>
                  </a:lnTo>
                  <a:lnTo>
                    <a:pt x="5270" y="315"/>
                  </a:lnTo>
                  <a:lnTo>
                    <a:pt x="5210" y="310"/>
                  </a:lnTo>
                  <a:lnTo>
                    <a:pt x="5148" y="304"/>
                  </a:lnTo>
                  <a:lnTo>
                    <a:pt x="5084" y="296"/>
                  </a:lnTo>
                  <a:lnTo>
                    <a:pt x="5019" y="287"/>
                  </a:lnTo>
                  <a:lnTo>
                    <a:pt x="4954" y="278"/>
                  </a:lnTo>
                  <a:lnTo>
                    <a:pt x="4888" y="269"/>
                  </a:lnTo>
                  <a:lnTo>
                    <a:pt x="4821" y="259"/>
                  </a:lnTo>
                  <a:lnTo>
                    <a:pt x="4756" y="249"/>
                  </a:lnTo>
                  <a:lnTo>
                    <a:pt x="4692" y="238"/>
                  </a:lnTo>
                  <a:lnTo>
                    <a:pt x="4628" y="226"/>
                  </a:lnTo>
                  <a:lnTo>
                    <a:pt x="4567" y="213"/>
                  </a:lnTo>
                  <a:lnTo>
                    <a:pt x="4506" y="200"/>
                  </a:lnTo>
                  <a:lnTo>
                    <a:pt x="4450" y="186"/>
                  </a:lnTo>
                  <a:lnTo>
                    <a:pt x="4395" y="171"/>
                  </a:lnTo>
                  <a:lnTo>
                    <a:pt x="4345" y="156"/>
                  </a:lnTo>
                  <a:lnTo>
                    <a:pt x="4297" y="142"/>
                  </a:lnTo>
                  <a:lnTo>
                    <a:pt x="4254" y="124"/>
                  </a:lnTo>
                  <a:lnTo>
                    <a:pt x="4215" y="107"/>
                  </a:lnTo>
                  <a:lnTo>
                    <a:pt x="4181" y="90"/>
                  </a:lnTo>
                  <a:lnTo>
                    <a:pt x="4153" y="70"/>
                  </a:lnTo>
                  <a:lnTo>
                    <a:pt x="4129" y="51"/>
                  </a:lnTo>
                  <a:lnTo>
                    <a:pt x="4129" y="51"/>
                  </a:lnTo>
                  <a:lnTo>
                    <a:pt x="4074" y="70"/>
                  </a:lnTo>
                  <a:lnTo>
                    <a:pt x="4019" y="88"/>
                  </a:lnTo>
                  <a:lnTo>
                    <a:pt x="3964" y="102"/>
                  </a:lnTo>
                  <a:lnTo>
                    <a:pt x="3911" y="113"/>
                  </a:lnTo>
                  <a:lnTo>
                    <a:pt x="3857" y="122"/>
                  </a:lnTo>
                  <a:lnTo>
                    <a:pt x="3805" y="130"/>
                  </a:lnTo>
                  <a:lnTo>
                    <a:pt x="3753" y="134"/>
                  </a:lnTo>
                  <a:lnTo>
                    <a:pt x="3701" y="137"/>
                  </a:lnTo>
                  <a:lnTo>
                    <a:pt x="3652" y="137"/>
                  </a:lnTo>
                  <a:lnTo>
                    <a:pt x="3602" y="137"/>
                  </a:lnTo>
                  <a:lnTo>
                    <a:pt x="3554" y="134"/>
                  </a:lnTo>
                  <a:lnTo>
                    <a:pt x="3505" y="131"/>
                  </a:lnTo>
                  <a:lnTo>
                    <a:pt x="3459" y="125"/>
                  </a:lnTo>
                  <a:lnTo>
                    <a:pt x="3413" y="119"/>
                  </a:lnTo>
                  <a:lnTo>
                    <a:pt x="3369" y="113"/>
                  </a:lnTo>
                  <a:lnTo>
                    <a:pt x="3326" y="104"/>
                  </a:lnTo>
                  <a:lnTo>
                    <a:pt x="3283" y="97"/>
                  </a:lnTo>
                  <a:lnTo>
                    <a:pt x="3241" y="88"/>
                  </a:lnTo>
                  <a:lnTo>
                    <a:pt x="3201" y="79"/>
                  </a:lnTo>
                  <a:lnTo>
                    <a:pt x="3162" y="70"/>
                  </a:lnTo>
                  <a:lnTo>
                    <a:pt x="3125" y="60"/>
                  </a:lnTo>
                  <a:lnTo>
                    <a:pt x="3090" y="51"/>
                  </a:lnTo>
                  <a:lnTo>
                    <a:pt x="3054" y="42"/>
                  </a:lnTo>
                  <a:lnTo>
                    <a:pt x="3021" y="35"/>
                  </a:lnTo>
                  <a:lnTo>
                    <a:pt x="2989" y="26"/>
                  </a:lnTo>
                  <a:lnTo>
                    <a:pt x="2959" y="20"/>
                  </a:lnTo>
                  <a:lnTo>
                    <a:pt x="2931" y="14"/>
                  </a:lnTo>
                  <a:lnTo>
                    <a:pt x="2902" y="8"/>
                  </a:lnTo>
                  <a:lnTo>
                    <a:pt x="2877" y="5"/>
                  </a:lnTo>
                  <a:lnTo>
                    <a:pt x="2853" y="2"/>
                  </a:lnTo>
                  <a:lnTo>
                    <a:pt x="2833" y="0"/>
                  </a:lnTo>
                  <a:lnTo>
                    <a:pt x="2812" y="2"/>
                  </a:lnTo>
                  <a:lnTo>
                    <a:pt x="2812" y="2"/>
                  </a:lnTo>
                  <a:lnTo>
                    <a:pt x="2796" y="3"/>
                  </a:lnTo>
                  <a:lnTo>
                    <a:pt x="2766" y="6"/>
                  </a:lnTo>
                  <a:lnTo>
                    <a:pt x="2723" y="9"/>
                  </a:lnTo>
                  <a:lnTo>
                    <a:pt x="2666" y="15"/>
                  </a:lnTo>
                  <a:lnTo>
                    <a:pt x="2599" y="21"/>
                  </a:lnTo>
                  <a:lnTo>
                    <a:pt x="2522" y="29"/>
                  </a:lnTo>
                  <a:lnTo>
                    <a:pt x="2435" y="38"/>
                  </a:lnTo>
                  <a:lnTo>
                    <a:pt x="2340" y="45"/>
                  </a:lnTo>
                  <a:lnTo>
                    <a:pt x="2236" y="55"/>
                  </a:lnTo>
                  <a:lnTo>
                    <a:pt x="2127" y="66"/>
                  </a:lnTo>
                  <a:lnTo>
                    <a:pt x="2011" y="76"/>
                  </a:lnTo>
                  <a:lnTo>
                    <a:pt x="1891" y="87"/>
                  </a:lnTo>
                  <a:lnTo>
                    <a:pt x="1768" y="99"/>
                  </a:lnTo>
                  <a:lnTo>
                    <a:pt x="1641" y="110"/>
                  </a:lnTo>
                  <a:lnTo>
                    <a:pt x="1514" y="122"/>
                  </a:lnTo>
                  <a:lnTo>
                    <a:pt x="1385" y="134"/>
                  </a:lnTo>
                  <a:lnTo>
                    <a:pt x="1255" y="146"/>
                  </a:lnTo>
                  <a:lnTo>
                    <a:pt x="1128" y="158"/>
                  </a:lnTo>
                  <a:lnTo>
                    <a:pt x="1003" y="168"/>
                  </a:lnTo>
                  <a:lnTo>
                    <a:pt x="880" y="180"/>
                  </a:lnTo>
                  <a:lnTo>
                    <a:pt x="762" y="191"/>
                  </a:lnTo>
                  <a:lnTo>
                    <a:pt x="648" y="201"/>
                  </a:lnTo>
                  <a:lnTo>
                    <a:pt x="541" y="210"/>
                  </a:lnTo>
                  <a:lnTo>
                    <a:pt x="440" y="219"/>
                  </a:lnTo>
                  <a:lnTo>
                    <a:pt x="348" y="226"/>
                  </a:lnTo>
                  <a:lnTo>
                    <a:pt x="263" y="234"/>
                  </a:lnTo>
                  <a:lnTo>
                    <a:pt x="190" y="240"/>
                  </a:lnTo>
                  <a:lnTo>
                    <a:pt x="127" y="244"/>
                  </a:lnTo>
                  <a:lnTo>
                    <a:pt x="75" y="249"/>
                  </a:lnTo>
                  <a:lnTo>
                    <a:pt x="36" y="250"/>
                  </a:lnTo>
                  <a:lnTo>
                    <a:pt x="11" y="252"/>
                  </a:lnTo>
                  <a:lnTo>
                    <a:pt x="0" y="252"/>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1000"/>
            </a:p>
          </p:txBody>
        </p:sp>
        <p:sp>
          <p:nvSpPr>
            <p:cNvPr id="147" name="Freeform 1068"/>
            <p:cNvSpPr>
              <a:spLocks/>
            </p:cNvSpPr>
            <p:nvPr/>
          </p:nvSpPr>
          <p:spPr bwMode="auto">
            <a:xfrm>
              <a:off x="588" y="1286"/>
              <a:ext cx="965" cy="987"/>
            </a:xfrm>
            <a:custGeom>
              <a:avLst/>
              <a:gdLst>
                <a:gd name="T0" fmla="*/ 2893 w 2893"/>
                <a:gd name="T1" fmla="*/ 40 h 1963"/>
                <a:gd name="T2" fmla="*/ 2602 w 2893"/>
                <a:gd name="T3" fmla="*/ 42 h 1963"/>
                <a:gd name="T4" fmla="*/ 2339 w 2893"/>
                <a:gd name="T5" fmla="*/ 40 h 1963"/>
                <a:gd name="T6" fmla="*/ 2103 w 2893"/>
                <a:gd name="T7" fmla="*/ 38 h 1963"/>
                <a:gd name="T8" fmla="*/ 1890 w 2893"/>
                <a:gd name="T9" fmla="*/ 32 h 1963"/>
                <a:gd name="T10" fmla="*/ 1697 w 2893"/>
                <a:gd name="T11" fmla="*/ 26 h 1963"/>
                <a:gd name="T12" fmla="*/ 1523 w 2893"/>
                <a:gd name="T13" fmla="*/ 18 h 1963"/>
                <a:gd name="T14" fmla="*/ 1364 w 2893"/>
                <a:gd name="T15" fmla="*/ 12 h 1963"/>
                <a:gd name="T16" fmla="*/ 1217 w 2893"/>
                <a:gd name="T17" fmla="*/ 6 h 1963"/>
                <a:gd name="T18" fmla="*/ 1081 w 2893"/>
                <a:gd name="T19" fmla="*/ 3 h 1963"/>
                <a:gd name="T20" fmla="*/ 950 w 2893"/>
                <a:gd name="T21" fmla="*/ 0 h 1963"/>
                <a:gd name="T22" fmla="*/ 824 w 2893"/>
                <a:gd name="T23" fmla="*/ 2 h 1963"/>
                <a:gd name="T24" fmla="*/ 699 w 2893"/>
                <a:gd name="T25" fmla="*/ 5 h 1963"/>
                <a:gd name="T26" fmla="*/ 574 w 2893"/>
                <a:gd name="T27" fmla="*/ 12 h 1963"/>
                <a:gd name="T28" fmla="*/ 444 w 2893"/>
                <a:gd name="T29" fmla="*/ 26 h 1963"/>
                <a:gd name="T30" fmla="*/ 307 w 2893"/>
                <a:gd name="T31" fmla="*/ 42 h 1963"/>
                <a:gd name="T32" fmla="*/ 161 w 2893"/>
                <a:gd name="T33" fmla="*/ 66 h 1963"/>
                <a:gd name="T34" fmla="*/ 111 w 2893"/>
                <a:gd name="T35" fmla="*/ 78 h 1963"/>
                <a:gd name="T36" fmla="*/ 41 w 2893"/>
                <a:gd name="T37" fmla="*/ 113 h 1963"/>
                <a:gd name="T38" fmla="*/ 5 w 2893"/>
                <a:gd name="T39" fmla="*/ 165 h 1963"/>
                <a:gd name="T40" fmla="*/ 0 w 2893"/>
                <a:gd name="T41" fmla="*/ 232 h 1963"/>
                <a:gd name="T42" fmla="*/ 14 w 2893"/>
                <a:gd name="T43" fmla="*/ 314 h 1963"/>
                <a:gd name="T44" fmla="*/ 47 w 2893"/>
                <a:gd name="T45" fmla="*/ 409 h 1963"/>
                <a:gd name="T46" fmla="*/ 87 w 2893"/>
                <a:gd name="T47" fmla="*/ 516 h 1963"/>
                <a:gd name="T48" fmla="*/ 132 w 2893"/>
                <a:gd name="T49" fmla="*/ 635 h 1963"/>
                <a:gd name="T50" fmla="*/ 152 w 2893"/>
                <a:gd name="T51" fmla="*/ 697 h 1963"/>
                <a:gd name="T52" fmla="*/ 175 w 2893"/>
                <a:gd name="T53" fmla="*/ 770 h 1963"/>
                <a:gd name="T54" fmla="*/ 194 w 2893"/>
                <a:gd name="T55" fmla="*/ 843 h 1963"/>
                <a:gd name="T56" fmla="*/ 213 w 2893"/>
                <a:gd name="T57" fmla="*/ 914 h 1963"/>
                <a:gd name="T58" fmla="*/ 230 w 2893"/>
                <a:gd name="T59" fmla="*/ 987 h 1963"/>
                <a:gd name="T60" fmla="*/ 243 w 2893"/>
                <a:gd name="T61" fmla="*/ 1060 h 1963"/>
                <a:gd name="T62" fmla="*/ 255 w 2893"/>
                <a:gd name="T63" fmla="*/ 1134 h 1963"/>
                <a:gd name="T64" fmla="*/ 265 w 2893"/>
                <a:gd name="T65" fmla="*/ 1208 h 1963"/>
                <a:gd name="T66" fmla="*/ 271 w 2893"/>
                <a:gd name="T67" fmla="*/ 1284 h 1963"/>
                <a:gd name="T68" fmla="*/ 276 w 2893"/>
                <a:gd name="T69" fmla="*/ 1361 h 1963"/>
                <a:gd name="T70" fmla="*/ 277 w 2893"/>
                <a:gd name="T71" fmla="*/ 1440 h 1963"/>
                <a:gd name="T72" fmla="*/ 276 w 2893"/>
                <a:gd name="T73" fmla="*/ 1522 h 1963"/>
                <a:gd name="T74" fmla="*/ 270 w 2893"/>
                <a:gd name="T75" fmla="*/ 1605 h 1963"/>
                <a:gd name="T76" fmla="*/ 262 w 2893"/>
                <a:gd name="T77" fmla="*/ 1690 h 1963"/>
                <a:gd name="T78" fmla="*/ 251 w 2893"/>
                <a:gd name="T79" fmla="*/ 1777 h 1963"/>
                <a:gd name="T80" fmla="*/ 236 w 2893"/>
                <a:gd name="T81" fmla="*/ 1869 h 1963"/>
                <a:gd name="T82" fmla="*/ 216 w 2893"/>
                <a:gd name="T83" fmla="*/ 1963 h 1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93" h="1963">
                  <a:moveTo>
                    <a:pt x="2893" y="40"/>
                  </a:moveTo>
                  <a:lnTo>
                    <a:pt x="2893" y="40"/>
                  </a:lnTo>
                  <a:lnTo>
                    <a:pt x="2743" y="42"/>
                  </a:lnTo>
                  <a:lnTo>
                    <a:pt x="2602" y="42"/>
                  </a:lnTo>
                  <a:lnTo>
                    <a:pt x="2466" y="42"/>
                  </a:lnTo>
                  <a:lnTo>
                    <a:pt x="2339" y="40"/>
                  </a:lnTo>
                  <a:lnTo>
                    <a:pt x="2218" y="39"/>
                  </a:lnTo>
                  <a:lnTo>
                    <a:pt x="2103" y="38"/>
                  </a:lnTo>
                  <a:lnTo>
                    <a:pt x="1994" y="35"/>
                  </a:lnTo>
                  <a:lnTo>
                    <a:pt x="1890" y="32"/>
                  </a:lnTo>
                  <a:lnTo>
                    <a:pt x="1791" y="29"/>
                  </a:lnTo>
                  <a:lnTo>
                    <a:pt x="1697" y="26"/>
                  </a:lnTo>
                  <a:lnTo>
                    <a:pt x="1608" y="23"/>
                  </a:lnTo>
                  <a:lnTo>
                    <a:pt x="1523" y="18"/>
                  </a:lnTo>
                  <a:lnTo>
                    <a:pt x="1442" y="15"/>
                  </a:lnTo>
                  <a:lnTo>
                    <a:pt x="1364" y="12"/>
                  </a:lnTo>
                  <a:lnTo>
                    <a:pt x="1289" y="9"/>
                  </a:lnTo>
                  <a:lnTo>
                    <a:pt x="1217" y="6"/>
                  </a:lnTo>
                  <a:lnTo>
                    <a:pt x="1148" y="5"/>
                  </a:lnTo>
                  <a:lnTo>
                    <a:pt x="1081" y="3"/>
                  </a:lnTo>
                  <a:lnTo>
                    <a:pt x="1014" y="2"/>
                  </a:lnTo>
                  <a:lnTo>
                    <a:pt x="950" y="0"/>
                  </a:lnTo>
                  <a:lnTo>
                    <a:pt x="886" y="0"/>
                  </a:lnTo>
                  <a:lnTo>
                    <a:pt x="824" y="2"/>
                  </a:lnTo>
                  <a:lnTo>
                    <a:pt x="761" y="3"/>
                  </a:lnTo>
                  <a:lnTo>
                    <a:pt x="699" y="5"/>
                  </a:lnTo>
                  <a:lnTo>
                    <a:pt x="637" y="8"/>
                  </a:lnTo>
                  <a:lnTo>
                    <a:pt x="574" y="12"/>
                  </a:lnTo>
                  <a:lnTo>
                    <a:pt x="509" y="18"/>
                  </a:lnTo>
                  <a:lnTo>
                    <a:pt x="444" y="26"/>
                  </a:lnTo>
                  <a:lnTo>
                    <a:pt x="377" y="33"/>
                  </a:lnTo>
                  <a:lnTo>
                    <a:pt x="307" y="42"/>
                  </a:lnTo>
                  <a:lnTo>
                    <a:pt x="236" y="54"/>
                  </a:lnTo>
                  <a:lnTo>
                    <a:pt x="161" y="66"/>
                  </a:lnTo>
                  <a:lnTo>
                    <a:pt x="161" y="66"/>
                  </a:lnTo>
                  <a:lnTo>
                    <a:pt x="111" y="78"/>
                  </a:lnTo>
                  <a:lnTo>
                    <a:pt x="71" y="94"/>
                  </a:lnTo>
                  <a:lnTo>
                    <a:pt x="41" y="113"/>
                  </a:lnTo>
                  <a:lnTo>
                    <a:pt x="19" y="137"/>
                  </a:lnTo>
                  <a:lnTo>
                    <a:pt x="5" y="165"/>
                  </a:lnTo>
                  <a:lnTo>
                    <a:pt x="0" y="198"/>
                  </a:lnTo>
                  <a:lnTo>
                    <a:pt x="0" y="232"/>
                  </a:lnTo>
                  <a:lnTo>
                    <a:pt x="4" y="272"/>
                  </a:lnTo>
                  <a:lnTo>
                    <a:pt x="14" y="314"/>
                  </a:lnTo>
                  <a:lnTo>
                    <a:pt x="29" y="360"/>
                  </a:lnTo>
                  <a:lnTo>
                    <a:pt x="47" y="409"/>
                  </a:lnTo>
                  <a:lnTo>
                    <a:pt x="66" y="461"/>
                  </a:lnTo>
                  <a:lnTo>
                    <a:pt x="87" y="516"/>
                  </a:lnTo>
                  <a:lnTo>
                    <a:pt x="109" y="574"/>
                  </a:lnTo>
                  <a:lnTo>
                    <a:pt x="132" y="635"/>
                  </a:lnTo>
                  <a:lnTo>
                    <a:pt x="152" y="697"/>
                  </a:lnTo>
                  <a:lnTo>
                    <a:pt x="152" y="697"/>
                  </a:lnTo>
                  <a:lnTo>
                    <a:pt x="164" y="734"/>
                  </a:lnTo>
                  <a:lnTo>
                    <a:pt x="175" y="770"/>
                  </a:lnTo>
                  <a:lnTo>
                    <a:pt x="185" y="806"/>
                  </a:lnTo>
                  <a:lnTo>
                    <a:pt x="194" y="843"/>
                  </a:lnTo>
                  <a:lnTo>
                    <a:pt x="204" y="878"/>
                  </a:lnTo>
                  <a:lnTo>
                    <a:pt x="213" y="914"/>
                  </a:lnTo>
                  <a:lnTo>
                    <a:pt x="222" y="951"/>
                  </a:lnTo>
                  <a:lnTo>
                    <a:pt x="230" y="987"/>
                  </a:lnTo>
                  <a:lnTo>
                    <a:pt x="237" y="1024"/>
                  </a:lnTo>
                  <a:lnTo>
                    <a:pt x="243" y="1060"/>
                  </a:lnTo>
                  <a:lnTo>
                    <a:pt x="251" y="1097"/>
                  </a:lnTo>
                  <a:lnTo>
                    <a:pt x="255" y="1134"/>
                  </a:lnTo>
                  <a:lnTo>
                    <a:pt x="261" y="1171"/>
                  </a:lnTo>
                  <a:lnTo>
                    <a:pt x="265" y="1208"/>
                  </a:lnTo>
                  <a:lnTo>
                    <a:pt x="268" y="1247"/>
                  </a:lnTo>
                  <a:lnTo>
                    <a:pt x="271" y="1284"/>
                  </a:lnTo>
                  <a:lnTo>
                    <a:pt x="274" y="1323"/>
                  </a:lnTo>
                  <a:lnTo>
                    <a:pt x="276" y="1361"/>
                  </a:lnTo>
                  <a:lnTo>
                    <a:pt x="277" y="1401"/>
                  </a:lnTo>
                  <a:lnTo>
                    <a:pt x="277" y="1440"/>
                  </a:lnTo>
                  <a:lnTo>
                    <a:pt x="277" y="1480"/>
                  </a:lnTo>
                  <a:lnTo>
                    <a:pt x="276" y="1522"/>
                  </a:lnTo>
                  <a:lnTo>
                    <a:pt x="273" y="1562"/>
                  </a:lnTo>
                  <a:lnTo>
                    <a:pt x="270" y="1605"/>
                  </a:lnTo>
                  <a:lnTo>
                    <a:pt x="267" y="1647"/>
                  </a:lnTo>
                  <a:lnTo>
                    <a:pt x="262" y="1690"/>
                  </a:lnTo>
                  <a:lnTo>
                    <a:pt x="256" y="1733"/>
                  </a:lnTo>
                  <a:lnTo>
                    <a:pt x="251" y="1777"/>
                  </a:lnTo>
                  <a:lnTo>
                    <a:pt x="243" y="1823"/>
                  </a:lnTo>
                  <a:lnTo>
                    <a:pt x="236" y="1869"/>
                  </a:lnTo>
                  <a:lnTo>
                    <a:pt x="227" y="1916"/>
                  </a:lnTo>
                  <a:lnTo>
                    <a:pt x="216" y="1963"/>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1000"/>
            </a:p>
          </p:txBody>
        </p:sp>
        <p:sp>
          <p:nvSpPr>
            <p:cNvPr id="148" name="Freeform 1069"/>
            <p:cNvSpPr>
              <a:spLocks/>
            </p:cNvSpPr>
            <p:nvPr/>
          </p:nvSpPr>
          <p:spPr bwMode="auto">
            <a:xfrm>
              <a:off x="574" y="1266"/>
              <a:ext cx="979" cy="1001"/>
            </a:xfrm>
            <a:custGeom>
              <a:avLst/>
              <a:gdLst>
                <a:gd name="T0" fmla="*/ 2936 w 2936"/>
                <a:gd name="T1" fmla="*/ 38 h 1989"/>
                <a:gd name="T2" fmla="*/ 2645 w 2936"/>
                <a:gd name="T3" fmla="*/ 40 h 1989"/>
                <a:gd name="T4" fmla="*/ 2382 w 2936"/>
                <a:gd name="T5" fmla="*/ 38 h 1989"/>
                <a:gd name="T6" fmla="*/ 2146 w 2936"/>
                <a:gd name="T7" fmla="*/ 35 h 1989"/>
                <a:gd name="T8" fmla="*/ 1934 w 2936"/>
                <a:gd name="T9" fmla="*/ 29 h 1989"/>
                <a:gd name="T10" fmla="*/ 1742 w 2936"/>
                <a:gd name="T11" fmla="*/ 24 h 1989"/>
                <a:gd name="T12" fmla="*/ 1568 w 2936"/>
                <a:gd name="T13" fmla="*/ 18 h 1989"/>
                <a:gd name="T14" fmla="*/ 1408 w 2936"/>
                <a:gd name="T15" fmla="*/ 12 h 1989"/>
                <a:gd name="T16" fmla="*/ 1262 w 2936"/>
                <a:gd name="T17" fmla="*/ 6 h 1989"/>
                <a:gd name="T18" fmla="*/ 1126 w 2936"/>
                <a:gd name="T19" fmla="*/ 3 h 1989"/>
                <a:gd name="T20" fmla="*/ 995 w 2936"/>
                <a:gd name="T21" fmla="*/ 1 h 1989"/>
                <a:gd name="T22" fmla="*/ 869 w 2936"/>
                <a:gd name="T23" fmla="*/ 1 h 1989"/>
                <a:gd name="T24" fmla="*/ 744 w 2936"/>
                <a:gd name="T25" fmla="*/ 4 h 1989"/>
                <a:gd name="T26" fmla="*/ 618 w 2936"/>
                <a:gd name="T27" fmla="*/ 13 h 1989"/>
                <a:gd name="T28" fmla="*/ 489 w 2936"/>
                <a:gd name="T29" fmla="*/ 25 h 1989"/>
                <a:gd name="T30" fmla="*/ 352 w 2936"/>
                <a:gd name="T31" fmla="*/ 41 h 1989"/>
                <a:gd name="T32" fmla="*/ 205 w 2936"/>
                <a:gd name="T33" fmla="*/ 64 h 1989"/>
                <a:gd name="T34" fmla="*/ 145 w 2936"/>
                <a:gd name="T35" fmla="*/ 77 h 1989"/>
                <a:gd name="T36" fmla="*/ 61 w 2936"/>
                <a:gd name="T37" fmla="*/ 116 h 1989"/>
                <a:gd name="T38" fmla="*/ 15 w 2936"/>
                <a:gd name="T39" fmla="*/ 171 h 1989"/>
                <a:gd name="T40" fmla="*/ 0 w 2936"/>
                <a:gd name="T41" fmla="*/ 239 h 1989"/>
                <a:gd name="T42" fmla="*/ 9 w 2936"/>
                <a:gd name="T43" fmla="*/ 321 h 1989"/>
                <a:gd name="T44" fmla="*/ 37 w 2936"/>
                <a:gd name="T45" fmla="*/ 416 h 1989"/>
                <a:gd name="T46" fmla="*/ 77 w 2936"/>
                <a:gd name="T47" fmla="*/ 520 h 1989"/>
                <a:gd name="T48" fmla="*/ 122 w 2936"/>
                <a:gd name="T49" fmla="*/ 633 h 1989"/>
                <a:gd name="T50" fmla="*/ 144 w 2936"/>
                <a:gd name="T51" fmla="*/ 692 h 1989"/>
                <a:gd name="T52" fmla="*/ 169 w 2936"/>
                <a:gd name="T53" fmla="*/ 763 h 1989"/>
                <a:gd name="T54" fmla="*/ 192 w 2936"/>
                <a:gd name="T55" fmla="*/ 836 h 1989"/>
                <a:gd name="T56" fmla="*/ 212 w 2936"/>
                <a:gd name="T57" fmla="*/ 911 h 1989"/>
                <a:gd name="T58" fmla="*/ 232 w 2936"/>
                <a:gd name="T59" fmla="*/ 983 h 1989"/>
                <a:gd name="T60" fmla="*/ 248 w 2936"/>
                <a:gd name="T61" fmla="*/ 1059 h 1989"/>
                <a:gd name="T62" fmla="*/ 263 w 2936"/>
                <a:gd name="T63" fmla="*/ 1135 h 1989"/>
                <a:gd name="T64" fmla="*/ 275 w 2936"/>
                <a:gd name="T65" fmla="*/ 1214 h 1989"/>
                <a:gd name="T66" fmla="*/ 284 w 2936"/>
                <a:gd name="T67" fmla="*/ 1292 h 1989"/>
                <a:gd name="T68" fmla="*/ 290 w 2936"/>
                <a:gd name="T69" fmla="*/ 1373 h 1989"/>
                <a:gd name="T70" fmla="*/ 293 w 2936"/>
                <a:gd name="T71" fmla="*/ 1454 h 1989"/>
                <a:gd name="T72" fmla="*/ 291 w 2936"/>
                <a:gd name="T73" fmla="*/ 1539 h 1989"/>
                <a:gd name="T74" fmla="*/ 288 w 2936"/>
                <a:gd name="T75" fmla="*/ 1625 h 1989"/>
                <a:gd name="T76" fmla="*/ 281 w 2936"/>
                <a:gd name="T77" fmla="*/ 1713 h 1989"/>
                <a:gd name="T78" fmla="*/ 270 w 2936"/>
                <a:gd name="T79" fmla="*/ 1802 h 1989"/>
                <a:gd name="T80" fmla="*/ 255 w 2936"/>
                <a:gd name="T81" fmla="*/ 1894 h 1989"/>
                <a:gd name="T82" fmla="*/ 236 w 2936"/>
                <a:gd name="T83" fmla="*/ 1989 h 1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36" h="1989">
                  <a:moveTo>
                    <a:pt x="2936" y="38"/>
                  </a:moveTo>
                  <a:lnTo>
                    <a:pt x="2936" y="38"/>
                  </a:lnTo>
                  <a:lnTo>
                    <a:pt x="2786" y="40"/>
                  </a:lnTo>
                  <a:lnTo>
                    <a:pt x="2645" y="40"/>
                  </a:lnTo>
                  <a:lnTo>
                    <a:pt x="2510" y="40"/>
                  </a:lnTo>
                  <a:lnTo>
                    <a:pt x="2382" y="38"/>
                  </a:lnTo>
                  <a:lnTo>
                    <a:pt x="2262" y="37"/>
                  </a:lnTo>
                  <a:lnTo>
                    <a:pt x="2146" y="35"/>
                  </a:lnTo>
                  <a:lnTo>
                    <a:pt x="2038" y="32"/>
                  </a:lnTo>
                  <a:lnTo>
                    <a:pt x="1934" y="29"/>
                  </a:lnTo>
                  <a:lnTo>
                    <a:pt x="1836" y="28"/>
                  </a:lnTo>
                  <a:lnTo>
                    <a:pt x="1742" y="24"/>
                  </a:lnTo>
                  <a:lnTo>
                    <a:pt x="1653" y="21"/>
                  </a:lnTo>
                  <a:lnTo>
                    <a:pt x="1568" y="18"/>
                  </a:lnTo>
                  <a:lnTo>
                    <a:pt x="1487" y="15"/>
                  </a:lnTo>
                  <a:lnTo>
                    <a:pt x="1408" y="12"/>
                  </a:lnTo>
                  <a:lnTo>
                    <a:pt x="1334" y="9"/>
                  </a:lnTo>
                  <a:lnTo>
                    <a:pt x="1262" y="6"/>
                  </a:lnTo>
                  <a:lnTo>
                    <a:pt x="1193" y="4"/>
                  </a:lnTo>
                  <a:lnTo>
                    <a:pt x="1126" y="3"/>
                  </a:lnTo>
                  <a:lnTo>
                    <a:pt x="1059" y="1"/>
                  </a:lnTo>
                  <a:lnTo>
                    <a:pt x="995" y="1"/>
                  </a:lnTo>
                  <a:lnTo>
                    <a:pt x="931" y="0"/>
                  </a:lnTo>
                  <a:lnTo>
                    <a:pt x="869" y="1"/>
                  </a:lnTo>
                  <a:lnTo>
                    <a:pt x="806" y="3"/>
                  </a:lnTo>
                  <a:lnTo>
                    <a:pt x="744" y="4"/>
                  </a:lnTo>
                  <a:lnTo>
                    <a:pt x="682" y="9"/>
                  </a:lnTo>
                  <a:lnTo>
                    <a:pt x="618" y="13"/>
                  </a:lnTo>
                  <a:lnTo>
                    <a:pt x="554" y="18"/>
                  </a:lnTo>
                  <a:lnTo>
                    <a:pt x="489" y="25"/>
                  </a:lnTo>
                  <a:lnTo>
                    <a:pt x="422" y="32"/>
                  </a:lnTo>
                  <a:lnTo>
                    <a:pt x="352" y="41"/>
                  </a:lnTo>
                  <a:lnTo>
                    <a:pt x="279" y="52"/>
                  </a:lnTo>
                  <a:lnTo>
                    <a:pt x="205" y="64"/>
                  </a:lnTo>
                  <a:lnTo>
                    <a:pt x="205" y="64"/>
                  </a:lnTo>
                  <a:lnTo>
                    <a:pt x="145" y="77"/>
                  </a:lnTo>
                  <a:lnTo>
                    <a:pt x="98" y="93"/>
                  </a:lnTo>
                  <a:lnTo>
                    <a:pt x="61" y="116"/>
                  </a:lnTo>
                  <a:lnTo>
                    <a:pt x="33" y="141"/>
                  </a:lnTo>
                  <a:lnTo>
                    <a:pt x="15" y="171"/>
                  </a:lnTo>
                  <a:lnTo>
                    <a:pt x="3" y="203"/>
                  </a:lnTo>
                  <a:lnTo>
                    <a:pt x="0" y="239"/>
                  </a:lnTo>
                  <a:lnTo>
                    <a:pt x="1" y="279"/>
                  </a:lnTo>
                  <a:lnTo>
                    <a:pt x="9" y="321"/>
                  </a:lnTo>
                  <a:lnTo>
                    <a:pt x="22" y="367"/>
                  </a:lnTo>
                  <a:lnTo>
                    <a:pt x="37" y="416"/>
                  </a:lnTo>
                  <a:lnTo>
                    <a:pt x="56" y="466"/>
                  </a:lnTo>
                  <a:lnTo>
                    <a:pt x="77" y="520"/>
                  </a:lnTo>
                  <a:lnTo>
                    <a:pt x="99" y="575"/>
                  </a:lnTo>
                  <a:lnTo>
                    <a:pt x="122" y="633"/>
                  </a:lnTo>
                  <a:lnTo>
                    <a:pt x="144" y="692"/>
                  </a:lnTo>
                  <a:lnTo>
                    <a:pt x="144" y="692"/>
                  </a:lnTo>
                  <a:lnTo>
                    <a:pt x="156" y="728"/>
                  </a:lnTo>
                  <a:lnTo>
                    <a:pt x="169" y="763"/>
                  </a:lnTo>
                  <a:lnTo>
                    <a:pt x="181" y="801"/>
                  </a:lnTo>
                  <a:lnTo>
                    <a:pt x="192" y="836"/>
                  </a:lnTo>
                  <a:lnTo>
                    <a:pt x="202" y="873"/>
                  </a:lnTo>
                  <a:lnTo>
                    <a:pt x="212" y="911"/>
                  </a:lnTo>
                  <a:lnTo>
                    <a:pt x="223" y="946"/>
                  </a:lnTo>
                  <a:lnTo>
                    <a:pt x="232" y="983"/>
                  </a:lnTo>
                  <a:lnTo>
                    <a:pt x="241" y="1022"/>
                  </a:lnTo>
                  <a:lnTo>
                    <a:pt x="248" y="1059"/>
                  </a:lnTo>
                  <a:lnTo>
                    <a:pt x="255" y="1098"/>
                  </a:lnTo>
                  <a:lnTo>
                    <a:pt x="263" y="1135"/>
                  </a:lnTo>
                  <a:lnTo>
                    <a:pt x="269" y="1173"/>
                  </a:lnTo>
                  <a:lnTo>
                    <a:pt x="275" y="1214"/>
                  </a:lnTo>
                  <a:lnTo>
                    <a:pt x="279" y="1252"/>
                  </a:lnTo>
                  <a:lnTo>
                    <a:pt x="284" y="1292"/>
                  </a:lnTo>
                  <a:lnTo>
                    <a:pt x="287" y="1332"/>
                  </a:lnTo>
                  <a:lnTo>
                    <a:pt x="290" y="1373"/>
                  </a:lnTo>
                  <a:lnTo>
                    <a:pt x="291" y="1414"/>
                  </a:lnTo>
                  <a:lnTo>
                    <a:pt x="293" y="1454"/>
                  </a:lnTo>
                  <a:lnTo>
                    <a:pt x="293" y="1496"/>
                  </a:lnTo>
                  <a:lnTo>
                    <a:pt x="291" y="1539"/>
                  </a:lnTo>
                  <a:lnTo>
                    <a:pt x="290" y="1582"/>
                  </a:lnTo>
                  <a:lnTo>
                    <a:pt x="288" y="1625"/>
                  </a:lnTo>
                  <a:lnTo>
                    <a:pt x="285" y="1668"/>
                  </a:lnTo>
                  <a:lnTo>
                    <a:pt x="281" y="1713"/>
                  </a:lnTo>
                  <a:lnTo>
                    <a:pt x="276" y="1757"/>
                  </a:lnTo>
                  <a:lnTo>
                    <a:pt x="270" y="1802"/>
                  </a:lnTo>
                  <a:lnTo>
                    <a:pt x="263" y="1848"/>
                  </a:lnTo>
                  <a:lnTo>
                    <a:pt x="255" y="1894"/>
                  </a:lnTo>
                  <a:lnTo>
                    <a:pt x="246" y="1942"/>
                  </a:lnTo>
                  <a:lnTo>
                    <a:pt x="236" y="1989"/>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1000"/>
            </a:p>
          </p:txBody>
        </p:sp>
        <p:sp>
          <p:nvSpPr>
            <p:cNvPr id="149" name="Freeform 1070"/>
            <p:cNvSpPr>
              <a:spLocks/>
            </p:cNvSpPr>
            <p:nvPr/>
          </p:nvSpPr>
          <p:spPr bwMode="auto">
            <a:xfrm>
              <a:off x="1511" y="1188"/>
              <a:ext cx="24" cy="15"/>
            </a:xfrm>
            <a:custGeom>
              <a:avLst/>
              <a:gdLst>
                <a:gd name="T0" fmla="*/ 36 w 73"/>
                <a:gd name="T1" fmla="*/ 0 h 30"/>
                <a:gd name="T2" fmla="*/ 50 w 73"/>
                <a:gd name="T3" fmla="*/ 2 h 30"/>
                <a:gd name="T4" fmla="*/ 62 w 73"/>
                <a:gd name="T5" fmla="*/ 5 h 30"/>
                <a:gd name="T6" fmla="*/ 70 w 73"/>
                <a:gd name="T7" fmla="*/ 9 h 30"/>
                <a:gd name="T8" fmla="*/ 73 w 73"/>
                <a:gd name="T9" fmla="*/ 15 h 30"/>
                <a:gd name="T10" fmla="*/ 70 w 73"/>
                <a:gd name="T11" fmla="*/ 21 h 30"/>
                <a:gd name="T12" fmla="*/ 62 w 73"/>
                <a:gd name="T13" fmla="*/ 25 h 30"/>
                <a:gd name="T14" fmla="*/ 50 w 73"/>
                <a:gd name="T15" fmla="*/ 28 h 30"/>
                <a:gd name="T16" fmla="*/ 36 w 73"/>
                <a:gd name="T17" fmla="*/ 30 h 30"/>
                <a:gd name="T18" fmla="*/ 22 w 73"/>
                <a:gd name="T19" fmla="*/ 28 h 30"/>
                <a:gd name="T20" fmla="*/ 10 w 73"/>
                <a:gd name="T21" fmla="*/ 25 h 30"/>
                <a:gd name="T22" fmla="*/ 3 w 73"/>
                <a:gd name="T23" fmla="*/ 21 h 30"/>
                <a:gd name="T24" fmla="*/ 0 w 73"/>
                <a:gd name="T25" fmla="*/ 15 h 30"/>
                <a:gd name="T26" fmla="*/ 3 w 73"/>
                <a:gd name="T27" fmla="*/ 9 h 30"/>
                <a:gd name="T28" fmla="*/ 10 w 73"/>
                <a:gd name="T29" fmla="*/ 5 h 30"/>
                <a:gd name="T30" fmla="*/ 22 w 73"/>
                <a:gd name="T31" fmla="*/ 2 h 30"/>
                <a:gd name="T32" fmla="*/ 36 w 73"/>
                <a:gd name="T3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30">
                  <a:moveTo>
                    <a:pt x="36" y="0"/>
                  </a:moveTo>
                  <a:lnTo>
                    <a:pt x="50" y="2"/>
                  </a:lnTo>
                  <a:lnTo>
                    <a:pt x="62" y="5"/>
                  </a:lnTo>
                  <a:lnTo>
                    <a:pt x="70" y="9"/>
                  </a:lnTo>
                  <a:lnTo>
                    <a:pt x="73" y="15"/>
                  </a:lnTo>
                  <a:lnTo>
                    <a:pt x="70" y="21"/>
                  </a:lnTo>
                  <a:lnTo>
                    <a:pt x="62" y="25"/>
                  </a:lnTo>
                  <a:lnTo>
                    <a:pt x="50" y="28"/>
                  </a:lnTo>
                  <a:lnTo>
                    <a:pt x="36" y="30"/>
                  </a:lnTo>
                  <a:lnTo>
                    <a:pt x="22" y="28"/>
                  </a:lnTo>
                  <a:lnTo>
                    <a:pt x="10" y="25"/>
                  </a:lnTo>
                  <a:lnTo>
                    <a:pt x="3" y="21"/>
                  </a:lnTo>
                  <a:lnTo>
                    <a:pt x="0" y="15"/>
                  </a:lnTo>
                  <a:lnTo>
                    <a:pt x="3" y="9"/>
                  </a:lnTo>
                  <a:lnTo>
                    <a:pt x="10" y="5"/>
                  </a:lnTo>
                  <a:lnTo>
                    <a:pt x="22" y="2"/>
                  </a:lnTo>
                  <a:lnTo>
                    <a:pt x="36" y="0"/>
                  </a:lnTo>
                  <a:close/>
                </a:path>
              </a:pathLst>
            </a:custGeom>
            <a:noFill/>
            <a:ln w="9525">
              <a:solidFill>
                <a:schemeClr val="tx1"/>
              </a:solidFill>
              <a:round/>
              <a:headEnd/>
              <a:tailEnd/>
            </a:ln>
            <a:extLst>
              <a:ext uri="{909E8E84-426E-40DD-AFC4-6F175D3DCCD1}">
                <a14:hiddenFill xmlns:a14="http://schemas.microsoft.com/office/drawing/2010/main">
                  <a:solidFill>
                    <a:srgbClr val="FF0000"/>
                  </a:solidFill>
                </a14:hiddenFill>
              </a:ext>
            </a:extLst>
          </p:spPr>
          <p:txBody>
            <a:bodyPr/>
            <a:lstStyle/>
            <a:p>
              <a:endParaRPr lang="en-GB" sz="1000"/>
            </a:p>
          </p:txBody>
        </p:sp>
        <p:sp>
          <p:nvSpPr>
            <p:cNvPr id="150" name="Freeform 1071"/>
            <p:cNvSpPr>
              <a:spLocks/>
            </p:cNvSpPr>
            <p:nvPr/>
          </p:nvSpPr>
          <p:spPr bwMode="auto">
            <a:xfrm>
              <a:off x="1511" y="1188"/>
              <a:ext cx="24" cy="15"/>
            </a:xfrm>
            <a:custGeom>
              <a:avLst/>
              <a:gdLst>
                <a:gd name="T0" fmla="*/ 36 w 73"/>
                <a:gd name="T1" fmla="*/ 0 h 30"/>
                <a:gd name="T2" fmla="*/ 36 w 73"/>
                <a:gd name="T3" fmla="*/ 0 h 30"/>
                <a:gd name="T4" fmla="*/ 50 w 73"/>
                <a:gd name="T5" fmla="*/ 2 h 30"/>
                <a:gd name="T6" fmla="*/ 62 w 73"/>
                <a:gd name="T7" fmla="*/ 5 h 30"/>
                <a:gd name="T8" fmla="*/ 70 w 73"/>
                <a:gd name="T9" fmla="*/ 9 h 30"/>
                <a:gd name="T10" fmla="*/ 73 w 73"/>
                <a:gd name="T11" fmla="*/ 15 h 30"/>
                <a:gd name="T12" fmla="*/ 73 w 73"/>
                <a:gd name="T13" fmla="*/ 15 h 30"/>
                <a:gd name="T14" fmla="*/ 70 w 73"/>
                <a:gd name="T15" fmla="*/ 21 h 30"/>
                <a:gd name="T16" fmla="*/ 62 w 73"/>
                <a:gd name="T17" fmla="*/ 25 h 30"/>
                <a:gd name="T18" fmla="*/ 50 w 73"/>
                <a:gd name="T19" fmla="*/ 28 h 30"/>
                <a:gd name="T20" fmla="*/ 36 w 73"/>
                <a:gd name="T21" fmla="*/ 30 h 30"/>
                <a:gd name="T22" fmla="*/ 36 w 73"/>
                <a:gd name="T23" fmla="*/ 30 h 30"/>
                <a:gd name="T24" fmla="*/ 22 w 73"/>
                <a:gd name="T25" fmla="*/ 28 h 30"/>
                <a:gd name="T26" fmla="*/ 10 w 73"/>
                <a:gd name="T27" fmla="*/ 25 h 30"/>
                <a:gd name="T28" fmla="*/ 3 w 73"/>
                <a:gd name="T29" fmla="*/ 21 h 30"/>
                <a:gd name="T30" fmla="*/ 0 w 73"/>
                <a:gd name="T31" fmla="*/ 15 h 30"/>
                <a:gd name="T32" fmla="*/ 0 w 73"/>
                <a:gd name="T33" fmla="*/ 15 h 30"/>
                <a:gd name="T34" fmla="*/ 3 w 73"/>
                <a:gd name="T35" fmla="*/ 9 h 30"/>
                <a:gd name="T36" fmla="*/ 10 w 73"/>
                <a:gd name="T37" fmla="*/ 5 h 30"/>
                <a:gd name="T38" fmla="*/ 22 w 73"/>
                <a:gd name="T39" fmla="*/ 2 h 30"/>
                <a:gd name="T40" fmla="*/ 36 w 73"/>
                <a:gd name="T4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3" h="30">
                  <a:moveTo>
                    <a:pt x="36" y="0"/>
                  </a:moveTo>
                  <a:lnTo>
                    <a:pt x="36" y="0"/>
                  </a:lnTo>
                  <a:lnTo>
                    <a:pt x="50" y="2"/>
                  </a:lnTo>
                  <a:lnTo>
                    <a:pt x="62" y="5"/>
                  </a:lnTo>
                  <a:lnTo>
                    <a:pt x="70" y="9"/>
                  </a:lnTo>
                  <a:lnTo>
                    <a:pt x="73" y="15"/>
                  </a:lnTo>
                  <a:lnTo>
                    <a:pt x="73" y="15"/>
                  </a:lnTo>
                  <a:lnTo>
                    <a:pt x="70" y="21"/>
                  </a:lnTo>
                  <a:lnTo>
                    <a:pt x="62" y="25"/>
                  </a:lnTo>
                  <a:lnTo>
                    <a:pt x="50" y="28"/>
                  </a:lnTo>
                  <a:lnTo>
                    <a:pt x="36" y="30"/>
                  </a:lnTo>
                  <a:lnTo>
                    <a:pt x="36" y="30"/>
                  </a:lnTo>
                  <a:lnTo>
                    <a:pt x="22" y="28"/>
                  </a:lnTo>
                  <a:lnTo>
                    <a:pt x="10" y="25"/>
                  </a:lnTo>
                  <a:lnTo>
                    <a:pt x="3" y="21"/>
                  </a:lnTo>
                  <a:lnTo>
                    <a:pt x="0" y="15"/>
                  </a:lnTo>
                  <a:lnTo>
                    <a:pt x="0" y="15"/>
                  </a:lnTo>
                  <a:lnTo>
                    <a:pt x="3" y="9"/>
                  </a:lnTo>
                  <a:lnTo>
                    <a:pt x="10" y="5"/>
                  </a:lnTo>
                  <a:lnTo>
                    <a:pt x="22" y="2"/>
                  </a:lnTo>
                  <a:lnTo>
                    <a:pt x="36" y="0"/>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1000"/>
            </a:p>
          </p:txBody>
        </p:sp>
        <p:sp>
          <p:nvSpPr>
            <p:cNvPr id="151" name="Freeform 1072"/>
            <p:cNvSpPr>
              <a:spLocks/>
            </p:cNvSpPr>
            <p:nvPr/>
          </p:nvSpPr>
          <p:spPr bwMode="auto">
            <a:xfrm>
              <a:off x="1523" y="1288"/>
              <a:ext cx="25" cy="15"/>
            </a:xfrm>
            <a:custGeom>
              <a:avLst/>
              <a:gdLst>
                <a:gd name="T0" fmla="*/ 36 w 73"/>
                <a:gd name="T1" fmla="*/ 0 h 30"/>
                <a:gd name="T2" fmla="*/ 51 w 73"/>
                <a:gd name="T3" fmla="*/ 1 h 30"/>
                <a:gd name="T4" fmla="*/ 63 w 73"/>
                <a:gd name="T5" fmla="*/ 4 h 30"/>
                <a:gd name="T6" fmla="*/ 70 w 73"/>
                <a:gd name="T7" fmla="*/ 9 h 30"/>
                <a:gd name="T8" fmla="*/ 73 w 73"/>
                <a:gd name="T9" fmla="*/ 15 h 30"/>
                <a:gd name="T10" fmla="*/ 70 w 73"/>
                <a:gd name="T11" fmla="*/ 21 h 30"/>
                <a:gd name="T12" fmla="*/ 63 w 73"/>
                <a:gd name="T13" fmla="*/ 25 h 30"/>
                <a:gd name="T14" fmla="*/ 51 w 73"/>
                <a:gd name="T15" fmla="*/ 28 h 30"/>
                <a:gd name="T16" fmla="*/ 36 w 73"/>
                <a:gd name="T17" fmla="*/ 30 h 30"/>
                <a:gd name="T18" fmla="*/ 22 w 73"/>
                <a:gd name="T19" fmla="*/ 28 h 30"/>
                <a:gd name="T20" fmla="*/ 11 w 73"/>
                <a:gd name="T21" fmla="*/ 25 h 30"/>
                <a:gd name="T22" fmla="*/ 3 w 73"/>
                <a:gd name="T23" fmla="*/ 21 h 30"/>
                <a:gd name="T24" fmla="*/ 0 w 73"/>
                <a:gd name="T25" fmla="*/ 15 h 30"/>
                <a:gd name="T26" fmla="*/ 3 w 73"/>
                <a:gd name="T27" fmla="*/ 9 h 30"/>
                <a:gd name="T28" fmla="*/ 11 w 73"/>
                <a:gd name="T29" fmla="*/ 4 h 30"/>
                <a:gd name="T30" fmla="*/ 22 w 73"/>
                <a:gd name="T31" fmla="*/ 1 h 30"/>
                <a:gd name="T32" fmla="*/ 36 w 73"/>
                <a:gd name="T3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30">
                  <a:moveTo>
                    <a:pt x="36" y="0"/>
                  </a:moveTo>
                  <a:lnTo>
                    <a:pt x="51" y="1"/>
                  </a:lnTo>
                  <a:lnTo>
                    <a:pt x="63" y="4"/>
                  </a:lnTo>
                  <a:lnTo>
                    <a:pt x="70" y="9"/>
                  </a:lnTo>
                  <a:lnTo>
                    <a:pt x="73" y="15"/>
                  </a:lnTo>
                  <a:lnTo>
                    <a:pt x="70" y="21"/>
                  </a:lnTo>
                  <a:lnTo>
                    <a:pt x="63" y="25"/>
                  </a:lnTo>
                  <a:lnTo>
                    <a:pt x="51" y="28"/>
                  </a:lnTo>
                  <a:lnTo>
                    <a:pt x="36" y="30"/>
                  </a:lnTo>
                  <a:lnTo>
                    <a:pt x="22" y="28"/>
                  </a:lnTo>
                  <a:lnTo>
                    <a:pt x="11" y="25"/>
                  </a:lnTo>
                  <a:lnTo>
                    <a:pt x="3" y="21"/>
                  </a:lnTo>
                  <a:lnTo>
                    <a:pt x="0" y="15"/>
                  </a:lnTo>
                  <a:lnTo>
                    <a:pt x="3" y="9"/>
                  </a:lnTo>
                  <a:lnTo>
                    <a:pt x="11" y="4"/>
                  </a:lnTo>
                  <a:lnTo>
                    <a:pt x="22" y="1"/>
                  </a:lnTo>
                  <a:lnTo>
                    <a:pt x="36" y="0"/>
                  </a:lnTo>
                  <a:close/>
                </a:path>
              </a:pathLst>
            </a:custGeom>
            <a:noFill/>
            <a:ln w="9525">
              <a:solidFill>
                <a:schemeClr val="tx1"/>
              </a:solidFill>
              <a:round/>
              <a:headEnd/>
              <a:tailEnd/>
            </a:ln>
            <a:extLst>
              <a:ext uri="{909E8E84-426E-40DD-AFC4-6F175D3DCCD1}">
                <a14:hiddenFill xmlns:a14="http://schemas.microsoft.com/office/drawing/2010/main">
                  <a:solidFill>
                    <a:srgbClr val="FF0000"/>
                  </a:solidFill>
                </a14:hiddenFill>
              </a:ext>
            </a:extLst>
          </p:spPr>
          <p:txBody>
            <a:bodyPr/>
            <a:lstStyle/>
            <a:p>
              <a:endParaRPr lang="en-GB" sz="1000"/>
            </a:p>
          </p:txBody>
        </p:sp>
        <p:sp>
          <p:nvSpPr>
            <p:cNvPr id="152" name="Freeform 1073"/>
            <p:cNvSpPr>
              <a:spLocks/>
            </p:cNvSpPr>
            <p:nvPr/>
          </p:nvSpPr>
          <p:spPr bwMode="auto">
            <a:xfrm>
              <a:off x="1523" y="1288"/>
              <a:ext cx="25" cy="15"/>
            </a:xfrm>
            <a:custGeom>
              <a:avLst/>
              <a:gdLst>
                <a:gd name="T0" fmla="*/ 36 w 73"/>
                <a:gd name="T1" fmla="*/ 0 h 30"/>
                <a:gd name="T2" fmla="*/ 36 w 73"/>
                <a:gd name="T3" fmla="*/ 0 h 30"/>
                <a:gd name="T4" fmla="*/ 51 w 73"/>
                <a:gd name="T5" fmla="*/ 1 h 30"/>
                <a:gd name="T6" fmla="*/ 63 w 73"/>
                <a:gd name="T7" fmla="*/ 4 h 30"/>
                <a:gd name="T8" fmla="*/ 70 w 73"/>
                <a:gd name="T9" fmla="*/ 9 h 30"/>
                <a:gd name="T10" fmla="*/ 73 w 73"/>
                <a:gd name="T11" fmla="*/ 15 h 30"/>
                <a:gd name="T12" fmla="*/ 73 w 73"/>
                <a:gd name="T13" fmla="*/ 15 h 30"/>
                <a:gd name="T14" fmla="*/ 70 w 73"/>
                <a:gd name="T15" fmla="*/ 21 h 30"/>
                <a:gd name="T16" fmla="*/ 63 w 73"/>
                <a:gd name="T17" fmla="*/ 25 h 30"/>
                <a:gd name="T18" fmla="*/ 51 w 73"/>
                <a:gd name="T19" fmla="*/ 28 h 30"/>
                <a:gd name="T20" fmla="*/ 36 w 73"/>
                <a:gd name="T21" fmla="*/ 30 h 30"/>
                <a:gd name="T22" fmla="*/ 36 w 73"/>
                <a:gd name="T23" fmla="*/ 30 h 30"/>
                <a:gd name="T24" fmla="*/ 22 w 73"/>
                <a:gd name="T25" fmla="*/ 28 h 30"/>
                <a:gd name="T26" fmla="*/ 11 w 73"/>
                <a:gd name="T27" fmla="*/ 25 h 30"/>
                <a:gd name="T28" fmla="*/ 3 w 73"/>
                <a:gd name="T29" fmla="*/ 21 h 30"/>
                <a:gd name="T30" fmla="*/ 0 w 73"/>
                <a:gd name="T31" fmla="*/ 15 h 30"/>
                <a:gd name="T32" fmla="*/ 0 w 73"/>
                <a:gd name="T33" fmla="*/ 15 h 30"/>
                <a:gd name="T34" fmla="*/ 3 w 73"/>
                <a:gd name="T35" fmla="*/ 9 h 30"/>
                <a:gd name="T36" fmla="*/ 11 w 73"/>
                <a:gd name="T37" fmla="*/ 4 h 30"/>
                <a:gd name="T38" fmla="*/ 22 w 73"/>
                <a:gd name="T39" fmla="*/ 1 h 30"/>
                <a:gd name="T40" fmla="*/ 36 w 73"/>
                <a:gd name="T4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3" h="30">
                  <a:moveTo>
                    <a:pt x="36" y="0"/>
                  </a:moveTo>
                  <a:lnTo>
                    <a:pt x="36" y="0"/>
                  </a:lnTo>
                  <a:lnTo>
                    <a:pt x="51" y="1"/>
                  </a:lnTo>
                  <a:lnTo>
                    <a:pt x="63" y="4"/>
                  </a:lnTo>
                  <a:lnTo>
                    <a:pt x="70" y="9"/>
                  </a:lnTo>
                  <a:lnTo>
                    <a:pt x="73" y="15"/>
                  </a:lnTo>
                  <a:lnTo>
                    <a:pt x="73" y="15"/>
                  </a:lnTo>
                  <a:lnTo>
                    <a:pt x="70" y="21"/>
                  </a:lnTo>
                  <a:lnTo>
                    <a:pt x="63" y="25"/>
                  </a:lnTo>
                  <a:lnTo>
                    <a:pt x="51" y="28"/>
                  </a:lnTo>
                  <a:lnTo>
                    <a:pt x="36" y="30"/>
                  </a:lnTo>
                  <a:lnTo>
                    <a:pt x="36" y="30"/>
                  </a:lnTo>
                  <a:lnTo>
                    <a:pt x="22" y="28"/>
                  </a:lnTo>
                  <a:lnTo>
                    <a:pt x="11" y="25"/>
                  </a:lnTo>
                  <a:lnTo>
                    <a:pt x="3" y="21"/>
                  </a:lnTo>
                  <a:lnTo>
                    <a:pt x="0" y="15"/>
                  </a:lnTo>
                  <a:lnTo>
                    <a:pt x="0" y="15"/>
                  </a:lnTo>
                  <a:lnTo>
                    <a:pt x="3" y="9"/>
                  </a:lnTo>
                  <a:lnTo>
                    <a:pt x="11" y="4"/>
                  </a:lnTo>
                  <a:lnTo>
                    <a:pt x="22" y="1"/>
                  </a:lnTo>
                  <a:lnTo>
                    <a:pt x="36" y="0"/>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1000"/>
            </a:p>
          </p:txBody>
        </p:sp>
        <p:sp>
          <p:nvSpPr>
            <p:cNvPr id="153" name="Freeform 1074"/>
            <p:cNvSpPr>
              <a:spLocks/>
            </p:cNvSpPr>
            <p:nvPr/>
          </p:nvSpPr>
          <p:spPr bwMode="auto">
            <a:xfrm>
              <a:off x="497" y="1165"/>
              <a:ext cx="1039" cy="987"/>
            </a:xfrm>
            <a:custGeom>
              <a:avLst/>
              <a:gdLst>
                <a:gd name="T0" fmla="*/ 3119 w 3119"/>
                <a:gd name="T1" fmla="*/ 41 h 1964"/>
                <a:gd name="T2" fmla="*/ 2817 w 3119"/>
                <a:gd name="T3" fmla="*/ 43 h 1964"/>
                <a:gd name="T4" fmla="*/ 2545 w 3119"/>
                <a:gd name="T5" fmla="*/ 41 h 1964"/>
                <a:gd name="T6" fmla="*/ 2300 w 3119"/>
                <a:gd name="T7" fmla="*/ 37 h 1964"/>
                <a:gd name="T8" fmla="*/ 2081 w 3119"/>
                <a:gd name="T9" fmla="*/ 32 h 1964"/>
                <a:gd name="T10" fmla="*/ 1882 w 3119"/>
                <a:gd name="T11" fmla="*/ 25 h 1964"/>
                <a:gd name="T12" fmla="*/ 1702 w 3119"/>
                <a:gd name="T13" fmla="*/ 19 h 1964"/>
                <a:gd name="T14" fmla="*/ 1537 w 3119"/>
                <a:gd name="T15" fmla="*/ 12 h 1964"/>
                <a:gd name="T16" fmla="*/ 1384 w 3119"/>
                <a:gd name="T17" fmla="*/ 7 h 1964"/>
                <a:gd name="T18" fmla="*/ 1243 w 3119"/>
                <a:gd name="T19" fmla="*/ 3 h 1964"/>
                <a:gd name="T20" fmla="*/ 1108 w 3119"/>
                <a:gd name="T21" fmla="*/ 0 h 1964"/>
                <a:gd name="T22" fmla="*/ 977 w 3119"/>
                <a:gd name="T23" fmla="*/ 1 h 1964"/>
                <a:gd name="T24" fmla="*/ 848 w 3119"/>
                <a:gd name="T25" fmla="*/ 4 h 1964"/>
                <a:gd name="T26" fmla="*/ 717 w 3119"/>
                <a:gd name="T27" fmla="*/ 13 h 1964"/>
                <a:gd name="T28" fmla="*/ 583 w 3119"/>
                <a:gd name="T29" fmla="*/ 25 h 1964"/>
                <a:gd name="T30" fmla="*/ 441 w 3119"/>
                <a:gd name="T31" fmla="*/ 43 h 1964"/>
                <a:gd name="T32" fmla="*/ 289 w 3119"/>
                <a:gd name="T33" fmla="*/ 67 h 1964"/>
                <a:gd name="T34" fmla="*/ 234 w 3119"/>
                <a:gd name="T35" fmla="*/ 78 h 1964"/>
                <a:gd name="T36" fmla="*/ 142 w 3119"/>
                <a:gd name="T37" fmla="*/ 116 h 1964"/>
                <a:gd name="T38" fmla="*/ 75 w 3119"/>
                <a:gd name="T39" fmla="*/ 169 h 1964"/>
                <a:gd name="T40" fmla="*/ 29 w 3119"/>
                <a:gd name="T41" fmla="*/ 239 h 1964"/>
                <a:gd name="T42" fmla="*/ 6 w 3119"/>
                <a:gd name="T43" fmla="*/ 322 h 1964"/>
                <a:gd name="T44" fmla="*/ 0 w 3119"/>
                <a:gd name="T45" fmla="*/ 419 h 1964"/>
                <a:gd name="T46" fmla="*/ 13 w 3119"/>
                <a:gd name="T47" fmla="*/ 527 h 1964"/>
                <a:gd name="T48" fmla="*/ 41 w 3119"/>
                <a:gd name="T49" fmla="*/ 647 h 1964"/>
                <a:gd name="T50" fmla="*/ 61 w 3119"/>
                <a:gd name="T51" fmla="*/ 711 h 1964"/>
                <a:gd name="T52" fmla="*/ 86 w 3119"/>
                <a:gd name="T53" fmla="*/ 784 h 1964"/>
                <a:gd name="T54" fmla="*/ 114 w 3119"/>
                <a:gd name="T55" fmla="*/ 857 h 1964"/>
                <a:gd name="T56" fmla="*/ 145 w 3119"/>
                <a:gd name="T57" fmla="*/ 928 h 1964"/>
                <a:gd name="T58" fmla="*/ 176 w 3119"/>
                <a:gd name="T59" fmla="*/ 1000 h 1964"/>
                <a:gd name="T60" fmla="*/ 208 w 3119"/>
                <a:gd name="T61" fmla="*/ 1072 h 1964"/>
                <a:gd name="T62" fmla="*/ 239 w 3119"/>
                <a:gd name="T63" fmla="*/ 1145 h 1964"/>
                <a:gd name="T64" fmla="*/ 269 w 3119"/>
                <a:gd name="T65" fmla="*/ 1218 h 1964"/>
                <a:gd name="T66" fmla="*/ 295 w 3119"/>
                <a:gd name="T67" fmla="*/ 1292 h 1964"/>
                <a:gd name="T68" fmla="*/ 321 w 3119"/>
                <a:gd name="T69" fmla="*/ 1368 h 1964"/>
                <a:gd name="T70" fmla="*/ 341 w 3119"/>
                <a:gd name="T71" fmla="*/ 1445 h 1964"/>
                <a:gd name="T72" fmla="*/ 358 w 3119"/>
                <a:gd name="T73" fmla="*/ 1526 h 1964"/>
                <a:gd name="T74" fmla="*/ 370 w 3119"/>
                <a:gd name="T75" fmla="*/ 1607 h 1964"/>
                <a:gd name="T76" fmla="*/ 376 w 3119"/>
                <a:gd name="T77" fmla="*/ 1692 h 1964"/>
                <a:gd name="T78" fmla="*/ 374 w 3119"/>
                <a:gd name="T79" fmla="*/ 1780 h 1964"/>
                <a:gd name="T80" fmla="*/ 365 w 3119"/>
                <a:gd name="T81" fmla="*/ 1870 h 1964"/>
                <a:gd name="T82" fmla="*/ 347 w 3119"/>
                <a:gd name="T83" fmla="*/ 1964 h 1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19" h="1964">
                  <a:moveTo>
                    <a:pt x="3119" y="41"/>
                  </a:moveTo>
                  <a:lnTo>
                    <a:pt x="3119" y="41"/>
                  </a:lnTo>
                  <a:lnTo>
                    <a:pt x="2964" y="43"/>
                  </a:lnTo>
                  <a:lnTo>
                    <a:pt x="2817" y="43"/>
                  </a:lnTo>
                  <a:lnTo>
                    <a:pt x="2678" y="43"/>
                  </a:lnTo>
                  <a:lnTo>
                    <a:pt x="2545" y="41"/>
                  </a:lnTo>
                  <a:lnTo>
                    <a:pt x="2421" y="40"/>
                  </a:lnTo>
                  <a:lnTo>
                    <a:pt x="2300" y="37"/>
                  </a:lnTo>
                  <a:lnTo>
                    <a:pt x="2187" y="35"/>
                  </a:lnTo>
                  <a:lnTo>
                    <a:pt x="2081" y="32"/>
                  </a:lnTo>
                  <a:lnTo>
                    <a:pt x="1978" y="29"/>
                  </a:lnTo>
                  <a:lnTo>
                    <a:pt x="1882" y="25"/>
                  </a:lnTo>
                  <a:lnTo>
                    <a:pt x="1789" y="22"/>
                  </a:lnTo>
                  <a:lnTo>
                    <a:pt x="1702" y="19"/>
                  </a:lnTo>
                  <a:lnTo>
                    <a:pt x="1617" y="16"/>
                  </a:lnTo>
                  <a:lnTo>
                    <a:pt x="1537" y="12"/>
                  </a:lnTo>
                  <a:lnTo>
                    <a:pt x="1458" y="9"/>
                  </a:lnTo>
                  <a:lnTo>
                    <a:pt x="1384" y="7"/>
                  </a:lnTo>
                  <a:lnTo>
                    <a:pt x="1313" y="4"/>
                  </a:lnTo>
                  <a:lnTo>
                    <a:pt x="1243" y="3"/>
                  </a:lnTo>
                  <a:lnTo>
                    <a:pt x="1175" y="1"/>
                  </a:lnTo>
                  <a:lnTo>
                    <a:pt x="1108" y="0"/>
                  </a:lnTo>
                  <a:lnTo>
                    <a:pt x="1042" y="0"/>
                  </a:lnTo>
                  <a:lnTo>
                    <a:pt x="977" y="1"/>
                  </a:lnTo>
                  <a:lnTo>
                    <a:pt x="913" y="3"/>
                  </a:lnTo>
                  <a:lnTo>
                    <a:pt x="848" y="4"/>
                  </a:lnTo>
                  <a:lnTo>
                    <a:pt x="782" y="9"/>
                  </a:lnTo>
                  <a:lnTo>
                    <a:pt x="717" y="13"/>
                  </a:lnTo>
                  <a:lnTo>
                    <a:pt x="650" y="19"/>
                  </a:lnTo>
                  <a:lnTo>
                    <a:pt x="583" y="25"/>
                  </a:lnTo>
                  <a:lnTo>
                    <a:pt x="514" y="34"/>
                  </a:lnTo>
                  <a:lnTo>
                    <a:pt x="441" y="43"/>
                  </a:lnTo>
                  <a:lnTo>
                    <a:pt x="367" y="55"/>
                  </a:lnTo>
                  <a:lnTo>
                    <a:pt x="289" y="67"/>
                  </a:lnTo>
                  <a:lnTo>
                    <a:pt x="289" y="67"/>
                  </a:lnTo>
                  <a:lnTo>
                    <a:pt x="234" y="78"/>
                  </a:lnTo>
                  <a:lnTo>
                    <a:pt x="185" y="95"/>
                  </a:lnTo>
                  <a:lnTo>
                    <a:pt x="142" y="116"/>
                  </a:lnTo>
                  <a:lnTo>
                    <a:pt x="107" y="141"/>
                  </a:lnTo>
                  <a:lnTo>
                    <a:pt x="75" y="169"/>
                  </a:lnTo>
                  <a:lnTo>
                    <a:pt x="50" y="202"/>
                  </a:lnTo>
                  <a:lnTo>
                    <a:pt x="29" y="239"/>
                  </a:lnTo>
                  <a:lnTo>
                    <a:pt x="15" y="279"/>
                  </a:lnTo>
                  <a:lnTo>
                    <a:pt x="6" y="322"/>
                  </a:lnTo>
                  <a:lnTo>
                    <a:pt x="1" y="370"/>
                  </a:lnTo>
                  <a:lnTo>
                    <a:pt x="0" y="419"/>
                  </a:lnTo>
                  <a:lnTo>
                    <a:pt x="4" y="472"/>
                  </a:lnTo>
                  <a:lnTo>
                    <a:pt x="13" y="527"/>
                  </a:lnTo>
                  <a:lnTo>
                    <a:pt x="25" y="587"/>
                  </a:lnTo>
                  <a:lnTo>
                    <a:pt x="41" y="647"/>
                  </a:lnTo>
                  <a:lnTo>
                    <a:pt x="61" y="711"/>
                  </a:lnTo>
                  <a:lnTo>
                    <a:pt x="61" y="711"/>
                  </a:lnTo>
                  <a:lnTo>
                    <a:pt x="73" y="748"/>
                  </a:lnTo>
                  <a:lnTo>
                    <a:pt x="86" y="784"/>
                  </a:lnTo>
                  <a:lnTo>
                    <a:pt x="101" y="820"/>
                  </a:lnTo>
                  <a:lnTo>
                    <a:pt x="114" y="857"/>
                  </a:lnTo>
                  <a:lnTo>
                    <a:pt x="130" y="893"/>
                  </a:lnTo>
                  <a:lnTo>
                    <a:pt x="145" y="928"/>
                  </a:lnTo>
                  <a:lnTo>
                    <a:pt x="160" y="964"/>
                  </a:lnTo>
                  <a:lnTo>
                    <a:pt x="176" y="1000"/>
                  </a:lnTo>
                  <a:lnTo>
                    <a:pt x="191" y="1037"/>
                  </a:lnTo>
                  <a:lnTo>
                    <a:pt x="208" y="1072"/>
                  </a:lnTo>
                  <a:lnTo>
                    <a:pt x="224" y="1108"/>
                  </a:lnTo>
                  <a:lnTo>
                    <a:pt x="239" y="1145"/>
                  </a:lnTo>
                  <a:lnTo>
                    <a:pt x="254" y="1181"/>
                  </a:lnTo>
                  <a:lnTo>
                    <a:pt x="269" y="1218"/>
                  </a:lnTo>
                  <a:lnTo>
                    <a:pt x="282" y="1255"/>
                  </a:lnTo>
                  <a:lnTo>
                    <a:pt x="295" y="1292"/>
                  </a:lnTo>
                  <a:lnTo>
                    <a:pt x="309" y="1331"/>
                  </a:lnTo>
                  <a:lnTo>
                    <a:pt x="321" y="1368"/>
                  </a:lnTo>
                  <a:lnTo>
                    <a:pt x="331" y="1407"/>
                  </a:lnTo>
                  <a:lnTo>
                    <a:pt x="341" y="1445"/>
                  </a:lnTo>
                  <a:lnTo>
                    <a:pt x="350" y="1485"/>
                  </a:lnTo>
                  <a:lnTo>
                    <a:pt x="358" y="1526"/>
                  </a:lnTo>
                  <a:lnTo>
                    <a:pt x="365" y="1566"/>
                  </a:lnTo>
                  <a:lnTo>
                    <a:pt x="370" y="1607"/>
                  </a:lnTo>
                  <a:lnTo>
                    <a:pt x="373" y="1649"/>
                  </a:lnTo>
                  <a:lnTo>
                    <a:pt x="376" y="1692"/>
                  </a:lnTo>
                  <a:lnTo>
                    <a:pt x="376" y="1735"/>
                  </a:lnTo>
                  <a:lnTo>
                    <a:pt x="374" y="1780"/>
                  </a:lnTo>
                  <a:lnTo>
                    <a:pt x="370" y="1824"/>
                  </a:lnTo>
                  <a:lnTo>
                    <a:pt x="365" y="1870"/>
                  </a:lnTo>
                  <a:lnTo>
                    <a:pt x="358" y="1916"/>
                  </a:lnTo>
                  <a:lnTo>
                    <a:pt x="347" y="1964"/>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1000"/>
            </a:p>
          </p:txBody>
        </p:sp>
        <p:sp>
          <p:nvSpPr>
            <p:cNvPr id="154" name="Freeform 1075"/>
            <p:cNvSpPr>
              <a:spLocks/>
            </p:cNvSpPr>
            <p:nvPr/>
          </p:nvSpPr>
          <p:spPr bwMode="auto">
            <a:xfrm>
              <a:off x="507" y="1180"/>
              <a:ext cx="1029" cy="977"/>
            </a:xfrm>
            <a:custGeom>
              <a:avLst/>
              <a:gdLst>
                <a:gd name="T0" fmla="*/ 3087 w 3087"/>
                <a:gd name="T1" fmla="*/ 47 h 1940"/>
                <a:gd name="T2" fmla="*/ 2785 w 3087"/>
                <a:gd name="T3" fmla="*/ 49 h 1940"/>
                <a:gd name="T4" fmla="*/ 2513 w 3087"/>
                <a:gd name="T5" fmla="*/ 47 h 1940"/>
                <a:gd name="T6" fmla="*/ 2268 w 3087"/>
                <a:gd name="T7" fmla="*/ 43 h 1940"/>
                <a:gd name="T8" fmla="*/ 2049 w 3087"/>
                <a:gd name="T9" fmla="*/ 37 h 1940"/>
                <a:gd name="T10" fmla="*/ 1850 w 3087"/>
                <a:gd name="T11" fmla="*/ 30 h 1940"/>
                <a:gd name="T12" fmla="*/ 1668 w 3087"/>
                <a:gd name="T13" fmla="*/ 22 h 1940"/>
                <a:gd name="T14" fmla="*/ 1503 w 3087"/>
                <a:gd name="T15" fmla="*/ 15 h 1940"/>
                <a:gd name="T16" fmla="*/ 1352 w 3087"/>
                <a:gd name="T17" fmla="*/ 7 h 1940"/>
                <a:gd name="T18" fmla="*/ 1209 w 3087"/>
                <a:gd name="T19" fmla="*/ 3 h 1940"/>
                <a:gd name="T20" fmla="*/ 1074 w 3087"/>
                <a:gd name="T21" fmla="*/ 0 h 1940"/>
                <a:gd name="T22" fmla="*/ 944 w 3087"/>
                <a:gd name="T23" fmla="*/ 1 h 1940"/>
                <a:gd name="T24" fmla="*/ 814 w 3087"/>
                <a:gd name="T25" fmla="*/ 6 h 1940"/>
                <a:gd name="T26" fmla="*/ 685 w 3087"/>
                <a:gd name="T27" fmla="*/ 13 h 1940"/>
                <a:gd name="T28" fmla="*/ 550 w 3087"/>
                <a:gd name="T29" fmla="*/ 28 h 1940"/>
                <a:gd name="T30" fmla="*/ 409 w 3087"/>
                <a:gd name="T31" fmla="*/ 47 h 1940"/>
                <a:gd name="T32" fmla="*/ 257 w 3087"/>
                <a:gd name="T33" fmla="*/ 73 h 1940"/>
                <a:gd name="T34" fmla="*/ 207 w 3087"/>
                <a:gd name="T35" fmla="*/ 85 h 1940"/>
                <a:gd name="T36" fmla="*/ 124 w 3087"/>
                <a:gd name="T37" fmla="*/ 122 h 1940"/>
                <a:gd name="T38" fmla="*/ 63 w 3087"/>
                <a:gd name="T39" fmla="*/ 175 h 1940"/>
                <a:gd name="T40" fmla="*/ 24 w 3087"/>
                <a:gd name="T41" fmla="*/ 242 h 1940"/>
                <a:gd name="T42" fmla="*/ 3 w 3087"/>
                <a:gd name="T43" fmla="*/ 325 h 1940"/>
                <a:gd name="T44" fmla="*/ 3 w 3087"/>
                <a:gd name="T45" fmla="*/ 420 h 1940"/>
                <a:gd name="T46" fmla="*/ 18 w 3087"/>
                <a:gd name="T47" fmla="*/ 529 h 1940"/>
                <a:gd name="T48" fmla="*/ 51 w 3087"/>
                <a:gd name="T49" fmla="*/ 648 h 1940"/>
                <a:gd name="T50" fmla="*/ 72 w 3087"/>
                <a:gd name="T51" fmla="*/ 712 h 1940"/>
                <a:gd name="T52" fmla="*/ 95 w 3087"/>
                <a:gd name="T53" fmla="*/ 775 h 1940"/>
                <a:gd name="T54" fmla="*/ 124 w 3087"/>
                <a:gd name="T55" fmla="*/ 841 h 1940"/>
                <a:gd name="T56" fmla="*/ 152 w 3087"/>
                <a:gd name="T57" fmla="*/ 906 h 1940"/>
                <a:gd name="T58" fmla="*/ 182 w 3087"/>
                <a:gd name="T59" fmla="*/ 975 h 1940"/>
                <a:gd name="T60" fmla="*/ 213 w 3087"/>
                <a:gd name="T61" fmla="*/ 1043 h 1940"/>
                <a:gd name="T62" fmla="*/ 243 w 3087"/>
                <a:gd name="T63" fmla="*/ 1114 h 1940"/>
                <a:gd name="T64" fmla="*/ 271 w 3087"/>
                <a:gd name="T65" fmla="*/ 1187 h 1940"/>
                <a:gd name="T66" fmla="*/ 299 w 3087"/>
                <a:gd name="T67" fmla="*/ 1261 h 1940"/>
                <a:gd name="T68" fmla="*/ 323 w 3087"/>
                <a:gd name="T69" fmla="*/ 1337 h 1940"/>
                <a:gd name="T70" fmla="*/ 342 w 3087"/>
                <a:gd name="T71" fmla="*/ 1416 h 1940"/>
                <a:gd name="T72" fmla="*/ 358 w 3087"/>
                <a:gd name="T73" fmla="*/ 1496 h 1940"/>
                <a:gd name="T74" fmla="*/ 370 w 3087"/>
                <a:gd name="T75" fmla="*/ 1581 h 1940"/>
                <a:gd name="T76" fmla="*/ 375 w 3087"/>
                <a:gd name="T77" fmla="*/ 1665 h 1940"/>
                <a:gd name="T78" fmla="*/ 373 w 3087"/>
                <a:gd name="T79" fmla="*/ 1755 h 1940"/>
                <a:gd name="T80" fmla="*/ 364 w 3087"/>
                <a:gd name="T81" fmla="*/ 1847 h 1940"/>
                <a:gd name="T82" fmla="*/ 346 w 3087"/>
                <a:gd name="T83" fmla="*/ 1940 h 1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087" h="1940">
                  <a:moveTo>
                    <a:pt x="3087" y="47"/>
                  </a:moveTo>
                  <a:lnTo>
                    <a:pt x="3087" y="47"/>
                  </a:lnTo>
                  <a:lnTo>
                    <a:pt x="2932" y="49"/>
                  </a:lnTo>
                  <a:lnTo>
                    <a:pt x="2785" y="49"/>
                  </a:lnTo>
                  <a:lnTo>
                    <a:pt x="2646" y="47"/>
                  </a:lnTo>
                  <a:lnTo>
                    <a:pt x="2513" y="47"/>
                  </a:lnTo>
                  <a:lnTo>
                    <a:pt x="2387" y="44"/>
                  </a:lnTo>
                  <a:lnTo>
                    <a:pt x="2268" y="43"/>
                  </a:lnTo>
                  <a:lnTo>
                    <a:pt x="2155" y="40"/>
                  </a:lnTo>
                  <a:lnTo>
                    <a:pt x="2049" y="37"/>
                  </a:lnTo>
                  <a:lnTo>
                    <a:pt x="1946" y="33"/>
                  </a:lnTo>
                  <a:lnTo>
                    <a:pt x="1850" y="30"/>
                  </a:lnTo>
                  <a:lnTo>
                    <a:pt x="1756" y="25"/>
                  </a:lnTo>
                  <a:lnTo>
                    <a:pt x="1668" y="22"/>
                  </a:lnTo>
                  <a:lnTo>
                    <a:pt x="1584" y="18"/>
                  </a:lnTo>
                  <a:lnTo>
                    <a:pt x="1503" y="15"/>
                  </a:lnTo>
                  <a:lnTo>
                    <a:pt x="1426" y="10"/>
                  </a:lnTo>
                  <a:lnTo>
                    <a:pt x="1352" y="7"/>
                  </a:lnTo>
                  <a:lnTo>
                    <a:pt x="1279" y="4"/>
                  </a:lnTo>
                  <a:lnTo>
                    <a:pt x="1209" y="3"/>
                  </a:lnTo>
                  <a:lnTo>
                    <a:pt x="1141" y="1"/>
                  </a:lnTo>
                  <a:lnTo>
                    <a:pt x="1074" y="0"/>
                  </a:lnTo>
                  <a:lnTo>
                    <a:pt x="1009" y="0"/>
                  </a:lnTo>
                  <a:lnTo>
                    <a:pt x="944" y="1"/>
                  </a:lnTo>
                  <a:lnTo>
                    <a:pt x="880" y="3"/>
                  </a:lnTo>
                  <a:lnTo>
                    <a:pt x="814" y="6"/>
                  </a:lnTo>
                  <a:lnTo>
                    <a:pt x="750" y="9"/>
                  </a:lnTo>
                  <a:lnTo>
                    <a:pt x="685" y="13"/>
                  </a:lnTo>
                  <a:lnTo>
                    <a:pt x="618" y="21"/>
                  </a:lnTo>
                  <a:lnTo>
                    <a:pt x="550" y="28"/>
                  </a:lnTo>
                  <a:lnTo>
                    <a:pt x="480" y="37"/>
                  </a:lnTo>
                  <a:lnTo>
                    <a:pt x="409" y="47"/>
                  </a:lnTo>
                  <a:lnTo>
                    <a:pt x="335" y="59"/>
                  </a:lnTo>
                  <a:lnTo>
                    <a:pt x="257" y="73"/>
                  </a:lnTo>
                  <a:lnTo>
                    <a:pt x="257" y="73"/>
                  </a:lnTo>
                  <a:lnTo>
                    <a:pt x="207" y="85"/>
                  </a:lnTo>
                  <a:lnTo>
                    <a:pt x="162" y="101"/>
                  </a:lnTo>
                  <a:lnTo>
                    <a:pt x="124" y="122"/>
                  </a:lnTo>
                  <a:lnTo>
                    <a:pt x="91" y="145"/>
                  </a:lnTo>
                  <a:lnTo>
                    <a:pt x="63" y="175"/>
                  </a:lnTo>
                  <a:lnTo>
                    <a:pt x="41" y="206"/>
                  </a:lnTo>
                  <a:lnTo>
                    <a:pt x="24" y="242"/>
                  </a:lnTo>
                  <a:lnTo>
                    <a:pt x="11" y="282"/>
                  </a:lnTo>
                  <a:lnTo>
                    <a:pt x="3" y="325"/>
                  </a:lnTo>
                  <a:lnTo>
                    <a:pt x="0" y="371"/>
                  </a:lnTo>
                  <a:lnTo>
                    <a:pt x="3" y="420"/>
                  </a:lnTo>
                  <a:lnTo>
                    <a:pt x="9" y="472"/>
                  </a:lnTo>
                  <a:lnTo>
                    <a:pt x="18" y="529"/>
                  </a:lnTo>
                  <a:lnTo>
                    <a:pt x="33" y="587"/>
                  </a:lnTo>
                  <a:lnTo>
                    <a:pt x="51" y="648"/>
                  </a:lnTo>
                  <a:lnTo>
                    <a:pt x="72" y="712"/>
                  </a:lnTo>
                  <a:lnTo>
                    <a:pt x="72" y="712"/>
                  </a:lnTo>
                  <a:lnTo>
                    <a:pt x="84" y="743"/>
                  </a:lnTo>
                  <a:lnTo>
                    <a:pt x="95" y="775"/>
                  </a:lnTo>
                  <a:lnTo>
                    <a:pt x="109" y="808"/>
                  </a:lnTo>
                  <a:lnTo>
                    <a:pt x="124" y="841"/>
                  </a:lnTo>
                  <a:lnTo>
                    <a:pt x="137" y="874"/>
                  </a:lnTo>
                  <a:lnTo>
                    <a:pt x="152" y="906"/>
                  </a:lnTo>
                  <a:lnTo>
                    <a:pt x="167" y="940"/>
                  </a:lnTo>
                  <a:lnTo>
                    <a:pt x="182" y="975"/>
                  </a:lnTo>
                  <a:lnTo>
                    <a:pt x="198" y="1009"/>
                  </a:lnTo>
                  <a:lnTo>
                    <a:pt x="213" y="1043"/>
                  </a:lnTo>
                  <a:lnTo>
                    <a:pt x="228" y="1079"/>
                  </a:lnTo>
                  <a:lnTo>
                    <a:pt x="243" y="1114"/>
                  </a:lnTo>
                  <a:lnTo>
                    <a:pt x="257" y="1150"/>
                  </a:lnTo>
                  <a:lnTo>
                    <a:pt x="271" y="1187"/>
                  </a:lnTo>
                  <a:lnTo>
                    <a:pt x="286" y="1223"/>
                  </a:lnTo>
                  <a:lnTo>
                    <a:pt x="299" y="1261"/>
                  </a:lnTo>
                  <a:lnTo>
                    <a:pt x="311" y="1298"/>
                  </a:lnTo>
                  <a:lnTo>
                    <a:pt x="323" y="1337"/>
                  </a:lnTo>
                  <a:lnTo>
                    <a:pt x="333" y="1376"/>
                  </a:lnTo>
                  <a:lnTo>
                    <a:pt x="342" y="1416"/>
                  </a:lnTo>
                  <a:lnTo>
                    <a:pt x="351" y="1456"/>
                  </a:lnTo>
                  <a:lnTo>
                    <a:pt x="358" y="1496"/>
                  </a:lnTo>
                  <a:lnTo>
                    <a:pt x="364" y="1538"/>
                  </a:lnTo>
                  <a:lnTo>
                    <a:pt x="370" y="1581"/>
                  </a:lnTo>
                  <a:lnTo>
                    <a:pt x="373" y="1622"/>
                  </a:lnTo>
                  <a:lnTo>
                    <a:pt x="375" y="1665"/>
                  </a:lnTo>
                  <a:lnTo>
                    <a:pt x="375" y="1710"/>
                  </a:lnTo>
                  <a:lnTo>
                    <a:pt x="373" y="1755"/>
                  </a:lnTo>
                  <a:lnTo>
                    <a:pt x="369" y="1801"/>
                  </a:lnTo>
                  <a:lnTo>
                    <a:pt x="364" y="1847"/>
                  </a:lnTo>
                  <a:lnTo>
                    <a:pt x="357" y="1893"/>
                  </a:lnTo>
                  <a:lnTo>
                    <a:pt x="346" y="1940"/>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1000"/>
            </a:p>
          </p:txBody>
        </p:sp>
        <p:sp>
          <p:nvSpPr>
            <p:cNvPr id="155" name="Rectangle 1076"/>
            <p:cNvSpPr>
              <a:spLocks noChangeArrowheads="1"/>
            </p:cNvSpPr>
            <p:nvPr/>
          </p:nvSpPr>
          <p:spPr bwMode="auto">
            <a:xfrm>
              <a:off x="976" y="1022"/>
              <a:ext cx="358" cy="39"/>
            </a:xfrm>
            <a:prstGeom prst="rect">
              <a:avLst/>
            </a:prstGeom>
            <a:noFill/>
            <a:ln w="9525">
              <a:solidFill>
                <a:srgbClr val="FF99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sz="1000"/>
            </a:p>
          </p:txBody>
        </p:sp>
        <p:sp>
          <p:nvSpPr>
            <p:cNvPr id="156" name="Rectangle 1077"/>
            <p:cNvSpPr>
              <a:spLocks noChangeArrowheads="1"/>
            </p:cNvSpPr>
            <p:nvPr/>
          </p:nvSpPr>
          <p:spPr bwMode="auto">
            <a:xfrm>
              <a:off x="977" y="1432"/>
              <a:ext cx="358" cy="40"/>
            </a:xfrm>
            <a:prstGeom prst="rect">
              <a:avLst/>
            </a:prstGeom>
            <a:noFill/>
            <a:ln w="9525">
              <a:solidFill>
                <a:srgbClr val="FF99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sz="1000"/>
            </a:p>
          </p:txBody>
        </p:sp>
        <p:sp>
          <p:nvSpPr>
            <p:cNvPr id="157" name="Freeform 1078"/>
            <p:cNvSpPr>
              <a:spLocks/>
            </p:cNvSpPr>
            <p:nvPr/>
          </p:nvSpPr>
          <p:spPr bwMode="auto">
            <a:xfrm>
              <a:off x="688" y="1165"/>
              <a:ext cx="771" cy="38"/>
            </a:xfrm>
            <a:custGeom>
              <a:avLst/>
              <a:gdLst>
                <a:gd name="T0" fmla="*/ 57 w 2312"/>
                <a:gd name="T1" fmla="*/ 19 h 77"/>
                <a:gd name="T2" fmla="*/ 173 w 2312"/>
                <a:gd name="T3" fmla="*/ 9 h 77"/>
                <a:gd name="T4" fmla="*/ 288 w 2312"/>
                <a:gd name="T5" fmla="*/ 3 h 77"/>
                <a:gd name="T6" fmla="*/ 402 w 2312"/>
                <a:gd name="T7" fmla="*/ 0 h 77"/>
                <a:gd name="T8" fmla="*/ 516 w 2312"/>
                <a:gd name="T9" fmla="*/ 0 h 77"/>
                <a:gd name="T10" fmla="*/ 635 w 2312"/>
                <a:gd name="T11" fmla="*/ 1 h 77"/>
                <a:gd name="T12" fmla="*/ 756 w 2312"/>
                <a:gd name="T13" fmla="*/ 4 h 77"/>
                <a:gd name="T14" fmla="*/ 882 w 2312"/>
                <a:gd name="T15" fmla="*/ 10 h 77"/>
                <a:gd name="T16" fmla="*/ 1014 w 2312"/>
                <a:gd name="T17" fmla="*/ 16 h 77"/>
                <a:gd name="T18" fmla="*/ 1152 w 2312"/>
                <a:gd name="T19" fmla="*/ 22 h 77"/>
                <a:gd name="T20" fmla="*/ 1299 w 2312"/>
                <a:gd name="T21" fmla="*/ 28 h 77"/>
                <a:gd name="T22" fmla="*/ 1457 w 2312"/>
                <a:gd name="T23" fmla="*/ 34 h 77"/>
                <a:gd name="T24" fmla="*/ 1623 w 2312"/>
                <a:gd name="T25" fmla="*/ 40 h 77"/>
                <a:gd name="T26" fmla="*/ 1803 w 2312"/>
                <a:gd name="T27" fmla="*/ 44 h 77"/>
                <a:gd name="T28" fmla="*/ 1996 w 2312"/>
                <a:gd name="T29" fmla="*/ 46 h 77"/>
                <a:gd name="T30" fmla="*/ 2202 w 2312"/>
                <a:gd name="T31" fmla="*/ 47 h 77"/>
                <a:gd name="T32" fmla="*/ 2312 w 2312"/>
                <a:gd name="T33" fmla="*/ 75 h 77"/>
                <a:gd name="T34" fmla="*/ 2100 w 2312"/>
                <a:gd name="T35" fmla="*/ 77 h 77"/>
                <a:gd name="T36" fmla="*/ 1905 w 2312"/>
                <a:gd name="T37" fmla="*/ 75 h 77"/>
                <a:gd name="T38" fmla="*/ 1727 w 2312"/>
                <a:gd name="T39" fmla="*/ 72 h 77"/>
                <a:gd name="T40" fmla="*/ 1563 w 2312"/>
                <a:gd name="T41" fmla="*/ 68 h 77"/>
                <a:gd name="T42" fmla="*/ 1413 w 2312"/>
                <a:gd name="T43" fmla="*/ 64 h 77"/>
                <a:gd name="T44" fmla="*/ 1272 w 2312"/>
                <a:gd name="T45" fmla="*/ 58 h 77"/>
                <a:gd name="T46" fmla="*/ 1140 w 2312"/>
                <a:gd name="T47" fmla="*/ 52 h 77"/>
                <a:gd name="T48" fmla="*/ 1014 w 2312"/>
                <a:gd name="T49" fmla="*/ 46 h 77"/>
                <a:gd name="T50" fmla="*/ 894 w 2312"/>
                <a:gd name="T51" fmla="*/ 40 h 77"/>
                <a:gd name="T52" fmla="*/ 775 w 2312"/>
                <a:gd name="T53" fmla="*/ 37 h 77"/>
                <a:gd name="T54" fmla="*/ 657 w 2312"/>
                <a:gd name="T55" fmla="*/ 34 h 77"/>
                <a:gd name="T56" fmla="*/ 537 w 2312"/>
                <a:gd name="T57" fmla="*/ 32 h 77"/>
                <a:gd name="T58" fmla="*/ 414 w 2312"/>
                <a:gd name="T59" fmla="*/ 34 h 77"/>
                <a:gd name="T60" fmla="*/ 286 w 2312"/>
                <a:gd name="T61" fmla="*/ 38 h 77"/>
                <a:gd name="T62" fmla="*/ 151 w 2312"/>
                <a:gd name="T63" fmla="*/ 46 h 77"/>
                <a:gd name="T64" fmla="*/ 5 w 2312"/>
                <a:gd name="T65" fmla="*/ 5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12" h="77">
                  <a:moveTo>
                    <a:pt x="0" y="25"/>
                  </a:moveTo>
                  <a:lnTo>
                    <a:pt x="57" y="19"/>
                  </a:lnTo>
                  <a:lnTo>
                    <a:pt x="115" y="13"/>
                  </a:lnTo>
                  <a:lnTo>
                    <a:pt x="173" y="9"/>
                  </a:lnTo>
                  <a:lnTo>
                    <a:pt x="231" y="6"/>
                  </a:lnTo>
                  <a:lnTo>
                    <a:pt x="288" y="3"/>
                  </a:lnTo>
                  <a:lnTo>
                    <a:pt x="344" y="1"/>
                  </a:lnTo>
                  <a:lnTo>
                    <a:pt x="402" y="0"/>
                  </a:lnTo>
                  <a:lnTo>
                    <a:pt x="460" y="0"/>
                  </a:lnTo>
                  <a:lnTo>
                    <a:pt x="516" y="0"/>
                  </a:lnTo>
                  <a:lnTo>
                    <a:pt x="576" y="0"/>
                  </a:lnTo>
                  <a:lnTo>
                    <a:pt x="635" y="1"/>
                  </a:lnTo>
                  <a:lnTo>
                    <a:pt x="695" y="3"/>
                  </a:lnTo>
                  <a:lnTo>
                    <a:pt x="756" y="4"/>
                  </a:lnTo>
                  <a:lnTo>
                    <a:pt x="818" y="7"/>
                  </a:lnTo>
                  <a:lnTo>
                    <a:pt x="882" y="10"/>
                  </a:lnTo>
                  <a:lnTo>
                    <a:pt x="947" y="13"/>
                  </a:lnTo>
                  <a:lnTo>
                    <a:pt x="1014" y="16"/>
                  </a:lnTo>
                  <a:lnTo>
                    <a:pt x="1082" y="19"/>
                  </a:lnTo>
                  <a:lnTo>
                    <a:pt x="1152" y="22"/>
                  </a:lnTo>
                  <a:lnTo>
                    <a:pt x="1225" y="25"/>
                  </a:lnTo>
                  <a:lnTo>
                    <a:pt x="1299" y="28"/>
                  </a:lnTo>
                  <a:lnTo>
                    <a:pt x="1376" y="31"/>
                  </a:lnTo>
                  <a:lnTo>
                    <a:pt x="1457" y="34"/>
                  </a:lnTo>
                  <a:lnTo>
                    <a:pt x="1538" y="37"/>
                  </a:lnTo>
                  <a:lnTo>
                    <a:pt x="1623" y="40"/>
                  </a:lnTo>
                  <a:lnTo>
                    <a:pt x="1712" y="41"/>
                  </a:lnTo>
                  <a:lnTo>
                    <a:pt x="1803" y="44"/>
                  </a:lnTo>
                  <a:lnTo>
                    <a:pt x="1898" y="46"/>
                  </a:lnTo>
                  <a:lnTo>
                    <a:pt x="1996" y="46"/>
                  </a:lnTo>
                  <a:lnTo>
                    <a:pt x="2097" y="47"/>
                  </a:lnTo>
                  <a:lnTo>
                    <a:pt x="2202" y="47"/>
                  </a:lnTo>
                  <a:lnTo>
                    <a:pt x="2311" y="46"/>
                  </a:lnTo>
                  <a:lnTo>
                    <a:pt x="2312" y="75"/>
                  </a:lnTo>
                  <a:lnTo>
                    <a:pt x="2204" y="77"/>
                  </a:lnTo>
                  <a:lnTo>
                    <a:pt x="2100" y="77"/>
                  </a:lnTo>
                  <a:lnTo>
                    <a:pt x="2000" y="77"/>
                  </a:lnTo>
                  <a:lnTo>
                    <a:pt x="1905" y="75"/>
                  </a:lnTo>
                  <a:lnTo>
                    <a:pt x="1814" y="74"/>
                  </a:lnTo>
                  <a:lnTo>
                    <a:pt x="1727" y="72"/>
                  </a:lnTo>
                  <a:lnTo>
                    <a:pt x="1644" y="71"/>
                  </a:lnTo>
                  <a:lnTo>
                    <a:pt x="1563" y="68"/>
                  </a:lnTo>
                  <a:lnTo>
                    <a:pt x="1486" y="67"/>
                  </a:lnTo>
                  <a:lnTo>
                    <a:pt x="1413" y="64"/>
                  </a:lnTo>
                  <a:lnTo>
                    <a:pt x="1341" y="61"/>
                  </a:lnTo>
                  <a:lnTo>
                    <a:pt x="1272" y="58"/>
                  </a:lnTo>
                  <a:lnTo>
                    <a:pt x="1206" y="55"/>
                  </a:lnTo>
                  <a:lnTo>
                    <a:pt x="1140" y="52"/>
                  </a:lnTo>
                  <a:lnTo>
                    <a:pt x="1076" y="49"/>
                  </a:lnTo>
                  <a:lnTo>
                    <a:pt x="1014" y="46"/>
                  </a:lnTo>
                  <a:lnTo>
                    <a:pt x="953" y="43"/>
                  </a:lnTo>
                  <a:lnTo>
                    <a:pt x="894" y="40"/>
                  </a:lnTo>
                  <a:lnTo>
                    <a:pt x="834" y="38"/>
                  </a:lnTo>
                  <a:lnTo>
                    <a:pt x="775" y="37"/>
                  </a:lnTo>
                  <a:lnTo>
                    <a:pt x="715" y="34"/>
                  </a:lnTo>
                  <a:lnTo>
                    <a:pt x="657" y="34"/>
                  </a:lnTo>
                  <a:lnTo>
                    <a:pt x="598" y="32"/>
                  </a:lnTo>
                  <a:lnTo>
                    <a:pt x="537" y="32"/>
                  </a:lnTo>
                  <a:lnTo>
                    <a:pt x="476" y="34"/>
                  </a:lnTo>
                  <a:lnTo>
                    <a:pt x="414" y="34"/>
                  </a:lnTo>
                  <a:lnTo>
                    <a:pt x="352" y="37"/>
                  </a:lnTo>
                  <a:lnTo>
                    <a:pt x="286" y="38"/>
                  </a:lnTo>
                  <a:lnTo>
                    <a:pt x="219" y="43"/>
                  </a:lnTo>
                  <a:lnTo>
                    <a:pt x="151" y="46"/>
                  </a:lnTo>
                  <a:lnTo>
                    <a:pt x="80" y="52"/>
                  </a:lnTo>
                  <a:lnTo>
                    <a:pt x="5" y="58"/>
                  </a:lnTo>
                  <a:lnTo>
                    <a:pt x="0" y="25"/>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sz="1000"/>
            </a:p>
          </p:txBody>
        </p:sp>
        <p:sp>
          <p:nvSpPr>
            <p:cNvPr id="158" name="Freeform 1079"/>
            <p:cNvSpPr>
              <a:spLocks/>
            </p:cNvSpPr>
            <p:nvPr/>
          </p:nvSpPr>
          <p:spPr bwMode="auto">
            <a:xfrm>
              <a:off x="687" y="1276"/>
              <a:ext cx="773" cy="31"/>
            </a:xfrm>
            <a:custGeom>
              <a:avLst/>
              <a:gdLst>
                <a:gd name="T0" fmla="*/ 57 w 2319"/>
                <a:gd name="T1" fmla="*/ 25 h 62"/>
                <a:gd name="T2" fmla="*/ 173 w 2319"/>
                <a:gd name="T3" fmla="*/ 15 h 62"/>
                <a:gd name="T4" fmla="*/ 288 w 2319"/>
                <a:gd name="T5" fmla="*/ 7 h 62"/>
                <a:gd name="T6" fmla="*/ 402 w 2319"/>
                <a:gd name="T7" fmla="*/ 3 h 62"/>
                <a:gd name="T8" fmla="*/ 518 w 2319"/>
                <a:gd name="T9" fmla="*/ 0 h 62"/>
                <a:gd name="T10" fmla="*/ 637 w 2319"/>
                <a:gd name="T11" fmla="*/ 0 h 62"/>
                <a:gd name="T12" fmla="*/ 759 w 2319"/>
                <a:gd name="T13" fmla="*/ 0 h 62"/>
                <a:gd name="T14" fmla="*/ 885 w 2319"/>
                <a:gd name="T15" fmla="*/ 3 h 62"/>
                <a:gd name="T16" fmla="*/ 1017 w 2319"/>
                <a:gd name="T17" fmla="*/ 6 h 62"/>
                <a:gd name="T18" fmla="*/ 1157 w 2319"/>
                <a:gd name="T19" fmla="*/ 10 h 62"/>
                <a:gd name="T20" fmla="*/ 1305 w 2319"/>
                <a:gd name="T21" fmla="*/ 15 h 62"/>
                <a:gd name="T22" fmla="*/ 1463 w 2319"/>
                <a:gd name="T23" fmla="*/ 18 h 62"/>
                <a:gd name="T24" fmla="*/ 1630 w 2319"/>
                <a:gd name="T25" fmla="*/ 21 h 62"/>
                <a:gd name="T26" fmla="*/ 1810 w 2319"/>
                <a:gd name="T27" fmla="*/ 24 h 62"/>
                <a:gd name="T28" fmla="*/ 2002 w 2319"/>
                <a:gd name="T29" fmla="*/ 25 h 62"/>
                <a:gd name="T30" fmla="*/ 2210 w 2319"/>
                <a:gd name="T31" fmla="*/ 25 h 62"/>
                <a:gd name="T32" fmla="*/ 2319 w 2319"/>
                <a:gd name="T33" fmla="*/ 54 h 62"/>
                <a:gd name="T34" fmla="*/ 2107 w 2319"/>
                <a:gd name="T35" fmla="*/ 55 h 62"/>
                <a:gd name="T36" fmla="*/ 1913 w 2319"/>
                <a:gd name="T37" fmla="*/ 55 h 62"/>
                <a:gd name="T38" fmla="*/ 1734 w 2319"/>
                <a:gd name="T39" fmla="*/ 54 h 62"/>
                <a:gd name="T40" fmla="*/ 1571 w 2319"/>
                <a:gd name="T41" fmla="*/ 51 h 62"/>
                <a:gd name="T42" fmla="*/ 1419 w 2319"/>
                <a:gd name="T43" fmla="*/ 48 h 62"/>
                <a:gd name="T44" fmla="*/ 1280 w 2319"/>
                <a:gd name="T45" fmla="*/ 43 h 62"/>
                <a:gd name="T46" fmla="*/ 1148 w 2319"/>
                <a:gd name="T47" fmla="*/ 40 h 62"/>
                <a:gd name="T48" fmla="*/ 1021 w 2319"/>
                <a:gd name="T49" fmla="*/ 37 h 62"/>
                <a:gd name="T50" fmla="*/ 900 w 2319"/>
                <a:gd name="T51" fmla="*/ 34 h 62"/>
                <a:gd name="T52" fmla="*/ 781 w 2319"/>
                <a:gd name="T53" fmla="*/ 33 h 62"/>
                <a:gd name="T54" fmla="*/ 663 w 2319"/>
                <a:gd name="T55" fmla="*/ 33 h 62"/>
                <a:gd name="T56" fmla="*/ 543 w 2319"/>
                <a:gd name="T57" fmla="*/ 33 h 62"/>
                <a:gd name="T58" fmla="*/ 420 w 2319"/>
                <a:gd name="T59" fmla="*/ 37 h 62"/>
                <a:gd name="T60" fmla="*/ 292 w 2319"/>
                <a:gd name="T61" fmla="*/ 43 h 62"/>
                <a:gd name="T62" fmla="*/ 157 w 2319"/>
                <a:gd name="T63" fmla="*/ 51 h 62"/>
                <a:gd name="T64" fmla="*/ 11 w 2319"/>
                <a:gd name="T6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19" h="62">
                  <a:moveTo>
                    <a:pt x="0" y="31"/>
                  </a:moveTo>
                  <a:lnTo>
                    <a:pt x="57" y="25"/>
                  </a:lnTo>
                  <a:lnTo>
                    <a:pt x="115" y="19"/>
                  </a:lnTo>
                  <a:lnTo>
                    <a:pt x="173" y="15"/>
                  </a:lnTo>
                  <a:lnTo>
                    <a:pt x="231" y="10"/>
                  </a:lnTo>
                  <a:lnTo>
                    <a:pt x="288" y="7"/>
                  </a:lnTo>
                  <a:lnTo>
                    <a:pt x="346" y="5"/>
                  </a:lnTo>
                  <a:lnTo>
                    <a:pt x="402" y="3"/>
                  </a:lnTo>
                  <a:lnTo>
                    <a:pt x="460" y="2"/>
                  </a:lnTo>
                  <a:lnTo>
                    <a:pt x="518" y="0"/>
                  </a:lnTo>
                  <a:lnTo>
                    <a:pt x="577" y="0"/>
                  </a:lnTo>
                  <a:lnTo>
                    <a:pt x="637" y="0"/>
                  </a:lnTo>
                  <a:lnTo>
                    <a:pt x="698" y="0"/>
                  </a:lnTo>
                  <a:lnTo>
                    <a:pt x="759" y="0"/>
                  </a:lnTo>
                  <a:lnTo>
                    <a:pt x="821" y="2"/>
                  </a:lnTo>
                  <a:lnTo>
                    <a:pt x="885" y="3"/>
                  </a:lnTo>
                  <a:lnTo>
                    <a:pt x="950" y="5"/>
                  </a:lnTo>
                  <a:lnTo>
                    <a:pt x="1017" y="6"/>
                  </a:lnTo>
                  <a:lnTo>
                    <a:pt x="1087" y="9"/>
                  </a:lnTo>
                  <a:lnTo>
                    <a:pt x="1157" y="10"/>
                  </a:lnTo>
                  <a:lnTo>
                    <a:pt x="1229" y="12"/>
                  </a:lnTo>
                  <a:lnTo>
                    <a:pt x="1305" y="15"/>
                  </a:lnTo>
                  <a:lnTo>
                    <a:pt x="1382" y="16"/>
                  </a:lnTo>
                  <a:lnTo>
                    <a:pt x="1463" y="18"/>
                  </a:lnTo>
                  <a:lnTo>
                    <a:pt x="1544" y="19"/>
                  </a:lnTo>
                  <a:lnTo>
                    <a:pt x="1630" y="21"/>
                  </a:lnTo>
                  <a:lnTo>
                    <a:pt x="1718" y="22"/>
                  </a:lnTo>
                  <a:lnTo>
                    <a:pt x="1810" y="24"/>
                  </a:lnTo>
                  <a:lnTo>
                    <a:pt x="1904" y="25"/>
                  </a:lnTo>
                  <a:lnTo>
                    <a:pt x="2002" y="25"/>
                  </a:lnTo>
                  <a:lnTo>
                    <a:pt x="2104" y="25"/>
                  </a:lnTo>
                  <a:lnTo>
                    <a:pt x="2210" y="25"/>
                  </a:lnTo>
                  <a:lnTo>
                    <a:pt x="2318" y="24"/>
                  </a:lnTo>
                  <a:lnTo>
                    <a:pt x="2319" y="54"/>
                  </a:lnTo>
                  <a:lnTo>
                    <a:pt x="2211" y="55"/>
                  </a:lnTo>
                  <a:lnTo>
                    <a:pt x="2107" y="55"/>
                  </a:lnTo>
                  <a:lnTo>
                    <a:pt x="2008" y="55"/>
                  </a:lnTo>
                  <a:lnTo>
                    <a:pt x="1913" y="55"/>
                  </a:lnTo>
                  <a:lnTo>
                    <a:pt x="1822" y="54"/>
                  </a:lnTo>
                  <a:lnTo>
                    <a:pt x="1734" y="54"/>
                  </a:lnTo>
                  <a:lnTo>
                    <a:pt x="1651" y="52"/>
                  </a:lnTo>
                  <a:lnTo>
                    <a:pt x="1571" y="51"/>
                  </a:lnTo>
                  <a:lnTo>
                    <a:pt x="1494" y="49"/>
                  </a:lnTo>
                  <a:lnTo>
                    <a:pt x="1419" y="48"/>
                  </a:lnTo>
                  <a:lnTo>
                    <a:pt x="1348" y="46"/>
                  </a:lnTo>
                  <a:lnTo>
                    <a:pt x="1280" y="43"/>
                  </a:lnTo>
                  <a:lnTo>
                    <a:pt x="1212" y="42"/>
                  </a:lnTo>
                  <a:lnTo>
                    <a:pt x="1148" y="40"/>
                  </a:lnTo>
                  <a:lnTo>
                    <a:pt x="1084" y="39"/>
                  </a:lnTo>
                  <a:lnTo>
                    <a:pt x="1021" y="37"/>
                  </a:lnTo>
                  <a:lnTo>
                    <a:pt x="961" y="36"/>
                  </a:lnTo>
                  <a:lnTo>
                    <a:pt x="900" y="34"/>
                  </a:lnTo>
                  <a:lnTo>
                    <a:pt x="840" y="33"/>
                  </a:lnTo>
                  <a:lnTo>
                    <a:pt x="781" y="33"/>
                  </a:lnTo>
                  <a:lnTo>
                    <a:pt x="723" y="33"/>
                  </a:lnTo>
                  <a:lnTo>
                    <a:pt x="663" y="33"/>
                  </a:lnTo>
                  <a:lnTo>
                    <a:pt x="604" y="33"/>
                  </a:lnTo>
                  <a:lnTo>
                    <a:pt x="543" y="33"/>
                  </a:lnTo>
                  <a:lnTo>
                    <a:pt x="482" y="34"/>
                  </a:lnTo>
                  <a:lnTo>
                    <a:pt x="420" y="37"/>
                  </a:lnTo>
                  <a:lnTo>
                    <a:pt x="358" y="39"/>
                  </a:lnTo>
                  <a:lnTo>
                    <a:pt x="292" y="43"/>
                  </a:lnTo>
                  <a:lnTo>
                    <a:pt x="225" y="46"/>
                  </a:lnTo>
                  <a:lnTo>
                    <a:pt x="157" y="51"/>
                  </a:lnTo>
                  <a:lnTo>
                    <a:pt x="86" y="57"/>
                  </a:lnTo>
                  <a:lnTo>
                    <a:pt x="11" y="62"/>
                  </a:lnTo>
                  <a:lnTo>
                    <a:pt x="0" y="31"/>
                  </a:lnTo>
                  <a:close/>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sz="1000"/>
            </a:p>
          </p:txBody>
        </p:sp>
        <p:sp>
          <p:nvSpPr>
            <p:cNvPr id="159" name="Freeform 1080"/>
            <p:cNvSpPr>
              <a:spLocks/>
            </p:cNvSpPr>
            <p:nvPr/>
          </p:nvSpPr>
          <p:spPr bwMode="auto">
            <a:xfrm>
              <a:off x="499" y="1174"/>
              <a:ext cx="1013" cy="1061"/>
            </a:xfrm>
            <a:custGeom>
              <a:avLst/>
              <a:gdLst>
                <a:gd name="T0" fmla="*/ 1749 w 3041"/>
                <a:gd name="T1" fmla="*/ 27 h 2109"/>
                <a:gd name="T2" fmla="*/ 667 w 3041"/>
                <a:gd name="T3" fmla="*/ 0 h 2109"/>
                <a:gd name="T4" fmla="*/ 637 w 3041"/>
                <a:gd name="T5" fmla="*/ 3 h 2109"/>
                <a:gd name="T6" fmla="*/ 570 w 3041"/>
                <a:gd name="T7" fmla="*/ 15 h 2109"/>
                <a:gd name="T8" fmla="*/ 488 w 3041"/>
                <a:gd name="T9" fmla="*/ 35 h 2109"/>
                <a:gd name="T10" fmla="*/ 404 w 3041"/>
                <a:gd name="T11" fmla="*/ 54 h 2109"/>
                <a:gd name="T12" fmla="*/ 329 w 3041"/>
                <a:gd name="T13" fmla="*/ 70 h 2109"/>
                <a:gd name="T14" fmla="*/ 292 w 3041"/>
                <a:gd name="T15" fmla="*/ 76 h 2109"/>
                <a:gd name="T16" fmla="*/ 227 w 3041"/>
                <a:gd name="T17" fmla="*/ 81 h 2109"/>
                <a:gd name="T18" fmla="*/ 154 w 3041"/>
                <a:gd name="T19" fmla="*/ 94 h 2109"/>
                <a:gd name="T20" fmla="*/ 123 w 3041"/>
                <a:gd name="T21" fmla="*/ 115 h 2109"/>
                <a:gd name="T22" fmla="*/ 96 w 3041"/>
                <a:gd name="T23" fmla="*/ 159 h 2109"/>
                <a:gd name="T24" fmla="*/ 64 w 3041"/>
                <a:gd name="T25" fmla="*/ 219 h 2109"/>
                <a:gd name="T26" fmla="*/ 50 w 3041"/>
                <a:gd name="T27" fmla="*/ 244 h 2109"/>
                <a:gd name="T28" fmla="*/ 22 w 3041"/>
                <a:gd name="T29" fmla="*/ 318 h 2109"/>
                <a:gd name="T30" fmla="*/ 3 w 3041"/>
                <a:gd name="T31" fmla="*/ 394 h 2109"/>
                <a:gd name="T32" fmla="*/ 0 w 3041"/>
                <a:gd name="T33" fmla="*/ 434 h 2109"/>
                <a:gd name="T34" fmla="*/ 18 w 3041"/>
                <a:gd name="T35" fmla="*/ 491 h 2109"/>
                <a:gd name="T36" fmla="*/ 46 w 3041"/>
                <a:gd name="T37" fmla="*/ 559 h 2109"/>
                <a:gd name="T38" fmla="*/ 56 w 3041"/>
                <a:gd name="T39" fmla="*/ 595 h 2109"/>
                <a:gd name="T40" fmla="*/ 65 w 3041"/>
                <a:gd name="T41" fmla="*/ 648 h 2109"/>
                <a:gd name="T42" fmla="*/ 74 w 3041"/>
                <a:gd name="T43" fmla="*/ 711 h 2109"/>
                <a:gd name="T44" fmla="*/ 77 w 3041"/>
                <a:gd name="T45" fmla="*/ 743 h 2109"/>
                <a:gd name="T46" fmla="*/ 107 w 3041"/>
                <a:gd name="T47" fmla="*/ 804 h 2109"/>
                <a:gd name="T48" fmla="*/ 156 w 3041"/>
                <a:gd name="T49" fmla="*/ 879 h 2109"/>
                <a:gd name="T50" fmla="*/ 172 w 3041"/>
                <a:gd name="T51" fmla="*/ 917 h 2109"/>
                <a:gd name="T52" fmla="*/ 176 w 3041"/>
                <a:gd name="T53" fmla="*/ 945 h 2109"/>
                <a:gd name="T54" fmla="*/ 185 w 3041"/>
                <a:gd name="T55" fmla="*/ 989 h 2109"/>
                <a:gd name="T56" fmla="*/ 200 w 3041"/>
                <a:gd name="T57" fmla="*/ 1042 h 2109"/>
                <a:gd name="T58" fmla="*/ 221 w 3041"/>
                <a:gd name="T59" fmla="*/ 1103 h 2109"/>
                <a:gd name="T60" fmla="*/ 248 w 3041"/>
                <a:gd name="T61" fmla="*/ 1167 h 2109"/>
                <a:gd name="T62" fmla="*/ 273 w 3041"/>
                <a:gd name="T63" fmla="*/ 1214 h 2109"/>
                <a:gd name="T64" fmla="*/ 316 w 3041"/>
                <a:gd name="T65" fmla="*/ 1299 h 2109"/>
                <a:gd name="T66" fmla="*/ 352 w 3041"/>
                <a:gd name="T67" fmla="*/ 1375 h 2109"/>
                <a:gd name="T68" fmla="*/ 362 w 3041"/>
                <a:gd name="T69" fmla="*/ 1402 h 2109"/>
                <a:gd name="T70" fmla="*/ 368 w 3041"/>
                <a:gd name="T71" fmla="*/ 1449 h 2109"/>
                <a:gd name="T72" fmla="*/ 370 w 3041"/>
                <a:gd name="T73" fmla="*/ 1513 h 2109"/>
                <a:gd name="T74" fmla="*/ 370 w 3041"/>
                <a:gd name="T75" fmla="*/ 1583 h 2109"/>
                <a:gd name="T76" fmla="*/ 370 w 3041"/>
                <a:gd name="T77" fmla="*/ 1645 h 2109"/>
                <a:gd name="T78" fmla="*/ 371 w 3041"/>
                <a:gd name="T79" fmla="*/ 1690 h 2109"/>
                <a:gd name="T80" fmla="*/ 374 w 3041"/>
                <a:gd name="T81" fmla="*/ 1733 h 2109"/>
                <a:gd name="T82" fmla="*/ 377 w 3041"/>
                <a:gd name="T83" fmla="*/ 1797 h 2109"/>
                <a:gd name="T84" fmla="*/ 374 w 3041"/>
                <a:gd name="T85" fmla="*/ 1865 h 2109"/>
                <a:gd name="T86" fmla="*/ 364 w 3041"/>
                <a:gd name="T87" fmla="*/ 1944 h 2109"/>
                <a:gd name="T88" fmla="*/ 343 w 3041"/>
                <a:gd name="T89" fmla="*/ 2036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41" h="2109">
                  <a:moveTo>
                    <a:pt x="3041" y="44"/>
                  </a:moveTo>
                  <a:lnTo>
                    <a:pt x="2242" y="29"/>
                  </a:lnTo>
                  <a:lnTo>
                    <a:pt x="1749" y="27"/>
                  </a:lnTo>
                  <a:lnTo>
                    <a:pt x="1512" y="0"/>
                  </a:lnTo>
                  <a:lnTo>
                    <a:pt x="1249" y="8"/>
                  </a:lnTo>
                  <a:lnTo>
                    <a:pt x="667" y="0"/>
                  </a:lnTo>
                  <a:lnTo>
                    <a:pt x="667" y="0"/>
                  </a:lnTo>
                  <a:lnTo>
                    <a:pt x="653" y="0"/>
                  </a:lnTo>
                  <a:lnTo>
                    <a:pt x="637" y="3"/>
                  </a:lnTo>
                  <a:lnTo>
                    <a:pt x="618" y="6"/>
                  </a:lnTo>
                  <a:lnTo>
                    <a:pt x="595" y="11"/>
                  </a:lnTo>
                  <a:lnTo>
                    <a:pt x="570" y="15"/>
                  </a:lnTo>
                  <a:lnTo>
                    <a:pt x="543" y="21"/>
                  </a:lnTo>
                  <a:lnTo>
                    <a:pt x="517" y="27"/>
                  </a:lnTo>
                  <a:lnTo>
                    <a:pt x="488" y="35"/>
                  </a:lnTo>
                  <a:lnTo>
                    <a:pt x="459" y="41"/>
                  </a:lnTo>
                  <a:lnTo>
                    <a:pt x="430" y="48"/>
                  </a:lnTo>
                  <a:lnTo>
                    <a:pt x="404" y="54"/>
                  </a:lnTo>
                  <a:lnTo>
                    <a:pt x="377" y="60"/>
                  </a:lnTo>
                  <a:lnTo>
                    <a:pt x="352" y="66"/>
                  </a:lnTo>
                  <a:lnTo>
                    <a:pt x="329" y="70"/>
                  </a:lnTo>
                  <a:lnTo>
                    <a:pt x="309" y="73"/>
                  </a:lnTo>
                  <a:lnTo>
                    <a:pt x="292" y="76"/>
                  </a:lnTo>
                  <a:lnTo>
                    <a:pt x="292" y="76"/>
                  </a:lnTo>
                  <a:lnTo>
                    <a:pt x="274" y="78"/>
                  </a:lnTo>
                  <a:lnTo>
                    <a:pt x="252" y="79"/>
                  </a:lnTo>
                  <a:lnTo>
                    <a:pt x="227" y="81"/>
                  </a:lnTo>
                  <a:lnTo>
                    <a:pt x="202" y="84"/>
                  </a:lnTo>
                  <a:lnTo>
                    <a:pt x="176" y="88"/>
                  </a:lnTo>
                  <a:lnTo>
                    <a:pt x="154" y="94"/>
                  </a:lnTo>
                  <a:lnTo>
                    <a:pt x="136" y="103"/>
                  </a:lnTo>
                  <a:lnTo>
                    <a:pt x="123" y="115"/>
                  </a:lnTo>
                  <a:lnTo>
                    <a:pt x="123" y="115"/>
                  </a:lnTo>
                  <a:lnTo>
                    <a:pt x="117" y="125"/>
                  </a:lnTo>
                  <a:lnTo>
                    <a:pt x="107" y="142"/>
                  </a:lnTo>
                  <a:lnTo>
                    <a:pt x="96" y="159"/>
                  </a:lnTo>
                  <a:lnTo>
                    <a:pt x="84" y="180"/>
                  </a:lnTo>
                  <a:lnTo>
                    <a:pt x="74" y="200"/>
                  </a:lnTo>
                  <a:lnTo>
                    <a:pt x="64" y="219"/>
                  </a:lnTo>
                  <a:lnTo>
                    <a:pt x="55" y="234"/>
                  </a:lnTo>
                  <a:lnTo>
                    <a:pt x="50" y="244"/>
                  </a:lnTo>
                  <a:lnTo>
                    <a:pt x="50" y="244"/>
                  </a:lnTo>
                  <a:lnTo>
                    <a:pt x="41" y="268"/>
                  </a:lnTo>
                  <a:lnTo>
                    <a:pt x="31" y="293"/>
                  </a:lnTo>
                  <a:lnTo>
                    <a:pt x="22" y="318"/>
                  </a:lnTo>
                  <a:lnTo>
                    <a:pt x="15" y="345"/>
                  </a:lnTo>
                  <a:lnTo>
                    <a:pt x="7" y="370"/>
                  </a:lnTo>
                  <a:lnTo>
                    <a:pt x="3" y="394"/>
                  </a:lnTo>
                  <a:lnTo>
                    <a:pt x="0" y="416"/>
                  </a:lnTo>
                  <a:lnTo>
                    <a:pt x="0" y="434"/>
                  </a:lnTo>
                  <a:lnTo>
                    <a:pt x="0" y="434"/>
                  </a:lnTo>
                  <a:lnTo>
                    <a:pt x="3" y="451"/>
                  </a:lnTo>
                  <a:lnTo>
                    <a:pt x="9" y="468"/>
                  </a:lnTo>
                  <a:lnTo>
                    <a:pt x="18" y="491"/>
                  </a:lnTo>
                  <a:lnTo>
                    <a:pt x="26" y="515"/>
                  </a:lnTo>
                  <a:lnTo>
                    <a:pt x="37" y="537"/>
                  </a:lnTo>
                  <a:lnTo>
                    <a:pt x="46" y="559"/>
                  </a:lnTo>
                  <a:lnTo>
                    <a:pt x="52" y="578"/>
                  </a:lnTo>
                  <a:lnTo>
                    <a:pt x="56" y="595"/>
                  </a:lnTo>
                  <a:lnTo>
                    <a:pt x="56" y="595"/>
                  </a:lnTo>
                  <a:lnTo>
                    <a:pt x="59" y="610"/>
                  </a:lnTo>
                  <a:lnTo>
                    <a:pt x="62" y="629"/>
                  </a:lnTo>
                  <a:lnTo>
                    <a:pt x="65" y="648"/>
                  </a:lnTo>
                  <a:lnTo>
                    <a:pt x="68" y="669"/>
                  </a:lnTo>
                  <a:lnTo>
                    <a:pt x="71" y="690"/>
                  </a:lnTo>
                  <a:lnTo>
                    <a:pt x="74" y="711"/>
                  </a:lnTo>
                  <a:lnTo>
                    <a:pt x="75" y="728"/>
                  </a:lnTo>
                  <a:lnTo>
                    <a:pt x="77" y="743"/>
                  </a:lnTo>
                  <a:lnTo>
                    <a:pt x="77" y="743"/>
                  </a:lnTo>
                  <a:lnTo>
                    <a:pt x="81" y="760"/>
                  </a:lnTo>
                  <a:lnTo>
                    <a:pt x="92" y="779"/>
                  </a:lnTo>
                  <a:lnTo>
                    <a:pt x="107" y="804"/>
                  </a:lnTo>
                  <a:lnTo>
                    <a:pt x="123" y="830"/>
                  </a:lnTo>
                  <a:lnTo>
                    <a:pt x="141" y="855"/>
                  </a:lnTo>
                  <a:lnTo>
                    <a:pt x="156" y="879"/>
                  </a:lnTo>
                  <a:lnTo>
                    <a:pt x="166" y="901"/>
                  </a:lnTo>
                  <a:lnTo>
                    <a:pt x="172" y="917"/>
                  </a:lnTo>
                  <a:lnTo>
                    <a:pt x="172" y="917"/>
                  </a:lnTo>
                  <a:lnTo>
                    <a:pt x="173" y="925"/>
                  </a:lnTo>
                  <a:lnTo>
                    <a:pt x="175" y="935"/>
                  </a:lnTo>
                  <a:lnTo>
                    <a:pt x="176" y="945"/>
                  </a:lnTo>
                  <a:lnTo>
                    <a:pt x="179" y="959"/>
                  </a:lnTo>
                  <a:lnTo>
                    <a:pt x="182" y="974"/>
                  </a:lnTo>
                  <a:lnTo>
                    <a:pt x="185" y="989"/>
                  </a:lnTo>
                  <a:lnTo>
                    <a:pt x="190" y="1006"/>
                  </a:lnTo>
                  <a:lnTo>
                    <a:pt x="194" y="1024"/>
                  </a:lnTo>
                  <a:lnTo>
                    <a:pt x="200" y="1042"/>
                  </a:lnTo>
                  <a:lnTo>
                    <a:pt x="206" y="1061"/>
                  </a:lnTo>
                  <a:lnTo>
                    <a:pt x="214" y="1082"/>
                  </a:lnTo>
                  <a:lnTo>
                    <a:pt x="221" y="1103"/>
                  </a:lnTo>
                  <a:lnTo>
                    <a:pt x="228" y="1124"/>
                  </a:lnTo>
                  <a:lnTo>
                    <a:pt x="239" y="1146"/>
                  </a:lnTo>
                  <a:lnTo>
                    <a:pt x="248" y="1167"/>
                  </a:lnTo>
                  <a:lnTo>
                    <a:pt x="260" y="1189"/>
                  </a:lnTo>
                  <a:lnTo>
                    <a:pt x="260" y="1189"/>
                  </a:lnTo>
                  <a:lnTo>
                    <a:pt x="273" y="1214"/>
                  </a:lnTo>
                  <a:lnTo>
                    <a:pt x="286" y="1241"/>
                  </a:lnTo>
                  <a:lnTo>
                    <a:pt x="301" y="1269"/>
                  </a:lnTo>
                  <a:lnTo>
                    <a:pt x="316" y="1299"/>
                  </a:lnTo>
                  <a:lnTo>
                    <a:pt x="329" y="1326"/>
                  </a:lnTo>
                  <a:lnTo>
                    <a:pt x="341" y="1353"/>
                  </a:lnTo>
                  <a:lnTo>
                    <a:pt x="352" y="1375"/>
                  </a:lnTo>
                  <a:lnTo>
                    <a:pt x="359" y="1393"/>
                  </a:lnTo>
                  <a:lnTo>
                    <a:pt x="359" y="1393"/>
                  </a:lnTo>
                  <a:lnTo>
                    <a:pt x="362" y="1402"/>
                  </a:lnTo>
                  <a:lnTo>
                    <a:pt x="365" y="1415"/>
                  </a:lnTo>
                  <a:lnTo>
                    <a:pt x="367" y="1431"/>
                  </a:lnTo>
                  <a:lnTo>
                    <a:pt x="368" y="1449"/>
                  </a:lnTo>
                  <a:lnTo>
                    <a:pt x="370" y="1468"/>
                  </a:lnTo>
                  <a:lnTo>
                    <a:pt x="370" y="1491"/>
                  </a:lnTo>
                  <a:lnTo>
                    <a:pt x="370" y="1513"/>
                  </a:lnTo>
                  <a:lnTo>
                    <a:pt x="370" y="1537"/>
                  </a:lnTo>
                  <a:lnTo>
                    <a:pt x="370" y="1559"/>
                  </a:lnTo>
                  <a:lnTo>
                    <a:pt x="370" y="1583"/>
                  </a:lnTo>
                  <a:lnTo>
                    <a:pt x="370" y="1605"/>
                  </a:lnTo>
                  <a:lnTo>
                    <a:pt x="370" y="1626"/>
                  </a:lnTo>
                  <a:lnTo>
                    <a:pt x="370" y="1645"/>
                  </a:lnTo>
                  <a:lnTo>
                    <a:pt x="370" y="1663"/>
                  </a:lnTo>
                  <a:lnTo>
                    <a:pt x="371" y="1678"/>
                  </a:lnTo>
                  <a:lnTo>
                    <a:pt x="371" y="1690"/>
                  </a:lnTo>
                  <a:lnTo>
                    <a:pt x="371" y="1690"/>
                  </a:lnTo>
                  <a:lnTo>
                    <a:pt x="372" y="1711"/>
                  </a:lnTo>
                  <a:lnTo>
                    <a:pt x="374" y="1733"/>
                  </a:lnTo>
                  <a:lnTo>
                    <a:pt x="375" y="1754"/>
                  </a:lnTo>
                  <a:lnTo>
                    <a:pt x="377" y="1774"/>
                  </a:lnTo>
                  <a:lnTo>
                    <a:pt x="377" y="1797"/>
                  </a:lnTo>
                  <a:lnTo>
                    <a:pt x="377" y="1818"/>
                  </a:lnTo>
                  <a:lnTo>
                    <a:pt x="375" y="1841"/>
                  </a:lnTo>
                  <a:lnTo>
                    <a:pt x="374" y="1865"/>
                  </a:lnTo>
                  <a:lnTo>
                    <a:pt x="372" y="1889"/>
                  </a:lnTo>
                  <a:lnTo>
                    <a:pt x="368" y="1916"/>
                  </a:lnTo>
                  <a:lnTo>
                    <a:pt x="364" y="1944"/>
                  </a:lnTo>
                  <a:lnTo>
                    <a:pt x="358" y="1972"/>
                  </a:lnTo>
                  <a:lnTo>
                    <a:pt x="352" y="2003"/>
                  </a:lnTo>
                  <a:lnTo>
                    <a:pt x="343" y="2036"/>
                  </a:lnTo>
                  <a:lnTo>
                    <a:pt x="334" y="2072"/>
                  </a:lnTo>
                  <a:lnTo>
                    <a:pt x="322" y="2109"/>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1000"/>
            </a:p>
          </p:txBody>
        </p:sp>
        <p:sp>
          <p:nvSpPr>
            <p:cNvPr id="160" name="Freeform 1081"/>
            <p:cNvSpPr>
              <a:spLocks/>
            </p:cNvSpPr>
            <p:nvPr/>
          </p:nvSpPr>
          <p:spPr bwMode="auto">
            <a:xfrm>
              <a:off x="583" y="1280"/>
              <a:ext cx="940" cy="1064"/>
            </a:xfrm>
            <a:custGeom>
              <a:avLst/>
              <a:gdLst>
                <a:gd name="T0" fmla="*/ 1530 w 2821"/>
                <a:gd name="T1" fmla="*/ 38 h 2115"/>
                <a:gd name="T2" fmla="*/ 437 w 2821"/>
                <a:gd name="T3" fmla="*/ 14 h 2115"/>
                <a:gd name="T4" fmla="*/ 412 w 2821"/>
                <a:gd name="T5" fmla="*/ 15 h 2115"/>
                <a:gd name="T6" fmla="*/ 355 w 2821"/>
                <a:gd name="T7" fmla="*/ 23 h 2115"/>
                <a:gd name="T8" fmla="*/ 285 w 2821"/>
                <a:gd name="T9" fmla="*/ 36 h 2115"/>
                <a:gd name="T10" fmla="*/ 211 w 2821"/>
                <a:gd name="T11" fmla="*/ 55 h 2115"/>
                <a:gd name="T12" fmla="*/ 141 w 2821"/>
                <a:gd name="T13" fmla="*/ 79 h 2115"/>
                <a:gd name="T14" fmla="*/ 101 w 2821"/>
                <a:gd name="T15" fmla="*/ 99 h 2115"/>
                <a:gd name="T16" fmla="*/ 57 w 2821"/>
                <a:gd name="T17" fmla="*/ 125 h 2115"/>
                <a:gd name="T18" fmla="*/ 12 w 2821"/>
                <a:gd name="T19" fmla="*/ 165 h 2115"/>
                <a:gd name="T20" fmla="*/ 0 w 2821"/>
                <a:gd name="T21" fmla="*/ 195 h 2115"/>
                <a:gd name="T22" fmla="*/ 21 w 2821"/>
                <a:gd name="T23" fmla="*/ 286 h 2115"/>
                <a:gd name="T24" fmla="*/ 54 w 2821"/>
                <a:gd name="T25" fmla="*/ 379 h 2115"/>
                <a:gd name="T26" fmla="*/ 64 w 2821"/>
                <a:gd name="T27" fmla="*/ 409 h 2115"/>
                <a:gd name="T28" fmla="*/ 69 w 2821"/>
                <a:gd name="T29" fmla="*/ 461 h 2115"/>
                <a:gd name="T30" fmla="*/ 76 w 2821"/>
                <a:gd name="T31" fmla="*/ 522 h 2115"/>
                <a:gd name="T32" fmla="*/ 82 w 2821"/>
                <a:gd name="T33" fmla="*/ 556 h 2115"/>
                <a:gd name="T34" fmla="*/ 112 w 2821"/>
                <a:gd name="T35" fmla="*/ 614 h 2115"/>
                <a:gd name="T36" fmla="*/ 156 w 2821"/>
                <a:gd name="T37" fmla="*/ 682 h 2115"/>
                <a:gd name="T38" fmla="*/ 169 w 2821"/>
                <a:gd name="T39" fmla="*/ 717 h 2115"/>
                <a:gd name="T40" fmla="*/ 172 w 2821"/>
                <a:gd name="T41" fmla="*/ 751 h 2115"/>
                <a:gd name="T42" fmla="*/ 180 w 2821"/>
                <a:gd name="T43" fmla="*/ 807 h 2115"/>
                <a:gd name="T44" fmla="*/ 190 w 2821"/>
                <a:gd name="T45" fmla="*/ 874 h 2115"/>
                <a:gd name="T46" fmla="*/ 199 w 2821"/>
                <a:gd name="T47" fmla="*/ 937 h 2115"/>
                <a:gd name="T48" fmla="*/ 207 w 2821"/>
                <a:gd name="T49" fmla="*/ 983 h 2115"/>
                <a:gd name="T50" fmla="*/ 211 w 2821"/>
                <a:gd name="T51" fmla="*/ 1008 h 2115"/>
                <a:gd name="T52" fmla="*/ 224 w 2821"/>
                <a:gd name="T53" fmla="*/ 1076 h 2115"/>
                <a:gd name="T54" fmla="*/ 262 w 2821"/>
                <a:gd name="T55" fmla="*/ 1179 h 2115"/>
                <a:gd name="T56" fmla="*/ 285 w 2821"/>
                <a:gd name="T57" fmla="*/ 1232 h 2115"/>
                <a:gd name="T58" fmla="*/ 288 w 2821"/>
                <a:gd name="T59" fmla="*/ 1287 h 2115"/>
                <a:gd name="T60" fmla="*/ 281 w 2821"/>
                <a:gd name="T61" fmla="*/ 1357 h 2115"/>
                <a:gd name="T62" fmla="*/ 269 w 2821"/>
                <a:gd name="T63" fmla="*/ 1430 h 2115"/>
                <a:gd name="T64" fmla="*/ 260 w 2821"/>
                <a:gd name="T65" fmla="*/ 1492 h 2115"/>
                <a:gd name="T66" fmla="*/ 263 w 2821"/>
                <a:gd name="T67" fmla="*/ 1531 h 2115"/>
                <a:gd name="T68" fmla="*/ 270 w 2821"/>
                <a:gd name="T69" fmla="*/ 1577 h 2115"/>
                <a:gd name="T70" fmla="*/ 270 w 2821"/>
                <a:gd name="T71" fmla="*/ 1675 h 2115"/>
                <a:gd name="T72" fmla="*/ 269 w 2821"/>
                <a:gd name="T73" fmla="*/ 1758 h 2115"/>
                <a:gd name="T74" fmla="*/ 269 w 2821"/>
                <a:gd name="T75" fmla="*/ 1797 h 2115"/>
                <a:gd name="T76" fmla="*/ 262 w 2821"/>
                <a:gd name="T77" fmla="*/ 1849 h 2115"/>
                <a:gd name="T78" fmla="*/ 245 w 2821"/>
                <a:gd name="T79" fmla="*/ 1901 h 2115"/>
                <a:gd name="T80" fmla="*/ 221 w 2821"/>
                <a:gd name="T81" fmla="*/ 1963 h 2115"/>
                <a:gd name="T82" fmla="*/ 192 w 2821"/>
                <a:gd name="T83" fmla="*/ 2045 h 2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21" h="2115">
                  <a:moveTo>
                    <a:pt x="2821" y="35"/>
                  </a:moveTo>
                  <a:lnTo>
                    <a:pt x="2022" y="20"/>
                  </a:lnTo>
                  <a:lnTo>
                    <a:pt x="1530" y="38"/>
                  </a:lnTo>
                  <a:lnTo>
                    <a:pt x="1254" y="0"/>
                  </a:lnTo>
                  <a:lnTo>
                    <a:pt x="1007" y="24"/>
                  </a:lnTo>
                  <a:lnTo>
                    <a:pt x="437" y="14"/>
                  </a:lnTo>
                  <a:lnTo>
                    <a:pt x="437" y="14"/>
                  </a:lnTo>
                  <a:lnTo>
                    <a:pt x="425" y="14"/>
                  </a:lnTo>
                  <a:lnTo>
                    <a:pt x="412" y="15"/>
                  </a:lnTo>
                  <a:lnTo>
                    <a:pt x="395" y="17"/>
                  </a:lnTo>
                  <a:lnTo>
                    <a:pt x="376" y="20"/>
                  </a:lnTo>
                  <a:lnTo>
                    <a:pt x="355" y="23"/>
                  </a:lnTo>
                  <a:lnTo>
                    <a:pt x="333" y="26"/>
                  </a:lnTo>
                  <a:lnTo>
                    <a:pt x="311" y="30"/>
                  </a:lnTo>
                  <a:lnTo>
                    <a:pt x="285" y="36"/>
                  </a:lnTo>
                  <a:lnTo>
                    <a:pt x="262" y="42"/>
                  </a:lnTo>
                  <a:lnTo>
                    <a:pt x="236" y="48"/>
                  </a:lnTo>
                  <a:lnTo>
                    <a:pt x="211" y="55"/>
                  </a:lnTo>
                  <a:lnTo>
                    <a:pt x="187" y="63"/>
                  </a:lnTo>
                  <a:lnTo>
                    <a:pt x="164" y="72"/>
                  </a:lnTo>
                  <a:lnTo>
                    <a:pt x="141" y="79"/>
                  </a:lnTo>
                  <a:lnTo>
                    <a:pt x="120" y="90"/>
                  </a:lnTo>
                  <a:lnTo>
                    <a:pt x="101" y="99"/>
                  </a:lnTo>
                  <a:lnTo>
                    <a:pt x="101" y="99"/>
                  </a:lnTo>
                  <a:lnTo>
                    <a:pt x="88" y="106"/>
                  </a:lnTo>
                  <a:lnTo>
                    <a:pt x="73" y="115"/>
                  </a:lnTo>
                  <a:lnTo>
                    <a:pt x="57" y="125"/>
                  </a:lnTo>
                  <a:lnTo>
                    <a:pt x="40" y="137"/>
                  </a:lnTo>
                  <a:lnTo>
                    <a:pt x="24" y="151"/>
                  </a:lnTo>
                  <a:lnTo>
                    <a:pt x="12" y="165"/>
                  </a:lnTo>
                  <a:lnTo>
                    <a:pt x="3" y="180"/>
                  </a:lnTo>
                  <a:lnTo>
                    <a:pt x="0" y="195"/>
                  </a:lnTo>
                  <a:lnTo>
                    <a:pt x="0" y="195"/>
                  </a:lnTo>
                  <a:lnTo>
                    <a:pt x="3" y="220"/>
                  </a:lnTo>
                  <a:lnTo>
                    <a:pt x="11" y="252"/>
                  </a:lnTo>
                  <a:lnTo>
                    <a:pt x="21" y="286"/>
                  </a:lnTo>
                  <a:lnTo>
                    <a:pt x="33" y="320"/>
                  </a:lnTo>
                  <a:lnTo>
                    <a:pt x="45" y="351"/>
                  </a:lnTo>
                  <a:lnTo>
                    <a:pt x="54" y="379"/>
                  </a:lnTo>
                  <a:lnTo>
                    <a:pt x="61" y="399"/>
                  </a:lnTo>
                  <a:lnTo>
                    <a:pt x="64" y="409"/>
                  </a:lnTo>
                  <a:lnTo>
                    <a:pt x="64" y="409"/>
                  </a:lnTo>
                  <a:lnTo>
                    <a:pt x="64" y="424"/>
                  </a:lnTo>
                  <a:lnTo>
                    <a:pt x="66" y="442"/>
                  </a:lnTo>
                  <a:lnTo>
                    <a:pt x="69" y="461"/>
                  </a:lnTo>
                  <a:lnTo>
                    <a:pt x="71" y="482"/>
                  </a:lnTo>
                  <a:lnTo>
                    <a:pt x="73" y="503"/>
                  </a:lnTo>
                  <a:lnTo>
                    <a:pt x="76" y="522"/>
                  </a:lnTo>
                  <a:lnTo>
                    <a:pt x="79" y="541"/>
                  </a:lnTo>
                  <a:lnTo>
                    <a:pt x="82" y="556"/>
                  </a:lnTo>
                  <a:lnTo>
                    <a:pt x="82" y="556"/>
                  </a:lnTo>
                  <a:lnTo>
                    <a:pt x="88" y="572"/>
                  </a:lnTo>
                  <a:lnTo>
                    <a:pt x="98" y="592"/>
                  </a:lnTo>
                  <a:lnTo>
                    <a:pt x="112" y="614"/>
                  </a:lnTo>
                  <a:lnTo>
                    <a:pt x="128" y="638"/>
                  </a:lnTo>
                  <a:lnTo>
                    <a:pt x="143" y="662"/>
                  </a:lnTo>
                  <a:lnTo>
                    <a:pt x="156" y="682"/>
                  </a:lnTo>
                  <a:lnTo>
                    <a:pt x="167" y="702"/>
                  </a:lnTo>
                  <a:lnTo>
                    <a:pt x="169" y="717"/>
                  </a:lnTo>
                  <a:lnTo>
                    <a:pt x="169" y="717"/>
                  </a:lnTo>
                  <a:lnTo>
                    <a:pt x="169" y="724"/>
                  </a:lnTo>
                  <a:lnTo>
                    <a:pt x="171" y="736"/>
                  </a:lnTo>
                  <a:lnTo>
                    <a:pt x="172" y="751"/>
                  </a:lnTo>
                  <a:lnTo>
                    <a:pt x="175" y="767"/>
                  </a:lnTo>
                  <a:lnTo>
                    <a:pt x="177" y="786"/>
                  </a:lnTo>
                  <a:lnTo>
                    <a:pt x="180" y="807"/>
                  </a:lnTo>
                  <a:lnTo>
                    <a:pt x="183" y="830"/>
                  </a:lnTo>
                  <a:lnTo>
                    <a:pt x="187" y="852"/>
                  </a:lnTo>
                  <a:lnTo>
                    <a:pt x="190" y="874"/>
                  </a:lnTo>
                  <a:lnTo>
                    <a:pt x="193" y="896"/>
                  </a:lnTo>
                  <a:lnTo>
                    <a:pt x="196" y="917"/>
                  </a:lnTo>
                  <a:lnTo>
                    <a:pt x="199" y="937"/>
                  </a:lnTo>
                  <a:lnTo>
                    <a:pt x="202" y="954"/>
                  </a:lnTo>
                  <a:lnTo>
                    <a:pt x="205" y="971"/>
                  </a:lnTo>
                  <a:lnTo>
                    <a:pt x="207" y="983"/>
                  </a:lnTo>
                  <a:lnTo>
                    <a:pt x="208" y="991"/>
                  </a:lnTo>
                  <a:lnTo>
                    <a:pt x="208" y="991"/>
                  </a:lnTo>
                  <a:lnTo>
                    <a:pt x="211" y="1008"/>
                  </a:lnTo>
                  <a:lnTo>
                    <a:pt x="214" y="1027"/>
                  </a:lnTo>
                  <a:lnTo>
                    <a:pt x="219" y="1049"/>
                  </a:lnTo>
                  <a:lnTo>
                    <a:pt x="224" y="1076"/>
                  </a:lnTo>
                  <a:lnTo>
                    <a:pt x="233" y="1107"/>
                  </a:lnTo>
                  <a:lnTo>
                    <a:pt x="245" y="1142"/>
                  </a:lnTo>
                  <a:lnTo>
                    <a:pt x="262" y="1179"/>
                  </a:lnTo>
                  <a:lnTo>
                    <a:pt x="281" y="1219"/>
                  </a:lnTo>
                  <a:lnTo>
                    <a:pt x="281" y="1219"/>
                  </a:lnTo>
                  <a:lnTo>
                    <a:pt x="285" y="1232"/>
                  </a:lnTo>
                  <a:lnTo>
                    <a:pt x="288" y="1247"/>
                  </a:lnTo>
                  <a:lnTo>
                    <a:pt x="290" y="1266"/>
                  </a:lnTo>
                  <a:lnTo>
                    <a:pt x="288" y="1287"/>
                  </a:lnTo>
                  <a:lnTo>
                    <a:pt x="287" y="1309"/>
                  </a:lnTo>
                  <a:lnTo>
                    <a:pt x="284" y="1333"/>
                  </a:lnTo>
                  <a:lnTo>
                    <a:pt x="281" y="1357"/>
                  </a:lnTo>
                  <a:lnTo>
                    <a:pt x="276" y="1381"/>
                  </a:lnTo>
                  <a:lnTo>
                    <a:pt x="273" y="1406"/>
                  </a:lnTo>
                  <a:lnTo>
                    <a:pt x="269" y="1430"/>
                  </a:lnTo>
                  <a:lnTo>
                    <a:pt x="266" y="1452"/>
                  </a:lnTo>
                  <a:lnTo>
                    <a:pt x="263" y="1473"/>
                  </a:lnTo>
                  <a:lnTo>
                    <a:pt x="260" y="1492"/>
                  </a:lnTo>
                  <a:lnTo>
                    <a:pt x="260" y="1509"/>
                  </a:lnTo>
                  <a:lnTo>
                    <a:pt x="260" y="1520"/>
                  </a:lnTo>
                  <a:lnTo>
                    <a:pt x="263" y="1531"/>
                  </a:lnTo>
                  <a:lnTo>
                    <a:pt x="263" y="1531"/>
                  </a:lnTo>
                  <a:lnTo>
                    <a:pt x="269" y="1550"/>
                  </a:lnTo>
                  <a:lnTo>
                    <a:pt x="270" y="1577"/>
                  </a:lnTo>
                  <a:lnTo>
                    <a:pt x="272" y="1608"/>
                  </a:lnTo>
                  <a:lnTo>
                    <a:pt x="272" y="1641"/>
                  </a:lnTo>
                  <a:lnTo>
                    <a:pt x="270" y="1675"/>
                  </a:lnTo>
                  <a:lnTo>
                    <a:pt x="269" y="1708"/>
                  </a:lnTo>
                  <a:lnTo>
                    <a:pt x="269" y="1736"/>
                  </a:lnTo>
                  <a:lnTo>
                    <a:pt x="269" y="1758"/>
                  </a:lnTo>
                  <a:lnTo>
                    <a:pt x="269" y="1758"/>
                  </a:lnTo>
                  <a:lnTo>
                    <a:pt x="269" y="1779"/>
                  </a:lnTo>
                  <a:lnTo>
                    <a:pt x="269" y="1797"/>
                  </a:lnTo>
                  <a:lnTo>
                    <a:pt x="268" y="1815"/>
                  </a:lnTo>
                  <a:lnTo>
                    <a:pt x="265" y="1832"/>
                  </a:lnTo>
                  <a:lnTo>
                    <a:pt x="262" y="1849"/>
                  </a:lnTo>
                  <a:lnTo>
                    <a:pt x="257" y="1867"/>
                  </a:lnTo>
                  <a:lnTo>
                    <a:pt x="251" y="1883"/>
                  </a:lnTo>
                  <a:lnTo>
                    <a:pt x="245" y="1901"/>
                  </a:lnTo>
                  <a:lnTo>
                    <a:pt x="238" y="1920"/>
                  </a:lnTo>
                  <a:lnTo>
                    <a:pt x="230" y="1941"/>
                  </a:lnTo>
                  <a:lnTo>
                    <a:pt x="221" y="1963"/>
                  </a:lnTo>
                  <a:lnTo>
                    <a:pt x="213" y="1988"/>
                  </a:lnTo>
                  <a:lnTo>
                    <a:pt x="202" y="2015"/>
                  </a:lnTo>
                  <a:lnTo>
                    <a:pt x="192" y="2045"/>
                  </a:lnTo>
                  <a:lnTo>
                    <a:pt x="181" y="2078"/>
                  </a:lnTo>
                  <a:lnTo>
                    <a:pt x="169" y="2115"/>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1000"/>
            </a:p>
          </p:txBody>
        </p:sp>
      </p:grpSp>
      <p:grpSp>
        <p:nvGrpSpPr>
          <p:cNvPr id="163" name="Group 162"/>
          <p:cNvGrpSpPr/>
          <p:nvPr/>
        </p:nvGrpSpPr>
        <p:grpSpPr>
          <a:xfrm>
            <a:off x="1510279" y="2760742"/>
            <a:ext cx="3513865" cy="3528392"/>
            <a:chOff x="1995939" y="3142496"/>
            <a:chExt cx="2164129" cy="2170906"/>
          </a:xfrm>
        </p:grpSpPr>
        <p:grpSp>
          <p:nvGrpSpPr>
            <p:cNvPr id="34" name="Group 1194"/>
            <p:cNvGrpSpPr>
              <a:grpSpLocks/>
            </p:cNvGrpSpPr>
            <p:nvPr/>
          </p:nvGrpSpPr>
          <p:grpSpPr bwMode="auto">
            <a:xfrm>
              <a:off x="1995939" y="3142496"/>
              <a:ext cx="1560425" cy="2170906"/>
              <a:chOff x="3007" y="576"/>
              <a:chExt cx="2556" cy="3492"/>
            </a:xfrm>
          </p:grpSpPr>
          <p:sp>
            <p:nvSpPr>
              <p:cNvPr id="40" name="Oval 1083"/>
              <p:cNvSpPr>
                <a:spLocks noChangeArrowheads="1"/>
              </p:cNvSpPr>
              <p:nvPr/>
            </p:nvSpPr>
            <p:spPr bwMode="auto">
              <a:xfrm>
                <a:off x="3121" y="614"/>
                <a:ext cx="2207" cy="2317"/>
              </a:xfrm>
              <a:prstGeom prst="ellipse">
                <a:avLst/>
              </a:prstGeom>
              <a:solidFill>
                <a:srgbClr val="C0C0C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1400"/>
              </a:p>
            </p:txBody>
          </p:sp>
          <p:grpSp>
            <p:nvGrpSpPr>
              <p:cNvPr id="41" name="Group 1185"/>
              <p:cNvGrpSpPr>
                <a:grpSpLocks/>
              </p:cNvGrpSpPr>
              <p:nvPr/>
            </p:nvGrpSpPr>
            <p:grpSpPr bwMode="auto">
              <a:xfrm>
                <a:off x="3104" y="1152"/>
                <a:ext cx="2386" cy="1336"/>
                <a:chOff x="3104" y="1152"/>
                <a:chExt cx="2386" cy="1336"/>
              </a:xfrm>
            </p:grpSpPr>
            <p:sp>
              <p:nvSpPr>
                <p:cNvPr id="64" name="Rectangle 1085" descr="Light upward diagonal"/>
                <p:cNvSpPr>
                  <a:spLocks noChangeArrowheads="1"/>
                </p:cNvSpPr>
                <p:nvPr/>
              </p:nvSpPr>
              <p:spPr bwMode="auto">
                <a:xfrm>
                  <a:off x="3624" y="1248"/>
                  <a:ext cx="1152" cy="288"/>
                </a:xfrm>
                <a:prstGeom prst="rect">
                  <a:avLst/>
                </a:prstGeom>
                <a:pattFill prst="ltUpDiag">
                  <a:fgClr>
                    <a:srgbClr val="7B8400"/>
                  </a:fgClr>
                  <a:bgClr>
                    <a:schemeClr val="bg2"/>
                  </a:bgClr>
                </a:patt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400"/>
                </a:p>
              </p:txBody>
            </p:sp>
            <p:sp>
              <p:nvSpPr>
                <p:cNvPr id="65" name="Freeform 1086" descr="Dark downward diagonal"/>
                <p:cNvSpPr>
                  <a:spLocks/>
                </p:cNvSpPr>
                <p:nvPr/>
              </p:nvSpPr>
              <p:spPr bwMode="auto">
                <a:xfrm>
                  <a:off x="4632" y="1248"/>
                  <a:ext cx="144" cy="288"/>
                </a:xfrm>
                <a:custGeom>
                  <a:avLst/>
                  <a:gdLst>
                    <a:gd name="T0" fmla="*/ 150 w 151"/>
                    <a:gd name="T1" fmla="*/ 0 h 288"/>
                    <a:gd name="T2" fmla="*/ 0 w 151"/>
                    <a:gd name="T3" fmla="*/ 35 h 288"/>
                    <a:gd name="T4" fmla="*/ 0 w 151"/>
                    <a:gd name="T5" fmla="*/ 252 h 288"/>
                    <a:gd name="T6" fmla="*/ 151 w 151"/>
                    <a:gd name="T7" fmla="*/ 288 h 288"/>
                    <a:gd name="T8" fmla="*/ 150 w 151"/>
                    <a:gd name="T9" fmla="*/ 0 h 288"/>
                  </a:gdLst>
                  <a:ahLst/>
                  <a:cxnLst>
                    <a:cxn ang="0">
                      <a:pos x="T0" y="T1"/>
                    </a:cxn>
                    <a:cxn ang="0">
                      <a:pos x="T2" y="T3"/>
                    </a:cxn>
                    <a:cxn ang="0">
                      <a:pos x="T4" y="T5"/>
                    </a:cxn>
                    <a:cxn ang="0">
                      <a:pos x="T6" y="T7"/>
                    </a:cxn>
                    <a:cxn ang="0">
                      <a:pos x="T8" y="T9"/>
                    </a:cxn>
                  </a:cxnLst>
                  <a:rect l="0" t="0" r="r" b="b"/>
                  <a:pathLst>
                    <a:path w="151" h="288">
                      <a:moveTo>
                        <a:pt x="150" y="0"/>
                      </a:moveTo>
                      <a:lnTo>
                        <a:pt x="0" y="35"/>
                      </a:lnTo>
                      <a:lnTo>
                        <a:pt x="0" y="252"/>
                      </a:lnTo>
                      <a:lnTo>
                        <a:pt x="151" y="288"/>
                      </a:lnTo>
                      <a:lnTo>
                        <a:pt x="150" y="0"/>
                      </a:lnTo>
                      <a:close/>
                    </a:path>
                  </a:pathLst>
                </a:custGeom>
                <a:pattFill prst="dkDnDiag">
                  <a:fgClr>
                    <a:srgbClr val="00CC66"/>
                  </a:fgClr>
                  <a:bgClr>
                    <a:schemeClr val="bg2"/>
                  </a:bgClr>
                </a:pattFill>
                <a:ln w="12700" cap="sq"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400"/>
                </a:p>
              </p:txBody>
            </p:sp>
            <p:sp>
              <p:nvSpPr>
                <p:cNvPr id="66" name="Rectangle 1087" descr="Dark downward diagonal"/>
                <p:cNvSpPr>
                  <a:spLocks noChangeArrowheads="1"/>
                </p:cNvSpPr>
                <p:nvPr/>
              </p:nvSpPr>
              <p:spPr bwMode="auto">
                <a:xfrm>
                  <a:off x="3259" y="1152"/>
                  <a:ext cx="1517" cy="96"/>
                </a:xfrm>
                <a:prstGeom prst="rect">
                  <a:avLst/>
                </a:prstGeom>
                <a:pattFill prst="dkDnDiag">
                  <a:fgClr>
                    <a:srgbClr val="00CC66"/>
                  </a:fgClr>
                  <a:bgClr>
                    <a:schemeClr val="bg2"/>
                  </a:bgClr>
                </a:patt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400"/>
                </a:p>
              </p:txBody>
            </p:sp>
            <p:sp>
              <p:nvSpPr>
                <p:cNvPr id="67" name="Rectangle 1088" descr="Dark downward diagonal"/>
                <p:cNvSpPr>
                  <a:spLocks noChangeArrowheads="1"/>
                </p:cNvSpPr>
                <p:nvPr/>
              </p:nvSpPr>
              <p:spPr bwMode="auto">
                <a:xfrm>
                  <a:off x="3110" y="1536"/>
                  <a:ext cx="1666" cy="96"/>
                </a:xfrm>
                <a:prstGeom prst="rect">
                  <a:avLst/>
                </a:prstGeom>
                <a:pattFill prst="dkDnDiag">
                  <a:fgClr>
                    <a:srgbClr val="00CC66"/>
                  </a:fgClr>
                  <a:bgClr>
                    <a:schemeClr val="bg2"/>
                  </a:bgClr>
                </a:patt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400"/>
                </a:p>
              </p:txBody>
            </p:sp>
            <p:sp>
              <p:nvSpPr>
                <p:cNvPr id="68" name="Freeform 1089" descr="Dark downward diagonal"/>
                <p:cNvSpPr>
                  <a:spLocks/>
                </p:cNvSpPr>
                <p:nvPr/>
              </p:nvSpPr>
              <p:spPr bwMode="auto">
                <a:xfrm>
                  <a:off x="4389" y="1268"/>
                  <a:ext cx="217" cy="234"/>
                </a:xfrm>
                <a:custGeom>
                  <a:avLst/>
                  <a:gdLst>
                    <a:gd name="T0" fmla="*/ 339 w 339"/>
                    <a:gd name="T1" fmla="*/ 175 h 350"/>
                    <a:gd name="T2" fmla="*/ 336 w 339"/>
                    <a:gd name="T3" fmla="*/ 211 h 350"/>
                    <a:gd name="T4" fmla="*/ 326 w 339"/>
                    <a:gd name="T5" fmla="*/ 243 h 350"/>
                    <a:gd name="T6" fmla="*/ 311 w 339"/>
                    <a:gd name="T7" fmla="*/ 273 h 350"/>
                    <a:gd name="T8" fmla="*/ 290 w 339"/>
                    <a:gd name="T9" fmla="*/ 298 h 350"/>
                    <a:gd name="T10" fmla="*/ 266 w 339"/>
                    <a:gd name="T11" fmla="*/ 321 h 350"/>
                    <a:gd name="T12" fmla="*/ 238 w 339"/>
                    <a:gd name="T13" fmla="*/ 337 h 350"/>
                    <a:gd name="T14" fmla="*/ 207 w 339"/>
                    <a:gd name="T15" fmla="*/ 347 h 350"/>
                    <a:gd name="T16" fmla="*/ 173 w 339"/>
                    <a:gd name="T17" fmla="*/ 350 h 350"/>
                    <a:gd name="T18" fmla="*/ 139 w 339"/>
                    <a:gd name="T19" fmla="*/ 347 h 350"/>
                    <a:gd name="T20" fmla="*/ 106 w 339"/>
                    <a:gd name="T21" fmla="*/ 337 h 350"/>
                    <a:gd name="T22" fmla="*/ 76 w 339"/>
                    <a:gd name="T23" fmla="*/ 321 h 350"/>
                    <a:gd name="T24" fmla="*/ 51 w 339"/>
                    <a:gd name="T25" fmla="*/ 298 h 350"/>
                    <a:gd name="T26" fmla="*/ 30 w 339"/>
                    <a:gd name="T27" fmla="*/ 273 h 350"/>
                    <a:gd name="T28" fmla="*/ 14 w 339"/>
                    <a:gd name="T29" fmla="*/ 243 h 350"/>
                    <a:gd name="T30" fmla="*/ 3 w 339"/>
                    <a:gd name="T31" fmla="*/ 211 h 350"/>
                    <a:gd name="T32" fmla="*/ 0 w 339"/>
                    <a:gd name="T33" fmla="*/ 175 h 350"/>
                    <a:gd name="T34" fmla="*/ 3 w 339"/>
                    <a:gd name="T35" fmla="*/ 139 h 350"/>
                    <a:gd name="T36" fmla="*/ 14 w 339"/>
                    <a:gd name="T37" fmla="*/ 107 h 350"/>
                    <a:gd name="T38" fmla="*/ 30 w 339"/>
                    <a:gd name="T39" fmla="*/ 77 h 350"/>
                    <a:gd name="T40" fmla="*/ 51 w 339"/>
                    <a:gd name="T41" fmla="*/ 52 h 350"/>
                    <a:gd name="T42" fmla="*/ 76 w 339"/>
                    <a:gd name="T43" fmla="*/ 29 h 350"/>
                    <a:gd name="T44" fmla="*/ 106 w 339"/>
                    <a:gd name="T45" fmla="*/ 13 h 350"/>
                    <a:gd name="T46" fmla="*/ 139 w 339"/>
                    <a:gd name="T47" fmla="*/ 3 h 350"/>
                    <a:gd name="T48" fmla="*/ 173 w 339"/>
                    <a:gd name="T49" fmla="*/ 0 h 350"/>
                    <a:gd name="T50" fmla="*/ 207 w 339"/>
                    <a:gd name="T51" fmla="*/ 3 h 350"/>
                    <a:gd name="T52" fmla="*/ 238 w 339"/>
                    <a:gd name="T53" fmla="*/ 13 h 350"/>
                    <a:gd name="T54" fmla="*/ 266 w 339"/>
                    <a:gd name="T55" fmla="*/ 29 h 350"/>
                    <a:gd name="T56" fmla="*/ 290 w 339"/>
                    <a:gd name="T57" fmla="*/ 52 h 350"/>
                    <a:gd name="T58" fmla="*/ 311 w 339"/>
                    <a:gd name="T59" fmla="*/ 77 h 350"/>
                    <a:gd name="T60" fmla="*/ 326 w 339"/>
                    <a:gd name="T61" fmla="*/ 107 h 350"/>
                    <a:gd name="T62" fmla="*/ 336 w 339"/>
                    <a:gd name="T63" fmla="*/ 139 h 350"/>
                    <a:gd name="T64" fmla="*/ 339 w 339"/>
                    <a:gd name="T65" fmla="*/ 175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9" h="350">
                      <a:moveTo>
                        <a:pt x="339" y="175"/>
                      </a:moveTo>
                      <a:lnTo>
                        <a:pt x="336" y="211"/>
                      </a:lnTo>
                      <a:lnTo>
                        <a:pt x="326" y="243"/>
                      </a:lnTo>
                      <a:lnTo>
                        <a:pt x="311" y="273"/>
                      </a:lnTo>
                      <a:lnTo>
                        <a:pt x="290" y="298"/>
                      </a:lnTo>
                      <a:lnTo>
                        <a:pt x="266" y="321"/>
                      </a:lnTo>
                      <a:lnTo>
                        <a:pt x="238" y="337"/>
                      </a:lnTo>
                      <a:lnTo>
                        <a:pt x="207" y="347"/>
                      </a:lnTo>
                      <a:lnTo>
                        <a:pt x="173" y="350"/>
                      </a:lnTo>
                      <a:lnTo>
                        <a:pt x="139" y="347"/>
                      </a:lnTo>
                      <a:lnTo>
                        <a:pt x="106" y="337"/>
                      </a:lnTo>
                      <a:lnTo>
                        <a:pt x="76" y="321"/>
                      </a:lnTo>
                      <a:lnTo>
                        <a:pt x="51" y="298"/>
                      </a:lnTo>
                      <a:lnTo>
                        <a:pt x="30" y="273"/>
                      </a:lnTo>
                      <a:lnTo>
                        <a:pt x="14" y="243"/>
                      </a:lnTo>
                      <a:lnTo>
                        <a:pt x="3" y="211"/>
                      </a:lnTo>
                      <a:lnTo>
                        <a:pt x="0" y="175"/>
                      </a:lnTo>
                      <a:lnTo>
                        <a:pt x="3" y="139"/>
                      </a:lnTo>
                      <a:lnTo>
                        <a:pt x="14" y="107"/>
                      </a:lnTo>
                      <a:lnTo>
                        <a:pt x="30" y="77"/>
                      </a:lnTo>
                      <a:lnTo>
                        <a:pt x="51" y="52"/>
                      </a:lnTo>
                      <a:lnTo>
                        <a:pt x="76" y="29"/>
                      </a:lnTo>
                      <a:lnTo>
                        <a:pt x="106" y="13"/>
                      </a:lnTo>
                      <a:lnTo>
                        <a:pt x="139" y="3"/>
                      </a:lnTo>
                      <a:lnTo>
                        <a:pt x="173" y="0"/>
                      </a:lnTo>
                      <a:lnTo>
                        <a:pt x="207" y="3"/>
                      </a:lnTo>
                      <a:lnTo>
                        <a:pt x="238" y="13"/>
                      </a:lnTo>
                      <a:lnTo>
                        <a:pt x="266" y="29"/>
                      </a:lnTo>
                      <a:lnTo>
                        <a:pt x="290" y="52"/>
                      </a:lnTo>
                      <a:lnTo>
                        <a:pt x="311" y="77"/>
                      </a:lnTo>
                      <a:lnTo>
                        <a:pt x="326" y="107"/>
                      </a:lnTo>
                      <a:lnTo>
                        <a:pt x="336" y="139"/>
                      </a:lnTo>
                      <a:lnTo>
                        <a:pt x="339" y="175"/>
                      </a:lnTo>
                      <a:close/>
                    </a:path>
                  </a:pathLst>
                </a:custGeom>
                <a:pattFill prst="dkDnDiag">
                  <a:fgClr>
                    <a:srgbClr val="00CC66"/>
                  </a:fgClr>
                  <a:bgClr>
                    <a:schemeClr val="bg2"/>
                  </a:bgClr>
                </a:pattFill>
                <a:ln w="9525">
                  <a:solidFill>
                    <a:schemeClr val="tx1"/>
                  </a:solidFill>
                  <a:round/>
                  <a:headEnd/>
                  <a:tailEnd/>
                </a:ln>
              </p:spPr>
              <p:txBody>
                <a:bodyPr/>
                <a:lstStyle/>
                <a:p>
                  <a:endParaRPr lang="en-GB" sz="1400"/>
                </a:p>
              </p:txBody>
            </p:sp>
            <p:sp>
              <p:nvSpPr>
                <p:cNvPr id="69" name="Freeform 1090"/>
                <p:cNvSpPr>
                  <a:spLocks/>
                </p:cNvSpPr>
                <p:nvPr/>
              </p:nvSpPr>
              <p:spPr bwMode="auto">
                <a:xfrm>
                  <a:off x="4467" y="1344"/>
                  <a:ext cx="66" cy="76"/>
                </a:xfrm>
                <a:custGeom>
                  <a:avLst/>
                  <a:gdLst>
                    <a:gd name="T0" fmla="*/ 101 w 101"/>
                    <a:gd name="T1" fmla="*/ 58 h 113"/>
                    <a:gd name="T2" fmla="*/ 99 w 101"/>
                    <a:gd name="T3" fmla="*/ 68 h 113"/>
                    <a:gd name="T4" fmla="*/ 96 w 101"/>
                    <a:gd name="T5" fmla="*/ 79 h 113"/>
                    <a:gd name="T6" fmla="*/ 92 w 101"/>
                    <a:gd name="T7" fmla="*/ 88 h 113"/>
                    <a:gd name="T8" fmla="*/ 86 w 101"/>
                    <a:gd name="T9" fmla="*/ 97 h 113"/>
                    <a:gd name="T10" fmla="*/ 78 w 101"/>
                    <a:gd name="T11" fmla="*/ 103 h 113"/>
                    <a:gd name="T12" fmla="*/ 70 w 101"/>
                    <a:gd name="T13" fmla="*/ 109 h 113"/>
                    <a:gd name="T14" fmla="*/ 61 w 101"/>
                    <a:gd name="T15" fmla="*/ 112 h 113"/>
                    <a:gd name="T16" fmla="*/ 50 w 101"/>
                    <a:gd name="T17" fmla="*/ 113 h 113"/>
                    <a:gd name="T18" fmla="*/ 40 w 101"/>
                    <a:gd name="T19" fmla="*/ 112 h 113"/>
                    <a:gd name="T20" fmla="*/ 31 w 101"/>
                    <a:gd name="T21" fmla="*/ 109 h 113"/>
                    <a:gd name="T22" fmla="*/ 22 w 101"/>
                    <a:gd name="T23" fmla="*/ 103 h 113"/>
                    <a:gd name="T24" fmla="*/ 15 w 101"/>
                    <a:gd name="T25" fmla="*/ 97 h 113"/>
                    <a:gd name="T26" fmla="*/ 9 w 101"/>
                    <a:gd name="T27" fmla="*/ 88 h 113"/>
                    <a:gd name="T28" fmla="*/ 4 w 101"/>
                    <a:gd name="T29" fmla="*/ 79 h 113"/>
                    <a:gd name="T30" fmla="*/ 1 w 101"/>
                    <a:gd name="T31" fmla="*/ 68 h 113"/>
                    <a:gd name="T32" fmla="*/ 0 w 101"/>
                    <a:gd name="T33" fmla="*/ 58 h 113"/>
                    <a:gd name="T34" fmla="*/ 1 w 101"/>
                    <a:gd name="T35" fmla="*/ 46 h 113"/>
                    <a:gd name="T36" fmla="*/ 4 w 101"/>
                    <a:gd name="T37" fmla="*/ 34 h 113"/>
                    <a:gd name="T38" fmla="*/ 9 w 101"/>
                    <a:gd name="T39" fmla="*/ 25 h 113"/>
                    <a:gd name="T40" fmla="*/ 15 w 101"/>
                    <a:gd name="T41" fmla="*/ 16 h 113"/>
                    <a:gd name="T42" fmla="*/ 22 w 101"/>
                    <a:gd name="T43" fmla="*/ 9 h 113"/>
                    <a:gd name="T44" fmla="*/ 31 w 101"/>
                    <a:gd name="T45" fmla="*/ 5 h 113"/>
                    <a:gd name="T46" fmla="*/ 40 w 101"/>
                    <a:gd name="T47" fmla="*/ 2 h 113"/>
                    <a:gd name="T48" fmla="*/ 50 w 101"/>
                    <a:gd name="T49" fmla="*/ 0 h 113"/>
                    <a:gd name="T50" fmla="*/ 61 w 101"/>
                    <a:gd name="T51" fmla="*/ 2 h 113"/>
                    <a:gd name="T52" fmla="*/ 70 w 101"/>
                    <a:gd name="T53" fmla="*/ 5 h 113"/>
                    <a:gd name="T54" fmla="*/ 78 w 101"/>
                    <a:gd name="T55" fmla="*/ 9 h 113"/>
                    <a:gd name="T56" fmla="*/ 86 w 101"/>
                    <a:gd name="T57" fmla="*/ 16 h 113"/>
                    <a:gd name="T58" fmla="*/ 92 w 101"/>
                    <a:gd name="T59" fmla="*/ 25 h 113"/>
                    <a:gd name="T60" fmla="*/ 96 w 101"/>
                    <a:gd name="T61" fmla="*/ 34 h 113"/>
                    <a:gd name="T62" fmla="*/ 99 w 101"/>
                    <a:gd name="T63" fmla="*/ 46 h 113"/>
                    <a:gd name="T64" fmla="*/ 101 w 101"/>
                    <a:gd name="T65" fmla="*/ 58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113">
                      <a:moveTo>
                        <a:pt x="101" y="58"/>
                      </a:moveTo>
                      <a:lnTo>
                        <a:pt x="99" y="68"/>
                      </a:lnTo>
                      <a:lnTo>
                        <a:pt x="96" y="79"/>
                      </a:lnTo>
                      <a:lnTo>
                        <a:pt x="92" y="88"/>
                      </a:lnTo>
                      <a:lnTo>
                        <a:pt x="86" y="97"/>
                      </a:lnTo>
                      <a:lnTo>
                        <a:pt x="78" y="103"/>
                      </a:lnTo>
                      <a:lnTo>
                        <a:pt x="70" y="109"/>
                      </a:lnTo>
                      <a:lnTo>
                        <a:pt x="61" y="112"/>
                      </a:lnTo>
                      <a:lnTo>
                        <a:pt x="50" y="113"/>
                      </a:lnTo>
                      <a:lnTo>
                        <a:pt x="40" y="112"/>
                      </a:lnTo>
                      <a:lnTo>
                        <a:pt x="31" y="109"/>
                      </a:lnTo>
                      <a:lnTo>
                        <a:pt x="22" y="103"/>
                      </a:lnTo>
                      <a:lnTo>
                        <a:pt x="15" y="97"/>
                      </a:lnTo>
                      <a:lnTo>
                        <a:pt x="9" y="88"/>
                      </a:lnTo>
                      <a:lnTo>
                        <a:pt x="4" y="79"/>
                      </a:lnTo>
                      <a:lnTo>
                        <a:pt x="1" y="68"/>
                      </a:lnTo>
                      <a:lnTo>
                        <a:pt x="0" y="58"/>
                      </a:lnTo>
                      <a:lnTo>
                        <a:pt x="1" y="46"/>
                      </a:lnTo>
                      <a:lnTo>
                        <a:pt x="4" y="34"/>
                      </a:lnTo>
                      <a:lnTo>
                        <a:pt x="9" y="25"/>
                      </a:lnTo>
                      <a:lnTo>
                        <a:pt x="15" y="16"/>
                      </a:lnTo>
                      <a:lnTo>
                        <a:pt x="22" y="9"/>
                      </a:lnTo>
                      <a:lnTo>
                        <a:pt x="31" y="5"/>
                      </a:lnTo>
                      <a:lnTo>
                        <a:pt x="40" y="2"/>
                      </a:lnTo>
                      <a:lnTo>
                        <a:pt x="50" y="0"/>
                      </a:lnTo>
                      <a:lnTo>
                        <a:pt x="61" y="2"/>
                      </a:lnTo>
                      <a:lnTo>
                        <a:pt x="70" y="5"/>
                      </a:lnTo>
                      <a:lnTo>
                        <a:pt x="78" y="9"/>
                      </a:lnTo>
                      <a:lnTo>
                        <a:pt x="86" y="16"/>
                      </a:lnTo>
                      <a:lnTo>
                        <a:pt x="92" y="25"/>
                      </a:lnTo>
                      <a:lnTo>
                        <a:pt x="96" y="34"/>
                      </a:lnTo>
                      <a:lnTo>
                        <a:pt x="99" y="46"/>
                      </a:lnTo>
                      <a:lnTo>
                        <a:pt x="101" y="58"/>
                      </a:lnTo>
                      <a:close/>
                    </a:path>
                  </a:pathLst>
                </a:custGeom>
                <a:solidFill>
                  <a:schemeClr val="tx1"/>
                </a:solidFill>
                <a:ln w="9525">
                  <a:solidFill>
                    <a:schemeClr val="tx1"/>
                  </a:solidFill>
                  <a:round/>
                  <a:headEnd/>
                  <a:tailEnd/>
                </a:ln>
              </p:spPr>
              <p:txBody>
                <a:bodyPr/>
                <a:lstStyle/>
                <a:p>
                  <a:endParaRPr lang="en-GB" sz="1400"/>
                </a:p>
              </p:txBody>
            </p:sp>
            <p:sp>
              <p:nvSpPr>
                <p:cNvPr id="70" name="Freeform 1091"/>
                <p:cNvSpPr>
                  <a:spLocks/>
                </p:cNvSpPr>
                <p:nvPr/>
              </p:nvSpPr>
              <p:spPr bwMode="auto">
                <a:xfrm>
                  <a:off x="4044" y="1326"/>
                  <a:ext cx="36" cy="14"/>
                </a:xfrm>
                <a:custGeom>
                  <a:avLst/>
                  <a:gdLst>
                    <a:gd name="T0" fmla="*/ 1 w 56"/>
                    <a:gd name="T1" fmla="*/ 18 h 22"/>
                    <a:gd name="T2" fmla="*/ 0 w 56"/>
                    <a:gd name="T3" fmla="*/ 18 h 22"/>
                    <a:gd name="T4" fmla="*/ 53 w 56"/>
                    <a:gd name="T5" fmla="*/ 22 h 22"/>
                    <a:gd name="T6" fmla="*/ 56 w 56"/>
                    <a:gd name="T7" fmla="*/ 4 h 22"/>
                    <a:gd name="T8" fmla="*/ 3 w 56"/>
                    <a:gd name="T9" fmla="*/ 0 h 22"/>
                    <a:gd name="T10" fmla="*/ 1 w 56"/>
                    <a:gd name="T11" fmla="*/ 0 h 22"/>
                    <a:gd name="T12" fmla="*/ 3 w 56"/>
                    <a:gd name="T13" fmla="*/ 0 h 22"/>
                    <a:gd name="T14" fmla="*/ 1 w 56"/>
                    <a:gd name="T15" fmla="*/ 0 h 22"/>
                    <a:gd name="T16" fmla="*/ 1 w 56"/>
                    <a:gd name="T17" fmla="*/ 0 h 22"/>
                    <a:gd name="T18" fmla="*/ 1 w 56"/>
                    <a:gd name="T19"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22">
                      <a:moveTo>
                        <a:pt x="1" y="18"/>
                      </a:moveTo>
                      <a:lnTo>
                        <a:pt x="0" y="18"/>
                      </a:lnTo>
                      <a:lnTo>
                        <a:pt x="53" y="22"/>
                      </a:lnTo>
                      <a:lnTo>
                        <a:pt x="56" y="4"/>
                      </a:lnTo>
                      <a:lnTo>
                        <a:pt x="3" y="0"/>
                      </a:lnTo>
                      <a:lnTo>
                        <a:pt x="1" y="0"/>
                      </a:lnTo>
                      <a:lnTo>
                        <a:pt x="3" y="0"/>
                      </a:lnTo>
                      <a:lnTo>
                        <a:pt x="1" y="0"/>
                      </a:lnTo>
                      <a:lnTo>
                        <a:pt x="1" y="0"/>
                      </a:lnTo>
                      <a:lnTo>
                        <a:pt x="1" y="18"/>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71" name="Freeform 1092"/>
                <p:cNvSpPr>
                  <a:spLocks/>
                </p:cNvSpPr>
                <p:nvPr/>
              </p:nvSpPr>
              <p:spPr bwMode="auto">
                <a:xfrm>
                  <a:off x="4005" y="1326"/>
                  <a:ext cx="39" cy="12"/>
                </a:xfrm>
                <a:custGeom>
                  <a:avLst/>
                  <a:gdLst>
                    <a:gd name="T0" fmla="*/ 0 w 61"/>
                    <a:gd name="T1" fmla="*/ 18 h 18"/>
                    <a:gd name="T2" fmla="*/ 2 w 61"/>
                    <a:gd name="T3" fmla="*/ 18 h 18"/>
                    <a:gd name="T4" fmla="*/ 61 w 61"/>
                    <a:gd name="T5" fmla="*/ 18 h 18"/>
                    <a:gd name="T6" fmla="*/ 61 w 61"/>
                    <a:gd name="T7" fmla="*/ 0 h 18"/>
                    <a:gd name="T8" fmla="*/ 2 w 61"/>
                    <a:gd name="T9" fmla="*/ 0 h 18"/>
                    <a:gd name="T10" fmla="*/ 3 w 61"/>
                    <a:gd name="T11" fmla="*/ 0 h 18"/>
                    <a:gd name="T12" fmla="*/ 0 w 61"/>
                    <a:gd name="T13" fmla="*/ 18 h 18"/>
                    <a:gd name="T14" fmla="*/ 2 w 61"/>
                    <a:gd name="T15" fmla="*/ 18 h 18"/>
                    <a:gd name="T16" fmla="*/ 2 w 61"/>
                    <a:gd name="T17" fmla="*/ 18 h 18"/>
                    <a:gd name="T18" fmla="*/ 0 w 61"/>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18">
                      <a:moveTo>
                        <a:pt x="0" y="18"/>
                      </a:moveTo>
                      <a:lnTo>
                        <a:pt x="2" y="18"/>
                      </a:lnTo>
                      <a:lnTo>
                        <a:pt x="61" y="18"/>
                      </a:lnTo>
                      <a:lnTo>
                        <a:pt x="61" y="0"/>
                      </a:lnTo>
                      <a:lnTo>
                        <a:pt x="2" y="0"/>
                      </a:lnTo>
                      <a:lnTo>
                        <a:pt x="3" y="0"/>
                      </a:lnTo>
                      <a:lnTo>
                        <a:pt x="0" y="18"/>
                      </a:lnTo>
                      <a:lnTo>
                        <a:pt x="2" y="18"/>
                      </a:lnTo>
                      <a:lnTo>
                        <a:pt x="2" y="18"/>
                      </a:lnTo>
                      <a:lnTo>
                        <a:pt x="0" y="18"/>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72" name="Freeform 1093"/>
                <p:cNvSpPr>
                  <a:spLocks/>
                </p:cNvSpPr>
                <p:nvPr/>
              </p:nvSpPr>
              <p:spPr bwMode="auto">
                <a:xfrm>
                  <a:off x="3957" y="1320"/>
                  <a:ext cx="50" cy="18"/>
                </a:xfrm>
                <a:custGeom>
                  <a:avLst/>
                  <a:gdLst>
                    <a:gd name="T0" fmla="*/ 2 w 77"/>
                    <a:gd name="T1" fmla="*/ 18 h 27"/>
                    <a:gd name="T2" fmla="*/ 0 w 77"/>
                    <a:gd name="T3" fmla="*/ 18 h 27"/>
                    <a:gd name="T4" fmla="*/ 74 w 77"/>
                    <a:gd name="T5" fmla="*/ 27 h 27"/>
                    <a:gd name="T6" fmla="*/ 77 w 77"/>
                    <a:gd name="T7" fmla="*/ 9 h 27"/>
                    <a:gd name="T8" fmla="*/ 3 w 77"/>
                    <a:gd name="T9" fmla="*/ 0 h 27"/>
                    <a:gd name="T10" fmla="*/ 2 w 77"/>
                    <a:gd name="T11" fmla="*/ 0 h 27"/>
                    <a:gd name="T12" fmla="*/ 3 w 77"/>
                    <a:gd name="T13" fmla="*/ 0 h 27"/>
                    <a:gd name="T14" fmla="*/ 2 w 77"/>
                    <a:gd name="T15" fmla="*/ 0 h 27"/>
                    <a:gd name="T16" fmla="*/ 2 w 77"/>
                    <a:gd name="T17" fmla="*/ 0 h 27"/>
                    <a:gd name="T18" fmla="*/ 2 w 77"/>
                    <a:gd name="T19"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27">
                      <a:moveTo>
                        <a:pt x="2" y="18"/>
                      </a:moveTo>
                      <a:lnTo>
                        <a:pt x="0" y="18"/>
                      </a:lnTo>
                      <a:lnTo>
                        <a:pt x="74" y="27"/>
                      </a:lnTo>
                      <a:lnTo>
                        <a:pt x="77" y="9"/>
                      </a:lnTo>
                      <a:lnTo>
                        <a:pt x="3" y="0"/>
                      </a:lnTo>
                      <a:lnTo>
                        <a:pt x="2" y="0"/>
                      </a:lnTo>
                      <a:lnTo>
                        <a:pt x="3" y="0"/>
                      </a:lnTo>
                      <a:lnTo>
                        <a:pt x="2" y="0"/>
                      </a:lnTo>
                      <a:lnTo>
                        <a:pt x="2" y="0"/>
                      </a:lnTo>
                      <a:lnTo>
                        <a:pt x="2" y="18"/>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73" name="Freeform 1094"/>
                <p:cNvSpPr>
                  <a:spLocks/>
                </p:cNvSpPr>
                <p:nvPr/>
              </p:nvSpPr>
              <p:spPr bwMode="auto">
                <a:xfrm>
                  <a:off x="3911" y="1320"/>
                  <a:ext cx="48" cy="12"/>
                </a:xfrm>
                <a:custGeom>
                  <a:avLst/>
                  <a:gdLst>
                    <a:gd name="T0" fmla="*/ 0 w 75"/>
                    <a:gd name="T1" fmla="*/ 18 h 18"/>
                    <a:gd name="T2" fmla="*/ 0 w 75"/>
                    <a:gd name="T3" fmla="*/ 18 h 18"/>
                    <a:gd name="T4" fmla="*/ 75 w 75"/>
                    <a:gd name="T5" fmla="*/ 18 h 18"/>
                    <a:gd name="T6" fmla="*/ 75 w 75"/>
                    <a:gd name="T7" fmla="*/ 0 h 18"/>
                    <a:gd name="T8" fmla="*/ 0 w 75"/>
                    <a:gd name="T9" fmla="*/ 0 h 18"/>
                    <a:gd name="T10" fmla="*/ 0 w 75"/>
                    <a:gd name="T11" fmla="*/ 0 h 18"/>
                    <a:gd name="T12" fmla="*/ 0 w 75"/>
                    <a:gd name="T13" fmla="*/ 18 h 18"/>
                    <a:gd name="T14" fmla="*/ 0 w 75"/>
                    <a:gd name="T15" fmla="*/ 18 h 18"/>
                    <a:gd name="T16" fmla="*/ 0 w 75"/>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18">
                      <a:moveTo>
                        <a:pt x="0" y="18"/>
                      </a:moveTo>
                      <a:lnTo>
                        <a:pt x="0" y="18"/>
                      </a:lnTo>
                      <a:lnTo>
                        <a:pt x="75" y="18"/>
                      </a:lnTo>
                      <a:lnTo>
                        <a:pt x="75" y="0"/>
                      </a:lnTo>
                      <a:lnTo>
                        <a:pt x="0" y="0"/>
                      </a:lnTo>
                      <a:lnTo>
                        <a:pt x="0" y="0"/>
                      </a:lnTo>
                      <a:lnTo>
                        <a:pt x="0" y="18"/>
                      </a:lnTo>
                      <a:lnTo>
                        <a:pt x="0" y="18"/>
                      </a:lnTo>
                      <a:lnTo>
                        <a:pt x="0" y="18"/>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74" name="Freeform 1095"/>
                <p:cNvSpPr>
                  <a:spLocks/>
                </p:cNvSpPr>
                <p:nvPr/>
              </p:nvSpPr>
              <p:spPr bwMode="auto">
                <a:xfrm>
                  <a:off x="3838" y="1318"/>
                  <a:ext cx="73" cy="14"/>
                </a:xfrm>
                <a:custGeom>
                  <a:avLst/>
                  <a:gdLst>
                    <a:gd name="T0" fmla="*/ 0 w 113"/>
                    <a:gd name="T1" fmla="*/ 18 h 21"/>
                    <a:gd name="T2" fmla="*/ 0 w 113"/>
                    <a:gd name="T3" fmla="*/ 18 h 21"/>
                    <a:gd name="T4" fmla="*/ 113 w 113"/>
                    <a:gd name="T5" fmla="*/ 21 h 21"/>
                    <a:gd name="T6" fmla="*/ 113 w 113"/>
                    <a:gd name="T7" fmla="*/ 3 h 21"/>
                    <a:gd name="T8" fmla="*/ 0 w 113"/>
                    <a:gd name="T9" fmla="*/ 0 h 21"/>
                    <a:gd name="T10" fmla="*/ 0 w 113"/>
                    <a:gd name="T11" fmla="*/ 0 h 21"/>
                    <a:gd name="T12" fmla="*/ 0 w 113"/>
                    <a:gd name="T13" fmla="*/ 0 h 21"/>
                    <a:gd name="T14" fmla="*/ 0 w 113"/>
                    <a:gd name="T15" fmla="*/ 0 h 21"/>
                    <a:gd name="T16" fmla="*/ 0 w 113"/>
                    <a:gd name="T17" fmla="*/ 0 h 21"/>
                    <a:gd name="T18" fmla="*/ 0 w 113"/>
                    <a:gd name="T19"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21">
                      <a:moveTo>
                        <a:pt x="0" y="18"/>
                      </a:moveTo>
                      <a:lnTo>
                        <a:pt x="0" y="18"/>
                      </a:lnTo>
                      <a:lnTo>
                        <a:pt x="113" y="21"/>
                      </a:lnTo>
                      <a:lnTo>
                        <a:pt x="113" y="3"/>
                      </a:lnTo>
                      <a:lnTo>
                        <a:pt x="0" y="0"/>
                      </a:lnTo>
                      <a:lnTo>
                        <a:pt x="0" y="0"/>
                      </a:lnTo>
                      <a:lnTo>
                        <a:pt x="0" y="0"/>
                      </a:lnTo>
                      <a:lnTo>
                        <a:pt x="0" y="0"/>
                      </a:lnTo>
                      <a:lnTo>
                        <a:pt x="0" y="0"/>
                      </a:lnTo>
                      <a:lnTo>
                        <a:pt x="0" y="18"/>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75" name="Freeform 1096"/>
                <p:cNvSpPr>
                  <a:spLocks/>
                </p:cNvSpPr>
                <p:nvPr/>
              </p:nvSpPr>
              <p:spPr bwMode="auto">
                <a:xfrm>
                  <a:off x="3792" y="1318"/>
                  <a:ext cx="46" cy="12"/>
                </a:xfrm>
                <a:custGeom>
                  <a:avLst/>
                  <a:gdLst>
                    <a:gd name="T0" fmla="*/ 0 w 74"/>
                    <a:gd name="T1" fmla="*/ 18 h 18"/>
                    <a:gd name="T2" fmla="*/ 0 w 74"/>
                    <a:gd name="T3" fmla="*/ 18 h 18"/>
                    <a:gd name="T4" fmla="*/ 74 w 74"/>
                    <a:gd name="T5" fmla="*/ 18 h 18"/>
                    <a:gd name="T6" fmla="*/ 74 w 74"/>
                    <a:gd name="T7" fmla="*/ 0 h 18"/>
                    <a:gd name="T8" fmla="*/ 0 w 74"/>
                    <a:gd name="T9" fmla="*/ 0 h 18"/>
                    <a:gd name="T10" fmla="*/ 0 w 74"/>
                    <a:gd name="T11" fmla="*/ 0 h 18"/>
                    <a:gd name="T12" fmla="*/ 0 w 74"/>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74" h="18">
                      <a:moveTo>
                        <a:pt x="0" y="18"/>
                      </a:moveTo>
                      <a:lnTo>
                        <a:pt x="0" y="18"/>
                      </a:lnTo>
                      <a:lnTo>
                        <a:pt x="74" y="18"/>
                      </a:lnTo>
                      <a:lnTo>
                        <a:pt x="74" y="0"/>
                      </a:lnTo>
                      <a:lnTo>
                        <a:pt x="0" y="0"/>
                      </a:lnTo>
                      <a:lnTo>
                        <a:pt x="0" y="0"/>
                      </a:lnTo>
                      <a:lnTo>
                        <a:pt x="0" y="18"/>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76" name="Freeform 1097"/>
                <p:cNvSpPr>
                  <a:spLocks/>
                </p:cNvSpPr>
                <p:nvPr/>
              </p:nvSpPr>
              <p:spPr bwMode="auto">
                <a:xfrm>
                  <a:off x="3744" y="1318"/>
                  <a:ext cx="48" cy="12"/>
                </a:xfrm>
                <a:custGeom>
                  <a:avLst/>
                  <a:gdLst>
                    <a:gd name="T0" fmla="*/ 0 w 74"/>
                    <a:gd name="T1" fmla="*/ 18 h 18"/>
                    <a:gd name="T2" fmla="*/ 0 w 74"/>
                    <a:gd name="T3" fmla="*/ 18 h 18"/>
                    <a:gd name="T4" fmla="*/ 74 w 74"/>
                    <a:gd name="T5" fmla="*/ 18 h 18"/>
                    <a:gd name="T6" fmla="*/ 74 w 74"/>
                    <a:gd name="T7" fmla="*/ 0 h 18"/>
                    <a:gd name="T8" fmla="*/ 0 w 74"/>
                    <a:gd name="T9" fmla="*/ 0 h 18"/>
                    <a:gd name="T10" fmla="*/ 0 w 74"/>
                    <a:gd name="T11" fmla="*/ 0 h 18"/>
                    <a:gd name="T12" fmla="*/ 0 w 74"/>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74" h="18">
                      <a:moveTo>
                        <a:pt x="0" y="18"/>
                      </a:moveTo>
                      <a:lnTo>
                        <a:pt x="0" y="18"/>
                      </a:lnTo>
                      <a:lnTo>
                        <a:pt x="74" y="18"/>
                      </a:lnTo>
                      <a:lnTo>
                        <a:pt x="74" y="0"/>
                      </a:lnTo>
                      <a:lnTo>
                        <a:pt x="0" y="0"/>
                      </a:lnTo>
                      <a:lnTo>
                        <a:pt x="0" y="0"/>
                      </a:lnTo>
                      <a:lnTo>
                        <a:pt x="0" y="18"/>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77" name="Freeform 1098"/>
                <p:cNvSpPr>
                  <a:spLocks/>
                </p:cNvSpPr>
                <p:nvPr/>
              </p:nvSpPr>
              <p:spPr bwMode="auto">
                <a:xfrm>
                  <a:off x="3697" y="1318"/>
                  <a:ext cx="47" cy="12"/>
                </a:xfrm>
                <a:custGeom>
                  <a:avLst/>
                  <a:gdLst>
                    <a:gd name="T0" fmla="*/ 0 w 71"/>
                    <a:gd name="T1" fmla="*/ 18 h 18"/>
                    <a:gd name="T2" fmla="*/ 0 w 71"/>
                    <a:gd name="T3" fmla="*/ 18 h 18"/>
                    <a:gd name="T4" fmla="*/ 71 w 71"/>
                    <a:gd name="T5" fmla="*/ 18 h 18"/>
                    <a:gd name="T6" fmla="*/ 71 w 71"/>
                    <a:gd name="T7" fmla="*/ 0 h 18"/>
                    <a:gd name="T8" fmla="*/ 0 w 71"/>
                    <a:gd name="T9" fmla="*/ 0 h 18"/>
                    <a:gd name="T10" fmla="*/ 0 w 71"/>
                    <a:gd name="T11" fmla="*/ 0 h 18"/>
                    <a:gd name="T12" fmla="*/ 0 w 71"/>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71" h="18">
                      <a:moveTo>
                        <a:pt x="0" y="18"/>
                      </a:moveTo>
                      <a:lnTo>
                        <a:pt x="0" y="18"/>
                      </a:lnTo>
                      <a:lnTo>
                        <a:pt x="71" y="18"/>
                      </a:lnTo>
                      <a:lnTo>
                        <a:pt x="71" y="0"/>
                      </a:lnTo>
                      <a:lnTo>
                        <a:pt x="0" y="0"/>
                      </a:lnTo>
                      <a:lnTo>
                        <a:pt x="0" y="0"/>
                      </a:lnTo>
                      <a:lnTo>
                        <a:pt x="0" y="18"/>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78" name="Freeform 1099"/>
                <p:cNvSpPr>
                  <a:spLocks/>
                </p:cNvSpPr>
                <p:nvPr/>
              </p:nvSpPr>
              <p:spPr bwMode="auto">
                <a:xfrm>
                  <a:off x="3626" y="1318"/>
                  <a:ext cx="71" cy="12"/>
                </a:xfrm>
                <a:custGeom>
                  <a:avLst/>
                  <a:gdLst>
                    <a:gd name="T0" fmla="*/ 0 w 113"/>
                    <a:gd name="T1" fmla="*/ 18 h 18"/>
                    <a:gd name="T2" fmla="*/ 0 w 113"/>
                    <a:gd name="T3" fmla="*/ 18 h 18"/>
                    <a:gd name="T4" fmla="*/ 113 w 113"/>
                    <a:gd name="T5" fmla="*/ 18 h 18"/>
                    <a:gd name="T6" fmla="*/ 113 w 113"/>
                    <a:gd name="T7" fmla="*/ 0 h 18"/>
                    <a:gd name="T8" fmla="*/ 0 w 113"/>
                    <a:gd name="T9" fmla="*/ 0 h 18"/>
                    <a:gd name="T10" fmla="*/ 0 w 113"/>
                    <a:gd name="T11" fmla="*/ 0 h 18"/>
                    <a:gd name="T12" fmla="*/ 0 w 113"/>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113" h="18">
                      <a:moveTo>
                        <a:pt x="0" y="18"/>
                      </a:moveTo>
                      <a:lnTo>
                        <a:pt x="0" y="18"/>
                      </a:lnTo>
                      <a:lnTo>
                        <a:pt x="113" y="18"/>
                      </a:lnTo>
                      <a:lnTo>
                        <a:pt x="113" y="0"/>
                      </a:lnTo>
                      <a:lnTo>
                        <a:pt x="0" y="0"/>
                      </a:lnTo>
                      <a:lnTo>
                        <a:pt x="0" y="0"/>
                      </a:lnTo>
                      <a:lnTo>
                        <a:pt x="0" y="18"/>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79" name="Freeform 1100"/>
                <p:cNvSpPr>
                  <a:spLocks/>
                </p:cNvSpPr>
                <p:nvPr/>
              </p:nvSpPr>
              <p:spPr bwMode="auto">
                <a:xfrm>
                  <a:off x="3588" y="1318"/>
                  <a:ext cx="38" cy="12"/>
                </a:xfrm>
                <a:custGeom>
                  <a:avLst/>
                  <a:gdLst>
                    <a:gd name="T0" fmla="*/ 0 w 58"/>
                    <a:gd name="T1" fmla="*/ 18 h 18"/>
                    <a:gd name="T2" fmla="*/ 0 w 58"/>
                    <a:gd name="T3" fmla="*/ 18 h 18"/>
                    <a:gd name="T4" fmla="*/ 58 w 58"/>
                    <a:gd name="T5" fmla="*/ 18 h 18"/>
                    <a:gd name="T6" fmla="*/ 58 w 58"/>
                    <a:gd name="T7" fmla="*/ 0 h 18"/>
                    <a:gd name="T8" fmla="*/ 0 w 58"/>
                    <a:gd name="T9" fmla="*/ 0 h 18"/>
                    <a:gd name="T10" fmla="*/ 0 w 58"/>
                    <a:gd name="T11" fmla="*/ 0 h 18"/>
                    <a:gd name="T12" fmla="*/ 0 w 58"/>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58" h="18">
                      <a:moveTo>
                        <a:pt x="0" y="18"/>
                      </a:moveTo>
                      <a:lnTo>
                        <a:pt x="0" y="18"/>
                      </a:lnTo>
                      <a:lnTo>
                        <a:pt x="58" y="18"/>
                      </a:lnTo>
                      <a:lnTo>
                        <a:pt x="58" y="0"/>
                      </a:lnTo>
                      <a:lnTo>
                        <a:pt x="0" y="0"/>
                      </a:lnTo>
                      <a:lnTo>
                        <a:pt x="0" y="0"/>
                      </a:lnTo>
                      <a:lnTo>
                        <a:pt x="0" y="18"/>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80" name="Freeform 1101"/>
                <p:cNvSpPr>
                  <a:spLocks/>
                </p:cNvSpPr>
                <p:nvPr/>
              </p:nvSpPr>
              <p:spPr bwMode="auto">
                <a:xfrm>
                  <a:off x="3541" y="1318"/>
                  <a:ext cx="47" cy="12"/>
                </a:xfrm>
                <a:custGeom>
                  <a:avLst/>
                  <a:gdLst>
                    <a:gd name="T0" fmla="*/ 0 w 74"/>
                    <a:gd name="T1" fmla="*/ 18 h 18"/>
                    <a:gd name="T2" fmla="*/ 0 w 74"/>
                    <a:gd name="T3" fmla="*/ 18 h 18"/>
                    <a:gd name="T4" fmla="*/ 74 w 74"/>
                    <a:gd name="T5" fmla="*/ 18 h 18"/>
                    <a:gd name="T6" fmla="*/ 74 w 74"/>
                    <a:gd name="T7" fmla="*/ 0 h 18"/>
                    <a:gd name="T8" fmla="*/ 0 w 74"/>
                    <a:gd name="T9" fmla="*/ 0 h 18"/>
                    <a:gd name="T10" fmla="*/ 0 w 74"/>
                    <a:gd name="T11" fmla="*/ 0 h 18"/>
                    <a:gd name="T12" fmla="*/ 0 w 74"/>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74" h="18">
                      <a:moveTo>
                        <a:pt x="0" y="18"/>
                      </a:moveTo>
                      <a:lnTo>
                        <a:pt x="0" y="18"/>
                      </a:lnTo>
                      <a:lnTo>
                        <a:pt x="74" y="18"/>
                      </a:lnTo>
                      <a:lnTo>
                        <a:pt x="74" y="0"/>
                      </a:lnTo>
                      <a:lnTo>
                        <a:pt x="0" y="0"/>
                      </a:lnTo>
                      <a:lnTo>
                        <a:pt x="0" y="0"/>
                      </a:lnTo>
                      <a:lnTo>
                        <a:pt x="0" y="18"/>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81" name="Freeform 1102"/>
                <p:cNvSpPr>
                  <a:spLocks/>
                </p:cNvSpPr>
                <p:nvPr/>
              </p:nvSpPr>
              <p:spPr bwMode="auto">
                <a:xfrm>
                  <a:off x="3443" y="1318"/>
                  <a:ext cx="98" cy="12"/>
                </a:xfrm>
                <a:custGeom>
                  <a:avLst/>
                  <a:gdLst>
                    <a:gd name="T0" fmla="*/ 0 w 153"/>
                    <a:gd name="T1" fmla="*/ 18 h 18"/>
                    <a:gd name="T2" fmla="*/ 0 w 153"/>
                    <a:gd name="T3" fmla="*/ 18 h 18"/>
                    <a:gd name="T4" fmla="*/ 153 w 153"/>
                    <a:gd name="T5" fmla="*/ 18 h 18"/>
                    <a:gd name="T6" fmla="*/ 153 w 153"/>
                    <a:gd name="T7" fmla="*/ 0 h 18"/>
                    <a:gd name="T8" fmla="*/ 0 w 153"/>
                    <a:gd name="T9" fmla="*/ 0 h 18"/>
                    <a:gd name="T10" fmla="*/ 0 w 153"/>
                    <a:gd name="T11" fmla="*/ 0 h 18"/>
                    <a:gd name="T12" fmla="*/ 0 w 153"/>
                    <a:gd name="T13" fmla="*/ 0 h 18"/>
                    <a:gd name="T14" fmla="*/ 0 w 153"/>
                    <a:gd name="T15" fmla="*/ 0 h 18"/>
                    <a:gd name="T16" fmla="*/ 0 w 153"/>
                    <a:gd name="T17" fmla="*/ 0 h 18"/>
                    <a:gd name="T18" fmla="*/ 0 w 153"/>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3" h="18">
                      <a:moveTo>
                        <a:pt x="0" y="18"/>
                      </a:moveTo>
                      <a:lnTo>
                        <a:pt x="0" y="18"/>
                      </a:lnTo>
                      <a:lnTo>
                        <a:pt x="153" y="18"/>
                      </a:lnTo>
                      <a:lnTo>
                        <a:pt x="153" y="0"/>
                      </a:lnTo>
                      <a:lnTo>
                        <a:pt x="0" y="0"/>
                      </a:lnTo>
                      <a:lnTo>
                        <a:pt x="0" y="0"/>
                      </a:lnTo>
                      <a:lnTo>
                        <a:pt x="0" y="0"/>
                      </a:lnTo>
                      <a:lnTo>
                        <a:pt x="0" y="0"/>
                      </a:lnTo>
                      <a:lnTo>
                        <a:pt x="0" y="0"/>
                      </a:lnTo>
                      <a:lnTo>
                        <a:pt x="0" y="18"/>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82" name="Freeform 1103"/>
                <p:cNvSpPr>
                  <a:spLocks/>
                </p:cNvSpPr>
                <p:nvPr/>
              </p:nvSpPr>
              <p:spPr bwMode="auto">
                <a:xfrm>
                  <a:off x="3324" y="1318"/>
                  <a:ext cx="119" cy="14"/>
                </a:xfrm>
                <a:custGeom>
                  <a:avLst/>
                  <a:gdLst>
                    <a:gd name="T0" fmla="*/ 0 w 186"/>
                    <a:gd name="T1" fmla="*/ 21 h 21"/>
                    <a:gd name="T2" fmla="*/ 0 w 186"/>
                    <a:gd name="T3" fmla="*/ 21 h 21"/>
                    <a:gd name="T4" fmla="*/ 186 w 186"/>
                    <a:gd name="T5" fmla="*/ 18 h 21"/>
                    <a:gd name="T6" fmla="*/ 186 w 186"/>
                    <a:gd name="T7" fmla="*/ 0 h 21"/>
                    <a:gd name="T8" fmla="*/ 0 w 186"/>
                    <a:gd name="T9" fmla="*/ 3 h 21"/>
                    <a:gd name="T10" fmla="*/ 0 w 186"/>
                    <a:gd name="T11" fmla="*/ 3 h 21"/>
                    <a:gd name="T12" fmla="*/ 0 w 186"/>
                    <a:gd name="T13" fmla="*/ 3 h 21"/>
                    <a:gd name="T14" fmla="*/ 0 w 186"/>
                    <a:gd name="T15" fmla="*/ 3 h 21"/>
                    <a:gd name="T16" fmla="*/ 0 w 186"/>
                    <a:gd name="T17" fmla="*/ 3 h 21"/>
                    <a:gd name="T18" fmla="*/ 0 w 186"/>
                    <a:gd name="T1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21">
                      <a:moveTo>
                        <a:pt x="0" y="21"/>
                      </a:moveTo>
                      <a:lnTo>
                        <a:pt x="0" y="21"/>
                      </a:lnTo>
                      <a:lnTo>
                        <a:pt x="186" y="18"/>
                      </a:lnTo>
                      <a:lnTo>
                        <a:pt x="186" y="0"/>
                      </a:lnTo>
                      <a:lnTo>
                        <a:pt x="0" y="3"/>
                      </a:lnTo>
                      <a:lnTo>
                        <a:pt x="0" y="3"/>
                      </a:lnTo>
                      <a:lnTo>
                        <a:pt x="0" y="3"/>
                      </a:lnTo>
                      <a:lnTo>
                        <a:pt x="0" y="3"/>
                      </a:lnTo>
                      <a:lnTo>
                        <a:pt x="0" y="3"/>
                      </a:lnTo>
                      <a:lnTo>
                        <a:pt x="0" y="21"/>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83" name="Freeform 1104"/>
                <p:cNvSpPr>
                  <a:spLocks/>
                </p:cNvSpPr>
                <p:nvPr/>
              </p:nvSpPr>
              <p:spPr bwMode="auto">
                <a:xfrm>
                  <a:off x="3226" y="1320"/>
                  <a:ext cx="98" cy="18"/>
                </a:xfrm>
                <a:custGeom>
                  <a:avLst/>
                  <a:gdLst>
                    <a:gd name="T0" fmla="*/ 0 w 153"/>
                    <a:gd name="T1" fmla="*/ 27 h 27"/>
                    <a:gd name="T2" fmla="*/ 0 w 153"/>
                    <a:gd name="T3" fmla="*/ 27 h 27"/>
                    <a:gd name="T4" fmla="*/ 153 w 153"/>
                    <a:gd name="T5" fmla="*/ 18 h 27"/>
                    <a:gd name="T6" fmla="*/ 153 w 153"/>
                    <a:gd name="T7" fmla="*/ 0 h 27"/>
                    <a:gd name="T8" fmla="*/ 0 w 153"/>
                    <a:gd name="T9" fmla="*/ 9 h 27"/>
                    <a:gd name="T10" fmla="*/ 0 w 153"/>
                    <a:gd name="T11" fmla="*/ 9 h 27"/>
                    <a:gd name="T12" fmla="*/ 0 w 153"/>
                    <a:gd name="T13" fmla="*/ 27 h 27"/>
                    <a:gd name="T14" fmla="*/ 0 w 153"/>
                    <a:gd name="T15" fmla="*/ 27 h 27"/>
                    <a:gd name="T16" fmla="*/ 0 w 153"/>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27">
                      <a:moveTo>
                        <a:pt x="0" y="27"/>
                      </a:moveTo>
                      <a:lnTo>
                        <a:pt x="0" y="27"/>
                      </a:lnTo>
                      <a:lnTo>
                        <a:pt x="153" y="18"/>
                      </a:lnTo>
                      <a:lnTo>
                        <a:pt x="153" y="0"/>
                      </a:lnTo>
                      <a:lnTo>
                        <a:pt x="0" y="9"/>
                      </a:lnTo>
                      <a:lnTo>
                        <a:pt x="0" y="9"/>
                      </a:lnTo>
                      <a:lnTo>
                        <a:pt x="0" y="27"/>
                      </a:lnTo>
                      <a:lnTo>
                        <a:pt x="0" y="27"/>
                      </a:lnTo>
                      <a:lnTo>
                        <a:pt x="0" y="27"/>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84" name="Freeform 1105"/>
                <p:cNvSpPr>
                  <a:spLocks/>
                </p:cNvSpPr>
                <p:nvPr/>
              </p:nvSpPr>
              <p:spPr bwMode="auto">
                <a:xfrm>
                  <a:off x="3129" y="1326"/>
                  <a:ext cx="97" cy="12"/>
                </a:xfrm>
                <a:custGeom>
                  <a:avLst/>
                  <a:gdLst>
                    <a:gd name="T0" fmla="*/ 3 w 149"/>
                    <a:gd name="T1" fmla="*/ 18 h 18"/>
                    <a:gd name="T2" fmla="*/ 2 w 149"/>
                    <a:gd name="T3" fmla="*/ 18 h 18"/>
                    <a:gd name="T4" fmla="*/ 149 w 149"/>
                    <a:gd name="T5" fmla="*/ 18 h 18"/>
                    <a:gd name="T6" fmla="*/ 149 w 149"/>
                    <a:gd name="T7" fmla="*/ 0 h 18"/>
                    <a:gd name="T8" fmla="*/ 2 w 149"/>
                    <a:gd name="T9" fmla="*/ 0 h 18"/>
                    <a:gd name="T10" fmla="*/ 0 w 149"/>
                    <a:gd name="T11" fmla="*/ 0 h 18"/>
                    <a:gd name="T12" fmla="*/ 2 w 149"/>
                    <a:gd name="T13" fmla="*/ 0 h 18"/>
                    <a:gd name="T14" fmla="*/ 2 w 149"/>
                    <a:gd name="T15" fmla="*/ 0 h 18"/>
                    <a:gd name="T16" fmla="*/ 0 w 149"/>
                    <a:gd name="T17" fmla="*/ 0 h 18"/>
                    <a:gd name="T18" fmla="*/ 3 w 149"/>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9" h="18">
                      <a:moveTo>
                        <a:pt x="3" y="18"/>
                      </a:moveTo>
                      <a:lnTo>
                        <a:pt x="2" y="18"/>
                      </a:lnTo>
                      <a:lnTo>
                        <a:pt x="149" y="18"/>
                      </a:lnTo>
                      <a:lnTo>
                        <a:pt x="149" y="0"/>
                      </a:lnTo>
                      <a:lnTo>
                        <a:pt x="2" y="0"/>
                      </a:lnTo>
                      <a:lnTo>
                        <a:pt x="0" y="0"/>
                      </a:lnTo>
                      <a:lnTo>
                        <a:pt x="2" y="0"/>
                      </a:lnTo>
                      <a:lnTo>
                        <a:pt x="2" y="0"/>
                      </a:lnTo>
                      <a:lnTo>
                        <a:pt x="0" y="0"/>
                      </a:lnTo>
                      <a:lnTo>
                        <a:pt x="3" y="18"/>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85" name="Freeform 1106"/>
                <p:cNvSpPr>
                  <a:spLocks/>
                </p:cNvSpPr>
                <p:nvPr/>
              </p:nvSpPr>
              <p:spPr bwMode="auto">
                <a:xfrm>
                  <a:off x="4292" y="1414"/>
                  <a:ext cx="35" cy="14"/>
                </a:xfrm>
                <a:custGeom>
                  <a:avLst/>
                  <a:gdLst>
                    <a:gd name="T0" fmla="*/ 0 w 54"/>
                    <a:gd name="T1" fmla="*/ 17 h 20"/>
                    <a:gd name="T2" fmla="*/ 0 w 54"/>
                    <a:gd name="T3" fmla="*/ 17 h 20"/>
                    <a:gd name="T4" fmla="*/ 54 w 54"/>
                    <a:gd name="T5" fmla="*/ 20 h 20"/>
                    <a:gd name="T6" fmla="*/ 54 w 54"/>
                    <a:gd name="T7" fmla="*/ 3 h 20"/>
                    <a:gd name="T8" fmla="*/ 0 w 54"/>
                    <a:gd name="T9" fmla="*/ 0 h 20"/>
                    <a:gd name="T10" fmla="*/ 0 w 54"/>
                    <a:gd name="T11" fmla="*/ 0 h 20"/>
                    <a:gd name="T12" fmla="*/ 0 w 54"/>
                    <a:gd name="T13" fmla="*/ 0 h 20"/>
                    <a:gd name="T14" fmla="*/ 0 w 54"/>
                    <a:gd name="T15" fmla="*/ 0 h 20"/>
                    <a:gd name="T16" fmla="*/ 0 w 54"/>
                    <a:gd name="T17" fmla="*/ 0 h 20"/>
                    <a:gd name="T18" fmla="*/ 0 w 54"/>
                    <a:gd name="T19" fmla="*/ 1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0" y="17"/>
                      </a:moveTo>
                      <a:lnTo>
                        <a:pt x="0" y="17"/>
                      </a:lnTo>
                      <a:lnTo>
                        <a:pt x="54" y="20"/>
                      </a:lnTo>
                      <a:lnTo>
                        <a:pt x="54" y="3"/>
                      </a:lnTo>
                      <a:lnTo>
                        <a:pt x="0" y="0"/>
                      </a:lnTo>
                      <a:lnTo>
                        <a:pt x="0" y="0"/>
                      </a:lnTo>
                      <a:lnTo>
                        <a:pt x="0" y="0"/>
                      </a:lnTo>
                      <a:lnTo>
                        <a:pt x="0" y="0"/>
                      </a:lnTo>
                      <a:lnTo>
                        <a:pt x="0" y="0"/>
                      </a:lnTo>
                      <a:lnTo>
                        <a:pt x="0" y="17"/>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86" name="Freeform 1107"/>
                <p:cNvSpPr>
                  <a:spLocks/>
                </p:cNvSpPr>
                <p:nvPr/>
              </p:nvSpPr>
              <p:spPr bwMode="auto">
                <a:xfrm>
                  <a:off x="4254" y="1414"/>
                  <a:ext cx="38" cy="12"/>
                </a:xfrm>
                <a:custGeom>
                  <a:avLst/>
                  <a:gdLst>
                    <a:gd name="T0" fmla="*/ 0 w 60"/>
                    <a:gd name="T1" fmla="*/ 17 h 17"/>
                    <a:gd name="T2" fmla="*/ 1 w 60"/>
                    <a:gd name="T3" fmla="*/ 17 h 17"/>
                    <a:gd name="T4" fmla="*/ 60 w 60"/>
                    <a:gd name="T5" fmla="*/ 17 h 17"/>
                    <a:gd name="T6" fmla="*/ 60 w 60"/>
                    <a:gd name="T7" fmla="*/ 0 h 17"/>
                    <a:gd name="T8" fmla="*/ 1 w 60"/>
                    <a:gd name="T9" fmla="*/ 0 h 17"/>
                    <a:gd name="T10" fmla="*/ 2 w 60"/>
                    <a:gd name="T11" fmla="*/ 0 h 17"/>
                    <a:gd name="T12" fmla="*/ 0 w 60"/>
                    <a:gd name="T13" fmla="*/ 17 h 17"/>
                    <a:gd name="T14" fmla="*/ 1 w 60"/>
                    <a:gd name="T15" fmla="*/ 17 h 17"/>
                    <a:gd name="T16" fmla="*/ 1 w 60"/>
                    <a:gd name="T17" fmla="*/ 17 h 17"/>
                    <a:gd name="T18" fmla="*/ 0 w 60"/>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17">
                      <a:moveTo>
                        <a:pt x="0" y="17"/>
                      </a:moveTo>
                      <a:lnTo>
                        <a:pt x="1" y="17"/>
                      </a:lnTo>
                      <a:lnTo>
                        <a:pt x="60" y="17"/>
                      </a:lnTo>
                      <a:lnTo>
                        <a:pt x="60" y="0"/>
                      </a:lnTo>
                      <a:lnTo>
                        <a:pt x="1" y="0"/>
                      </a:lnTo>
                      <a:lnTo>
                        <a:pt x="2" y="0"/>
                      </a:lnTo>
                      <a:lnTo>
                        <a:pt x="0" y="17"/>
                      </a:lnTo>
                      <a:lnTo>
                        <a:pt x="1" y="17"/>
                      </a:lnTo>
                      <a:lnTo>
                        <a:pt x="1" y="17"/>
                      </a:lnTo>
                      <a:lnTo>
                        <a:pt x="0" y="17"/>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87" name="Freeform 1108"/>
                <p:cNvSpPr>
                  <a:spLocks/>
                </p:cNvSpPr>
                <p:nvPr/>
              </p:nvSpPr>
              <p:spPr bwMode="auto">
                <a:xfrm>
                  <a:off x="4206" y="1408"/>
                  <a:ext cx="50" cy="18"/>
                </a:xfrm>
                <a:custGeom>
                  <a:avLst/>
                  <a:gdLst>
                    <a:gd name="T0" fmla="*/ 2 w 77"/>
                    <a:gd name="T1" fmla="*/ 17 h 26"/>
                    <a:gd name="T2" fmla="*/ 0 w 77"/>
                    <a:gd name="T3" fmla="*/ 17 h 26"/>
                    <a:gd name="T4" fmla="*/ 75 w 77"/>
                    <a:gd name="T5" fmla="*/ 26 h 26"/>
                    <a:gd name="T6" fmla="*/ 77 w 77"/>
                    <a:gd name="T7" fmla="*/ 9 h 26"/>
                    <a:gd name="T8" fmla="*/ 3 w 77"/>
                    <a:gd name="T9" fmla="*/ 0 h 26"/>
                    <a:gd name="T10" fmla="*/ 2 w 77"/>
                    <a:gd name="T11" fmla="*/ 0 h 26"/>
                    <a:gd name="T12" fmla="*/ 3 w 77"/>
                    <a:gd name="T13" fmla="*/ 0 h 26"/>
                    <a:gd name="T14" fmla="*/ 2 w 77"/>
                    <a:gd name="T15" fmla="*/ 0 h 26"/>
                    <a:gd name="T16" fmla="*/ 2 w 77"/>
                    <a:gd name="T17" fmla="*/ 0 h 26"/>
                    <a:gd name="T18" fmla="*/ 2 w 77"/>
                    <a:gd name="T19"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26">
                      <a:moveTo>
                        <a:pt x="2" y="17"/>
                      </a:moveTo>
                      <a:lnTo>
                        <a:pt x="0" y="17"/>
                      </a:lnTo>
                      <a:lnTo>
                        <a:pt x="75" y="26"/>
                      </a:lnTo>
                      <a:lnTo>
                        <a:pt x="77" y="9"/>
                      </a:lnTo>
                      <a:lnTo>
                        <a:pt x="3" y="0"/>
                      </a:lnTo>
                      <a:lnTo>
                        <a:pt x="2" y="0"/>
                      </a:lnTo>
                      <a:lnTo>
                        <a:pt x="3" y="0"/>
                      </a:lnTo>
                      <a:lnTo>
                        <a:pt x="2" y="0"/>
                      </a:lnTo>
                      <a:lnTo>
                        <a:pt x="2" y="0"/>
                      </a:lnTo>
                      <a:lnTo>
                        <a:pt x="2" y="17"/>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88" name="Freeform 1109"/>
                <p:cNvSpPr>
                  <a:spLocks/>
                </p:cNvSpPr>
                <p:nvPr/>
              </p:nvSpPr>
              <p:spPr bwMode="auto">
                <a:xfrm>
                  <a:off x="4159" y="1408"/>
                  <a:ext cx="49" cy="12"/>
                </a:xfrm>
                <a:custGeom>
                  <a:avLst/>
                  <a:gdLst>
                    <a:gd name="T0" fmla="*/ 0 w 75"/>
                    <a:gd name="T1" fmla="*/ 17 h 17"/>
                    <a:gd name="T2" fmla="*/ 0 w 75"/>
                    <a:gd name="T3" fmla="*/ 17 h 17"/>
                    <a:gd name="T4" fmla="*/ 75 w 75"/>
                    <a:gd name="T5" fmla="*/ 17 h 17"/>
                    <a:gd name="T6" fmla="*/ 75 w 75"/>
                    <a:gd name="T7" fmla="*/ 0 h 17"/>
                    <a:gd name="T8" fmla="*/ 0 w 75"/>
                    <a:gd name="T9" fmla="*/ 0 h 17"/>
                    <a:gd name="T10" fmla="*/ 0 w 75"/>
                    <a:gd name="T11" fmla="*/ 0 h 17"/>
                    <a:gd name="T12" fmla="*/ 0 w 75"/>
                    <a:gd name="T13" fmla="*/ 17 h 17"/>
                    <a:gd name="T14" fmla="*/ 0 w 75"/>
                    <a:gd name="T15" fmla="*/ 17 h 17"/>
                    <a:gd name="T16" fmla="*/ 0 w 75"/>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17">
                      <a:moveTo>
                        <a:pt x="0" y="17"/>
                      </a:moveTo>
                      <a:lnTo>
                        <a:pt x="0" y="17"/>
                      </a:lnTo>
                      <a:lnTo>
                        <a:pt x="75" y="17"/>
                      </a:lnTo>
                      <a:lnTo>
                        <a:pt x="75" y="0"/>
                      </a:lnTo>
                      <a:lnTo>
                        <a:pt x="0" y="0"/>
                      </a:lnTo>
                      <a:lnTo>
                        <a:pt x="0" y="0"/>
                      </a:lnTo>
                      <a:lnTo>
                        <a:pt x="0" y="17"/>
                      </a:lnTo>
                      <a:lnTo>
                        <a:pt x="0" y="17"/>
                      </a:lnTo>
                      <a:lnTo>
                        <a:pt x="0" y="17"/>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89" name="Freeform 1110"/>
                <p:cNvSpPr>
                  <a:spLocks/>
                </p:cNvSpPr>
                <p:nvPr/>
              </p:nvSpPr>
              <p:spPr bwMode="auto">
                <a:xfrm>
                  <a:off x="4086" y="1406"/>
                  <a:ext cx="73" cy="14"/>
                </a:xfrm>
                <a:custGeom>
                  <a:avLst/>
                  <a:gdLst>
                    <a:gd name="T0" fmla="*/ 0 w 112"/>
                    <a:gd name="T1" fmla="*/ 18 h 22"/>
                    <a:gd name="T2" fmla="*/ 0 w 112"/>
                    <a:gd name="T3" fmla="*/ 18 h 22"/>
                    <a:gd name="T4" fmla="*/ 112 w 112"/>
                    <a:gd name="T5" fmla="*/ 22 h 22"/>
                    <a:gd name="T6" fmla="*/ 112 w 112"/>
                    <a:gd name="T7" fmla="*/ 5 h 22"/>
                    <a:gd name="T8" fmla="*/ 0 w 112"/>
                    <a:gd name="T9" fmla="*/ 0 h 22"/>
                    <a:gd name="T10" fmla="*/ 0 w 112"/>
                    <a:gd name="T11" fmla="*/ 0 h 22"/>
                    <a:gd name="T12" fmla="*/ 0 w 112"/>
                    <a:gd name="T13" fmla="*/ 0 h 22"/>
                    <a:gd name="T14" fmla="*/ 0 w 112"/>
                    <a:gd name="T15" fmla="*/ 0 h 22"/>
                    <a:gd name="T16" fmla="*/ 0 w 112"/>
                    <a:gd name="T17" fmla="*/ 0 h 22"/>
                    <a:gd name="T18" fmla="*/ 0 w 112"/>
                    <a:gd name="T19"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22">
                      <a:moveTo>
                        <a:pt x="0" y="18"/>
                      </a:moveTo>
                      <a:lnTo>
                        <a:pt x="0" y="18"/>
                      </a:lnTo>
                      <a:lnTo>
                        <a:pt x="112" y="22"/>
                      </a:lnTo>
                      <a:lnTo>
                        <a:pt x="112" y="5"/>
                      </a:lnTo>
                      <a:lnTo>
                        <a:pt x="0" y="0"/>
                      </a:lnTo>
                      <a:lnTo>
                        <a:pt x="0" y="0"/>
                      </a:lnTo>
                      <a:lnTo>
                        <a:pt x="0" y="0"/>
                      </a:lnTo>
                      <a:lnTo>
                        <a:pt x="0" y="0"/>
                      </a:lnTo>
                      <a:lnTo>
                        <a:pt x="0" y="0"/>
                      </a:lnTo>
                      <a:lnTo>
                        <a:pt x="0" y="18"/>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90" name="Freeform 1111"/>
                <p:cNvSpPr>
                  <a:spLocks/>
                </p:cNvSpPr>
                <p:nvPr/>
              </p:nvSpPr>
              <p:spPr bwMode="auto">
                <a:xfrm>
                  <a:off x="4038" y="1406"/>
                  <a:ext cx="48" cy="12"/>
                </a:xfrm>
                <a:custGeom>
                  <a:avLst/>
                  <a:gdLst>
                    <a:gd name="T0" fmla="*/ 0 w 75"/>
                    <a:gd name="T1" fmla="*/ 18 h 18"/>
                    <a:gd name="T2" fmla="*/ 0 w 75"/>
                    <a:gd name="T3" fmla="*/ 18 h 18"/>
                    <a:gd name="T4" fmla="*/ 75 w 75"/>
                    <a:gd name="T5" fmla="*/ 18 h 18"/>
                    <a:gd name="T6" fmla="*/ 75 w 75"/>
                    <a:gd name="T7" fmla="*/ 0 h 18"/>
                    <a:gd name="T8" fmla="*/ 0 w 75"/>
                    <a:gd name="T9" fmla="*/ 0 h 18"/>
                    <a:gd name="T10" fmla="*/ 0 w 75"/>
                    <a:gd name="T11" fmla="*/ 0 h 18"/>
                    <a:gd name="T12" fmla="*/ 0 w 75"/>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75" h="18">
                      <a:moveTo>
                        <a:pt x="0" y="18"/>
                      </a:moveTo>
                      <a:lnTo>
                        <a:pt x="0" y="18"/>
                      </a:lnTo>
                      <a:lnTo>
                        <a:pt x="75" y="18"/>
                      </a:lnTo>
                      <a:lnTo>
                        <a:pt x="75" y="0"/>
                      </a:lnTo>
                      <a:lnTo>
                        <a:pt x="0" y="0"/>
                      </a:lnTo>
                      <a:lnTo>
                        <a:pt x="0" y="0"/>
                      </a:lnTo>
                      <a:lnTo>
                        <a:pt x="0" y="18"/>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91" name="Freeform 1112"/>
                <p:cNvSpPr>
                  <a:spLocks/>
                </p:cNvSpPr>
                <p:nvPr/>
              </p:nvSpPr>
              <p:spPr bwMode="auto">
                <a:xfrm>
                  <a:off x="3992" y="1406"/>
                  <a:ext cx="46" cy="12"/>
                </a:xfrm>
                <a:custGeom>
                  <a:avLst/>
                  <a:gdLst>
                    <a:gd name="T0" fmla="*/ 0 w 74"/>
                    <a:gd name="T1" fmla="*/ 18 h 18"/>
                    <a:gd name="T2" fmla="*/ 0 w 74"/>
                    <a:gd name="T3" fmla="*/ 18 h 18"/>
                    <a:gd name="T4" fmla="*/ 74 w 74"/>
                    <a:gd name="T5" fmla="*/ 18 h 18"/>
                    <a:gd name="T6" fmla="*/ 74 w 74"/>
                    <a:gd name="T7" fmla="*/ 0 h 18"/>
                    <a:gd name="T8" fmla="*/ 0 w 74"/>
                    <a:gd name="T9" fmla="*/ 0 h 18"/>
                    <a:gd name="T10" fmla="*/ 0 w 74"/>
                    <a:gd name="T11" fmla="*/ 0 h 18"/>
                    <a:gd name="T12" fmla="*/ 0 w 74"/>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74" h="18">
                      <a:moveTo>
                        <a:pt x="0" y="18"/>
                      </a:moveTo>
                      <a:lnTo>
                        <a:pt x="0" y="18"/>
                      </a:lnTo>
                      <a:lnTo>
                        <a:pt x="74" y="18"/>
                      </a:lnTo>
                      <a:lnTo>
                        <a:pt x="74" y="0"/>
                      </a:lnTo>
                      <a:lnTo>
                        <a:pt x="0" y="0"/>
                      </a:lnTo>
                      <a:lnTo>
                        <a:pt x="0" y="0"/>
                      </a:lnTo>
                      <a:lnTo>
                        <a:pt x="0" y="18"/>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92" name="Freeform 1113"/>
                <p:cNvSpPr>
                  <a:spLocks/>
                </p:cNvSpPr>
                <p:nvPr/>
              </p:nvSpPr>
              <p:spPr bwMode="auto">
                <a:xfrm>
                  <a:off x="3946" y="1406"/>
                  <a:ext cx="46" cy="12"/>
                </a:xfrm>
                <a:custGeom>
                  <a:avLst/>
                  <a:gdLst>
                    <a:gd name="T0" fmla="*/ 0 w 71"/>
                    <a:gd name="T1" fmla="*/ 18 h 18"/>
                    <a:gd name="T2" fmla="*/ 0 w 71"/>
                    <a:gd name="T3" fmla="*/ 18 h 18"/>
                    <a:gd name="T4" fmla="*/ 71 w 71"/>
                    <a:gd name="T5" fmla="*/ 18 h 18"/>
                    <a:gd name="T6" fmla="*/ 71 w 71"/>
                    <a:gd name="T7" fmla="*/ 0 h 18"/>
                    <a:gd name="T8" fmla="*/ 0 w 71"/>
                    <a:gd name="T9" fmla="*/ 0 h 18"/>
                    <a:gd name="T10" fmla="*/ 0 w 71"/>
                    <a:gd name="T11" fmla="*/ 0 h 18"/>
                    <a:gd name="T12" fmla="*/ 0 w 71"/>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71" h="18">
                      <a:moveTo>
                        <a:pt x="0" y="18"/>
                      </a:moveTo>
                      <a:lnTo>
                        <a:pt x="0" y="18"/>
                      </a:lnTo>
                      <a:lnTo>
                        <a:pt x="71" y="18"/>
                      </a:lnTo>
                      <a:lnTo>
                        <a:pt x="71" y="0"/>
                      </a:lnTo>
                      <a:lnTo>
                        <a:pt x="0" y="0"/>
                      </a:lnTo>
                      <a:lnTo>
                        <a:pt x="0" y="0"/>
                      </a:lnTo>
                      <a:lnTo>
                        <a:pt x="0" y="18"/>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93" name="Freeform 1114"/>
                <p:cNvSpPr>
                  <a:spLocks/>
                </p:cNvSpPr>
                <p:nvPr/>
              </p:nvSpPr>
              <p:spPr bwMode="auto">
                <a:xfrm>
                  <a:off x="3873" y="1406"/>
                  <a:ext cx="73" cy="12"/>
                </a:xfrm>
                <a:custGeom>
                  <a:avLst/>
                  <a:gdLst>
                    <a:gd name="T0" fmla="*/ 0 w 113"/>
                    <a:gd name="T1" fmla="*/ 18 h 18"/>
                    <a:gd name="T2" fmla="*/ 0 w 113"/>
                    <a:gd name="T3" fmla="*/ 18 h 18"/>
                    <a:gd name="T4" fmla="*/ 113 w 113"/>
                    <a:gd name="T5" fmla="*/ 18 h 18"/>
                    <a:gd name="T6" fmla="*/ 113 w 113"/>
                    <a:gd name="T7" fmla="*/ 0 h 18"/>
                    <a:gd name="T8" fmla="*/ 0 w 113"/>
                    <a:gd name="T9" fmla="*/ 0 h 18"/>
                    <a:gd name="T10" fmla="*/ 0 w 113"/>
                    <a:gd name="T11" fmla="*/ 0 h 18"/>
                    <a:gd name="T12" fmla="*/ 0 w 113"/>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113" h="18">
                      <a:moveTo>
                        <a:pt x="0" y="18"/>
                      </a:moveTo>
                      <a:lnTo>
                        <a:pt x="0" y="18"/>
                      </a:lnTo>
                      <a:lnTo>
                        <a:pt x="113" y="18"/>
                      </a:lnTo>
                      <a:lnTo>
                        <a:pt x="113" y="0"/>
                      </a:lnTo>
                      <a:lnTo>
                        <a:pt x="0" y="0"/>
                      </a:lnTo>
                      <a:lnTo>
                        <a:pt x="0" y="0"/>
                      </a:lnTo>
                      <a:lnTo>
                        <a:pt x="0" y="18"/>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94" name="Freeform 1115"/>
                <p:cNvSpPr>
                  <a:spLocks/>
                </p:cNvSpPr>
                <p:nvPr/>
              </p:nvSpPr>
              <p:spPr bwMode="auto">
                <a:xfrm>
                  <a:off x="3836" y="1406"/>
                  <a:ext cx="37" cy="12"/>
                </a:xfrm>
                <a:custGeom>
                  <a:avLst/>
                  <a:gdLst>
                    <a:gd name="T0" fmla="*/ 0 w 58"/>
                    <a:gd name="T1" fmla="*/ 18 h 18"/>
                    <a:gd name="T2" fmla="*/ 0 w 58"/>
                    <a:gd name="T3" fmla="*/ 18 h 18"/>
                    <a:gd name="T4" fmla="*/ 58 w 58"/>
                    <a:gd name="T5" fmla="*/ 18 h 18"/>
                    <a:gd name="T6" fmla="*/ 58 w 58"/>
                    <a:gd name="T7" fmla="*/ 0 h 18"/>
                    <a:gd name="T8" fmla="*/ 0 w 58"/>
                    <a:gd name="T9" fmla="*/ 0 h 18"/>
                    <a:gd name="T10" fmla="*/ 0 w 58"/>
                    <a:gd name="T11" fmla="*/ 0 h 18"/>
                    <a:gd name="T12" fmla="*/ 0 w 58"/>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58" h="18">
                      <a:moveTo>
                        <a:pt x="0" y="18"/>
                      </a:moveTo>
                      <a:lnTo>
                        <a:pt x="0" y="18"/>
                      </a:lnTo>
                      <a:lnTo>
                        <a:pt x="58" y="18"/>
                      </a:lnTo>
                      <a:lnTo>
                        <a:pt x="58" y="0"/>
                      </a:lnTo>
                      <a:lnTo>
                        <a:pt x="0" y="0"/>
                      </a:lnTo>
                      <a:lnTo>
                        <a:pt x="0" y="0"/>
                      </a:lnTo>
                      <a:lnTo>
                        <a:pt x="0" y="18"/>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95" name="Freeform 1116"/>
                <p:cNvSpPr>
                  <a:spLocks/>
                </p:cNvSpPr>
                <p:nvPr/>
              </p:nvSpPr>
              <p:spPr bwMode="auto">
                <a:xfrm>
                  <a:off x="3788" y="1406"/>
                  <a:ext cx="48" cy="12"/>
                </a:xfrm>
                <a:custGeom>
                  <a:avLst/>
                  <a:gdLst>
                    <a:gd name="T0" fmla="*/ 0 w 74"/>
                    <a:gd name="T1" fmla="*/ 18 h 18"/>
                    <a:gd name="T2" fmla="*/ 0 w 74"/>
                    <a:gd name="T3" fmla="*/ 18 h 18"/>
                    <a:gd name="T4" fmla="*/ 74 w 74"/>
                    <a:gd name="T5" fmla="*/ 18 h 18"/>
                    <a:gd name="T6" fmla="*/ 74 w 74"/>
                    <a:gd name="T7" fmla="*/ 0 h 18"/>
                    <a:gd name="T8" fmla="*/ 0 w 74"/>
                    <a:gd name="T9" fmla="*/ 0 h 18"/>
                    <a:gd name="T10" fmla="*/ 0 w 74"/>
                    <a:gd name="T11" fmla="*/ 0 h 18"/>
                    <a:gd name="T12" fmla="*/ 0 w 74"/>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74" h="18">
                      <a:moveTo>
                        <a:pt x="0" y="18"/>
                      </a:moveTo>
                      <a:lnTo>
                        <a:pt x="0" y="18"/>
                      </a:lnTo>
                      <a:lnTo>
                        <a:pt x="74" y="18"/>
                      </a:lnTo>
                      <a:lnTo>
                        <a:pt x="74" y="0"/>
                      </a:lnTo>
                      <a:lnTo>
                        <a:pt x="0" y="0"/>
                      </a:lnTo>
                      <a:lnTo>
                        <a:pt x="0" y="0"/>
                      </a:lnTo>
                      <a:lnTo>
                        <a:pt x="0" y="18"/>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96" name="Freeform 1117"/>
                <p:cNvSpPr>
                  <a:spLocks/>
                </p:cNvSpPr>
                <p:nvPr/>
              </p:nvSpPr>
              <p:spPr bwMode="auto">
                <a:xfrm>
                  <a:off x="3690" y="1406"/>
                  <a:ext cx="98" cy="12"/>
                </a:xfrm>
                <a:custGeom>
                  <a:avLst/>
                  <a:gdLst>
                    <a:gd name="T0" fmla="*/ 0 w 153"/>
                    <a:gd name="T1" fmla="*/ 18 h 18"/>
                    <a:gd name="T2" fmla="*/ 0 w 153"/>
                    <a:gd name="T3" fmla="*/ 18 h 18"/>
                    <a:gd name="T4" fmla="*/ 153 w 153"/>
                    <a:gd name="T5" fmla="*/ 18 h 18"/>
                    <a:gd name="T6" fmla="*/ 153 w 153"/>
                    <a:gd name="T7" fmla="*/ 0 h 18"/>
                    <a:gd name="T8" fmla="*/ 0 w 153"/>
                    <a:gd name="T9" fmla="*/ 0 h 18"/>
                    <a:gd name="T10" fmla="*/ 0 w 153"/>
                    <a:gd name="T11" fmla="*/ 0 h 18"/>
                    <a:gd name="T12" fmla="*/ 0 w 153"/>
                    <a:gd name="T13" fmla="*/ 0 h 18"/>
                    <a:gd name="T14" fmla="*/ 0 w 153"/>
                    <a:gd name="T15" fmla="*/ 0 h 18"/>
                    <a:gd name="T16" fmla="*/ 0 w 153"/>
                    <a:gd name="T17" fmla="*/ 0 h 18"/>
                    <a:gd name="T18" fmla="*/ 0 w 153"/>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3" h="18">
                      <a:moveTo>
                        <a:pt x="0" y="18"/>
                      </a:moveTo>
                      <a:lnTo>
                        <a:pt x="0" y="18"/>
                      </a:lnTo>
                      <a:lnTo>
                        <a:pt x="153" y="18"/>
                      </a:lnTo>
                      <a:lnTo>
                        <a:pt x="153" y="0"/>
                      </a:lnTo>
                      <a:lnTo>
                        <a:pt x="0" y="0"/>
                      </a:lnTo>
                      <a:lnTo>
                        <a:pt x="0" y="0"/>
                      </a:lnTo>
                      <a:lnTo>
                        <a:pt x="0" y="0"/>
                      </a:lnTo>
                      <a:lnTo>
                        <a:pt x="0" y="0"/>
                      </a:lnTo>
                      <a:lnTo>
                        <a:pt x="0" y="0"/>
                      </a:lnTo>
                      <a:lnTo>
                        <a:pt x="0" y="18"/>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97" name="Freeform 1118"/>
                <p:cNvSpPr>
                  <a:spLocks/>
                </p:cNvSpPr>
                <p:nvPr/>
              </p:nvSpPr>
              <p:spPr bwMode="auto">
                <a:xfrm>
                  <a:off x="3570" y="1406"/>
                  <a:ext cx="120" cy="14"/>
                </a:xfrm>
                <a:custGeom>
                  <a:avLst/>
                  <a:gdLst>
                    <a:gd name="T0" fmla="*/ 0 w 186"/>
                    <a:gd name="T1" fmla="*/ 22 h 22"/>
                    <a:gd name="T2" fmla="*/ 0 w 186"/>
                    <a:gd name="T3" fmla="*/ 22 h 22"/>
                    <a:gd name="T4" fmla="*/ 186 w 186"/>
                    <a:gd name="T5" fmla="*/ 18 h 22"/>
                    <a:gd name="T6" fmla="*/ 186 w 186"/>
                    <a:gd name="T7" fmla="*/ 0 h 22"/>
                    <a:gd name="T8" fmla="*/ 0 w 186"/>
                    <a:gd name="T9" fmla="*/ 5 h 22"/>
                    <a:gd name="T10" fmla="*/ 0 w 186"/>
                    <a:gd name="T11" fmla="*/ 5 h 22"/>
                    <a:gd name="T12" fmla="*/ 0 w 186"/>
                    <a:gd name="T13" fmla="*/ 5 h 22"/>
                    <a:gd name="T14" fmla="*/ 0 w 186"/>
                    <a:gd name="T15" fmla="*/ 5 h 22"/>
                    <a:gd name="T16" fmla="*/ 0 w 186"/>
                    <a:gd name="T17" fmla="*/ 5 h 22"/>
                    <a:gd name="T18" fmla="*/ 0 w 186"/>
                    <a:gd name="T1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22">
                      <a:moveTo>
                        <a:pt x="0" y="22"/>
                      </a:moveTo>
                      <a:lnTo>
                        <a:pt x="0" y="22"/>
                      </a:lnTo>
                      <a:lnTo>
                        <a:pt x="186" y="18"/>
                      </a:lnTo>
                      <a:lnTo>
                        <a:pt x="186" y="0"/>
                      </a:lnTo>
                      <a:lnTo>
                        <a:pt x="0" y="5"/>
                      </a:lnTo>
                      <a:lnTo>
                        <a:pt x="0" y="5"/>
                      </a:lnTo>
                      <a:lnTo>
                        <a:pt x="0" y="5"/>
                      </a:lnTo>
                      <a:lnTo>
                        <a:pt x="0" y="5"/>
                      </a:lnTo>
                      <a:lnTo>
                        <a:pt x="0" y="5"/>
                      </a:lnTo>
                      <a:lnTo>
                        <a:pt x="0" y="22"/>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98" name="Freeform 1119"/>
                <p:cNvSpPr>
                  <a:spLocks/>
                </p:cNvSpPr>
                <p:nvPr/>
              </p:nvSpPr>
              <p:spPr bwMode="auto">
                <a:xfrm>
                  <a:off x="3472" y="1408"/>
                  <a:ext cx="98" cy="18"/>
                </a:xfrm>
                <a:custGeom>
                  <a:avLst/>
                  <a:gdLst>
                    <a:gd name="T0" fmla="*/ 0 w 153"/>
                    <a:gd name="T1" fmla="*/ 26 h 26"/>
                    <a:gd name="T2" fmla="*/ 0 w 153"/>
                    <a:gd name="T3" fmla="*/ 26 h 26"/>
                    <a:gd name="T4" fmla="*/ 153 w 153"/>
                    <a:gd name="T5" fmla="*/ 17 h 26"/>
                    <a:gd name="T6" fmla="*/ 153 w 153"/>
                    <a:gd name="T7" fmla="*/ 0 h 26"/>
                    <a:gd name="T8" fmla="*/ 0 w 153"/>
                    <a:gd name="T9" fmla="*/ 9 h 26"/>
                    <a:gd name="T10" fmla="*/ 0 w 153"/>
                    <a:gd name="T11" fmla="*/ 9 h 26"/>
                    <a:gd name="T12" fmla="*/ 0 w 153"/>
                    <a:gd name="T13" fmla="*/ 26 h 26"/>
                    <a:gd name="T14" fmla="*/ 0 w 153"/>
                    <a:gd name="T15" fmla="*/ 26 h 26"/>
                    <a:gd name="T16" fmla="*/ 0 w 15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26">
                      <a:moveTo>
                        <a:pt x="0" y="26"/>
                      </a:moveTo>
                      <a:lnTo>
                        <a:pt x="0" y="26"/>
                      </a:lnTo>
                      <a:lnTo>
                        <a:pt x="153" y="17"/>
                      </a:lnTo>
                      <a:lnTo>
                        <a:pt x="153" y="0"/>
                      </a:lnTo>
                      <a:lnTo>
                        <a:pt x="0" y="9"/>
                      </a:lnTo>
                      <a:lnTo>
                        <a:pt x="0" y="9"/>
                      </a:lnTo>
                      <a:lnTo>
                        <a:pt x="0" y="26"/>
                      </a:lnTo>
                      <a:lnTo>
                        <a:pt x="0" y="26"/>
                      </a:lnTo>
                      <a:lnTo>
                        <a:pt x="0" y="26"/>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99" name="Freeform 1120"/>
                <p:cNvSpPr>
                  <a:spLocks/>
                </p:cNvSpPr>
                <p:nvPr/>
              </p:nvSpPr>
              <p:spPr bwMode="auto">
                <a:xfrm>
                  <a:off x="3378" y="1414"/>
                  <a:ext cx="94" cy="12"/>
                </a:xfrm>
                <a:custGeom>
                  <a:avLst/>
                  <a:gdLst>
                    <a:gd name="T0" fmla="*/ 0 w 147"/>
                    <a:gd name="T1" fmla="*/ 17 h 17"/>
                    <a:gd name="T2" fmla="*/ 0 w 147"/>
                    <a:gd name="T3" fmla="*/ 17 h 17"/>
                    <a:gd name="T4" fmla="*/ 147 w 147"/>
                    <a:gd name="T5" fmla="*/ 17 h 17"/>
                    <a:gd name="T6" fmla="*/ 147 w 147"/>
                    <a:gd name="T7" fmla="*/ 0 h 17"/>
                    <a:gd name="T8" fmla="*/ 0 w 147"/>
                    <a:gd name="T9" fmla="*/ 0 h 17"/>
                    <a:gd name="T10" fmla="*/ 0 w 147"/>
                    <a:gd name="T11" fmla="*/ 0 h 17"/>
                    <a:gd name="T12" fmla="*/ 0 w 147"/>
                    <a:gd name="T13" fmla="*/ 0 h 17"/>
                    <a:gd name="T14" fmla="*/ 0 w 147"/>
                    <a:gd name="T15" fmla="*/ 0 h 17"/>
                    <a:gd name="T16" fmla="*/ 0 w 147"/>
                    <a:gd name="T17" fmla="*/ 0 h 17"/>
                    <a:gd name="T18" fmla="*/ 0 w 147"/>
                    <a:gd name="T1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7" h="17">
                      <a:moveTo>
                        <a:pt x="0" y="17"/>
                      </a:moveTo>
                      <a:lnTo>
                        <a:pt x="0" y="17"/>
                      </a:lnTo>
                      <a:lnTo>
                        <a:pt x="147" y="17"/>
                      </a:lnTo>
                      <a:lnTo>
                        <a:pt x="147" y="0"/>
                      </a:lnTo>
                      <a:lnTo>
                        <a:pt x="0" y="0"/>
                      </a:lnTo>
                      <a:lnTo>
                        <a:pt x="0" y="0"/>
                      </a:lnTo>
                      <a:lnTo>
                        <a:pt x="0" y="0"/>
                      </a:lnTo>
                      <a:lnTo>
                        <a:pt x="0" y="0"/>
                      </a:lnTo>
                      <a:lnTo>
                        <a:pt x="0" y="0"/>
                      </a:lnTo>
                      <a:lnTo>
                        <a:pt x="0" y="17"/>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100" name="Freeform 1121"/>
                <p:cNvSpPr>
                  <a:spLocks/>
                </p:cNvSpPr>
                <p:nvPr/>
              </p:nvSpPr>
              <p:spPr bwMode="auto">
                <a:xfrm>
                  <a:off x="3341" y="1414"/>
                  <a:ext cx="37" cy="14"/>
                </a:xfrm>
                <a:custGeom>
                  <a:avLst/>
                  <a:gdLst>
                    <a:gd name="T0" fmla="*/ 3 w 58"/>
                    <a:gd name="T1" fmla="*/ 20 h 20"/>
                    <a:gd name="T2" fmla="*/ 2 w 58"/>
                    <a:gd name="T3" fmla="*/ 20 h 20"/>
                    <a:gd name="T4" fmla="*/ 58 w 58"/>
                    <a:gd name="T5" fmla="*/ 17 h 20"/>
                    <a:gd name="T6" fmla="*/ 58 w 58"/>
                    <a:gd name="T7" fmla="*/ 0 h 20"/>
                    <a:gd name="T8" fmla="*/ 2 w 58"/>
                    <a:gd name="T9" fmla="*/ 3 h 20"/>
                    <a:gd name="T10" fmla="*/ 0 w 58"/>
                    <a:gd name="T11" fmla="*/ 3 h 20"/>
                    <a:gd name="T12" fmla="*/ 2 w 58"/>
                    <a:gd name="T13" fmla="*/ 3 h 20"/>
                    <a:gd name="T14" fmla="*/ 0 w 58"/>
                    <a:gd name="T15" fmla="*/ 3 h 20"/>
                    <a:gd name="T16" fmla="*/ 0 w 58"/>
                    <a:gd name="T17" fmla="*/ 3 h 20"/>
                    <a:gd name="T18" fmla="*/ 3 w 58"/>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20">
                      <a:moveTo>
                        <a:pt x="3" y="20"/>
                      </a:moveTo>
                      <a:lnTo>
                        <a:pt x="2" y="20"/>
                      </a:lnTo>
                      <a:lnTo>
                        <a:pt x="58" y="17"/>
                      </a:lnTo>
                      <a:lnTo>
                        <a:pt x="58" y="0"/>
                      </a:lnTo>
                      <a:lnTo>
                        <a:pt x="2" y="3"/>
                      </a:lnTo>
                      <a:lnTo>
                        <a:pt x="0" y="3"/>
                      </a:lnTo>
                      <a:lnTo>
                        <a:pt x="2" y="3"/>
                      </a:lnTo>
                      <a:lnTo>
                        <a:pt x="0" y="3"/>
                      </a:lnTo>
                      <a:lnTo>
                        <a:pt x="0" y="3"/>
                      </a:lnTo>
                      <a:lnTo>
                        <a:pt x="3" y="20"/>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101" name="Freeform 1122"/>
                <p:cNvSpPr>
                  <a:spLocks/>
                </p:cNvSpPr>
                <p:nvPr/>
              </p:nvSpPr>
              <p:spPr bwMode="auto">
                <a:xfrm>
                  <a:off x="3306" y="1416"/>
                  <a:ext cx="37" cy="18"/>
                </a:xfrm>
                <a:custGeom>
                  <a:avLst/>
                  <a:gdLst>
                    <a:gd name="T0" fmla="*/ 3 w 56"/>
                    <a:gd name="T1" fmla="*/ 26 h 26"/>
                    <a:gd name="T2" fmla="*/ 3 w 56"/>
                    <a:gd name="T3" fmla="*/ 26 h 26"/>
                    <a:gd name="T4" fmla="*/ 56 w 56"/>
                    <a:gd name="T5" fmla="*/ 17 h 26"/>
                    <a:gd name="T6" fmla="*/ 53 w 56"/>
                    <a:gd name="T7" fmla="*/ 0 h 26"/>
                    <a:gd name="T8" fmla="*/ 0 w 56"/>
                    <a:gd name="T9" fmla="*/ 8 h 26"/>
                    <a:gd name="T10" fmla="*/ 0 w 56"/>
                    <a:gd name="T11" fmla="*/ 8 h 26"/>
                    <a:gd name="T12" fmla="*/ 3 w 56"/>
                    <a:gd name="T13" fmla="*/ 26 h 26"/>
                    <a:gd name="T14" fmla="*/ 3 w 56"/>
                    <a:gd name="T15" fmla="*/ 26 h 26"/>
                    <a:gd name="T16" fmla="*/ 3 w 56"/>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26">
                      <a:moveTo>
                        <a:pt x="3" y="26"/>
                      </a:moveTo>
                      <a:lnTo>
                        <a:pt x="3" y="26"/>
                      </a:lnTo>
                      <a:lnTo>
                        <a:pt x="56" y="17"/>
                      </a:lnTo>
                      <a:lnTo>
                        <a:pt x="53" y="0"/>
                      </a:lnTo>
                      <a:lnTo>
                        <a:pt x="0" y="8"/>
                      </a:lnTo>
                      <a:lnTo>
                        <a:pt x="0" y="8"/>
                      </a:lnTo>
                      <a:lnTo>
                        <a:pt x="3" y="26"/>
                      </a:lnTo>
                      <a:lnTo>
                        <a:pt x="3" y="26"/>
                      </a:lnTo>
                      <a:lnTo>
                        <a:pt x="3" y="26"/>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102" name="Freeform 1123"/>
                <p:cNvSpPr>
                  <a:spLocks/>
                </p:cNvSpPr>
                <p:nvPr/>
              </p:nvSpPr>
              <p:spPr bwMode="auto">
                <a:xfrm>
                  <a:off x="3268" y="1422"/>
                  <a:ext cx="40" cy="16"/>
                </a:xfrm>
                <a:custGeom>
                  <a:avLst/>
                  <a:gdLst>
                    <a:gd name="T0" fmla="*/ 3 w 63"/>
                    <a:gd name="T1" fmla="*/ 24 h 24"/>
                    <a:gd name="T2" fmla="*/ 3 w 63"/>
                    <a:gd name="T3" fmla="*/ 24 h 24"/>
                    <a:gd name="T4" fmla="*/ 63 w 63"/>
                    <a:gd name="T5" fmla="*/ 18 h 24"/>
                    <a:gd name="T6" fmla="*/ 60 w 63"/>
                    <a:gd name="T7" fmla="*/ 0 h 24"/>
                    <a:gd name="T8" fmla="*/ 0 w 63"/>
                    <a:gd name="T9" fmla="*/ 6 h 24"/>
                    <a:gd name="T10" fmla="*/ 0 w 63"/>
                    <a:gd name="T11" fmla="*/ 6 h 24"/>
                    <a:gd name="T12" fmla="*/ 0 w 63"/>
                    <a:gd name="T13" fmla="*/ 6 h 24"/>
                    <a:gd name="T14" fmla="*/ 0 w 63"/>
                    <a:gd name="T15" fmla="*/ 6 h 24"/>
                    <a:gd name="T16" fmla="*/ 0 w 63"/>
                    <a:gd name="T17" fmla="*/ 6 h 24"/>
                    <a:gd name="T18" fmla="*/ 3 w 63"/>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24">
                      <a:moveTo>
                        <a:pt x="3" y="24"/>
                      </a:moveTo>
                      <a:lnTo>
                        <a:pt x="3" y="24"/>
                      </a:lnTo>
                      <a:lnTo>
                        <a:pt x="63" y="18"/>
                      </a:lnTo>
                      <a:lnTo>
                        <a:pt x="60" y="0"/>
                      </a:lnTo>
                      <a:lnTo>
                        <a:pt x="0" y="6"/>
                      </a:lnTo>
                      <a:lnTo>
                        <a:pt x="0" y="6"/>
                      </a:lnTo>
                      <a:lnTo>
                        <a:pt x="0" y="6"/>
                      </a:lnTo>
                      <a:lnTo>
                        <a:pt x="0" y="6"/>
                      </a:lnTo>
                      <a:lnTo>
                        <a:pt x="0" y="6"/>
                      </a:lnTo>
                      <a:lnTo>
                        <a:pt x="3" y="24"/>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103" name="Freeform 1124"/>
                <p:cNvSpPr>
                  <a:spLocks/>
                </p:cNvSpPr>
                <p:nvPr/>
              </p:nvSpPr>
              <p:spPr bwMode="auto">
                <a:xfrm>
                  <a:off x="3175" y="1426"/>
                  <a:ext cx="95" cy="20"/>
                </a:xfrm>
                <a:custGeom>
                  <a:avLst/>
                  <a:gdLst>
                    <a:gd name="T0" fmla="*/ 2 w 147"/>
                    <a:gd name="T1" fmla="*/ 30 h 30"/>
                    <a:gd name="T2" fmla="*/ 3 w 147"/>
                    <a:gd name="T3" fmla="*/ 30 h 30"/>
                    <a:gd name="T4" fmla="*/ 147 w 147"/>
                    <a:gd name="T5" fmla="*/ 18 h 30"/>
                    <a:gd name="T6" fmla="*/ 144 w 147"/>
                    <a:gd name="T7" fmla="*/ 0 h 30"/>
                    <a:gd name="T8" fmla="*/ 0 w 147"/>
                    <a:gd name="T9" fmla="*/ 12 h 30"/>
                    <a:gd name="T10" fmla="*/ 2 w 147"/>
                    <a:gd name="T11" fmla="*/ 12 h 30"/>
                    <a:gd name="T12" fmla="*/ 2 w 147"/>
                    <a:gd name="T13" fmla="*/ 30 h 30"/>
                    <a:gd name="T14" fmla="*/ 2 w 147"/>
                    <a:gd name="T15" fmla="*/ 30 h 30"/>
                    <a:gd name="T16" fmla="*/ 3 w 147"/>
                    <a:gd name="T17" fmla="*/ 30 h 30"/>
                    <a:gd name="T18" fmla="*/ 2 w 147"/>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7" h="30">
                      <a:moveTo>
                        <a:pt x="2" y="30"/>
                      </a:moveTo>
                      <a:lnTo>
                        <a:pt x="3" y="30"/>
                      </a:lnTo>
                      <a:lnTo>
                        <a:pt x="147" y="18"/>
                      </a:lnTo>
                      <a:lnTo>
                        <a:pt x="144" y="0"/>
                      </a:lnTo>
                      <a:lnTo>
                        <a:pt x="0" y="12"/>
                      </a:lnTo>
                      <a:lnTo>
                        <a:pt x="2" y="12"/>
                      </a:lnTo>
                      <a:lnTo>
                        <a:pt x="2" y="30"/>
                      </a:lnTo>
                      <a:lnTo>
                        <a:pt x="2" y="30"/>
                      </a:lnTo>
                      <a:lnTo>
                        <a:pt x="3" y="30"/>
                      </a:lnTo>
                      <a:lnTo>
                        <a:pt x="2" y="30"/>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104" name="Freeform 1125"/>
                <p:cNvSpPr>
                  <a:spLocks/>
                </p:cNvSpPr>
                <p:nvPr/>
              </p:nvSpPr>
              <p:spPr bwMode="auto">
                <a:xfrm>
                  <a:off x="3104" y="1434"/>
                  <a:ext cx="73" cy="12"/>
                </a:xfrm>
                <a:custGeom>
                  <a:avLst/>
                  <a:gdLst>
                    <a:gd name="T0" fmla="*/ 0 w 113"/>
                    <a:gd name="T1" fmla="*/ 18 h 18"/>
                    <a:gd name="T2" fmla="*/ 0 w 113"/>
                    <a:gd name="T3" fmla="*/ 18 h 18"/>
                    <a:gd name="T4" fmla="*/ 113 w 113"/>
                    <a:gd name="T5" fmla="*/ 18 h 18"/>
                    <a:gd name="T6" fmla="*/ 113 w 113"/>
                    <a:gd name="T7" fmla="*/ 0 h 18"/>
                    <a:gd name="T8" fmla="*/ 0 w 113"/>
                    <a:gd name="T9" fmla="*/ 0 h 18"/>
                    <a:gd name="T10" fmla="*/ 0 w 113"/>
                    <a:gd name="T11" fmla="*/ 0 h 18"/>
                    <a:gd name="T12" fmla="*/ 0 w 113"/>
                    <a:gd name="T13" fmla="*/ 0 h 18"/>
                    <a:gd name="T14" fmla="*/ 0 w 113"/>
                    <a:gd name="T15" fmla="*/ 0 h 18"/>
                    <a:gd name="T16" fmla="*/ 0 w 113"/>
                    <a:gd name="T17" fmla="*/ 0 h 18"/>
                    <a:gd name="T18" fmla="*/ 0 w 113"/>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18">
                      <a:moveTo>
                        <a:pt x="0" y="18"/>
                      </a:moveTo>
                      <a:lnTo>
                        <a:pt x="0" y="18"/>
                      </a:lnTo>
                      <a:lnTo>
                        <a:pt x="113" y="18"/>
                      </a:lnTo>
                      <a:lnTo>
                        <a:pt x="113" y="0"/>
                      </a:lnTo>
                      <a:lnTo>
                        <a:pt x="0" y="0"/>
                      </a:lnTo>
                      <a:lnTo>
                        <a:pt x="0" y="0"/>
                      </a:lnTo>
                      <a:lnTo>
                        <a:pt x="0" y="0"/>
                      </a:lnTo>
                      <a:lnTo>
                        <a:pt x="0" y="0"/>
                      </a:lnTo>
                      <a:lnTo>
                        <a:pt x="0" y="0"/>
                      </a:lnTo>
                      <a:lnTo>
                        <a:pt x="0" y="18"/>
                      </a:lnTo>
                      <a:close/>
                    </a:path>
                  </a:pathLst>
                </a:custGeom>
                <a:noFill/>
                <a:ln w="9525">
                  <a:solidFill>
                    <a:schemeClr val="tx1"/>
                  </a:solidFill>
                  <a:round/>
                  <a:headEnd/>
                  <a:tailEnd/>
                </a:ln>
                <a:extLst>
                  <a:ext uri="{909E8E84-426E-40DD-AFC4-6F175D3DCCD1}">
                    <a14:hiddenFill xmlns:a14="http://schemas.microsoft.com/office/drawing/2010/main">
                      <a:solidFill>
                        <a:srgbClr val="000000"/>
                      </a:solidFill>
                    </a14:hiddenFill>
                  </a:ext>
                </a:extLst>
              </p:spPr>
              <p:txBody>
                <a:bodyPr/>
                <a:lstStyle/>
                <a:p>
                  <a:endParaRPr lang="en-GB" sz="1400"/>
                </a:p>
              </p:txBody>
            </p:sp>
            <p:sp>
              <p:nvSpPr>
                <p:cNvPr id="105" name="Freeform 1126"/>
                <p:cNvSpPr>
                  <a:spLocks/>
                </p:cNvSpPr>
                <p:nvPr/>
              </p:nvSpPr>
              <p:spPr bwMode="auto">
                <a:xfrm>
                  <a:off x="4079" y="1332"/>
                  <a:ext cx="392" cy="38"/>
                </a:xfrm>
                <a:custGeom>
                  <a:avLst/>
                  <a:gdLst>
                    <a:gd name="T0" fmla="*/ 0 w 610"/>
                    <a:gd name="T1" fmla="*/ 0 h 58"/>
                    <a:gd name="T2" fmla="*/ 0 w 610"/>
                    <a:gd name="T3" fmla="*/ 0 h 58"/>
                    <a:gd name="T4" fmla="*/ 34 w 610"/>
                    <a:gd name="T5" fmla="*/ 1 h 58"/>
                    <a:gd name="T6" fmla="*/ 65 w 610"/>
                    <a:gd name="T7" fmla="*/ 4 h 58"/>
                    <a:gd name="T8" fmla="*/ 93 w 610"/>
                    <a:gd name="T9" fmla="*/ 7 h 58"/>
                    <a:gd name="T10" fmla="*/ 117 w 610"/>
                    <a:gd name="T11" fmla="*/ 12 h 58"/>
                    <a:gd name="T12" fmla="*/ 139 w 610"/>
                    <a:gd name="T13" fmla="*/ 16 h 58"/>
                    <a:gd name="T14" fmla="*/ 159 w 610"/>
                    <a:gd name="T15" fmla="*/ 21 h 58"/>
                    <a:gd name="T16" fmla="*/ 178 w 610"/>
                    <a:gd name="T17" fmla="*/ 25 h 58"/>
                    <a:gd name="T18" fmla="*/ 194 w 610"/>
                    <a:gd name="T19" fmla="*/ 29 h 58"/>
                    <a:gd name="T20" fmla="*/ 209 w 610"/>
                    <a:gd name="T21" fmla="*/ 34 h 58"/>
                    <a:gd name="T22" fmla="*/ 224 w 610"/>
                    <a:gd name="T23" fmla="*/ 37 h 58"/>
                    <a:gd name="T24" fmla="*/ 239 w 610"/>
                    <a:gd name="T25" fmla="*/ 40 h 58"/>
                    <a:gd name="T26" fmla="*/ 254 w 610"/>
                    <a:gd name="T27" fmla="*/ 41 h 58"/>
                    <a:gd name="T28" fmla="*/ 270 w 610"/>
                    <a:gd name="T29" fmla="*/ 43 h 58"/>
                    <a:gd name="T30" fmla="*/ 286 w 610"/>
                    <a:gd name="T31" fmla="*/ 41 h 58"/>
                    <a:gd name="T32" fmla="*/ 304 w 610"/>
                    <a:gd name="T33" fmla="*/ 40 h 58"/>
                    <a:gd name="T34" fmla="*/ 324 w 610"/>
                    <a:gd name="T35" fmla="*/ 37 h 58"/>
                    <a:gd name="T36" fmla="*/ 324 w 610"/>
                    <a:gd name="T37" fmla="*/ 37 h 58"/>
                    <a:gd name="T38" fmla="*/ 352 w 610"/>
                    <a:gd name="T39" fmla="*/ 31 h 58"/>
                    <a:gd name="T40" fmla="*/ 378 w 610"/>
                    <a:gd name="T41" fmla="*/ 28 h 58"/>
                    <a:gd name="T42" fmla="*/ 404 w 610"/>
                    <a:gd name="T43" fmla="*/ 25 h 58"/>
                    <a:gd name="T44" fmla="*/ 426 w 610"/>
                    <a:gd name="T45" fmla="*/ 24 h 58"/>
                    <a:gd name="T46" fmla="*/ 447 w 610"/>
                    <a:gd name="T47" fmla="*/ 22 h 58"/>
                    <a:gd name="T48" fmla="*/ 468 w 610"/>
                    <a:gd name="T49" fmla="*/ 22 h 58"/>
                    <a:gd name="T50" fmla="*/ 485 w 610"/>
                    <a:gd name="T51" fmla="*/ 24 h 58"/>
                    <a:gd name="T52" fmla="*/ 503 w 610"/>
                    <a:gd name="T53" fmla="*/ 25 h 58"/>
                    <a:gd name="T54" fmla="*/ 520 w 610"/>
                    <a:gd name="T55" fmla="*/ 28 h 58"/>
                    <a:gd name="T56" fmla="*/ 534 w 610"/>
                    <a:gd name="T57" fmla="*/ 31 h 58"/>
                    <a:gd name="T58" fmla="*/ 548 w 610"/>
                    <a:gd name="T59" fmla="*/ 34 h 58"/>
                    <a:gd name="T60" fmla="*/ 561 w 610"/>
                    <a:gd name="T61" fmla="*/ 38 h 58"/>
                    <a:gd name="T62" fmla="*/ 575 w 610"/>
                    <a:gd name="T63" fmla="*/ 43 h 58"/>
                    <a:gd name="T64" fmla="*/ 586 w 610"/>
                    <a:gd name="T65" fmla="*/ 47 h 58"/>
                    <a:gd name="T66" fmla="*/ 598 w 610"/>
                    <a:gd name="T67" fmla="*/ 52 h 58"/>
                    <a:gd name="T68" fmla="*/ 610 w 610"/>
                    <a:gd name="T6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10" h="58">
                      <a:moveTo>
                        <a:pt x="0" y="0"/>
                      </a:moveTo>
                      <a:lnTo>
                        <a:pt x="0" y="0"/>
                      </a:lnTo>
                      <a:lnTo>
                        <a:pt x="34" y="1"/>
                      </a:lnTo>
                      <a:lnTo>
                        <a:pt x="65" y="4"/>
                      </a:lnTo>
                      <a:lnTo>
                        <a:pt x="93" y="7"/>
                      </a:lnTo>
                      <a:lnTo>
                        <a:pt x="117" y="12"/>
                      </a:lnTo>
                      <a:lnTo>
                        <a:pt x="139" y="16"/>
                      </a:lnTo>
                      <a:lnTo>
                        <a:pt x="159" y="21"/>
                      </a:lnTo>
                      <a:lnTo>
                        <a:pt x="178" y="25"/>
                      </a:lnTo>
                      <a:lnTo>
                        <a:pt x="194" y="29"/>
                      </a:lnTo>
                      <a:lnTo>
                        <a:pt x="209" y="34"/>
                      </a:lnTo>
                      <a:lnTo>
                        <a:pt x="224" y="37"/>
                      </a:lnTo>
                      <a:lnTo>
                        <a:pt x="239" y="40"/>
                      </a:lnTo>
                      <a:lnTo>
                        <a:pt x="254" y="41"/>
                      </a:lnTo>
                      <a:lnTo>
                        <a:pt x="270" y="43"/>
                      </a:lnTo>
                      <a:lnTo>
                        <a:pt x="286" y="41"/>
                      </a:lnTo>
                      <a:lnTo>
                        <a:pt x="304" y="40"/>
                      </a:lnTo>
                      <a:lnTo>
                        <a:pt x="324" y="37"/>
                      </a:lnTo>
                      <a:lnTo>
                        <a:pt x="324" y="37"/>
                      </a:lnTo>
                      <a:lnTo>
                        <a:pt x="352" y="31"/>
                      </a:lnTo>
                      <a:lnTo>
                        <a:pt x="378" y="28"/>
                      </a:lnTo>
                      <a:lnTo>
                        <a:pt x="404" y="25"/>
                      </a:lnTo>
                      <a:lnTo>
                        <a:pt x="426" y="24"/>
                      </a:lnTo>
                      <a:lnTo>
                        <a:pt x="447" y="22"/>
                      </a:lnTo>
                      <a:lnTo>
                        <a:pt x="468" y="22"/>
                      </a:lnTo>
                      <a:lnTo>
                        <a:pt x="485" y="24"/>
                      </a:lnTo>
                      <a:lnTo>
                        <a:pt x="503" y="25"/>
                      </a:lnTo>
                      <a:lnTo>
                        <a:pt x="520" y="28"/>
                      </a:lnTo>
                      <a:lnTo>
                        <a:pt x="534" y="31"/>
                      </a:lnTo>
                      <a:lnTo>
                        <a:pt x="548" y="34"/>
                      </a:lnTo>
                      <a:lnTo>
                        <a:pt x="561" y="38"/>
                      </a:lnTo>
                      <a:lnTo>
                        <a:pt x="575" y="43"/>
                      </a:lnTo>
                      <a:lnTo>
                        <a:pt x="586" y="47"/>
                      </a:lnTo>
                      <a:lnTo>
                        <a:pt x="598" y="52"/>
                      </a:lnTo>
                      <a:lnTo>
                        <a:pt x="610" y="58"/>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1400"/>
                </a:p>
              </p:txBody>
            </p:sp>
            <p:sp>
              <p:nvSpPr>
                <p:cNvPr id="106" name="Freeform 1127"/>
                <p:cNvSpPr>
                  <a:spLocks/>
                </p:cNvSpPr>
                <p:nvPr/>
              </p:nvSpPr>
              <p:spPr bwMode="auto">
                <a:xfrm>
                  <a:off x="4325" y="1376"/>
                  <a:ext cx="146" cy="44"/>
                </a:xfrm>
                <a:custGeom>
                  <a:avLst/>
                  <a:gdLst>
                    <a:gd name="T0" fmla="*/ 0 w 226"/>
                    <a:gd name="T1" fmla="*/ 65 h 65"/>
                    <a:gd name="T2" fmla="*/ 0 w 226"/>
                    <a:gd name="T3" fmla="*/ 65 h 65"/>
                    <a:gd name="T4" fmla="*/ 38 w 226"/>
                    <a:gd name="T5" fmla="*/ 59 h 65"/>
                    <a:gd name="T6" fmla="*/ 64 w 226"/>
                    <a:gd name="T7" fmla="*/ 49 h 65"/>
                    <a:gd name="T8" fmla="*/ 87 w 226"/>
                    <a:gd name="T9" fmla="*/ 34 h 65"/>
                    <a:gd name="T10" fmla="*/ 104 w 226"/>
                    <a:gd name="T11" fmla="*/ 19 h 65"/>
                    <a:gd name="T12" fmla="*/ 124 w 226"/>
                    <a:gd name="T13" fmla="*/ 7 h 65"/>
                    <a:gd name="T14" fmla="*/ 149 w 226"/>
                    <a:gd name="T15" fmla="*/ 0 h 65"/>
                    <a:gd name="T16" fmla="*/ 182 w 226"/>
                    <a:gd name="T17" fmla="*/ 0 h 65"/>
                    <a:gd name="T18" fmla="*/ 226 w 226"/>
                    <a:gd name="T19"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6" h="65">
                      <a:moveTo>
                        <a:pt x="0" y="65"/>
                      </a:moveTo>
                      <a:lnTo>
                        <a:pt x="0" y="65"/>
                      </a:lnTo>
                      <a:lnTo>
                        <a:pt x="38" y="59"/>
                      </a:lnTo>
                      <a:lnTo>
                        <a:pt x="64" y="49"/>
                      </a:lnTo>
                      <a:lnTo>
                        <a:pt x="87" y="34"/>
                      </a:lnTo>
                      <a:lnTo>
                        <a:pt x="104" y="19"/>
                      </a:lnTo>
                      <a:lnTo>
                        <a:pt x="124" y="7"/>
                      </a:lnTo>
                      <a:lnTo>
                        <a:pt x="149" y="0"/>
                      </a:lnTo>
                      <a:lnTo>
                        <a:pt x="182" y="0"/>
                      </a:lnTo>
                      <a:lnTo>
                        <a:pt x="226" y="12"/>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1400"/>
                </a:p>
              </p:txBody>
            </p:sp>
            <p:sp>
              <p:nvSpPr>
                <p:cNvPr id="107" name="Freeform 1128"/>
                <p:cNvSpPr>
                  <a:spLocks/>
                </p:cNvSpPr>
                <p:nvPr/>
              </p:nvSpPr>
              <p:spPr bwMode="auto">
                <a:xfrm>
                  <a:off x="4134" y="1330"/>
                  <a:ext cx="22" cy="20"/>
                </a:xfrm>
                <a:custGeom>
                  <a:avLst/>
                  <a:gdLst>
                    <a:gd name="T0" fmla="*/ 17 w 33"/>
                    <a:gd name="T1" fmla="*/ 0 h 30"/>
                    <a:gd name="T2" fmla="*/ 23 w 33"/>
                    <a:gd name="T3" fmla="*/ 1 h 30"/>
                    <a:gd name="T4" fmla="*/ 29 w 33"/>
                    <a:gd name="T5" fmla="*/ 4 h 30"/>
                    <a:gd name="T6" fmla="*/ 32 w 33"/>
                    <a:gd name="T7" fmla="*/ 9 h 30"/>
                    <a:gd name="T8" fmla="*/ 33 w 33"/>
                    <a:gd name="T9" fmla="*/ 15 h 30"/>
                    <a:gd name="T10" fmla="*/ 32 w 33"/>
                    <a:gd name="T11" fmla="*/ 21 h 30"/>
                    <a:gd name="T12" fmla="*/ 29 w 33"/>
                    <a:gd name="T13" fmla="*/ 25 h 30"/>
                    <a:gd name="T14" fmla="*/ 23 w 33"/>
                    <a:gd name="T15" fmla="*/ 28 h 30"/>
                    <a:gd name="T16" fmla="*/ 17 w 33"/>
                    <a:gd name="T17" fmla="*/ 30 h 30"/>
                    <a:gd name="T18" fmla="*/ 11 w 33"/>
                    <a:gd name="T19" fmla="*/ 28 h 30"/>
                    <a:gd name="T20" fmla="*/ 5 w 33"/>
                    <a:gd name="T21" fmla="*/ 25 h 30"/>
                    <a:gd name="T22" fmla="*/ 2 w 33"/>
                    <a:gd name="T23" fmla="*/ 21 h 30"/>
                    <a:gd name="T24" fmla="*/ 0 w 33"/>
                    <a:gd name="T25" fmla="*/ 15 h 30"/>
                    <a:gd name="T26" fmla="*/ 2 w 33"/>
                    <a:gd name="T27" fmla="*/ 9 h 30"/>
                    <a:gd name="T28" fmla="*/ 5 w 33"/>
                    <a:gd name="T29" fmla="*/ 4 h 30"/>
                    <a:gd name="T30" fmla="*/ 11 w 33"/>
                    <a:gd name="T31" fmla="*/ 1 h 30"/>
                    <a:gd name="T32" fmla="*/ 17 w 33"/>
                    <a:gd name="T3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30">
                      <a:moveTo>
                        <a:pt x="17" y="0"/>
                      </a:moveTo>
                      <a:lnTo>
                        <a:pt x="23" y="1"/>
                      </a:lnTo>
                      <a:lnTo>
                        <a:pt x="29" y="4"/>
                      </a:lnTo>
                      <a:lnTo>
                        <a:pt x="32" y="9"/>
                      </a:lnTo>
                      <a:lnTo>
                        <a:pt x="33" y="15"/>
                      </a:lnTo>
                      <a:lnTo>
                        <a:pt x="32" y="21"/>
                      </a:lnTo>
                      <a:lnTo>
                        <a:pt x="29" y="25"/>
                      </a:lnTo>
                      <a:lnTo>
                        <a:pt x="23" y="28"/>
                      </a:lnTo>
                      <a:lnTo>
                        <a:pt x="17" y="30"/>
                      </a:lnTo>
                      <a:lnTo>
                        <a:pt x="11" y="28"/>
                      </a:lnTo>
                      <a:lnTo>
                        <a:pt x="5" y="25"/>
                      </a:lnTo>
                      <a:lnTo>
                        <a:pt x="2" y="21"/>
                      </a:lnTo>
                      <a:lnTo>
                        <a:pt x="0" y="15"/>
                      </a:lnTo>
                      <a:lnTo>
                        <a:pt x="2" y="9"/>
                      </a:lnTo>
                      <a:lnTo>
                        <a:pt x="5" y="4"/>
                      </a:lnTo>
                      <a:lnTo>
                        <a:pt x="11" y="1"/>
                      </a:lnTo>
                      <a:lnTo>
                        <a:pt x="17" y="0"/>
                      </a:lnTo>
                      <a:close/>
                    </a:path>
                  </a:pathLst>
                </a:custGeom>
                <a:noFill/>
                <a:ln w="9525">
                  <a:solidFill>
                    <a:schemeClr val="tx1"/>
                  </a:solidFill>
                  <a:round/>
                  <a:headEnd/>
                  <a:tailEnd/>
                </a:ln>
                <a:extLst>
                  <a:ext uri="{909E8E84-426E-40DD-AFC4-6F175D3DCCD1}">
                    <a14:hiddenFill xmlns:a14="http://schemas.microsoft.com/office/drawing/2010/main">
                      <a:solidFill>
                        <a:srgbClr val="FFFF00"/>
                      </a:solidFill>
                    </a14:hiddenFill>
                  </a:ext>
                </a:extLst>
              </p:spPr>
              <p:txBody>
                <a:bodyPr/>
                <a:lstStyle/>
                <a:p>
                  <a:endParaRPr lang="en-GB" sz="1400"/>
                </a:p>
              </p:txBody>
            </p:sp>
            <p:sp>
              <p:nvSpPr>
                <p:cNvPr id="108" name="Freeform 1129"/>
                <p:cNvSpPr>
                  <a:spLocks/>
                </p:cNvSpPr>
                <p:nvPr/>
              </p:nvSpPr>
              <p:spPr bwMode="auto">
                <a:xfrm>
                  <a:off x="4134" y="1330"/>
                  <a:ext cx="22" cy="20"/>
                </a:xfrm>
                <a:custGeom>
                  <a:avLst/>
                  <a:gdLst>
                    <a:gd name="T0" fmla="*/ 17 w 33"/>
                    <a:gd name="T1" fmla="*/ 0 h 30"/>
                    <a:gd name="T2" fmla="*/ 17 w 33"/>
                    <a:gd name="T3" fmla="*/ 0 h 30"/>
                    <a:gd name="T4" fmla="*/ 23 w 33"/>
                    <a:gd name="T5" fmla="*/ 1 h 30"/>
                    <a:gd name="T6" fmla="*/ 29 w 33"/>
                    <a:gd name="T7" fmla="*/ 4 h 30"/>
                    <a:gd name="T8" fmla="*/ 32 w 33"/>
                    <a:gd name="T9" fmla="*/ 9 h 30"/>
                    <a:gd name="T10" fmla="*/ 33 w 33"/>
                    <a:gd name="T11" fmla="*/ 15 h 30"/>
                    <a:gd name="T12" fmla="*/ 33 w 33"/>
                    <a:gd name="T13" fmla="*/ 15 h 30"/>
                    <a:gd name="T14" fmla="*/ 32 w 33"/>
                    <a:gd name="T15" fmla="*/ 21 h 30"/>
                    <a:gd name="T16" fmla="*/ 29 w 33"/>
                    <a:gd name="T17" fmla="*/ 25 h 30"/>
                    <a:gd name="T18" fmla="*/ 23 w 33"/>
                    <a:gd name="T19" fmla="*/ 28 h 30"/>
                    <a:gd name="T20" fmla="*/ 17 w 33"/>
                    <a:gd name="T21" fmla="*/ 30 h 30"/>
                    <a:gd name="T22" fmla="*/ 17 w 33"/>
                    <a:gd name="T23" fmla="*/ 30 h 30"/>
                    <a:gd name="T24" fmla="*/ 11 w 33"/>
                    <a:gd name="T25" fmla="*/ 28 h 30"/>
                    <a:gd name="T26" fmla="*/ 5 w 33"/>
                    <a:gd name="T27" fmla="*/ 25 h 30"/>
                    <a:gd name="T28" fmla="*/ 2 w 33"/>
                    <a:gd name="T29" fmla="*/ 21 h 30"/>
                    <a:gd name="T30" fmla="*/ 0 w 33"/>
                    <a:gd name="T31" fmla="*/ 15 h 30"/>
                    <a:gd name="T32" fmla="*/ 0 w 33"/>
                    <a:gd name="T33" fmla="*/ 15 h 30"/>
                    <a:gd name="T34" fmla="*/ 2 w 33"/>
                    <a:gd name="T35" fmla="*/ 9 h 30"/>
                    <a:gd name="T36" fmla="*/ 5 w 33"/>
                    <a:gd name="T37" fmla="*/ 4 h 30"/>
                    <a:gd name="T38" fmla="*/ 11 w 33"/>
                    <a:gd name="T39" fmla="*/ 1 h 30"/>
                    <a:gd name="T40" fmla="*/ 17 w 33"/>
                    <a:gd name="T4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0">
                      <a:moveTo>
                        <a:pt x="17" y="0"/>
                      </a:moveTo>
                      <a:lnTo>
                        <a:pt x="17" y="0"/>
                      </a:lnTo>
                      <a:lnTo>
                        <a:pt x="23" y="1"/>
                      </a:lnTo>
                      <a:lnTo>
                        <a:pt x="29" y="4"/>
                      </a:lnTo>
                      <a:lnTo>
                        <a:pt x="32" y="9"/>
                      </a:lnTo>
                      <a:lnTo>
                        <a:pt x="33" y="15"/>
                      </a:lnTo>
                      <a:lnTo>
                        <a:pt x="33" y="15"/>
                      </a:lnTo>
                      <a:lnTo>
                        <a:pt x="32" y="21"/>
                      </a:lnTo>
                      <a:lnTo>
                        <a:pt x="29" y="25"/>
                      </a:lnTo>
                      <a:lnTo>
                        <a:pt x="23" y="28"/>
                      </a:lnTo>
                      <a:lnTo>
                        <a:pt x="17" y="30"/>
                      </a:lnTo>
                      <a:lnTo>
                        <a:pt x="17" y="30"/>
                      </a:lnTo>
                      <a:lnTo>
                        <a:pt x="11" y="28"/>
                      </a:lnTo>
                      <a:lnTo>
                        <a:pt x="5" y="25"/>
                      </a:lnTo>
                      <a:lnTo>
                        <a:pt x="2" y="21"/>
                      </a:lnTo>
                      <a:lnTo>
                        <a:pt x="0" y="15"/>
                      </a:lnTo>
                      <a:lnTo>
                        <a:pt x="0" y="15"/>
                      </a:lnTo>
                      <a:lnTo>
                        <a:pt x="2" y="9"/>
                      </a:lnTo>
                      <a:lnTo>
                        <a:pt x="5" y="4"/>
                      </a:lnTo>
                      <a:lnTo>
                        <a:pt x="11" y="1"/>
                      </a:lnTo>
                      <a:lnTo>
                        <a:pt x="17" y="0"/>
                      </a:lnTo>
                    </a:path>
                  </a:pathLst>
                </a:custGeom>
                <a:solidFill>
                  <a:srgbClr val="FF0000"/>
                </a:solidFill>
                <a:ln w="9525">
                  <a:solidFill>
                    <a:srgbClr val="FF0000"/>
                  </a:solidFill>
                  <a:prstDash val="solid"/>
                  <a:round/>
                  <a:headEnd/>
                  <a:tailEnd/>
                </a:ln>
              </p:spPr>
              <p:txBody>
                <a:bodyPr/>
                <a:lstStyle/>
                <a:p>
                  <a:endParaRPr lang="en-GB" sz="1400"/>
                </a:p>
              </p:txBody>
            </p:sp>
            <p:sp>
              <p:nvSpPr>
                <p:cNvPr id="109" name="Freeform 1130"/>
                <p:cNvSpPr>
                  <a:spLocks/>
                </p:cNvSpPr>
                <p:nvPr/>
              </p:nvSpPr>
              <p:spPr bwMode="auto">
                <a:xfrm>
                  <a:off x="4198" y="1344"/>
                  <a:ext cx="21" cy="18"/>
                </a:xfrm>
                <a:custGeom>
                  <a:avLst/>
                  <a:gdLst>
                    <a:gd name="T0" fmla="*/ 16 w 33"/>
                    <a:gd name="T1" fmla="*/ 0 h 29"/>
                    <a:gd name="T2" fmla="*/ 22 w 33"/>
                    <a:gd name="T3" fmla="*/ 1 h 29"/>
                    <a:gd name="T4" fmla="*/ 28 w 33"/>
                    <a:gd name="T5" fmla="*/ 4 h 29"/>
                    <a:gd name="T6" fmla="*/ 31 w 33"/>
                    <a:gd name="T7" fmla="*/ 9 h 29"/>
                    <a:gd name="T8" fmla="*/ 33 w 33"/>
                    <a:gd name="T9" fmla="*/ 14 h 29"/>
                    <a:gd name="T10" fmla="*/ 31 w 33"/>
                    <a:gd name="T11" fmla="*/ 20 h 29"/>
                    <a:gd name="T12" fmla="*/ 28 w 33"/>
                    <a:gd name="T13" fmla="*/ 25 h 29"/>
                    <a:gd name="T14" fmla="*/ 22 w 33"/>
                    <a:gd name="T15" fmla="*/ 28 h 29"/>
                    <a:gd name="T16" fmla="*/ 16 w 33"/>
                    <a:gd name="T17" fmla="*/ 29 h 29"/>
                    <a:gd name="T18" fmla="*/ 10 w 33"/>
                    <a:gd name="T19" fmla="*/ 28 h 29"/>
                    <a:gd name="T20" fmla="*/ 4 w 33"/>
                    <a:gd name="T21" fmla="*/ 25 h 29"/>
                    <a:gd name="T22" fmla="*/ 1 w 33"/>
                    <a:gd name="T23" fmla="*/ 20 h 29"/>
                    <a:gd name="T24" fmla="*/ 0 w 33"/>
                    <a:gd name="T25" fmla="*/ 14 h 29"/>
                    <a:gd name="T26" fmla="*/ 1 w 33"/>
                    <a:gd name="T27" fmla="*/ 9 h 29"/>
                    <a:gd name="T28" fmla="*/ 4 w 33"/>
                    <a:gd name="T29" fmla="*/ 4 h 29"/>
                    <a:gd name="T30" fmla="*/ 10 w 33"/>
                    <a:gd name="T31" fmla="*/ 1 h 29"/>
                    <a:gd name="T32" fmla="*/ 16 w 33"/>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29">
                      <a:moveTo>
                        <a:pt x="16" y="0"/>
                      </a:moveTo>
                      <a:lnTo>
                        <a:pt x="22" y="1"/>
                      </a:lnTo>
                      <a:lnTo>
                        <a:pt x="28" y="4"/>
                      </a:lnTo>
                      <a:lnTo>
                        <a:pt x="31" y="9"/>
                      </a:lnTo>
                      <a:lnTo>
                        <a:pt x="33" y="14"/>
                      </a:lnTo>
                      <a:lnTo>
                        <a:pt x="31" y="20"/>
                      </a:lnTo>
                      <a:lnTo>
                        <a:pt x="28" y="25"/>
                      </a:lnTo>
                      <a:lnTo>
                        <a:pt x="22" y="28"/>
                      </a:lnTo>
                      <a:lnTo>
                        <a:pt x="16" y="29"/>
                      </a:lnTo>
                      <a:lnTo>
                        <a:pt x="10" y="28"/>
                      </a:lnTo>
                      <a:lnTo>
                        <a:pt x="4" y="25"/>
                      </a:lnTo>
                      <a:lnTo>
                        <a:pt x="1" y="20"/>
                      </a:lnTo>
                      <a:lnTo>
                        <a:pt x="0" y="14"/>
                      </a:lnTo>
                      <a:lnTo>
                        <a:pt x="1" y="9"/>
                      </a:lnTo>
                      <a:lnTo>
                        <a:pt x="4" y="4"/>
                      </a:lnTo>
                      <a:lnTo>
                        <a:pt x="10" y="1"/>
                      </a:lnTo>
                      <a:lnTo>
                        <a:pt x="16" y="0"/>
                      </a:lnTo>
                      <a:close/>
                    </a:path>
                  </a:pathLst>
                </a:custGeom>
                <a:noFill/>
                <a:ln w="9525">
                  <a:solidFill>
                    <a:schemeClr val="tx1"/>
                  </a:solidFill>
                  <a:round/>
                  <a:headEnd/>
                  <a:tailEnd/>
                </a:ln>
                <a:extLst>
                  <a:ext uri="{909E8E84-426E-40DD-AFC4-6F175D3DCCD1}">
                    <a14:hiddenFill xmlns:a14="http://schemas.microsoft.com/office/drawing/2010/main">
                      <a:solidFill>
                        <a:srgbClr val="FFFF00"/>
                      </a:solidFill>
                    </a14:hiddenFill>
                  </a:ext>
                </a:extLst>
              </p:spPr>
              <p:txBody>
                <a:bodyPr/>
                <a:lstStyle/>
                <a:p>
                  <a:endParaRPr lang="en-GB" sz="1400"/>
                </a:p>
              </p:txBody>
            </p:sp>
            <p:sp>
              <p:nvSpPr>
                <p:cNvPr id="110" name="Freeform 1131"/>
                <p:cNvSpPr>
                  <a:spLocks/>
                </p:cNvSpPr>
                <p:nvPr/>
              </p:nvSpPr>
              <p:spPr bwMode="auto">
                <a:xfrm>
                  <a:off x="4198" y="1344"/>
                  <a:ext cx="21" cy="18"/>
                </a:xfrm>
                <a:custGeom>
                  <a:avLst/>
                  <a:gdLst>
                    <a:gd name="T0" fmla="*/ 16 w 33"/>
                    <a:gd name="T1" fmla="*/ 0 h 29"/>
                    <a:gd name="T2" fmla="*/ 16 w 33"/>
                    <a:gd name="T3" fmla="*/ 0 h 29"/>
                    <a:gd name="T4" fmla="*/ 22 w 33"/>
                    <a:gd name="T5" fmla="*/ 1 h 29"/>
                    <a:gd name="T6" fmla="*/ 28 w 33"/>
                    <a:gd name="T7" fmla="*/ 4 h 29"/>
                    <a:gd name="T8" fmla="*/ 31 w 33"/>
                    <a:gd name="T9" fmla="*/ 9 h 29"/>
                    <a:gd name="T10" fmla="*/ 33 w 33"/>
                    <a:gd name="T11" fmla="*/ 14 h 29"/>
                    <a:gd name="T12" fmla="*/ 33 w 33"/>
                    <a:gd name="T13" fmla="*/ 14 h 29"/>
                    <a:gd name="T14" fmla="*/ 31 w 33"/>
                    <a:gd name="T15" fmla="*/ 20 h 29"/>
                    <a:gd name="T16" fmla="*/ 28 w 33"/>
                    <a:gd name="T17" fmla="*/ 25 h 29"/>
                    <a:gd name="T18" fmla="*/ 22 w 33"/>
                    <a:gd name="T19" fmla="*/ 28 h 29"/>
                    <a:gd name="T20" fmla="*/ 16 w 33"/>
                    <a:gd name="T21" fmla="*/ 29 h 29"/>
                    <a:gd name="T22" fmla="*/ 16 w 33"/>
                    <a:gd name="T23" fmla="*/ 29 h 29"/>
                    <a:gd name="T24" fmla="*/ 10 w 33"/>
                    <a:gd name="T25" fmla="*/ 28 h 29"/>
                    <a:gd name="T26" fmla="*/ 4 w 33"/>
                    <a:gd name="T27" fmla="*/ 25 h 29"/>
                    <a:gd name="T28" fmla="*/ 1 w 33"/>
                    <a:gd name="T29" fmla="*/ 20 h 29"/>
                    <a:gd name="T30" fmla="*/ 0 w 33"/>
                    <a:gd name="T31" fmla="*/ 14 h 29"/>
                    <a:gd name="T32" fmla="*/ 0 w 33"/>
                    <a:gd name="T33" fmla="*/ 14 h 29"/>
                    <a:gd name="T34" fmla="*/ 1 w 33"/>
                    <a:gd name="T35" fmla="*/ 9 h 29"/>
                    <a:gd name="T36" fmla="*/ 4 w 33"/>
                    <a:gd name="T37" fmla="*/ 4 h 29"/>
                    <a:gd name="T38" fmla="*/ 10 w 33"/>
                    <a:gd name="T39" fmla="*/ 1 h 29"/>
                    <a:gd name="T40" fmla="*/ 16 w 33"/>
                    <a:gd name="T4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29">
                      <a:moveTo>
                        <a:pt x="16" y="0"/>
                      </a:moveTo>
                      <a:lnTo>
                        <a:pt x="16" y="0"/>
                      </a:lnTo>
                      <a:lnTo>
                        <a:pt x="22" y="1"/>
                      </a:lnTo>
                      <a:lnTo>
                        <a:pt x="28" y="4"/>
                      </a:lnTo>
                      <a:lnTo>
                        <a:pt x="31" y="9"/>
                      </a:lnTo>
                      <a:lnTo>
                        <a:pt x="33" y="14"/>
                      </a:lnTo>
                      <a:lnTo>
                        <a:pt x="33" y="14"/>
                      </a:lnTo>
                      <a:lnTo>
                        <a:pt x="31" y="20"/>
                      </a:lnTo>
                      <a:lnTo>
                        <a:pt x="28" y="25"/>
                      </a:lnTo>
                      <a:lnTo>
                        <a:pt x="22" y="28"/>
                      </a:lnTo>
                      <a:lnTo>
                        <a:pt x="16" y="29"/>
                      </a:lnTo>
                      <a:lnTo>
                        <a:pt x="16" y="29"/>
                      </a:lnTo>
                      <a:lnTo>
                        <a:pt x="10" y="28"/>
                      </a:lnTo>
                      <a:lnTo>
                        <a:pt x="4" y="25"/>
                      </a:lnTo>
                      <a:lnTo>
                        <a:pt x="1" y="20"/>
                      </a:lnTo>
                      <a:lnTo>
                        <a:pt x="0" y="14"/>
                      </a:lnTo>
                      <a:lnTo>
                        <a:pt x="0" y="14"/>
                      </a:lnTo>
                      <a:lnTo>
                        <a:pt x="1" y="9"/>
                      </a:lnTo>
                      <a:lnTo>
                        <a:pt x="4" y="4"/>
                      </a:lnTo>
                      <a:lnTo>
                        <a:pt x="10" y="1"/>
                      </a:lnTo>
                      <a:lnTo>
                        <a:pt x="16" y="0"/>
                      </a:lnTo>
                    </a:path>
                  </a:pathLst>
                </a:custGeom>
                <a:solidFill>
                  <a:srgbClr val="FF0000"/>
                </a:solidFill>
                <a:ln w="9525">
                  <a:solidFill>
                    <a:srgbClr val="FF0000"/>
                  </a:solidFill>
                  <a:prstDash val="solid"/>
                  <a:round/>
                  <a:headEnd/>
                  <a:tailEnd/>
                </a:ln>
              </p:spPr>
              <p:txBody>
                <a:bodyPr/>
                <a:lstStyle/>
                <a:p>
                  <a:endParaRPr lang="en-GB" sz="1400"/>
                </a:p>
              </p:txBody>
            </p:sp>
            <p:sp>
              <p:nvSpPr>
                <p:cNvPr id="111" name="Freeform 1132"/>
                <p:cNvSpPr>
                  <a:spLocks/>
                </p:cNvSpPr>
                <p:nvPr/>
              </p:nvSpPr>
              <p:spPr bwMode="auto">
                <a:xfrm>
                  <a:off x="4263" y="1348"/>
                  <a:ext cx="22" cy="18"/>
                </a:xfrm>
                <a:custGeom>
                  <a:avLst/>
                  <a:gdLst>
                    <a:gd name="T0" fmla="*/ 16 w 33"/>
                    <a:gd name="T1" fmla="*/ 0 h 29"/>
                    <a:gd name="T2" fmla="*/ 22 w 33"/>
                    <a:gd name="T3" fmla="*/ 1 h 29"/>
                    <a:gd name="T4" fmla="*/ 28 w 33"/>
                    <a:gd name="T5" fmla="*/ 4 h 29"/>
                    <a:gd name="T6" fmla="*/ 31 w 33"/>
                    <a:gd name="T7" fmla="*/ 8 h 29"/>
                    <a:gd name="T8" fmla="*/ 33 w 33"/>
                    <a:gd name="T9" fmla="*/ 14 h 29"/>
                    <a:gd name="T10" fmla="*/ 31 w 33"/>
                    <a:gd name="T11" fmla="*/ 20 h 29"/>
                    <a:gd name="T12" fmla="*/ 28 w 33"/>
                    <a:gd name="T13" fmla="*/ 25 h 29"/>
                    <a:gd name="T14" fmla="*/ 22 w 33"/>
                    <a:gd name="T15" fmla="*/ 28 h 29"/>
                    <a:gd name="T16" fmla="*/ 16 w 33"/>
                    <a:gd name="T17" fmla="*/ 29 h 29"/>
                    <a:gd name="T18" fmla="*/ 10 w 33"/>
                    <a:gd name="T19" fmla="*/ 28 h 29"/>
                    <a:gd name="T20" fmla="*/ 4 w 33"/>
                    <a:gd name="T21" fmla="*/ 25 h 29"/>
                    <a:gd name="T22" fmla="*/ 1 w 33"/>
                    <a:gd name="T23" fmla="*/ 20 h 29"/>
                    <a:gd name="T24" fmla="*/ 0 w 33"/>
                    <a:gd name="T25" fmla="*/ 14 h 29"/>
                    <a:gd name="T26" fmla="*/ 1 w 33"/>
                    <a:gd name="T27" fmla="*/ 8 h 29"/>
                    <a:gd name="T28" fmla="*/ 4 w 33"/>
                    <a:gd name="T29" fmla="*/ 4 h 29"/>
                    <a:gd name="T30" fmla="*/ 10 w 33"/>
                    <a:gd name="T31" fmla="*/ 1 h 29"/>
                    <a:gd name="T32" fmla="*/ 16 w 33"/>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29">
                      <a:moveTo>
                        <a:pt x="16" y="0"/>
                      </a:moveTo>
                      <a:lnTo>
                        <a:pt x="22" y="1"/>
                      </a:lnTo>
                      <a:lnTo>
                        <a:pt x="28" y="4"/>
                      </a:lnTo>
                      <a:lnTo>
                        <a:pt x="31" y="8"/>
                      </a:lnTo>
                      <a:lnTo>
                        <a:pt x="33" y="14"/>
                      </a:lnTo>
                      <a:lnTo>
                        <a:pt x="31" y="20"/>
                      </a:lnTo>
                      <a:lnTo>
                        <a:pt x="28" y="25"/>
                      </a:lnTo>
                      <a:lnTo>
                        <a:pt x="22" y="28"/>
                      </a:lnTo>
                      <a:lnTo>
                        <a:pt x="16" y="29"/>
                      </a:lnTo>
                      <a:lnTo>
                        <a:pt x="10" y="28"/>
                      </a:lnTo>
                      <a:lnTo>
                        <a:pt x="4" y="25"/>
                      </a:lnTo>
                      <a:lnTo>
                        <a:pt x="1" y="20"/>
                      </a:lnTo>
                      <a:lnTo>
                        <a:pt x="0" y="14"/>
                      </a:lnTo>
                      <a:lnTo>
                        <a:pt x="1" y="8"/>
                      </a:lnTo>
                      <a:lnTo>
                        <a:pt x="4" y="4"/>
                      </a:lnTo>
                      <a:lnTo>
                        <a:pt x="10" y="1"/>
                      </a:lnTo>
                      <a:lnTo>
                        <a:pt x="16" y="0"/>
                      </a:lnTo>
                      <a:close/>
                    </a:path>
                  </a:pathLst>
                </a:custGeom>
                <a:noFill/>
                <a:ln w="9525">
                  <a:solidFill>
                    <a:schemeClr val="tx1"/>
                  </a:solidFill>
                  <a:round/>
                  <a:headEnd/>
                  <a:tailEnd/>
                </a:ln>
                <a:extLst>
                  <a:ext uri="{909E8E84-426E-40DD-AFC4-6F175D3DCCD1}">
                    <a14:hiddenFill xmlns:a14="http://schemas.microsoft.com/office/drawing/2010/main">
                      <a:solidFill>
                        <a:srgbClr val="FFFF00"/>
                      </a:solidFill>
                    </a14:hiddenFill>
                  </a:ext>
                </a:extLst>
              </p:spPr>
              <p:txBody>
                <a:bodyPr/>
                <a:lstStyle/>
                <a:p>
                  <a:endParaRPr lang="en-GB" sz="1400"/>
                </a:p>
              </p:txBody>
            </p:sp>
            <p:sp>
              <p:nvSpPr>
                <p:cNvPr id="112" name="Freeform 1133"/>
                <p:cNvSpPr>
                  <a:spLocks/>
                </p:cNvSpPr>
                <p:nvPr/>
              </p:nvSpPr>
              <p:spPr bwMode="auto">
                <a:xfrm>
                  <a:off x="4263" y="1348"/>
                  <a:ext cx="22" cy="18"/>
                </a:xfrm>
                <a:custGeom>
                  <a:avLst/>
                  <a:gdLst>
                    <a:gd name="T0" fmla="*/ 16 w 33"/>
                    <a:gd name="T1" fmla="*/ 0 h 29"/>
                    <a:gd name="T2" fmla="*/ 16 w 33"/>
                    <a:gd name="T3" fmla="*/ 0 h 29"/>
                    <a:gd name="T4" fmla="*/ 22 w 33"/>
                    <a:gd name="T5" fmla="*/ 1 h 29"/>
                    <a:gd name="T6" fmla="*/ 28 w 33"/>
                    <a:gd name="T7" fmla="*/ 4 h 29"/>
                    <a:gd name="T8" fmla="*/ 31 w 33"/>
                    <a:gd name="T9" fmla="*/ 8 h 29"/>
                    <a:gd name="T10" fmla="*/ 33 w 33"/>
                    <a:gd name="T11" fmla="*/ 14 h 29"/>
                    <a:gd name="T12" fmla="*/ 33 w 33"/>
                    <a:gd name="T13" fmla="*/ 14 h 29"/>
                    <a:gd name="T14" fmla="*/ 31 w 33"/>
                    <a:gd name="T15" fmla="*/ 20 h 29"/>
                    <a:gd name="T16" fmla="*/ 28 w 33"/>
                    <a:gd name="T17" fmla="*/ 25 h 29"/>
                    <a:gd name="T18" fmla="*/ 22 w 33"/>
                    <a:gd name="T19" fmla="*/ 28 h 29"/>
                    <a:gd name="T20" fmla="*/ 16 w 33"/>
                    <a:gd name="T21" fmla="*/ 29 h 29"/>
                    <a:gd name="T22" fmla="*/ 16 w 33"/>
                    <a:gd name="T23" fmla="*/ 29 h 29"/>
                    <a:gd name="T24" fmla="*/ 10 w 33"/>
                    <a:gd name="T25" fmla="*/ 28 h 29"/>
                    <a:gd name="T26" fmla="*/ 4 w 33"/>
                    <a:gd name="T27" fmla="*/ 25 h 29"/>
                    <a:gd name="T28" fmla="*/ 1 w 33"/>
                    <a:gd name="T29" fmla="*/ 20 h 29"/>
                    <a:gd name="T30" fmla="*/ 0 w 33"/>
                    <a:gd name="T31" fmla="*/ 14 h 29"/>
                    <a:gd name="T32" fmla="*/ 0 w 33"/>
                    <a:gd name="T33" fmla="*/ 14 h 29"/>
                    <a:gd name="T34" fmla="*/ 1 w 33"/>
                    <a:gd name="T35" fmla="*/ 8 h 29"/>
                    <a:gd name="T36" fmla="*/ 4 w 33"/>
                    <a:gd name="T37" fmla="*/ 4 h 29"/>
                    <a:gd name="T38" fmla="*/ 10 w 33"/>
                    <a:gd name="T39" fmla="*/ 1 h 29"/>
                    <a:gd name="T40" fmla="*/ 16 w 33"/>
                    <a:gd name="T4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29">
                      <a:moveTo>
                        <a:pt x="16" y="0"/>
                      </a:moveTo>
                      <a:lnTo>
                        <a:pt x="16" y="0"/>
                      </a:lnTo>
                      <a:lnTo>
                        <a:pt x="22" y="1"/>
                      </a:lnTo>
                      <a:lnTo>
                        <a:pt x="28" y="4"/>
                      </a:lnTo>
                      <a:lnTo>
                        <a:pt x="31" y="8"/>
                      </a:lnTo>
                      <a:lnTo>
                        <a:pt x="33" y="14"/>
                      </a:lnTo>
                      <a:lnTo>
                        <a:pt x="33" y="14"/>
                      </a:lnTo>
                      <a:lnTo>
                        <a:pt x="31" y="20"/>
                      </a:lnTo>
                      <a:lnTo>
                        <a:pt x="28" y="25"/>
                      </a:lnTo>
                      <a:lnTo>
                        <a:pt x="22" y="28"/>
                      </a:lnTo>
                      <a:lnTo>
                        <a:pt x="16" y="29"/>
                      </a:lnTo>
                      <a:lnTo>
                        <a:pt x="16" y="29"/>
                      </a:lnTo>
                      <a:lnTo>
                        <a:pt x="10" y="28"/>
                      </a:lnTo>
                      <a:lnTo>
                        <a:pt x="4" y="25"/>
                      </a:lnTo>
                      <a:lnTo>
                        <a:pt x="1" y="20"/>
                      </a:lnTo>
                      <a:lnTo>
                        <a:pt x="0" y="14"/>
                      </a:lnTo>
                      <a:lnTo>
                        <a:pt x="0" y="14"/>
                      </a:lnTo>
                      <a:lnTo>
                        <a:pt x="1" y="8"/>
                      </a:lnTo>
                      <a:lnTo>
                        <a:pt x="4" y="4"/>
                      </a:lnTo>
                      <a:lnTo>
                        <a:pt x="10" y="1"/>
                      </a:lnTo>
                      <a:lnTo>
                        <a:pt x="16" y="0"/>
                      </a:lnTo>
                    </a:path>
                  </a:pathLst>
                </a:custGeom>
                <a:solidFill>
                  <a:srgbClr val="FF0000"/>
                </a:solidFill>
                <a:ln w="9525">
                  <a:solidFill>
                    <a:srgbClr val="FF0000"/>
                  </a:solidFill>
                  <a:prstDash val="solid"/>
                  <a:round/>
                  <a:headEnd/>
                  <a:tailEnd/>
                </a:ln>
              </p:spPr>
              <p:txBody>
                <a:bodyPr/>
                <a:lstStyle/>
                <a:p>
                  <a:endParaRPr lang="en-GB" sz="1400"/>
                </a:p>
              </p:txBody>
            </p:sp>
            <p:sp>
              <p:nvSpPr>
                <p:cNvPr id="113" name="Freeform 1134"/>
                <p:cNvSpPr>
                  <a:spLocks/>
                </p:cNvSpPr>
                <p:nvPr/>
              </p:nvSpPr>
              <p:spPr bwMode="auto">
                <a:xfrm>
                  <a:off x="4329" y="1338"/>
                  <a:ext cx="21" cy="20"/>
                </a:xfrm>
                <a:custGeom>
                  <a:avLst/>
                  <a:gdLst>
                    <a:gd name="T0" fmla="*/ 17 w 33"/>
                    <a:gd name="T1" fmla="*/ 0 h 30"/>
                    <a:gd name="T2" fmla="*/ 23 w 33"/>
                    <a:gd name="T3" fmla="*/ 2 h 30"/>
                    <a:gd name="T4" fmla="*/ 29 w 33"/>
                    <a:gd name="T5" fmla="*/ 5 h 30"/>
                    <a:gd name="T6" fmla="*/ 32 w 33"/>
                    <a:gd name="T7" fmla="*/ 9 h 30"/>
                    <a:gd name="T8" fmla="*/ 33 w 33"/>
                    <a:gd name="T9" fmla="*/ 15 h 30"/>
                    <a:gd name="T10" fmla="*/ 32 w 33"/>
                    <a:gd name="T11" fmla="*/ 21 h 30"/>
                    <a:gd name="T12" fmla="*/ 29 w 33"/>
                    <a:gd name="T13" fmla="*/ 25 h 30"/>
                    <a:gd name="T14" fmla="*/ 23 w 33"/>
                    <a:gd name="T15" fmla="*/ 28 h 30"/>
                    <a:gd name="T16" fmla="*/ 17 w 33"/>
                    <a:gd name="T17" fmla="*/ 30 h 30"/>
                    <a:gd name="T18" fmla="*/ 11 w 33"/>
                    <a:gd name="T19" fmla="*/ 28 h 30"/>
                    <a:gd name="T20" fmla="*/ 5 w 33"/>
                    <a:gd name="T21" fmla="*/ 25 h 30"/>
                    <a:gd name="T22" fmla="*/ 2 w 33"/>
                    <a:gd name="T23" fmla="*/ 21 h 30"/>
                    <a:gd name="T24" fmla="*/ 0 w 33"/>
                    <a:gd name="T25" fmla="*/ 15 h 30"/>
                    <a:gd name="T26" fmla="*/ 2 w 33"/>
                    <a:gd name="T27" fmla="*/ 9 h 30"/>
                    <a:gd name="T28" fmla="*/ 5 w 33"/>
                    <a:gd name="T29" fmla="*/ 5 h 30"/>
                    <a:gd name="T30" fmla="*/ 11 w 33"/>
                    <a:gd name="T31" fmla="*/ 2 h 30"/>
                    <a:gd name="T32" fmla="*/ 17 w 33"/>
                    <a:gd name="T3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30">
                      <a:moveTo>
                        <a:pt x="17" y="0"/>
                      </a:moveTo>
                      <a:lnTo>
                        <a:pt x="23" y="2"/>
                      </a:lnTo>
                      <a:lnTo>
                        <a:pt x="29" y="5"/>
                      </a:lnTo>
                      <a:lnTo>
                        <a:pt x="32" y="9"/>
                      </a:lnTo>
                      <a:lnTo>
                        <a:pt x="33" y="15"/>
                      </a:lnTo>
                      <a:lnTo>
                        <a:pt x="32" y="21"/>
                      </a:lnTo>
                      <a:lnTo>
                        <a:pt x="29" y="25"/>
                      </a:lnTo>
                      <a:lnTo>
                        <a:pt x="23" y="28"/>
                      </a:lnTo>
                      <a:lnTo>
                        <a:pt x="17" y="30"/>
                      </a:lnTo>
                      <a:lnTo>
                        <a:pt x="11" y="28"/>
                      </a:lnTo>
                      <a:lnTo>
                        <a:pt x="5" y="25"/>
                      </a:lnTo>
                      <a:lnTo>
                        <a:pt x="2" y="21"/>
                      </a:lnTo>
                      <a:lnTo>
                        <a:pt x="0" y="15"/>
                      </a:lnTo>
                      <a:lnTo>
                        <a:pt x="2" y="9"/>
                      </a:lnTo>
                      <a:lnTo>
                        <a:pt x="5" y="5"/>
                      </a:lnTo>
                      <a:lnTo>
                        <a:pt x="11" y="2"/>
                      </a:lnTo>
                      <a:lnTo>
                        <a:pt x="17" y="0"/>
                      </a:lnTo>
                      <a:close/>
                    </a:path>
                  </a:pathLst>
                </a:custGeom>
                <a:noFill/>
                <a:ln w="9525">
                  <a:solidFill>
                    <a:schemeClr val="tx1"/>
                  </a:solidFill>
                  <a:round/>
                  <a:headEnd/>
                  <a:tailEnd/>
                </a:ln>
                <a:extLst>
                  <a:ext uri="{909E8E84-426E-40DD-AFC4-6F175D3DCCD1}">
                    <a14:hiddenFill xmlns:a14="http://schemas.microsoft.com/office/drawing/2010/main">
                      <a:solidFill>
                        <a:srgbClr val="FFFF00"/>
                      </a:solidFill>
                    </a14:hiddenFill>
                  </a:ext>
                </a:extLst>
              </p:spPr>
              <p:txBody>
                <a:bodyPr/>
                <a:lstStyle/>
                <a:p>
                  <a:endParaRPr lang="en-GB" sz="1400"/>
                </a:p>
              </p:txBody>
            </p:sp>
            <p:sp>
              <p:nvSpPr>
                <p:cNvPr id="114" name="Freeform 1135"/>
                <p:cNvSpPr>
                  <a:spLocks/>
                </p:cNvSpPr>
                <p:nvPr/>
              </p:nvSpPr>
              <p:spPr bwMode="auto">
                <a:xfrm>
                  <a:off x="4329" y="1338"/>
                  <a:ext cx="21" cy="20"/>
                </a:xfrm>
                <a:custGeom>
                  <a:avLst/>
                  <a:gdLst>
                    <a:gd name="T0" fmla="*/ 17 w 33"/>
                    <a:gd name="T1" fmla="*/ 0 h 30"/>
                    <a:gd name="T2" fmla="*/ 17 w 33"/>
                    <a:gd name="T3" fmla="*/ 0 h 30"/>
                    <a:gd name="T4" fmla="*/ 23 w 33"/>
                    <a:gd name="T5" fmla="*/ 2 h 30"/>
                    <a:gd name="T6" fmla="*/ 29 w 33"/>
                    <a:gd name="T7" fmla="*/ 5 h 30"/>
                    <a:gd name="T8" fmla="*/ 32 w 33"/>
                    <a:gd name="T9" fmla="*/ 9 h 30"/>
                    <a:gd name="T10" fmla="*/ 33 w 33"/>
                    <a:gd name="T11" fmla="*/ 15 h 30"/>
                    <a:gd name="T12" fmla="*/ 33 w 33"/>
                    <a:gd name="T13" fmla="*/ 15 h 30"/>
                    <a:gd name="T14" fmla="*/ 32 w 33"/>
                    <a:gd name="T15" fmla="*/ 21 h 30"/>
                    <a:gd name="T16" fmla="*/ 29 w 33"/>
                    <a:gd name="T17" fmla="*/ 25 h 30"/>
                    <a:gd name="T18" fmla="*/ 23 w 33"/>
                    <a:gd name="T19" fmla="*/ 28 h 30"/>
                    <a:gd name="T20" fmla="*/ 17 w 33"/>
                    <a:gd name="T21" fmla="*/ 30 h 30"/>
                    <a:gd name="T22" fmla="*/ 17 w 33"/>
                    <a:gd name="T23" fmla="*/ 30 h 30"/>
                    <a:gd name="T24" fmla="*/ 11 w 33"/>
                    <a:gd name="T25" fmla="*/ 28 h 30"/>
                    <a:gd name="T26" fmla="*/ 5 w 33"/>
                    <a:gd name="T27" fmla="*/ 25 h 30"/>
                    <a:gd name="T28" fmla="*/ 2 w 33"/>
                    <a:gd name="T29" fmla="*/ 21 h 30"/>
                    <a:gd name="T30" fmla="*/ 0 w 33"/>
                    <a:gd name="T31" fmla="*/ 15 h 30"/>
                    <a:gd name="T32" fmla="*/ 0 w 33"/>
                    <a:gd name="T33" fmla="*/ 15 h 30"/>
                    <a:gd name="T34" fmla="*/ 2 w 33"/>
                    <a:gd name="T35" fmla="*/ 9 h 30"/>
                    <a:gd name="T36" fmla="*/ 5 w 33"/>
                    <a:gd name="T37" fmla="*/ 5 h 30"/>
                    <a:gd name="T38" fmla="*/ 11 w 33"/>
                    <a:gd name="T39" fmla="*/ 2 h 30"/>
                    <a:gd name="T40" fmla="*/ 17 w 33"/>
                    <a:gd name="T4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0">
                      <a:moveTo>
                        <a:pt x="17" y="0"/>
                      </a:moveTo>
                      <a:lnTo>
                        <a:pt x="17" y="0"/>
                      </a:lnTo>
                      <a:lnTo>
                        <a:pt x="23" y="2"/>
                      </a:lnTo>
                      <a:lnTo>
                        <a:pt x="29" y="5"/>
                      </a:lnTo>
                      <a:lnTo>
                        <a:pt x="32" y="9"/>
                      </a:lnTo>
                      <a:lnTo>
                        <a:pt x="33" y="15"/>
                      </a:lnTo>
                      <a:lnTo>
                        <a:pt x="33" y="15"/>
                      </a:lnTo>
                      <a:lnTo>
                        <a:pt x="32" y="21"/>
                      </a:lnTo>
                      <a:lnTo>
                        <a:pt x="29" y="25"/>
                      </a:lnTo>
                      <a:lnTo>
                        <a:pt x="23" y="28"/>
                      </a:lnTo>
                      <a:lnTo>
                        <a:pt x="17" y="30"/>
                      </a:lnTo>
                      <a:lnTo>
                        <a:pt x="17" y="30"/>
                      </a:lnTo>
                      <a:lnTo>
                        <a:pt x="11" y="28"/>
                      </a:lnTo>
                      <a:lnTo>
                        <a:pt x="5" y="25"/>
                      </a:lnTo>
                      <a:lnTo>
                        <a:pt x="2" y="21"/>
                      </a:lnTo>
                      <a:lnTo>
                        <a:pt x="0" y="15"/>
                      </a:lnTo>
                      <a:lnTo>
                        <a:pt x="0" y="15"/>
                      </a:lnTo>
                      <a:lnTo>
                        <a:pt x="2" y="9"/>
                      </a:lnTo>
                      <a:lnTo>
                        <a:pt x="5" y="5"/>
                      </a:lnTo>
                      <a:lnTo>
                        <a:pt x="11" y="2"/>
                      </a:lnTo>
                      <a:lnTo>
                        <a:pt x="17" y="0"/>
                      </a:lnTo>
                    </a:path>
                  </a:pathLst>
                </a:custGeom>
                <a:solidFill>
                  <a:srgbClr val="FF0000"/>
                </a:solidFill>
                <a:ln w="9525">
                  <a:solidFill>
                    <a:srgbClr val="FF0000"/>
                  </a:solidFill>
                  <a:prstDash val="solid"/>
                  <a:round/>
                  <a:headEnd/>
                  <a:tailEnd/>
                </a:ln>
              </p:spPr>
              <p:txBody>
                <a:bodyPr/>
                <a:lstStyle/>
                <a:p>
                  <a:endParaRPr lang="en-GB" sz="1400"/>
                </a:p>
              </p:txBody>
            </p:sp>
            <p:sp>
              <p:nvSpPr>
                <p:cNvPr id="115" name="Freeform 1136"/>
                <p:cNvSpPr>
                  <a:spLocks/>
                </p:cNvSpPr>
                <p:nvPr/>
              </p:nvSpPr>
              <p:spPr bwMode="auto">
                <a:xfrm>
                  <a:off x="4055" y="1322"/>
                  <a:ext cx="49" cy="20"/>
                </a:xfrm>
                <a:custGeom>
                  <a:avLst/>
                  <a:gdLst>
                    <a:gd name="T0" fmla="*/ 36 w 73"/>
                    <a:gd name="T1" fmla="*/ 0 h 30"/>
                    <a:gd name="T2" fmla="*/ 51 w 73"/>
                    <a:gd name="T3" fmla="*/ 2 h 30"/>
                    <a:gd name="T4" fmla="*/ 62 w 73"/>
                    <a:gd name="T5" fmla="*/ 5 h 30"/>
                    <a:gd name="T6" fmla="*/ 70 w 73"/>
                    <a:gd name="T7" fmla="*/ 9 h 30"/>
                    <a:gd name="T8" fmla="*/ 73 w 73"/>
                    <a:gd name="T9" fmla="*/ 15 h 30"/>
                    <a:gd name="T10" fmla="*/ 70 w 73"/>
                    <a:gd name="T11" fmla="*/ 21 h 30"/>
                    <a:gd name="T12" fmla="*/ 62 w 73"/>
                    <a:gd name="T13" fmla="*/ 26 h 30"/>
                    <a:gd name="T14" fmla="*/ 51 w 73"/>
                    <a:gd name="T15" fmla="*/ 29 h 30"/>
                    <a:gd name="T16" fmla="*/ 36 w 73"/>
                    <a:gd name="T17" fmla="*/ 30 h 30"/>
                    <a:gd name="T18" fmla="*/ 22 w 73"/>
                    <a:gd name="T19" fmla="*/ 29 h 30"/>
                    <a:gd name="T20" fmla="*/ 10 w 73"/>
                    <a:gd name="T21" fmla="*/ 26 h 30"/>
                    <a:gd name="T22" fmla="*/ 3 w 73"/>
                    <a:gd name="T23" fmla="*/ 21 h 30"/>
                    <a:gd name="T24" fmla="*/ 0 w 73"/>
                    <a:gd name="T25" fmla="*/ 15 h 30"/>
                    <a:gd name="T26" fmla="*/ 3 w 73"/>
                    <a:gd name="T27" fmla="*/ 9 h 30"/>
                    <a:gd name="T28" fmla="*/ 10 w 73"/>
                    <a:gd name="T29" fmla="*/ 5 h 30"/>
                    <a:gd name="T30" fmla="*/ 22 w 73"/>
                    <a:gd name="T31" fmla="*/ 2 h 30"/>
                    <a:gd name="T32" fmla="*/ 36 w 73"/>
                    <a:gd name="T3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30">
                      <a:moveTo>
                        <a:pt x="36" y="0"/>
                      </a:moveTo>
                      <a:lnTo>
                        <a:pt x="51" y="2"/>
                      </a:lnTo>
                      <a:lnTo>
                        <a:pt x="62" y="5"/>
                      </a:lnTo>
                      <a:lnTo>
                        <a:pt x="70" y="9"/>
                      </a:lnTo>
                      <a:lnTo>
                        <a:pt x="73" y="15"/>
                      </a:lnTo>
                      <a:lnTo>
                        <a:pt x="70" y="21"/>
                      </a:lnTo>
                      <a:lnTo>
                        <a:pt x="62" y="26"/>
                      </a:lnTo>
                      <a:lnTo>
                        <a:pt x="51" y="29"/>
                      </a:lnTo>
                      <a:lnTo>
                        <a:pt x="36" y="30"/>
                      </a:lnTo>
                      <a:lnTo>
                        <a:pt x="22" y="29"/>
                      </a:lnTo>
                      <a:lnTo>
                        <a:pt x="10" y="26"/>
                      </a:lnTo>
                      <a:lnTo>
                        <a:pt x="3" y="21"/>
                      </a:lnTo>
                      <a:lnTo>
                        <a:pt x="0" y="15"/>
                      </a:lnTo>
                      <a:lnTo>
                        <a:pt x="3" y="9"/>
                      </a:lnTo>
                      <a:lnTo>
                        <a:pt x="10" y="5"/>
                      </a:lnTo>
                      <a:lnTo>
                        <a:pt x="22" y="2"/>
                      </a:lnTo>
                      <a:lnTo>
                        <a:pt x="36" y="0"/>
                      </a:lnTo>
                      <a:close/>
                    </a:path>
                  </a:pathLst>
                </a:custGeom>
                <a:noFill/>
                <a:ln w="9525">
                  <a:solidFill>
                    <a:schemeClr val="tx1"/>
                  </a:solidFill>
                  <a:round/>
                  <a:headEnd/>
                  <a:tailEnd/>
                </a:ln>
                <a:extLst>
                  <a:ext uri="{909E8E84-426E-40DD-AFC4-6F175D3DCCD1}">
                    <a14:hiddenFill xmlns:a14="http://schemas.microsoft.com/office/drawing/2010/main">
                      <a:solidFill>
                        <a:srgbClr val="FF0000"/>
                      </a:solidFill>
                    </a14:hiddenFill>
                  </a:ext>
                </a:extLst>
              </p:spPr>
              <p:txBody>
                <a:bodyPr/>
                <a:lstStyle/>
                <a:p>
                  <a:endParaRPr lang="en-GB" sz="1400"/>
                </a:p>
              </p:txBody>
            </p:sp>
            <p:sp>
              <p:nvSpPr>
                <p:cNvPr id="116" name="Freeform 1137"/>
                <p:cNvSpPr>
                  <a:spLocks/>
                </p:cNvSpPr>
                <p:nvPr/>
              </p:nvSpPr>
              <p:spPr bwMode="auto">
                <a:xfrm>
                  <a:off x="4055" y="1322"/>
                  <a:ext cx="49" cy="20"/>
                </a:xfrm>
                <a:custGeom>
                  <a:avLst/>
                  <a:gdLst>
                    <a:gd name="T0" fmla="*/ 36 w 73"/>
                    <a:gd name="T1" fmla="*/ 0 h 30"/>
                    <a:gd name="T2" fmla="*/ 36 w 73"/>
                    <a:gd name="T3" fmla="*/ 0 h 30"/>
                    <a:gd name="T4" fmla="*/ 51 w 73"/>
                    <a:gd name="T5" fmla="*/ 2 h 30"/>
                    <a:gd name="T6" fmla="*/ 62 w 73"/>
                    <a:gd name="T7" fmla="*/ 5 h 30"/>
                    <a:gd name="T8" fmla="*/ 70 w 73"/>
                    <a:gd name="T9" fmla="*/ 9 h 30"/>
                    <a:gd name="T10" fmla="*/ 73 w 73"/>
                    <a:gd name="T11" fmla="*/ 15 h 30"/>
                    <a:gd name="T12" fmla="*/ 73 w 73"/>
                    <a:gd name="T13" fmla="*/ 15 h 30"/>
                    <a:gd name="T14" fmla="*/ 70 w 73"/>
                    <a:gd name="T15" fmla="*/ 21 h 30"/>
                    <a:gd name="T16" fmla="*/ 62 w 73"/>
                    <a:gd name="T17" fmla="*/ 26 h 30"/>
                    <a:gd name="T18" fmla="*/ 51 w 73"/>
                    <a:gd name="T19" fmla="*/ 29 h 30"/>
                    <a:gd name="T20" fmla="*/ 36 w 73"/>
                    <a:gd name="T21" fmla="*/ 30 h 30"/>
                    <a:gd name="T22" fmla="*/ 36 w 73"/>
                    <a:gd name="T23" fmla="*/ 30 h 30"/>
                    <a:gd name="T24" fmla="*/ 22 w 73"/>
                    <a:gd name="T25" fmla="*/ 29 h 30"/>
                    <a:gd name="T26" fmla="*/ 10 w 73"/>
                    <a:gd name="T27" fmla="*/ 26 h 30"/>
                    <a:gd name="T28" fmla="*/ 3 w 73"/>
                    <a:gd name="T29" fmla="*/ 21 h 30"/>
                    <a:gd name="T30" fmla="*/ 0 w 73"/>
                    <a:gd name="T31" fmla="*/ 15 h 30"/>
                    <a:gd name="T32" fmla="*/ 0 w 73"/>
                    <a:gd name="T33" fmla="*/ 15 h 30"/>
                    <a:gd name="T34" fmla="*/ 3 w 73"/>
                    <a:gd name="T35" fmla="*/ 9 h 30"/>
                    <a:gd name="T36" fmla="*/ 10 w 73"/>
                    <a:gd name="T37" fmla="*/ 5 h 30"/>
                    <a:gd name="T38" fmla="*/ 22 w 73"/>
                    <a:gd name="T39" fmla="*/ 2 h 30"/>
                    <a:gd name="T40" fmla="*/ 36 w 73"/>
                    <a:gd name="T4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3" h="30">
                      <a:moveTo>
                        <a:pt x="36" y="0"/>
                      </a:moveTo>
                      <a:lnTo>
                        <a:pt x="36" y="0"/>
                      </a:lnTo>
                      <a:lnTo>
                        <a:pt x="51" y="2"/>
                      </a:lnTo>
                      <a:lnTo>
                        <a:pt x="62" y="5"/>
                      </a:lnTo>
                      <a:lnTo>
                        <a:pt x="70" y="9"/>
                      </a:lnTo>
                      <a:lnTo>
                        <a:pt x="73" y="15"/>
                      </a:lnTo>
                      <a:lnTo>
                        <a:pt x="73" y="15"/>
                      </a:lnTo>
                      <a:lnTo>
                        <a:pt x="70" y="21"/>
                      </a:lnTo>
                      <a:lnTo>
                        <a:pt x="62" y="26"/>
                      </a:lnTo>
                      <a:lnTo>
                        <a:pt x="51" y="29"/>
                      </a:lnTo>
                      <a:lnTo>
                        <a:pt x="36" y="30"/>
                      </a:lnTo>
                      <a:lnTo>
                        <a:pt x="36" y="30"/>
                      </a:lnTo>
                      <a:lnTo>
                        <a:pt x="22" y="29"/>
                      </a:lnTo>
                      <a:lnTo>
                        <a:pt x="10" y="26"/>
                      </a:lnTo>
                      <a:lnTo>
                        <a:pt x="3" y="21"/>
                      </a:lnTo>
                      <a:lnTo>
                        <a:pt x="0" y="15"/>
                      </a:lnTo>
                      <a:lnTo>
                        <a:pt x="0" y="15"/>
                      </a:lnTo>
                      <a:lnTo>
                        <a:pt x="3" y="9"/>
                      </a:lnTo>
                      <a:lnTo>
                        <a:pt x="10" y="5"/>
                      </a:lnTo>
                      <a:lnTo>
                        <a:pt x="22" y="2"/>
                      </a:lnTo>
                      <a:lnTo>
                        <a:pt x="36" y="0"/>
                      </a:lnTo>
                    </a:path>
                  </a:pathLst>
                </a:custGeom>
                <a:solidFill>
                  <a:srgbClr val="FFCC00"/>
                </a:solidFill>
                <a:ln w="9525">
                  <a:solidFill>
                    <a:srgbClr val="FFCC00"/>
                  </a:solidFill>
                  <a:prstDash val="solid"/>
                  <a:round/>
                  <a:headEnd/>
                  <a:tailEnd/>
                </a:ln>
              </p:spPr>
              <p:txBody>
                <a:bodyPr/>
                <a:lstStyle/>
                <a:p>
                  <a:endParaRPr lang="en-GB" sz="1400"/>
                </a:p>
              </p:txBody>
            </p:sp>
            <p:sp>
              <p:nvSpPr>
                <p:cNvPr id="117" name="Freeform 1138"/>
                <p:cNvSpPr>
                  <a:spLocks/>
                </p:cNvSpPr>
                <p:nvPr/>
              </p:nvSpPr>
              <p:spPr bwMode="auto">
                <a:xfrm>
                  <a:off x="4298" y="1410"/>
                  <a:ext cx="46" cy="20"/>
                </a:xfrm>
                <a:custGeom>
                  <a:avLst/>
                  <a:gdLst>
                    <a:gd name="T0" fmla="*/ 36 w 73"/>
                    <a:gd name="T1" fmla="*/ 0 h 29"/>
                    <a:gd name="T2" fmla="*/ 51 w 73"/>
                    <a:gd name="T3" fmla="*/ 1 h 29"/>
                    <a:gd name="T4" fmla="*/ 63 w 73"/>
                    <a:gd name="T5" fmla="*/ 4 h 29"/>
                    <a:gd name="T6" fmla="*/ 70 w 73"/>
                    <a:gd name="T7" fmla="*/ 9 h 29"/>
                    <a:gd name="T8" fmla="*/ 73 w 73"/>
                    <a:gd name="T9" fmla="*/ 14 h 29"/>
                    <a:gd name="T10" fmla="*/ 70 w 73"/>
                    <a:gd name="T11" fmla="*/ 20 h 29"/>
                    <a:gd name="T12" fmla="*/ 63 w 73"/>
                    <a:gd name="T13" fmla="*/ 25 h 29"/>
                    <a:gd name="T14" fmla="*/ 51 w 73"/>
                    <a:gd name="T15" fmla="*/ 28 h 29"/>
                    <a:gd name="T16" fmla="*/ 36 w 73"/>
                    <a:gd name="T17" fmla="*/ 29 h 29"/>
                    <a:gd name="T18" fmla="*/ 23 w 73"/>
                    <a:gd name="T19" fmla="*/ 28 h 29"/>
                    <a:gd name="T20" fmla="*/ 11 w 73"/>
                    <a:gd name="T21" fmla="*/ 25 h 29"/>
                    <a:gd name="T22" fmla="*/ 3 w 73"/>
                    <a:gd name="T23" fmla="*/ 20 h 29"/>
                    <a:gd name="T24" fmla="*/ 0 w 73"/>
                    <a:gd name="T25" fmla="*/ 14 h 29"/>
                    <a:gd name="T26" fmla="*/ 3 w 73"/>
                    <a:gd name="T27" fmla="*/ 9 h 29"/>
                    <a:gd name="T28" fmla="*/ 11 w 73"/>
                    <a:gd name="T29" fmla="*/ 4 h 29"/>
                    <a:gd name="T30" fmla="*/ 23 w 73"/>
                    <a:gd name="T31" fmla="*/ 1 h 29"/>
                    <a:gd name="T32" fmla="*/ 36 w 73"/>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29">
                      <a:moveTo>
                        <a:pt x="36" y="0"/>
                      </a:moveTo>
                      <a:lnTo>
                        <a:pt x="51" y="1"/>
                      </a:lnTo>
                      <a:lnTo>
                        <a:pt x="63" y="4"/>
                      </a:lnTo>
                      <a:lnTo>
                        <a:pt x="70" y="9"/>
                      </a:lnTo>
                      <a:lnTo>
                        <a:pt x="73" y="14"/>
                      </a:lnTo>
                      <a:lnTo>
                        <a:pt x="70" y="20"/>
                      </a:lnTo>
                      <a:lnTo>
                        <a:pt x="63" y="25"/>
                      </a:lnTo>
                      <a:lnTo>
                        <a:pt x="51" y="28"/>
                      </a:lnTo>
                      <a:lnTo>
                        <a:pt x="36" y="29"/>
                      </a:lnTo>
                      <a:lnTo>
                        <a:pt x="23" y="28"/>
                      </a:lnTo>
                      <a:lnTo>
                        <a:pt x="11" y="25"/>
                      </a:lnTo>
                      <a:lnTo>
                        <a:pt x="3" y="20"/>
                      </a:lnTo>
                      <a:lnTo>
                        <a:pt x="0" y="14"/>
                      </a:lnTo>
                      <a:lnTo>
                        <a:pt x="3" y="9"/>
                      </a:lnTo>
                      <a:lnTo>
                        <a:pt x="11" y="4"/>
                      </a:lnTo>
                      <a:lnTo>
                        <a:pt x="23" y="1"/>
                      </a:lnTo>
                      <a:lnTo>
                        <a:pt x="36" y="0"/>
                      </a:lnTo>
                      <a:close/>
                    </a:path>
                  </a:pathLst>
                </a:custGeom>
                <a:noFill/>
                <a:ln w="9525">
                  <a:solidFill>
                    <a:schemeClr val="tx1"/>
                  </a:solidFill>
                  <a:round/>
                  <a:headEnd/>
                  <a:tailEnd/>
                </a:ln>
                <a:extLst>
                  <a:ext uri="{909E8E84-426E-40DD-AFC4-6F175D3DCCD1}">
                    <a14:hiddenFill xmlns:a14="http://schemas.microsoft.com/office/drawing/2010/main">
                      <a:solidFill>
                        <a:srgbClr val="FF0000"/>
                      </a:solidFill>
                    </a14:hiddenFill>
                  </a:ext>
                </a:extLst>
              </p:spPr>
              <p:txBody>
                <a:bodyPr/>
                <a:lstStyle/>
                <a:p>
                  <a:endParaRPr lang="en-GB" sz="1400"/>
                </a:p>
              </p:txBody>
            </p:sp>
            <p:sp>
              <p:nvSpPr>
                <p:cNvPr id="118" name="Freeform 1139"/>
                <p:cNvSpPr>
                  <a:spLocks/>
                </p:cNvSpPr>
                <p:nvPr/>
              </p:nvSpPr>
              <p:spPr bwMode="auto">
                <a:xfrm>
                  <a:off x="4298" y="1410"/>
                  <a:ext cx="46" cy="20"/>
                </a:xfrm>
                <a:custGeom>
                  <a:avLst/>
                  <a:gdLst>
                    <a:gd name="T0" fmla="*/ 36 w 73"/>
                    <a:gd name="T1" fmla="*/ 0 h 29"/>
                    <a:gd name="T2" fmla="*/ 36 w 73"/>
                    <a:gd name="T3" fmla="*/ 0 h 29"/>
                    <a:gd name="T4" fmla="*/ 51 w 73"/>
                    <a:gd name="T5" fmla="*/ 1 h 29"/>
                    <a:gd name="T6" fmla="*/ 63 w 73"/>
                    <a:gd name="T7" fmla="*/ 4 h 29"/>
                    <a:gd name="T8" fmla="*/ 70 w 73"/>
                    <a:gd name="T9" fmla="*/ 9 h 29"/>
                    <a:gd name="T10" fmla="*/ 73 w 73"/>
                    <a:gd name="T11" fmla="*/ 14 h 29"/>
                    <a:gd name="T12" fmla="*/ 73 w 73"/>
                    <a:gd name="T13" fmla="*/ 14 h 29"/>
                    <a:gd name="T14" fmla="*/ 70 w 73"/>
                    <a:gd name="T15" fmla="*/ 20 h 29"/>
                    <a:gd name="T16" fmla="*/ 63 w 73"/>
                    <a:gd name="T17" fmla="*/ 25 h 29"/>
                    <a:gd name="T18" fmla="*/ 51 w 73"/>
                    <a:gd name="T19" fmla="*/ 28 h 29"/>
                    <a:gd name="T20" fmla="*/ 36 w 73"/>
                    <a:gd name="T21" fmla="*/ 29 h 29"/>
                    <a:gd name="T22" fmla="*/ 36 w 73"/>
                    <a:gd name="T23" fmla="*/ 29 h 29"/>
                    <a:gd name="T24" fmla="*/ 23 w 73"/>
                    <a:gd name="T25" fmla="*/ 28 h 29"/>
                    <a:gd name="T26" fmla="*/ 11 w 73"/>
                    <a:gd name="T27" fmla="*/ 25 h 29"/>
                    <a:gd name="T28" fmla="*/ 3 w 73"/>
                    <a:gd name="T29" fmla="*/ 20 h 29"/>
                    <a:gd name="T30" fmla="*/ 0 w 73"/>
                    <a:gd name="T31" fmla="*/ 14 h 29"/>
                    <a:gd name="T32" fmla="*/ 0 w 73"/>
                    <a:gd name="T33" fmla="*/ 14 h 29"/>
                    <a:gd name="T34" fmla="*/ 3 w 73"/>
                    <a:gd name="T35" fmla="*/ 9 h 29"/>
                    <a:gd name="T36" fmla="*/ 11 w 73"/>
                    <a:gd name="T37" fmla="*/ 4 h 29"/>
                    <a:gd name="T38" fmla="*/ 23 w 73"/>
                    <a:gd name="T39" fmla="*/ 1 h 29"/>
                    <a:gd name="T40" fmla="*/ 36 w 73"/>
                    <a:gd name="T4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3" h="29">
                      <a:moveTo>
                        <a:pt x="36" y="0"/>
                      </a:moveTo>
                      <a:lnTo>
                        <a:pt x="36" y="0"/>
                      </a:lnTo>
                      <a:lnTo>
                        <a:pt x="51" y="1"/>
                      </a:lnTo>
                      <a:lnTo>
                        <a:pt x="63" y="4"/>
                      </a:lnTo>
                      <a:lnTo>
                        <a:pt x="70" y="9"/>
                      </a:lnTo>
                      <a:lnTo>
                        <a:pt x="73" y="14"/>
                      </a:lnTo>
                      <a:lnTo>
                        <a:pt x="73" y="14"/>
                      </a:lnTo>
                      <a:lnTo>
                        <a:pt x="70" y="20"/>
                      </a:lnTo>
                      <a:lnTo>
                        <a:pt x="63" y="25"/>
                      </a:lnTo>
                      <a:lnTo>
                        <a:pt x="51" y="28"/>
                      </a:lnTo>
                      <a:lnTo>
                        <a:pt x="36" y="29"/>
                      </a:lnTo>
                      <a:lnTo>
                        <a:pt x="36" y="29"/>
                      </a:lnTo>
                      <a:lnTo>
                        <a:pt x="23" y="28"/>
                      </a:lnTo>
                      <a:lnTo>
                        <a:pt x="11" y="25"/>
                      </a:lnTo>
                      <a:lnTo>
                        <a:pt x="3" y="20"/>
                      </a:lnTo>
                      <a:lnTo>
                        <a:pt x="0" y="14"/>
                      </a:lnTo>
                      <a:lnTo>
                        <a:pt x="0" y="14"/>
                      </a:lnTo>
                      <a:lnTo>
                        <a:pt x="3" y="9"/>
                      </a:lnTo>
                      <a:lnTo>
                        <a:pt x="11" y="4"/>
                      </a:lnTo>
                      <a:lnTo>
                        <a:pt x="23" y="1"/>
                      </a:lnTo>
                      <a:lnTo>
                        <a:pt x="36" y="0"/>
                      </a:lnTo>
                    </a:path>
                  </a:pathLst>
                </a:custGeom>
                <a:solidFill>
                  <a:srgbClr val="FFCC00"/>
                </a:solidFill>
                <a:ln w="9525">
                  <a:solidFill>
                    <a:srgbClr val="FFCC00"/>
                  </a:solidFill>
                  <a:prstDash val="solid"/>
                  <a:round/>
                  <a:headEnd/>
                  <a:tailEnd/>
                </a:ln>
              </p:spPr>
              <p:txBody>
                <a:bodyPr/>
                <a:lstStyle/>
                <a:p>
                  <a:endParaRPr lang="en-GB" sz="1400"/>
                </a:p>
              </p:txBody>
            </p:sp>
            <p:sp>
              <p:nvSpPr>
                <p:cNvPr id="119" name="Text Box 1140"/>
                <p:cNvSpPr txBox="1">
                  <a:spLocks noChangeArrowheads="1"/>
                </p:cNvSpPr>
                <p:nvPr/>
              </p:nvSpPr>
              <p:spPr bwMode="auto">
                <a:xfrm>
                  <a:off x="4353" y="1679"/>
                  <a:ext cx="1137" cy="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a:t>thermistor</a:t>
                  </a:r>
                  <a:endParaRPr lang="en-US" altLang="en-US" sz="1400">
                    <a:latin typeface="Times New Roman" pitchFamily="18" charset="0"/>
                  </a:endParaRPr>
                </a:p>
              </p:txBody>
            </p:sp>
            <p:grpSp>
              <p:nvGrpSpPr>
                <p:cNvPr id="120" name="Group 1141"/>
                <p:cNvGrpSpPr>
                  <a:grpSpLocks/>
                </p:cNvGrpSpPr>
                <p:nvPr/>
              </p:nvGrpSpPr>
              <p:grpSpPr bwMode="auto">
                <a:xfrm>
                  <a:off x="3152" y="2112"/>
                  <a:ext cx="1863" cy="376"/>
                  <a:chOff x="3456" y="3216"/>
                  <a:chExt cx="1863" cy="376"/>
                </a:xfrm>
              </p:grpSpPr>
              <p:sp>
                <p:nvSpPr>
                  <p:cNvPr id="123" name="Rectangle 1142" descr="Light upward diagonal"/>
                  <p:cNvSpPr>
                    <a:spLocks noChangeArrowheads="1"/>
                  </p:cNvSpPr>
                  <p:nvPr/>
                </p:nvSpPr>
                <p:spPr bwMode="auto">
                  <a:xfrm>
                    <a:off x="3955" y="3304"/>
                    <a:ext cx="288" cy="192"/>
                  </a:xfrm>
                  <a:prstGeom prst="rect">
                    <a:avLst/>
                  </a:prstGeom>
                  <a:pattFill prst="ltUpDiag">
                    <a:fgClr>
                      <a:srgbClr val="7B8400"/>
                    </a:fgClr>
                    <a:bgClr>
                      <a:schemeClr val="bg2"/>
                    </a:bgClr>
                  </a:patt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400"/>
                  </a:p>
                </p:txBody>
              </p:sp>
              <p:sp>
                <p:nvSpPr>
                  <p:cNvPr id="124" name="Freeform 1143" descr="Dark upward diagonal"/>
                  <p:cNvSpPr>
                    <a:spLocks/>
                  </p:cNvSpPr>
                  <p:nvPr/>
                </p:nvSpPr>
                <p:spPr bwMode="auto">
                  <a:xfrm>
                    <a:off x="4243" y="3263"/>
                    <a:ext cx="1076" cy="278"/>
                  </a:xfrm>
                  <a:custGeom>
                    <a:avLst/>
                    <a:gdLst>
                      <a:gd name="T0" fmla="*/ 0 w 1076"/>
                      <a:gd name="T1" fmla="*/ 37 h 260"/>
                      <a:gd name="T2" fmla="*/ 840 w 1076"/>
                      <a:gd name="T3" fmla="*/ 40 h 260"/>
                      <a:gd name="T4" fmla="*/ 857 w 1076"/>
                      <a:gd name="T5" fmla="*/ 26 h 260"/>
                      <a:gd name="T6" fmla="*/ 880 w 1076"/>
                      <a:gd name="T7" fmla="*/ 15 h 260"/>
                      <a:gd name="T8" fmla="*/ 901 w 1076"/>
                      <a:gd name="T9" fmla="*/ 5 h 260"/>
                      <a:gd name="T10" fmla="*/ 919 w 1076"/>
                      <a:gd name="T11" fmla="*/ 1 h 260"/>
                      <a:gd name="T12" fmla="*/ 938 w 1076"/>
                      <a:gd name="T13" fmla="*/ 0 h 260"/>
                      <a:gd name="T14" fmla="*/ 961 w 1076"/>
                      <a:gd name="T15" fmla="*/ 1 h 260"/>
                      <a:gd name="T16" fmla="*/ 984 w 1076"/>
                      <a:gd name="T17" fmla="*/ 7 h 260"/>
                      <a:gd name="T18" fmla="*/ 1003 w 1076"/>
                      <a:gd name="T19" fmla="*/ 16 h 260"/>
                      <a:gd name="T20" fmla="*/ 1022 w 1076"/>
                      <a:gd name="T21" fmla="*/ 27 h 260"/>
                      <a:gd name="T22" fmla="*/ 1041 w 1076"/>
                      <a:gd name="T23" fmla="*/ 44 h 260"/>
                      <a:gd name="T24" fmla="*/ 1056 w 1076"/>
                      <a:gd name="T25" fmla="*/ 62 h 260"/>
                      <a:gd name="T26" fmla="*/ 1066 w 1076"/>
                      <a:gd name="T27" fmla="*/ 85 h 260"/>
                      <a:gd name="T28" fmla="*/ 1074 w 1076"/>
                      <a:gd name="T29" fmla="*/ 115 h 260"/>
                      <a:gd name="T30" fmla="*/ 1075 w 1076"/>
                      <a:gd name="T31" fmla="*/ 143 h 260"/>
                      <a:gd name="T32" fmla="*/ 1067 w 1076"/>
                      <a:gd name="T33" fmla="*/ 176 h 260"/>
                      <a:gd name="T34" fmla="*/ 1052 w 1076"/>
                      <a:gd name="T35" fmla="*/ 206 h 260"/>
                      <a:gd name="T36" fmla="*/ 1031 w 1076"/>
                      <a:gd name="T37" fmla="*/ 228 h 260"/>
                      <a:gd name="T38" fmla="*/ 1004 w 1076"/>
                      <a:gd name="T39" fmla="*/ 246 h 260"/>
                      <a:gd name="T40" fmla="*/ 977 w 1076"/>
                      <a:gd name="T41" fmla="*/ 255 h 260"/>
                      <a:gd name="T42" fmla="*/ 952 w 1076"/>
                      <a:gd name="T43" fmla="*/ 259 h 260"/>
                      <a:gd name="T44" fmla="*/ 928 w 1076"/>
                      <a:gd name="T45" fmla="*/ 259 h 260"/>
                      <a:gd name="T46" fmla="*/ 909 w 1076"/>
                      <a:gd name="T47" fmla="*/ 256 h 260"/>
                      <a:gd name="T48" fmla="*/ 889 w 1076"/>
                      <a:gd name="T49" fmla="*/ 251 h 260"/>
                      <a:gd name="T50" fmla="*/ 872 w 1076"/>
                      <a:gd name="T51" fmla="*/ 243 h 260"/>
                      <a:gd name="T52" fmla="*/ 854 w 1076"/>
                      <a:gd name="T53" fmla="*/ 231 h 260"/>
                      <a:gd name="T54" fmla="*/ 836 w 1076"/>
                      <a:gd name="T55" fmla="*/ 215 h 260"/>
                      <a:gd name="T56" fmla="*/ 0 w 1076"/>
                      <a:gd name="T57" fmla="*/ 217 h 260"/>
                      <a:gd name="T58" fmla="*/ 0 w 1076"/>
                      <a:gd name="T59" fmla="*/ 37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76" h="260">
                        <a:moveTo>
                          <a:pt x="0" y="37"/>
                        </a:moveTo>
                        <a:lnTo>
                          <a:pt x="840" y="40"/>
                        </a:lnTo>
                        <a:lnTo>
                          <a:pt x="857" y="26"/>
                        </a:lnTo>
                        <a:cubicBezTo>
                          <a:pt x="863" y="22"/>
                          <a:pt x="872" y="18"/>
                          <a:pt x="880" y="15"/>
                        </a:cubicBezTo>
                        <a:cubicBezTo>
                          <a:pt x="887" y="12"/>
                          <a:pt x="895" y="7"/>
                          <a:pt x="901" y="5"/>
                        </a:cubicBezTo>
                        <a:cubicBezTo>
                          <a:pt x="908" y="3"/>
                          <a:pt x="913" y="1"/>
                          <a:pt x="919" y="1"/>
                        </a:cubicBezTo>
                        <a:cubicBezTo>
                          <a:pt x="926" y="0"/>
                          <a:pt x="931" y="0"/>
                          <a:pt x="938" y="0"/>
                        </a:cubicBezTo>
                        <a:cubicBezTo>
                          <a:pt x="945" y="0"/>
                          <a:pt x="954" y="0"/>
                          <a:pt x="961" y="1"/>
                        </a:cubicBezTo>
                        <a:cubicBezTo>
                          <a:pt x="969" y="3"/>
                          <a:pt x="977" y="4"/>
                          <a:pt x="984" y="7"/>
                        </a:cubicBezTo>
                        <a:cubicBezTo>
                          <a:pt x="991" y="9"/>
                          <a:pt x="997" y="13"/>
                          <a:pt x="1003" y="16"/>
                        </a:cubicBezTo>
                        <a:cubicBezTo>
                          <a:pt x="1010" y="20"/>
                          <a:pt x="1016" y="22"/>
                          <a:pt x="1022" y="27"/>
                        </a:cubicBezTo>
                        <a:cubicBezTo>
                          <a:pt x="1028" y="32"/>
                          <a:pt x="1035" y="38"/>
                          <a:pt x="1041" y="44"/>
                        </a:cubicBezTo>
                        <a:cubicBezTo>
                          <a:pt x="1047" y="50"/>
                          <a:pt x="1052" y="56"/>
                          <a:pt x="1056" y="62"/>
                        </a:cubicBezTo>
                        <a:cubicBezTo>
                          <a:pt x="1061" y="69"/>
                          <a:pt x="1063" y="76"/>
                          <a:pt x="1066" y="85"/>
                        </a:cubicBezTo>
                        <a:cubicBezTo>
                          <a:pt x="1069" y="93"/>
                          <a:pt x="1073" y="106"/>
                          <a:pt x="1074" y="115"/>
                        </a:cubicBezTo>
                        <a:cubicBezTo>
                          <a:pt x="1075" y="125"/>
                          <a:pt x="1076" y="133"/>
                          <a:pt x="1075" y="143"/>
                        </a:cubicBezTo>
                        <a:cubicBezTo>
                          <a:pt x="1073" y="153"/>
                          <a:pt x="1070" y="166"/>
                          <a:pt x="1067" y="176"/>
                        </a:cubicBezTo>
                        <a:cubicBezTo>
                          <a:pt x="1063" y="186"/>
                          <a:pt x="1058" y="197"/>
                          <a:pt x="1052" y="206"/>
                        </a:cubicBezTo>
                        <a:cubicBezTo>
                          <a:pt x="1045" y="215"/>
                          <a:pt x="1038" y="221"/>
                          <a:pt x="1031" y="228"/>
                        </a:cubicBezTo>
                        <a:cubicBezTo>
                          <a:pt x="1023" y="235"/>
                          <a:pt x="1013" y="242"/>
                          <a:pt x="1004" y="246"/>
                        </a:cubicBezTo>
                        <a:cubicBezTo>
                          <a:pt x="995" y="251"/>
                          <a:pt x="986" y="253"/>
                          <a:pt x="977" y="255"/>
                        </a:cubicBezTo>
                        <a:cubicBezTo>
                          <a:pt x="969" y="257"/>
                          <a:pt x="960" y="259"/>
                          <a:pt x="952" y="259"/>
                        </a:cubicBezTo>
                        <a:cubicBezTo>
                          <a:pt x="943" y="260"/>
                          <a:pt x="935" y="260"/>
                          <a:pt x="928" y="259"/>
                        </a:cubicBezTo>
                        <a:cubicBezTo>
                          <a:pt x="921" y="259"/>
                          <a:pt x="915" y="257"/>
                          <a:pt x="909" y="256"/>
                        </a:cubicBezTo>
                        <a:cubicBezTo>
                          <a:pt x="903" y="255"/>
                          <a:pt x="896" y="253"/>
                          <a:pt x="889" y="251"/>
                        </a:cubicBezTo>
                        <a:cubicBezTo>
                          <a:pt x="883" y="248"/>
                          <a:pt x="877" y="246"/>
                          <a:pt x="872" y="243"/>
                        </a:cubicBezTo>
                        <a:cubicBezTo>
                          <a:pt x="866" y="240"/>
                          <a:pt x="860" y="236"/>
                          <a:pt x="854" y="231"/>
                        </a:cubicBezTo>
                        <a:lnTo>
                          <a:pt x="836" y="215"/>
                        </a:lnTo>
                        <a:lnTo>
                          <a:pt x="0" y="217"/>
                        </a:lnTo>
                        <a:lnTo>
                          <a:pt x="0" y="37"/>
                        </a:lnTo>
                        <a:close/>
                      </a:path>
                    </a:pathLst>
                  </a:custGeom>
                  <a:pattFill prst="dkUpDiag">
                    <a:fgClr>
                      <a:srgbClr val="00CC66"/>
                    </a:fgClr>
                    <a:bgClr>
                      <a:schemeClr val="bg2"/>
                    </a:bgClr>
                  </a:pattFill>
                  <a:ln w="9525">
                    <a:solidFill>
                      <a:schemeClr val="tx1"/>
                    </a:solidFill>
                    <a:round/>
                    <a:headEnd/>
                    <a:tailEnd/>
                  </a:ln>
                </p:spPr>
                <p:txBody>
                  <a:bodyPr/>
                  <a:lstStyle/>
                  <a:p>
                    <a:endParaRPr lang="en-GB" sz="1400"/>
                  </a:p>
                </p:txBody>
              </p:sp>
              <p:sp>
                <p:nvSpPr>
                  <p:cNvPr id="125" name="Freeform 1144"/>
                  <p:cNvSpPr>
                    <a:spLocks/>
                  </p:cNvSpPr>
                  <p:nvPr/>
                </p:nvSpPr>
                <p:spPr bwMode="auto">
                  <a:xfrm>
                    <a:off x="5139" y="3352"/>
                    <a:ext cx="96" cy="96"/>
                  </a:xfrm>
                  <a:custGeom>
                    <a:avLst/>
                    <a:gdLst>
                      <a:gd name="T0" fmla="*/ 113 w 113"/>
                      <a:gd name="T1" fmla="*/ 56 h 110"/>
                      <a:gd name="T2" fmla="*/ 112 w 113"/>
                      <a:gd name="T3" fmla="*/ 67 h 110"/>
                      <a:gd name="T4" fmla="*/ 109 w 113"/>
                      <a:gd name="T5" fmla="*/ 77 h 110"/>
                      <a:gd name="T6" fmla="*/ 104 w 113"/>
                      <a:gd name="T7" fmla="*/ 86 h 110"/>
                      <a:gd name="T8" fmla="*/ 97 w 113"/>
                      <a:gd name="T9" fmla="*/ 94 h 110"/>
                      <a:gd name="T10" fmla="*/ 90 w 113"/>
                      <a:gd name="T11" fmla="*/ 101 h 110"/>
                      <a:gd name="T12" fmla="*/ 81 w 113"/>
                      <a:gd name="T13" fmla="*/ 105 h 110"/>
                      <a:gd name="T14" fmla="*/ 70 w 113"/>
                      <a:gd name="T15" fmla="*/ 108 h 110"/>
                      <a:gd name="T16" fmla="*/ 58 w 113"/>
                      <a:gd name="T17" fmla="*/ 110 h 110"/>
                      <a:gd name="T18" fmla="*/ 46 w 113"/>
                      <a:gd name="T19" fmla="*/ 108 h 110"/>
                      <a:gd name="T20" fmla="*/ 35 w 113"/>
                      <a:gd name="T21" fmla="*/ 105 h 110"/>
                      <a:gd name="T22" fmla="*/ 26 w 113"/>
                      <a:gd name="T23" fmla="*/ 101 h 110"/>
                      <a:gd name="T24" fmla="*/ 17 w 113"/>
                      <a:gd name="T25" fmla="*/ 94 h 110"/>
                      <a:gd name="T26" fmla="*/ 9 w 113"/>
                      <a:gd name="T27" fmla="*/ 86 h 110"/>
                      <a:gd name="T28" fmla="*/ 5 w 113"/>
                      <a:gd name="T29" fmla="*/ 77 h 110"/>
                      <a:gd name="T30" fmla="*/ 2 w 113"/>
                      <a:gd name="T31" fmla="*/ 67 h 110"/>
                      <a:gd name="T32" fmla="*/ 0 w 113"/>
                      <a:gd name="T33" fmla="*/ 56 h 110"/>
                      <a:gd name="T34" fmla="*/ 2 w 113"/>
                      <a:gd name="T35" fmla="*/ 45 h 110"/>
                      <a:gd name="T36" fmla="*/ 5 w 113"/>
                      <a:gd name="T37" fmla="*/ 34 h 110"/>
                      <a:gd name="T38" fmla="*/ 9 w 113"/>
                      <a:gd name="T39" fmla="*/ 24 h 110"/>
                      <a:gd name="T40" fmla="*/ 17 w 113"/>
                      <a:gd name="T41" fmla="*/ 16 h 110"/>
                      <a:gd name="T42" fmla="*/ 26 w 113"/>
                      <a:gd name="T43" fmla="*/ 9 h 110"/>
                      <a:gd name="T44" fmla="*/ 35 w 113"/>
                      <a:gd name="T45" fmla="*/ 4 h 110"/>
                      <a:gd name="T46" fmla="*/ 46 w 113"/>
                      <a:gd name="T47" fmla="*/ 1 h 110"/>
                      <a:gd name="T48" fmla="*/ 58 w 113"/>
                      <a:gd name="T49" fmla="*/ 0 h 110"/>
                      <a:gd name="T50" fmla="*/ 70 w 113"/>
                      <a:gd name="T51" fmla="*/ 1 h 110"/>
                      <a:gd name="T52" fmla="*/ 81 w 113"/>
                      <a:gd name="T53" fmla="*/ 4 h 110"/>
                      <a:gd name="T54" fmla="*/ 90 w 113"/>
                      <a:gd name="T55" fmla="*/ 9 h 110"/>
                      <a:gd name="T56" fmla="*/ 97 w 113"/>
                      <a:gd name="T57" fmla="*/ 16 h 110"/>
                      <a:gd name="T58" fmla="*/ 104 w 113"/>
                      <a:gd name="T59" fmla="*/ 24 h 110"/>
                      <a:gd name="T60" fmla="*/ 109 w 113"/>
                      <a:gd name="T61" fmla="*/ 34 h 110"/>
                      <a:gd name="T62" fmla="*/ 112 w 113"/>
                      <a:gd name="T63" fmla="*/ 45 h 110"/>
                      <a:gd name="T64" fmla="*/ 113 w 113"/>
                      <a:gd name="T65" fmla="*/ 5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3" h="110">
                        <a:moveTo>
                          <a:pt x="113" y="56"/>
                        </a:moveTo>
                        <a:lnTo>
                          <a:pt x="112" y="67"/>
                        </a:lnTo>
                        <a:lnTo>
                          <a:pt x="109" y="77"/>
                        </a:lnTo>
                        <a:lnTo>
                          <a:pt x="104" y="86"/>
                        </a:lnTo>
                        <a:lnTo>
                          <a:pt x="97" y="94"/>
                        </a:lnTo>
                        <a:lnTo>
                          <a:pt x="90" y="101"/>
                        </a:lnTo>
                        <a:lnTo>
                          <a:pt x="81" y="105"/>
                        </a:lnTo>
                        <a:lnTo>
                          <a:pt x="70" y="108"/>
                        </a:lnTo>
                        <a:lnTo>
                          <a:pt x="58" y="110"/>
                        </a:lnTo>
                        <a:lnTo>
                          <a:pt x="46" y="108"/>
                        </a:lnTo>
                        <a:lnTo>
                          <a:pt x="35" y="105"/>
                        </a:lnTo>
                        <a:lnTo>
                          <a:pt x="26" y="101"/>
                        </a:lnTo>
                        <a:lnTo>
                          <a:pt x="17" y="94"/>
                        </a:lnTo>
                        <a:lnTo>
                          <a:pt x="9" y="86"/>
                        </a:lnTo>
                        <a:lnTo>
                          <a:pt x="5" y="77"/>
                        </a:lnTo>
                        <a:lnTo>
                          <a:pt x="2" y="67"/>
                        </a:lnTo>
                        <a:lnTo>
                          <a:pt x="0" y="56"/>
                        </a:lnTo>
                        <a:lnTo>
                          <a:pt x="2" y="45"/>
                        </a:lnTo>
                        <a:lnTo>
                          <a:pt x="5" y="34"/>
                        </a:lnTo>
                        <a:lnTo>
                          <a:pt x="9" y="24"/>
                        </a:lnTo>
                        <a:lnTo>
                          <a:pt x="17" y="16"/>
                        </a:lnTo>
                        <a:lnTo>
                          <a:pt x="26" y="9"/>
                        </a:lnTo>
                        <a:lnTo>
                          <a:pt x="35" y="4"/>
                        </a:lnTo>
                        <a:lnTo>
                          <a:pt x="46" y="1"/>
                        </a:lnTo>
                        <a:lnTo>
                          <a:pt x="58" y="0"/>
                        </a:lnTo>
                        <a:lnTo>
                          <a:pt x="70" y="1"/>
                        </a:lnTo>
                        <a:lnTo>
                          <a:pt x="81" y="4"/>
                        </a:lnTo>
                        <a:lnTo>
                          <a:pt x="90" y="9"/>
                        </a:lnTo>
                        <a:lnTo>
                          <a:pt x="97" y="16"/>
                        </a:lnTo>
                        <a:lnTo>
                          <a:pt x="104" y="24"/>
                        </a:lnTo>
                        <a:lnTo>
                          <a:pt x="109" y="34"/>
                        </a:lnTo>
                        <a:lnTo>
                          <a:pt x="112" y="45"/>
                        </a:lnTo>
                        <a:lnTo>
                          <a:pt x="113" y="56"/>
                        </a:lnTo>
                        <a:close/>
                      </a:path>
                    </a:pathLst>
                  </a:custGeom>
                  <a:solidFill>
                    <a:schemeClr val="tx1"/>
                  </a:solidFill>
                  <a:ln w="9525">
                    <a:solidFill>
                      <a:schemeClr val="tx1"/>
                    </a:solidFill>
                    <a:round/>
                    <a:headEnd/>
                    <a:tailEnd/>
                  </a:ln>
                </p:spPr>
                <p:txBody>
                  <a:bodyPr/>
                  <a:lstStyle/>
                  <a:p>
                    <a:endParaRPr lang="en-GB" sz="1400"/>
                  </a:p>
                </p:txBody>
              </p:sp>
              <p:sp>
                <p:nvSpPr>
                  <p:cNvPr id="126" name="Freeform 1145"/>
                  <p:cNvSpPr>
                    <a:spLocks/>
                  </p:cNvSpPr>
                  <p:nvPr/>
                </p:nvSpPr>
                <p:spPr bwMode="auto">
                  <a:xfrm>
                    <a:off x="3532" y="3360"/>
                    <a:ext cx="1607" cy="28"/>
                  </a:xfrm>
                  <a:custGeom>
                    <a:avLst/>
                    <a:gdLst>
                      <a:gd name="T0" fmla="*/ 1607 w 1607"/>
                      <a:gd name="T1" fmla="*/ 11 h 28"/>
                      <a:gd name="T2" fmla="*/ 1561 w 1607"/>
                      <a:gd name="T3" fmla="*/ 8 h 28"/>
                      <a:gd name="T4" fmla="*/ 1515 w 1607"/>
                      <a:gd name="T5" fmla="*/ 8 h 28"/>
                      <a:gd name="T6" fmla="*/ 1454 w 1607"/>
                      <a:gd name="T7" fmla="*/ 3 h 28"/>
                      <a:gd name="T8" fmla="*/ 1393 w 1607"/>
                      <a:gd name="T9" fmla="*/ 3 h 28"/>
                      <a:gd name="T10" fmla="*/ 1301 w 1607"/>
                      <a:gd name="T11" fmla="*/ 0 h 28"/>
                      <a:gd name="T12" fmla="*/ 1243 w 1607"/>
                      <a:gd name="T13" fmla="*/ 0 h 28"/>
                      <a:gd name="T14" fmla="*/ 1180 w 1607"/>
                      <a:gd name="T15" fmla="*/ 0 h 28"/>
                      <a:gd name="T16" fmla="*/ 1117 w 1607"/>
                      <a:gd name="T17" fmla="*/ 0 h 28"/>
                      <a:gd name="T18" fmla="*/ 1026 w 1607"/>
                      <a:gd name="T19" fmla="*/ 0 h 28"/>
                      <a:gd name="T20" fmla="*/ 985 w 1607"/>
                      <a:gd name="T21" fmla="*/ 0 h 28"/>
                      <a:gd name="T22" fmla="*/ 922 w 1607"/>
                      <a:gd name="T23" fmla="*/ 0 h 28"/>
                      <a:gd name="T24" fmla="*/ 802 w 1607"/>
                      <a:gd name="T25" fmla="*/ 0 h 28"/>
                      <a:gd name="T26" fmla="*/ 648 w 1607"/>
                      <a:gd name="T27" fmla="*/ 3 h 28"/>
                      <a:gd name="T28" fmla="*/ 527 w 1607"/>
                      <a:gd name="T29" fmla="*/ 8 h 28"/>
                      <a:gd name="T30" fmla="*/ 404 w 1607"/>
                      <a:gd name="T31" fmla="*/ 8 h 28"/>
                      <a:gd name="T32" fmla="*/ 358 w 1607"/>
                      <a:gd name="T33" fmla="*/ 11 h 28"/>
                      <a:gd name="T34" fmla="*/ 312 w 1607"/>
                      <a:gd name="T35" fmla="*/ 16 h 28"/>
                      <a:gd name="T36" fmla="*/ 266 w 1607"/>
                      <a:gd name="T37" fmla="*/ 20 h 28"/>
                      <a:gd name="T38" fmla="*/ 149 w 1607"/>
                      <a:gd name="T39" fmla="*/ 28 h 28"/>
                      <a:gd name="T40" fmla="*/ 0 w 1607"/>
                      <a:gd name="T41" fmla="*/ 2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07" h="28">
                        <a:moveTo>
                          <a:pt x="1607" y="11"/>
                        </a:moveTo>
                        <a:lnTo>
                          <a:pt x="1561" y="8"/>
                        </a:lnTo>
                        <a:lnTo>
                          <a:pt x="1515" y="8"/>
                        </a:lnTo>
                        <a:lnTo>
                          <a:pt x="1454" y="3"/>
                        </a:lnTo>
                        <a:lnTo>
                          <a:pt x="1393" y="3"/>
                        </a:lnTo>
                        <a:lnTo>
                          <a:pt x="1301" y="0"/>
                        </a:lnTo>
                        <a:lnTo>
                          <a:pt x="1243" y="0"/>
                        </a:lnTo>
                        <a:lnTo>
                          <a:pt x="1180" y="0"/>
                        </a:lnTo>
                        <a:lnTo>
                          <a:pt x="1117" y="0"/>
                        </a:lnTo>
                        <a:lnTo>
                          <a:pt x="1026" y="0"/>
                        </a:lnTo>
                        <a:lnTo>
                          <a:pt x="985" y="0"/>
                        </a:lnTo>
                        <a:lnTo>
                          <a:pt x="922" y="0"/>
                        </a:lnTo>
                        <a:lnTo>
                          <a:pt x="802" y="0"/>
                        </a:lnTo>
                        <a:lnTo>
                          <a:pt x="648" y="3"/>
                        </a:lnTo>
                        <a:lnTo>
                          <a:pt x="527" y="8"/>
                        </a:lnTo>
                        <a:lnTo>
                          <a:pt x="404" y="8"/>
                        </a:lnTo>
                        <a:lnTo>
                          <a:pt x="358" y="11"/>
                        </a:lnTo>
                        <a:lnTo>
                          <a:pt x="312" y="16"/>
                        </a:lnTo>
                        <a:lnTo>
                          <a:pt x="266" y="20"/>
                        </a:lnTo>
                        <a:lnTo>
                          <a:pt x="149" y="28"/>
                        </a:lnTo>
                        <a:lnTo>
                          <a:pt x="0" y="25"/>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1400"/>
                  </a:p>
                </p:txBody>
              </p:sp>
              <p:sp>
                <p:nvSpPr>
                  <p:cNvPr id="127" name="Freeform 1146"/>
                  <p:cNvSpPr>
                    <a:spLocks/>
                  </p:cNvSpPr>
                  <p:nvPr/>
                </p:nvSpPr>
                <p:spPr bwMode="auto">
                  <a:xfrm>
                    <a:off x="3563" y="3404"/>
                    <a:ext cx="1583" cy="44"/>
                  </a:xfrm>
                  <a:custGeom>
                    <a:avLst/>
                    <a:gdLst>
                      <a:gd name="T0" fmla="*/ 1583 w 1583"/>
                      <a:gd name="T1" fmla="*/ 14 h 44"/>
                      <a:gd name="T2" fmla="*/ 1442 w 1583"/>
                      <a:gd name="T3" fmla="*/ 16 h 44"/>
                      <a:gd name="T4" fmla="*/ 1311 w 1583"/>
                      <a:gd name="T5" fmla="*/ 8 h 44"/>
                      <a:gd name="T6" fmla="*/ 1258 w 1583"/>
                      <a:gd name="T7" fmla="*/ 2 h 44"/>
                      <a:gd name="T8" fmla="*/ 1203 w 1583"/>
                      <a:gd name="T9" fmla="*/ 2 h 44"/>
                      <a:gd name="T10" fmla="*/ 1123 w 1583"/>
                      <a:gd name="T11" fmla="*/ 0 h 44"/>
                      <a:gd name="T12" fmla="*/ 1073 w 1583"/>
                      <a:gd name="T13" fmla="*/ 0 h 44"/>
                      <a:gd name="T14" fmla="*/ 1018 w 1583"/>
                      <a:gd name="T15" fmla="*/ 0 h 44"/>
                      <a:gd name="T16" fmla="*/ 963 w 1583"/>
                      <a:gd name="T17" fmla="*/ 0 h 44"/>
                      <a:gd name="T18" fmla="*/ 883 w 1583"/>
                      <a:gd name="T19" fmla="*/ 0 h 44"/>
                      <a:gd name="T20" fmla="*/ 847 w 1583"/>
                      <a:gd name="T21" fmla="*/ 0 h 44"/>
                      <a:gd name="T22" fmla="*/ 792 w 1583"/>
                      <a:gd name="T23" fmla="*/ 0 h 44"/>
                      <a:gd name="T24" fmla="*/ 687 w 1583"/>
                      <a:gd name="T25" fmla="*/ 0 h 44"/>
                      <a:gd name="T26" fmla="*/ 553 w 1583"/>
                      <a:gd name="T27" fmla="*/ 2 h 44"/>
                      <a:gd name="T28" fmla="*/ 447 w 1583"/>
                      <a:gd name="T29" fmla="*/ 8 h 44"/>
                      <a:gd name="T30" fmla="*/ 339 w 1583"/>
                      <a:gd name="T31" fmla="*/ 8 h 44"/>
                      <a:gd name="T32" fmla="*/ 299 w 1583"/>
                      <a:gd name="T33" fmla="*/ 12 h 44"/>
                      <a:gd name="T34" fmla="*/ 259 w 1583"/>
                      <a:gd name="T35" fmla="*/ 17 h 44"/>
                      <a:gd name="T36" fmla="*/ 0 w 1583"/>
                      <a:gd name="T3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83" h="44">
                        <a:moveTo>
                          <a:pt x="1583" y="14"/>
                        </a:moveTo>
                        <a:lnTo>
                          <a:pt x="1442" y="16"/>
                        </a:lnTo>
                        <a:lnTo>
                          <a:pt x="1311" y="8"/>
                        </a:lnTo>
                        <a:lnTo>
                          <a:pt x="1258" y="2"/>
                        </a:lnTo>
                        <a:lnTo>
                          <a:pt x="1203" y="2"/>
                        </a:lnTo>
                        <a:lnTo>
                          <a:pt x="1123" y="0"/>
                        </a:lnTo>
                        <a:lnTo>
                          <a:pt x="1073" y="0"/>
                        </a:lnTo>
                        <a:lnTo>
                          <a:pt x="1018" y="0"/>
                        </a:lnTo>
                        <a:lnTo>
                          <a:pt x="963" y="0"/>
                        </a:lnTo>
                        <a:lnTo>
                          <a:pt x="883" y="0"/>
                        </a:lnTo>
                        <a:lnTo>
                          <a:pt x="847" y="0"/>
                        </a:lnTo>
                        <a:lnTo>
                          <a:pt x="792" y="0"/>
                        </a:lnTo>
                        <a:lnTo>
                          <a:pt x="687" y="0"/>
                        </a:lnTo>
                        <a:lnTo>
                          <a:pt x="553" y="2"/>
                        </a:lnTo>
                        <a:lnTo>
                          <a:pt x="447" y="8"/>
                        </a:lnTo>
                        <a:lnTo>
                          <a:pt x="339" y="8"/>
                        </a:lnTo>
                        <a:lnTo>
                          <a:pt x="299" y="12"/>
                        </a:lnTo>
                        <a:lnTo>
                          <a:pt x="259" y="17"/>
                        </a:lnTo>
                        <a:lnTo>
                          <a:pt x="0" y="44"/>
                        </a:lnTo>
                      </a:path>
                    </a:pathLst>
                  </a:custGeom>
                  <a:noFill/>
                  <a:ln w="9525">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1400"/>
                  </a:p>
                </p:txBody>
              </p:sp>
              <p:sp>
                <p:nvSpPr>
                  <p:cNvPr id="128" name="Freeform 1147"/>
                  <p:cNvSpPr>
                    <a:spLocks/>
                  </p:cNvSpPr>
                  <p:nvPr/>
                </p:nvSpPr>
                <p:spPr bwMode="auto">
                  <a:xfrm>
                    <a:off x="4038" y="3358"/>
                    <a:ext cx="21" cy="20"/>
                  </a:xfrm>
                  <a:custGeom>
                    <a:avLst/>
                    <a:gdLst>
                      <a:gd name="T0" fmla="*/ 16 w 32"/>
                      <a:gd name="T1" fmla="*/ 0 h 29"/>
                      <a:gd name="T2" fmla="*/ 16 w 32"/>
                      <a:gd name="T3" fmla="*/ 0 h 29"/>
                      <a:gd name="T4" fmla="*/ 22 w 32"/>
                      <a:gd name="T5" fmla="*/ 1 h 29"/>
                      <a:gd name="T6" fmla="*/ 28 w 32"/>
                      <a:gd name="T7" fmla="*/ 4 h 29"/>
                      <a:gd name="T8" fmla="*/ 31 w 32"/>
                      <a:gd name="T9" fmla="*/ 9 h 29"/>
                      <a:gd name="T10" fmla="*/ 32 w 32"/>
                      <a:gd name="T11" fmla="*/ 14 h 29"/>
                      <a:gd name="T12" fmla="*/ 32 w 32"/>
                      <a:gd name="T13" fmla="*/ 14 h 29"/>
                      <a:gd name="T14" fmla="*/ 31 w 32"/>
                      <a:gd name="T15" fmla="*/ 20 h 29"/>
                      <a:gd name="T16" fmla="*/ 28 w 32"/>
                      <a:gd name="T17" fmla="*/ 25 h 29"/>
                      <a:gd name="T18" fmla="*/ 22 w 32"/>
                      <a:gd name="T19" fmla="*/ 28 h 29"/>
                      <a:gd name="T20" fmla="*/ 16 w 32"/>
                      <a:gd name="T21" fmla="*/ 29 h 29"/>
                      <a:gd name="T22" fmla="*/ 16 w 32"/>
                      <a:gd name="T23" fmla="*/ 29 h 29"/>
                      <a:gd name="T24" fmla="*/ 10 w 32"/>
                      <a:gd name="T25" fmla="*/ 28 h 29"/>
                      <a:gd name="T26" fmla="*/ 4 w 32"/>
                      <a:gd name="T27" fmla="*/ 25 h 29"/>
                      <a:gd name="T28" fmla="*/ 1 w 32"/>
                      <a:gd name="T29" fmla="*/ 20 h 29"/>
                      <a:gd name="T30" fmla="*/ 0 w 32"/>
                      <a:gd name="T31" fmla="*/ 14 h 29"/>
                      <a:gd name="T32" fmla="*/ 0 w 32"/>
                      <a:gd name="T33" fmla="*/ 14 h 29"/>
                      <a:gd name="T34" fmla="*/ 1 w 32"/>
                      <a:gd name="T35" fmla="*/ 9 h 29"/>
                      <a:gd name="T36" fmla="*/ 4 w 32"/>
                      <a:gd name="T37" fmla="*/ 4 h 29"/>
                      <a:gd name="T38" fmla="*/ 10 w 32"/>
                      <a:gd name="T39" fmla="*/ 1 h 29"/>
                      <a:gd name="T40" fmla="*/ 16 w 32"/>
                      <a:gd name="T4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29">
                        <a:moveTo>
                          <a:pt x="16" y="0"/>
                        </a:moveTo>
                        <a:lnTo>
                          <a:pt x="16" y="0"/>
                        </a:lnTo>
                        <a:lnTo>
                          <a:pt x="22" y="1"/>
                        </a:lnTo>
                        <a:lnTo>
                          <a:pt x="28" y="4"/>
                        </a:lnTo>
                        <a:lnTo>
                          <a:pt x="31" y="9"/>
                        </a:lnTo>
                        <a:lnTo>
                          <a:pt x="32" y="14"/>
                        </a:lnTo>
                        <a:lnTo>
                          <a:pt x="32" y="14"/>
                        </a:lnTo>
                        <a:lnTo>
                          <a:pt x="31" y="20"/>
                        </a:lnTo>
                        <a:lnTo>
                          <a:pt x="28" y="25"/>
                        </a:lnTo>
                        <a:lnTo>
                          <a:pt x="22" y="28"/>
                        </a:lnTo>
                        <a:lnTo>
                          <a:pt x="16" y="29"/>
                        </a:lnTo>
                        <a:lnTo>
                          <a:pt x="16" y="29"/>
                        </a:lnTo>
                        <a:lnTo>
                          <a:pt x="10" y="28"/>
                        </a:lnTo>
                        <a:lnTo>
                          <a:pt x="4" y="25"/>
                        </a:lnTo>
                        <a:lnTo>
                          <a:pt x="1" y="20"/>
                        </a:lnTo>
                        <a:lnTo>
                          <a:pt x="0" y="14"/>
                        </a:lnTo>
                        <a:lnTo>
                          <a:pt x="0" y="14"/>
                        </a:lnTo>
                        <a:lnTo>
                          <a:pt x="1" y="9"/>
                        </a:lnTo>
                        <a:lnTo>
                          <a:pt x="4" y="4"/>
                        </a:lnTo>
                        <a:lnTo>
                          <a:pt x="10" y="1"/>
                        </a:lnTo>
                        <a:lnTo>
                          <a:pt x="16" y="0"/>
                        </a:lnTo>
                      </a:path>
                    </a:pathLst>
                  </a:custGeom>
                  <a:solidFill>
                    <a:srgbClr val="FF0000"/>
                  </a:solidFill>
                  <a:ln w="9525">
                    <a:solidFill>
                      <a:srgbClr val="FF0000"/>
                    </a:solidFill>
                    <a:prstDash val="solid"/>
                    <a:round/>
                    <a:headEnd/>
                    <a:tailEnd/>
                  </a:ln>
                </p:spPr>
                <p:txBody>
                  <a:bodyPr/>
                  <a:lstStyle/>
                  <a:p>
                    <a:endParaRPr lang="en-GB" sz="1400"/>
                  </a:p>
                </p:txBody>
              </p:sp>
              <p:sp>
                <p:nvSpPr>
                  <p:cNvPr id="129" name="Freeform 1148"/>
                  <p:cNvSpPr>
                    <a:spLocks/>
                  </p:cNvSpPr>
                  <p:nvPr/>
                </p:nvSpPr>
                <p:spPr bwMode="auto">
                  <a:xfrm>
                    <a:off x="3976" y="3358"/>
                    <a:ext cx="46" cy="20"/>
                  </a:xfrm>
                  <a:custGeom>
                    <a:avLst/>
                    <a:gdLst>
                      <a:gd name="T0" fmla="*/ 36 w 73"/>
                      <a:gd name="T1" fmla="*/ 0 h 29"/>
                      <a:gd name="T2" fmla="*/ 36 w 73"/>
                      <a:gd name="T3" fmla="*/ 0 h 29"/>
                      <a:gd name="T4" fmla="*/ 51 w 73"/>
                      <a:gd name="T5" fmla="*/ 1 h 29"/>
                      <a:gd name="T6" fmla="*/ 62 w 73"/>
                      <a:gd name="T7" fmla="*/ 4 h 29"/>
                      <a:gd name="T8" fmla="*/ 70 w 73"/>
                      <a:gd name="T9" fmla="*/ 9 h 29"/>
                      <a:gd name="T10" fmla="*/ 73 w 73"/>
                      <a:gd name="T11" fmla="*/ 14 h 29"/>
                      <a:gd name="T12" fmla="*/ 73 w 73"/>
                      <a:gd name="T13" fmla="*/ 14 h 29"/>
                      <a:gd name="T14" fmla="*/ 70 w 73"/>
                      <a:gd name="T15" fmla="*/ 20 h 29"/>
                      <a:gd name="T16" fmla="*/ 62 w 73"/>
                      <a:gd name="T17" fmla="*/ 25 h 29"/>
                      <a:gd name="T18" fmla="*/ 51 w 73"/>
                      <a:gd name="T19" fmla="*/ 28 h 29"/>
                      <a:gd name="T20" fmla="*/ 36 w 73"/>
                      <a:gd name="T21" fmla="*/ 29 h 29"/>
                      <a:gd name="T22" fmla="*/ 36 w 73"/>
                      <a:gd name="T23" fmla="*/ 29 h 29"/>
                      <a:gd name="T24" fmla="*/ 22 w 73"/>
                      <a:gd name="T25" fmla="*/ 28 h 29"/>
                      <a:gd name="T26" fmla="*/ 10 w 73"/>
                      <a:gd name="T27" fmla="*/ 25 h 29"/>
                      <a:gd name="T28" fmla="*/ 3 w 73"/>
                      <a:gd name="T29" fmla="*/ 20 h 29"/>
                      <a:gd name="T30" fmla="*/ 0 w 73"/>
                      <a:gd name="T31" fmla="*/ 14 h 29"/>
                      <a:gd name="T32" fmla="*/ 0 w 73"/>
                      <a:gd name="T33" fmla="*/ 14 h 29"/>
                      <a:gd name="T34" fmla="*/ 3 w 73"/>
                      <a:gd name="T35" fmla="*/ 9 h 29"/>
                      <a:gd name="T36" fmla="*/ 10 w 73"/>
                      <a:gd name="T37" fmla="*/ 4 h 29"/>
                      <a:gd name="T38" fmla="*/ 22 w 73"/>
                      <a:gd name="T39" fmla="*/ 1 h 29"/>
                      <a:gd name="T40" fmla="*/ 36 w 73"/>
                      <a:gd name="T4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3" h="29">
                        <a:moveTo>
                          <a:pt x="36" y="0"/>
                        </a:moveTo>
                        <a:lnTo>
                          <a:pt x="36" y="0"/>
                        </a:lnTo>
                        <a:lnTo>
                          <a:pt x="51" y="1"/>
                        </a:lnTo>
                        <a:lnTo>
                          <a:pt x="62" y="4"/>
                        </a:lnTo>
                        <a:lnTo>
                          <a:pt x="70" y="9"/>
                        </a:lnTo>
                        <a:lnTo>
                          <a:pt x="73" y="14"/>
                        </a:lnTo>
                        <a:lnTo>
                          <a:pt x="73" y="14"/>
                        </a:lnTo>
                        <a:lnTo>
                          <a:pt x="70" y="20"/>
                        </a:lnTo>
                        <a:lnTo>
                          <a:pt x="62" y="25"/>
                        </a:lnTo>
                        <a:lnTo>
                          <a:pt x="51" y="28"/>
                        </a:lnTo>
                        <a:lnTo>
                          <a:pt x="36" y="29"/>
                        </a:lnTo>
                        <a:lnTo>
                          <a:pt x="36" y="29"/>
                        </a:lnTo>
                        <a:lnTo>
                          <a:pt x="22" y="28"/>
                        </a:lnTo>
                        <a:lnTo>
                          <a:pt x="10" y="25"/>
                        </a:lnTo>
                        <a:lnTo>
                          <a:pt x="3" y="20"/>
                        </a:lnTo>
                        <a:lnTo>
                          <a:pt x="0" y="14"/>
                        </a:lnTo>
                        <a:lnTo>
                          <a:pt x="0" y="14"/>
                        </a:lnTo>
                        <a:lnTo>
                          <a:pt x="3" y="9"/>
                        </a:lnTo>
                        <a:lnTo>
                          <a:pt x="10" y="4"/>
                        </a:lnTo>
                        <a:lnTo>
                          <a:pt x="22" y="1"/>
                        </a:lnTo>
                        <a:lnTo>
                          <a:pt x="36" y="0"/>
                        </a:lnTo>
                      </a:path>
                    </a:pathLst>
                  </a:custGeom>
                  <a:solidFill>
                    <a:srgbClr val="FFCC00"/>
                  </a:solidFill>
                  <a:ln w="9525">
                    <a:solidFill>
                      <a:srgbClr val="FFCC00"/>
                    </a:solidFill>
                    <a:prstDash val="solid"/>
                    <a:round/>
                    <a:headEnd/>
                    <a:tailEnd/>
                  </a:ln>
                </p:spPr>
                <p:txBody>
                  <a:bodyPr/>
                  <a:lstStyle/>
                  <a:p>
                    <a:endParaRPr lang="en-GB" sz="1400"/>
                  </a:p>
                </p:txBody>
              </p:sp>
              <p:sp>
                <p:nvSpPr>
                  <p:cNvPr id="130" name="Freeform 1149"/>
                  <p:cNvSpPr>
                    <a:spLocks/>
                  </p:cNvSpPr>
                  <p:nvPr/>
                </p:nvSpPr>
                <p:spPr bwMode="auto">
                  <a:xfrm>
                    <a:off x="4086" y="3358"/>
                    <a:ext cx="21" cy="20"/>
                  </a:xfrm>
                  <a:custGeom>
                    <a:avLst/>
                    <a:gdLst>
                      <a:gd name="T0" fmla="*/ 16 w 33"/>
                      <a:gd name="T1" fmla="*/ 0 h 29"/>
                      <a:gd name="T2" fmla="*/ 16 w 33"/>
                      <a:gd name="T3" fmla="*/ 0 h 29"/>
                      <a:gd name="T4" fmla="*/ 22 w 33"/>
                      <a:gd name="T5" fmla="*/ 1 h 29"/>
                      <a:gd name="T6" fmla="*/ 28 w 33"/>
                      <a:gd name="T7" fmla="*/ 4 h 29"/>
                      <a:gd name="T8" fmla="*/ 31 w 33"/>
                      <a:gd name="T9" fmla="*/ 9 h 29"/>
                      <a:gd name="T10" fmla="*/ 33 w 33"/>
                      <a:gd name="T11" fmla="*/ 15 h 29"/>
                      <a:gd name="T12" fmla="*/ 33 w 33"/>
                      <a:gd name="T13" fmla="*/ 15 h 29"/>
                      <a:gd name="T14" fmla="*/ 31 w 33"/>
                      <a:gd name="T15" fmla="*/ 20 h 29"/>
                      <a:gd name="T16" fmla="*/ 28 w 33"/>
                      <a:gd name="T17" fmla="*/ 25 h 29"/>
                      <a:gd name="T18" fmla="*/ 22 w 33"/>
                      <a:gd name="T19" fmla="*/ 28 h 29"/>
                      <a:gd name="T20" fmla="*/ 16 w 33"/>
                      <a:gd name="T21" fmla="*/ 29 h 29"/>
                      <a:gd name="T22" fmla="*/ 16 w 33"/>
                      <a:gd name="T23" fmla="*/ 29 h 29"/>
                      <a:gd name="T24" fmla="*/ 10 w 33"/>
                      <a:gd name="T25" fmla="*/ 28 h 29"/>
                      <a:gd name="T26" fmla="*/ 4 w 33"/>
                      <a:gd name="T27" fmla="*/ 25 h 29"/>
                      <a:gd name="T28" fmla="*/ 1 w 33"/>
                      <a:gd name="T29" fmla="*/ 20 h 29"/>
                      <a:gd name="T30" fmla="*/ 0 w 33"/>
                      <a:gd name="T31" fmla="*/ 15 h 29"/>
                      <a:gd name="T32" fmla="*/ 0 w 33"/>
                      <a:gd name="T33" fmla="*/ 15 h 29"/>
                      <a:gd name="T34" fmla="*/ 1 w 33"/>
                      <a:gd name="T35" fmla="*/ 9 h 29"/>
                      <a:gd name="T36" fmla="*/ 4 w 33"/>
                      <a:gd name="T37" fmla="*/ 4 h 29"/>
                      <a:gd name="T38" fmla="*/ 10 w 33"/>
                      <a:gd name="T39" fmla="*/ 1 h 29"/>
                      <a:gd name="T40" fmla="*/ 16 w 33"/>
                      <a:gd name="T4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29">
                        <a:moveTo>
                          <a:pt x="16" y="0"/>
                        </a:moveTo>
                        <a:lnTo>
                          <a:pt x="16" y="0"/>
                        </a:lnTo>
                        <a:lnTo>
                          <a:pt x="22" y="1"/>
                        </a:lnTo>
                        <a:lnTo>
                          <a:pt x="28" y="4"/>
                        </a:lnTo>
                        <a:lnTo>
                          <a:pt x="31" y="9"/>
                        </a:lnTo>
                        <a:lnTo>
                          <a:pt x="33" y="15"/>
                        </a:lnTo>
                        <a:lnTo>
                          <a:pt x="33" y="15"/>
                        </a:lnTo>
                        <a:lnTo>
                          <a:pt x="31" y="20"/>
                        </a:lnTo>
                        <a:lnTo>
                          <a:pt x="28" y="25"/>
                        </a:lnTo>
                        <a:lnTo>
                          <a:pt x="22" y="28"/>
                        </a:lnTo>
                        <a:lnTo>
                          <a:pt x="16" y="29"/>
                        </a:lnTo>
                        <a:lnTo>
                          <a:pt x="16" y="29"/>
                        </a:lnTo>
                        <a:lnTo>
                          <a:pt x="10" y="28"/>
                        </a:lnTo>
                        <a:lnTo>
                          <a:pt x="4" y="25"/>
                        </a:lnTo>
                        <a:lnTo>
                          <a:pt x="1" y="20"/>
                        </a:lnTo>
                        <a:lnTo>
                          <a:pt x="0" y="15"/>
                        </a:lnTo>
                        <a:lnTo>
                          <a:pt x="0" y="15"/>
                        </a:lnTo>
                        <a:lnTo>
                          <a:pt x="1" y="9"/>
                        </a:lnTo>
                        <a:lnTo>
                          <a:pt x="4" y="4"/>
                        </a:lnTo>
                        <a:lnTo>
                          <a:pt x="10" y="1"/>
                        </a:lnTo>
                        <a:lnTo>
                          <a:pt x="16" y="0"/>
                        </a:lnTo>
                      </a:path>
                    </a:pathLst>
                  </a:custGeom>
                  <a:solidFill>
                    <a:srgbClr val="FF0000"/>
                  </a:solidFill>
                  <a:ln w="9525">
                    <a:solidFill>
                      <a:srgbClr val="FF0000"/>
                    </a:solidFill>
                    <a:prstDash val="solid"/>
                    <a:round/>
                    <a:headEnd/>
                    <a:tailEnd/>
                  </a:ln>
                </p:spPr>
                <p:txBody>
                  <a:bodyPr/>
                  <a:lstStyle/>
                  <a:p>
                    <a:endParaRPr lang="en-GB" sz="1400"/>
                  </a:p>
                </p:txBody>
              </p:sp>
              <p:sp>
                <p:nvSpPr>
                  <p:cNvPr id="131" name="Freeform 1150"/>
                  <p:cNvSpPr>
                    <a:spLocks/>
                  </p:cNvSpPr>
                  <p:nvPr/>
                </p:nvSpPr>
                <p:spPr bwMode="auto">
                  <a:xfrm>
                    <a:off x="4173" y="3395"/>
                    <a:ext cx="46" cy="20"/>
                  </a:xfrm>
                  <a:custGeom>
                    <a:avLst/>
                    <a:gdLst>
                      <a:gd name="T0" fmla="*/ 35 w 72"/>
                      <a:gd name="T1" fmla="*/ 0 h 29"/>
                      <a:gd name="T2" fmla="*/ 35 w 72"/>
                      <a:gd name="T3" fmla="*/ 0 h 29"/>
                      <a:gd name="T4" fmla="*/ 50 w 72"/>
                      <a:gd name="T5" fmla="*/ 1 h 29"/>
                      <a:gd name="T6" fmla="*/ 62 w 72"/>
                      <a:gd name="T7" fmla="*/ 4 h 29"/>
                      <a:gd name="T8" fmla="*/ 69 w 72"/>
                      <a:gd name="T9" fmla="*/ 9 h 29"/>
                      <a:gd name="T10" fmla="*/ 72 w 72"/>
                      <a:gd name="T11" fmla="*/ 14 h 29"/>
                      <a:gd name="T12" fmla="*/ 72 w 72"/>
                      <a:gd name="T13" fmla="*/ 14 h 29"/>
                      <a:gd name="T14" fmla="*/ 69 w 72"/>
                      <a:gd name="T15" fmla="*/ 20 h 29"/>
                      <a:gd name="T16" fmla="*/ 62 w 72"/>
                      <a:gd name="T17" fmla="*/ 25 h 29"/>
                      <a:gd name="T18" fmla="*/ 50 w 72"/>
                      <a:gd name="T19" fmla="*/ 28 h 29"/>
                      <a:gd name="T20" fmla="*/ 35 w 72"/>
                      <a:gd name="T21" fmla="*/ 29 h 29"/>
                      <a:gd name="T22" fmla="*/ 35 w 72"/>
                      <a:gd name="T23" fmla="*/ 29 h 29"/>
                      <a:gd name="T24" fmla="*/ 22 w 72"/>
                      <a:gd name="T25" fmla="*/ 28 h 29"/>
                      <a:gd name="T26" fmla="*/ 10 w 72"/>
                      <a:gd name="T27" fmla="*/ 25 h 29"/>
                      <a:gd name="T28" fmla="*/ 3 w 72"/>
                      <a:gd name="T29" fmla="*/ 20 h 29"/>
                      <a:gd name="T30" fmla="*/ 0 w 72"/>
                      <a:gd name="T31" fmla="*/ 14 h 29"/>
                      <a:gd name="T32" fmla="*/ 0 w 72"/>
                      <a:gd name="T33" fmla="*/ 14 h 29"/>
                      <a:gd name="T34" fmla="*/ 3 w 72"/>
                      <a:gd name="T35" fmla="*/ 9 h 29"/>
                      <a:gd name="T36" fmla="*/ 10 w 72"/>
                      <a:gd name="T37" fmla="*/ 4 h 29"/>
                      <a:gd name="T38" fmla="*/ 22 w 72"/>
                      <a:gd name="T39" fmla="*/ 1 h 29"/>
                      <a:gd name="T40" fmla="*/ 35 w 72"/>
                      <a:gd name="T4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 h="29">
                        <a:moveTo>
                          <a:pt x="35" y="0"/>
                        </a:moveTo>
                        <a:lnTo>
                          <a:pt x="35" y="0"/>
                        </a:lnTo>
                        <a:lnTo>
                          <a:pt x="50" y="1"/>
                        </a:lnTo>
                        <a:lnTo>
                          <a:pt x="62" y="4"/>
                        </a:lnTo>
                        <a:lnTo>
                          <a:pt x="69" y="9"/>
                        </a:lnTo>
                        <a:lnTo>
                          <a:pt x="72" y="14"/>
                        </a:lnTo>
                        <a:lnTo>
                          <a:pt x="72" y="14"/>
                        </a:lnTo>
                        <a:lnTo>
                          <a:pt x="69" y="20"/>
                        </a:lnTo>
                        <a:lnTo>
                          <a:pt x="62" y="25"/>
                        </a:lnTo>
                        <a:lnTo>
                          <a:pt x="50" y="28"/>
                        </a:lnTo>
                        <a:lnTo>
                          <a:pt x="35" y="29"/>
                        </a:lnTo>
                        <a:lnTo>
                          <a:pt x="35" y="29"/>
                        </a:lnTo>
                        <a:lnTo>
                          <a:pt x="22" y="28"/>
                        </a:lnTo>
                        <a:lnTo>
                          <a:pt x="10" y="25"/>
                        </a:lnTo>
                        <a:lnTo>
                          <a:pt x="3" y="20"/>
                        </a:lnTo>
                        <a:lnTo>
                          <a:pt x="0" y="14"/>
                        </a:lnTo>
                        <a:lnTo>
                          <a:pt x="0" y="14"/>
                        </a:lnTo>
                        <a:lnTo>
                          <a:pt x="3" y="9"/>
                        </a:lnTo>
                        <a:lnTo>
                          <a:pt x="10" y="4"/>
                        </a:lnTo>
                        <a:lnTo>
                          <a:pt x="22" y="1"/>
                        </a:lnTo>
                        <a:lnTo>
                          <a:pt x="35" y="0"/>
                        </a:lnTo>
                      </a:path>
                    </a:pathLst>
                  </a:custGeom>
                  <a:solidFill>
                    <a:srgbClr val="FFCC00"/>
                  </a:solidFill>
                  <a:ln w="9525">
                    <a:solidFill>
                      <a:srgbClr val="FFCC00"/>
                    </a:solidFill>
                    <a:prstDash val="solid"/>
                    <a:round/>
                    <a:headEnd/>
                    <a:tailEnd/>
                  </a:ln>
                </p:spPr>
                <p:txBody>
                  <a:bodyPr/>
                  <a:lstStyle/>
                  <a:p>
                    <a:endParaRPr lang="en-GB" sz="1400"/>
                  </a:p>
                </p:txBody>
              </p:sp>
              <p:sp>
                <p:nvSpPr>
                  <p:cNvPr id="132" name="Freeform 1151"/>
                  <p:cNvSpPr>
                    <a:spLocks/>
                  </p:cNvSpPr>
                  <p:nvPr/>
                </p:nvSpPr>
                <p:spPr bwMode="auto">
                  <a:xfrm>
                    <a:off x="4140" y="3355"/>
                    <a:ext cx="21" cy="20"/>
                  </a:xfrm>
                  <a:custGeom>
                    <a:avLst/>
                    <a:gdLst>
                      <a:gd name="T0" fmla="*/ 16 w 33"/>
                      <a:gd name="T1" fmla="*/ 0 h 30"/>
                      <a:gd name="T2" fmla="*/ 16 w 33"/>
                      <a:gd name="T3" fmla="*/ 0 h 30"/>
                      <a:gd name="T4" fmla="*/ 22 w 33"/>
                      <a:gd name="T5" fmla="*/ 2 h 30"/>
                      <a:gd name="T6" fmla="*/ 28 w 33"/>
                      <a:gd name="T7" fmla="*/ 5 h 30"/>
                      <a:gd name="T8" fmla="*/ 31 w 33"/>
                      <a:gd name="T9" fmla="*/ 9 h 30"/>
                      <a:gd name="T10" fmla="*/ 33 w 33"/>
                      <a:gd name="T11" fmla="*/ 15 h 30"/>
                      <a:gd name="T12" fmla="*/ 33 w 33"/>
                      <a:gd name="T13" fmla="*/ 15 h 30"/>
                      <a:gd name="T14" fmla="*/ 31 w 33"/>
                      <a:gd name="T15" fmla="*/ 21 h 30"/>
                      <a:gd name="T16" fmla="*/ 28 w 33"/>
                      <a:gd name="T17" fmla="*/ 25 h 30"/>
                      <a:gd name="T18" fmla="*/ 22 w 33"/>
                      <a:gd name="T19" fmla="*/ 28 h 30"/>
                      <a:gd name="T20" fmla="*/ 16 w 33"/>
                      <a:gd name="T21" fmla="*/ 30 h 30"/>
                      <a:gd name="T22" fmla="*/ 16 w 33"/>
                      <a:gd name="T23" fmla="*/ 30 h 30"/>
                      <a:gd name="T24" fmla="*/ 10 w 33"/>
                      <a:gd name="T25" fmla="*/ 28 h 30"/>
                      <a:gd name="T26" fmla="*/ 5 w 33"/>
                      <a:gd name="T27" fmla="*/ 25 h 30"/>
                      <a:gd name="T28" fmla="*/ 2 w 33"/>
                      <a:gd name="T29" fmla="*/ 21 h 30"/>
                      <a:gd name="T30" fmla="*/ 0 w 33"/>
                      <a:gd name="T31" fmla="*/ 15 h 30"/>
                      <a:gd name="T32" fmla="*/ 0 w 33"/>
                      <a:gd name="T33" fmla="*/ 15 h 30"/>
                      <a:gd name="T34" fmla="*/ 2 w 33"/>
                      <a:gd name="T35" fmla="*/ 9 h 30"/>
                      <a:gd name="T36" fmla="*/ 5 w 33"/>
                      <a:gd name="T37" fmla="*/ 5 h 30"/>
                      <a:gd name="T38" fmla="*/ 10 w 33"/>
                      <a:gd name="T39" fmla="*/ 2 h 30"/>
                      <a:gd name="T40" fmla="*/ 16 w 33"/>
                      <a:gd name="T4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0">
                        <a:moveTo>
                          <a:pt x="16" y="0"/>
                        </a:moveTo>
                        <a:lnTo>
                          <a:pt x="16" y="0"/>
                        </a:lnTo>
                        <a:lnTo>
                          <a:pt x="22" y="2"/>
                        </a:lnTo>
                        <a:lnTo>
                          <a:pt x="28" y="5"/>
                        </a:lnTo>
                        <a:lnTo>
                          <a:pt x="31" y="9"/>
                        </a:lnTo>
                        <a:lnTo>
                          <a:pt x="33" y="15"/>
                        </a:lnTo>
                        <a:lnTo>
                          <a:pt x="33" y="15"/>
                        </a:lnTo>
                        <a:lnTo>
                          <a:pt x="31" y="21"/>
                        </a:lnTo>
                        <a:lnTo>
                          <a:pt x="28" y="25"/>
                        </a:lnTo>
                        <a:lnTo>
                          <a:pt x="22" y="28"/>
                        </a:lnTo>
                        <a:lnTo>
                          <a:pt x="16" y="30"/>
                        </a:lnTo>
                        <a:lnTo>
                          <a:pt x="16" y="30"/>
                        </a:lnTo>
                        <a:lnTo>
                          <a:pt x="10" y="28"/>
                        </a:lnTo>
                        <a:lnTo>
                          <a:pt x="5" y="25"/>
                        </a:lnTo>
                        <a:lnTo>
                          <a:pt x="2" y="21"/>
                        </a:lnTo>
                        <a:lnTo>
                          <a:pt x="0" y="15"/>
                        </a:lnTo>
                        <a:lnTo>
                          <a:pt x="0" y="15"/>
                        </a:lnTo>
                        <a:lnTo>
                          <a:pt x="2" y="9"/>
                        </a:lnTo>
                        <a:lnTo>
                          <a:pt x="5" y="5"/>
                        </a:lnTo>
                        <a:lnTo>
                          <a:pt x="10" y="2"/>
                        </a:lnTo>
                        <a:lnTo>
                          <a:pt x="16" y="0"/>
                        </a:lnTo>
                      </a:path>
                    </a:pathLst>
                  </a:custGeom>
                  <a:solidFill>
                    <a:srgbClr val="FF0000"/>
                  </a:solidFill>
                  <a:ln w="9525">
                    <a:solidFill>
                      <a:srgbClr val="FF0000"/>
                    </a:solidFill>
                    <a:prstDash val="solid"/>
                    <a:round/>
                    <a:headEnd/>
                    <a:tailEnd/>
                  </a:ln>
                </p:spPr>
                <p:txBody>
                  <a:bodyPr/>
                  <a:lstStyle/>
                  <a:p>
                    <a:endParaRPr lang="en-GB" sz="1400"/>
                  </a:p>
                </p:txBody>
              </p:sp>
              <p:sp>
                <p:nvSpPr>
                  <p:cNvPr id="133" name="Freeform 1152"/>
                  <p:cNvSpPr>
                    <a:spLocks/>
                  </p:cNvSpPr>
                  <p:nvPr/>
                </p:nvSpPr>
                <p:spPr bwMode="auto">
                  <a:xfrm>
                    <a:off x="4194" y="3352"/>
                    <a:ext cx="21" cy="20"/>
                  </a:xfrm>
                  <a:custGeom>
                    <a:avLst/>
                    <a:gdLst>
                      <a:gd name="T0" fmla="*/ 16 w 32"/>
                      <a:gd name="T1" fmla="*/ 0 h 30"/>
                      <a:gd name="T2" fmla="*/ 16 w 32"/>
                      <a:gd name="T3" fmla="*/ 0 h 30"/>
                      <a:gd name="T4" fmla="*/ 22 w 32"/>
                      <a:gd name="T5" fmla="*/ 2 h 30"/>
                      <a:gd name="T6" fmla="*/ 28 w 32"/>
                      <a:gd name="T7" fmla="*/ 5 h 30"/>
                      <a:gd name="T8" fmla="*/ 31 w 32"/>
                      <a:gd name="T9" fmla="*/ 9 h 30"/>
                      <a:gd name="T10" fmla="*/ 32 w 32"/>
                      <a:gd name="T11" fmla="*/ 15 h 30"/>
                      <a:gd name="T12" fmla="*/ 32 w 32"/>
                      <a:gd name="T13" fmla="*/ 15 h 30"/>
                      <a:gd name="T14" fmla="*/ 31 w 32"/>
                      <a:gd name="T15" fmla="*/ 21 h 30"/>
                      <a:gd name="T16" fmla="*/ 28 w 32"/>
                      <a:gd name="T17" fmla="*/ 26 h 30"/>
                      <a:gd name="T18" fmla="*/ 22 w 32"/>
                      <a:gd name="T19" fmla="*/ 29 h 30"/>
                      <a:gd name="T20" fmla="*/ 16 w 32"/>
                      <a:gd name="T21" fmla="*/ 30 h 30"/>
                      <a:gd name="T22" fmla="*/ 16 w 32"/>
                      <a:gd name="T23" fmla="*/ 30 h 30"/>
                      <a:gd name="T24" fmla="*/ 10 w 32"/>
                      <a:gd name="T25" fmla="*/ 29 h 30"/>
                      <a:gd name="T26" fmla="*/ 4 w 32"/>
                      <a:gd name="T27" fmla="*/ 26 h 30"/>
                      <a:gd name="T28" fmla="*/ 1 w 32"/>
                      <a:gd name="T29" fmla="*/ 21 h 30"/>
                      <a:gd name="T30" fmla="*/ 0 w 32"/>
                      <a:gd name="T31" fmla="*/ 15 h 30"/>
                      <a:gd name="T32" fmla="*/ 0 w 32"/>
                      <a:gd name="T33" fmla="*/ 15 h 30"/>
                      <a:gd name="T34" fmla="*/ 1 w 32"/>
                      <a:gd name="T35" fmla="*/ 9 h 30"/>
                      <a:gd name="T36" fmla="*/ 4 w 32"/>
                      <a:gd name="T37" fmla="*/ 5 h 30"/>
                      <a:gd name="T38" fmla="*/ 10 w 32"/>
                      <a:gd name="T39" fmla="*/ 2 h 30"/>
                      <a:gd name="T40" fmla="*/ 16 w 32"/>
                      <a:gd name="T4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30">
                        <a:moveTo>
                          <a:pt x="16" y="0"/>
                        </a:moveTo>
                        <a:lnTo>
                          <a:pt x="16" y="0"/>
                        </a:lnTo>
                        <a:lnTo>
                          <a:pt x="22" y="2"/>
                        </a:lnTo>
                        <a:lnTo>
                          <a:pt x="28" y="5"/>
                        </a:lnTo>
                        <a:lnTo>
                          <a:pt x="31" y="9"/>
                        </a:lnTo>
                        <a:lnTo>
                          <a:pt x="32" y="15"/>
                        </a:lnTo>
                        <a:lnTo>
                          <a:pt x="32" y="15"/>
                        </a:lnTo>
                        <a:lnTo>
                          <a:pt x="31" y="21"/>
                        </a:lnTo>
                        <a:lnTo>
                          <a:pt x="28" y="26"/>
                        </a:lnTo>
                        <a:lnTo>
                          <a:pt x="22" y="29"/>
                        </a:lnTo>
                        <a:lnTo>
                          <a:pt x="16" y="30"/>
                        </a:lnTo>
                        <a:lnTo>
                          <a:pt x="16" y="30"/>
                        </a:lnTo>
                        <a:lnTo>
                          <a:pt x="10" y="29"/>
                        </a:lnTo>
                        <a:lnTo>
                          <a:pt x="4" y="26"/>
                        </a:lnTo>
                        <a:lnTo>
                          <a:pt x="1" y="21"/>
                        </a:lnTo>
                        <a:lnTo>
                          <a:pt x="0" y="15"/>
                        </a:lnTo>
                        <a:lnTo>
                          <a:pt x="0" y="15"/>
                        </a:lnTo>
                        <a:lnTo>
                          <a:pt x="1" y="9"/>
                        </a:lnTo>
                        <a:lnTo>
                          <a:pt x="4" y="5"/>
                        </a:lnTo>
                        <a:lnTo>
                          <a:pt x="10" y="2"/>
                        </a:lnTo>
                        <a:lnTo>
                          <a:pt x="16" y="0"/>
                        </a:lnTo>
                      </a:path>
                    </a:pathLst>
                  </a:custGeom>
                  <a:solidFill>
                    <a:srgbClr val="FF0000"/>
                  </a:solidFill>
                  <a:ln w="9525">
                    <a:solidFill>
                      <a:srgbClr val="FF0000"/>
                    </a:solidFill>
                    <a:prstDash val="solid"/>
                    <a:round/>
                    <a:headEnd/>
                    <a:tailEnd/>
                  </a:ln>
                </p:spPr>
                <p:txBody>
                  <a:bodyPr/>
                  <a:lstStyle/>
                  <a:p>
                    <a:endParaRPr lang="en-GB" sz="1400"/>
                  </a:p>
                </p:txBody>
              </p:sp>
              <p:sp>
                <p:nvSpPr>
                  <p:cNvPr id="134" name="Rectangle 1153" descr="Dark upward diagonal"/>
                  <p:cNvSpPr>
                    <a:spLocks noChangeArrowheads="1"/>
                  </p:cNvSpPr>
                  <p:nvPr/>
                </p:nvSpPr>
                <p:spPr bwMode="auto">
                  <a:xfrm>
                    <a:off x="3456" y="3216"/>
                    <a:ext cx="859" cy="88"/>
                  </a:xfrm>
                  <a:prstGeom prst="rect">
                    <a:avLst/>
                  </a:prstGeom>
                  <a:pattFill prst="dkUpDiag">
                    <a:fgClr>
                      <a:srgbClr val="00CC66"/>
                    </a:fgClr>
                    <a:bgClr>
                      <a:schemeClr val="bg2"/>
                    </a:bgClr>
                  </a:patt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400"/>
                  </a:p>
                </p:txBody>
              </p:sp>
              <p:sp>
                <p:nvSpPr>
                  <p:cNvPr id="135" name="Rectangle 1154" descr="Dark upward diagonal"/>
                  <p:cNvSpPr>
                    <a:spLocks noChangeArrowheads="1"/>
                  </p:cNvSpPr>
                  <p:nvPr/>
                </p:nvSpPr>
                <p:spPr bwMode="auto">
                  <a:xfrm>
                    <a:off x="3627" y="3496"/>
                    <a:ext cx="688" cy="96"/>
                  </a:xfrm>
                  <a:prstGeom prst="rect">
                    <a:avLst/>
                  </a:prstGeom>
                  <a:pattFill prst="dkUpDiag">
                    <a:fgClr>
                      <a:srgbClr val="00CC66"/>
                    </a:fgClr>
                    <a:bgClr>
                      <a:schemeClr val="bg2"/>
                    </a:bgClr>
                  </a:patt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400"/>
                  </a:p>
                </p:txBody>
              </p:sp>
            </p:grpSp>
            <p:sp>
              <p:nvSpPr>
                <p:cNvPr id="121" name="Line 1155"/>
                <p:cNvSpPr>
                  <a:spLocks noChangeShapeType="1"/>
                </p:cNvSpPr>
                <p:nvPr/>
              </p:nvSpPr>
              <p:spPr bwMode="auto">
                <a:xfrm>
                  <a:off x="4547" y="1404"/>
                  <a:ext cx="285" cy="324"/>
                </a:xfrm>
                <a:prstGeom prst="line">
                  <a:avLst/>
                </a:prstGeom>
                <a:noFill/>
                <a:ln w="8001">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1400"/>
                </a:p>
              </p:txBody>
            </p:sp>
            <p:sp>
              <p:nvSpPr>
                <p:cNvPr id="122" name="Line 1156"/>
                <p:cNvSpPr>
                  <a:spLocks noChangeShapeType="1"/>
                </p:cNvSpPr>
                <p:nvPr/>
              </p:nvSpPr>
              <p:spPr bwMode="auto">
                <a:xfrm flipV="1">
                  <a:off x="4893" y="1920"/>
                  <a:ext cx="35" cy="367"/>
                </a:xfrm>
                <a:prstGeom prst="line">
                  <a:avLst/>
                </a:prstGeom>
                <a:noFill/>
                <a:ln w="8001">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1400"/>
                </a:p>
              </p:txBody>
            </p:sp>
          </p:grpSp>
          <p:grpSp>
            <p:nvGrpSpPr>
              <p:cNvPr id="42" name="Group 1193"/>
              <p:cNvGrpSpPr>
                <a:grpSpLocks/>
              </p:cNvGrpSpPr>
              <p:nvPr/>
            </p:nvGrpSpPr>
            <p:grpSpPr bwMode="auto">
              <a:xfrm>
                <a:off x="3007" y="576"/>
                <a:ext cx="2556" cy="3492"/>
                <a:chOff x="3007" y="576"/>
                <a:chExt cx="2556" cy="3492"/>
              </a:xfrm>
            </p:grpSpPr>
            <p:sp>
              <p:nvSpPr>
                <p:cNvPr id="43" name="Freeform 1158"/>
                <p:cNvSpPr>
                  <a:spLocks/>
                </p:cNvSpPr>
                <p:nvPr/>
              </p:nvSpPr>
              <p:spPr bwMode="auto">
                <a:xfrm>
                  <a:off x="4157" y="638"/>
                  <a:ext cx="887" cy="390"/>
                </a:xfrm>
                <a:custGeom>
                  <a:avLst/>
                  <a:gdLst>
                    <a:gd name="T0" fmla="*/ 49 w 591"/>
                    <a:gd name="T1" fmla="*/ 90 h 260"/>
                    <a:gd name="T2" fmla="*/ 90 w 591"/>
                    <a:gd name="T3" fmla="*/ 90 h 260"/>
                    <a:gd name="T4" fmla="*/ 126 w 591"/>
                    <a:gd name="T5" fmla="*/ 90 h 260"/>
                    <a:gd name="T6" fmla="*/ 163 w 591"/>
                    <a:gd name="T7" fmla="*/ 92 h 260"/>
                    <a:gd name="T8" fmla="*/ 197 w 591"/>
                    <a:gd name="T9" fmla="*/ 95 h 260"/>
                    <a:gd name="T10" fmla="*/ 229 w 591"/>
                    <a:gd name="T11" fmla="*/ 97 h 260"/>
                    <a:gd name="T12" fmla="*/ 258 w 591"/>
                    <a:gd name="T13" fmla="*/ 102 h 260"/>
                    <a:gd name="T14" fmla="*/ 287 w 591"/>
                    <a:gd name="T15" fmla="*/ 107 h 260"/>
                    <a:gd name="T16" fmla="*/ 316 w 591"/>
                    <a:gd name="T17" fmla="*/ 117 h 260"/>
                    <a:gd name="T18" fmla="*/ 345 w 591"/>
                    <a:gd name="T19" fmla="*/ 126 h 260"/>
                    <a:gd name="T20" fmla="*/ 377 w 591"/>
                    <a:gd name="T21" fmla="*/ 136 h 260"/>
                    <a:gd name="T22" fmla="*/ 406 w 591"/>
                    <a:gd name="T23" fmla="*/ 151 h 260"/>
                    <a:gd name="T24" fmla="*/ 440 w 591"/>
                    <a:gd name="T25" fmla="*/ 168 h 260"/>
                    <a:gd name="T26" fmla="*/ 474 w 591"/>
                    <a:gd name="T27" fmla="*/ 187 h 260"/>
                    <a:gd name="T28" fmla="*/ 510 w 591"/>
                    <a:gd name="T29" fmla="*/ 209 h 260"/>
                    <a:gd name="T30" fmla="*/ 549 w 591"/>
                    <a:gd name="T31" fmla="*/ 233 h 260"/>
                    <a:gd name="T32" fmla="*/ 591 w 591"/>
                    <a:gd name="T33" fmla="*/ 260 h 260"/>
                    <a:gd name="T34" fmla="*/ 564 w 591"/>
                    <a:gd name="T35" fmla="*/ 231 h 260"/>
                    <a:gd name="T36" fmla="*/ 537 w 591"/>
                    <a:gd name="T37" fmla="*/ 204 h 260"/>
                    <a:gd name="T38" fmla="*/ 510 w 591"/>
                    <a:gd name="T39" fmla="*/ 180 h 260"/>
                    <a:gd name="T40" fmla="*/ 484 w 591"/>
                    <a:gd name="T41" fmla="*/ 155 h 260"/>
                    <a:gd name="T42" fmla="*/ 455 w 591"/>
                    <a:gd name="T43" fmla="*/ 134 h 260"/>
                    <a:gd name="T44" fmla="*/ 425 w 591"/>
                    <a:gd name="T45" fmla="*/ 112 h 260"/>
                    <a:gd name="T46" fmla="*/ 394 w 591"/>
                    <a:gd name="T47" fmla="*/ 95 h 260"/>
                    <a:gd name="T48" fmla="*/ 362 w 591"/>
                    <a:gd name="T49" fmla="*/ 75 h 260"/>
                    <a:gd name="T50" fmla="*/ 328 w 591"/>
                    <a:gd name="T51" fmla="*/ 61 h 260"/>
                    <a:gd name="T52" fmla="*/ 289 w 591"/>
                    <a:gd name="T53" fmla="*/ 46 h 260"/>
                    <a:gd name="T54" fmla="*/ 250 w 591"/>
                    <a:gd name="T55" fmla="*/ 34 h 260"/>
                    <a:gd name="T56" fmla="*/ 207 w 591"/>
                    <a:gd name="T57" fmla="*/ 24 h 260"/>
                    <a:gd name="T58" fmla="*/ 160 w 591"/>
                    <a:gd name="T59" fmla="*/ 14 h 260"/>
                    <a:gd name="T60" fmla="*/ 112 w 591"/>
                    <a:gd name="T61" fmla="*/ 7 h 260"/>
                    <a:gd name="T62" fmla="*/ 58 w 591"/>
                    <a:gd name="T63" fmla="*/ 2 h 260"/>
                    <a:gd name="T64" fmla="*/ 0 w 591"/>
                    <a:gd name="T65" fmla="*/ 0 h 260"/>
                    <a:gd name="T66" fmla="*/ 49 w 591"/>
                    <a:gd name="T67" fmla="*/ 9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1" h="260">
                      <a:moveTo>
                        <a:pt x="49" y="90"/>
                      </a:moveTo>
                      <a:lnTo>
                        <a:pt x="90" y="90"/>
                      </a:lnTo>
                      <a:lnTo>
                        <a:pt x="126" y="90"/>
                      </a:lnTo>
                      <a:lnTo>
                        <a:pt x="163" y="92"/>
                      </a:lnTo>
                      <a:lnTo>
                        <a:pt x="197" y="95"/>
                      </a:lnTo>
                      <a:lnTo>
                        <a:pt x="229" y="97"/>
                      </a:lnTo>
                      <a:lnTo>
                        <a:pt x="258" y="102"/>
                      </a:lnTo>
                      <a:lnTo>
                        <a:pt x="287" y="107"/>
                      </a:lnTo>
                      <a:lnTo>
                        <a:pt x="316" y="117"/>
                      </a:lnTo>
                      <a:lnTo>
                        <a:pt x="345" y="126"/>
                      </a:lnTo>
                      <a:lnTo>
                        <a:pt x="377" y="136"/>
                      </a:lnTo>
                      <a:lnTo>
                        <a:pt x="406" y="151"/>
                      </a:lnTo>
                      <a:lnTo>
                        <a:pt x="440" y="168"/>
                      </a:lnTo>
                      <a:lnTo>
                        <a:pt x="474" y="187"/>
                      </a:lnTo>
                      <a:lnTo>
                        <a:pt x="510" y="209"/>
                      </a:lnTo>
                      <a:lnTo>
                        <a:pt x="549" y="233"/>
                      </a:lnTo>
                      <a:lnTo>
                        <a:pt x="591" y="260"/>
                      </a:lnTo>
                      <a:lnTo>
                        <a:pt x="564" y="231"/>
                      </a:lnTo>
                      <a:lnTo>
                        <a:pt x="537" y="204"/>
                      </a:lnTo>
                      <a:lnTo>
                        <a:pt x="510" y="180"/>
                      </a:lnTo>
                      <a:lnTo>
                        <a:pt x="484" y="155"/>
                      </a:lnTo>
                      <a:lnTo>
                        <a:pt x="455" y="134"/>
                      </a:lnTo>
                      <a:lnTo>
                        <a:pt x="425" y="112"/>
                      </a:lnTo>
                      <a:lnTo>
                        <a:pt x="394" y="95"/>
                      </a:lnTo>
                      <a:lnTo>
                        <a:pt x="362" y="75"/>
                      </a:lnTo>
                      <a:lnTo>
                        <a:pt x="328" y="61"/>
                      </a:lnTo>
                      <a:lnTo>
                        <a:pt x="289" y="46"/>
                      </a:lnTo>
                      <a:lnTo>
                        <a:pt x="250" y="34"/>
                      </a:lnTo>
                      <a:lnTo>
                        <a:pt x="207" y="24"/>
                      </a:lnTo>
                      <a:lnTo>
                        <a:pt x="160" y="14"/>
                      </a:lnTo>
                      <a:lnTo>
                        <a:pt x="112" y="7"/>
                      </a:lnTo>
                      <a:lnTo>
                        <a:pt x="58" y="2"/>
                      </a:lnTo>
                      <a:lnTo>
                        <a:pt x="0" y="0"/>
                      </a:lnTo>
                      <a:lnTo>
                        <a:pt x="49" y="90"/>
                      </a:lnTo>
                      <a:close/>
                    </a:path>
                  </a:pathLst>
                </a:custGeom>
                <a:solidFill>
                  <a:srgbClr val="004C99"/>
                </a:solidFill>
                <a:ln w="9525">
                  <a:solidFill>
                    <a:schemeClr val="tx1"/>
                  </a:solidFill>
                  <a:round/>
                  <a:headEnd/>
                  <a:tailEnd/>
                </a:ln>
              </p:spPr>
              <p:txBody>
                <a:bodyPr/>
                <a:lstStyle/>
                <a:p>
                  <a:endParaRPr lang="en-GB" sz="1400"/>
                </a:p>
              </p:txBody>
            </p:sp>
            <p:sp>
              <p:nvSpPr>
                <p:cNvPr id="44" name="Freeform 1159"/>
                <p:cNvSpPr>
                  <a:spLocks/>
                </p:cNvSpPr>
                <p:nvPr/>
              </p:nvSpPr>
              <p:spPr bwMode="auto">
                <a:xfrm>
                  <a:off x="3259" y="638"/>
                  <a:ext cx="971" cy="591"/>
                </a:xfrm>
                <a:custGeom>
                  <a:avLst/>
                  <a:gdLst>
                    <a:gd name="T0" fmla="*/ 0 w 647"/>
                    <a:gd name="T1" fmla="*/ 311 h 394"/>
                    <a:gd name="T2" fmla="*/ 63 w 647"/>
                    <a:gd name="T3" fmla="*/ 394 h 394"/>
                    <a:gd name="T4" fmla="*/ 100 w 647"/>
                    <a:gd name="T5" fmla="*/ 352 h 394"/>
                    <a:gd name="T6" fmla="*/ 136 w 647"/>
                    <a:gd name="T7" fmla="*/ 313 h 394"/>
                    <a:gd name="T8" fmla="*/ 173 w 647"/>
                    <a:gd name="T9" fmla="*/ 279 h 394"/>
                    <a:gd name="T10" fmla="*/ 209 w 647"/>
                    <a:gd name="T11" fmla="*/ 250 h 394"/>
                    <a:gd name="T12" fmla="*/ 248 w 647"/>
                    <a:gd name="T13" fmla="*/ 221 h 394"/>
                    <a:gd name="T14" fmla="*/ 285 w 647"/>
                    <a:gd name="T15" fmla="*/ 199 h 394"/>
                    <a:gd name="T16" fmla="*/ 323 w 647"/>
                    <a:gd name="T17" fmla="*/ 177 h 394"/>
                    <a:gd name="T18" fmla="*/ 360 w 647"/>
                    <a:gd name="T19" fmla="*/ 160 h 394"/>
                    <a:gd name="T20" fmla="*/ 396 w 647"/>
                    <a:gd name="T21" fmla="*/ 143 h 394"/>
                    <a:gd name="T22" fmla="*/ 433 w 647"/>
                    <a:gd name="T23" fmla="*/ 131 h 394"/>
                    <a:gd name="T24" fmla="*/ 469 w 647"/>
                    <a:gd name="T25" fmla="*/ 121 h 394"/>
                    <a:gd name="T26" fmla="*/ 506 w 647"/>
                    <a:gd name="T27" fmla="*/ 112 h 394"/>
                    <a:gd name="T28" fmla="*/ 542 w 647"/>
                    <a:gd name="T29" fmla="*/ 104 h 394"/>
                    <a:gd name="T30" fmla="*/ 579 w 647"/>
                    <a:gd name="T31" fmla="*/ 97 h 394"/>
                    <a:gd name="T32" fmla="*/ 613 w 647"/>
                    <a:gd name="T33" fmla="*/ 92 h 394"/>
                    <a:gd name="T34" fmla="*/ 647 w 647"/>
                    <a:gd name="T35" fmla="*/ 90 h 394"/>
                    <a:gd name="T36" fmla="*/ 598 w 647"/>
                    <a:gd name="T37" fmla="*/ 0 h 394"/>
                    <a:gd name="T38" fmla="*/ 557 w 647"/>
                    <a:gd name="T39" fmla="*/ 2 h 394"/>
                    <a:gd name="T40" fmla="*/ 515 w 647"/>
                    <a:gd name="T41" fmla="*/ 7 h 394"/>
                    <a:gd name="T42" fmla="*/ 477 w 647"/>
                    <a:gd name="T43" fmla="*/ 14 h 394"/>
                    <a:gd name="T44" fmla="*/ 435 w 647"/>
                    <a:gd name="T45" fmla="*/ 22 h 394"/>
                    <a:gd name="T46" fmla="*/ 396 w 647"/>
                    <a:gd name="T47" fmla="*/ 31 h 394"/>
                    <a:gd name="T48" fmla="*/ 357 w 647"/>
                    <a:gd name="T49" fmla="*/ 44 h 394"/>
                    <a:gd name="T50" fmla="*/ 319 w 647"/>
                    <a:gd name="T51" fmla="*/ 58 h 394"/>
                    <a:gd name="T52" fmla="*/ 280 w 647"/>
                    <a:gd name="T53" fmla="*/ 75 h 394"/>
                    <a:gd name="T54" fmla="*/ 241 w 647"/>
                    <a:gd name="T55" fmla="*/ 92 h 394"/>
                    <a:gd name="T56" fmla="*/ 204 w 647"/>
                    <a:gd name="T57" fmla="*/ 114 h 394"/>
                    <a:gd name="T58" fmla="*/ 168 w 647"/>
                    <a:gd name="T59" fmla="*/ 138 h 394"/>
                    <a:gd name="T60" fmla="*/ 131 w 647"/>
                    <a:gd name="T61" fmla="*/ 168 h 394"/>
                    <a:gd name="T62" fmla="*/ 97 w 647"/>
                    <a:gd name="T63" fmla="*/ 197 h 394"/>
                    <a:gd name="T64" fmla="*/ 63 w 647"/>
                    <a:gd name="T65" fmla="*/ 231 h 394"/>
                    <a:gd name="T66" fmla="*/ 32 w 647"/>
                    <a:gd name="T67" fmla="*/ 270 h 394"/>
                    <a:gd name="T68" fmla="*/ 0 w 647"/>
                    <a:gd name="T69" fmla="*/ 311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7" h="394">
                      <a:moveTo>
                        <a:pt x="0" y="311"/>
                      </a:moveTo>
                      <a:lnTo>
                        <a:pt x="63" y="394"/>
                      </a:lnTo>
                      <a:lnTo>
                        <a:pt x="100" y="352"/>
                      </a:lnTo>
                      <a:lnTo>
                        <a:pt x="136" y="313"/>
                      </a:lnTo>
                      <a:lnTo>
                        <a:pt x="173" y="279"/>
                      </a:lnTo>
                      <a:lnTo>
                        <a:pt x="209" y="250"/>
                      </a:lnTo>
                      <a:lnTo>
                        <a:pt x="248" y="221"/>
                      </a:lnTo>
                      <a:lnTo>
                        <a:pt x="285" y="199"/>
                      </a:lnTo>
                      <a:lnTo>
                        <a:pt x="323" y="177"/>
                      </a:lnTo>
                      <a:lnTo>
                        <a:pt x="360" y="160"/>
                      </a:lnTo>
                      <a:lnTo>
                        <a:pt x="396" y="143"/>
                      </a:lnTo>
                      <a:lnTo>
                        <a:pt x="433" y="131"/>
                      </a:lnTo>
                      <a:lnTo>
                        <a:pt x="469" y="121"/>
                      </a:lnTo>
                      <a:lnTo>
                        <a:pt x="506" y="112"/>
                      </a:lnTo>
                      <a:lnTo>
                        <a:pt x="542" y="104"/>
                      </a:lnTo>
                      <a:lnTo>
                        <a:pt x="579" y="97"/>
                      </a:lnTo>
                      <a:lnTo>
                        <a:pt x="613" y="92"/>
                      </a:lnTo>
                      <a:lnTo>
                        <a:pt x="647" y="90"/>
                      </a:lnTo>
                      <a:lnTo>
                        <a:pt x="598" y="0"/>
                      </a:lnTo>
                      <a:lnTo>
                        <a:pt x="557" y="2"/>
                      </a:lnTo>
                      <a:lnTo>
                        <a:pt x="515" y="7"/>
                      </a:lnTo>
                      <a:lnTo>
                        <a:pt x="477" y="14"/>
                      </a:lnTo>
                      <a:lnTo>
                        <a:pt x="435" y="22"/>
                      </a:lnTo>
                      <a:lnTo>
                        <a:pt x="396" y="31"/>
                      </a:lnTo>
                      <a:lnTo>
                        <a:pt x="357" y="44"/>
                      </a:lnTo>
                      <a:lnTo>
                        <a:pt x="319" y="58"/>
                      </a:lnTo>
                      <a:lnTo>
                        <a:pt x="280" y="75"/>
                      </a:lnTo>
                      <a:lnTo>
                        <a:pt x="241" y="92"/>
                      </a:lnTo>
                      <a:lnTo>
                        <a:pt x="204" y="114"/>
                      </a:lnTo>
                      <a:lnTo>
                        <a:pt x="168" y="138"/>
                      </a:lnTo>
                      <a:lnTo>
                        <a:pt x="131" y="168"/>
                      </a:lnTo>
                      <a:lnTo>
                        <a:pt x="97" y="197"/>
                      </a:lnTo>
                      <a:lnTo>
                        <a:pt x="63" y="231"/>
                      </a:lnTo>
                      <a:lnTo>
                        <a:pt x="32" y="270"/>
                      </a:lnTo>
                      <a:lnTo>
                        <a:pt x="0" y="311"/>
                      </a:lnTo>
                      <a:close/>
                    </a:path>
                  </a:pathLst>
                </a:custGeom>
                <a:solidFill>
                  <a:srgbClr val="66B2FF"/>
                </a:solidFill>
                <a:ln w="9525">
                  <a:solidFill>
                    <a:schemeClr val="tx1"/>
                  </a:solidFill>
                  <a:round/>
                  <a:headEnd/>
                  <a:tailEnd/>
                </a:ln>
              </p:spPr>
              <p:txBody>
                <a:bodyPr/>
                <a:lstStyle/>
                <a:p>
                  <a:endParaRPr lang="en-GB" sz="1400"/>
                </a:p>
              </p:txBody>
            </p:sp>
            <p:sp>
              <p:nvSpPr>
                <p:cNvPr id="45" name="Freeform 1160"/>
                <p:cNvSpPr>
                  <a:spLocks/>
                </p:cNvSpPr>
                <p:nvPr/>
              </p:nvSpPr>
              <p:spPr bwMode="auto">
                <a:xfrm>
                  <a:off x="3070" y="1089"/>
                  <a:ext cx="281" cy="1014"/>
                </a:xfrm>
                <a:custGeom>
                  <a:avLst/>
                  <a:gdLst>
                    <a:gd name="T0" fmla="*/ 187 w 187"/>
                    <a:gd name="T1" fmla="*/ 90 h 676"/>
                    <a:gd name="T2" fmla="*/ 170 w 187"/>
                    <a:gd name="T3" fmla="*/ 119 h 676"/>
                    <a:gd name="T4" fmla="*/ 153 w 187"/>
                    <a:gd name="T5" fmla="*/ 148 h 676"/>
                    <a:gd name="T6" fmla="*/ 136 w 187"/>
                    <a:gd name="T7" fmla="*/ 178 h 676"/>
                    <a:gd name="T8" fmla="*/ 121 w 187"/>
                    <a:gd name="T9" fmla="*/ 204 h 676"/>
                    <a:gd name="T10" fmla="*/ 107 w 187"/>
                    <a:gd name="T11" fmla="*/ 236 h 676"/>
                    <a:gd name="T12" fmla="*/ 92 w 187"/>
                    <a:gd name="T13" fmla="*/ 265 h 676"/>
                    <a:gd name="T14" fmla="*/ 80 w 187"/>
                    <a:gd name="T15" fmla="*/ 297 h 676"/>
                    <a:gd name="T16" fmla="*/ 70 w 187"/>
                    <a:gd name="T17" fmla="*/ 328 h 676"/>
                    <a:gd name="T18" fmla="*/ 61 w 187"/>
                    <a:gd name="T19" fmla="*/ 362 h 676"/>
                    <a:gd name="T20" fmla="*/ 53 w 187"/>
                    <a:gd name="T21" fmla="*/ 399 h 676"/>
                    <a:gd name="T22" fmla="*/ 48 w 187"/>
                    <a:gd name="T23" fmla="*/ 438 h 676"/>
                    <a:gd name="T24" fmla="*/ 44 w 187"/>
                    <a:gd name="T25" fmla="*/ 479 h 676"/>
                    <a:gd name="T26" fmla="*/ 41 w 187"/>
                    <a:gd name="T27" fmla="*/ 523 h 676"/>
                    <a:gd name="T28" fmla="*/ 41 w 187"/>
                    <a:gd name="T29" fmla="*/ 569 h 676"/>
                    <a:gd name="T30" fmla="*/ 44 w 187"/>
                    <a:gd name="T31" fmla="*/ 620 h 676"/>
                    <a:gd name="T32" fmla="*/ 48 w 187"/>
                    <a:gd name="T33" fmla="*/ 676 h 676"/>
                    <a:gd name="T34" fmla="*/ 36 w 187"/>
                    <a:gd name="T35" fmla="*/ 632 h 676"/>
                    <a:gd name="T36" fmla="*/ 24 w 187"/>
                    <a:gd name="T37" fmla="*/ 588 h 676"/>
                    <a:gd name="T38" fmla="*/ 14 w 187"/>
                    <a:gd name="T39" fmla="*/ 547 h 676"/>
                    <a:gd name="T40" fmla="*/ 7 w 187"/>
                    <a:gd name="T41" fmla="*/ 506 h 676"/>
                    <a:gd name="T42" fmla="*/ 2 w 187"/>
                    <a:gd name="T43" fmla="*/ 464 h 676"/>
                    <a:gd name="T44" fmla="*/ 0 w 187"/>
                    <a:gd name="T45" fmla="*/ 423 h 676"/>
                    <a:gd name="T46" fmla="*/ 0 w 187"/>
                    <a:gd name="T47" fmla="*/ 384 h 676"/>
                    <a:gd name="T48" fmla="*/ 2 w 187"/>
                    <a:gd name="T49" fmla="*/ 343 h 676"/>
                    <a:gd name="T50" fmla="*/ 7 w 187"/>
                    <a:gd name="T51" fmla="*/ 301 h 676"/>
                    <a:gd name="T52" fmla="*/ 14 w 187"/>
                    <a:gd name="T53" fmla="*/ 260 h 676"/>
                    <a:gd name="T54" fmla="*/ 24 w 187"/>
                    <a:gd name="T55" fmla="*/ 219 h 676"/>
                    <a:gd name="T56" fmla="*/ 39 w 187"/>
                    <a:gd name="T57" fmla="*/ 178 h 676"/>
                    <a:gd name="T58" fmla="*/ 56 w 187"/>
                    <a:gd name="T59" fmla="*/ 134 h 676"/>
                    <a:gd name="T60" fmla="*/ 78 w 187"/>
                    <a:gd name="T61" fmla="*/ 90 h 676"/>
                    <a:gd name="T62" fmla="*/ 102 w 187"/>
                    <a:gd name="T63" fmla="*/ 46 h 676"/>
                    <a:gd name="T64" fmla="*/ 129 w 187"/>
                    <a:gd name="T65" fmla="*/ 0 h 676"/>
                    <a:gd name="T66" fmla="*/ 187 w 187"/>
                    <a:gd name="T67" fmla="*/ 90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7" h="676">
                      <a:moveTo>
                        <a:pt x="187" y="90"/>
                      </a:moveTo>
                      <a:lnTo>
                        <a:pt x="170" y="119"/>
                      </a:lnTo>
                      <a:lnTo>
                        <a:pt x="153" y="148"/>
                      </a:lnTo>
                      <a:lnTo>
                        <a:pt x="136" y="178"/>
                      </a:lnTo>
                      <a:lnTo>
                        <a:pt x="121" y="204"/>
                      </a:lnTo>
                      <a:lnTo>
                        <a:pt x="107" y="236"/>
                      </a:lnTo>
                      <a:lnTo>
                        <a:pt x="92" y="265"/>
                      </a:lnTo>
                      <a:lnTo>
                        <a:pt x="80" y="297"/>
                      </a:lnTo>
                      <a:lnTo>
                        <a:pt x="70" y="328"/>
                      </a:lnTo>
                      <a:lnTo>
                        <a:pt x="61" y="362"/>
                      </a:lnTo>
                      <a:lnTo>
                        <a:pt x="53" y="399"/>
                      </a:lnTo>
                      <a:lnTo>
                        <a:pt x="48" y="438"/>
                      </a:lnTo>
                      <a:lnTo>
                        <a:pt x="44" y="479"/>
                      </a:lnTo>
                      <a:lnTo>
                        <a:pt x="41" y="523"/>
                      </a:lnTo>
                      <a:lnTo>
                        <a:pt x="41" y="569"/>
                      </a:lnTo>
                      <a:lnTo>
                        <a:pt x="44" y="620"/>
                      </a:lnTo>
                      <a:lnTo>
                        <a:pt x="48" y="676"/>
                      </a:lnTo>
                      <a:lnTo>
                        <a:pt x="36" y="632"/>
                      </a:lnTo>
                      <a:lnTo>
                        <a:pt x="24" y="588"/>
                      </a:lnTo>
                      <a:lnTo>
                        <a:pt x="14" y="547"/>
                      </a:lnTo>
                      <a:lnTo>
                        <a:pt x="7" y="506"/>
                      </a:lnTo>
                      <a:lnTo>
                        <a:pt x="2" y="464"/>
                      </a:lnTo>
                      <a:lnTo>
                        <a:pt x="0" y="423"/>
                      </a:lnTo>
                      <a:lnTo>
                        <a:pt x="0" y="384"/>
                      </a:lnTo>
                      <a:lnTo>
                        <a:pt x="2" y="343"/>
                      </a:lnTo>
                      <a:lnTo>
                        <a:pt x="7" y="301"/>
                      </a:lnTo>
                      <a:lnTo>
                        <a:pt x="14" y="260"/>
                      </a:lnTo>
                      <a:lnTo>
                        <a:pt x="24" y="219"/>
                      </a:lnTo>
                      <a:lnTo>
                        <a:pt x="39" y="178"/>
                      </a:lnTo>
                      <a:lnTo>
                        <a:pt x="56" y="134"/>
                      </a:lnTo>
                      <a:lnTo>
                        <a:pt x="78" y="90"/>
                      </a:lnTo>
                      <a:lnTo>
                        <a:pt x="102" y="46"/>
                      </a:lnTo>
                      <a:lnTo>
                        <a:pt x="129" y="0"/>
                      </a:lnTo>
                      <a:lnTo>
                        <a:pt x="187" y="90"/>
                      </a:lnTo>
                      <a:close/>
                    </a:path>
                  </a:pathLst>
                </a:custGeom>
                <a:solidFill>
                  <a:srgbClr val="004C99"/>
                </a:solidFill>
                <a:ln w="9525">
                  <a:solidFill>
                    <a:schemeClr val="tx1"/>
                  </a:solidFill>
                  <a:round/>
                  <a:headEnd/>
                  <a:tailEnd/>
                </a:ln>
              </p:spPr>
              <p:txBody>
                <a:bodyPr/>
                <a:lstStyle/>
                <a:p>
                  <a:endParaRPr lang="en-GB" sz="1400"/>
                </a:p>
              </p:txBody>
            </p:sp>
            <p:sp>
              <p:nvSpPr>
                <p:cNvPr id="46" name="Freeform 1161"/>
                <p:cNvSpPr>
                  <a:spLocks/>
                </p:cNvSpPr>
                <p:nvPr/>
              </p:nvSpPr>
              <p:spPr bwMode="auto">
                <a:xfrm>
                  <a:off x="3238" y="2366"/>
                  <a:ext cx="529" cy="505"/>
                </a:xfrm>
                <a:custGeom>
                  <a:avLst/>
                  <a:gdLst>
                    <a:gd name="T0" fmla="*/ 311 w 352"/>
                    <a:gd name="T1" fmla="*/ 230 h 337"/>
                    <a:gd name="T2" fmla="*/ 264 w 352"/>
                    <a:gd name="T3" fmla="*/ 206 h 337"/>
                    <a:gd name="T4" fmla="*/ 223 w 352"/>
                    <a:gd name="T5" fmla="*/ 184 h 337"/>
                    <a:gd name="T6" fmla="*/ 184 w 352"/>
                    <a:gd name="T7" fmla="*/ 162 h 337"/>
                    <a:gd name="T8" fmla="*/ 150 w 352"/>
                    <a:gd name="T9" fmla="*/ 138 h 337"/>
                    <a:gd name="T10" fmla="*/ 114 w 352"/>
                    <a:gd name="T11" fmla="*/ 111 h 337"/>
                    <a:gd name="T12" fmla="*/ 80 w 352"/>
                    <a:gd name="T13" fmla="*/ 80 h 337"/>
                    <a:gd name="T14" fmla="*/ 41 w 352"/>
                    <a:gd name="T15" fmla="*/ 43 h 337"/>
                    <a:gd name="T16" fmla="*/ 0 w 352"/>
                    <a:gd name="T17" fmla="*/ 0 h 337"/>
                    <a:gd name="T18" fmla="*/ 36 w 352"/>
                    <a:gd name="T19" fmla="*/ 60 h 337"/>
                    <a:gd name="T20" fmla="*/ 72 w 352"/>
                    <a:gd name="T21" fmla="*/ 114 h 337"/>
                    <a:gd name="T22" fmla="*/ 109 w 352"/>
                    <a:gd name="T23" fmla="*/ 158 h 337"/>
                    <a:gd name="T24" fmla="*/ 148 w 352"/>
                    <a:gd name="T25" fmla="*/ 199 h 337"/>
                    <a:gd name="T26" fmla="*/ 189 w 352"/>
                    <a:gd name="T27" fmla="*/ 235 h 337"/>
                    <a:gd name="T28" fmla="*/ 238 w 352"/>
                    <a:gd name="T29" fmla="*/ 269 h 337"/>
                    <a:gd name="T30" fmla="*/ 291 w 352"/>
                    <a:gd name="T31" fmla="*/ 303 h 337"/>
                    <a:gd name="T32" fmla="*/ 352 w 352"/>
                    <a:gd name="T33" fmla="*/ 337 h 337"/>
                    <a:gd name="T34" fmla="*/ 311 w 352"/>
                    <a:gd name="T35" fmla="*/ 23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2" h="337">
                      <a:moveTo>
                        <a:pt x="311" y="230"/>
                      </a:moveTo>
                      <a:lnTo>
                        <a:pt x="264" y="206"/>
                      </a:lnTo>
                      <a:lnTo>
                        <a:pt x="223" y="184"/>
                      </a:lnTo>
                      <a:lnTo>
                        <a:pt x="184" y="162"/>
                      </a:lnTo>
                      <a:lnTo>
                        <a:pt x="150" y="138"/>
                      </a:lnTo>
                      <a:lnTo>
                        <a:pt x="114" y="111"/>
                      </a:lnTo>
                      <a:lnTo>
                        <a:pt x="80" y="80"/>
                      </a:lnTo>
                      <a:lnTo>
                        <a:pt x="41" y="43"/>
                      </a:lnTo>
                      <a:lnTo>
                        <a:pt x="0" y="0"/>
                      </a:lnTo>
                      <a:lnTo>
                        <a:pt x="36" y="60"/>
                      </a:lnTo>
                      <a:lnTo>
                        <a:pt x="72" y="114"/>
                      </a:lnTo>
                      <a:lnTo>
                        <a:pt x="109" y="158"/>
                      </a:lnTo>
                      <a:lnTo>
                        <a:pt x="148" y="199"/>
                      </a:lnTo>
                      <a:lnTo>
                        <a:pt x="189" y="235"/>
                      </a:lnTo>
                      <a:lnTo>
                        <a:pt x="238" y="269"/>
                      </a:lnTo>
                      <a:lnTo>
                        <a:pt x="291" y="303"/>
                      </a:lnTo>
                      <a:lnTo>
                        <a:pt x="352" y="337"/>
                      </a:lnTo>
                      <a:lnTo>
                        <a:pt x="311" y="230"/>
                      </a:lnTo>
                      <a:close/>
                    </a:path>
                  </a:pathLst>
                </a:custGeom>
                <a:solidFill>
                  <a:srgbClr val="004C99"/>
                </a:solidFill>
                <a:ln w="9525">
                  <a:solidFill>
                    <a:schemeClr val="tx1"/>
                  </a:solidFill>
                  <a:round/>
                  <a:headEnd/>
                  <a:tailEnd/>
                </a:ln>
              </p:spPr>
              <p:txBody>
                <a:bodyPr/>
                <a:lstStyle/>
                <a:p>
                  <a:endParaRPr lang="en-GB" sz="1400"/>
                </a:p>
              </p:txBody>
            </p:sp>
            <p:sp>
              <p:nvSpPr>
                <p:cNvPr id="47" name="Freeform 1162"/>
                <p:cNvSpPr>
                  <a:spLocks/>
                </p:cNvSpPr>
                <p:nvPr/>
              </p:nvSpPr>
              <p:spPr bwMode="auto">
                <a:xfrm>
                  <a:off x="5241" y="1235"/>
                  <a:ext cx="237" cy="1144"/>
                </a:xfrm>
                <a:custGeom>
                  <a:avLst/>
                  <a:gdLst>
                    <a:gd name="T0" fmla="*/ 0 w 158"/>
                    <a:gd name="T1" fmla="*/ 649 h 763"/>
                    <a:gd name="T2" fmla="*/ 17 w 158"/>
                    <a:gd name="T3" fmla="*/ 608 h 763"/>
                    <a:gd name="T4" fmla="*/ 32 w 158"/>
                    <a:gd name="T5" fmla="*/ 569 h 763"/>
                    <a:gd name="T6" fmla="*/ 44 w 158"/>
                    <a:gd name="T7" fmla="*/ 530 h 763"/>
                    <a:gd name="T8" fmla="*/ 56 w 158"/>
                    <a:gd name="T9" fmla="*/ 491 h 763"/>
                    <a:gd name="T10" fmla="*/ 63 w 158"/>
                    <a:gd name="T11" fmla="*/ 455 h 763"/>
                    <a:gd name="T12" fmla="*/ 70 w 158"/>
                    <a:gd name="T13" fmla="*/ 416 h 763"/>
                    <a:gd name="T14" fmla="*/ 75 w 158"/>
                    <a:gd name="T15" fmla="*/ 377 h 763"/>
                    <a:gd name="T16" fmla="*/ 78 w 158"/>
                    <a:gd name="T17" fmla="*/ 341 h 763"/>
                    <a:gd name="T18" fmla="*/ 80 w 158"/>
                    <a:gd name="T19" fmla="*/ 302 h 763"/>
                    <a:gd name="T20" fmla="*/ 78 w 158"/>
                    <a:gd name="T21" fmla="*/ 263 h 763"/>
                    <a:gd name="T22" fmla="*/ 73 w 158"/>
                    <a:gd name="T23" fmla="*/ 222 h 763"/>
                    <a:gd name="T24" fmla="*/ 66 w 158"/>
                    <a:gd name="T25" fmla="*/ 180 h 763"/>
                    <a:gd name="T26" fmla="*/ 56 w 158"/>
                    <a:gd name="T27" fmla="*/ 139 h 763"/>
                    <a:gd name="T28" fmla="*/ 44 w 158"/>
                    <a:gd name="T29" fmla="*/ 95 h 763"/>
                    <a:gd name="T30" fmla="*/ 27 w 158"/>
                    <a:gd name="T31" fmla="*/ 49 h 763"/>
                    <a:gd name="T32" fmla="*/ 10 w 158"/>
                    <a:gd name="T33" fmla="*/ 0 h 763"/>
                    <a:gd name="T34" fmla="*/ 34 w 158"/>
                    <a:gd name="T35" fmla="*/ 37 h 763"/>
                    <a:gd name="T36" fmla="*/ 56 w 158"/>
                    <a:gd name="T37" fmla="*/ 76 h 763"/>
                    <a:gd name="T38" fmla="*/ 78 w 158"/>
                    <a:gd name="T39" fmla="*/ 115 h 763"/>
                    <a:gd name="T40" fmla="*/ 95 w 158"/>
                    <a:gd name="T41" fmla="*/ 153 h 763"/>
                    <a:gd name="T42" fmla="*/ 112 w 158"/>
                    <a:gd name="T43" fmla="*/ 195 h 763"/>
                    <a:gd name="T44" fmla="*/ 129 w 158"/>
                    <a:gd name="T45" fmla="*/ 239 h 763"/>
                    <a:gd name="T46" fmla="*/ 141 w 158"/>
                    <a:gd name="T47" fmla="*/ 285 h 763"/>
                    <a:gd name="T48" fmla="*/ 148 w 158"/>
                    <a:gd name="T49" fmla="*/ 331 h 763"/>
                    <a:gd name="T50" fmla="*/ 155 w 158"/>
                    <a:gd name="T51" fmla="*/ 377 h 763"/>
                    <a:gd name="T52" fmla="*/ 158 w 158"/>
                    <a:gd name="T53" fmla="*/ 428 h 763"/>
                    <a:gd name="T54" fmla="*/ 155 w 158"/>
                    <a:gd name="T55" fmla="*/ 479 h 763"/>
                    <a:gd name="T56" fmla="*/ 151 w 158"/>
                    <a:gd name="T57" fmla="*/ 533 h 763"/>
                    <a:gd name="T58" fmla="*/ 141 w 158"/>
                    <a:gd name="T59" fmla="*/ 586 h 763"/>
                    <a:gd name="T60" fmla="*/ 124 w 158"/>
                    <a:gd name="T61" fmla="*/ 644 h 763"/>
                    <a:gd name="T62" fmla="*/ 104 w 158"/>
                    <a:gd name="T63" fmla="*/ 703 h 763"/>
                    <a:gd name="T64" fmla="*/ 80 w 158"/>
                    <a:gd name="T65" fmla="*/ 763 h 763"/>
                    <a:gd name="T66" fmla="*/ 0 w 158"/>
                    <a:gd name="T67" fmla="*/ 649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8" h="763">
                      <a:moveTo>
                        <a:pt x="0" y="649"/>
                      </a:moveTo>
                      <a:lnTo>
                        <a:pt x="17" y="608"/>
                      </a:lnTo>
                      <a:lnTo>
                        <a:pt x="32" y="569"/>
                      </a:lnTo>
                      <a:lnTo>
                        <a:pt x="44" y="530"/>
                      </a:lnTo>
                      <a:lnTo>
                        <a:pt x="56" y="491"/>
                      </a:lnTo>
                      <a:lnTo>
                        <a:pt x="63" y="455"/>
                      </a:lnTo>
                      <a:lnTo>
                        <a:pt x="70" y="416"/>
                      </a:lnTo>
                      <a:lnTo>
                        <a:pt x="75" y="377"/>
                      </a:lnTo>
                      <a:lnTo>
                        <a:pt x="78" y="341"/>
                      </a:lnTo>
                      <a:lnTo>
                        <a:pt x="80" y="302"/>
                      </a:lnTo>
                      <a:lnTo>
                        <a:pt x="78" y="263"/>
                      </a:lnTo>
                      <a:lnTo>
                        <a:pt x="73" y="222"/>
                      </a:lnTo>
                      <a:lnTo>
                        <a:pt x="66" y="180"/>
                      </a:lnTo>
                      <a:lnTo>
                        <a:pt x="56" y="139"/>
                      </a:lnTo>
                      <a:lnTo>
                        <a:pt x="44" y="95"/>
                      </a:lnTo>
                      <a:lnTo>
                        <a:pt x="27" y="49"/>
                      </a:lnTo>
                      <a:lnTo>
                        <a:pt x="10" y="0"/>
                      </a:lnTo>
                      <a:lnTo>
                        <a:pt x="34" y="37"/>
                      </a:lnTo>
                      <a:lnTo>
                        <a:pt x="56" y="76"/>
                      </a:lnTo>
                      <a:lnTo>
                        <a:pt x="78" y="115"/>
                      </a:lnTo>
                      <a:lnTo>
                        <a:pt x="95" y="153"/>
                      </a:lnTo>
                      <a:lnTo>
                        <a:pt x="112" y="195"/>
                      </a:lnTo>
                      <a:lnTo>
                        <a:pt x="129" y="239"/>
                      </a:lnTo>
                      <a:lnTo>
                        <a:pt x="141" y="285"/>
                      </a:lnTo>
                      <a:lnTo>
                        <a:pt x="148" y="331"/>
                      </a:lnTo>
                      <a:lnTo>
                        <a:pt x="155" y="377"/>
                      </a:lnTo>
                      <a:lnTo>
                        <a:pt x="158" y="428"/>
                      </a:lnTo>
                      <a:lnTo>
                        <a:pt x="155" y="479"/>
                      </a:lnTo>
                      <a:lnTo>
                        <a:pt x="151" y="533"/>
                      </a:lnTo>
                      <a:lnTo>
                        <a:pt x="141" y="586"/>
                      </a:lnTo>
                      <a:lnTo>
                        <a:pt x="124" y="644"/>
                      </a:lnTo>
                      <a:lnTo>
                        <a:pt x="104" y="703"/>
                      </a:lnTo>
                      <a:lnTo>
                        <a:pt x="80" y="763"/>
                      </a:lnTo>
                      <a:lnTo>
                        <a:pt x="0" y="649"/>
                      </a:lnTo>
                      <a:close/>
                    </a:path>
                  </a:pathLst>
                </a:custGeom>
                <a:solidFill>
                  <a:srgbClr val="004C99"/>
                </a:solidFill>
                <a:ln w="9525">
                  <a:solidFill>
                    <a:schemeClr val="tx1"/>
                  </a:solidFill>
                  <a:round/>
                  <a:headEnd/>
                  <a:tailEnd/>
                </a:ln>
              </p:spPr>
              <p:txBody>
                <a:bodyPr/>
                <a:lstStyle/>
                <a:p>
                  <a:endParaRPr lang="en-GB" sz="1400"/>
                </a:p>
              </p:txBody>
            </p:sp>
            <p:sp>
              <p:nvSpPr>
                <p:cNvPr id="48" name="Freeform 1163"/>
                <p:cNvSpPr>
                  <a:spLocks/>
                </p:cNvSpPr>
                <p:nvPr/>
              </p:nvSpPr>
              <p:spPr bwMode="auto">
                <a:xfrm>
                  <a:off x="3705" y="2201"/>
                  <a:ext cx="1648" cy="802"/>
                </a:xfrm>
                <a:custGeom>
                  <a:avLst/>
                  <a:gdLst>
                    <a:gd name="T0" fmla="*/ 1098 w 1098"/>
                    <a:gd name="T1" fmla="*/ 114 h 535"/>
                    <a:gd name="T2" fmla="*/ 1018 w 1098"/>
                    <a:gd name="T3" fmla="*/ 0 h 535"/>
                    <a:gd name="T4" fmla="*/ 984 w 1098"/>
                    <a:gd name="T5" fmla="*/ 59 h 535"/>
                    <a:gd name="T6" fmla="*/ 943 w 1098"/>
                    <a:gd name="T7" fmla="*/ 112 h 535"/>
                    <a:gd name="T8" fmla="*/ 899 w 1098"/>
                    <a:gd name="T9" fmla="*/ 163 h 535"/>
                    <a:gd name="T10" fmla="*/ 850 w 1098"/>
                    <a:gd name="T11" fmla="*/ 212 h 535"/>
                    <a:gd name="T12" fmla="*/ 799 w 1098"/>
                    <a:gd name="T13" fmla="*/ 255 h 535"/>
                    <a:gd name="T14" fmla="*/ 743 w 1098"/>
                    <a:gd name="T15" fmla="*/ 294 h 535"/>
                    <a:gd name="T16" fmla="*/ 683 w 1098"/>
                    <a:gd name="T17" fmla="*/ 328 h 535"/>
                    <a:gd name="T18" fmla="*/ 619 w 1098"/>
                    <a:gd name="T19" fmla="*/ 357 h 535"/>
                    <a:gd name="T20" fmla="*/ 554 w 1098"/>
                    <a:gd name="T21" fmla="*/ 382 h 535"/>
                    <a:gd name="T22" fmla="*/ 483 w 1098"/>
                    <a:gd name="T23" fmla="*/ 399 h 535"/>
                    <a:gd name="T24" fmla="*/ 410 w 1098"/>
                    <a:gd name="T25" fmla="*/ 409 h 535"/>
                    <a:gd name="T26" fmla="*/ 333 w 1098"/>
                    <a:gd name="T27" fmla="*/ 413 h 535"/>
                    <a:gd name="T28" fmla="*/ 255 w 1098"/>
                    <a:gd name="T29" fmla="*/ 409 h 535"/>
                    <a:gd name="T30" fmla="*/ 172 w 1098"/>
                    <a:gd name="T31" fmla="*/ 396 h 535"/>
                    <a:gd name="T32" fmla="*/ 87 w 1098"/>
                    <a:gd name="T33" fmla="*/ 377 h 535"/>
                    <a:gd name="T34" fmla="*/ 0 w 1098"/>
                    <a:gd name="T35" fmla="*/ 348 h 535"/>
                    <a:gd name="T36" fmla="*/ 39 w 1098"/>
                    <a:gd name="T37" fmla="*/ 455 h 535"/>
                    <a:gd name="T38" fmla="*/ 114 w 1098"/>
                    <a:gd name="T39" fmla="*/ 486 h 535"/>
                    <a:gd name="T40" fmla="*/ 189 w 1098"/>
                    <a:gd name="T41" fmla="*/ 511 h 535"/>
                    <a:gd name="T42" fmla="*/ 267 w 1098"/>
                    <a:gd name="T43" fmla="*/ 525 h 535"/>
                    <a:gd name="T44" fmla="*/ 345 w 1098"/>
                    <a:gd name="T45" fmla="*/ 535 h 535"/>
                    <a:gd name="T46" fmla="*/ 423 w 1098"/>
                    <a:gd name="T47" fmla="*/ 535 h 535"/>
                    <a:gd name="T48" fmla="*/ 500 w 1098"/>
                    <a:gd name="T49" fmla="*/ 528 h 535"/>
                    <a:gd name="T50" fmla="*/ 576 w 1098"/>
                    <a:gd name="T51" fmla="*/ 515 h 535"/>
                    <a:gd name="T52" fmla="*/ 651 w 1098"/>
                    <a:gd name="T53" fmla="*/ 494 h 535"/>
                    <a:gd name="T54" fmla="*/ 722 w 1098"/>
                    <a:gd name="T55" fmla="*/ 467 h 535"/>
                    <a:gd name="T56" fmla="*/ 790 w 1098"/>
                    <a:gd name="T57" fmla="*/ 433 h 535"/>
                    <a:gd name="T58" fmla="*/ 855 w 1098"/>
                    <a:gd name="T59" fmla="*/ 394 h 535"/>
                    <a:gd name="T60" fmla="*/ 914 w 1098"/>
                    <a:gd name="T61" fmla="*/ 350 h 535"/>
                    <a:gd name="T62" fmla="*/ 969 w 1098"/>
                    <a:gd name="T63" fmla="*/ 299 h 535"/>
                    <a:gd name="T64" fmla="*/ 1018 w 1098"/>
                    <a:gd name="T65" fmla="*/ 243 h 535"/>
                    <a:gd name="T66" fmla="*/ 1062 w 1098"/>
                    <a:gd name="T67" fmla="*/ 180 h 535"/>
                    <a:gd name="T68" fmla="*/ 1098 w 1098"/>
                    <a:gd name="T69" fmla="*/ 114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98" h="535">
                      <a:moveTo>
                        <a:pt x="1098" y="114"/>
                      </a:moveTo>
                      <a:lnTo>
                        <a:pt x="1018" y="0"/>
                      </a:lnTo>
                      <a:lnTo>
                        <a:pt x="984" y="59"/>
                      </a:lnTo>
                      <a:lnTo>
                        <a:pt x="943" y="112"/>
                      </a:lnTo>
                      <a:lnTo>
                        <a:pt x="899" y="163"/>
                      </a:lnTo>
                      <a:lnTo>
                        <a:pt x="850" y="212"/>
                      </a:lnTo>
                      <a:lnTo>
                        <a:pt x="799" y="255"/>
                      </a:lnTo>
                      <a:lnTo>
                        <a:pt x="743" y="294"/>
                      </a:lnTo>
                      <a:lnTo>
                        <a:pt x="683" y="328"/>
                      </a:lnTo>
                      <a:lnTo>
                        <a:pt x="619" y="357"/>
                      </a:lnTo>
                      <a:lnTo>
                        <a:pt x="554" y="382"/>
                      </a:lnTo>
                      <a:lnTo>
                        <a:pt x="483" y="399"/>
                      </a:lnTo>
                      <a:lnTo>
                        <a:pt x="410" y="409"/>
                      </a:lnTo>
                      <a:lnTo>
                        <a:pt x="333" y="413"/>
                      </a:lnTo>
                      <a:lnTo>
                        <a:pt x="255" y="409"/>
                      </a:lnTo>
                      <a:lnTo>
                        <a:pt x="172" y="396"/>
                      </a:lnTo>
                      <a:lnTo>
                        <a:pt x="87" y="377"/>
                      </a:lnTo>
                      <a:lnTo>
                        <a:pt x="0" y="348"/>
                      </a:lnTo>
                      <a:lnTo>
                        <a:pt x="39" y="455"/>
                      </a:lnTo>
                      <a:lnTo>
                        <a:pt x="114" y="486"/>
                      </a:lnTo>
                      <a:lnTo>
                        <a:pt x="189" y="511"/>
                      </a:lnTo>
                      <a:lnTo>
                        <a:pt x="267" y="525"/>
                      </a:lnTo>
                      <a:lnTo>
                        <a:pt x="345" y="535"/>
                      </a:lnTo>
                      <a:lnTo>
                        <a:pt x="423" y="535"/>
                      </a:lnTo>
                      <a:lnTo>
                        <a:pt x="500" y="528"/>
                      </a:lnTo>
                      <a:lnTo>
                        <a:pt x="576" y="515"/>
                      </a:lnTo>
                      <a:lnTo>
                        <a:pt x="651" y="494"/>
                      </a:lnTo>
                      <a:lnTo>
                        <a:pt x="722" y="467"/>
                      </a:lnTo>
                      <a:lnTo>
                        <a:pt x="790" y="433"/>
                      </a:lnTo>
                      <a:lnTo>
                        <a:pt x="855" y="394"/>
                      </a:lnTo>
                      <a:lnTo>
                        <a:pt x="914" y="350"/>
                      </a:lnTo>
                      <a:lnTo>
                        <a:pt x="969" y="299"/>
                      </a:lnTo>
                      <a:lnTo>
                        <a:pt x="1018" y="243"/>
                      </a:lnTo>
                      <a:lnTo>
                        <a:pt x="1062" y="180"/>
                      </a:lnTo>
                      <a:lnTo>
                        <a:pt x="1098" y="114"/>
                      </a:lnTo>
                      <a:close/>
                    </a:path>
                  </a:pathLst>
                </a:custGeom>
                <a:solidFill>
                  <a:srgbClr val="66B2FF"/>
                </a:solidFill>
                <a:ln w="9525">
                  <a:solidFill>
                    <a:schemeClr val="tx1"/>
                  </a:solidFill>
                  <a:round/>
                  <a:headEnd/>
                  <a:tailEnd/>
                </a:ln>
              </p:spPr>
              <p:txBody>
                <a:bodyPr/>
                <a:lstStyle/>
                <a:p>
                  <a:endParaRPr lang="en-GB" sz="1400"/>
                </a:p>
              </p:txBody>
            </p:sp>
            <p:sp>
              <p:nvSpPr>
                <p:cNvPr id="49" name="Freeform 1164"/>
                <p:cNvSpPr>
                  <a:spLocks/>
                </p:cNvSpPr>
                <p:nvPr/>
              </p:nvSpPr>
              <p:spPr bwMode="auto">
                <a:xfrm>
                  <a:off x="3124" y="768"/>
                  <a:ext cx="2349" cy="2238"/>
                </a:xfrm>
                <a:custGeom>
                  <a:avLst/>
                  <a:gdLst>
                    <a:gd name="T0" fmla="*/ 1573 w 2349"/>
                    <a:gd name="T1" fmla="*/ 2166 h 2238"/>
                    <a:gd name="T2" fmla="*/ 1478 w 2349"/>
                    <a:gd name="T3" fmla="*/ 2195 h 2238"/>
                    <a:gd name="T4" fmla="*/ 1379 w 2349"/>
                    <a:gd name="T5" fmla="*/ 2217 h 2238"/>
                    <a:gd name="T6" fmla="*/ 1277 w 2349"/>
                    <a:gd name="T7" fmla="*/ 2235 h 2238"/>
                    <a:gd name="T8" fmla="*/ 1175 w 2349"/>
                    <a:gd name="T9" fmla="*/ 2238 h 2238"/>
                    <a:gd name="T10" fmla="*/ 1055 w 2349"/>
                    <a:gd name="T11" fmla="*/ 2231 h 2238"/>
                    <a:gd name="T12" fmla="*/ 829 w 2349"/>
                    <a:gd name="T13" fmla="*/ 2187 h 2238"/>
                    <a:gd name="T14" fmla="*/ 617 w 2349"/>
                    <a:gd name="T15" fmla="*/ 2100 h 2238"/>
                    <a:gd name="T16" fmla="*/ 431 w 2349"/>
                    <a:gd name="T17" fmla="*/ 1980 h 2238"/>
                    <a:gd name="T18" fmla="*/ 270 w 2349"/>
                    <a:gd name="T19" fmla="*/ 1827 h 2238"/>
                    <a:gd name="T20" fmla="*/ 143 w 2349"/>
                    <a:gd name="T21" fmla="*/ 1649 h 2238"/>
                    <a:gd name="T22" fmla="*/ 56 w 2349"/>
                    <a:gd name="T23" fmla="*/ 1448 h 2238"/>
                    <a:gd name="T24" fmla="*/ 8 w 2349"/>
                    <a:gd name="T25" fmla="*/ 1233 h 2238"/>
                    <a:gd name="T26" fmla="*/ 0 w 2349"/>
                    <a:gd name="T27" fmla="*/ 1119 h 2238"/>
                    <a:gd name="T28" fmla="*/ 26 w 2349"/>
                    <a:gd name="T29" fmla="*/ 897 h 2238"/>
                    <a:gd name="T30" fmla="*/ 95 w 2349"/>
                    <a:gd name="T31" fmla="*/ 690 h 2238"/>
                    <a:gd name="T32" fmla="*/ 201 w 2349"/>
                    <a:gd name="T33" fmla="*/ 497 h 2238"/>
                    <a:gd name="T34" fmla="*/ 347 w 2349"/>
                    <a:gd name="T35" fmla="*/ 332 h 2238"/>
                    <a:gd name="T36" fmla="*/ 522 w 2349"/>
                    <a:gd name="T37" fmla="*/ 194 h 2238"/>
                    <a:gd name="T38" fmla="*/ 719 w 2349"/>
                    <a:gd name="T39" fmla="*/ 89 h 2238"/>
                    <a:gd name="T40" fmla="*/ 941 w 2349"/>
                    <a:gd name="T41" fmla="*/ 23 h 2238"/>
                    <a:gd name="T42" fmla="*/ 1175 w 2349"/>
                    <a:gd name="T43" fmla="*/ 0 h 2238"/>
                    <a:gd name="T44" fmla="*/ 1295 w 2349"/>
                    <a:gd name="T45" fmla="*/ 8 h 2238"/>
                    <a:gd name="T46" fmla="*/ 1522 w 2349"/>
                    <a:gd name="T47" fmla="*/ 51 h 2238"/>
                    <a:gd name="T48" fmla="*/ 1734 w 2349"/>
                    <a:gd name="T49" fmla="*/ 140 h 2238"/>
                    <a:gd name="T50" fmla="*/ 1920 w 2349"/>
                    <a:gd name="T51" fmla="*/ 260 h 2238"/>
                    <a:gd name="T52" fmla="*/ 2080 w 2349"/>
                    <a:gd name="T53" fmla="*/ 413 h 2238"/>
                    <a:gd name="T54" fmla="*/ 2208 w 2349"/>
                    <a:gd name="T55" fmla="*/ 591 h 2238"/>
                    <a:gd name="T56" fmla="*/ 2295 w 2349"/>
                    <a:gd name="T57" fmla="*/ 792 h 2238"/>
                    <a:gd name="T58" fmla="*/ 2343 w 2349"/>
                    <a:gd name="T59" fmla="*/ 1007 h 2238"/>
                    <a:gd name="T60" fmla="*/ 2349 w 2349"/>
                    <a:gd name="T61" fmla="*/ 1119 h 2238"/>
                    <a:gd name="T62" fmla="*/ 2343 w 2349"/>
                    <a:gd name="T63" fmla="*/ 1244 h 2238"/>
                    <a:gd name="T64" fmla="*/ 2320 w 2349"/>
                    <a:gd name="T65" fmla="*/ 1368 h 2238"/>
                    <a:gd name="T66" fmla="*/ 2284 w 2349"/>
                    <a:gd name="T67" fmla="*/ 1484 h 2238"/>
                    <a:gd name="T68" fmla="*/ 2233 w 2349"/>
                    <a:gd name="T69" fmla="*/ 1598 h 2238"/>
                    <a:gd name="T70" fmla="*/ 2170 w 2349"/>
                    <a:gd name="T71" fmla="*/ 1707 h 2238"/>
                    <a:gd name="T72" fmla="*/ 2098 w 2349"/>
                    <a:gd name="T73" fmla="*/ 1809 h 2238"/>
                    <a:gd name="T74" fmla="*/ 2014 w 2349"/>
                    <a:gd name="T75" fmla="*/ 1904 h 2238"/>
                    <a:gd name="T76" fmla="*/ 1930 w 2349"/>
                    <a:gd name="T77" fmla="*/ 1983 h 2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349" h="2238">
                      <a:moveTo>
                        <a:pt x="1573" y="2166"/>
                      </a:moveTo>
                      <a:lnTo>
                        <a:pt x="1573" y="2166"/>
                      </a:lnTo>
                      <a:lnTo>
                        <a:pt x="1525" y="2180"/>
                      </a:lnTo>
                      <a:lnTo>
                        <a:pt x="1478" y="2195"/>
                      </a:lnTo>
                      <a:lnTo>
                        <a:pt x="1430" y="2210"/>
                      </a:lnTo>
                      <a:lnTo>
                        <a:pt x="1379" y="2217"/>
                      </a:lnTo>
                      <a:lnTo>
                        <a:pt x="1328" y="2228"/>
                      </a:lnTo>
                      <a:lnTo>
                        <a:pt x="1277" y="2235"/>
                      </a:lnTo>
                      <a:lnTo>
                        <a:pt x="1226" y="2238"/>
                      </a:lnTo>
                      <a:lnTo>
                        <a:pt x="1175" y="2238"/>
                      </a:lnTo>
                      <a:lnTo>
                        <a:pt x="1175" y="2238"/>
                      </a:lnTo>
                      <a:lnTo>
                        <a:pt x="1055" y="2231"/>
                      </a:lnTo>
                      <a:lnTo>
                        <a:pt x="941" y="2217"/>
                      </a:lnTo>
                      <a:lnTo>
                        <a:pt x="829" y="2187"/>
                      </a:lnTo>
                      <a:lnTo>
                        <a:pt x="719" y="2151"/>
                      </a:lnTo>
                      <a:lnTo>
                        <a:pt x="617" y="2100"/>
                      </a:lnTo>
                      <a:lnTo>
                        <a:pt x="522" y="2046"/>
                      </a:lnTo>
                      <a:lnTo>
                        <a:pt x="431" y="1980"/>
                      </a:lnTo>
                      <a:lnTo>
                        <a:pt x="347" y="1907"/>
                      </a:lnTo>
                      <a:lnTo>
                        <a:pt x="270" y="1827"/>
                      </a:lnTo>
                      <a:lnTo>
                        <a:pt x="201" y="1743"/>
                      </a:lnTo>
                      <a:lnTo>
                        <a:pt x="143" y="1649"/>
                      </a:lnTo>
                      <a:lnTo>
                        <a:pt x="95" y="1550"/>
                      </a:lnTo>
                      <a:lnTo>
                        <a:pt x="56" y="1448"/>
                      </a:lnTo>
                      <a:lnTo>
                        <a:pt x="26" y="1343"/>
                      </a:lnTo>
                      <a:lnTo>
                        <a:pt x="8" y="1233"/>
                      </a:lnTo>
                      <a:lnTo>
                        <a:pt x="0" y="1119"/>
                      </a:lnTo>
                      <a:lnTo>
                        <a:pt x="0" y="1119"/>
                      </a:lnTo>
                      <a:lnTo>
                        <a:pt x="8" y="1007"/>
                      </a:lnTo>
                      <a:lnTo>
                        <a:pt x="26" y="897"/>
                      </a:lnTo>
                      <a:lnTo>
                        <a:pt x="56" y="792"/>
                      </a:lnTo>
                      <a:lnTo>
                        <a:pt x="95" y="690"/>
                      </a:lnTo>
                      <a:lnTo>
                        <a:pt x="143" y="591"/>
                      </a:lnTo>
                      <a:lnTo>
                        <a:pt x="201" y="497"/>
                      </a:lnTo>
                      <a:lnTo>
                        <a:pt x="270" y="413"/>
                      </a:lnTo>
                      <a:lnTo>
                        <a:pt x="347" y="332"/>
                      </a:lnTo>
                      <a:lnTo>
                        <a:pt x="431" y="260"/>
                      </a:lnTo>
                      <a:lnTo>
                        <a:pt x="522" y="194"/>
                      </a:lnTo>
                      <a:lnTo>
                        <a:pt x="617" y="140"/>
                      </a:lnTo>
                      <a:lnTo>
                        <a:pt x="719" y="89"/>
                      </a:lnTo>
                      <a:lnTo>
                        <a:pt x="829" y="51"/>
                      </a:lnTo>
                      <a:lnTo>
                        <a:pt x="941" y="23"/>
                      </a:lnTo>
                      <a:lnTo>
                        <a:pt x="1055" y="8"/>
                      </a:lnTo>
                      <a:lnTo>
                        <a:pt x="1175" y="0"/>
                      </a:lnTo>
                      <a:lnTo>
                        <a:pt x="1175" y="0"/>
                      </a:lnTo>
                      <a:lnTo>
                        <a:pt x="1295" y="8"/>
                      </a:lnTo>
                      <a:lnTo>
                        <a:pt x="1408" y="23"/>
                      </a:lnTo>
                      <a:lnTo>
                        <a:pt x="1522" y="51"/>
                      </a:lnTo>
                      <a:lnTo>
                        <a:pt x="1632" y="89"/>
                      </a:lnTo>
                      <a:lnTo>
                        <a:pt x="1734" y="140"/>
                      </a:lnTo>
                      <a:lnTo>
                        <a:pt x="1828" y="194"/>
                      </a:lnTo>
                      <a:lnTo>
                        <a:pt x="1920" y="260"/>
                      </a:lnTo>
                      <a:lnTo>
                        <a:pt x="2004" y="332"/>
                      </a:lnTo>
                      <a:lnTo>
                        <a:pt x="2080" y="413"/>
                      </a:lnTo>
                      <a:lnTo>
                        <a:pt x="2149" y="497"/>
                      </a:lnTo>
                      <a:lnTo>
                        <a:pt x="2208" y="591"/>
                      </a:lnTo>
                      <a:lnTo>
                        <a:pt x="2254" y="690"/>
                      </a:lnTo>
                      <a:lnTo>
                        <a:pt x="2295" y="792"/>
                      </a:lnTo>
                      <a:lnTo>
                        <a:pt x="2323" y="897"/>
                      </a:lnTo>
                      <a:lnTo>
                        <a:pt x="2343" y="1007"/>
                      </a:lnTo>
                      <a:lnTo>
                        <a:pt x="2349" y="1119"/>
                      </a:lnTo>
                      <a:lnTo>
                        <a:pt x="2349" y="1119"/>
                      </a:lnTo>
                      <a:lnTo>
                        <a:pt x="2346" y="1182"/>
                      </a:lnTo>
                      <a:lnTo>
                        <a:pt x="2343" y="1244"/>
                      </a:lnTo>
                      <a:lnTo>
                        <a:pt x="2331" y="1305"/>
                      </a:lnTo>
                      <a:lnTo>
                        <a:pt x="2320" y="1368"/>
                      </a:lnTo>
                      <a:lnTo>
                        <a:pt x="2302" y="1425"/>
                      </a:lnTo>
                      <a:lnTo>
                        <a:pt x="2284" y="1484"/>
                      </a:lnTo>
                      <a:lnTo>
                        <a:pt x="2259" y="1542"/>
                      </a:lnTo>
                      <a:lnTo>
                        <a:pt x="2233" y="1598"/>
                      </a:lnTo>
                      <a:lnTo>
                        <a:pt x="2203" y="1656"/>
                      </a:lnTo>
                      <a:lnTo>
                        <a:pt x="2170" y="1707"/>
                      </a:lnTo>
                      <a:lnTo>
                        <a:pt x="2137" y="1761"/>
                      </a:lnTo>
                      <a:lnTo>
                        <a:pt x="2098" y="1809"/>
                      </a:lnTo>
                      <a:lnTo>
                        <a:pt x="2058" y="1860"/>
                      </a:lnTo>
                      <a:lnTo>
                        <a:pt x="2014" y="1904"/>
                      </a:lnTo>
                      <a:lnTo>
                        <a:pt x="1971" y="1947"/>
                      </a:lnTo>
                      <a:lnTo>
                        <a:pt x="1930" y="1983"/>
                      </a:lnTo>
                      <a:lnTo>
                        <a:pt x="1859" y="2034"/>
                      </a:lnTo>
                    </a:path>
                  </a:pathLst>
                </a:custGeom>
                <a:noFill/>
                <a:ln w="254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1400"/>
                </a:p>
              </p:txBody>
            </p:sp>
            <p:sp>
              <p:nvSpPr>
                <p:cNvPr id="50" name="Freeform 1165"/>
                <p:cNvSpPr>
                  <a:spLocks/>
                </p:cNvSpPr>
                <p:nvPr/>
              </p:nvSpPr>
              <p:spPr bwMode="auto">
                <a:xfrm>
                  <a:off x="4179" y="576"/>
                  <a:ext cx="1171" cy="1122"/>
                </a:xfrm>
                <a:custGeom>
                  <a:avLst/>
                  <a:gdLst>
                    <a:gd name="T0" fmla="*/ 780 w 780"/>
                    <a:gd name="T1" fmla="*/ 748 h 748"/>
                    <a:gd name="T2" fmla="*/ 780 w 780"/>
                    <a:gd name="T3" fmla="*/ 748 h 748"/>
                    <a:gd name="T4" fmla="*/ 775 w 780"/>
                    <a:gd name="T5" fmla="*/ 673 h 748"/>
                    <a:gd name="T6" fmla="*/ 765 w 780"/>
                    <a:gd name="T7" fmla="*/ 600 h 748"/>
                    <a:gd name="T8" fmla="*/ 746 w 780"/>
                    <a:gd name="T9" fmla="*/ 527 h 748"/>
                    <a:gd name="T10" fmla="*/ 717 w 780"/>
                    <a:gd name="T11" fmla="*/ 459 h 748"/>
                    <a:gd name="T12" fmla="*/ 685 w 780"/>
                    <a:gd name="T13" fmla="*/ 396 h 748"/>
                    <a:gd name="T14" fmla="*/ 646 w 780"/>
                    <a:gd name="T15" fmla="*/ 332 h 748"/>
                    <a:gd name="T16" fmla="*/ 600 w 780"/>
                    <a:gd name="T17" fmla="*/ 272 h 748"/>
                    <a:gd name="T18" fmla="*/ 549 w 780"/>
                    <a:gd name="T19" fmla="*/ 221 h 748"/>
                    <a:gd name="T20" fmla="*/ 493 w 780"/>
                    <a:gd name="T21" fmla="*/ 172 h 748"/>
                    <a:gd name="T22" fmla="*/ 432 w 780"/>
                    <a:gd name="T23" fmla="*/ 128 h 748"/>
                    <a:gd name="T24" fmla="*/ 369 w 780"/>
                    <a:gd name="T25" fmla="*/ 92 h 748"/>
                    <a:gd name="T26" fmla="*/ 301 w 780"/>
                    <a:gd name="T27" fmla="*/ 60 h 748"/>
                    <a:gd name="T28" fmla="*/ 228 w 780"/>
                    <a:gd name="T29" fmla="*/ 34 h 748"/>
                    <a:gd name="T30" fmla="*/ 155 w 780"/>
                    <a:gd name="T31" fmla="*/ 14 h 748"/>
                    <a:gd name="T32" fmla="*/ 80 w 780"/>
                    <a:gd name="T33" fmla="*/ 4 h 748"/>
                    <a:gd name="T34" fmla="*/ 0 w 780"/>
                    <a:gd name="T35" fmla="*/ 0 h 748"/>
                    <a:gd name="T36" fmla="*/ 0 w 780"/>
                    <a:gd name="T37" fmla="*/ 34 h 748"/>
                    <a:gd name="T38" fmla="*/ 75 w 780"/>
                    <a:gd name="T39" fmla="*/ 38 h 748"/>
                    <a:gd name="T40" fmla="*/ 150 w 780"/>
                    <a:gd name="T41" fmla="*/ 48 h 748"/>
                    <a:gd name="T42" fmla="*/ 218 w 780"/>
                    <a:gd name="T43" fmla="*/ 68 h 748"/>
                    <a:gd name="T44" fmla="*/ 286 w 780"/>
                    <a:gd name="T45" fmla="*/ 89 h 748"/>
                    <a:gd name="T46" fmla="*/ 354 w 780"/>
                    <a:gd name="T47" fmla="*/ 121 h 748"/>
                    <a:gd name="T48" fmla="*/ 413 w 780"/>
                    <a:gd name="T49" fmla="*/ 158 h 748"/>
                    <a:gd name="T50" fmla="*/ 474 w 780"/>
                    <a:gd name="T51" fmla="*/ 196 h 748"/>
                    <a:gd name="T52" fmla="*/ 525 w 780"/>
                    <a:gd name="T53" fmla="*/ 245 h 748"/>
                    <a:gd name="T54" fmla="*/ 576 w 780"/>
                    <a:gd name="T55" fmla="*/ 296 h 748"/>
                    <a:gd name="T56" fmla="*/ 617 w 780"/>
                    <a:gd name="T57" fmla="*/ 352 h 748"/>
                    <a:gd name="T58" fmla="*/ 656 w 780"/>
                    <a:gd name="T59" fmla="*/ 410 h 748"/>
                    <a:gd name="T60" fmla="*/ 687 w 780"/>
                    <a:gd name="T61" fmla="*/ 473 h 748"/>
                    <a:gd name="T62" fmla="*/ 712 w 780"/>
                    <a:gd name="T63" fmla="*/ 537 h 748"/>
                    <a:gd name="T64" fmla="*/ 731 w 780"/>
                    <a:gd name="T65" fmla="*/ 605 h 748"/>
                    <a:gd name="T66" fmla="*/ 741 w 780"/>
                    <a:gd name="T67" fmla="*/ 678 h 748"/>
                    <a:gd name="T68" fmla="*/ 746 w 780"/>
                    <a:gd name="T69" fmla="*/ 748 h 748"/>
                    <a:gd name="T70" fmla="*/ 746 w 780"/>
                    <a:gd name="T71" fmla="*/ 748 h 748"/>
                    <a:gd name="T72" fmla="*/ 780 w 780"/>
                    <a:gd name="T73" fmla="*/ 748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80" h="748">
                      <a:moveTo>
                        <a:pt x="780" y="748"/>
                      </a:moveTo>
                      <a:lnTo>
                        <a:pt x="780" y="748"/>
                      </a:lnTo>
                      <a:lnTo>
                        <a:pt x="775" y="673"/>
                      </a:lnTo>
                      <a:lnTo>
                        <a:pt x="765" y="600"/>
                      </a:lnTo>
                      <a:lnTo>
                        <a:pt x="746" y="527"/>
                      </a:lnTo>
                      <a:lnTo>
                        <a:pt x="717" y="459"/>
                      </a:lnTo>
                      <a:lnTo>
                        <a:pt x="685" y="396"/>
                      </a:lnTo>
                      <a:lnTo>
                        <a:pt x="646" y="332"/>
                      </a:lnTo>
                      <a:lnTo>
                        <a:pt x="600" y="272"/>
                      </a:lnTo>
                      <a:lnTo>
                        <a:pt x="549" y="221"/>
                      </a:lnTo>
                      <a:lnTo>
                        <a:pt x="493" y="172"/>
                      </a:lnTo>
                      <a:lnTo>
                        <a:pt x="432" y="128"/>
                      </a:lnTo>
                      <a:lnTo>
                        <a:pt x="369" y="92"/>
                      </a:lnTo>
                      <a:lnTo>
                        <a:pt x="301" y="60"/>
                      </a:lnTo>
                      <a:lnTo>
                        <a:pt x="228" y="34"/>
                      </a:lnTo>
                      <a:lnTo>
                        <a:pt x="155" y="14"/>
                      </a:lnTo>
                      <a:lnTo>
                        <a:pt x="80" y="4"/>
                      </a:lnTo>
                      <a:lnTo>
                        <a:pt x="0" y="0"/>
                      </a:lnTo>
                      <a:lnTo>
                        <a:pt x="0" y="34"/>
                      </a:lnTo>
                      <a:lnTo>
                        <a:pt x="75" y="38"/>
                      </a:lnTo>
                      <a:lnTo>
                        <a:pt x="150" y="48"/>
                      </a:lnTo>
                      <a:lnTo>
                        <a:pt x="218" y="68"/>
                      </a:lnTo>
                      <a:lnTo>
                        <a:pt x="286" y="89"/>
                      </a:lnTo>
                      <a:lnTo>
                        <a:pt x="354" y="121"/>
                      </a:lnTo>
                      <a:lnTo>
                        <a:pt x="413" y="158"/>
                      </a:lnTo>
                      <a:lnTo>
                        <a:pt x="474" y="196"/>
                      </a:lnTo>
                      <a:lnTo>
                        <a:pt x="525" y="245"/>
                      </a:lnTo>
                      <a:lnTo>
                        <a:pt x="576" y="296"/>
                      </a:lnTo>
                      <a:lnTo>
                        <a:pt x="617" y="352"/>
                      </a:lnTo>
                      <a:lnTo>
                        <a:pt x="656" y="410"/>
                      </a:lnTo>
                      <a:lnTo>
                        <a:pt x="687" y="473"/>
                      </a:lnTo>
                      <a:lnTo>
                        <a:pt x="712" y="537"/>
                      </a:lnTo>
                      <a:lnTo>
                        <a:pt x="731" y="605"/>
                      </a:lnTo>
                      <a:lnTo>
                        <a:pt x="741" y="678"/>
                      </a:lnTo>
                      <a:lnTo>
                        <a:pt x="746" y="748"/>
                      </a:lnTo>
                      <a:lnTo>
                        <a:pt x="746" y="748"/>
                      </a:lnTo>
                      <a:lnTo>
                        <a:pt x="780" y="748"/>
                      </a:lnTo>
                      <a:close/>
                    </a:path>
                  </a:pathLst>
                </a:custGeom>
                <a:solidFill>
                  <a:srgbClr val="337FCC"/>
                </a:solidFill>
                <a:ln w="9525">
                  <a:solidFill>
                    <a:schemeClr val="tx1"/>
                  </a:solidFill>
                  <a:round/>
                  <a:headEnd/>
                  <a:tailEnd/>
                </a:ln>
              </p:spPr>
              <p:txBody>
                <a:bodyPr/>
                <a:lstStyle/>
                <a:p>
                  <a:endParaRPr lang="en-GB" sz="1400"/>
                </a:p>
              </p:txBody>
            </p:sp>
            <p:sp>
              <p:nvSpPr>
                <p:cNvPr id="51" name="Freeform 1166"/>
                <p:cNvSpPr>
                  <a:spLocks/>
                </p:cNvSpPr>
                <p:nvPr/>
              </p:nvSpPr>
              <p:spPr bwMode="auto">
                <a:xfrm>
                  <a:off x="4179" y="1698"/>
                  <a:ext cx="1171" cy="1119"/>
                </a:xfrm>
                <a:custGeom>
                  <a:avLst/>
                  <a:gdLst>
                    <a:gd name="T0" fmla="*/ 0 w 780"/>
                    <a:gd name="T1" fmla="*/ 746 h 746"/>
                    <a:gd name="T2" fmla="*/ 0 w 780"/>
                    <a:gd name="T3" fmla="*/ 746 h 746"/>
                    <a:gd name="T4" fmla="*/ 80 w 780"/>
                    <a:gd name="T5" fmla="*/ 741 h 746"/>
                    <a:gd name="T6" fmla="*/ 155 w 780"/>
                    <a:gd name="T7" fmla="*/ 731 h 746"/>
                    <a:gd name="T8" fmla="*/ 228 w 780"/>
                    <a:gd name="T9" fmla="*/ 712 h 746"/>
                    <a:gd name="T10" fmla="*/ 301 w 780"/>
                    <a:gd name="T11" fmla="*/ 685 h 746"/>
                    <a:gd name="T12" fmla="*/ 369 w 780"/>
                    <a:gd name="T13" fmla="*/ 654 h 746"/>
                    <a:gd name="T14" fmla="*/ 432 w 780"/>
                    <a:gd name="T15" fmla="*/ 617 h 746"/>
                    <a:gd name="T16" fmla="*/ 493 w 780"/>
                    <a:gd name="T17" fmla="*/ 573 h 746"/>
                    <a:gd name="T18" fmla="*/ 549 w 780"/>
                    <a:gd name="T19" fmla="*/ 525 h 746"/>
                    <a:gd name="T20" fmla="*/ 600 w 780"/>
                    <a:gd name="T21" fmla="*/ 474 h 746"/>
                    <a:gd name="T22" fmla="*/ 646 w 780"/>
                    <a:gd name="T23" fmla="*/ 415 h 746"/>
                    <a:gd name="T24" fmla="*/ 685 w 780"/>
                    <a:gd name="T25" fmla="*/ 352 h 746"/>
                    <a:gd name="T26" fmla="*/ 717 w 780"/>
                    <a:gd name="T27" fmla="*/ 289 h 746"/>
                    <a:gd name="T28" fmla="*/ 746 w 780"/>
                    <a:gd name="T29" fmla="*/ 221 h 746"/>
                    <a:gd name="T30" fmla="*/ 765 w 780"/>
                    <a:gd name="T31" fmla="*/ 148 h 746"/>
                    <a:gd name="T32" fmla="*/ 775 w 780"/>
                    <a:gd name="T33" fmla="*/ 75 h 746"/>
                    <a:gd name="T34" fmla="*/ 780 w 780"/>
                    <a:gd name="T35" fmla="*/ 0 h 746"/>
                    <a:gd name="T36" fmla="*/ 746 w 780"/>
                    <a:gd name="T37" fmla="*/ 0 h 746"/>
                    <a:gd name="T38" fmla="*/ 741 w 780"/>
                    <a:gd name="T39" fmla="*/ 70 h 746"/>
                    <a:gd name="T40" fmla="*/ 731 w 780"/>
                    <a:gd name="T41" fmla="*/ 143 h 746"/>
                    <a:gd name="T42" fmla="*/ 712 w 780"/>
                    <a:gd name="T43" fmla="*/ 211 h 746"/>
                    <a:gd name="T44" fmla="*/ 687 w 780"/>
                    <a:gd name="T45" fmla="*/ 275 h 746"/>
                    <a:gd name="T46" fmla="*/ 656 w 780"/>
                    <a:gd name="T47" fmla="*/ 338 h 746"/>
                    <a:gd name="T48" fmla="*/ 617 w 780"/>
                    <a:gd name="T49" fmla="*/ 396 h 746"/>
                    <a:gd name="T50" fmla="*/ 576 w 780"/>
                    <a:gd name="T51" fmla="*/ 449 h 746"/>
                    <a:gd name="T52" fmla="*/ 525 w 780"/>
                    <a:gd name="T53" fmla="*/ 501 h 746"/>
                    <a:gd name="T54" fmla="*/ 474 w 780"/>
                    <a:gd name="T55" fmla="*/ 549 h 746"/>
                    <a:gd name="T56" fmla="*/ 413 w 780"/>
                    <a:gd name="T57" fmla="*/ 588 h 746"/>
                    <a:gd name="T58" fmla="*/ 354 w 780"/>
                    <a:gd name="T59" fmla="*/ 624 h 746"/>
                    <a:gd name="T60" fmla="*/ 286 w 780"/>
                    <a:gd name="T61" fmla="*/ 656 h 746"/>
                    <a:gd name="T62" fmla="*/ 218 w 780"/>
                    <a:gd name="T63" fmla="*/ 678 h 746"/>
                    <a:gd name="T64" fmla="*/ 150 w 780"/>
                    <a:gd name="T65" fmla="*/ 697 h 746"/>
                    <a:gd name="T66" fmla="*/ 75 w 780"/>
                    <a:gd name="T67" fmla="*/ 707 h 746"/>
                    <a:gd name="T68" fmla="*/ 0 w 780"/>
                    <a:gd name="T69" fmla="*/ 712 h 746"/>
                    <a:gd name="T70" fmla="*/ 0 w 780"/>
                    <a:gd name="T71" fmla="*/ 712 h 746"/>
                    <a:gd name="T72" fmla="*/ 0 w 780"/>
                    <a:gd name="T73" fmla="*/ 746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80" h="746">
                      <a:moveTo>
                        <a:pt x="0" y="746"/>
                      </a:moveTo>
                      <a:lnTo>
                        <a:pt x="0" y="746"/>
                      </a:lnTo>
                      <a:lnTo>
                        <a:pt x="80" y="741"/>
                      </a:lnTo>
                      <a:lnTo>
                        <a:pt x="155" y="731"/>
                      </a:lnTo>
                      <a:lnTo>
                        <a:pt x="228" y="712"/>
                      </a:lnTo>
                      <a:lnTo>
                        <a:pt x="301" y="685"/>
                      </a:lnTo>
                      <a:lnTo>
                        <a:pt x="369" y="654"/>
                      </a:lnTo>
                      <a:lnTo>
                        <a:pt x="432" y="617"/>
                      </a:lnTo>
                      <a:lnTo>
                        <a:pt x="493" y="573"/>
                      </a:lnTo>
                      <a:lnTo>
                        <a:pt x="549" y="525"/>
                      </a:lnTo>
                      <a:lnTo>
                        <a:pt x="600" y="474"/>
                      </a:lnTo>
                      <a:lnTo>
                        <a:pt x="646" y="415"/>
                      </a:lnTo>
                      <a:lnTo>
                        <a:pt x="685" y="352"/>
                      </a:lnTo>
                      <a:lnTo>
                        <a:pt x="717" y="289"/>
                      </a:lnTo>
                      <a:lnTo>
                        <a:pt x="746" y="221"/>
                      </a:lnTo>
                      <a:lnTo>
                        <a:pt x="765" y="148"/>
                      </a:lnTo>
                      <a:lnTo>
                        <a:pt x="775" y="75"/>
                      </a:lnTo>
                      <a:lnTo>
                        <a:pt x="780" y="0"/>
                      </a:lnTo>
                      <a:lnTo>
                        <a:pt x="746" y="0"/>
                      </a:lnTo>
                      <a:lnTo>
                        <a:pt x="741" y="70"/>
                      </a:lnTo>
                      <a:lnTo>
                        <a:pt x="731" y="143"/>
                      </a:lnTo>
                      <a:lnTo>
                        <a:pt x="712" y="211"/>
                      </a:lnTo>
                      <a:lnTo>
                        <a:pt x="687" y="275"/>
                      </a:lnTo>
                      <a:lnTo>
                        <a:pt x="656" y="338"/>
                      </a:lnTo>
                      <a:lnTo>
                        <a:pt x="617" y="396"/>
                      </a:lnTo>
                      <a:lnTo>
                        <a:pt x="576" y="449"/>
                      </a:lnTo>
                      <a:lnTo>
                        <a:pt x="525" y="501"/>
                      </a:lnTo>
                      <a:lnTo>
                        <a:pt x="474" y="549"/>
                      </a:lnTo>
                      <a:lnTo>
                        <a:pt x="413" y="588"/>
                      </a:lnTo>
                      <a:lnTo>
                        <a:pt x="354" y="624"/>
                      </a:lnTo>
                      <a:lnTo>
                        <a:pt x="286" y="656"/>
                      </a:lnTo>
                      <a:lnTo>
                        <a:pt x="218" y="678"/>
                      </a:lnTo>
                      <a:lnTo>
                        <a:pt x="150" y="697"/>
                      </a:lnTo>
                      <a:lnTo>
                        <a:pt x="75" y="707"/>
                      </a:lnTo>
                      <a:lnTo>
                        <a:pt x="0" y="712"/>
                      </a:lnTo>
                      <a:lnTo>
                        <a:pt x="0" y="712"/>
                      </a:lnTo>
                      <a:lnTo>
                        <a:pt x="0" y="746"/>
                      </a:lnTo>
                      <a:close/>
                    </a:path>
                  </a:pathLst>
                </a:custGeom>
                <a:solidFill>
                  <a:srgbClr val="337FCC"/>
                </a:solidFill>
                <a:ln w="9525">
                  <a:solidFill>
                    <a:schemeClr val="tx1"/>
                  </a:solidFill>
                  <a:round/>
                  <a:headEnd/>
                  <a:tailEnd/>
                </a:ln>
              </p:spPr>
              <p:txBody>
                <a:bodyPr/>
                <a:lstStyle/>
                <a:p>
                  <a:endParaRPr lang="en-GB" sz="1400"/>
                </a:p>
              </p:txBody>
            </p:sp>
            <p:sp>
              <p:nvSpPr>
                <p:cNvPr id="52" name="Freeform 1167"/>
                <p:cNvSpPr>
                  <a:spLocks/>
                </p:cNvSpPr>
                <p:nvPr/>
              </p:nvSpPr>
              <p:spPr bwMode="auto">
                <a:xfrm>
                  <a:off x="3007" y="1698"/>
                  <a:ext cx="1172" cy="1119"/>
                </a:xfrm>
                <a:custGeom>
                  <a:avLst/>
                  <a:gdLst>
                    <a:gd name="T0" fmla="*/ 0 w 781"/>
                    <a:gd name="T1" fmla="*/ 0 h 746"/>
                    <a:gd name="T2" fmla="*/ 0 w 781"/>
                    <a:gd name="T3" fmla="*/ 0 h 746"/>
                    <a:gd name="T4" fmla="*/ 5 w 781"/>
                    <a:gd name="T5" fmla="*/ 75 h 746"/>
                    <a:gd name="T6" fmla="*/ 15 w 781"/>
                    <a:gd name="T7" fmla="*/ 148 h 746"/>
                    <a:gd name="T8" fmla="*/ 34 w 781"/>
                    <a:gd name="T9" fmla="*/ 221 h 746"/>
                    <a:gd name="T10" fmla="*/ 64 w 781"/>
                    <a:gd name="T11" fmla="*/ 289 h 746"/>
                    <a:gd name="T12" fmla="*/ 95 w 781"/>
                    <a:gd name="T13" fmla="*/ 352 h 746"/>
                    <a:gd name="T14" fmla="*/ 134 w 781"/>
                    <a:gd name="T15" fmla="*/ 415 h 746"/>
                    <a:gd name="T16" fmla="*/ 180 w 781"/>
                    <a:gd name="T17" fmla="*/ 474 h 746"/>
                    <a:gd name="T18" fmla="*/ 231 w 781"/>
                    <a:gd name="T19" fmla="*/ 525 h 746"/>
                    <a:gd name="T20" fmla="*/ 287 w 781"/>
                    <a:gd name="T21" fmla="*/ 573 h 746"/>
                    <a:gd name="T22" fmla="*/ 348 w 781"/>
                    <a:gd name="T23" fmla="*/ 617 h 746"/>
                    <a:gd name="T24" fmla="*/ 411 w 781"/>
                    <a:gd name="T25" fmla="*/ 654 h 746"/>
                    <a:gd name="T26" fmla="*/ 479 w 781"/>
                    <a:gd name="T27" fmla="*/ 685 h 746"/>
                    <a:gd name="T28" fmla="*/ 552 w 781"/>
                    <a:gd name="T29" fmla="*/ 712 h 746"/>
                    <a:gd name="T30" fmla="*/ 625 w 781"/>
                    <a:gd name="T31" fmla="*/ 731 h 746"/>
                    <a:gd name="T32" fmla="*/ 700 w 781"/>
                    <a:gd name="T33" fmla="*/ 741 h 746"/>
                    <a:gd name="T34" fmla="*/ 781 w 781"/>
                    <a:gd name="T35" fmla="*/ 746 h 746"/>
                    <a:gd name="T36" fmla="*/ 781 w 781"/>
                    <a:gd name="T37" fmla="*/ 712 h 746"/>
                    <a:gd name="T38" fmla="*/ 705 w 781"/>
                    <a:gd name="T39" fmla="*/ 707 h 746"/>
                    <a:gd name="T40" fmla="*/ 630 w 781"/>
                    <a:gd name="T41" fmla="*/ 697 h 746"/>
                    <a:gd name="T42" fmla="*/ 562 w 781"/>
                    <a:gd name="T43" fmla="*/ 678 h 746"/>
                    <a:gd name="T44" fmla="*/ 494 w 781"/>
                    <a:gd name="T45" fmla="*/ 656 h 746"/>
                    <a:gd name="T46" fmla="*/ 426 w 781"/>
                    <a:gd name="T47" fmla="*/ 624 h 746"/>
                    <a:gd name="T48" fmla="*/ 367 w 781"/>
                    <a:gd name="T49" fmla="*/ 588 h 746"/>
                    <a:gd name="T50" fmla="*/ 307 w 781"/>
                    <a:gd name="T51" fmla="*/ 549 h 746"/>
                    <a:gd name="T52" fmla="*/ 256 w 781"/>
                    <a:gd name="T53" fmla="*/ 501 h 746"/>
                    <a:gd name="T54" fmla="*/ 205 w 781"/>
                    <a:gd name="T55" fmla="*/ 449 h 746"/>
                    <a:gd name="T56" fmla="*/ 163 w 781"/>
                    <a:gd name="T57" fmla="*/ 396 h 746"/>
                    <a:gd name="T58" fmla="*/ 124 w 781"/>
                    <a:gd name="T59" fmla="*/ 338 h 746"/>
                    <a:gd name="T60" fmla="*/ 93 w 781"/>
                    <a:gd name="T61" fmla="*/ 275 h 746"/>
                    <a:gd name="T62" fmla="*/ 69 w 781"/>
                    <a:gd name="T63" fmla="*/ 211 h 746"/>
                    <a:gd name="T64" fmla="*/ 49 w 781"/>
                    <a:gd name="T65" fmla="*/ 143 h 746"/>
                    <a:gd name="T66" fmla="*/ 39 w 781"/>
                    <a:gd name="T67" fmla="*/ 70 h 746"/>
                    <a:gd name="T68" fmla="*/ 34 w 781"/>
                    <a:gd name="T69" fmla="*/ 0 h 746"/>
                    <a:gd name="T70" fmla="*/ 34 w 781"/>
                    <a:gd name="T71" fmla="*/ 0 h 746"/>
                    <a:gd name="T72" fmla="*/ 0 w 781"/>
                    <a:gd name="T73" fmla="*/ 0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81" h="746">
                      <a:moveTo>
                        <a:pt x="0" y="0"/>
                      </a:moveTo>
                      <a:lnTo>
                        <a:pt x="0" y="0"/>
                      </a:lnTo>
                      <a:lnTo>
                        <a:pt x="5" y="75"/>
                      </a:lnTo>
                      <a:lnTo>
                        <a:pt x="15" y="148"/>
                      </a:lnTo>
                      <a:lnTo>
                        <a:pt x="34" y="221"/>
                      </a:lnTo>
                      <a:lnTo>
                        <a:pt x="64" y="289"/>
                      </a:lnTo>
                      <a:lnTo>
                        <a:pt x="95" y="352"/>
                      </a:lnTo>
                      <a:lnTo>
                        <a:pt x="134" y="415"/>
                      </a:lnTo>
                      <a:lnTo>
                        <a:pt x="180" y="474"/>
                      </a:lnTo>
                      <a:lnTo>
                        <a:pt x="231" y="525"/>
                      </a:lnTo>
                      <a:lnTo>
                        <a:pt x="287" y="573"/>
                      </a:lnTo>
                      <a:lnTo>
                        <a:pt x="348" y="617"/>
                      </a:lnTo>
                      <a:lnTo>
                        <a:pt x="411" y="654"/>
                      </a:lnTo>
                      <a:lnTo>
                        <a:pt x="479" y="685"/>
                      </a:lnTo>
                      <a:lnTo>
                        <a:pt x="552" y="712"/>
                      </a:lnTo>
                      <a:lnTo>
                        <a:pt x="625" y="731"/>
                      </a:lnTo>
                      <a:lnTo>
                        <a:pt x="700" y="741"/>
                      </a:lnTo>
                      <a:lnTo>
                        <a:pt x="781" y="746"/>
                      </a:lnTo>
                      <a:lnTo>
                        <a:pt x="781" y="712"/>
                      </a:lnTo>
                      <a:lnTo>
                        <a:pt x="705" y="707"/>
                      </a:lnTo>
                      <a:lnTo>
                        <a:pt x="630" y="697"/>
                      </a:lnTo>
                      <a:lnTo>
                        <a:pt x="562" y="678"/>
                      </a:lnTo>
                      <a:lnTo>
                        <a:pt x="494" y="656"/>
                      </a:lnTo>
                      <a:lnTo>
                        <a:pt x="426" y="624"/>
                      </a:lnTo>
                      <a:lnTo>
                        <a:pt x="367" y="588"/>
                      </a:lnTo>
                      <a:lnTo>
                        <a:pt x="307" y="549"/>
                      </a:lnTo>
                      <a:lnTo>
                        <a:pt x="256" y="501"/>
                      </a:lnTo>
                      <a:lnTo>
                        <a:pt x="205" y="449"/>
                      </a:lnTo>
                      <a:lnTo>
                        <a:pt x="163" y="396"/>
                      </a:lnTo>
                      <a:lnTo>
                        <a:pt x="124" y="338"/>
                      </a:lnTo>
                      <a:lnTo>
                        <a:pt x="93" y="275"/>
                      </a:lnTo>
                      <a:lnTo>
                        <a:pt x="69" y="211"/>
                      </a:lnTo>
                      <a:lnTo>
                        <a:pt x="49" y="143"/>
                      </a:lnTo>
                      <a:lnTo>
                        <a:pt x="39" y="70"/>
                      </a:lnTo>
                      <a:lnTo>
                        <a:pt x="34" y="0"/>
                      </a:lnTo>
                      <a:lnTo>
                        <a:pt x="34" y="0"/>
                      </a:lnTo>
                      <a:lnTo>
                        <a:pt x="0" y="0"/>
                      </a:lnTo>
                      <a:close/>
                    </a:path>
                  </a:pathLst>
                </a:custGeom>
                <a:solidFill>
                  <a:srgbClr val="337FCC"/>
                </a:solidFill>
                <a:ln w="9525">
                  <a:solidFill>
                    <a:schemeClr val="tx1"/>
                  </a:solidFill>
                  <a:round/>
                  <a:headEnd/>
                  <a:tailEnd/>
                </a:ln>
              </p:spPr>
              <p:txBody>
                <a:bodyPr/>
                <a:lstStyle/>
                <a:p>
                  <a:endParaRPr lang="en-GB" sz="1400"/>
                </a:p>
              </p:txBody>
            </p:sp>
            <p:sp>
              <p:nvSpPr>
                <p:cNvPr id="53" name="Freeform 1168"/>
                <p:cNvSpPr>
                  <a:spLocks/>
                </p:cNvSpPr>
                <p:nvPr/>
              </p:nvSpPr>
              <p:spPr bwMode="auto">
                <a:xfrm>
                  <a:off x="3007" y="576"/>
                  <a:ext cx="1172" cy="1122"/>
                </a:xfrm>
                <a:custGeom>
                  <a:avLst/>
                  <a:gdLst>
                    <a:gd name="T0" fmla="*/ 781 w 781"/>
                    <a:gd name="T1" fmla="*/ 0 h 748"/>
                    <a:gd name="T2" fmla="*/ 781 w 781"/>
                    <a:gd name="T3" fmla="*/ 0 h 748"/>
                    <a:gd name="T4" fmla="*/ 700 w 781"/>
                    <a:gd name="T5" fmla="*/ 4 h 748"/>
                    <a:gd name="T6" fmla="*/ 625 w 781"/>
                    <a:gd name="T7" fmla="*/ 14 h 748"/>
                    <a:gd name="T8" fmla="*/ 552 w 781"/>
                    <a:gd name="T9" fmla="*/ 34 h 748"/>
                    <a:gd name="T10" fmla="*/ 479 w 781"/>
                    <a:gd name="T11" fmla="*/ 60 h 748"/>
                    <a:gd name="T12" fmla="*/ 411 w 781"/>
                    <a:gd name="T13" fmla="*/ 92 h 748"/>
                    <a:gd name="T14" fmla="*/ 348 w 781"/>
                    <a:gd name="T15" fmla="*/ 128 h 748"/>
                    <a:gd name="T16" fmla="*/ 287 w 781"/>
                    <a:gd name="T17" fmla="*/ 172 h 748"/>
                    <a:gd name="T18" fmla="*/ 231 w 781"/>
                    <a:gd name="T19" fmla="*/ 221 h 748"/>
                    <a:gd name="T20" fmla="*/ 180 w 781"/>
                    <a:gd name="T21" fmla="*/ 272 h 748"/>
                    <a:gd name="T22" fmla="*/ 134 w 781"/>
                    <a:gd name="T23" fmla="*/ 332 h 748"/>
                    <a:gd name="T24" fmla="*/ 95 w 781"/>
                    <a:gd name="T25" fmla="*/ 396 h 748"/>
                    <a:gd name="T26" fmla="*/ 64 w 781"/>
                    <a:gd name="T27" fmla="*/ 459 h 748"/>
                    <a:gd name="T28" fmla="*/ 34 w 781"/>
                    <a:gd name="T29" fmla="*/ 527 h 748"/>
                    <a:gd name="T30" fmla="*/ 15 w 781"/>
                    <a:gd name="T31" fmla="*/ 600 h 748"/>
                    <a:gd name="T32" fmla="*/ 5 w 781"/>
                    <a:gd name="T33" fmla="*/ 673 h 748"/>
                    <a:gd name="T34" fmla="*/ 0 w 781"/>
                    <a:gd name="T35" fmla="*/ 748 h 748"/>
                    <a:gd name="T36" fmla="*/ 34 w 781"/>
                    <a:gd name="T37" fmla="*/ 748 h 748"/>
                    <a:gd name="T38" fmla="*/ 39 w 781"/>
                    <a:gd name="T39" fmla="*/ 678 h 748"/>
                    <a:gd name="T40" fmla="*/ 49 w 781"/>
                    <a:gd name="T41" fmla="*/ 605 h 748"/>
                    <a:gd name="T42" fmla="*/ 69 w 781"/>
                    <a:gd name="T43" fmla="*/ 537 h 748"/>
                    <a:gd name="T44" fmla="*/ 93 w 781"/>
                    <a:gd name="T45" fmla="*/ 473 h 748"/>
                    <a:gd name="T46" fmla="*/ 124 w 781"/>
                    <a:gd name="T47" fmla="*/ 410 h 748"/>
                    <a:gd name="T48" fmla="*/ 163 w 781"/>
                    <a:gd name="T49" fmla="*/ 352 h 748"/>
                    <a:gd name="T50" fmla="*/ 205 w 781"/>
                    <a:gd name="T51" fmla="*/ 296 h 748"/>
                    <a:gd name="T52" fmla="*/ 256 w 781"/>
                    <a:gd name="T53" fmla="*/ 245 h 748"/>
                    <a:gd name="T54" fmla="*/ 307 w 781"/>
                    <a:gd name="T55" fmla="*/ 196 h 748"/>
                    <a:gd name="T56" fmla="*/ 367 w 781"/>
                    <a:gd name="T57" fmla="*/ 158 h 748"/>
                    <a:gd name="T58" fmla="*/ 426 w 781"/>
                    <a:gd name="T59" fmla="*/ 121 h 748"/>
                    <a:gd name="T60" fmla="*/ 494 w 781"/>
                    <a:gd name="T61" fmla="*/ 89 h 748"/>
                    <a:gd name="T62" fmla="*/ 562 w 781"/>
                    <a:gd name="T63" fmla="*/ 68 h 748"/>
                    <a:gd name="T64" fmla="*/ 630 w 781"/>
                    <a:gd name="T65" fmla="*/ 48 h 748"/>
                    <a:gd name="T66" fmla="*/ 705 w 781"/>
                    <a:gd name="T67" fmla="*/ 38 h 748"/>
                    <a:gd name="T68" fmla="*/ 781 w 781"/>
                    <a:gd name="T69" fmla="*/ 34 h 748"/>
                    <a:gd name="T70" fmla="*/ 781 w 781"/>
                    <a:gd name="T71" fmla="*/ 34 h 748"/>
                    <a:gd name="T72" fmla="*/ 781 w 781"/>
                    <a:gd name="T73" fmla="*/ 0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81" h="748">
                      <a:moveTo>
                        <a:pt x="781" y="0"/>
                      </a:moveTo>
                      <a:lnTo>
                        <a:pt x="781" y="0"/>
                      </a:lnTo>
                      <a:lnTo>
                        <a:pt x="700" y="4"/>
                      </a:lnTo>
                      <a:lnTo>
                        <a:pt x="625" y="14"/>
                      </a:lnTo>
                      <a:lnTo>
                        <a:pt x="552" y="34"/>
                      </a:lnTo>
                      <a:lnTo>
                        <a:pt x="479" y="60"/>
                      </a:lnTo>
                      <a:lnTo>
                        <a:pt x="411" y="92"/>
                      </a:lnTo>
                      <a:lnTo>
                        <a:pt x="348" y="128"/>
                      </a:lnTo>
                      <a:lnTo>
                        <a:pt x="287" y="172"/>
                      </a:lnTo>
                      <a:lnTo>
                        <a:pt x="231" y="221"/>
                      </a:lnTo>
                      <a:lnTo>
                        <a:pt x="180" y="272"/>
                      </a:lnTo>
                      <a:lnTo>
                        <a:pt x="134" y="332"/>
                      </a:lnTo>
                      <a:lnTo>
                        <a:pt x="95" y="396"/>
                      </a:lnTo>
                      <a:lnTo>
                        <a:pt x="64" y="459"/>
                      </a:lnTo>
                      <a:lnTo>
                        <a:pt x="34" y="527"/>
                      </a:lnTo>
                      <a:lnTo>
                        <a:pt x="15" y="600"/>
                      </a:lnTo>
                      <a:lnTo>
                        <a:pt x="5" y="673"/>
                      </a:lnTo>
                      <a:lnTo>
                        <a:pt x="0" y="748"/>
                      </a:lnTo>
                      <a:lnTo>
                        <a:pt x="34" y="748"/>
                      </a:lnTo>
                      <a:lnTo>
                        <a:pt x="39" y="678"/>
                      </a:lnTo>
                      <a:lnTo>
                        <a:pt x="49" y="605"/>
                      </a:lnTo>
                      <a:lnTo>
                        <a:pt x="69" y="537"/>
                      </a:lnTo>
                      <a:lnTo>
                        <a:pt x="93" y="473"/>
                      </a:lnTo>
                      <a:lnTo>
                        <a:pt x="124" y="410"/>
                      </a:lnTo>
                      <a:lnTo>
                        <a:pt x="163" y="352"/>
                      </a:lnTo>
                      <a:lnTo>
                        <a:pt x="205" y="296"/>
                      </a:lnTo>
                      <a:lnTo>
                        <a:pt x="256" y="245"/>
                      </a:lnTo>
                      <a:lnTo>
                        <a:pt x="307" y="196"/>
                      </a:lnTo>
                      <a:lnTo>
                        <a:pt x="367" y="158"/>
                      </a:lnTo>
                      <a:lnTo>
                        <a:pt x="426" y="121"/>
                      </a:lnTo>
                      <a:lnTo>
                        <a:pt x="494" y="89"/>
                      </a:lnTo>
                      <a:lnTo>
                        <a:pt x="562" y="68"/>
                      </a:lnTo>
                      <a:lnTo>
                        <a:pt x="630" y="48"/>
                      </a:lnTo>
                      <a:lnTo>
                        <a:pt x="705" y="38"/>
                      </a:lnTo>
                      <a:lnTo>
                        <a:pt x="781" y="34"/>
                      </a:lnTo>
                      <a:lnTo>
                        <a:pt x="781" y="34"/>
                      </a:lnTo>
                      <a:lnTo>
                        <a:pt x="781" y="0"/>
                      </a:lnTo>
                      <a:close/>
                    </a:path>
                  </a:pathLst>
                </a:custGeom>
                <a:solidFill>
                  <a:srgbClr val="337FCC"/>
                </a:solidFill>
                <a:ln w="9525">
                  <a:solidFill>
                    <a:schemeClr val="tx1"/>
                  </a:solidFill>
                  <a:round/>
                  <a:headEnd/>
                  <a:tailEnd/>
                </a:ln>
              </p:spPr>
              <p:txBody>
                <a:bodyPr/>
                <a:lstStyle/>
                <a:p>
                  <a:endParaRPr lang="en-GB" sz="1400"/>
                </a:p>
              </p:txBody>
            </p:sp>
            <p:grpSp>
              <p:nvGrpSpPr>
                <p:cNvPr id="54" name="Group 1169"/>
                <p:cNvGrpSpPr>
                  <a:grpSpLocks/>
                </p:cNvGrpSpPr>
                <p:nvPr/>
              </p:nvGrpSpPr>
              <p:grpSpPr bwMode="auto">
                <a:xfrm>
                  <a:off x="4716" y="2736"/>
                  <a:ext cx="847" cy="1332"/>
                  <a:chOff x="4529" y="3180"/>
                  <a:chExt cx="1231" cy="1880"/>
                </a:xfrm>
              </p:grpSpPr>
              <p:sp>
                <p:nvSpPr>
                  <p:cNvPr id="57" name="Freeform 1170"/>
                  <p:cNvSpPr>
                    <a:spLocks/>
                  </p:cNvSpPr>
                  <p:nvPr/>
                </p:nvSpPr>
                <p:spPr bwMode="auto">
                  <a:xfrm>
                    <a:off x="5362" y="4679"/>
                    <a:ext cx="398" cy="379"/>
                  </a:xfrm>
                  <a:custGeom>
                    <a:avLst/>
                    <a:gdLst>
                      <a:gd name="T0" fmla="*/ 131 w 265"/>
                      <a:gd name="T1" fmla="*/ 0 h 253"/>
                      <a:gd name="T2" fmla="*/ 158 w 265"/>
                      <a:gd name="T3" fmla="*/ 2 h 253"/>
                      <a:gd name="T4" fmla="*/ 182 w 265"/>
                      <a:gd name="T5" fmla="*/ 10 h 253"/>
                      <a:gd name="T6" fmla="*/ 206 w 265"/>
                      <a:gd name="T7" fmla="*/ 22 h 253"/>
                      <a:gd name="T8" fmla="*/ 226 w 265"/>
                      <a:gd name="T9" fmla="*/ 36 h 253"/>
                      <a:gd name="T10" fmla="*/ 243 w 265"/>
                      <a:gd name="T11" fmla="*/ 56 h 253"/>
                      <a:gd name="T12" fmla="*/ 255 w 265"/>
                      <a:gd name="T13" fmla="*/ 78 h 253"/>
                      <a:gd name="T14" fmla="*/ 262 w 265"/>
                      <a:gd name="T15" fmla="*/ 102 h 253"/>
                      <a:gd name="T16" fmla="*/ 265 w 265"/>
                      <a:gd name="T17" fmla="*/ 126 h 253"/>
                      <a:gd name="T18" fmla="*/ 262 w 265"/>
                      <a:gd name="T19" fmla="*/ 150 h 253"/>
                      <a:gd name="T20" fmla="*/ 255 w 265"/>
                      <a:gd name="T21" fmla="*/ 175 h 253"/>
                      <a:gd name="T22" fmla="*/ 243 w 265"/>
                      <a:gd name="T23" fmla="*/ 197 h 253"/>
                      <a:gd name="T24" fmla="*/ 226 w 265"/>
                      <a:gd name="T25" fmla="*/ 214 h 253"/>
                      <a:gd name="T26" fmla="*/ 206 w 265"/>
                      <a:gd name="T27" fmla="*/ 231 h 253"/>
                      <a:gd name="T28" fmla="*/ 182 w 265"/>
                      <a:gd name="T29" fmla="*/ 243 h 253"/>
                      <a:gd name="T30" fmla="*/ 158 w 265"/>
                      <a:gd name="T31" fmla="*/ 250 h 253"/>
                      <a:gd name="T32" fmla="*/ 131 w 265"/>
                      <a:gd name="T33" fmla="*/ 253 h 253"/>
                      <a:gd name="T34" fmla="*/ 104 w 265"/>
                      <a:gd name="T35" fmla="*/ 250 h 253"/>
                      <a:gd name="T36" fmla="*/ 80 w 265"/>
                      <a:gd name="T37" fmla="*/ 243 h 253"/>
                      <a:gd name="T38" fmla="*/ 58 w 265"/>
                      <a:gd name="T39" fmla="*/ 231 h 253"/>
                      <a:gd name="T40" fmla="*/ 39 w 265"/>
                      <a:gd name="T41" fmla="*/ 214 h 253"/>
                      <a:gd name="T42" fmla="*/ 21 w 265"/>
                      <a:gd name="T43" fmla="*/ 197 h 253"/>
                      <a:gd name="T44" fmla="*/ 9 w 265"/>
                      <a:gd name="T45" fmla="*/ 175 h 253"/>
                      <a:gd name="T46" fmla="*/ 2 w 265"/>
                      <a:gd name="T47" fmla="*/ 150 h 253"/>
                      <a:gd name="T48" fmla="*/ 0 w 265"/>
                      <a:gd name="T49" fmla="*/ 126 h 253"/>
                      <a:gd name="T50" fmla="*/ 2 w 265"/>
                      <a:gd name="T51" fmla="*/ 102 h 253"/>
                      <a:gd name="T52" fmla="*/ 9 w 265"/>
                      <a:gd name="T53" fmla="*/ 78 h 253"/>
                      <a:gd name="T54" fmla="*/ 21 w 265"/>
                      <a:gd name="T55" fmla="*/ 56 h 253"/>
                      <a:gd name="T56" fmla="*/ 39 w 265"/>
                      <a:gd name="T57" fmla="*/ 36 h 253"/>
                      <a:gd name="T58" fmla="*/ 58 w 265"/>
                      <a:gd name="T59" fmla="*/ 22 h 253"/>
                      <a:gd name="T60" fmla="*/ 80 w 265"/>
                      <a:gd name="T61" fmla="*/ 10 h 253"/>
                      <a:gd name="T62" fmla="*/ 104 w 265"/>
                      <a:gd name="T63" fmla="*/ 2 h 253"/>
                      <a:gd name="T64" fmla="*/ 131 w 265"/>
                      <a:gd name="T65"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5" h="253">
                        <a:moveTo>
                          <a:pt x="131" y="0"/>
                        </a:moveTo>
                        <a:lnTo>
                          <a:pt x="158" y="2"/>
                        </a:lnTo>
                        <a:lnTo>
                          <a:pt x="182" y="10"/>
                        </a:lnTo>
                        <a:lnTo>
                          <a:pt x="206" y="22"/>
                        </a:lnTo>
                        <a:lnTo>
                          <a:pt x="226" y="36"/>
                        </a:lnTo>
                        <a:lnTo>
                          <a:pt x="243" y="56"/>
                        </a:lnTo>
                        <a:lnTo>
                          <a:pt x="255" y="78"/>
                        </a:lnTo>
                        <a:lnTo>
                          <a:pt x="262" y="102"/>
                        </a:lnTo>
                        <a:lnTo>
                          <a:pt x="265" y="126"/>
                        </a:lnTo>
                        <a:lnTo>
                          <a:pt x="262" y="150"/>
                        </a:lnTo>
                        <a:lnTo>
                          <a:pt x="255" y="175"/>
                        </a:lnTo>
                        <a:lnTo>
                          <a:pt x="243" y="197"/>
                        </a:lnTo>
                        <a:lnTo>
                          <a:pt x="226" y="214"/>
                        </a:lnTo>
                        <a:lnTo>
                          <a:pt x="206" y="231"/>
                        </a:lnTo>
                        <a:lnTo>
                          <a:pt x="182" y="243"/>
                        </a:lnTo>
                        <a:lnTo>
                          <a:pt x="158" y="250"/>
                        </a:lnTo>
                        <a:lnTo>
                          <a:pt x="131" y="253"/>
                        </a:lnTo>
                        <a:lnTo>
                          <a:pt x="104" y="250"/>
                        </a:lnTo>
                        <a:lnTo>
                          <a:pt x="80" y="243"/>
                        </a:lnTo>
                        <a:lnTo>
                          <a:pt x="58" y="231"/>
                        </a:lnTo>
                        <a:lnTo>
                          <a:pt x="39" y="214"/>
                        </a:lnTo>
                        <a:lnTo>
                          <a:pt x="21" y="197"/>
                        </a:lnTo>
                        <a:lnTo>
                          <a:pt x="9" y="175"/>
                        </a:lnTo>
                        <a:lnTo>
                          <a:pt x="2" y="150"/>
                        </a:lnTo>
                        <a:lnTo>
                          <a:pt x="0" y="126"/>
                        </a:lnTo>
                        <a:lnTo>
                          <a:pt x="2" y="102"/>
                        </a:lnTo>
                        <a:lnTo>
                          <a:pt x="9" y="78"/>
                        </a:lnTo>
                        <a:lnTo>
                          <a:pt x="21" y="56"/>
                        </a:lnTo>
                        <a:lnTo>
                          <a:pt x="39" y="36"/>
                        </a:lnTo>
                        <a:lnTo>
                          <a:pt x="58" y="22"/>
                        </a:lnTo>
                        <a:lnTo>
                          <a:pt x="80" y="10"/>
                        </a:lnTo>
                        <a:lnTo>
                          <a:pt x="104" y="2"/>
                        </a:lnTo>
                        <a:lnTo>
                          <a:pt x="131" y="0"/>
                        </a:lnTo>
                        <a:close/>
                      </a:path>
                    </a:pathLst>
                  </a:custGeom>
                  <a:solidFill>
                    <a:srgbClr val="B24C4C"/>
                  </a:solidFill>
                  <a:ln w="9525">
                    <a:solidFill>
                      <a:schemeClr val="tx1"/>
                    </a:solidFill>
                    <a:round/>
                    <a:headEnd/>
                    <a:tailEnd/>
                  </a:ln>
                </p:spPr>
                <p:txBody>
                  <a:bodyPr/>
                  <a:lstStyle/>
                  <a:p>
                    <a:endParaRPr lang="en-GB" sz="1400"/>
                  </a:p>
                </p:txBody>
              </p:sp>
              <p:sp>
                <p:nvSpPr>
                  <p:cNvPr id="58" name="Freeform 1171"/>
                  <p:cNvSpPr>
                    <a:spLocks/>
                  </p:cNvSpPr>
                  <p:nvPr/>
                </p:nvSpPr>
                <p:spPr bwMode="auto">
                  <a:xfrm>
                    <a:off x="4537" y="3195"/>
                    <a:ext cx="945" cy="1764"/>
                  </a:xfrm>
                  <a:custGeom>
                    <a:avLst/>
                    <a:gdLst>
                      <a:gd name="T0" fmla="*/ 630 w 630"/>
                      <a:gd name="T1" fmla="*/ 1003 h 1176"/>
                      <a:gd name="T2" fmla="*/ 603 w 630"/>
                      <a:gd name="T3" fmla="*/ 1016 h 1176"/>
                      <a:gd name="T4" fmla="*/ 581 w 630"/>
                      <a:gd name="T5" fmla="*/ 1033 h 1176"/>
                      <a:gd name="T6" fmla="*/ 564 w 630"/>
                      <a:gd name="T7" fmla="*/ 1052 h 1176"/>
                      <a:gd name="T8" fmla="*/ 554 w 630"/>
                      <a:gd name="T9" fmla="*/ 1074 h 1176"/>
                      <a:gd name="T10" fmla="*/ 550 w 630"/>
                      <a:gd name="T11" fmla="*/ 1101 h 1176"/>
                      <a:gd name="T12" fmla="*/ 550 w 630"/>
                      <a:gd name="T13" fmla="*/ 1125 h 1176"/>
                      <a:gd name="T14" fmla="*/ 554 w 630"/>
                      <a:gd name="T15" fmla="*/ 1152 h 1176"/>
                      <a:gd name="T16" fmla="*/ 564 w 630"/>
                      <a:gd name="T17" fmla="*/ 1176 h 1176"/>
                      <a:gd name="T18" fmla="*/ 20 w 630"/>
                      <a:gd name="T19" fmla="*/ 187 h 1176"/>
                      <a:gd name="T20" fmla="*/ 10 w 630"/>
                      <a:gd name="T21" fmla="*/ 168 h 1176"/>
                      <a:gd name="T22" fmla="*/ 5 w 630"/>
                      <a:gd name="T23" fmla="*/ 143 h 1176"/>
                      <a:gd name="T24" fmla="*/ 0 w 630"/>
                      <a:gd name="T25" fmla="*/ 119 h 1176"/>
                      <a:gd name="T26" fmla="*/ 3 w 630"/>
                      <a:gd name="T27" fmla="*/ 92 h 1176"/>
                      <a:gd name="T28" fmla="*/ 10 w 630"/>
                      <a:gd name="T29" fmla="*/ 66 h 1176"/>
                      <a:gd name="T30" fmla="*/ 22 w 630"/>
                      <a:gd name="T31" fmla="*/ 41 h 1176"/>
                      <a:gd name="T32" fmla="*/ 42 w 630"/>
                      <a:gd name="T33" fmla="*/ 19 h 1176"/>
                      <a:gd name="T34" fmla="*/ 71 w 630"/>
                      <a:gd name="T35" fmla="*/ 0 h 1176"/>
                      <a:gd name="T36" fmla="*/ 630 w 630"/>
                      <a:gd name="T37" fmla="*/ 1003 h 1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30" h="1176">
                        <a:moveTo>
                          <a:pt x="630" y="1003"/>
                        </a:moveTo>
                        <a:lnTo>
                          <a:pt x="603" y="1016"/>
                        </a:lnTo>
                        <a:lnTo>
                          <a:pt x="581" y="1033"/>
                        </a:lnTo>
                        <a:lnTo>
                          <a:pt x="564" y="1052"/>
                        </a:lnTo>
                        <a:lnTo>
                          <a:pt x="554" y="1074"/>
                        </a:lnTo>
                        <a:lnTo>
                          <a:pt x="550" y="1101"/>
                        </a:lnTo>
                        <a:lnTo>
                          <a:pt x="550" y="1125"/>
                        </a:lnTo>
                        <a:lnTo>
                          <a:pt x="554" y="1152"/>
                        </a:lnTo>
                        <a:lnTo>
                          <a:pt x="564" y="1176"/>
                        </a:lnTo>
                        <a:lnTo>
                          <a:pt x="20" y="187"/>
                        </a:lnTo>
                        <a:lnTo>
                          <a:pt x="10" y="168"/>
                        </a:lnTo>
                        <a:lnTo>
                          <a:pt x="5" y="143"/>
                        </a:lnTo>
                        <a:lnTo>
                          <a:pt x="0" y="119"/>
                        </a:lnTo>
                        <a:lnTo>
                          <a:pt x="3" y="92"/>
                        </a:lnTo>
                        <a:lnTo>
                          <a:pt x="10" y="66"/>
                        </a:lnTo>
                        <a:lnTo>
                          <a:pt x="22" y="41"/>
                        </a:lnTo>
                        <a:lnTo>
                          <a:pt x="42" y="19"/>
                        </a:lnTo>
                        <a:lnTo>
                          <a:pt x="71" y="0"/>
                        </a:lnTo>
                        <a:lnTo>
                          <a:pt x="630" y="1003"/>
                        </a:lnTo>
                        <a:close/>
                      </a:path>
                    </a:pathLst>
                  </a:custGeom>
                  <a:solidFill>
                    <a:srgbClr val="4C0000"/>
                  </a:solidFill>
                  <a:ln w="9525">
                    <a:solidFill>
                      <a:schemeClr val="tx1"/>
                    </a:solidFill>
                    <a:round/>
                    <a:headEnd/>
                    <a:tailEnd/>
                  </a:ln>
                </p:spPr>
                <p:txBody>
                  <a:bodyPr/>
                  <a:lstStyle/>
                  <a:p>
                    <a:endParaRPr lang="en-GB" sz="1400"/>
                  </a:p>
                </p:txBody>
              </p:sp>
              <p:sp>
                <p:nvSpPr>
                  <p:cNvPr id="59" name="Freeform 1172"/>
                  <p:cNvSpPr>
                    <a:spLocks/>
                  </p:cNvSpPr>
                  <p:nvPr/>
                </p:nvSpPr>
                <p:spPr bwMode="auto">
                  <a:xfrm>
                    <a:off x="4643" y="3180"/>
                    <a:ext cx="1094" cy="1596"/>
                  </a:xfrm>
                  <a:custGeom>
                    <a:avLst/>
                    <a:gdLst>
                      <a:gd name="T0" fmla="*/ 554 w 729"/>
                      <a:gd name="T1" fmla="*/ 1009 h 1064"/>
                      <a:gd name="T2" fmla="*/ 583 w 729"/>
                      <a:gd name="T3" fmla="*/ 1001 h 1064"/>
                      <a:gd name="T4" fmla="*/ 610 w 729"/>
                      <a:gd name="T5" fmla="*/ 999 h 1064"/>
                      <a:gd name="T6" fmla="*/ 634 w 729"/>
                      <a:gd name="T7" fmla="*/ 1001 h 1064"/>
                      <a:gd name="T8" fmla="*/ 656 w 729"/>
                      <a:gd name="T9" fmla="*/ 1006 h 1064"/>
                      <a:gd name="T10" fmla="*/ 678 w 729"/>
                      <a:gd name="T11" fmla="*/ 1016 h 1064"/>
                      <a:gd name="T12" fmla="*/ 697 w 729"/>
                      <a:gd name="T13" fmla="*/ 1028 h 1064"/>
                      <a:gd name="T14" fmla="*/ 714 w 729"/>
                      <a:gd name="T15" fmla="*/ 1045 h 1064"/>
                      <a:gd name="T16" fmla="*/ 729 w 729"/>
                      <a:gd name="T17" fmla="*/ 1064 h 1064"/>
                      <a:gd name="T18" fmla="*/ 168 w 729"/>
                      <a:gd name="T19" fmla="*/ 49 h 1064"/>
                      <a:gd name="T20" fmla="*/ 151 w 729"/>
                      <a:gd name="T21" fmla="*/ 32 h 1064"/>
                      <a:gd name="T22" fmla="*/ 133 w 729"/>
                      <a:gd name="T23" fmla="*/ 17 h 1064"/>
                      <a:gd name="T24" fmla="*/ 116 w 729"/>
                      <a:gd name="T25" fmla="*/ 7 h 1064"/>
                      <a:gd name="T26" fmla="*/ 97 w 729"/>
                      <a:gd name="T27" fmla="*/ 3 h 1064"/>
                      <a:gd name="T28" fmla="*/ 78 w 729"/>
                      <a:gd name="T29" fmla="*/ 0 h 1064"/>
                      <a:gd name="T30" fmla="*/ 53 w 729"/>
                      <a:gd name="T31" fmla="*/ 0 h 1064"/>
                      <a:gd name="T32" fmla="*/ 29 w 729"/>
                      <a:gd name="T33" fmla="*/ 5 h 1064"/>
                      <a:gd name="T34" fmla="*/ 0 w 729"/>
                      <a:gd name="T35" fmla="*/ 15 h 1064"/>
                      <a:gd name="T36" fmla="*/ 554 w 729"/>
                      <a:gd name="T37" fmla="*/ 1009 h 1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29" h="1064">
                        <a:moveTo>
                          <a:pt x="554" y="1009"/>
                        </a:moveTo>
                        <a:lnTo>
                          <a:pt x="583" y="1001"/>
                        </a:lnTo>
                        <a:lnTo>
                          <a:pt x="610" y="999"/>
                        </a:lnTo>
                        <a:lnTo>
                          <a:pt x="634" y="1001"/>
                        </a:lnTo>
                        <a:lnTo>
                          <a:pt x="656" y="1006"/>
                        </a:lnTo>
                        <a:lnTo>
                          <a:pt x="678" y="1016"/>
                        </a:lnTo>
                        <a:lnTo>
                          <a:pt x="697" y="1028"/>
                        </a:lnTo>
                        <a:lnTo>
                          <a:pt x="714" y="1045"/>
                        </a:lnTo>
                        <a:lnTo>
                          <a:pt x="729" y="1064"/>
                        </a:lnTo>
                        <a:lnTo>
                          <a:pt x="168" y="49"/>
                        </a:lnTo>
                        <a:lnTo>
                          <a:pt x="151" y="32"/>
                        </a:lnTo>
                        <a:lnTo>
                          <a:pt x="133" y="17"/>
                        </a:lnTo>
                        <a:lnTo>
                          <a:pt x="116" y="7"/>
                        </a:lnTo>
                        <a:lnTo>
                          <a:pt x="97" y="3"/>
                        </a:lnTo>
                        <a:lnTo>
                          <a:pt x="78" y="0"/>
                        </a:lnTo>
                        <a:lnTo>
                          <a:pt x="53" y="0"/>
                        </a:lnTo>
                        <a:lnTo>
                          <a:pt x="29" y="5"/>
                        </a:lnTo>
                        <a:lnTo>
                          <a:pt x="0" y="15"/>
                        </a:lnTo>
                        <a:lnTo>
                          <a:pt x="554" y="1009"/>
                        </a:lnTo>
                        <a:close/>
                      </a:path>
                    </a:pathLst>
                  </a:custGeom>
                  <a:solidFill>
                    <a:srgbClr val="7F1919"/>
                  </a:solidFill>
                  <a:ln w="9525">
                    <a:solidFill>
                      <a:schemeClr val="tx1"/>
                    </a:solidFill>
                    <a:round/>
                    <a:headEnd/>
                    <a:tailEnd/>
                  </a:ln>
                </p:spPr>
                <p:txBody>
                  <a:bodyPr/>
                  <a:lstStyle/>
                  <a:p>
                    <a:endParaRPr lang="en-GB" sz="1400"/>
                  </a:p>
                </p:txBody>
              </p:sp>
              <p:sp>
                <p:nvSpPr>
                  <p:cNvPr id="60" name="Freeform 1173"/>
                  <p:cNvSpPr>
                    <a:spLocks/>
                  </p:cNvSpPr>
                  <p:nvPr/>
                </p:nvSpPr>
                <p:spPr bwMode="auto">
                  <a:xfrm>
                    <a:off x="5362" y="4680"/>
                    <a:ext cx="398" cy="380"/>
                  </a:xfrm>
                  <a:custGeom>
                    <a:avLst/>
                    <a:gdLst>
                      <a:gd name="T0" fmla="*/ 131 w 265"/>
                      <a:gd name="T1" fmla="*/ 0 h 253"/>
                      <a:gd name="T2" fmla="*/ 131 w 265"/>
                      <a:gd name="T3" fmla="*/ 0 h 253"/>
                      <a:gd name="T4" fmla="*/ 158 w 265"/>
                      <a:gd name="T5" fmla="*/ 2 h 253"/>
                      <a:gd name="T6" fmla="*/ 182 w 265"/>
                      <a:gd name="T7" fmla="*/ 10 h 253"/>
                      <a:gd name="T8" fmla="*/ 206 w 265"/>
                      <a:gd name="T9" fmla="*/ 22 h 253"/>
                      <a:gd name="T10" fmla="*/ 226 w 265"/>
                      <a:gd name="T11" fmla="*/ 36 h 253"/>
                      <a:gd name="T12" fmla="*/ 243 w 265"/>
                      <a:gd name="T13" fmla="*/ 56 h 253"/>
                      <a:gd name="T14" fmla="*/ 255 w 265"/>
                      <a:gd name="T15" fmla="*/ 78 h 253"/>
                      <a:gd name="T16" fmla="*/ 262 w 265"/>
                      <a:gd name="T17" fmla="*/ 102 h 253"/>
                      <a:gd name="T18" fmla="*/ 265 w 265"/>
                      <a:gd name="T19" fmla="*/ 126 h 253"/>
                      <a:gd name="T20" fmla="*/ 265 w 265"/>
                      <a:gd name="T21" fmla="*/ 126 h 253"/>
                      <a:gd name="T22" fmla="*/ 262 w 265"/>
                      <a:gd name="T23" fmla="*/ 150 h 253"/>
                      <a:gd name="T24" fmla="*/ 255 w 265"/>
                      <a:gd name="T25" fmla="*/ 175 h 253"/>
                      <a:gd name="T26" fmla="*/ 243 w 265"/>
                      <a:gd name="T27" fmla="*/ 197 h 253"/>
                      <a:gd name="T28" fmla="*/ 226 w 265"/>
                      <a:gd name="T29" fmla="*/ 214 h 253"/>
                      <a:gd name="T30" fmla="*/ 206 w 265"/>
                      <a:gd name="T31" fmla="*/ 231 h 253"/>
                      <a:gd name="T32" fmla="*/ 182 w 265"/>
                      <a:gd name="T33" fmla="*/ 243 h 253"/>
                      <a:gd name="T34" fmla="*/ 158 w 265"/>
                      <a:gd name="T35" fmla="*/ 250 h 253"/>
                      <a:gd name="T36" fmla="*/ 131 w 265"/>
                      <a:gd name="T37" fmla="*/ 253 h 253"/>
                      <a:gd name="T38" fmla="*/ 131 w 265"/>
                      <a:gd name="T39" fmla="*/ 253 h 253"/>
                      <a:gd name="T40" fmla="*/ 104 w 265"/>
                      <a:gd name="T41" fmla="*/ 250 h 253"/>
                      <a:gd name="T42" fmla="*/ 80 w 265"/>
                      <a:gd name="T43" fmla="*/ 243 h 253"/>
                      <a:gd name="T44" fmla="*/ 58 w 265"/>
                      <a:gd name="T45" fmla="*/ 231 h 253"/>
                      <a:gd name="T46" fmla="*/ 39 w 265"/>
                      <a:gd name="T47" fmla="*/ 214 h 253"/>
                      <a:gd name="T48" fmla="*/ 21 w 265"/>
                      <a:gd name="T49" fmla="*/ 197 h 253"/>
                      <a:gd name="T50" fmla="*/ 9 w 265"/>
                      <a:gd name="T51" fmla="*/ 175 h 253"/>
                      <a:gd name="T52" fmla="*/ 2 w 265"/>
                      <a:gd name="T53" fmla="*/ 150 h 253"/>
                      <a:gd name="T54" fmla="*/ 0 w 265"/>
                      <a:gd name="T55" fmla="*/ 126 h 253"/>
                      <a:gd name="T56" fmla="*/ 0 w 265"/>
                      <a:gd name="T57" fmla="*/ 126 h 253"/>
                      <a:gd name="T58" fmla="*/ 2 w 265"/>
                      <a:gd name="T59" fmla="*/ 102 h 253"/>
                      <a:gd name="T60" fmla="*/ 9 w 265"/>
                      <a:gd name="T61" fmla="*/ 78 h 253"/>
                      <a:gd name="T62" fmla="*/ 21 w 265"/>
                      <a:gd name="T63" fmla="*/ 56 h 253"/>
                      <a:gd name="T64" fmla="*/ 39 w 265"/>
                      <a:gd name="T65" fmla="*/ 36 h 253"/>
                      <a:gd name="T66" fmla="*/ 58 w 265"/>
                      <a:gd name="T67" fmla="*/ 22 h 253"/>
                      <a:gd name="T68" fmla="*/ 80 w 265"/>
                      <a:gd name="T69" fmla="*/ 10 h 253"/>
                      <a:gd name="T70" fmla="*/ 104 w 265"/>
                      <a:gd name="T71" fmla="*/ 2 h 253"/>
                      <a:gd name="T72" fmla="*/ 131 w 265"/>
                      <a:gd name="T73"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5" h="253">
                        <a:moveTo>
                          <a:pt x="131" y="0"/>
                        </a:moveTo>
                        <a:lnTo>
                          <a:pt x="131" y="0"/>
                        </a:lnTo>
                        <a:lnTo>
                          <a:pt x="158" y="2"/>
                        </a:lnTo>
                        <a:lnTo>
                          <a:pt x="182" y="10"/>
                        </a:lnTo>
                        <a:lnTo>
                          <a:pt x="206" y="22"/>
                        </a:lnTo>
                        <a:lnTo>
                          <a:pt x="226" y="36"/>
                        </a:lnTo>
                        <a:lnTo>
                          <a:pt x="243" y="56"/>
                        </a:lnTo>
                        <a:lnTo>
                          <a:pt x="255" y="78"/>
                        </a:lnTo>
                        <a:lnTo>
                          <a:pt x="262" y="102"/>
                        </a:lnTo>
                        <a:lnTo>
                          <a:pt x="265" y="126"/>
                        </a:lnTo>
                        <a:lnTo>
                          <a:pt x="265" y="126"/>
                        </a:lnTo>
                        <a:lnTo>
                          <a:pt x="262" y="150"/>
                        </a:lnTo>
                        <a:lnTo>
                          <a:pt x="255" y="175"/>
                        </a:lnTo>
                        <a:lnTo>
                          <a:pt x="243" y="197"/>
                        </a:lnTo>
                        <a:lnTo>
                          <a:pt x="226" y="214"/>
                        </a:lnTo>
                        <a:lnTo>
                          <a:pt x="206" y="231"/>
                        </a:lnTo>
                        <a:lnTo>
                          <a:pt x="182" y="243"/>
                        </a:lnTo>
                        <a:lnTo>
                          <a:pt x="158" y="250"/>
                        </a:lnTo>
                        <a:lnTo>
                          <a:pt x="131" y="253"/>
                        </a:lnTo>
                        <a:lnTo>
                          <a:pt x="131" y="253"/>
                        </a:lnTo>
                        <a:lnTo>
                          <a:pt x="104" y="250"/>
                        </a:lnTo>
                        <a:lnTo>
                          <a:pt x="80" y="243"/>
                        </a:lnTo>
                        <a:lnTo>
                          <a:pt x="58" y="231"/>
                        </a:lnTo>
                        <a:lnTo>
                          <a:pt x="39" y="214"/>
                        </a:lnTo>
                        <a:lnTo>
                          <a:pt x="21" y="197"/>
                        </a:lnTo>
                        <a:lnTo>
                          <a:pt x="9" y="175"/>
                        </a:lnTo>
                        <a:lnTo>
                          <a:pt x="2" y="150"/>
                        </a:lnTo>
                        <a:lnTo>
                          <a:pt x="0" y="126"/>
                        </a:lnTo>
                        <a:lnTo>
                          <a:pt x="0" y="126"/>
                        </a:lnTo>
                        <a:lnTo>
                          <a:pt x="2" y="102"/>
                        </a:lnTo>
                        <a:lnTo>
                          <a:pt x="9" y="78"/>
                        </a:lnTo>
                        <a:lnTo>
                          <a:pt x="21" y="56"/>
                        </a:lnTo>
                        <a:lnTo>
                          <a:pt x="39" y="36"/>
                        </a:lnTo>
                        <a:lnTo>
                          <a:pt x="58" y="22"/>
                        </a:lnTo>
                        <a:lnTo>
                          <a:pt x="80" y="10"/>
                        </a:lnTo>
                        <a:lnTo>
                          <a:pt x="104" y="2"/>
                        </a:lnTo>
                        <a:lnTo>
                          <a:pt x="131" y="0"/>
                        </a:lnTo>
                      </a:path>
                    </a:pathLst>
                  </a:custGeom>
                  <a:noFill/>
                  <a:ln w="254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1400"/>
                  </a:p>
                </p:txBody>
              </p:sp>
              <p:sp>
                <p:nvSpPr>
                  <p:cNvPr id="61" name="Line 1174"/>
                  <p:cNvSpPr>
                    <a:spLocks noChangeShapeType="1"/>
                  </p:cNvSpPr>
                  <p:nvPr/>
                </p:nvSpPr>
                <p:spPr bwMode="auto">
                  <a:xfrm>
                    <a:off x="4913" y="3275"/>
                    <a:ext cx="832" cy="150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sz="1400"/>
                  </a:p>
                </p:txBody>
              </p:sp>
              <p:sp>
                <p:nvSpPr>
                  <p:cNvPr id="62" name="Line 1175"/>
                  <p:cNvSpPr>
                    <a:spLocks noChangeShapeType="1"/>
                  </p:cNvSpPr>
                  <p:nvPr/>
                </p:nvSpPr>
                <p:spPr bwMode="auto">
                  <a:xfrm>
                    <a:off x="4544" y="3435"/>
                    <a:ext cx="832" cy="1509"/>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en-GB" sz="1400"/>
                  </a:p>
                </p:txBody>
              </p:sp>
              <p:sp>
                <p:nvSpPr>
                  <p:cNvPr id="63" name="Freeform 1176"/>
                  <p:cNvSpPr>
                    <a:spLocks/>
                  </p:cNvSpPr>
                  <p:nvPr/>
                </p:nvSpPr>
                <p:spPr bwMode="auto">
                  <a:xfrm>
                    <a:off x="4529" y="3180"/>
                    <a:ext cx="387" cy="270"/>
                  </a:xfrm>
                  <a:custGeom>
                    <a:avLst/>
                    <a:gdLst>
                      <a:gd name="T0" fmla="*/ 15 w 258"/>
                      <a:gd name="T1" fmla="*/ 180 h 180"/>
                      <a:gd name="T2" fmla="*/ 15 w 258"/>
                      <a:gd name="T3" fmla="*/ 180 h 180"/>
                      <a:gd name="T4" fmla="*/ 8 w 258"/>
                      <a:gd name="T5" fmla="*/ 168 h 180"/>
                      <a:gd name="T6" fmla="*/ 5 w 258"/>
                      <a:gd name="T7" fmla="*/ 153 h 180"/>
                      <a:gd name="T8" fmla="*/ 0 w 258"/>
                      <a:gd name="T9" fmla="*/ 141 h 180"/>
                      <a:gd name="T10" fmla="*/ 0 w 258"/>
                      <a:gd name="T11" fmla="*/ 127 h 180"/>
                      <a:gd name="T12" fmla="*/ 0 w 258"/>
                      <a:gd name="T13" fmla="*/ 127 h 180"/>
                      <a:gd name="T14" fmla="*/ 3 w 258"/>
                      <a:gd name="T15" fmla="*/ 102 h 180"/>
                      <a:gd name="T16" fmla="*/ 10 w 258"/>
                      <a:gd name="T17" fmla="*/ 78 h 180"/>
                      <a:gd name="T18" fmla="*/ 25 w 258"/>
                      <a:gd name="T19" fmla="*/ 56 h 180"/>
                      <a:gd name="T20" fmla="*/ 39 w 258"/>
                      <a:gd name="T21" fmla="*/ 37 h 180"/>
                      <a:gd name="T22" fmla="*/ 61 w 258"/>
                      <a:gd name="T23" fmla="*/ 22 h 180"/>
                      <a:gd name="T24" fmla="*/ 83 w 258"/>
                      <a:gd name="T25" fmla="*/ 10 h 180"/>
                      <a:gd name="T26" fmla="*/ 110 w 258"/>
                      <a:gd name="T27" fmla="*/ 3 h 180"/>
                      <a:gd name="T28" fmla="*/ 137 w 258"/>
                      <a:gd name="T29" fmla="*/ 0 h 180"/>
                      <a:gd name="T30" fmla="*/ 137 w 258"/>
                      <a:gd name="T31" fmla="*/ 0 h 180"/>
                      <a:gd name="T32" fmla="*/ 156 w 258"/>
                      <a:gd name="T33" fmla="*/ 3 h 180"/>
                      <a:gd name="T34" fmla="*/ 173 w 258"/>
                      <a:gd name="T35" fmla="*/ 5 h 180"/>
                      <a:gd name="T36" fmla="*/ 192 w 258"/>
                      <a:gd name="T37" fmla="*/ 10 h 180"/>
                      <a:gd name="T38" fmla="*/ 209 w 258"/>
                      <a:gd name="T39" fmla="*/ 20 h 180"/>
                      <a:gd name="T40" fmla="*/ 224 w 258"/>
                      <a:gd name="T41" fmla="*/ 29 h 180"/>
                      <a:gd name="T42" fmla="*/ 236 w 258"/>
                      <a:gd name="T43" fmla="*/ 39 h 180"/>
                      <a:gd name="T44" fmla="*/ 248 w 258"/>
                      <a:gd name="T45" fmla="*/ 54 h 180"/>
                      <a:gd name="T46" fmla="*/ 258 w 258"/>
                      <a:gd name="T47" fmla="*/ 6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58" h="180">
                        <a:moveTo>
                          <a:pt x="15" y="180"/>
                        </a:moveTo>
                        <a:lnTo>
                          <a:pt x="15" y="180"/>
                        </a:lnTo>
                        <a:lnTo>
                          <a:pt x="8" y="168"/>
                        </a:lnTo>
                        <a:lnTo>
                          <a:pt x="5" y="153"/>
                        </a:lnTo>
                        <a:lnTo>
                          <a:pt x="0" y="141"/>
                        </a:lnTo>
                        <a:lnTo>
                          <a:pt x="0" y="127"/>
                        </a:lnTo>
                        <a:lnTo>
                          <a:pt x="0" y="127"/>
                        </a:lnTo>
                        <a:lnTo>
                          <a:pt x="3" y="102"/>
                        </a:lnTo>
                        <a:lnTo>
                          <a:pt x="10" y="78"/>
                        </a:lnTo>
                        <a:lnTo>
                          <a:pt x="25" y="56"/>
                        </a:lnTo>
                        <a:lnTo>
                          <a:pt x="39" y="37"/>
                        </a:lnTo>
                        <a:lnTo>
                          <a:pt x="61" y="22"/>
                        </a:lnTo>
                        <a:lnTo>
                          <a:pt x="83" y="10"/>
                        </a:lnTo>
                        <a:lnTo>
                          <a:pt x="110" y="3"/>
                        </a:lnTo>
                        <a:lnTo>
                          <a:pt x="137" y="0"/>
                        </a:lnTo>
                        <a:lnTo>
                          <a:pt x="137" y="0"/>
                        </a:lnTo>
                        <a:lnTo>
                          <a:pt x="156" y="3"/>
                        </a:lnTo>
                        <a:lnTo>
                          <a:pt x="173" y="5"/>
                        </a:lnTo>
                        <a:lnTo>
                          <a:pt x="192" y="10"/>
                        </a:lnTo>
                        <a:lnTo>
                          <a:pt x="209" y="20"/>
                        </a:lnTo>
                        <a:lnTo>
                          <a:pt x="224" y="29"/>
                        </a:lnTo>
                        <a:lnTo>
                          <a:pt x="236" y="39"/>
                        </a:lnTo>
                        <a:lnTo>
                          <a:pt x="248" y="54"/>
                        </a:lnTo>
                        <a:lnTo>
                          <a:pt x="258" y="68"/>
                        </a:lnTo>
                      </a:path>
                    </a:pathLst>
                  </a:custGeom>
                  <a:noFill/>
                  <a:ln w="254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1400"/>
                  </a:p>
                </p:txBody>
              </p:sp>
            </p:grpSp>
            <p:sp>
              <p:nvSpPr>
                <p:cNvPr id="55" name="Freeform 1177"/>
                <p:cNvSpPr>
                  <a:spLocks/>
                </p:cNvSpPr>
                <p:nvPr/>
              </p:nvSpPr>
              <p:spPr bwMode="auto">
                <a:xfrm>
                  <a:off x="3063" y="633"/>
                  <a:ext cx="2236" cy="2133"/>
                </a:xfrm>
                <a:custGeom>
                  <a:avLst/>
                  <a:gdLst>
                    <a:gd name="T0" fmla="*/ 744 w 1490"/>
                    <a:gd name="T1" fmla="*/ 0 h 1422"/>
                    <a:gd name="T2" fmla="*/ 892 w 1490"/>
                    <a:gd name="T3" fmla="*/ 15 h 1422"/>
                    <a:gd name="T4" fmla="*/ 1033 w 1490"/>
                    <a:gd name="T5" fmla="*/ 56 h 1422"/>
                    <a:gd name="T6" fmla="*/ 1159 w 1490"/>
                    <a:gd name="T7" fmla="*/ 122 h 1422"/>
                    <a:gd name="T8" fmla="*/ 1271 w 1490"/>
                    <a:gd name="T9" fmla="*/ 209 h 1422"/>
                    <a:gd name="T10" fmla="*/ 1361 w 1490"/>
                    <a:gd name="T11" fmla="*/ 316 h 1422"/>
                    <a:gd name="T12" fmla="*/ 1431 w 1490"/>
                    <a:gd name="T13" fmla="*/ 435 h 1422"/>
                    <a:gd name="T14" fmla="*/ 1475 w 1490"/>
                    <a:gd name="T15" fmla="*/ 569 h 1422"/>
                    <a:gd name="T16" fmla="*/ 1490 w 1490"/>
                    <a:gd name="T17" fmla="*/ 710 h 1422"/>
                    <a:gd name="T18" fmla="*/ 1485 w 1490"/>
                    <a:gd name="T19" fmla="*/ 783 h 1422"/>
                    <a:gd name="T20" fmla="*/ 1456 w 1490"/>
                    <a:gd name="T21" fmla="*/ 919 h 1422"/>
                    <a:gd name="T22" fmla="*/ 1400 w 1490"/>
                    <a:gd name="T23" fmla="*/ 1048 h 1422"/>
                    <a:gd name="T24" fmla="*/ 1317 w 1490"/>
                    <a:gd name="T25" fmla="*/ 1162 h 1422"/>
                    <a:gd name="T26" fmla="*/ 1218 w 1490"/>
                    <a:gd name="T27" fmla="*/ 1259 h 1422"/>
                    <a:gd name="T28" fmla="*/ 1098 w 1490"/>
                    <a:gd name="T29" fmla="*/ 1334 h 1422"/>
                    <a:gd name="T30" fmla="*/ 965 w 1490"/>
                    <a:gd name="T31" fmla="*/ 1390 h 1422"/>
                    <a:gd name="T32" fmla="*/ 819 w 1490"/>
                    <a:gd name="T33" fmla="*/ 1417 h 1422"/>
                    <a:gd name="T34" fmla="*/ 744 w 1490"/>
                    <a:gd name="T35" fmla="*/ 1422 h 1422"/>
                    <a:gd name="T36" fmla="*/ 595 w 1490"/>
                    <a:gd name="T37" fmla="*/ 1407 h 1422"/>
                    <a:gd name="T38" fmla="*/ 457 w 1490"/>
                    <a:gd name="T39" fmla="*/ 1366 h 1422"/>
                    <a:gd name="T40" fmla="*/ 330 w 1490"/>
                    <a:gd name="T41" fmla="*/ 1298 h 1422"/>
                    <a:gd name="T42" fmla="*/ 219 w 1490"/>
                    <a:gd name="T43" fmla="*/ 1211 h 1422"/>
                    <a:gd name="T44" fmla="*/ 129 w 1490"/>
                    <a:gd name="T45" fmla="*/ 1106 h 1422"/>
                    <a:gd name="T46" fmla="*/ 58 w 1490"/>
                    <a:gd name="T47" fmla="*/ 985 h 1422"/>
                    <a:gd name="T48" fmla="*/ 14 w 1490"/>
                    <a:gd name="T49" fmla="*/ 853 h 1422"/>
                    <a:gd name="T50" fmla="*/ 0 w 1490"/>
                    <a:gd name="T51" fmla="*/ 710 h 1422"/>
                    <a:gd name="T52" fmla="*/ 5 w 1490"/>
                    <a:gd name="T53" fmla="*/ 640 h 1422"/>
                    <a:gd name="T54" fmla="*/ 34 w 1490"/>
                    <a:gd name="T55" fmla="*/ 501 h 1422"/>
                    <a:gd name="T56" fmla="*/ 90 w 1490"/>
                    <a:gd name="T57" fmla="*/ 375 h 1422"/>
                    <a:gd name="T58" fmla="*/ 172 w 1490"/>
                    <a:gd name="T59" fmla="*/ 260 h 1422"/>
                    <a:gd name="T60" fmla="*/ 272 w 1490"/>
                    <a:gd name="T61" fmla="*/ 163 h 1422"/>
                    <a:gd name="T62" fmla="*/ 391 w 1490"/>
                    <a:gd name="T63" fmla="*/ 88 h 1422"/>
                    <a:gd name="T64" fmla="*/ 525 w 1490"/>
                    <a:gd name="T65" fmla="*/ 32 h 1422"/>
                    <a:gd name="T66" fmla="*/ 668 w 1490"/>
                    <a:gd name="T67" fmla="*/ 5 h 1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90" h="1422">
                      <a:moveTo>
                        <a:pt x="744" y="0"/>
                      </a:moveTo>
                      <a:lnTo>
                        <a:pt x="744" y="0"/>
                      </a:lnTo>
                      <a:lnTo>
                        <a:pt x="819" y="5"/>
                      </a:lnTo>
                      <a:lnTo>
                        <a:pt x="892" y="15"/>
                      </a:lnTo>
                      <a:lnTo>
                        <a:pt x="965" y="32"/>
                      </a:lnTo>
                      <a:lnTo>
                        <a:pt x="1033" y="56"/>
                      </a:lnTo>
                      <a:lnTo>
                        <a:pt x="1098" y="88"/>
                      </a:lnTo>
                      <a:lnTo>
                        <a:pt x="1159" y="122"/>
                      </a:lnTo>
                      <a:lnTo>
                        <a:pt x="1218" y="163"/>
                      </a:lnTo>
                      <a:lnTo>
                        <a:pt x="1271" y="209"/>
                      </a:lnTo>
                      <a:lnTo>
                        <a:pt x="1317" y="260"/>
                      </a:lnTo>
                      <a:lnTo>
                        <a:pt x="1361" y="316"/>
                      </a:lnTo>
                      <a:lnTo>
                        <a:pt x="1400" y="375"/>
                      </a:lnTo>
                      <a:lnTo>
                        <a:pt x="1431" y="435"/>
                      </a:lnTo>
                      <a:lnTo>
                        <a:pt x="1456" y="501"/>
                      </a:lnTo>
                      <a:lnTo>
                        <a:pt x="1475" y="569"/>
                      </a:lnTo>
                      <a:lnTo>
                        <a:pt x="1485" y="640"/>
                      </a:lnTo>
                      <a:lnTo>
                        <a:pt x="1490" y="710"/>
                      </a:lnTo>
                      <a:lnTo>
                        <a:pt x="1490" y="710"/>
                      </a:lnTo>
                      <a:lnTo>
                        <a:pt x="1485" y="783"/>
                      </a:lnTo>
                      <a:lnTo>
                        <a:pt x="1475" y="853"/>
                      </a:lnTo>
                      <a:lnTo>
                        <a:pt x="1456" y="919"/>
                      </a:lnTo>
                      <a:lnTo>
                        <a:pt x="1431" y="985"/>
                      </a:lnTo>
                      <a:lnTo>
                        <a:pt x="1400" y="1048"/>
                      </a:lnTo>
                      <a:lnTo>
                        <a:pt x="1361" y="1106"/>
                      </a:lnTo>
                      <a:lnTo>
                        <a:pt x="1317" y="1162"/>
                      </a:lnTo>
                      <a:lnTo>
                        <a:pt x="1271" y="1211"/>
                      </a:lnTo>
                      <a:lnTo>
                        <a:pt x="1218" y="1259"/>
                      </a:lnTo>
                      <a:lnTo>
                        <a:pt x="1159" y="1298"/>
                      </a:lnTo>
                      <a:lnTo>
                        <a:pt x="1098" y="1334"/>
                      </a:lnTo>
                      <a:lnTo>
                        <a:pt x="1033" y="1366"/>
                      </a:lnTo>
                      <a:lnTo>
                        <a:pt x="965" y="1390"/>
                      </a:lnTo>
                      <a:lnTo>
                        <a:pt x="892" y="1407"/>
                      </a:lnTo>
                      <a:lnTo>
                        <a:pt x="819" y="1417"/>
                      </a:lnTo>
                      <a:lnTo>
                        <a:pt x="744" y="1422"/>
                      </a:lnTo>
                      <a:lnTo>
                        <a:pt x="744" y="1422"/>
                      </a:lnTo>
                      <a:lnTo>
                        <a:pt x="668" y="1417"/>
                      </a:lnTo>
                      <a:lnTo>
                        <a:pt x="595" y="1407"/>
                      </a:lnTo>
                      <a:lnTo>
                        <a:pt x="525" y="1390"/>
                      </a:lnTo>
                      <a:lnTo>
                        <a:pt x="457" y="1366"/>
                      </a:lnTo>
                      <a:lnTo>
                        <a:pt x="391" y="1334"/>
                      </a:lnTo>
                      <a:lnTo>
                        <a:pt x="330" y="1298"/>
                      </a:lnTo>
                      <a:lnTo>
                        <a:pt x="272" y="1259"/>
                      </a:lnTo>
                      <a:lnTo>
                        <a:pt x="219" y="1211"/>
                      </a:lnTo>
                      <a:lnTo>
                        <a:pt x="172" y="1162"/>
                      </a:lnTo>
                      <a:lnTo>
                        <a:pt x="129" y="1106"/>
                      </a:lnTo>
                      <a:lnTo>
                        <a:pt x="90" y="1048"/>
                      </a:lnTo>
                      <a:lnTo>
                        <a:pt x="58" y="985"/>
                      </a:lnTo>
                      <a:lnTo>
                        <a:pt x="34" y="919"/>
                      </a:lnTo>
                      <a:lnTo>
                        <a:pt x="14" y="853"/>
                      </a:lnTo>
                      <a:lnTo>
                        <a:pt x="5" y="783"/>
                      </a:lnTo>
                      <a:lnTo>
                        <a:pt x="0" y="710"/>
                      </a:lnTo>
                      <a:lnTo>
                        <a:pt x="0" y="710"/>
                      </a:lnTo>
                      <a:lnTo>
                        <a:pt x="5" y="640"/>
                      </a:lnTo>
                      <a:lnTo>
                        <a:pt x="14" y="569"/>
                      </a:lnTo>
                      <a:lnTo>
                        <a:pt x="34" y="501"/>
                      </a:lnTo>
                      <a:lnTo>
                        <a:pt x="58" y="435"/>
                      </a:lnTo>
                      <a:lnTo>
                        <a:pt x="90" y="375"/>
                      </a:lnTo>
                      <a:lnTo>
                        <a:pt x="129" y="316"/>
                      </a:lnTo>
                      <a:lnTo>
                        <a:pt x="172" y="260"/>
                      </a:lnTo>
                      <a:lnTo>
                        <a:pt x="219" y="209"/>
                      </a:lnTo>
                      <a:lnTo>
                        <a:pt x="272" y="163"/>
                      </a:lnTo>
                      <a:lnTo>
                        <a:pt x="330" y="122"/>
                      </a:lnTo>
                      <a:lnTo>
                        <a:pt x="391" y="88"/>
                      </a:lnTo>
                      <a:lnTo>
                        <a:pt x="457" y="56"/>
                      </a:lnTo>
                      <a:lnTo>
                        <a:pt x="525" y="32"/>
                      </a:lnTo>
                      <a:lnTo>
                        <a:pt x="595" y="15"/>
                      </a:lnTo>
                      <a:lnTo>
                        <a:pt x="668" y="5"/>
                      </a:lnTo>
                      <a:lnTo>
                        <a:pt x="744" y="0"/>
                      </a:lnTo>
                    </a:path>
                  </a:pathLst>
                </a:custGeom>
                <a:noFill/>
                <a:ln w="254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1400"/>
                </a:p>
              </p:txBody>
            </p:sp>
            <p:sp>
              <p:nvSpPr>
                <p:cNvPr id="56" name="Freeform 1178"/>
                <p:cNvSpPr>
                  <a:spLocks/>
                </p:cNvSpPr>
                <p:nvPr/>
              </p:nvSpPr>
              <p:spPr bwMode="auto">
                <a:xfrm>
                  <a:off x="3007" y="582"/>
                  <a:ext cx="2351" cy="2238"/>
                </a:xfrm>
                <a:custGeom>
                  <a:avLst/>
                  <a:gdLst>
                    <a:gd name="T0" fmla="*/ 783 w 1566"/>
                    <a:gd name="T1" fmla="*/ 0 h 1492"/>
                    <a:gd name="T2" fmla="*/ 939 w 1566"/>
                    <a:gd name="T3" fmla="*/ 15 h 1492"/>
                    <a:gd name="T4" fmla="*/ 1087 w 1566"/>
                    <a:gd name="T5" fmla="*/ 59 h 1492"/>
                    <a:gd name="T6" fmla="*/ 1218 w 1566"/>
                    <a:gd name="T7" fmla="*/ 129 h 1492"/>
                    <a:gd name="T8" fmla="*/ 1335 w 1566"/>
                    <a:gd name="T9" fmla="*/ 222 h 1492"/>
                    <a:gd name="T10" fmla="*/ 1432 w 1566"/>
                    <a:gd name="T11" fmla="*/ 331 h 1492"/>
                    <a:gd name="T12" fmla="*/ 1502 w 1566"/>
                    <a:gd name="T13" fmla="*/ 460 h 1492"/>
                    <a:gd name="T14" fmla="*/ 1549 w 1566"/>
                    <a:gd name="T15" fmla="*/ 598 h 1492"/>
                    <a:gd name="T16" fmla="*/ 1566 w 1566"/>
                    <a:gd name="T17" fmla="*/ 746 h 1492"/>
                    <a:gd name="T18" fmla="*/ 1561 w 1566"/>
                    <a:gd name="T19" fmla="*/ 822 h 1492"/>
                    <a:gd name="T20" fmla="*/ 1529 w 1566"/>
                    <a:gd name="T21" fmla="*/ 965 h 1492"/>
                    <a:gd name="T22" fmla="*/ 1471 w 1566"/>
                    <a:gd name="T23" fmla="*/ 1099 h 1492"/>
                    <a:gd name="T24" fmla="*/ 1386 w 1566"/>
                    <a:gd name="T25" fmla="*/ 1218 h 1492"/>
                    <a:gd name="T26" fmla="*/ 1279 w 1566"/>
                    <a:gd name="T27" fmla="*/ 1320 h 1492"/>
                    <a:gd name="T28" fmla="*/ 1155 w 1566"/>
                    <a:gd name="T29" fmla="*/ 1400 h 1492"/>
                    <a:gd name="T30" fmla="*/ 1014 w 1566"/>
                    <a:gd name="T31" fmla="*/ 1458 h 1492"/>
                    <a:gd name="T32" fmla="*/ 863 w 1566"/>
                    <a:gd name="T33" fmla="*/ 1488 h 1492"/>
                    <a:gd name="T34" fmla="*/ 783 w 1566"/>
                    <a:gd name="T35" fmla="*/ 1492 h 1492"/>
                    <a:gd name="T36" fmla="*/ 628 w 1566"/>
                    <a:gd name="T37" fmla="*/ 1478 h 1492"/>
                    <a:gd name="T38" fmla="*/ 479 w 1566"/>
                    <a:gd name="T39" fmla="*/ 1434 h 1492"/>
                    <a:gd name="T40" fmla="*/ 348 w 1566"/>
                    <a:gd name="T41" fmla="*/ 1364 h 1492"/>
                    <a:gd name="T42" fmla="*/ 231 w 1566"/>
                    <a:gd name="T43" fmla="*/ 1271 h 1492"/>
                    <a:gd name="T44" fmla="*/ 134 w 1566"/>
                    <a:gd name="T45" fmla="*/ 1162 h 1492"/>
                    <a:gd name="T46" fmla="*/ 64 w 1566"/>
                    <a:gd name="T47" fmla="*/ 1033 h 1492"/>
                    <a:gd name="T48" fmla="*/ 17 w 1566"/>
                    <a:gd name="T49" fmla="*/ 895 h 1492"/>
                    <a:gd name="T50" fmla="*/ 0 w 1566"/>
                    <a:gd name="T51" fmla="*/ 746 h 1492"/>
                    <a:gd name="T52" fmla="*/ 5 w 1566"/>
                    <a:gd name="T53" fmla="*/ 671 h 1492"/>
                    <a:gd name="T54" fmla="*/ 37 w 1566"/>
                    <a:gd name="T55" fmla="*/ 528 h 1492"/>
                    <a:gd name="T56" fmla="*/ 95 w 1566"/>
                    <a:gd name="T57" fmla="*/ 394 h 1492"/>
                    <a:gd name="T58" fmla="*/ 180 w 1566"/>
                    <a:gd name="T59" fmla="*/ 275 h 1492"/>
                    <a:gd name="T60" fmla="*/ 287 w 1566"/>
                    <a:gd name="T61" fmla="*/ 173 h 1492"/>
                    <a:gd name="T62" fmla="*/ 411 w 1566"/>
                    <a:gd name="T63" fmla="*/ 93 h 1492"/>
                    <a:gd name="T64" fmla="*/ 552 w 1566"/>
                    <a:gd name="T65" fmla="*/ 34 h 1492"/>
                    <a:gd name="T66" fmla="*/ 703 w 1566"/>
                    <a:gd name="T67" fmla="*/ 5 h 1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66" h="1492">
                      <a:moveTo>
                        <a:pt x="783" y="0"/>
                      </a:moveTo>
                      <a:lnTo>
                        <a:pt x="783" y="0"/>
                      </a:lnTo>
                      <a:lnTo>
                        <a:pt x="863" y="5"/>
                      </a:lnTo>
                      <a:lnTo>
                        <a:pt x="939" y="15"/>
                      </a:lnTo>
                      <a:lnTo>
                        <a:pt x="1014" y="34"/>
                      </a:lnTo>
                      <a:lnTo>
                        <a:pt x="1087" y="59"/>
                      </a:lnTo>
                      <a:lnTo>
                        <a:pt x="1155" y="93"/>
                      </a:lnTo>
                      <a:lnTo>
                        <a:pt x="1218" y="129"/>
                      </a:lnTo>
                      <a:lnTo>
                        <a:pt x="1279" y="173"/>
                      </a:lnTo>
                      <a:lnTo>
                        <a:pt x="1335" y="222"/>
                      </a:lnTo>
                      <a:lnTo>
                        <a:pt x="1386" y="275"/>
                      </a:lnTo>
                      <a:lnTo>
                        <a:pt x="1432" y="331"/>
                      </a:lnTo>
                      <a:lnTo>
                        <a:pt x="1471" y="394"/>
                      </a:lnTo>
                      <a:lnTo>
                        <a:pt x="1502" y="460"/>
                      </a:lnTo>
                      <a:lnTo>
                        <a:pt x="1529" y="528"/>
                      </a:lnTo>
                      <a:lnTo>
                        <a:pt x="1549" y="598"/>
                      </a:lnTo>
                      <a:lnTo>
                        <a:pt x="1561" y="671"/>
                      </a:lnTo>
                      <a:lnTo>
                        <a:pt x="1566" y="746"/>
                      </a:lnTo>
                      <a:lnTo>
                        <a:pt x="1566" y="746"/>
                      </a:lnTo>
                      <a:lnTo>
                        <a:pt x="1561" y="822"/>
                      </a:lnTo>
                      <a:lnTo>
                        <a:pt x="1549" y="895"/>
                      </a:lnTo>
                      <a:lnTo>
                        <a:pt x="1529" y="965"/>
                      </a:lnTo>
                      <a:lnTo>
                        <a:pt x="1502" y="1033"/>
                      </a:lnTo>
                      <a:lnTo>
                        <a:pt x="1471" y="1099"/>
                      </a:lnTo>
                      <a:lnTo>
                        <a:pt x="1432" y="1162"/>
                      </a:lnTo>
                      <a:lnTo>
                        <a:pt x="1386" y="1218"/>
                      </a:lnTo>
                      <a:lnTo>
                        <a:pt x="1335" y="1271"/>
                      </a:lnTo>
                      <a:lnTo>
                        <a:pt x="1279" y="1320"/>
                      </a:lnTo>
                      <a:lnTo>
                        <a:pt x="1218" y="1364"/>
                      </a:lnTo>
                      <a:lnTo>
                        <a:pt x="1155" y="1400"/>
                      </a:lnTo>
                      <a:lnTo>
                        <a:pt x="1087" y="1434"/>
                      </a:lnTo>
                      <a:lnTo>
                        <a:pt x="1014" y="1458"/>
                      </a:lnTo>
                      <a:lnTo>
                        <a:pt x="939" y="1478"/>
                      </a:lnTo>
                      <a:lnTo>
                        <a:pt x="863" y="1488"/>
                      </a:lnTo>
                      <a:lnTo>
                        <a:pt x="783" y="1492"/>
                      </a:lnTo>
                      <a:lnTo>
                        <a:pt x="783" y="1492"/>
                      </a:lnTo>
                      <a:lnTo>
                        <a:pt x="703" y="1488"/>
                      </a:lnTo>
                      <a:lnTo>
                        <a:pt x="628" y="1478"/>
                      </a:lnTo>
                      <a:lnTo>
                        <a:pt x="552" y="1458"/>
                      </a:lnTo>
                      <a:lnTo>
                        <a:pt x="479" y="1434"/>
                      </a:lnTo>
                      <a:lnTo>
                        <a:pt x="411" y="1400"/>
                      </a:lnTo>
                      <a:lnTo>
                        <a:pt x="348" y="1364"/>
                      </a:lnTo>
                      <a:lnTo>
                        <a:pt x="287" y="1320"/>
                      </a:lnTo>
                      <a:lnTo>
                        <a:pt x="231" y="1271"/>
                      </a:lnTo>
                      <a:lnTo>
                        <a:pt x="180" y="1218"/>
                      </a:lnTo>
                      <a:lnTo>
                        <a:pt x="134" y="1162"/>
                      </a:lnTo>
                      <a:lnTo>
                        <a:pt x="95" y="1099"/>
                      </a:lnTo>
                      <a:lnTo>
                        <a:pt x="64" y="1033"/>
                      </a:lnTo>
                      <a:lnTo>
                        <a:pt x="37" y="965"/>
                      </a:lnTo>
                      <a:lnTo>
                        <a:pt x="17" y="895"/>
                      </a:lnTo>
                      <a:lnTo>
                        <a:pt x="5" y="822"/>
                      </a:lnTo>
                      <a:lnTo>
                        <a:pt x="0" y="746"/>
                      </a:lnTo>
                      <a:lnTo>
                        <a:pt x="0" y="746"/>
                      </a:lnTo>
                      <a:lnTo>
                        <a:pt x="5" y="671"/>
                      </a:lnTo>
                      <a:lnTo>
                        <a:pt x="17" y="598"/>
                      </a:lnTo>
                      <a:lnTo>
                        <a:pt x="37" y="528"/>
                      </a:lnTo>
                      <a:lnTo>
                        <a:pt x="64" y="460"/>
                      </a:lnTo>
                      <a:lnTo>
                        <a:pt x="95" y="394"/>
                      </a:lnTo>
                      <a:lnTo>
                        <a:pt x="134" y="331"/>
                      </a:lnTo>
                      <a:lnTo>
                        <a:pt x="180" y="275"/>
                      </a:lnTo>
                      <a:lnTo>
                        <a:pt x="231" y="222"/>
                      </a:lnTo>
                      <a:lnTo>
                        <a:pt x="287" y="173"/>
                      </a:lnTo>
                      <a:lnTo>
                        <a:pt x="348" y="129"/>
                      </a:lnTo>
                      <a:lnTo>
                        <a:pt x="411" y="93"/>
                      </a:lnTo>
                      <a:lnTo>
                        <a:pt x="479" y="59"/>
                      </a:lnTo>
                      <a:lnTo>
                        <a:pt x="552" y="34"/>
                      </a:lnTo>
                      <a:lnTo>
                        <a:pt x="628" y="15"/>
                      </a:lnTo>
                      <a:lnTo>
                        <a:pt x="703" y="5"/>
                      </a:lnTo>
                      <a:lnTo>
                        <a:pt x="783" y="0"/>
                      </a:lnTo>
                    </a:path>
                  </a:pathLst>
                </a:custGeom>
                <a:noFill/>
                <a:ln w="2540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1400"/>
                </a:p>
              </p:txBody>
            </p:sp>
          </p:grpSp>
        </p:grpSp>
        <p:grpSp>
          <p:nvGrpSpPr>
            <p:cNvPr id="35" name="Group 1179"/>
            <p:cNvGrpSpPr>
              <a:grpSpLocks/>
            </p:cNvGrpSpPr>
            <p:nvPr/>
          </p:nvGrpSpPr>
          <p:grpSpPr bwMode="auto">
            <a:xfrm>
              <a:off x="3566667" y="3401710"/>
              <a:ext cx="593401" cy="874843"/>
              <a:chOff x="5580" y="1404"/>
              <a:chExt cx="972" cy="1296"/>
            </a:xfrm>
          </p:grpSpPr>
          <p:sp>
            <p:nvSpPr>
              <p:cNvPr id="36" name="Line 1180"/>
              <p:cNvSpPr>
                <a:spLocks noChangeShapeType="1"/>
              </p:cNvSpPr>
              <p:nvPr/>
            </p:nvSpPr>
            <p:spPr bwMode="auto">
              <a:xfrm>
                <a:off x="5592" y="1404"/>
                <a:ext cx="0" cy="480"/>
              </a:xfrm>
              <a:prstGeom prst="line">
                <a:avLst/>
              </a:prstGeom>
              <a:noFill/>
              <a:ln w="25400">
                <a:solidFill>
                  <a:schemeClr val="tx1"/>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1400"/>
              </a:p>
            </p:txBody>
          </p:sp>
          <p:sp>
            <p:nvSpPr>
              <p:cNvPr id="37" name="Line 1181"/>
              <p:cNvSpPr>
                <a:spLocks noChangeShapeType="1"/>
              </p:cNvSpPr>
              <p:nvPr/>
            </p:nvSpPr>
            <p:spPr bwMode="auto">
              <a:xfrm>
                <a:off x="5580" y="2412"/>
                <a:ext cx="0" cy="288"/>
              </a:xfrm>
              <a:prstGeom prst="line">
                <a:avLst/>
              </a:prstGeom>
              <a:noFill/>
              <a:ln w="25400">
                <a:solidFill>
                  <a:schemeClr val="tx1"/>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sz="1400"/>
              </a:p>
            </p:txBody>
          </p:sp>
          <p:sp>
            <p:nvSpPr>
              <p:cNvPr id="38" name="Text Box 1182"/>
              <p:cNvSpPr txBox="1">
                <a:spLocks noChangeArrowheads="1"/>
              </p:cNvSpPr>
              <p:nvPr/>
            </p:nvSpPr>
            <p:spPr bwMode="auto">
              <a:xfrm>
                <a:off x="5654" y="1503"/>
                <a:ext cx="898" cy="2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FF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r>
                  <a:rPr lang="en-US" altLang="en-US" sz="1400" dirty="0"/>
                  <a:t>0.6 mm</a:t>
                </a:r>
                <a:endParaRPr lang="en-US" altLang="en-US" sz="1400" dirty="0">
                  <a:latin typeface="Times New Roman" pitchFamily="18" charset="0"/>
                </a:endParaRPr>
              </a:p>
            </p:txBody>
          </p:sp>
          <p:sp>
            <p:nvSpPr>
              <p:cNvPr id="39" name="Text Box 1183"/>
              <p:cNvSpPr txBox="1">
                <a:spLocks noChangeArrowheads="1"/>
              </p:cNvSpPr>
              <p:nvPr/>
            </p:nvSpPr>
            <p:spPr bwMode="auto">
              <a:xfrm>
                <a:off x="5654" y="2415"/>
                <a:ext cx="898" cy="2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FF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r>
                  <a:rPr lang="en-US" altLang="en-US" sz="1400"/>
                  <a:t>0.5 mm</a:t>
                </a:r>
                <a:endParaRPr lang="en-US" altLang="en-US" sz="1400">
                  <a:latin typeface="Times New Roman" pitchFamily="18" charset="0"/>
                </a:endParaRPr>
              </a:p>
            </p:txBody>
          </p:sp>
        </p:grpSp>
      </p:grpSp>
      <p:grpSp>
        <p:nvGrpSpPr>
          <p:cNvPr id="164" name="Group 3"/>
          <p:cNvGrpSpPr>
            <a:grpSpLocks/>
          </p:cNvGrpSpPr>
          <p:nvPr/>
        </p:nvGrpSpPr>
        <p:grpSpPr bwMode="auto">
          <a:xfrm>
            <a:off x="5334239" y="2771234"/>
            <a:ext cx="3216275" cy="2886075"/>
            <a:chOff x="3153" y="1410"/>
            <a:chExt cx="2280" cy="1818"/>
          </a:xfrm>
        </p:grpSpPr>
        <p:sp>
          <p:nvSpPr>
            <p:cNvPr id="165" name="Rectangle 4"/>
            <p:cNvSpPr>
              <a:spLocks noChangeArrowheads="1"/>
            </p:cNvSpPr>
            <p:nvPr/>
          </p:nvSpPr>
          <p:spPr bwMode="auto">
            <a:xfrm flipH="1">
              <a:off x="3465" y="1410"/>
              <a:ext cx="1968" cy="1818"/>
            </a:xfrm>
            <a:prstGeom prst="rect">
              <a:avLst/>
            </a:prstGeom>
            <a:solidFill>
              <a:schemeClr val="bg2"/>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useBgFill="1">
          <p:nvSpPr>
            <p:cNvPr id="166" name="Rectangle 5"/>
            <p:cNvSpPr>
              <a:spLocks noChangeArrowheads="1"/>
            </p:cNvSpPr>
            <p:nvPr/>
          </p:nvSpPr>
          <p:spPr bwMode="auto">
            <a:xfrm flipH="1">
              <a:off x="3708" y="1638"/>
              <a:ext cx="1725" cy="1332"/>
            </a:xfrm>
            <a:prstGeom prst="rect">
              <a:avLst/>
            </a:prstGeom>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67" name="Rectangle 6"/>
            <p:cNvSpPr>
              <a:spLocks noChangeArrowheads="1"/>
            </p:cNvSpPr>
            <p:nvPr/>
          </p:nvSpPr>
          <p:spPr bwMode="auto">
            <a:xfrm flipH="1">
              <a:off x="3780" y="1710"/>
              <a:ext cx="1653" cy="1188"/>
            </a:xfrm>
            <a:prstGeom prst="rect">
              <a:avLst/>
            </a:prstGeom>
            <a:solidFill>
              <a:schemeClr val="bg2"/>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useBgFill="1">
          <p:nvSpPr>
            <p:cNvPr id="168" name="Rectangle 7"/>
            <p:cNvSpPr>
              <a:spLocks noChangeArrowheads="1"/>
            </p:cNvSpPr>
            <p:nvPr/>
          </p:nvSpPr>
          <p:spPr bwMode="auto">
            <a:xfrm flipH="1">
              <a:off x="3855" y="1797"/>
              <a:ext cx="483" cy="1026"/>
            </a:xfrm>
            <a:prstGeom prst="rect">
              <a:avLst/>
            </a:prstGeom>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69" name="Rectangle 8"/>
            <p:cNvSpPr>
              <a:spLocks noChangeArrowheads="1"/>
            </p:cNvSpPr>
            <p:nvPr/>
          </p:nvSpPr>
          <p:spPr bwMode="auto">
            <a:xfrm flipH="1">
              <a:off x="3915" y="1857"/>
              <a:ext cx="363" cy="900"/>
            </a:xfrm>
            <a:prstGeom prst="rect">
              <a:avLst/>
            </a:prstGeom>
            <a:solidFill>
              <a:schemeClr val="bg2"/>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useBgFill="1">
          <p:nvSpPr>
            <p:cNvPr id="170" name="Rectangle 9"/>
            <p:cNvSpPr>
              <a:spLocks noChangeArrowheads="1"/>
            </p:cNvSpPr>
            <p:nvPr/>
          </p:nvSpPr>
          <p:spPr bwMode="auto">
            <a:xfrm flipH="1">
              <a:off x="3984" y="1914"/>
              <a:ext cx="219" cy="780"/>
            </a:xfrm>
            <a:prstGeom prst="rect">
              <a:avLst/>
            </a:prstGeom>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71" name="Rectangle 10"/>
            <p:cNvSpPr>
              <a:spLocks noChangeArrowheads="1"/>
            </p:cNvSpPr>
            <p:nvPr/>
          </p:nvSpPr>
          <p:spPr bwMode="auto">
            <a:xfrm flipH="1">
              <a:off x="4020" y="1947"/>
              <a:ext cx="144" cy="708"/>
            </a:xfrm>
            <a:prstGeom prst="rect">
              <a:avLst/>
            </a:prstGeom>
            <a:solidFill>
              <a:schemeClr val="bg2"/>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72" name="Rectangle 11"/>
            <p:cNvSpPr>
              <a:spLocks noChangeArrowheads="1"/>
            </p:cNvSpPr>
            <p:nvPr/>
          </p:nvSpPr>
          <p:spPr bwMode="auto">
            <a:xfrm>
              <a:off x="3153" y="1410"/>
              <a:ext cx="264" cy="1818"/>
            </a:xfrm>
            <a:prstGeom prst="rect">
              <a:avLst/>
            </a:prstGeom>
            <a:solidFill>
              <a:schemeClr val="bg2"/>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spTree>
    <p:extLst>
      <p:ext uri="{BB962C8B-B14F-4D97-AF65-F5344CB8AC3E}">
        <p14:creationId xmlns:p14="http://schemas.microsoft.com/office/powerpoint/2010/main" val="1181949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63"/>
                                        </p:tgtEl>
                                        <p:attrNameLst>
                                          <p:attrName>style.visibility</p:attrName>
                                        </p:attrNameLst>
                                      </p:cBhvr>
                                      <p:to>
                                        <p:strVal val="visible"/>
                                      </p:to>
                                    </p:set>
                                    <p:anim calcmode="lin" valueType="num">
                                      <p:cBhvr>
                                        <p:cTn id="7" dur="500" fill="hold"/>
                                        <p:tgtEl>
                                          <p:spTgt spid="163"/>
                                        </p:tgtEl>
                                        <p:attrNameLst>
                                          <p:attrName>ppt_w</p:attrName>
                                        </p:attrNameLst>
                                      </p:cBhvr>
                                      <p:tavLst>
                                        <p:tav tm="0">
                                          <p:val>
                                            <p:fltVal val="0"/>
                                          </p:val>
                                        </p:tav>
                                        <p:tav tm="100000">
                                          <p:val>
                                            <p:strVal val="#ppt_w"/>
                                          </p:val>
                                        </p:tav>
                                      </p:tavLst>
                                    </p:anim>
                                    <p:anim calcmode="lin" valueType="num">
                                      <p:cBhvr>
                                        <p:cTn id="8" dur="500" fill="hold"/>
                                        <p:tgtEl>
                                          <p:spTgt spid="163"/>
                                        </p:tgtEl>
                                        <p:attrNameLst>
                                          <p:attrName>ppt_h</p:attrName>
                                        </p:attrNameLst>
                                      </p:cBhvr>
                                      <p:tavLst>
                                        <p:tav tm="0">
                                          <p:val>
                                            <p:fltVal val="0"/>
                                          </p:val>
                                        </p:tav>
                                        <p:tav tm="100000">
                                          <p:val>
                                            <p:strVal val="#ppt_h"/>
                                          </p:val>
                                        </p:tav>
                                      </p:tavLst>
                                    </p:anim>
                                    <p:animEffect transition="in" filter="fade">
                                      <p:cBhvr>
                                        <p:cTn id="9" dur="500"/>
                                        <p:tgtEl>
                                          <p:spTgt spid="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Water calorimeters – energy independent chemical heat defect?</a:t>
            </a:r>
            <a:endParaRPr lang="en-GB" dirty="0"/>
          </a:p>
        </p:txBody>
      </p:sp>
      <p:grpSp>
        <p:nvGrpSpPr>
          <p:cNvPr id="4" name="Group 8"/>
          <p:cNvGrpSpPr>
            <a:grpSpLocks/>
          </p:cNvGrpSpPr>
          <p:nvPr/>
        </p:nvGrpSpPr>
        <p:grpSpPr bwMode="auto">
          <a:xfrm>
            <a:off x="488046" y="2203085"/>
            <a:ext cx="3383867" cy="4081128"/>
            <a:chOff x="322" y="975"/>
            <a:chExt cx="3079" cy="3167"/>
          </a:xfrm>
        </p:grpSpPr>
        <p:grpSp>
          <p:nvGrpSpPr>
            <p:cNvPr id="5" name="Group 9"/>
            <p:cNvGrpSpPr>
              <a:grpSpLocks/>
            </p:cNvGrpSpPr>
            <p:nvPr/>
          </p:nvGrpSpPr>
          <p:grpSpPr bwMode="auto">
            <a:xfrm>
              <a:off x="322" y="1384"/>
              <a:ext cx="3079" cy="2758"/>
              <a:chOff x="362" y="1384"/>
              <a:chExt cx="3465" cy="2758"/>
            </a:xfrm>
          </p:grpSpPr>
          <p:sp>
            <p:nvSpPr>
              <p:cNvPr id="16" name="Rectangle 10"/>
              <p:cNvSpPr>
                <a:spLocks noChangeArrowheads="1"/>
              </p:cNvSpPr>
              <p:nvPr/>
            </p:nvSpPr>
            <p:spPr bwMode="auto">
              <a:xfrm>
                <a:off x="940" y="1384"/>
                <a:ext cx="2526" cy="2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sp>
            <p:nvSpPr>
              <p:cNvPr id="17" name="Rectangle 11"/>
              <p:cNvSpPr>
                <a:spLocks noChangeArrowheads="1"/>
              </p:cNvSpPr>
              <p:nvPr/>
            </p:nvSpPr>
            <p:spPr bwMode="auto">
              <a:xfrm>
                <a:off x="940" y="1384"/>
                <a:ext cx="2526" cy="2362"/>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 name="Line 12"/>
              <p:cNvSpPr>
                <a:spLocks noChangeShapeType="1"/>
              </p:cNvSpPr>
              <p:nvPr/>
            </p:nvSpPr>
            <p:spPr bwMode="auto">
              <a:xfrm>
                <a:off x="940" y="3746"/>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 name="Line 13"/>
              <p:cNvSpPr>
                <a:spLocks noChangeShapeType="1"/>
              </p:cNvSpPr>
              <p:nvPr/>
            </p:nvSpPr>
            <p:spPr bwMode="auto">
              <a:xfrm>
                <a:off x="940" y="3603"/>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 name="Line 14"/>
              <p:cNvSpPr>
                <a:spLocks noChangeShapeType="1"/>
              </p:cNvSpPr>
              <p:nvPr/>
            </p:nvSpPr>
            <p:spPr bwMode="auto">
              <a:xfrm>
                <a:off x="940" y="3451"/>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 name="Line 15"/>
              <p:cNvSpPr>
                <a:spLocks noChangeShapeType="1"/>
              </p:cNvSpPr>
              <p:nvPr/>
            </p:nvSpPr>
            <p:spPr bwMode="auto">
              <a:xfrm>
                <a:off x="940" y="3307"/>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 name="Line 16"/>
              <p:cNvSpPr>
                <a:spLocks noChangeShapeType="1"/>
              </p:cNvSpPr>
              <p:nvPr/>
            </p:nvSpPr>
            <p:spPr bwMode="auto">
              <a:xfrm>
                <a:off x="940" y="3156"/>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 name="Line 17"/>
              <p:cNvSpPr>
                <a:spLocks noChangeShapeType="1"/>
              </p:cNvSpPr>
              <p:nvPr/>
            </p:nvSpPr>
            <p:spPr bwMode="auto">
              <a:xfrm>
                <a:off x="940" y="3012"/>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 name="Line 18"/>
              <p:cNvSpPr>
                <a:spLocks noChangeShapeType="1"/>
              </p:cNvSpPr>
              <p:nvPr/>
            </p:nvSpPr>
            <p:spPr bwMode="auto">
              <a:xfrm>
                <a:off x="940" y="2861"/>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 name="Line 19"/>
              <p:cNvSpPr>
                <a:spLocks noChangeShapeType="1"/>
              </p:cNvSpPr>
              <p:nvPr/>
            </p:nvSpPr>
            <p:spPr bwMode="auto">
              <a:xfrm>
                <a:off x="940" y="2717"/>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6" name="Line 20"/>
              <p:cNvSpPr>
                <a:spLocks noChangeShapeType="1"/>
              </p:cNvSpPr>
              <p:nvPr/>
            </p:nvSpPr>
            <p:spPr bwMode="auto">
              <a:xfrm>
                <a:off x="940" y="2565"/>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7" name="Line 21"/>
              <p:cNvSpPr>
                <a:spLocks noChangeShapeType="1"/>
              </p:cNvSpPr>
              <p:nvPr/>
            </p:nvSpPr>
            <p:spPr bwMode="auto">
              <a:xfrm>
                <a:off x="940" y="2422"/>
                <a:ext cx="39" cy="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8" name="Line 22"/>
              <p:cNvSpPr>
                <a:spLocks noChangeShapeType="1"/>
              </p:cNvSpPr>
              <p:nvPr/>
            </p:nvSpPr>
            <p:spPr bwMode="auto">
              <a:xfrm>
                <a:off x="940" y="2270"/>
                <a:ext cx="39" cy="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9" name="Line 23"/>
              <p:cNvSpPr>
                <a:spLocks noChangeShapeType="1"/>
              </p:cNvSpPr>
              <p:nvPr/>
            </p:nvSpPr>
            <p:spPr bwMode="auto">
              <a:xfrm>
                <a:off x="940" y="2126"/>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 name="Line 24"/>
              <p:cNvSpPr>
                <a:spLocks noChangeShapeType="1"/>
              </p:cNvSpPr>
              <p:nvPr/>
            </p:nvSpPr>
            <p:spPr bwMode="auto">
              <a:xfrm>
                <a:off x="940" y="1975"/>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 name="Line 25"/>
              <p:cNvSpPr>
                <a:spLocks noChangeShapeType="1"/>
              </p:cNvSpPr>
              <p:nvPr/>
            </p:nvSpPr>
            <p:spPr bwMode="auto">
              <a:xfrm>
                <a:off x="940" y="1831"/>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 name="Line 26"/>
              <p:cNvSpPr>
                <a:spLocks noChangeShapeType="1"/>
              </p:cNvSpPr>
              <p:nvPr/>
            </p:nvSpPr>
            <p:spPr bwMode="auto">
              <a:xfrm>
                <a:off x="940" y="1680"/>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 name="Line 27"/>
              <p:cNvSpPr>
                <a:spLocks noChangeShapeType="1"/>
              </p:cNvSpPr>
              <p:nvPr/>
            </p:nvSpPr>
            <p:spPr bwMode="auto">
              <a:xfrm>
                <a:off x="940" y="1536"/>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 name="Line 28"/>
              <p:cNvSpPr>
                <a:spLocks noChangeShapeType="1"/>
              </p:cNvSpPr>
              <p:nvPr/>
            </p:nvSpPr>
            <p:spPr bwMode="auto">
              <a:xfrm>
                <a:off x="940" y="1384"/>
                <a:ext cx="39"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 name="Line 29"/>
              <p:cNvSpPr>
                <a:spLocks noChangeShapeType="1"/>
              </p:cNvSpPr>
              <p:nvPr/>
            </p:nvSpPr>
            <p:spPr bwMode="auto">
              <a:xfrm>
                <a:off x="940" y="3746"/>
                <a:ext cx="46"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 name="Line 30"/>
              <p:cNvSpPr>
                <a:spLocks noChangeShapeType="1"/>
              </p:cNvSpPr>
              <p:nvPr/>
            </p:nvSpPr>
            <p:spPr bwMode="auto">
              <a:xfrm>
                <a:off x="940" y="3012"/>
                <a:ext cx="46"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 name="Line 31"/>
              <p:cNvSpPr>
                <a:spLocks noChangeShapeType="1"/>
              </p:cNvSpPr>
              <p:nvPr/>
            </p:nvSpPr>
            <p:spPr bwMode="auto">
              <a:xfrm>
                <a:off x="940" y="2270"/>
                <a:ext cx="46" cy="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 name="Line 32"/>
              <p:cNvSpPr>
                <a:spLocks noChangeShapeType="1"/>
              </p:cNvSpPr>
              <p:nvPr/>
            </p:nvSpPr>
            <p:spPr bwMode="auto">
              <a:xfrm>
                <a:off x="940" y="1536"/>
                <a:ext cx="46" cy="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 name="Rectangle 33"/>
              <p:cNvSpPr>
                <a:spLocks noChangeArrowheads="1"/>
              </p:cNvSpPr>
              <p:nvPr/>
            </p:nvSpPr>
            <p:spPr bwMode="auto">
              <a:xfrm>
                <a:off x="652" y="3664"/>
                <a:ext cx="205"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p>
                <a:pPr algn="ctr"/>
                <a:r>
                  <a:rPr lang="en-US" altLang="en-US" sz="1200"/>
                  <a:t>0,0</a:t>
                </a:r>
                <a:endParaRPr lang="en-US" altLang="en-US" sz="1200">
                  <a:latin typeface="Times New Roman" pitchFamily="18" charset="0"/>
                </a:endParaRPr>
              </a:p>
            </p:txBody>
          </p:sp>
          <p:sp>
            <p:nvSpPr>
              <p:cNvPr id="40" name="Rectangle 34"/>
              <p:cNvSpPr>
                <a:spLocks noChangeArrowheads="1"/>
              </p:cNvSpPr>
              <p:nvPr/>
            </p:nvSpPr>
            <p:spPr bwMode="auto">
              <a:xfrm>
                <a:off x="652" y="2927"/>
                <a:ext cx="205"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1,0</a:t>
                </a:r>
                <a:endParaRPr lang="en-US" altLang="en-US" sz="1200">
                  <a:latin typeface="Times New Roman" pitchFamily="18" charset="0"/>
                </a:endParaRPr>
              </a:p>
            </p:txBody>
          </p:sp>
          <p:sp>
            <p:nvSpPr>
              <p:cNvPr id="41" name="Rectangle 35"/>
              <p:cNvSpPr>
                <a:spLocks noChangeArrowheads="1"/>
              </p:cNvSpPr>
              <p:nvPr/>
            </p:nvSpPr>
            <p:spPr bwMode="auto">
              <a:xfrm>
                <a:off x="652" y="2183"/>
                <a:ext cx="205"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2,0</a:t>
                </a:r>
                <a:endParaRPr lang="en-US" altLang="en-US" sz="1200">
                  <a:latin typeface="Times New Roman" pitchFamily="18" charset="0"/>
                </a:endParaRPr>
              </a:p>
            </p:txBody>
          </p:sp>
          <p:sp>
            <p:nvSpPr>
              <p:cNvPr id="42" name="Rectangle 36"/>
              <p:cNvSpPr>
                <a:spLocks noChangeArrowheads="1"/>
              </p:cNvSpPr>
              <p:nvPr/>
            </p:nvSpPr>
            <p:spPr bwMode="auto">
              <a:xfrm>
                <a:off x="652" y="1452"/>
                <a:ext cx="205"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3,0</a:t>
                </a:r>
                <a:endParaRPr lang="en-US" altLang="en-US" sz="1200">
                  <a:latin typeface="Times New Roman" pitchFamily="18" charset="0"/>
                </a:endParaRPr>
              </a:p>
            </p:txBody>
          </p:sp>
          <p:sp>
            <p:nvSpPr>
              <p:cNvPr id="43" name="Rectangle 37"/>
              <p:cNvSpPr>
                <a:spLocks noChangeArrowheads="1"/>
              </p:cNvSpPr>
              <p:nvPr/>
            </p:nvSpPr>
            <p:spPr bwMode="auto">
              <a:xfrm>
                <a:off x="1724" y="4018"/>
                <a:ext cx="1004"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LET (keV.</a:t>
                </a:r>
                <a:r>
                  <a:rPr lang="en-US" altLang="en-US" sz="1200">
                    <a:latin typeface="Symbol" pitchFamily="18" charset="2"/>
                  </a:rPr>
                  <a:t>m</a:t>
                </a:r>
                <a:r>
                  <a:rPr lang="en-US" altLang="en-US" sz="1200"/>
                  <a:t>m</a:t>
                </a:r>
                <a:r>
                  <a:rPr lang="en-US" altLang="en-US" sz="1200" baseline="30000"/>
                  <a:t>-1</a:t>
                </a:r>
                <a:r>
                  <a:rPr lang="en-US" altLang="en-US" sz="1200"/>
                  <a:t>)</a:t>
                </a:r>
                <a:endParaRPr lang="en-US" altLang="en-US" sz="1200">
                  <a:latin typeface="Times New Roman" pitchFamily="18" charset="0"/>
                </a:endParaRPr>
              </a:p>
            </p:txBody>
          </p:sp>
          <p:sp>
            <p:nvSpPr>
              <p:cNvPr id="44" name="Rectangle 38"/>
              <p:cNvSpPr>
                <a:spLocks noChangeArrowheads="1"/>
              </p:cNvSpPr>
              <p:nvPr/>
            </p:nvSpPr>
            <p:spPr bwMode="auto">
              <a:xfrm rot="16200000">
                <a:off x="168" y="2398"/>
                <a:ext cx="566" cy="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G (100 eV</a:t>
                </a:r>
                <a:r>
                  <a:rPr lang="en-US" altLang="en-US" sz="1200" baseline="30000"/>
                  <a:t>-1</a:t>
                </a:r>
                <a:r>
                  <a:rPr lang="en-US" altLang="en-US" sz="1200"/>
                  <a:t>)</a:t>
                </a:r>
                <a:endParaRPr lang="en-US" altLang="en-US" sz="1200">
                  <a:latin typeface="Times New Roman" pitchFamily="18" charset="0"/>
                </a:endParaRPr>
              </a:p>
            </p:txBody>
          </p:sp>
          <p:sp>
            <p:nvSpPr>
              <p:cNvPr id="45" name="Line 39"/>
              <p:cNvSpPr>
                <a:spLocks noChangeShapeType="1"/>
              </p:cNvSpPr>
              <p:nvPr/>
            </p:nvSpPr>
            <p:spPr bwMode="auto">
              <a:xfrm flipV="1">
                <a:off x="1193" y="3709"/>
                <a:ext cx="2"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 name="Line 40"/>
              <p:cNvSpPr>
                <a:spLocks noChangeShapeType="1"/>
              </p:cNvSpPr>
              <p:nvPr/>
            </p:nvSpPr>
            <p:spPr bwMode="auto">
              <a:xfrm flipV="1">
                <a:off x="1335"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 name="Line 41"/>
              <p:cNvSpPr>
                <a:spLocks noChangeShapeType="1"/>
              </p:cNvSpPr>
              <p:nvPr/>
            </p:nvSpPr>
            <p:spPr bwMode="auto">
              <a:xfrm flipV="1">
                <a:off x="1447" y="3709"/>
                <a:ext cx="2"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 name="Line 42"/>
              <p:cNvSpPr>
                <a:spLocks noChangeShapeType="1"/>
              </p:cNvSpPr>
              <p:nvPr/>
            </p:nvSpPr>
            <p:spPr bwMode="auto">
              <a:xfrm flipV="1">
                <a:off x="1529"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 name="Line 43"/>
              <p:cNvSpPr>
                <a:spLocks noChangeShapeType="1"/>
              </p:cNvSpPr>
              <p:nvPr/>
            </p:nvSpPr>
            <p:spPr bwMode="auto">
              <a:xfrm flipV="1">
                <a:off x="1588" y="3709"/>
                <a:ext cx="3"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 name="Line 44"/>
              <p:cNvSpPr>
                <a:spLocks noChangeShapeType="1"/>
              </p:cNvSpPr>
              <p:nvPr/>
            </p:nvSpPr>
            <p:spPr bwMode="auto">
              <a:xfrm flipV="1">
                <a:off x="1650" y="3709"/>
                <a:ext cx="3"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 name="Line 45"/>
              <p:cNvSpPr>
                <a:spLocks noChangeShapeType="1"/>
              </p:cNvSpPr>
              <p:nvPr/>
            </p:nvSpPr>
            <p:spPr bwMode="auto">
              <a:xfrm flipV="1">
                <a:off x="1701"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 name="Line 46"/>
              <p:cNvSpPr>
                <a:spLocks noChangeShapeType="1"/>
              </p:cNvSpPr>
              <p:nvPr/>
            </p:nvSpPr>
            <p:spPr bwMode="auto">
              <a:xfrm flipV="1">
                <a:off x="1741" y="3709"/>
                <a:ext cx="2"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 name="Line 47"/>
              <p:cNvSpPr>
                <a:spLocks noChangeShapeType="1"/>
              </p:cNvSpPr>
              <p:nvPr/>
            </p:nvSpPr>
            <p:spPr bwMode="auto">
              <a:xfrm flipV="1">
                <a:off x="1782"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 name="Line 48"/>
              <p:cNvSpPr>
                <a:spLocks noChangeShapeType="1"/>
              </p:cNvSpPr>
              <p:nvPr/>
            </p:nvSpPr>
            <p:spPr bwMode="auto">
              <a:xfrm flipV="1">
                <a:off x="2035" y="3709"/>
                <a:ext cx="2"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 name="Line 49"/>
              <p:cNvSpPr>
                <a:spLocks noChangeShapeType="1"/>
              </p:cNvSpPr>
              <p:nvPr/>
            </p:nvSpPr>
            <p:spPr bwMode="auto">
              <a:xfrm flipV="1">
                <a:off x="2188"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 name="Line 50"/>
              <p:cNvSpPr>
                <a:spLocks noChangeShapeType="1"/>
              </p:cNvSpPr>
              <p:nvPr/>
            </p:nvSpPr>
            <p:spPr bwMode="auto">
              <a:xfrm flipV="1">
                <a:off x="2288" y="3709"/>
                <a:ext cx="2"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 name="Line 51"/>
              <p:cNvSpPr>
                <a:spLocks noChangeShapeType="1"/>
              </p:cNvSpPr>
              <p:nvPr/>
            </p:nvSpPr>
            <p:spPr bwMode="auto">
              <a:xfrm flipV="1">
                <a:off x="2370"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 name="Line 52"/>
              <p:cNvSpPr>
                <a:spLocks noChangeShapeType="1"/>
              </p:cNvSpPr>
              <p:nvPr/>
            </p:nvSpPr>
            <p:spPr bwMode="auto">
              <a:xfrm flipV="1">
                <a:off x="2441"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 name="Line 53"/>
              <p:cNvSpPr>
                <a:spLocks noChangeShapeType="1"/>
              </p:cNvSpPr>
              <p:nvPr/>
            </p:nvSpPr>
            <p:spPr bwMode="auto">
              <a:xfrm flipV="1">
                <a:off x="2501" y="3709"/>
                <a:ext cx="2"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 name="Line 54"/>
              <p:cNvSpPr>
                <a:spLocks noChangeShapeType="1"/>
              </p:cNvSpPr>
              <p:nvPr/>
            </p:nvSpPr>
            <p:spPr bwMode="auto">
              <a:xfrm flipV="1">
                <a:off x="2542" y="3709"/>
                <a:ext cx="2"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 name="Line 55"/>
              <p:cNvSpPr>
                <a:spLocks noChangeShapeType="1"/>
              </p:cNvSpPr>
              <p:nvPr/>
            </p:nvSpPr>
            <p:spPr bwMode="auto">
              <a:xfrm flipV="1">
                <a:off x="2593" y="3709"/>
                <a:ext cx="2"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 name="Line 56"/>
              <p:cNvSpPr>
                <a:spLocks noChangeShapeType="1"/>
              </p:cNvSpPr>
              <p:nvPr/>
            </p:nvSpPr>
            <p:spPr bwMode="auto">
              <a:xfrm flipV="1">
                <a:off x="2634" y="3709"/>
                <a:ext cx="2"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 name="Line 57"/>
              <p:cNvSpPr>
                <a:spLocks noChangeShapeType="1"/>
              </p:cNvSpPr>
              <p:nvPr/>
            </p:nvSpPr>
            <p:spPr bwMode="auto">
              <a:xfrm flipV="1">
                <a:off x="2888"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 name="Line 58"/>
              <p:cNvSpPr>
                <a:spLocks noChangeShapeType="1"/>
              </p:cNvSpPr>
              <p:nvPr/>
            </p:nvSpPr>
            <p:spPr bwMode="auto">
              <a:xfrm flipV="1">
                <a:off x="3030"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 name="Line 59"/>
              <p:cNvSpPr>
                <a:spLocks noChangeShapeType="1"/>
              </p:cNvSpPr>
              <p:nvPr/>
            </p:nvSpPr>
            <p:spPr bwMode="auto">
              <a:xfrm flipV="1">
                <a:off x="3141"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 name="Line 60"/>
              <p:cNvSpPr>
                <a:spLocks noChangeShapeType="1"/>
              </p:cNvSpPr>
              <p:nvPr/>
            </p:nvSpPr>
            <p:spPr bwMode="auto">
              <a:xfrm flipV="1">
                <a:off x="3221"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 name="Line 61"/>
              <p:cNvSpPr>
                <a:spLocks noChangeShapeType="1"/>
              </p:cNvSpPr>
              <p:nvPr/>
            </p:nvSpPr>
            <p:spPr bwMode="auto">
              <a:xfrm flipV="1">
                <a:off x="3283"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 name="Line 62"/>
              <p:cNvSpPr>
                <a:spLocks noChangeShapeType="1"/>
              </p:cNvSpPr>
              <p:nvPr/>
            </p:nvSpPr>
            <p:spPr bwMode="auto">
              <a:xfrm flipV="1">
                <a:off x="3342" y="3709"/>
                <a:ext cx="3"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 name="Line 63"/>
              <p:cNvSpPr>
                <a:spLocks noChangeShapeType="1"/>
              </p:cNvSpPr>
              <p:nvPr/>
            </p:nvSpPr>
            <p:spPr bwMode="auto">
              <a:xfrm flipV="1">
                <a:off x="3394"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 name="Line 64"/>
              <p:cNvSpPr>
                <a:spLocks noChangeShapeType="1"/>
              </p:cNvSpPr>
              <p:nvPr/>
            </p:nvSpPr>
            <p:spPr bwMode="auto">
              <a:xfrm flipV="1">
                <a:off x="3435" y="3709"/>
                <a:ext cx="2"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 name="Line 65"/>
              <p:cNvSpPr>
                <a:spLocks noChangeShapeType="1"/>
              </p:cNvSpPr>
              <p:nvPr/>
            </p:nvSpPr>
            <p:spPr bwMode="auto">
              <a:xfrm flipV="1">
                <a:off x="3474" y="3709"/>
                <a:ext cx="1" cy="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2" name="Line 66"/>
              <p:cNvSpPr>
                <a:spLocks noChangeShapeType="1"/>
              </p:cNvSpPr>
              <p:nvPr/>
            </p:nvSpPr>
            <p:spPr bwMode="auto">
              <a:xfrm flipV="1">
                <a:off x="1782" y="3701"/>
                <a:ext cx="1" cy="4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3" name="Line 67"/>
              <p:cNvSpPr>
                <a:spLocks noChangeShapeType="1"/>
              </p:cNvSpPr>
              <p:nvPr/>
            </p:nvSpPr>
            <p:spPr bwMode="auto">
              <a:xfrm flipV="1">
                <a:off x="2634" y="3701"/>
                <a:ext cx="2" cy="4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4" name="Line 68"/>
              <p:cNvSpPr>
                <a:spLocks noChangeShapeType="1"/>
              </p:cNvSpPr>
              <p:nvPr/>
            </p:nvSpPr>
            <p:spPr bwMode="auto">
              <a:xfrm flipV="1">
                <a:off x="3474" y="3701"/>
                <a:ext cx="1" cy="4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75" name="Group 69"/>
              <p:cNvGrpSpPr>
                <a:grpSpLocks/>
              </p:cNvGrpSpPr>
              <p:nvPr/>
            </p:nvGrpSpPr>
            <p:grpSpPr bwMode="auto">
              <a:xfrm>
                <a:off x="940" y="1505"/>
                <a:ext cx="2534" cy="841"/>
                <a:chOff x="940" y="1505"/>
                <a:chExt cx="2534" cy="841"/>
              </a:xfrm>
            </p:grpSpPr>
            <p:sp>
              <p:nvSpPr>
                <p:cNvPr id="164" name="Freeform 70"/>
                <p:cNvSpPr>
                  <a:spLocks/>
                </p:cNvSpPr>
                <p:nvPr/>
              </p:nvSpPr>
              <p:spPr bwMode="auto">
                <a:xfrm>
                  <a:off x="940" y="1505"/>
                  <a:ext cx="253" cy="15"/>
                </a:xfrm>
                <a:custGeom>
                  <a:avLst/>
                  <a:gdLst>
                    <a:gd name="T0" fmla="*/ 0 w 168"/>
                    <a:gd name="T1" fmla="*/ 0 h 13"/>
                    <a:gd name="T2" fmla="*/ 81 w 168"/>
                    <a:gd name="T3" fmla="*/ 7 h 13"/>
                    <a:gd name="T4" fmla="*/ 121 w 168"/>
                    <a:gd name="T5" fmla="*/ 7 h 13"/>
                    <a:gd name="T6" fmla="*/ 168 w 168"/>
                    <a:gd name="T7" fmla="*/ 13 h 13"/>
                  </a:gdLst>
                  <a:ahLst/>
                  <a:cxnLst>
                    <a:cxn ang="0">
                      <a:pos x="T0" y="T1"/>
                    </a:cxn>
                    <a:cxn ang="0">
                      <a:pos x="T2" y="T3"/>
                    </a:cxn>
                    <a:cxn ang="0">
                      <a:pos x="T4" y="T5"/>
                    </a:cxn>
                    <a:cxn ang="0">
                      <a:pos x="T6" y="T7"/>
                    </a:cxn>
                  </a:cxnLst>
                  <a:rect l="0" t="0" r="r" b="b"/>
                  <a:pathLst>
                    <a:path w="168" h="13">
                      <a:moveTo>
                        <a:pt x="0" y="0"/>
                      </a:moveTo>
                      <a:lnTo>
                        <a:pt x="81" y="7"/>
                      </a:lnTo>
                      <a:lnTo>
                        <a:pt x="121" y="7"/>
                      </a:lnTo>
                      <a:lnTo>
                        <a:pt x="168" y="13"/>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65" name="Freeform 71"/>
                <p:cNvSpPr>
                  <a:spLocks/>
                </p:cNvSpPr>
                <p:nvPr/>
              </p:nvSpPr>
              <p:spPr bwMode="auto">
                <a:xfrm>
                  <a:off x="1193" y="1520"/>
                  <a:ext cx="336" cy="61"/>
                </a:xfrm>
                <a:custGeom>
                  <a:avLst/>
                  <a:gdLst>
                    <a:gd name="T0" fmla="*/ 0 w 222"/>
                    <a:gd name="T1" fmla="*/ 0 h 54"/>
                    <a:gd name="T2" fmla="*/ 54 w 222"/>
                    <a:gd name="T3" fmla="*/ 14 h 54"/>
                    <a:gd name="T4" fmla="*/ 108 w 222"/>
                    <a:gd name="T5" fmla="*/ 27 h 54"/>
                    <a:gd name="T6" fmla="*/ 168 w 222"/>
                    <a:gd name="T7" fmla="*/ 41 h 54"/>
                    <a:gd name="T8" fmla="*/ 222 w 222"/>
                    <a:gd name="T9" fmla="*/ 54 h 54"/>
                  </a:gdLst>
                  <a:ahLst/>
                  <a:cxnLst>
                    <a:cxn ang="0">
                      <a:pos x="T0" y="T1"/>
                    </a:cxn>
                    <a:cxn ang="0">
                      <a:pos x="T2" y="T3"/>
                    </a:cxn>
                    <a:cxn ang="0">
                      <a:pos x="T4" y="T5"/>
                    </a:cxn>
                    <a:cxn ang="0">
                      <a:pos x="T6" y="T7"/>
                    </a:cxn>
                    <a:cxn ang="0">
                      <a:pos x="T8" y="T9"/>
                    </a:cxn>
                  </a:cxnLst>
                  <a:rect l="0" t="0" r="r" b="b"/>
                  <a:pathLst>
                    <a:path w="222" h="54">
                      <a:moveTo>
                        <a:pt x="0" y="0"/>
                      </a:moveTo>
                      <a:lnTo>
                        <a:pt x="54" y="14"/>
                      </a:lnTo>
                      <a:lnTo>
                        <a:pt x="108" y="27"/>
                      </a:lnTo>
                      <a:lnTo>
                        <a:pt x="168" y="41"/>
                      </a:lnTo>
                      <a:lnTo>
                        <a:pt x="222" y="54"/>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66" name="Freeform 72"/>
                <p:cNvSpPr>
                  <a:spLocks/>
                </p:cNvSpPr>
                <p:nvPr/>
              </p:nvSpPr>
              <p:spPr bwMode="auto">
                <a:xfrm>
                  <a:off x="1529" y="1581"/>
                  <a:ext cx="253" cy="69"/>
                </a:xfrm>
                <a:custGeom>
                  <a:avLst/>
                  <a:gdLst>
                    <a:gd name="T0" fmla="*/ 0 w 168"/>
                    <a:gd name="T1" fmla="*/ 0 h 61"/>
                    <a:gd name="T2" fmla="*/ 47 w 168"/>
                    <a:gd name="T3" fmla="*/ 14 h 61"/>
                    <a:gd name="T4" fmla="*/ 87 w 168"/>
                    <a:gd name="T5" fmla="*/ 27 h 61"/>
                    <a:gd name="T6" fmla="*/ 168 w 168"/>
                    <a:gd name="T7" fmla="*/ 61 h 61"/>
                  </a:gdLst>
                  <a:ahLst/>
                  <a:cxnLst>
                    <a:cxn ang="0">
                      <a:pos x="T0" y="T1"/>
                    </a:cxn>
                    <a:cxn ang="0">
                      <a:pos x="T2" y="T3"/>
                    </a:cxn>
                    <a:cxn ang="0">
                      <a:pos x="T4" y="T5"/>
                    </a:cxn>
                    <a:cxn ang="0">
                      <a:pos x="T6" y="T7"/>
                    </a:cxn>
                  </a:cxnLst>
                  <a:rect l="0" t="0" r="r" b="b"/>
                  <a:pathLst>
                    <a:path w="168" h="61">
                      <a:moveTo>
                        <a:pt x="0" y="0"/>
                      </a:moveTo>
                      <a:lnTo>
                        <a:pt x="47" y="14"/>
                      </a:lnTo>
                      <a:lnTo>
                        <a:pt x="87" y="27"/>
                      </a:lnTo>
                      <a:lnTo>
                        <a:pt x="168" y="61"/>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67" name="Freeform 73"/>
                <p:cNvSpPr>
                  <a:spLocks/>
                </p:cNvSpPr>
                <p:nvPr/>
              </p:nvSpPr>
              <p:spPr bwMode="auto">
                <a:xfrm>
                  <a:off x="1782" y="1650"/>
                  <a:ext cx="253" cy="105"/>
                </a:xfrm>
                <a:custGeom>
                  <a:avLst/>
                  <a:gdLst>
                    <a:gd name="T0" fmla="*/ 0 w 168"/>
                    <a:gd name="T1" fmla="*/ 0 h 94"/>
                    <a:gd name="T2" fmla="*/ 81 w 168"/>
                    <a:gd name="T3" fmla="*/ 40 h 94"/>
                    <a:gd name="T4" fmla="*/ 121 w 168"/>
                    <a:gd name="T5" fmla="*/ 67 h 94"/>
                    <a:gd name="T6" fmla="*/ 168 w 168"/>
                    <a:gd name="T7" fmla="*/ 94 h 94"/>
                  </a:gdLst>
                  <a:ahLst/>
                  <a:cxnLst>
                    <a:cxn ang="0">
                      <a:pos x="T0" y="T1"/>
                    </a:cxn>
                    <a:cxn ang="0">
                      <a:pos x="T2" y="T3"/>
                    </a:cxn>
                    <a:cxn ang="0">
                      <a:pos x="T4" y="T5"/>
                    </a:cxn>
                    <a:cxn ang="0">
                      <a:pos x="T6" y="T7"/>
                    </a:cxn>
                  </a:cxnLst>
                  <a:rect l="0" t="0" r="r" b="b"/>
                  <a:pathLst>
                    <a:path w="168" h="94">
                      <a:moveTo>
                        <a:pt x="0" y="0"/>
                      </a:moveTo>
                      <a:lnTo>
                        <a:pt x="81" y="40"/>
                      </a:lnTo>
                      <a:lnTo>
                        <a:pt x="121" y="67"/>
                      </a:lnTo>
                      <a:lnTo>
                        <a:pt x="168" y="94"/>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68" name="Freeform 74"/>
                <p:cNvSpPr>
                  <a:spLocks/>
                </p:cNvSpPr>
                <p:nvPr/>
              </p:nvSpPr>
              <p:spPr bwMode="auto">
                <a:xfrm>
                  <a:off x="2035" y="1755"/>
                  <a:ext cx="335" cy="159"/>
                </a:xfrm>
                <a:custGeom>
                  <a:avLst/>
                  <a:gdLst>
                    <a:gd name="T0" fmla="*/ 0 w 222"/>
                    <a:gd name="T1" fmla="*/ 0 h 141"/>
                    <a:gd name="T2" fmla="*/ 54 w 222"/>
                    <a:gd name="T3" fmla="*/ 33 h 141"/>
                    <a:gd name="T4" fmla="*/ 108 w 222"/>
                    <a:gd name="T5" fmla="*/ 67 h 141"/>
                    <a:gd name="T6" fmla="*/ 168 w 222"/>
                    <a:gd name="T7" fmla="*/ 107 h 141"/>
                    <a:gd name="T8" fmla="*/ 222 w 222"/>
                    <a:gd name="T9" fmla="*/ 141 h 141"/>
                  </a:gdLst>
                  <a:ahLst/>
                  <a:cxnLst>
                    <a:cxn ang="0">
                      <a:pos x="T0" y="T1"/>
                    </a:cxn>
                    <a:cxn ang="0">
                      <a:pos x="T2" y="T3"/>
                    </a:cxn>
                    <a:cxn ang="0">
                      <a:pos x="T4" y="T5"/>
                    </a:cxn>
                    <a:cxn ang="0">
                      <a:pos x="T6" y="T7"/>
                    </a:cxn>
                    <a:cxn ang="0">
                      <a:pos x="T8" y="T9"/>
                    </a:cxn>
                  </a:cxnLst>
                  <a:rect l="0" t="0" r="r" b="b"/>
                  <a:pathLst>
                    <a:path w="222" h="141">
                      <a:moveTo>
                        <a:pt x="0" y="0"/>
                      </a:moveTo>
                      <a:lnTo>
                        <a:pt x="54" y="33"/>
                      </a:lnTo>
                      <a:lnTo>
                        <a:pt x="108" y="67"/>
                      </a:lnTo>
                      <a:lnTo>
                        <a:pt x="168" y="107"/>
                      </a:lnTo>
                      <a:lnTo>
                        <a:pt x="222" y="141"/>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69" name="Freeform 75"/>
                <p:cNvSpPr>
                  <a:spLocks/>
                </p:cNvSpPr>
                <p:nvPr/>
              </p:nvSpPr>
              <p:spPr bwMode="auto">
                <a:xfrm>
                  <a:off x="2370" y="1914"/>
                  <a:ext cx="264" cy="122"/>
                </a:xfrm>
                <a:custGeom>
                  <a:avLst/>
                  <a:gdLst>
                    <a:gd name="T0" fmla="*/ 0 w 175"/>
                    <a:gd name="T1" fmla="*/ 0 h 108"/>
                    <a:gd name="T2" fmla="*/ 47 w 175"/>
                    <a:gd name="T3" fmla="*/ 27 h 108"/>
                    <a:gd name="T4" fmla="*/ 87 w 175"/>
                    <a:gd name="T5" fmla="*/ 54 h 108"/>
                    <a:gd name="T6" fmla="*/ 175 w 175"/>
                    <a:gd name="T7" fmla="*/ 108 h 108"/>
                  </a:gdLst>
                  <a:ahLst/>
                  <a:cxnLst>
                    <a:cxn ang="0">
                      <a:pos x="T0" y="T1"/>
                    </a:cxn>
                    <a:cxn ang="0">
                      <a:pos x="T2" y="T3"/>
                    </a:cxn>
                    <a:cxn ang="0">
                      <a:pos x="T4" y="T5"/>
                    </a:cxn>
                    <a:cxn ang="0">
                      <a:pos x="T6" y="T7"/>
                    </a:cxn>
                  </a:cxnLst>
                  <a:rect l="0" t="0" r="r" b="b"/>
                  <a:pathLst>
                    <a:path w="175" h="108">
                      <a:moveTo>
                        <a:pt x="0" y="0"/>
                      </a:moveTo>
                      <a:lnTo>
                        <a:pt x="47" y="27"/>
                      </a:lnTo>
                      <a:lnTo>
                        <a:pt x="87" y="54"/>
                      </a:lnTo>
                      <a:lnTo>
                        <a:pt x="175" y="108"/>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70" name="Freeform 76"/>
                <p:cNvSpPr>
                  <a:spLocks/>
                </p:cNvSpPr>
                <p:nvPr/>
              </p:nvSpPr>
              <p:spPr bwMode="auto">
                <a:xfrm>
                  <a:off x="2634" y="2036"/>
                  <a:ext cx="254" cy="113"/>
                </a:xfrm>
                <a:custGeom>
                  <a:avLst/>
                  <a:gdLst>
                    <a:gd name="T0" fmla="*/ 0 w 168"/>
                    <a:gd name="T1" fmla="*/ 0 h 101"/>
                    <a:gd name="T2" fmla="*/ 80 w 168"/>
                    <a:gd name="T3" fmla="*/ 47 h 101"/>
                    <a:gd name="T4" fmla="*/ 121 w 168"/>
                    <a:gd name="T5" fmla="*/ 74 h 101"/>
                    <a:gd name="T6" fmla="*/ 168 w 168"/>
                    <a:gd name="T7" fmla="*/ 101 h 101"/>
                  </a:gdLst>
                  <a:ahLst/>
                  <a:cxnLst>
                    <a:cxn ang="0">
                      <a:pos x="T0" y="T1"/>
                    </a:cxn>
                    <a:cxn ang="0">
                      <a:pos x="T2" y="T3"/>
                    </a:cxn>
                    <a:cxn ang="0">
                      <a:pos x="T4" y="T5"/>
                    </a:cxn>
                    <a:cxn ang="0">
                      <a:pos x="T6" y="T7"/>
                    </a:cxn>
                  </a:cxnLst>
                  <a:rect l="0" t="0" r="r" b="b"/>
                  <a:pathLst>
                    <a:path w="168" h="101">
                      <a:moveTo>
                        <a:pt x="0" y="0"/>
                      </a:moveTo>
                      <a:lnTo>
                        <a:pt x="80" y="47"/>
                      </a:lnTo>
                      <a:lnTo>
                        <a:pt x="121" y="74"/>
                      </a:lnTo>
                      <a:lnTo>
                        <a:pt x="168" y="101"/>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71" name="Freeform 77"/>
                <p:cNvSpPr>
                  <a:spLocks/>
                </p:cNvSpPr>
                <p:nvPr/>
              </p:nvSpPr>
              <p:spPr bwMode="auto">
                <a:xfrm>
                  <a:off x="2888" y="2149"/>
                  <a:ext cx="333" cy="159"/>
                </a:xfrm>
                <a:custGeom>
                  <a:avLst/>
                  <a:gdLst>
                    <a:gd name="T0" fmla="*/ 0 w 221"/>
                    <a:gd name="T1" fmla="*/ 0 h 141"/>
                    <a:gd name="T2" fmla="*/ 53 w 221"/>
                    <a:gd name="T3" fmla="*/ 33 h 141"/>
                    <a:gd name="T4" fmla="*/ 107 w 221"/>
                    <a:gd name="T5" fmla="*/ 73 h 141"/>
                    <a:gd name="T6" fmla="*/ 168 w 221"/>
                    <a:gd name="T7" fmla="*/ 114 h 141"/>
                    <a:gd name="T8" fmla="*/ 221 w 221"/>
                    <a:gd name="T9" fmla="*/ 141 h 141"/>
                  </a:gdLst>
                  <a:ahLst/>
                  <a:cxnLst>
                    <a:cxn ang="0">
                      <a:pos x="T0" y="T1"/>
                    </a:cxn>
                    <a:cxn ang="0">
                      <a:pos x="T2" y="T3"/>
                    </a:cxn>
                    <a:cxn ang="0">
                      <a:pos x="T4" y="T5"/>
                    </a:cxn>
                    <a:cxn ang="0">
                      <a:pos x="T6" y="T7"/>
                    </a:cxn>
                    <a:cxn ang="0">
                      <a:pos x="T8" y="T9"/>
                    </a:cxn>
                  </a:cxnLst>
                  <a:rect l="0" t="0" r="r" b="b"/>
                  <a:pathLst>
                    <a:path w="221" h="141">
                      <a:moveTo>
                        <a:pt x="0" y="0"/>
                      </a:moveTo>
                      <a:lnTo>
                        <a:pt x="53" y="33"/>
                      </a:lnTo>
                      <a:lnTo>
                        <a:pt x="107" y="73"/>
                      </a:lnTo>
                      <a:lnTo>
                        <a:pt x="168" y="114"/>
                      </a:lnTo>
                      <a:lnTo>
                        <a:pt x="221" y="141"/>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72" name="Freeform 78"/>
                <p:cNvSpPr>
                  <a:spLocks/>
                </p:cNvSpPr>
                <p:nvPr/>
              </p:nvSpPr>
              <p:spPr bwMode="auto">
                <a:xfrm>
                  <a:off x="3221" y="2308"/>
                  <a:ext cx="253" cy="38"/>
                </a:xfrm>
                <a:custGeom>
                  <a:avLst/>
                  <a:gdLst>
                    <a:gd name="T0" fmla="*/ 0 w 168"/>
                    <a:gd name="T1" fmla="*/ 0 h 33"/>
                    <a:gd name="T2" fmla="*/ 47 w 168"/>
                    <a:gd name="T3" fmla="*/ 13 h 33"/>
                    <a:gd name="T4" fmla="*/ 88 w 168"/>
                    <a:gd name="T5" fmla="*/ 20 h 33"/>
                    <a:gd name="T6" fmla="*/ 128 w 168"/>
                    <a:gd name="T7" fmla="*/ 27 h 33"/>
                    <a:gd name="T8" fmla="*/ 168 w 168"/>
                    <a:gd name="T9" fmla="*/ 33 h 33"/>
                  </a:gdLst>
                  <a:ahLst/>
                  <a:cxnLst>
                    <a:cxn ang="0">
                      <a:pos x="T0" y="T1"/>
                    </a:cxn>
                    <a:cxn ang="0">
                      <a:pos x="T2" y="T3"/>
                    </a:cxn>
                    <a:cxn ang="0">
                      <a:pos x="T4" y="T5"/>
                    </a:cxn>
                    <a:cxn ang="0">
                      <a:pos x="T6" y="T7"/>
                    </a:cxn>
                    <a:cxn ang="0">
                      <a:pos x="T8" y="T9"/>
                    </a:cxn>
                  </a:cxnLst>
                  <a:rect l="0" t="0" r="r" b="b"/>
                  <a:pathLst>
                    <a:path w="168" h="33">
                      <a:moveTo>
                        <a:pt x="0" y="0"/>
                      </a:moveTo>
                      <a:lnTo>
                        <a:pt x="47" y="13"/>
                      </a:lnTo>
                      <a:lnTo>
                        <a:pt x="88" y="20"/>
                      </a:lnTo>
                      <a:lnTo>
                        <a:pt x="128" y="27"/>
                      </a:lnTo>
                      <a:lnTo>
                        <a:pt x="168" y="33"/>
                      </a:lnTo>
                    </a:path>
                  </a:pathLst>
                </a:custGeom>
                <a:noFill/>
                <a:ln w="190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76" name="Group 79"/>
              <p:cNvGrpSpPr>
                <a:grpSpLocks/>
              </p:cNvGrpSpPr>
              <p:nvPr/>
            </p:nvGrpSpPr>
            <p:grpSpPr bwMode="auto">
              <a:xfrm>
                <a:off x="940" y="1627"/>
                <a:ext cx="2534" cy="1847"/>
                <a:chOff x="940" y="1627"/>
                <a:chExt cx="2534" cy="1847"/>
              </a:xfrm>
            </p:grpSpPr>
            <p:sp>
              <p:nvSpPr>
                <p:cNvPr id="155" name="Freeform 80"/>
                <p:cNvSpPr>
                  <a:spLocks/>
                </p:cNvSpPr>
                <p:nvPr/>
              </p:nvSpPr>
              <p:spPr bwMode="auto">
                <a:xfrm>
                  <a:off x="940" y="1627"/>
                  <a:ext cx="253" cy="60"/>
                </a:xfrm>
                <a:custGeom>
                  <a:avLst/>
                  <a:gdLst>
                    <a:gd name="T0" fmla="*/ 0 w 168"/>
                    <a:gd name="T1" fmla="*/ 0 h 53"/>
                    <a:gd name="T2" fmla="*/ 81 w 168"/>
                    <a:gd name="T3" fmla="*/ 20 h 53"/>
                    <a:gd name="T4" fmla="*/ 121 w 168"/>
                    <a:gd name="T5" fmla="*/ 33 h 53"/>
                    <a:gd name="T6" fmla="*/ 168 w 168"/>
                    <a:gd name="T7" fmla="*/ 53 h 53"/>
                  </a:gdLst>
                  <a:ahLst/>
                  <a:cxnLst>
                    <a:cxn ang="0">
                      <a:pos x="T0" y="T1"/>
                    </a:cxn>
                    <a:cxn ang="0">
                      <a:pos x="T2" y="T3"/>
                    </a:cxn>
                    <a:cxn ang="0">
                      <a:pos x="T4" y="T5"/>
                    </a:cxn>
                    <a:cxn ang="0">
                      <a:pos x="T6" y="T7"/>
                    </a:cxn>
                  </a:cxnLst>
                  <a:rect l="0" t="0" r="r" b="b"/>
                  <a:pathLst>
                    <a:path w="168" h="53">
                      <a:moveTo>
                        <a:pt x="0" y="0"/>
                      </a:moveTo>
                      <a:lnTo>
                        <a:pt x="81" y="20"/>
                      </a:lnTo>
                      <a:lnTo>
                        <a:pt x="121" y="33"/>
                      </a:lnTo>
                      <a:lnTo>
                        <a:pt x="168" y="53"/>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56" name="Freeform 81"/>
                <p:cNvSpPr>
                  <a:spLocks/>
                </p:cNvSpPr>
                <p:nvPr/>
              </p:nvSpPr>
              <p:spPr bwMode="auto">
                <a:xfrm>
                  <a:off x="1193" y="1687"/>
                  <a:ext cx="336" cy="144"/>
                </a:xfrm>
                <a:custGeom>
                  <a:avLst/>
                  <a:gdLst>
                    <a:gd name="T0" fmla="*/ 0 w 222"/>
                    <a:gd name="T1" fmla="*/ 0 h 128"/>
                    <a:gd name="T2" fmla="*/ 54 w 222"/>
                    <a:gd name="T3" fmla="*/ 27 h 128"/>
                    <a:gd name="T4" fmla="*/ 108 w 222"/>
                    <a:gd name="T5" fmla="*/ 61 h 128"/>
                    <a:gd name="T6" fmla="*/ 168 w 222"/>
                    <a:gd name="T7" fmla="*/ 94 h 128"/>
                    <a:gd name="T8" fmla="*/ 222 w 222"/>
                    <a:gd name="T9" fmla="*/ 128 h 128"/>
                  </a:gdLst>
                  <a:ahLst/>
                  <a:cxnLst>
                    <a:cxn ang="0">
                      <a:pos x="T0" y="T1"/>
                    </a:cxn>
                    <a:cxn ang="0">
                      <a:pos x="T2" y="T3"/>
                    </a:cxn>
                    <a:cxn ang="0">
                      <a:pos x="T4" y="T5"/>
                    </a:cxn>
                    <a:cxn ang="0">
                      <a:pos x="T6" y="T7"/>
                    </a:cxn>
                    <a:cxn ang="0">
                      <a:pos x="T8" y="T9"/>
                    </a:cxn>
                  </a:cxnLst>
                  <a:rect l="0" t="0" r="r" b="b"/>
                  <a:pathLst>
                    <a:path w="222" h="128">
                      <a:moveTo>
                        <a:pt x="0" y="0"/>
                      </a:moveTo>
                      <a:lnTo>
                        <a:pt x="54" y="27"/>
                      </a:lnTo>
                      <a:lnTo>
                        <a:pt x="108" y="61"/>
                      </a:lnTo>
                      <a:lnTo>
                        <a:pt x="168" y="94"/>
                      </a:lnTo>
                      <a:lnTo>
                        <a:pt x="222" y="128"/>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57" name="Freeform 82"/>
                <p:cNvSpPr>
                  <a:spLocks/>
                </p:cNvSpPr>
                <p:nvPr/>
              </p:nvSpPr>
              <p:spPr bwMode="auto">
                <a:xfrm>
                  <a:off x="1529" y="1831"/>
                  <a:ext cx="253" cy="144"/>
                </a:xfrm>
                <a:custGeom>
                  <a:avLst/>
                  <a:gdLst>
                    <a:gd name="T0" fmla="*/ 0 w 168"/>
                    <a:gd name="T1" fmla="*/ 0 h 128"/>
                    <a:gd name="T2" fmla="*/ 47 w 168"/>
                    <a:gd name="T3" fmla="*/ 34 h 128"/>
                    <a:gd name="T4" fmla="*/ 87 w 168"/>
                    <a:gd name="T5" fmla="*/ 61 h 128"/>
                    <a:gd name="T6" fmla="*/ 168 w 168"/>
                    <a:gd name="T7" fmla="*/ 128 h 128"/>
                  </a:gdLst>
                  <a:ahLst/>
                  <a:cxnLst>
                    <a:cxn ang="0">
                      <a:pos x="T0" y="T1"/>
                    </a:cxn>
                    <a:cxn ang="0">
                      <a:pos x="T2" y="T3"/>
                    </a:cxn>
                    <a:cxn ang="0">
                      <a:pos x="T4" y="T5"/>
                    </a:cxn>
                    <a:cxn ang="0">
                      <a:pos x="T6" y="T7"/>
                    </a:cxn>
                  </a:cxnLst>
                  <a:rect l="0" t="0" r="r" b="b"/>
                  <a:pathLst>
                    <a:path w="168" h="128">
                      <a:moveTo>
                        <a:pt x="0" y="0"/>
                      </a:moveTo>
                      <a:lnTo>
                        <a:pt x="47" y="34"/>
                      </a:lnTo>
                      <a:lnTo>
                        <a:pt x="87" y="61"/>
                      </a:lnTo>
                      <a:lnTo>
                        <a:pt x="168" y="128"/>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58" name="Freeform 83"/>
                <p:cNvSpPr>
                  <a:spLocks/>
                </p:cNvSpPr>
                <p:nvPr/>
              </p:nvSpPr>
              <p:spPr bwMode="auto">
                <a:xfrm>
                  <a:off x="1782" y="1975"/>
                  <a:ext cx="253" cy="181"/>
                </a:xfrm>
                <a:custGeom>
                  <a:avLst/>
                  <a:gdLst>
                    <a:gd name="T0" fmla="*/ 0 w 168"/>
                    <a:gd name="T1" fmla="*/ 0 h 161"/>
                    <a:gd name="T2" fmla="*/ 40 w 168"/>
                    <a:gd name="T3" fmla="*/ 33 h 161"/>
                    <a:gd name="T4" fmla="*/ 81 w 168"/>
                    <a:gd name="T5" fmla="*/ 67 h 161"/>
                    <a:gd name="T6" fmla="*/ 121 w 168"/>
                    <a:gd name="T7" fmla="*/ 107 h 161"/>
                    <a:gd name="T8" fmla="*/ 168 w 168"/>
                    <a:gd name="T9" fmla="*/ 161 h 161"/>
                  </a:gdLst>
                  <a:ahLst/>
                  <a:cxnLst>
                    <a:cxn ang="0">
                      <a:pos x="T0" y="T1"/>
                    </a:cxn>
                    <a:cxn ang="0">
                      <a:pos x="T2" y="T3"/>
                    </a:cxn>
                    <a:cxn ang="0">
                      <a:pos x="T4" y="T5"/>
                    </a:cxn>
                    <a:cxn ang="0">
                      <a:pos x="T6" y="T7"/>
                    </a:cxn>
                    <a:cxn ang="0">
                      <a:pos x="T8" y="T9"/>
                    </a:cxn>
                  </a:cxnLst>
                  <a:rect l="0" t="0" r="r" b="b"/>
                  <a:pathLst>
                    <a:path w="168" h="161">
                      <a:moveTo>
                        <a:pt x="0" y="0"/>
                      </a:moveTo>
                      <a:lnTo>
                        <a:pt x="40" y="33"/>
                      </a:lnTo>
                      <a:lnTo>
                        <a:pt x="81" y="67"/>
                      </a:lnTo>
                      <a:lnTo>
                        <a:pt x="121" y="107"/>
                      </a:lnTo>
                      <a:lnTo>
                        <a:pt x="168" y="161"/>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59" name="Freeform 84"/>
                <p:cNvSpPr>
                  <a:spLocks/>
                </p:cNvSpPr>
                <p:nvPr/>
              </p:nvSpPr>
              <p:spPr bwMode="auto">
                <a:xfrm>
                  <a:off x="2035" y="2156"/>
                  <a:ext cx="335" cy="334"/>
                </a:xfrm>
                <a:custGeom>
                  <a:avLst/>
                  <a:gdLst>
                    <a:gd name="T0" fmla="*/ 0 w 222"/>
                    <a:gd name="T1" fmla="*/ 0 h 296"/>
                    <a:gd name="T2" fmla="*/ 27 w 222"/>
                    <a:gd name="T3" fmla="*/ 34 h 296"/>
                    <a:gd name="T4" fmla="*/ 54 w 222"/>
                    <a:gd name="T5" fmla="*/ 67 h 296"/>
                    <a:gd name="T6" fmla="*/ 108 w 222"/>
                    <a:gd name="T7" fmla="*/ 141 h 296"/>
                    <a:gd name="T8" fmla="*/ 168 w 222"/>
                    <a:gd name="T9" fmla="*/ 222 h 296"/>
                    <a:gd name="T10" fmla="*/ 222 w 222"/>
                    <a:gd name="T11" fmla="*/ 296 h 296"/>
                  </a:gdLst>
                  <a:ahLst/>
                  <a:cxnLst>
                    <a:cxn ang="0">
                      <a:pos x="T0" y="T1"/>
                    </a:cxn>
                    <a:cxn ang="0">
                      <a:pos x="T2" y="T3"/>
                    </a:cxn>
                    <a:cxn ang="0">
                      <a:pos x="T4" y="T5"/>
                    </a:cxn>
                    <a:cxn ang="0">
                      <a:pos x="T6" y="T7"/>
                    </a:cxn>
                    <a:cxn ang="0">
                      <a:pos x="T8" y="T9"/>
                    </a:cxn>
                    <a:cxn ang="0">
                      <a:pos x="T10" y="T11"/>
                    </a:cxn>
                  </a:cxnLst>
                  <a:rect l="0" t="0" r="r" b="b"/>
                  <a:pathLst>
                    <a:path w="222" h="296">
                      <a:moveTo>
                        <a:pt x="0" y="0"/>
                      </a:moveTo>
                      <a:lnTo>
                        <a:pt x="27" y="34"/>
                      </a:lnTo>
                      <a:lnTo>
                        <a:pt x="54" y="67"/>
                      </a:lnTo>
                      <a:lnTo>
                        <a:pt x="108" y="141"/>
                      </a:lnTo>
                      <a:lnTo>
                        <a:pt x="168" y="222"/>
                      </a:lnTo>
                      <a:lnTo>
                        <a:pt x="222" y="296"/>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60" name="Freeform 85"/>
                <p:cNvSpPr>
                  <a:spLocks/>
                </p:cNvSpPr>
                <p:nvPr/>
              </p:nvSpPr>
              <p:spPr bwMode="auto">
                <a:xfrm>
                  <a:off x="2370" y="2490"/>
                  <a:ext cx="264" cy="257"/>
                </a:xfrm>
                <a:custGeom>
                  <a:avLst/>
                  <a:gdLst>
                    <a:gd name="T0" fmla="*/ 0 w 175"/>
                    <a:gd name="T1" fmla="*/ 0 h 229"/>
                    <a:gd name="T2" fmla="*/ 47 w 175"/>
                    <a:gd name="T3" fmla="*/ 61 h 229"/>
                    <a:gd name="T4" fmla="*/ 87 w 175"/>
                    <a:gd name="T5" fmla="*/ 121 h 229"/>
                    <a:gd name="T6" fmla="*/ 175 w 175"/>
                    <a:gd name="T7" fmla="*/ 229 h 229"/>
                  </a:gdLst>
                  <a:ahLst/>
                  <a:cxnLst>
                    <a:cxn ang="0">
                      <a:pos x="T0" y="T1"/>
                    </a:cxn>
                    <a:cxn ang="0">
                      <a:pos x="T2" y="T3"/>
                    </a:cxn>
                    <a:cxn ang="0">
                      <a:pos x="T4" y="T5"/>
                    </a:cxn>
                    <a:cxn ang="0">
                      <a:pos x="T6" y="T7"/>
                    </a:cxn>
                  </a:cxnLst>
                  <a:rect l="0" t="0" r="r" b="b"/>
                  <a:pathLst>
                    <a:path w="175" h="229">
                      <a:moveTo>
                        <a:pt x="0" y="0"/>
                      </a:moveTo>
                      <a:lnTo>
                        <a:pt x="47" y="61"/>
                      </a:lnTo>
                      <a:lnTo>
                        <a:pt x="87" y="121"/>
                      </a:lnTo>
                      <a:lnTo>
                        <a:pt x="175" y="229"/>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61" name="Freeform 86"/>
                <p:cNvSpPr>
                  <a:spLocks/>
                </p:cNvSpPr>
                <p:nvPr/>
              </p:nvSpPr>
              <p:spPr bwMode="auto">
                <a:xfrm>
                  <a:off x="2634" y="2747"/>
                  <a:ext cx="254" cy="265"/>
                </a:xfrm>
                <a:custGeom>
                  <a:avLst/>
                  <a:gdLst>
                    <a:gd name="T0" fmla="*/ 0 w 168"/>
                    <a:gd name="T1" fmla="*/ 0 h 235"/>
                    <a:gd name="T2" fmla="*/ 80 w 168"/>
                    <a:gd name="T3" fmla="*/ 114 h 235"/>
                    <a:gd name="T4" fmla="*/ 121 w 168"/>
                    <a:gd name="T5" fmla="*/ 175 h 235"/>
                    <a:gd name="T6" fmla="*/ 168 w 168"/>
                    <a:gd name="T7" fmla="*/ 235 h 235"/>
                  </a:gdLst>
                  <a:ahLst/>
                  <a:cxnLst>
                    <a:cxn ang="0">
                      <a:pos x="T0" y="T1"/>
                    </a:cxn>
                    <a:cxn ang="0">
                      <a:pos x="T2" y="T3"/>
                    </a:cxn>
                    <a:cxn ang="0">
                      <a:pos x="T4" y="T5"/>
                    </a:cxn>
                    <a:cxn ang="0">
                      <a:pos x="T6" y="T7"/>
                    </a:cxn>
                  </a:cxnLst>
                  <a:rect l="0" t="0" r="r" b="b"/>
                  <a:pathLst>
                    <a:path w="168" h="235">
                      <a:moveTo>
                        <a:pt x="0" y="0"/>
                      </a:moveTo>
                      <a:lnTo>
                        <a:pt x="80" y="114"/>
                      </a:lnTo>
                      <a:lnTo>
                        <a:pt x="121" y="175"/>
                      </a:lnTo>
                      <a:lnTo>
                        <a:pt x="168" y="235"/>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62" name="Freeform 87"/>
                <p:cNvSpPr>
                  <a:spLocks/>
                </p:cNvSpPr>
                <p:nvPr/>
              </p:nvSpPr>
              <p:spPr bwMode="auto">
                <a:xfrm>
                  <a:off x="2888" y="3012"/>
                  <a:ext cx="333" cy="334"/>
                </a:xfrm>
                <a:custGeom>
                  <a:avLst/>
                  <a:gdLst>
                    <a:gd name="T0" fmla="*/ 0 w 221"/>
                    <a:gd name="T1" fmla="*/ 0 h 296"/>
                    <a:gd name="T2" fmla="*/ 53 w 221"/>
                    <a:gd name="T3" fmla="*/ 74 h 296"/>
                    <a:gd name="T4" fmla="*/ 107 w 221"/>
                    <a:gd name="T5" fmla="*/ 155 h 296"/>
                    <a:gd name="T6" fmla="*/ 168 w 221"/>
                    <a:gd name="T7" fmla="*/ 235 h 296"/>
                    <a:gd name="T8" fmla="*/ 195 w 221"/>
                    <a:gd name="T9" fmla="*/ 269 h 296"/>
                    <a:gd name="T10" fmla="*/ 221 w 221"/>
                    <a:gd name="T11" fmla="*/ 296 h 296"/>
                  </a:gdLst>
                  <a:ahLst/>
                  <a:cxnLst>
                    <a:cxn ang="0">
                      <a:pos x="T0" y="T1"/>
                    </a:cxn>
                    <a:cxn ang="0">
                      <a:pos x="T2" y="T3"/>
                    </a:cxn>
                    <a:cxn ang="0">
                      <a:pos x="T4" y="T5"/>
                    </a:cxn>
                    <a:cxn ang="0">
                      <a:pos x="T6" y="T7"/>
                    </a:cxn>
                    <a:cxn ang="0">
                      <a:pos x="T8" y="T9"/>
                    </a:cxn>
                    <a:cxn ang="0">
                      <a:pos x="T10" y="T11"/>
                    </a:cxn>
                  </a:cxnLst>
                  <a:rect l="0" t="0" r="r" b="b"/>
                  <a:pathLst>
                    <a:path w="221" h="296">
                      <a:moveTo>
                        <a:pt x="0" y="0"/>
                      </a:moveTo>
                      <a:lnTo>
                        <a:pt x="53" y="74"/>
                      </a:lnTo>
                      <a:lnTo>
                        <a:pt x="107" y="155"/>
                      </a:lnTo>
                      <a:lnTo>
                        <a:pt x="168" y="235"/>
                      </a:lnTo>
                      <a:lnTo>
                        <a:pt x="195" y="269"/>
                      </a:lnTo>
                      <a:lnTo>
                        <a:pt x="221" y="296"/>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63" name="Freeform 88"/>
                <p:cNvSpPr>
                  <a:spLocks/>
                </p:cNvSpPr>
                <p:nvPr/>
              </p:nvSpPr>
              <p:spPr bwMode="auto">
                <a:xfrm>
                  <a:off x="3221" y="3346"/>
                  <a:ext cx="253" cy="128"/>
                </a:xfrm>
                <a:custGeom>
                  <a:avLst/>
                  <a:gdLst>
                    <a:gd name="T0" fmla="*/ 0 w 168"/>
                    <a:gd name="T1" fmla="*/ 0 h 114"/>
                    <a:gd name="T2" fmla="*/ 21 w 168"/>
                    <a:gd name="T3" fmla="*/ 20 h 114"/>
                    <a:gd name="T4" fmla="*/ 47 w 168"/>
                    <a:gd name="T5" fmla="*/ 40 h 114"/>
                    <a:gd name="T6" fmla="*/ 88 w 168"/>
                    <a:gd name="T7" fmla="*/ 67 h 114"/>
                    <a:gd name="T8" fmla="*/ 128 w 168"/>
                    <a:gd name="T9" fmla="*/ 87 h 114"/>
                    <a:gd name="T10" fmla="*/ 168 w 168"/>
                    <a:gd name="T11" fmla="*/ 114 h 114"/>
                  </a:gdLst>
                  <a:ahLst/>
                  <a:cxnLst>
                    <a:cxn ang="0">
                      <a:pos x="T0" y="T1"/>
                    </a:cxn>
                    <a:cxn ang="0">
                      <a:pos x="T2" y="T3"/>
                    </a:cxn>
                    <a:cxn ang="0">
                      <a:pos x="T4" y="T5"/>
                    </a:cxn>
                    <a:cxn ang="0">
                      <a:pos x="T6" y="T7"/>
                    </a:cxn>
                    <a:cxn ang="0">
                      <a:pos x="T8" y="T9"/>
                    </a:cxn>
                    <a:cxn ang="0">
                      <a:pos x="T10" y="T11"/>
                    </a:cxn>
                  </a:cxnLst>
                  <a:rect l="0" t="0" r="r" b="b"/>
                  <a:pathLst>
                    <a:path w="168" h="114">
                      <a:moveTo>
                        <a:pt x="0" y="0"/>
                      </a:moveTo>
                      <a:lnTo>
                        <a:pt x="21" y="20"/>
                      </a:lnTo>
                      <a:lnTo>
                        <a:pt x="47" y="40"/>
                      </a:lnTo>
                      <a:lnTo>
                        <a:pt x="88" y="67"/>
                      </a:lnTo>
                      <a:lnTo>
                        <a:pt x="128" y="87"/>
                      </a:lnTo>
                      <a:lnTo>
                        <a:pt x="168" y="114"/>
                      </a:lnTo>
                    </a:path>
                  </a:pathLst>
                </a:custGeom>
                <a:noFill/>
                <a:ln w="19050">
                  <a:solidFill>
                    <a:srgbClr val="008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77" name="Group 89"/>
              <p:cNvGrpSpPr>
                <a:grpSpLocks/>
              </p:cNvGrpSpPr>
              <p:nvPr/>
            </p:nvGrpSpPr>
            <p:grpSpPr bwMode="auto">
              <a:xfrm>
                <a:off x="940" y="3254"/>
                <a:ext cx="2281" cy="272"/>
                <a:chOff x="940" y="3254"/>
                <a:chExt cx="2281" cy="272"/>
              </a:xfrm>
            </p:grpSpPr>
            <p:sp>
              <p:nvSpPr>
                <p:cNvPr id="147" name="Freeform 90"/>
                <p:cNvSpPr>
                  <a:spLocks/>
                </p:cNvSpPr>
                <p:nvPr/>
              </p:nvSpPr>
              <p:spPr bwMode="auto">
                <a:xfrm>
                  <a:off x="940" y="3338"/>
                  <a:ext cx="253" cy="16"/>
                </a:xfrm>
                <a:custGeom>
                  <a:avLst/>
                  <a:gdLst>
                    <a:gd name="T0" fmla="*/ 0 w 168"/>
                    <a:gd name="T1" fmla="*/ 14 h 14"/>
                    <a:gd name="T2" fmla="*/ 81 w 168"/>
                    <a:gd name="T3" fmla="*/ 7 h 14"/>
                    <a:gd name="T4" fmla="*/ 121 w 168"/>
                    <a:gd name="T5" fmla="*/ 7 h 14"/>
                    <a:gd name="T6" fmla="*/ 168 w 168"/>
                    <a:gd name="T7" fmla="*/ 0 h 14"/>
                  </a:gdLst>
                  <a:ahLst/>
                  <a:cxnLst>
                    <a:cxn ang="0">
                      <a:pos x="T0" y="T1"/>
                    </a:cxn>
                    <a:cxn ang="0">
                      <a:pos x="T2" y="T3"/>
                    </a:cxn>
                    <a:cxn ang="0">
                      <a:pos x="T4" y="T5"/>
                    </a:cxn>
                    <a:cxn ang="0">
                      <a:pos x="T6" y="T7"/>
                    </a:cxn>
                  </a:cxnLst>
                  <a:rect l="0" t="0" r="r" b="b"/>
                  <a:pathLst>
                    <a:path w="168" h="14">
                      <a:moveTo>
                        <a:pt x="0" y="14"/>
                      </a:moveTo>
                      <a:lnTo>
                        <a:pt x="81" y="7"/>
                      </a:lnTo>
                      <a:lnTo>
                        <a:pt x="121" y="7"/>
                      </a:lnTo>
                      <a:lnTo>
                        <a:pt x="168" y="0"/>
                      </a:lnTo>
                    </a:path>
                  </a:pathLst>
                </a:custGeom>
                <a:noFill/>
                <a:ln w="19050">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8" name="Freeform 91"/>
                <p:cNvSpPr>
                  <a:spLocks/>
                </p:cNvSpPr>
                <p:nvPr/>
              </p:nvSpPr>
              <p:spPr bwMode="auto">
                <a:xfrm>
                  <a:off x="1193" y="3307"/>
                  <a:ext cx="336" cy="31"/>
                </a:xfrm>
                <a:custGeom>
                  <a:avLst/>
                  <a:gdLst>
                    <a:gd name="T0" fmla="*/ 0 w 222"/>
                    <a:gd name="T1" fmla="*/ 27 h 27"/>
                    <a:gd name="T2" fmla="*/ 54 w 222"/>
                    <a:gd name="T3" fmla="*/ 20 h 27"/>
                    <a:gd name="T4" fmla="*/ 108 w 222"/>
                    <a:gd name="T5" fmla="*/ 14 h 27"/>
                    <a:gd name="T6" fmla="*/ 168 w 222"/>
                    <a:gd name="T7" fmla="*/ 7 h 27"/>
                    <a:gd name="T8" fmla="*/ 222 w 222"/>
                    <a:gd name="T9" fmla="*/ 0 h 27"/>
                  </a:gdLst>
                  <a:ahLst/>
                  <a:cxnLst>
                    <a:cxn ang="0">
                      <a:pos x="T0" y="T1"/>
                    </a:cxn>
                    <a:cxn ang="0">
                      <a:pos x="T2" y="T3"/>
                    </a:cxn>
                    <a:cxn ang="0">
                      <a:pos x="T4" y="T5"/>
                    </a:cxn>
                    <a:cxn ang="0">
                      <a:pos x="T6" y="T7"/>
                    </a:cxn>
                    <a:cxn ang="0">
                      <a:pos x="T8" y="T9"/>
                    </a:cxn>
                  </a:cxnLst>
                  <a:rect l="0" t="0" r="r" b="b"/>
                  <a:pathLst>
                    <a:path w="222" h="27">
                      <a:moveTo>
                        <a:pt x="0" y="27"/>
                      </a:moveTo>
                      <a:lnTo>
                        <a:pt x="54" y="20"/>
                      </a:lnTo>
                      <a:lnTo>
                        <a:pt x="108" y="14"/>
                      </a:lnTo>
                      <a:lnTo>
                        <a:pt x="168" y="7"/>
                      </a:lnTo>
                      <a:lnTo>
                        <a:pt x="222" y="0"/>
                      </a:lnTo>
                    </a:path>
                  </a:pathLst>
                </a:custGeom>
                <a:noFill/>
                <a:ln w="19050">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9" name="Freeform 92"/>
                <p:cNvSpPr>
                  <a:spLocks/>
                </p:cNvSpPr>
                <p:nvPr/>
              </p:nvSpPr>
              <p:spPr bwMode="auto">
                <a:xfrm>
                  <a:off x="1529" y="3270"/>
                  <a:ext cx="253" cy="37"/>
                </a:xfrm>
                <a:custGeom>
                  <a:avLst/>
                  <a:gdLst>
                    <a:gd name="T0" fmla="*/ 0 w 168"/>
                    <a:gd name="T1" fmla="*/ 33 h 33"/>
                    <a:gd name="T2" fmla="*/ 47 w 168"/>
                    <a:gd name="T3" fmla="*/ 27 h 33"/>
                    <a:gd name="T4" fmla="*/ 87 w 168"/>
                    <a:gd name="T5" fmla="*/ 13 h 33"/>
                    <a:gd name="T6" fmla="*/ 168 w 168"/>
                    <a:gd name="T7" fmla="*/ 0 h 33"/>
                  </a:gdLst>
                  <a:ahLst/>
                  <a:cxnLst>
                    <a:cxn ang="0">
                      <a:pos x="T0" y="T1"/>
                    </a:cxn>
                    <a:cxn ang="0">
                      <a:pos x="T2" y="T3"/>
                    </a:cxn>
                    <a:cxn ang="0">
                      <a:pos x="T4" y="T5"/>
                    </a:cxn>
                    <a:cxn ang="0">
                      <a:pos x="T6" y="T7"/>
                    </a:cxn>
                  </a:cxnLst>
                  <a:rect l="0" t="0" r="r" b="b"/>
                  <a:pathLst>
                    <a:path w="168" h="33">
                      <a:moveTo>
                        <a:pt x="0" y="33"/>
                      </a:moveTo>
                      <a:lnTo>
                        <a:pt x="47" y="27"/>
                      </a:lnTo>
                      <a:lnTo>
                        <a:pt x="87" y="13"/>
                      </a:lnTo>
                      <a:lnTo>
                        <a:pt x="168" y="0"/>
                      </a:lnTo>
                    </a:path>
                  </a:pathLst>
                </a:custGeom>
                <a:noFill/>
                <a:ln w="19050">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50" name="Freeform 93"/>
                <p:cNvSpPr>
                  <a:spLocks/>
                </p:cNvSpPr>
                <p:nvPr/>
              </p:nvSpPr>
              <p:spPr bwMode="auto">
                <a:xfrm>
                  <a:off x="1782" y="3254"/>
                  <a:ext cx="253" cy="16"/>
                </a:xfrm>
                <a:custGeom>
                  <a:avLst/>
                  <a:gdLst>
                    <a:gd name="T0" fmla="*/ 0 w 168"/>
                    <a:gd name="T1" fmla="*/ 14 h 14"/>
                    <a:gd name="T2" fmla="*/ 81 w 168"/>
                    <a:gd name="T3" fmla="*/ 7 h 14"/>
                    <a:gd name="T4" fmla="*/ 121 w 168"/>
                    <a:gd name="T5" fmla="*/ 0 h 14"/>
                    <a:gd name="T6" fmla="*/ 168 w 168"/>
                    <a:gd name="T7" fmla="*/ 0 h 14"/>
                  </a:gdLst>
                  <a:ahLst/>
                  <a:cxnLst>
                    <a:cxn ang="0">
                      <a:pos x="T0" y="T1"/>
                    </a:cxn>
                    <a:cxn ang="0">
                      <a:pos x="T2" y="T3"/>
                    </a:cxn>
                    <a:cxn ang="0">
                      <a:pos x="T4" y="T5"/>
                    </a:cxn>
                    <a:cxn ang="0">
                      <a:pos x="T6" y="T7"/>
                    </a:cxn>
                  </a:cxnLst>
                  <a:rect l="0" t="0" r="r" b="b"/>
                  <a:pathLst>
                    <a:path w="168" h="14">
                      <a:moveTo>
                        <a:pt x="0" y="14"/>
                      </a:moveTo>
                      <a:lnTo>
                        <a:pt x="81" y="7"/>
                      </a:lnTo>
                      <a:lnTo>
                        <a:pt x="121" y="0"/>
                      </a:lnTo>
                      <a:lnTo>
                        <a:pt x="168" y="0"/>
                      </a:lnTo>
                    </a:path>
                  </a:pathLst>
                </a:custGeom>
                <a:noFill/>
                <a:ln w="19050">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51" name="Freeform 94"/>
                <p:cNvSpPr>
                  <a:spLocks/>
                </p:cNvSpPr>
                <p:nvPr/>
              </p:nvSpPr>
              <p:spPr bwMode="auto">
                <a:xfrm>
                  <a:off x="2035" y="3254"/>
                  <a:ext cx="335" cy="23"/>
                </a:xfrm>
                <a:custGeom>
                  <a:avLst/>
                  <a:gdLst>
                    <a:gd name="T0" fmla="*/ 0 w 222"/>
                    <a:gd name="T1" fmla="*/ 0 h 20"/>
                    <a:gd name="T2" fmla="*/ 54 w 222"/>
                    <a:gd name="T3" fmla="*/ 0 h 20"/>
                    <a:gd name="T4" fmla="*/ 108 w 222"/>
                    <a:gd name="T5" fmla="*/ 7 h 20"/>
                    <a:gd name="T6" fmla="*/ 168 w 222"/>
                    <a:gd name="T7" fmla="*/ 14 h 20"/>
                    <a:gd name="T8" fmla="*/ 222 w 222"/>
                    <a:gd name="T9" fmla="*/ 20 h 20"/>
                  </a:gdLst>
                  <a:ahLst/>
                  <a:cxnLst>
                    <a:cxn ang="0">
                      <a:pos x="T0" y="T1"/>
                    </a:cxn>
                    <a:cxn ang="0">
                      <a:pos x="T2" y="T3"/>
                    </a:cxn>
                    <a:cxn ang="0">
                      <a:pos x="T4" y="T5"/>
                    </a:cxn>
                    <a:cxn ang="0">
                      <a:pos x="T6" y="T7"/>
                    </a:cxn>
                    <a:cxn ang="0">
                      <a:pos x="T8" y="T9"/>
                    </a:cxn>
                  </a:cxnLst>
                  <a:rect l="0" t="0" r="r" b="b"/>
                  <a:pathLst>
                    <a:path w="222" h="20">
                      <a:moveTo>
                        <a:pt x="0" y="0"/>
                      </a:moveTo>
                      <a:lnTo>
                        <a:pt x="54" y="0"/>
                      </a:lnTo>
                      <a:lnTo>
                        <a:pt x="108" y="7"/>
                      </a:lnTo>
                      <a:lnTo>
                        <a:pt x="168" y="14"/>
                      </a:lnTo>
                      <a:lnTo>
                        <a:pt x="222" y="20"/>
                      </a:lnTo>
                    </a:path>
                  </a:pathLst>
                </a:custGeom>
                <a:noFill/>
                <a:ln w="19050">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52" name="Freeform 95"/>
                <p:cNvSpPr>
                  <a:spLocks/>
                </p:cNvSpPr>
                <p:nvPr/>
              </p:nvSpPr>
              <p:spPr bwMode="auto">
                <a:xfrm>
                  <a:off x="2370" y="3277"/>
                  <a:ext cx="264" cy="61"/>
                </a:xfrm>
                <a:custGeom>
                  <a:avLst/>
                  <a:gdLst>
                    <a:gd name="T0" fmla="*/ 0 w 175"/>
                    <a:gd name="T1" fmla="*/ 0 h 54"/>
                    <a:gd name="T2" fmla="*/ 47 w 175"/>
                    <a:gd name="T3" fmla="*/ 14 h 54"/>
                    <a:gd name="T4" fmla="*/ 87 w 175"/>
                    <a:gd name="T5" fmla="*/ 27 h 54"/>
                    <a:gd name="T6" fmla="*/ 175 w 175"/>
                    <a:gd name="T7" fmla="*/ 54 h 54"/>
                  </a:gdLst>
                  <a:ahLst/>
                  <a:cxnLst>
                    <a:cxn ang="0">
                      <a:pos x="T0" y="T1"/>
                    </a:cxn>
                    <a:cxn ang="0">
                      <a:pos x="T2" y="T3"/>
                    </a:cxn>
                    <a:cxn ang="0">
                      <a:pos x="T4" y="T5"/>
                    </a:cxn>
                    <a:cxn ang="0">
                      <a:pos x="T6" y="T7"/>
                    </a:cxn>
                  </a:cxnLst>
                  <a:rect l="0" t="0" r="r" b="b"/>
                  <a:pathLst>
                    <a:path w="175" h="54">
                      <a:moveTo>
                        <a:pt x="0" y="0"/>
                      </a:moveTo>
                      <a:lnTo>
                        <a:pt x="47" y="14"/>
                      </a:lnTo>
                      <a:lnTo>
                        <a:pt x="87" y="27"/>
                      </a:lnTo>
                      <a:lnTo>
                        <a:pt x="175" y="54"/>
                      </a:lnTo>
                    </a:path>
                  </a:pathLst>
                </a:custGeom>
                <a:noFill/>
                <a:ln w="19050">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53" name="Freeform 96"/>
                <p:cNvSpPr>
                  <a:spLocks/>
                </p:cNvSpPr>
                <p:nvPr/>
              </p:nvSpPr>
              <p:spPr bwMode="auto">
                <a:xfrm>
                  <a:off x="2634" y="3338"/>
                  <a:ext cx="254" cy="68"/>
                </a:xfrm>
                <a:custGeom>
                  <a:avLst/>
                  <a:gdLst>
                    <a:gd name="T0" fmla="*/ 0 w 168"/>
                    <a:gd name="T1" fmla="*/ 0 h 61"/>
                    <a:gd name="T2" fmla="*/ 80 w 168"/>
                    <a:gd name="T3" fmla="*/ 27 h 61"/>
                    <a:gd name="T4" fmla="*/ 121 w 168"/>
                    <a:gd name="T5" fmla="*/ 41 h 61"/>
                    <a:gd name="T6" fmla="*/ 168 w 168"/>
                    <a:gd name="T7" fmla="*/ 61 h 61"/>
                  </a:gdLst>
                  <a:ahLst/>
                  <a:cxnLst>
                    <a:cxn ang="0">
                      <a:pos x="T0" y="T1"/>
                    </a:cxn>
                    <a:cxn ang="0">
                      <a:pos x="T2" y="T3"/>
                    </a:cxn>
                    <a:cxn ang="0">
                      <a:pos x="T4" y="T5"/>
                    </a:cxn>
                    <a:cxn ang="0">
                      <a:pos x="T6" y="T7"/>
                    </a:cxn>
                  </a:cxnLst>
                  <a:rect l="0" t="0" r="r" b="b"/>
                  <a:pathLst>
                    <a:path w="168" h="61">
                      <a:moveTo>
                        <a:pt x="0" y="0"/>
                      </a:moveTo>
                      <a:lnTo>
                        <a:pt x="80" y="27"/>
                      </a:lnTo>
                      <a:lnTo>
                        <a:pt x="121" y="41"/>
                      </a:lnTo>
                      <a:lnTo>
                        <a:pt x="168" y="61"/>
                      </a:lnTo>
                    </a:path>
                  </a:pathLst>
                </a:custGeom>
                <a:noFill/>
                <a:ln w="19050">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54" name="Freeform 97"/>
                <p:cNvSpPr>
                  <a:spLocks/>
                </p:cNvSpPr>
                <p:nvPr/>
              </p:nvSpPr>
              <p:spPr bwMode="auto">
                <a:xfrm>
                  <a:off x="2888" y="3406"/>
                  <a:ext cx="333" cy="120"/>
                </a:xfrm>
                <a:custGeom>
                  <a:avLst/>
                  <a:gdLst>
                    <a:gd name="T0" fmla="*/ 0 w 221"/>
                    <a:gd name="T1" fmla="*/ 0 h 107"/>
                    <a:gd name="T2" fmla="*/ 53 w 221"/>
                    <a:gd name="T3" fmla="*/ 20 h 107"/>
                    <a:gd name="T4" fmla="*/ 107 w 221"/>
                    <a:gd name="T5" fmla="*/ 53 h 107"/>
                    <a:gd name="T6" fmla="*/ 221 w 221"/>
                    <a:gd name="T7" fmla="*/ 107 h 107"/>
                  </a:gdLst>
                  <a:ahLst/>
                  <a:cxnLst>
                    <a:cxn ang="0">
                      <a:pos x="T0" y="T1"/>
                    </a:cxn>
                    <a:cxn ang="0">
                      <a:pos x="T2" y="T3"/>
                    </a:cxn>
                    <a:cxn ang="0">
                      <a:pos x="T4" y="T5"/>
                    </a:cxn>
                    <a:cxn ang="0">
                      <a:pos x="T6" y="T7"/>
                    </a:cxn>
                  </a:cxnLst>
                  <a:rect l="0" t="0" r="r" b="b"/>
                  <a:pathLst>
                    <a:path w="221" h="107">
                      <a:moveTo>
                        <a:pt x="0" y="0"/>
                      </a:moveTo>
                      <a:lnTo>
                        <a:pt x="53" y="20"/>
                      </a:lnTo>
                      <a:lnTo>
                        <a:pt x="107" y="53"/>
                      </a:lnTo>
                      <a:lnTo>
                        <a:pt x="221" y="107"/>
                      </a:lnTo>
                    </a:path>
                  </a:pathLst>
                </a:custGeom>
                <a:noFill/>
                <a:ln w="19050">
                  <a:solidFill>
                    <a:srgbClr val="00FF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78" name="Group 98"/>
              <p:cNvGrpSpPr>
                <a:grpSpLocks/>
              </p:cNvGrpSpPr>
              <p:nvPr/>
            </p:nvGrpSpPr>
            <p:grpSpPr bwMode="auto">
              <a:xfrm>
                <a:off x="940" y="2861"/>
                <a:ext cx="2534" cy="560"/>
                <a:chOff x="940" y="2861"/>
                <a:chExt cx="2534" cy="560"/>
              </a:xfrm>
            </p:grpSpPr>
            <p:sp>
              <p:nvSpPr>
                <p:cNvPr id="138" name="Freeform 99"/>
                <p:cNvSpPr>
                  <a:spLocks/>
                </p:cNvSpPr>
                <p:nvPr/>
              </p:nvSpPr>
              <p:spPr bwMode="auto">
                <a:xfrm>
                  <a:off x="940" y="3413"/>
                  <a:ext cx="253" cy="8"/>
                </a:xfrm>
                <a:custGeom>
                  <a:avLst/>
                  <a:gdLst>
                    <a:gd name="T0" fmla="*/ 0 w 168"/>
                    <a:gd name="T1" fmla="*/ 7 h 7"/>
                    <a:gd name="T2" fmla="*/ 81 w 168"/>
                    <a:gd name="T3" fmla="*/ 7 h 7"/>
                    <a:gd name="T4" fmla="*/ 121 w 168"/>
                    <a:gd name="T5" fmla="*/ 0 h 7"/>
                    <a:gd name="T6" fmla="*/ 168 w 168"/>
                    <a:gd name="T7" fmla="*/ 0 h 7"/>
                  </a:gdLst>
                  <a:ahLst/>
                  <a:cxnLst>
                    <a:cxn ang="0">
                      <a:pos x="T0" y="T1"/>
                    </a:cxn>
                    <a:cxn ang="0">
                      <a:pos x="T2" y="T3"/>
                    </a:cxn>
                    <a:cxn ang="0">
                      <a:pos x="T4" y="T5"/>
                    </a:cxn>
                    <a:cxn ang="0">
                      <a:pos x="T6" y="T7"/>
                    </a:cxn>
                  </a:cxnLst>
                  <a:rect l="0" t="0" r="r" b="b"/>
                  <a:pathLst>
                    <a:path w="168" h="7">
                      <a:moveTo>
                        <a:pt x="0" y="7"/>
                      </a:moveTo>
                      <a:lnTo>
                        <a:pt x="81" y="7"/>
                      </a:lnTo>
                      <a:lnTo>
                        <a:pt x="121" y="0"/>
                      </a:lnTo>
                      <a:lnTo>
                        <a:pt x="168"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9" name="Freeform 100"/>
                <p:cNvSpPr>
                  <a:spLocks/>
                </p:cNvSpPr>
                <p:nvPr/>
              </p:nvSpPr>
              <p:spPr bwMode="auto">
                <a:xfrm>
                  <a:off x="1193" y="3398"/>
                  <a:ext cx="336" cy="15"/>
                </a:xfrm>
                <a:custGeom>
                  <a:avLst/>
                  <a:gdLst>
                    <a:gd name="T0" fmla="*/ 0 w 222"/>
                    <a:gd name="T1" fmla="*/ 13 h 13"/>
                    <a:gd name="T2" fmla="*/ 54 w 222"/>
                    <a:gd name="T3" fmla="*/ 13 h 13"/>
                    <a:gd name="T4" fmla="*/ 108 w 222"/>
                    <a:gd name="T5" fmla="*/ 7 h 13"/>
                    <a:gd name="T6" fmla="*/ 168 w 222"/>
                    <a:gd name="T7" fmla="*/ 7 h 13"/>
                    <a:gd name="T8" fmla="*/ 222 w 222"/>
                    <a:gd name="T9" fmla="*/ 0 h 13"/>
                  </a:gdLst>
                  <a:ahLst/>
                  <a:cxnLst>
                    <a:cxn ang="0">
                      <a:pos x="T0" y="T1"/>
                    </a:cxn>
                    <a:cxn ang="0">
                      <a:pos x="T2" y="T3"/>
                    </a:cxn>
                    <a:cxn ang="0">
                      <a:pos x="T4" y="T5"/>
                    </a:cxn>
                    <a:cxn ang="0">
                      <a:pos x="T6" y="T7"/>
                    </a:cxn>
                    <a:cxn ang="0">
                      <a:pos x="T8" y="T9"/>
                    </a:cxn>
                  </a:cxnLst>
                  <a:rect l="0" t="0" r="r" b="b"/>
                  <a:pathLst>
                    <a:path w="222" h="13">
                      <a:moveTo>
                        <a:pt x="0" y="13"/>
                      </a:moveTo>
                      <a:lnTo>
                        <a:pt x="54" y="13"/>
                      </a:lnTo>
                      <a:lnTo>
                        <a:pt x="108" y="7"/>
                      </a:lnTo>
                      <a:lnTo>
                        <a:pt x="168" y="7"/>
                      </a:lnTo>
                      <a:lnTo>
                        <a:pt x="222"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0" name="Freeform 101"/>
                <p:cNvSpPr>
                  <a:spLocks/>
                </p:cNvSpPr>
                <p:nvPr/>
              </p:nvSpPr>
              <p:spPr bwMode="auto">
                <a:xfrm>
                  <a:off x="1529" y="3375"/>
                  <a:ext cx="253" cy="23"/>
                </a:xfrm>
                <a:custGeom>
                  <a:avLst/>
                  <a:gdLst>
                    <a:gd name="T0" fmla="*/ 0 w 168"/>
                    <a:gd name="T1" fmla="*/ 20 h 20"/>
                    <a:gd name="T2" fmla="*/ 47 w 168"/>
                    <a:gd name="T3" fmla="*/ 13 h 20"/>
                    <a:gd name="T4" fmla="*/ 87 w 168"/>
                    <a:gd name="T5" fmla="*/ 13 h 20"/>
                    <a:gd name="T6" fmla="*/ 168 w 168"/>
                    <a:gd name="T7" fmla="*/ 0 h 20"/>
                  </a:gdLst>
                  <a:ahLst/>
                  <a:cxnLst>
                    <a:cxn ang="0">
                      <a:pos x="T0" y="T1"/>
                    </a:cxn>
                    <a:cxn ang="0">
                      <a:pos x="T2" y="T3"/>
                    </a:cxn>
                    <a:cxn ang="0">
                      <a:pos x="T4" y="T5"/>
                    </a:cxn>
                    <a:cxn ang="0">
                      <a:pos x="T6" y="T7"/>
                    </a:cxn>
                  </a:cxnLst>
                  <a:rect l="0" t="0" r="r" b="b"/>
                  <a:pathLst>
                    <a:path w="168" h="20">
                      <a:moveTo>
                        <a:pt x="0" y="20"/>
                      </a:moveTo>
                      <a:lnTo>
                        <a:pt x="47" y="13"/>
                      </a:lnTo>
                      <a:lnTo>
                        <a:pt x="87" y="13"/>
                      </a:lnTo>
                      <a:lnTo>
                        <a:pt x="168"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1" name="Freeform 102"/>
                <p:cNvSpPr>
                  <a:spLocks/>
                </p:cNvSpPr>
                <p:nvPr/>
              </p:nvSpPr>
              <p:spPr bwMode="auto">
                <a:xfrm>
                  <a:off x="1782" y="3346"/>
                  <a:ext cx="253" cy="29"/>
                </a:xfrm>
                <a:custGeom>
                  <a:avLst/>
                  <a:gdLst>
                    <a:gd name="T0" fmla="*/ 0 w 168"/>
                    <a:gd name="T1" fmla="*/ 27 h 27"/>
                    <a:gd name="T2" fmla="*/ 81 w 168"/>
                    <a:gd name="T3" fmla="*/ 13 h 27"/>
                    <a:gd name="T4" fmla="*/ 121 w 168"/>
                    <a:gd name="T5" fmla="*/ 7 h 27"/>
                    <a:gd name="T6" fmla="*/ 168 w 168"/>
                    <a:gd name="T7" fmla="*/ 0 h 27"/>
                  </a:gdLst>
                  <a:ahLst/>
                  <a:cxnLst>
                    <a:cxn ang="0">
                      <a:pos x="T0" y="T1"/>
                    </a:cxn>
                    <a:cxn ang="0">
                      <a:pos x="T2" y="T3"/>
                    </a:cxn>
                    <a:cxn ang="0">
                      <a:pos x="T4" y="T5"/>
                    </a:cxn>
                    <a:cxn ang="0">
                      <a:pos x="T6" y="T7"/>
                    </a:cxn>
                  </a:cxnLst>
                  <a:rect l="0" t="0" r="r" b="b"/>
                  <a:pathLst>
                    <a:path w="168" h="27">
                      <a:moveTo>
                        <a:pt x="0" y="27"/>
                      </a:moveTo>
                      <a:lnTo>
                        <a:pt x="81" y="13"/>
                      </a:lnTo>
                      <a:lnTo>
                        <a:pt x="121" y="7"/>
                      </a:lnTo>
                      <a:lnTo>
                        <a:pt x="168"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2" name="Freeform 103"/>
                <p:cNvSpPr>
                  <a:spLocks/>
                </p:cNvSpPr>
                <p:nvPr/>
              </p:nvSpPr>
              <p:spPr bwMode="auto">
                <a:xfrm>
                  <a:off x="2035" y="3270"/>
                  <a:ext cx="335" cy="76"/>
                </a:xfrm>
                <a:custGeom>
                  <a:avLst/>
                  <a:gdLst>
                    <a:gd name="T0" fmla="*/ 0 w 222"/>
                    <a:gd name="T1" fmla="*/ 67 h 67"/>
                    <a:gd name="T2" fmla="*/ 54 w 222"/>
                    <a:gd name="T3" fmla="*/ 53 h 67"/>
                    <a:gd name="T4" fmla="*/ 108 w 222"/>
                    <a:gd name="T5" fmla="*/ 33 h 67"/>
                    <a:gd name="T6" fmla="*/ 168 w 222"/>
                    <a:gd name="T7" fmla="*/ 20 h 67"/>
                    <a:gd name="T8" fmla="*/ 222 w 222"/>
                    <a:gd name="T9" fmla="*/ 0 h 67"/>
                  </a:gdLst>
                  <a:ahLst/>
                  <a:cxnLst>
                    <a:cxn ang="0">
                      <a:pos x="T0" y="T1"/>
                    </a:cxn>
                    <a:cxn ang="0">
                      <a:pos x="T2" y="T3"/>
                    </a:cxn>
                    <a:cxn ang="0">
                      <a:pos x="T4" y="T5"/>
                    </a:cxn>
                    <a:cxn ang="0">
                      <a:pos x="T6" y="T7"/>
                    </a:cxn>
                    <a:cxn ang="0">
                      <a:pos x="T8" y="T9"/>
                    </a:cxn>
                  </a:cxnLst>
                  <a:rect l="0" t="0" r="r" b="b"/>
                  <a:pathLst>
                    <a:path w="222" h="67">
                      <a:moveTo>
                        <a:pt x="0" y="67"/>
                      </a:moveTo>
                      <a:lnTo>
                        <a:pt x="54" y="53"/>
                      </a:lnTo>
                      <a:lnTo>
                        <a:pt x="108" y="33"/>
                      </a:lnTo>
                      <a:lnTo>
                        <a:pt x="168" y="20"/>
                      </a:lnTo>
                      <a:lnTo>
                        <a:pt x="222"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3" name="Freeform 104"/>
                <p:cNvSpPr>
                  <a:spLocks/>
                </p:cNvSpPr>
                <p:nvPr/>
              </p:nvSpPr>
              <p:spPr bwMode="auto">
                <a:xfrm>
                  <a:off x="2370" y="3209"/>
                  <a:ext cx="264" cy="61"/>
                </a:xfrm>
                <a:custGeom>
                  <a:avLst/>
                  <a:gdLst>
                    <a:gd name="T0" fmla="*/ 0 w 175"/>
                    <a:gd name="T1" fmla="*/ 54 h 54"/>
                    <a:gd name="T2" fmla="*/ 47 w 175"/>
                    <a:gd name="T3" fmla="*/ 40 h 54"/>
                    <a:gd name="T4" fmla="*/ 87 w 175"/>
                    <a:gd name="T5" fmla="*/ 27 h 54"/>
                    <a:gd name="T6" fmla="*/ 134 w 175"/>
                    <a:gd name="T7" fmla="*/ 20 h 54"/>
                    <a:gd name="T8" fmla="*/ 175 w 175"/>
                    <a:gd name="T9" fmla="*/ 0 h 54"/>
                  </a:gdLst>
                  <a:ahLst/>
                  <a:cxnLst>
                    <a:cxn ang="0">
                      <a:pos x="T0" y="T1"/>
                    </a:cxn>
                    <a:cxn ang="0">
                      <a:pos x="T2" y="T3"/>
                    </a:cxn>
                    <a:cxn ang="0">
                      <a:pos x="T4" y="T5"/>
                    </a:cxn>
                    <a:cxn ang="0">
                      <a:pos x="T6" y="T7"/>
                    </a:cxn>
                    <a:cxn ang="0">
                      <a:pos x="T8" y="T9"/>
                    </a:cxn>
                  </a:cxnLst>
                  <a:rect l="0" t="0" r="r" b="b"/>
                  <a:pathLst>
                    <a:path w="175" h="54">
                      <a:moveTo>
                        <a:pt x="0" y="54"/>
                      </a:moveTo>
                      <a:lnTo>
                        <a:pt x="47" y="40"/>
                      </a:lnTo>
                      <a:lnTo>
                        <a:pt x="87" y="27"/>
                      </a:lnTo>
                      <a:lnTo>
                        <a:pt x="134" y="20"/>
                      </a:lnTo>
                      <a:lnTo>
                        <a:pt x="175"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 name="Freeform 105"/>
                <p:cNvSpPr>
                  <a:spLocks/>
                </p:cNvSpPr>
                <p:nvPr/>
              </p:nvSpPr>
              <p:spPr bwMode="auto">
                <a:xfrm>
                  <a:off x="2634" y="3081"/>
                  <a:ext cx="254" cy="128"/>
                </a:xfrm>
                <a:custGeom>
                  <a:avLst/>
                  <a:gdLst>
                    <a:gd name="T0" fmla="*/ 0 w 168"/>
                    <a:gd name="T1" fmla="*/ 114 h 114"/>
                    <a:gd name="T2" fmla="*/ 40 w 168"/>
                    <a:gd name="T3" fmla="*/ 87 h 114"/>
                    <a:gd name="T4" fmla="*/ 80 w 168"/>
                    <a:gd name="T5" fmla="*/ 60 h 114"/>
                    <a:gd name="T6" fmla="*/ 121 w 168"/>
                    <a:gd name="T7" fmla="*/ 26 h 114"/>
                    <a:gd name="T8" fmla="*/ 168 w 168"/>
                    <a:gd name="T9" fmla="*/ 0 h 114"/>
                  </a:gdLst>
                  <a:ahLst/>
                  <a:cxnLst>
                    <a:cxn ang="0">
                      <a:pos x="T0" y="T1"/>
                    </a:cxn>
                    <a:cxn ang="0">
                      <a:pos x="T2" y="T3"/>
                    </a:cxn>
                    <a:cxn ang="0">
                      <a:pos x="T4" y="T5"/>
                    </a:cxn>
                    <a:cxn ang="0">
                      <a:pos x="T6" y="T7"/>
                    </a:cxn>
                    <a:cxn ang="0">
                      <a:pos x="T8" y="T9"/>
                    </a:cxn>
                  </a:cxnLst>
                  <a:rect l="0" t="0" r="r" b="b"/>
                  <a:pathLst>
                    <a:path w="168" h="114">
                      <a:moveTo>
                        <a:pt x="0" y="114"/>
                      </a:moveTo>
                      <a:lnTo>
                        <a:pt x="40" y="87"/>
                      </a:lnTo>
                      <a:lnTo>
                        <a:pt x="80" y="60"/>
                      </a:lnTo>
                      <a:lnTo>
                        <a:pt x="121" y="26"/>
                      </a:lnTo>
                      <a:lnTo>
                        <a:pt x="168"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5" name="Freeform 106"/>
                <p:cNvSpPr>
                  <a:spLocks/>
                </p:cNvSpPr>
                <p:nvPr/>
              </p:nvSpPr>
              <p:spPr bwMode="auto">
                <a:xfrm>
                  <a:off x="2888" y="2967"/>
                  <a:ext cx="333" cy="114"/>
                </a:xfrm>
                <a:custGeom>
                  <a:avLst/>
                  <a:gdLst>
                    <a:gd name="T0" fmla="*/ 0 w 221"/>
                    <a:gd name="T1" fmla="*/ 101 h 101"/>
                    <a:gd name="T2" fmla="*/ 53 w 221"/>
                    <a:gd name="T3" fmla="*/ 74 h 101"/>
                    <a:gd name="T4" fmla="*/ 107 w 221"/>
                    <a:gd name="T5" fmla="*/ 47 h 101"/>
                    <a:gd name="T6" fmla="*/ 168 w 221"/>
                    <a:gd name="T7" fmla="*/ 27 h 101"/>
                    <a:gd name="T8" fmla="*/ 221 w 221"/>
                    <a:gd name="T9" fmla="*/ 0 h 101"/>
                  </a:gdLst>
                  <a:ahLst/>
                  <a:cxnLst>
                    <a:cxn ang="0">
                      <a:pos x="T0" y="T1"/>
                    </a:cxn>
                    <a:cxn ang="0">
                      <a:pos x="T2" y="T3"/>
                    </a:cxn>
                    <a:cxn ang="0">
                      <a:pos x="T4" y="T5"/>
                    </a:cxn>
                    <a:cxn ang="0">
                      <a:pos x="T6" y="T7"/>
                    </a:cxn>
                    <a:cxn ang="0">
                      <a:pos x="T8" y="T9"/>
                    </a:cxn>
                  </a:cxnLst>
                  <a:rect l="0" t="0" r="r" b="b"/>
                  <a:pathLst>
                    <a:path w="221" h="101">
                      <a:moveTo>
                        <a:pt x="0" y="101"/>
                      </a:moveTo>
                      <a:lnTo>
                        <a:pt x="53" y="74"/>
                      </a:lnTo>
                      <a:lnTo>
                        <a:pt x="107" y="47"/>
                      </a:lnTo>
                      <a:lnTo>
                        <a:pt x="168" y="27"/>
                      </a:lnTo>
                      <a:lnTo>
                        <a:pt x="221"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6" name="Freeform 107"/>
                <p:cNvSpPr>
                  <a:spLocks/>
                </p:cNvSpPr>
                <p:nvPr/>
              </p:nvSpPr>
              <p:spPr bwMode="auto">
                <a:xfrm>
                  <a:off x="3221" y="2861"/>
                  <a:ext cx="253" cy="106"/>
                </a:xfrm>
                <a:custGeom>
                  <a:avLst/>
                  <a:gdLst>
                    <a:gd name="T0" fmla="*/ 0 w 168"/>
                    <a:gd name="T1" fmla="*/ 94 h 94"/>
                    <a:gd name="T2" fmla="*/ 47 w 168"/>
                    <a:gd name="T3" fmla="*/ 67 h 94"/>
                    <a:gd name="T4" fmla="*/ 88 w 168"/>
                    <a:gd name="T5" fmla="*/ 47 h 94"/>
                    <a:gd name="T6" fmla="*/ 168 w 168"/>
                    <a:gd name="T7" fmla="*/ 0 h 94"/>
                  </a:gdLst>
                  <a:ahLst/>
                  <a:cxnLst>
                    <a:cxn ang="0">
                      <a:pos x="T0" y="T1"/>
                    </a:cxn>
                    <a:cxn ang="0">
                      <a:pos x="T2" y="T3"/>
                    </a:cxn>
                    <a:cxn ang="0">
                      <a:pos x="T4" y="T5"/>
                    </a:cxn>
                    <a:cxn ang="0">
                      <a:pos x="T6" y="T7"/>
                    </a:cxn>
                  </a:cxnLst>
                  <a:rect l="0" t="0" r="r" b="b"/>
                  <a:pathLst>
                    <a:path w="168" h="94">
                      <a:moveTo>
                        <a:pt x="0" y="94"/>
                      </a:moveTo>
                      <a:lnTo>
                        <a:pt x="47" y="67"/>
                      </a:lnTo>
                      <a:lnTo>
                        <a:pt x="88" y="47"/>
                      </a:lnTo>
                      <a:lnTo>
                        <a:pt x="168" y="0"/>
                      </a:lnTo>
                    </a:path>
                  </a:pathLst>
                </a:custGeom>
                <a:noFill/>
                <a:ln w="19050">
                  <a:solidFill>
                    <a:srgbClr val="CC99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79" name="Group 108"/>
              <p:cNvGrpSpPr>
                <a:grpSpLocks/>
              </p:cNvGrpSpPr>
              <p:nvPr/>
            </p:nvGrpSpPr>
            <p:grpSpPr bwMode="auto">
              <a:xfrm>
                <a:off x="940" y="3057"/>
                <a:ext cx="2534" cy="214"/>
                <a:chOff x="940" y="3057"/>
                <a:chExt cx="2534" cy="214"/>
              </a:xfrm>
            </p:grpSpPr>
            <p:sp>
              <p:nvSpPr>
                <p:cNvPr id="129" name="Freeform 109"/>
                <p:cNvSpPr>
                  <a:spLocks/>
                </p:cNvSpPr>
                <p:nvPr/>
              </p:nvSpPr>
              <p:spPr bwMode="auto">
                <a:xfrm>
                  <a:off x="940" y="3270"/>
                  <a:ext cx="253" cy="1"/>
                </a:xfrm>
                <a:custGeom>
                  <a:avLst/>
                  <a:gdLst>
                    <a:gd name="T0" fmla="*/ 0 w 168"/>
                    <a:gd name="T1" fmla="*/ 81 w 168"/>
                    <a:gd name="T2" fmla="*/ 121 w 168"/>
                    <a:gd name="T3" fmla="*/ 168 w 168"/>
                  </a:gdLst>
                  <a:ahLst/>
                  <a:cxnLst>
                    <a:cxn ang="0">
                      <a:pos x="T0" y="0"/>
                    </a:cxn>
                    <a:cxn ang="0">
                      <a:pos x="T1" y="0"/>
                    </a:cxn>
                    <a:cxn ang="0">
                      <a:pos x="T2" y="0"/>
                    </a:cxn>
                    <a:cxn ang="0">
                      <a:pos x="T3" y="0"/>
                    </a:cxn>
                  </a:cxnLst>
                  <a:rect l="0" t="0" r="r" b="b"/>
                  <a:pathLst>
                    <a:path w="168">
                      <a:moveTo>
                        <a:pt x="0" y="0"/>
                      </a:moveTo>
                      <a:lnTo>
                        <a:pt x="81" y="0"/>
                      </a:lnTo>
                      <a:lnTo>
                        <a:pt x="121" y="0"/>
                      </a:lnTo>
                      <a:lnTo>
                        <a:pt x="168" y="0"/>
                      </a:lnTo>
                    </a:path>
                  </a:pathLst>
                </a:custGeom>
                <a:noFill/>
                <a:ln w="19050">
                  <a:solidFill>
                    <a:srgbClr val="FF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0" name="Freeform 110"/>
                <p:cNvSpPr>
                  <a:spLocks/>
                </p:cNvSpPr>
                <p:nvPr/>
              </p:nvSpPr>
              <p:spPr bwMode="auto">
                <a:xfrm>
                  <a:off x="1193" y="3239"/>
                  <a:ext cx="336" cy="31"/>
                </a:xfrm>
                <a:custGeom>
                  <a:avLst/>
                  <a:gdLst>
                    <a:gd name="T0" fmla="*/ 0 w 222"/>
                    <a:gd name="T1" fmla="*/ 27 h 27"/>
                    <a:gd name="T2" fmla="*/ 54 w 222"/>
                    <a:gd name="T3" fmla="*/ 20 h 27"/>
                    <a:gd name="T4" fmla="*/ 108 w 222"/>
                    <a:gd name="T5" fmla="*/ 13 h 27"/>
                    <a:gd name="T6" fmla="*/ 168 w 222"/>
                    <a:gd name="T7" fmla="*/ 6 h 27"/>
                    <a:gd name="T8" fmla="*/ 222 w 222"/>
                    <a:gd name="T9" fmla="*/ 0 h 27"/>
                  </a:gdLst>
                  <a:ahLst/>
                  <a:cxnLst>
                    <a:cxn ang="0">
                      <a:pos x="T0" y="T1"/>
                    </a:cxn>
                    <a:cxn ang="0">
                      <a:pos x="T2" y="T3"/>
                    </a:cxn>
                    <a:cxn ang="0">
                      <a:pos x="T4" y="T5"/>
                    </a:cxn>
                    <a:cxn ang="0">
                      <a:pos x="T6" y="T7"/>
                    </a:cxn>
                    <a:cxn ang="0">
                      <a:pos x="T8" y="T9"/>
                    </a:cxn>
                  </a:cxnLst>
                  <a:rect l="0" t="0" r="r" b="b"/>
                  <a:pathLst>
                    <a:path w="222" h="27">
                      <a:moveTo>
                        <a:pt x="0" y="27"/>
                      </a:moveTo>
                      <a:lnTo>
                        <a:pt x="54" y="20"/>
                      </a:lnTo>
                      <a:lnTo>
                        <a:pt x="108" y="13"/>
                      </a:lnTo>
                      <a:lnTo>
                        <a:pt x="168" y="6"/>
                      </a:lnTo>
                      <a:lnTo>
                        <a:pt x="222" y="0"/>
                      </a:lnTo>
                    </a:path>
                  </a:pathLst>
                </a:custGeom>
                <a:noFill/>
                <a:ln w="19050">
                  <a:solidFill>
                    <a:srgbClr val="FF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1" name="Freeform 111"/>
                <p:cNvSpPr>
                  <a:spLocks/>
                </p:cNvSpPr>
                <p:nvPr/>
              </p:nvSpPr>
              <p:spPr bwMode="auto">
                <a:xfrm>
                  <a:off x="1529" y="3217"/>
                  <a:ext cx="253" cy="22"/>
                </a:xfrm>
                <a:custGeom>
                  <a:avLst/>
                  <a:gdLst>
                    <a:gd name="T0" fmla="*/ 0 w 168"/>
                    <a:gd name="T1" fmla="*/ 20 h 20"/>
                    <a:gd name="T2" fmla="*/ 47 w 168"/>
                    <a:gd name="T3" fmla="*/ 13 h 20"/>
                    <a:gd name="T4" fmla="*/ 87 w 168"/>
                    <a:gd name="T5" fmla="*/ 6 h 20"/>
                    <a:gd name="T6" fmla="*/ 168 w 168"/>
                    <a:gd name="T7" fmla="*/ 0 h 20"/>
                  </a:gdLst>
                  <a:ahLst/>
                  <a:cxnLst>
                    <a:cxn ang="0">
                      <a:pos x="T0" y="T1"/>
                    </a:cxn>
                    <a:cxn ang="0">
                      <a:pos x="T2" y="T3"/>
                    </a:cxn>
                    <a:cxn ang="0">
                      <a:pos x="T4" y="T5"/>
                    </a:cxn>
                    <a:cxn ang="0">
                      <a:pos x="T6" y="T7"/>
                    </a:cxn>
                  </a:cxnLst>
                  <a:rect l="0" t="0" r="r" b="b"/>
                  <a:pathLst>
                    <a:path w="168" h="20">
                      <a:moveTo>
                        <a:pt x="0" y="20"/>
                      </a:moveTo>
                      <a:lnTo>
                        <a:pt x="47" y="13"/>
                      </a:lnTo>
                      <a:lnTo>
                        <a:pt x="87" y="6"/>
                      </a:lnTo>
                      <a:lnTo>
                        <a:pt x="168" y="0"/>
                      </a:lnTo>
                    </a:path>
                  </a:pathLst>
                </a:custGeom>
                <a:noFill/>
                <a:ln w="19050">
                  <a:solidFill>
                    <a:srgbClr val="FF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2" name="Freeform 112"/>
                <p:cNvSpPr>
                  <a:spLocks/>
                </p:cNvSpPr>
                <p:nvPr/>
              </p:nvSpPr>
              <p:spPr bwMode="auto">
                <a:xfrm>
                  <a:off x="1782" y="3187"/>
                  <a:ext cx="253" cy="30"/>
                </a:xfrm>
                <a:custGeom>
                  <a:avLst/>
                  <a:gdLst>
                    <a:gd name="T0" fmla="*/ 0 w 168"/>
                    <a:gd name="T1" fmla="*/ 27 h 27"/>
                    <a:gd name="T2" fmla="*/ 81 w 168"/>
                    <a:gd name="T3" fmla="*/ 13 h 27"/>
                    <a:gd name="T4" fmla="*/ 121 w 168"/>
                    <a:gd name="T5" fmla="*/ 6 h 27"/>
                    <a:gd name="T6" fmla="*/ 168 w 168"/>
                    <a:gd name="T7" fmla="*/ 0 h 27"/>
                  </a:gdLst>
                  <a:ahLst/>
                  <a:cxnLst>
                    <a:cxn ang="0">
                      <a:pos x="T0" y="T1"/>
                    </a:cxn>
                    <a:cxn ang="0">
                      <a:pos x="T2" y="T3"/>
                    </a:cxn>
                    <a:cxn ang="0">
                      <a:pos x="T4" y="T5"/>
                    </a:cxn>
                    <a:cxn ang="0">
                      <a:pos x="T6" y="T7"/>
                    </a:cxn>
                  </a:cxnLst>
                  <a:rect l="0" t="0" r="r" b="b"/>
                  <a:pathLst>
                    <a:path w="168" h="27">
                      <a:moveTo>
                        <a:pt x="0" y="27"/>
                      </a:moveTo>
                      <a:lnTo>
                        <a:pt x="81" y="13"/>
                      </a:lnTo>
                      <a:lnTo>
                        <a:pt x="121" y="6"/>
                      </a:lnTo>
                      <a:lnTo>
                        <a:pt x="168" y="0"/>
                      </a:lnTo>
                    </a:path>
                  </a:pathLst>
                </a:custGeom>
                <a:noFill/>
                <a:ln w="19050">
                  <a:solidFill>
                    <a:srgbClr val="FF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 name="Freeform 113"/>
                <p:cNvSpPr>
                  <a:spLocks/>
                </p:cNvSpPr>
                <p:nvPr/>
              </p:nvSpPr>
              <p:spPr bwMode="auto">
                <a:xfrm>
                  <a:off x="2035" y="3140"/>
                  <a:ext cx="335" cy="47"/>
                </a:xfrm>
                <a:custGeom>
                  <a:avLst/>
                  <a:gdLst>
                    <a:gd name="T0" fmla="*/ 0 w 222"/>
                    <a:gd name="T1" fmla="*/ 41 h 41"/>
                    <a:gd name="T2" fmla="*/ 54 w 222"/>
                    <a:gd name="T3" fmla="*/ 34 h 41"/>
                    <a:gd name="T4" fmla="*/ 108 w 222"/>
                    <a:gd name="T5" fmla="*/ 21 h 41"/>
                    <a:gd name="T6" fmla="*/ 168 w 222"/>
                    <a:gd name="T7" fmla="*/ 7 h 41"/>
                    <a:gd name="T8" fmla="*/ 222 w 222"/>
                    <a:gd name="T9" fmla="*/ 0 h 41"/>
                  </a:gdLst>
                  <a:ahLst/>
                  <a:cxnLst>
                    <a:cxn ang="0">
                      <a:pos x="T0" y="T1"/>
                    </a:cxn>
                    <a:cxn ang="0">
                      <a:pos x="T2" y="T3"/>
                    </a:cxn>
                    <a:cxn ang="0">
                      <a:pos x="T4" y="T5"/>
                    </a:cxn>
                    <a:cxn ang="0">
                      <a:pos x="T6" y="T7"/>
                    </a:cxn>
                    <a:cxn ang="0">
                      <a:pos x="T8" y="T9"/>
                    </a:cxn>
                  </a:cxnLst>
                  <a:rect l="0" t="0" r="r" b="b"/>
                  <a:pathLst>
                    <a:path w="222" h="41">
                      <a:moveTo>
                        <a:pt x="0" y="41"/>
                      </a:moveTo>
                      <a:lnTo>
                        <a:pt x="54" y="34"/>
                      </a:lnTo>
                      <a:lnTo>
                        <a:pt x="108" y="21"/>
                      </a:lnTo>
                      <a:lnTo>
                        <a:pt x="168" y="7"/>
                      </a:lnTo>
                      <a:lnTo>
                        <a:pt x="222" y="0"/>
                      </a:lnTo>
                    </a:path>
                  </a:pathLst>
                </a:custGeom>
                <a:noFill/>
                <a:ln w="19050">
                  <a:solidFill>
                    <a:srgbClr val="FF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4" name="Freeform 114"/>
                <p:cNvSpPr>
                  <a:spLocks/>
                </p:cNvSpPr>
                <p:nvPr/>
              </p:nvSpPr>
              <p:spPr bwMode="auto">
                <a:xfrm>
                  <a:off x="2370" y="3103"/>
                  <a:ext cx="264" cy="37"/>
                </a:xfrm>
                <a:custGeom>
                  <a:avLst/>
                  <a:gdLst>
                    <a:gd name="T0" fmla="*/ 0 w 175"/>
                    <a:gd name="T1" fmla="*/ 33 h 33"/>
                    <a:gd name="T2" fmla="*/ 47 w 175"/>
                    <a:gd name="T3" fmla="*/ 27 h 33"/>
                    <a:gd name="T4" fmla="*/ 87 w 175"/>
                    <a:gd name="T5" fmla="*/ 13 h 33"/>
                    <a:gd name="T6" fmla="*/ 175 w 175"/>
                    <a:gd name="T7" fmla="*/ 0 h 33"/>
                  </a:gdLst>
                  <a:ahLst/>
                  <a:cxnLst>
                    <a:cxn ang="0">
                      <a:pos x="T0" y="T1"/>
                    </a:cxn>
                    <a:cxn ang="0">
                      <a:pos x="T2" y="T3"/>
                    </a:cxn>
                    <a:cxn ang="0">
                      <a:pos x="T4" y="T5"/>
                    </a:cxn>
                    <a:cxn ang="0">
                      <a:pos x="T6" y="T7"/>
                    </a:cxn>
                  </a:cxnLst>
                  <a:rect l="0" t="0" r="r" b="b"/>
                  <a:pathLst>
                    <a:path w="175" h="33">
                      <a:moveTo>
                        <a:pt x="0" y="33"/>
                      </a:moveTo>
                      <a:lnTo>
                        <a:pt x="47" y="27"/>
                      </a:lnTo>
                      <a:lnTo>
                        <a:pt x="87" y="13"/>
                      </a:lnTo>
                      <a:lnTo>
                        <a:pt x="175" y="0"/>
                      </a:lnTo>
                    </a:path>
                  </a:pathLst>
                </a:custGeom>
                <a:noFill/>
                <a:ln w="19050">
                  <a:solidFill>
                    <a:srgbClr val="FF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5" name="Freeform 115"/>
                <p:cNvSpPr>
                  <a:spLocks/>
                </p:cNvSpPr>
                <p:nvPr/>
              </p:nvSpPr>
              <p:spPr bwMode="auto">
                <a:xfrm>
                  <a:off x="2634" y="3081"/>
                  <a:ext cx="254" cy="22"/>
                </a:xfrm>
                <a:custGeom>
                  <a:avLst/>
                  <a:gdLst>
                    <a:gd name="T0" fmla="*/ 0 w 168"/>
                    <a:gd name="T1" fmla="*/ 20 h 20"/>
                    <a:gd name="T2" fmla="*/ 80 w 168"/>
                    <a:gd name="T3" fmla="*/ 6 h 20"/>
                    <a:gd name="T4" fmla="*/ 121 w 168"/>
                    <a:gd name="T5" fmla="*/ 6 h 20"/>
                    <a:gd name="T6" fmla="*/ 168 w 168"/>
                    <a:gd name="T7" fmla="*/ 0 h 20"/>
                  </a:gdLst>
                  <a:ahLst/>
                  <a:cxnLst>
                    <a:cxn ang="0">
                      <a:pos x="T0" y="T1"/>
                    </a:cxn>
                    <a:cxn ang="0">
                      <a:pos x="T2" y="T3"/>
                    </a:cxn>
                    <a:cxn ang="0">
                      <a:pos x="T4" y="T5"/>
                    </a:cxn>
                    <a:cxn ang="0">
                      <a:pos x="T6" y="T7"/>
                    </a:cxn>
                  </a:cxnLst>
                  <a:rect l="0" t="0" r="r" b="b"/>
                  <a:pathLst>
                    <a:path w="168" h="20">
                      <a:moveTo>
                        <a:pt x="0" y="20"/>
                      </a:moveTo>
                      <a:lnTo>
                        <a:pt x="80" y="6"/>
                      </a:lnTo>
                      <a:lnTo>
                        <a:pt x="121" y="6"/>
                      </a:lnTo>
                      <a:lnTo>
                        <a:pt x="168" y="0"/>
                      </a:lnTo>
                    </a:path>
                  </a:pathLst>
                </a:custGeom>
                <a:noFill/>
                <a:ln w="19050">
                  <a:solidFill>
                    <a:srgbClr val="FF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6" name="Freeform 116"/>
                <p:cNvSpPr>
                  <a:spLocks/>
                </p:cNvSpPr>
                <p:nvPr/>
              </p:nvSpPr>
              <p:spPr bwMode="auto">
                <a:xfrm>
                  <a:off x="2888" y="3065"/>
                  <a:ext cx="333" cy="16"/>
                </a:xfrm>
                <a:custGeom>
                  <a:avLst/>
                  <a:gdLst>
                    <a:gd name="T0" fmla="*/ 0 w 221"/>
                    <a:gd name="T1" fmla="*/ 14 h 14"/>
                    <a:gd name="T2" fmla="*/ 53 w 221"/>
                    <a:gd name="T3" fmla="*/ 7 h 14"/>
                    <a:gd name="T4" fmla="*/ 107 w 221"/>
                    <a:gd name="T5" fmla="*/ 7 h 14"/>
                    <a:gd name="T6" fmla="*/ 168 w 221"/>
                    <a:gd name="T7" fmla="*/ 0 h 14"/>
                    <a:gd name="T8" fmla="*/ 221 w 221"/>
                    <a:gd name="T9" fmla="*/ 0 h 14"/>
                  </a:gdLst>
                  <a:ahLst/>
                  <a:cxnLst>
                    <a:cxn ang="0">
                      <a:pos x="T0" y="T1"/>
                    </a:cxn>
                    <a:cxn ang="0">
                      <a:pos x="T2" y="T3"/>
                    </a:cxn>
                    <a:cxn ang="0">
                      <a:pos x="T4" y="T5"/>
                    </a:cxn>
                    <a:cxn ang="0">
                      <a:pos x="T6" y="T7"/>
                    </a:cxn>
                    <a:cxn ang="0">
                      <a:pos x="T8" y="T9"/>
                    </a:cxn>
                  </a:cxnLst>
                  <a:rect l="0" t="0" r="r" b="b"/>
                  <a:pathLst>
                    <a:path w="221" h="14">
                      <a:moveTo>
                        <a:pt x="0" y="14"/>
                      </a:moveTo>
                      <a:lnTo>
                        <a:pt x="53" y="7"/>
                      </a:lnTo>
                      <a:lnTo>
                        <a:pt x="107" y="7"/>
                      </a:lnTo>
                      <a:lnTo>
                        <a:pt x="168" y="0"/>
                      </a:lnTo>
                      <a:lnTo>
                        <a:pt x="221" y="0"/>
                      </a:lnTo>
                    </a:path>
                  </a:pathLst>
                </a:custGeom>
                <a:noFill/>
                <a:ln w="19050">
                  <a:solidFill>
                    <a:srgbClr val="FF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7" name="Freeform 117"/>
                <p:cNvSpPr>
                  <a:spLocks/>
                </p:cNvSpPr>
                <p:nvPr/>
              </p:nvSpPr>
              <p:spPr bwMode="auto">
                <a:xfrm>
                  <a:off x="3221" y="3057"/>
                  <a:ext cx="253" cy="8"/>
                </a:xfrm>
                <a:custGeom>
                  <a:avLst/>
                  <a:gdLst>
                    <a:gd name="T0" fmla="*/ 0 w 168"/>
                    <a:gd name="T1" fmla="*/ 7 h 7"/>
                    <a:gd name="T2" fmla="*/ 47 w 168"/>
                    <a:gd name="T3" fmla="*/ 7 h 7"/>
                    <a:gd name="T4" fmla="*/ 88 w 168"/>
                    <a:gd name="T5" fmla="*/ 0 h 7"/>
                    <a:gd name="T6" fmla="*/ 168 w 168"/>
                    <a:gd name="T7" fmla="*/ 0 h 7"/>
                  </a:gdLst>
                  <a:ahLst/>
                  <a:cxnLst>
                    <a:cxn ang="0">
                      <a:pos x="T0" y="T1"/>
                    </a:cxn>
                    <a:cxn ang="0">
                      <a:pos x="T2" y="T3"/>
                    </a:cxn>
                    <a:cxn ang="0">
                      <a:pos x="T4" y="T5"/>
                    </a:cxn>
                    <a:cxn ang="0">
                      <a:pos x="T6" y="T7"/>
                    </a:cxn>
                  </a:cxnLst>
                  <a:rect l="0" t="0" r="r" b="b"/>
                  <a:pathLst>
                    <a:path w="168" h="7">
                      <a:moveTo>
                        <a:pt x="0" y="7"/>
                      </a:moveTo>
                      <a:lnTo>
                        <a:pt x="47" y="7"/>
                      </a:lnTo>
                      <a:lnTo>
                        <a:pt x="88" y="0"/>
                      </a:lnTo>
                      <a:lnTo>
                        <a:pt x="168" y="0"/>
                      </a:lnTo>
                    </a:path>
                  </a:pathLst>
                </a:custGeom>
                <a:noFill/>
                <a:ln w="19050">
                  <a:solidFill>
                    <a:srgbClr val="FFCC99"/>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80" name="Group 118"/>
              <p:cNvGrpSpPr>
                <a:grpSpLocks/>
              </p:cNvGrpSpPr>
              <p:nvPr/>
            </p:nvGrpSpPr>
            <p:grpSpPr bwMode="auto">
              <a:xfrm>
                <a:off x="940" y="1786"/>
                <a:ext cx="2534" cy="1740"/>
                <a:chOff x="940" y="1786"/>
                <a:chExt cx="2534" cy="1740"/>
              </a:xfrm>
            </p:grpSpPr>
            <p:sp>
              <p:nvSpPr>
                <p:cNvPr id="120" name="Freeform 119"/>
                <p:cNvSpPr>
                  <a:spLocks/>
                </p:cNvSpPr>
                <p:nvPr/>
              </p:nvSpPr>
              <p:spPr bwMode="auto">
                <a:xfrm>
                  <a:off x="940" y="1786"/>
                  <a:ext cx="253" cy="45"/>
                </a:xfrm>
                <a:custGeom>
                  <a:avLst/>
                  <a:gdLst>
                    <a:gd name="T0" fmla="*/ 0 w 168"/>
                    <a:gd name="T1" fmla="*/ 0 h 40"/>
                    <a:gd name="T2" fmla="*/ 81 w 168"/>
                    <a:gd name="T3" fmla="*/ 13 h 40"/>
                    <a:gd name="T4" fmla="*/ 121 w 168"/>
                    <a:gd name="T5" fmla="*/ 27 h 40"/>
                    <a:gd name="T6" fmla="*/ 168 w 168"/>
                    <a:gd name="T7" fmla="*/ 40 h 40"/>
                  </a:gdLst>
                  <a:ahLst/>
                  <a:cxnLst>
                    <a:cxn ang="0">
                      <a:pos x="T0" y="T1"/>
                    </a:cxn>
                    <a:cxn ang="0">
                      <a:pos x="T2" y="T3"/>
                    </a:cxn>
                    <a:cxn ang="0">
                      <a:pos x="T4" y="T5"/>
                    </a:cxn>
                    <a:cxn ang="0">
                      <a:pos x="T6" y="T7"/>
                    </a:cxn>
                  </a:cxnLst>
                  <a:rect l="0" t="0" r="r" b="b"/>
                  <a:pathLst>
                    <a:path w="168" h="40">
                      <a:moveTo>
                        <a:pt x="0" y="0"/>
                      </a:moveTo>
                      <a:lnTo>
                        <a:pt x="81" y="13"/>
                      </a:lnTo>
                      <a:lnTo>
                        <a:pt x="121" y="27"/>
                      </a:lnTo>
                      <a:lnTo>
                        <a:pt x="168" y="4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1" name="Freeform 120"/>
                <p:cNvSpPr>
                  <a:spLocks/>
                </p:cNvSpPr>
                <p:nvPr/>
              </p:nvSpPr>
              <p:spPr bwMode="auto">
                <a:xfrm>
                  <a:off x="1193" y="1831"/>
                  <a:ext cx="336" cy="144"/>
                </a:xfrm>
                <a:custGeom>
                  <a:avLst/>
                  <a:gdLst>
                    <a:gd name="T0" fmla="*/ 0 w 222"/>
                    <a:gd name="T1" fmla="*/ 0 h 128"/>
                    <a:gd name="T2" fmla="*/ 54 w 222"/>
                    <a:gd name="T3" fmla="*/ 27 h 128"/>
                    <a:gd name="T4" fmla="*/ 108 w 222"/>
                    <a:gd name="T5" fmla="*/ 61 h 128"/>
                    <a:gd name="T6" fmla="*/ 168 w 222"/>
                    <a:gd name="T7" fmla="*/ 94 h 128"/>
                    <a:gd name="T8" fmla="*/ 222 w 222"/>
                    <a:gd name="T9" fmla="*/ 128 h 128"/>
                  </a:gdLst>
                  <a:ahLst/>
                  <a:cxnLst>
                    <a:cxn ang="0">
                      <a:pos x="T0" y="T1"/>
                    </a:cxn>
                    <a:cxn ang="0">
                      <a:pos x="T2" y="T3"/>
                    </a:cxn>
                    <a:cxn ang="0">
                      <a:pos x="T4" y="T5"/>
                    </a:cxn>
                    <a:cxn ang="0">
                      <a:pos x="T6" y="T7"/>
                    </a:cxn>
                    <a:cxn ang="0">
                      <a:pos x="T8" y="T9"/>
                    </a:cxn>
                  </a:cxnLst>
                  <a:rect l="0" t="0" r="r" b="b"/>
                  <a:pathLst>
                    <a:path w="222" h="128">
                      <a:moveTo>
                        <a:pt x="0" y="0"/>
                      </a:moveTo>
                      <a:lnTo>
                        <a:pt x="54" y="27"/>
                      </a:lnTo>
                      <a:lnTo>
                        <a:pt x="108" y="61"/>
                      </a:lnTo>
                      <a:lnTo>
                        <a:pt x="168" y="94"/>
                      </a:lnTo>
                      <a:lnTo>
                        <a:pt x="222" y="128"/>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2" name="Freeform 121"/>
                <p:cNvSpPr>
                  <a:spLocks/>
                </p:cNvSpPr>
                <p:nvPr/>
              </p:nvSpPr>
              <p:spPr bwMode="auto">
                <a:xfrm>
                  <a:off x="1529" y="1975"/>
                  <a:ext cx="253" cy="158"/>
                </a:xfrm>
                <a:custGeom>
                  <a:avLst/>
                  <a:gdLst>
                    <a:gd name="T0" fmla="*/ 0 w 168"/>
                    <a:gd name="T1" fmla="*/ 0 h 141"/>
                    <a:gd name="T2" fmla="*/ 47 w 168"/>
                    <a:gd name="T3" fmla="*/ 33 h 141"/>
                    <a:gd name="T4" fmla="*/ 87 w 168"/>
                    <a:gd name="T5" fmla="*/ 67 h 141"/>
                    <a:gd name="T6" fmla="*/ 168 w 168"/>
                    <a:gd name="T7" fmla="*/ 141 h 141"/>
                  </a:gdLst>
                  <a:ahLst/>
                  <a:cxnLst>
                    <a:cxn ang="0">
                      <a:pos x="T0" y="T1"/>
                    </a:cxn>
                    <a:cxn ang="0">
                      <a:pos x="T2" y="T3"/>
                    </a:cxn>
                    <a:cxn ang="0">
                      <a:pos x="T4" y="T5"/>
                    </a:cxn>
                    <a:cxn ang="0">
                      <a:pos x="T6" y="T7"/>
                    </a:cxn>
                  </a:cxnLst>
                  <a:rect l="0" t="0" r="r" b="b"/>
                  <a:pathLst>
                    <a:path w="168" h="141">
                      <a:moveTo>
                        <a:pt x="0" y="0"/>
                      </a:moveTo>
                      <a:lnTo>
                        <a:pt x="47" y="33"/>
                      </a:lnTo>
                      <a:lnTo>
                        <a:pt x="87" y="67"/>
                      </a:lnTo>
                      <a:lnTo>
                        <a:pt x="168" y="141"/>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3" name="Freeform 122"/>
                <p:cNvSpPr>
                  <a:spLocks/>
                </p:cNvSpPr>
                <p:nvPr/>
              </p:nvSpPr>
              <p:spPr bwMode="auto">
                <a:xfrm>
                  <a:off x="1782" y="2133"/>
                  <a:ext cx="253" cy="213"/>
                </a:xfrm>
                <a:custGeom>
                  <a:avLst/>
                  <a:gdLst>
                    <a:gd name="T0" fmla="*/ 0 w 168"/>
                    <a:gd name="T1" fmla="*/ 0 h 188"/>
                    <a:gd name="T2" fmla="*/ 81 w 168"/>
                    <a:gd name="T3" fmla="*/ 87 h 188"/>
                    <a:gd name="T4" fmla="*/ 121 w 168"/>
                    <a:gd name="T5" fmla="*/ 135 h 188"/>
                    <a:gd name="T6" fmla="*/ 168 w 168"/>
                    <a:gd name="T7" fmla="*/ 188 h 188"/>
                  </a:gdLst>
                  <a:ahLst/>
                  <a:cxnLst>
                    <a:cxn ang="0">
                      <a:pos x="T0" y="T1"/>
                    </a:cxn>
                    <a:cxn ang="0">
                      <a:pos x="T2" y="T3"/>
                    </a:cxn>
                    <a:cxn ang="0">
                      <a:pos x="T4" y="T5"/>
                    </a:cxn>
                    <a:cxn ang="0">
                      <a:pos x="T6" y="T7"/>
                    </a:cxn>
                  </a:cxnLst>
                  <a:rect l="0" t="0" r="r" b="b"/>
                  <a:pathLst>
                    <a:path w="168" h="188">
                      <a:moveTo>
                        <a:pt x="0" y="0"/>
                      </a:moveTo>
                      <a:lnTo>
                        <a:pt x="81" y="87"/>
                      </a:lnTo>
                      <a:lnTo>
                        <a:pt x="121" y="135"/>
                      </a:lnTo>
                      <a:lnTo>
                        <a:pt x="168" y="188"/>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4" name="Freeform 123"/>
                <p:cNvSpPr>
                  <a:spLocks/>
                </p:cNvSpPr>
                <p:nvPr/>
              </p:nvSpPr>
              <p:spPr bwMode="auto">
                <a:xfrm>
                  <a:off x="2035" y="2346"/>
                  <a:ext cx="335" cy="324"/>
                </a:xfrm>
                <a:custGeom>
                  <a:avLst/>
                  <a:gdLst>
                    <a:gd name="T0" fmla="*/ 0 w 222"/>
                    <a:gd name="T1" fmla="*/ 0 h 289"/>
                    <a:gd name="T2" fmla="*/ 54 w 222"/>
                    <a:gd name="T3" fmla="*/ 68 h 289"/>
                    <a:gd name="T4" fmla="*/ 108 w 222"/>
                    <a:gd name="T5" fmla="*/ 142 h 289"/>
                    <a:gd name="T6" fmla="*/ 168 w 222"/>
                    <a:gd name="T7" fmla="*/ 216 h 289"/>
                    <a:gd name="T8" fmla="*/ 222 w 222"/>
                    <a:gd name="T9" fmla="*/ 289 h 289"/>
                  </a:gdLst>
                  <a:ahLst/>
                  <a:cxnLst>
                    <a:cxn ang="0">
                      <a:pos x="T0" y="T1"/>
                    </a:cxn>
                    <a:cxn ang="0">
                      <a:pos x="T2" y="T3"/>
                    </a:cxn>
                    <a:cxn ang="0">
                      <a:pos x="T4" y="T5"/>
                    </a:cxn>
                    <a:cxn ang="0">
                      <a:pos x="T6" y="T7"/>
                    </a:cxn>
                    <a:cxn ang="0">
                      <a:pos x="T8" y="T9"/>
                    </a:cxn>
                  </a:cxnLst>
                  <a:rect l="0" t="0" r="r" b="b"/>
                  <a:pathLst>
                    <a:path w="222" h="289">
                      <a:moveTo>
                        <a:pt x="0" y="0"/>
                      </a:moveTo>
                      <a:lnTo>
                        <a:pt x="54" y="68"/>
                      </a:lnTo>
                      <a:lnTo>
                        <a:pt x="108" y="142"/>
                      </a:lnTo>
                      <a:lnTo>
                        <a:pt x="168" y="216"/>
                      </a:lnTo>
                      <a:lnTo>
                        <a:pt x="222" y="289"/>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5" name="Freeform 124"/>
                <p:cNvSpPr>
                  <a:spLocks/>
                </p:cNvSpPr>
                <p:nvPr/>
              </p:nvSpPr>
              <p:spPr bwMode="auto">
                <a:xfrm>
                  <a:off x="2370" y="2670"/>
                  <a:ext cx="264" cy="267"/>
                </a:xfrm>
                <a:custGeom>
                  <a:avLst/>
                  <a:gdLst>
                    <a:gd name="T0" fmla="*/ 0 w 175"/>
                    <a:gd name="T1" fmla="*/ 0 h 236"/>
                    <a:gd name="T2" fmla="*/ 47 w 175"/>
                    <a:gd name="T3" fmla="*/ 61 h 236"/>
                    <a:gd name="T4" fmla="*/ 87 w 175"/>
                    <a:gd name="T5" fmla="*/ 122 h 236"/>
                    <a:gd name="T6" fmla="*/ 175 w 175"/>
                    <a:gd name="T7" fmla="*/ 236 h 236"/>
                  </a:gdLst>
                  <a:ahLst/>
                  <a:cxnLst>
                    <a:cxn ang="0">
                      <a:pos x="T0" y="T1"/>
                    </a:cxn>
                    <a:cxn ang="0">
                      <a:pos x="T2" y="T3"/>
                    </a:cxn>
                    <a:cxn ang="0">
                      <a:pos x="T4" y="T5"/>
                    </a:cxn>
                    <a:cxn ang="0">
                      <a:pos x="T6" y="T7"/>
                    </a:cxn>
                  </a:cxnLst>
                  <a:rect l="0" t="0" r="r" b="b"/>
                  <a:pathLst>
                    <a:path w="175" h="236">
                      <a:moveTo>
                        <a:pt x="0" y="0"/>
                      </a:moveTo>
                      <a:lnTo>
                        <a:pt x="47" y="61"/>
                      </a:lnTo>
                      <a:lnTo>
                        <a:pt x="87" y="122"/>
                      </a:lnTo>
                      <a:lnTo>
                        <a:pt x="175" y="236"/>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6" name="Freeform 125"/>
                <p:cNvSpPr>
                  <a:spLocks/>
                </p:cNvSpPr>
                <p:nvPr/>
              </p:nvSpPr>
              <p:spPr bwMode="auto">
                <a:xfrm>
                  <a:off x="2634" y="2937"/>
                  <a:ext cx="254" cy="250"/>
                </a:xfrm>
                <a:custGeom>
                  <a:avLst/>
                  <a:gdLst>
                    <a:gd name="T0" fmla="*/ 0 w 168"/>
                    <a:gd name="T1" fmla="*/ 0 h 222"/>
                    <a:gd name="T2" fmla="*/ 80 w 168"/>
                    <a:gd name="T3" fmla="*/ 107 h 222"/>
                    <a:gd name="T4" fmla="*/ 121 w 168"/>
                    <a:gd name="T5" fmla="*/ 168 h 222"/>
                    <a:gd name="T6" fmla="*/ 168 w 168"/>
                    <a:gd name="T7" fmla="*/ 222 h 222"/>
                  </a:gdLst>
                  <a:ahLst/>
                  <a:cxnLst>
                    <a:cxn ang="0">
                      <a:pos x="T0" y="T1"/>
                    </a:cxn>
                    <a:cxn ang="0">
                      <a:pos x="T2" y="T3"/>
                    </a:cxn>
                    <a:cxn ang="0">
                      <a:pos x="T4" y="T5"/>
                    </a:cxn>
                    <a:cxn ang="0">
                      <a:pos x="T6" y="T7"/>
                    </a:cxn>
                  </a:cxnLst>
                  <a:rect l="0" t="0" r="r" b="b"/>
                  <a:pathLst>
                    <a:path w="168" h="222">
                      <a:moveTo>
                        <a:pt x="0" y="0"/>
                      </a:moveTo>
                      <a:lnTo>
                        <a:pt x="80" y="107"/>
                      </a:lnTo>
                      <a:lnTo>
                        <a:pt x="121" y="168"/>
                      </a:lnTo>
                      <a:lnTo>
                        <a:pt x="168" y="222"/>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7" name="Freeform 126"/>
                <p:cNvSpPr>
                  <a:spLocks/>
                </p:cNvSpPr>
                <p:nvPr/>
              </p:nvSpPr>
              <p:spPr bwMode="auto">
                <a:xfrm>
                  <a:off x="2888" y="3187"/>
                  <a:ext cx="333" cy="264"/>
                </a:xfrm>
                <a:custGeom>
                  <a:avLst/>
                  <a:gdLst>
                    <a:gd name="T0" fmla="*/ 0 w 221"/>
                    <a:gd name="T1" fmla="*/ 0 h 235"/>
                    <a:gd name="T2" fmla="*/ 53 w 221"/>
                    <a:gd name="T3" fmla="*/ 60 h 235"/>
                    <a:gd name="T4" fmla="*/ 107 w 221"/>
                    <a:gd name="T5" fmla="*/ 127 h 235"/>
                    <a:gd name="T6" fmla="*/ 168 w 221"/>
                    <a:gd name="T7" fmla="*/ 188 h 235"/>
                    <a:gd name="T8" fmla="*/ 195 w 221"/>
                    <a:gd name="T9" fmla="*/ 215 h 235"/>
                    <a:gd name="T10" fmla="*/ 221 w 221"/>
                    <a:gd name="T11" fmla="*/ 235 h 235"/>
                  </a:gdLst>
                  <a:ahLst/>
                  <a:cxnLst>
                    <a:cxn ang="0">
                      <a:pos x="T0" y="T1"/>
                    </a:cxn>
                    <a:cxn ang="0">
                      <a:pos x="T2" y="T3"/>
                    </a:cxn>
                    <a:cxn ang="0">
                      <a:pos x="T4" y="T5"/>
                    </a:cxn>
                    <a:cxn ang="0">
                      <a:pos x="T6" y="T7"/>
                    </a:cxn>
                    <a:cxn ang="0">
                      <a:pos x="T8" y="T9"/>
                    </a:cxn>
                    <a:cxn ang="0">
                      <a:pos x="T10" y="T11"/>
                    </a:cxn>
                  </a:cxnLst>
                  <a:rect l="0" t="0" r="r" b="b"/>
                  <a:pathLst>
                    <a:path w="221" h="235">
                      <a:moveTo>
                        <a:pt x="0" y="0"/>
                      </a:moveTo>
                      <a:lnTo>
                        <a:pt x="53" y="60"/>
                      </a:lnTo>
                      <a:lnTo>
                        <a:pt x="107" y="127"/>
                      </a:lnTo>
                      <a:lnTo>
                        <a:pt x="168" y="188"/>
                      </a:lnTo>
                      <a:lnTo>
                        <a:pt x="195" y="215"/>
                      </a:lnTo>
                      <a:lnTo>
                        <a:pt x="221" y="235"/>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8" name="Freeform 127"/>
                <p:cNvSpPr>
                  <a:spLocks/>
                </p:cNvSpPr>
                <p:nvPr/>
              </p:nvSpPr>
              <p:spPr bwMode="auto">
                <a:xfrm>
                  <a:off x="3221" y="3451"/>
                  <a:ext cx="253" cy="75"/>
                </a:xfrm>
                <a:custGeom>
                  <a:avLst/>
                  <a:gdLst>
                    <a:gd name="T0" fmla="*/ 0 w 168"/>
                    <a:gd name="T1" fmla="*/ 0 h 67"/>
                    <a:gd name="T2" fmla="*/ 21 w 168"/>
                    <a:gd name="T3" fmla="*/ 13 h 67"/>
                    <a:gd name="T4" fmla="*/ 47 w 168"/>
                    <a:gd name="T5" fmla="*/ 27 h 67"/>
                    <a:gd name="T6" fmla="*/ 88 w 168"/>
                    <a:gd name="T7" fmla="*/ 47 h 67"/>
                    <a:gd name="T8" fmla="*/ 128 w 168"/>
                    <a:gd name="T9" fmla="*/ 54 h 67"/>
                    <a:gd name="T10" fmla="*/ 168 w 168"/>
                    <a:gd name="T11" fmla="*/ 67 h 67"/>
                  </a:gdLst>
                  <a:ahLst/>
                  <a:cxnLst>
                    <a:cxn ang="0">
                      <a:pos x="T0" y="T1"/>
                    </a:cxn>
                    <a:cxn ang="0">
                      <a:pos x="T2" y="T3"/>
                    </a:cxn>
                    <a:cxn ang="0">
                      <a:pos x="T4" y="T5"/>
                    </a:cxn>
                    <a:cxn ang="0">
                      <a:pos x="T6" y="T7"/>
                    </a:cxn>
                    <a:cxn ang="0">
                      <a:pos x="T8" y="T9"/>
                    </a:cxn>
                    <a:cxn ang="0">
                      <a:pos x="T10" y="T11"/>
                    </a:cxn>
                  </a:cxnLst>
                  <a:rect l="0" t="0" r="r" b="b"/>
                  <a:pathLst>
                    <a:path w="168" h="67">
                      <a:moveTo>
                        <a:pt x="0" y="0"/>
                      </a:moveTo>
                      <a:lnTo>
                        <a:pt x="21" y="13"/>
                      </a:lnTo>
                      <a:lnTo>
                        <a:pt x="47" y="27"/>
                      </a:lnTo>
                      <a:lnTo>
                        <a:pt x="88" y="47"/>
                      </a:lnTo>
                      <a:lnTo>
                        <a:pt x="128" y="54"/>
                      </a:lnTo>
                      <a:lnTo>
                        <a:pt x="168" y="67"/>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grpSp>
            <p:nvGrpSpPr>
              <p:cNvPr id="81" name="Group 128"/>
              <p:cNvGrpSpPr>
                <a:grpSpLocks/>
              </p:cNvGrpSpPr>
              <p:nvPr/>
            </p:nvGrpSpPr>
            <p:grpSpPr bwMode="auto">
              <a:xfrm>
                <a:off x="940" y="2565"/>
                <a:ext cx="2534" cy="901"/>
                <a:chOff x="940" y="2565"/>
                <a:chExt cx="2534" cy="901"/>
              </a:xfrm>
            </p:grpSpPr>
            <p:sp>
              <p:nvSpPr>
                <p:cNvPr id="111" name="Freeform 129"/>
                <p:cNvSpPr>
                  <a:spLocks/>
                </p:cNvSpPr>
                <p:nvPr/>
              </p:nvSpPr>
              <p:spPr bwMode="auto">
                <a:xfrm>
                  <a:off x="940" y="3429"/>
                  <a:ext cx="253" cy="37"/>
                </a:xfrm>
                <a:custGeom>
                  <a:avLst/>
                  <a:gdLst>
                    <a:gd name="T0" fmla="*/ 0 w 168"/>
                    <a:gd name="T1" fmla="*/ 33 h 33"/>
                    <a:gd name="T2" fmla="*/ 81 w 168"/>
                    <a:gd name="T3" fmla="*/ 20 h 33"/>
                    <a:gd name="T4" fmla="*/ 121 w 168"/>
                    <a:gd name="T5" fmla="*/ 13 h 33"/>
                    <a:gd name="T6" fmla="*/ 168 w 168"/>
                    <a:gd name="T7" fmla="*/ 0 h 33"/>
                  </a:gdLst>
                  <a:ahLst/>
                  <a:cxnLst>
                    <a:cxn ang="0">
                      <a:pos x="T0" y="T1"/>
                    </a:cxn>
                    <a:cxn ang="0">
                      <a:pos x="T2" y="T3"/>
                    </a:cxn>
                    <a:cxn ang="0">
                      <a:pos x="T4" y="T5"/>
                    </a:cxn>
                    <a:cxn ang="0">
                      <a:pos x="T6" y="T7"/>
                    </a:cxn>
                  </a:cxnLst>
                  <a:rect l="0" t="0" r="r" b="b"/>
                  <a:pathLst>
                    <a:path w="168" h="33">
                      <a:moveTo>
                        <a:pt x="0" y="33"/>
                      </a:moveTo>
                      <a:lnTo>
                        <a:pt x="81" y="20"/>
                      </a:lnTo>
                      <a:lnTo>
                        <a:pt x="121" y="13"/>
                      </a:lnTo>
                      <a:lnTo>
                        <a:pt x="168" y="0"/>
                      </a:lnTo>
                    </a:path>
                  </a:pathLst>
                </a:custGeom>
                <a:noFill/>
                <a:ln w="1905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2" name="Freeform 130"/>
                <p:cNvSpPr>
                  <a:spLocks/>
                </p:cNvSpPr>
                <p:nvPr/>
              </p:nvSpPr>
              <p:spPr bwMode="auto">
                <a:xfrm>
                  <a:off x="1193" y="3354"/>
                  <a:ext cx="336" cy="75"/>
                </a:xfrm>
                <a:custGeom>
                  <a:avLst/>
                  <a:gdLst>
                    <a:gd name="T0" fmla="*/ 0 w 222"/>
                    <a:gd name="T1" fmla="*/ 67 h 67"/>
                    <a:gd name="T2" fmla="*/ 54 w 222"/>
                    <a:gd name="T3" fmla="*/ 53 h 67"/>
                    <a:gd name="T4" fmla="*/ 108 w 222"/>
                    <a:gd name="T5" fmla="*/ 33 h 67"/>
                    <a:gd name="T6" fmla="*/ 168 w 222"/>
                    <a:gd name="T7" fmla="*/ 20 h 67"/>
                    <a:gd name="T8" fmla="*/ 222 w 222"/>
                    <a:gd name="T9" fmla="*/ 0 h 67"/>
                  </a:gdLst>
                  <a:ahLst/>
                  <a:cxnLst>
                    <a:cxn ang="0">
                      <a:pos x="T0" y="T1"/>
                    </a:cxn>
                    <a:cxn ang="0">
                      <a:pos x="T2" y="T3"/>
                    </a:cxn>
                    <a:cxn ang="0">
                      <a:pos x="T4" y="T5"/>
                    </a:cxn>
                    <a:cxn ang="0">
                      <a:pos x="T6" y="T7"/>
                    </a:cxn>
                    <a:cxn ang="0">
                      <a:pos x="T8" y="T9"/>
                    </a:cxn>
                  </a:cxnLst>
                  <a:rect l="0" t="0" r="r" b="b"/>
                  <a:pathLst>
                    <a:path w="222" h="67">
                      <a:moveTo>
                        <a:pt x="0" y="67"/>
                      </a:moveTo>
                      <a:lnTo>
                        <a:pt x="54" y="53"/>
                      </a:lnTo>
                      <a:lnTo>
                        <a:pt x="108" y="33"/>
                      </a:lnTo>
                      <a:lnTo>
                        <a:pt x="168" y="20"/>
                      </a:lnTo>
                      <a:lnTo>
                        <a:pt x="222" y="0"/>
                      </a:lnTo>
                    </a:path>
                  </a:pathLst>
                </a:custGeom>
                <a:noFill/>
                <a:ln w="1905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3" name="Freeform 131"/>
                <p:cNvSpPr>
                  <a:spLocks/>
                </p:cNvSpPr>
                <p:nvPr/>
              </p:nvSpPr>
              <p:spPr bwMode="auto">
                <a:xfrm>
                  <a:off x="1529" y="3262"/>
                  <a:ext cx="253" cy="92"/>
                </a:xfrm>
                <a:custGeom>
                  <a:avLst/>
                  <a:gdLst>
                    <a:gd name="T0" fmla="*/ 0 w 168"/>
                    <a:gd name="T1" fmla="*/ 81 h 81"/>
                    <a:gd name="T2" fmla="*/ 47 w 168"/>
                    <a:gd name="T3" fmla="*/ 60 h 81"/>
                    <a:gd name="T4" fmla="*/ 87 w 168"/>
                    <a:gd name="T5" fmla="*/ 40 h 81"/>
                    <a:gd name="T6" fmla="*/ 168 w 168"/>
                    <a:gd name="T7" fmla="*/ 0 h 81"/>
                  </a:gdLst>
                  <a:ahLst/>
                  <a:cxnLst>
                    <a:cxn ang="0">
                      <a:pos x="T0" y="T1"/>
                    </a:cxn>
                    <a:cxn ang="0">
                      <a:pos x="T2" y="T3"/>
                    </a:cxn>
                    <a:cxn ang="0">
                      <a:pos x="T4" y="T5"/>
                    </a:cxn>
                    <a:cxn ang="0">
                      <a:pos x="T6" y="T7"/>
                    </a:cxn>
                  </a:cxnLst>
                  <a:rect l="0" t="0" r="r" b="b"/>
                  <a:pathLst>
                    <a:path w="168" h="81">
                      <a:moveTo>
                        <a:pt x="0" y="81"/>
                      </a:moveTo>
                      <a:lnTo>
                        <a:pt x="47" y="60"/>
                      </a:lnTo>
                      <a:lnTo>
                        <a:pt x="87" y="40"/>
                      </a:lnTo>
                      <a:lnTo>
                        <a:pt x="168" y="0"/>
                      </a:lnTo>
                    </a:path>
                  </a:pathLst>
                </a:custGeom>
                <a:noFill/>
                <a:ln w="1905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4" name="Freeform 132"/>
                <p:cNvSpPr>
                  <a:spLocks/>
                </p:cNvSpPr>
                <p:nvPr/>
              </p:nvSpPr>
              <p:spPr bwMode="auto">
                <a:xfrm>
                  <a:off x="1782" y="3156"/>
                  <a:ext cx="253" cy="106"/>
                </a:xfrm>
                <a:custGeom>
                  <a:avLst/>
                  <a:gdLst>
                    <a:gd name="T0" fmla="*/ 0 w 168"/>
                    <a:gd name="T1" fmla="*/ 94 h 94"/>
                    <a:gd name="T2" fmla="*/ 81 w 168"/>
                    <a:gd name="T3" fmla="*/ 54 h 94"/>
                    <a:gd name="T4" fmla="*/ 121 w 168"/>
                    <a:gd name="T5" fmla="*/ 27 h 94"/>
                    <a:gd name="T6" fmla="*/ 168 w 168"/>
                    <a:gd name="T7" fmla="*/ 0 h 94"/>
                  </a:gdLst>
                  <a:ahLst/>
                  <a:cxnLst>
                    <a:cxn ang="0">
                      <a:pos x="T0" y="T1"/>
                    </a:cxn>
                    <a:cxn ang="0">
                      <a:pos x="T2" y="T3"/>
                    </a:cxn>
                    <a:cxn ang="0">
                      <a:pos x="T4" y="T5"/>
                    </a:cxn>
                    <a:cxn ang="0">
                      <a:pos x="T6" y="T7"/>
                    </a:cxn>
                  </a:cxnLst>
                  <a:rect l="0" t="0" r="r" b="b"/>
                  <a:pathLst>
                    <a:path w="168" h="94">
                      <a:moveTo>
                        <a:pt x="0" y="94"/>
                      </a:moveTo>
                      <a:lnTo>
                        <a:pt x="81" y="54"/>
                      </a:lnTo>
                      <a:lnTo>
                        <a:pt x="121" y="27"/>
                      </a:lnTo>
                      <a:lnTo>
                        <a:pt x="168" y="0"/>
                      </a:lnTo>
                    </a:path>
                  </a:pathLst>
                </a:custGeom>
                <a:noFill/>
                <a:ln w="1905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5" name="Freeform 133"/>
                <p:cNvSpPr>
                  <a:spLocks/>
                </p:cNvSpPr>
                <p:nvPr/>
              </p:nvSpPr>
              <p:spPr bwMode="auto">
                <a:xfrm>
                  <a:off x="2035" y="2997"/>
                  <a:ext cx="335" cy="159"/>
                </a:xfrm>
                <a:custGeom>
                  <a:avLst/>
                  <a:gdLst>
                    <a:gd name="T0" fmla="*/ 0 w 222"/>
                    <a:gd name="T1" fmla="*/ 141 h 141"/>
                    <a:gd name="T2" fmla="*/ 54 w 222"/>
                    <a:gd name="T3" fmla="*/ 107 h 141"/>
                    <a:gd name="T4" fmla="*/ 108 w 222"/>
                    <a:gd name="T5" fmla="*/ 74 h 141"/>
                    <a:gd name="T6" fmla="*/ 168 w 222"/>
                    <a:gd name="T7" fmla="*/ 33 h 141"/>
                    <a:gd name="T8" fmla="*/ 222 w 222"/>
                    <a:gd name="T9" fmla="*/ 0 h 141"/>
                  </a:gdLst>
                  <a:ahLst/>
                  <a:cxnLst>
                    <a:cxn ang="0">
                      <a:pos x="T0" y="T1"/>
                    </a:cxn>
                    <a:cxn ang="0">
                      <a:pos x="T2" y="T3"/>
                    </a:cxn>
                    <a:cxn ang="0">
                      <a:pos x="T4" y="T5"/>
                    </a:cxn>
                    <a:cxn ang="0">
                      <a:pos x="T6" y="T7"/>
                    </a:cxn>
                    <a:cxn ang="0">
                      <a:pos x="T8" y="T9"/>
                    </a:cxn>
                  </a:cxnLst>
                  <a:rect l="0" t="0" r="r" b="b"/>
                  <a:pathLst>
                    <a:path w="222" h="141">
                      <a:moveTo>
                        <a:pt x="0" y="141"/>
                      </a:moveTo>
                      <a:lnTo>
                        <a:pt x="54" y="107"/>
                      </a:lnTo>
                      <a:lnTo>
                        <a:pt x="108" y="74"/>
                      </a:lnTo>
                      <a:lnTo>
                        <a:pt x="168" y="33"/>
                      </a:lnTo>
                      <a:lnTo>
                        <a:pt x="222" y="0"/>
                      </a:lnTo>
                    </a:path>
                  </a:pathLst>
                </a:custGeom>
                <a:noFill/>
                <a:ln w="1905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6" name="Freeform 134"/>
                <p:cNvSpPr>
                  <a:spLocks/>
                </p:cNvSpPr>
                <p:nvPr/>
              </p:nvSpPr>
              <p:spPr bwMode="auto">
                <a:xfrm>
                  <a:off x="2370" y="2845"/>
                  <a:ext cx="264" cy="152"/>
                </a:xfrm>
                <a:custGeom>
                  <a:avLst/>
                  <a:gdLst>
                    <a:gd name="T0" fmla="*/ 0 w 175"/>
                    <a:gd name="T1" fmla="*/ 135 h 135"/>
                    <a:gd name="T2" fmla="*/ 47 w 175"/>
                    <a:gd name="T3" fmla="*/ 101 h 135"/>
                    <a:gd name="T4" fmla="*/ 87 w 175"/>
                    <a:gd name="T5" fmla="*/ 67 h 135"/>
                    <a:gd name="T6" fmla="*/ 175 w 175"/>
                    <a:gd name="T7" fmla="*/ 0 h 135"/>
                  </a:gdLst>
                  <a:ahLst/>
                  <a:cxnLst>
                    <a:cxn ang="0">
                      <a:pos x="T0" y="T1"/>
                    </a:cxn>
                    <a:cxn ang="0">
                      <a:pos x="T2" y="T3"/>
                    </a:cxn>
                    <a:cxn ang="0">
                      <a:pos x="T4" y="T5"/>
                    </a:cxn>
                    <a:cxn ang="0">
                      <a:pos x="T6" y="T7"/>
                    </a:cxn>
                  </a:cxnLst>
                  <a:rect l="0" t="0" r="r" b="b"/>
                  <a:pathLst>
                    <a:path w="175" h="135">
                      <a:moveTo>
                        <a:pt x="0" y="135"/>
                      </a:moveTo>
                      <a:lnTo>
                        <a:pt x="47" y="101"/>
                      </a:lnTo>
                      <a:lnTo>
                        <a:pt x="87" y="67"/>
                      </a:lnTo>
                      <a:lnTo>
                        <a:pt x="175" y="0"/>
                      </a:lnTo>
                    </a:path>
                  </a:pathLst>
                </a:custGeom>
                <a:noFill/>
                <a:ln w="1905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7" name="Freeform 135"/>
                <p:cNvSpPr>
                  <a:spLocks/>
                </p:cNvSpPr>
                <p:nvPr/>
              </p:nvSpPr>
              <p:spPr bwMode="auto">
                <a:xfrm>
                  <a:off x="2634" y="2717"/>
                  <a:ext cx="254" cy="128"/>
                </a:xfrm>
                <a:custGeom>
                  <a:avLst/>
                  <a:gdLst>
                    <a:gd name="T0" fmla="*/ 0 w 168"/>
                    <a:gd name="T1" fmla="*/ 114 h 114"/>
                    <a:gd name="T2" fmla="*/ 80 w 168"/>
                    <a:gd name="T3" fmla="*/ 54 h 114"/>
                    <a:gd name="T4" fmla="*/ 121 w 168"/>
                    <a:gd name="T5" fmla="*/ 27 h 114"/>
                    <a:gd name="T6" fmla="*/ 168 w 168"/>
                    <a:gd name="T7" fmla="*/ 0 h 114"/>
                  </a:gdLst>
                  <a:ahLst/>
                  <a:cxnLst>
                    <a:cxn ang="0">
                      <a:pos x="T0" y="T1"/>
                    </a:cxn>
                    <a:cxn ang="0">
                      <a:pos x="T2" y="T3"/>
                    </a:cxn>
                    <a:cxn ang="0">
                      <a:pos x="T4" y="T5"/>
                    </a:cxn>
                    <a:cxn ang="0">
                      <a:pos x="T6" y="T7"/>
                    </a:cxn>
                  </a:cxnLst>
                  <a:rect l="0" t="0" r="r" b="b"/>
                  <a:pathLst>
                    <a:path w="168" h="114">
                      <a:moveTo>
                        <a:pt x="0" y="114"/>
                      </a:moveTo>
                      <a:lnTo>
                        <a:pt x="80" y="54"/>
                      </a:lnTo>
                      <a:lnTo>
                        <a:pt x="121" y="27"/>
                      </a:lnTo>
                      <a:lnTo>
                        <a:pt x="168" y="0"/>
                      </a:lnTo>
                    </a:path>
                  </a:pathLst>
                </a:custGeom>
                <a:noFill/>
                <a:ln w="1905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8" name="Freeform 136"/>
                <p:cNvSpPr>
                  <a:spLocks/>
                </p:cNvSpPr>
                <p:nvPr/>
              </p:nvSpPr>
              <p:spPr bwMode="auto">
                <a:xfrm>
                  <a:off x="2888" y="2603"/>
                  <a:ext cx="333" cy="114"/>
                </a:xfrm>
                <a:custGeom>
                  <a:avLst/>
                  <a:gdLst>
                    <a:gd name="T0" fmla="*/ 0 w 221"/>
                    <a:gd name="T1" fmla="*/ 101 h 101"/>
                    <a:gd name="T2" fmla="*/ 53 w 221"/>
                    <a:gd name="T3" fmla="*/ 74 h 101"/>
                    <a:gd name="T4" fmla="*/ 107 w 221"/>
                    <a:gd name="T5" fmla="*/ 47 h 101"/>
                    <a:gd name="T6" fmla="*/ 168 w 221"/>
                    <a:gd name="T7" fmla="*/ 20 h 101"/>
                    <a:gd name="T8" fmla="*/ 221 w 221"/>
                    <a:gd name="T9" fmla="*/ 0 h 101"/>
                  </a:gdLst>
                  <a:ahLst/>
                  <a:cxnLst>
                    <a:cxn ang="0">
                      <a:pos x="T0" y="T1"/>
                    </a:cxn>
                    <a:cxn ang="0">
                      <a:pos x="T2" y="T3"/>
                    </a:cxn>
                    <a:cxn ang="0">
                      <a:pos x="T4" y="T5"/>
                    </a:cxn>
                    <a:cxn ang="0">
                      <a:pos x="T6" y="T7"/>
                    </a:cxn>
                    <a:cxn ang="0">
                      <a:pos x="T8" y="T9"/>
                    </a:cxn>
                  </a:cxnLst>
                  <a:rect l="0" t="0" r="r" b="b"/>
                  <a:pathLst>
                    <a:path w="221" h="101">
                      <a:moveTo>
                        <a:pt x="0" y="101"/>
                      </a:moveTo>
                      <a:lnTo>
                        <a:pt x="53" y="74"/>
                      </a:lnTo>
                      <a:lnTo>
                        <a:pt x="107" y="47"/>
                      </a:lnTo>
                      <a:lnTo>
                        <a:pt x="168" y="20"/>
                      </a:lnTo>
                      <a:lnTo>
                        <a:pt x="221" y="0"/>
                      </a:lnTo>
                    </a:path>
                  </a:pathLst>
                </a:custGeom>
                <a:noFill/>
                <a:ln w="1905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9" name="Freeform 137"/>
                <p:cNvSpPr>
                  <a:spLocks/>
                </p:cNvSpPr>
                <p:nvPr/>
              </p:nvSpPr>
              <p:spPr bwMode="auto">
                <a:xfrm>
                  <a:off x="3221" y="2565"/>
                  <a:ext cx="253" cy="38"/>
                </a:xfrm>
                <a:custGeom>
                  <a:avLst/>
                  <a:gdLst>
                    <a:gd name="T0" fmla="*/ 0 w 168"/>
                    <a:gd name="T1" fmla="*/ 34 h 34"/>
                    <a:gd name="T2" fmla="*/ 47 w 168"/>
                    <a:gd name="T3" fmla="*/ 21 h 34"/>
                    <a:gd name="T4" fmla="*/ 88 w 168"/>
                    <a:gd name="T5" fmla="*/ 14 h 34"/>
                    <a:gd name="T6" fmla="*/ 168 w 168"/>
                    <a:gd name="T7" fmla="*/ 0 h 34"/>
                  </a:gdLst>
                  <a:ahLst/>
                  <a:cxnLst>
                    <a:cxn ang="0">
                      <a:pos x="T0" y="T1"/>
                    </a:cxn>
                    <a:cxn ang="0">
                      <a:pos x="T2" y="T3"/>
                    </a:cxn>
                    <a:cxn ang="0">
                      <a:pos x="T4" y="T5"/>
                    </a:cxn>
                    <a:cxn ang="0">
                      <a:pos x="T6" y="T7"/>
                    </a:cxn>
                  </a:cxnLst>
                  <a:rect l="0" t="0" r="r" b="b"/>
                  <a:pathLst>
                    <a:path w="168" h="34">
                      <a:moveTo>
                        <a:pt x="0" y="34"/>
                      </a:moveTo>
                      <a:lnTo>
                        <a:pt x="47" y="21"/>
                      </a:lnTo>
                      <a:lnTo>
                        <a:pt x="88" y="14"/>
                      </a:lnTo>
                      <a:lnTo>
                        <a:pt x="168" y="0"/>
                      </a:lnTo>
                    </a:path>
                  </a:pathLst>
                </a:custGeom>
                <a:noFill/>
                <a:ln w="1905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82" name="Freeform 138"/>
              <p:cNvSpPr>
                <a:spLocks/>
              </p:cNvSpPr>
              <p:nvPr/>
            </p:nvSpPr>
            <p:spPr bwMode="auto">
              <a:xfrm>
                <a:off x="1193" y="3740"/>
                <a:ext cx="336" cy="6"/>
              </a:xfrm>
              <a:custGeom>
                <a:avLst/>
                <a:gdLst>
                  <a:gd name="T0" fmla="*/ 0 w 222"/>
                  <a:gd name="T1" fmla="*/ 6 h 6"/>
                  <a:gd name="T2" fmla="*/ 54 w 222"/>
                  <a:gd name="T3" fmla="*/ 6 h 6"/>
                  <a:gd name="T4" fmla="*/ 108 w 222"/>
                  <a:gd name="T5" fmla="*/ 6 h 6"/>
                  <a:gd name="T6" fmla="*/ 168 w 222"/>
                  <a:gd name="T7" fmla="*/ 0 h 6"/>
                  <a:gd name="T8" fmla="*/ 222 w 222"/>
                  <a:gd name="T9" fmla="*/ 0 h 6"/>
                </a:gdLst>
                <a:ahLst/>
                <a:cxnLst>
                  <a:cxn ang="0">
                    <a:pos x="T0" y="T1"/>
                  </a:cxn>
                  <a:cxn ang="0">
                    <a:pos x="T2" y="T3"/>
                  </a:cxn>
                  <a:cxn ang="0">
                    <a:pos x="T4" y="T5"/>
                  </a:cxn>
                  <a:cxn ang="0">
                    <a:pos x="T6" y="T7"/>
                  </a:cxn>
                  <a:cxn ang="0">
                    <a:pos x="T8" y="T9"/>
                  </a:cxn>
                </a:cxnLst>
                <a:rect l="0" t="0" r="r" b="b"/>
                <a:pathLst>
                  <a:path w="222" h="6">
                    <a:moveTo>
                      <a:pt x="0" y="6"/>
                    </a:moveTo>
                    <a:lnTo>
                      <a:pt x="54" y="6"/>
                    </a:lnTo>
                    <a:lnTo>
                      <a:pt x="108" y="6"/>
                    </a:lnTo>
                    <a:lnTo>
                      <a:pt x="168" y="0"/>
                    </a:lnTo>
                    <a:lnTo>
                      <a:pt x="22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3" name="Freeform 139"/>
              <p:cNvSpPr>
                <a:spLocks/>
              </p:cNvSpPr>
              <p:nvPr/>
            </p:nvSpPr>
            <p:spPr bwMode="auto">
              <a:xfrm>
                <a:off x="1529" y="3732"/>
                <a:ext cx="253" cy="8"/>
              </a:xfrm>
              <a:custGeom>
                <a:avLst/>
                <a:gdLst>
                  <a:gd name="T0" fmla="*/ 0 w 168"/>
                  <a:gd name="T1" fmla="*/ 7 h 7"/>
                  <a:gd name="T2" fmla="*/ 47 w 168"/>
                  <a:gd name="T3" fmla="*/ 7 h 7"/>
                  <a:gd name="T4" fmla="*/ 87 w 168"/>
                  <a:gd name="T5" fmla="*/ 0 h 7"/>
                  <a:gd name="T6" fmla="*/ 168 w 168"/>
                  <a:gd name="T7" fmla="*/ 0 h 7"/>
                </a:gdLst>
                <a:ahLst/>
                <a:cxnLst>
                  <a:cxn ang="0">
                    <a:pos x="T0" y="T1"/>
                  </a:cxn>
                  <a:cxn ang="0">
                    <a:pos x="T2" y="T3"/>
                  </a:cxn>
                  <a:cxn ang="0">
                    <a:pos x="T4" y="T5"/>
                  </a:cxn>
                  <a:cxn ang="0">
                    <a:pos x="T6" y="T7"/>
                  </a:cxn>
                </a:cxnLst>
                <a:rect l="0" t="0" r="r" b="b"/>
                <a:pathLst>
                  <a:path w="168" h="7">
                    <a:moveTo>
                      <a:pt x="0" y="7"/>
                    </a:moveTo>
                    <a:lnTo>
                      <a:pt x="47" y="7"/>
                    </a:lnTo>
                    <a:lnTo>
                      <a:pt x="87" y="0"/>
                    </a:lnTo>
                    <a:lnTo>
                      <a:pt x="16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4" name="Freeform 140"/>
              <p:cNvSpPr>
                <a:spLocks/>
              </p:cNvSpPr>
              <p:nvPr/>
            </p:nvSpPr>
            <p:spPr bwMode="auto">
              <a:xfrm>
                <a:off x="1782" y="3724"/>
                <a:ext cx="253" cy="8"/>
              </a:xfrm>
              <a:custGeom>
                <a:avLst/>
                <a:gdLst>
                  <a:gd name="T0" fmla="*/ 0 w 168"/>
                  <a:gd name="T1" fmla="*/ 7 h 7"/>
                  <a:gd name="T2" fmla="*/ 81 w 168"/>
                  <a:gd name="T3" fmla="*/ 0 h 7"/>
                  <a:gd name="T4" fmla="*/ 121 w 168"/>
                  <a:gd name="T5" fmla="*/ 0 h 7"/>
                  <a:gd name="T6" fmla="*/ 168 w 168"/>
                  <a:gd name="T7" fmla="*/ 0 h 7"/>
                </a:gdLst>
                <a:ahLst/>
                <a:cxnLst>
                  <a:cxn ang="0">
                    <a:pos x="T0" y="T1"/>
                  </a:cxn>
                  <a:cxn ang="0">
                    <a:pos x="T2" y="T3"/>
                  </a:cxn>
                  <a:cxn ang="0">
                    <a:pos x="T4" y="T5"/>
                  </a:cxn>
                  <a:cxn ang="0">
                    <a:pos x="T6" y="T7"/>
                  </a:cxn>
                </a:cxnLst>
                <a:rect l="0" t="0" r="r" b="b"/>
                <a:pathLst>
                  <a:path w="168" h="7">
                    <a:moveTo>
                      <a:pt x="0" y="7"/>
                    </a:moveTo>
                    <a:lnTo>
                      <a:pt x="81" y="0"/>
                    </a:lnTo>
                    <a:lnTo>
                      <a:pt x="121" y="0"/>
                    </a:lnTo>
                    <a:lnTo>
                      <a:pt x="16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5" name="Freeform 141"/>
              <p:cNvSpPr>
                <a:spLocks/>
              </p:cNvSpPr>
              <p:nvPr/>
            </p:nvSpPr>
            <p:spPr bwMode="auto">
              <a:xfrm>
                <a:off x="2035" y="3724"/>
                <a:ext cx="335" cy="1"/>
              </a:xfrm>
              <a:custGeom>
                <a:avLst/>
                <a:gdLst>
                  <a:gd name="T0" fmla="*/ 0 w 222"/>
                  <a:gd name="T1" fmla="*/ 54 w 222"/>
                  <a:gd name="T2" fmla="*/ 108 w 222"/>
                  <a:gd name="T3" fmla="*/ 168 w 222"/>
                  <a:gd name="T4" fmla="*/ 222 w 222"/>
                </a:gdLst>
                <a:ahLst/>
                <a:cxnLst>
                  <a:cxn ang="0">
                    <a:pos x="T0" y="0"/>
                  </a:cxn>
                  <a:cxn ang="0">
                    <a:pos x="T1" y="0"/>
                  </a:cxn>
                  <a:cxn ang="0">
                    <a:pos x="T2" y="0"/>
                  </a:cxn>
                  <a:cxn ang="0">
                    <a:pos x="T3" y="0"/>
                  </a:cxn>
                  <a:cxn ang="0">
                    <a:pos x="T4" y="0"/>
                  </a:cxn>
                </a:cxnLst>
                <a:rect l="0" t="0" r="r" b="b"/>
                <a:pathLst>
                  <a:path w="222">
                    <a:moveTo>
                      <a:pt x="0" y="0"/>
                    </a:moveTo>
                    <a:lnTo>
                      <a:pt x="54" y="0"/>
                    </a:lnTo>
                    <a:lnTo>
                      <a:pt x="108" y="0"/>
                    </a:lnTo>
                    <a:lnTo>
                      <a:pt x="168" y="0"/>
                    </a:lnTo>
                    <a:lnTo>
                      <a:pt x="222"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6" name="Freeform 142"/>
              <p:cNvSpPr>
                <a:spLocks/>
              </p:cNvSpPr>
              <p:nvPr/>
            </p:nvSpPr>
            <p:spPr bwMode="auto">
              <a:xfrm>
                <a:off x="2370" y="3716"/>
                <a:ext cx="264" cy="8"/>
              </a:xfrm>
              <a:custGeom>
                <a:avLst/>
                <a:gdLst>
                  <a:gd name="T0" fmla="*/ 0 w 175"/>
                  <a:gd name="T1" fmla="*/ 7 h 7"/>
                  <a:gd name="T2" fmla="*/ 47 w 175"/>
                  <a:gd name="T3" fmla="*/ 7 h 7"/>
                  <a:gd name="T4" fmla="*/ 87 w 175"/>
                  <a:gd name="T5" fmla="*/ 7 h 7"/>
                  <a:gd name="T6" fmla="*/ 175 w 175"/>
                  <a:gd name="T7" fmla="*/ 0 h 7"/>
                </a:gdLst>
                <a:ahLst/>
                <a:cxnLst>
                  <a:cxn ang="0">
                    <a:pos x="T0" y="T1"/>
                  </a:cxn>
                  <a:cxn ang="0">
                    <a:pos x="T2" y="T3"/>
                  </a:cxn>
                  <a:cxn ang="0">
                    <a:pos x="T4" y="T5"/>
                  </a:cxn>
                  <a:cxn ang="0">
                    <a:pos x="T6" y="T7"/>
                  </a:cxn>
                </a:cxnLst>
                <a:rect l="0" t="0" r="r" b="b"/>
                <a:pathLst>
                  <a:path w="175" h="7">
                    <a:moveTo>
                      <a:pt x="0" y="7"/>
                    </a:moveTo>
                    <a:lnTo>
                      <a:pt x="47" y="7"/>
                    </a:lnTo>
                    <a:lnTo>
                      <a:pt x="87" y="7"/>
                    </a:lnTo>
                    <a:lnTo>
                      <a:pt x="175"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7" name="Freeform 143"/>
              <p:cNvSpPr>
                <a:spLocks/>
              </p:cNvSpPr>
              <p:nvPr/>
            </p:nvSpPr>
            <p:spPr bwMode="auto">
              <a:xfrm>
                <a:off x="2634" y="3709"/>
                <a:ext cx="254" cy="7"/>
              </a:xfrm>
              <a:custGeom>
                <a:avLst/>
                <a:gdLst>
                  <a:gd name="T0" fmla="*/ 0 w 168"/>
                  <a:gd name="T1" fmla="*/ 6 h 6"/>
                  <a:gd name="T2" fmla="*/ 80 w 168"/>
                  <a:gd name="T3" fmla="*/ 0 h 6"/>
                  <a:gd name="T4" fmla="*/ 121 w 168"/>
                  <a:gd name="T5" fmla="*/ 0 h 6"/>
                  <a:gd name="T6" fmla="*/ 168 w 168"/>
                  <a:gd name="T7" fmla="*/ 0 h 6"/>
                </a:gdLst>
                <a:ahLst/>
                <a:cxnLst>
                  <a:cxn ang="0">
                    <a:pos x="T0" y="T1"/>
                  </a:cxn>
                  <a:cxn ang="0">
                    <a:pos x="T2" y="T3"/>
                  </a:cxn>
                  <a:cxn ang="0">
                    <a:pos x="T4" y="T5"/>
                  </a:cxn>
                  <a:cxn ang="0">
                    <a:pos x="T6" y="T7"/>
                  </a:cxn>
                </a:cxnLst>
                <a:rect l="0" t="0" r="r" b="b"/>
                <a:pathLst>
                  <a:path w="168" h="6">
                    <a:moveTo>
                      <a:pt x="0" y="6"/>
                    </a:moveTo>
                    <a:lnTo>
                      <a:pt x="80" y="0"/>
                    </a:lnTo>
                    <a:lnTo>
                      <a:pt x="121" y="0"/>
                    </a:lnTo>
                    <a:lnTo>
                      <a:pt x="16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8" name="Freeform 144"/>
              <p:cNvSpPr>
                <a:spLocks/>
              </p:cNvSpPr>
              <p:nvPr/>
            </p:nvSpPr>
            <p:spPr bwMode="auto">
              <a:xfrm>
                <a:off x="2888" y="3701"/>
                <a:ext cx="333" cy="8"/>
              </a:xfrm>
              <a:custGeom>
                <a:avLst/>
                <a:gdLst>
                  <a:gd name="T0" fmla="*/ 0 w 221"/>
                  <a:gd name="T1" fmla="*/ 7 h 7"/>
                  <a:gd name="T2" fmla="*/ 53 w 221"/>
                  <a:gd name="T3" fmla="*/ 7 h 7"/>
                  <a:gd name="T4" fmla="*/ 107 w 221"/>
                  <a:gd name="T5" fmla="*/ 0 h 7"/>
                  <a:gd name="T6" fmla="*/ 168 w 221"/>
                  <a:gd name="T7" fmla="*/ 0 h 7"/>
                  <a:gd name="T8" fmla="*/ 221 w 221"/>
                  <a:gd name="T9" fmla="*/ 0 h 7"/>
                </a:gdLst>
                <a:ahLst/>
                <a:cxnLst>
                  <a:cxn ang="0">
                    <a:pos x="T0" y="T1"/>
                  </a:cxn>
                  <a:cxn ang="0">
                    <a:pos x="T2" y="T3"/>
                  </a:cxn>
                  <a:cxn ang="0">
                    <a:pos x="T4" y="T5"/>
                  </a:cxn>
                  <a:cxn ang="0">
                    <a:pos x="T6" y="T7"/>
                  </a:cxn>
                  <a:cxn ang="0">
                    <a:pos x="T8" y="T9"/>
                  </a:cxn>
                </a:cxnLst>
                <a:rect l="0" t="0" r="r" b="b"/>
                <a:pathLst>
                  <a:path w="221" h="7">
                    <a:moveTo>
                      <a:pt x="0" y="7"/>
                    </a:moveTo>
                    <a:lnTo>
                      <a:pt x="53" y="7"/>
                    </a:lnTo>
                    <a:lnTo>
                      <a:pt x="107" y="0"/>
                    </a:lnTo>
                    <a:lnTo>
                      <a:pt x="168" y="0"/>
                    </a:lnTo>
                    <a:lnTo>
                      <a:pt x="221"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9" name="Freeform 145"/>
              <p:cNvSpPr>
                <a:spLocks/>
              </p:cNvSpPr>
              <p:nvPr/>
            </p:nvSpPr>
            <p:spPr bwMode="auto">
              <a:xfrm>
                <a:off x="3221" y="3693"/>
                <a:ext cx="253" cy="8"/>
              </a:xfrm>
              <a:custGeom>
                <a:avLst/>
                <a:gdLst>
                  <a:gd name="T0" fmla="*/ 0 w 168"/>
                  <a:gd name="T1" fmla="*/ 7 h 7"/>
                  <a:gd name="T2" fmla="*/ 47 w 168"/>
                  <a:gd name="T3" fmla="*/ 7 h 7"/>
                  <a:gd name="T4" fmla="*/ 88 w 168"/>
                  <a:gd name="T5" fmla="*/ 7 h 7"/>
                  <a:gd name="T6" fmla="*/ 168 w 168"/>
                  <a:gd name="T7" fmla="*/ 0 h 7"/>
                </a:gdLst>
                <a:ahLst/>
                <a:cxnLst>
                  <a:cxn ang="0">
                    <a:pos x="T0" y="T1"/>
                  </a:cxn>
                  <a:cxn ang="0">
                    <a:pos x="T2" y="T3"/>
                  </a:cxn>
                  <a:cxn ang="0">
                    <a:pos x="T4" y="T5"/>
                  </a:cxn>
                  <a:cxn ang="0">
                    <a:pos x="T6" y="T7"/>
                  </a:cxn>
                </a:cxnLst>
                <a:rect l="0" t="0" r="r" b="b"/>
                <a:pathLst>
                  <a:path w="168" h="7">
                    <a:moveTo>
                      <a:pt x="0" y="7"/>
                    </a:moveTo>
                    <a:lnTo>
                      <a:pt x="47" y="7"/>
                    </a:lnTo>
                    <a:lnTo>
                      <a:pt x="88" y="7"/>
                    </a:lnTo>
                    <a:lnTo>
                      <a:pt x="168" y="0"/>
                    </a:lnTo>
                  </a:path>
                </a:pathLst>
              </a:custGeom>
              <a:noFill/>
              <a:ln w="19050">
                <a:solidFill>
                  <a:schemeClr val="tx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0" name="Rectangle 146"/>
              <p:cNvSpPr>
                <a:spLocks noChangeArrowheads="1"/>
              </p:cNvSpPr>
              <p:nvPr/>
            </p:nvSpPr>
            <p:spPr bwMode="auto">
              <a:xfrm>
                <a:off x="866" y="3836"/>
                <a:ext cx="251"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10</a:t>
                </a:r>
                <a:r>
                  <a:rPr lang="en-US" altLang="en-US" sz="1200" baseline="30000"/>
                  <a:t>-1</a:t>
                </a:r>
                <a:endParaRPr lang="en-US" altLang="en-US" sz="1200">
                  <a:latin typeface="Times New Roman" pitchFamily="18" charset="0"/>
                </a:endParaRPr>
              </a:p>
            </p:txBody>
          </p:sp>
          <p:sp>
            <p:nvSpPr>
              <p:cNvPr id="91" name="Rectangle 147"/>
              <p:cNvSpPr>
                <a:spLocks noChangeArrowheads="1"/>
              </p:cNvSpPr>
              <p:nvPr/>
            </p:nvSpPr>
            <p:spPr bwMode="auto">
              <a:xfrm>
                <a:off x="1724" y="3836"/>
                <a:ext cx="219"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10</a:t>
                </a:r>
                <a:r>
                  <a:rPr lang="en-US" altLang="en-US" sz="1200" baseline="30000"/>
                  <a:t>0</a:t>
                </a:r>
                <a:endParaRPr lang="en-US" altLang="en-US" sz="1200">
                  <a:latin typeface="Times New Roman" pitchFamily="18" charset="0"/>
                </a:endParaRPr>
              </a:p>
            </p:txBody>
          </p:sp>
          <p:sp>
            <p:nvSpPr>
              <p:cNvPr id="92" name="Rectangle 148"/>
              <p:cNvSpPr>
                <a:spLocks noChangeArrowheads="1"/>
              </p:cNvSpPr>
              <p:nvPr/>
            </p:nvSpPr>
            <p:spPr bwMode="auto">
              <a:xfrm>
                <a:off x="2573" y="3836"/>
                <a:ext cx="220"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10</a:t>
                </a:r>
                <a:r>
                  <a:rPr lang="en-US" altLang="en-US" sz="1200" baseline="30000"/>
                  <a:t>1</a:t>
                </a:r>
                <a:endParaRPr lang="en-US" altLang="en-US" sz="1200">
                  <a:latin typeface="Times New Roman" pitchFamily="18" charset="0"/>
                </a:endParaRPr>
              </a:p>
            </p:txBody>
          </p:sp>
          <p:sp>
            <p:nvSpPr>
              <p:cNvPr id="93" name="Rectangle 149"/>
              <p:cNvSpPr>
                <a:spLocks noChangeArrowheads="1"/>
              </p:cNvSpPr>
              <p:nvPr/>
            </p:nvSpPr>
            <p:spPr bwMode="auto">
              <a:xfrm>
                <a:off x="3414" y="3836"/>
                <a:ext cx="218"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10</a:t>
                </a:r>
                <a:r>
                  <a:rPr lang="en-US" altLang="en-US" sz="1200" baseline="30000"/>
                  <a:t>2</a:t>
                </a:r>
                <a:endParaRPr lang="en-US" altLang="en-US" sz="1200">
                  <a:latin typeface="Times New Roman" pitchFamily="18" charset="0"/>
                </a:endParaRPr>
              </a:p>
            </p:txBody>
          </p:sp>
          <p:sp>
            <p:nvSpPr>
              <p:cNvPr id="94" name="Rectangle 150"/>
              <p:cNvSpPr>
                <a:spLocks noChangeArrowheads="1"/>
              </p:cNvSpPr>
              <p:nvPr/>
            </p:nvSpPr>
            <p:spPr bwMode="auto">
              <a:xfrm>
                <a:off x="1508" y="1437"/>
                <a:ext cx="345"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sp>
            <p:nvSpPr>
              <p:cNvPr id="95" name="Rectangle 151"/>
              <p:cNvSpPr>
                <a:spLocks noChangeArrowheads="1"/>
              </p:cNvSpPr>
              <p:nvPr/>
            </p:nvSpPr>
            <p:spPr bwMode="auto">
              <a:xfrm>
                <a:off x="2653" y="1868"/>
                <a:ext cx="163"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0" tIns="0" rIns="0" bIns="0">
                <a:spAutoFit/>
              </a:bodyPr>
              <a:lstStyle/>
              <a:p>
                <a:pPr algn="ctr"/>
                <a:r>
                  <a:rPr lang="en-US" altLang="en-US" sz="1200">
                    <a:solidFill>
                      <a:srgbClr val="FF6600"/>
                    </a:solidFill>
                  </a:rPr>
                  <a:t>H</a:t>
                </a:r>
                <a:r>
                  <a:rPr lang="en-US" altLang="en-US" sz="1200" baseline="30000">
                    <a:solidFill>
                      <a:srgbClr val="FF6600"/>
                    </a:solidFill>
                  </a:rPr>
                  <a:t>+</a:t>
                </a:r>
                <a:endParaRPr lang="en-US" altLang="en-US" sz="1200">
                  <a:solidFill>
                    <a:srgbClr val="FF6600"/>
                  </a:solidFill>
                  <a:latin typeface="Times New Roman" pitchFamily="18" charset="0"/>
                </a:endParaRPr>
              </a:p>
            </p:txBody>
          </p:sp>
          <p:sp>
            <p:nvSpPr>
              <p:cNvPr id="96" name="Rectangle 152"/>
              <p:cNvSpPr>
                <a:spLocks noChangeArrowheads="1"/>
              </p:cNvSpPr>
              <p:nvPr/>
            </p:nvSpPr>
            <p:spPr bwMode="auto">
              <a:xfrm>
                <a:off x="1701" y="1953"/>
                <a:ext cx="375"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sp>
            <p:nvSpPr>
              <p:cNvPr id="97" name="Rectangle 153"/>
              <p:cNvSpPr>
                <a:spLocks noChangeArrowheads="1"/>
              </p:cNvSpPr>
              <p:nvPr/>
            </p:nvSpPr>
            <p:spPr bwMode="auto">
              <a:xfrm>
                <a:off x="2115" y="2036"/>
                <a:ext cx="275"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0" tIns="0" rIns="0" bIns="0">
                <a:spAutoFit/>
              </a:bodyPr>
              <a:lstStyle/>
              <a:p>
                <a:pPr algn="ctr"/>
                <a:r>
                  <a:rPr lang="en-US" altLang="en-US" sz="1200">
                    <a:solidFill>
                      <a:srgbClr val="008000"/>
                    </a:solidFill>
                  </a:rPr>
                  <a:t>OH•</a:t>
                </a:r>
                <a:endParaRPr lang="en-US" altLang="en-US" sz="1200">
                  <a:solidFill>
                    <a:srgbClr val="008000"/>
                  </a:solidFill>
                  <a:latin typeface="Times New Roman" pitchFamily="18" charset="0"/>
                </a:endParaRPr>
              </a:p>
            </p:txBody>
          </p:sp>
          <p:sp>
            <p:nvSpPr>
              <p:cNvPr id="98" name="Rectangle 154"/>
              <p:cNvSpPr>
                <a:spLocks noChangeArrowheads="1"/>
              </p:cNvSpPr>
              <p:nvPr/>
            </p:nvSpPr>
            <p:spPr bwMode="auto">
              <a:xfrm>
                <a:off x="950" y="2081"/>
                <a:ext cx="508"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sp>
            <p:nvSpPr>
              <p:cNvPr id="99" name="Rectangle 155"/>
              <p:cNvSpPr>
                <a:spLocks noChangeArrowheads="1"/>
              </p:cNvSpPr>
              <p:nvPr/>
            </p:nvSpPr>
            <p:spPr bwMode="auto">
              <a:xfrm>
                <a:off x="1674" y="2311"/>
                <a:ext cx="275"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0" tIns="0" rIns="0" bIns="0">
                <a:spAutoFit/>
              </a:bodyPr>
              <a:lstStyle/>
              <a:p>
                <a:pPr algn="ctr"/>
                <a:r>
                  <a:rPr lang="en-US" altLang="en-US" sz="1200">
                    <a:solidFill>
                      <a:srgbClr val="FF00FF"/>
                    </a:solidFill>
                  </a:rPr>
                  <a:t>e¯</a:t>
                </a:r>
                <a:r>
                  <a:rPr lang="en-US" altLang="en-US" sz="1200" baseline="-25000">
                    <a:solidFill>
                      <a:srgbClr val="FF00FF"/>
                    </a:solidFill>
                  </a:rPr>
                  <a:t>aq</a:t>
                </a:r>
                <a:endParaRPr lang="en-US" altLang="en-US" sz="1200">
                  <a:solidFill>
                    <a:srgbClr val="FF00FF"/>
                  </a:solidFill>
                  <a:latin typeface="Times New Roman" pitchFamily="18" charset="0"/>
                </a:endParaRPr>
              </a:p>
            </p:txBody>
          </p:sp>
          <p:sp>
            <p:nvSpPr>
              <p:cNvPr id="100" name="Rectangle 156"/>
              <p:cNvSpPr>
                <a:spLocks noChangeArrowheads="1"/>
              </p:cNvSpPr>
              <p:nvPr/>
            </p:nvSpPr>
            <p:spPr bwMode="auto">
              <a:xfrm>
                <a:off x="2867" y="2444"/>
                <a:ext cx="475"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sp>
            <p:nvSpPr>
              <p:cNvPr id="101" name="Rectangle 157"/>
              <p:cNvSpPr>
                <a:spLocks noChangeArrowheads="1"/>
              </p:cNvSpPr>
              <p:nvPr/>
            </p:nvSpPr>
            <p:spPr bwMode="auto">
              <a:xfrm>
                <a:off x="2714" y="3262"/>
                <a:ext cx="234"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sp>
            <p:nvSpPr>
              <p:cNvPr id="102" name="Rectangle 158"/>
              <p:cNvSpPr>
                <a:spLocks noChangeArrowheads="1"/>
              </p:cNvSpPr>
              <p:nvPr/>
            </p:nvSpPr>
            <p:spPr bwMode="auto">
              <a:xfrm>
                <a:off x="2690" y="3383"/>
                <a:ext cx="159"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0" tIns="0" rIns="0" bIns="0">
                <a:spAutoFit/>
              </a:bodyPr>
              <a:lstStyle/>
              <a:p>
                <a:pPr algn="ctr"/>
                <a:r>
                  <a:rPr lang="en-US" altLang="en-US" sz="1200">
                    <a:solidFill>
                      <a:srgbClr val="00FF00"/>
                    </a:solidFill>
                  </a:rPr>
                  <a:t>H•</a:t>
                </a:r>
                <a:endParaRPr lang="en-US" altLang="en-US" sz="1200">
                  <a:solidFill>
                    <a:srgbClr val="00FF00"/>
                  </a:solidFill>
                  <a:latin typeface="Times New Roman" pitchFamily="18" charset="0"/>
                </a:endParaRPr>
              </a:p>
            </p:txBody>
          </p:sp>
          <p:sp>
            <p:nvSpPr>
              <p:cNvPr id="103" name="Rectangle 159"/>
              <p:cNvSpPr>
                <a:spLocks noChangeArrowheads="1"/>
              </p:cNvSpPr>
              <p:nvPr/>
            </p:nvSpPr>
            <p:spPr bwMode="auto">
              <a:xfrm>
                <a:off x="3272" y="2664"/>
                <a:ext cx="335"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04" name="Rectangle 160"/>
              <p:cNvSpPr>
                <a:spLocks noChangeArrowheads="1"/>
              </p:cNvSpPr>
              <p:nvPr/>
            </p:nvSpPr>
            <p:spPr bwMode="auto">
              <a:xfrm>
                <a:off x="2460" y="3482"/>
                <a:ext cx="477"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p>
                <a:endParaRPr lang="en-GB"/>
              </a:p>
            </p:txBody>
          </p:sp>
          <p:sp>
            <p:nvSpPr>
              <p:cNvPr id="105" name="Rectangle 161"/>
              <p:cNvSpPr>
                <a:spLocks noChangeArrowheads="1"/>
              </p:cNvSpPr>
              <p:nvPr/>
            </p:nvSpPr>
            <p:spPr bwMode="auto">
              <a:xfrm>
                <a:off x="3277" y="3081"/>
                <a:ext cx="432"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grpSp>
            <p:nvGrpSpPr>
              <p:cNvPr id="106" name="Group 162"/>
              <p:cNvGrpSpPr>
                <a:grpSpLocks/>
              </p:cNvGrpSpPr>
              <p:nvPr/>
            </p:nvGrpSpPr>
            <p:grpSpPr bwMode="auto">
              <a:xfrm>
                <a:off x="3494" y="2502"/>
                <a:ext cx="333" cy="1239"/>
                <a:chOff x="3220" y="2204"/>
                <a:chExt cx="294" cy="1256"/>
              </a:xfrm>
            </p:grpSpPr>
            <p:sp>
              <p:nvSpPr>
                <p:cNvPr id="107" name="Rectangle 163"/>
                <p:cNvSpPr>
                  <a:spLocks noChangeArrowheads="1"/>
                </p:cNvSpPr>
                <p:nvPr/>
              </p:nvSpPr>
              <p:spPr bwMode="auto">
                <a:xfrm>
                  <a:off x="3226" y="2204"/>
                  <a:ext cx="267"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OH¯</a:t>
                  </a:r>
                  <a:endParaRPr lang="en-US" altLang="en-US" sz="1200">
                    <a:latin typeface="Times New Roman" pitchFamily="18" charset="0"/>
                  </a:endParaRPr>
                </a:p>
              </p:txBody>
            </p:sp>
            <p:sp>
              <p:nvSpPr>
                <p:cNvPr id="108" name="Rectangle 164"/>
                <p:cNvSpPr>
                  <a:spLocks noChangeArrowheads="1"/>
                </p:cNvSpPr>
                <p:nvPr/>
              </p:nvSpPr>
              <p:spPr bwMode="auto">
                <a:xfrm>
                  <a:off x="3228" y="2486"/>
                  <a:ext cx="143"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solidFill>
                        <a:srgbClr val="CC99FF"/>
                      </a:solidFill>
                    </a:rPr>
                    <a:t>H</a:t>
                  </a:r>
                  <a:r>
                    <a:rPr lang="en-US" altLang="en-US" sz="1200" baseline="-25000">
                      <a:solidFill>
                        <a:srgbClr val="CC99FF"/>
                      </a:solidFill>
                    </a:rPr>
                    <a:t>2</a:t>
                  </a:r>
                  <a:endParaRPr lang="en-US" altLang="en-US" sz="1200">
                    <a:solidFill>
                      <a:srgbClr val="CC99FF"/>
                    </a:solidFill>
                    <a:latin typeface="Times New Roman" pitchFamily="18" charset="0"/>
                  </a:endParaRPr>
                </a:p>
              </p:txBody>
            </p:sp>
            <p:sp>
              <p:nvSpPr>
                <p:cNvPr id="109" name="Rectangle 165"/>
                <p:cNvSpPr>
                  <a:spLocks noChangeArrowheads="1"/>
                </p:cNvSpPr>
                <p:nvPr/>
              </p:nvSpPr>
              <p:spPr bwMode="auto">
                <a:xfrm>
                  <a:off x="3230" y="3335"/>
                  <a:ext cx="24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t>HO</a:t>
                  </a:r>
                  <a:r>
                    <a:rPr lang="en-US" altLang="en-US" sz="1200" baseline="-25000"/>
                    <a:t>2</a:t>
                  </a:r>
                  <a:endParaRPr lang="en-US" altLang="en-US" sz="1200">
                    <a:latin typeface="Times New Roman" pitchFamily="18" charset="0"/>
                  </a:endParaRPr>
                </a:p>
              </p:txBody>
            </p:sp>
            <p:sp>
              <p:nvSpPr>
                <p:cNvPr id="110" name="Rectangle 166"/>
                <p:cNvSpPr>
                  <a:spLocks noChangeArrowheads="1"/>
                </p:cNvSpPr>
                <p:nvPr/>
              </p:nvSpPr>
              <p:spPr bwMode="auto">
                <a:xfrm>
                  <a:off x="3220" y="2705"/>
                  <a:ext cx="294"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altLang="en-US" sz="1200">
                      <a:solidFill>
                        <a:srgbClr val="FFCC99"/>
                      </a:solidFill>
                    </a:rPr>
                    <a:t>H</a:t>
                  </a:r>
                  <a:r>
                    <a:rPr lang="en-US" altLang="en-US" sz="1200" baseline="-25000">
                      <a:solidFill>
                        <a:srgbClr val="FFCC99"/>
                      </a:solidFill>
                    </a:rPr>
                    <a:t>2</a:t>
                  </a:r>
                  <a:r>
                    <a:rPr lang="en-US" altLang="en-US" sz="1200">
                      <a:solidFill>
                        <a:srgbClr val="FFCC99"/>
                      </a:solidFill>
                    </a:rPr>
                    <a:t>O</a:t>
                  </a:r>
                  <a:r>
                    <a:rPr lang="en-US" altLang="en-US" sz="1200" baseline="-25000">
                      <a:solidFill>
                        <a:srgbClr val="FFCC99"/>
                      </a:solidFill>
                    </a:rPr>
                    <a:t>2</a:t>
                  </a:r>
                  <a:endParaRPr lang="en-US" altLang="en-US" sz="1200">
                    <a:solidFill>
                      <a:srgbClr val="FFCC99"/>
                    </a:solidFill>
                    <a:latin typeface="Times New Roman" pitchFamily="18" charset="0"/>
                  </a:endParaRPr>
                </a:p>
              </p:txBody>
            </p:sp>
          </p:grpSp>
        </p:grpSp>
        <p:grpSp>
          <p:nvGrpSpPr>
            <p:cNvPr id="6" name="Group 167"/>
            <p:cNvGrpSpPr>
              <a:grpSpLocks/>
            </p:cNvGrpSpPr>
            <p:nvPr/>
          </p:nvGrpSpPr>
          <p:grpSpPr bwMode="auto">
            <a:xfrm>
              <a:off x="747" y="975"/>
              <a:ext cx="2244" cy="2758"/>
              <a:chOff x="840" y="975"/>
              <a:chExt cx="2525" cy="2758"/>
            </a:xfrm>
          </p:grpSpPr>
          <p:grpSp>
            <p:nvGrpSpPr>
              <p:cNvPr id="7" name="Group 168"/>
              <p:cNvGrpSpPr>
                <a:grpSpLocks/>
              </p:cNvGrpSpPr>
              <p:nvPr/>
            </p:nvGrpSpPr>
            <p:grpSpPr bwMode="auto">
              <a:xfrm>
                <a:off x="840" y="1172"/>
                <a:ext cx="487" cy="2561"/>
                <a:chOff x="840" y="1172"/>
                <a:chExt cx="487" cy="2561"/>
              </a:xfrm>
            </p:grpSpPr>
            <p:sp>
              <p:nvSpPr>
                <p:cNvPr id="14" name="Line 169"/>
                <p:cNvSpPr>
                  <a:spLocks noChangeShapeType="1"/>
                </p:cNvSpPr>
                <p:nvPr/>
              </p:nvSpPr>
              <p:spPr bwMode="auto">
                <a:xfrm flipV="1">
                  <a:off x="1192" y="1393"/>
                  <a:ext cx="0" cy="2340"/>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5" name="Text Box 170"/>
                <p:cNvSpPr txBox="1">
                  <a:spLocks noChangeArrowheads="1"/>
                </p:cNvSpPr>
                <p:nvPr/>
              </p:nvSpPr>
              <p:spPr bwMode="auto">
                <a:xfrm>
                  <a:off x="840" y="1172"/>
                  <a:ext cx="487" cy="1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8001">
                      <a:solidFill>
                        <a:srgbClr val="F9FFC9"/>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r>
                    <a:rPr lang="en-US" altLang="en-US" sz="1200" b="1" baseline="30000">
                      <a:solidFill>
                        <a:schemeClr val="tx2"/>
                      </a:solidFill>
                    </a:rPr>
                    <a:t>60</a:t>
                  </a:r>
                  <a:r>
                    <a:rPr lang="en-US" altLang="en-US" sz="1200" b="1">
                      <a:solidFill>
                        <a:schemeClr val="tx2"/>
                      </a:solidFill>
                    </a:rPr>
                    <a:t>Co</a:t>
                  </a:r>
                  <a:endParaRPr lang="en-US" altLang="en-US" sz="1200">
                    <a:latin typeface="Times New Roman" pitchFamily="18" charset="0"/>
                  </a:endParaRPr>
                </a:p>
              </p:txBody>
            </p:sp>
          </p:grpSp>
          <p:grpSp>
            <p:nvGrpSpPr>
              <p:cNvPr id="8" name="Group 171"/>
              <p:cNvGrpSpPr>
                <a:grpSpLocks/>
              </p:cNvGrpSpPr>
              <p:nvPr/>
            </p:nvGrpSpPr>
            <p:grpSpPr bwMode="auto">
              <a:xfrm>
                <a:off x="1241" y="975"/>
                <a:ext cx="2124" cy="2757"/>
                <a:chOff x="1241" y="975"/>
                <a:chExt cx="2124" cy="2757"/>
              </a:xfrm>
            </p:grpSpPr>
            <p:sp>
              <p:nvSpPr>
                <p:cNvPr id="9" name="Line 172"/>
                <p:cNvSpPr>
                  <a:spLocks noChangeShapeType="1"/>
                </p:cNvSpPr>
                <p:nvPr/>
              </p:nvSpPr>
              <p:spPr bwMode="auto">
                <a:xfrm flipV="1">
                  <a:off x="1520" y="1392"/>
                  <a:ext cx="0" cy="2340"/>
                </a:xfrm>
                <a:prstGeom prst="line">
                  <a:avLst/>
                </a:prstGeom>
                <a:noFill/>
                <a:ln w="25400">
                  <a:solidFill>
                    <a:srgbClr val="3399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0" name="Line 173"/>
                <p:cNvSpPr>
                  <a:spLocks noChangeShapeType="1"/>
                </p:cNvSpPr>
                <p:nvPr/>
              </p:nvSpPr>
              <p:spPr bwMode="auto">
                <a:xfrm flipV="1">
                  <a:off x="3028" y="1383"/>
                  <a:ext cx="0" cy="2340"/>
                </a:xfrm>
                <a:prstGeom prst="line">
                  <a:avLst/>
                </a:prstGeom>
                <a:noFill/>
                <a:ln w="25400">
                  <a:solidFill>
                    <a:srgbClr val="3399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11" name="Text Box 174"/>
                <p:cNvSpPr txBox="1">
                  <a:spLocks noChangeArrowheads="1"/>
                </p:cNvSpPr>
                <p:nvPr/>
              </p:nvSpPr>
              <p:spPr bwMode="auto">
                <a:xfrm>
                  <a:off x="1241" y="1169"/>
                  <a:ext cx="868" cy="1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8001">
                      <a:solidFill>
                        <a:srgbClr val="F9FFC9"/>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r>
                    <a:rPr lang="en-US" altLang="en-US" sz="1200" b="1">
                      <a:solidFill>
                        <a:srgbClr val="339966"/>
                      </a:solidFill>
                    </a:rPr>
                    <a:t>(100 MeV)</a:t>
                  </a:r>
                  <a:endParaRPr lang="en-US" altLang="en-US" sz="1200">
                    <a:solidFill>
                      <a:srgbClr val="339966"/>
                    </a:solidFill>
                  </a:endParaRPr>
                </a:p>
              </p:txBody>
            </p:sp>
            <p:sp>
              <p:nvSpPr>
                <p:cNvPr id="12" name="Text Box 175"/>
                <p:cNvSpPr txBox="1">
                  <a:spLocks noChangeArrowheads="1"/>
                </p:cNvSpPr>
                <p:nvPr/>
              </p:nvSpPr>
              <p:spPr bwMode="auto">
                <a:xfrm>
                  <a:off x="2702" y="1174"/>
                  <a:ext cx="663" cy="1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8001">
                      <a:solidFill>
                        <a:srgbClr val="F9FFC9"/>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r>
                    <a:rPr lang="en-US" altLang="en-US" sz="1200" b="1">
                      <a:solidFill>
                        <a:srgbClr val="339966"/>
                      </a:solidFill>
                    </a:rPr>
                    <a:t>(1MeV)</a:t>
                  </a:r>
                </a:p>
              </p:txBody>
            </p:sp>
            <p:sp>
              <p:nvSpPr>
                <p:cNvPr id="13" name="Text Box 176"/>
                <p:cNvSpPr txBox="1">
                  <a:spLocks noChangeArrowheads="1"/>
                </p:cNvSpPr>
                <p:nvPr/>
              </p:nvSpPr>
              <p:spPr bwMode="auto">
                <a:xfrm>
                  <a:off x="1945" y="975"/>
                  <a:ext cx="731" cy="1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8001">
                      <a:solidFill>
                        <a:srgbClr val="F9FFC9"/>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r>
                    <a:rPr lang="en-US" altLang="en-US" sz="1200" b="1">
                      <a:solidFill>
                        <a:srgbClr val="339966"/>
                      </a:solidFill>
                    </a:rPr>
                    <a:t>protons</a:t>
                  </a:r>
                  <a:endParaRPr lang="en-US" altLang="en-US" sz="1200">
                    <a:solidFill>
                      <a:srgbClr val="339966"/>
                    </a:solidFill>
                  </a:endParaRPr>
                </a:p>
              </p:txBody>
            </p:sp>
          </p:grpSp>
        </p:grpSp>
      </p:grpSp>
      <p:pic>
        <p:nvPicPr>
          <p:cNvPr id="173" name="Picture 30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8" y="2464256"/>
            <a:ext cx="4639816" cy="4190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 name="Rectangle 7"/>
          <p:cNvSpPr>
            <a:spLocks noChangeArrowheads="1"/>
          </p:cNvSpPr>
          <p:nvPr/>
        </p:nvSpPr>
        <p:spPr bwMode="auto">
          <a:xfrm>
            <a:off x="4756720" y="6453691"/>
            <a:ext cx="4351784" cy="339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r>
              <a:rPr lang="en-GB" altLang="en-US" sz="1600" dirty="0" smtClean="0">
                <a:latin typeface="Comic Sans MS" panose="030F0702030302020204" pitchFamily="66" charset="0"/>
                <a:cs typeface="Times New Roman" pitchFamily="18" charset="0"/>
              </a:rPr>
              <a:t>Brede et al (2006) Phys. Med. Biol. 51:3667 </a:t>
            </a:r>
            <a:endParaRPr lang="fr-FR" altLang="en-US" sz="1600" dirty="0">
              <a:latin typeface="Comic Sans MS" panose="030F0702030302020204" pitchFamily="66" charset="0"/>
            </a:endParaRPr>
          </a:p>
        </p:txBody>
      </p:sp>
      <p:sp>
        <p:nvSpPr>
          <p:cNvPr id="175" name="Rectangle 7"/>
          <p:cNvSpPr>
            <a:spLocks noChangeArrowheads="1"/>
          </p:cNvSpPr>
          <p:nvPr/>
        </p:nvSpPr>
        <p:spPr bwMode="auto">
          <a:xfrm>
            <a:off x="292224" y="6453336"/>
            <a:ext cx="4351784" cy="339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r>
              <a:rPr lang="en-GB" altLang="en-US" sz="1600" dirty="0" smtClean="0">
                <a:latin typeface="Comic Sans MS" panose="030F0702030302020204" pitchFamily="66" charset="0"/>
                <a:cs typeface="Times New Roman" pitchFamily="18" charset="0"/>
              </a:rPr>
              <a:t>Ross et al (1996) Phys. Med. Biol. 41:1 </a:t>
            </a:r>
            <a:endParaRPr lang="fr-FR" altLang="en-US" sz="1600" dirty="0">
              <a:latin typeface="Comic Sans MS" panose="030F0702030302020204" pitchFamily="66" charset="0"/>
            </a:endParaRPr>
          </a:p>
        </p:txBody>
      </p:sp>
    </p:spTree>
    <p:extLst>
      <p:ext uri="{BB962C8B-B14F-4D97-AF65-F5344CB8AC3E}">
        <p14:creationId xmlns:p14="http://schemas.microsoft.com/office/powerpoint/2010/main" val="38996883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Graphite calorimeters – energy independent dose conversion?</a:t>
            </a:r>
            <a:endParaRPr lang="en-GB" dirty="0"/>
          </a:p>
        </p:txBody>
      </p:sp>
      <p:pic>
        <p:nvPicPr>
          <p:cNvPr id="4"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156" y="2970556"/>
            <a:ext cx="5607893" cy="3974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oup 4"/>
          <p:cNvGrpSpPr/>
          <p:nvPr/>
        </p:nvGrpSpPr>
        <p:grpSpPr>
          <a:xfrm>
            <a:off x="2566392" y="2002160"/>
            <a:ext cx="3733800" cy="1066800"/>
            <a:chOff x="2195736" y="1930152"/>
            <a:chExt cx="3733800" cy="1066800"/>
          </a:xfrm>
        </p:grpSpPr>
        <p:sp>
          <p:nvSpPr>
            <p:cNvPr id="6" name="Text Box 14"/>
            <p:cNvSpPr txBox="1">
              <a:spLocks noChangeArrowheads="1"/>
            </p:cNvSpPr>
            <p:nvPr/>
          </p:nvSpPr>
          <p:spPr bwMode="auto">
            <a:xfrm>
              <a:off x="5485036" y="2198440"/>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GB" altLang="en-US"/>
                <a:t>?</a:t>
              </a:r>
            </a:p>
          </p:txBody>
        </p:sp>
        <p:sp>
          <p:nvSpPr>
            <p:cNvPr id="7" name="Rectangle 15"/>
            <p:cNvSpPr>
              <a:spLocks noChangeArrowheads="1"/>
            </p:cNvSpPr>
            <p:nvPr/>
          </p:nvSpPr>
          <p:spPr bwMode="auto">
            <a:xfrm>
              <a:off x="2195736" y="1930152"/>
              <a:ext cx="3733800" cy="1066800"/>
            </a:xfrm>
            <a:prstGeom prst="rect">
              <a:avLst/>
            </a:prstGeom>
            <a:noFill/>
            <a:ln w="31750">
              <a:solidFill>
                <a:srgbClr val="FF00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a:p>
          </p:txBody>
        </p:sp>
        <p:graphicFrame>
          <p:nvGraphicFramePr>
            <p:cNvPr id="8" name="Object 13"/>
            <p:cNvGraphicFramePr>
              <a:graphicFrameLocks noChangeAspect="1"/>
            </p:cNvGraphicFramePr>
            <p:nvPr>
              <p:extLst>
                <p:ext uri="{D42A27DB-BD31-4B8C-83A1-F6EECF244321}">
                  <p14:modId xmlns:p14="http://schemas.microsoft.com/office/powerpoint/2010/main" val="2345513999"/>
                </p:ext>
              </p:extLst>
            </p:nvPr>
          </p:nvGraphicFramePr>
          <p:xfrm>
            <a:off x="2310036" y="1942852"/>
            <a:ext cx="2971800" cy="1041400"/>
          </p:xfrm>
          <a:graphic>
            <a:graphicData uri="http://schemas.openxmlformats.org/presentationml/2006/ole">
              <mc:AlternateContent xmlns:mc="http://schemas.openxmlformats.org/markup-compatibility/2006">
                <mc:Choice xmlns:v="urn:schemas-microsoft-com:vml" Requires="v">
                  <p:oleObj spid="_x0000_s11277" name="Equation" r:id="rId4" imgW="1485720" imgH="520560" progId="Equation.3">
                    <p:embed/>
                  </p:oleObj>
                </mc:Choice>
                <mc:Fallback>
                  <p:oleObj name="Equation" r:id="rId4" imgW="1485720" imgH="52056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10036" y="1942852"/>
                          <a:ext cx="2971800" cy="1041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9" name="Group 8"/>
          <p:cNvGrpSpPr/>
          <p:nvPr/>
        </p:nvGrpSpPr>
        <p:grpSpPr>
          <a:xfrm>
            <a:off x="3131840" y="3018816"/>
            <a:ext cx="6012160" cy="3906755"/>
            <a:chOff x="3131840" y="3018816"/>
            <a:chExt cx="6012160" cy="3906755"/>
          </a:xfrm>
        </p:grpSpPr>
        <p:sp useBgFill="1">
          <p:nvSpPr>
            <p:cNvPr id="10" name="Rectangle 9"/>
            <p:cNvSpPr/>
            <p:nvPr/>
          </p:nvSpPr>
          <p:spPr>
            <a:xfrm>
              <a:off x="3131840" y="3018816"/>
              <a:ext cx="6012160" cy="37225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5856" y="3018816"/>
              <a:ext cx="5544616" cy="39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285472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GB"/>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692696"/>
            <a:ext cx="8411691" cy="81576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800" y="1700808"/>
            <a:ext cx="6144935" cy="46761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681" y="1182907"/>
            <a:ext cx="8201383" cy="118940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5856" y="1340768"/>
            <a:ext cx="5981700" cy="72485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9" name="Group 8"/>
          <p:cNvGrpSpPr/>
          <p:nvPr/>
        </p:nvGrpSpPr>
        <p:grpSpPr>
          <a:xfrm>
            <a:off x="2531397" y="2547599"/>
            <a:ext cx="6012160" cy="3906755"/>
            <a:chOff x="3131840" y="3018816"/>
            <a:chExt cx="6012160" cy="3906755"/>
          </a:xfrm>
        </p:grpSpPr>
        <p:sp useBgFill="1">
          <p:nvSpPr>
            <p:cNvPr id="10" name="Rectangle 9"/>
            <p:cNvSpPr/>
            <p:nvPr/>
          </p:nvSpPr>
          <p:spPr>
            <a:xfrm>
              <a:off x="3131840" y="3018816"/>
              <a:ext cx="6012160" cy="37225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5856" y="3018816"/>
              <a:ext cx="5544616" cy="3906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639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1838" y="1844824"/>
            <a:ext cx="7959743" cy="121883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91"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76500" y="1368699"/>
            <a:ext cx="6667500" cy="5505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32715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fade">
                                      <p:cBhvr>
                                        <p:cTn id="7" dur="500"/>
                                        <p:tgtEl>
                                          <p:spTgt spid="1638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388"/>
                                        </p:tgtEl>
                                        <p:attrNameLst>
                                          <p:attrName>style.visibility</p:attrName>
                                        </p:attrNameLst>
                                      </p:cBhvr>
                                      <p:to>
                                        <p:strVal val="visible"/>
                                      </p:to>
                                    </p:set>
                                    <p:animEffect transition="in" filter="fade">
                                      <p:cBhvr>
                                        <p:cTn id="12" dur="500"/>
                                        <p:tgtEl>
                                          <p:spTgt spid="1638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389"/>
                                        </p:tgtEl>
                                        <p:attrNameLst>
                                          <p:attrName>style.visibility</p:attrName>
                                        </p:attrNameLst>
                                      </p:cBhvr>
                                      <p:to>
                                        <p:strVal val="visible"/>
                                      </p:to>
                                    </p:set>
                                    <p:animEffect transition="in" filter="fade">
                                      <p:cBhvr>
                                        <p:cTn id="17" dur="500"/>
                                        <p:tgtEl>
                                          <p:spTgt spid="1638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390"/>
                                        </p:tgtEl>
                                        <p:attrNameLst>
                                          <p:attrName>style.visibility</p:attrName>
                                        </p:attrNameLst>
                                      </p:cBhvr>
                                      <p:to>
                                        <p:strVal val="visible"/>
                                      </p:to>
                                    </p:set>
                                    <p:animEffect transition="in" filter="fade">
                                      <p:cBhvr>
                                        <p:cTn id="27" dur="500"/>
                                        <p:tgtEl>
                                          <p:spTgt spid="1639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6391"/>
                                        </p:tgtEl>
                                        <p:attrNameLst>
                                          <p:attrName>style.visibility</p:attrName>
                                        </p:attrNameLst>
                                      </p:cBhvr>
                                      <p:to>
                                        <p:strVal val="visible"/>
                                      </p:to>
                                    </p:set>
                                    <p:animEffect transition="in" filter="fade">
                                      <p:cBhvr>
                                        <p:cTn id="32" dur="500"/>
                                        <p:tgtEl>
                                          <p:spTgt spid="163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Ionization chambers</a:t>
            </a:r>
            <a:endParaRPr lang="en-GB" dirty="0"/>
          </a:p>
        </p:txBody>
      </p:sp>
      <p:grpSp>
        <p:nvGrpSpPr>
          <p:cNvPr id="16" name="Group 15"/>
          <p:cNvGrpSpPr>
            <a:grpSpLocks/>
          </p:cNvGrpSpPr>
          <p:nvPr/>
        </p:nvGrpSpPr>
        <p:grpSpPr bwMode="auto">
          <a:xfrm>
            <a:off x="5508104" y="5301208"/>
            <a:ext cx="2286000" cy="741363"/>
            <a:chOff x="3888" y="1453"/>
            <a:chExt cx="1440" cy="467"/>
          </a:xfrm>
        </p:grpSpPr>
        <p:sp>
          <p:nvSpPr>
            <p:cNvPr id="17" name="Rectangle 10" descr="Light upward diagonal"/>
            <p:cNvSpPr>
              <a:spLocks noChangeArrowheads="1"/>
            </p:cNvSpPr>
            <p:nvPr/>
          </p:nvSpPr>
          <p:spPr bwMode="auto">
            <a:xfrm>
              <a:off x="3888" y="1453"/>
              <a:ext cx="1440" cy="467"/>
            </a:xfrm>
            <a:prstGeom prst="rect">
              <a:avLst/>
            </a:prstGeom>
            <a:pattFill prst="ltUpDiag">
              <a:fgClr>
                <a:srgbClr val="000000"/>
              </a:fgClr>
              <a:bgClr>
                <a:srgbClr val="FFFFFF"/>
              </a:bgClr>
            </a:pattFill>
            <a:ln w="0">
              <a:solidFill>
                <a:srgbClr val="000000"/>
              </a:solidFill>
              <a:miter lim="800000"/>
              <a:headEnd/>
              <a:tailEnd/>
            </a:ln>
          </p:spPr>
          <p:txBody>
            <a:bodyPr/>
            <a:lstStyle/>
            <a:p>
              <a:endParaRPr lang="en-GB"/>
            </a:p>
          </p:txBody>
        </p:sp>
        <p:sp>
          <p:nvSpPr>
            <p:cNvPr id="18" name="Rectangle 11"/>
            <p:cNvSpPr>
              <a:spLocks noChangeArrowheads="1"/>
            </p:cNvSpPr>
            <p:nvPr/>
          </p:nvSpPr>
          <p:spPr bwMode="auto">
            <a:xfrm>
              <a:off x="4059" y="1482"/>
              <a:ext cx="1094" cy="200"/>
            </a:xfrm>
            <a:prstGeom prst="rect">
              <a:avLst/>
            </a:prstGeom>
            <a:solidFill>
              <a:srgbClr val="FFFFFF"/>
            </a:solidFill>
            <a:ln w="0">
              <a:solidFill>
                <a:srgbClr val="000000"/>
              </a:solidFill>
              <a:miter lim="800000"/>
              <a:headEnd/>
              <a:tailEnd/>
            </a:ln>
          </p:spPr>
          <p:txBody>
            <a:bodyPr/>
            <a:lstStyle/>
            <a:p>
              <a:endParaRPr lang="en-GB"/>
            </a:p>
          </p:txBody>
        </p:sp>
        <p:sp>
          <p:nvSpPr>
            <p:cNvPr id="19" name="Line 12"/>
            <p:cNvSpPr>
              <a:spLocks noChangeShapeType="1"/>
            </p:cNvSpPr>
            <p:nvPr/>
          </p:nvSpPr>
          <p:spPr bwMode="auto">
            <a:xfrm>
              <a:off x="4368" y="1488"/>
              <a:ext cx="0" cy="192"/>
            </a:xfrm>
            <a:prstGeom prst="line">
              <a:avLst/>
            </a:prstGeom>
            <a:noFill/>
            <a:ln w="12700"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0" name="Line 13"/>
            <p:cNvSpPr>
              <a:spLocks noChangeShapeType="1"/>
            </p:cNvSpPr>
            <p:nvPr/>
          </p:nvSpPr>
          <p:spPr bwMode="auto">
            <a:xfrm>
              <a:off x="4848" y="1488"/>
              <a:ext cx="0" cy="192"/>
            </a:xfrm>
            <a:prstGeom prst="line">
              <a:avLst/>
            </a:prstGeom>
            <a:noFill/>
            <a:ln w="12700"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21" name="Group 51"/>
          <p:cNvGrpSpPr>
            <a:grpSpLocks/>
          </p:cNvGrpSpPr>
          <p:nvPr/>
        </p:nvGrpSpPr>
        <p:grpSpPr bwMode="auto">
          <a:xfrm flipH="1">
            <a:off x="1400466" y="5321990"/>
            <a:ext cx="2540000" cy="609600"/>
            <a:chOff x="3344" y="1392"/>
            <a:chExt cx="1600" cy="384"/>
          </a:xfrm>
        </p:grpSpPr>
        <p:grpSp>
          <p:nvGrpSpPr>
            <p:cNvPr id="22" name="Group 47"/>
            <p:cNvGrpSpPr>
              <a:grpSpLocks/>
            </p:cNvGrpSpPr>
            <p:nvPr/>
          </p:nvGrpSpPr>
          <p:grpSpPr bwMode="auto">
            <a:xfrm>
              <a:off x="3344" y="1392"/>
              <a:ext cx="1600" cy="384"/>
              <a:chOff x="3344" y="1392"/>
              <a:chExt cx="1600" cy="397"/>
            </a:xfrm>
          </p:grpSpPr>
          <p:sp>
            <p:nvSpPr>
              <p:cNvPr id="24" name="Freeform 6" descr="Light upward diagonal"/>
              <p:cNvSpPr>
                <a:spLocks/>
              </p:cNvSpPr>
              <p:nvPr/>
            </p:nvSpPr>
            <p:spPr bwMode="auto">
              <a:xfrm>
                <a:off x="3344" y="1392"/>
                <a:ext cx="1600" cy="397"/>
              </a:xfrm>
              <a:custGeom>
                <a:avLst/>
                <a:gdLst>
                  <a:gd name="T0" fmla="*/ 1600 w 1600"/>
                  <a:gd name="T1" fmla="*/ 0 h 397"/>
                  <a:gd name="T2" fmla="*/ 108 w 1600"/>
                  <a:gd name="T3" fmla="*/ 0 h 397"/>
                  <a:gd name="T4" fmla="*/ 0 w 1600"/>
                  <a:gd name="T5" fmla="*/ 201 h 397"/>
                  <a:gd name="T6" fmla="*/ 108 w 1600"/>
                  <a:gd name="T7" fmla="*/ 397 h 397"/>
                  <a:gd name="T8" fmla="*/ 1600 w 1600"/>
                  <a:gd name="T9" fmla="*/ 397 h 397"/>
                  <a:gd name="T10" fmla="*/ 1600 w 1600"/>
                  <a:gd name="T11" fmla="*/ 0 h 397"/>
                </a:gdLst>
                <a:ahLst/>
                <a:cxnLst>
                  <a:cxn ang="0">
                    <a:pos x="T0" y="T1"/>
                  </a:cxn>
                  <a:cxn ang="0">
                    <a:pos x="T2" y="T3"/>
                  </a:cxn>
                  <a:cxn ang="0">
                    <a:pos x="T4" y="T5"/>
                  </a:cxn>
                  <a:cxn ang="0">
                    <a:pos x="T6" y="T7"/>
                  </a:cxn>
                  <a:cxn ang="0">
                    <a:pos x="T8" y="T9"/>
                  </a:cxn>
                  <a:cxn ang="0">
                    <a:pos x="T10" y="T11"/>
                  </a:cxn>
                </a:cxnLst>
                <a:rect l="0" t="0" r="r" b="b"/>
                <a:pathLst>
                  <a:path w="1600" h="397">
                    <a:moveTo>
                      <a:pt x="1600" y="0"/>
                    </a:moveTo>
                    <a:lnTo>
                      <a:pt x="108" y="0"/>
                    </a:lnTo>
                    <a:lnTo>
                      <a:pt x="0" y="201"/>
                    </a:lnTo>
                    <a:lnTo>
                      <a:pt x="108" y="397"/>
                    </a:lnTo>
                    <a:lnTo>
                      <a:pt x="1600" y="397"/>
                    </a:lnTo>
                    <a:lnTo>
                      <a:pt x="1600" y="0"/>
                    </a:lnTo>
                    <a:close/>
                  </a:path>
                </a:pathLst>
              </a:custGeom>
              <a:pattFill prst="ltUpDiag">
                <a:fgClr>
                  <a:srgbClr val="000000"/>
                </a:fgClr>
                <a:bgClr>
                  <a:srgbClr val="FFFFFF"/>
                </a:bgClr>
              </a:pattFill>
              <a:ln w="0">
                <a:solidFill>
                  <a:srgbClr val="000000"/>
                </a:solidFill>
                <a:prstDash val="solid"/>
                <a:round/>
                <a:headEnd/>
                <a:tailEnd/>
              </a:ln>
            </p:spPr>
            <p:txBody>
              <a:bodyPr/>
              <a:lstStyle/>
              <a:p>
                <a:endParaRPr lang="en-GB"/>
              </a:p>
            </p:txBody>
          </p:sp>
          <p:sp>
            <p:nvSpPr>
              <p:cNvPr id="25" name="Freeform 7"/>
              <p:cNvSpPr>
                <a:spLocks/>
              </p:cNvSpPr>
              <p:nvPr/>
            </p:nvSpPr>
            <p:spPr bwMode="auto">
              <a:xfrm>
                <a:off x="3396" y="1427"/>
                <a:ext cx="1548" cy="328"/>
              </a:xfrm>
              <a:custGeom>
                <a:avLst/>
                <a:gdLst>
                  <a:gd name="T0" fmla="*/ 1548 w 1548"/>
                  <a:gd name="T1" fmla="*/ 0 h 328"/>
                  <a:gd name="T2" fmla="*/ 90 w 1548"/>
                  <a:gd name="T3" fmla="*/ 0 h 328"/>
                  <a:gd name="T4" fmla="*/ 0 w 1548"/>
                  <a:gd name="T5" fmla="*/ 161 h 328"/>
                  <a:gd name="T6" fmla="*/ 90 w 1548"/>
                  <a:gd name="T7" fmla="*/ 328 h 328"/>
                  <a:gd name="T8" fmla="*/ 1548 w 1548"/>
                  <a:gd name="T9" fmla="*/ 328 h 328"/>
                  <a:gd name="T10" fmla="*/ 1548 w 1548"/>
                  <a:gd name="T11" fmla="*/ 0 h 328"/>
                </a:gdLst>
                <a:ahLst/>
                <a:cxnLst>
                  <a:cxn ang="0">
                    <a:pos x="T0" y="T1"/>
                  </a:cxn>
                  <a:cxn ang="0">
                    <a:pos x="T2" y="T3"/>
                  </a:cxn>
                  <a:cxn ang="0">
                    <a:pos x="T4" y="T5"/>
                  </a:cxn>
                  <a:cxn ang="0">
                    <a:pos x="T6" y="T7"/>
                  </a:cxn>
                  <a:cxn ang="0">
                    <a:pos x="T8" y="T9"/>
                  </a:cxn>
                  <a:cxn ang="0">
                    <a:pos x="T10" y="T11"/>
                  </a:cxn>
                </a:cxnLst>
                <a:rect l="0" t="0" r="r" b="b"/>
                <a:pathLst>
                  <a:path w="1548" h="328">
                    <a:moveTo>
                      <a:pt x="1548" y="0"/>
                    </a:moveTo>
                    <a:lnTo>
                      <a:pt x="90" y="0"/>
                    </a:lnTo>
                    <a:lnTo>
                      <a:pt x="0" y="161"/>
                    </a:lnTo>
                    <a:lnTo>
                      <a:pt x="90" y="328"/>
                    </a:lnTo>
                    <a:lnTo>
                      <a:pt x="1548" y="328"/>
                    </a:lnTo>
                    <a:lnTo>
                      <a:pt x="1548" y="0"/>
                    </a:lnTo>
                    <a:close/>
                  </a:path>
                </a:pathLst>
              </a:custGeom>
              <a:solidFill>
                <a:srgbClr val="FFFFFF"/>
              </a:solidFill>
              <a:ln w="0">
                <a:solidFill>
                  <a:srgbClr val="000000"/>
                </a:solidFill>
                <a:prstDash val="solid"/>
                <a:round/>
                <a:headEnd/>
                <a:tailEnd/>
              </a:ln>
            </p:spPr>
            <p:txBody>
              <a:bodyPr/>
              <a:lstStyle/>
              <a:p>
                <a:endParaRPr lang="en-GB"/>
              </a:p>
            </p:txBody>
          </p:sp>
        </p:grpSp>
        <p:sp>
          <p:nvSpPr>
            <p:cNvPr id="23" name="Freeform 46"/>
            <p:cNvSpPr>
              <a:spLocks/>
            </p:cNvSpPr>
            <p:nvPr/>
          </p:nvSpPr>
          <p:spPr bwMode="auto">
            <a:xfrm>
              <a:off x="3522" y="1552"/>
              <a:ext cx="1422" cy="64"/>
            </a:xfrm>
            <a:custGeom>
              <a:avLst/>
              <a:gdLst>
                <a:gd name="T0" fmla="*/ 1422 w 1422"/>
                <a:gd name="T1" fmla="*/ 0 h 48"/>
                <a:gd name="T2" fmla="*/ 30 w 1422"/>
                <a:gd name="T3" fmla="*/ 0 h 48"/>
                <a:gd name="T4" fmla="*/ 30 w 1422"/>
                <a:gd name="T5" fmla="*/ 48 h 48"/>
                <a:gd name="T6" fmla="*/ 1422 w 1422"/>
                <a:gd name="T7" fmla="*/ 48 h 48"/>
                <a:gd name="T8" fmla="*/ 1422 w 1422"/>
                <a:gd name="T9" fmla="*/ 0 h 48"/>
              </a:gdLst>
              <a:ahLst/>
              <a:cxnLst>
                <a:cxn ang="0">
                  <a:pos x="T0" y="T1"/>
                </a:cxn>
                <a:cxn ang="0">
                  <a:pos x="T2" y="T3"/>
                </a:cxn>
                <a:cxn ang="0">
                  <a:pos x="T4" y="T5"/>
                </a:cxn>
                <a:cxn ang="0">
                  <a:pos x="T6" y="T7"/>
                </a:cxn>
                <a:cxn ang="0">
                  <a:pos x="T8" y="T9"/>
                </a:cxn>
              </a:cxnLst>
              <a:rect l="0" t="0" r="r" b="b"/>
              <a:pathLst>
                <a:path w="1422" h="48">
                  <a:moveTo>
                    <a:pt x="1422" y="0"/>
                  </a:moveTo>
                  <a:lnTo>
                    <a:pt x="30" y="0"/>
                  </a:lnTo>
                  <a:cubicBezTo>
                    <a:pt x="0" y="0"/>
                    <a:pt x="2" y="48"/>
                    <a:pt x="30" y="48"/>
                  </a:cubicBezTo>
                  <a:lnTo>
                    <a:pt x="1422" y="48"/>
                  </a:lnTo>
                  <a:lnTo>
                    <a:pt x="1422" y="0"/>
                  </a:lnTo>
                  <a:close/>
                </a:path>
              </a:pathLst>
            </a:custGeom>
            <a:solidFill>
              <a:srgbClr val="808080"/>
            </a:solidFill>
            <a:ln w="9525">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986125"/>
            <a:ext cx="3078163" cy="2468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1986125"/>
            <a:ext cx="2957513" cy="2468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47681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1026"/>
          <p:cNvSpPr>
            <a:spLocks noGrp="1" noChangeArrowheads="1"/>
          </p:cNvSpPr>
          <p:nvPr>
            <p:ph type="title"/>
          </p:nvPr>
        </p:nvSpPr>
        <p:spPr/>
        <p:txBody>
          <a:bodyPr/>
          <a:lstStyle/>
          <a:p>
            <a:r>
              <a:rPr lang="en-GB" altLang="en-US"/>
              <a:t>Dose determination with ion chamber</a:t>
            </a:r>
          </a:p>
        </p:txBody>
      </p:sp>
      <p:sp>
        <p:nvSpPr>
          <p:cNvPr id="124931" name="Rectangle 1027"/>
          <p:cNvSpPr>
            <a:spLocks noGrp="1" noChangeArrowheads="1"/>
          </p:cNvSpPr>
          <p:nvPr>
            <p:ph idx="1"/>
          </p:nvPr>
        </p:nvSpPr>
        <p:spPr>
          <a:xfrm>
            <a:off x="457200" y="4221088"/>
            <a:ext cx="8229600" cy="2448272"/>
          </a:xfrm>
        </p:spPr>
        <p:txBody>
          <a:bodyPr/>
          <a:lstStyle/>
          <a:p>
            <a:pPr>
              <a:lnSpc>
                <a:spcPct val="90000"/>
              </a:lnSpc>
            </a:pPr>
            <a:r>
              <a:rPr lang="en-GB" altLang="en-US" sz="2000" i="1" dirty="0"/>
              <a:t>Q</a:t>
            </a:r>
            <a:r>
              <a:rPr lang="en-GB" altLang="en-US" sz="2000" dirty="0"/>
              <a:t>: charge produced in the air of the chamber</a:t>
            </a:r>
          </a:p>
          <a:p>
            <a:pPr>
              <a:lnSpc>
                <a:spcPct val="90000"/>
              </a:lnSpc>
            </a:pPr>
            <a:r>
              <a:rPr lang="en-GB" altLang="en-US" sz="2000" i="1" dirty="0"/>
              <a:t>W</a:t>
            </a:r>
            <a:r>
              <a:rPr lang="en-GB" altLang="en-US" sz="2000" dirty="0"/>
              <a:t>: mean energy required to produce an ion-pair in air</a:t>
            </a:r>
          </a:p>
          <a:p>
            <a:pPr>
              <a:lnSpc>
                <a:spcPct val="90000"/>
              </a:lnSpc>
            </a:pPr>
            <a:endParaRPr lang="en-GB" altLang="en-US" sz="800" dirty="0" smtClean="0">
              <a:solidFill>
                <a:schemeClr val="accent2"/>
              </a:solidFill>
            </a:endParaRPr>
          </a:p>
          <a:p>
            <a:pPr>
              <a:lnSpc>
                <a:spcPct val="90000"/>
              </a:lnSpc>
              <a:buFontTx/>
              <a:buNone/>
            </a:pPr>
            <a:r>
              <a:rPr lang="en-GB" altLang="en-US" sz="2000" dirty="0" smtClean="0">
                <a:solidFill>
                  <a:schemeClr val="accent2"/>
                </a:solidFill>
              </a:rPr>
              <a:t>Unfortunately</a:t>
            </a:r>
            <a:r>
              <a:rPr lang="en-GB" altLang="en-US" sz="2000" dirty="0">
                <a:solidFill>
                  <a:schemeClr val="accent2"/>
                </a:solidFill>
              </a:rPr>
              <a:t>, for commercially available chambers, the volume </a:t>
            </a:r>
            <a:r>
              <a:rPr lang="en-GB" altLang="en-US" sz="2000" i="1" dirty="0">
                <a:solidFill>
                  <a:schemeClr val="accent2"/>
                </a:solidFill>
              </a:rPr>
              <a:t>V</a:t>
            </a:r>
            <a:r>
              <a:rPr lang="en-GB" altLang="en-US" sz="2000" dirty="0">
                <a:solidFill>
                  <a:schemeClr val="accent2"/>
                </a:solidFill>
              </a:rPr>
              <a:t> is not known with the necessary accuracy (would otherwise be a primary standard!).</a:t>
            </a:r>
            <a:br>
              <a:rPr lang="en-GB" altLang="en-US" sz="2000" dirty="0">
                <a:solidFill>
                  <a:schemeClr val="accent2"/>
                </a:solidFill>
              </a:rPr>
            </a:br>
            <a:endParaRPr lang="en-GB" altLang="en-US" sz="800" dirty="0" smtClean="0">
              <a:solidFill>
                <a:schemeClr val="accent2"/>
              </a:solidFill>
            </a:endParaRPr>
          </a:p>
          <a:p>
            <a:pPr>
              <a:lnSpc>
                <a:spcPct val="90000"/>
              </a:lnSpc>
              <a:buFontTx/>
              <a:buNone/>
            </a:pPr>
            <a:r>
              <a:rPr lang="en-GB" altLang="en-US" sz="2000" dirty="0" smtClean="0">
                <a:solidFill>
                  <a:srgbClr val="FF00FF"/>
                </a:solidFill>
              </a:rPr>
              <a:t>We have to rely on methods other than </a:t>
            </a:r>
            <a:r>
              <a:rPr lang="en-GB" altLang="en-US" sz="2000" dirty="0" smtClean="0">
                <a:solidFill>
                  <a:srgbClr val="FF00FF"/>
                </a:solidFill>
                <a:latin typeface="Arial"/>
              </a:rPr>
              <a:t>“</a:t>
            </a:r>
            <a:r>
              <a:rPr lang="en-GB" altLang="en-US" sz="2000" dirty="0" smtClean="0">
                <a:solidFill>
                  <a:srgbClr val="FF00FF"/>
                </a:solidFill>
              </a:rPr>
              <a:t>first principles</a:t>
            </a:r>
            <a:r>
              <a:rPr lang="en-GB" altLang="en-US" sz="2000" dirty="0" smtClean="0">
                <a:solidFill>
                  <a:srgbClr val="FF00FF"/>
                </a:solidFill>
                <a:latin typeface="Arial"/>
              </a:rPr>
              <a:t>”</a:t>
            </a:r>
            <a:r>
              <a:rPr lang="en-GB" altLang="en-US" sz="2000" dirty="0" smtClean="0">
                <a:solidFill>
                  <a:srgbClr val="FF00FF"/>
                </a:solidFill>
              </a:rPr>
              <a:t>, which involve the use of ion  chamber calibration factors</a:t>
            </a:r>
            <a:endParaRPr lang="en-GB" altLang="en-US" sz="2000" dirty="0">
              <a:solidFill>
                <a:srgbClr val="FF00FF"/>
              </a:solidFill>
            </a:endParaRPr>
          </a:p>
        </p:txBody>
      </p:sp>
      <p:grpSp>
        <p:nvGrpSpPr>
          <p:cNvPr id="124932" name="Group 1028"/>
          <p:cNvGrpSpPr>
            <a:grpSpLocks/>
          </p:cNvGrpSpPr>
          <p:nvPr/>
        </p:nvGrpSpPr>
        <p:grpSpPr bwMode="auto">
          <a:xfrm>
            <a:off x="1371600" y="1876673"/>
            <a:ext cx="2744788" cy="585788"/>
            <a:chOff x="1490" y="814"/>
            <a:chExt cx="1729" cy="369"/>
          </a:xfrm>
        </p:grpSpPr>
        <p:sp>
          <p:nvSpPr>
            <p:cNvPr id="124933" name="Rectangle 1029"/>
            <p:cNvSpPr>
              <a:spLocks noChangeArrowheads="1"/>
            </p:cNvSpPr>
            <p:nvPr/>
          </p:nvSpPr>
          <p:spPr bwMode="auto">
            <a:xfrm>
              <a:off x="3077" y="843"/>
              <a:ext cx="142"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i="1"/>
                <a:t>p</a:t>
              </a:r>
              <a:endParaRPr lang="en-GB" altLang="en-US"/>
            </a:p>
          </p:txBody>
        </p:sp>
        <p:sp>
          <p:nvSpPr>
            <p:cNvPr id="124934" name="Rectangle 1030"/>
            <p:cNvSpPr>
              <a:spLocks noChangeArrowheads="1"/>
            </p:cNvSpPr>
            <p:nvPr/>
          </p:nvSpPr>
          <p:spPr bwMode="auto">
            <a:xfrm>
              <a:off x="2526" y="843"/>
              <a:ext cx="128"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i="1"/>
                <a:t>s</a:t>
              </a:r>
              <a:endParaRPr lang="en-GB" altLang="en-US"/>
            </a:p>
          </p:txBody>
        </p:sp>
        <p:sp>
          <p:nvSpPr>
            <p:cNvPr id="124935" name="Rectangle 1031"/>
            <p:cNvSpPr>
              <a:spLocks noChangeArrowheads="1"/>
            </p:cNvSpPr>
            <p:nvPr/>
          </p:nvSpPr>
          <p:spPr bwMode="auto">
            <a:xfrm>
              <a:off x="2080" y="843"/>
              <a:ext cx="185"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i="1"/>
                <a:t>D</a:t>
              </a:r>
              <a:endParaRPr lang="en-GB" altLang="en-US"/>
            </a:p>
          </p:txBody>
        </p:sp>
        <p:sp>
          <p:nvSpPr>
            <p:cNvPr id="124936" name="Rectangle 1032"/>
            <p:cNvSpPr>
              <a:spLocks noChangeArrowheads="1"/>
            </p:cNvSpPr>
            <p:nvPr/>
          </p:nvSpPr>
          <p:spPr bwMode="auto">
            <a:xfrm>
              <a:off x="1490" y="843"/>
              <a:ext cx="185"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i="1"/>
                <a:t>D</a:t>
              </a:r>
              <a:endParaRPr lang="en-GB" altLang="en-US"/>
            </a:p>
          </p:txBody>
        </p:sp>
        <p:sp>
          <p:nvSpPr>
            <p:cNvPr id="124937" name="Rectangle 1033"/>
            <p:cNvSpPr>
              <a:spLocks noChangeArrowheads="1"/>
            </p:cNvSpPr>
            <p:nvPr/>
          </p:nvSpPr>
          <p:spPr bwMode="auto">
            <a:xfrm>
              <a:off x="3009" y="814"/>
              <a:ext cx="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endParaRPr lang="en-GB" altLang="en-US" dirty="0">
                <a:latin typeface="Times New Roman" pitchFamily="18" charset="0"/>
              </a:endParaRPr>
            </a:p>
          </p:txBody>
        </p:sp>
        <p:sp>
          <p:nvSpPr>
            <p:cNvPr id="124939" name="Rectangle 1035"/>
            <p:cNvSpPr>
              <a:spLocks noChangeArrowheads="1"/>
            </p:cNvSpPr>
            <p:nvPr/>
          </p:nvSpPr>
          <p:spPr bwMode="auto">
            <a:xfrm>
              <a:off x="1897" y="814"/>
              <a:ext cx="141"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a:latin typeface="Symbol" pitchFamily="18" charset="2"/>
                </a:rPr>
                <a:t>=</a:t>
              </a:r>
              <a:endParaRPr lang="en-GB" altLang="en-US">
                <a:latin typeface="Times New Roman" pitchFamily="18" charset="0"/>
              </a:endParaRPr>
            </a:p>
          </p:txBody>
        </p:sp>
        <p:sp>
          <p:nvSpPr>
            <p:cNvPr id="124940" name="Rectangle 1036"/>
            <p:cNvSpPr>
              <a:spLocks noChangeArrowheads="1"/>
            </p:cNvSpPr>
            <p:nvPr/>
          </p:nvSpPr>
          <p:spPr bwMode="auto">
            <a:xfrm>
              <a:off x="2806" y="1001"/>
              <a:ext cx="170"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1900"/>
                <a:t>air</a:t>
              </a:r>
              <a:endParaRPr lang="en-GB" altLang="en-US"/>
            </a:p>
          </p:txBody>
        </p:sp>
        <p:sp>
          <p:nvSpPr>
            <p:cNvPr id="124941" name="Rectangle 1037"/>
            <p:cNvSpPr>
              <a:spLocks noChangeArrowheads="1"/>
            </p:cNvSpPr>
            <p:nvPr/>
          </p:nvSpPr>
          <p:spPr bwMode="auto">
            <a:xfrm>
              <a:off x="2661" y="1001"/>
              <a:ext cx="152"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1900"/>
                <a:t>w,</a:t>
              </a:r>
              <a:endParaRPr lang="en-GB" altLang="en-US"/>
            </a:p>
          </p:txBody>
        </p:sp>
        <p:sp>
          <p:nvSpPr>
            <p:cNvPr id="124942" name="Rectangle 1038"/>
            <p:cNvSpPr>
              <a:spLocks noChangeArrowheads="1"/>
            </p:cNvSpPr>
            <p:nvPr/>
          </p:nvSpPr>
          <p:spPr bwMode="auto">
            <a:xfrm>
              <a:off x="2231" y="1001"/>
              <a:ext cx="170"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1900"/>
                <a:t>air</a:t>
              </a:r>
              <a:endParaRPr lang="en-GB" altLang="en-US"/>
            </a:p>
          </p:txBody>
        </p:sp>
        <p:sp>
          <p:nvSpPr>
            <p:cNvPr id="124943" name="Rectangle 1039"/>
            <p:cNvSpPr>
              <a:spLocks noChangeArrowheads="1"/>
            </p:cNvSpPr>
            <p:nvPr/>
          </p:nvSpPr>
          <p:spPr bwMode="auto">
            <a:xfrm>
              <a:off x="1650" y="1001"/>
              <a:ext cx="110"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1900"/>
                <a:t>w</a:t>
              </a:r>
              <a:endParaRPr lang="en-GB" altLang="en-US"/>
            </a:p>
          </p:txBody>
        </p:sp>
      </p:grpSp>
      <p:grpSp>
        <p:nvGrpSpPr>
          <p:cNvPr id="124944" name="Group 1040"/>
          <p:cNvGrpSpPr>
            <a:grpSpLocks/>
          </p:cNvGrpSpPr>
          <p:nvPr/>
        </p:nvGrpSpPr>
        <p:grpSpPr bwMode="auto">
          <a:xfrm>
            <a:off x="3429000" y="2748211"/>
            <a:ext cx="2282825" cy="1112837"/>
            <a:chOff x="2160" y="1363"/>
            <a:chExt cx="1438" cy="701"/>
          </a:xfrm>
        </p:grpSpPr>
        <p:sp>
          <p:nvSpPr>
            <p:cNvPr id="124945" name="Line 1041"/>
            <p:cNvSpPr>
              <a:spLocks noChangeShapeType="1"/>
            </p:cNvSpPr>
            <p:nvPr/>
          </p:nvSpPr>
          <p:spPr bwMode="auto">
            <a:xfrm>
              <a:off x="2816" y="1688"/>
              <a:ext cx="398" cy="1"/>
            </a:xfrm>
            <a:prstGeom prst="line">
              <a:avLst/>
            </a:prstGeom>
            <a:noFill/>
            <a:ln w="17526">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4946" name="Line 1042"/>
            <p:cNvSpPr>
              <a:spLocks noChangeShapeType="1"/>
            </p:cNvSpPr>
            <p:nvPr/>
          </p:nvSpPr>
          <p:spPr bwMode="auto">
            <a:xfrm>
              <a:off x="3344" y="1688"/>
              <a:ext cx="254" cy="1"/>
            </a:xfrm>
            <a:prstGeom prst="line">
              <a:avLst/>
            </a:prstGeom>
            <a:noFill/>
            <a:ln w="17526">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4947" name="Rectangle 1043"/>
            <p:cNvSpPr>
              <a:spLocks noChangeArrowheads="1"/>
            </p:cNvSpPr>
            <p:nvPr/>
          </p:nvSpPr>
          <p:spPr bwMode="auto">
            <a:xfrm>
              <a:off x="3383" y="1724"/>
              <a:ext cx="142"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i="1"/>
                <a:t>e</a:t>
              </a:r>
              <a:endParaRPr lang="en-GB" altLang="en-US"/>
            </a:p>
          </p:txBody>
        </p:sp>
        <p:sp>
          <p:nvSpPr>
            <p:cNvPr id="124948" name="Rectangle 1044"/>
            <p:cNvSpPr>
              <a:spLocks noChangeArrowheads="1"/>
            </p:cNvSpPr>
            <p:nvPr/>
          </p:nvSpPr>
          <p:spPr bwMode="auto">
            <a:xfrm>
              <a:off x="3305" y="1363"/>
              <a:ext cx="293"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GB" altLang="en-US" sz="3200" i="1"/>
                <a:t>W</a:t>
              </a:r>
              <a:endParaRPr lang="en-GB" altLang="en-US"/>
            </a:p>
          </p:txBody>
        </p:sp>
        <p:sp>
          <p:nvSpPr>
            <p:cNvPr id="124949" name="Rectangle 1045"/>
            <p:cNvSpPr>
              <a:spLocks noChangeArrowheads="1"/>
            </p:cNvSpPr>
            <p:nvPr/>
          </p:nvSpPr>
          <p:spPr bwMode="auto">
            <a:xfrm>
              <a:off x="2791" y="1724"/>
              <a:ext cx="213"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i="1">
                  <a:solidFill>
                    <a:srgbClr val="FF00FF"/>
                  </a:solidFill>
                </a:rPr>
                <a:t>m</a:t>
              </a:r>
            </a:p>
          </p:txBody>
        </p:sp>
        <p:sp>
          <p:nvSpPr>
            <p:cNvPr id="124950" name="Rectangle 1046"/>
            <p:cNvSpPr>
              <a:spLocks noChangeArrowheads="1"/>
            </p:cNvSpPr>
            <p:nvPr/>
          </p:nvSpPr>
          <p:spPr bwMode="auto">
            <a:xfrm>
              <a:off x="2884" y="1363"/>
              <a:ext cx="199"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i="1"/>
                <a:t>Q</a:t>
              </a:r>
              <a:endParaRPr lang="en-GB" altLang="en-US"/>
            </a:p>
          </p:txBody>
        </p:sp>
        <p:sp>
          <p:nvSpPr>
            <p:cNvPr id="124951" name="Rectangle 1047"/>
            <p:cNvSpPr>
              <a:spLocks noChangeArrowheads="1"/>
            </p:cNvSpPr>
            <p:nvPr/>
          </p:nvSpPr>
          <p:spPr bwMode="auto">
            <a:xfrm>
              <a:off x="2160" y="1524"/>
              <a:ext cx="185"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i="1"/>
                <a:t>D</a:t>
              </a:r>
              <a:endParaRPr lang="en-GB" altLang="en-US"/>
            </a:p>
          </p:txBody>
        </p:sp>
        <p:sp>
          <p:nvSpPr>
            <p:cNvPr id="124952" name="Rectangle 1048"/>
            <p:cNvSpPr>
              <a:spLocks noChangeArrowheads="1"/>
            </p:cNvSpPr>
            <p:nvPr/>
          </p:nvSpPr>
          <p:spPr bwMode="auto">
            <a:xfrm>
              <a:off x="3284" y="1495"/>
              <a:ext cx="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endParaRPr lang="en-GB" altLang="en-US" dirty="0">
                <a:latin typeface="Times New Roman" pitchFamily="18" charset="0"/>
              </a:endParaRPr>
            </a:p>
          </p:txBody>
        </p:sp>
        <p:sp>
          <p:nvSpPr>
            <p:cNvPr id="124953" name="Rectangle 1049"/>
            <p:cNvSpPr>
              <a:spLocks noChangeArrowheads="1"/>
            </p:cNvSpPr>
            <p:nvPr/>
          </p:nvSpPr>
          <p:spPr bwMode="auto">
            <a:xfrm>
              <a:off x="2609" y="1495"/>
              <a:ext cx="141"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a:latin typeface="Symbol" pitchFamily="18" charset="2"/>
                </a:rPr>
                <a:t>=</a:t>
              </a:r>
              <a:endParaRPr lang="en-GB" altLang="en-US">
                <a:latin typeface="Times New Roman" pitchFamily="18" charset="0"/>
              </a:endParaRPr>
            </a:p>
          </p:txBody>
        </p:sp>
        <p:sp>
          <p:nvSpPr>
            <p:cNvPr id="124954" name="Rectangle 1050"/>
            <p:cNvSpPr>
              <a:spLocks noChangeArrowheads="1"/>
            </p:cNvSpPr>
            <p:nvPr/>
          </p:nvSpPr>
          <p:spPr bwMode="auto">
            <a:xfrm>
              <a:off x="2996" y="1882"/>
              <a:ext cx="170"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1900">
                  <a:solidFill>
                    <a:srgbClr val="FF00FF"/>
                  </a:solidFill>
                </a:rPr>
                <a:t>air</a:t>
              </a:r>
              <a:endParaRPr lang="en-GB" altLang="en-US">
                <a:solidFill>
                  <a:srgbClr val="FF00FF"/>
                </a:solidFill>
              </a:endParaRPr>
            </a:p>
          </p:txBody>
        </p:sp>
        <p:sp>
          <p:nvSpPr>
            <p:cNvPr id="124955" name="Rectangle 1051"/>
            <p:cNvSpPr>
              <a:spLocks noChangeArrowheads="1"/>
            </p:cNvSpPr>
            <p:nvPr/>
          </p:nvSpPr>
          <p:spPr bwMode="auto">
            <a:xfrm>
              <a:off x="2311" y="1682"/>
              <a:ext cx="170"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1900"/>
                <a:t>air</a:t>
              </a:r>
              <a:endParaRPr lang="en-GB" altLang="en-US"/>
            </a:p>
          </p:txBody>
        </p:sp>
      </p:grpSp>
      <p:grpSp>
        <p:nvGrpSpPr>
          <p:cNvPr id="124956" name="Group 1052"/>
          <p:cNvGrpSpPr>
            <a:grpSpLocks/>
          </p:cNvGrpSpPr>
          <p:nvPr/>
        </p:nvGrpSpPr>
        <p:grpSpPr bwMode="auto">
          <a:xfrm>
            <a:off x="5830888" y="2748211"/>
            <a:ext cx="2014537" cy="1112837"/>
            <a:chOff x="3673" y="1363"/>
            <a:chExt cx="1269" cy="701"/>
          </a:xfrm>
        </p:grpSpPr>
        <p:sp>
          <p:nvSpPr>
            <p:cNvPr id="124957" name="Line 1053"/>
            <p:cNvSpPr>
              <a:spLocks noChangeShapeType="1"/>
            </p:cNvSpPr>
            <p:nvPr/>
          </p:nvSpPr>
          <p:spPr bwMode="auto">
            <a:xfrm>
              <a:off x="3867" y="1688"/>
              <a:ext cx="643" cy="1"/>
            </a:xfrm>
            <a:prstGeom prst="line">
              <a:avLst/>
            </a:prstGeom>
            <a:noFill/>
            <a:ln w="17526">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4958" name="Line 1054"/>
            <p:cNvSpPr>
              <a:spLocks noChangeShapeType="1"/>
            </p:cNvSpPr>
            <p:nvPr/>
          </p:nvSpPr>
          <p:spPr bwMode="auto">
            <a:xfrm>
              <a:off x="4640" y="1688"/>
              <a:ext cx="254" cy="1"/>
            </a:xfrm>
            <a:prstGeom prst="line">
              <a:avLst/>
            </a:prstGeom>
            <a:noFill/>
            <a:ln w="17526">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4959" name="Rectangle 1055"/>
            <p:cNvSpPr>
              <a:spLocks noChangeArrowheads="1"/>
            </p:cNvSpPr>
            <p:nvPr/>
          </p:nvSpPr>
          <p:spPr bwMode="auto">
            <a:xfrm>
              <a:off x="4691" y="1724"/>
              <a:ext cx="142"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i="1"/>
                <a:t>e</a:t>
              </a:r>
              <a:endParaRPr lang="en-GB" altLang="en-US"/>
            </a:p>
          </p:txBody>
        </p:sp>
        <p:sp>
          <p:nvSpPr>
            <p:cNvPr id="124960" name="Rectangle 1056"/>
            <p:cNvSpPr>
              <a:spLocks noChangeArrowheads="1"/>
            </p:cNvSpPr>
            <p:nvPr/>
          </p:nvSpPr>
          <p:spPr bwMode="auto">
            <a:xfrm>
              <a:off x="4614" y="1363"/>
              <a:ext cx="328"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GB" altLang="en-US" sz="3200" i="1"/>
                <a:t>W</a:t>
              </a:r>
              <a:endParaRPr lang="en-GB" altLang="en-US"/>
            </a:p>
          </p:txBody>
        </p:sp>
        <p:sp>
          <p:nvSpPr>
            <p:cNvPr id="124961" name="Rectangle 1057"/>
            <p:cNvSpPr>
              <a:spLocks noChangeArrowheads="1"/>
            </p:cNvSpPr>
            <p:nvPr/>
          </p:nvSpPr>
          <p:spPr bwMode="auto">
            <a:xfrm>
              <a:off x="4126" y="1724"/>
              <a:ext cx="228"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GB" altLang="en-US" sz="3200" i="1">
                  <a:solidFill>
                    <a:srgbClr val="FF00FF"/>
                  </a:solidFill>
                </a:rPr>
                <a:t>V</a:t>
              </a:r>
            </a:p>
          </p:txBody>
        </p:sp>
        <p:sp>
          <p:nvSpPr>
            <p:cNvPr id="124962" name="Rectangle 1058"/>
            <p:cNvSpPr>
              <a:spLocks noChangeArrowheads="1"/>
            </p:cNvSpPr>
            <p:nvPr/>
          </p:nvSpPr>
          <p:spPr bwMode="auto">
            <a:xfrm>
              <a:off x="4070" y="1363"/>
              <a:ext cx="199"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i="1"/>
                <a:t>Q</a:t>
              </a:r>
              <a:endParaRPr lang="en-GB" altLang="en-US"/>
            </a:p>
          </p:txBody>
        </p:sp>
        <p:sp>
          <p:nvSpPr>
            <p:cNvPr id="124963" name="Rectangle 1059"/>
            <p:cNvSpPr>
              <a:spLocks noChangeArrowheads="1"/>
            </p:cNvSpPr>
            <p:nvPr/>
          </p:nvSpPr>
          <p:spPr bwMode="auto">
            <a:xfrm>
              <a:off x="4591" y="1495"/>
              <a:ext cx="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endParaRPr lang="en-GB" altLang="en-US" dirty="0">
                <a:latin typeface="Times New Roman" pitchFamily="18" charset="0"/>
              </a:endParaRPr>
            </a:p>
          </p:txBody>
        </p:sp>
        <p:sp>
          <p:nvSpPr>
            <p:cNvPr id="124964" name="Rectangle 1060"/>
            <p:cNvSpPr>
              <a:spLocks noChangeArrowheads="1"/>
            </p:cNvSpPr>
            <p:nvPr/>
          </p:nvSpPr>
          <p:spPr bwMode="auto">
            <a:xfrm>
              <a:off x="4130" y="1695"/>
              <a:ext cx="0"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endParaRPr lang="en-GB" altLang="en-US" sz="3200" dirty="0">
                <a:solidFill>
                  <a:srgbClr val="FF00FF"/>
                </a:solidFill>
                <a:latin typeface="Symbol" pitchFamily="18" charset="2"/>
              </a:endParaRPr>
            </a:p>
          </p:txBody>
        </p:sp>
        <p:sp>
          <p:nvSpPr>
            <p:cNvPr id="124965" name="Rectangle 1061"/>
            <p:cNvSpPr>
              <a:spLocks noChangeArrowheads="1"/>
            </p:cNvSpPr>
            <p:nvPr/>
          </p:nvSpPr>
          <p:spPr bwMode="auto">
            <a:xfrm>
              <a:off x="3673" y="1495"/>
              <a:ext cx="141"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3200">
                  <a:latin typeface="Symbol" pitchFamily="18" charset="2"/>
                </a:rPr>
                <a:t>=</a:t>
              </a:r>
              <a:endParaRPr lang="en-GB" altLang="en-US">
                <a:latin typeface="Times New Roman" pitchFamily="18" charset="0"/>
              </a:endParaRPr>
            </a:p>
          </p:txBody>
        </p:sp>
        <p:sp>
          <p:nvSpPr>
            <p:cNvPr id="124966" name="Rectangle 1062"/>
            <p:cNvSpPr>
              <a:spLocks noChangeArrowheads="1"/>
            </p:cNvSpPr>
            <p:nvPr/>
          </p:nvSpPr>
          <p:spPr bwMode="auto">
            <a:xfrm>
              <a:off x="4292" y="1882"/>
              <a:ext cx="170"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GB" altLang="en-US" sz="1900">
                  <a:solidFill>
                    <a:srgbClr val="FF00FF"/>
                  </a:solidFill>
                </a:rPr>
                <a:t>air</a:t>
              </a:r>
              <a:endParaRPr lang="en-GB" altLang="en-US">
                <a:solidFill>
                  <a:srgbClr val="FF00FF"/>
                </a:solidFill>
              </a:endParaRPr>
            </a:p>
          </p:txBody>
        </p:sp>
        <p:sp>
          <p:nvSpPr>
            <p:cNvPr id="124967" name="Rectangle 1063"/>
            <p:cNvSpPr>
              <a:spLocks noChangeArrowheads="1"/>
            </p:cNvSpPr>
            <p:nvPr/>
          </p:nvSpPr>
          <p:spPr bwMode="auto">
            <a:xfrm>
              <a:off x="3886" y="1695"/>
              <a:ext cx="172" cy="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GB" altLang="en-US" sz="3200" i="1">
                  <a:solidFill>
                    <a:srgbClr val="FF00FF"/>
                  </a:solidFill>
                  <a:latin typeface="Symbol" pitchFamily="18" charset="2"/>
                </a:rPr>
                <a:t>r</a:t>
              </a:r>
            </a:p>
          </p:txBody>
        </p:sp>
      </p:grpSp>
      <p:cxnSp>
        <p:nvCxnSpPr>
          <p:cNvPr id="124968" name="AutoShape 1064"/>
          <p:cNvCxnSpPr>
            <a:cxnSpLocks noChangeShapeType="1"/>
          </p:cNvCxnSpPr>
          <p:nvPr/>
        </p:nvCxnSpPr>
        <p:spPr bwMode="auto">
          <a:xfrm rot="16200000" flipH="1">
            <a:off x="2504282" y="2342604"/>
            <a:ext cx="838200" cy="973137"/>
          </a:xfrm>
          <a:prstGeom prst="bentConnector2">
            <a:avLst/>
          </a:prstGeom>
          <a:noFill/>
          <a:ln w="25400">
            <a:solidFill>
              <a:schemeClr val="tx2"/>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Tree>
    <p:extLst>
      <p:ext uri="{BB962C8B-B14F-4D97-AF65-F5344CB8AC3E}">
        <p14:creationId xmlns:p14="http://schemas.microsoft.com/office/powerpoint/2010/main" val="12820578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Water/air stopping power ratio</a:t>
            </a:r>
            <a:endParaRPr lang="en-GB" dirty="0"/>
          </a:p>
        </p:txBody>
      </p:sp>
      <p:grpSp>
        <p:nvGrpSpPr>
          <p:cNvPr id="4" name="Group 741"/>
          <p:cNvGrpSpPr>
            <a:grpSpLocks/>
          </p:cNvGrpSpPr>
          <p:nvPr/>
        </p:nvGrpSpPr>
        <p:grpSpPr bwMode="auto">
          <a:xfrm>
            <a:off x="3397218" y="1772816"/>
            <a:ext cx="2209800" cy="3905250"/>
            <a:chOff x="3030" y="750"/>
            <a:chExt cx="1392" cy="2460"/>
          </a:xfrm>
        </p:grpSpPr>
        <p:sp>
          <p:nvSpPr>
            <p:cNvPr id="5" name="Rectangle 718"/>
            <p:cNvSpPr>
              <a:spLocks noChangeArrowheads="1"/>
            </p:cNvSpPr>
            <p:nvPr/>
          </p:nvSpPr>
          <p:spPr bwMode="auto">
            <a:xfrm>
              <a:off x="3684" y="1248"/>
              <a:ext cx="738" cy="1962"/>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6" name="Rectangle 723"/>
            <p:cNvSpPr>
              <a:spLocks noChangeArrowheads="1"/>
            </p:cNvSpPr>
            <p:nvPr/>
          </p:nvSpPr>
          <p:spPr bwMode="auto">
            <a:xfrm>
              <a:off x="3156" y="1248"/>
              <a:ext cx="414" cy="1956"/>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grpSp>
          <p:nvGrpSpPr>
            <p:cNvPr id="7" name="Group 740"/>
            <p:cNvGrpSpPr>
              <a:grpSpLocks/>
            </p:cNvGrpSpPr>
            <p:nvPr/>
          </p:nvGrpSpPr>
          <p:grpSpPr bwMode="auto">
            <a:xfrm>
              <a:off x="3030" y="768"/>
              <a:ext cx="612" cy="498"/>
              <a:chOff x="3030" y="1248"/>
              <a:chExt cx="612" cy="498"/>
            </a:xfrm>
          </p:grpSpPr>
          <p:sp>
            <p:nvSpPr>
              <p:cNvPr id="15" name="Line 725"/>
              <p:cNvSpPr>
                <a:spLocks noChangeShapeType="1"/>
              </p:cNvSpPr>
              <p:nvPr/>
            </p:nvSpPr>
            <p:spPr bwMode="auto">
              <a:xfrm>
                <a:off x="3156" y="1470"/>
                <a:ext cx="1" cy="2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 name="Freeform 726"/>
              <p:cNvSpPr>
                <a:spLocks/>
              </p:cNvSpPr>
              <p:nvPr/>
            </p:nvSpPr>
            <p:spPr bwMode="auto">
              <a:xfrm>
                <a:off x="3126" y="1686"/>
                <a:ext cx="66" cy="60"/>
              </a:xfrm>
              <a:custGeom>
                <a:avLst/>
                <a:gdLst>
                  <a:gd name="T0" fmla="*/ 0 w 66"/>
                  <a:gd name="T1" fmla="*/ 0 h 60"/>
                  <a:gd name="T2" fmla="*/ 30 w 66"/>
                  <a:gd name="T3" fmla="*/ 60 h 60"/>
                  <a:gd name="T4" fmla="*/ 66 w 66"/>
                  <a:gd name="T5" fmla="*/ 0 h 60"/>
                  <a:gd name="T6" fmla="*/ 0 w 66"/>
                  <a:gd name="T7" fmla="*/ 0 h 60"/>
                </a:gdLst>
                <a:ahLst/>
                <a:cxnLst>
                  <a:cxn ang="0">
                    <a:pos x="T0" y="T1"/>
                  </a:cxn>
                  <a:cxn ang="0">
                    <a:pos x="T2" y="T3"/>
                  </a:cxn>
                  <a:cxn ang="0">
                    <a:pos x="T4" y="T5"/>
                  </a:cxn>
                  <a:cxn ang="0">
                    <a:pos x="T6" y="T7"/>
                  </a:cxn>
                </a:cxnLst>
                <a:rect l="0" t="0" r="r" b="b"/>
                <a:pathLst>
                  <a:path w="66" h="60">
                    <a:moveTo>
                      <a:pt x="0" y="0"/>
                    </a:moveTo>
                    <a:lnTo>
                      <a:pt x="30" y="60"/>
                    </a:lnTo>
                    <a:lnTo>
                      <a:pt x="66"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 name="Rectangle 728"/>
              <p:cNvSpPr>
                <a:spLocks noChangeArrowheads="1"/>
              </p:cNvSpPr>
              <p:nvPr/>
            </p:nvSpPr>
            <p:spPr bwMode="auto">
              <a:xfrm>
                <a:off x="3030" y="1248"/>
                <a:ext cx="612"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8" name="Rectangle 729"/>
              <p:cNvSpPr>
                <a:spLocks noChangeArrowheads="1"/>
              </p:cNvSpPr>
              <p:nvPr/>
            </p:nvSpPr>
            <p:spPr bwMode="auto">
              <a:xfrm>
                <a:off x="3054" y="1272"/>
                <a:ext cx="3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i="1">
                    <a:solidFill>
                      <a:srgbClr val="000000"/>
                    </a:solidFill>
                  </a:rPr>
                  <a:t>r</a:t>
                </a:r>
                <a:endParaRPr lang="en-GB" altLang="en-US" sz="2100"/>
              </a:p>
            </p:txBody>
          </p:sp>
          <p:sp>
            <p:nvSpPr>
              <p:cNvPr id="19" name="Rectangle 730"/>
              <p:cNvSpPr>
                <a:spLocks noChangeArrowheads="1"/>
              </p:cNvSpPr>
              <p:nvPr/>
            </p:nvSpPr>
            <p:spPr bwMode="auto">
              <a:xfrm>
                <a:off x="3108" y="1320"/>
                <a:ext cx="11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a:solidFill>
                      <a:srgbClr val="000000"/>
                    </a:solidFill>
                  </a:rPr>
                  <a:t>o,p</a:t>
                </a:r>
                <a:endParaRPr lang="en-GB" altLang="en-US" sz="2100"/>
              </a:p>
            </p:txBody>
          </p:sp>
          <p:sp>
            <p:nvSpPr>
              <p:cNvPr id="20" name="Rectangle 731"/>
              <p:cNvSpPr>
                <a:spLocks noChangeArrowheads="1"/>
              </p:cNvSpPr>
              <p:nvPr/>
            </p:nvSpPr>
            <p:spPr bwMode="auto">
              <a:xfrm>
                <a:off x="3216" y="1272"/>
                <a:ext cx="375"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 = 1mm</a:t>
                </a:r>
                <a:endParaRPr lang="en-GB" altLang="en-US" sz="2100"/>
              </a:p>
            </p:txBody>
          </p:sp>
        </p:grpSp>
        <p:grpSp>
          <p:nvGrpSpPr>
            <p:cNvPr id="8" name="Group 739"/>
            <p:cNvGrpSpPr>
              <a:grpSpLocks/>
            </p:cNvGrpSpPr>
            <p:nvPr/>
          </p:nvGrpSpPr>
          <p:grpSpPr bwMode="auto">
            <a:xfrm>
              <a:off x="3606" y="750"/>
              <a:ext cx="612" cy="498"/>
              <a:chOff x="3606" y="1248"/>
              <a:chExt cx="612" cy="498"/>
            </a:xfrm>
          </p:grpSpPr>
          <p:sp>
            <p:nvSpPr>
              <p:cNvPr id="9" name="Rectangle 732"/>
              <p:cNvSpPr>
                <a:spLocks noChangeArrowheads="1"/>
              </p:cNvSpPr>
              <p:nvPr/>
            </p:nvSpPr>
            <p:spPr bwMode="auto">
              <a:xfrm>
                <a:off x="3606" y="1248"/>
                <a:ext cx="612"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0" name="Rectangle 733"/>
              <p:cNvSpPr>
                <a:spLocks noChangeArrowheads="1"/>
              </p:cNvSpPr>
              <p:nvPr/>
            </p:nvSpPr>
            <p:spPr bwMode="auto">
              <a:xfrm>
                <a:off x="3630" y="1272"/>
                <a:ext cx="3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i="1">
                    <a:solidFill>
                      <a:srgbClr val="000000"/>
                    </a:solidFill>
                  </a:rPr>
                  <a:t>r</a:t>
                </a:r>
                <a:endParaRPr lang="en-GB" altLang="en-US" sz="2100"/>
              </a:p>
            </p:txBody>
          </p:sp>
          <p:sp>
            <p:nvSpPr>
              <p:cNvPr id="11" name="Rectangle 734"/>
              <p:cNvSpPr>
                <a:spLocks noChangeArrowheads="1"/>
              </p:cNvSpPr>
              <p:nvPr/>
            </p:nvSpPr>
            <p:spPr bwMode="auto">
              <a:xfrm>
                <a:off x="3684" y="1320"/>
                <a:ext cx="11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a:solidFill>
                      <a:srgbClr val="000000"/>
                    </a:solidFill>
                  </a:rPr>
                  <a:t>o,e</a:t>
                </a:r>
                <a:endParaRPr lang="en-GB" altLang="en-US" sz="2100"/>
              </a:p>
            </p:txBody>
          </p:sp>
          <p:sp>
            <p:nvSpPr>
              <p:cNvPr id="12" name="Rectangle 735"/>
              <p:cNvSpPr>
                <a:spLocks noChangeArrowheads="1"/>
              </p:cNvSpPr>
              <p:nvPr/>
            </p:nvSpPr>
            <p:spPr bwMode="auto">
              <a:xfrm>
                <a:off x="3792" y="1272"/>
                <a:ext cx="375"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 = 1mm</a:t>
                </a:r>
                <a:endParaRPr lang="en-GB" altLang="en-US" sz="2100"/>
              </a:p>
            </p:txBody>
          </p:sp>
          <p:sp>
            <p:nvSpPr>
              <p:cNvPr id="13" name="Line 736"/>
              <p:cNvSpPr>
                <a:spLocks noChangeShapeType="1"/>
              </p:cNvSpPr>
              <p:nvPr/>
            </p:nvSpPr>
            <p:spPr bwMode="auto">
              <a:xfrm>
                <a:off x="3684" y="1470"/>
                <a:ext cx="1" cy="22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 name="Freeform 737"/>
              <p:cNvSpPr>
                <a:spLocks/>
              </p:cNvSpPr>
              <p:nvPr/>
            </p:nvSpPr>
            <p:spPr bwMode="auto">
              <a:xfrm>
                <a:off x="3654" y="1686"/>
                <a:ext cx="66" cy="60"/>
              </a:xfrm>
              <a:custGeom>
                <a:avLst/>
                <a:gdLst>
                  <a:gd name="T0" fmla="*/ 0 w 66"/>
                  <a:gd name="T1" fmla="*/ 0 h 60"/>
                  <a:gd name="T2" fmla="*/ 30 w 66"/>
                  <a:gd name="T3" fmla="*/ 60 h 60"/>
                  <a:gd name="T4" fmla="*/ 66 w 66"/>
                  <a:gd name="T5" fmla="*/ 0 h 60"/>
                  <a:gd name="T6" fmla="*/ 0 w 66"/>
                  <a:gd name="T7" fmla="*/ 0 h 60"/>
                </a:gdLst>
                <a:ahLst/>
                <a:cxnLst>
                  <a:cxn ang="0">
                    <a:pos x="T0" y="T1"/>
                  </a:cxn>
                  <a:cxn ang="0">
                    <a:pos x="T2" y="T3"/>
                  </a:cxn>
                  <a:cxn ang="0">
                    <a:pos x="T4" y="T5"/>
                  </a:cxn>
                  <a:cxn ang="0">
                    <a:pos x="T6" y="T7"/>
                  </a:cxn>
                </a:cxnLst>
                <a:rect l="0" t="0" r="r" b="b"/>
                <a:pathLst>
                  <a:path w="66" h="60">
                    <a:moveTo>
                      <a:pt x="0" y="0"/>
                    </a:moveTo>
                    <a:lnTo>
                      <a:pt x="30" y="60"/>
                    </a:lnTo>
                    <a:lnTo>
                      <a:pt x="66"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grpSp>
      </p:grpSp>
      <p:grpSp>
        <p:nvGrpSpPr>
          <p:cNvPr id="713" name="Group 712"/>
          <p:cNvGrpSpPr/>
          <p:nvPr/>
        </p:nvGrpSpPr>
        <p:grpSpPr>
          <a:xfrm>
            <a:off x="735775" y="2458616"/>
            <a:ext cx="5149056" cy="4117869"/>
            <a:chOff x="1690887" y="2554560"/>
            <a:chExt cx="5149056" cy="4117869"/>
          </a:xfrm>
        </p:grpSpPr>
        <p:sp>
          <p:nvSpPr>
            <p:cNvPr id="22" name="Rectangle 5"/>
            <p:cNvSpPr>
              <a:spLocks noChangeArrowheads="1"/>
            </p:cNvSpPr>
            <p:nvPr/>
          </p:nvSpPr>
          <p:spPr bwMode="auto">
            <a:xfrm>
              <a:off x="2733080" y="2659335"/>
              <a:ext cx="4105275"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3" name="Rectangle 6"/>
            <p:cNvSpPr>
              <a:spLocks noChangeArrowheads="1"/>
            </p:cNvSpPr>
            <p:nvPr/>
          </p:nvSpPr>
          <p:spPr bwMode="auto">
            <a:xfrm>
              <a:off x="2733080" y="2659335"/>
              <a:ext cx="4105275" cy="3105150"/>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4" name="Line 7"/>
            <p:cNvSpPr>
              <a:spLocks noChangeShapeType="1"/>
            </p:cNvSpPr>
            <p:nvPr/>
          </p:nvSpPr>
          <p:spPr bwMode="auto">
            <a:xfrm>
              <a:off x="2733080" y="2659335"/>
              <a:ext cx="1588" cy="3105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 name="Line 8"/>
            <p:cNvSpPr>
              <a:spLocks noChangeShapeType="1"/>
            </p:cNvSpPr>
            <p:nvPr/>
          </p:nvSpPr>
          <p:spPr bwMode="auto">
            <a:xfrm>
              <a:off x="2675930" y="5764485"/>
              <a:ext cx="571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6" name="Line 9"/>
            <p:cNvSpPr>
              <a:spLocks noChangeShapeType="1"/>
            </p:cNvSpPr>
            <p:nvPr/>
          </p:nvSpPr>
          <p:spPr bwMode="auto">
            <a:xfrm>
              <a:off x="2675930" y="4726260"/>
              <a:ext cx="571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7" name="Line 10"/>
            <p:cNvSpPr>
              <a:spLocks noChangeShapeType="1"/>
            </p:cNvSpPr>
            <p:nvPr/>
          </p:nvSpPr>
          <p:spPr bwMode="auto">
            <a:xfrm>
              <a:off x="2675930" y="3697560"/>
              <a:ext cx="571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8" name="Line 11"/>
            <p:cNvSpPr>
              <a:spLocks noChangeShapeType="1"/>
            </p:cNvSpPr>
            <p:nvPr/>
          </p:nvSpPr>
          <p:spPr bwMode="auto">
            <a:xfrm>
              <a:off x="2675930" y="2659335"/>
              <a:ext cx="57150"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9" name="Line 12"/>
            <p:cNvSpPr>
              <a:spLocks noChangeShapeType="1"/>
            </p:cNvSpPr>
            <p:nvPr/>
          </p:nvSpPr>
          <p:spPr bwMode="auto">
            <a:xfrm>
              <a:off x="2733080" y="5764485"/>
              <a:ext cx="4105275" cy="1588"/>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 name="Line 13"/>
            <p:cNvSpPr>
              <a:spLocks noChangeShapeType="1"/>
            </p:cNvSpPr>
            <p:nvPr/>
          </p:nvSpPr>
          <p:spPr bwMode="auto">
            <a:xfrm flipV="1">
              <a:off x="2733080" y="5764485"/>
              <a:ext cx="1588"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 name="Line 14"/>
            <p:cNvSpPr>
              <a:spLocks noChangeShapeType="1"/>
            </p:cNvSpPr>
            <p:nvPr/>
          </p:nvSpPr>
          <p:spPr bwMode="auto">
            <a:xfrm flipV="1">
              <a:off x="3647480" y="5764485"/>
              <a:ext cx="1588"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 name="Line 15"/>
            <p:cNvSpPr>
              <a:spLocks noChangeShapeType="1"/>
            </p:cNvSpPr>
            <p:nvPr/>
          </p:nvSpPr>
          <p:spPr bwMode="auto">
            <a:xfrm flipV="1">
              <a:off x="4561880" y="5764485"/>
              <a:ext cx="1588"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 name="Line 16"/>
            <p:cNvSpPr>
              <a:spLocks noChangeShapeType="1"/>
            </p:cNvSpPr>
            <p:nvPr/>
          </p:nvSpPr>
          <p:spPr bwMode="auto">
            <a:xfrm flipV="1">
              <a:off x="5466755" y="5764485"/>
              <a:ext cx="1588"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 name="Line 17"/>
            <p:cNvSpPr>
              <a:spLocks noChangeShapeType="1"/>
            </p:cNvSpPr>
            <p:nvPr/>
          </p:nvSpPr>
          <p:spPr bwMode="auto">
            <a:xfrm flipV="1">
              <a:off x="6381155" y="5764485"/>
              <a:ext cx="1588" cy="57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 name="Line 18"/>
            <p:cNvSpPr>
              <a:spLocks noChangeShapeType="1"/>
            </p:cNvSpPr>
            <p:nvPr/>
          </p:nvSpPr>
          <p:spPr bwMode="auto">
            <a:xfrm flipV="1">
              <a:off x="2742605" y="3468960"/>
              <a:ext cx="85725" cy="952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 name="Line 19"/>
            <p:cNvSpPr>
              <a:spLocks noChangeShapeType="1"/>
            </p:cNvSpPr>
            <p:nvPr/>
          </p:nvSpPr>
          <p:spPr bwMode="auto">
            <a:xfrm flipV="1">
              <a:off x="2828330" y="3411810"/>
              <a:ext cx="57150" cy="571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 name="Line 20"/>
            <p:cNvSpPr>
              <a:spLocks noChangeShapeType="1"/>
            </p:cNvSpPr>
            <p:nvPr/>
          </p:nvSpPr>
          <p:spPr bwMode="auto">
            <a:xfrm flipV="1">
              <a:off x="2885480" y="3354660"/>
              <a:ext cx="38100" cy="571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 name="Line 21"/>
            <p:cNvSpPr>
              <a:spLocks noChangeShapeType="1"/>
            </p:cNvSpPr>
            <p:nvPr/>
          </p:nvSpPr>
          <p:spPr bwMode="auto">
            <a:xfrm flipV="1">
              <a:off x="2923580" y="3316560"/>
              <a:ext cx="3810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 name="Line 22"/>
            <p:cNvSpPr>
              <a:spLocks noChangeShapeType="1"/>
            </p:cNvSpPr>
            <p:nvPr/>
          </p:nvSpPr>
          <p:spPr bwMode="auto">
            <a:xfrm flipV="1">
              <a:off x="2961680" y="3249885"/>
              <a:ext cx="57150" cy="666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 name="Line 23"/>
            <p:cNvSpPr>
              <a:spLocks noChangeShapeType="1"/>
            </p:cNvSpPr>
            <p:nvPr/>
          </p:nvSpPr>
          <p:spPr bwMode="auto">
            <a:xfrm flipV="1">
              <a:off x="3018830" y="3202260"/>
              <a:ext cx="47625" cy="476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 name="Line 24"/>
            <p:cNvSpPr>
              <a:spLocks noChangeShapeType="1"/>
            </p:cNvSpPr>
            <p:nvPr/>
          </p:nvSpPr>
          <p:spPr bwMode="auto">
            <a:xfrm flipV="1">
              <a:off x="3066455" y="3164160"/>
              <a:ext cx="3810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 name="Line 25"/>
            <p:cNvSpPr>
              <a:spLocks noChangeShapeType="1"/>
            </p:cNvSpPr>
            <p:nvPr/>
          </p:nvSpPr>
          <p:spPr bwMode="auto">
            <a:xfrm flipV="1">
              <a:off x="3104555" y="3126060"/>
              <a:ext cx="28575"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3" name="Line 26"/>
            <p:cNvSpPr>
              <a:spLocks noChangeShapeType="1"/>
            </p:cNvSpPr>
            <p:nvPr/>
          </p:nvSpPr>
          <p:spPr bwMode="auto">
            <a:xfrm flipV="1">
              <a:off x="3133130" y="3097485"/>
              <a:ext cx="28575"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 name="Line 27"/>
            <p:cNvSpPr>
              <a:spLocks noChangeShapeType="1"/>
            </p:cNvSpPr>
            <p:nvPr/>
          </p:nvSpPr>
          <p:spPr bwMode="auto">
            <a:xfrm flipV="1">
              <a:off x="3161705" y="3068910"/>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 name="Line 28"/>
            <p:cNvSpPr>
              <a:spLocks noChangeShapeType="1"/>
            </p:cNvSpPr>
            <p:nvPr/>
          </p:nvSpPr>
          <p:spPr bwMode="auto">
            <a:xfrm flipV="1">
              <a:off x="3180755" y="3049860"/>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 name="Line 29"/>
            <p:cNvSpPr>
              <a:spLocks noChangeShapeType="1"/>
            </p:cNvSpPr>
            <p:nvPr/>
          </p:nvSpPr>
          <p:spPr bwMode="auto">
            <a:xfrm flipV="1">
              <a:off x="3199805" y="3002235"/>
              <a:ext cx="47625" cy="476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 name="Line 30"/>
            <p:cNvSpPr>
              <a:spLocks noChangeShapeType="1"/>
            </p:cNvSpPr>
            <p:nvPr/>
          </p:nvSpPr>
          <p:spPr bwMode="auto">
            <a:xfrm flipV="1">
              <a:off x="3247430" y="2964135"/>
              <a:ext cx="3810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 name="Line 31"/>
            <p:cNvSpPr>
              <a:spLocks noChangeShapeType="1"/>
            </p:cNvSpPr>
            <p:nvPr/>
          </p:nvSpPr>
          <p:spPr bwMode="auto">
            <a:xfrm flipV="1">
              <a:off x="3285530" y="2935560"/>
              <a:ext cx="28575"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 name="Line 32"/>
            <p:cNvSpPr>
              <a:spLocks noChangeShapeType="1"/>
            </p:cNvSpPr>
            <p:nvPr/>
          </p:nvSpPr>
          <p:spPr bwMode="auto">
            <a:xfrm flipV="1">
              <a:off x="3314105" y="2916510"/>
              <a:ext cx="2857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 name="Line 33"/>
            <p:cNvSpPr>
              <a:spLocks noChangeShapeType="1"/>
            </p:cNvSpPr>
            <p:nvPr/>
          </p:nvSpPr>
          <p:spPr bwMode="auto">
            <a:xfrm flipV="1">
              <a:off x="3342680" y="2897460"/>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 name="Line 34"/>
            <p:cNvSpPr>
              <a:spLocks noChangeShapeType="1"/>
            </p:cNvSpPr>
            <p:nvPr/>
          </p:nvSpPr>
          <p:spPr bwMode="auto">
            <a:xfrm flipV="1">
              <a:off x="3361730" y="2878410"/>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 name="Line 35"/>
            <p:cNvSpPr>
              <a:spLocks noChangeShapeType="1"/>
            </p:cNvSpPr>
            <p:nvPr/>
          </p:nvSpPr>
          <p:spPr bwMode="auto">
            <a:xfrm flipV="1">
              <a:off x="3380780" y="2859360"/>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 name="Line 36"/>
            <p:cNvSpPr>
              <a:spLocks noChangeShapeType="1"/>
            </p:cNvSpPr>
            <p:nvPr/>
          </p:nvSpPr>
          <p:spPr bwMode="auto">
            <a:xfrm flipV="1">
              <a:off x="3399830" y="2840310"/>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 name="Line 37"/>
            <p:cNvSpPr>
              <a:spLocks noChangeShapeType="1"/>
            </p:cNvSpPr>
            <p:nvPr/>
          </p:nvSpPr>
          <p:spPr bwMode="auto">
            <a:xfrm flipV="1">
              <a:off x="3418880" y="2821260"/>
              <a:ext cx="2857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 name="Line 38"/>
            <p:cNvSpPr>
              <a:spLocks noChangeShapeType="1"/>
            </p:cNvSpPr>
            <p:nvPr/>
          </p:nvSpPr>
          <p:spPr bwMode="auto">
            <a:xfrm flipV="1">
              <a:off x="3447455" y="2802210"/>
              <a:ext cx="2857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 name="Line 39"/>
            <p:cNvSpPr>
              <a:spLocks noChangeShapeType="1"/>
            </p:cNvSpPr>
            <p:nvPr/>
          </p:nvSpPr>
          <p:spPr bwMode="auto">
            <a:xfrm flipV="1">
              <a:off x="3476030" y="2783160"/>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 name="Line 40"/>
            <p:cNvSpPr>
              <a:spLocks noChangeShapeType="1"/>
            </p:cNvSpPr>
            <p:nvPr/>
          </p:nvSpPr>
          <p:spPr bwMode="auto">
            <a:xfrm flipV="1">
              <a:off x="3495080" y="2773635"/>
              <a:ext cx="28575"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 name="Line 41"/>
            <p:cNvSpPr>
              <a:spLocks noChangeShapeType="1"/>
            </p:cNvSpPr>
            <p:nvPr/>
          </p:nvSpPr>
          <p:spPr bwMode="auto">
            <a:xfrm flipV="1">
              <a:off x="3523655" y="2764110"/>
              <a:ext cx="19050"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 name="Line 42"/>
            <p:cNvSpPr>
              <a:spLocks noChangeShapeType="1"/>
            </p:cNvSpPr>
            <p:nvPr/>
          </p:nvSpPr>
          <p:spPr bwMode="auto">
            <a:xfrm flipV="1">
              <a:off x="3542705" y="2754585"/>
              <a:ext cx="9525"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 name="Line 43"/>
            <p:cNvSpPr>
              <a:spLocks noChangeShapeType="1"/>
            </p:cNvSpPr>
            <p:nvPr/>
          </p:nvSpPr>
          <p:spPr bwMode="auto">
            <a:xfrm>
              <a:off x="3552230" y="2754585"/>
              <a:ext cx="19050"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 name="Line 44"/>
            <p:cNvSpPr>
              <a:spLocks noChangeShapeType="1"/>
            </p:cNvSpPr>
            <p:nvPr/>
          </p:nvSpPr>
          <p:spPr bwMode="auto">
            <a:xfrm flipV="1">
              <a:off x="3571280" y="2745060"/>
              <a:ext cx="19050"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 name="Line 45"/>
            <p:cNvSpPr>
              <a:spLocks noChangeShapeType="1"/>
            </p:cNvSpPr>
            <p:nvPr/>
          </p:nvSpPr>
          <p:spPr bwMode="auto">
            <a:xfrm>
              <a:off x="3590330" y="2745060"/>
              <a:ext cx="9525"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 name="Line 46"/>
            <p:cNvSpPr>
              <a:spLocks noChangeShapeType="1"/>
            </p:cNvSpPr>
            <p:nvPr/>
          </p:nvSpPr>
          <p:spPr bwMode="auto">
            <a:xfrm>
              <a:off x="3599855" y="2745060"/>
              <a:ext cx="9525"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 name="Line 47"/>
            <p:cNvSpPr>
              <a:spLocks noChangeShapeType="1"/>
            </p:cNvSpPr>
            <p:nvPr/>
          </p:nvSpPr>
          <p:spPr bwMode="auto">
            <a:xfrm>
              <a:off x="3609380" y="2745060"/>
              <a:ext cx="19050"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 name="Line 48"/>
            <p:cNvSpPr>
              <a:spLocks noChangeShapeType="1"/>
            </p:cNvSpPr>
            <p:nvPr/>
          </p:nvSpPr>
          <p:spPr bwMode="auto">
            <a:xfrm>
              <a:off x="3628430" y="2745060"/>
              <a:ext cx="9525"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 name="Line 49"/>
            <p:cNvSpPr>
              <a:spLocks noChangeShapeType="1"/>
            </p:cNvSpPr>
            <p:nvPr/>
          </p:nvSpPr>
          <p:spPr bwMode="auto">
            <a:xfrm>
              <a:off x="3637955" y="2745060"/>
              <a:ext cx="9525"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 name="Line 50"/>
            <p:cNvSpPr>
              <a:spLocks noChangeShapeType="1"/>
            </p:cNvSpPr>
            <p:nvPr/>
          </p:nvSpPr>
          <p:spPr bwMode="auto">
            <a:xfrm>
              <a:off x="3647480" y="2745060"/>
              <a:ext cx="9525"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 name="Line 51"/>
            <p:cNvSpPr>
              <a:spLocks noChangeShapeType="1"/>
            </p:cNvSpPr>
            <p:nvPr/>
          </p:nvSpPr>
          <p:spPr bwMode="auto">
            <a:xfrm>
              <a:off x="3657005" y="2754585"/>
              <a:ext cx="476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 name="Line 52"/>
            <p:cNvSpPr>
              <a:spLocks noChangeShapeType="1"/>
            </p:cNvSpPr>
            <p:nvPr/>
          </p:nvSpPr>
          <p:spPr bwMode="auto">
            <a:xfrm>
              <a:off x="3704630" y="2773635"/>
              <a:ext cx="3810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 name="Line 53"/>
            <p:cNvSpPr>
              <a:spLocks noChangeShapeType="1"/>
            </p:cNvSpPr>
            <p:nvPr/>
          </p:nvSpPr>
          <p:spPr bwMode="auto">
            <a:xfrm>
              <a:off x="3742730" y="2792685"/>
              <a:ext cx="28575"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 name="Line 54"/>
            <p:cNvSpPr>
              <a:spLocks noChangeShapeType="1"/>
            </p:cNvSpPr>
            <p:nvPr/>
          </p:nvSpPr>
          <p:spPr bwMode="auto">
            <a:xfrm>
              <a:off x="3771305" y="2821260"/>
              <a:ext cx="28575"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2" name="Line 55"/>
            <p:cNvSpPr>
              <a:spLocks noChangeShapeType="1"/>
            </p:cNvSpPr>
            <p:nvPr/>
          </p:nvSpPr>
          <p:spPr bwMode="auto">
            <a:xfrm>
              <a:off x="3799880" y="2849835"/>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3" name="Line 56"/>
            <p:cNvSpPr>
              <a:spLocks noChangeShapeType="1"/>
            </p:cNvSpPr>
            <p:nvPr/>
          </p:nvSpPr>
          <p:spPr bwMode="auto">
            <a:xfrm>
              <a:off x="3818930" y="2868885"/>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4" name="Line 57"/>
            <p:cNvSpPr>
              <a:spLocks noChangeShapeType="1"/>
            </p:cNvSpPr>
            <p:nvPr/>
          </p:nvSpPr>
          <p:spPr bwMode="auto">
            <a:xfrm>
              <a:off x="3837980" y="2887935"/>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5" name="Line 58"/>
            <p:cNvSpPr>
              <a:spLocks noChangeShapeType="1"/>
            </p:cNvSpPr>
            <p:nvPr/>
          </p:nvSpPr>
          <p:spPr bwMode="auto">
            <a:xfrm>
              <a:off x="3857030" y="2906985"/>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6" name="Line 59"/>
            <p:cNvSpPr>
              <a:spLocks noChangeShapeType="1"/>
            </p:cNvSpPr>
            <p:nvPr/>
          </p:nvSpPr>
          <p:spPr bwMode="auto">
            <a:xfrm>
              <a:off x="3876080" y="2926035"/>
              <a:ext cx="28575"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7" name="Line 60"/>
            <p:cNvSpPr>
              <a:spLocks noChangeShapeType="1"/>
            </p:cNvSpPr>
            <p:nvPr/>
          </p:nvSpPr>
          <p:spPr bwMode="auto">
            <a:xfrm>
              <a:off x="3904655" y="2964135"/>
              <a:ext cx="28575"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8" name="Line 61"/>
            <p:cNvSpPr>
              <a:spLocks noChangeShapeType="1"/>
            </p:cNvSpPr>
            <p:nvPr/>
          </p:nvSpPr>
          <p:spPr bwMode="auto">
            <a:xfrm>
              <a:off x="3933230" y="2992710"/>
              <a:ext cx="1905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9" name="Line 62"/>
            <p:cNvSpPr>
              <a:spLocks noChangeShapeType="1"/>
            </p:cNvSpPr>
            <p:nvPr/>
          </p:nvSpPr>
          <p:spPr bwMode="auto">
            <a:xfrm>
              <a:off x="3952280" y="3030810"/>
              <a:ext cx="28575"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0" name="Line 63"/>
            <p:cNvSpPr>
              <a:spLocks noChangeShapeType="1"/>
            </p:cNvSpPr>
            <p:nvPr/>
          </p:nvSpPr>
          <p:spPr bwMode="auto">
            <a:xfrm>
              <a:off x="3980855" y="3059385"/>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1" name="Line 64"/>
            <p:cNvSpPr>
              <a:spLocks noChangeShapeType="1"/>
            </p:cNvSpPr>
            <p:nvPr/>
          </p:nvSpPr>
          <p:spPr bwMode="auto">
            <a:xfrm>
              <a:off x="3999905" y="3087960"/>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2" name="Line 65"/>
            <p:cNvSpPr>
              <a:spLocks noChangeShapeType="1"/>
            </p:cNvSpPr>
            <p:nvPr/>
          </p:nvSpPr>
          <p:spPr bwMode="auto">
            <a:xfrm>
              <a:off x="4009430" y="3107010"/>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3" name="Line 66"/>
            <p:cNvSpPr>
              <a:spLocks noChangeShapeType="1"/>
            </p:cNvSpPr>
            <p:nvPr/>
          </p:nvSpPr>
          <p:spPr bwMode="auto">
            <a:xfrm>
              <a:off x="4028480" y="3135585"/>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4" name="Line 67"/>
            <p:cNvSpPr>
              <a:spLocks noChangeShapeType="1"/>
            </p:cNvSpPr>
            <p:nvPr/>
          </p:nvSpPr>
          <p:spPr bwMode="auto">
            <a:xfrm>
              <a:off x="4047530" y="3154635"/>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5" name="Line 68"/>
            <p:cNvSpPr>
              <a:spLocks noChangeShapeType="1"/>
            </p:cNvSpPr>
            <p:nvPr/>
          </p:nvSpPr>
          <p:spPr bwMode="auto">
            <a:xfrm>
              <a:off x="4057055" y="3173685"/>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6" name="Line 69"/>
            <p:cNvSpPr>
              <a:spLocks noChangeShapeType="1"/>
            </p:cNvSpPr>
            <p:nvPr/>
          </p:nvSpPr>
          <p:spPr bwMode="auto">
            <a:xfrm>
              <a:off x="4066580" y="3192735"/>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7" name="Line 70"/>
            <p:cNvSpPr>
              <a:spLocks noChangeShapeType="1"/>
            </p:cNvSpPr>
            <p:nvPr/>
          </p:nvSpPr>
          <p:spPr bwMode="auto">
            <a:xfrm>
              <a:off x="4085630" y="3211785"/>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8" name="Line 71"/>
            <p:cNvSpPr>
              <a:spLocks noChangeShapeType="1"/>
            </p:cNvSpPr>
            <p:nvPr/>
          </p:nvSpPr>
          <p:spPr bwMode="auto">
            <a:xfrm>
              <a:off x="4095155" y="3230835"/>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89" name="Line 72"/>
            <p:cNvSpPr>
              <a:spLocks noChangeShapeType="1"/>
            </p:cNvSpPr>
            <p:nvPr/>
          </p:nvSpPr>
          <p:spPr bwMode="auto">
            <a:xfrm>
              <a:off x="4104680" y="3249885"/>
              <a:ext cx="9525"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0" name="Line 73"/>
            <p:cNvSpPr>
              <a:spLocks noChangeShapeType="1"/>
            </p:cNvSpPr>
            <p:nvPr/>
          </p:nvSpPr>
          <p:spPr bwMode="auto">
            <a:xfrm>
              <a:off x="4114205" y="3259410"/>
              <a:ext cx="47625" cy="762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1" name="Line 74"/>
            <p:cNvSpPr>
              <a:spLocks noChangeShapeType="1"/>
            </p:cNvSpPr>
            <p:nvPr/>
          </p:nvSpPr>
          <p:spPr bwMode="auto">
            <a:xfrm>
              <a:off x="4161830" y="3335610"/>
              <a:ext cx="28575" cy="571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2" name="Line 75"/>
            <p:cNvSpPr>
              <a:spLocks noChangeShapeType="1"/>
            </p:cNvSpPr>
            <p:nvPr/>
          </p:nvSpPr>
          <p:spPr bwMode="auto">
            <a:xfrm>
              <a:off x="4190405" y="3392760"/>
              <a:ext cx="38100" cy="476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3" name="Line 76"/>
            <p:cNvSpPr>
              <a:spLocks noChangeShapeType="1"/>
            </p:cNvSpPr>
            <p:nvPr/>
          </p:nvSpPr>
          <p:spPr bwMode="auto">
            <a:xfrm>
              <a:off x="4228505" y="3440385"/>
              <a:ext cx="19050" cy="476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4" name="Line 77"/>
            <p:cNvSpPr>
              <a:spLocks noChangeShapeType="1"/>
            </p:cNvSpPr>
            <p:nvPr/>
          </p:nvSpPr>
          <p:spPr bwMode="auto">
            <a:xfrm>
              <a:off x="4247555" y="3488010"/>
              <a:ext cx="28575"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5" name="Line 78"/>
            <p:cNvSpPr>
              <a:spLocks noChangeShapeType="1"/>
            </p:cNvSpPr>
            <p:nvPr/>
          </p:nvSpPr>
          <p:spPr bwMode="auto">
            <a:xfrm>
              <a:off x="4276130" y="3526110"/>
              <a:ext cx="1905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6" name="Line 79"/>
            <p:cNvSpPr>
              <a:spLocks noChangeShapeType="1"/>
            </p:cNvSpPr>
            <p:nvPr/>
          </p:nvSpPr>
          <p:spPr bwMode="auto">
            <a:xfrm>
              <a:off x="4295180" y="3564210"/>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7" name="Line 80"/>
            <p:cNvSpPr>
              <a:spLocks noChangeShapeType="1"/>
            </p:cNvSpPr>
            <p:nvPr/>
          </p:nvSpPr>
          <p:spPr bwMode="auto">
            <a:xfrm>
              <a:off x="4314230" y="3592785"/>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8" name="Line 81"/>
            <p:cNvSpPr>
              <a:spLocks noChangeShapeType="1"/>
            </p:cNvSpPr>
            <p:nvPr/>
          </p:nvSpPr>
          <p:spPr bwMode="auto">
            <a:xfrm>
              <a:off x="4333280" y="3621360"/>
              <a:ext cx="28575" cy="571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9" name="Line 82"/>
            <p:cNvSpPr>
              <a:spLocks noChangeShapeType="1"/>
            </p:cNvSpPr>
            <p:nvPr/>
          </p:nvSpPr>
          <p:spPr bwMode="auto">
            <a:xfrm>
              <a:off x="4361855" y="3678510"/>
              <a:ext cx="28575" cy="476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0" name="Line 83"/>
            <p:cNvSpPr>
              <a:spLocks noChangeShapeType="1"/>
            </p:cNvSpPr>
            <p:nvPr/>
          </p:nvSpPr>
          <p:spPr bwMode="auto">
            <a:xfrm>
              <a:off x="4390430" y="3726135"/>
              <a:ext cx="1905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1" name="Line 84"/>
            <p:cNvSpPr>
              <a:spLocks noChangeShapeType="1"/>
            </p:cNvSpPr>
            <p:nvPr/>
          </p:nvSpPr>
          <p:spPr bwMode="auto">
            <a:xfrm>
              <a:off x="4409480" y="3764235"/>
              <a:ext cx="1905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2" name="Line 85"/>
            <p:cNvSpPr>
              <a:spLocks noChangeShapeType="1"/>
            </p:cNvSpPr>
            <p:nvPr/>
          </p:nvSpPr>
          <p:spPr bwMode="auto">
            <a:xfrm>
              <a:off x="4428530" y="3802335"/>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3" name="Line 86"/>
            <p:cNvSpPr>
              <a:spLocks noChangeShapeType="1"/>
            </p:cNvSpPr>
            <p:nvPr/>
          </p:nvSpPr>
          <p:spPr bwMode="auto">
            <a:xfrm>
              <a:off x="4447580" y="3830910"/>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4" name="Line 87"/>
            <p:cNvSpPr>
              <a:spLocks noChangeShapeType="1"/>
            </p:cNvSpPr>
            <p:nvPr/>
          </p:nvSpPr>
          <p:spPr bwMode="auto">
            <a:xfrm>
              <a:off x="4466630" y="3859485"/>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5" name="Line 88"/>
            <p:cNvSpPr>
              <a:spLocks noChangeShapeType="1"/>
            </p:cNvSpPr>
            <p:nvPr/>
          </p:nvSpPr>
          <p:spPr bwMode="auto">
            <a:xfrm>
              <a:off x="4485680" y="3888060"/>
              <a:ext cx="9525"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6" name="Line 89"/>
            <p:cNvSpPr>
              <a:spLocks noChangeShapeType="1"/>
            </p:cNvSpPr>
            <p:nvPr/>
          </p:nvSpPr>
          <p:spPr bwMode="auto">
            <a:xfrm>
              <a:off x="4495205" y="3916635"/>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7" name="Line 90"/>
            <p:cNvSpPr>
              <a:spLocks noChangeShapeType="1"/>
            </p:cNvSpPr>
            <p:nvPr/>
          </p:nvSpPr>
          <p:spPr bwMode="auto">
            <a:xfrm>
              <a:off x="4514255" y="3945210"/>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8" name="Line 91"/>
            <p:cNvSpPr>
              <a:spLocks noChangeShapeType="1"/>
            </p:cNvSpPr>
            <p:nvPr/>
          </p:nvSpPr>
          <p:spPr bwMode="auto">
            <a:xfrm>
              <a:off x="4523780" y="3964260"/>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9" name="Line 92"/>
            <p:cNvSpPr>
              <a:spLocks noChangeShapeType="1"/>
            </p:cNvSpPr>
            <p:nvPr/>
          </p:nvSpPr>
          <p:spPr bwMode="auto">
            <a:xfrm>
              <a:off x="4542830" y="3992835"/>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0" name="Line 93"/>
            <p:cNvSpPr>
              <a:spLocks noChangeShapeType="1"/>
            </p:cNvSpPr>
            <p:nvPr/>
          </p:nvSpPr>
          <p:spPr bwMode="auto">
            <a:xfrm>
              <a:off x="4552355" y="4011885"/>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1" name="Line 94"/>
            <p:cNvSpPr>
              <a:spLocks noChangeShapeType="1"/>
            </p:cNvSpPr>
            <p:nvPr/>
          </p:nvSpPr>
          <p:spPr bwMode="auto">
            <a:xfrm>
              <a:off x="4561880" y="4030935"/>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2" name="Line 95"/>
            <p:cNvSpPr>
              <a:spLocks noChangeShapeType="1"/>
            </p:cNvSpPr>
            <p:nvPr/>
          </p:nvSpPr>
          <p:spPr bwMode="auto">
            <a:xfrm>
              <a:off x="4571405" y="4049985"/>
              <a:ext cx="47625" cy="762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3" name="Line 96"/>
            <p:cNvSpPr>
              <a:spLocks noChangeShapeType="1"/>
            </p:cNvSpPr>
            <p:nvPr/>
          </p:nvSpPr>
          <p:spPr bwMode="auto">
            <a:xfrm>
              <a:off x="4619030" y="4126185"/>
              <a:ext cx="28575" cy="666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4" name="Line 97"/>
            <p:cNvSpPr>
              <a:spLocks noChangeShapeType="1"/>
            </p:cNvSpPr>
            <p:nvPr/>
          </p:nvSpPr>
          <p:spPr bwMode="auto">
            <a:xfrm>
              <a:off x="4647605" y="4192860"/>
              <a:ext cx="38100" cy="571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5" name="Line 98"/>
            <p:cNvSpPr>
              <a:spLocks noChangeShapeType="1"/>
            </p:cNvSpPr>
            <p:nvPr/>
          </p:nvSpPr>
          <p:spPr bwMode="auto">
            <a:xfrm>
              <a:off x="4685705" y="4250010"/>
              <a:ext cx="19050" cy="476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6" name="Line 99"/>
            <p:cNvSpPr>
              <a:spLocks noChangeShapeType="1"/>
            </p:cNvSpPr>
            <p:nvPr/>
          </p:nvSpPr>
          <p:spPr bwMode="auto">
            <a:xfrm>
              <a:off x="4704755" y="4297635"/>
              <a:ext cx="28575" cy="476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7" name="Line 100"/>
            <p:cNvSpPr>
              <a:spLocks noChangeShapeType="1"/>
            </p:cNvSpPr>
            <p:nvPr/>
          </p:nvSpPr>
          <p:spPr bwMode="auto">
            <a:xfrm>
              <a:off x="4733330" y="4345260"/>
              <a:ext cx="1905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8" name="Line 101"/>
            <p:cNvSpPr>
              <a:spLocks noChangeShapeType="1"/>
            </p:cNvSpPr>
            <p:nvPr/>
          </p:nvSpPr>
          <p:spPr bwMode="auto">
            <a:xfrm>
              <a:off x="4752380" y="4383360"/>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19" name="Line 102"/>
            <p:cNvSpPr>
              <a:spLocks noChangeShapeType="1"/>
            </p:cNvSpPr>
            <p:nvPr/>
          </p:nvSpPr>
          <p:spPr bwMode="auto">
            <a:xfrm>
              <a:off x="4771430" y="4411935"/>
              <a:ext cx="1905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0" name="Line 103"/>
            <p:cNvSpPr>
              <a:spLocks noChangeShapeType="1"/>
            </p:cNvSpPr>
            <p:nvPr/>
          </p:nvSpPr>
          <p:spPr bwMode="auto">
            <a:xfrm>
              <a:off x="4790480" y="4450035"/>
              <a:ext cx="28575" cy="571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1" name="Line 104"/>
            <p:cNvSpPr>
              <a:spLocks noChangeShapeType="1"/>
            </p:cNvSpPr>
            <p:nvPr/>
          </p:nvSpPr>
          <p:spPr bwMode="auto">
            <a:xfrm>
              <a:off x="4819055" y="4507185"/>
              <a:ext cx="28575" cy="476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2" name="Line 105"/>
            <p:cNvSpPr>
              <a:spLocks noChangeShapeType="1"/>
            </p:cNvSpPr>
            <p:nvPr/>
          </p:nvSpPr>
          <p:spPr bwMode="auto">
            <a:xfrm>
              <a:off x="4847630" y="4554810"/>
              <a:ext cx="1905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3" name="Line 106"/>
            <p:cNvSpPr>
              <a:spLocks noChangeShapeType="1"/>
            </p:cNvSpPr>
            <p:nvPr/>
          </p:nvSpPr>
          <p:spPr bwMode="auto">
            <a:xfrm>
              <a:off x="4866680" y="4592910"/>
              <a:ext cx="1905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4" name="Line 107"/>
            <p:cNvSpPr>
              <a:spLocks noChangeShapeType="1"/>
            </p:cNvSpPr>
            <p:nvPr/>
          </p:nvSpPr>
          <p:spPr bwMode="auto">
            <a:xfrm>
              <a:off x="4885730" y="4631010"/>
              <a:ext cx="19050"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5" name="Line 108"/>
            <p:cNvSpPr>
              <a:spLocks noChangeShapeType="1"/>
            </p:cNvSpPr>
            <p:nvPr/>
          </p:nvSpPr>
          <p:spPr bwMode="auto">
            <a:xfrm>
              <a:off x="4904780" y="4669110"/>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6" name="Line 109"/>
            <p:cNvSpPr>
              <a:spLocks noChangeShapeType="1"/>
            </p:cNvSpPr>
            <p:nvPr/>
          </p:nvSpPr>
          <p:spPr bwMode="auto">
            <a:xfrm>
              <a:off x="4923830" y="4697685"/>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7" name="Line 110"/>
            <p:cNvSpPr>
              <a:spLocks noChangeShapeType="1"/>
            </p:cNvSpPr>
            <p:nvPr/>
          </p:nvSpPr>
          <p:spPr bwMode="auto">
            <a:xfrm>
              <a:off x="4942880" y="4726260"/>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8" name="Line 111"/>
            <p:cNvSpPr>
              <a:spLocks noChangeShapeType="1"/>
            </p:cNvSpPr>
            <p:nvPr/>
          </p:nvSpPr>
          <p:spPr bwMode="auto">
            <a:xfrm>
              <a:off x="4952405" y="4745310"/>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29" name="Line 112"/>
            <p:cNvSpPr>
              <a:spLocks noChangeShapeType="1"/>
            </p:cNvSpPr>
            <p:nvPr/>
          </p:nvSpPr>
          <p:spPr bwMode="auto">
            <a:xfrm>
              <a:off x="4971455" y="4773885"/>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0" name="Line 113"/>
            <p:cNvSpPr>
              <a:spLocks noChangeShapeType="1"/>
            </p:cNvSpPr>
            <p:nvPr/>
          </p:nvSpPr>
          <p:spPr bwMode="auto">
            <a:xfrm>
              <a:off x="4980980" y="4792935"/>
              <a:ext cx="9525"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1" name="Line 114"/>
            <p:cNvSpPr>
              <a:spLocks noChangeShapeType="1"/>
            </p:cNvSpPr>
            <p:nvPr/>
          </p:nvSpPr>
          <p:spPr bwMode="auto">
            <a:xfrm>
              <a:off x="4990505" y="4821510"/>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2" name="Line 115"/>
            <p:cNvSpPr>
              <a:spLocks noChangeShapeType="1"/>
            </p:cNvSpPr>
            <p:nvPr/>
          </p:nvSpPr>
          <p:spPr bwMode="auto">
            <a:xfrm>
              <a:off x="5009555" y="4840560"/>
              <a:ext cx="9525"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3" name="Line 116"/>
            <p:cNvSpPr>
              <a:spLocks noChangeShapeType="1"/>
            </p:cNvSpPr>
            <p:nvPr/>
          </p:nvSpPr>
          <p:spPr bwMode="auto">
            <a:xfrm>
              <a:off x="5019080" y="4850085"/>
              <a:ext cx="9525"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4" name="Line 117"/>
            <p:cNvSpPr>
              <a:spLocks noChangeShapeType="1"/>
            </p:cNvSpPr>
            <p:nvPr/>
          </p:nvSpPr>
          <p:spPr bwMode="auto">
            <a:xfrm>
              <a:off x="5028605" y="4869135"/>
              <a:ext cx="38100" cy="762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5" name="Line 118"/>
            <p:cNvSpPr>
              <a:spLocks noChangeShapeType="1"/>
            </p:cNvSpPr>
            <p:nvPr/>
          </p:nvSpPr>
          <p:spPr bwMode="auto">
            <a:xfrm>
              <a:off x="5066705" y="4945335"/>
              <a:ext cx="38100" cy="571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6" name="Line 119"/>
            <p:cNvSpPr>
              <a:spLocks noChangeShapeType="1"/>
            </p:cNvSpPr>
            <p:nvPr/>
          </p:nvSpPr>
          <p:spPr bwMode="auto">
            <a:xfrm>
              <a:off x="5104805" y="5002485"/>
              <a:ext cx="28575" cy="476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7" name="Line 120"/>
            <p:cNvSpPr>
              <a:spLocks noChangeShapeType="1"/>
            </p:cNvSpPr>
            <p:nvPr/>
          </p:nvSpPr>
          <p:spPr bwMode="auto">
            <a:xfrm>
              <a:off x="5133380" y="5050110"/>
              <a:ext cx="28575"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8" name="Line 121"/>
            <p:cNvSpPr>
              <a:spLocks noChangeShapeType="1"/>
            </p:cNvSpPr>
            <p:nvPr/>
          </p:nvSpPr>
          <p:spPr bwMode="auto">
            <a:xfrm>
              <a:off x="5161955" y="5088210"/>
              <a:ext cx="28575"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9" name="Line 122"/>
            <p:cNvSpPr>
              <a:spLocks noChangeShapeType="1"/>
            </p:cNvSpPr>
            <p:nvPr/>
          </p:nvSpPr>
          <p:spPr bwMode="auto">
            <a:xfrm>
              <a:off x="5190530" y="5126310"/>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0" name="Line 123"/>
            <p:cNvSpPr>
              <a:spLocks noChangeShapeType="1"/>
            </p:cNvSpPr>
            <p:nvPr/>
          </p:nvSpPr>
          <p:spPr bwMode="auto">
            <a:xfrm>
              <a:off x="5209580" y="5154885"/>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1" name="Line 124"/>
            <p:cNvSpPr>
              <a:spLocks noChangeShapeType="1"/>
            </p:cNvSpPr>
            <p:nvPr/>
          </p:nvSpPr>
          <p:spPr bwMode="auto">
            <a:xfrm>
              <a:off x="5228630" y="5173935"/>
              <a:ext cx="1905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2" name="Line 125"/>
            <p:cNvSpPr>
              <a:spLocks noChangeShapeType="1"/>
            </p:cNvSpPr>
            <p:nvPr/>
          </p:nvSpPr>
          <p:spPr bwMode="auto">
            <a:xfrm>
              <a:off x="5247680" y="5202510"/>
              <a:ext cx="28575" cy="3810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3" name="Line 126"/>
            <p:cNvSpPr>
              <a:spLocks noChangeShapeType="1"/>
            </p:cNvSpPr>
            <p:nvPr/>
          </p:nvSpPr>
          <p:spPr bwMode="auto">
            <a:xfrm>
              <a:off x="5276255" y="5240610"/>
              <a:ext cx="28575"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4" name="Line 127"/>
            <p:cNvSpPr>
              <a:spLocks noChangeShapeType="1"/>
            </p:cNvSpPr>
            <p:nvPr/>
          </p:nvSpPr>
          <p:spPr bwMode="auto">
            <a:xfrm>
              <a:off x="5304830" y="5269185"/>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5" name="Line 128"/>
            <p:cNvSpPr>
              <a:spLocks noChangeShapeType="1"/>
            </p:cNvSpPr>
            <p:nvPr/>
          </p:nvSpPr>
          <p:spPr bwMode="auto">
            <a:xfrm>
              <a:off x="5323880" y="5288235"/>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6" name="Line 129"/>
            <p:cNvSpPr>
              <a:spLocks noChangeShapeType="1"/>
            </p:cNvSpPr>
            <p:nvPr/>
          </p:nvSpPr>
          <p:spPr bwMode="auto">
            <a:xfrm>
              <a:off x="5342930" y="5307285"/>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7" name="Line 130"/>
            <p:cNvSpPr>
              <a:spLocks noChangeShapeType="1"/>
            </p:cNvSpPr>
            <p:nvPr/>
          </p:nvSpPr>
          <p:spPr bwMode="auto">
            <a:xfrm>
              <a:off x="5361980" y="5326335"/>
              <a:ext cx="19050" cy="19050"/>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8" name="Line 131"/>
            <p:cNvSpPr>
              <a:spLocks noChangeShapeType="1"/>
            </p:cNvSpPr>
            <p:nvPr/>
          </p:nvSpPr>
          <p:spPr bwMode="auto">
            <a:xfrm>
              <a:off x="5381030" y="5345385"/>
              <a:ext cx="19050"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49" name="Line 132"/>
            <p:cNvSpPr>
              <a:spLocks noChangeShapeType="1"/>
            </p:cNvSpPr>
            <p:nvPr/>
          </p:nvSpPr>
          <p:spPr bwMode="auto">
            <a:xfrm>
              <a:off x="5400080" y="5354910"/>
              <a:ext cx="9525"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0" name="Line 133"/>
            <p:cNvSpPr>
              <a:spLocks noChangeShapeType="1"/>
            </p:cNvSpPr>
            <p:nvPr/>
          </p:nvSpPr>
          <p:spPr bwMode="auto">
            <a:xfrm>
              <a:off x="5409605" y="5364435"/>
              <a:ext cx="19050"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1" name="Line 134"/>
            <p:cNvSpPr>
              <a:spLocks noChangeShapeType="1"/>
            </p:cNvSpPr>
            <p:nvPr/>
          </p:nvSpPr>
          <p:spPr bwMode="auto">
            <a:xfrm>
              <a:off x="5428655" y="5373960"/>
              <a:ext cx="9525"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2" name="Line 135"/>
            <p:cNvSpPr>
              <a:spLocks noChangeShapeType="1"/>
            </p:cNvSpPr>
            <p:nvPr/>
          </p:nvSpPr>
          <p:spPr bwMode="auto">
            <a:xfrm>
              <a:off x="5438180" y="5383485"/>
              <a:ext cx="9525"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3" name="Line 136"/>
            <p:cNvSpPr>
              <a:spLocks noChangeShapeType="1"/>
            </p:cNvSpPr>
            <p:nvPr/>
          </p:nvSpPr>
          <p:spPr bwMode="auto">
            <a:xfrm>
              <a:off x="5447705" y="5393010"/>
              <a:ext cx="9525"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4" name="Line 137"/>
            <p:cNvSpPr>
              <a:spLocks noChangeShapeType="1"/>
            </p:cNvSpPr>
            <p:nvPr/>
          </p:nvSpPr>
          <p:spPr bwMode="auto">
            <a:xfrm>
              <a:off x="5457230" y="5393010"/>
              <a:ext cx="19050"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5" name="Line 138"/>
            <p:cNvSpPr>
              <a:spLocks noChangeShapeType="1"/>
            </p:cNvSpPr>
            <p:nvPr/>
          </p:nvSpPr>
          <p:spPr bwMode="auto">
            <a:xfrm>
              <a:off x="5476280" y="5402535"/>
              <a:ext cx="9525"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6" name="Line 139"/>
            <p:cNvSpPr>
              <a:spLocks noChangeShapeType="1"/>
            </p:cNvSpPr>
            <p:nvPr/>
          </p:nvSpPr>
          <p:spPr bwMode="auto">
            <a:xfrm>
              <a:off x="5485805" y="5412060"/>
              <a:ext cx="76200" cy="2857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7" name="Line 140"/>
            <p:cNvSpPr>
              <a:spLocks noChangeShapeType="1"/>
            </p:cNvSpPr>
            <p:nvPr/>
          </p:nvSpPr>
          <p:spPr bwMode="auto">
            <a:xfrm>
              <a:off x="5562005" y="5440635"/>
              <a:ext cx="57150"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8" name="Line 141"/>
            <p:cNvSpPr>
              <a:spLocks noChangeShapeType="1"/>
            </p:cNvSpPr>
            <p:nvPr/>
          </p:nvSpPr>
          <p:spPr bwMode="auto">
            <a:xfrm>
              <a:off x="5619155" y="5450160"/>
              <a:ext cx="47625"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9" name="Line 142"/>
            <p:cNvSpPr>
              <a:spLocks noChangeShapeType="1"/>
            </p:cNvSpPr>
            <p:nvPr/>
          </p:nvSpPr>
          <p:spPr bwMode="auto">
            <a:xfrm>
              <a:off x="5666780" y="5450160"/>
              <a:ext cx="38100"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0" name="Line 143"/>
            <p:cNvSpPr>
              <a:spLocks noChangeShapeType="1"/>
            </p:cNvSpPr>
            <p:nvPr/>
          </p:nvSpPr>
          <p:spPr bwMode="auto">
            <a:xfrm>
              <a:off x="5704880" y="5450160"/>
              <a:ext cx="47625"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1" name="Line 144"/>
            <p:cNvSpPr>
              <a:spLocks noChangeShapeType="1"/>
            </p:cNvSpPr>
            <p:nvPr/>
          </p:nvSpPr>
          <p:spPr bwMode="auto">
            <a:xfrm>
              <a:off x="5752505" y="5450160"/>
              <a:ext cx="47625"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2" name="Line 145"/>
            <p:cNvSpPr>
              <a:spLocks noChangeShapeType="1"/>
            </p:cNvSpPr>
            <p:nvPr/>
          </p:nvSpPr>
          <p:spPr bwMode="auto">
            <a:xfrm flipV="1">
              <a:off x="5800130" y="5440635"/>
              <a:ext cx="38100"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3" name="Line 146"/>
            <p:cNvSpPr>
              <a:spLocks noChangeShapeType="1"/>
            </p:cNvSpPr>
            <p:nvPr/>
          </p:nvSpPr>
          <p:spPr bwMode="auto">
            <a:xfrm>
              <a:off x="5838230" y="5440635"/>
              <a:ext cx="28575"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4" name="Line 147"/>
            <p:cNvSpPr>
              <a:spLocks noChangeShapeType="1"/>
            </p:cNvSpPr>
            <p:nvPr/>
          </p:nvSpPr>
          <p:spPr bwMode="auto">
            <a:xfrm flipV="1">
              <a:off x="5866805" y="5431110"/>
              <a:ext cx="28575"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5" name="Line 148"/>
            <p:cNvSpPr>
              <a:spLocks noChangeShapeType="1"/>
            </p:cNvSpPr>
            <p:nvPr/>
          </p:nvSpPr>
          <p:spPr bwMode="auto">
            <a:xfrm>
              <a:off x="5895380" y="5431110"/>
              <a:ext cx="19050"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6" name="Line 149"/>
            <p:cNvSpPr>
              <a:spLocks noChangeShapeType="1"/>
            </p:cNvSpPr>
            <p:nvPr/>
          </p:nvSpPr>
          <p:spPr bwMode="auto">
            <a:xfrm flipV="1">
              <a:off x="5914430" y="5421585"/>
              <a:ext cx="28575" cy="9525"/>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7" name="Freeform 150"/>
            <p:cNvSpPr>
              <a:spLocks/>
            </p:cNvSpPr>
            <p:nvPr/>
          </p:nvSpPr>
          <p:spPr bwMode="auto">
            <a:xfrm>
              <a:off x="2733080" y="3602310"/>
              <a:ext cx="47625" cy="28575"/>
            </a:xfrm>
            <a:custGeom>
              <a:avLst/>
              <a:gdLst>
                <a:gd name="T0" fmla="*/ 0 w 30"/>
                <a:gd name="T1" fmla="*/ 18 h 18"/>
                <a:gd name="T2" fmla="*/ 12 w 30"/>
                <a:gd name="T3" fmla="*/ 0 h 18"/>
                <a:gd name="T4" fmla="*/ 30 w 30"/>
                <a:gd name="T5" fmla="*/ 0 h 18"/>
                <a:gd name="T6" fmla="*/ 18 w 30"/>
                <a:gd name="T7" fmla="*/ 18 h 18"/>
                <a:gd name="T8" fmla="*/ 0 w 30"/>
                <a:gd name="T9" fmla="*/ 18 h 18"/>
              </a:gdLst>
              <a:ahLst/>
              <a:cxnLst>
                <a:cxn ang="0">
                  <a:pos x="T0" y="T1"/>
                </a:cxn>
                <a:cxn ang="0">
                  <a:pos x="T2" y="T3"/>
                </a:cxn>
                <a:cxn ang="0">
                  <a:pos x="T4" y="T5"/>
                </a:cxn>
                <a:cxn ang="0">
                  <a:pos x="T6" y="T7"/>
                </a:cxn>
                <a:cxn ang="0">
                  <a:pos x="T8" y="T9"/>
                </a:cxn>
              </a:cxnLst>
              <a:rect l="0" t="0" r="r" b="b"/>
              <a:pathLst>
                <a:path w="30" h="18">
                  <a:moveTo>
                    <a:pt x="0" y="18"/>
                  </a:moveTo>
                  <a:lnTo>
                    <a:pt x="12" y="0"/>
                  </a:lnTo>
                  <a:lnTo>
                    <a:pt x="30" y="0"/>
                  </a:lnTo>
                  <a:lnTo>
                    <a:pt x="18" y="18"/>
                  </a:lnTo>
                  <a:lnTo>
                    <a:pt x="0" y="1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68" name="Freeform 151"/>
            <p:cNvSpPr>
              <a:spLocks/>
            </p:cNvSpPr>
            <p:nvPr/>
          </p:nvSpPr>
          <p:spPr bwMode="auto">
            <a:xfrm>
              <a:off x="2799755" y="3507060"/>
              <a:ext cx="47625" cy="28575"/>
            </a:xfrm>
            <a:custGeom>
              <a:avLst/>
              <a:gdLst>
                <a:gd name="T0" fmla="*/ 0 w 30"/>
                <a:gd name="T1" fmla="*/ 18 h 18"/>
                <a:gd name="T2" fmla="*/ 12 w 30"/>
                <a:gd name="T3" fmla="*/ 0 h 18"/>
                <a:gd name="T4" fmla="*/ 30 w 30"/>
                <a:gd name="T5" fmla="*/ 0 h 18"/>
                <a:gd name="T6" fmla="*/ 18 w 30"/>
                <a:gd name="T7" fmla="*/ 18 h 18"/>
                <a:gd name="T8" fmla="*/ 0 w 30"/>
                <a:gd name="T9" fmla="*/ 18 h 18"/>
              </a:gdLst>
              <a:ahLst/>
              <a:cxnLst>
                <a:cxn ang="0">
                  <a:pos x="T0" y="T1"/>
                </a:cxn>
                <a:cxn ang="0">
                  <a:pos x="T2" y="T3"/>
                </a:cxn>
                <a:cxn ang="0">
                  <a:pos x="T4" y="T5"/>
                </a:cxn>
                <a:cxn ang="0">
                  <a:pos x="T6" y="T7"/>
                </a:cxn>
                <a:cxn ang="0">
                  <a:pos x="T8" y="T9"/>
                </a:cxn>
              </a:cxnLst>
              <a:rect l="0" t="0" r="r" b="b"/>
              <a:pathLst>
                <a:path w="30" h="18">
                  <a:moveTo>
                    <a:pt x="0" y="18"/>
                  </a:moveTo>
                  <a:lnTo>
                    <a:pt x="12" y="0"/>
                  </a:lnTo>
                  <a:lnTo>
                    <a:pt x="30" y="0"/>
                  </a:lnTo>
                  <a:lnTo>
                    <a:pt x="18" y="18"/>
                  </a:lnTo>
                  <a:lnTo>
                    <a:pt x="0" y="18"/>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69" name="Freeform 152"/>
            <p:cNvSpPr>
              <a:spLocks/>
            </p:cNvSpPr>
            <p:nvPr/>
          </p:nvSpPr>
          <p:spPr bwMode="auto">
            <a:xfrm>
              <a:off x="2818805" y="3507060"/>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0" name="Freeform 153"/>
            <p:cNvSpPr>
              <a:spLocks/>
            </p:cNvSpPr>
            <p:nvPr/>
          </p:nvSpPr>
          <p:spPr bwMode="auto">
            <a:xfrm>
              <a:off x="2875955" y="3440385"/>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1" name="Freeform 154"/>
            <p:cNvSpPr>
              <a:spLocks/>
            </p:cNvSpPr>
            <p:nvPr/>
          </p:nvSpPr>
          <p:spPr bwMode="auto">
            <a:xfrm>
              <a:off x="2914055" y="3392760"/>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2" name="Freeform 155"/>
            <p:cNvSpPr>
              <a:spLocks/>
            </p:cNvSpPr>
            <p:nvPr/>
          </p:nvSpPr>
          <p:spPr bwMode="auto">
            <a:xfrm>
              <a:off x="2952155" y="3345135"/>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3" name="Freeform 156"/>
            <p:cNvSpPr>
              <a:spLocks/>
            </p:cNvSpPr>
            <p:nvPr/>
          </p:nvSpPr>
          <p:spPr bwMode="auto">
            <a:xfrm>
              <a:off x="3009305" y="3278460"/>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4" name="Freeform 157"/>
            <p:cNvSpPr>
              <a:spLocks/>
            </p:cNvSpPr>
            <p:nvPr/>
          </p:nvSpPr>
          <p:spPr bwMode="auto">
            <a:xfrm>
              <a:off x="3056930" y="3230835"/>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5" name="Freeform 158"/>
            <p:cNvSpPr>
              <a:spLocks/>
            </p:cNvSpPr>
            <p:nvPr/>
          </p:nvSpPr>
          <p:spPr bwMode="auto">
            <a:xfrm>
              <a:off x="3095030" y="3192735"/>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6" name="Freeform 159"/>
            <p:cNvSpPr>
              <a:spLocks/>
            </p:cNvSpPr>
            <p:nvPr/>
          </p:nvSpPr>
          <p:spPr bwMode="auto">
            <a:xfrm>
              <a:off x="3123605" y="3154635"/>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7" name="Freeform 160"/>
            <p:cNvSpPr>
              <a:spLocks/>
            </p:cNvSpPr>
            <p:nvPr/>
          </p:nvSpPr>
          <p:spPr bwMode="auto">
            <a:xfrm>
              <a:off x="3152180" y="3126060"/>
              <a:ext cx="28575" cy="38100"/>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8" name="Freeform 161"/>
            <p:cNvSpPr>
              <a:spLocks/>
            </p:cNvSpPr>
            <p:nvPr/>
          </p:nvSpPr>
          <p:spPr bwMode="auto">
            <a:xfrm>
              <a:off x="3171230" y="3097485"/>
              <a:ext cx="28575" cy="38100"/>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79" name="Freeform 162"/>
            <p:cNvSpPr>
              <a:spLocks/>
            </p:cNvSpPr>
            <p:nvPr/>
          </p:nvSpPr>
          <p:spPr bwMode="auto">
            <a:xfrm>
              <a:off x="3190280" y="3078435"/>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0" name="Freeform 163"/>
            <p:cNvSpPr>
              <a:spLocks/>
            </p:cNvSpPr>
            <p:nvPr/>
          </p:nvSpPr>
          <p:spPr bwMode="auto">
            <a:xfrm>
              <a:off x="3228380" y="3021285"/>
              <a:ext cx="47625" cy="38100"/>
            </a:xfrm>
            <a:custGeom>
              <a:avLst/>
              <a:gdLst>
                <a:gd name="T0" fmla="*/ 0 w 30"/>
                <a:gd name="T1" fmla="*/ 12 h 24"/>
                <a:gd name="T2" fmla="*/ 24 w 30"/>
                <a:gd name="T3" fmla="*/ 0 h 24"/>
                <a:gd name="T4" fmla="*/ 30 w 30"/>
                <a:gd name="T5" fmla="*/ 12 h 24"/>
                <a:gd name="T6" fmla="*/ 6 w 30"/>
                <a:gd name="T7" fmla="*/ 24 h 24"/>
                <a:gd name="T8" fmla="*/ 0 w 30"/>
                <a:gd name="T9" fmla="*/ 12 h 24"/>
              </a:gdLst>
              <a:ahLst/>
              <a:cxnLst>
                <a:cxn ang="0">
                  <a:pos x="T0" y="T1"/>
                </a:cxn>
                <a:cxn ang="0">
                  <a:pos x="T2" y="T3"/>
                </a:cxn>
                <a:cxn ang="0">
                  <a:pos x="T4" y="T5"/>
                </a:cxn>
                <a:cxn ang="0">
                  <a:pos x="T6" y="T7"/>
                </a:cxn>
                <a:cxn ang="0">
                  <a:pos x="T8" y="T9"/>
                </a:cxn>
              </a:cxnLst>
              <a:rect l="0" t="0" r="r" b="b"/>
              <a:pathLst>
                <a:path w="30" h="24">
                  <a:moveTo>
                    <a:pt x="0" y="12"/>
                  </a:moveTo>
                  <a:lnTo>
                    <a:pt x="24" y="0"/>
                  </a:lnTo>
                  <a:lnTo>
                    <a:pt x="30" y="12"/>
                  </a:lnTo>
                  <a:lnTo>
                    <a:pt x="6" y="24"/>
                  </a:lnTo>
                  <a:lnTo>
                    <a:pt x="0" y="1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1" name="Freeform 164"/>
            <p:cNvSpPr>
              <a:spLocks/>
            </p:cNvSpPr>
            <p:nvPr/>
          </p:nvSpPr>
          <p:spPr bwMode="auto">
            <a:xfrm>
              <a:off x="3276005" y="3002235"/>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2" name="Freeform 165"/>
            <p:cNvSpPr>
              <a:spLocks/>
            </p:cNvSpPr>
            <p:nvPr/>
          </p:nvSpPr>
          <p:spPr bwMode="auto">
            <a:xfrm>
              <a:off x="3304580" y="2973660"/>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3" name="Freeform 166"/>
            <p:cNvSpPr>
              <a:spLocks/>
            </p:cNvSpPr>
            <p:nvPr/>
          </p:nvSpPr>
          <p:spPr bwMode="auto">
            <a:xfrm>
              <a:off x="3333155" y="2945085"/>
              <a:ext cx="28575" cy="38100"/>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4" name="Freeform 167"/>
            <p:cNvSpPr>
              <a:spLocks/>
            </p:cNvSpPr>
            <p:nvPr/>
          </p:nvSpPr>
          <p:spPr bwMode="auto">
            <a:xfrm>
              <a:off x="3352205" y="2926035"/>
              <a:ext cx="28575" cy="38100"/>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5" name="Freeform 168"/>
            <p:cNvSpPr>
              <a:spLocks/>
            </p:cNvSpPr>
            <p:nvPr/>
          </p:nvSpPr>
          <p:spPr bwMode="auto">
            <a:xfrm>
              <a:off x="3371255" y="2906985"/>
              <a:ext cx="28575" cy="38100"/>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6" name="Freeform 169"/>
            <p:cNvSpPr>
              <a:spLocks/>
            </p:cNvSpPr>
            <p:nvPr/>
          </p:nvSpPr>
          <p:spPr bwMode="auto">
            <a:xfrm>
              <a:off x="3380780" y="288793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7" name="Freeform 170"/>
            <p:cNvSpPr>
              <a:spLocks/>
            </p:cNvSpPr>
            <p:nvPr/>
          </p:nvSpPr>
          <p:spPr bwMode="auto">
            <a:xfrm>
              <a:off x="3409355" y="2878410"/>
              <a:ext cx="38100" cy="38100"/>
            </a:xfrm>
            <a:custGeom>
              <a:avLst/>
              <a:gdLst>
                <a:gd name="T0" fmla="*/ 0 w 24"/>
                <a:gd name="T1" fmla="*/ 24 h 24"/>
                <a:gd name="T2" fmla="*/ 12 w 24"/>
                <a:gd name="T3" fmla="*/ 0 h 24"/>
                <a:gd name="T4" fmla="*/ 24 w 24"/>
                <a:gd name="T5" fmla="*/ 0 h 24"/>
                <a:gd name="T6" fmla="*/ 12 w 24"/>
                <a:gd name="T7" fmla="*/ 24 h 24"/>
                <a:gd name="T8" fmla="*/ 0 w 24"/>
                <a:gd name="T9" fmla="*/ 24 h 24"/>
              </a:gdLst>
              <a:ahLst/>
              <a:cxnLst>
                <a:cxn ang="0">
                  <a:pos x="T0" y="T1"/>
                </a:cxn>
                <a:cxn ang="0">
                  <a:pos x="T2" y="T3"/>
                </a:cxn>
                <a:cxn ang="0">
                  <a:pos x="T4" y="T5"/>
                </a:cxn>
                <a:cxn ang="0">
                  <a:pos x="T6" y="T7"/>
                </a:cxn>
                <a:cxn ang="0">
                  <a:pos x="T8" y="T9"/>
                </a:cxn>
              </a:cxnLst>
              <a:rect l="0" t="0" r="r" b="b"/>
              <a:pathLst>
                <a:path w="24" h="24">
                  <a:moveTo>
                    <a:pt x="0" y="24"/>
                  </a:moveTo>
                  <a:lnTo>
                    <a:pt x="12" y="0"/>
                  </a:lnTo>
                  <a:lnTo>
                    <a:pt x="24"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8" name="Freeform 171"/>
            <p:cNvSpPr>
              <a:spLocks/>
            </p:cNvSpPr>
            <p:nvPr/>
          </p:nvSpPr>
          <p:spPr bwMode="auto">
            <a:xfrm>
              <a:off x="3428405" y="2840310"/>
              <a:ext cx="47625" cy="38100"/>
            </a:xfrm>
            <a:custGeom>
              <a:avLst/>
              <a:gdLst>
                <a:gd name="T0" fmla="*/ 0 w 30"/>
                <a:gd name="T1" fmla="*/ 12 h 24"/>
                <a:gd name="T2" fmla="*/ 24 w 30"/>
                <a:gd name="T3" fmla="*/ 0 h 24"/>
                <a:gd name="T4" fmla="*/ 30 w 30"/>
                <a:gd name="T5" fmla="*/ 12 h 24"/>
                <a:gd name="T6" fmla="*/ 6 w 30"/>
                <a:gd name="T7" fmla="*/ 24 h 24"/>
                <a:gd name="T8" fmla="*/ 0 w 30"/>
                <a:gd name="T9" fmla="*/ 12 h 24"/>
              </a:gdLst>
              <a:ahLst/>
              <a:cxnLst>
                <a:cxn ang="0">
                  <a:pos x="T0" y="T1"/>
                </a:cxn>
                <a:cxn ang="0">
                  <a:pos x="T2" y="T3"/>
                </a:cxn>
                <a:cxn ang="0">
                  <a:pos x="T4" y="T5"/>
                </a:cxn>
                <a:cxn ang="0">
                  <a:pos x="T6" y="T7"/>
                </a:cxn>
                <a:cxn ang="0">
                  <a:pos x="T8" y="T9"/>
                </a:cxn>
              </a:cxnLst>
              <a:rect l="0" t="0" r="r" b="b"/>
              <a:pathLst>
                <a:path w="30" h="24">
                  <a:moveTo>
                    <a:pt x="0" y="12"/>
                  </a:moveTo>
                  <a:lnTo>
                    <a:pt x="24" y="0"/>
                  </a:lnTo>
                  <a:lnTo>
                    <a:pt x="30" y="12"/>
                  </a:lnTo>
                  <a:lnTo>
                    <a:pt x="6" y="24"/>
                  </a:lnTo>
                  <a:lnTo>
                    <a:pt x="0" y="1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89" name="Freeform 172"/>
            <p:cNvSpPr>
              <a:spLocks/>
            </p:cNvSpPr>
            <p:nvPr/>
          </p:nvSpPr>
          <p:spPr bwMode="auto">
            <a:xfrm>
              <a:off x="3456980" y="283078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0" name="Freeform 173"/>
            <p:cNvSpPr>
              <a:spLocks/>
            </p:cNvSpPr>
            <p:nvPr/>
          </p:nvSpPr>
          <p:spPr bwMode="auto">
            <a:xfrm>
              <a:off x="3476030" y="282126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1" name="Freeform 174"/>
            <p:cNvSpPr>
              <a:spLocks/>
            </p:cNvSpPr>
            <p:nvPr/>
          </p:nvSpPr>
          <p:spPr bwMode="auto">
            <a:xfrm>
              <a:off x="3504605" y="281173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2" name="Freeform 175"/>
            <p:cNvSpPr>
              <a:spLocks/>
            </p:cNvSpPr>
            <p:nvPr/>
          </p:nvSpPr>
          <p:spPr bwMode="auto">
            <a:xfrm>
              <a:off x="3533180" y="2802210"/>
              <a:ext cx="28575" cy="38100"/>
            </a:xfrm>
            <a:custGeom>
              <a:avLst/>
              <a:gdLst>
                <a:gd name="T0" fmla="*/ 0 w 18"/>
                <a:gd name="T1" fmla="*/ 24 h 24"/>
                <a:gd name="T2" fmla="*/ 6 w 18"/>
                <a:gd name="T3" fmla="*/ 0 h 24"/>
                <a:gd name="T4" fmla="*/ 18 w 18"/>
                <a:gd name="T5" fmla="*/ 0 h 24"/>
                <a:gd name="T6" fmla="*/ 12 w 18"/>
                <a:gd name="T7" fmla="*/ 24 h 24"/>
                <a:gd name="T8" fmla="*/ 0 w 18"/>
                <a:gd name="T9" fmla="*/ 24 h 24"/>
              </a:gdLst>
              <a:ahLst/>
              <a:cxnLst>
                <a:cxn ang="0">
                  <a:pos x="T0" y="T1"/>
                </a:cxn>
                <a:cxn ang="0">
                  <a:pos x="T2" y="T3"/>
                </a:cxn>
                <a:cxn ang="0">
                  <a:pos x="T4" y="T5"/>
                </a:cxn>
                <a:cxn ang="0">
                  <a:pos x="T6" y="T7"/>
                </a:cxn>
                <a:cxn ang="0">
                  <a:pos x="T8" y="T9"/>
                </a:cxn>
              </a:cxnLst>
              <a:rect l="0" t="0" r="r" b="b"/>
              <a:pathLst>
                <a:path w="18" h="24">
                  <a:moveTo>
                    <a:pt x="0" y="24"/>
                  </a:moveTo>
                  <a:lnTo>
                    <a:pt x="6" y="0"/>
                  </a:lnTo>
                  <a:lnTo>
                    <a:pt x="18" y="0"/>
                  </a:lnTo>
                  <a:lnTo>
                    <a:pt x="12" y="24"/>
                  </a:lnTo>
                  <a:lnTo>
                    <a:pt x="0" y="24"/>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3" name="Freeform 176"/>
            <p:cNvSpPr>
              <a:spLocks/>
            </p:cNvSpPr>
            <p:nvPr/>
          </p:nvSpPr>
          <p:spPr bwMode="auto">
            <a:xfrm>
              <a:off x="3533180" y="279268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4" name="Freeform 177"/>
            <p:cNvSpPr>
              <a:spLocks/>
            </p:cNvSpPr>
            <p:nvPr/>
          </p:nvSpPr>
          <p:spPr bwMode="auto">
            <a:xfrm>
              <a:off x="3561755" y="278316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5" name="Freeform 178"/>
            <p:cNvSpPr>
              <a:spLocks/>
            </p:cNvSpPr>
            <p:nvPr/>
          </p:nvSpPr>
          <p:spPr bwMode="auto">
            <a:xfrm>
              <a:off x="3580805" y="2783160"/>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6" name="Freeform 179"/>
            <p:cNvSpPr>
              <a:spLocks/>
            </p:cNvSpPr>
            <p:nvPr/>
          </p:nvSpPr>
          <p:spPr bwMode="auto">
            <a:xfrm>
              <a:off x="3590330" y="2783160"/>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7" name="Freeform 180"/>
            <p:cNvSpPr>
              <a:spLocks/>
            </p:cNvSpPr>
            <p:nvPr/>
          </p:nvSpPr>
          <p:spPr bwMode="auto">
            <a:xfrm>
              <a:off x="3599855" y="278316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8" name="Freeform 181"/>
            <p:cNvSpPr>
              <a:spLocks/>
            </p:cNvSpPr>
            <p:nvPr/>
          </p:nvSpPr>
          <p:spPr bwMode="auto">
            <a:xfrm>
              <a:off x="3618905" y="2783160"/>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99" name="Freeform 182"/>
            <p:cNvSpPr>
              <a:spLocks/>
            </p:cNvSpPr>
            <p:nvPr/>
          </p:nvSpPr>
          <p:spPr bwMode="auto">
            <a:xfrm>
              <a:off x="3628430" y="2783160"/>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0" name="Freeform 183"/>
            <p:cNvSpPr>
              <a:spLocks/>
            </p:cNvSpPr>
            <p:nvPr/>
          </p:nvSpPr>
          <p:spPr bwMode="auto">
            <a:xfrm>
              <a:off x="3637955" y="2783160"/>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1" name="Freeform 184"/>
            <p:cNvSpPr>
              <a:spLocks/>
            </p:cNvSpPr>
            <p:nvPr/>
          </p:nvSpPr>
          <p:spPr bwMode="auto">
            <a:xfrm>
              <a:off x="3637955" y="2792685"/>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2" name="Freeform 185"/>
            <p:cNvSpPr>
              <a:spLocks/>
            </p:cNvSpPr>
            <p:nvPr/>
          </p:nvSpPr>
          <p:spPr bwMode="auto">
            <a:xfrm>
              <a:off x="3685580" y="2811735"/>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3" name="Freeform 186"/>
            <p:cNvSpPr>
              <a:spLocks/>
            </p:cNvSpPr>
            <p:nvPr/>
          </p:nvSpPr>
          <p:spPr bwMode="auto">
            <a:xfrm>
              <a:off x="3733205" y="282126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4" name="Freeform 187"/>
            <p:cNvSpPr>
              <a:spLocks/>
            </p:cNvSpPr>
            <p:nvPr/>
          </p:nvSpPr>
          <p:spPr bwMode="auto">
            <a:xfrm>
              <a:off x="3761780" y="284983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5" name="Freeform 188"/>
            <p:cNvSpPr>
              <a:spLocks/>
            </p:cNvSpPr>
            <p:nvPr/>
          </p:nvSpPr>
          <p:spPr bwMode="auto">
            <a:xfrm>
              <a:off x="3790355" y="28784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6" name="Freeform 189"/>
            <p:cNvSpPr>
              <a:spLocks/>
            </p:cNvSpPr>
            <p:nvPr/>
          </p:nvSpPr>
          <p:spPr bwMode="auto">
            <a:xfrm>
              <a:off x="3809405" y="29069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7" name="Freeform 190"/>
            <p:cNvSpPr>
              <a:spLocks/>
            </p:cNvSpPr>
            <p:nvPr/>
          </p:nvSpPr>
          <p:spPr bwMode="auto">
            <a:xfrm>
              <a:off x="3828455" y="29260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8" name="Freeform 191"/>
            <p:cNvSpPr>
              <a:spLocks/>
            </p:cNvSpPr>
            <p:nvPr/>
          </p:nvSpPr>
          <p:spPr bwMode="auto">
            <a:xfrm>
              <a:off x="3847505" y="29546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9" name="Freeform 192"/>
            <p:cNvSpPr>
              <a:spLocks/>
            </p:cNvSpPr>
            <p:nvPr/>
          </p:nvSpPr>
          <p:spPr bwMode="auto">
            <a:xfrm>
              <a:off x="3866555" y="297366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0" name="Freeform 193"/>
            <p:cNvSpPr>
              <a:spLocks/>
            </p:cNvSpPr>
            <p:nvPr/>
          </p:nvSpPr>
          <p:spPr bwMode="auto">
            <a:xfrm>
              <a:off x="3895130" y="301176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1" name="Freeform 194"/>
            <p:cNvSpPr>
              <a:spLocks/>
            </p:cNvSpPr>
            <p:nvPr/>
          </p:nvSpPr>
          <p:spPr bwMode="auto">
            <a:xfrm>
              <a:off x="3923705" y="30593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2" name="Freeform 195"/>
            <p:cNvSpPr>
              <a:spLocks/>
            </p:cNvSpPr>
            <p:nvPr/>
          </p:nvSpPr>
          <p:spPr bwMode="auto">
            <a:xfrm>
              <a:off x="3942755" y="308796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3" name="Freeform 196"/>
            <p:cNvSpPr>
              <a:spLocks/>
            </p:cNvSpPr>
            <p:nvPr/>
          </p:nvSpPr>
          <p:spPr bwMode="auto">
            <a:xfrm>
              <a:off x="3971330" y="31165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4" name="Freeform 197"/>
            <p:cNvSpPr>
              <a:spLocks/>
            </p:cNvSpPr>
            <p:nvPr/>
          </p:nvSpPr>
          <p:spPr bwMode="auto">
            <a:xfrm>
              <a:off x="3990380" y="31451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5" name="Freeform 198"/>
            <p:cNvSpPr>
              <a:spLocks/>
            </p:cNvSpPr>
            <p:nvPr/>
          </p:nvSpPr>
          <p:spPr bwMode="auto">
            <a:xfrm>
              <a:off x="3999905" y="31641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6" name="Freeform 199"/>
            <p:cNvSpPr>
              <a:spLocks/>
            </p:cNvSpPr>
            <p:nvPr/>
          </p:nvSpPr>
          <p:spPr bwMode="auto">
            <a:xfrm>
              <a:off x="4018955" y="31832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7" name="Freeform 200"/>
            <p:cNvSpPr>
              <a:spLocks/>
            </p:cNvSpPr>
            <p:nvPr/>
          </p:nvSpPr>
          <p:spPr bwMode="auto">
            <a:xfrm>
              <a:off x="4038005" y="32213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8" name="Freeform 201"/>
            <p:cNvSpPr>
              <a:spLocks/>
            </p:cNvSpPr>
            <p:nvPr/>
          </p:nvSpPr>
          <p:spPr bwMode="auto">
            <a:xfrm>
              <a:off x="4047530" y="32403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19" name="Freeform 202"/>
            <p:cNvSpPr>
              <a:spLocks/>
            </p:cNvSpPr>
            <p:nvPr/>
          </p:nvSpPr>
          <p:spPr bwMode="auto">
            <a:xfrm>
              <a:off x="4057055" y="32498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0" name="Freeform 203"/>
            <p:cNvSpPr>
              <a:spLocks/>
            </p:cNvSpPr>
            <p:nvPr/>
          </p:nvSpPr>
          <p:spPr bwMode="auto">
            <a:xfrm>
              <a:off x="4076105" y="32784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1" name="Freeform 204"/>
            <p:cNvSpPr>
              <a:spLocks/>
            </p:cNvSpPr>
            <p:nvPr/>
          </p:nvSpPr>
          <p:spPr bwMode="auto">
            <a:xfrm>
              <a:off x="4085630" y="32879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2" name="Freeform 206"/>
            <p:cNvSpPr>
              <a:spLocks/>
            </p:cNvSpPr>
            <p:nvPr/>
          </p:nvSpPr>
          <p:spPr bwMode="auto">
            <a:xfrm>
              <a:off x="4095155" y="33070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3" name="Freeform 207"/>
            <p:cNvSpPr>
              <a:spLocks/>
            </p:cNvSpPr>
            <p:nvPr/>
          </p:nvSpPr>
          <p:spPr bwMode="auto">
            <a:xfrm>
              <a:off x="4104680" y="331656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4" name="Freeform 208"/>
            <p:cNvSpPr>
              <a:spLocks/>
            </p:cNvSpPr>
            <p:nvPr/>
          </p:nvSpPr>
          <p:spPr bwMode="auto">
            <a:xfrm>
              <a:off x="4152305" y="339276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5" name="Freeform 209"/>
            <p:cNvSpPr>
              <a:spLocks/>
            </p:cNvSpPr>
            <p:nvPr/>
          </p:nvSpPr>
          <p:spPr bwMode="auto">
            <a:xfrm>
              <a:off x="4180880" y="344038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6" name="Freeform 210"/>
            <p:cNvSpPr>
              <a:spLocks/>
            </p:cNvSpPr>
            <p:nvPr/>
          </p:nvSpPr>
          <p:spPr bwMode="auto">
            <a:xfrm>
              <a:off x="4218980" y="34975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7" name="Freeform 211"/>
            <p:cNvSpPr>
              <a:spLocks/>
            </p:cNvSpPr>
            <p:nvPr/>
          </p:nvSpPr>
          <p:spPr bwMode="auto">
            <a:xfrm>
              <a:off x="4238030" y="353563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8" name="Freeform 212"/>
            <p:cNvSpPr>
              <a:spLocks/>
            </p:cNvSpPr>
            <p:nvPr/>
          </p:nvSpPr>
          <p:spPr bwMode="auto">
            <a:xfrm>
              <a:off x="4266605" y="35737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29" name="Freeform 213"/>
            <p:cNvSpPr>
              <a:spLocks/>
            </p:cNvSpPr>
            <p:nvPr/>
          </p:nvSpPr>
          <p:spPr bwMode="auto">
            <a:xfrm>
              <a:off x="4285655" y="36118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0" name="Freeform 214"/>
            <p:cNvSpPr>
              <a:spLocks/>
            </p:cNvSpPr>
            <p:nvPr/>
          </p:nvSpPr>
          <p:spPr bwMode="auto">
            <a:xfrm>
              <a:off x="4304705" y="36404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1" name="Freeform 215"/>
            <p:cNvSpPr>
              <a:spLocks/>
            </p:cNvSpPr>
            <p:nvPr/>
          </p:nvSpPr>
          <p:spPr bwMode="auto">
            <a:xfrm>
              <a:off x="4323755" y="36689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2" name="Freeform 216"/>
            <p:cNvSpPr>
              <a:spLocks/>
            </p:cNvSpPr>
            <p:nvPr/>
          </p:nvSpPr>
          <p:spPr bwMode="auto">
            <a:xfrm>
              <a:off x="4352330" y="37166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3" name="Freeform 217"/>
            <p:cNvSpPr>
              <a:spLocks/>
            </p:cNvSpPr>
            <p:nvPr/>
          </p:nvSpPr>
          <p:spPr bwMode="auto">
            <a:xfrm>
              <a:off x="4380905" y="37737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4" name="Freeform 218"/>
            <p:cNvSpPr>
              <a:spLocks/>
            </p:cNvSpPr>
            <p:nvPr/>
          </p:nvSpPr>
          <p:spPr bwMode="auto">
            <a:xfrm>
              <a:off x="4399955" y="38118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5" name="Freeform 219"/>
            <p:cNvSpPr>
              <a:spLocks/>
            </p:cNvSpPr>
            <p:nvPr/>
          </p:nvSpPr>
          <p:spPr bwMode="auto">
            <a:xfrm>
              <a:off x="4419005" y="38499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6" name="Freeform 220"/>
            <p:cNvSpPr>
              <a:spLocks/>
            </p:cNvSpPr>
            <p:nvPr/>
          </p:nvSpPr>
          <p:spPr bwMode="auto">
            <a:xfrm>
              <a:off x="4438055" y="38785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7" name="Freeform 221"/>
            <p:cNvSpPr>
              <a:spLocks/>
            </p:cNvSpPr>
            <p:nvPr/>
          </p:nvSpPr>
          <p:spPr bwMode="auto">
            <a:xfrm>
              <a:off x="4457105" y="39071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8" name="Freeform 222"/>
            <p:cNvSpPr>
              <a:spLocks/>
            </p:cNvSpPr>
            <p:nvPr/>
          </p:nvSpPr>
          <p:spPr bwMode="auto">
            <a:xfrm>
              <a:off x="4476155" y="39452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39" name="Freeform 223"/>
            <p:cNvSpPr>
              <a:spLocks/>
            </p:cNvSpPr>
            <p:nvPr/>
          </p:nvSpPr>
          <p:spPr bwMode="auto">
            <a:xfrm>
              <a:off x="4485680" y="39642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0" name="Freeform 224"/>
            <p:cNvSpPr>
              <a:spLocks/>
            </p:cNvSpPr>
            <p:nvPr/>
          </p:nvSpPr>
          <p:spPr bwMode="auto">
            <a:xfrm>
              <a:off x="4504730" y="39928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1" name="Freeform 225"/>
            <p:cNvSpPr>
              <a:spLocks/>
            </p:cNvSpPr>
            <p:nvPr/>
          </p:nvSpPr>
          <p:spPr bwMode="auto">
            <a:xfrm>
              <a:off x="4514255" y="40023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2" name="Freeform 226"/>
            <p:cNvSpPr>
              <a:spLocks/>
            </p:cNvSpPr>
            <p:nvPr/>
          </p:nvSpPr>
          <p:spPr bwMode="auto">
            <a:xfrm>
              <a:off x="4533305" y="40404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3" name="Freeform 227"/>
            <p:cNvSpPr>
              <a:spLocks/>
            </p:cNvSpPr>
            <p:nvPr/>
          </p:nvSpPr>
          <p:spPr bwMode="auto">
            <a:xfrm>
              <a:off x="4542830" y="40595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4" name="Freeform 228"/>
            <p:cNvSpPr>
              <a:spLocks/>
            </p:cNvSpPr>
            <p:nvPr/>
          </p:nvSpPr>
          <p:spPr bwMode="auto">
            <a:xfrm>
              <a:off x="4552355" y="40785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5" name="Freeform 229"/>
            <p:cNvSpPr>
              <a:spLocks/>
            </p:cNvSpPr>
            <p:nvPr/>
          </p:nvSpPr>
          <p:spPr bwMode="auto">
            <a:xfrm>
              <a:off x="4561880" y="408808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6" name="Rectangle 230"/>
            <p:cNvSpPr>
              <a:spLocks noChangeArrowheads="1"/>
            </p:cNvSpPr>
            <p:nvPr/>
          </p:nvSpPr>
          <p:spPr bwMode="auto">
            <a:xfrm>
              <a:off x="4609505" y="4192860"/>
              <a:ext cx="19050" cy="9525"/>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47" name="Freeform 231"/>
            <p:cNvSpPr>
              <a:spLocks/>
            </p:cNvSpPr>
            <p:nvPr/>
          </p:nvSpPr>
          <p:spPr bwMode="auto">
            <a:xfrm>
              <a:off x="4609505" y="41738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8" name="Freeform 232"/>
            <p:cNvSpPr>
              <a:spLocks/>
            </p:cNvSpPr>
            <p:nvPr/>
          </p:nvSpPr>
          <p:spPr bwMode="auto">
            <a:xfrm>
              <a:off x="4638080" y="423096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49" name="Freeform 233"/>
            <p:cNvSpPr>
              <a:spLocks/>
            </p:cNvSpPr>
            <p:nvPr/>
          </p:nvSpPr>
          <p:spPr bwMode="auto">
            <a:xfrm>
              <a:off x="4676180" y="42976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0" name="Freeform 234"/>
            <p:cNvSpPr>
              <a:spLocks/>
            </p:cNvSpPr>
            <p:nvPr/>
          </p:nvSpPr>
          <p:spPr bwMode="auto">
            <a:xfrm>
              <a:off x="4695230" y="43357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1" name="Freeform 235"/>
            <p:cNvSpPr>
              <a:spLocks/>
            </p:cNvSpPr>
            <p:nvPr/>
          </p:nvSpPr>
          <p:spPr bwMode="auto">
            <a:xfrm>
              <a:off x="4723805" y="43928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2" name="Freeform 236"/>
            <p:cNvSpPr>
              <a:spLocks/>
            </p:cNvSpPr>
            <p:nvPr/>
          </p:nvSpPr>
          <p:spPr bwMode="auto">
            <a:xfrm>
              <a:off x="4742855" y="44214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3" name="Freeform 237"/>
            <p:cNvSpPr>
              <a:spLocks/>
            </p:cNvSpPr>
            <p:nvPr/>
          </p:nvSpPr>
          <p:spPr bwMode="auto">
            <a:xfrm>
              <a:off x="4761905" y="44595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4" name="Freeform 238"/>
            <p:cNvSpPr>
              <a:spLocks/>
            </p:cNvSpPr>
            <p:nvPr/>
          </p:nvSpPr>
          <p:spPr bwMode="auto">
            <a:xfrm>
              <a:off x="4780955" y="44881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5" name="Freeform 239"/>
            <p:cNvSpPr>
              <a:spLocks/>
            </p:cNvSpPr>
            <p:nvPr/>
          </p:nvSpPr>
          <p:spPr bwMode="auto">
            <a:xfrm>
              <a:off x="4809530" y="454528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6" name="Freeform 240"/>
            <p:cNvSpPr>
              <a:spLocks/>
            </p:cNvSpPr>
            <p:nvPr/>
          </p:nvSpPr>
          <p:spPr bwMode="auto">
            <a:xfrm>
              <a:off x="4838105" y="46024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7" name="Freeform 241"/>
            <p:cNvSpPr>
              <a:spLocks/>
            </p:cNvSpPr>
            <p:nvPr/>
          </p:nvSpPr>
          <p:spPr bwMode="auto">
            <a:xfrm>
              <a:off x="4857155" y="46405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8" name="Freeform 242"/>
            <p:cNvSpPr>
              <a:spLocks/>
            </p:cNvSpPr>
            <p:nvPr/>
          </p:nvSpPr>
          <p:spPr bwMode="auto">
            <a:xfrm>
              <a:off x="4876205" y="46691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59" name="Freeform 243"/>
            <p:cNvSpPr>
              <a:spLocks/>
            </p:cNvSpPr>
            <p:nvPr/>
          </p:nvSpPr>
          <p:spPr bwMode="auto">
            <a:xfrm>
              <a:off x="4895255" y="47072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0" name="Freeform 244"/>
            <p:cNvSpPr>
              <a:spLocks/>
            </p:cNvSpPr>
            <p:nvPr/>
          </p:nvSpPr>
          <p:spPr bwMode="auto">
            <a:xfrm>
              <a:off x="4914305" y="47357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1" name="Freeform 245"/>
            <p:cNvSpPr>
              <a:spLocks/>
            </p:cNvSpPr>
            <p:nvPr/>
          </p:nvSpPr>
          <p:spPr bwMode="auto">
            <a:xfrm>
              <a:off x="4933355" y="47738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2" name="Freeform 246"/>
            <p:cNvSpPr>
              <a:spLocks/>
            </p:cNvSpPr>
            <p:nvPr/>
          </p:nvSpPr>
          <p:spPr bwMode="auto">
            <a:xfrm>
              <a:off x="4942880" y="47834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3" name="Freeform 247"/>
            <p:cNvSpPr>
              <a:spLocks/>
            </p:cNvSpPr>
            <p:nvPr/>
          </p:nvSpPr>
          <p:spPr bwMode="auto">
            <a:xfrm>
              <a:off x="4961930" y="48215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4" name="Freeform 248"/>
            <p:cNvSpPr>
              <a:spLocks/>
            </p:cNvSpPr>
            <p:nvPr/>
          </p:nvSpPr>
          <p:spPr bwMode="auto">
            <a:xfrm>
              <a:off x="4971455" y="48405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5" name="Freeform 249"/>
            <p:cNvSpPr>
              <a:spLocks/>
            </p:cNvSpPr>
            <p:nvPr/>
          </p:nvSpPr>
          <p:spPr bwMode="auto">
            <a:xfrm>
              <a:off x="4980980" y="48500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6" name="Freeform 250"/>
            <p:cNvSpPr>
              <a:spLocks/>
            </p:cNvSpPr>
            <p:nvPr/>
          </p:nvSpPr>
          <p:spPr bwMode="auto">
            <a:xfrm>
              <a:off x="5000030" y="48786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7" name="Freeform 251"/>
            <p:cNvSpPr>
              <a:spLocks/>
            </p:cNvSpPr>
            <p:nvPr/>
          </p:nvSpPr>
          <p:spPr bwMode="auto">
            <a:xfrm>
              <a:off x="5009555" y="48977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8" name="Freeform 252"/>
            <p:cNvSpPr>
              <a:spLocks/>
            </p:cNvSpPr>
            <p:nvPr/>
          </p:nvSpPr>
          <p:spPr bwMode="auto">
            <a:xfrm>
              <a:off x="5019080" y="491676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69" name="Freeform 253"/>
            <p:cNvSpPr>
              <a:spLocks/>
            </p:cNvSpPr>
            <p:nvPr/>
          </p:nvSpPr>
          <p:spPr bwMode="auto">
            <a:xfrm>
              <a:off x="5057180" y="498343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0" name="Freeform 254"/>
            <p:cNvSpPr>
              <a:spLocks/>
            </p:cNvSpPr>
            <p:nvPr/>
          </p:nvSpPr>
          <p:spPr bwMode="auto">
            <a:xfrm>
              <a:off x="5095280" y="50405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1" name="Freeform 255"/>
            <p:cNvSpPr>
              <a:spLocks/>
            </p:cNvSpPr>
            <p:nvPr/>
          </p:nvSpPr>
          <p:spPr bwMode="auto">
            <a:xfrm>
              <a:off x="5123855" y="508821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2" name="Freeform 256"/>
            <p:cNvSpPr>
              <a:spLocks/>
            </p:cNvSpPr>
            <p:nvPr/>
          </p:nvSpPr>
          <p:spPr bwMode="auto">
            <a:xfrm>
              <a:off x="5152430" y="512631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3" name="Freeform 257"/>
            <p:cNvSpPr>
              <a:spLocks/>
            </p:cNvSpPr>
            <p:nvPr/>
          </p:nvSpPr>
          <p:spPr bwMode="auto">
            <a:xfrm>
              <a:off x="5181005" y="51548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4" name="Freeform 258"/>
            <p:cNvSpPr>
              <a:spLocks/>
            </p:cNvSpPr>
            <p:nvPr/>
          </p:nvSpPr>
          <p:spPr bwMode="auto">
            <a:xfrm>
              <a:off x="5200055" y="51834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5" name="Freeform 259"/>
            <p:cNvSpPr>
              <a:spLocks/>
            </p:cNvSpPr>
            <p:nvPr/>
          </p:nvSpPr>
          <p:spPr bwMode="auto">
            <a:xfrm>
              <a:off x="5219105" y="52120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6" name="Freeform 260"/>
            <p:cNvSpPr>
              <a:spLocks/>
            </p:cNvSpPr>
            <p:nvPr/>
          </p:nvSpPr>
          <p:spPr bwMode="auto">
            <a:xfrm>
              <a:off x="5238155" y="523108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7" name="Freeform 261"/>
            <p:cNvSpPr>
              <a:spLocks/>
            </p:cNvSpPr>
            <p:nvPr/>
          </p:nvSpPr>
          <p:spPr bwMode="auto">
            <a:xfrm>
              <a:off x="5266730" y="526918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8" name="Freeform 262"/>
            <p:cNvSpPr>
              <a:spLocks/>
            </p:cNvSpPr>
            <p:nvPr/>
          </p:nvSpPr>
          <p:spPr bwMode="auto">
            <a:xfrm>
              <a:off x="5295305" y="52977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79" name="Freeform 263"/>
            <p:cNvSpPr>
              <a:spLocks/>
            </p:cNvSpPr>
            <p:nvPr/>
          </p:nvSpPr>
          <p:spPr bwMode="auto">
            <a:xfrm>
              <a:off x="5314355" y="53263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0" name="Freeform 264"/>
            <p:cNvSpPr>
              <a:spLocks/>
            </p:cNvSpPr>
            <p:nvPr/>
          </p:nvSpPr>
          <p:spPr bwMode="auto">
            <a:xfrm>
              <a:off x="5333405" y="53453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1" name="Freeform 265"/>
            <p:cNvSpPr>
              <a:spLocks/>
            </p:cNvSpPr>
            <p:nvPr/>
          </p:nvSpPr>
          <p:spPr bwMode="auto">
            <a:xfrm>
              <a:off x="5342930" y="5373960"/>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2" name="Freeform 266"/>
            <p:cNvSpPr>
              <a:spLocks/>
            </p:cNvSpPr>
            <p:nvPr/>
          </p:nvSpPr>
          <p:spPr bwMode="auto">
            <a:xfrm>
              <a:off x="5371505" y="53739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3" name="Freeform 267"/>
            <p:cNvSpPr>
              <a:spLocks/>
            </p:cNvSpPr>
            <p:nvPr/>
          </p:nvSpPr>
          <p:spPr bwMode="auto">
            <a:xfrm>
              <a:off x="5390555" y="53930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4" name="Freeform 268"/>
            <p:cNvSpPr>
              <a:spLocks/>
            </p:cNvSpPr>
            <p:nvPr/>
          </p:nvSpPr>
          <p:spPr bwMode="auto">
            <a:xfrm>
              <a:off x="5390555" y="5412060"/>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5" name="Freeform 269"/>
            <p:cNvSpPr>
              <a:spLocks/>
            </p:cNvSpPr>
            <p:nvPr/>
          </p:nvSpPr>
          <p:spPr bwMode="auto">
            <a:xfrm>
              <a:off x="5419130" y="54120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6" name="Freeform 270"/>
            <p:cNvSpPr>
              <a:spLocks/>
            </p:cNvSpPr>
            <p:nvPr/>
          </p:nvSpPr>
          <p:spPr bwMode="auto">
            <a:xfrm>
              <a:off x="5428655" y="5421585"/>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7" name="Freeform 271"/>
            <p:cNvSpPr>
              <a:spLocks/>
            </p:cNvSpPr>
            <p:nvPr/>
          </p:nvSpPr>
          <p:spPr bwMode="auto">
            <a:xfrm>
              <a:off x="5438180" y="54215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8" name="Freeform 272"/>
            <p:cNvSpPr>
              <a:spLocks/>
            </p:cNvSpPr>
            <p:nvPr/>
          </p:nvSpPr>
          <p:spPr bwMode="auto">
            <a:xfrm>
              <a:off x="5438180" y="5440635"/>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89" name="Freeform 273"/>
            <p:cNvSpPr>
              <a:spLocks/>
            </p:cNvSpPr>
            <p:nvPr/>
          </p:nvSpPr>
          <p:spPr bwMode="auto">
            <a:xfrm>
              <a:off x="5466755" y="5440635"/>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90" name="Freeform 274"/>
            <p:cNvSpPr>
              <a:spLocks/>
            </p:cNvSpPr>
            <p:nvPr/>
          </p:nvSpPr>
          <p:spPr bwMode="auto">
            <a:xfrm>
              <a:off x="5466755" y="5450160"/>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91" name="Freeform 275"/>
            <p:cNvSpPr>
              <a:spLocks/>
            </p:cNvSpPr>
            <p:nvPr/>
          </p:nvSpPr>
          <p:spPr bwMode="auto">
            <a:xfrm>
              <a:off x="5542955" y="5478735"/>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92" name="Freeform 276"/>
            <p:cNvSpPr>
              <a:spLocks/>
            </p:cNvSpPr>
            <p:nvPr/>
          </p:nvSpPr>
          <p:spPr bwMode="auto">
            <a:xfrm>
              <a:off x="5609630" y="547873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93" name="Freeform 277"/>
            <p:cNvSpPr>
              <a:spLocks/>
            </p:cNvSpPr>
            <p:nvPr/>
          </p:nvSpPr>
          <p:spPr bwMode="auto">
            <a:xfrm>
              <a:off x="5657255" y="547873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94" name="Freeform 278"/>
            <p:cNvSpPr>
              <a:spLocks/>
            </p:cNvSpPr>
            <p:nvPr/>
          </p:nvSpPr>
          <p:spPr bwMode="auto">
            <a:xfrm>
              <a:off x="5685830" y="547873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95" name="Freeform 279"/>
            <p:cNvSpPr>
              <a:spLocks/>
            </p:cNvSpPr>
            <p:nvPr/>
          </p:nvSpPr>
          <p:spPr bwMode="auto">
            <a:xfrm>
              <a:off x="5733455" y="546921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96" name="Freeform 280"/>
            <p:cNvSpPr>
              <a:spLocks/>
            </p:cNvSpPr>
            <p:nvPr/>
          </p:nvSpPr>
          <p:spPr bwMode="auto">
            <a:xfrm>
              <a:off x="5781080" y="545968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97" name="Freeform 281"/>
            <p:cNvSpPr>
              <a:spLocks/>
            </p:cNvSpPr>
            <p:nvPr/>
          </p:nvSpPr>
          <p:spPr bwMode="auto">
            <a:xfrm>
              <a:off x="5819180" y="545016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98" name="Freeform 282"/>
            <p:cNvSpPr>
              <a:spLocks/>
            </p:cNvSpPr>
            <p:nvPr/>
          </p:nvSpPr>
          <p:spPr bwMode="auto">
            <a:xfrm>
              <a:off x="5847755" y="544063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99" name="Freeform 283"/>
            <p:cNvSpPr>
              <a:spLocks/>
            </p:cNvSpPr>
            <p:nvPr/>
          </p:nvSpPr>
          <p:spPr bwMode="auto">
            <a:xfrm>
              <a:off x="5885855" y="54311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0" name="Freeform 284"/>
            <p:cNvSpPr>
              <a:spLocks/>
            </p:cNvSpPr>
            <p:nvPr/>
          </p:nvSpPr>
          <p:spPr bwMode="auto">
            <a:xfrm>
              <a:off x="5895380" y="543111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1" name="Line 285"/>
            <p:cNvSpPr>
              <a:spLocks noChangeShapeType="1"/>
            </p:cNvSpPr>
            <p:nvPr/>
          </p:nvSpPr>
          <p:spPr bwMode="auto">
            <a:xfrm>
              <a:off x="4695230" y="4364310"/>
              <a:ext cx="38100" cy="7620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2" name="Line 286"/>
            <p:cNvSpPr>
              <a:spLocks noChangeShapeType="1"/>
            </p:cNvSpPr>
            <p:nvPr/>
          </p:nvSpPr>
          <p:spPr bwMode="auto">
            <a:xfrm>
              <a:off x="4733330" y="4440510"/>
              <a:ext cx="38100" cy="6667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3" name="Line 287"/>
            <p:cNvSpPr>
              <a:spLocks noChangeShapeType="1"/>
            </p:cNvSpPr>
            <p:nvPr/>
          </p:nvSpPr>
          <p:spPr bwMode="auto">
            <a:xfrm>
              <a:off x="4771430" y="4507185"/>
              <a:ext cx="28575" cy="476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4" name="Line 288"/>
            <p:cNvSpPr>
              <a:spLocks noChangeShapeType="1"/>
            </p:cNvSpPr>
            <p:nvPr/>
          </p:nvSpPr>
          <p:spPr bwMode="auto">
            <a:xfrm>
              <a:off x="4800005" y="4554810"/>
              <a:ext cx="28575" cy="476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5" name="Line 289"/>
            <p:cNvSpPr>
              <a:spLocks noChangeShapeType="1"/>
            </p:cNvSpPr>
            <p:nvPr/>
          </p:nvSpPr>
          <p:spPr bwMode="auto">
            <a:xfrm>
              <a:off x="4828580" y="4602435"/>
              <a:ext cx="47625" cy="7620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6" name="Line 290"/>
            <p:cNvSpPr>
              <a:spLocks noChangeShapeType="1"/>
            </p:cNvSpPr>
            <p:nvPr/>
          </p:nvSpPr>
          <p:spPr bwMode="auto">
            <a:xfrm>
              <a:off x="4876205" y="4678635"/>
              <a:ext cx="28575" cy="6667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7" name="Line 291"/>
            <p:cNvSpPr>
              <a:spLocks noChangeShapeType="1"/>
            </p:cNvSpPr>
            <p:nvPr/>
          </p:nvSpPr>
          <p:spPr bwMode="auto">
            <a:xfrm>
              <a:off x="4904780" y="4745310"/>
              <a:ext cx="38100" cy="476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8" name="Line 292"/>
            <p:cNvSpPr>
              <a:spLocks noChangeShapeType="1"/>
            </p:cNvSpPr>
            <p:nvPr/>
          </p:nvSpPr>
          <p:spPr bwMode="auto">
            <a:xfrm>
              <a:off x="4942880" y="4792935"/>
              <a:ext cx="19050" cy="476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9" name="Line 293"/>
            <p:cNvSpPr>
              <a:spLocks noChangeShapeType="1"/>
            </p:cNvSpPr>
            <p:nvPr/>
          </p:nvSpPr>
          <p:spPr bwMode="auto">
            <a:xfrm>
              <a:off x="4961930" y="4840560"/>
              <a:ext cx="28575" cy="3810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0" name="Line 294"/>
            <p:cNvSpPr>
              <a:spLocks noChangeShapeType="1"/>
            </p:cNvSpPr>
            <p:nvPr/>
          </p:nvSpPr>
          <p:spPr bwMode="auto">
            <a:xfrm>
              <a:off x="4990505" y="4878660"/>
              <a:ext cx="19050" cy="3810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1" name="Line 295"/>
            <p:cNvSpPr>
              <a:spLocks noChangeShapeType="1"/>
            </p:cNvSpPr>
            <p:nvPr/>
          </p:nvSpPr>
          <p:spPr bwMode="auto">
            <a:xfrm>
              <a:off x="5009555" y="4916760"/>
              <a:ext cx="19050" cy="2857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2" name="Line 296"/>
            <p:cNvSpPr>
              <a:spLocks noChangeShapeType="1"/>
            </p:cNvSpPr>
            <p:nvPr/>
          </p:nvSpPr>
          <p:spPr bwMode="auto">
            <a:xfrm>
              <a:off x="5028605" y="4945335"/>
              <a:ext cx="19050" cy="2857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3" name="Line 297"/>
            <p:cNvSpPr>
              <a:spLocks noChangeShapeType="1"/>
            </p:cNvSpPr>
            <p:nvPr/>
          </p:nvSpPr>
          <p:spPr bwMode="auto">
            <a:xfrm>
              <a:off x="5047655" y="4973910"/>
              <a:ext cx="28575" cy="476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4" name="Line 298"/>
            <p:cNvSpPr>
              <a:spLocks noChangeShapeType="1"/>
            </p:cNvSpPr>
            <p:nvPr/>
          </p:nvSpPr>
          <p:spPr bwMode="auto">
            <a:xfrm>
              <a:off x="5076230" y="5021535"/>
              <a:ext cx="28575" cy="3810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5" name="Line 299"/>
            <p:cNvSpPr>
              <a:spLocks noChangeShapeType="1"/>
            </p:cNvSpPr>
            <p:nvPr/>
          </p:nvSpPr>
          <p:spPr bwMode="auto">
            <a:xfrm>
              <a:off x="5104805" y="5059635"/>
              <a:ext cx="19050" cy="3810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6" name="Line 300"/>
            <p:cNvSpPr>
              <a:spLocks noChangeShapeType="1"/>
            </p:cNvSpPr>
            <p:nvPr/>
          </p:nvSpPr>
          <p:spPr bwMode="auto">
            <a:xfrm>
              <a:off x="5123855" y="5097735"/>
              <a:ext cx="19050" cy="2857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7" name="Line 301"/>
            <p:cNvSpPr>
              <a:spLocks noChangeShapeType="1"/>
            </p:cNvSpPr>
            <p:nvPr/>
          </p:nvSpPr>
          <p:spPr bwMode="auto">
            <a:xfrm>
              <a:off x="5142905" y="5126310"/>
              <a:ext cx="47625" cy="6667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8" name="Line 302"/>
            <p:cNvSpPr>
              <a:spLocks noChangeShapeType="1"/>
            </p:cNvSpPr>
            <p:nvPr/>
          </p:nvSpPr>
          <p:spPr bwMode="auto">
            <a:xfrm>
              <a:off x="5190530" y="5192985"/>
              <a:ext cx="38100" cy="476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9" name="Line 303"/>
            <p:cNvSpPr>
              <a:spLocks noChangeShapeType="1"/>
            </p:cNvSpPr>
            <p:nvPr/>
          </p:nvSpPr>
          <p:spPr bwMode="auto">
            <a:xfrm>
              <a:off x="5228630" y="5240610"/>
              <a:ext cx="28575" cy="2857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0" name="Line 304"/>
            <p:cNvSpPr>
              <a:spLocks noChangeShapeType="1"/>
            </p:cNvSpPr>
            <p:nvPr/>
          </p:nvSpPr>
          <p:spPr bwMode="auto">
            <a:xfrm>
              <a:off x="5257205" y="5269185"/>
              <a:ext cx="28575" cy="3810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1" name="Line 305"/>
            <p:cNvSpPr>
              <a:spLocks noChangeShapeType="1"/>
            </p:cNvSpPr>
            <p:nvPr/>
          </p:nvSpPr>
          <p:spPr bwMode="auto">
            <a:xfrm>
              <a:off x="5285780" y="5307285"/>
              <a:ext cx="38100" cy="3810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2" name="Line 306"/>
            <p:cNvSpPr>
              <a:spLocks noChangeShapeType="1"/>
            </p:cNvSpPr>
            <p:nvPr/>
          </p:nvSpPr>
          <p:spPr bwMode="auto">
            <a:xfrm>
              <a:off x="5323880" y="5345385"/>
              <a:ext cx="38100" cy="3810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3" name="Line 307"/>
            <p:cNvSpPr>
              <a:spLocks noChangeShapeType="1"/>
            </p:cNvSpPr>
            <p:nvPr/>
          </p:nvSpPr>
          <p:spPr bwMode="auto">
            <a:xfrm>
              <a:off x="5361980" y="5383485"/>
              <a:ext cx="28575" cy="1905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4" name="Line 308"/>
            <p:cNvSpPr>
              <a:spLocks noChangeShapeType="1"/>
            </p:cNvSpPr>
            <p:nvPr/>
          </p:nvSpPr>
          <p:spPr bwMode="auto">
            <a:xfrm>
              <a:off x="5390555" y="5402535"/>
              <a:ext cx="28575" cy="1905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5" name="Line 309"/>
            <p:cNvSpPr>
              <a:spLocks noChangeShapeType="1"/>
            </p:cNvSpPr>
            <p:nvPr/>
          </p:nvSpPr>
          <p:spPr bwMode="auto">
            <a:xfrm>
              <a:off x="5419130" y="5421585"/>
              <a:ext cx="28575"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6" name="Line 310"/>
            <p:cNvSpPr>
              <a:spLocks noChangeShapeType="1"/>
            </p:cNvSpPr>
            <p:nvPr/>
          </p:nvSpPr>
          <p:spPr bwMode="auto">
            <a:xfrm>
              <a:off x="5447705" y="5431110"/>
              <a:ext cx="1905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7" name="Line 311"/>
            <p:cNvSpPr>
              <a:spLocks noChangeShapeType="1"/>
            </p:cNvSpPr>
            <p:nvPr/>
          </p:nvSpPr>
          <p:spPr bwMode="auto">
            <a:xfrm>
              <a:off x="5466755" y="5440635"/>
              <a:ext cx="1905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8" name="Line 312"/>
            <p:cNvSpPr>
              <a:spLocks noChangeShapeType="1"/>
            </p:cNvSpPr>
            <p:nvPr/>
          </p:nvSpPr>
          <p:spPr bwMode="auto">
            <a:xfrm>
              <a:off x="5485805" y="5450160"/>
              <a:ext cx="1905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9" name="Line 313"/>
            <p:cNvSpPr>
              <a:spLocks noChangeShapeType="1"/>
            </p:cNvSpPr>
            <p:nvPr/>
          </p:nvSpPr>
          <p:spPr bwMode="auto">
            <a:xfrm>
              <a:off x="5504855" y="5459685"/>
              <a:ext cx="28575"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0" name="Line 314"/>
            <p:cNvSpPr>
              <a:spLocks noChangeShapeType="1"/>
            </p:cNvSpPr>
            <p:nvPr/>
          </p:nvSpPr>
          <p:spPr bwMode="auto">
            <a:xfrm>
              <a:off x="5533430" y="5469210"/>
              <a:ext cx="28575"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1" name="Line 315"/>
            <p:cNvSpPr>
              <a:spLocks noChangeShapeType="1"/>
            </p:cNvSpPr>
            <p:nvPr/>
          </p:nvSpPr>
          <p:spPr bwMode="auto">
            <a:xfrm>
              <a:off x="5562005" y="5478735"/>
              <a:ext cx="1905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2" name="Line 316"/>
            <p:cNvSpPr>
              <a:spLocks noChangeShapeType="1"/>
            </p:cNvSpPr>
            <p:nvPr/>
          </p:nvSpPr>
          <p:spPr bwMode="auto">
            <a:xfrm>
              <a:off x="5581055" y="5488260"/>
              <a:ext cx="1905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3" name="Line 317"/>
            <p:cNvSpPr>
              <a:spLocks noChangeShapeType="1"/>
            </p:cNvSpPr>
            <p:nvPr/>
          </p:nvSpPr>
          <p:spPr bwMode="auto">
            <a:xfrm>
              <a:off x="5600105" y="5488260"/>
              <a:ext cx="47625"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4" name="Line 318"/>
            <p:cNvSpPr>
              <a:spLocks noChangeShapeType="1"/>
            </p:cNvSpPr>
            <p:nvPr/>
          </p:nvSpPr>
          <p:spPr bwMode="auto">
            <a:xfrm>
              <a:off x="5647730" y="5497785"/>
              <a:ext cx="3810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5" name="Line 319"/>
            <p:cNvSpPr>
              <a:spLocks noChangeShapeType="1"/>
            </p:cNvSpPr>
            <p:nvPr/>
          </p:nvSpPr>
          <p:spPr bwMode="auto">
            <a:xfrm>
              <a:off x="5685830" y="5497785"/>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6" name="Line 320"/>
            <p:cNvSpPr>
              <a:spLocks noChangeShapeType="1"/>
            </p:cNvSpPr>
            <p:nvPr/>
          </p:nvSpPr>
          <p:spPr bwMode="auto">
            <a:xfrm>
              <a:off x="5714405" y="5497785"/>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7" name="Line 321"/>
            <p:cNvSpPr>
              <a:spLocks noChangeShapeType="1"/>
            </p:cNvSpPr>
            <p:nvPr/>
          </p:nvSpPr>
          <p:spPr bwMode="auto">
            <a:xfrm flipV="1">
              <a:off x="5742980" y="5488260"/>
              <a:ext cx="3810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8" name="Line 322"/>
            <p:cNvSpPr>
              <a:spLocks noChangeShapeType="1"/>
            </p:cNvSpPr>
            <p:nvPr/>
          </p:nvSpPr>
          <p:spPr bwMode="auto">
            <a:xfrm>
              <a:off x="5781080" y="5488260"/>
              <a:ext cx="3810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9" name="Line 323"/>
            <p:cNvSpPr>
              <a:spLocks noChangeShapeType="1"/>
            </p:cNvSpPr>
            <p:nvPr/>
          </p:nvSpPr>
          <p:spPr bwMode="auto">
            <a:xfrm>
              <a:off x="5819180" y="5488260"/>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0" name="Line 324"/>
            <p:cNvSpPr>
              <a:spLocks noChangeShapeType="1"/>
            </p:cNvSpPr>
            <p:nvPr/>
          </p:nvSpPr>
          <p:spPr bwMode="auto">
            <a:xfrm flipV="1">
              <a:off x="5847755" y="5478735"/>
              <a:ext cx="28575"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1" name="Line 325"/>
            <p:cNvSpPr>
              <a:spLocks noChangeShapeType="1"/>
            </p:cNvSpPr>
            <p:nvPr/>
          </p:nvSpPr>
          <p:spPr bwMode="auto">
            <a:xfrm>
              <a:off x="5876330" y="5478735"/>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2" name="Line 326"/>
            <p:cNvSpPr>
              <a:spLocks noChangeShapeType="1"/>
            </p:cNvSpPr>
            <p:nvPr/>
          </p:nvSpPr>
          <p:spPr bwMode="auto">
            <a:xfrm>
              <a:off x="5904905" y="5478735"/>
              <a:ext cx="1905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3" name="Line 327"/>
            <p:cNvSpPr>
              <a:spLocks noChangeShapeType="1"/>
            </p:cNvSpPr>
            <p:nvPr/>
          </p:nvSpPr>
          <p:spPr bwMode="auto">
            <a:xfrm>
              <a:off x="5923955" y="5478735"/>
              <a:ext cx="1905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4" name="Line 328"/>
            <p:cNvSpPr>
              <a:spLocks noChangeShapeType="1"/>
            </p:cNvSpPr>
            <p:nvPr/>
          </p:nvSpPr>
          <p:spPr bwMode="auto">
            <a:xfrm flipV="1">
              <a:off x="5943005" y="5469210"/>
              <a:ext cx="1905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5" name="Line 329"/>
            <p:cNvSpPr>
              <a:spLocks noChangeShapeType="1"/>
            </p:cNvSpPr>
            <p:nvPr/>
          </p:nvSpPr>
          <p:spPr bwMode="auto">
            <a:xfrm>
              <a:off x="5962055" y="5469210"/>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6" name="Line 330"/>
            <p:cNvSpPr>
              <a:spLocks noChangeShapeType="1"/>
            </p:cNvSpPr>
            <p:nvPr/>
          </p:nvSpPr>
          <p:spPr bwMode="auto">
            <a:xfrm>
              <a:off x="5990630" y="5469210"/>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7" name="Line 331"/>
            <p:cNvSpPr>
              <a:spLocks noChangeShapeType="1"/>
            </p:cNvSpPr>
            <p:nvPr/>
          </p:nvSpPr>
          <p:spPr bwMode="auto">
            <a:xfrm flipV="1">
              <a:off x="6019205" y="5459685"/>
              <a:ext cx="1905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8" name="Line 332"/>
            <p:cNvSpPr>
              <a:spLocks noChangeShapeType="1"/>
            </p:cNvSpPr>
            <p:nvPr/>
          </p:nvSpPr>
          <p:spPr bwMode="auto">
            <a:xfrm>
              <a:off x="6038255" y="5459685"/>
              <a:ext cx="1905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9" name="Line 333"/>
            <p:cNvSpPr>
              <a:spLocks noChangeShapeType="1"/>
            </p:cNvSpPr>
            <p:nvPr/>
          </p:nvSpPr>
          <p:spPr bwMode="auto">
            <a:xfrm flipV="1">
              <a:off x="6057305" y="5450160"/>
              <a:ext cx="47625"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0" name="Line 334"/>
            <p:cNvSpPr>
              <a:spLocks noChangeShapeType="1"/>
            </p:cNvSpPr>
            <p:nvPr/>
          </p:nvSpPr>
          <p:spPr bwMode="auto">
            <a:xfrm>
              <a:off x="6104930" y="5450160"/>
              <a:ext cx="3810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1" name="Line 335"/>
            <p:cNvSpPr>
              <a:spLocks noChangeShapeType="1"/>
            </p:cNvSpPr>
            <p:nvPr/>
          </p:nvSpPr>
          <p:spPr bwMode="auto">
            <a:xfrm>
              <a:off x="6143030" y="5450160"/>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2" name="Line 336"/>
            <p:cNvSpPr>
              <a:spLocks noChangeShapeType="1"/>
            </p:cNvSpPr>
            <p:nvPr/>
          </p:nvSpPr>
          <p:spPr bwMode="auto">
            <a:xfrm flipV="1">
              <a:off x="6171605" y="5440635"/>
              <a:ext cx="28575"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3" name="Line 337"/>
            <p:cNvSpPr>
              <a:spLocks noChangeShapeType="1"/>
            </p:cNvSpPr>
            <p:nvPr/>
          </p:nvSpPr>
          <p:spPr bwMode="auto">
            <a:xfrm>
              <a:off x="6200180" y="5440635"/>
              <a:ext cx="3810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4" name="Line 338"/>
            <p:cNvSpPr>
              <a:spLocks noChangeShapeType="1"/>
            </p:cNvSpPr>
            <p:nvPr/>
          </p:nvSpPr>
          <p:spPr bwMode="auto">
            <a:xfrm flipV="1">
              <a:off x="6238280" y="5431110"/>
              <a:ext cx="3810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5" name="Line 339"/>
            <p:cNvSpPr>
              <a:spLocks noChangeShapeType="1"/>
            </p:cNvSpPr>
            <p:nvPr/>
          </p:nvSpPr>
          <p:spPr bwMode="auto">
            <a:xfrm>
              <a:off x="6276380" y="5431110"/>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6" name="Line 340"/>
            <p:cNvSpPr>
              <a:spLocks noChangeShapeType="1"/>
            </p:cNvSpPr>
            <p:nvPr/>
          </p:nvSpPr>
          <p:spPr bwMode="auto">
            <a:xfrm>
              <a:off x="6304955" y="5431110"/>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7" name="Line 341"/>
            <p:cNvSpPr>
              <a:spLocks noChangeShapeType="1"/>
            </p:cNvSpPr>
            <p:nvPr/>
          </p:nvSpPr>
          <p:spPr bwMode="auto">
            <a:xfrm flipV="1">
              <a:off x="6333530" y="5421585"/>
              <a:ext cx="1905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8" name="Line 342"/>
            <p:cNvSpPr>
              <a:spLocks noChangeShapeType="1"/>
            </p:cNvSpPr>
            <p:nvPr/>
          </p:nvSpPr>
          <p:spPr bwMode="auto">
            <a:xfrm>
              <a:off x="6352580" y="5421585"/>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9" name="Line 343"/>
            <p:cNvSpPr>
              <a:spLocks noChangeShapeType="1"/>
            </p:cNvSpPr>
            <p:nvPr/>
          </p:nvSpPr>
          <p:spPr bwMode="auto">
            <a:xfrm>
              <a:off x="6381155" y="5421585"/>
              <a:ext cx="1905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0" name="Line 344"/>
            <p:cNvSpPr>
              <a:spLocks noChangeShapeType="1"/>
            </p:cNvSpPr>
            <p:nvPr/>
          </p:nvSpPr>
          <p:spPr bwMode="auto">
            <a:xfrm>
              <a:off x="6400205" y="5421585"/>
              <a:ext cx="952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1" name="Line 345"/>
            <p:cNvSpPr>
              <a:spLocks noChangeShapeType="1"/>
            </p:cNvSpPr>
            <p:nvPr/>
          </p:nvSpPr>
          <p:spPr bwMode="auto">
            <a:xfrm flipV="1">
              <a:off x="6409730" y="5412060"/>
              <a:ext cx="3810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2" name="Line 346"/>
            <p:cNvSpPr>
              <a:spLocks noChangeShapeType="1"/>
            </p:cNvSpPr>
            <p:nvPr/>
          </p:nvSpPr>
          <p:spPr bwMode="auto">
            <a:xfrm>
              <a:off x="6447830" y="5412060"/>
              <a:ext cx="1905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3" name="Line 347"/>
            <p:cNvSpPr>
              <a:spLocks noChangeShapeType="1"/>
            </p:cNvSpPr>
            <p:nvPr/>
          </p:nvSpPr>
          <p:spPr bwMode="auto">
            <a:xfrm>
              <a:off x="6466880" y="5412060"/>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4" name="Line 348"/>
            <p:cNvSpPr>
              <a:spLocks noChangeShapeType="1"/>
            </p:cNvSpPr>
            <p:nvPr/>
          </p:nvSpPr>
          <p:spPr bwMode="auto">
            <a:xfrm>
              <a:off x="6495455" y="5412060"/>
              <a:ext cx="1905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5" name="Line 349"/>
            <p:cNvSpPr>
              <a:spLocks noChangeShapeType="1"/>
            </p:cNvSpPr>
            <p:nvPr/>
          </p:nvSpPr>
          <p:spPr bwMode="auto">
            <a:xfrm flipV="1">
              <a:off x="6514505" y="5402535"/>
              <a:ext cx="47625"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6" name="Line 350"/>
            <p:cNvSpPr>
              <a:spLocks noChangeShapeType="1"/>
            </p:cNvSpPr>
            <p:nvPr/>
          </p:nvSpPr>
          <p:spPr bwMode="auto">
            <a:xfrm>
              <a:off x="6562130" y="5402535"/>
              <a:ext cx="3810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7" name="Line 351"/>
            <p:cNvSpPr>
              <a:spLocks noChangeShapeType="1"/>
            </p:cNvSpPr>
            <p:nvPr/>
          </p:nvSpPr>
          <p:spPr bwMode="auto">
            <a:xfrm>
              <a:off x="6600230" y="5402535"/>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8" name="Line 352"/>
            <p:cNvSpPr>
              <a:spLocks noChangeShapeType="1"/>
            </p:cNvSpPr>
            <p:nvPr/>
          </p:nvSpPr>
          <p:spPr bwMode="auto">
            <a:xfrm flipV="1">
              <a:off x="6628805" y="5393010"/>
              <a:ext cx="19050"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9" name="Line 353"/>
            <p:cNvSpPr>
              <a:spLocks noChangeShapeType="1"/>
            </p:cNvSpPr>
            <p:nvPr/>
          </p:nvSpPr>
          <p:spPr bwMode="auto">
            <a:xfrm>
              <a:off x="6647855" y="5393010"/>
              <a:ext cx="4762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0" name="Line 354"/>
            <p:cNvSpPr>
              <a:spLocks noChangeShapeType="1"/>
            </p:cNvSpPr>
            <p:nvPr/>
          </p:nvSpPr>
          <p:spPr bwMode="auto">
            <a:xfrm>
              <a:off x="6695480" y="5393010"/>
              <a:ext cx="3810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1" name="Line 355"/>
            <p:cNvSpPr>
              <a:spLocks noChangeShapeType="1"/>
            </p:cNvSpPr>
            <p:nvPr/>
          </p:nvSpPr>
          <p:spPr bwMode="auto">
            <a:xfrm flipV="1">
              <a:off x="6733580" y="5383485"/>
              <a:ext cx="28575" cy="9525"/>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2" name="Line 356"/>
            <p:cNvSpPr>
              <a:spLocks noChangeShapeType="1"/>
            </p:cNvSpPr>
            <p:nvPr/>
          </p:nvSpPr>
          <p:spPr bwMode="auto">
            <a:xfrm>
              <a:off x="6762155" y="5383485"/>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3" name="Line 357"/>
            <p:cNvSpPr>
              <a:spLocks noChangeShapeType="1"/>
            </p:cNvSpPr>
            <p:nvPr/>
          </p:nvSpPr>
          <p:spPr bwMode="auto">
            <a:xfrm>
              <a:off x="6790730" y="5383485"/>
              <a:ext cx="1905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4" name="Line 358"/>
            <p:cNvSpPr>
              <a:spLocks noChangeShapeType="1"/>
            </p:cNvSpPr>
            <p:nvPr/>
          </p:nvSpPr>
          <p:spPr bwMode="auto">
            <a:xfrm>
              <a:off x="6809780" y="5383485"/>
              <a:ext cx="28575"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5" name="Freeform 365"/>
            <p:cNvSpPr>
              <a:spLocks/>
            </p:cNvSpPr>
            <p:nvPr/>
          </p:nvSpPr>
          <p:spPr bwMode="auto">
            <a:xfrm>
              <a:off x="4685705" y="441193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76" name="Freeform 366"/>
            <p:cNvSpPr>
              <a:spLocks/>
            </p:cNvSpPr>
            <p:nvPr/>
          </p:nvSpPr>
          <p:spPr bwMode="auto">
            <a:xfrm>
              <a:off x="4723805" y="44786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77" name="Freeform 367"/>
            <p:cNvSpPr>
              <a:spLocks/>
            </p:cNvSpPr>
            <p:nvPr/>
          </p:nvSpPr>
          <p:spPr bwMode="auto">
            <a:xfrm>
              <a:off x="4761905" y="455481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78" name="Freeform 368"/>
            <p:cNvSpPr>
              <a:spLocks/>
            </p:cNvSpPr>
            <p:nvPr/>
          </p:nvSpPr>
          <p:spPr bwMode="auto">
            <a:xfrm>
              <a:off x="4790480" y="460243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79" name="Freeform 369"/>
            <p:cNvSpPr>
              <a:spLocks/>
            </p:cNvSpPr>
            <p:nvPr/>
          </p:nvSpPr>
          <p:spPr bwMode="auto">
            <a:xfrm>
              <a:off x="4819055" y="464053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0" name="Rectangle 370"/>
            <p:cNvSpPr>
              <a:spLocks noChangeArrowheads="1"/>
            </p:cNvSpPr>
            <p:nvPr/>
          </p:nvSpPr>
          <p:spPr bwMode="auto">
            <a:xfrm>
              <a:off x="4866680" y="4754835"/>
              <a:ext cx="19050" cy="9525"/>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81" name="Freeform 371"/>
            <p:cNvSpPr>
              <a:spLocks/>
            </p:cNvSpPr>
            <p:nvPr/>
          </p:nvSpPr>
          <p:spPr bwMode="auto">
            <a:xfrm>
              <a:off x="4866680" y="473578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2" name="Freeform 372"/>
            <p:cNvSpPr>
              <a:spLocks/>
            </p:cNvSpPr>
            <p:nvPr/>
          </p:nvSpPr>
          <p:spPr bwMode="auto">
            <a:xfrm>
              <a:off x="4895255" y="478341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3" name="Freeform 373"/>
            <p:cNvSpPr>
              <a:spLocks/>
            </p:cNvSpPr>
            <p:nvPr/>
          </p:nvSpPr>
          <p:spPr bwMode="auto">
            <a:xfrm>
              <a:off x="4933355" y="48500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4" name="Freeform 374"/>
            <p:cNvSpPr>
              <a:spLocks/>
            </p:cNvSpPr>
            <p:nvPr/>
          </p:nvSpPr>
          <p:spPr bwMode="auto">
            <a:xfrm>
              <a:off x="4952405" y="487866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5" name="Freeform 375"/>
            <p:cNvSpPr>
              <a:spLocks/>
            </p:cNvSpPr>
            <p:nvPr/>
          </p:nvSpPr>
          <p:spPr bwMode="auto">
            <a:xfrm>
              <a:off x="4980980" y="492628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6" name="Freeform 376"/>
            <p:cNvSpPr>
              <a:spLocks/>
            </p:cNvSpPr>
            <p:nvPr/>
          </p:nvSpPr>
          <p:spPr bwMode="auto">
            <a:xfrm>
              <a:off x="5000030" y="49548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7" name="Freeform 377"/>
            <p:cNvSpPr>
              <a:spLocks/>
            </p:cNvSpPr>
            <p:nvPr/>
          </p:nvSpPr>
          <p:spPr bwMode="auto">
            <a:xfrm>
              <a:off x="5019080" y="49834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8" name="Freeform 378"/>
            <p:cNvSpPr>
              <a:spLocks/>
            </p:cNvSpPr>
            <p:nvPr/>
          </p:nvSpPr>
          <p:spPr bwMode="auto">
            <a:xfrm>
              <a:off x="5038130" y="501201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89" name="Freeform 379"/>
            <p:cNvSpPr>
              <a:spLocks/>
            </p:cNvSpPr>
            <p:nvPr/>
          </p:nvSpPr>
          <p:spPr bwMode="auto">
            <a:xfrm>
              <a:off x="5066705" y="505963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0" name="Freeform 380"/>
            <p:cNvSpPr>
              <a:spLocks/>
            </p:cNvSpPr>
            <p:nvPr/>
          </p:nvSpPr>
          <p:spPr bwMode="auto">
            <a:xfrm>
              <a:off x="5095280" y="5107260"/>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1" name="Freeform 381"/>
            <p:cNvSpPr>
              <a:spLocks/>
            </p:cNvSpPr>
            <p:nvPr/>
          </p:nvSpPr>
          <p:spPr bwMode="auto">
            <a:xfrm>
              <a:off x="5114330" y="5135835"/>
              <a:ext cx="28575" cy="38100"/>
            </a:xfrm>
            <a:custGeom>
              <a:avLst/>
              <a:gdLst>
                <a:gd name="T0" fmla="*/ 0 w 18"/>
                <a:gd name="T1" fmla="*/ 0 h 24"/>
                <a:gd name="T2" fmla="*/ 6 w 18"/>
                <a:gd name="T3" fmla="*/ 24 h 24"/>
                <a:gd name="T4" fmla="*/ 18 w 18"/>
                <a:gd name="T5" fmla="*/ 24 h 24"/>
                <a:gd name="T6" fmla="*/ 12 w 18"/>
                <a:gd name="T7" fmla="*/ 0 h 24"/>
                <a:gd name="T8" fmla="*/ 0 w 18"/>
                <a:gd name="T9" fmla="*/ 0 h 24"/>
              </a:gdLst>
              <a:ahLst/>
              <a:cxnLst>
                <a:cxn ang="0">
                  <a:pos x="T0" y="T1"/>
                </a:cxn>
                <a:cxn ang="0">
                  <a:pos x="T2" y="T3"/>
                </a:cxn>
                <a:cxn ang="0">
                  <a:pos x="T4" y="T5"/>
                </a:cxn>
                <a:cxn ang="0">
                  <a:pos x="T6" y="T7"/>
                </a:cxn>
                <a:cxn ang="0">
                  <a:pos x="T8" y="T9"/>
                </a:cxn>
              </a:cxnLst>
              <a:rect l="0" t="0" r="r" b="b"/>
              <a:pathLst>
                <a:path w="18" h="24">
                  <a:moveTo>
                    <a:pt x="0" y="0"/>
                  </a:moveTo>
                  <a:lnTo>
                    <a:pt x="6" y="24"/>
                  </a:lnTo>
                  <a:lnTo>
                    <a:pt x="18"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2" name="Freeform 382"/>
            <p:cNvSpPr>
              <a:spLocks/>
            </p:cNvSpPr>
            <p:nvPr/>
          </p:nvSpPr>
          <p:spPr bwMode="auto">
            <a:xfrm>
              <a:off x="5133380" y="516441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3" name="Freeform 383"/>
            <p:cNvSpPr>
              <a:spLocks/>
            </p:cNvSpPr>
            <p:nvPr/>
          </p:nvSpPr>
          <p:spPr bwMode="auto">
            <a:xfrm>
              <a:off x="5181005" y="523108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4" name="Freeform 384"/>
            <p:cNvSpPr>
              <a:spLocks/>
            </p:cNvSpPr>
            <p:nvPr/>
          </p:nvSpPr>
          <p:spPr bwMode="auto">
            <a:xfrm>
              <a:off x="5219105" y="526918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5" name="Freeform 385"/>
            <p:cNvSpPr>
              <a:spLocks/>
            </p:cNvSpPr>
            <p:nvPr/>
          </p:nvSpPr>
          <p:spPr bwMode="auto">
            <a:xfrm>
              <a:off x="5247680" y="5307285"/>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6" name="Freeform 386"/>
            <p:cNvSpPr>
              <a:spLocks/>
            </p:cNvSpPr>
            <p:nvPr/>
          </p:nvSpPr>
          <p:spPr bwMode="auto">
            <a:xfrm>
              <a:off x="5276255" y="533586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7" name="Freeform 387"/>
            <p:cNvSpPr>
              <a:spLocks/>
            </p:cNvSpPr>
            <p:nvPr/>
          </p:nvSpPr>
          <p:spPr bwMode="auto">
            <a:xfrm>
              <a:off x="5304830" y="5393010"/>
              <a:ext cx="47625" cy="38100"/>
            </a:xfrm>
            <a:custGeom>
              <a:avLst/>
              <a:gdLst>
                <a:gd name="T0" fmla="*/ 0 w 30"/>
                <a:gd name="T1" fmla="*/ 12 h 24"/>
                <a:gd name="T2" fmla="*/ 24 w 30"/>
                <a:gd name="T3" fmla="*/ 24 h 24"/>
                <a:gd name="T4" fmla="*/ 30 w 30"/>
                <a:gd name="T5" fmla="*/ 12 h 24"/>
                <a:gd name="T6" fmla="*/ 6 w 30"/>
                <a:gd name="T7" fmla="*/ 0 h 24"/>
                <a:gd name="T8" fmla="*/ 0 w 30"/>
                <a:gd name="T9" fmla="*/ 12 h 24"/>
              </a:gdLst>
              <a:ahLst/>
              <a:cxnLst>
                <a:cxn ang="0">
                  <a:pos x="T0" y="T1"/>
                </a:cxn>
                <a:cxn ang="0">
                  <a:pos x="T2" y="T3"/>
                </a:cxn>
                <a:cxn ang="0">
                  <a:pos x="T4" y="T5"/>
                </a:cxn>
                <a:cxn ang="0">
                  <a:pos x="T6" y="T7"/>
                </a:cxn>
                <a:cxn ang="0">
                  <a:pos x="T8" y="T9"/>
                </a:cxn>
              </a:cxnLst>
              <a:rect l="0" t="0" r="r" b="b"/>
              <a:pathLst>
                <a:path w="30" h="24">
                  <a:moveTo>
                    <a:pt x="0" y="12"/>
                  </a:moveTo>
                  <a:lnTo>
                    <a:pt x="24" y="24"/>
                  </a:lnTo>
                  <a:lnTo>
                    <a:pt x="30" y="12"/>
                  </a:lnTo>
                  <a:lnTo>
                    <a:pt x="6" y="0"/>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8" name="Freeform 388"/>
            <p:cNvSpPr>
              <a:spLocks/>
            </p:cNvSpPr>
            <p:nvPr/>
          </p:nvSpPr>
          <p:spPr bwMode="auto">
            <a:xfrm>
              <a:off x="5352455" y="5412060"/>
              <a:ext cx="38100" cy="38100"/>
            </a:xfrm>
            <a:custGeom>
              <a:avLst/>
              <a:gdLst>
                <a:gd name="T0" fmla="*/ 0 w 24"/>
                <a:gd name="T1" fmla="*/ 0 h 24"/>
                <a:gd name="T2" fmla="*/ 12 w 24"/>
                <a:gd name="T3" fmla="*/ 24 h 24"/>
                <a:gd name="T4" fmla="*/ 24 w 24"/>
                <a:gd name="T5" fmla="*/ 24 h 24"/>
                <a:gd name="T6" fmla="*/ 12 w 24"/>
                <a:gd name="T7" fmla="*/ 0 h 24"/>
                <a:gd name="T8" fmla="*/ 0 w 24"/>
                <a:gd name="T9" fmla="*/ 0 h 24"/>
              </a:gdLst>
              <a:ahLst/>
              <a:cxnLst>
                <a:cxn ang="0">
                  <a:pos x="T0" y="T1"/>
                </a:cxn>
                <a:cxn ang="0">
                  <a:pos x="T2" y="T3"/>
                </a:cxn>
                <a:cxn ang="0">
                  <a:pos x="T4" y="T5"/>
                </a:cxn>
                <a:cxn ang="0">
                  <a:pos x="T6" y="T7"/>
                </a:cxn>
                <a:cxn ang="0">
                  <a:pos x="T8" y="T9"/>
                </a:cxn>
              </a:cxnLst>
              <a:rect l="0" t="0" r="r" b="b"/>
              <a:pathLst>
                <a:path w="24" h="24">
                  <a:moveTo>
                    <a:pt x="0" y="0"/>
                  </a:moveTo>
                  <a:lnTo>
                    <a:pt x="12" y="24"/>
                  </a:lnTo>
                  <a:lnTo>
                    <a:pt x="24" y="24"/>
                  </a:lnTo>
                  <a:lnTo>
                    <a:pt x="12"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99" name="Freeform 389"/>
            <p:cNvSpPr>
              <a:spLocks/>
            </p:cNvSpPr>
            <p:nvPr/>
          </p:nvSpPr>
          <p:spPr bwMode="auto">
            <a:xfrm>
              <a:off x="5371505" y="5450160"/>
              <a:ext cx="47625" cy="38100"/>
            </a:xfrm>
            <a:custGeom>
              <a:avLst/>
              <a:gdLst>
                <a:gd name="T0" fmla="*/ 0 w 30"/>
                <a:gd name="T1" fmla="*/ 12 h 24"/>
                <a:gd name="T2" fmla="*/ 24 w 30"/>
                <a:gd name="T3" fmla="*/ 24 h 24"/>
                <a:gd name="T4" fmla="*/ 30 w 30"/>
                <a:gd name="T5" fmla="*/ 12 h 24"/>
                <a:gd name="T6" fmla="*/ 6 w 30"/>
                <a:gd name="T7" fmla="*/ 0 h 24"/>
                <a:gd name="T8" fmla="*/ 0 w 30"/>
                <a:gd name="T9" fmla="*/ 12 h 24"/>
              </a:gdLst>
              <a:ahLst/>
              <a:cxnLst>
                <a:cxn ang="0">
                  <a:pos x="T0" y="T1"/>
                </a:cxn>
                <a:cxn ang="0">
                  <a:pos x="T2" y="T3"/>
                </a:cxn>
                <a:cxn ang="0">
                  <a:pos x="T4" y="T5"/>
                </a:cxn>
                <a:cxn ang="0">
                  <a:pos x="T6" y="T7"/>
                </a:cxn>
                <a:cxn ang="0">
                  <a:pos x="T8" y="T9"/>
                </a:cxn>
              </a:cxnLst>
              <a:rect l="0" t="0" r="r" b="b"/>
              <a:pathLst>
                <a:path w="30" h="24">
                  <a:moveTo>
                    <a:pt x="0" y="12"/>
                  </a:moveTo>
                  <a:lnTo>
                    <a:pt x="24" y="24"/>
                  </a:lnTo>
                  <a:lnTo>
                    <a:pt x="30" y="12"/>
                  </a:lnTo>
                  <a:lnTo>
                    <a:pt x="6" y="0"/>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0" name="Freeform 390"/>
            <p:cNvSpPr>
              <a:spLocks/>
            </p:cNvSpPr>
            <p:nvPr/>
          </p:nvSpPr>
          <p:spPr bwMode="auto">
            <a:xfrm>
              <a:off x="5400080" y="5469210"/>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1" name="Freeform 391"/>
            <p:cNvSpPr>
              <a:spLocks/>
            </p:cNvSpPr>
            <p:nvPr/>
          </p:nvSpPr>
          <p:spPr bwMode="auto">
            <a:xfrm>
              <a:off x="5428655" y="5478735"/>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2" name="Freeform 392"/>
            <p:cNvSpPr>
              <a:spLocks/>
            </p:cNvSpPr>
            <p:nvPr/>
          </p:nvSpPr>
          <p:spPr bwMode="auto">
            <a:xfrm>
              <a:off x="5447705" y="5488260"/>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3" name="Freeform 393"/>
            <p:cNvSpPr>
              <a:spLocks/>
            </p:cNvSpPr>
            <p:nvPr/>
          </p:nvSpPr>
          <p:spPr bwMode="auto">
            <a:xfrm>
              <a:off x="5466755" y="5497785"/>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4" name="Freeform 394"/>
            <p:cNvSpPr>
              <a:spLocks/>
            </p:cNvSpPr>
            <p:nvPr/>
          </p:nvSpPr>
          <p:spPr bwMode="auto">
            <a:xfrm>
              <a:off x="5485805" y="5507310"/>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5" name="Freeform 395"/>
            <p:cNvSpPr>
              <a:spLocks/>
            </p:cNvSpPr>
            <p:nvPr/>
          </p:nvSpPr>
          <p:spPr bwMode="auto">
            <a:xfrm>
              <a:off x="5523905" y="55073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6" name="Freeform 396"/>
            <p:cNvSpPr>
              <a:spLocks/>
            </p:cNvSpPr>
            <p:nvPr/>
          </p:nvSpPr>
          <p:spPr bwMode="auto">
            <a:xfrm>
              <a:off x="5542955" y="5516835"/>
              <a:ext cx="47625" cy="28575"/>
            </a:xfrm>
            <a:custGeom>
              <a:avLst/>
              <a:gdLst>
                <a:gd name="T0" fmla="*/ 0 w 30"/>
                <a:gd name="T1" fmla="*/ 12 h 18"/>
                <a:gd name="T2" fmla="*/ 24 w 30"/>
                <a:gd name="T3" fmla="*/ 18 h 18"/>
                <a:gd name="T4" fmla="*/ 30 w 30"/>
                <a:gd name="T5" fmla="*/ 6 h 18"/>
                <a:gd name="T6" fmla="*/ 6 w 30"/>
                <a:gd name="T7" fmla="*/ 0 h 18"/>
                <a:gd name="T8" fmla="*/ 0 w 30"/>
                <a:gd name="T9" fmla="*/ 12 h 18"/>
              </a:gdLst>
              <a:ahLst/>
              <a:cxnLst>
                <a:cxn ang="0">
                  <a:pos x="T0" y="T1"/>
                </a:cxn>
                <a:cxn ang="0">
                  <a:pos x="T2" y="T3"/>
                </a:cxn>
                <a:cxn ang="0">
                  <a:pos x="T4" y="T5"/>
                </a:cxn>
                <a:cxn ang="0">
                  <a:pos x="T6" y="T7"/>
                </a:cxn>
                <a:cxn ang="0">
                  <a:pos x="T8" y="T9"/>
                </a:cxn>
              </a:cxnLst>
              <a:rect l="0" t="0" r="r" b="b"/>
              <a:pathLst>
                <a:path w="30" h="18">
                  <a:moveTo>
                    <a:pt x="0" y="12"/>
                  </a:moveTo>
                  <a:lnTo>
                    <a:pt x="24" y="18"/>
                  </a:lnTo>
                  <a:lnTo>
                    <a:pt x="30" y="6"/>
                  </a:lnTo>
                  <a:lnTo>
                    <a:pt x="6" y="0"/>
                  </a:lnTo>
                  <a:lnTo>
                    <a:pt x="0" y="12"/>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7" name="Freeform 397"/>
            <p:cNvSpPr>
              <a:spLocks/>
            </p:cNvSpPr>
            <p:nvPr/>
          </p:nvSpPr>
          <p:spPr bwMode="auto">
            <a:xfrm>
              <a:off x="5571530" y="551683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8" name="Freeform 398"/>
            <p:cNvSpPr>
              <a:spLocks/>
            </p:cNvSpPr>
            <p:nvPr/>
          </p:nvSpPr>
          <p:spPr bwMode="auto">
            <a:xfrm>
              <a:off x="5590580" y="551683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09" name="Freeform 399"/>
            <p:cNvSpPr>
              <a:spLocks/>
            </p:cNvSpPr>
            <p:nvPr/>
          </p:nvSpPr>
          <p:spPr bwMode="auto">
            <a:xfrm>
              <a:off x="5638205" y="551683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0" name="Freeform 400"/>
            <p:cNvSpPr>
              <a:spLocks/>
            </p:cNvSpPr>
            <p:nvPr/>
          </p:nvSpPr>
          <p:spPr bwMode="auto">
            <a:xfrm>
              <a:off x="5676305" y="551683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1" name="Freeform 401"/>
            <p:cNvSpPr>
              <a:spLocks/>
            </p:cNvSpPr>
            <p:nvPr/>
          </p:nvSpPr>
          <p:spPr bwMode="auto">
            <a:xfrm>
              <a:off x="5695355" y="551683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2" name="Freeform 402"/>
            <p:cNvSpPr>
              <a:spLocks/>
            </p:cNvSpPr>
            <p:nvPr/>
          </p:nvSpPr>
          <p:spPr bwMode="auto">
            <a:xfrm>
              <a:off x="5733455" y="55073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3" name="Freeform 403"/>
            <p:cNvSpPr>
              <a:spLocks/>
            </p:cNvSpPr>
            <p:nvPr/>
          </p:nvSpPr>
          <p:spPr bwMode="auto">
            <a:xfrm>
              <a:off x="5762030" y="550731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4" name="Freeform 404"/>
            <p:cNvSpPr>
              <a:spLocks/>
            </p:cNvSpPr>
            <p:nvPr/>
          </p:nvSpPr>
          <p:spPr bwMode="auto">
            <a:xfrm>
              <a:off x="5800130" y="549778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5" name="Freeform 405"/>
            <p:cNvSpPr>
              <a:spLocks/>
            </p:cNvSpPr>
            <p:nvPr/>
          </p:nvSpPr>
          <p:spPr bwMode="auto">
            <a:xfrm>
              <a:off x="5838230" y="548826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6" name="Freeform 407"/>
            <p:cNvSpPr>
              <a:spLocks/>
            </p:cNvSpPr>
            <p:nvPr/>
          </p:nvSpPr>
          <p:spPr bwMode="auto">
            <a:xfrm>
              <a:off x="5857280" y="548826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7" name="Freeform 408"/>
            <p:cNvSpPr>
              <a:spLocks/>
            </p:cNvSpPr>
            <p:nvPr/>
          </p:nvSpPr>
          <p:spPr bwMode="auto">
            <a:xfrm>
              <a:off x="5885855" y="547873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8" name="Freeform 409"/>
            <p:cNvSpPr>
              <a:spLocks/>
            </p:cNvSpPr>
            <p:nvPr/>
          </p:nvSpPr>
          <p:spPr bwMode="auto">
            <a:xfrm>
              <a:off x="5914430" y="54692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19" name="Freeform 410"/>
            <p:cNvSpPr>
              <a:spLocks/>
            </p:cNvSpPr>
            <p:nvPr/>
          </p:nvSpPr>
          <p:spPr bwMode="auto">
            <a:xfrm>
              <a:off x="5923955" y="546921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0" name="Freeform 411"/>
            <p:cNvSpPr>
              <a:spLocks/>
            </p:cNvSpPr>
            <p:nvPr/>
          </p:nvSpPr>
          <p:spPr bwMode="auto">
            <a:xfrm>
              <a:off x="5952530" y="545968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1" name="Freeform 412"/>
            <p:cNvSpPr>
              <a:spLocks/>
            </p:cNvSpPr>
            <p:nvPr/>
          </p:nvSpPr>
          <p:spPr bwMode="auto">
            <a:xfrm>
              <a:off x="5971580" y="545968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2" name="Freeform 413"/>
            <p:cNvSpPr>
              <a:spLocks/>
            </p:cNvSpPr>
            <p:nvPr/>
          </p:nvSpPr>
          <p:spPr bwMode="auto">
            <a:xfrm>
              <a:off x="6000155" y="545016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3" name="Freeform 414"/>
            <p:cNvSpPr>
              <a:spLocks/>
            </p:cNvSpPr>
            <p:nvPr/>
          </p:nvSpPr>
          <p:spPr bwMode="auto">
            <a:xfrm>
              <a:off x="6028730" y="544063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4" name="Freeform 415"/>
            <p:cNvSpPr>
              <a:spLocks/>
            </p:cNvSpPr>
            <p:nvPr/>
          </p:nvSpPr>
          <p:spPr bwMode="auto">
            <a:xfrm>
              <a:off x="6038255" y="544063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5" name="Freeform 416"/>
            <p:cNvSpPr>
              <a:spLocks/>
            </p:cNvSpPr>
            <p:nvPr/>
          </p:nvSpPr>
          <p:spPr bwMode="auto">
            <a:xfrm>
              <a:off x="6085880" y="543111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6" name="Freeform 417"/>
            <p:cNvSpPr>
              <a:spLocks/>
            </p:cNvSpPr>
            <p:nvPr/>
          </p:nvSpPr>
          <p:spPr bwMode="auto">
            <a:xfrm>
              <a:off x="6123980" y="542158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7" name="Freeform 418"/>
            <p:cNvSpPr>
              <a:spLocks/>
            </p:cNvSpPr>
            <p:nvPr/>
          </p:nvSpPr>
          <p:spPr bwMode="auto">
            <a:xfrm>
              <a:off x="6152555" y="541206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8" name="Freeform 419"/>
            <p:cNvSpPr>
              <a:spLocks/>
            </p:cNvSpPr>
            <p:nvPr/>
          </p:nvSpPr>
          <p:spPr bwMode="auto">
            <a:xfrm>
              <a:off x="6181130" y="540253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29" name="Freeform 420"/>
            <p:cNvSpPr>
              <a:spLocks/>
            </p:cNvSpPr>
            <p:nvPr/>
          </p:nvSpPr>
          <p:spPr bwMode="auto">
            <a:xfrm>
              <a:off x="6219230" y="539301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0" name="Freeform 421"/>
            <p:cNvSpPr>
              <a:spLocks/>
            </p:cNvSpPr>
            <p:nvPr/>
          </p:nvSpPr>
          <p:spPr bwMode="auto">
            <a:xfrm>
              <a:off x="6266855" y="538348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1" name="Freeform 422"/>
            <p:cNvSpPr>
              <a:spLocks/>
            </p:cNvSpPr>
            <p:nvPr/>
          </p:nvSpPr>
          <p:spPr bwMode="auto">
            <a:xfrm>
              <a:off x="6285905" y="538348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2" name="Freeform 423"/>
            <p:cNvSpPr>
              <a:spLocks/>
            </p:cNvSpPr>
            <p:nvPr/>
          </p:nvSpPr>
          <p:spPr bwMode="auto">
            <a:xfrm>
              <a:off x="6324005" y="537396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3" name="Freeform 424"/>
            <p:cNvSpPr>
              <a:spLocks/>
            </p:cNvSpPr>
            <p:nvPr/>
          </p:nvSpPr>
          <p:spPr bwMode="auto">
            <a:xfrm>
              <a:off x="6333530" y="537396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4" name="Freeform 425"/>
            <p:cNvSpPr>
              <a:spLocks/>
            </p:cNvSpPr>
            <p:nvPr/>
          </p:nvSpPr>
          <p:spPr bwMode="auto">
            <a:xfrm>
              <a:off x="6371630" y="536443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5" name="Freeform 426"/>
            <p:cNvSpPr>
              <a:spLocks/>
            </p:cNvSpPr>
            <p:nvPr/>
          </p:nvSpPr>
          <p:spPr bwMode="auto">
            <a:xfrm>
              <a:off x="6390680" y="5364435"/>
              <a:ext cx="28575" cy="28575"/>
            </a:xfrm>
            <a:custGeom>
              <a:avLst/>
              <a:gdLst>
                <a:gd name="T0" fmla="*/ 0 w 18"/>
                <a:gd name="T1" fmla="*/ 6 h 18"/>
                <a:gd name="T2" fmla="*/ 18 w 18"/>
                <a:gd name="T3" fmla="*/ 0 h 18"/>
                <a:gd name="T4" fmla="*/ 18 w 18"/>
                <a:gd name="T5" fmla="*/ 12 h 18"/>
                <a:gd name="T6" fmla="*/ 0 w 18"/>
                <a:gd name="T7" fmla="*/ 18 h 18"/>
                <a:gd name="T8" fmla="*/ 0 w 18"/>
                <a:gd name="T9" fmla="*/ 6 h 18"/>
              </a:gdLst>
              <a:ahLst/>
              <a:cxnLst>
                <a:cxn ang="0">
                  <a:pos x="T0" y="T1"/>
                </a:cxn>
                <a:cxn ang="0">
                  <a:pos x="T2" y="T3"/>
                </a:cxn>
                <a:cxn ang="0">
                  <a:pos x="T4" y="T5"/>
                </a:cxn>
                <a:cxn ang="0">
                  <a:pos x="T6" y="T7"/>
                </a:cxn>
                <a:cxn ang="0">
                  <a:pos x="T8" y="T9"/>
                </a:cxn>
              </a:cxnLst>
              <a:rect l="0" t="0" r="r" b="b"/>
              <a:pathLst>
                <a:path w="18" h="18">
                  <a:moveTo>
                    <a:pt x="0" y="6"/>
                  </a:moveTo>
                  <a:lnTo>
                    <a:pt x="18" y="0"/>
                  </a:lnTo>
                  <a:lnTo>
                    <a:pt x="18"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6" name="Freeform 427"/>
            <p:cNvSpPr>
              <a:spLocks/>
            </p:cNvSpPr>
            <p:nvPr/>
          </p:nvSpPr>
          <p:spPr bwMode="auto">
            <a:xfrm>
              <a:off x="6390680" y="536443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7" name="Freeform 428"/>
            <p:cNvSpPr>
              <a:spLocks/>
            </p:cNvSpPr>
            <p:nvPr/>
          </p:nvSpPr>
          <p:spPr bwMode="auto">
            <a:xfrm>
              <a:off x="6438305" y="53549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8" name="Freeform 429"/>
            <p:cNvSpPr>
              <a:spLocks/>
            </p:cNvSpPr>
            <p:nvPr/>
          </p:nvSpPr>
          <p:spPr bwMode="auto">
            <a:xfrm>
              <a:off x="6457355" y="53549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39" name="Freeform 430"/>
            <p:cNvSpPr>
              <a:spLocks/>
            </p:cNvSpPr>
            <p:nvPr/>
          </p:nvSpPr>
          <p:spPr bwMode="auto">
            <a:xfrm>
              <a:off x="6476405" y="535491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40" name="Freeform 431"/>
            <p:cNvSpPr>
              <a:spLocks/>
            </p:cNvSpPr>
            <p:nvPr/>
          </p:nvSpPr>
          <p:spPr bwMode="auto">
            <a:xfrm>
              <a:off x="6504980" y="534538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41" name="Freeform 432"/>
            <p:cNvSpPr>
              <a:spLocks/>
            </p:cNvSpPr>
            <p:nvPr/>
          </p:nvSpPr>
          <p:spPr bwMode="auto">
            <a:xfrm>
              <a:off x="6543080" y="534538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42" name="Freeform 433"/>
            <p:cNvSpPr>
              <a:spLocks/>
            </p:cNvSpPr>
            <p:nvPr/>
          </p:nvSpPr>
          <p:spPr bwMode="auto">
            <a:xfrm>
              <a:off x="6590705" y="533586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43" name="Freeform 434"/>
            <p:cNvSpPr>
              <a:spLocks/>
            </p:cNvSpPr>
            <p:nvPr/>
          </p:nvSpPr>
          <p:spPr bwMode="auto">
            <a:xfrm>
              <a:off x="6619280" y="533586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44" name="Freeform 435"/>
            <p:cNvSpPr>
              <a:spLocks/>
            </p:cNvSpPr>
            <p:nvPr/>
          </p:nvSpPr>
          <p:spPr bwMode="auto">
            <a:xfrm>
              <a:off x="6628805" y="5335860"/>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45" name="Freeform 436"/>
            <p:cNvSpPr>
              <a:spLocks/>
            </p:cNvSpPr>
            <p:nvPr/>
          </p:nvSpPr>
          <p:spPr bwMode="auto">
            <a:xfrm>
              <a:off x="6685955" y="532633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46" name="Freeform 437"/>
            <p:cNvSpPr>
              <a:spLocks/>
            </p:cNvSpPr>
            <p:nvPr/>
          </p:nvSpPr>
          <p:spPr bwMode="auto">
            <a:xfrm>
              <a:off x="6724055" y="5326335"/>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47" name="Freeform 438"/>
            <p:cNvSpPr>
              <a:spLocks/>
            </p:cNvSpPr>
            <p:nvPr/>
          </p:nvSpPr>
          <p:spPr bwMode="auto">
            <a:xfrm>
              <a:off x="6743105" y="5326335"/>
              <a:ext cx="47625" cy="28575"/>
            </a:xfrm>
            <a:custGeom>
              <a:avLst/>
              <a:gdLst>
                <a:gd name="T0" fmla="*/ 0 w 30"/>
                <a:gd name="T1" fmla="*/ 6 h 18"/>
                <a:gd name="T2" fmla="*/ 24 w 30"/>
                <a:gd name="T3" fmla="*/ 0 h 18"/>
                <a:gd name="T4" fmla="*/ 30 w 30"/>
                <a:gd name="T5" fmla="*/ 12 h 18"/>
                <a:gd name="T6" fmla="*/ 6 w 30"/>
                <a:gd name="T7" fmla="*/ 18 h 18"/>
                <a:gd name="T8" fmla="*/ 0 w 30"/>
                <a:gd name="T9" fmla="*/ 6 h 18"/>
              </a:gdLst>
              <a:ahLst/>
              <a:cxnLst>
                <a:cxn ang="0">
                  <a:pos x="T0" y="T1"/>
                </a:cxn>
                <a:cxn ang="0">
                  <a:pos x="T2" y="T3"/>
                </a:cxn>
                <a:cxn ang="0">
                  <a:pos x="T4" y="T5"/>
                </a:cxn>
                <a:cxn ang="0">
                  <a:pos x="T6" y="T7"/>
                </a:cxn>
                <a:cxn ang="0">
                  <a:pos x="T8" y="T9"/>
                </a:cxn>
              </a:cxnLst>
              <a:rect l="0" t="0" r="r" b="b"/>
              <a:pathLst>
                <a:path w="30" h="18">
                  <a:moveTo>
                    <a:pt x="0" y="6"/>
                  </a:moveTo>
                  <a:lnTo>
                    <a:pt x="24" y="0"/>
                  </a:lnTo>
                  <a:lnTo>
                    <a:pt x="30" y="12"/>
                  </a:lnTo>
                  <a:lnTo>
                    <a:pt x="6"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48" name="Freeform 439"/>
            <p:cNvSpPr>
              <a:spLocks/>
            </p:cNvSpPr>
            <p:nvPr/>
          </p:nvSpPr>
          <p:spPr bwMode="auto">
            <a:xfrm>
              <a:off x="6781205" y="53168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49" name="Freeform 440"/>
            <p:cNvSpPr>
              <a:spLocks/>
            </p:cNvSpPr>
            <p:nvPr/>
          </p:nvSpPr>
          <p:spPr bwMode="auto">
            <a:xfrm>
              <a:off x="6800255" y="53168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50" name="Line 447"/>
            <p:cNvSpPr>
              <a:spLocks noChangeShapeType="1"/>
            </p:cNvSpPr>
            <p:nvPr/>
          </p:nvSpPr>
          <p:spPr bwMode="auto">
            <a:xfrm>
              <a:off x="6838355" y="2659335"/>
              <a:ext cx="1588" cy="3105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1" name="Rectangle 666"/>
            <p:cNvSpPr>
              <a:spLocks noChangeArrowheads="1"/>
            </p:cNvSpPr>
            <p:nvPr/>
          </p:nvSpPr>
          <p:spPr bwMode="auto">
            <a:xfrm>
              <a:off x="2253655" y="5659710"/>
              <a:ext cx="2603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10</a:t>
              </a:r>
              <a:r>
                <a:rPr lang="en-GB" altLang="en-US" sz="1400" baseline="30000">
                  <a:solidFill>
                    <a:srgbClr val="000000"/>
                  </a:solidFill>
                </a:rPr>
                <a:t>0</a:t>
              </a:r>
              <a:endParaRPr lang="en-GB" altLang="en-US" sz="2100" baseline="30000"/>
            </a:p>
          </p:txBody>
        </p:sp>
        <p:sp>
          <p:nvSpPr>
            <p:cNvPr id="452" name="Rectangle 667"/>
            <p:cNvSpPr>
              <a:spLocks noChangeArrowheads="1"/>
            </p:cNvSpPr>
            <p:nvPr/>
          </p:nvSpPr>
          <p:spPr bwMode="auto">
            <a:xfrm>
              <a:off x="2253655" y="4621485"/>
              <a:ext cx="2603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10</a:t>
              </a:r>
              <a:r>
                <a:rPr lang="en-GB" altLang="en-US" sz="1400" baseline="30000">
                  <a:solidFill>
                    <a:srgbClr val="000000"/>
                  </a:solidFill>
                </a:rPr>
                <a:t>1</a:t>
              </a:r>
              <a:endParaRPr lang="en-GB" altLang="en-US" sz="2100" baseline="30000"/>
            </a:p>
          </p:txBody>
        </p:sp>
        <p:sp>
          <p:nvSpPr>
            <p:cNvPr id="453" name="Rectangle 668"/>
            <p:cNvSpPr>
              <a:spLocks noChangeArrowheads="1"/>
            </p:cNvSpPr>
            <p:nvPr/>
          </p:nvSpPr>
          <p:spPr bwMode="auto">
            <a:xfrm>
              <a:off x="2253655" y="3592785"/>
              <a:ext cx="2603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10</a:t>
              </a:r>
              <a:r>
                <a:rPr lang="en-GB" altLang="en-US" sz="1400" baseline="30000">
                  <a:solidFill>
                    <a:srgbClr val="000000"/>
                  </a:solidFill>
                </a:rPr>
                <a:t>2</a:t>
              </a:r>
              <a:endParaRPr lang="en-GB" altLang="en-US" sz="2100" baseline="30000"/>
            </a:p>
          </p:txBody>
        </p:sp>
        <p:sp>
          <p:nvSpPr>
            <p:cNvPr id="454" name="Rectangle 669"/>
            <p:cNvSpPr>
              <a:spLocks noChangeArrowheads="1"/>
            </p:cNvSpPr>
            <p:nvPr/>
          </p:nvSpPr>
          <p:spPr bwMode="auto">
            <a:xfrm>
              <a:off x="2253655" y="2554560"/>
              <a:ext cx="2603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10</a:t>
              </a:r>
              <a:r>
                <a:rPr lang="en-GB" altLang="en-US" sz="1400" baseline="30000">
                  <a:solidFill>
                    <a:srgbClr val="000000"/>
                  </a:solidFill>
                </a:rPr>
                <a:t>3</a:t>
              </a:r>
              <a:endParaRPr lang="en-GB" altLang="en-US" sz="2100" baseline="30000"/>
            </a:p>
          </p:txBody>
        </p:sp>
        <p:sp>
          <p:nvSpPr>
            <p:cNvPr id="455" name="Rectangle 670"/>
            <p:cNvSpPr>
              <a:spLocks noChangeArrowheads="1"/>
            </p:cNvSpPr>
            <p:nvPr/>
          </p:nvSpPr>
          <p:spPr bwMode="auto">
            <a:xfrm>
              <a:off x="2587030" y="5926410"/>
              <a:ext cx="2984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10</a:t>
              </a:r>
              <a:r>
                <a:rPr lang="en-GB" altLang="en-US" sz="1400" baseline="30000">
                  <a:solidFill>
                    <a:srgbClr val="000000"/>
                  </a:solidFill>
                </a:rPr>
                <a:t>-6</a:t>
              </a:r>
              <a:endParaRPr lang="en-GB" altLang="en-US" sz="2100" baseline="30000"/>
            </a:p>
          </p:txBody>
        </p:sp>
        <p:sp>
          <p:nvSpPr>
            <p:cNvPr id="456" name="Rectangle 671"/>
            <p:cNvSpPr>
              <a:spLocks noChangeArrowheads="1"/>
            </p:cNvSpPr>
            <p:nvPr/>
          </p:nvSpPr>
          <p:spPr bwMode="auto">
            <a:xfrm>
              <a:off x="3501430" y="5926410"/>
              <a:ext cx="2984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10</a:t>
              </a:r>
              <a:r>
                <a:rPr lang="en-GB" altLang="en-US" sz="1400" baseline="30000">
                  <a:solidFill>
                    <a:srgbClr val="000000"/>
                  </a:solidFill>
                </a:rPr>
                <a:t>-4</a:t>
              </a:r>
              <a:endParaRPr lang="en-GB" altLang="en-US" sz="2100" baseline="30000"/>
            </a:p>
          </p:txBody>
        </p:sp>
        <p:sp>
          <p:nvSpPr>
            <p:cNvPr id="457" name="Rectangle 672"/>
            <p:cNvSpPr>
              <a:spLocks noChangeArrowheads="1"/>
            </p:cNvSpPr>
            <p:nvPr/>
          </p:nvSpPr>
          <p:spPr bwMode="auto">
            <a:xfrm>
              <a:off x="4415830" y="5926410"/>
              <a:ext cx="2984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10</a:t>
              </a:r>
              <a:r>
                <a:rPr lang="en-GB" altLang="en-US" sz="1400" baseline="30000">
                  <a:solidFill>
                    <a:srgbClr val="000000"/>
                  </a:solidFill>
                </a:rPr>
                <a:t>-2</a:t>
              </a:r>
              <a:endParaRPr lang="en-GB" altLang="en-US" sz="2100" baseline="30000"/>
            </a:p>
          </p:txBody>
        </p:sp>
        <p:sp>
          <p:nvSpPr>
            <p:cNvPr id="458" name="Rectangle 673"/>
            <p:cNvSpPr>
              <a:spLocks noChangeArrowheads="1"/>
            </p:cNvSpPr>
            <p:nvPr/>
          </p:nvSpPr>
          <p:spPr bwMode="auto">
            <a:xfrm>
              <a:off x="5301655" y="5926410"/>
              <a:ext cx="2603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10</a:t>
              </a:r>
              <a:r>
                <a:rPr lang="en-GB" altLang="en-US" sz="1400" baseline="30000">
                  <a:solidFill>
                    <a:srgbClr val="000000"/>
                  </a:solidFill>
                </a:rPr>
                <a:t>0</a:t>
              </a:r>
              <a:endParaRPr lang="en-GB" altLang="en-US" sz="2100" baseline="30000"/>
            </a:p>
          </p:txBody>
        </p:sp>
        <p:sp>
          <p:nvSpPr>
            <p:cNvPr id="459" name="Rectangle 674"/>
            <p:cNvSpPr>
              <a:spLocks noChangeArrowheads="1"/>
            </p:cNvSpPr>
            <p:nvPr/>
          </p:nvSpPr>
          <p:spPr bwMode="auto">
            <a:xfrm>
              <a:off x="6216055" y="5926410"/>
              <a:ext cx="2603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10</a:t>
              </a:r>
              <a:r>
                <a:rPr lang="en-GB" altLang="en-US" sz="1400" baseline="30000">
                  <a:solidFill>
                    <a:srgbClr val="000000"/>
                  </a:solidFill>
                </a:rPr>
                <a:t>2</a:t>
              </a:r>
              <a:endParaRPr lang="en-GB" altLang="en-US" sz="2100" baseline="30000"/>
            </a:p>
          </p:txBody>
        </p:sp>
        <p:sp>
          <p:nvSpPr>
            <p:cNvPr id="460" name="Rectangle 675"/>
            <p:cNvSpPr>
              <a:spLocks noChangeArrowheads="1"/>
            </p:cNvSpPr>
            <p:nvPr/>
          </p:nvSpPr>
          <p:spPr bwMode="auto">
            <a:xfrm>
              <a:off x="4371380" y="6431235"/>
              <a:ext cx="7778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b="1">
                  <a:solidFill>
                    <a:srgbClr val="000000"/>
                  </a:solidFill>
                  <a:latin typeface="Symbol" pitchFamily="18" charset="2"/>
                </a:rPr>
                <a:t>t</a:t>
              </a:r>
              <a:endParaRPr lang="en-GB" altLang="en-US" sz="2100"/>
            </a:p>
          </p:txBody>
        </p:sp>
        <p:sp>
          <p:nvSpPr>
            <p:cNvPr id="461" name="Rectangle 676"/>
            <p:cNvSpPr>
              <a:spLocks noChangeArrowheads="1"/>
            </p:cNvSpPr>
            <p:nvPr/>
          </p:nvSpPr>
          <p:spPr bwMode="auto">
            <a:xfrm>
              <a:off x="4457105" y="6440760"/>
              <a:ext cx="3206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b="1" dirty="0">
                  <a:solidFill>
                    <a:srgbClr val="000000"/>
                  </a:solidFill>
                </a:rPr>
                <a:t> = E</a:t>
              </a:r>
              <a:endParaRPr lang="en-GB" altLang="en-US" sz="2100" dirty="0"/>
            </a:p>
          </p:txBody>
        </p:sp>
        <p:sp>
          <p:nvSpPr>
            <p:cNvPr id="462" name="Rectangle 677"/>
            <p:cNvSpPr>
              <a:spLocks noChangeArrowheads="1"/>
            </p:cNvSpPr>
            <p:nvPr/>
          </p:nvSpPr>
          <p:spPr bwMode="auto">
            <a:xfrm>
              <a:off x="4860032" y="651696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b="1" dirty="0">
                  <a:solidFill>
                    <a:srgbClr val="000000"/>
                  </a:solidFill>
                </a:rPr>
                <a:t>k</a:t>
              </a:r>
              <a:endParaRPr lang="en-GB" altLang="en-US" sz="2100" dirty="0"/>
            </a:p>
          </p:txBody>
        </p:sp>
        <p:sp>
          <p:nvSpPr>
            <p:cNvPr id="463" name="Rectangle 678"/>
            <p:cNvSpPr>
              <a:spLocks noChangeArrowheads="1"/>
            </p:cNvSpPr>
            <p:nvPr/>
          </p:nvSpPr>
          <p:spPr bwMode="auto">
            <a:xfrm>
              <a:off x="4926707" y="6440760"/>
              <a:ext cx="1682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b="1" dirty="0">
                  <a:solidFill>
                    <a:srgbClr val="000000"/>
                  </a:solidFill>
                </a:rPr>
                <a:t>/E</a:t>
              </a:r>
              <a:endParaRPr lang="en-GB" altLang="en-US" sz="2100" dirty="0"/>
            </a:p>
          </p:txBody>
        </p:sp>
        <p:sp>
          <p:nvSpPr>
            <p:cNvPr id="464" name="Rectangle 679"/>
            <p:cNvSpPr>
              <a:spLocks noChangeArrowheads="1"/>
            </p:cNvSpPr>
            <p:nvPr/>
          </p:nvSpPr>
          <p:spPr bwMode="auto">
            <a:xfrm>
              <a:off x="5182842" y="6520029"/>
              <a:ext cx="2317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b="1" dirty="0">
                  <a:solidFill>
                    <a:srgbClr val="000000"/>
                  </a:solidFill>
                </a:rPr>
                <a:t>rest</a:t>
              </a:r>
              <a:endParaRPr lang="en-GB" altLang="en-US" sz="2100" dirty="0"/>
            </a:p>
          </p:txBody>
        </p:sp>
        <p:sp>
          <p:nvSpPr>
            <p:cNvPr id="465" name="Rectangle 680"/>
            <p:cNvSpPr>
              <a:spLocks noChangeArrowheads="1"/>
            </p:cNvSpPr>
            <p:nvPr/>
          </p:nvSpPr>
          <p:spPr bwMode="auto">
            <a:xfrm rot="16200000">
              <a:off x="1775818" y="4891360"/>
              <a:ext cx="11906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b="1">
                  <a:solidFill>
                    <a:srgbClr val="000000"/>
                  </a:solidFill>
                </a:rPr>
                <a:t>S</a:t>
              </a:r>
              <a:endParaRPr lang="en-GB" altLang="en-US" sz="2100"/>
            </a:p>
          </p:txBody>
        </p:sp>
        <p:sp>
          <p:nvSpPr>
            <p:cNvPr id="466" name="Rectangle 681"/>
            <p:cNvSpPr>
              <a:spLocks noChangeArrowheads="1"/>
            </p:cNvSpPr>
            <p:nvPr/>
          </p:nvSpPr>
          <p:spPr bwMode="auto">
            <a:xfrm rot="16200000">
              <a:off x="1753593" y="4748485"/>
              <a:ext cx="2174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b="1" dirty="0" err="1">
                  <a:solidFill>
                    <a:srgbClr val="000000"/>
                  </a:solidFill>
                </a:rPr>
                <a:t>coll</a:t>
              </a:r>
              <a:endParaRPr lang="en-GB" altLang="en-US" sz="2100" dirty="0"/>
            </a:p>
          </p:txBody>
        </p:sp>
        <p:sp>
          <p:nvSpPr>
            <p:cNvPr id="467" name="Rectangle 682"/>
            <p:cNvSpPr>
              <a:spLocks noChangeArrowheads="1"/>
            </p:cNvSpPr>
            <p:nvPr/>
          </p:nvSpPr>
          <p:spPr bwMode="auto">
            <a:xfrm rot="16200000">
              <a:off x="1810743" y="4584972"/>
              <a:ext cx="4921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b="1">
                  <a:solidFill>
                    <a:srgbClr val="000000"/>
                  </a:solidFill>
                </a:rPr>
                <a:t>/</a:t>
              </a:r>
              <a:endParaRPr lang="en-GB" altLang="en-US" sz="2100"/>
            </a:p>
          </p:txBody>
        </p:sp>
        <p:sp>
          <p:nvSpPr>
            <p:cNvPr id="468" name="Rectangle 683"/>
            <p:cNvSpPr>
              <a:spLocks noChangeArrowheads="1"/>
            </p:cNvSpPr>
            <p:nvPr/>
          </p:nvSpPr>
          <p:spPr bwMode="auto">
            <a:xfrm rot="16200000">
              <a:off x="1786930" y="4511947"/>
              <a:ext cx="984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b="1">
                  <a:solidFill>
                    <a:srgbClr val="000000"/>
                  </a:solidFill>
                  <a:latin typeface="Symbol" pitchFamily="18" charset="2"/>
                </a:rPr>
                <a:t>r</a:t>
              </a:r>
              <a:endParaRPr lang="en-GB" altLang="en-US" sz="2100"/>
            </a:p>
          </p:txBody>
        </p:sp>
        <p:sp>
          <p:nvSpPr>
            <p:cNvPr id="469" name="Rectangle 684"/>
            <p:cNvSpPr>
              <a:spLocks noChangeArrowheads="1"/>
            </p:cNvSpPr>
            <p:nvPr/>
          </p:nvSpPr>
          <p:spPr bwMode="auto">
            <a:xfrm rot="16200000">
              <a:off x="1445618" y="4065860"/>
              <a:ext cx="77946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b="1">
                  <a:solidFill>
                    <a:srgbClr val="000000"/>
                  </a:solidFill>
                </a:rPr>
                <a:t> (MeV cm</a:t>
              </a:r>
              <a:endParaRPr lang="en-GB" altLang="en-US" sz="2100"/>
            </a:p>
          </p:txBody>
        </p:sp>
        <p:sp>
          <p:nvSpPr>
            <p:cNvPr id="470" name="Rectangle 685"/>
            <p:cNvSpPr>
              <a:spLocks noChangeArrowheads="1"/>
            </p:cNvSpPr>
            <p:nvPr/>
          </p:nvSpPr>
          <p:spPr bwMode="auto">
            <a:xfrm rot="16200000">
              <a:off x="1732955" y="3640410"/>
              <a:ext cx="69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b="1">
                  <a:solidFill>
                    <a:srgbClr val="000000"/>
                  </a:solidFill>
                </a:rPr>
                <a:t>2</a:t>
              </a:r>
              <a:endParaRPr lang="en-GB" altLang="en-US" sz="2100"/>
            </a:p>
          </p:txBody>
        </p:sp>
        <p:sp>
          <p:nvSpPr>
            <p:cNvPr id="471" name="Rectangle 686"/>
            <p:cNvSpPr>
              <a:spLocks noChangeArrowheads="1"/>
            </p:cNvSpPr>
            <p:nvPr/>
          </p:nvSpPr>
          <p:spPr bwMode="auto">
            <a:xfrm rot="16200000">
              <a:off x="1756768" y="3500710"/>
              <a:ext cx="157163"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b="1">
                  <a:solidFill>
                    <a:srgbClr val="000000"/>
                  </a:solidFill>
                </a:rPr>
                <a:t> g</a:t>
              </a:r>
              <a:endParaRPr lang="en-GB" altLang="en-US" sz="2100"/>
            </a:p>
          </p:txBody>
        </p:sp>
        <p:sp>
          <p:nvSpPr>
            <p:cNvPr id="472" name="Rectangle 687"/>
            <p:cNvSpPr>
              <a:spLocks noChangeArrowheads="1"/>
            </p:cNvSpPr>
            <p:nvPr/>
          </p:nvSpPr>
          <p:spPr bwMode="auto">
            <a:xfrm rot="16200000">
              <a:off x="1710730" y="3391172"/>
              <a:ext cx="1127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b="1">
                  <a:solidFill>
                    <a:srgbClr val="000000"/>
                  </a:solidFill>
                </a:rPr>
                <a:t>-1</a:t>
              </a:r>
              <a:endParaRPr lang="en-GB" altLang="en-US" sz="2100"/>
            </a:p>
          </p:txBody>
        </p:sp>
        <p:sp>
          <p:nvSpPr>
            <p:cNvPr id="473" name="Rectangle 688"/>
            <p:cNvSpPr>
              <a:spLocks noChangeArrowheads="1"/>
            </p:cNvSpPr>
            <p:nvPr/>
          </p:nvSpPr>
          <p:spPr bwMode="auto">
            <a:xfrm rot="16200000">
              <a:off x="1805980" y="3283222"/>
              <a:ext cx="587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b="1">
                  <a:solidFill>
                    <a:srgbClr val="000000"/>
                  </a:solidFill>
                </a:rPr>
                <a:t>)</a:t>
              </a:r>
              <a:endParaRPr lang="en-GB" altLang="en-US" sz="2100"/>
            </a:p>
          </p:txBody>
        </p:sp>
        <p:sp>
          <p:nvSpPr>
            <p:cNvPr id="474" name="Rectangle 696"/>
            <p:cNvSpPr>
              <a:spLocks noChangeArrowheads="1"/>
            </p:cNvSpPr>
            <p:nvPr/>
          </p:nvSpPr>
          <p:spPr bwMode="auto">
            <a:xfrm>
              <a:off x="2847380" y="4573860"/>
              <a:ext cx="1524000" cy="1114425"/>
            </a:xfrm>
            <a:prstGeom prst="rect">
              <a:avLst/>
            </a:prstGeom>
            <a:solidFill>
              <a:srgbClr val="FFFFFF"/>
            </a:solidFill>
            <a:ln w="0">
              <a:solidFill>
                <a:srgbClr val="000000"/>
              </a:solidFill>
              <a:miter lim="800000"/>
              <a:headEnd/>
              <a:tailEnd/>
            </a:ln>
          </p:spPr>
          <p:txBody>
            <a:bodyPr/>
            <a:lstStyle/>
            <a:p>
              <a:endParaRPr lang="en-GB"/>
            </a:p>
          </p:txBody>
        </p:sp>
        <p:sp>
          <p:nvSpPr>
            <p:cNvPr id="475" name="Line 697"/>
            <p:cNvSpPr>
              <a:spLocks noChangeShapeType="1"/>
            </p:cNvSpPr>
            <p:nvPr/>
          </p:nvSpPr>
          <p:spPr bwMode="auto">
            <a:xfrm>
              <a:off x="2990255" y="4678635"/>
              <a:ext cx="381000" cy="1588"/>
            </a:xfrm>
            <a:prstGeom prst="line">
              <a:avLst/>
            </a:prstGeom>
            <a:noFill/>
            <a:ln w="19050">
              <a:solidFill>
                <a:srgbClr val="8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6" name="Rectangle 698"/>
            <p:cNvSpPr>
              <a:spLocks noChangeArrowheads="1"/>
            </p:cNvSpPr>
            <p:nvPr/>
          </p:nvSpPr>
          <p:spPr bwMode="auto">
            <a:xfrm>
              <a:off x="3399830" y="4592910"/>
              <a:ext cx="7016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a:solidFill>
                    <a:srgbClr val="000000"/>
                  </a:solidFill>
                </a:rPr>
                <a:t>proton water</a:t>
              </a:r>
              <a:endParaRPr lang="en-GB" altLang="en-US" sz="2100"/>
            </a:p>
          </p:txBody>
        </p:sp>
        <p:sp>
          <p:nvSpPr>
            <p:cNvPr id="477" name="Freeform 699"/>
            <p:cNvSpPr>
              <a:spLocks/>
            </p:cNvSpPr>
            <p:nvPr/>
          </p:nvSpPr>
          <p:spPr bwMode="auto">
            <a:xfrm>
              <a:off x="2980730" y="484056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78" name="Freeform 700"/>
            <p:cNvSpPr>
              <a:spLocks/>
            </p:cNvSpPr>
            <p:nvPr/>
          </p:nvSpPr>
          <p:spPr bwMode="auto">
            <a:xfrm>
              <a:off x="3095030" y="484056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79" name="Freeform 701"/>
            <p:cNvSpPr>
              <a:spLocks/>
            </p:cNvSpPr>
            <p:nvPr/>
          </p:nvSpPr>
          <p:spPr bwMode="auto">
            <a:xfrm>
              <a:off x="3209330" y="484056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80" name="Freeform 702"/>
            <p:cNvSpPr>
              <a:spLocks/>
            </p:cNvSpPr>
            <p:nvPr/>
          </p:nvSpPr>
          <p:spPr bwMode="auto">
            <a:xfrm>
              <a:off x="3323630" y="484056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8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81" name="Rectangle 703"/>
            <p:cNvSpPr>
              <a:spLocks noChangeArrowheads="1"/>
            </p:cNvSpPr>
            <p:nvPr/>
          </p:nvSpPr>
          <p:spPr bwMode="auto">
            <a:xfrm>
              <a:off x="3399830" y="4773885"/>
              <a:ext cx="5969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a:solidFill>
                    <a:srgbClr val="000000"/>
                  </a:solidFill>
                </a:rPr>
                <a:t>protons air</a:t>
              </a:r>
              <a:endParaRPr lang="en-GB" altLang="en-US" sz="2100"/>
            </a:p>
          </p:txBody>
        </p:sp>
        <p:sp>
          <p:nvSpPr>
            <p:cNvPr id="482" name="Line 704"/>
            <p:cNvSpPr>
              <a:spLocks noChangeShapeType="1"/>
            </p:cNvSpPr>
            <p:nvPr/>
          </p:nvSpPr>
          <p:spPr bwMode="auto">
            <a:xfrm>
              <a:off x="2990255" y="5040585"/>
              <a:ext cx="381000" cy="1588"/>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3" name="Rectangle 705"/>
            <p:cNvSpPr>
              <a:spLocks noChangeArrowheads="1"/>
            </p:cNvSpPr>
            <p:nvPr/>
          </p:nvSpPr>
          <p:spPr bwMode="auto">
            <a:xfrm>
              <a:off x="3399830" y="4954860"/>
              <a:ext cx="8572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a:solidFill>
                    <a:srgbClr val="000000"/>
                  </a:solidFill>
                </a:rPr>
                <a:t>electrons water</a:t>
              </a:r>
              <a:endParaRPr lang="en-GB" altLang="en-US" sz="2100"/>
            </a:p>
          </p:txBody>
        </p:sp>
        <p:sp>
          <p:nvSpPr>
            <p:cNvPr id="484" name="Freeform 706"/>
            <p:cNvSpPr>
              <a:spLocks/>
            </p:cNvSpPr>
            <p:nvPr/>
          </p:nvSpPr>
          <p:spPr bwMode="auto">
            <a:xfrm>
              <a:off x="2980730" y="52025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85" name="Freeform 707"/>
            <p:cNvSpPr>
              <a:spLocks/>
            </p:cNvSpPr>
            <p:nvPr/>
          </p:nvSpPr>
          <p:spPr bwMode="auto">
            <a:xfrm>
              <a:off x="3095030" y="52025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86" name="Freeform 708"/>
            <p:cNvSpPr>
              <a:spLocks/>
            </p:cNvSpPr>
            <p:nvPr/>
          </p:nvSpPr>
          <p:spPr bwMode="auto">
            <a:xfrm>
              <a:off x="3209330" y="52025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87" name="Freeform 709"/>
            <p:cNvSpPr>
              <a:spLocks/>
            </p:cNvSpPr>
            <p:nvPr/>
          </p:nvSpPr>
          <p:spPr bwMode="auto">
            <a:xfrm>
              <a:off x="3323630" y="5202510"/>
              <a:ext cx="38100" cy="28575"/>
            </a:xfrm>
            <a:custGeom>
              <a:avLst/>
              <a:gdLst>
                <a:gd name="T0" fmla="*/ 0 w 24"/>
                <a:gd name="T1" fmla="*/ 6 h 18"/>
                <a:gd name="T2" fmla="*/ 24 w 24"/>
                <a:gd name="T3" fmla="*/ 0 h 18"/>
                <a:gd name="T4" fmla="*/ 24 w 24"/>
                <a:gd name="T5" fmla="*/ 12 h 18"/>
                <a:gd name="T6" fmla="*/ 0 w 24"/>
                <a:gd name="T7" fmla="*/ 18 h 18"/>
                <a:gd name="T8" fmla="*/ 0 w 24"/>
                <a:gd name="T9" fmla="*/ 6 h 18"/>
              </a:gdLst>
              <a:ahLst/>
              <a:cxnLst>
                <a:cxn ang="0">
                  <a:pos x="T0" y="T1"/>
                </a:cxn>
                <a:cxn ang="0">
                  <a:pos x="T2" y="T3"/>
                </a:cxn>
                <a:cxn ang="0">
                  <a:pos x="T4" y="T5"/>
                </a:cxn>
                <a:cxn ang="0">
                  <a:pos x="T6" y="T7"/>
                </a:cxn>
                <a:cxn ang="0">
                  <a:pos x="T8" y="T9"/>
                </a:cxn>
              </a:cxnLst>
              <a:rect l="0" t="0" r="r" b="b"/>
              <a:pathLst>
                <a:path w="24" h="18">
                  <a:moveTo>
                    <a:pt x="0" y="6"/>
                  </a:moveTo>
                  <a:lnTo>
                    <a:pt x="24" y="0"/>
                  </a:lnTo>
                  <a:lnTo>
                    <a:pt x="24" y="12"/>
                  </a:lnTo>
                  <a:lnTo>
                    <a:pt x="0" y="18"/>
                  </a:lnTo>
                  <a:lnTo>
                    <a:pt x="0" y="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488" name="Rectangle 710"/>
            <p:cNvSpPr>
              <a:spLocks noChangeArrowheads="1"/>
            </p:cNvSpPr>
            <p:nvPr/>
          </p:nvSpPr>
          <p:spPr bwMode="auto">
            <a:xfrm>
              <a:off x="3399830" y="5135835"/>
              <a:ext cx="6889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a:solidFill>
                    <a:srgbClr val="000000"/>
                  </a:solidFill>
                </a:rPr>
                <a:t>electrons air</a:t>
              </a:r>
              <a:endParaRPr lang="en-GB" altLang="en-US" sz="2100"/>
            </a:p>
          </p:txBody>
        </p:sp>
      </p:grpSp>
      <p:grpSp>
        <p:nvGrpSpPr>
          <p:cNvPr id="489" name="Group 114"/>
          <p:cNvGrpSpPr>
            <a:grpSpLocks/>
          </p:cNvGrpSpPr>
          <p:nvPr/>
        </p:nvGrpSpPr>
        <p:grpSpPr bwMode="auto">
          <a:xfrm>
            <a:off x="1787493" y="2458616"/>
            <a:ext cx="4892675" cy="3317875"/>
            <a:chOff x="6614" y="1296"/>
            <a:chExt cx="3082" cy="2090"/>
          </a:xfrm>
        </p:grpSpPr>
        <p:sp>
          <p:nvSpPr>
            <p:cNvPr id="490" name="Line 161"/>
            <p:cNvSpPr>
              <a:spLocks noChangeShapeType="1"/>
            </p:cNvSpPr>
            <p:nvPr/>
          </p:nvSpPr>
          <p:spPr bwMode="auto">
            <a:xfrm>
              <a:off x="9194" y="1362"/>
              <a:ext cx="1" cy="195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1" name="Line 162"/>
            <p:cNvSpPr>
              <a:spLocks noChangeShapeType="1"/>
            </p:cNvSpPr>
            <p:nvPr/>
          </p:nvSpPr>
          <p:spPr bwMode="auto">
            <a:xfrm>
              <a:off x="9194" y="3318"/>
              <a:ext cx="3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2" name="Line 163"/>
            <p:cNvSpPr>
              <a:spLocks noChangeShapeType="1"/>
            </p:cNvSpPr>
            <p:nvPr/>
          </p:nvSpPr>
          <p:spPr bwMode="auto">
            <a:xfrm>
              <a:off x="9194" y="2832"/>
              <a:ext cx="3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3" name="Line 164"/>
            <p:cNvSpPr>
              <a:spLocks noChangeShapeType="1"/>
            </p:cNvSpPr>
            <p:nvPr/>
          </p:nvSpPr>
          <p:spPr bwMode="auto">
            <a:xfrm>
              <a:off x="9194" y="2340"/>
              <a:ext cx="3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4" name="Line 165"/>
            <p:cNvSpPr>
              <a:spLocks noChangeShapeType="1"/>
            </p:cNvSpPr>
            <p:nvPr/>
          </p:nvSpPr>
          <p:spPr bwMode="auto">
            <a:xfrm>
              <a:off x="9194" y="1854"/>
              <a:ext cx="3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5" name="Line 166"/>
            <p:cNvSpPr>
              <a:spLocks noChangeShapeType="1"/>
            </p:cNvSpPr>
            <p:nvPr/>
          </p:nvSpPr>
          <p:spPr bwMode="auto">
            <a:xfrm>
              <a:off x="9194" y="1362"/>
              <a:ext cx="3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6" name="Line 167"/>
            <p:cNvSpPr>
              <a:spLocks noChangeShapeType="1"/>
            </p:cNvSpPr>
            <p:nvPr/>
          </p:nvSpPr>
          <p:spPr bwMode="auto">
            <a:xfrm>
              <a:off x="6614" y="2256"/>
              <a:ext cx="54"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7" name="Line 168"/>
            <p:cNvSpPr>
              <a:spLocks noChangeShapeType="1"/>
            </p:cNvSpPr>
            <p:nvPr/>
          </p:nvSpPr>
          <p:spPr bwMode="auto">
            <a:xfrm>
              <a:off x="6668" y="2256"/>
              <a:ext cx="3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8" name="Line 169"/>
            <p:cNvSpPr>
              <a:spLocks noChangeShapeType="1"/>
            </p:cNvSpPr>
            <p:nvPr/>
          </p:nvSpPr>
          <p:spPr bwMode="auto">
            <a:xfrm>
              <a:off x="6704" y="2256"/>
              <a:ext cx="24"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9" name="Line 170"/>
            <p:cNvSpPr>
              <a:spLocks noChangeShapeType="1"/>
            </p:cNvSpPr>
            <p:nvPr/>
          </p:nvSpPr>
          <p:spPr bwMode="auto">
            <a:xfrm>
              <a:off x="6728" y="2256"/>
              <a:ext cx="24"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0" name="Line 171"/>
            <p:cNvSpPr>
              <a:spLocks noChangeShapeType="1"/>
            </p:cNvSpPr>
            <p:nvPr/>
          </p:nvSpPr>
          <p:spPr bwMode="auto">
            <a:xfrm>
              <a:off x="6752" y="2256"/>
              <a:ext cx="3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1" name="Line 172"/>
            <p:cNvSpPr>
              <a:spLocks noChangeShapeType="1"/>
            </p:cNvSpPr>
            <p:nvPr/>
          </p:nvSpPr>
          <p:spPr bwMode="auto">
            <a:xfrm>
              <a:off x="6788" y="2256"/>
              <a:ext cx="30"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2" name="Line 173"/>
            <p:cNvSpPr>
              <a:spLocks noChangeShapeType="1"/>
            </p:cNvSpPr>
            <p:nvPr/>
          </p:nvSpPr>
          <p:spPr bwMode="auto">
            <a:xfrm flipV="1">
              <a:off x="6818" y="2256"/>
              <a:ext cx="24"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3" name="Line 174"/>
            <p:cNvSpPr>
              <a:spLocks noChangeShapeType="1"/>
            </p:cNvSpPr>
            <p:nvPr/>
          </p:nvSpPr>
          <p:spPr bwMode="auto">
            <a:xfrm>
              <a:off x="6842" y="2256"/>
              <a:ext cx="18"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4" name="Line 175"/>
            <p:cNvSpPr>
              <a:spLocks noChangeShapeType="1"/>
            </p:cNvSpPr>
            <p:nvPr/>
          </p:nvSpPr>
          <p:spPr bwMode="auto">
            <a:xfrm>
              <a:off x="6860" y="2256"/>
              <a:ext cx="18"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5" name="Line 176"/>
            <p:cNvSpPr>
              <a:spLocks noChangeShapeType="1"/>
            </p:cNvSpPr>
            <p:nvPr/>
          </p:nvSpPr>
          <p:spPr bwMode="auto">
            <a:xfrm>
              <a:off x="6878" y="2256"/>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6" name="Line 177"/>
            <p:cNvSpPr>
              <a:spLocks noChangeShapeType="1"/>
            </p:cNvSpPr>
            <p:nvPr/>
          </p:nvSpPr>
          <p:spPr bwMode="auto">
            <a:xfrm>
              <a:off x="6890" y="2256"/>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7" name="Line 178"/>
            <p:cNvSpPr>
              <a:spLocks noChangeShapeType="1"/>
            </p:cNvSpPr>
            <p:nvPr/>
          </p:nvSpPr>
          <p:spPr bwMode="auto">
            <a:xfrm>
              <a:off x="6902" y="2256"/>
              <a:ext cx="30"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8" name="Line 179"/>
            <p:cNvSpPr>
              <a:spLocks noChangeShapeType="1"/>
            </p:cNvSpPr>
            <p:nvPr/>
          </p:nvSpPr>
          <p:spPr bwMode="auto">
            <a:xfrm flipV="1">
              <a:off x="6932" y="2250"/>
              <a:ext cx="24"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9" name="Line 180"/>
            <p:cNvSpPr>
              <a:spLocks noChangeShapeType="1"/>
            </p:cNvSpPr>
            <p:nvPr/>
          </p:nvSpPr>
          <p:spPr bwMode="auto">
            <a:xfrm>
              <a:off x="6956" y="2250"/>
              <a:ext cx="18"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0" name="Line 181"/>
            <p:cNvSpPr>
              <a:spLocks noChangeShapeType="1"/>
            </p:cNvSpPr>
            <p:nvPr/>
          </p:nvSpPr>
          <p:spPr bwMode="auto">
            <a:xfrm flipV="1">
              <a:off x="6974" y="2244"/>
              <a:ext cx="18"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1" name="Line 182"/>
            <p:cNvSpPr>
              <a:spLocks noChangeShapeType="1"/>
            </p:cNvSpPr>
            <p:nvPr/>
          </p:nvSpPr>
          <p:spPr bwMode="auto">
            <a:xfrm flipV="1">
              <a:off x="6992" y="2238"/>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2" name="Line 183"/>
            <p:cNvSpPr>
              <a:spLocks noChangeShapeType="1"/>
            </p:cNvSpPr>
            <p:nvPr/>
          </p:nvSpPr>
          <p:spPr bwMode="auto">
            <a:xfrm>
              <a:off x="7004" y="2238"/>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3" name="Line 184"/>
            <p:cNvSpPr>
              <a:spLocks noChangeShapeType="1"/>
            </p:cNvSpPr>
            <p:nvPr/>
          </p:nvSpPr>
          <p:spPr bwMode="auto">
            <a:xfrm flipV="1">
              <a:off x="7016" y="2232"/>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4" name="Line 185"/>
            <p:cNvSpPr>
              <a:spLocks noChangeShapeType="1"/>
            </p:cNvSpPr>
            <p:nvPr/>
          </p:nvSpPr>
          <p:spPr bwMode="auto">
            <a:xfrm>
              <a:off x="7028" y="2232"/>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5" name="Line 186"/>
            <p:cNvSpPr>
              <a:spLocks noChangeShapeType="1"/>
            </p:cNvSpPr>
            <p:nvPr/>
          </p:nvSpPr>
          <p:spPr bwMode="auto">
            <a:xfrm flipV="1">
              <a:off x="7040" y="2226"/>
              <a:ext cx="18"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6" name="Line 187"/>
            <p:cNvSpPr>
              <a:spLocks noChangeShapeType="1"/>
            </p:cNvSpPr>
            <p:nvPr/>
          </p:nvSpPr>
          <p:spPr bwMode="auto">
            <a:xfrm flipV="1">
              <a:off x="7058" y="2220"/>
              <a:ext cx="18"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7" name="Line 188"/>
            <p:cNvSpPr>
              <a:spLocks noChangeShapeType="1"/>
            </p:cNvSpPr>
            <p:nvPr/>
          </p:nvSpPr>
          <p:spPr bwMode="auto">
            <a:xfrm>
              <a:off x="7076" y="2220"/>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8" name="Line 189"/>
            <p:cNvSpPr>
              <a:spLocks noChangeShapeType="1"/>
            </p:cNvSpPr>
            <p:nvPr/>
          </p:nvSpPr>
          <p:spPr bwMode="auto">
            <a:xfrm flipV="1">
              <a:off x="7088" y="2214"/>
              <a:ext cx="18"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9" name="Line 190"/>
            <p:cNvSpPr>
              <a:spLocks noChangeShapeType="1"/>
            </p:cNvSpPr>
            <p:nvPr/>
          </p:nvSpPr>
          <p:spPr bwMode="auto">
            <a:xfrm>
              <a:off x="7106" y="2214"/>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0" name="Line 191"/>
            <p:cNvSpPr>
              <a:spLocks noChangeShapeType="1"/>
            </p:cNvSpPr>
            <p:nvPr/>
          </p:nvSpPr>
          <p:spPr bwMode="auto">
            <a:xfrm>
              <a:off x="7118" y="2214"/>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1" name="Line 192"/>
            <p:cNvSpPr>
              <a:spLocks noChangeShapeType="1"/>
            </p:cNvSpPr>
            <p:nvPr/>
          </p:nvSpPr>
          <p:spPr bwMode="auto">
            <a:xfrm>
              <a:off x="7124" y="2214"/>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2" name="Line 193"/>
            <p:cNvSpPr>
              <a:spLocks noChangeShapeType="1"/>
            </p:cNvSpPr>
            <p:nvPr/>
          </p:nvSpPr>
          <p:spPr bwMode="auto">
            <a:xfrm>
              <a:off x="7136" y="2220"/>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3" name="Line 194"/>
            <p:cNvSpPr>
              <a:spLocks noChangeShapeType="1"/>
            </p:cNvSpPr>
            <p:nvPr/>
          </p:nvSpPr>
          <p:spPr bwMode="auto">
            <a:xfrm>
              <a:off x="7148" y="2220"/>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4" name="Line 195"/>
            <p:cNvSpPr>
              <a:spLocks noChangeShapeType="1"/>
            </p:cNvSpPr>
            <p:nvPr/>
          </p:nvSpPr>
          <p:spPr bwMode="auto">
            <a:xfrm>
              <a:off x="7154" y="2226"/>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5" name="Line 196"/>
            <p:cNvSpPr>
              <a:spLocks noChangeShapeType="1"/>
            </p:cNvSpPr>
            <p:nvPr/>
          </p:nvSpPr>
          <p:spPr bwMode="auto">
            <a:xfrm>
              <a:off x="7160" y="2232"/>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6" name="Line 197"/>
            <p:cNvSpPr>
              <a:spLocks noChangeShapeType="1"/>
            </p:cNvSpPr>
            <p:nvPr/>
          </p:nvSpPr>
          <p:spPr bwMode="auto">
            <a:xfrm>
              <a:off x="7172" y="2238"/>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7" name="Line 198"/>
            <p:cNvSpPr>
              <a:spLocks noChangeShapeType="1"/>
            </p:cNvSpPr>
            <p:nvPr/>
          </p:nvSpPr>
          <p:spPr bwMode="auto">
            <a:xfrm>
              <a:off x="7178" y="2244"/>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8" name="Line 199"/>
            <p:cNvSpPr>
              <a:spLocks noChangeShapeType="1"/>
            </p:cNvSpPr>
            <p:nvPr/>
          </p:nvSpPr>
          <p:spPr bwMode="auto">
            <a:xfrm>
              <a:off x="7184" y="2250"/>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9" name="Line 200"/>
            <p:cNvSpPr>
              <a:spLocks noChangeShapeType="1"/>
            </p:cNvSpPr>
            <p:nvPr/>
          </p:nvSpPr>
          <p:spPr bwMode="auto">
            <a:xfrm>
              <a:off x="7190" y="2256"/>
              <a:ext cx="30" cy="3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0" name="Line 201"/>
            <p:cNvSpPr>
              <a:spLocks noChangeShapeType="1"/>
            </p:cNvSpPr>
            <p:nvPr/>
          </p:nvSpPr>
          <p:spPr bwMode="auto">
            <a:xfrm>
              <a:off x="7220" y="2292"/>
              <a:ext cx="24" cy="30"/>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1" name="Line 202"/>
            <p:cNvSpPr>
              <a:spLocks noChangeShapeType="1"/>
            </p:cNvSpPr>
            <p:nvPr/>
          </p:nvSpPr>
          <p:spPr bwMode="auto">
            <a:xfrm flipV="1">
              <a:off x="7244" y="2310"/>
              <a:ext cx="18" cy="12"/>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2" name="Line 203"/>
            <p:cNvSpPr>
              <a:spLocks noChangeShapeType="1"/>
            </p:cNvSpPr>
            <p:nvPr/>
          </p:nvSpPr>
          <p:spPr bwMode="auto">
            <a:xfrm flipV="1">
              <a:off x="7262" y="2268"/>
              <a:ext cx="18" cy="42"/>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3" name="Line 204"/>
            <p:cNvSpPr>
              <a:spLocks noChangeShapeType="1"/>
            </p:cNvSpPr>
            <p:nvPr/>
          </p:nvSpPr>
          <p:spPr bwMode="auto">
            <a:xfrm flipV="1">
              <a:off x="7280" y="2214"/>
              <a:ext cx="12" cy="54"/>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4" name="Line 205"/>
            <p:cNvSpPr>
              <a:spLocks noChangeShapeType="1"/>
            </p:cNvSpPr>
            <p:nvPr/>
          </p:nvSpPr>
          <p:spPr bwMode="auto">
            <a:xfrm flipV="1">
              <a:off x="7292" y="2160"/>
              <a:ext cx="12" cy="54"/>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5" name="Line 206"/>
            <p:cNvSpPr>
              <a:spLocks noChangeShapeType="1"/>
            </p:cNvSpPr>
            <p:nvPr/>
          </p:nvSpPr>
          <p:spPr bwMode="auto">
            <a:xfrm flipV="1">
              <a:off x="7304" y="2112"/>
              <a:ext cx="12" cy="48"/>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6" name="Line 207"/>
            <p:cNvSpPr>
              <a:spLocks noChangeShapeType="1"/>
            </p:cNvSpPr>
            <p:nvPr/>
          </p:nvSpPr>
          <p:spPr bwMode="auto">
            <a:xfrm flipV="1">
              <a:off x="7316" y="2076"/>
              <a:ext cx="12" cy="3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7" name="Line 208"/>
            <p:cNvSpPr>
              <a:spLocks noChangeShapeType="1"/>
            </p:cNvSpPr>
            <p:nvPr/>
          </p:nvSpPr>
          <p:spPr bwMode="auto">
            <a:xfrm flipV="1">
              <a:off x="7328" y="2010"/>
              <a:ext cx="18" cy="6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8" name="Line 209"/>
            <p:cNvSpPr>
              <a:spLocks noChangeShapeType="1"/>
            </p:cNvSpPr>
            <p:nvPr/>
          </p:nvSpPr>
          <p:spPr bwMode="auto">
            <a:xfrm flipV="1">
              <a:off x="7346" y="1974"/>
              <a:ext cx="18" cy="3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9" name="Line 210"/>
            <p:cNvSpPr>
              <a:spLocks noChangeShapeType="1"/>
            </p:cNvSpPr>
            <p:nvPr/>
          </p:nvSpPr>
          <p:spPr bwMode="auto">
            <a:xfrm flipV="1">
              <a:off x="7364" y="1956"/>
              <a:ext cx="12" cy="18"/>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0" name="Line 211"/>
            <p:cNvSpPr>
              <a:spLocks noChangeShapeType="1"/>
            </p:cNvSpPr>
            <p:nvPr/>
          </p:nvSpPr>
          <p:spPr bwMode="auto">
            <a:xfrm flipV="1">
              <a:off x="7376" y="1950"/>
              <a:ext cx="18"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1" name="Line 212"/>
            <p:cNvSpPr>
              <a:spLocks noChangeShapeType="1"/>
            </p:cNvSpPr>
            <p:nvPr/>
          </p:nvSpPr>
          <p:spPr bwMode="auto">
            <a:xfrm>
              <a:off x="7394" y="1950"/>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2" name="Line 213"/>
            <p:cNvSpPr>
              <a:spLocks noChangeShapeType="1"/>
            </p:cNvSpPr>
            <p:nvPr/>
          </p:nvSpPr>
          <p:spPr bwMode="auto">
            <a:xfrm>
              <a:off x="7406" y="1950"/>
              <a:ext cx="6" cy="12"/>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3" name="Line 214"/>
            <p:cNvSpPr>
              <a:spLocks noChangeShapeType="1"/>
            </p:cNvSpPr>
            <p:nvPr/>
          </p:nvSpPr>
          <p:spPr bwMode="auto">
            <a:xfrm>
              <a:off x="7412" y="1962"/>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4" name="Line 215"/>
            <p:cNvSpPr>
              <a:spLocks noChangeShapeType="1"/>
            </p:cNvSpPr>
            <p:nvPr/>
          </p:nvSpPr>
          <p:spPr bwMode="auto">
            <a:xfrm>
              <a:off x="7424" y="1962"/>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5" name="Line 216"/>
            <p:cNvSpPr>
              <a:spLocks noChangeShapeType="1"/>
            </p:cNvSpPr>
            <p:nvPr/>
          </p:nvSpPr>
          <p:spPr bwMode="auto">
            <a:xfrm>
              <a:off x="7436" y="1968"/>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6" name="Line 217"/>
            <p:cNvSpPr>
              <a:spLocks noChangeShapeType="1"/>
            </p:cNvSpPr>
            <p:nvPr/>
          </p:nvSpPr>
          <p:spPr bwMode="auto">
            <a:xfrm>
              <a:off x="7442" y="1974"/>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7" name="Line 218"/>
            <p:cNvSpPr>
              <a:spLocks noChangeShapeType="1"/>
            </p:cNvSpPr>
            <p:nvPr/>
          </p:nvSpPr>
          <p:spPr bwMode="auto">
            <a:xfrm>
              <a:off x="7448" y="1980"/>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8" name="Line 219"/>
            <p:cNvSpPr>
              <a:spLocks noChangeShapeType="1"/>
            </p:cNvSpPr>
            <p:nvPr/>
          </p:nvSpPr>
          <p:spPr bwMode="auto">
            <a:xfrm>
              <a:off x="7460" y="1986"/>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9" name="Line 220"/>
            <p:cNvSpPr>
              <a:spLocks noChangeShapeType="1"/>
            </p:cNvSpPr>
            <p:nvPr/>
          </p:nvSpPr>
          <p:spPr bwMode="auto">
            <a:xfrm>
              <a:off x="7466" y="1986"/>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0" name="Line 221"/>
            <p:cNvSpPr>
              <a:spLocks noChangeShapeType="1"/>
            </p:cNvSpPr>
            <p:nvPr/>
          </p:nvSpPr>
          <p:spPr bwMode="auto">
            <a:xfrm>
              <a:off x="7472" y="1992"/>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1" name="Line 222"/>
            <p:cNvSpPr>
              <a:spLocks noChangeShapeType="1"/>
            </p:cNvSpPr>
            <p:nvPr/>
          </p:nvSpPr>
          <p:spPr bwMode="auto">
            <a:xfrm>
              <a:off x="7478" y="1998"/>
              <a:ext cx="30" cy="18"/>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2" name="Line 223"/>
            <p:cNvSpPr>
              <a:spLocks noChangeShapeType="1"/>
            </p:cNvSpPr>
            <p:nvPr/>
          </p:nvSpPr>
          <p:spPr bwMode="auto">
            <a:xfrm>
              <a:off x="7508" y="2016"/>
              <a:ext cx="18" cy="18"/>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3" name="Line 224"/>
            <p:cNvSpPr>
              <a:spLocks noChangeShapeType="1"/>
            </p:cNvSpPr>
            <p:nvPr/>
          </p:nvSpPr>
          <p:spPr bwMode="auto">
            <a:xfrm>
              <a:off x="7526" y="2034"/>
              <a:ext cx="24" cy="18"/>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4" name="Line 225"/>
            <p:cNvSpPr>
              <a:spLocks noChangeShapeType="1"/>
            </p:cNvSpPr>
            <p:nvPr/>
          </p:nvSpPr>
          <p:spPr bwMode="auto">
            <a:xfrm>
              <a:off x="7550" y="2052"/>
              <a:ext cx="12" cy="12"/>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5" name="Line 226"/>
            <p:cNvSpPr>
              <a:spLocks noChangeShapeType="1"/>
            </p:cNvSpPr>
            <p:nvPr/>
          </p:nvSpPr>
          <p:spPr bwMode="auto">
            <a:xfrm>
              <a:off x="7562" y="2064"/>
              <a:ext cx="18"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6" name="Line 227"/>
            <p:cNvSpPr>
              <a:spLocks noChangeShapeType="1"/>
            </p:cNvSpPr>
            <p:nvPr/>
          </p:nvSpPr>
          <p:spPr bwMode="auto">
            <a:xfrm>
              <a:off x="7580" y="2070"/>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7" name="Line 228"/>
            <p:cNvSpPr>
              <a:spLocks noChangeShapeType="1"/>
            </p:cNvSpPr>
            <p:nvPr/>
          </p:nvSpPr>
          <p:spPr bwMode="auto">
            <a:xfrm>
              <a:off x="7592" y="2076"/>
              <a:ext cx="12" cy="12"/>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8" name="Line 229"/>
            <p:cNvSpPr>
              <a:spLocks noChangeShapeType="1"/>
            </p:cNvSpPr>
            <p:nvPr/>
          </p:nvSpPr>
          <p:spPr bwMode="auto">
            <a:xfrm>
              <a:off x="7604" y="2088"/>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9" name="Line 230"/>
            <p:cNvSpPr>
              <a:spLocks noChangeShapeType="1"/>
            </p:cNvSpPr>
            <p:nvPr/>
          </p:nvSpPr>
          <p:spPr bwMode="auto">
            <a:xfrm>
              <a:off x="7616" y="2088"/>
              <a:ext cx="18" cy="12"/>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0" name="Line 231"/>
            <p:cNvSpPr>
              <a:spLocks noChangeShapeType="1"/>
            </p:cNvSpPr>
            <p:nvPr/>
          </p:nvSpPr>
          <p:spPr bwMode="auto">
            <a:xfrm>
              <a:off x="7634" y="2100"/>
              <a:ext cx="18" cy="12"/>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1" name="Line 232"/>
            <p:cNvSpPr>
              <a:spLocks noChangeShapeType="1"/>
            </p:cNvSpPr>
            <p:nvPr/>
          </p:nvSpPr>
          <p:spPr bwMode="auto">
            <a:xfrm>
              <a:off x="7652" y="2112"/>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2" name="Line 233"/>
            <p:cNvSpPr>
              <a:spLocks noChangeShapeType="1"/>
            </p:cNvSpPr>
            <p:nvPr/>
          </p:nvSpPr>
          <p:spPr bwMode="auto">
            <a:xfrm>
              <a:off x="7664" y="2118"/>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3" name="Line 234"/>
            <p:cNvSpPr>
              <a:spLocks noChangeShapeType="1"/>
            </p:cNvSpPr>
            <p:nvPr/>
          </p:nvSpPr>
          <p:spPr bwMode="auto">
            <a:xfrm>
              <a:off x="7676" y="2118"/>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4" name="Line 235"/>
            <p:cNvSpPr>
              <a:spLocks noChangeShapeType="1"/>
            </p:cNvSpPr>
            <p:nvPr/>
          </p:nvSpPr>
          <p:spPr bwMode="auto">
            <a:xfrm>
              <a:off x="7688" y="2124"/>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5" name="Line 236"/>
            <p:cNvSpPr>
              <a:spLocks noChangeShapeType="1"/>
            </p:cNvSpPr>
            <p:nvPr/>
          </p:nvSpPr>
          <p:spPr bwMode="auto">
            <a:xfrm>
              <a:off x="7700" y="2130"/>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6" name="Line 237"/>
            <p:cNvSpPr>
              <a:spLocks noChangeShapeType="1"/>
            </p:cNvSpPr>
            <p:nvPr/>
          </p:nvSpPr>
          <p:spPr bwMode="auto">
            <a:xfrm>
              <a:off x="7712" y="2130"/>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7" name="Line 238"/>
            <p:cNvSpPr>
              <a:spLocks noChangeShapeType="1"/>
            </p:cNvSpPr>
            <p:nvPr/>
          </p:nvSpPr>
          <p:spPr bwMode="auto">
            <a:xfrm>
              <a:off x="7718" y="2136"/>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8" name="Line 239"/>
            <p:cNvSpPr>
              <a:spLocks noChangeShapeType="1"/>
            </p:cNvSpPr>
            <p:nvPr/>
          </p:nvSpPr>
          <p:spPr bwMode="auto">
            <a:xfrm>
              <a:off x="7730" y="2136"/>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9" name="Line 240"/>
            <p:cNvSpPr>
              <a:spLocks noChangeShapeType="1"/>
            </p:cNvSpPr>
            <p:nvPr/>
          </p:nvSpPr>
          <p:spPr bwMode="auto">
            <a:xfrm>
              <a:off x="7736" y="2136"/>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0" name="Line 241"/>
            <p:cNvSpPr>
              <a:spLocks noChangeShapeType="1"/>
            </p:cNvSpPr>
            <p:nvPr/>
          </p:nvSpPr>
          <p:spPr bwMode="auto">
            <a:xfrm>
              <a:off x="7748" y="2142"/>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1" name="Line 242"/>
            <p:cNvSpPr>
              <a:spLocks noChangeShapeType="1"/>
            </p:cNvSpPr>
            <p:nvPr/>
          </p:nvSpPr>
          <p:spPr bwMode="auto">
            <a:xfrm>
              <a:off x="7754" y="2142"/>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2" name="Line 243"/>
            <p:cNvSpPr>
              <a:spLocks noChangeShapeType="1"/>
            </p:cNvSpPr>
            <p:nvPr/>
          </p:nvSpPr>
          <p:spPr bwMode="auto">
            <a:xfrm>
              <a:off x="7760" y="2142"/>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3" name="Line 244"/>
            <p:cNvSpPr>
              <a:spLocks noChangeShapeType="1"/>
            </p:cNvSpPr>
            <p:nvPr/>
          </p:nvSpPr>
          <p:spPr bwMode="auto">
            <a:xfrm>
              <a:off x="7766" y="2148"/>
              <a:ext cx="30"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4" name="Line 245"/>
            <p:cNvSpPr>
              <a:spLocks noChangeShapeType="1"/>
            </p:cNvSpPr>
            <p:nvPr/>
          </p:nvSpPr>
          <p:spPr bwMode="auto">
            <a:xfrm>
              <a:off x="7796" y="2154"/>
              <a:ext cx="18"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5" name="Line 246"/>
            <p:cNvSpPr>
              <a:spLocks noChangeShapeType="1"/>
            </p:cNvSpPr>
            <p:nvPr/>
          </p:nvSpPr>
          <p:spPr bwMode="auto">
            <a:xfrm>
              <a:off x="7814" y="2154"/>
              <a:ext cx="24"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6" name="Line 247"/>
            <p:cNvSpPr>
              <a:spLocks noChangeShapeType="1"/>
            </p:cNvSpPr>
            <p:nvPr/>
          </p:nvSpPr>
          <p:spPr bwMode="auto">
            <a:xfrm>
              <a:off x="7838" y="2160"/>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7" name="Line 248"/>
            <p:cNvSpPr>
              <a:spLocks noChangeShapeType="1"/>
            </p:cNvSpPr>
            <p:nvPr/>
          </p:nvSpPr>
          <p:spPr bwMode="auto">
            <a:xfrm>
              <a:off x="7850" y="2166"/>
              <a:ext cx="18"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8" name="Line 249"/>
            <p:cNvSpPr>
              <a:spLocks noChangeShapeType="1"/>
            </p:cNvSpPr>
            <p:nvPr/>
          </p:nvSpPr>
          <p:spPr bwMode="auto">
            <a:xfrm>
              <a:off x="7868" y="2166"/>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9" name="Line 250"/>
            <p:cNvSpPr>
              <a:spLocks noChangeShapeType="1"/>
            </p:cNvSpPr>
            <p:nvPr/>
          </p:nvSpPr>
          <p:spPr bwMode="auto">
            <a:xfrm>
              <a:off x="7880" y="2166"/>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0" name="Line 251"/>
            <p:cNvSpPr>
              <a:spLocks noChangeShapeType="1"/>
            </p:cNvSpPr>
            <p:nvPr/>
          </p:nvSpPr>
          <p:spPr bwMode="auto">
            <a:xfrm flipV="1">
              <a:off x="7892" y="2166"/>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1" name="Line 252"/>
            <p:cNvSpPr>
              <a:spLocks noChangeShapeType="1"/>
            </p:cNvSpPr>
            <p:nvPr/>
          </p:nvSpPr>
          <p:spPr bwMode="auto">
            <a:xfrm>
              <a:off x="7904" y="2166"/>
              <a:ext cx="18"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2" name="Line 253"/>
            <p:cNvSpPr>
              <a:spLocks noChangeShapeType="1"/>
            </p:cNvSpPr>
            <p:nvPr/>
          </p:nvSpPr>
          <p:spPr bwMode="auto">
            <a:xfrm>
              <a:off x="7922" y="2172"/>
              <a:ext cx="18"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3" name="Line 254"/>
            <p:cNvSpPr>
              <a:spLocks noChangeShapeType="1"/>
            </p:cNvSpPr>
            <p:nvPr/>
          </p:nvSpPr>
          <p:spPr bwMode="auto">
            <a:xfrm>
              <a:off x="7940" y="2178"/>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4" name="Line 255"/>
            <p:cNvSpPr>
              <a:spLocks noChangeShapeType="1"/>
            </p:cNvSpPr>
            <p:nvPr/>
          </p:nvSpPr>
          <p:spPr bwMode="auto">
            <a:xfrm>
              <a:off x="7952" y="2178"/>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5" name="Line 256"/>
            <p:cNvSpPr>
              <a:spLocks noChangeShapeType="1"/>
            </p:cNvSpPr>
            <p:nvPr/>
          </p:nvSpPr>
          <p:spPr bwMode="auto">
            <a:xfrm>
              <a:off x="7964" y="2178"/>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6" name="Line 257"/>
            <p:cNvSpPr>
              <a:spLocks noChangeShapeType="1"/>
            </p:cNvSpPr>
            <p:nvPr/>
          </p:nvSpPr>
          <p:spPr bwMode="auto">
            <a:xfrm flipV="1">
              <a:off x="7976" y="2178"/>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7" name="Line 258"/>
            <p:cNvSpPr>
              <a:spLocks noChangeShapeType="1"/>
            </p:cNvSpPr>
            <p:nvPr/>
          </p:nvSpPr>
          <p:spPr bwMode="auto">
            <a:xfrm>
              <a:off x="7988" y="2178"/>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8" name="Line 259"/>
            <p:cNvSpPr>
              <a:spLocks noChangeShapeType="1"/>
            </p:cNvSpPr>
            <p:nvPr/>
          </p:nvSpPr>
          <p:spPr bwMode="auto">
            <a:xfrm>
              <a:off x="8000" y="2184"/>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9" name="Line 260"/>
            <p:cNvSpPr>
              <a:spLocks noChangeShapeType="1"/>
            </p:cNvSpPr>
            <p:nvPr/>
          </p:nvSpPr>
          <p:spPr bwMode="auto">
            <a:xfrm>
              <a:off x="8006" y="2184"/>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0" name="Line 261"/>
            <p:cNvSpPr>
              <a:spLocks noChangeShapeType="1"/>
            </p:cNvSpPr>
            <p:nvPr/>
          </p:nvSpPr>
          <p:spPr bwMode="auto">
            <a:xfrm>
              <a:off x="8018" y="2184"/>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1" name="Line 262"/>
            <p:cNvSpPr>
              <a:spLocks noChangeShapeType="1"/>
            </p:cNvSpPr>
            <p:nvPr/>
          </p:nvSpPr>
          <p:spPr bwMode="auto">
            <a:xfrm>
              <a:off x="8024" y="2184"/>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2" name="Line 263"/>
            <p:cNvSpPr>
              <a:spLocks noChangeShapeType="1"/>
            </p:cNvSpPr>
            <p:nvPr/>
          </p:nvSpPr>
          <p:spPr bwMode="auto">
            <a:xfrm>
              <a:off x="8030" y="2184"/>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3" name="Line 264"/>
            <p:cNvSpPr>
              <a:spLocks noChangeShapeType="1"/>
            </p:cNvSpPr>
            <p:nvPr/>
          </p:nvSpPr>
          <p:spPr bwMode="auto">
            <a:xfrm>
              <a:off x="8042" y="2184"/>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4" name="Line 265"/>
            <p:cNvSpPr>
              <a:spLocks noChangeShapeType="1"/>
            </p:cNvSpPr>
            <p:nvPr/>
          </p:nvSpPr>
          <p:spPr bwMode="auto">
            <a:xfrm>
              <a:off x="8048" y="2184"/>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5" name="Line 266"/>
            <p:cNvSpPr>
              <a:spLocks noChangeShapeType="1"/>
            </p:cNvSpPr>
            <p:nvPr/>
          </p:nvSpPr>
          <p:spPr bwMode="auto">
            <a:xfrm>
              <a:off x="8054" y="2190"/>
              <a:ext cx="24"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6" name="Line 267"/>
            <p:cNvSpPr>
              <a:spLocks noChangeShapeType="1"/>
            </p:cNvSpPr>
            <p:nvPr/>
          </p:nvSpPr>
          <p:spPr bwMode="auto">
            <a:xfrm>
              <a:off x="8078" y="2190"/>
              <a:ext cx="24"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7" name="Line 268"/>
            <p:cNvSpPr>
              <a:spLocks noChangeShapeType="1"/>
            </p:cNvSpPr>
            <p:nvPr/>
          </p:nvSpPr>
          <p:spPr bwMode="auto">
            <a:xfrm>
              <a:off x="8102" y="2190"/>
              <a:ext cx="18"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8" name="Line 269"/>
            <p:cNvSpPr>
              <a:spLocks noChangeShapeType="1"/>
            </p:cNvSpPr>
            <p:nvPr/>
          </p:nvSpPr>
          <p:spPr bwMode="auto">
            <a:xfrm>
              <a:off x="8120" y="2196"/>
              <a:ext cx="18"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9" name="Line 270"/>
            <p:cNvSpPr>
              <a:spLocks noChangeShapeType="1"/>
            </p:cNvSpPr>
            <p:nvPr/>
          </p:nvSpPr>
          <p:spPr bwMode="auto">
            <a:xfrm>
              <a:off x="8138" y="2196"/>
              <a:ext cx="18"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0" name="Line 271"/>
            <p:cNvSpPr>
              <a:spLocks noChangeShapeType="1"/>
            </p:cNvSpPr>
            <p:nvPr/>
          </p:nvSpPr>
          <p:spPr bwMode="auto">
            <a:xfrm>
              <a:off x="8156" y="2196"/>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1" name="Line 272"/>
            <p:cNvSpPr>
              <a:spLocks noChangeShapeType="1"/>
            </p:cNvSpPr>
            <p:nvPr/>
          </p:nvSpPr>
          <p:spPr bwMode="auto">
            <a:xfrm>
              <a:off x="8168" y="2196"/>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2" name="Line 273"/>
            <p:cNvSpPr>
              <a:spLocks noChangeShapeType="1"/>
            </p:cNvSpPr>
            <p:nvPr/>
          </p:nvSpPr>
          <p:spPr bwMode="auto">
            <a:xfrm>
              <a:off x="8180" y="2196"/>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3" name="Line 274"/>
            <p:cNvSpPr>
              <a:spLocks noChangeShapeType="1"/>
            </p:cNvSpPr>
            <p:nvPr/>
          </p:nvSpPr>
          <p:spPr bwMode="auto">
            <a:xfrm>
              <a:off x="8192" y="2196"/>
              <a:ext cx="18"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4" name="Line 275"/>
            <p:cNvSpPr>
              <a:spLocks noChangeShapeType="1"/>
            </p:cNvSpPr>
            <p:nvPr/>
          </p:nvSpPr>
          <p:spPr bwMode="auto">
            <a:xfrm>
              <a:off x="8210" y="2196"/>
              <a:ext cx="18"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5" name="Line 276"/>
            <p:cNvSpPr>
              <a:spLocks noChangeShapeType="1"/>
            </p:cNvSpPr>
            <p:nvPr/>
          </p:nvSpPr>
          <p:spPr bwMode="auto">
            <a:xfrm>
              <a:off x="8228" y="2202"/>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6" name="Line 277"/>
            <p:cNvSpPr>
              <a:spLocks noChangeShapeType="1"/>
            </p:cNvSpPr>
            <p:nvPr/>
          </p:nvSpPr>
          <p:spPr bwMode="auto">
            <a:xfrm>
              <a:off x="8240" y="2202"/>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7" name="Line 278"/>
            <p:cNvSpPr>
              <a:spLocks noChangeShapeType="1"/>
            </p:cNvSpPr>
            <p:nvPr/>
          </p:nvSpPr>
          <p:spPr bwMode="auto">
            <a:xfrm>
              <a:off x="8252" y="2202"/>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8" name="Line 279"/>
            <p:cNvSpPr>
              <a:spLocks noChangeShapeType="1"/>
            </p:cNvSpPr>
            <p:nvPr/>
          </p:nvSpPr>
          <p:spPr bwMode="auto">
            <a:xfrm>
              <a:off x="8264" y="2202"/>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9" name="Line 280"/>
            <p:cNvSpPr>
              <a:spLocks noChangeShapeType="1"/>
            </p:cNvSpPr>
            <p:nvPr/>
          </p:nvSpPr>
          <p:spPr bwMode="auto">
            <a:xfrm>
              <a:off x="8276" y="2202"/>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0" name="Line 281"/>
            <p:cNvSpPr>
              <a:spLocks noChangeShapeType="1"/>
            </p:cNvSpPr>
            <p:nvPr/>
          </p:nvSpPr>
          <p:spPr bwMode="auto">
            <a:xfrm>
              <a:off x="8288" y="2202"/>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1" name="Line 282"/>
            <p:cNvSpPr>
              <a:spLocks noChangeShapeType="1"/>
            </p:cNvSpPr>
            <p:nvPr/>
          </p:nvSpPr>
          <p:spPr bwMode="auto">
            <a:xfrm>
              <a:off x="8294" y="2202"/>
              <a:ext cx="12"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2" name="Line 283"/>
            <p:cNvSpPr>
              <a:spLocks noChangeShapeType="1"/>
            </p:cNvSpPr>
            <p:nvPr/>
          </p:nvSpPr>
          <p:spPr bwMode="auto">
            <a:xfrm>
              <a:off x="8306" y="2208"/>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3" name="Line 284"/>
            <p:cNvSpPr>
              <a:spLocks noChangeShapeType="1"/>
            </p:cNvSpPr>
            <p:nvPr/>
          </p:nvSpPr>
          <p:spPr bwMode="auto">
            <a:xfrm flipV="1">
              <a:off x="8312" y="2202"/>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4" name="Line 285"/>
            <p:cNvSpPr>
              <a:spLocks noChangeShapeType="1"/>
            </p:cNvSpPr>
            <p:nvPr/>
          </p:nvSpPr>
          <p:spPr bwMode="auto">
            <a:xfrm>
              <a:off x="8318" y="2202"/>
              <a:ext cx="6" cy="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5" name="Line 286"/>
            <p:cNvSpPr>
              <a:spLocks noChangeShapeType="1"/>
            </p:cNvSpPr>
            <p:nvPr/>
          </p:nvSpPr>
          <p:spPr bwMode="auto">
            <a:xfrm>
              <a:off x="8324" y="2208"/>
              <a:ext cx="1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 name="Line 287"/>
            <p:cNvSpPr>
              <a:spLocks noChangeShapeType="1"/>
            </p:cNvSpPr>
            <p:nvPr/>
          </p:nvSpPr>
          <p:spPr bwMode="auto">
            <a:xfrm>
              <a:off x="8336" y="2208"/>
              <a:ext cx="6"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7" name="Line 288"/>
            <p:cNvSpPr>
              <a:spLocks noChangeShapeType="1"/>
            </p:cNvSpPr>
            <p:nvPr/>
          </p:nvSpPr>
          <p:spPr bwMode="auto">
            <a:xfrm>
              <a:off x="8342" y="2208"/>
              <a:ext cx="48" cy="42"/>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8" name="Line 289"/>
            <p:cNvSpPr>
              <a:spLocks noChangeShapeType="1"/>
            </p:cNvSpPr>
            <p:nvPr/>
          </p:nvSpPr>
          <p:spPr bwMode="auto">
            <a:xfrm>
              <a:off x="8390" y="2250"/>
              <a:ext cx="36" cy="3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9" name="Line 290"/>
            <p:cNvSpPr>
              <a:spLocks noChangeShapeType="1"/>
            </p:cNvSpPr>
            <p:nvPr/>
          </p:nvSpPr>
          <p:spPr bwMode="auto">
            <a:xfrm>
              <a:off x="8426" y="2286"/>
              <a:ext cx="30" cy="42"/>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0" name="Line 291"/>
            <p:cNvSpPr>
              <a:spLocks noChangeShapeType="1"/>
            </p:cNvSpPr>
            <p:nvPr/>
          </p:nvSpPr>
          <p:spPr bwMode="auto">
            <a:xfrm>
              <a:off x="8456" y="2328"/>
              <a:ext cx="24" cy="3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1" name="Line 292"/>
            <p:cNvSpPr>
              <a:spLocks noChangeShapeType="1"/>
            </p:cNvSpPr>
            <p:nvPr/>
          </p:nvSpPr>
          <p:spPr bwMode="auto">
            <a:xfrm>
              <a:off x="8480" y="2364"/>
              <a:ext cx="30" cy="6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2" name="Line 293"/>
            <p:cNvSpPr>
              <a:spLocks noChangeShapeType="1"/>
            </p:cNvSpPr>
            <p:nvPr/>
          </p:nvSpPr>
          <p:spPr bwMode="auto">
            <a:xfrm>
              <a:off x="8510" y="2430"/>
              <a:ext cx="30" cy="54"/>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3" name="Line 294"/>
            <p:cNvSpPr>
              <a:spLocks noChangeShapeType="1"/>
            </p:cNvSpPr>
            <p:nvPr/>
          </p:nvSpPr>
          <p:spPr bwMode="auto">
            <a:xfrm>
              <a:off x="8540" y="2484"/>
              <a:ext cx="24" cy="42"/>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4" name="Line 295"/>
            <p:cNvSpPr>
              <a:spLocks noChangeShapeType="1"/>
            </p:cNvSpPr>
            <p:nvPr/>
          </p:nvSpPr>
          <p:spPr bwMode="auto">
            <a:xfrm>
              <a:off x="8564" y="2526"/>
              <a:ext cx="18" cy="42"/>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5" name="Line 296"/>
            <p:cNvSpPr>
              <a:spLocks noChangeShapeType="1"/>
            </p:cNvSpPr>
            <p:nvPr/>
          </p:nvSpPr>
          <p:spPr bwMode="auto">
            <a:xfrm>
              <a:off x="8582" y="2568"/>
              <a:ext cx="18" cy="3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6" name="Line 297"/>
            <p:cNvSpPr>
              <a:spLocks noChangeShapeType="1"/>
            </p:cNvSpPr>
            <p:nvPr/>
          </p:nvSpPr>
          <p:spPr bwMode="auto">
            <a:xfrm>
              <a:off x="8600" y="2604"/>
              <a:ext cx="12" cy="24"/>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7" name="Line 298"/>
            <p:cNvSpPr>
              <a:spLocks noChangeShapeType="1"/>
            </p:cNvSpPr>
            <p:nvPr/>
          </p:nvSpPr>
          <p:spPr bwMode="auto">
            <a:xfrm>
              <a:off x="8612" y="2628"/>
              <a:ext cx="18" cy="24"/>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8" name="Line 299"/>
            <p:cNvSpPr>
              <a:spLocks noChangeShapeType="1"/>
            </p:cNvSpPr>
            <p:nvPr/>
          </p:nvSpPr>
          <p:spPr bwMode="auto">
            <a:xfrm>
              <a:off x="7844" y="2136"/>
              <a:ext cx="24"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9" name="Line 300"/>
            <p:cNvSpPr>
              <a:spLocks noChangeShapeType="1"/>
            </p:cNvSpPr>
            <p:nvPr/>
          </p:nvSpPr>
          <p:spPr bwMode="auto">
            <a:xfrm>
              <a:off x="7868" y="2142"/>
              <a:ext cx="24"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0" name="Line 301"/>
            <p:cNvSpPr>
              <a:spLocks noChangeShapeType="1"/>
            </p:cNvSpPr>
            <p:nvPr/>
          </p:nvSpPr>
          <p:spPr bwMode="auto">
            <a:xfrm>
              <a:off x="7892" y="2142"/>
              <a:ext cx="18"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1" name="Line 302"/>
            <p:cNvSpPr>
              <a:spLocks noChangeShapeType="1"/>
            </p:cNvSpPr>
            <p:nvPr/>
          </p:nvSpPr>
          <p:spPr bwMode="auto">
            <a:xfrm>
              <a:off x="7910" y="2148"/>
              <a:ext cx="18"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2" name="Line 303"/>
            <p:cNvSpPr>
              <a:spLocks noChangeShapeType="1"/>
            </p:cNvSpPr>
            <p:nvPr/>
          </p:nvSpPr>
          <p:spPr bwMode="auto">
            <a:xfrm>
              <a:off x="7928" y="2154"/>
              <a:ext cx="30"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3" name="Line 304"/>
            <p:cNvSpPr>
              <a:spLocks noChangeShapeType="1"/>
            </p:cNvSpPr>
            <p:nvPr/>
          </p:nvSpPr>
          <p:spPr bwMode="auto">
            <a:xfrm>
              <a:off x="7958" y="2160"/>
              <a:ext cx="18"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4" name="Line 305"/>
            <p:cNvSpPr>
              <a:spLocks noChangeShapeType="1"/>
            </p:cNvSpPr>
            <p:nvPr/>
          </p:nvSpPr>
          <p:spPr bwMode="auto">
            <a:xfrm>
              <a:off x="7976" y="2160"/>
              <a:ext cx="24"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5" name="Line 306"/>
            <p:cNvSpPr>
              <a:spLocks noChangeShapeType="1"/>
            </p:cNvSpPr>
            <p:nvPr/>
          </p:nvSpPr>
          <p:spPr bwMode="auto">
            <a:xfrm>
              <a:off x="8000" y="2160"/>
              <a:ext cx="12"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6" name="Line 307"/>
            <p:cNvSpPr>
              <a:spLocks noChangeShapeType="1"/>
            </p:cNvSpPr>
            <p:nvPr/>
          </p:nvSpPr>
          <p:spPr bwMode="auto">
            <a:xfrm>
              <a:off x="8012" y="2166"/>
              <a:ext cx="18"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7" name="Line 308"/>
            <p:cNvSpPr>
              <a:spLocks noChangeShapeType="1"/>
            </p:cNvSpPr>
            <p:nvPr/>
          </p:nvSpPr>
          <p:spPr bwMode="auto">
            <a:xfrm>
              <a:off x="8030" y="2166"/>
              <a:ext cx="12"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8" name="Line 309"/>
            <p:cNvSpPr>
              <a:spLocks noChangeShapeType="1"/>
            </p:cNvSpPr>
            <p:nvPr/>
          </p:nvSpPr>
          <p:spPr bwMode="auto">
            <a:xfrm>
              <a:off x="8042" y="2172"/>
              <a:ext cx="12"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9" name="Line 310"/>
            <p:cNvSpPr>
              <a:spLocks noChangeShapeType="1"/>
            </p:cNvSpPr>
            <p:nvPr/>
          </p:nvSpPr>
          <p:spPr bwMode="auto">
            <a:xfrm>
              <a:off x="8054" y="2172"/>
              <a:ext cx="12"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0" name="Line 311"/>
            <p:cNvSpPr>
              <a:spLocks noChangeShapeType="1"/>
            </p:cNvSpPr>
            <p:nvPr/>
          </p:nvSpPr>
          <p:spPr bwMode="auto">
            <a:xfrm>
              <a:off x="8066" y="2172"/>
              <a:ext cx="18"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1" name="Line 312"/>
            <p:cNvSpPr>
              <a:spLocks noChangeShapeType="1"/>
            </p:cNvSpPr>
            <p:nvPr/>
          </p:nvSpPr>
          <p:spPr bwMode="auto">
            <a:xfrm>
              <a:off x="8084" y="2178"/>
              <a:ext cx="18"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2" name="Line 313"/>
            <p:cNvSpPr>
              <a:spLocks noChangeShapeType="1"/>
            </p:cNvSpPr>
            <p:nvPr/>
          </p:nvSpPr>
          <p:spPr bwMode="auto">
            <a:xfrm>
              <a:off x="8102" y="2178"/>
              <a:ext cx="12"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3" name="Line 314"/>
            <p:cNvSpPr>
              <a:spLocks noChangeShapeType="1"/>
            </p:cNvSpPr>
            <p:nvPr/>
          </p:nvSpPr>
          <p:spPr bwMode="auto">
            <a:xfrm>
              <a:off x="8114" y="2178"/>
              <a:ext cx="12"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4" name="Line 315"/>
            <p:cNvSpPr>
              <a:spLocks noChangeShapeType="1"/>
            </p:cNvSpPr>
            <p:nvPr/>
          </p:nvSpPr>
          <p:spPr bwMode="auto">
            <a:xfrm>
              <a:off x="8126" y="2178"/>
              <a:ext cx="30"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5" name="Line 316"/>
            <p:cNvSpPr>
              <a:spLocks noChangeShapeType="1"/>
            </p:cNvSpPr>
            <p:nvPr/>
          </p:nvSpPr>
          <p:spPr bwMode="auto">
            <a:xfrm>
              <a:off x="8156" y="2184"/>
              <a:ext cx="24"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6" name="Line 317"/>
            <p:cNvSpPr>
              <a:spLocks noChangeShapeType="1"/>
            </p:cNvSpPr>
            <p:nvPr/>
          </p:nvSpPr>
          <p:spPr bwMode="auto">
            <a:xfrm>
              <a:off x="8180" y="2184"/>
              <a:ext cx="18"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7" name="Line 318"/>
            <p:cNvSpPr>
              <a:spLocks noChangeShapeType="1"/>
            </p:cNvSpPr>
            <p:nvPr/>
          </p:nvSpPr>
          <p:spPr bwMode="auto">
            <a:xfrm>
              <a:off x="8198" y="2184"/>
              <a:ext cx="18"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8" name="Line 319"/>
            <p:cNvSpPr>
              <a:spLocks noChangeShapeType="1"/>
            </p:cNvSpPr>
            <p:nvPr/>
          </p:nvSpPr>
          <p:spPr bwMode="auto">
            <a:xfrm>
              <a:off x="8216" y="2190"/>
              <a:ext cx="24"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9" name="Line 320"/>
            <p:cNvSpPr>
              <a:spLocks noChangeShapeType="1"/>
            </p:cNvSpPr>
            <p:nvPr/>
          </p:nvSpPr>
          <p:spPr bwMode="auto">
            <a:xfrm>
              <a:off x="8240" y="2190"/>
              <a:ext cx="24"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0" name="Line 321"/>
            <p:cNvSpPr>
              <a:spLocks noChangeShapeType="1"/>
            </p:cNvSpPr>
            <p:nvPr/>
          </p:nvSpPr>
          <p:spPr bwMode="auto">
            <a:xfrm>
              <a:off x="8264" y="2196"/>
              <a:ext cx="18"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1" name="Line 322"/>
            <p:cNvSpPr>
              <a:spLocks noChangeShapeType="1"/>
            </p:cNvSpPr>
            <p:nvPr/>
          </p:nvSpPr>
          <p:spPr bwMode="auto">
            <a:xfrm>
              <a:off x="8282" y="2196"/>
              <a:ext cx="18"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2" name="Line 323"/>
            <p:cNvSpPr>
              <a:spLocks noChangeShapeType="1"/>
            </p:cNvSpPr>
            <p:nvPr/>
          </p:nvSpPr>
          <p:spPr bwMode="auto">
            <a:xfrm>
              <a:off x="8300" y="2196"/>
              <a:ext cx="18"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3" name="Line 324"/>
            <p:cNvSpPr>
              <a:spLocks noChangeShapeType="1"/>
            </p:cNvSpPr>
            <p:nvPr/>
          </p:nvSpPr>
          <p:spPr bwMode="auto">
            <a:xfrm>
              <a:off x="8318" y="2196"/>
              <a:ext cx="12"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4" name="Line 325"/>
            <p:cNvSpPr>
              <a:spLocks noChangeShapeType="1"/>
            </p:cNvSpPr>
            <p:nvPr/>
          </p:nvSpPr>
          <p:spPr bwMode="auto">
            <a:xfrm>
              <a:off x="8330" y="2202"/>
              <a:ext cx="12"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5" name="Line 326"/>
            <p:cNvSpPr>
              <a:spLocks noChangeShapeType="1"/>
            </p:cNvSpPr>
            <p:nvPr/>
          </p:nvSpPr>
          <p:spPr bwMode="auto">
            <a:xfrm>
              <a:off x="8342" y="2202"/>
              <a:ext cx="12" cy="1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6" name="Line 327"/>
            <p:cNvSpPr>
              <a:spLocks noChangeShapeType="1"/>
            </p:cNvSpPr>
            <p:nvPr/>
          </p:nvSpPr>
          <p:spPr bwMode="auto">
            <a:xfrm>
              <a:off x="8354" y="2214"/>
              <a:ext cx="18" cy="1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7" name="Line 328"/>
            <p:cNvSpPr>
              <a:spLocks noChangeShapeType="1"/>
            </p:cNvSpPr>
            <p:nvPr/>
          </p:nvSpPr>
          <p:spPr bwMode="auto">
            <a:xfrm>
              <a:off x="8372" y="2226"/>
              <a:ext cx="18" cy="1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8" name="Line 329"/>
            <p:cNvSpPr>
              <a:spLocks noChangeShapeType="1"/>
            </p:cNvSpPr>
            <p:nvPr/>
          </p:nvSpPr>
          <p:spPr bwMode="auto">
            <a:xfrm>
              <a:off x="8390" y="2238"/>
              <a:ext cx="12" cy="18"/>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9" name="Line 330"/>
            <p:cNvSpPr>
              <a:spLocks noChangeShapeType="1"/>
            </p:cNvSpPr>
            <p:nvPr/>
          </p:nvSpPr>
          <p:spPr bwMode="auto">
            <a:xfrm>
              <a:off x="8402" y="2256"/>
              <a:ext cx="12" cy="18"/>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0" name="Line 331"/>
            <p:cNvSpPr>
              <a:spLocks noChangeShapeType="1"/>
            </p:cNvSpPr>
            <p:nvPr/>
          </p:nvSpPr>
          <p:spPr bwMode="auto">
            <a:xfrm>
              <a:off x="8414" y="2274"/>
              <a:ext cx="30" cy="4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1" name="Line 332"/>
            <p:cNvSpPr>
              <a:spLocks noChangeShapeType="1"/>
            </p:cNvSpPr>
            <p:nvPr/>
          </p:nvSpPr>
          <p:spPr bwMode="auto">
            <a:xfrm>
              <a:off x="8444" y="2316"/>
              <a:ext cx="24" cy="4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2" name="Line 333"/>
            <p:cNvSpPr>
              <a:spLocks noChangeShapeType="1"/>
            </p:cNvSpPr>
            <p:nvPr/>
          </p:nvSpPr>
          <p:spPr bwMode="auto">
            <a:xfrm>
              <a:off x="8468" y="2358"/>
              <a:ext cx="18" cy="30"/>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3" name="Line 334"/>
            <p:cNvSpPr>
              <a:spLocks noChangeShapeType="1"/>
            </p:cNvSpPr>
            <p:nvPr/>
          </p:nvSpPr>
          <p:spPr bwMode="auto">
            <a:xfrm>
              <a:off x="8486" y="2388"/>
              <a:ext cx="18" cy="3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4" name="Line 335"/>
            <p:cNvSpPr>
              <a:spLocks noChangeShapeType="1"/>
            </p:cNvSpPr>
            <p:nvPr/>
          </p:nvSpPr>
          <p:spPr bwMode="auto">
            <a:xfrm>
              <a:off x="8504" y="2424"/>
              <a:ext cx="24" cy="54"/>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5" name="Line 336"/>
            <p:cNvSpPr>
              <a:spLocks noChangeShapeType="1"/>
            </p:cNvSpPr>
            <p:nvPr/>
          </p:nvSpPr>
          <p:spPr bwMode="auto">
            <a:xfrm>
              <a:off x="8528" y="2478"/>
              <a:ext cx="24" cy="54"/>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6" name="Line 337"/>
            <p:cNvSpPr>
              <a:spLocks noChangeShapeType="1"/>
            </p:cNvSpPr>
            <p:nvPr/>
          </p:nvSpPr>
          <p:spPr bwMode="auto">
            <a:xfrm>
              <a:off x="8552" y="2532"/>
              <a:ext cx="18" cy="4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7" name="Line 338"/>
            <p:cNvSpPr>
              <a:spLocks noChangeShapeType="1"/>
            </p:cNvSpPr>
            <p:nvPr/>
          </p:nvSpPr>
          <p:spPr bwMode="auto">
            <a:xfrm>
              <a:off x="8570" y="2574"/>
              <a:ext cx="18" cy="3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8" name="Line 339"/>
            <p:cNvSpPr>
              <a:spLocks noChangeShapeType="1"/>
            </p:cNvSpPr>
            <p:nvPr/>
          </p:nvSpPr>
          <p:spPr bwMode="auto">
            <a:xfrm>
              <a:off x="8588" y="2610"/>
              <a:ext cx="18" cy="30"/>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9" name="Line 340"/>
            <p:cNvSpPr>
              <a:spLocks noChangeShapeType="1"/>
            </p:cNvSpPr>
            <p:nvPr/>
          </p:nvSpPr>
          <p:spPr bwMode="auto">
            <a:xfrm>
              <a:off x="8606" y="2640"/>
              <a:ext cx="12" cy="30"/>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0" name="Line 341"/>
            <p:cNvSpPr>
              <a:spLocks noChangeShapeType="1"/>
            </p:cNvSpPr>
            <p:nvPr/>
          </p:nvSpPr>
          <p:spPr bwMode="auto">
            <a:xfrm>
              <a:off x="8618" y="2670"/>
              <a:ext cx="12" cy="24"/>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1" name="Line 342"/>
            <p:cNvSpPr>
              <a:spLocks noChangeShapeType="1"/>
            </p:cNvSpPr>
            <p:nvPr/>
          </p:nvSpPr>
          <p:spPr bwMode="auto">
            <a:xfrm>
              <a:off x="8630" y="2694"/>
              <a:ext cx="12" cy="30"/>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2" name="Line 343"/>
            <p:cNvSpPr>
              <a:spLocks noChangeShapeType="1"/>
            </p:cNvSpPr>
            <p:nvPr/>
          </p:nvSpPr>
          <p:spPr bwMode="auto">
            <a:xfrm>
              <a:off x="8642" y="2724"/>
              <a:ext cx="18" cy="3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3" name="Line 344"/>
            <p:cNvSpPr>
              <a:spLocks noChangeShapeType="1"/>
            </p:cNvSpPr>
            <p:nvPr/>
          </p:nvSpPr>
          <p:spPr bwMode="auto">
            <a:xfrm>
              <a:off x="8660" y="2760"/>
              <a:ext cx="18" cy="3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4" name="Line 345"/>
            <p:cNvSpPr>
              <a:spLocks noChangeShapeType="1"/>
            </p:cNvSpPr>
            <p:nvPr/>
          </p:nvSpPr>
          <p:spPr bwMode="auto">
            <a:xfrm>
              <a:off x="8678" y="2796"/>
              <a:ext cx="12" cy="3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5" name="Line 346"/>
            <p:cNvSpPr>
              <a:spLocks noChangeShapeType="1"/>
            </p:cNvSpPr>
            <p:nvPr/>
          </p:nvSpPr>
          <p:spPr bwMode="auto">
            <a:xfrm>
              <a:off x="8690" y="2832"/>
              <a:ext cx="12" cy="24"/>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6" name="Line 347"/>
            <p:cNvSpPr>
              <a:spLocks noChangeShapeType="1"/>
            </p:cNvSpPr>
            <p:nvPr/>
          </p:nvSpPr>
          <p:spPr bwMode="auto">
            <a:xfrm>
              <a:off x="8702" y="2856"/>
              <a:ext cx="30" cy="60"/>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7" name="Line 348"/>
            <p:cNvSpPr>
              <a:spLocks noChangeShapeType="1"/>
            </p:cNvSpPr>
            <p:nvPr/>
          </p:nvSpPr>
          <p:spPr bwMode="auto">
            <a:xfrm>
              <a:off x="8732" y="2916"/>
              <a:ext cx="24" cy="4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8" name="Line 349"/>
            <p:cNvSpPr>
              <a:spLocks noChangeShapeType="1"/>
            </p:cNvSpPr>
            <p:nvPr/>
          </p:nvSpPr>
          <p:spPr bwMode="auto">
            <a:xfrm>
              <a:off x="8756" y="2958"/>
              <a:ext cx="18" cy="4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9" name="Line 350"/>
            <p:cNvSpPr>
              <a:spLocks noChangeShapeType="1"/>
            </p:cNvSpPr>
            <p:nvPr/>
          </p:nvSpPr>
          <p:spPr bwMode="auto">
            <a:xfrm>
              <a:off x="8774" y="3000"/>
              <a:ext cx="18" cy="30"/>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0" name="Line 351"/>
            <p:cNvSpPr>
              <a:spLocks noChangeShapeType="1"/>
            </p:cNvSpPr>
            <p:nvPr/>
          </p:nvSpPr>
          <p:spPr bwMode="auto">
            <a:xfrm>
              <a:off x="8792" y="3030"/>
              <a:ext cx="24" cy="54"/>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1" name="Line 352"/>
            <p:cNvSpPr>
              <a:spLocks noChangeShapeType="1"/>
            </p:cNvSpPr>
            <p:nvPr/>
          </p:nvSpPr>
          <p:spPr bwMode="auto">
            <a:xfrm>
              <a:off x="8816" y="3084"/>
              <a:ext cx="24" cy="48"/>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2" name="Line 353"/>
            <p:cNvSpPr>
              <a:spLocks noChangeShapeType="1"/>
            </p:cNvSpPr>
            <p:nvPr/>
          </p:nvSpPr>
          <p:spPr bwMode="auto">
            <a:xfrm>
              <a:off x="8840" y="3132"/>
              <a:ext cx="18" cy="24"/>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3" name="Line 354"/>
            <p:cNvSpPr>
              <a:spLocks noChangeShapeType="1"/>
            </p:cNvSpPr>
            <p:nvPr/>
          </p:nvSpPr>
          <p:spPr bwMode="auto">
            <a:xfrm>
              <a:off x="8858" y="3156"/>
              <a:ext cx="18" cy="24"/>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4" name="Line 355"/>
            <p:cNvSpPr>
              <a:spLocks noChangeShapeType="1"/>
            </p:cNvSpPr>
            <p:nvPr/>
          </p:nvSpPr>
          <p:spPr bwMode="auto">
            <a:xfrm>
              <a:off x="8876" y="3180"/>
              <a:ext cx="12" cy="18"/>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5" name="Line 356"/>
            <p:cNvSpPr>
              <a:spLocks noChangeShapeType="1"/>
            </p:cNvSpPr>
            <p:nvPr/>
          </p:nvSpPr>
          <p:spPr bwMode="auto">
            <a:xfrm>
              <a:off x="8888" y="3198"/>
              <a:ext cx="18" cy="1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6" name="Line 357"/>
            <p:cNvSpPr>
              <a:spLocks noChangeShapeType="1"/>
            </p:cNvSpPr>
            <p:nvPr/>
          </p:nvSpPr>
          <p:spPr bwMode="auto">
            <a:xfrm>
              <a:off x="8906" y="3210"/>
              <a:ext cx="12"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7" name="Line 358"/>
            <p:cNvSpPr>
              <a:spLocks noChangeShapeType="1"/>
            </p:cNvSpPr>
            <p:nvPr/>
          </p:nvSpPr>
          <p:spPr bwMode="auto">
            <a:xfrm>
              <a:off x="8918" y="3216"/>
              <a:ext cx="6" cy="1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8" name="Line 359"/>
            <p:cNvSpPr>
              <a:spLocks noChangeShapeType="1"/>
            </p:cNvSpPr>
            <p:nvPr/>
          </p:nvSpPr>
          <p:spPr bwMode="auto">
            <a:xfrm>
              <a:off x="8924" y="3228"/>
              <a:ext cx="24" cy="1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9" name="Line 360"/>
            <p:cNvSpPr>
              <a:spLocks noChangeShapeType="1"/>
            </p:cNvSpPr>
            <p:nvPr/>
          </p:nvSpPr>
          <p:spPr bwMode="auto">
            <a:xfrm>
              <a:off x="8948" y="3240"/>
              <a:ext cx="12"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0" name="Line 361"/>
            <p:cNvSpPr>
              <a:spLocks noChangeShapeType="1"/>
            </p:cNvSpPr>
            <p:nvPr/>
          </p:nvSpPr>
          <p:spPr bwMode="auto">
            <a:xfrm>
              <a:off x="8960" y="3246"/>
              <a:ext cx="18" cy="1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1" name="Line 362"/>
            <p:cNvSpPr>
              <a:spLocks noChangeShapeType="1"/>
            </p:cNvSpPr>
            <p:nvPr/>
          </p:nvSpPr>
          <p:spPr bwMode="auto">
            <a:xfrm>
              <a:off x="8978" y="3258"/>
              <a:ext cx="12"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2" name="Line 363"/>
            <p:cNvSpPr>
              <a:spLocks noChangeShapeType="1"/>
            </p:cNvSpPr>
            <p:nvPr/>
          </p:nvSpPr>
          <p:spPr bwMode="auto">
            <a:xfrm>
              <a:off x="8990" y="3264"/>
              <a:ext cx="30" cy="1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3" name="Line 364"/>
            <p:cNvSpPr>
              <a:spLocks noChangeShapeType="1"/>
            </p:cNvSpPr>
            <p:nvPr/>
          </p:nvSpPr>
          <p:spPr bwMode="auto">
            <a:xfrm>
              <a:off x="9020" y="3276"/>
              <a:ext cx="24"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4" name="Line 365"/>
            <p:cNvSpPr>
              <a:spLocks noChangeShapeType="1"/>
            </p:cNvSpPr>
            <p:nvPr/>
          </p:nvSpPr>
          <p:spPr bwMode="auto">
            <a:xfrm>
              <a:off x="9044" y="3282"/>
              <a:ext cx="18" cy="1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5" name="Line 366"/>
            <p:cNvSpPr>
              <a:spLocks noChangeShapeType="1"/>
            </p:cNvSpPr>
            <p:nvPr/>
          </p:nvSpPr>
          <p:spPr bwMode="auto">
            <a:xfrm>
              <a:off x="9062" y="3294"/>
              <a:ext cx="12"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6" name="Line 367"/>
            <p:cNvSpPr>
              <a:spLocks noChangeShapeType="1"/>
            </p:cNvSpPr>
            <p:nvPr/>
          </p:nvSpPr>
          <p:spPr bwMode="auto">
            <a:xfrm>
              <a:off x="9074" y="3294"/>
              <a:ext cx="30" cy="1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7" name="Line 368"/>
            <p:cNvSpPr>
              <a:spLocks noChangeShapeType="1"/>
            </p:cNvSpPr>
            <p:nvPr/>
          </p:nvSpPr>
          <p:spPr bwMode="auto">
            <a:xfrm>
              <a:off x="9104" y="3306"/>
              <a:ext cx="24"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8" name="Line 369"/>
            <p:cNvSpPr>
              <a:spLocks noChangeShapeType="1"/>
            </p:cNvSpPr>
            <p:nvPr/>
          </p:nvSpPr>
          <p:spPr bwMode="auto">
            <a:xfrm>
              <a:off x="9128" y="3312"/>
              <a:ext cx="18" cy="6"/>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9" name="Line 370"/>
            <p:cNvSpPr>
              <a:spLocks noChangeShapeType="1"/>
            </p:cNvSpPr>
            <p:nvPr/>
          </p:nvSpPr>
          <p:spPr bwMode="auto">
            <a:xfrm>
              <a:off x="9146" y="3318"/>
              <a:ext cx="1"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0" name="Rectangle 402"/>
            <p:cNvSpPr>
              <a:spLocks noChangeArrowheads="1"/>
            </p:cNvSpPr>
            <p:nvPr/>
          </p:nvSpPr>
          <p:spPr bwMode="auto">
            <a:xfrm>
              <a:off x="9284" y="3252"/>
              <a:ext cx="21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0.90</a:t>
              </a:r>
              <a:endParaRPr lang="en-GB" altLang="en-US" sz="2100"/>
            </a:p>
          </p:txBody>
        </p:sp>
        <p:sp>
          <p:nvSpPr>
            <p:cNvPr id="701" name="Rectangle 403"/>
            <p:cNvSpPr>
              <a:spLocks noChangeArrowheads="1"/>
            </p:cNvSpPr>
            <p:nvPr/>
          </p:nvSpPr>
          <p:spPr bwMode="auto">
            <a:xfrm>
              <a:off x="9284" y="2766"/>
              <a:ext cx="21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1.00</a:t>
              </a:r>
              <a:endParaRPr lang="en-GB" altLang="en-US" sz="2100"/>
            </a:p>
          </p:txBody>
        </p:sp>
        <p:sp>
          <p:nvSpPr>
            <p:cNvPr id="702" name="Rectangle 404"/>
            <p:cNvSpPr>
              <a:spLocks noChangeArrowheads="1"/>
            </p:cNvSpPr>
            <p:nvPr/>
          </p:nvSpPr>
          <p:spPr bwMode="auto">
            <a:xfrm>
              <a:off x="9284" y="2274"/>
              <a:ext cx="21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1.10</a:t>
              </a:r>
              <a:endParaRPr lang="en-GB" altLang="en-US" sz="2100"/>
            </a:p>
          </p:txBody>
        </p:sp>
        <p:sp>
          <p:nvSpPr>
            <p:cNvPr id="703" name="Rectangle 405"/>
            <p:cNvSpPr>
              <a:spLocks noChangeArrowheads="1"/>
            </p:cNvSpPr>
            <p:nvPr/>
          </p:nvSpPr>
          <p:spPr bwMode="auto">
            <a:xfrm>
              <a:off x="9284" y="1788"/>
              <a:ext cx="21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1.20</a:t>
              </a:r>
              <a:endParaRPr lang="en-GB" altLang="en-US" sz="2100"/>
            </a:p>
          </p:txBody>
        </p:sp>
        <p:sp>
          <p:nvSpPr>
            <p:cNvPr id="704" name="Rectangle 406"/>
            <p:cNvSpPr>
              <a:spLocks noChangeArrowheads="1"/>
            </p:cNvSpPr>
            <p:nvPr/>
          </p:nvSpPr>
          <p:spPr bwMode="auto">
            <a:xfrm>
              <a:off x="9284" y="1296"/>
              <a:ext cx="21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a:solidFill>
                    <a:srgbClr val="000000"/>
                  </a:solidFill>
                </a:rPr>
                <a:t>1.30</a:t>
              </a:r>
              <a:endParaRPr lang="en-GB" altLang="en-US" sz="2100"/>
            </a:p>
          </p:txBody>
        </p:sp>
        <p:sp>
          <p:nvSpPr>
            <p:cNvPr id="705" name="Rectangle 407"/>
            <p:cNvSpPr>
              <a:spLocks noChangeArrowheads="1"/>
            </p:cNvSpPr>
            <p:nvPr/>
          </p:nvSpPr>
          <p:spPr bwMode="auto">
            <a:xfrm rot="5400000">
              <a:off x="9598" y="2176"/>
              <a:ext cx="6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400" b="1">
                  <a:solidFill>
                    <a:srgbClr val="000000"/>
                  </a:solidFill>
                </a:rPr>
                <a:t>s</a:t>
              </a:r>
              <a:endParaRPr lang="en-GB" altLang="en-US" sz="2100"/>
            </a:p>
          </p:txBody>
        </p:sp>
        <p:sp>
          <p:nvSpPr>
            <p:cNvPr id="706" name="Rectangle 408"/>
            <p:cNvSpPr>
              <a:spLocks noChangeArrowheads="1"/>
            </p:cNvSpPr>
            <p:nvPr/>
          </p:nvSpPr>
          <p:spPr bwMode="auto">
            <a:xfrm rot="5400000">
              <a:off x="9491" y="2321"/>
              <a:ext cx="181"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b="1">
                  <a:solidFill>
                    <a:srgbClr val="000000"/>
                  </a:solidFill>
                </a:rPr>
                <a:t>w,air</a:t>
              </a:r>
              <a:endParaRPr lang="en-GB" altLang="en-US" sz="2100"/>
            </a:p>
          </p:txBody>
        </p:sp>
        <p:sp>
          <p:nvSpPr>
            <p:cNvPr id="707" name="Line 109"/>
            <p:cNvSpPr>
              <a:spLocks noChangeShapeType="1"/>
            </p:cNvSpPr>
            <p:nvPr/>
          </p:nvSpPr>
          <p:spPr bwMode="auto">
            <a:xfrm>
              <a:off x="6770" y="3090"/>
              <a:ext cx="240"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8" name="Rectangle 110"/>
            <p:cNvSpPr>
              <a:spLocks noChangeArrowheads="1"/>
            </p:cNvSpPr>
            <p:nvPr/>
          </p:nvSpPr>
          <p:spPr bwMode="auto">
            <a:xfrm>
              <a:off x="7028" y="3036"/>
              <a:ext cx="496"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a:solidFill>
                    <a:srgbClr val="000000"/>
                  </a:solidFill>
                </a:rPr>
                <a:t>sw,air protons</a:t>
              </a:r>
              <a:endParaRPr lang="en-GB" altLang="en-US" sz="2100"/>
            </a:p>
          </p:txBody>
        </p:sp>
        <p:sp>
          <p:nvSpPr>
            <p:cNvPr id="709" name="Line 111"/>
            <p:cNvSpPr>
              <a:spLocks noChangeShapeType="1"/>
            </p:cNvSpPr>
            <p:nvPr/>
          </p:nvSpPr>
          <p:spPr bwMode="auto">
            <a:xfrm>
              <a:off x="6770" y="3204"/>
              <a:ext cx="240" cy="1"/>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0" name="Rectangle 112"/>
            <p:cNvSpPr>
              <a:spLocks noChangeArrowheads="1"/>
            </p:cNvSpPr>
            <p:nvPr/>
          </p:nvSpPr>
          <p:spPr bwMode="auto">
            <a:xfrm>
              <a:off x="7028" y="3150"/>
              <a:ext cx="55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altLang="en-US" sz="1000">
                  <a:solidFill>
                    <a:srgbClr val="000000"/>
                  </a:solidFill>
                </a:rPr>
                <a:t>sw,air electrons</a:t>
              </a:r>
              <a:endParaRPr lang="en-GB" altLang="en-US" sz="2100"/>
            </a:p>
          </p:txBody>
        </p:sp>
      </p:grpSp>
      <p:sp>
        <p:nvSpPr>
          <p:cNvPr id="711" name="Text Box 116"/>
          <p:cNvSpPr txBox="1">
            <a:spLocks noChangeArrowheads="1"/>
          </p:cNvSpPr>
          <p:nvPr/>
        </p:nvSpPr>
        <p:spPr bwMode="auto">
          <a:xfrm>
            <a:off x="1711293" y="2230016"/>
            <a:ext cx="1158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000">
                <a:solidFill>
                  <a:srgbClr val="663300"/>
                </a:solidFill>
              </a:rPr>
              <a:t>ICRU 49</a:t>
            </a:r>
          </a:p>
        </p:txBody>
      </p:sp>
      <p:sp>
        <p:nvSpPr>
          <p:cNvPr id="712" name="Text Box 117"/>
          <p:cNvSpPr txBox="1">
            <a:spLocks noChangeArrowheads="1"/>
          </p:cNvSpPr>
          <p:nvPr/>
        </p:nvSpPr>
        <p:spPr bwMode="auto">
          <a:xfrm>
            <a:off x="4835493" y="2230016"/>
            <a:ext cx="1158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000">
                <a:solidFill>
                  <a:srgbClr val="0033CC"/>
                </a:solidFill>
              </a:rPr>
              <a:t>ICRU 37</a:t>
            </a:r>
          </a:p>
        </p:txBody>
      </p:sp>
      <p:grpSp>
        <p:nvGrpSpPr>
          <p:cNvPr id="716" name="Group 715"/>
          <p:cNvGrpSpPr/>
          <p:nvPr/>
        </p:nvGrpSpPr>
        <p:grpSpPr>
          <a:xfrm>
            <a:off x="3078130" y="3275749"/>
            <a:ext cx="5242654" cy="3309208"/>
            <a:chOff x="4273384" y="2996952"/>
            <a:chExt cx="5242654" cy="3309208"/>
          </a:xfrm>
          <a:solidFill>
            <a:schemeClr val="bg1"/>
          </a:solidFill>
        </p:grpSpPr>
        <p:pic>
          <p:nvPicPr>
            <p:cNvPr id="7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73384" y="2996952"/>
              <a:ext cx="4115040" cy="2901700"/>
            </a:xfrm>
            <a:prstGeom prst="rect">
              <a:avLst/>
            </a:prstGeom>
            <a:grpFill/>
            <a:ln>
              <a:noFill/>
            </a:ln>
            <a:effectLst/>
            <a:extLst/>
          </p:spPr>
        </p:pic>
        <p:sp>
          <p:nvSpPr>
            <p:cNvPr id="715" name="Rectangle 714"/>
            <p:cNvSpPr/>
            <p:nvPr/>
          </p:nvSpPr>
          <p:spPr>
            <a:xfrm>
              <a:off x="4349718" y="5936828"/>
              <a:ext cx="5166320" cy="369332"/>
            </a:xfrm>
            <a:prstGeom prst="rect">
              <a:avLst/>
            </a:prstGeom>
            <a:grpFill/>
          </p:spPr>
          <p:txBody>
            <a:bodyPr wrap="square">
              <a:spAutoFit/>
            </a:bodyPr>
            <a:lstStyle/>
            <a:p>
              <a:r>
                <a:rPr lang="en-GB" altLang="en-US" dirty="0" err="1">
                  <a:latin typeface="Comic Sans MS" panose="030F0702030302020204" pitchFamily="66" charset="0"/>
                </a:rPr>
                <a:t>Medin</a:t>
              </a:r>
              <a:r>
                <a:rPr lang="en-GB" altLang="en-US" dirty="0">
                  <a:latin typeface="Comic Sans MS" panose="030F0702030302020204" pitchFamily="66" charset="0"/>
                </a:rPr>
                <a:t> </a:t>
              </a:r>
              <a:r>
                <a:rPr lang="en-GB" altLang="en-US" dirty="0" smtClean="0">
                  <a:latin typeface="Comic Sans MS" panose="030F0702030302020204" pitchFamily="66" charset="0"/>
                </a:rPr>
                <a:t>et al. 1997</a:t>
              </a:r>
              <a:r>
                <a:rPr lang="en-GB" altLang="en-US" dirty="0">
                  <a:latin typeface="Comic Sans MS" panose="030F0702030302020204" pitchFamily="66" charset="0"/>
                </a:rPr>
                <a:t>, </a:t>
              </a:r>
              <a:r>
                <a:rPr lang="en-GB" altLang="en-US" dirty="0" err="1">
                  <a:latin typeface="Comic Sans MS" panose="030F0702030302020204" pitchFamily="66" charset="0"/>
                </a:rPr>
                <a:t>Phys</a:t>
              </a:r>
              <a:r>
                <a:rPr lang="en-GB" altLang="en-US" dirty="0">
                  <a:latin typeface="Comic Sans MS" panose="030F0702030302020204" pitchFamily="66" charset="0"/>
                </a:rPr>
                <a:t> Med </a:t>
              </a:r>
              <a:r>
                <a:rPr lang="en-GB" altLang="en-US" dirty="0" err="1">
                  <a:latin typeface="Comic Sans MS" panose="030F0702030302020204" pitchFamily="66" charset="0"/>
                </a:rPr>
                <a:t>Biol</a:t>
              </a:r>
              <a:r>
                <a:rPr lang="en-GB" altLang="en-US" dirty="0">
                  <a:latin typeface="Comic Sans MS" panose="030F0702030302020204" pitchFamily="66" charset="0"/>
                </a:rPr>
                <a:t> 42:89</a:t>
              </a:r>
              <a:endParaRPr lang="en-GB" dirty="0"/>
            </a:p>
          </p:txBody>
        </p:sp>
      </p:grpSp>
    </p:spTree>
    <p:extLst>
      <p:ext uri="{BB962C8B-B14F-4D97-AF65-F5344CB8AC3E}">
        <p14:creationId xmlns:p14="http://schemas.microsoft.com/office/powerpoint/2010/main" val="4072833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89"/>
                                        </p:tgtEl>
                                        <p:attrNameLst>
                                          <p:attrName>style.visibility</p:attrName>
                                        </p:attrNameLst>
                                      </p:cBhvr>
                                      <p:to>
                                        <p:strVal val="visible"/>
                                      </p:to>
                                    </p:set>
                                    <p:anim calcmode="lin" valueType="num">
                                      <p:cBhvr additive="base">
                                        <p:cTn id="7" dur="500" fill="hold"/>
                                        <p:tgtEl>
                                          <p:spTgt spid="489"/>
                                        </p:tgtEl>
                                        <p:attrNameLst>
                                          <p:attrName>ppt_x</p:attrName>
                                        </p:attrNameLst>
                                      </p:cBhvr>
                                      <p:tavLst>
                                        <p:tav tm="0">
                                          <p:val>
                                            <p:strVal val="1+#ppt_w/2"/>
                                          </p:val>
                                        </p:tav>
                                        <p:tav tm="100000">
                                          <p:val>
                                            <p:strVal val="#ppt_x"/>
                                          </p:val>
                                        </p:tav>
                                      </p:tavLst>
                                    </p:anim>
                                    <p:anim calcmode="lin" valueType="num">
                                      <p:cBhvr additive="base">
                                        <p:cTn id="8" dur="500" fill="hold"/>
                                        <p:tgtEl>
                                          <p:spTgt spid="48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716"/>
                                        </p:tgtEl>
                                        <p:attrNameLst>
                                          <p:attrName>style.visibility</p:attrName>
                                        </p:attrNameLst>
                                      </p:cBhvr>
                                      <p:to>
                                        <p:strVal val="visible"/>
                                      </p:to>
                                    </p:set>
                                    <p:anim calcmode="lin" valueType="num">
                                      <p:cBhvr additive="base">
                                        <p:cTn id="19" dur="500" fill="hold"/>
                                        <p:tgtEl>
                                          <p:spTgt spid="716"/>
                                        </p:tgtEl>
                                        <p:attrNameLst>
                                          <p:attrName>ppt_x</p:attrName>
                                        </p:attrNameLst>
                                      </p:cBhvr>
                                      <p:tavLst>
                                        <p:tav tm="0">
                                          <p:val>
                                            <p:strVal val="1+#ppt_w/2"/>
                                          </p:val>
                                        </p:tav>
                                        <p:tav tm="100000">
                                          <p:val>
                                            <p:strVal val="#ppt_x"/>
                                          </p:val>
                                        </p:tav>
                                      </p:tavLst>
                                    </p:anim>
                                    <p:anim calcmode="lin" valueType="num">
                                      <p:cBhvr additive="base">
                                        <p:cTn id="20" dur="500" fill="hold"/>
                                        <p:tgtEl>
                                          <p:spTgt spid="7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Perturbation correction factors</a:t>
            </a:r>
            <a:br>
              <a:rPr lang="en-GB" dirty="0" smtClean="0"/>
            </a:br>
            <a:endParaRPr lang="en-GB" dirty="0"/>
          </a:p>
        </p:txBody>
      </p:sp>
      <p:grpSp>
        <p:nvGrpSpPr>
          <p:cNvPr id="507" name="Group 506"/>
          <p:cNvGrpSpPr/>
          <p:nvPr/>
        </p:nvGrpSpPr>
        <p:grpSpPr>
          <a:xfrm>
            <a:off x="179512" y="3823254"/>
            <a:ext cx="4536504" cy="2790230"/>
            <a:chOff x="679196" y="1533425"/>
            <a:chExt cx="7727348" cy="5453743"/>
          </a:xfrm>
        </p:grpSpPr>
        <p:grpSp>
          <p:nvGrpSpPr>
            <p:cNvPr id="5" name="Group 2051"/>
            <p:cNvGrpSpPr>
              <a:grpSpLocks/>
            </p:cNvGrpSpPr>
            <p:nvPr/>
          </p:nvGrpSpPr>
          <p:grpSpPr bwMode="auto">
            <a:xfrm>
              <a:off x="1692275" y="2000150"/>
              <a:ext cx="5907088" cy="4049713"/>
              <a:chOff x="1066" y="1158"/>
              <a:chExt cx="3721" cy="2551"/>
            </a:xfrm>
          </p:grpSpPr>
          <p:grpSp>
            <p:nvGrpSpPr>
              <p:cNvPr id="6" name="Group 2052"/>
              <p:cNvGrpSpPr>
                <a:grpSpLocks/>
              </p:cNvGrpSpPr>
              <p:nvPr/>
            </p:nvGrpSpPr>
            <p:grpSpPr bwMode="auto">
              <a:xfrm>
                <a:off x="1649" y="1241"/>
                <a:ext cx="2515" cy="2032"/>
                <a:chOff x="1649" y="1241"/>
                <a:chExt cx="2515" cy="2032"/>
              </a:xfrm>
            </p:grpSpPr>
            <p:sp>
              <p:nvSpPr>
                <p:cNvPr id="276" name="Rectangle 2053"/>
                <p:cNvSpPr>
                  <a:spLocks noChangeArrowheads="1"/>
                </p:cNvSpPr>
                <p:nvPr/>
              </p:nvSpPr>
              <p:spPr bwMode="auto">
                <a:xfrm>
                  <a:off x="1649" y="1241"/>
                  <a:ext cx="2515" cy="2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277" name="Rectangle 2054"/>
                <p:cNvSpPr>
                  <a:spLocks noChangeArrowheads="1"/>
                </p:cNvSpPr>
                <p:nvPr/>
              </p:nvSpPr>
              <p:spPr bwMode="auto">
                <a:xfrm>
                  <a:off x="1649" y="1241"/>
                  <a:ext cx="2515" cy="2031"/>
                </a:xfrm>
                <a:prstGeom prst="rect">
                  <a:avLst/>
                </a:prstGeom>
                <a:noFill/>
                <a:ln w="2381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78" name="Line 2055"/>
                <p:cNvSpPr>
                  <a:spLocks noChangeShapeType="1"/>
                </p:cNvSpPr>
                <p:nvPr/>
              </p:nvSpPr>
              <p:spPr bwMode="auto">
                <a:xfrm>
                  <a:off x="1649" y="1241"/>
                  <a:ext cx="1" cy="203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79" name="Line 2056"/>
                <p:cNvSpPr>
                  <a:spLocks noChangeShapeType="1"/>
                </p:cNvSpPr>
                <p:nvPr/>
              </p:nvSpPr>
              <p:spPr bwMode="auto">
                <a:xfrm>
                  <a:off x="1649" y="327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80" name="Line 2057"/>
                <p:cNvSpPr>
                  <a:spLocks noChangeShapeType="1"/>
                </p:cNvSpPr>
                <p:nvPr/>
              </p:nvSpPr>
              <p:spPr bwMode="auto">
                <a:xfrm>
                  <a:off x="1649" y="3227"/>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81" name="Line 2058"/>
                <p:cNvSpPr>
                  <a:spLocks noChangeShapeType="1"/>
                </p:cNvSpPr>
                <p:nvPr/>
              </p:nvSpPr>
              <p:spPr bwMode="auto">
                <a:xfrm>
                  <a:off x="1649" y="318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82" name="Line 2059"/>
                <p:cNvSpPr>
                  <a:spLocks noChangeShapeType="1"/>
                </p:cNvSpPr>
                <p:nvPr/>
              </p:nvSpPr>
              <p:spPr bwMode="auto">
                <a:xfrm>
                  <a:off x="1649" y="3136"/>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83" name="Line 2060"/>
                <p:cNvSpPr>
                  <a:spLocks noChangeShapeType="1"/>
                </p:cNvSpPr>
                <p:nvPr/>
              </p:nvSpPr>
              <p:spPr bwMode="auto">
                <a:xfrm>
                  <a:off x="1649" y="309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84" name="Line 2061"/>
                <p:cNvSpPr>
                  <a:spLocks noChangeShapeType="1"/>
                </p:cNvSpPr>
                <p:nvPr/>
              </p:nvSpPr>
              <p:spPr bwMode="auto">
                <a:xfrm>
                  <a:off x="1649" y="3046"/>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85" name="Line 2062"/>
                <p:cNvSpPr>
                  <a:spLocks noChangeShapeType="1"/>
                </p:cNvSpPr>
                <p:nvPr/>
              </p:nvSpPr>
              <p:spPr bwMode="auto">
                <a:xfrm>
                  <a:off x="1649" y="300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86" name="Line 2063"/>
                <p:cNvSpPr>
                  <a:spLocks noChangeShapeType="1"/>
                </p:cNvSpPr>
                <p:nvPr/>
              </p:nvSpPr>
              <p:spPr bwMode="auto">
                <a:xfrm>
                  <a:off x="1649" y="2956"/>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87" name="Line 2064"/>
                <p:cNvSpPr>
                  <a:spLocks noChangeShapeType="1"/>
                </p:cNvSpPr>
                <p:nvPr/>
              </p:nvSpPr>
              <p:spPr bwMode="auto">
                <a:xfrm>
                  <a:off x="1649" y="291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88" name="Line 2065"/>
                <p:cNvSpPr>
                  <a:spLocks noChangeShapeType="1"/>
                </p:cNvSpPr>
                <p:nvPr/>
              </p:nvSpPr>
              <p:spPr bwMode="auto">
                <a:xfrm>
                  <a:off x="1649" y="2866"/>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89" name="Line 2066"/>
                <p:cNvSpPr>
                  <a:spLocks noChangeShapeType="1"/>
                </p:cNvSpPr>
                <p:nvPr/>
              </p:nvSpPr>
              <p:spPr bwMode="auto">
                <a:xfrm>
                  <a:off x="1649" y="282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90" name="Line 2067"/>
                <p:cNvSpPr>
                  <a:spLocks noChangeShapeType="1"/>
                </p:cNvSpPr>
                <p:nvPr/>
              </p:nvSpPr>
              <p:spPr bwMode="auto">
                <a:xfrm>
                  <a:off x="1649" y="2775"/>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91" name="Line 2068"/>
                <p:cNvSpPr>
                  <a:spLocks noChangeShapeType="1"/>
                </p:cNvSpPr>
                <p:nvPr/>
              </p:nvSpPr>
              <p:spPr bwMode="auto">
                <a:xfrm>
                  <a:off x="1649" y="2730"/>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92" name="Line 2069"/>
                <p:cNvSpPr>
                  <a:spLocks noChangeShapeType="1"/>
                </p:cNvSpPr>
                <p:nvPr/>
              </p:nvSpPr>
              <p:spPr bwMode="auto">
                <a:xfrm>
                  <a:off x="1649" y="2685"/>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93" name="Line 2070"/>
                <p:cNvSpPr>
                  <a:spLocks noChangeShapeType="1"/>
                </p:cNvSpPr>
                <p:nvPr/>
              </p:nvSpPr>
              <p:spPr bwMode="auto">
                <a:xfrm>
                  <a:off x="1649" y="2640"/>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94" name="Line 2071"/>
                <p:cNvSpPr>
                  <a:spLocks noChangeShapeType="1"/>
                </p:cNvSpPr>
                <p:nvPr/>
              </p:nvSpPr>
              <p:spPr bwMode="auto">
                <a:xfrm>
                  <a:off x="1649" y="2595"/>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95" name="Line 2072"/>
                <p:cNvSpPr>
                  <a:spLocks noChangeShapeType="1"/>
                </p:cNvSpPr>
                <p:nvPr/>
              </p:nvSpPr>
              <p:spPr bwMode="auto">
                <a:xfrm>
                  <a:off x="1649" y="2550"/>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96" name="Line 2073"/>
                <p:cNvSpPr>
                  <a:spLocks noChangeShapeType="1"/>
                </p:cNvSpPr>
                <p:nvPr/>
              </p:nvSpPr>
              <p:spPr bwMode="auto">
                <a:xfrm>
                  <a:off x="1649" y="2505"/>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97" name="Line 2074"/>
                <p:cNvSpPr>
                  <a:spLocks noChangeShapeType="1"/>
                </p:cNvSpPr>
                <p:nvPr/>
              </p:nvSpPr>
              <p:spPr bwMode="auto">
                <a:xfrm>
                  <a:off x="1649" y="2460"/>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98" name="Line 2075"/>
                <p:cNvSpPr>
                  <a:spLocks noChangeShapeType="1"/>
                </p:cNvSpPr>
                <p:nvPr/>
              </p:nvSpPr>
              <p:spPr bwMode="auto">
                <a:xfrm>
                  <a:off x="1649" y="2414"/>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99" name="Line 2076"/>
                <p:cNvSpPr>
                  <a:spLocks noChangeShapeType="1"/>
                </p:cNvSpPr>
                <p:nvPr/>
              </p:nvSpPr>
              <p:spPr bwMode="auto">
                <a:xfrm>
                  <a:off x="1649" y="2369"/>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00" name="Line 2077"/>
                <p:cNvSpPr>
                  <a:spLocks noChangeShapeType="1"/>
                </p:cNvSpPr>
                <p:nvPr/>
              </p:nvSpPr>
              <p:spPr bwMode="auto">
                <a:xfrm>
                  <a:off x="1649" y="2324"/>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01" name="Line 2078"/>
                <p:cNvSpPr>
                  <a:spLocks noChangeShapeType="1"/>
                </p:cNvSpPr>
                <p:nvPr/>
              </p:nvSpPr>
              <p:spPr bwMode="auto">
                <a:xfrm>
                  <a:off x="1649" y="2279"/>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02" name="Line 2079"/>
                <p:cNvSpPr>
                  <a:spLocks noChangeShapeType="1"/>
                </p:cNvSpPr>
                <p:nvPr/>
              </p:nvSpPr>
              <p:spPr bwMode="auto">
                <a:xfrm>
                  <a:off x="1649" y="2234"/>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03" name="Line 2080"/>
                <p:cNvSpPr>
                  <a:spLocks noChangeShapeType="1"/>
                </p:cNvSpPr>
                <p:nvPr/>
              </p:nvSpPr>
              <p:spPr bwMode="auto">
                <a:xfrm>
                  <a:off x="1649" y="2189"/>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04" name="Line 2081"/>
                <p:cNvSpPr>
                  <a:spLocks noChangeShapeType="1"/>
                </p:cNvSpPr>
                <p:nvPr/>
              </p:nvSpPr>
              <p:spPr bwMode="auto">
                <a:xfrm>
                  <a:off x="1649" y="2144"/>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05" name="Line 2082"/>
                <p:cNvSpPr>
                  <a:spLocks noChangeShapeType="1"/>
                </p:cNvSpPr>
                <p:nvPr/>
              </p:nvSpPr>
              <p:spPr bwMode="auto">
                <a:xfrm>
                  <a:off x="1649" y="2099"/>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06" name="Line 2083"/>
                <p:cNvSpPr>
                  <a:spLocks noChangeShapeType="1"/>
                </p:cNvSpPr>
                <p:nvPr/>
              </p:nvSpPr>
              <p:spPr bwMode="auto">
                <a:xfrm>
                  <a:off x="1649" y="2053"/>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07" name="Line 2084"/>
                <p:cNvSpPr>
                  <a:spLocks noChangeShapeType="1"/>
                </p:cNvSpPr>
                <p:nvPr/>
              </p:nvSpPr>
              <p:spPr bwMode="auto">
                <a:xfrm>
                  <a:off x="1649" y="2008"/>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08" name="Line 2085"/>
                <p:cNvSpPr>
                  <a:spLocks noChangeShapeType="1"/>
                </p:cNvSpPr>
                <p:nvPr/>
              </p:nvSpPr>
              <p:spPr bwMode="auto">
                <a:xfrm>
                  <a:off x="1649" y="1963"/>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09" name="Line 2086"/>
                <p:cNvSpPr>
                  <a:spLocks noChangeShapeType="1"/>
                </p:cNvSpPr>
                <p:nvPr/>
              </p:nvSpPr>
              <p:spPr bwMode="auto">
                <a:xfrm>
                  <a:off x="1649" y="1918"/>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10" name="Line 2087"/>
                <p:cNvSpPr>
                  <a:spLocks noChangeShapeType="1"/>
                </p:cNvSpPr>
                <p:nvPr/>
              </p:nvSpPr>
              <p:spPr bwMode="auto">
                <a:xfrm>
                  <a:off x="1649" y="1873"/>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11" name="Line 2088"/>
                <p:cNvSpPr>
                  <a:spLocks noChangeShapeType="1"/>
                </p:cNvSpPr>
                <p:nvPr/>
              </p:nvSpPr>
              <p:spPr bwMode="auto">
                <a:xfrm>
                  <a:off x="1649" y="1828"/>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12" name="Line 2089"/>
                <p:cNvSpPr>
                  <a:spLocks noChangeShapeType="1"/>
                </p:cNvSpPr>
                <p:nvPr/>
              </p:nvSpPr>
              <p:spPr bwMode="auto">
                <a:xfrm>
                  <a:off x="1649" y="1783"/>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13" name="Line 2090"/>
                <p:cNvSpPr>
                  <a:spLocks noChangeShapeType="1"/>
                </p:cNvSpPr>
                <p:nvPr/>
              </p:nvSpPr>
              <p:spPr bwMode="auto">
                <a:xfrm>
                  <a:off x="1649" y="1738"/>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14" name="Line 2091"/>
                <p:cNvSpPr>
                  <a:spLocks noChangeShapeType="1"/>
                </p:cNvSpPr>
                <p:nvPr/>
              </p:nvSpPr>
              <p:spPr bwMode="auto">
                <a:xfrm>
                  <a:off x="1649" y="169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15" name="Line 2092"/>
                <p:cNvSpPr>
                  <a:spLocks noChangeShapeType="1"/>
                </p:cNvSpPr>
                <p:nvPr/>
              </p:nvSpPr>
              <p:spPr bwMode="auto">
                <a:xfrm>
                  <a:off x="1649" y="1647"/>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16" name="Line 2093"/>
                <p:cNvSpPr>
                  <a:spLocks noChangeShapeType="1"/>
                </p:cNvSpPr>
                <p:nvPr/>
              </p:nvSpPr>
              <p:spPr bwMode="auto">
                <a:xfrm>
                  <a:off x="1649" y="160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17" name="Line 2094"/>
                <p:cNvSpPr>
                  <a:spLocks noChangeShapeType="1"/>
                </p:cNvSpPr>
                <p:nvPr/>
              </p:nvSpPr>
              <p:spPr bwMode="auto">
                <a:xfrm>
                  <a:off x="1649" y="1557"/>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18" name="Line 2095"/>
                <p:cNvSpPr>
                  <a:spLocks noChangeShapeType="1"/>
                </p:cNvSpPr>
                <p:nvPr/>
              </p:nvSpPr>
              <p:spPr bwMode="auto">
                <a:xfrm>
                  <a:off x="1649" y="151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19" name="Line 2096"/>
                <p:cNvSpPr>
                  <a:spLocks noChangeShapeType="1"/>
                </p:cNvSpPr>
                <p:nvPr/>
              </p:nvSpPr>
              <p:spPr bwMode="auto">
                <a:xfrm>
                  <a:off x="1649" y="1467"/>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20" name="Line 2097"/>
                <p:cNvSpPr>
                  <a:spLocks noChangeShapeType="1"/>
                </p:cNvSpPr>
                <p:nvPr/>
              </p:nvSpPr>
              <p:spPr bwMode="auto">
                <a:xfrm>
                  <a:off x="1649" y="142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21" name="Line 2098"/>
                <p:cNvSpPr>
                  <a:spLocks noChangeShapeType="1"/>
                </p:cNvSpPr>
                <p:nvPr/>
              </p:nvSpPr>
              <p:spPr bwMode="auto">
                <a:xfrm>
                  <a:off x="1649" y="1377"/>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22" name="Line 2099"/>
                <p:cNvSpPr>
                  <a:spLocks noChangeShapeType="1"/>
                </p:cNvSpPr>
                <p:nvPr/>
              </p:nvSpPr>
              <p:spPr bwMode="auto">
                <a:xfrm>
                  <a:off x="1649" y="133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23" name="Line 2100"/>
                <p:cNvSpPr>
                  <a:spLocks noChangeShapeType="1"/>
                </p:cNvSpPr>
                <p:nvPr/>
              </p:nvSpPr>
              <p:spPr bwMode="auto">
                <a:xfrm>
                  <a:off x="1649" y="1286"/>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24" name="Line 2101"/>
                <p:cNvSpPr>
                  <a:spLocks noChangeShapeType="1"/>
                </p:cNvSpPr>
                <p:nvPr/>
              </p:nvSpPr>
              <p:spPr bwMode="auto">
                <a:xfrm>
                  <a:off x="1649" y="124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25" name="Line 2102"/>
                <p:cNvSpPr>
                  <a:spLocks noChangeShapeType="1"/>
                </p:cNvSpPr>
                <p:nvPr/>
              </p:nvSpPr>
              <p:spPr bwMode="auto">
                <a:xfrm>
                  <a:off x="1649" y="3272"/>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26" name="Line 2103"/>
                <p:cNvSpPr>
                  <a:spLocks noChangeShapeType="1"/>
                </p:cNvSpPr>
                <p:nvPr/>
              </p:nvSpPr>
              <p:spPr bwMode="auto">
                <a:xfrm>
                  <a:off x="1649" y="3046"/>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27" name="Line 2104"/>
                <p:cNvSpPr>
                  <a:spLocks noChangeShapeType="1"/>
                </p:cNvSpPr>
                <p:nvPr/>
              </p:nvSpPr>
              <p:spPr bwMode="auto">
                <a:xfrm>
                  <a:off x="1649" y="2821"/>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28" name="Line 2105"/>
                <p:cNvSpPr>
                  <a:spLocks noChangeShapeType="1"/>
                </p:cNvSpPr>
                <p:nvPr/>
              </p:nvSpPr>
              <p:spPr bwMode="auto">
                <a:xfrm>
                  <a:off x="1649" y="2595"/>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29" name="Line 2106"/>
                <p:cNvSpPr>
                  <a:spLocks noChangeShapeType="1"/>
                </p:cNvSpPr>
                <p:nvPr/>
              </p:nvSpPr>
              <p:spPr bwMode="auto">
                <a:xfrm>
                  <a:off x="1649" y="2369"/>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30" name="Line 2107"/>
                <p:cNvSpPr>
                  <a:spLocks noChangeShapeType="1"/>
                </p:cNvSpPr>
                <p:nvPr/>
              </p:nvSpPr>
              <p:spPr bwMode="auto">
                <a:xfrm>
                  <a:off x="1649" y="2144"/>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31" name="Line 2108"/>
                <p:cNvSpPr>
                  <a:spLocks noChangeShapeType="1"/>
                </p:cNvSpPr>
                <p:nvPr/>
              </p:nvSpPr>
              <p:spPr bwMode="auto">
                <a:xfrm>
                  <a:off x="1649" y="1918"/>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32" name="Line 2109"/>
                <p:cNvSpPr>
                  <a:spLocks noChangeShapeType="1"/>
                </p:cNvSpPr>
                <p:nvPr/>
              </p:nvSpPr>
              <p:spPr bwMode="auto">
                <a:xfrm>
                  <a:off x="1649" y="1692"/>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33" name="Line 2110"/>
                <p:cNvSpPr>
                  <a:spLocks noChangeShapeType="1"/>
                </p:cNvSpPr>
                <p:nvPr/>
              </p:nvSpPr>
              <p:spPr bwMode="auto">
                <a:xfrm>
                  <a:off x="1649" y="1467"/>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34" name="Line 2111"/>
                <p:cNvSpPr>
                  <a:spLocks noChangeShapeType="1"/>
                </p:cNvSpPr>
                <p:nvPr/>
              </p:nvSpPr>
              <p:spPr bwMode="auto">
                <a:xfrm>
                  <a:off x="1649" y="1241"/>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35" name="Line 2112"/>
                <p:cNvSpPr>
                  <a:spLocks noChangeShapeType="1"/>
                </p:cNvSpPr>
                <p:nvPr/>
              </p:nvSpPr>
              <p:spPr bwMode="auto">
                <a:xfrm>
                  <a:off x="1649" y="3272"/>
                  <a:ext cx="251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36" name="Line 2113"/>
                <p:cNvSpPr>
                  <a:spLocks noChangeShapeType="1"/>
                </p:cNvSpPr>
                <p:nvPr/>
              </p:nvSpPr>
              <p:spPr bwMode="auto">
                <a:xfrm flipV="1">
                  <a:off x="1649"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37" name="Line 2114"/>
                <p:cNvSpPr>
                  <a:spLocks noChangeShapeType="1"/>
                </p:cNvSpPr>
                <p:nvPr/>
              </p:nvSpPr>
              <p:spPr bwMode="auto">
                <a:xfrm flipV="1">
                  <a:off x="1793"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38" name="Line 2115"/>
                <p:cNvSpPr>
                  <a:spLocks noChangeShapeType="1"/>
                </p:cNvSpPr>
                <p:nvPr/>
              </p:nvSpPr>
              <p:spPr bwMode="auto">
                <a:xfrm flipV="1">
                  <a:off x="1936"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39" name="Line 2116"/>
                <p:cNvSpPr>
                  <a:spLocks noChangeShapeType="1"/>
                </p:cNvSpPr>
                <p:nvPr/>
              </p:nvSpPr>
              <p:spPr bwMode="auto">
                <a:xfrm flipV="1">
                  <a:off x="2080"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40" name="Line 2117"/>
                <p:cNvSpPr>
                  <a:spLocks noChangeShapeType="1"/>
                </p:cNvSpPr>
                <p:nvPr/>
              </p:nvSpPr>
              <p:spPr bwMode="auto">
                <a:xfrm flipV="1">
                  <a:off x="2224"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41" name="Line 2118"/>
                <p:cNvSpPr>
                  <a:spLocks noChangeShapeType="1"/>
                </p:cNvSpPr>
                <p:nvPr/>
              </p:nvSpPr>
              <p:spPr bwMode="auto">
                <a:xfrm flipV="1">
                  <a:off x="2367"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42" name="Line 2119"/>
                <p:cNvSpPr>
                  <a:spLocks noChangeShapeType="1"/>
                </p:cNvSpPr>
                <p:nvPr/>
              </p:nvSpPr>
              <p:spPr bwMode="auto">
                <a:xfrm flipV="1">
                  <a:off x="2511"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43" name="Line 2120"/>
                <p:cNvSpPr>
                  <a:spLocks noChangeShapeType="1"/>
                </p:cNvSpPr>
                <p:nvPr/>
              </p:nvSpPr>
              <p:spPr bwMode="auto">
                <a:xfrm flipV="1">
                  <a:off x="2655"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44" name="Line 2121"/>
                <p:cNvSpPr>
                  <a:spLocks noChangeShapeType="1"/>
                </p:cNvSpPr>
                <p:nvPr/>
              </p:nvSpPr>
              <p:spPr bwMode="auto">
                <a:xfrm flipV="1">
                  <a:off x="2798"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45" name="Line 2122"/>
                <p:cNvSpPr>
                  <a:spLocks noChangeShapeType="1"/>
                </p:cNvSpPr>
                <p:nvPr/>
              </p:nvSpPr>
              <p:spPr bwMode="auto">
                <a:xfrm flipV="1">
                  <a:off x="2942"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46" name="Line 2123"/>
                <p:cNvSpPr>
                  <a:spLocks noChangeShapeType="1"/>
                </p:cNvSpPr>
                <p:nvPr/>
              </p:nvSpPr>
              <p:spPr bwMode="auto">
                <a:xfrm flipV="1">
                  <a:off x="3086"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47" name="Line 2124"/>
                <p:cNvSpPr>
                  <a:spLocks noChangeShapeType="1"/>
                </p:cNvSpPr>
                <p:nvPr/>
              </p:nvSpPr>
              <p:spPr bwMode="auto">
                <a:xfrm flipV="1">
                  <a:off x="3230"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48" name="Line 2125"/>
                <p:cNvSpPr>
                  <a:spLocks noChangeShapeType="1"/>
                </p:cNvSpPr>
                <p:nvPr/>
              </p:nvSpPr>
              <p:spPr bwMode="auto">
                <a:xfrm flipV="1">
                  <a:off x="3374"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49" name="Line 2126"/>
                <p:cNvSpPr>
                  <a:spLocks noChangeShapeType="1"/>
                </p:cNvSpPr>
                <p:nvPr/>
              </p:nvSpPr>
              <p:spPr bwMode="auto">
                <a:xfrm flipV="1">
                  <a:off x="3518"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50" name="Line 2127"/>
                <p:cNvSpPr>
                  <a:spLocks noChangeShapeType="1"/>
                </p:cNvSpPr>
                <p:nvPr/>
              </p:nvSpPr>
              <p:spPr bwMode="auto">
                <a:xfrm flipV="1">
                  <a:off x="3661"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51" name="Line 2128"/>
                <p:cNvSpPr>
                  <a:spLocks noChangeShapeType="1"/>
                </p:cNvSpPr>
                <p:nvPr/>
              </p:nvSpPr>
              <p:spPr bwMode="auto">
                <a:xfrm flipV="1">
                  <a:off x="3805"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52" name="Line 2129"/>
                <p:cNvSpPr>
                  <a:spLocks noChangeShapeType="1"/>
                </p:cNvSpPr>
                <p:nvPr/>
              </p:nvSpPr>
              <p:spPr bwMode="auto">
                <a:xfrm flipV="1">
                  <a:off x="3949"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53" name="Line 2130"/>
                <p:cNvSpPr>
                  <a:spLocks noChangeShapeType="1"/>
                </p:cNvSpPr>
                <p:nvPr/>
              </p:nvSpPr>
              <p:spPr bwMode="auto">
                <a:xfrm flipV="1">
                  <a:off x="4092" y="3246"/>
                  <a:ext cx="1" cy="26"/>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54" name="Line 2131"/>
                <p:cNvSpPr>
                  <a:spLocks noChangeShapeType="1"/>
                </p:cNvSpPr>
                <p:nvPr/>
              </p:nvSpPr>
              <p:spPr bwMode="auto">
                <a:xfrm flipV="1">
                  <a:off x="1649" y="3237"/>
                  <a:ext cx="1" cy="35"/>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55" name="Line 2132"/>
                <p:cNvSpPr>
                  <a:spLocks noChangeShapeType="1"/>
                </p:cNvSpPr>
                <p:nvPr/>
              </p:nvSpPr>
              <p:spPr bwMode="auto">
                <a:xfrm flipV="1">
                  <a:off x="2367" y="3237"/>
                  <a:ext cx="1" cy="35"/>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56" name="Line 2133"/>
                <p:cNvSpPr>
                  <a:spLocks noChangeShapeType="1"/>
                </p:cNvSpPr>
                <p:nvPr/>
              </p:nvSpPr>
              <p:spPr bwMode="auto">
                <a:xfrm flipV="1">
                  <a:off x="3086" y="3237"/>
                  <a:ext cx="1" cy="35"/>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57" name="Line 2134"/>
                <p:cNvSpPr>
                  <a:spLocks noChangeShapeType="1"/>
                </p:cNvSpPr>
                <p:nvPr/>
              </p:nvSpPr>
              <p:spPr bwMode="auto">
                <a:xfrm flipV="1">
                  <a:off x="3805" y="3237"/>
                  <a:ext cx="1" cy="35"/>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58" name="Freeform 2135"/>
                <p:cNvSpPr>
                  <a:spLocks/>
                </p:cNvSpPr>
                <p:nvPr/>
              </p:nvSpPr>
              <p:spPr bwMode="auto">
                <a:xfrm>
                  <a:off x="1649" y="2585"/>
                  <a:ext cx="222" cy="9"/>
                </a:xfrm>
                <a:custGeom>
                  <a:avLst/>
                  <a:gdLst>
                    <a:gd name="T0" fmla="*/ 0 w 443"/>
                    <a:gd name="T1" fmla="*/ 17 h 17"/>
                    <a:gd name="T2" fmla="*/ 220 w 443"/>
                    <a:gd name="T3" fmla="*/ 9 h 17"/>
                    <a:gd name="T4" fmla="*/ 443 w 443"/>
                    <a:gd name="T5" fmla="*/ 0 h 17"/>
                  </a:gdLst>
                  <a:ahLst/>
                  <a:cxnLst>
                    <a:cxn ang="0">
                      <a:pos x="T0" y="T1"/>
                    </a:cxn>
                    <a:cxn ang="0">
                      <a:pos x="T2" y="T3"/>
                    </a:cxn>
                    <a:cxn ang="0">
                      <a:pos x="T4" y="T5"/>
                    </a:cxn>
                  </a:cxnLst>
                  <a:rect l="0" t="0" r="r" b="b"/>
                  <a:pathLst>
                    <a:path w="443" h="17">
                      <a:moveTo>
                        <a:pt x="0" y="17"/>
                      </a:moveTo>
                      <a:lnTo>
                        <a:pt x="220" y="9"/>
                      </a:lnTo>
                      <a:lnTo>
                        <a:pt x="443"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59" name="Freeform 2136"/>
                <p:cNvSpPr>
                  <a:spLocks/>
                </p:cNvSpPr>
                <p:nvPr/>
              </p:nvSpPr>
              <p:spPr bwMode="auto">
                <a:xfrm>
                  <a:off x="1871" y="2575"/>
                  <a:ext cx="223" cy="10"/>
                </a:xfrm>
                <a:custGeom>
                  <a:avLst/>
                  <a:gdLst>
                    <a:gd name="T0" fmla="*/ 0 w 446"/>
                    <a:gd name="T1" fmla="*/ 22 h 22"/>
                    <a:gd name="T2" fmla="*/ 223 w 446"/>
                    <a:gd name="T3" fmla="*/ 12 h 22"/>
                    <a:gd name="T4" fmla="*/ 446 w 446"/>
                    <a:gd name="T5" fmla="*/ 0 h 22"/>
                  </a:gdLst>
                  <a:ahLst/>
                  <a:cxnLst>
                    <a:cxn ang="0">
                      <a:pos x="T0" y="T1"/>
                    </a:cxn>
                    <a:cxn ang="0">
                      <a:pos x="T2" y="T3"/>
                    </a:cxn>
                    <a:cxn ang="0">
                      <a:pos x="T4" y="T5"/>
                    </a:cxn>
                  </a:cxnLst>
                  <a:rect l="0" t="0" r="r" b="b"/>
                  <a:pathLst>
                    <a:path w="446" h="22">
                      <a:moveTo>
                        <a:pt x="0" y="22"/>
                      </a:moveTo>
                      <a:lnTo>
                        <a:pt x="223" y="12"/>
                      </a:lnTo>
                      <a:lnTo>
                        <a:pt x="446"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60" name="Freeform 2137"/>
                <p:cNvSpPr>
                  <a:spLocks/>
                </p:cNvSpPr>
                <p:nvPr/>
              </p:nvSpPr>
              <p:spPr bwMode="auto">
                <a:xfrm>
                  <a:off x="2094" y="2562"/>
                  <a:ext cx="222" cy="13"/>
                </a:xfrm>
                <a:custGeom>
                  <a:avLst/>
                  <a:gdLst>
                    <a:gd name="T0" fmla="*/ 0 w 443"/>
                    <a:gd name="T1" fmla="*/ 24 h 24"/>
                    <a:gd name="T2" fmla="*/ 220 w 443"/>
                    <a:gd name="T3" fmla="*/ 13 h 24"/>
                    <a:gd name="T4" fmla="*/ 443 w 443"/>
                    <a:gd name="T5" fmla="*/ 0 h 24"/>
                  </a:gdLst>
                  <a:ahLst/>
                  <a:cxnLst>
                    <a:cxn ang="0">
                      <a:pos x="T0" y="T1"/>
                    </a:cxn>
                    <a:cxn ang="0">
                      <a:pos x="T2" y="T3"/>
                    </a:cxn>
                    <a:cxn ang="0">
                      <a:pos x="T4" y="T5"/>
                    </a:cxn>
                  </a:cxnLst>
                  <a:rect l="0" t="0" r="r" b="b"/>
                  <a:pathLst>
                    <a:path w="443" h="24">
                      <a:moveTo>
                        <a:pt x="0" y="24"/>
                      </a:moveTo>
                      <a:lnTo>
                        <a:pt x="220" y="13"/>
                      </a:lnTo>
                      <a:lnTo>
                        <a:pt x="443"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61" name="Freeform 2138"/>
                <p:cNvSpPr>
                  <a:spLocks/>
                </p:cNvSpPr>
                <p:nvPr/>
              </p:nvSpPr>
              <p:spPr bwMode="auto">
                <a:xfrm>
                  <a:off x="2316" y="2546"/>
                  <a:ext cx="222" cy="16"/>
                </a:xfrm>
                <a:custGeom>
                  <a:avLst/>
                  <a:gdLst>
                    <a:gd name="T0" fmla="*/ 0 w 446"/>
                    <a:gd name="T1" fmla="*/ 33 h 33"/>
                    <a:gd name="T2" fmla="*/ 58 w 446"/>
                    <a:gd name="T3" fmla="*/ 29 h 33"/>
                    <a:gd name="T4" fmla="*/ 117 w 446"/>
                    <a:gd name="T5" fmla="*/ 25 h 33"/>
                    <a:gd name="T6" fmla="*/ 177 w 446"/>
                    <a:gd name="T7" fmla="*/ 21 h 33"/>
                    <a:gd name="T8" fmla="*/ 236 w 446"/>
                    <a:gd name="T9" fmla="*/ 15 h 33"/>
                    <a:gd name="T10" fmla="*/ 294 w 446"/>
                    <a:gd name="T11" fmla="*/ 11 h 33"/>
                    <a:gd name="T12" fmla="*/ 350 w 446"/>
                    <a:gd name="T13" fmla="*/ 8 h 33"/>
                    <a:gd name="T14" fmla="*/ 401 w 446"/>
                    <a:gd name="T15" fmla="*/ 4 h 33"/>
                    <a:gd name="T16" fmla="*/ 424 w 446"/>
                    <a:gd name="T17" fmla="*/ 2 h 33"/>
                    <a:gd name="T18" fmla="*/ 446 w 446"/>
                    <a:gd name="T1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33">
                      <a:moveTo>
                        <a:pt x="0" y="33"/>
                      </a:moveTo>
                      <a:lnTo>
                        <a:pt x="58" y="29"/>
                      </a:lnTo>
                      <a:lnTo>
                        <a:pt x="117" y="25"/>
                      </a:lnTo>
                      <a:lnTo>
                        <a:pt x="177" y="21"/>
                      </a:lnTo>
                      <a:lnTo>
                        <a:pt x="236" y="15"/>
                      </a:lnTo>
                      <a:lnTo>
                        <a:pt x="294" y="11"/>
                      </a:lnTo>
                      <a:lnTo>
                        <a:pt x="350" y="8"/>
                      </a:lnTo>
                      <a:lnTo>
                        <a:pt x="401" y="4"/>
                      </a:lnTo>
                      <a:lnTo>
                        <a:pt x="424" y="2"/>
                      </a:lnTo>
                      <a:lnTo>
                        <a:pt x="446"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62" name="Freeform 2139"/>
                <p:cNvSpPr>
                  <a:spLocks/>
                </p:cNvSpPr>
                <p:nvPr/>
              </p:nvSpPr>
              <p:spPr bwMode="auto">
                <a:xfrm>
                  <a:off x="2538" y="2536"/>
                  <a:ext cx="112" cy="10"/>
                </a:xfrm>
                <a:custGeom>
                  <a:avLst/>
                  <a:gdLst>
                    <a:gd name="T0" fmla="*/ 0 w 222"/>
                    <a:gd name="T1" fmla="*/ 19 h 19"/>
                    <a:gd name="T2" fmla="*/ 19 w 222"/>
                    <a:gd name="T3" fmla="*/ 17 h 19"/>
                    <a:gd name="T4" fmla="*/ 38 w 222"/>
                    <a:gd name="T5" fmla="*/ 15 h 19"/>
                    <a:gd name="T6" fmla="*/ 71 w 222"/>
                    <a:gd name="T7" fmla="*/ 13 h 19"/>
                    <a:gd name="T8" fmla="*/ 99 w 222"/>
                    <a:gd name="T9" fmla="*/ 11 h 19"/>
                    <a:gd name="T10" fmla="*/ 124 w 222"/>
                    <a:gd name="T11" fmla="*/ 9 h 19"/>
                    <a:gd name="T12" fmla="*/ 149 w 222"/>
                    <a:gd name="T13" fmla="*/ 7 h 19"/>
                    <a:gd name="T14" fmla="*/ 172 w 222"/>
                    <a:gd name="T15" fmla="*/ 4 h 19"/>
                    <a:gd name="T16" fmla="*/ 195 w 222"/>
                    <a:gd name="T17" fmla="*/ 2 h 19"/>
                    <a:gd name="T18" fmla="*/ 222 w 222"/>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 h="19">
                      <a:moveTo>
                        <a:pt x="0" y="19"/>
                      </a:moveTo>
                      <a:lnTo>
                        <a:pt x="19" y="17"/>
                      </a:lnTo>
                      <a:lnTo>
                        <a:pt x="38" y="15"/>
                      </a:lnTo>
                      <a:lnTo>
                        <a:pt x="71" y="13"/>
                      </a:lnTo>
                      <a:lnTo>
                        <a:pt x="99" y="11"/>
                      </a:lnTo>
                      <a:lnTo>
                        <a:pt x="124" y="9"/>
                      </a:lnTo>
                      <a:lnTo>
                        <a:pt x="149" y="7"/>
                      </a:lnTo>
                      <a:lnTo>
                        <a:pt x="172" y="4"/>
                      </a:lnTo>
                      <a:lnTo>
                        <a:pt x="195" y="2"/>
                      </a:lnTo>
                      <a:lnTo>
                        <a:pt x="222"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63" name="Line 2140"/>
                <p:cNvSpPr>
                  <a:spLocks noChangeShapeType="1"/>
                </p:cNvSpPr>
                <p:nvPr/>
              </p:nvSpPr>
              <p:spPr bwMode="auto">
                <a:xfrm flipV="1">
                  <a:off x="2650" y="2526"/>
                  <a:ext cx="110" cy="10"/>
                </a:xfrm>
                <a:prstGeom prst="line">
                  <a:avLst/>
                </a:prstGeom>
                <a:noFill/>
                <a:ln w="23813">
                  <a:solidFill>
                    <a:srgbClr val="FF00FF"/>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64" name="Freeform 2141"/>
                <p:cNvSpPr>
                  <a:spLocks/>
                </p:cNvSpPr>
                <p:nvPr/>
              </p:nvSpPr>
              <p:spPr bwMode="auto">
                <a:xfrm>
                  <a:off x="2760" y="2513"/>
                  <a:ext cx="111" cy="13"/>
                </a:xfrm>
                <a:custGeom>
                  <a:avLst/>
                  <a:gdLst>
                    <a:gd name="T0" fmla="*/ 0 w 223"/>
                    <a:gd name="T1" fmla="*/ 25 h 25"/>
                    <a:gd name="T2" fmla="*/ 112 w 223"/>
                    <a:gd name="T3" fmla="*/ 13 h 25"/>
                    <a:gd name="T4" fmla="*/ 223 w 223"/>
                    <a:gd name="T5" fmla="*/ 0 h 25"/>
                  </a:gdLst>
                  <a:ahLst/>
                  <a:cxnLst>
                    <a:cxn ang="0">
                      <a:pos x="T0" y="T1"/>
                    </a:cxn>
                    <a:cxn ang="0">
                      <a:pos x="T2" y="T3"/>
                    </a:cxn>
                    <a:cxn ang="0">
                      <a:pos x="T4" y="T5"/>
                    </a:cxn>
                  </a:cxnLst>
                  <a:rect l="0" t="0" r="r" b="b"/>
                  <a:pathLst>
                    <a:path w="223" h="25">
                      <a:moveTo>
                        <a:pt x="0" y="25"/>
                      </a:moveTo>
                      <a:lnTo>
                        <a:pt x="112" y="13"/>
                      </a:lnTo>
                      <a:lnTo>
                        <a:pt x="223"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65" name="Freeform 2142"/>
                <p:cNvSpPr>
                  <a:spLocks/>
                </p:cNvSpPr>
                <p:nvPr/>
              </p:nvSpPr>
              <p:spPr bwMode="auto">
                <a:xfrm>
                  <a:off x="2871" y="2498"/>
                  <a:ext cx="112" cy="15"/>
                </a:xfrm>
                <a:custGeom>
                  <a:avLst/>
                  <a:gdLst>
                    <a:gd name="T0" fmla="*/ 0 w 223"/>
                    <a:gd name="T1" fmla="*/ 31 h 31"/>
                    <a:gd name="T2" fmla="*/ 111 w 223"/>
                    <a:gd name="T3" fmla="*/ 15 h 31"/>
                    <a:gd name="T4" fmla="*/ 223 w 223"/>
                    <a:gd name="T5" fmla="*/ 0 h 31"/>
                  </a:gdLst>
                  <a:ahLst/>
                  <a:cxnLst>
                    <a:cxn ang="0">
                      <a:pos x="T0" y="T1"/>
                    </a:cxn>
                    <a:cxn ang="0">
                      <a:pos x="T2" y="T3"/>
                    </a:cxn>
                    <a:cxn ang="0">
                      <a:pos x="T4" y="T5"/>
                    </a:cxn>
                  </a:cxnLst>
                  <a:rect l="0" t="0" r="r" b="b"/>
                  <a:pathLst>
                    <a:path w="223" h="31">
                      <a:moveTo>
                        <a:pt x="0" y="31"/>
                      </a:moveTo>
                      <a:lnTo>
                        <a:pt x="111" y="15"/>
                      </a:lnTo>
                      <a:lnTo>
                        <a:pt x="223"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66" name="Freeform 2143"/>
                <p:cNvSpPr>
                  <a:spLocks/>
                </p:cNvSpPr>
                <p:nvPr/>
              </p:nvSpPr>
              <p:spPr bwMode="auto">
                <a:xfrm>
                  <a:off x="2983" y="2480"/>
                  <a:ext cx="110" cy="18"/>
                </a:xfrm>
                <a:custGeom>
                  <a:avLst/>
                  <a:gdLst>
                    <a:gd name="T0" fmla="*/ 0 w 220"/>
                    <a:gd name="T1" fmla="*/ 37 h 37"/>
                    <a:gd name="T2" fmla="*/ 109 w 220"/>
                    <a:gd name="T3" fmla="*/ 20 h 37"/>
                    <a:gd name="T4" fmla="*/ 220 w 220"/>
                    <a:gd name="T5" fmla="*/ 0 h 37"/>
                  </a:gdLst>
                  <a:ahLst/>
                  <a:cxnLst>
                    <a:cxn ang="0">
                      <a:pos x="T0" y="T1"/>
                    </a:cxn>
                    <a:cxn ang="0">
                      <a:pos x="T2" y="T3"/>
                    </a:cxn>
                    <a:cxn ang="0">
                      <a:pos x="T4" y="T5"/>
                    </a:cxn>
                  </a:cxnLst>
                  <a:rect l="0" t="0" r="r" b="b"/>
                  <a:pathLst>
                    <a:path w="220" h="37">
                      <a:moveTo>
                        <a:pt x="0" y="37"/>
                      </a:moveTo>
                      <a:lnTo>
                        <a:pt x="109" y="20"/>
                      </a:lnTo>
                      <a:lnTo>
                        <a:pt x="220"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67" name="Freeform 2144"/>
                <p:cNvSpPr>
                  <a:spLocks/>
                </p:cNvSpPr>
                <p:nvPr/>
              </p:nvSpPr>
              <p:spPr bwMode="auto">
                <a:xfrm>
                  <a:off x="3093" y="2458"/>
                  <a:ext cx="112" cy="22"/>
                </a:xfrm>
                <a:custGeom>
                  <a:avLst/>
                  <a:gdLst>
                    <a:gd name="T0" fmla="*/ 0 w 223"/>
                    <a:gd name="T1" fmla="*/ 44 h 44"/>
                    <a:gd name="T2" fmla="*/ 29 w 223"/>
                    <a:gd name="T3" fmla="*/ 39 h 44"/>
                    <a:gd name="T4" fmla="*/ 60 w 223"/>
                    <a:gd name="T5" fmla="*/ 33 h 44"/>
                    <a:gd name="T6" fmla="*/ 119 w 223"/>
                    <a:gd name="T7" fmla="*/ 21 h 44"/>
                    <a:gd name="T8" fmla="*/ 150 w 223"/>
                    <a:gd name="T9" fmla="*/ 16 h 44"/>
                    <a:gd name="T10" fmla="*/ 177 w 223"/>
                    <a:gd name="T11" fmla="*/ 10 h 44"/>
                    <a:gd name="T12" fmla="*/ 202 w 223"/>
                    <a:gd name="T13" fmla="*/ 4 h 44"/>
                    <a:gd name="T14" fmla="*/ 223 w 223"/>
                    <a:gd name="T15" fmla="*/ 0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3" h="44">
                      <a:moveTo>
                        <a:pt x="0" y="44"/>
                      </a:moveTo>
                      <a:lnTo>
                        <a:pt x="29" y="39"/>
                      </a:lnTo>
                      <a:lnTo>
                        <a:pt x="60" y="33"/>
                      </a:lnTo>
                      <a:lnTo>
                        <a:pt x="119" y="21"/>
                      </a:lnTo>
                      <a:lnTo>
                        <a:pt x="150" y="16"/>
                      </a:lnTo>
                      <a:lnTo>
                        <a:pt x="177" y="10"/>
                      </a:lnTo>
                      <a:lnTo>
                        <a:pt x="202" y="4"/>
                      </a:lnTo>
                      <a:lnTo>
                        <a:pt x="223"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68" name="Freeform 2145"/>
                <p:cNvSpPr>
                  <a:spLocks/>
                </p:cNvSpPr>
                <p:nvPr/>
              </p:nvSpPr>
              <p:spPr bwMode="auto">
                <a:xfrm>
                  <a:off x="3205" y="2447"/>
                  <a:ext cx="44" cy="11"/>
                </a:xfrm>
                <a:custGeom>
                  <a:avLst/>
                  <a:gdLst>
                    <a:gd name="T0" fmla="*/ 0 w 88"/>
                    <a:gd name="T1" fmla="*/ 21 h 21"/>
                    <a:gd name="T2" fmla="*/ 16 w 88"/>
                    <a:gd name="T3" fmla="*/ 17 h 21"/>
                    <a:gd name="T4" fmla="*/ 29 w 88"/>
                    <a:gd name="T5" fmla="*/ 15 h 21"/>
                    <a:gd name="T6" fmla="*/ 40 w 88"/>
                    <a:gd name="T7" fmla="*/ 12 h 21"/>
                    <a:gd name="T8" fmla="*/ 52 w 88"/>
                    <a:gd name="T9" fmla="*/ 10 h 21"/>
                    <a:gd name="T10" fmla="*/ 69 w 88"/>
                    <a:gd name="T11" fmla="*/ 4 h 21"/>
                    <a:gd name="T12" fmla="*/ 88 w 88"/>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88" h="21">
                      <a:moveTo>
                        <a:pt x="0" y="21"/>
                      </a:moveTo>
                      <a:lnTo>
                        <a:pt x="16" y="17"/>
                      </a:lnTo>
                      <a:lnTo>
                        <a:pt x="29" y="15"/>
                      </a:lnTo>
                      <a:lnTo>
                        <a:pt x="40" y="12"/>
                      </a:lnTo>
                      <a:lnTo>
                        <a:pt x="52" y="10"/>
                      </a:lnTo>
                      <a:lnTo>
                        <a:pt x="69" y="4"/>
                      </a:lnTo>
                      <a:lnTo>
                        <a:pt x="88"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69" name="Line 2146"/>
                <p:cNvSpPr>
                  <a:spLocks noChangeShapeType="1"/>
                </p:cNvSpPr>
                <p:nvPr/>
              </p:nvSpPr>
              <p:spPr bwMode="auto">
                <a:xfrm flipV="1">
                  <a:off x="3249" y="2436"/>
                  <a:ext cx="45" cy="11"/>
                </a:xfrm>
                <a:prstGeom prst="line">
                  <a:avLst/>
                </a:prstGeom>
                <a:noFill/>
                <a:ln w="23813">
                  <a:solidFill>
                    <a:srgbClr val="FF00FF"/>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70" name="Line 2147"/>
                <p:cNvSpPr>
                  <a:spLocks noChangeShapeType="1"/>
                </p:cNvSpPr>
                <p:nvPr/>
              </p:nvSpPr>
              <p:spPr bwMode="auto">
                <a:xfrm flipV="1">
                  <a:off x="3294" y="2422"/>
                  <a:ext cx="44" cy="14"/>
                </a:xfrm>
                <a:prstGeom prst="line">
                  <a:avLst/>
                </a:prstGeom>
                <a:noFill/>
                <a:ln w="23813">
                  <a:solidFill>
                    <a:srgbClr val="FF00FF"/>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71" name="Line 2148"/>
                <p:cNvSpPr>
                  <a:spLocks noChangeShapeType="1"/>
                </p:cNvSpPr>
                <p:nvPr/>
              </p:nvSpPr>
              <p:spPr bwMode="auto">
                <a:xfrm flipV="1">
                  <a:off x="3338" y="2407"/>
                  <a:ext cx="44" cy="15"/>
                </a:xfrm>
                <a:prstGeom prst="line">
                  <a:avLst/>
                </a:prstGeom>
                <a:noFill/>
                <a:ln w="23813">
                  <a:solidFill>
                    <a:srgbClr val="FF00FF"/>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72" name="Line 2149"/>
                <p:cNvSpPr>
                  <a:spLocks noChangeShapeType="1"/>
                </p:cNvSpPr>
                <p:nvPr/>
              </p:nvSpPr>
              <p:spPr bwMode="auto">
                <a:xfrm flipV="1">
                  <a:off x="3382" y="2389"/>
                  <a:ext cx="45" cy="18"/>
                </a:xfrm>
                <a:prstGeom prst="line">
                  <a:avLst/>
                </a:prstGeom>
                <a:noFill/>
                <a:ln w="23813">
                  <a:solidFill>
                    <a:srgbClr val="FF00FF"/>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373" name="Freeform 2150"/>
                <p:cNvSpPr>
                  <a:spLocks/>
                </p:cNvSpPr>
                <p:nvPr/>
              </p:nvSpPr>
              <p:spPr bwMode="auto">
                <a:xfrm>
                  <a:off x="3427" y="2370"/>
                  <a:ext cx="44" cy="19"/>
                </a:xfrm>
                <a:custGeom>
                  <a:avLst/>
                  <a:gdLst>
                    <a:gd name="T0" fmla="*/ 0 w 88"/>
                    <a:gd name="T1" fmla="*/ 38 h 38"/>
                    <a:gd name="T2" fmla="*/ 44 w 88"/>
                    <a:gd name="T3" fmla="*/ 19 h 38"/>
                    <a:gd name="T4" fmla="*/ 88 w 88"/>
                    <a:gd name="T5" fmla="*/ 0 h 38"/>
                  </a:gdLst>
                  <a:ahLst/>
                  <a:cxnLst>
                    <a:cxn ang="0">
                      <a:pos x="T0" y="T1"/>
                    </a:cxn>
                    <a:cxn ang="0">
                      <a:pos x="T2" y="T3"/>
                    </a:cxn>
                    <a:cxn ang="0">
                      <a:pos x="T4" y="T5"/>
                    </a:cxn>
                  </a:cxnLst>
                  <a:rect l="0" t="0" r="r" b="b"/>
                  <a:pathLst>
                    <a:path w="88" h="38">
                      <a:moveTo>
                        <a:pt x="0" y="38"/>
                      </a:moveTo>
                      <a:lnTo>
                        <a:pt x="44" y="19"/>
                      </a:lnTo>
                      <a:lnTo>
                        <a:pt x="88"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74" name="Freeform 2151"/>
                <p:cNvSpPr>
                  <a:spLocks/>
                </p:cNvSpPr>
                <p:nvPr/>
              </p:nvSpPr>
              <p:spPr bwMode="auto">
                <a:xfrm>
                  <a:off x="3471" y="2346"/>
                  <a:ext cx="45" cy="24"/>
                </a:xfrm>
                <a:custGeom>
                  <a:avLst/>
                  <a:gdLst>
                    <a:gd name="T0" fmla="*/ 0 w 88"/>
                    <a:gd name="T1" fmla="*/ 48 h 48"/>
                    <a:gd name="T2" fmla="*/ 44 w 88"/>
                    <a:gd name="T3" fmla="*/ 24 h 48"/>
                    <a:gd name="T4" fmla="*/ 88 w 88"/>
                    <a:gd name="T5" fmla="*/ 0 h 48"/>
                  </a:gdLst>
                  <a:ahLst/>
                  <a:cxnLst>
                    <a:cxn ang="0">
                      <a:pos x="T0" y="T1"/>
                    </a:cxn>
                    <a:cxn ang="0">
                      <a:pos x="T2" y="T3"/>
                    </a:cxn>
                    <a:cxn ang="0">
                      <a:pos x="T4" y="T5"/>
                    </a:cxn>
                  </a:cxnLst>
                  <a:rect l="0" t="0" r="r" b="b"/>
                  <a:pathLst>
                    <a:path w="88" h="48">
                      <a:moveTo>
                        <a:pt x="0" y="48"/>
                      </a:moveTo>
                      <a:lnTo>
                        <a:pt x="44" y="24"/>
                      </a:lnTo>
                      <a:lnTo>
                        <a:pt x="88"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75" name="Freeform 2152"/>
                <p:cNvSpPr>
                  <a:spLocks/>
                </p:cNvSpPr>
                <p:nvPr/>
              </p:nvSpPr>
              <p:spPr bwMode="auto">
                <a:xfrm>
                  <a:off x="3516" y="2318"/>
                  <a:ext cx="44" cy="28"/>
                </a:xfrm>
                <a:custGeom>
                  <a:avLst/>
                  <a:gdLst>
                    <a:gd name="T0" fmla="*/ 0 w 89"/>
                    <a:gd name="T1" fmla="*/ 56 h 56"/>
                    <a:gd name="T2" fmla="*/ 44 w 89"/>
                    <a:gd name="T3" fmla="*/ 29 h 56"/>
                    <a:gd name="T4" fmla="*/ 89 w 89"/>
                    <a:gd name="T5" fmla="*/ 0 h 56"/>
                  </a:gdLst>
                  <a:ahLst/>
                  <a:cxnLst>
                    <a:cxn ang="0">
                      <a:pos x="T0" y="T1"/>
                    </a:cxn>
                    <a:cxn ang="0">
                      <a:pos x="T2" y="T3"/>
                    </a:cxn>
                    <a:cxn ang="0">
                      <a:pos x="T4" y="T5"/>
                    </a:cxn>
                  </a:cxnLst>
                  <a:rect l="0" t="0" r="r" b="b"/>
                  <a:pathLst>
                    <a:path w="89" h="56">
                      <a:moveTo>
                        <a:pt x="0" y="56"/>
                      </a:moveTo>
                      <a:lnTo>
                        <a:pt x="44" y="29"/>
                      </a:lnTo>
                      <a:lnTo>
                        <a:pt x="89"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76" name="Freeform 2153"/>
                <p:cNvSpPr>
                  <a:spLocks/>
                </p:cNvSpPr>
                <p:nvPr/>
              </p:nvSpPr>
              <p:spPr bwMode="auto">
                <a:xfrm>
                  <a:off x="3560" y="2283"/>
                  <a:ext cx="45" cy="35"/>
                </a:xfrm>
                <a:custGeom>
                  <a:avLst/>
                  <a:gdLst>
                    <a:gd name="T0" fmla="*/ 0 w 90"/>
                    <a:gd name="T1" fmla="*/ 71 h 71"/>
                    <a:gd name="T2" fmla="*/ 44 w 90"/>
                    <a:gd name="T3" fmla="*/ 38 h 71"/>
                    <a:gd name="T4" fmla="*/ 90 w 90"/>
                    <a:gd name="T5" fmla="*/ 0 h 71"/>
                  </a:gdLst>
                  <a:ahLst/>
                  <a:cxnLst>
                    <a:cxn ang="0">
                      <a:pos x="T0" y="T1"/>
                    </a:cxn>
                    <a:cxn ang="0">
                      <a:pos x="T2" y="T3"/>
                    </a:cxn>
                    <a:cxn ang="0">
                      <a:pos x="T4" y="T5"/>
                    </a:cxn>
                  </a:cxnLst>
                  <a:rect l="0" t="0" r="r" b="b"/>
                  <a:pathLst>
                    <a:path w="90" h="71">
                      <a:moveTo>
                        <a:pt x="0" y="71"/>
                      </a:moveTo>
                      <a:lnTo>
                        <a:pt x="44" y="38"/>
                      </a:lnTo>
                      <a:lnTo>
                        <a:pt x="90"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77" name="Freeform 2154"/>
                <p:cNvSpPr>
                  <a:spLocks/>
                </p:cNvSpPr>
                <p:nvPr/>
              </p:nvSpPr>
              <p:spPr bwMode="auto">
                <a:xfrm>
                  <a:off x="3605" y="2238"/>
                  <a:ext cx="44" cy="45"/>
                </a:xfrm>
                <a:custGeom>
                  <a:avLst/>
                  <a:gdLst>
                    <a:gd name="T0" fmla="*/ 0 w 88"/>
                    <a:gd name="T1" fmla="*/ 90 h 90"/>
                    <a:gd name="T2" fmla="*/ 23 w 88"/>
                    <a:gd name="T3" fmla="*/ 69 h 90"/>
                    <a:gd name="T4" fmla="*/ 46 w 88"/>
                    <a:gd name="T5" fmla="*/ 44 h 90"/>
                    <a:gd name="T6" fmla="*/ 69 w 88"/>
                    <a:gd name="T7" fmla="*/ 21 h 90"/>
                    <a:gd name="T8" fmla="*/ 88 w 88"/>
                    <a:gd name="T9" fmla="*/ 0 h 90"/>
                  </a:gdLst>
                  <a:ahLst/>
                  <a:cxnLst>
                    <a:cxn ang="0">
                      <a:pos x="T0" y="T1"/>
                    </a:cxn>
                    <a:cxn ang="0">
                      <a:pos x="T2" y="T3"/>
                    </a:cxn>
                    <a:cxn ang="0">
                      <a:pos x="T4" y="T5"/>
                    </a:cxn>
                    <a:cxn ang="0">
                      <a:pos x="T6" y="T7"/>
                    </a:cxn>
                    <a:cxn ang="0">
                      <a:pos x="T8" y="T9"/>
                    </a:cxn>
                  </a:cxnLst>
                  <a:rect l="0" t="0" r="r" b="b"/>
                  <a:pathLst>
                    <a:path w="88" h="90">
                      <a:moveTo>
                        <a:pt x="0" y="90"/>
                      </a:moveTo>
                      <a:lnTo>
                        <a:pt x="23" y="69"/>
                      </a:lnTo>
                      <a:lnTo>
                        <a:pt x="46" y="44"/>
                      </a:lnTo>
                      <a:lnTo>
                        <a:pt x="69" y="21"/>
                      </a:lnTo>
                      <a:lnTo>
                        <a:pt x="88"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78" name="Freeform 2155"/>
                <p:cNvSpPr>
                  <a:spLocks/>
                </p:cNvSpPr>
                <p:nvPr/>
              </p:nvSpPr>
              <p:spPr bwMode="auto">
                <a:xfrm>
                  <a:off x="3649" y="2209"/>
                  <a:ext cx="22" cy="29"/>
                </a:xfrm>
                <a:custGeom>
                  <a:avLst/>
                  <a:gdLst>
                    <a:gd name="T0" fmla="*/ 0 w 44"/>
                    <a:gd name="T1" fmla="*/ 58 h 58"/>
                    <a:gd name="T2" fmla="*/ 14 w 44"/>
                    <a:gd name="T3" fmla="*/ 40 h 58"/>
                    <a:gd name="T4" fmla="*/ 25 w 44"/>
                    <a:gd name="T5" fmla="*/ 27 h 58"/>
                    <a:gd name="T6" fmla="*/ 35 w 44"/>
                    <a:gd name="T7" fmla="*/ 13 h 58"/>
                    <a:gd name="T8" fmla="*/ 44 w 44"/>
                    <a:gd name="T9" fmla="*/ 0 h 58"/>
                  </a:gdLst>
                  <a:ahLst/>
                  <a:cxnLst>
                    <a:cxn ang="0">
                      <a:pos x="T0" y="T1"/>
                    </a:cxn>
                    <a:cxn ang="0">
                      <a:pos x="T2" y="T3"/>
                    </a:cxn>
                    <a:cxn ang="0">
                      <a:pos x="T4" y="T5"/>
                    </a:cxn>
                    <a:cxn ang="0">
                      <a:pos x="T6" y="T7"/>
                    </a:cxn>
                    <a:cxn ang="0">
                      <a:pos x="T8" y="T9"/>
                    </a:cxn>
                  </a:cxnLst>
                  <a:rect l="0" t="0" r="r" b="b"/>
                  <a:pathLst>
                    <a:path w="44" h="58">
                      <a:moveTo>
                        <a:pt x="0" y="58"/>
                      </a:moveTo>
                      <a:lnTo>
                        <a:pt x="14" y="40"/>
                      </a:lnTo>
                      <a:lnTo>
                        <a:pt x="25" y="27"/>
                      </a:lnTo>
                      <a:lnTo>
                        <a:pt x="35" y="13"/>
                      </a:lnTo>
                      <a:lnTo>
                        <a:pt x="44"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79" name="Freeform 2156"/>
                <p:cNvSpPr>
                  <a:spLocks/>
                </p:cNvSpPr>
                <p:nvPr/>
              </p:nvSpPr>
              <p:spPr bwMode="auto">
                <a:xfrm>
                  <a:off x="3671" y="2175"/>
                  <a:ext cx="22" cy="34"/>
                </a:xfrm>
                <a:custGeom>
                  <a:avLst/>
                  <a:gdLst>
                    <a:gd name="T0" fmla="*/ 0 w 44"/>
                    <a:gd name="T1" fmla="*/ 67 h 67"/>
                    <a:gd name="T2" fmla="*/ 21 w 44"/>
                    <a:gd name="T3" fmla="*/ 34 h 67"/>
                    <a:gd name="T4" fmla="*/ 44 w 44"/>
                    <a:gd name="T5" fmla="*/ 0 h 67"/>
                  </a:gdLst>
                  <a:ahLst/>
                  <a:cxnLst>
                    <a:cxn ang="0">
                      <a:pos x="T0" y="T1"/>
                    </a:cxn>
                    <a:cxn ang="0">
                      <a:pos x="T2" y="T3"/>
                    </a:cxn>
                    <a:cxn ang="0">
                      <a:pos x="T4" y="T5"/>
                    </a:cxn>
                  </a:cxnLst>
                  <a:rect l="0" t="0" r="r" b="b"/>
                  <a:pathLst>
                    <a:path w="44" h="67">
                      <a:moveTo>
                        <a:pt x="0" y="67"/>
                      </a:moveTo>
                      <a:lnTo>
                        <a:pt x="21" y="34"/>
                      </a:lnTo>
                      <a:lnTo>
                        <a:pt x="44"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80" name="Freeform 2157"/>
                <p:cNvSpPr>
                  <a:spLocks/>
                </p:cNvSpPr>
                <p:nvPr/>
              </p:nvSpPr>
              <p:spPr bwMode="auto">
                <a:xfrm>
                  <a:off x="3693" y="2134"/>
                  <a:ext cx="22" cy="41"/>
                </a:xfrm>
                <a:custGeom>
                  <a:avLst/>
                  <a:gdLst>
                    <a:gd name="T0" fmla="*/ 0 w 45"/>
                    <a:gd name="T1" fmla="*/ 83 h 83"/>
                    <a:gd name="T2" fmla="*/ 22 w 45"/>
                    <a:gd name="T3" fmla="*/ 44 h 83"/>
                    <a:gd name="T4" fmla="*/ 45 w 45"/>
                    <a:gd name="T5" fmla="*/ 0 h 83"/>
                  </a:gdLst>
                  <a:ahLst/>
                  <a:cxnLst>
                    <a:cxn ang="0">
                      <a:pos x="T0" y="T1"/>
                    </a:cxn>
                    <a:cxn ang="0">
                      <a:pos x="T2" y="T3"/>
                    </a:cxn>
                    <a:cxn ang="0">
                      <a:pos x="T4" y="T5"/>
                    </a:cxn>
                  </a:cxnLst>
                  <a:rect l="0" t="0" r="r" b="b"/>
                  <a:pathLst>
                    <a:path w="45" h="83">
                      <a:moveTo>
                        <a:pt x="0" y="83"/>
                      </a:moveTo>
                      <a:lnTo>
                        <a:pt x="22" y="44"/>
                      </a:lnTo>
                      <a:lnTo>
                        <a:pt x="45"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81" name="Freeform 2158"/>
                <p:cNvSpPr>
                  <a:spLocks/>
                </p:cNvSpPr>
                <p:nvPr/>
              </p:nvSpPr>
              <p:spPr bwMode="auto">
                <a:xfrm>
                  <a:off x="3715" y="2083"/>
                  <a:ext cx="23" cy="51"/>
                </a:xfrm>
                <a:custGeom>
                  <a:avLst/>
                  <a:gdLst>
                    <a:gd name="T0" fmla="*/ 0 w 46"/>
                    <a:gd name="T1" fmla="*/ 102 h 102"/>
                    <a:gd name="T2" fmla="*/ 11 w 46"/>
                    <a:gd name="T3" fmla="*/ 79 h 102"/>
                    <a:gd name="T4" fmla="*/ 23 w 46"/>
                    <a:gd name="T5" fmla="*/ 54 h 102"/>
                    <a:gd name="T6" fmla="*/ 34 w 46"/>
                    <a:gd name="T7" fmla="*/ 29 h 102"/>
                    <a:gd name="T8" fmla="*/ 46 w 46"/>
                    <a:gd name="T9" fmla="*/ 0 h 102"/>
                  </a:gdLst>
                  <a:ahLst/>
                  <a:cxnLst>
                    <a:cxn ang="0">
                      <a:pos x="T0" y="T1"/>
                    </a:cxn>
                    <a:cxn ang="0">
                      <a:pos x="T2" y="T3"/>
                    </a:cxn>
                    <a:cxn ang="0">
                      <a:pos x="T4" y="T5"/>
                    </a:cxn>
                    <a:cxn ang="0">
                      <a:pos x="T6" y="T7"/>
                    </a:cxn>
                    <a:cxn ang="0">
                      <a:pos x="T8" y="T9"/>
                    </a:cxn>
                  </a:cxnLst>
                  <a:rect l="0" t="0" r="r" b="b"/>
                  <a:pathLst>
                    <a:path w="46" h="102">
                      <a:moveTo>
                        <a:pt x="0" y="102"/>
                      </a:moveTo>
                      <a:lnTo>
                        <a:pt x="11" y="79"/>
                      </a:lnTo>
                      <a:lnTo>
                        <a:pt x="23" y="54"/>
                      </a:lnTo>
                      <a:lnTo>
                        <a:pt x="34" y="29"/>
                      </a:lnTo>
                      <a:lnTo>
                        <a:pt x="46"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82" name="Freeform 2159"/>
                <p:cNvSpPr>
                  <a:spLocks/>
                </p:cNvSpPr>
                <p:nvPr/>
              </p:nvSpPr>
              <p:spPr bwMode="auto">
                <a:xfrm>
                  <a:off x="3738" y="2014"/>
                  <a:ext cx="22" cy="69"/>
                </a:xfrm>
                <a:custGeom>
                  <a:avLst/>
                  <a:gdLst>
                    <a:gd name="T0" fmla="*/ 0 w 44"/>
                    <a:gd name="T1" fmla="*/ 138 h 138"/>
                    <a:gd name="T2" fmla="*/ 5 w 44"/>
                    <a:gd name="T3" fmla="*/ 123 h 138"/>
                    <a:gd name="T4" fmla="*/ 11 w 44"/>
                    <a:gd name="T5" fmla="*/ 106 h 138"/>
                    <a:gd name="T6" fmla="*/ 23 w 44"/>
                    <a:gd name="T7" fmla="*/ 69 h 138"/>
                    <a:gd name="T8" fmla="*/ 34 w 44"/>
                    <a:gd name="T9" fmla="*/ 33 h 138"/>
                    <a:gd name="T10" fmla="*/ 40 w 44"/>
                    <a:gd name="T11" fmla="*/ 16 h 138"/>
                    <a:gd name="T12" fmla="*/ 44 w 44"/>
                    <a:gd name="T13" fmla="*/ 0 h 138"/>
                  </a:gdLst>
                  <a:ahLst/>
                  <a:cxnLst>
                    <a:cxn ang="0">
                      <a:pos x="T0" y="T1"/>
                    </a:cxn>
                    <a:cxn ang="0">
                      <a:pos x="T2" y="T3"/>
                    </a:cxn>
                    <a:cxn ang="0">
                      <a:pos x="T4" y="T5"/>
                    </a:cxn>
                    <a:cxn ang="0">
                      <a:pos x="T6" y="T7"/>
                    </a:cxn>
                    <a:cxn ang="0">
                      <a:pos x="T8" y="T9"/>
                    </a:cxn>
                    <a:cxn ang="0">
                      <a:pos x="T10" y="T11"/>
                    </a:cxn>
                    <a:cxn ang="0">
                      <a:pos x="T12" y="T13"/>
                    </a:cxn>
                  </a:cxnLst>
                  <a:rect l="0" t="0" r="r" b="b"/>
                  <a:pathLst>
                    <a:path w="44" h="138">
                      <a:moveTo>
                        <a:pt x="0" y="138"/>
                      </a:moveTo>
                      <a:lnTo>
                        <a:pt x="5" y="123"/>
                      </a:lnTo>
                      <a:lnTo>
                        <a:pt x="11" y="106"/>
                      </a:lnTo>
                      <a:lnTo>
                        <a:pt x="23" y="69"/>
                      </a:lnTo>
                      <a:lnTo>
                        <a:pt x="34" y="33"/>
                      </a:lnTo>
                      <a:lnTo>
                        <a:pt x="40" y="16"/>
                      </a:lnTo>
                      <a:lnTo>
                        <a:pt x="44"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83" name="Freeform 2160"/>
                <p:cNvSpPr>
                  <a:spLocks/>
                </p:cNvSpPr>
                <p:nvPr/>
              </p:nvSpPr>
              <p:spPr bwMode="auto">
                <a:xfrm>
                  <a:off x="3760" y="1970"/>
                  <a:ext cx="11" cy="44"/>
                </a:xfrm>
                <a:custGeom>
                  <a:avLst/>
                  <a:gdLst>
                    <a:gd name="T0" fmla="*/ 0 w 21"/>
                    <a:gd name="T1" fmla="*/ 88 h 88"/>
                    <a:gd name="T2" fmla="*/ 4 w 21"/>
                    <a:gd name="T3" fmla="*/ 75 h 88"/>
                    <a:gd name="T4" fmla="*/ 8 w 21"/>
                    <a:gd name="T5" fmla="*/ 63 h 88"/>
                    <a:gd name="T6" fmla="*/ 11 w 21"/>
                    <a:gd name="T7" fmla="*/ 42 h 88"/>
                    <a:gd name="T8" fmla="*/ 15 w 21"/>
                    <a:gd name="T9" fmla="*/ 23 h 88"/>
                    <a:gd name="T10" fmla="*/ 19 w 21"/>
                    <a:gd name="T11" fmla="*/ 11 h 88"/>
                    <a:gd name="T12" fmla="*/ 21 w 21"/>
                    <a:gd name="T13" fmla="*/ 0 h 88"/>
                  </a:gdLst>
                  <a:ahLst/>
                  <a:cxnLst>
                    <a:cxn ang="0">
                      <a:pos x="T0" y="T1"/>
                    </a:cxn>
                    <a:cxn ang="0">
                      <a:pos x="T2" y="T3"/>
                    </a:cxn>
                    <a:cxn ang="0">
                      <a:pos x="T4" y="T5"/>
                    </a:cxn>
                    <a:cxn ang="0">
                      <a:pos x="T6" y="T7"/>
                    </a:cxn>
                    <a:cxn ang="0">
                      <a:pos x="T8" y="T9"/>
                    </a:cxn>
                    <a:cxn ang="0">
                      <a:pos x="T10" y="T11"/>
                    </a:cxn>
                    <a:cxn ang="0">
                      <a:pos x="T12" y="T13"/>
                    </a:cxn>
                  </a:cxnLst>
                  <a:rect l="0" t="0" r="r" b="b"/>
                  <a:pathLst>
                    <a:path w="21" h="88">
                      <a:moveTo>
                        <a:pt x="0" y="88"/>
                      </a:moveTo>
                      <a:lnTo>
                        <a:pt x="4" y="75"/>
                      </a:lnTo>
                      <a:lnTo>
                        <a:pt x="8" y="63"/>
                      </a:lnTo>
                      <a:lnTo>
                        <a:pt x="11" y="42"/>
                      </a:lnTo>
                      <a:lnTo>
                        <a:pt x="15" y="23"/>
                      </a:lnTo>
                      <a:lnTo>
                        <a:pt x="19" y="11"/>
                      </a:lnTo>
                      <a:lnTo>
                        <a:pt x="21"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84" name="Freeform 2161"/>
                <p:cNvSpPr>
                  <a:spLocks/>
                </p:cNvSpPr>
                <p:nvPr/>
              </p:nvSpPr>
              <p:spPr bwMode="auto">
                <a:xfrm>
                  <a:off x="3771" y="1914"/>
                  <a:ext cx="12" cy="56"/>
                </a:xfrm>
                <a:custGeom>
                  <a:avLst/>
                  <a:gdLst>
                    <a:gd name="T0" fmla="*/ 0 w 23"/>
                    <a:gd name="T1" fmla="*/ 111 h 111"/>
                    <a:gd name="T2" fmla="*/ 6 w 23"/>
                    <a:gd name="T3" fmla="*/ 86 h 111"/>
                    <a:gd name="T4" fmla="*/ 12 w 23"/>
                    <a:gd name="T5" fmla="*/ 59 h 111"/>
                    <a:gd name="T6" fmla="*/ 17 w 23"/>
                    <a:gd name="T7" fmla="*/ 30 h 111"/>
                    <a:gd name="T8" fmla="*/ 23 w 23"/>
                    <a:gd name="T9" fmla="*/ 0 h 111"/>
                  </a:gdLst>
                  <a:ahLst/>
                  <a:cxnLst>
                    <a:cxn ang="0">
                      <a:pos x="T0" y="T1"/>
                    </a:cxn>
                    <a:cxn ang="0">
                      <a:pos x="T2" y="T3"/>
                    </a:cxn>
                    <a:cxn ang="0">
                      <a:pos x="T4" y="T5"/>
                    </a:cxn>
                    <a:cxn ang="0">
                      <a:pos x="T6" y="T7"/>
                    </a:cxn>
                    <a:cxn ang="0">
                      <a:pos x="T8" y="T9"/>
                    </a:cxn>
                  </a:cxnLst>
                  <a:rect l="0" t="0" r="r" b="b"/>
                  <a:pathLst>
                    <a:path w="23" h="111">
                      <a:moveTo>
                        <a:pt x="0" y="111"/>
                      </a:moveTo>
                      <a:lnTo>
                        <a:pt x="6" y="86"/>
                      </a:lnTo>
                      <a:lnTo>
                        <a:pt x="12" y="59"/>
                      </a:lnTo>
                      <a:lnTo>
                        <a:pt x="17" y="30"/>
                      </a:lnTo>
                      <a:lnTo>
                        <a:pt x="23"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85" name="Freeform 2162"/>
                <p:cNvSpPr>
                  <a:spLocks/>
                </p:cNvSpPr>
                <p:nvPr/>
              </p:nvSpPr>
              <p:spPr bwMode="auto">
                <a:xfrm>
                  <a:off x="3783" y="1844"/>
                  <a:ext cx="10" cy="70"/>
                </a:xfrm>
                <a:custGeom>
                  <a:avLst/>
                  <a:gdLst>
                    <a:gd name="T0" fmla="*/ 0 w 21"/>
                    <a:gd name="T1" fmla="*/ 141 h 141"/>
                    <a:gd name="T2" fmla="*/ 6 w 21"/>
                    <a:gd name="T3" fmla="*/ 108 h 141"/>
                    <a:gd name="T4" fmla="*/ 10 w 21"/>
                    <a:gd name="T5" fmla="*/ 75 h 141"/>
                    <a:gd name="T6" fmla="*/ 15 w 21"/>
                    <a:gd name="T7" fmla="*/ 39 h 141"/>
                    <a:gd name="T8" fmla="*/ 21 w 21"/>
                    <a:gd name="T9" fmla="*/ 0 h 141"/>
                  </a:gdLst>
                  <a:ahLst/>
                  <a:cxnLst>
                    <a:cxn ang="0">
                      <a:pos x="T0" y="T1"/>
                    </a:cxn>
                    <a:cxn ang="0">
                      <a:pos x="T2" y="T3"/>
                    </a:cxn>
                    <a:cxn ang="0">
                      <a:pos x="T4" y="T5"/>
                    </a:cxn>
                    <a:cxn ang="0">
                      <a:pos x="T6" y="T7"/>
                    </a:cxn>
                    <a:cxn ang="0">
                      <a:pos x="T8" y="T9"/>
                    </a:cxn>
                  </a:cxnLst>
                  <a:rect l="0" t="0" r="r" b="b"/>
                  <a:pathLst>
                    <a:path w="21" h="141">
                      <a:moveTo>
                        <a:pt x="0" y="141"/>
                      </a:moveTo>
                      <a:lnTo>
                        <a:pt x="6" y="108"/>
                      </a:lnTo>
                      <a:lnTo>
                        <a:pt x="10" y="75"/>
                      </a:lnTo>
                      <a:lnTo>
                        <a:pt x="15" y="39"/>
                      </a:lnTo>
                      <a:lnTo>
                        <a:pt x="21"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86" name="Freeform 2163"/>
                <p:cNvSpPr>
                  <a:spLocks/>
                </p:cNvSpPr>
                <p:nvPr/>
              </p:nvSpPr>
              <p:spPr bwMode="auto">
                <a:xfrm>
                  <a:off x="3793" y="1756"/>
                  <a:ext cx="12" cy="88"/>
                </a:xfrm>
                <a:custGeom>
                  <a:avLst/>
                  <a:gdLst>
                    <a:gd name="T0" fmla="*/ 0 w 23"/>
                    <a:gd name="T1" fmla="*/ 176 h 176"/>
                    <a:gd name="T2" fmla="*/ 6 w 23"/>
                    <a:gd name="T3" fmla="*/ 136 h 176"/>
                    <a:gd name="T4" fmla="*/ 12 w 23"/>
                    <a:gd name="T5" fmla="*/ 92 h 176"/>
                    <a:gd name="T6" fmla="*/ 17 w 23"/>
                    <a:gd name="T7" fmla="*/ 48 h 176"/>
                    <a:gd name="T8" fmla="*/ 23 w 23"/>
                    <a:gd name="T9" fmla="*/ 0 h 176"/>
                  </a:gdLst>
                  <a:ahLst/>
                  <a:cxnLst>
                    <a:cxn ang="0">
                      <a:pos x="T0" y="T1"/>
                    </a:cxn>
                    <a:cxn ang="0">
                      <a:pos x="T2" y="T3"/>
                    </a:cxn>
                    <a:cxn ang="0">
                      <a:pos x="T4" y="T5"/>
                    </a:cxn>
                    <a:cxn ang="0">
                      <a:pos x="T6" y="T7"/>
                    </a:cxn>
                    <a:cxn ang="0">
                      <a:pos x="T8" y="T9"/>
                    </a:cxn>
                  </a:cxnLst>
                  <a:rect l="0" t="0" r="r" b="b"/>
                  <a:pathLst>
                    <a:path w="23" h="176">
                      <a:moveTo>
                        <a:pt x="0" y="176"/>
                      </a:moveTo>
                      <a:lnTo>
                        <a:pt x="6" y="136"/>
                      </a:lnTo>
                      <a:lnTo>
                        <a:pt x="12" y="92"/>
                      </a:lnTo>
                      <a:lnTo>
                        <a:pt x="17" y="48"/>
                      </a:lnTo>
                      <a:lnTo>
                        <a:pt x="23"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87" name="Freeform 2164"/>
                <p:cNvSpPr>
                  <a:spLocks/>
                </p:cNvSpPr>
                <p:nvPr/>
              </p:nvSpPr>
              <p:spPr bwMode="auto">
                <a:xfrm>
                  <a:off x="3805" y="1647"/>
                  <a:ext cx="11" cy="109"/>
                </a:xfrm>
                <a:custGeom>
                  <a:avLst/>
                  <a:gdLst>
                    <a:gd name="T0" fmla="*/ 0 w 23"/>
                    <a:gd name="T1" fmla="*/ 217 h 217"/>
                    <a:gd name="T2" fmla="*/ 6 w 23"/>
                    <a:gd name="T3" fmla="*/ 167 h 217"/>
                    <a:gd name="T4" fmla="*/ 12 w 23"/>
                    <a:gd name="T5" fmla="*/ 113 h 217"/>
                    <a:gd name="T6" fmla="*/ 17 w 23"/>
                    <a:gd name="T7" fmla="*/ 57 h 217"/>
                    <a:gd name="T8" fmla="*/ 23 w 23"/>
                    <a:gd name="T9" fmla="*/ 0 h 217"/>
                  </a:gdLst>
                  <a:ahLst/>
                  <a:cxnLst>
                    <a:cxn ang="0">
                      <a:pos x="T0" y="T1"/>
                    </a:cxn>
                    <a:cxn ang="0">
                      <a:pos x="T2" y="T3"/>
                    </a:cxn>
                    <a:cxn ang="0">
                      <a:pos x="T4" y="T5"/>
                    </a:cxn>
                    <a:cxn ang="0">
                      <a:pos x="T6" y="T7"/>
                    </a:cxn>
                    <a:cxn ang="0">
                      <a:pos x="T8" y="T9"/>
                    </a:cxn>
                  </a:cxnLst>
                  <a:rect l="0" t="0" r="r" b="b"/>
                  <a:pathLst>
                    <a:path w="23" h="217">
                      <a:moveTo>
                        <a:pt x="0" y="217"/>
                      </a:moveTo>
                      <a:lnTo>
                        <a:pt x="6" y="167"/>
                      </a:lnTo>
                      <a:lnTo>
                        <a:pt x="12" y="113"/>
                      </a:lnTo>
                      <a:lnTo>
                        <a:pt x="17" y="57"/>
                      </a:lnTo>
                      <a:lnTo>
                        <a:pt x="23"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88" name="Freeform 2165"/>
                <p:cNvSpPr>
                  <a:spLocks/>
                </p:cNvSpPr>
                <p:nvPr/>
              </p:nvSpPr>
              <p:spPr bwMode="auto">
                <a:xfrm>
                  <a:off x="3816" y="1528"/>
                  <a:ext cx="11" cy="119"/>
                </a:xfrm>
                <a:custGeom>
                  <a:avLst/>
                  <a:gdLst>
                    <a:gd name="T0" fmla="*/ 0 w 21"/>
                    <a:gd name="T1" fmla="*/ 238 h 238"/>
                    <a:gd name="T2" fmla="*/ 6 w 21"/>
                    <a:gd name="T3" fmla="*/ 178 h 238"/>
                    <a:gd name="T4" fmla="*/ 10 w 21"/>
                    <a:gd name="T5" fmla="*/ 117 h 238"/>
                    <a:gd name="T6" fmla="*/ 16 w 21"/>
                    <a:gd name="T7" fmla="*/ 55 h 238"/>
                    <a:gd name="T8" fmla="*/ 19 w 21"/>
                    <a:gd name="T9" fmla="*/ 27 h 238"/>
                    <a:gd name="T10" fmla="*/ 21 w 21"/>
                    <a:gd name="T11" fmla="*/ 0 h 238"/>
                  </a:gdLst>
                  <a:ahLst/>
                  <a:cxnLst>
                    <a:cxn ang="0">
                      <a:pos x="T0" y="T1"/>
                    </a:cxn>
                    <a:cxn ang="0">
                      <a:pos x="T2" y="T3"/>
                    </a:cxn>
                    <a:cxn ang="0">
                      <a:pos x="T4" y="T5"/>
                    </a:cxn>
                    <a:cxn ang="0">
                      <a:pos x="T6" y="T7"/>
                    </a:cxn>
                    <a:cxn ang="0">
                      <a:pos x="T8" y="T9"/>
                    </a:cxn>
                    <a:cxn ang="0">
                      <a:pos x="T10" y="T11"/>
                    </a:cxn>
                  </a:cxnLst>
                  <a:rect l="0" t="0" r="r" b="b"/>
                  <a:pathLst>
                    <a:path w="21" h="238">
                      <a:moveTo>
                        <a:pt x="0" y="238"/>
                      </a:moveTo>
                      <a:lnTo>
                        <a:pt x="6" y="178"/>
                      </a:lnTo>
                      <a:lnTo>
                        <a:pt x="10" y="117"/>
                      </a:lnTo>
                      <a:lnTo>
                        <a:pt x="16" y="55"/>
                      </a:lnTo>
                      <a:lnTo>
                        <a:pt x="19" y="27"/>
                      </a:lnTo>
                      <a:lnTo>
                        <a:pt x="21"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89" name="Freeform 2166"/>
                <p:cNvSpPr>
                  <a:spLocks/>
                </p:cNvSpPr>
                <p:nvPr/>
              </p:nvSpPr>
              <p:spPr bwMode="auto">
                <a:xfrm>
                  <a:off x="3827" y="1433"/>
                  <a:ext cx="11" cy="95"/>
                </a:xfrm>
                <a:custGeom>
                  <a:avLst/>
                  <a:gdLst>
                    <a:gd name="T0" fmla="*/ 0 w 23"/>
                    <a:gd name="T1" fmla="*/ 190 h 190"/>
                    <a:gd name="T2" fmla="*/ 6 w 23"/>
                    <a:gd name="T3" fmla="*/ 136 h 190"/>
                    <a:gd name="T4" fmla="*/ 8 w 23"/>
                    <a:gd name="T5" fmla="*/ 109 h 190"/>
                    <a:gd name="T6" fmla="*/ 12 w 23"/>
                    <a:gd name="T7" fmla="*/ 82 h 190"/>
                    <a:gd name="T8" fmla="*/ 16 w 23"/>
                    <a:gd name="T9" fmla="*/ 59 h 190"/>
                    <a:gd name="T10" fmla="*/ 18 w 23"/>
                    <a:gd name="T11" fmla="*/ 36 h 190"/>
                    <a:gd name="T12" fmla="*/ 21 w 23"/>
                    <a:gd name="T13" fmla="*/ 17 h 190"/>
                    <a:gd name="T14" fmla="*/ 23 w 23"/>
                    <a:gd name="T15" fmla="*/ 0 h 1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90">
                      <a:moveTo>
                        <a:pt x="0" y="190"/>
                      </a:moveTo>
                      <a:lnTo>
                        <a:pt x="6" y="136"/>
                      </a:lnTo>
                      <a:lnTo>
                        <a:pt x="8" y="109"/>
                      </a:lnTo>
                      <a:lnTo>
                        <a:pt x="12" y="82"/>
                      </a:lnTo>
                      <a:lnTo>
                        <a:pt x="16" y="59"/>
                      </a:lnTo>
                      <a:lnTo>
                        <a:pt x="18" y="36"/>
                      </a:lnTo>
                      <a:lnTo>
                        <a:pt x="21" y="17"/>
                      </a:lnTo>
                      <a:lnTo>
                        <a:pt x="23" y="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90" name="Freeform 2167"/>
                <p:cNvSpPr>
                  <a:spLocks/>
                </p:cNvSpPr>
                <p:nvPr/>
              </p:nvSpPr>
              <p:spPr bwMode="auto">
                <a:xfrm>
                  <a:off x="3838" y="1405"/>
                  <a:ext cx="11" cy="28"/>
                </a:xfrm>
                <a:custGeom>
                  <a:avLst/>
                  <a:gdLst>
                    <a:gd name="T0" fmla="*/ 0 w 22"/>
                    <a:gd name="T1" fmla="*/ 56 h 56"/>
                    <a:gd name="T2" fmla="*/ 4 w 22"/>
                    <a:gd name="T3" fmla="*/ 34 h 56"/>
                    <a:gd name="T4" fmla="*/ 8 w 22"/>
                    <a:gd name="T5" fmla="*/ 23 h 56"/>
                    <a:gd name="T6" fmla="*/ 10 w 22"/>
                    <a:gd name="T7" fmla="*/ 13 h 56"/>
                    <a:gd name="T8" fmla="*/ 14 w 22"/>
                    <a:gd name="T9" fmla="*/ 8 h 56"/>
                    <a:gd name="T10" fmla="*/ 18 w 22"/>
                    <a:gd name="T11" fmla="*/ 2 h 56"/>
                    <a:gd name="T12" fmla="*/ 20 w 22"/>
                    <a:gd name="T13" fmla="*/ 0 h 56"/>
                    <a:gd name="T14" fmla="*/ 22 w 22"/>
                    <a:gd name="T15" fmla="*/ 4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56">
                      <a:moveTo>
                        <a:pt x="0" y="56"/>
                      </a:moveTo>
                      <a:lnTo>
                        <a:pt x="4" y="34"/>
                      </a:lnTo>
                      <a:lnTo>
                        <a:pt x="8" y="23"/>
                      </a:lnTo>
                      <a:lnTo>
                        <a:pt x="10" y="13"/>
                      </a:lnTo>
                      <a:lnTo>
                        <a:pt x="14" y="8"/>
                      </a:lnTo>
                      <a:lnTo>
                        <a:pt x="18" y="2"/>
                      </a:lnTo>
                      <a:lnTo>
                        <a:pt x="20" y="0"/>
                      </a:lnTo>
                      <a:lnTo>
                        <a:pt x="22" y="4"/>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91" name="Freeform 2168"/>
                <p:cNvSpPr>
                  <a:spLocks/>
                </p:cNvSpPr>
                <p:nvPr/>
              </p:nvSpPr>
              <p:spPr bwMode="auto">
                <a:xfrm>
                  <a:off x="3849" y="1407"/>
                  <a:ext cx="11" cy="89"/>
                </a:xfrm>
                <a:custGeom>
                  <a:avLst/>
                  <a:gdLst>
                    <a:gd name="T0" fmla="*/ 0 w 23"/>
                    <a:gd name="T1" fmla="*/ 0 h 176"/>
                    <a:gd name="T2" fmla="*/ 1 w 23"/>
                    <a:gd name="T3" fmla="*/ 9 h 176"/>
                    <a:gd name="T4" fmla="*/ 5 w 23"/>
                    <a:gd name="T5" fmla="*/ 23 h 176"/>
                    <a:gd name="T6" fmla="*/ 7 w 23"/>
                    <a:gd name="T7" fmla="*/ 40 h 176"/>
                    <a:gd name="T8" fmla="*/ 11 w 23"/>
                    <a:gd name="T9" fmla="*/ 61 h 176"/>
                    <a:gd name="T10" fmla="*/ 15 w 23"/>
                    <a:gd name="T11" fmla="*/ 86 h 176"/>
                    <a:gd name="T12" fmla="*/ 17 w 23"/>
                    <a:gd name="T13" fmla="*/ 113 h 176"/>
                    <a:gd name="T14" fmla="*/ 21 w 23"/>
                    <a:gd name="T15" fmla="*/ 144 h 176"/>
                    <a:gd name="T16" fmla="*/ 23 w 23"/>
                    <a:gd name="T17" fmla="*/ 17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76">
                      <a:moveTo>
                        <a:pt x="0" y="0"/>
                      </a:moveTo>
                      <a:lnTo>
                        <a:pt x="1" y="9"/>
                      </a:lnTo>
                      <a:lnTo>
                        <a:pt x="5" y="23"/>
                      </a:lnTo>
                      <a:lnTo>
                        <a:pt x="7" y="40"/>
                      </a:lnTo>
                      <a:lnTo>
                        <a:pt x="11" y="61"/>
                      </a:lnTo>
                      <a:lnTo>
                        <a:pt x="15" y="86"/>
                      </a:lnTo>
                      <a:lnTo>
                        <a:pt x="17" y="113"/>
                      </a:lnTo>
                      <a:lnTo>
                        <a:pt x="21" y="144"/>
                      </a:lnTo>
                      <a:lnTo>
                        <a:pt x="23" y="176"/>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92" name="Freeform 2169"/>
                <p:cNvSpPr>
                  <a:spLocks/>
                </p:cNvSpPr>
                <p:nvPr/>
              </p:nvSpPr>
              <p:spPr bwMode="auto">
                <a:xfrm>
                  <a:off x="3860" y="1496"/>
                  <a:ext cx="11" cy="212"/>
                </a:xfrm>
                <a:custGeom>
                  <a:avLst/>
                  <a:gdLst>
                    <a:gd name="T0" fmla="*/ 0 w 21"/>
                    <a:gd name="T1" fmla="*/ 0 h 425"/>
                    <a:gd name="T2" fmla="*/ 1 w 21"/>
                    <a:gd name="T3" fmla="*/ 41 h 425"/>
                    <a:gd name="T4" fmla="*/ 5 w 21"/>
                    <a:gd name="T5" fmla="*/ 85 h 425"/>
                    <a:gd name="T6" fmla="*/ 7 w 21"/>
                    <a:gd name="T7" fmla="*/ 135 h 425"/>
                    <a:gd name="T8" fmla="*/ 9 w 21"/>
                    <a:gd name="T9" fmla="*/ 187 h 425"/>
                    <a:gd name="T10" fmla="*/ 13 w 21"/>
                    <a:gd name="T11" fmla="*/ 242 h 425"/>
                    <a:gd name="T12" fmla="*/ 15 w 21"/>
                    <a:gd name="T13" fmla="*/ 302 h 425"/>
                    <a:gd name="T14" fmla="*/ 19 w 21"/>
                    <a:gd name="T15" fmla="*/ 361 h 425"/>
                    <a:gd name="T16" fmla="*/ 21 w 21"/>
                    <a:gd name="T17" fmla="*/ 42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425">
                      <a:moveTo>
                        <a:pt x="0" y="0"/>
                      </a:moveTo>
                      <a:lnTo>
                        <a:pt x="1" y="41"/>
                      </a:lnTo>
                      <a:lnTo>
                        <a:pt x="5" y="85"/>
                      </a:lnTo>
                      <a:lnTo>
                        <a:pt x="7" y="135"/>
                      </a:lnTo>
                      <a:lnTo>
                        <a:pt x="9" y="187"/>
                      </a:lnTo>
                      <a:lnTo>
                        <a:pt x="13" y="242"/>
                      </a:lnTo>
                      <a:lnTo>
                        <a:pt x="15" y="302"/>
                      </a:lnTo>
                      <a:lnTo>
                        <a:pt x="19" y="361"/>
                      </a:lnTo>
                      <a:lnTo>
                        <a:pt x="21" y="425"/>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93" name="Freeform 2170"/>
                <p:cNvSpPr>
                  <a:spLocks/>
                </p:cNvSpPr>
                <p:nvPr/>
              </p:nvSpPr>
              <p:spPr bwMode="auto">
                <a:xfrm>
                  <a:off x="3871" y="1708"/>
                  <a:ext cx="11" cy="296"/>
                </a:xfrm>
                <a:custGeom>
                  <a:avLst/>
                  <a:gdLst>
                    <a:gd name="T0" fmla="*/ 0 w 23"/>
                    <a:gd name="T1" fmla="*/ 0 h 593"/>
                    <a:gd name="T2" fmla="*/ 2 w 23"/>
                    <a:gd name="T3" fmla="*/ 65 h 593"/>
                    <a:gd name="T4" fmla="*/ 5 w 23"/>
                    <a:gd name="T5" fmla="*/ 136 h 593"/>
                    <a:gd name="T6" fmla="*/ 7 w 23"/>
                    <a:gd name="T7" fmla="*/ 209 h 593"/>
                    <a:gd name="T8" fmla="*/ 11 w 23"/>
                    <a:gd name="T9" fmla="*/ 286 h 593"/>
                    <a:gd name="T10" fmla="*/ 17 w 23"/>
                    <a:gd name="T11" fmla="*/ 439 h 593"/>
                    <a:gd name="T12" fmla="*/ 19 w 23"/>
                    <a:gd name="T13" fmla="*/ 518 h 593"/>
                    <a:gd name="T14" fmla="*/ 23 w 23"/>
                    <a:gd name="T15" fmla="*/ 593 h 5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593">
                      <a:moveTo>
                        <a:pt x="0" y="0"/>
                      </a:moveTo>
                      <a:lnTo>
                        <a:pt x="2" y="65"/>
                      </a:lnTo>
                      <a:lnTo>
                        <a:pt x="5" y="136"/>
                      </a:lnTo>
                      <a:lnTo>
                        <a:pt x="7" y="209"/>
                      </a:lnTo>
                      <a:lnTo>
                        <a:pt x="11" y="286"/>
                      </a:lnTo>
                      <a:lnTo>
                        <a:pt x="17" y="439"/>
                      </a:lnTo>
                      <a:lnTo>
                        <a:pt x="19" y="518"/>
                      </a:lnTo>
                      <a:lnTo>
                        <a:pt x="23" y="593"/>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94" name="Freeform 2171"/>
                <p:cNvSpPr>
                  <a:spLocks/>
                </p:cNvSpPr>
                <p:nvPr/>
              </p:nvSpPr>
              <p:spPr bwMode="auto">
                <a:xfrm>
                  <a:off x="3882" y="2004"/>
                  <a:ext cx="12" cy="300"/>
                </a:xfrm>
                <a:custGeom>
                  <a:avLst/>
                  <a:gdLst>
                    <a:gd name="T0" fmla="*/ 0 w 23"/>
                    <a:gd name="T1" fmla="*/ 0 h 599"/>
                    <a:gd name="T2" fmla="*/ 4 w 23"/>
                    <a:gd name="T3" fmla="*/ 75 h 599"/>
                    <a:gd name="T4" fmla="*/ 5 w 23"/>
                    <a:gd name="T5" fmla="*/ 152 h 599"/>
                    <a:gd name="T6" fmla="*/ 11 w 23"/>
                    <a:gd name="T7" fmla="*/ 307 h 599"/>
                    <a:gd name="T8" fmla="*/ 15 w 23"/>
                    <a:gd name="T9" fmla="*/ 382 h 599"/>
                    <a:gd name="T10" fmla="*/ 17 w 23"/>
                    <a:gd name="T11" fmla="*/ 457 h 599"/>
                    <a:gd name="T12" fmla="*/ 21 w 23"/>
                    <a:gd name="T13" fmla="*/ 530 h 599"/>
                    <a:gd name="T14" fmla="*/ 23 w 23"/>
                    <a:gd name="T15" fmla="*/ 599 h 5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599">
                      <a:moveTo>
                        <a:pt x="0" y="0"/>
                      </a:moveTo>
                      <a:lnTo>
                        <a:pt x="4" y="75"/>
                      </a:lnTo>
                      <a:lnTo>
                        <a:pt x="5" y="152"/>
                      </a:lnTo>
                      <a:lnTo>
                        <a:pt x="11" y="307"/>
                      </a:lnTo>
                      <a:lnTo>
                        <a:pt x="15" y="382"/>
                      </a:lnTo>
                      <a:lnTo>
                        <a:pt x="17" y="457"/>
                      </a:lnTo>
                      <a:lnTo>
                        <a:pt x="21" y="530"/>
                      </a:lnTo>
                      <a:lnTo>
                        <a:pt x="23" y="599"/>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95" name="Freeform 2172"/>
                <p:cNvSpPr>
                  <a:spLocks/>
                </p:cNvSpPr>
                <p:nvPr/>
              </p:nvSpPr>
              <p:spPr bwMode="auto">
                <a:xfrm>
                  <a:off x="3894" y="2304"/>
                  <a:ext cx="10" cy="240"/>
                </a:xfrm>
                <a:custGeom>
                  <a:avLst/>
                  <a:gdLst>
                    <a:gd name="T0" fmla="*/ 0 w 21"/>
                    <a:gd name="T1" fmla="*/ 0 h 480"/>
                    <a:gd name="T2" fmla="*/ 2 w 21"/>
                    <a:gd name="T3" fmla="*/ 67 h 480"/>
                    <a:gd name="T4" fmla="*/ 6 w 21"/>
                    <a:gd name="T5" fmla="*/ 133 h 480"/>
                    <a:gd name="T6" fmla="*/ 7 w 21"/>
                    <a:gd name="T7" fmla="*/ 196 h 480"/>
                    <a:gd name="T8" fmla="*/ 9 w 21"/>
                    <a:gd name="T9" fmla="*/ 259 h 480"/>
                    <a:gd name="T10" fmla="*/ 13 w 21"/>
                    <a:gd name="T11" fmla="*/ 319 h 480"/>
                    <a:gd name="T12" fmla="*/ 15 w 21"/>
                    <a:gd name="T13" fmla="*/ 374 h 480"/>
                    <a:gd name="T14" fmla="*/ 19 w 21"/>
                    <a:gd name="T15" fmla="*/ 430 h 480"/>
                    <a:gd name="T16" fmla="*/ 21 w 21"/>
                    <a:gd name="T17" fmla="*/ 48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480">
                      <a:moveTo>
                        <a:pt x="0" y="0"/>
                      </a:moveTo>
                      <a:lnTo>
                        <a:pt x="2" y="67"/>
                      </a:lnTo>
                      <a:lnTo>
                        <a:pt x="6" y="133"/>
                      </a:lnTo>
                      <a:lnTo>
                        <a:pt x="7" y="196"/>
                      </a:lnTo>
                      <a:lnTo>
                        <a:pt x="9" y="259"/>
                      </a:lnTo>
                      <a:lnTo>
                        <a:pt x="13" y="319"/>
                      </a:lnTo>
                      <a:lnTo>
                        <a:pt x="15" y="374"/>
                      </a:lnTo>
                      <a:lnTo>
                        <a:pt x="19" y="430"/>
                      </a:lnTo>
                      <a:lnTo>
                        <a:pt x="21" y="480"/>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96" name="Freeform 2173"/>
                <p:cNvSpPr>
                  <a:spLocks/>
                </p:cNvSpPr>
                <p:nvPr/>
              </p:nvSpPr>
              <p:spPr bwMode="auto">
                <a:xfrm>
                  <a:off x="3904" y="2544"/>
                  <a:ext cx="12" cy="153"/>
                </a:xfrm>
                <a:custGeom>
                  <a:avLst/>
                  <a:gdLst>
                    <a:gd name="T0" fmla="*/ 0 w 23"/>
                    <a:gd name="T1" fmla="*/ 0 h 305"/>
                    <a:gd name="T2" fmla="*/ 2 w 23"/>
                    <a:gd name="T3" fmla="*/ 48 h 305"/>
                    <a:gd name="T4" fmla="*/ 6 w 23"/>
                    <a:gd name="T5" fmla="*/ 92 h 305"/>
                    <a:gd name="T6" fmla="*/ 8 w 23"/>
                    <a:gd name="T7" fmla="*/ 134 h 305"/>
                    <a:gd name="T8" fmla="*/ 11 w 23"/>
                    <a:gd name="T9" fmla="*/ 173 h 305"/>
                    <a:gd name="T10" fmla="*/ 15 w 23"/>
                    <a:gd name="T11" fmla="*/ 209 h 305"/>
                    <a:gd name="T12" fmla="*/ 17 w 23"/>
                    <a:gd name="T13" fmla="*/ 244 h 305"/>
                    <a:gd name="T14" fmla="*/ 21 w 23"/>
                    <a:gd name="T15" fmla="*/ 275 h 305"/>
                    <a:gd name="T16" fmla="*/ 23 w 23"/>
                    <a:gd name="T17" fmla="*/ 305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05">
                      <a:moveTo>
                        <a:pt x="0" y="0"/>
                      </a:moveTo>
                      <a:lnTo>
                        <a:pt x="2" y="48"/>
                      </a:lnTo>
                      <a:lnTo>
                        <a:pt x="6" y="92"/>
                      </a:lnTo>
                      <a:lnTo>
                        <a:pt x="8" y="134"/>
                      </a:lnTo>
                      <a:lnTo>
                        <a:pt x="11" y="173"/>
                      </a:lnTo>
                      <a:lnTo>
                        <a:pt x="15" y="209"/>
                      </a:lnTo>
                      <a:lnTo>
                        <a:pt x="17" y="244"/>
                      </a:lnTo>
                      <a:lnTo>
                        <a:pt x="21" y="275"/>
                      </a:lnTo>
                      <a:lnTo>
                        <a:pt x="23" y="305"/>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97" name="Freeform 2174"/>
                <p:cNvSpPr>
                  <a:spLocks/>
                </p:cNvSpPr>
                <p:nvPr/>
              </p:nvSpPr>
              <p:spPr bwMode="auto">
                <a:xfrm>
                  <a:off x="3916" y="2697"/>
                  <a:ext cx="11" cy="78"/>
                </a:xfrm>
                <a:custGeom>
                  <a:avLst/>
                  <a:gdLst>
                    <a:gd name="T0" fmla="*/ 0 w 21"/>
                    <a:gd name="T1" fmla="*/ 0 h 158"/>
                    <a:gd name="T2" fmla="*/ 2 w 21"/>
                    <a:gd name="T3" fmla="*/ 27 h 158"/>
                    <a:gd name="T4" fmla="*/ 6 w 21"/>
                    <a:gd name="T5" fmla="*/ 52 h 158"/>
                    <a:gd name="T6" fmla="*/ 8 w 21"/>
                    <a:gd name="T7" fmla="*/ 75 h 158"/>
                    <a:gd name="T8" fmla="*/ 10 w 21"/>
                    <a:gd name="T9" fmla="*/ 94 h 158"/>
                    <a:gd name="T10" fmla="*/ 13 w 21"/>
                    <a:gd name="T11" fmla="*/ 112 h 158"/>
                    <a:gd name="T12" fmla="*/ 15 w 21"/>
                    <a:gd name="T13" fmla="*/ 129 h 158"/>
                    <a:gd name="T14" fmla="*/ 21 w 21"/>
                    <a:gd name="T15" fmla="*/ 158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8">
                      <a:moveTo>
                        <a:pt x="0" y="0"/>
                      </a:moveTo>
                      <a:lnTo>
                        <a:pt x="2" y="27"/>
                      </a:lnTo>
                      <a:lnTo>
                        <a:pt x="6" y="52"/>
                      </a:lnTo>
                      <a:lnTo>
                        <a:pt x="8" y="75"/>
                      </a:lnTo>
                      <a:lnTo>
                        <a:pt x="10" y="94"/>
                      </a:lnTo>
                      <a:lnTo>
                        <a:pt x="13" y="112"/>
                      </a:lnTo>
                      <a:lnTo>
                        <a:pt x="15" y="129"/>
                      </a:lnTo>
                      <a:lnTo>
                        <a:pt x="21" y="158"/>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98" name="Freeform 2175"/>
                <p:cNvSpPr>
                  <a:spLocks/>
                </p:cNvSpPr>
                <p:nvPr/>
              </p:nvSpPr>
              <p:spPr bwMode="auto">
                <a:xfrm>
                  <a:off x="3927" y="2775"/>
                  <a:ext cx="11" cy="31"/>
                </a:xfrm>
                <a:custGeom>
                  <a:avLst/>
                  <a:gdLst>
                    <a:gd name="T0" fmla="*/ 0 w 23"/>
                    <a:gd name="T1" fmla="*/ 0 h 61"/>
                    <a:gd name="T2" fmla="*/ 6 w 23"/>
                    <a:gd name="T3" fmla="*/ 21 h 61"/>
                    <a:gd name="T4" fmla="*/ 12 w 23"/>
                    <a:gd name="T5" fmla="*/ 38 h 61"/>
                    <a:gd name="T6" fmla="*/ 17 w 23"/>
                    <a:gd name="T7" fmla="*/ 52 h 61"/>
                    <a:gd name="T8" fmla="*/ 23 w 23"/>
                    <a:gd name="T9" fmla="*/ 61 h 61"/>
                  </a:gdLst>
                  <a:ahLst/>
                  <a:cxnLst>
                    <a:cxn ang="0">
                      <a:pos x="T0" y="T1"/>
                    </a:cxn>
                    <a:cxn ang="0">
                      <a:pos x="T2" y="T3"/>
                    </a:cxn>
                    <a:cxn ang="0">
                      <a:pos x="T4" y="T5"/>
                    </a:cxn>
                    <a:cxn ang="0">
                      <a:pos x="T6" y="T7"/>
                    </a:cxn>
                    <a:cxn ang="0">
                      <a:pos x="T8" y="T9"/>
                    </a:cxn>
                  </a:cxnLst>
                  <a:rect l="0" t="0" r="r" b="b"/>
                  <a:pathLst>
                    <a:path w="23" h="61">
                      <a:moveTo>
                        <a:pt x="0" y="0"/>
                      </a:moveTo>
                      <a:lnTo>
                        <a:pt x="6" y="21"/>
                      </a:lnTo>
                      <a:lnTo>
                        <a:pt x="12" y="38"/>
                      </a:lnTo>
                      <a:lnTo>
                        <a:pt x="17" y="52"/>
                      </a:lnTo>
                      <a:lnTo>
                        <a:pt x="23" y="61"/>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399" name="Freeform 2176"/>
                <p:cNvSpPr>
                  <a:spLocks/>
                </p:cNvSpPr>
                <p:nvPr/>
              </p:nvSpPr>
              <p:spPr bwMode="auto">
                <a:xfrm>
                  <a:off x="3938" y="2806"/>
                  <a:ext cx="11" cy="11"/>
                </a:xfrm>
                <a:custGeom>
                  <a:avLst/>
                  <a:gdLst>
                    <a:gd name="T0" fmla="*/ 0 w 21"/>
                    <a:gd name="T1" fmla="*/ 0 h 21"/>
                    <a:gd name="T2" fmla="*/ 6 w 21"/>
                    <a:gd name="T3" fmla="*/ 8 h 21"/>
                    <a:gd name="T4" fmla="*/ 10 w 21"/>
                    <a:gd name="T5" fmla="*/ 14 h 21"/>
                    <a:gd name="T6" fmla="*/ 15 w 21"/>
                    <a:gd name="T7" fmla="*/ 17 h 21"/>
                    <a:gd name="T8" fmla="*/ 21 w 21"/>
                    <a:gd name="T9" fmla="*/ 21 h 21"/>
                  </a:gdLst>
                  <a:ahLst/>
                  <a:cxnLst>
                    <a:cxn ang="0">
                      <a:pos x="T0" y="T1"/>
                    </a:cxn>
                    <a:cxn ang="0">
                      <a:pos x="T2" y="T3"/>
                    </a:cxn>
                    <a:cxn ang="0">
                      <a:pos x="T4" y="T5"/>
                    </a:cxn>
                    <a:cxn ang="0">
                      <a:pos x="T6" y="T7"/>
                    </a:cxn>
                    <a:cxn ang="0">
                      <a:pos x="T8" y="T9"/>
                    </a:cxn>
                  </a:cxnLst>
                  <a:rect l="0" t="0" r="r" b="b"/>
                  <a:pathLst>
                    <a:path w="21" h="21">
                      <a:moveTo>
                        <a:pt x="0" y="0"/>
                      </a:moveTo>
                      <a:lnTo>
                        <a:pt x="6" y="8"/>
                      </a:lnTo>
                      <a:lnTo>
                        <a:pt x="10" y="14"/>
                      </a:lnTo>
                      <a:lnTo>
                        <a:pt x="15" y="17"/>
                      </a:lnTo>
                      <a:lnTo>
                        <a:pt x="21" y="21"/>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00" name="Freeform 2177"/>
                <p:cNvSpPr>
                  <a:spLocks/>
                </p:cNvSpPr>
                <p:nvPr/>
              </p:nvSpPr>
              <p:spPr bwMode="auto">
                <a:xfrm>
                  <a:off x="3949" y="2817"/>
                  <a:ext cx="11" cy="3"/>
                </a:xfrm>
                <a:custGeom>
                  <a:avLst/>
                  <a:gdLst>
                    <a:gd name="T0" fmla="*/ 0 w 23"/>
                    <a:gd name="T1" fmla="*/ 0 h 6"/>
                    <a:gd name="T2" fmla="*/ 6 w 23"/>
                    <a:gd name="T3" fmla="*/ 2 h 6"/>
                    <a:gd name="T4" fmla="*/ 12 w 23"/>
                    <a:gd name="T5" fmla="*/ 4 h 6"/>
                    <a:gd name="T6" fmla="*/ 23 w 23"/>
                    <a:gd name="T7" fmla="*/ 6 h 6"/>
                  </a:gdLst>
                  <a:ahLst/>
                  <a:cxnLst>
                    <a:cxn ang="0">
                      <a:pos x="T0" y="T1"/>
                    </a:cxn>
                    <a:cxn ang="0">
                      <a:pos x="T2" y="T3"/>
                    </a:cxn>
                    <a:cxn ang="0">
                      <a:pos x="T4" y="T5"/>
                    </a:cxn>
                    <a:cxn ang="0">
                      <a:pos x="T6" y="T7"/>
                    </a:cxn>
                  </a:cxnLst>
                  <a:rect l="0" t="0" r="r" b="b"/>
                  <a:pathLst>
                    <a:path w="23" h="6">
                      <a:moveTo>
                        <a:pt x="0" y="0"/>
                      </a:moveTo>
                      <a:lnTo>
                        <a:pt x="6" y="2"/>
                      </a:lnTo>
                      <a:lnTo>
                        <a:pt x="12" y="4"/>
                      </a:lnTo>
                      <a:lnTo>
                        <a:pt x="23" y="6"/>
                      </a:lnTo>
                    </a:path>
                  </a:pathLst>
                </a:custGeom>
                <a:noFill/>
                <a:ln w="23813">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01" name="Freeform 2178"/>
                <p:cNvSpPr>
                  <a:spLocks/>
                </p:cNvSpPr>
                <p:nvPr/>
              </p:nvSpPr>
              <p:spPr bwMode="auto">
                <a:xfrm>
                  <a:off x="2008" y="2575"/>
                  <a:ext cx="180" cy="8"/>
                </a:xfrm>
                <a:custGeom>
                  <a:avLst/>
                  <a:gdLst>
                    <a:gd name="T0" fmla="*/ 0 w 359"/>
                    <a:gd name="T1" fmla="*/ 0 h 18"/>
                    <a:gd name="T2" fmla="*/ 90 w 359"/>
                    <a:gd name="T3" fmla="*/ 6 h 18"/>
                    <a:gd name="T4" fmla="*/ 178 w 359"/>
                    <a:gd name="T5" fmla="*/ 12 h 18"/>
                    <a:gd name="T6" fmla="*/ 269 w 359"/>
                    <a:gd name="T7" fmla="*/ 18 h 18"/>
                    <a:gd name="T8" fmla="*/ 315 w 359"/>
                    <a:gd name="T9" fmla="*/ 18 h 18"/>
                    <a:gd name="T10" fmla="*/ 359 w 359"/>
                    <a:gd name="T11" fmla="*/ 18 h 18"/>
                  </a:gdLst>
                  <a:ahLst/>
                  <a:cxnLst>
                    <a:cxn ang="0">
                      <a:pos x="T0" y="T1"/>
                    </a:cxn>
                    <a:cxn ang="0">
                      <a:pos x="T2" y="T3"/>
                    </a:cxn>
                    <a:cxn ang="0">
                      <a:pos x="T4" y="T5"/>
                    </a:cxn>
                    <a:cxn ang="0">
                      <a:pos x="T6" y="T7"/>
                    </a:cxn>
                    <a:cxn ang="0">
                      <a:pos x="T8" y="T9"/>
                    </a:cxn>
                    <a:cxn ang="0">
                      <a:pos x="T10" y="T11"/>
                    </a:cxn>
                  </a:cxnLst>
                  <a:rect l="0" t="0" r="r" b="b"/>
                  <a:pathLst>
                    <a:path w="359" h="18">
                      <a:moveTo>
                        <a:pt x="0" y="0"/>
                      </a:moveTo>
                      <a:lnTo>
                        <a:pt x="90" y="6"/>
                      </a:lnTo>
                      <a:lnTo>
                        <a:pt x="178" y="12"/>
                      </a:lnTo>
                      <a:lnTo>
                        <a:pt x="269" y="18"/>
                      </a:lnTo>
                      <a:lnTo>
                        <a:pt x="315" y="18"/>
                      </a:lnTo>
                      <a:lnTo>
                        <a:pt x="359" y="18"/>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02" name="Freeform 2179"/>
                <p:cNvSpPr>
                  <a:spLocks/>
                </p:cNvSpPr>
                <p:nvPr/>
              </p:nvSpPr>
              <p:spPr bwMode="auto">
                <a:xfrm>
                  <a:off x="2188" y="2565"/>
                  <a:ext cx="179" cy="18"/>
                </a:xfrm>
                <a:custGeom>
                  <a:avLst/>
                  <a:gdLst>
                    <a:gd name="T0" fmla="*/ 0 w 359"/>
                    <a:gd name="T1" fmla="*/ 37 h 37"/>
                    <a:gd name="T2" fmla="*/ 90 w 359"/>
                    <a:gd name="T3" fmla="*/ 31 h 37"/>
                    <a:gd name="T4" fmla="*/ 178 w 359"/>
                    <a:gd name="T5" fmla="*/ 23 h 37"/>
                    <a:gd name="T6" fmla="*/ 269 w 359"/>
                    <a:gd name="T7" fmla="*/ 12 h 37"/>
                    <a:gd name="T8" fmla="*/ 359 w 359"/>
                    <a:gd name="T9" fmla="*/ 0 h 37"/>
                  </a:gdLst>
                  <a:ahLst/>
                  <a:cxnLst>
                    <a:cxn ang="0">
                      <a:pos x="T0" y="T1"/>
                    </a:cxn>
                    <a:cxn ang="0">
                      <a:pos x="T2" y="T3"/>
                    </a:cxn>
                    <a:cxn ang="0">
                      <a:pos x="T4" y="T5"/>
                    </a:cxn>
                    <a:cxn ang="0">
                      <a:pos x="T6" y="T7"/>
                    </a:cxn>
                    <a:cxn ang="0">
                      <a:pos x="T8" y="T9"/>
                    </a:cxn>
                  </a:cxnLst>
                  <a:rect l="0" t="0" r="r" b="b"/>
                  <a:pathLst>
                    <a:path w="359" h="37">
                      <a:moveTo>
                        <a:pt x="0" y="37"/>
                      </a:moveTo>
                      <a:lnTo>
                        <a:pt x="90" y="31"/>
                      </a:lnTo>
                      <a:lnTo>
                        <a:pt x="178" y="23"/>
                      </a:lnTo>
                      <a:lnTo>
                        <a:pt x="269" y="12"/>
                      </a:lnTo>
                      <a:lnTo>
                        <a:pt x="359"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03" name="Freeform 2180"/>
                <p:cNvSpPr>
                  <a:spLocks/>
                </p:cNvSpPr>
                <p:nvPr/>
              </p:nvSpPr>
              <p:spPr bwMode="auto">
                <a:xfrm>
                  <a:off x="2367" y="2538"/>
                  <a:ext cx="180" cy="27"/>
                </a:xfrm>
                <a:custGeom>
                  <a:avLst/>
                  <a:gdLst>
                    <a:gd name="T0" fmla="*/ 0 w 359"/>
                    <a:gd name="T1" fmla="*/ 53 h 53"/>
                    <a:gd name="T2" fmla="*/ 44 w 359"/>
                    <a:gd name="T3" fmla="*/ 48 h 53"/>
                    <a:gd name="T4" fmla="*/ 90 w 359"/>
                    <a:gd name="T5" fmla="*/ 40 h 53"/>
                    <a:gd name="T6" fmla="*/ 178 w 359"/>
                    <a:gd name="T7" fmla="*/ 23 h 53"/>
                    <a:gd name="T8" fmla="*/ 269 w 359"/>
                    <a:gd name="T9" fmla="*/ 9 h 53"/>
                    <a:gd name="T10" fmla="*/ 315 w 359"/>
                    <a:gd name="T11" fmla="*/ 3 h 53"/>
                    <a:gd name="T12" fmla="*/ 359 w 359"/>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359" h="53">
                      <a:moveTo>
                        <a:pt x="0" y="53"/>
                      </a:moveTo>
                      <a:lnTo>
                        <a:pt x="44" y="48"/>
                      </a:lnTo>
                      <a:lnTo>
                        <a:pt x="90" y="40"/>
                      </a:lnTo>
                      <a:lnTo>
                        <a:pt x="178" y="23"/>
                      </a:lnTo>
                      <a:lnTo>
                        <a:pt x="269" y="9"/>
                      </a:lnTo>
                      <a:lnTo>
                        <a:pt x="315" y="3"/>
                      </a:lnTo>
                      <a:lnTo>
                        <a:pt x="359"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04" name="Freeform 2181"/>
                <p:cNvSpPr>
                  <a:spLocks/>
                </p:cNvSpPr>
                <p:nvPr/>
              </p:nvSpPr>
              <p:spPr bwMode="auto">
                <a:xfrm>
                  <a:off x="2547" y="2537"/>
                  <a:ext cx="179" cy="7"/>
                </a:xfrm>
                <a:custGeom>
                  <a:avLst/>
                  <a:gdLst>
                    <a:gd name="T0" fmla="*/ 0 w 359"/>
                    <a:gd name="T1" fmla="*/ 2 h 13"/>
                    <a:gd name="T2" fmla="*/ 46 w 359"/>
                    <a:gd name="T3" fmla="*/ 0 h 13"/>
                    <a:gd name="T4" fmla="*/ 94 w 359"/>
                    <a:gd name="T5" fmla="*/ 0 h 13"/>
                    <a:gd name="T6" fmla="*/ 190 w 359"/>
                    <a:gd name="T7" fmla="*/ 5 h 13"/>
                    <a:gd name="T8" fmla="*/ 238 w 359"/>
                    <a:gd name="T9" fmla="*/ 7 h 13"/>
                    <a:gd name="T10" fmla="*/ 282 w 359"/>
                    <a:gd name="T11" fmla="*/ 11 h 13"/>
                    <a:gd name="T12" fmla="*/ 322 w 359"/>
                    <a:gd name="T13" fmla="*/ 13 h 13"/>
                    <a:gd name="T14" fmla="*/ 359 w 359"/>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9" h="13">
                      <a:moveTo>
                        <a:pt x="0" y="2"/>
                      </a:moveTo>
                      <a:lnTo>
                        <a:pt x="46" y="0"/>
                      </a:lnTo>
                      <a:lnTo>
                        <a:pt x="94" y="0"/>
                      </a:lnTo>
                      <a:lnTo>
                        <a:pt x="190" y="5"/>
                      </a:lnTo>
                      <a:lnTo>
                        <a:pt x="238" y="7"/>
                      </a:lnTo>
                      <a:lnTo>
                        <a:pt x="282" y="11"/>
                      </a:lnTo>
                      <a:lnTo>
                        <a:pt x="322" y="13"/>
                      </a:lnTo>
                      <a:lnTo>
                        <a:pt x="359" y="13"/>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05" name="Freeform 2182"/>
                <p:cNvSpPr>
                  <a:spLocks/>
                </p:cNvSpPr>
                <p:nvPr/>
              </p:nvSpPr>
              <p:spPr bwMode="auto">
                <a:xfrm>
                  <a:off x="2726" y="2534"/>
                  <a:ext cx="91" cy="10"/>
                </a:xfrm>
                <a:custGeom>
                  <a:avLst/>
                  <a:gdLst>
                    <a:gd name="T0" fmla="*/ 0 w 180"/>
                    <a:gd name="T1" fmla="*/ 19 h 19"/>
                    <a:gd name="T2" fmla="*/ 31 w 180"/>
                    <a:gd name="T3" fmla="*/ 19 h 19"/>
                    <a:gd name="T4" fmla="*/ 58 w 180"/>
                    <a:gd name="T5" fmla="*/ 17 h 19"/>
                    <a:gd name="T6" fmla="*/ 81 w 180"/>
                    <a:gd name="T7" fmla="*/ 13 h 19"/>
                    <a:gd name="T8" fmla="*/ 102 w 180"/>
                    <a:gd name="T9" fmla="*/ 11 h 19"/>
                    <a:gd name="T10" fmla="*/ 140 w 180"/>
                    <a:gd name="T11" fmla="*/ 6 h 19"/>
                    <a:gd name="T12" fmla="*/ 159 w 180"/>
                    <a:gd name="T13" fmla="*/ 2 h 19"/>
                    <a:gd name="T14" fmla="*/ 180 w 180"/>
                    <a:gd name="T15" fmla="*/ 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0" h="19">
                      <a:moveTo>
                        <a:pt x="0" y="19"/>
                      </a:moveTo>
                      <a:lnTo>
                        <a:pt x="31" y="19"/>
                      </a:lnTo>
                      <a:lnTo>
                        <a:pt x="58" y="17"/>
                      </a:lnTo>
                      <a:lnTo>
                        <a:pt x="81" y="13"/>
                      </a:lnTo>
                      <a:lnTo>
                        <a:pt x="102" y="11"/>
                      </a:lnTo>
                      <a:lnTo>
                        <a:pt x="140" y="6"/>
                      </a:lnTo>
                      <a:lnTo>
                        <a:pt x="159" y="2"/>
                      </a:lnTo>
                      <a:lnTo>
                        <a:pt x="180"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06" name="Freeform 2183"/>
                <p:cNvSpPr>
                  <a:spLocks/>
                </p:cNvSpPr>
                <p:nvPr/>
              </p:nvSpPr>
              <p:spPr bwMode="auto">
                <a:xfrm>
                  <a:off x="2817" y="2524"/>
                  <a:ext cx="90" cy="10"/>
                </a:xfrm>
                <a:custGeom>
                  <a:avLst/>
                  <a:gdLst>
                    <a:gd name="T0" fmla="*/ 0 w 181"/>
                    <a:gd name="T1" fmla="*/ 21 h 21"/>
                    <a:gd name="T2" fmla="*/ 47 w 181"/>
                    <a:gd name="T3" fmla="*/ 15 h 21"/>
                    <a:gd name="T4" fmla="*/ 91 w 181"/>
                    <a:gd name="T5" fmla="*/ 9 h 21"/>
                    <a:gd name="T6" fmla="*/ 137 w 181"/>
                    <a:gd name="T7" fmla="*/ 4 h 21"/>
                    <a:gd name="T8" fmla="*/ 181 w 181"/>
                    <a:gd name="T9" fmla="*/ 0 h 21"/>
                  </a:gdLst>
                  <a:ahLst/>
                  <a:cxnLst>
                    <a:cxn ang="0">
                      <a:pos x="T0" y="T1"/>
                    </a:cxn>
                    <a:cxn ang="0">
                      <a:pos x="T2" y="T3"/>
                    </a:cxn>
                    <a:cxn ang="0">
                      <a:pos x="T4" y="T5"/>
                    </a:cxn>
                    <a:cxn ang="0">
                      <a:pos x="T6" y="T7"/>
                    </a:cxn>
                    <a:cxn ang="0">
                      <a:pos x="T8" y="T9"/>
                    </a:cxn>
                  </a:cxnLst>
                  <a:rect l="0" t="0" r="r" b="b"/>
                  <a:pathLst>
                    <a:path w="181" h="21">
                      <a:moveTo>
                        <a:pt x="0" y="21"/>
                      </a:moveTo>
                      <a:lnTo>
                        <a:pt x="47" y="15"/>
                      </a:lnTo>
                      <a:lnTo>
                        <a:pt x="91" y="9"/>
                      </a:lnTo>
                      <a:lnTo>
                        <a:pt x="137" y="4"/>
                      </a:lnTo>
                      <a:lnTo>
                        <a:pt x="181"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07" name="Freeform 2184"/>
                <p:cNvSpPr>
                  <a:spLocks/>
                </p:cNvSpPr>
                <p:nvPr/>
              </p:nvSpPr>
              <p:spPr bwMode="auto">
                <a:xfrm>
                  <a:off x="2907" y="2524"/>
                  <a:ext cx="89" cy="3"/>
                </a:xfrm>
                <a:custGeom>
                  <a:avLst/>
                  <a:gdLst>
                    <a:gd name="T0" fmla="*/ 0 w 178"/>
                    <a:gd name="T1" fmla="*/ 0 h 5"/>
                    <a:gd name="T2" fmla="*/ 23 w 178"/>
                    <a:gd name="T3" fmla="*/ 0 h 5"/>
                    <a:gd name="T4" fmla="*/ 44 w 178"/>
                    <a:gd name="T5" fmla="*/ 0 h 5"/>
                    <a:gd name="T6" fmla="*/ 88 w 178"/>
                    <a:gd name="T7" fmla="*/ 4 h 5"/>
                    <a:gd name="T8" fmla="*/ 134 w 178"/>
                    <a:gd name="T9" fmla="*/ 5 h 5"/>
                    <a:gd name="T10" fmla="*/ 155 w 178"/>
                    <a:gd name="T11" fmla="*/ 5 h 5"/>
                    <a:gd name="T12" fmla="*/ 178 w 178"/>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78" h="5">
                      <a:moveTo>
                        <a:pt x="0" y="0"/>
                      </a:moveTo>
                      <a:lnTo>
                        <a:pt x="23" y="0"/>
                      </a:lnTo>
                      <a:lnTo>
                        <a:pt x="44" y="0"/>
                      </a:lnTo>
                      <a:lnTo>
                        <a:pt x="88" y="4"/>
                      </a:lnTo>
                      <a:lnTo>
                        <a:pt x="134" y="5"/>
                      </a:lnTo>
                      <a:lnTo>
                        <a:pt x="155" y="5"/>
                      </a:lnTo>
                      <a:lnTo>
                        <a:pt x="178" y="4"/>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08" name="Freeform 2185"/>
                <p:cNvSpPr>
                  <a:spLocks/>
                </p:cNvSpPr>
                <p:nvPr/>
              </p:nvSpPr>
              <p:spPr bwMode="auto">
                <a:xfrm>
                  <a:off x="2996" y="2497"/>
                  <a:ext cx="90" cy="29"/>
                </a:xfrm>
                <a:custGeom>
                  <a:avLst/>
                  <a:gdLst>
                    <a:gd name="T0" fmla="*/ 0 w 181"/>
                    <a:gd name="T1" fmla="*/ 58 h 58"/>
                    <a:gd name="T2" fmla="*/ 24 w 181"/>
                    <a:gd name="T3" fmla="*/ 54 h 58"/>
                    <a:gd name="T4" fmla="*/ 47 w 181"/>
                    <a:gd name="T5" fmla="*/ 48 h 58"/>
                    <a:gd name="T6" fmla="*/ 95 w 181"/>
                    <a:gd name="T7" fmla="*/ 31 h 58"/>
                    <a:gd name="T8" fmla="*/ 141 w 181"/>
                    <a:gd name="T9" fmla="*/ 15 h 58"/>
                    <a:gd name="T10" fmla="*/ 162 w 181"/>
                    <a:gd name="T11" fmla="*/ 6 h 58"/>
                    <a:gd name="T12" fmla="*/ 181 w 181"/>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181" h="58">
                      <a:moveTo>
                        <a:pt x="0" y="58"/>
                      </a:moveTo>
                      <a:lnTo>
                        <a:pt x="24" y="54"/>
                      </a:lnTo>
                      <a:lnTo>
                        <a:pt x="47" y="48"/>
                      </a:lnTo>
                      <a:lnTo>
                        <a:pt x="95" y="31"/>
                      </a:lnTo>
                      <a:lnTo>
                        <a:pt x="141" y="15"/>
                      </a:lnTo>
                      <a:lnTo>
                        <a:pt x="162" y="6"/>
                      </a:lnTo>
                      <a:lnTo>
                        <a:pt x="181"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09" name="Freeform 2186"/>
                <p:cNvSpPr>
                  <a:spLocks/>
                </p:cNvSpPr>
                <p:nvPr/>
              </p:nvSpPr>
              <p:spPr bwMode="auto">
                <a:xfrm>
                  <a:off x="3086" y="2478"/>
                  <a:ext cx="54" cy="19"/>
                </a:xfrm>
                <a:custGeom>
                  <a:avLst/>
                  <a:gdLst>
                    <a:gd name="T0" fmla="*/ 0 w 107"/>
                    <a:gd name="T1" fmla="*/ 38 h 38"/>
                    <a:gd name="T2" fmla="*/ 17 w 107"/>
                    <a:gd name="T3" fmla="*/ 32 h 38"/>
                    <a:gd name="T4" fmla="*/ 33 w 107"/>
                    <a:gd name="T5" fmla="*/ 26 h 38"/>
                    <a:gd name="T6" fmla="*/ 58 w 107"/>
                    <a:gd name="T7" fmla="*/ 15 h 38"/>
                    <a:gd name="T8" fmla="*/ 83 w 107"/>
                    <a:gd name="T9" fmla="*/ 5 h 38"/>
                    <a:gd name="T10" fmla="*/ 107 w 107"/>
                    <a:gd name="T11" fmla="*/ 0 h 38"/>
                  </a:gdLst>
                  <a:ahLst/>
                  <a:cxnLst>
                    <a:cxn ang="0">
                      <a:pos x="T0" y="T1"/>
                    </a:cxn>
                    <a:cxn ang="0">
                      <a:pos x="T2" y="T3"/>
                    </a:cxn>
                    <a:cxn ang="0">
                      <a:pos x="T4" y="T5"/>
                    </a:cxn>
                    <a:cxn ang="0">
                      <a:pos x="T6" y="T7"/>
                    </a:cxn>
                    <a:cxn ang="0">
                      <a:pos x="T8" y="T9"/>
                    </a:cxn>
                    <a:cxn ang="0">
                      <a:pos x="T10" y="T11"/>
                    </a:cxn>
                  </a:cxnLst>
                  <a:rect l="0" t="0" r="r" b="b"/>
                  <a:pathLst>
                    <a:path w="107" h="38">
                      <a:moveTo>
                        <a:pt x="0" y="38"/>
                      </a:moveTo>
                      <a:lnTo>
                        <a:pt x="17" y="32"/>
                      </a:lnTo>
                      <a:lnTo>
                        <a:pt x="33" y="26"/>
                      </a:lnTo>
                      <a:lnTo>
                        <a:pt x="58" y="15"/>
                      </a:lnTo>
                      <a:lnTo>
                        <a:pt x="83" y="5"/>
                      </a:lnTo>
                      <a:lnTo>
                        <a:pt x="107"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10" name="Freeform 2187"/>
                <p:cNvSpPr>
                  <a:spLocks/>
                </p:cNvSpPr>
                <p:nvPr/>
              </p:nvSpPr>
              <p:spPr bwMode="auto">
                <a:xfrm>
                  <a:off x="3140" y="2477"/>
                  <a:ext cx="54" cy="1"/>
                </a:xfrm>
                <a:custGeom>
                  <a:avLst/>
                  <a:gdLst>
                    <a:gd name="T0" fmla="*/ 0 w 108"/>
                    <a:gd name="T1" fmla="*/ 2 h 2"/>
                    <a:gd name="T2" fmla="*/ 27 w 108"/>
                    <a:gd name="T3" fmla="*/ 0 h 2"/>
                    <a:gd name="T4" fmla="*/ 54 w 108"/>
                    <a:gd name="T5" fmla="*/ 0 h 2"/>
                    <a:gd name="T6" fmla="*/ 81 w 108"/>
                    <a:gd name="T7" fmla="*/ 0 h 2"/>
                    <a:gd name="T8" fmla="*/ 108 w 108"/>
                    <a:gd name="T9" fmla="*/ 0 h 2"/>
                  </a:gdLst>
                  <a:ahLst/>
                  <a:cxnLst>
                    <a:cxn ang="0">
                      <a:pos x="T0" y="T1"/>
                    </a:cxn>
                    <a:cxn ang="0">
                      <a:pos x="T2" y="T3"/>
                    </a:cxn>
                    <a:cxn ang="0">
                      <a:pos x="T4" y="T5"/>
                    </a:cxn>
                    <a:cxn ang="0">
                      <a:pos x="T6" y="T7"/>
                    </a:cxn>
                    <a:cxn ang="0">
                      <a:pos x="T8" y="T9"/>
                    </a:cxn>
                  </a:cxnLst>
                  <a:rect l="0" t="0" r="r" b="b"/>
                  <a:pathLst>
                    <a:path w="108" h="2">
                      <a:moveTo>
                        <a:pt x="0" y="2"/>
                      </a:moveTo>
                      <a:lnTo>
                        <a:pt x="27" y="0"/>
                      </a:lnTo>
                      <a:lnTo>
                        <a:pt x="54" y="0"/>
                      </a:lnTo>
                      <a:lnTo>
                        <a:pt x="81" y="0"/>
                      </a:lnTo>
                      <a:lnTo>
                        <a:pt x="108"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11" name="Freeform 2188"/>
                <p:cNvSpPr>
                  <a:spLocks/>
                </p:cNvSpPr>
                <p:nvPr/>
              </p:nvSpPr>
              <p:spPr bwMode="auto">
                <a:xfrm>
                  <a:off x="3194" y="2472"/>
                  <a:ext cx="54" cy="5"/>
                </a:xfrm>
                <a:custGeom>
                  <a:avLst/>
                  <a:gdLst>
                    <a:gd name="T0" fmla="*/ 0 w 108"/>
                    <a:gd name="T1" fmla="*/ 10 h 10"/>
                    <a:gd name="T2" fmla="*/ 54 w 108"/>
                    <a:gd name="T3" fmla="*/ 6 h 10"/>
                    <a:gd name="T4" fmla="*/ 108 w 108"/>
                    <a:gd name="T5" fmla="*/ 0 h 10"/>
                  </a:gdLst>
                  <a:ahLst/>
                  <a:cxnLst>
                    <a:cxn ang="0">
                      <a:pos x="T0" y="T1"/>
                    </a:cxn>
                    <a:cxn ang="0">
                      <a:pos x="T2" y="T3"/>
                    </a:cxn>
                    <a:cxn ang="0">
                      <a:pos x="T4" y="T5"/>
                    </a:cxn>
                  </a:cxnLst>
                  <a:rect l="0" t="0" r="r" b="b"/>
                  <a:pathLst>
                    <a:path w="108" h="10">
                      <a:moveTo>
                        <a:pt x="0" y="10"/>
                      </a:moveTo>
                      <a:lnTo>
                        <a:pt x="54" y="6"/>
                      </a:lnTo>
                      <a:lnTo>
                        <a:pt x="108"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12" name="Freeform 2189"/>
                <p:cNvSpPr>
                  <a:spLocks/>
                </p:cNvSpPr>
                <p:nvPr/>
              </p:nvSpPr>
              <p:spPr bwMode="auto">
                <a:xfrm>
                  <a:off x="3248" y="2467"/>
                  <a:ext cx="54" cy="5"/>
                </a:xfrm>
                <a:custGeom>
                  <a:avLst/>
                  <a:gdLst>
                    <a:gd name="T0" fmla="*/ 0 w 107"/>
                    <a:gd name="T1" fmla="*/ 10 h 10"/>
                    <a:gd name="T2" fmla="*/ 26 w 107"/>
                    <a:gd name="T3" fmla="*/ 8 h 10"/>
                    <a:gd name="T4" fmla="*/ 55 w 107"/>
                    <a:gd name="T5" fmla="*/ 4 h 10"/>
                    <a:gd name="T6" fmla="*/ 82 w 107"/>
                    <a:gd name="T7" fmla="*/ 2 h 10"/>
                    <a:gd name="T8" fmla="*/ 107 w 107"/>
                    <a:gd name="T9" fmla="*/ 0 h 10"/>
                  </a:gdLst>
                  <a:ahLst/>
                  <a:cxnLst>
                    <a:cxn ang="0">
                      <a:pos x="T0" y="T1"/>
                    </a:cxn>
                    <a:cxn ang="0">
                      <a:pos x="T2" y="T3"/>
                    </a:cxn>
                    <a:cxn ang="0">
                      <a:pos x="T4" y="T5"/>
                    </a:cxn>
                    <a:cxn ang="0">
                      <a:pos x="T6" y="T7"/>
                    </a:cxn>
                    <a:cxn ang="0">
                      <a:pos x="T8" y="T9"/>
                    </a:cxn>
                  </a:cxnLst>
                  <a:rect l="0" t="0" r="r" b="b"/>
                  <a:pathLst>
                    <a:path w="107" h="10">
                      <a:moveTo>
                        <a:pt x="0" y="10"/>
                      </a:moveTo>
                      <a:lnTo>
                        <a:pt x="26" y="8"/>
                      </a:lnTo>
                      <a:lnTo>
                        <a:pt x="55" y="4"/>
                      </a:lnTo>
                      <a:lnTo>
                        <a:pt x="82" y="2"/>
                      </a:lnTo>
                      <a:lnTo>
                        <a:pt x="107"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13" name="Freeform 2190"/>
                <p:cNvSpPr>
                  <a:spLocks/>
                </p:cNvSpPr>
                <p:nvPr/>
              </p:nvSpPr>
              <p:spPr bwMode="auto">
                <a:xfrm>
                  <a:off x="3302" y="2464"/>
                  <a:ext cx="35" cy="3"/>
                </a:xfrm>
                <a:custGeom>
                  <a:avLst/>
                  <a:gdLst>
                    <a:gd name="T0" fmla="*/ 0 w 71"/>
                    <a:gd name="T1" fmla="*/ 5 h 5"/>
                    <a:gd name="T2" fmla="*/ 21 w 71"/>
                    <a:gd name="T3" fmla="*/ 5 h 5"/>
                    <a:gd name="T4" fmla="*/ 38 w 71"/>
                    <a:gd name="T5" fmla="*/ 5 h 5"/>
                    <a:gd name="T6" fmla="*/ 54 w 71"/>
                    <a:gd name="T7" fmla="*/ 4 h 5"/>
                    <a:gd name="T8" fmla="*/ 71 w 71"/>
                    <a:gd name="T9" fmla="*/ 0 h 5"/>
                  </a:gdLst>
                  <a:ahLst/>
                  <a:cxnLst>
                    <a:cxn ang="0">
                      <a:pos x="T0" y="T1"/>
                    </a:cxn>
                    <a:cxn ang="0">
                      <a:pos x="T2" y="T3"/>
                    </a:cxn>
                    <a:cxn ang="0">
                      <a:pos x="T4" y="T5"/>
                    </a:cxn>
                    <a:cxn ang="0">
                      <a:pos x="T6" y="T7"/>
                    </a:cxn>
                    <a:cxn ang="0">
                      <a:pos x="T8" y="T9"/>
                    </a:cxn>
                  </a:cxnLst>
                  <a:rect l="0" t="0" r="r" b="b"/>
                  <a:pathLst>
                    <a:path w="71" h="5">
                      <a:moveTo>
                        <a:pt x="0" y="5"/>
                      </a:moveTo>
                      <a:lnTo>
                        <a:pt x="21" y="5"/>
                      </a:lnTo>
                      <a:lnTo>
                        <a:pt x="38" y="5"/>
                      </a:lnTo>
                      <a:lnTo>
                        <a:pt x="54" y="4"/>
                      </a:lnTo>
                      <a:lnTo>
                        <a:pt x="71"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14" name="Freeform 2191"/>
                <p:cNvSpPr>
                  <a:spLocks/>
                </p:cNvSpPr>
                <p:nvPr/>
              </p:nvSpPr>
              <p:spPr bwMode="auto">
                <a:xfrm>
                  <a:off x="3337" y="2439"/>
                  <a:ext cx="37" cy="25"/>
                </a:xfrm>
                <a:custGeom>
                  <a:avLst/>
                  <a:gdLst>
                    <a:gd name="T0" fmla="*/ 0 w 73"/>
                    <a:gd name="T1" fmla="*/ 50 h 50"/>
                    <a:gd name="T2" fmla="*/ 10 w 73"/>
                    <a:gd name="T3" fmla="*/ 46 h 50"/>
                    <a:gd name="T4" fmla="*/ 17 w 73"/>
                    <a:gd name="T5" fmla="*/ 38 h 50"/>
                    <a:gd name="T6" fmla="*/ 37 w 73"/>
                    <a:gd name="T7" fmla="*/ 23 h 50"/>
                    <a:gd name="T8" fmla="*/ 46 w 73"/>
                    <a:gd name="T9" fmla="*/ 15 h 50"/>
                    <a:gd name="T10" fmla="*/ 56 w 73"/>
                    <a:gd name="T11" fmla="*/ 7 h 50"/>
                    <a:gd name="T12" fmla="*/ 63 w 73"/>
                    <a:gd name="T13" fmla="*/ 2 h 50"/>
                    <a:gd name="T14" fmla="*/ 73 w 73"/>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50">
                      <a:moveTo>
                        <a:pt x="0" y="50"/>
                      </a:moveTo>
                      <a:lnTo>
                        <a:pt x="10" y="46"/>
                      </a:lnTo>
                      <a:lnTo>
                        <a:pt x="17" y="38"/>
                      </a:lnTo>
                      <a:lnTo>
                        <a:pt x="37" y="23"/>
                      </a:lnTo>
                      <a:lnTo>
                        <a:pt x="46" y="15"/>
                      </a:lnTo>
                      <a:lnTo>
                        <a:pt x="56" y="7"/>
                      </a:lnTo>
                      <a:lnTo>
                        <a:pt x="63" y="2"/>
                      </a:lnTo>
                      <a:lnTo>
                        <a:pt x="7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15" name="Freeform 2192"/>
                <p:cNvSpPr>
                  <a:spLocks/>
                </p:cNvSpPr>
                <p:nvPr/>
              </p:nvSpPr>
              <p:spPr bwMode="auto">
                <a:xfrm>
                  <a:off x="3374" y="2439"/>
                  <a:ext cx="35" cy="17"/>
                </a:xfrm>
                <a:custGeom>
                  <a:avLst/>
                  <a:gdLst>
                    <a:gd name="T0" fmla="*/ 0 w 71"/>
                    <a:gd name="T1" fmla="*/ 0 h 32"/>
                    <a:gd name="T2" fmla="*/ 10 w 71"/>
                    <a:gd name="T3" fmla="*/ 0 h 32"/>
                    <a:gd name="T4" fmla="*/ 17 w 71"/>
                    <a:gd name="T5" fmla="*/ 4 h 32"/>
                    <a:gd name="T6" fmla="*/ 27 w 71"/>
                    <a:gd name="T7" fmla="*/ 11 h 32"/>
                    <a:gd name="T8" fmla="*/ 35 w 71"/>
                    <a:gd name="T9" fmla="*/ 17 h 32"/>
                    <a:gd name="T10" fmla="*/ 44 w 71"/>
                    <a:gd name="T11" fmla="*/ 25 h 32"/>
                    <a:gd name="T12" fmla="*/ 54 w 71"/>
                    <a:gd name="T13" fmla="*/ 29 h 32"/>
                    <a:gd name="T14" fmla="*/ 62 w 71"/>
                    <a:gd name="T15" fmla="*/ 32 h 32"/>
                    <a:gd name="T16" fmla="*/ 71 w 71"/>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32">
                      <a:moveTo>
                        <a:pt x="0" y="0"/>
                      </a:moveTo>
                      <a:lnTo>
                        <a:pt x="10" y="0"/>
                      </a:lnTo>
                      <a:lnTo>
                        <a:pt x="17" y="4"/>
                      </a:lnTo>
                      <a:lnTo>
                        <a:pt x="27" y="11"/>
                      </a:lnTo>
                      <a:lnTo>
                        <a:pt x="35" y="17"/>
                      </a:lnTo>
                      <a:lnTo>
                        <a:pt x="44" y="25"/>
                      </a:lnTo>
                      <a:lnTo>
                        <a:pt x="54" y="29"/>
                      </a:lnTo>
                      <a:lnTo>
                        <a:pt x="62" y="32"/>
                      </a:lnTo>
                      <a:lnTo>
                        <a:pt x="71" y="32"/>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16" name="Freeform 2193"/>
                <p:cNvSpPr>
                  <a:spLocks/>
                </p:cNvSpPr>
                <p:nvPr/>
              </p:nvSpPr>
              <p:spPr bwMode="auto">
                <a:xfrm>
                  <a:off x="3409" y="2422"/>
                  <a:ext cx="37" cy="34"/>
                </a:xfrm>
                <a:custGeom>
                  <a:avLst/>
                  <a:gdLst>
                    <a:gd name="T0" fmla="*/ 0 w 73"/>
                    <a:gd name="T1" fmla="*/ 67 h 67"/>
                    <a:gd name="T2" fmla="*/ 10 w 73"/>
                    <a:gd name="T3" fmla="*/ 64 h 67"/>
                    <a:gd name="T4" fmla="*/ 19 w 73"/>
                    <a:gd name="T5" fmla="*/ 56 h 67"/>
                    <a:gd name="T6" fmla="*/ 29 w 73"/>
                    <a:gd name="T7" fmla="*/ 44 h 67"/>
                    <a:gd name="T8" fmla="*/ 39 w 73"/>
                    <a:gd name="T9" fmla="*/ 33 h 67"/>
                    <a:gd name="T10" fmla="*/ 48 w 73"/>
                    <a:gd name="T11" fmla="*/ 21 h 67"/>
                    <a:gd name="T12" fmla="*/ 58 w 73"/>
                    <a:gd name="T13" fmla="*/ 12 h 67"/>
                    <a:gd name="T14" fmla="*/ 65 w 73"/>
                    <a:gd name="T15" fmla="*/ 4 h 67"/>
                    <a:gd name="T16" fmla="*/ 73 w 73"/>
                    <a:gd name="T17"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67">
                      <a:moveTo>
                        <a:pt x="0" y="67"/>
                      </a:moveTo>
                      <a:lnTo>
                        <a:pt x="10" y="64"/>
                      </a:lnTo>
                      <a:lnTo>
                        <a:pt x="19" y="56"/>
                      </a:lnTo>
                      <a:lnTo>
                        <a:pt x="29" y="44"/>
                      </a:lnTo>
                      <a:lnTo>
                        <a:pt x="39" y="33"/>
                      </a:lnTo>
                      <a:lnTo>
                        <a:pt x="48" y="21"/>
                      </a:lnTo>
                      <a:lnTo>
                        <a:pt x="58" y="12"/>
                      </a:lnTo>
                      <a:lnTo>
                        <a:pt x="65" y="4"/>
                      </a:lnTo>
                      <a:lnTo>
                        <a:pt x="7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17" name="Freeform 2194"/>
                <p:cNvSpPr>
                  <a:spLocks/>
                </p:cNvSpPr>
                <p:nvPr/>
              </p:nvSpPr>
              <p:spPr bwMode="auto">
                <a:xfrm>
                  <a:off x="3446" y="2422"/>
                  <a:ext cx="17" cy="19"/>
                </a:xfrm>
                <a:custGeom>
                  <a:avLst/>
                  <a:gdLst>
                    <a:gd name="T0" fmla="*/ 0 w 35"/>
                    <a:gd name="T1" fmla="*/ 0 h 39"/>
                    <a:gd name="T2" fmla="*/ 6 w 35"/>
                    <a:gd name="T3" fmla="*/ 0 h 39"/>
                    <a:gd name="T4" fmla="*/ 12 w 35"/>
                    <a:gd name="T5" fmla="*/ 4 h 39"/>
                    <a:gd name="T6" fmla="*/ 15 w 35"/>
                    <a:gd name="T7" fmla="*/ 12 h 39"/>
                    <a:gd name="T8" fmla="*/ 19 w 35"/>
                    <a:gd name="T9" fmla="*/ 19 h 39"/>
                    <a:gd name="T10" fmla="*/ 23 w 35"/>
                    <a:gd name="T11" fmla="*/ 27 h 39"/>
                    <a:gd name="T12" fmla="*/ 27 w 35"/>
                    <a:gd name="T13" fmla="*/ 33 h 39"/>
                    <a:gd name="T14" fmla="*/ 31 w 35"/>
                    <a:gd name="T15" fmla="*/ 39 h 39"/>
                    <a:gd name="T16" fmla="*/ 35 w 35"/>
                    <a:gd name="T1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9">
                      <a:moveTo>
                        <a:pt x="0" y="0"/>
                      </a:moveTo>
                      <a:lnTo>
                        <a:pt x="6" y="0"/>
                      </a:lnTo>
                      <a:lnTo>
                        <a:pt x="12" y="4"/>
                      </a:lnTo>
                      <a:lnTo>
                        <a:pt x="15" y="12"/>
                      </a:lnTo>
                      <a:lnTo>
                        <a:pt x="19" y="19"/>
                      </a:lnTo>
                      <a:lnTo>
                        <a:pt x="23" y="27"/>
                      </a:lnTo>
                      <a:lnTo>
                        <a:pt x="27" y="33"/>
                      </a:lnTo>
                      <a:lnTo>
                        <a:pt x="31" y="39"/>
                      </a:lnTo>
                      <a:lnTo>
                        <a:pt x="35" y="39"/>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18" name="Freeform 2195"/>
                <p:cNvSpPr>
                  <a:spLocks/>
                </p:cNvSpPr>
                <p:nvPr/>
              </p:nvSpPr>
              <p:spPr bwMode="auto">
                <a:xfrm>
                  <a:off x="3463" y="2409"/>
                  <a:ext cx="18" cy="32"/>
                </a:xfrm>
                <a:custGeom>
                  <a:avLst/>
                  <a:gdLst>
                    <a:gd name="T0" fmla="*/ 0 w 36"/>
                    <a:gd name="T1" fmla="*/ 66 h 66"/>
                    <a:gd name="T2" fmla="*/ 3 w 36"/>
                    <a:gd name="T3" fmla="*/ 62 h 66"/>
                    <a:gd name="T4" fmla="*/ 9 w 36"/>
                    <a:gd name="T5" fmla="*/ 56 h 66"/>
                    <a:gd name="T6" fmla="*/ 13 w 36"/>
                    <a:gd name="T7" fmla="*/ 46 h 66"/>
                    <a:gd name="T8" fmla="*/ 17 w 36"/>
                    <a:gd name="T9" fmla="*/ 37 h 66"/>
                    <a:gd name="T10" fmla="*/ 27 w 36"/>
                    <a:gd name="T11" fmla="*/ 16 h 66"/>
                    <a:gd name="T12" fmla="*/ 32 w 36"/>
                    <a:gd name="T13" fmla="*/ 8 h 66"/>
                    <a:gd name="T14" fmla="*/ 36 w 36"/>
                    <a:gd name="T15" fmla="*/ 0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66">
                      <a:moveTo>
                        <a:pt x="0" y="66"/>
                      </a:moveTo>
                      <a:lnTo>
                        <a:pt x="3" y="62"/>
                      </a:lnTo>
                      <a:lnTo>
                        <a:pt x="9" y="56"/>
                      </a:lnTo>
                      <a:lnTo>
                        <a:pt x="13" y="46"/>
                      </a:lnTo>
                      <a:lnTo>
                        <a:pt x="17" y="37"/>
                      </a:lnTo>
                      <a:lnTo>
                        <a:pt x="27" y="16"/>
                      </a:lnTo>
                      <a:lnTo>
                        <a:pt x="32" y="8"/>
                      </a:lnTo>
                      <a:lnTo>
                        <a:pt x="36"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19" name="Freeform 2196"/>
                <p:cNvSpPr>
                  <a:spLocks/>
                </p:cNvSpPr>
                <p:nvPr/>
              </p:nvSpPr>
              <p:spPr bwMode="auto">
                <a:xfrm>
                  <a:off x="3481" y="2393"/>
                  <a:ext cx="18" cy="16"/>
                </a:xfrm>
                <a:custGeom>
                  <a:avLst/>
                  <a:gdLst>
                    <a:gd name="T0" fmla="*/ 0 w 37"/>
                    <a:gd name="T1" fmla="*/ 30 h 30"/>
                    <a:gd name="T2" fmla="*/ 10 w 37"/>
                    <a:gd name="T3" fmla="*/ 19 h 30"/>
                    <a:gd name="T4" fmla="*/ 17 w 37"/>
                    <a:gd name="T5" fmla="*/ 7 h 30"/>
                    <a:gd name="T6" fmla="*/ 23 w 37"/>
                    <a:gd name="T7" fmla="*/ 3 h 30"/>
                    <a:gd name="T8" fmla="*/ 27 w 37"/>
                    <a:gd name="T9" fmla="*/ 2 h 30"/>
                    <a:gd name="T10" fmla="*/ 33 w 37"/>
                    <a:gd name="T11" fmla="*/ 0 h 30"/>
                    <a:gd name="T12" fmla="*/ 37 w 37"/>
                    <a:gd name="T13" fmla="*/ 2 h 30"/>
                  </a:gdLst>
                  <a:ahLst/>
                  <a:cxnLst>
                    <a:cxn ang="0">
                      <a:pos x="T0" y="T1"/>
                    </a:cxn>
                    <a:cxn ang="0">
                      <a:pos x="T2" y="T3"/>
                    </a:cxn>
                    <a:cxn ang="0">
                      <a:pos x="T4" y="T5"/>
                    </a:cxn>
                    <a:cxn ang="0">
                      <a:pos x="T6" y="T7"/>
                    </a:cxn>
                    <a:cxn ang="0">
                      <a:pos x="T8" y="T9"/>
                    </a:cxn>
                    <a:cxn ang="0">
                      <a:pos x="T10" y="T11"/>
                    </a:cxn>
                    <a:cxn ang="0">
                      <a:pos x="T12" y="T13"/>
                    </a:cxn>
                  </a:cxnLst>
                  <a:rect l="0" t="0" r="r" b="b"/>
                  <a:pathLst>
                    <a:path w="37" h="30">
                      <a:moveTo>
                        <a:pt x="0" y="30"/>
                      </a:moveTo>
                      <a:lnTo>
                        <a:pt x="10" y="19"/>
                      </a:lnTo>
                      <a:lnTo>
                        <a:pt x="17" y="7"/>
                      </a:lnTo>
                      <a:lnTo>
                        <a:pt x="23" y="3"/>
                      </a:lnTo>
                      <a:lnTo>
                        <a:pt x="27" y="2"/>
                      </a:lnTo>
                      <a:lnTo>
                        <a:pt x="33" y="0"/>
                      </a:lnTo>
                      <a:lnTo>
                        <a:pt x="37" y="2"/>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20" name="Freeform 2197"/>
                <p:cNvSpPr>
                  <a:spLocks/>
                </p:cNvSpPr>
                <p:nvPr/>
              </p:nvSpPr>
              <p:spPr bwMode="auto">
                <a:xfrm>
                  <a:off x="3499" y="2394"/>
                  <a:ext cx="19" cy="34"/>
                </a:xfrm>
                <a:custGeom>
                  <a:avLst/>
                  <a:gdLst>
                    <a:gd name="T0" fmla="*/ 0 w 36"/>
                    <a:gd name="T1" fmla="*/ 0 h 67"/>
                    <a:gd name="T2" fmla="*/ 3 w 36"/>
                    <a:gd name="T3" fmla="*/ 3 h 67"/>
                    <a:gd name="T4" fmla="*/ 9 w 36"/>
                    <a:gd name="T5" fmla="*/ 13 h 67"/>
                    <a:gd name="T6" fmla="*/ 15 w 36"/>
                    <a:gd name="T7" fmla="*/ 23 h 67"/>
                    <a:gd name="T8" fmla="*/ 19 w 36"/>
                    <a:gd name="T9" fmla="*/ 34 h 67"/>
                    <a:gd name="T10" fmla="*/ 25 w 36"/>
                    <a:gd name="T11" fmla="*/ 46 h 67"/>
                    <a:gd name="T12" fmla="*/ 28 w 36"/>
                    <a:gd name="T13" fmla="*/ 57 h 67"/>
                    <a:gd name="T14" fmla="*/ 32 w 36"/>
                    <a:gd name="T15" fmla="*/ 63 h 67"/>
                    <a:gd name="T16" fmla="*/ 36 w 36"/>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67">
                      <a:moveTo>
                        <a:pt x="0" y="0"/>
                      </a:moveTo>
                      <a:lnTo>
                        <a:pt x="3" y="3"/>
                      </a:lnTo>
                      <a:lnTo>
                        <a:pt x="9" y="13"/>
                      </a:lnTo>
                      <a:lnTo>
                        <a:pt x="15" y="23"/>
                      </a:lnTo>
                      <a:lnTo>
                        <a:pt x="19" y="34"/>
                      </a:lnTo>
                      <a:lnTo>
                        <a:pt x="25" y="46"/>
                      </a:lnTo>
                      <a:lnTo>
                        <a:pt x="28" y="57"/>
                      </a:lnTo>
                      <a:lnTo>
                        <a:pt x="32" y="63"/>
                      </a:lnTo>
                      <a:lnTo>
                        <a:pt x="36" y="67"/>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21" name="Freeform 2198"/>
                <p:cNvSpPr>
                  <a:spLocks/>
                </p:cNvSpPr>
                <p:nvPr/>
              </p:nvSpPr>
              <p:spPr bwMode="auto">
                <a:xfrm>
                  <a:off x="3518" y="2401"/>
                  <a:ext cx="6" cy="27"/>
                </a:xfrm>
                <a:custGeom>
                  <a:avLst/>
                  <a:gdLst>
                    <a:gd name="T0" fmla="*/ 0 w 14"/>
                    <a:gd name="T1" fmla="*/ 54 h 54"/>
                    <a:gd name="T2" fmla="*/ 2 w 14"/>
                    <a:gd name="T3" fmla="*/ 52 h 54"/>
                    <a:gd name="T4" fmla="*/ 6 w 14"/>
                    <a:gd name="T5" fmla="*/ 48 h 54"/>
                    <a:gd name="T6" fmla="*/ 6 w 14"/>
                    <a:gd name="T7" fmla="*/ 40 h 54"/>
                    <a:gd name="T8" fmla="*/ 8 w 14"/>
                    <a:gd name="T9" fmla="*/ 31 h 54"/>
                    <a:gd name="T10" fmla="*/ 10 w 14"/>
                    <a:gd name="T11" fmla="*/ 21 h 54"/>
                    <a:gd name="T12" fmla="*/ 10 w 14"/>
                    <a:gd name="T13" fmla="*/ 13 h 54"/>
                    <a:gd name="T14" fmla="*/ 12 w 14"/>
                    <a:gd name="T15" fmla="*/ 6 h 54"/>
                    <a:gd name="T16" fmla="*/ 14 w 14"/>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54">
                      <a:moveTo>
                        <a:pt x="0" y="54"/>
                      </a:moveTo>
                      <a:lnTo>
                        <a:pt x="2" y="52"/>
                      </a:lnTo>
                      <a:lnTo>
                        <a:pt x="6" y="48"/>
                      </a:lnTo>
                      <a:lnTo>
                        <a:pt x="6" y="40"/>
                      </a:lnTo>
                      <a:lnTo>
                        <a:pt x="8" y="31"/>
                      </a:lnTo>
                      <a:lnTo>
                        <a:pt x="10" y="21"/>
                      </a:lnTo>
                      <a:lnTo>
                        <a:pt x="10" y="13"/>
                      </a:lnTo>
                      <a:lnTo>
                        <a:pt x="12" y="6"/>
                      </a:lnTo>
                      <a:lnTo>
                        <a:pt x="14"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22" name="Freeform 2199"/>
                <p:cNvSpPr>
                  <a:spLocks/>
                </p:cNvSpPr>
                <p:nvPr/>
              </p:nvSpPr>
              <p:spPr bwMode="auto">
                <a:xfrm>
                  <a:off x="3524" y="2399"/>
                  <a:ext cx="8" cy="2"/>
                </a:xfrm>
                <a:custGeom>
                  <a:avLst/>
                  <a:gdLst>
                    <a:gd name="T0" fmla="*/ 0 w 15"/>
                    <a:gd name="T1" fmla="*/ 4 h 4"/>
                    <a:gd name="T2" fmla="*/ 3 w 15"/>
                    <a:gd name="T3" fmla="*/ 0 h 4"/>
                    <a:gd name="T4" fmla="*/ 7 w 15"/>
                    <a:gd name="T5" fmla="*/ 0 h 4"/>
                    <a:gd name="T6" fmla="*/ 11 w 15"/>
                    <a:gd name="T7" fmla="*/ 2 h 4"/>
                    <a:gd name="T8" fmla="*/ 15 w 15"/>
                    <a:gd name="T9" fmla="*/ 0 h 4"/>
                  </a:gdLst>
                  <a:ahLst/>
                  <a:cxnLst>
                    <a:cxn ang="0">
                      <a:pos x="T0" y="T1"/>
                    </a:cxn>
                    <a:cxn ang="0">
                      <a:pos x="T2" y="T3"/>
                    </a:cxn>
                    <a:cxn ang="0">
                      <a:pos x="T4" y="T5"/>
                    </a:cxn>
                    <a:cxn ang="0">
                      <a:pos x="T6" y="T7"/>
                    </a:cxn>
                    <a:cxn ang="0">
                      <a:pos x="T8" y="T9"/>
                    </a:cxn>
                  </a:cxnLst>
                  <a:rect l="0" t="0" r="r" b="b"/>
                  <a:pathLst>
                    <a:path w="15" h="4">
                      <a:moveTo>
                        <a:pt x="0" y="4"/>
                      </a:moveTo>
                      <a:lnTo>
                        <a:pt x="3" y="0"/>
                      </a:lnTo>
                      <a:lnTo>
                        <a:pt x="7" y="0"/>
                      </a:lnTo>
                      <a:lnTo>
                        <a:pt x="11" y="2"/>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23" name="Freeform 2200"/>
                <p:cNvSpPr>
                  <a:spLocks/>
                </p:cNvSpPr>
                <p:nvPr/>
              </p:nvSpPr>
              <p:spPr bwMode="auto">
                <a:xfrm>
                  <a:off x="3532" y="2383"/>
                  <a:ext cx="7" cy="16"/>
                </a:xfrm>
                <a:custGeom>
                  <a:avLst/>
                  <a:gdLst>
                    <a:gd name="T0" fmla="*/ 0 w 13"/>
                    <a:gd name="T1" fmla="*/ 33 h 33"/>
                    <a:gd name="T2" fmla="*/ 2 w 13"/>
                    <a:gd name="T3" fmla="*/ 29 h 33"/>
                    <a:gd name="T4" fmla="*/ 4 w 13"/>
                    <a:gd name="T5" fmla="*/ 25 h 33"/>
                    <a:gd name="T6" fmla="*/ 8 w 13"/>
                    <a:gd name="T7" fmla="*/ 16 h 33"/>
                    <a:gd name="T8" fmla="*/ 9 w 13"/>
                    <a:gd name="T9" fmla="*/ 6 h 33"/>
                    <a:gd name="T10" fmla="*/ 11 w 13"/>
                    <a:gd name="T11" fmla="*/ 2 h 33"/>
                    <a:gd name="T12" fmla="*/ 13 w 13"/>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3" h="33">
                      <a:moveTo>
                        <a:pt x="0" y="33"/>
                      </a:moveTo>
                      <a:lnTo>
                        <a:pt x="2" y="29"/>
                      </a:lnTo>
                      <a:lnTo>
                        <a:pt x="4" y="25"/>
                      </a:lnTo>
                      <a:lnTo>
                        <a:pt x="8" y="16"/>
                      </a:lnTo>
                      <a:lnTo>
                        <a:pt x="9" y="6"/>
                      </a:lnTo>
                      <a:lnTo>
                        <a:pt x="11" y="2"/>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24" name="Freeform 2201"/>
                <p:cNvSpPr>
                  <a:spLocks/>
                </p:cNvSpPr>
                <p:nvPr/>
              </p:nvSpPr>
              <p:spPr bwMode="auto">
                <a:xfrm>
                  <a:off x="3539" y="2383"/>
                  <a:ext cx="6" cy="11"/>
                </a:xfrm>
                <a:custGeom>
                  <a:avLst/>
                  <a:gdLst>
                    <a:gd name="T0" fmla="*/ 0 w 14"/>
                    <a:gd name="T1" fmla="*/ 0 h 24"/>
                    <a:gd name="T2" fmla="*/ 2 w 14"/>
                    <a:gd name="T3" fmla="*/ 0 h 24"/>
                    <a:gd name="T4" fmla="*/ 4 w 14"/>
                    <a:gd name="T5" fmla="*/ 2 h 24"/>
                    <a:gd name="T6" fmla="*/ 6 w 14"/>
                    <a:gd name="T7" fmla="*/ 10 h 24"/>
                    <a:gd name="T8" fmla="*/ 10 w 14"/>
                    <a:gd name="T9" fmla="*/ 18 h 24"/>
                    <a:gd name="T10" fmla="*/ 14 w 14"/>
                    <a:gd name="T11" fmla="*/ 24 h 24"/>
                  </a:gdLst>
                  <a:ahLst/>
                  <a:cxnLst>
                    <a:cxn ang="0">
                      <a:pos x="T0" y="T1"/>
                    </a:cxn>
                    <a:cxn ang="0">
                      <a:pos x="T2" y="T3"/>
                    </a:cxn>
                    <a:cxn ang="0">
                      <a:pos x="T4" y="T5"/>
                    </a:cxn>
                    <a:cxn ang="0">
                      <a:pos x="T6" y="T7"/>
                    </a:cxn>
                    <a:cxn ang="0">
                      <a:pos x="T8" y="T9"/>
                    </a:cxn>
                    <a:cxn ang="0">
                      <a:pos x="T10" y="T11"/>
                    </a:cxn>
                  </a:cxnLst>
                  <a:rect l="0" t="0" r="r" b="b"/>
                  <a:pathLst>
                    <a:path w="14" h="24">
                      <a:moveTo>
                        <a:pt x="0" y="0"/>
                      </a:moveTo>
                      <a:lnTo>
                        <a:pt x="2" y="0"/>
                      </a:lnTo>
                      <a:lnTo>
                        <a:pt x="4" y="2"/>
                      </a:lnTo>
                      <a:lnTo>
                        <a:pt x="6" y="10"/>
                      </a:lnTo>
                      <a:lnTo>
                        <a:pt x="10" y="18"/>
                      </a:lnTo>
                      <a:lnTo>
                        <a:pt x="14" y="24"/>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25" name="Freeform 2202"/>
                <p:cNvSpPr>
                  <a:spLocks/>
                </p:cNvSpPr>
                <p:nvPr/>
              </p:nvSpPr>
              <p:spPr bwMode="auto">
                <a:xfrm>
                  <a:off x="3545" y="2394"/>
                  <a:ext cx="8" cy="7"/>
                </a:xfrm>
                <a:custGeom>
                  <a:avLst/>
                  <a:gdLst>
                    <a:gd name="T0" fmla="*/ 0 w 15"/>
                    <a:gd name="T1" fmla="*/ 0 h 13"/>
                    <a:gd name="T2" fmla="*/ 4 w 15"/>
                    <a:gd name="T3" fmla="*/ 3 h 13"/>
                    <a:gd name="T4" fmla="*/ 7 w 15"/>
                    <a:gd name="T5" fmla="*/ 7 h 13"/>
                    <a:gd name="T6" fmla="*/ 11 w 15"/>
                    <a:gd name="T7" fmla="*/ 9 h 13"/>
                    <a:gd name="T8" fmla="*/ 15 w 15"/>
                    <a:gd name="T9" fmla="*/ 13 h 13"/>
                  </a:gdLst>
                  <a:ahLst/>
                  <a:cxnLst>
                    <a:cxn ang="0">
                      <a:pos x="T0" y="T1"/>
                    </a:cxn>
                    <a:cxn ang="0">
                      <a:pos x="T2" y="T3"/>
                    </a:cxn>
                    <a:cxn ang="0">
                      <a:pos x="T4" y="T5"/>
                    </a:cxn>
                    <a:cxn ang="0">
                      <a:pos x="T6" y="T7"/>
                    </a:cxn>
                    <a:cxn ang="0">
                      <a:pos x="T8" y="T9"/>
                    </a:cxn>
                  </a:cxnLst>
                  <a:rect l="0" t="0" r="r" b="b"/>
                  <a:pathLst>
                    <a:path w="15" h="13">
                      <a:moveTo>
                        <a:pt x="0" y="0"/>
                      </a:moveTo>
                      <a:lnTo>
                        <a:pt x="4" y="3"/>
                      </a:lnTo>
                      <a:lnTo>
                        <a:pt x="7" y="7"/>
                      </a:lnTo>
                      <a:lnTo>
                        <a:pt x="11" y="9"/>
                      </a:lnTo>
                      <a:lnTo>
                        <a:pt x="15" y="13"/>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26" name="Freeform 2203"/>
                <p:cNvSpPr>
                  <a:spLocks/>
                </p:cNvSpPr>
                <p:nvPr/>
              </p:nvSpPr>
              <p:spPr bwMode="auto">
                <a:xfrm>
                  <a:off x="3553" y="2401"/>
                  <a:ext cx="7" cy="11"/>
                </a:xfrm>
                <a:custGeom>
                  <a:avLst/>
                  <a:gdLst>
                    <a:gd name="T0" fmla="*/ 0 w 14"/>
                    <a:gd name="T1" fmla="*/ 0 h 23"/>
                    <a:gd name="T2" fmla="*/ 2 w 14"/>
                    <a:gd name="T3" fmla="*/ 4 h 23"/>
                    <a:gd name="T4" fmla="*/ 4 w 14"/>
                    <a:gd name="T5" fmla="*/ 8 h 23"/>
                    <a:gd name="T6" fmla="*/ 6 w 14"/>
                    <a:gd name="T7" fmla="*/ 17 h 23"/>
                    <a:gd name="T8" fmla="*/ 8 w 14"/>
                    <a:gd name="T9" fmla="*/ 21 h 23"/>
                    <a:gd name="T10" fmla="*/ 10 w 14"/>
                    <a:gd name="T11" fmla="*/ 23 h 23"/>
                    <a:gd name="T12" fmla="*/ 12 w 14"/>
                    <a:gd name="T13" fmla="*/ 23 h 23"/>
                    <a:gd name="T14" fmla="*/ 14 w 14"/>
                    <a:gd name="T15" fmla="*/ 21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3">
                      <a:moveTo>
                        <a:pt x="0" y="0"/>
                      </a:moveTo>
                      <a:lnTo>
                        <a:pt x="2" y="4"/>
                      </a:lnTo>
                      <a:lnTo>
                        <a:pt x="4" y="8"/>
                      </a:lnTo>
                      <a:lnTo>
                        <a:pt x="6" y="17"/>
                      </a:lnTo>
                      <a:lnTo>
                        <a:pt x="8" y="21"/>
                      </a:lnTo>
                      <a:lnTo>
                        <a:pt x="10" y="23"/>
                      </a:lnTo>
                      <a:lnTo>
                        <a:pt x="12" y="23"/>
                      </a:lnTo>
                      <a:lnTo>
                        <a:pt x="14" y="21"/>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27" name="Freeform 2204"/>
                <p:cNvSpPr>
                  <a:spLocks/>
                </p:cNvSpPr>
                <p:nvPr/>
              </p:nvSpPr>
              <p:spPr bwMode="auto">
                <a:xfrm>
                  <a:off x="3560" y="2364"/>
                  <a:ext cx="7" cy="48"/>
                </a:xfrm>
                <a:custGeom>
                  <a:avLst/>
                  <a:gdLst>
                    <a:gd name="T0" fmla="*/ 0 w 15"/>
                    <a:gd name="T1" fmla="*/ 94 h 94"/>
                    <a:gd name="T2" fmla="*/ 0 w 15"/>
                    <a:gd name="T3" fmla="*/ 90 h 94"/>
                    <a:gd name="T4" fmla="*/ 1 w 15"/>
                    <a:gd name="T5" fmla="*/ 86 h 94"/>
                    <a:gd name="T6" fmla="*/ 3 w 15"/>
                    <a:gd name="T7" fmla="*/ 75 h 94"/>
                    <a:gd name="T8" fmla="*/ 5 w 15"/>
                    <a:gd name="T9" fmla="*/ 61 h 94"/>
                    <a:gd name="T10" fmla="*/ 7 w 15"/>
                    <a:gd name="T11" fmla="*/ 44 h 94"/>
                    <a:gd name="T12" fmla="*/ 9 w 15"/>
                    <a:gd name="T13" fmla="*/ 29 h 94"/>
                    <a:gd name="T14" fmla="*/ 11 w 15"/>
                    <a:gd name="T15" fmla="*/ 15 h 94"/>
                    <a:gd name="T16" fmla="*/ 13 w 15"/>
                    <a:gd name="T17" fmla="*/ 6 h 94"/>
                    <a:gd name="T18" fmla="*/ 15 w 15"/>
                    <a:gd name="T19" fmla="*/ 2 h 94"/>
                    <a:gd name="T20" fmla="*/ 15 w 15"/>
                    <a:gd name="T21"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94">
                      <a:moveTo>
                        <a:pt x="0" y="94"/>
                      </a:moveTo>
                      <a:lnTo>
                        <a:pt x="0" y="90"/>
                      </a:lnTo>
                      <a:lnTo>
                        <a:pt x="1" y="86"/>
                      </a:lnTo>
                      <a:lnTo>
                        <a:pt x="3" y="75"/>
                      </a:lnTo>
                      <a:lnTo>
                        <a:pt x="5" y="61"/>
                      </a:lnTo>
                      <a:lnTo>
                        <a:pt x="7" y="44"/>
                      </a:lnTo>
                      <a:lnTo>
                        <a:pt x="9" y="29"/>
                      </a:lnTo>
                      <a:lnTo>
                        <a:pt x="11" y="15"/>
                      </a:lnTo>
                      <a:lnTo>
                        <a:pt x="13" y="6"/>
                      </a:lnTo>
                      <a:lnTo>
                        <a:pt x="15" y="2"/>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28" name="Freeform 2205"/>
                <p:cNvSpPr>
                  <a:spLocks/>
                </p:cNvSpPr>
                <p:nvPr/>
              </p:nvSpPr>
              <p:spPr bwMode="auto">
                <a:xfrm>
                  <a:off x="3567" y="2364"/>
                  <a:ext cx="7" cy="28"/>
                </a:xfrm>
                <a:custGeom>
                  <a:avLst/>
                  <a:gdLst>
                    <a:gd name="T0" fmla="*/ 0 w 13"/>
                    <a:gd name="T1" fmla="*/ 0 h 56"/>
                    <a:gd name="T2" fmla="*/ 0 w 13"/>
                    <a:gd name="T3" fmla="*/ 0 h 56"/>
                    <a:gd name="T4" fmla="*/ 2 w 13"/>
                    <a:gd name="T5" fmla="*/ 0 h 56"/>
                    <a:gd name="T6" fmla="*/ 4 w 13"/>
                    <a:gd name="T7" fmla="*/ 6 h 56"/>
                    <a:gd name="T8" fmla="*/ 6 w 13"/>
                    <a:gd name="T9" fmla="*/ 13 h 56"/>
                    <a:gd name="T10" fmla="*/ 6 w 13"/>
                    <a:gd name="T11" fmla="*/ 23 h 56"/>
                    <a:gd name="T12" fmla="*/ 8 w 13"/>
                    <a:gd name="T13" fmla="*/ 33 h 56"/>
                    <a:gd name="T14" fmla="*/ 10 w 13"/>
                    <a:gd name="T15" fmla="*/ 44 h 56"/>
                    <a:gd name="T16" fmla="*/ 11 w 13"/>
                    <a:gd name="T17" fmla="*/ 52 h 56"/>
                    <a:gd name="T18" fmla="*/ 13 w 13"/>
                    <a:gd name="T19"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56">
                      <a:moveTo>
                        <a:pt x="0" y="0"/>
                      </a:moveTo>
                      <a:lnTo>
                        <a:pt x="0" y="0"/>
                      </a:lnTo>
                      <a:lnTo>
                        <a:pt x="2" y="0"/>
                      </a:lnTo>
                      <a:lnTo>
                        <a:pt x="4" y="6"/>
                      </a:lnTo>
                      <a:lnTo>
                        <a:pt x="6" y="13"/>
                      </a:lnTo>
                      <a:lnTo>
                        <a:pt x="6" y="23"/>
                      </a:lnTo>
                      <a:lnTo>
                        <a:pt x="8" y="33"/>
                      </a:lnTo>
                      <a:lnTo>
                        <a:pt x="10" y="44"/>
                      </a:lnTo>
                      <a:lnTo>
                        <a:pt x="11" y="52"/>
                      </a:lnTo>
                      <a:lnTo>
                        <a:pt x="13" y="56"/>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29" name="Freeform 2206"/>
                <p:cNvSpPr>
                  <a:spLocks/>
                </p:cNvSpPr>
                <p:nvPr/>
              </p:nvSpPr>
              <p:spPr bwMode="auto">
                <a:xfrm>
                  <a:off x="3574" y="2385"/>
                  <a:ext cx="8" cy="8"/>
                </a:xfrm>
                <a:custGeom>
                  <a:avLst/>
                  <a:gdLst>
                    <a:gd name="T0" fmla="*/ 0 w 16"/>
                    <a:gd name="T1" fmla="*/ 16 h 18"/>
                    <a:gd name="T2" fmla="*/ 2 w 16"/>
                    <a:gd name="T3" fmla="*/ 18 h 18"/>
                    <a:gd name="T4" fmla="*/ 4 w 16"/>
                    <a:gd name="T5" fmla="*/ 18 h 18"/>
                    <a:gd name="T6" fmla="*/ 8 w 16"/>
                    <a:gd name="T7" fmla="*/ 14 h 18"/>
                    <a:gd name="T8" fmla="*/ 12 w 16"/>
                    <a:gd name="T9" fmla="*/ 8 h 18"/>
                    <a:gd name="T10" fmla="*/ 16 w 16"/>
                    <a:gd name="T11" fmla="*/ 0 h 18"/>
                  </a:gdLst>
                  <a:ahLst/>
                  <a:cxnLst>
                    <a:cxn ang="0">
                      <a:pos x="T0" y="T1"/>
                    </a:cxn>
                    <a:cxn ang="0">
                      <a:pos x="T2" y="T3"/>
                    </a:cxn>
                    <a:cxn ang="0">
                      <a:pos x="T4" y="T5"/>
                    </a:cxn>
                    <a:cxn ang="0">
                      <a:pos x="T6" y="T7"/>
                    </a:cxn>
                    <a:cxn ang="0">
                      <a:pos x="T8" y="T9"/>
                    </a:cxn>
                    <a:cxn ang="0">
                      <a:pos x="T10" y="T11"/>
                    </a:cxn>
                  </a:cxnLst>
                  <a:rect l="0" t="0" r="r" b="b"/>
                  <a:pathLst>
                    <a:path w="16" h="18">
                      <a:moveTo>
                        <a:pt x="0" y="16"/>
                      </a:moveTo>
                      <a:lnTo>
                        <a:pt x="2" y="18"/>
                      </a:lnTo>
                      <a:lnTo>
                        <a:pt x="4" y="18"/>
                      </a:lnTo>
                      <a:lnTo>
                        <a:pt x="8" y="14"/>
                      </a:lnTo>
                      <a:lnTo>
                        <a:pt x="12" y="8"/>
                      </a:lnTo>
                      <a:lnTo>
                        <a:pt x="16"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30" name="Freeform 2207"/>
                <p:cNvSpPr>
                  <a:spLocks/>
                </p:cNvSpPr>
                <p:nvPr/>
              </p:nvSpPr>
              <p:spPr bwMode="auto">
                <a:xfrm>
                  <a:off x="3582" y="2367"/>
                  <a:ext cx="7" cy="18"/>
                </a:xfrm>
                <a:custGeom>
                  <a:avLst/>
                  <a:gdLst>
                    <a:gd name="T0" fmla="*/ 0 w 13"/>
                    <a:gd name="T1" fmla="*/ 34 h 34"/>
                    <a:gd name="T2" fmla="*/ 2 w 13"/>
                    <a:gd name="T3" fmla="*/ 30 h 34"/>
                    <a:gd name="T4" fmla="*/ 4 w 13"/>
                    <a:gd name="T5" fmla="*/ 25 h 34"/>
                    <a:gd name="T6" fmla="*/ 5 w 13"/>
                    <a:gd name="T7" fmla="*/ 13 h 34"/>
                    <a:gd name="T8" fmla="*/ 9 w 13"/>
                    <a:gd name="T9" fmla="*/ 4 h 34"/>
                    <a:gd name="T10" fmla="*/ 11 w 13"/>
                    <a:gd name="T11" fmla="*/ 2 h 34"/>
                    <a:gd name="T12" fmla="*/ 13 w 13"/>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13" h="34">
                      <a:moveTo>
                        <a:pt x="0" y="34"/>
                      </a:moveTo>
                      <a:lnTo>
                        <a:pt x="2" y="30"/>
                      </a:lnTo>
                      <a:lnTo>
                        <a:pt x="4" y="25"/>
                      </a:lnTo>
                      <a:lnTo>
                        <a:pt x="5" y="13"/>
                      </a:lnTo>
                      <a:lnTo>
                        <a:pt x="9" y="4"/>
                      </a:lnTo>
                      <a:lnTo>
                        <a:pt x="11" y="2"/>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31" name="Freeform 2208"/>
                <p:cNvSpPr>
                  <a:spLocks/>
                </p:cNvSpPr>
                <p:nvPr/>
              </p:nvSpPr>
              <p:spPr bwMode="auto">
                <a:xfrm>
                  <a:off x="3589" y="2367"/>
                  <a:ext cx="7" cy="17"/>
                </a:xfrm>
                <a:custGeom>
                  <a:avLst/>
                  <a:gdLst>
                    <a:gd name="T0" fmla="*/ 0 w 16"/>
                    <a:gd name="T1" fmla="*/ 0 h 32"/>
                    <a:gd name="T2" fmla="*/ 2 w 16"/>
                    <a:gd name="T3" fmla="*/ 2 h 32"/>
                    <a:gd name="T4" fmla="*/ 4 w 16"/>
                    <a:gd name="T5" fmla="*/ 6 h 32"/>
                    <a:gd name="T6" fmla="*/ 6 w 16"/>
                    <a:gd name="T7" fmla="*/ 9 h 32"/>
                    <a:gd name="T8" fmla="*/ 8 w 16"/>
                    <a:gd name="T9" fmla="*/ 17 h 32"/>
                    <a:gd name="T10" fmla="*/ 10 w 16"/>
                    <a:gd name="T11" fmla="*/ 23 h 32"/>
                    <a:gd name="T12" fmla="*/ 12 w 16"/>
                    <a:gd name="T13" fmla="*/ 29 h 32"/>
                    <a:gd name="T14" fmla="*/ 14 w 16"/>
                    <a:gd name="T15" fmla="*/ 30 h 32"/>
                    <a:gd name="T16" fmla="*/ 16 w 16"/>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0" y="0"/>
                      </a:moveTo>
                      <a:lnTo>
                        <a:pt x="2" y="2"/>
                      </a:lnTo>
                      <a:lnTo>
                        <a:pt x="4" y="6"/>
                      </a:lnTo>
                      <a:lnTo>
                        <a:pt x="6" y="9"/>
                      </a:lnTo>
                      <a:lnTo>
                        <a:pt x="8" y="17"/>
                      </a:lnTo>
                      <a:lnTo>
                        <a:pt x="10" y="23"/>
                      </a:lnTo>
                      <a:lnTo>
                        <a:pt x="12" y="29"/>
                      </a:lnTo>
                      <a:lnTo>
                        <a:pt x="14" y="30"/>
                      </a:lnTo>
                      <a:lnTo>
                        <a:pt x="16" y="32"/>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32" name="Freeform 2209"/>
                <p:cNvSpPr>
                  <a:spLocks/>
                </p:cNvSpPr>
                <p:nvPr/>
              </p:nvSpPr>
              <p:spPr bwMode="auto">
                <a:xfrm>
                  <a:off x="3596" y="2364"/>
                  <a:ext cx="7" cy="20"/>
                </a:xfrm>
                <a:custGeom>
                  <a:avLst/>
                  <a:gdLst>
                    <a:gd name="T0" fmla="*/ 0 w 13"/>
                    <a:gd name="T1" fmla="*/ 38 h 38"/>
                    <a:gd name="T2" fmla="*/ 1 w 13"/>
                    <a:gd name="T3" fmla="*/ 36 h 38"/>
                    <a:gd name="T4" fmla="*/ 3 w 13"/>
                    <a:gd name="T5" fmla="*/ 33 h 38"/>
                    <a:gd name="T6" fmla="*/ 5 w 13"/>
                    <a:gd name="T7" fmla="*/ 29 h 38"/>
                    <a:gd name="T8" fmla="*/ 5 w 13"/>
                    <a:gd name="T9" fmla="*/ 23 h 38"/>
                    <a:gd name="T10" fmla="*/ 9 w 13"/>
                    <a:gd name="T11" fmla="*/ 10 h 38"/>
                    <a:gd name="T12" fmla="*/ 11 w 13"/>
                    <a:gd name="T13" fmla="*/ 4 h 38"/>
                    <a:gd name="T14" fmla="*/ 13 w 13"/>
                    <a:gd name="T15" fmla="*/ 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38">
                      <a:moveTo>
                        <a:pt x="0" y="38"/>
                      </a:moveTo>
                      <a:lnTo>
                        <a:pt x="1" y="36"/>
                      </a:lnTo>
                      <a:lnTo>
                        <a:pt x="3" y="33"/>
                      </a:lnTo>
                      <a:lnTo>
                        <a:pt x="5" y="29"/>
                      </a:lnTo>
                      <a:lnTo>
                        <a:pt x="5" y="23"/>
                      </a:lnTo>
                      <a:lnTo>
                        <a:pt x="9" y="10"/>
                      </a:lnTo>
                      <a:lnTo>
                        <a:pt x="11" y="4"/>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33" name="Freeform 2210"/>
                <p:cNvSpPr>
                  <a:spLocks/>
                </p:cNvSpPr>
                <p:nvPr/>
              </p:nvSpPr>
              <p:spPr bwMode="auto">
                <a:xfrm>
                  <a:off x="3603" y="2356"/>
                  <a:ext cx="8" cy="8"/>
                </a:xfrm>
                <a:custGeom>
                  <a:avLst/>
                  <a:gdLst>
                    <a:gd name="T0" fmla="*/ 0 w 15"/>
                    <a:gd name="T1" fmla="*/ 17 h 17"/>
                    <a:gd name="T2" fmla="*/ 4 w 15"/>
                    <a:gd name="T3" fmla="*/ 11 h 17"/>
                    <a:gd name="T4" fmla="*/ 8 w 15"/>
                    <a:gd name="T5" fmla="*/ 5 h 17"/>
                    <a:gd name="T6" fmla="*/ 11 w 15"/>
                    <a:gd name="T7" fmla="*/ 2 h 17"/>
                    <a:gd name="T8" fmla="*/ 15 w 15"/>
                    <a:gd name="T9" fmla="*/ 0 h 17"/>
                  </a:gdLst>
                  <a:ahLst/>
                  <a:cxnLst>
                    <a:cxn ang="0">
                      <a:pos x="T0" y="T1"/>
                    </a:cxn>
                    <a:cxn ang="0">
                      <a:pos x="T2" y="T3"/>
                    </a:cxn>
                    <a:cxn ang="0">
                      <a:pos x="T4" y="T5"/>
                    </a:cxn>
                    <a:cxn ang="0">
                      <a:pos x="T6" y="T7"/>
                    </a:cxn>
                    <a:cxn ang="0">
                      <a:pos x="T8" y="T9"/>
                    </a:cxn>
                  </a:cxnLst>
                  <a:rect l="0" t="0" r="r" b="b"/>
                  <a:pathLst>
                    <a:path w="15" h="17">
                      <a:moveTo>
                        <a:pt x="0" y="17"/>
                      </a:moveTo>
                      <a:lnTo>
                        <a:pt x="4" y="11"/>
                      </a:lnTo>
                      <a:lnTo>
                        <a:pt x="8" y="5"/>
                      </a:lnTo>
                      <a:lnTo>
                        <a:pt x="11" y="2"/>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34" name="Freeform 2211"/>
                <p:cNvSpPr>
                  <a:spLocks/>
                </p:cNvSpPr>
                <p:nvPr/>
              </p:nvSpPr>
              <p:spPr bwMode="auto">
                <a:xfrm>
                  <a:off x="3611" y="2356"/>
                  <a:ext cx="6" cy="7"/>
                </a:xfrm>
                <a:custGeom>
                  <a:avLst/>
                  <a:gdLst>
                    <a:gd name="T0" fmla="*/ 0 w 14"/>
                    <a:gd name="T1" fmla="*/ 0 h 13"/>
                    <a:gd name="T2" fmla="*/ 4 w 14"/>
                    <a:gd name="T3" fmla="*/ 2 h 13"/>
                    <a:gd name="T4" fmla="*/ 6 w 14"/>
                    <a:gd name="T5" fmla="*/ 5 h 13"/>
                    <a:gd name="T6" fmla="*/ 10 w 14"/>
                    <a:gd name="T7" fmla="*/ 9 h 13"/>
                    <a:gd name="T8" fmla="*/ 14 w 14"/>
                    <a:gd name="T9" fmla="*/ 13 h 13"/>
                  </a:gdLst>
                  <a:ahLst/>
                  <a:cxnLst>
                    <a:cxn ang="0">
                      <a:pos x="T0" y="T1"/>
                    </a:cxn>
                    <a:cxn ang="0">
                      <a:pos x="T2" y="T3"/>
                    </a:cxn>
                    <a:cxn ang="0">
                      <a:pos x="T4" y="T5"/>
                    </a:cxn>
                    <a:cxn ang="0">
                      <a:pos x="T6" y="T7"/>
                    </a:cxn>
                    <a:cxn ang="0">
                      <a:pos x="T8" y="T9"/>
                    </a:cxn>
                  </a:cxnLst>
                  <a:rect l="0" t="0" r="r" b="b"/>
                  <a:pathLst>
                    <a:path w="14" h="13">
                      <a:moveTo>
                        <a:pt x="0" y="0"/>
                      </a:moveTo>
                      <a:lnTo>
                        <a:pt x="4" y="2"/>
                      </a:lnTo>
                      <a:lnTo>
                        <a:pt x="6" y="5"/>
                      </a:lnTo>
                      <a:lnTo>
                        <a:pt x="10" y="9"/>
                      </a:lnTo>
                      <a:lnTo>
                        <a:pt x="14" y="13"/>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35" name="Freeform 2212"/>
                <p:cNvSpPr>
                  <a:spLocks/>
                </p:cNvSpPr>
                <p:nvPr/>
              </p:nvSpPr>
              <p:spPr bwMode="auto">
                <a:xfrm>
                  <a:off x="3617" y="2363"/>
                  <a:ext cx="8" cy="1"/>
                </a:xfrm>
                <a:custGeom>
                  <a:avLst/>
                  <a:gdLst>
                    <a:gd name="T0" fmla="*/ 0 w 15"/>
                    <a:gd name="T1" fmla="*/ 0 h 4"/>
                    <a:gd name="T2" fmla="*/ 7 w 15"/>
                    <a:gd name="T3" fmla="*/ 4 h 4"/>
                    <a:gd name="T4" fmla="*/ 11 w 15"/>
                    <a:gd name="T5" fmla="*/ 4 h 4"/>
                    <a:gd name="T6" fmla="*/ 15 w 15"/>
                    <a:gd name="T7" fmla="*/ 2 h 4"/>
                  </a:gdLst>
                  <a:ahLst/>
                  <a:cxnLst>
                    <a:cxn ang="0">
                      <a:pos x="T0" y="T1"/>
                    </a:cxn>
                    <a:cxn ang="0">
                      <a:pos x="T2" y="T3"/>
                    </a:cxn>
                    <a:cxn ang="0">
                      <a:pos x="T4" y="T5"/>
                    </a:cxn>
                    <a:cxn ang="0">
                      <a:pos x="T6" y="T7"/>
                    </a:cxn>
                  </a:cxnLst>
                  <a:rect l="0" t="0" r="r" b="b"/>
                  <a:pathLst>
                    <a:path w="15" h="4">
                      <a:moveTo>
                        <a:pt x="0" y="0"/>
                      </a:moveTo>
                      <a:lnTo>
                        <a:pt x="7" y="4"/>
                      </a:lnTo>
                      <a:lnTo>
                        <a:pt x="11" y="4"/>
                      </a:lnTo>
                      <a:lnTo>
                        <a:pt x="15" y="2"/>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36" name="Freeform 2213"/>
                <p:cNvSpPr>
                  <a:spLocks/>
                </p:cNvSpPr>
                <p:nvPr/>
              </p:nvSpPr>
              <p:spPr bwMode="auto">
                <a:xfrm>
                  <a:off x="3625" y="2352"/>
                  <a:ext cx="7" cy="12"/>
                </a:xfrm>
                <a:custGeom>
                  <a:avLst/>
                  <a:gdLst>
                    <a:gd name="T0" fmla="*/ 0 w 14"/>
                    <a:gd name="T1" fmla="*/ 23 h 23"/>
                    <a:gd name="T2" fmla="*/ 4 w 14"/>
                    <a:gd name="T3" fmla="*/ 17 h 23"/>
                    <a:gd name="T4" fmla="*/ 6 w 14"/>
                    <a:gd name="T5" fmla="*/ 12 h 23"/>
                    <a:gd name="T6" fmla="*/ 10 w 14"/>
                    <a:gd name="T7" fmla="*/ 4 h 23"/>
                    <a:gd name="T8" fmla="*/ 12 w 14"/>
                    <a:gd name="T9" fmla="*/ 2 h 23"/>
                    <a:gd name="T10" fmla="*/ 14 w 14"/>
                    <a:gd name="T11" fmla="*/ 0 h 23"/>
                  </a:gdLst>
                  <a:ahLst/>
                  <a:cxnLst>
                    <a:cxn ang="0">
                      <a:pos x="T0" y="T1"/>
                    </a:cxn>
                    <a:cxn ang="0">
                      <a:pos x="T2" y="T3"/>
                    </a:cxn>
                    <a:cxn ang="0">
                      <a:pos x="T4" y="T5"/>
                    </a:cxn>
                    <a:cxn ang="0">
                      <a:pos x="T6" y="T7"/>
                    </a:cxn>
                    <a:cxn ang="0">
                      <a:pos x="T8" y="T9"/>
                    </a:cxn>
                    <a:cxn ang="0">
                      <a:pos x="T10" y="T11"/>
                    </a:cxn>
                  </a:cxnLst>
                  <a:rect l="0" t="0" r="r" b="b"/>
                  <a:pathLst>
                    <a:path w="14" h="23">
                      <a:moveTo>
                        <a:pt x="0" y="23"/>
                      </a:moveTo>
                      <a:lnTo>
                        <a:pt x="4" y="17"/>
                      </a:lnTo>
                      <a:lnTo>
                        <a:pt x="6" y="12"/>
                      </a:lnTo>
                      <a:lnTo>
                        <a:pt x="10" y="4"/>
                      </a:lnTo>
                      <a:lnTo>
                        <a:pt x="12" y="2"/>
                      </a:lnTo>
                      <a:lnTo>
                        <a:pt x="14"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37" name="Freeform 2214"/>
                <p:cNvSpPr>
                  <a:spLocks/>
                </p:cNvSpPr>
                <p:nvPr/>
              </p:nvSpPr>
              <p:spPr bwMode="auto">
                <a:xfrm>
                  <a:off x="3632" y="2352"/>
                  <a:ext cx="7" cy="9"/>
                </a:xfrm>
                <a:custGeom>
                  <a:avLst/>
                  <a:gdLst>
                    <a:gd name="T0" fmla="*/ 0 w 15"/>
                    <a:gd name="T1" fmla="*/ 0 h 17"/>
                    <a:gd name="T2" fmla="*/ 1 w 15"/>
                    <a:gd name="T3" fmla="*/ 0 h 17"/>
                    <a:gd name="T4" fmla="*/ 3 w 15"/>
                    <a:gd name="T5" fmla="*/ 4 h 17"/>
                    <a:gd name="T6" fmla="*/ 7 w 15"/>
                    <a:gd name="T7" fmla="*/ 10 h 17"/>
                    <a:gd name="T8" fmla="*/ 11 w 15"/>
                    <a:gd name="T9" fmla="*/ 17 h 17"/>
                    <a:gd name="T10" fmla="*/ 13 w 15"/>
                    <a:gd name="T11" fmla="*/ 17 h 17"/>
                    <a:gd name="T12" fmla="*/ 15 w 15"/>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5" h="17">
                      <a:moveTo>
                        <a:pt x="0" y="0"/>
                      </a:moveTo>
                      <a:lnTo>
                        <a:pt x="1" y="0"/>
                      </a:lnTo>
                      <a:lnTo>
                        <a:pt x="3" y="4"/>
                      </a:lnTo>
                      <a:lnTo>
                        <a:pt x="7" y="10"/>
                      </a:lnTo>
                      <a:lnTo>
                        <a:pt x="11" y="17"/>
                      </a:lnTo>
                      <a:lnTo>
                        <a:pt x="13" y="17"/>
                      </a:lnTo>
                      <a:lnTo>
                        <a:pt x="15" y="17"/>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38" name="Freeform 2215"/>
                <p:cNvSpPr>
                  <a:spLocks/>
                </p:cNvSpPr>
                <p:nvPr/>
              </p:nvSpPr>
              <p:spPr bwMode="auto">
                <a:xfrm>
                  <a:off x="3639" y="2338"/>
                  <a:ext cx="7" cy="23"/>
                </a:xfrm>
                <a:custGeom>
                  <a:avLst/>
                  <a:gdLst>
                    <a:gd name="T0" fmla="*/ 0 w 13"/>
                    <a:gd name="T1" fmla="*/ 46 h 46"/>
                    <a:gd name="T2" fmla="*/ 2 w 13"/>
                    <a:gd name="T3" fmla="*/ 42 h 46"/>
                    <a:gd name="T4" fmla="*/ 4 w 13"/>
                    <a:gd name="T5" fmla="*/ 39 h 46"/>
                    <a:gd name="T6" fmla="*/ 6 w 13"/>
                    <a:gd name="T7" fmla="*/ 31 h 46"/>
                    <a:gd name="T8" fmla="*/ 6 w 13"/>
                    <a:gd name="T9" fmla="*/ 23 h 46"/>
                    <a:gd name="T10" fmla="*/ 10 w 13"/>
                    <a:gd name="T11" fmla="*/ 10 h 46"/>
                    <a:gd name="T12" fmla="*/ 11 w 13"/>
                    <a:gd name="T13" fmla="*/ 4 h 46"/>
                    <a:gd name="T14" fmla="*/ 13 w 13"/>
                    <a:gd name="T15" fmla="*/ 0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46">
                      <a:moveTo>
                        <a:pt x="0" y="46"/>
                      </a:moveTo>
                      <a:lnTo>
                        <a:pt x="2" y="42"/>
                      </a:lnTo>
                      <a:lnTo>
                        <a:pt x="4" y="39"/>
                      </a:lnTo>
                      <a:lnTo>
                        <a:pt x="6" y="31"/>
                      </a:lnTo>
                      <a:lnTo>
                        <a:pt x="6" y="23"/>
                      </a:lnTo>
                      <a:lnTo>
                        <a:pt x="10" y="10"/>
                      </a:lnTo>
                      <a:lnTo>
                        <a:pt x="11" y="4"/>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39" name="Freeform 2216"/>
                <p:cNvSpPr>
                  <a:spLocks/>
                </p:cNvSpPr>
                <p:nvPr/>
              </p:nvSpPr>
              <p:spPr bwMode="auto">
                <a:xfrm>
                  <a:off x="3646" y="2337"/>
                  <a:ext cx="8" cy="5"/>
                </a:xfrm>
                <a:custGeom>
                  <a:avLst/>
                  <a:gdLst>
                    <a:gd name="T0" fmla="*/ 0 w 16"/>
                    <a:gd name="T1" fmla="*/ 2 h 12"/>
                    <a:gd name="T2" fmla="*/ 2 w 16"/>
                    <a:gd name="T3" fmla="*/ 0 h 12"/>
                    <a:gd name="T4" fmla="*/ 4 w 16"/>
                    <a:gd name="T5" fmla="*/ 0 h 12"/>
                    <a:gd name="T6" fmla="*/ 8 w 16"/>
                    <a:gd name="T7" fmla="*/ 4 h 12"/>
                    <a:gd name="T8" fmla="*/ 12 w 16"/>
                    <a:gd name="T9" fmla="*/ 10 h 12"/>
                    <a:gd name="T10" fmla="*/ 16 w 16"/>
                    <a:gd name="T11" fmla="*/ 12 h 12"/>
                  </a:gdLst>
                  <a:ahLst/>
                  <a:cxnLst>
                    <a:cxn ang="0">
                      <a:pos x="T0" y="T1"/>
                    </a:cxn>
                    <a:cxn ang="0">
                      <a:pos x="T2" y="T3"/>
                    </a:cxn>
                    <a:cxn ang="0">
                      <a:pos x="T4" y="T5"/>
                    </a:cxn>
                    <a:cxn ang="0">
                      <a:pos x="T6" y="T7"/>
                    </a:cxn>
                    <a:cxn ang="0">
                      <a:pos x="T8" y="T9"/>
                    </a:cxn>
                    <a:cxn ang="0">
                      <a:pos x="T10" y="T11"/>
                    </a:cxn>
                  </a:cxnLst>
                  <a:rect l="0" t="0" r="r" b="b"/>
                  <a:pathLst>
                    <a:path w="16" h="12">
                      <a:moveTo>
                        <a:pt x="0" y="2"/>
                      </a:moveTo>
                      <a:lnTo>
                        <a:pt x="2" y="0"/>
                      </a:lnTo>
                      <a:lnTo>
                        <a:pt x="4" y="0"/>
                      </a:lnTo>
                      <a:lnTo>
                        <a:pt x="8" y="4"/>
                      </a:lnTo>
                      <a:lnTo>
                        <a:pt x="12" y="10"/>
                      </a:lnTo>
                      <a:lnTo>
                        <a:pt x="16" y="12"/>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40" name="Freeform 2217"/>
                <p:cNvSpPr>
                  <a:spLocks/>
                </p:cNvSpPr>
                <p:nvPr/>
              </p:nvSpPr>
              <p:spPr bwMode="auto">
                <a:xfrm>
                  <a:off x="3654" y="2340"/>
                  <a:ext cx="7" cy="2"/>
                </a:xfrm>
                <a:custGeom>
                  <a:avLst/>
                  <a:gdLst>
                    <a:gd name="T0" fmla="*/ 0 w 13"/>
                    <a:gd name="T1" fmla="*/ 6 h 6"/>
                    <a:gd name="T2" fmla="*/ 5 w 13"/>
                    <a:gd name="T3" fmla="*/ 6 h 6"/>
                    <a:gd name="T4" fmla="*/ 9 w 13"/>
                    <a:gd name="T5" fmla="*/ 4 h 6"/>
                    <a:gd name="T6" fmla="*/ 13 w 13"/>
                    <a:gd name="T7" fmla="*/ 0 h 6"/>
                  </a:gdLst>
                  <a:ahLst/>
                  <a:cxnLst>
                    <a:cxn ang="0">
                      <a:pos x="T0" y="T1"/>
                    </a:cxn>
                    <a:cxn ang="0">
                      <a:pos x="T2" y="T3"/>
                    </a:cxn>
                    <a:cxn ang="0">
                      <a:pos x="T4" y="T5"/>
                    </a:cxn>
                    <a:cxn ang="0">
                      <a:pos x="T6" y="T7"/>
                    </a:cxn>
                  </a:cxnLst>
                  <a:rect l="0" t="0" r="r" b="b"/>
                  <a:pathLst>
                    <a:path w="13" h="6">
                      <a:moveTo>
                        <a:pt x="0" y="6"/>
                      </a:moveTo>
                      <a:lnTo>
                        <a:pt x="5" y="6"/>
                      </a:lnTo>
                      <a:lnTo>
                        <a:pt x="9" y="4"/>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41" name="Freeform 2218"/>
                <p:cNvSpPr>
                  <a:spLocks/>
                </p:cNvSpPr>
                <p:nvPr/>
              </p:nvSpPr>
              <p:spPr bwMode="auto">
                <a:xfrm>
                  <a:off x="3661" y="2319"/>
                  <a:ext cx="7" cy="21"/>
                </a:xfrm>
                <a:custGeom>
                  <a:avLst/>
                  <a:gdLst>
                    <a:gd name="T0" fmla="*/ 0 w 16"/>
                    <a:gd name="T1" fmla="*/ 40 h 40"/>
                    <a:gd name="T2" fmla="*/ 2 w 16"/>
                    <a:gd name="T3" fmla="*/ 36 h 40"/>
                    <a:gd name="T4" fmla="*/ 4 w 16"/>
                    <a:gd name="T5" fmla="*/ 30 h 40"/>
                    <a:gd name="T6" fmla="*/ 8 w 16"/>
                    <a:gd name="T7" fmla="*/ 19 h 40"/>
                    <a:gd name="T8" fmla="*/ 12 w 16"/>
                    <a:gd name="T9" fmla="*/ 7 h 40"/>
                    <a:gd name="T10" fmla="*/ 14 w 16"/>
                    <a:gd name="T11" fmla="*/ 4 h 40"/>
                    <a:gd name="T12" fmla="*/ 16 w 16"/>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16" h="40">
                      <a:moveTo>
                        <a:pt x="0" y="40"/>
                      </a:moveTo>
                      <a:lnTo>
                        <a:pt x="2" y="36"/>
                      </a:lnTo>
                      <a:lnTo>
                        <a:pt x="4" y="30"/>
                      </a:lnTo>
                      <a:lnTo>
                        <a:pt x="8" y="19"/>
                      </a:lnTo>
                      <a:lnTo>
                        <a:pt x="12" y="7"/>
                      </a:lnTo>
                      <a:lnTo>
                        <a:pt x="14" y="4"/>
                      </a:lnTo>
                      <a:lnTo>
                        <a:pt x="16"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42" name="Freeform 2219"/>
                <p:cNvSpPr>
                  <a:spLocks/>
                </p:cNvSpPr>
                <p:nvPr/>
              </p:nvSpPr>
              <p:spPr bwMode="auto">
                <a:xfrm>
                  <a:off x="3668" y="2318"/>
                  <a:ext cx="7" cy="5"/>
                </a:xfrm>
                <a:custGeom>
                  <a:avLst/>
                  <a:gdLst>
                    <a:gd name="T0" fmla="*/ 0 w 13"/>
                    <a:gd name="T1" fmla="*/ 2 h 9"/>
                    <a:gd name="T2" fmla="*/ 1 w 13"/>
                    <a:gd name="T3" fmla="*/ 0 h 9"/>
                    <a:gd name="T4" fmla="*/ 3 w 13"/>
                    <a:gd name="T5" fmla="*/ 2 h 9"/>
                    <a:gd name="T6" fmla="*/ 5 w 13"/>
                    <a:gd name="T7" fmla="*/ 4 h 9"/>
                    <a:gd name="T8" fmla="*/ 9 w 13"/>
                    <a:gd name="T9" fmla="*/ 8 h 9"/>
                    <a:gd name="T10" fmla="*/ 11 w 13"/>
                    <a:gd name="T11" fmla="*/ 9 h 9"/>
                    <a:gd name="T12" fmla="*/ 13 w 13"/>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0" y="2"/>
                      </a:moveTo>
                      <a:lnTo>
                        <a:pt x="1" y="0"/>
                      </a:lnTo>
                      <a:lnTo>
                        <a:pt x="3" y="2"/>
                      </a:lnTo>
                      <a:lnTo>
                        <a:pt x="5" y="4"/>
                      </a:lnTo>
                      <a:lnTo>
                        <a:pt x="9" y="8"/>
                      </a:lnTo>
                      <a:lnTo>
                        <a:pt x="11" y="9"/>
                      </a:lnTo>
                      <a:lnTo>
                        <a:pt x="13" y="9"/>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43" name="Freeform 2220"/>
                <p:cNvSpPr>
                  <a:spLocks/>
                </p:cNvSpPr>
                <p:nvPr/>
              </p:nvSpPr>
              <p:spPr bwMode="auto">
                <a:xfrm>
                  <a:off x="3675" y="2313"/>
                  <a:ext cx="8" cy="10"/>
                </a:xfrm>
                <a:custGeom>
                  <a:avLst/>
                  <a:gdLst>
                    <a:gd name="T0" fmla="*/ 0 w 15"/>
                    <a:gd name="T1" fmla="*/ 21 h 21"/>
                    <a:gd name="T2" fmla="*/ 2 w 15"/>
                    <a:gd name="T3" fmla="*/ 20 h 21"/>
                    <a:gd name="T4" fmla="*/ 4 w 15"/>
                    <a:gd name="T5" fmla="*/ 18 h 21"/>
                    <a:gd name="T6" fmla="*/ 8 w 15"/>
                    <a:gd name="T7" fmla="*/ 10 h 21"/>
                    <a:gd name="T8" fmla="*/ 11 w 15"/>
                    <a:gd name="T9" fmla="*/ 4 h 21"/>
                    <a:gd name="T10" fmla="*/ 13 w 15"/>
                    <a:gd name="T11" fmla="*/ 2 h 21"/>
                    <a:gd name="T12" fmla="*/ 15 w 15"/>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15" h="21">
                      <a:moveTo>
                        <a:pt x="0" y="21"/>
                      </a:moveTo>
                      <a:lnTo>
                        <a:pt x="2" y="20"/>
                      </a:lnTo>
                      <a:lnTo>
                        <a:pt x="4" y="18"/>
                      </a:lnTo>
                      <a:lnTo>
                        <a:pt x="8" y="10"/>
                      </a:lnTo>
                      <a:lnTo>
                        <a:pt x="11" y="4"/>
                      </a:lnTo>
                      <a:lnTo>
                        <a:pt x="13" y="2"/>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44" name="Freeform 2221"/>
                <p:cNvSpPr>
                  <a:spLocks/>
                </p:cNvSpPr>
                <p:nvPr/>
              </p:nvSpPr>
              <p:spPr bwMode="auto">
                <a:xfrm>
                  <a:off x="3683" y="2313"/>
                  <a:ext cx="6" cy="7"/>
                </a:xfrm>
                <a:custGeom>
                  <a:avLst/>
                  <a:gdLst>
                    <a:gd name="T0" fmla="*/ 0 w 14"/>
                    <a:gd name="T1" fmla="*/ 0 h 16"/>
                    <a:gd name="T2" fmla="*/ 2 w 14"/>
                    <a:gd name="T3" fmla="*/ 0 h 16"/>
                    <a:gd name="T4" fmla="*/ 4 w 14"/>
                    <a:gd name="T5" fmla="*/ 2 h 16"/>
                    <a:gd name="T6" fmla="*/ 6 w 14"/>
                    <a:gd name="T7" fmla="*/ 8 h 16"/>
                    <a:gd name="T8" fmla="*/ 10 w 14"/>
                    <a:gd name="T9" fmla="*/ 14 h 16"/>
                    <a:gd name="T10" fmla="*/ 12 w 14"/>
                    <a:gd name="T11" fmla="*/ 16 h 16"/>
                    <a:gd name="T12" fmla="*/ 14 w 1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4" h="16">
                      <a:moveTo>
                        <a:pt x="0" y="0"/>
                      </a:moveTo>
                      <a:lnTo>
                        <a:pt x="2" y="0"/>
                      </a:lnTo>
                      <a:lnTo>
                        <a:pt x="4" y="2"/>
                      </a:lnTo>
                      <a:lnTo>
                        <a:pt x="6" y="8"/>
                      </a:lnTo>
                      <a:lnTo>
                        <a:pt x="10" y="14"/>
                      </a:lnTo>
                      <a:lnTo>
                        <a:pt x="12" y="16"/>
                      </a:lnTo>
                      <a:lnTo>
                        <a:pt x="14" y="16"/>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45" name="Freeform 2222"/>
                <p:cNvSpPr>
                  <a:spLocks/>
                </p:cNvSpPr>
                <p:nvPr/>
              </p:nvSpPr>
              <p:spPr bwMode="auto">
                <a:xfrm>
                  <a:off x="3689" y="2314"/>
                  <a:ext cx="8" cy="6"/>
                </a:xfrm>
                <a:custGeom>
                  <a:avLst/>
                  <a:gdLst>
                    <a:gd name="T0" fmla="*/ 0 w 15"/>
                    <a:gd name="T1" fmla="*/ 14 h 14"/>
                    <a:gd name="T2" fmla="*/ 2 w 15"/>
                    <a:gd name="T3" fmla="*/ 14 h 14"/>
                    <a:gd name="T4" fmla="*/ 4 w 15"/>
                    <a:gd name="T5" fmla="*/ 12 h 14"/>
                    <a:gd name="T6" fmla="*/ 7 w 15"/>
                    <a:gd name="T7" fmla="*/ 6 h 14"/>
                    <a:gd name="T8" fmla="*/ 11 w 15"/>
                    <a:gd name="T9" fmla="*/ 2 h 14"/>
                    <a:gd name="T10" fmla="*/ 13 w 15"/>
                    <a:gd name="T11" fmla="*/ 0 h 14"/>
                    <a:gd name="T12" fmla="*/ 15 w 15"/>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5" h="14">
                      <a:moveTo>
                        <a:pt x="0" y="14"/>
                      </a:moveTo>
                      <a:lnTo>
                        <a:pt x="2" y="14"/>
                      </a:lnTo>
                      <a:lnTo>
                        <a:pt x="4" y="12"/>
                      </a:lnTo>
                      <a:lnTo>
                        <a:pt x="7" y="6"/>
                      </a:lnTo>
                      <a:lnTo>
                        <a:pt x="11" y="2"/>
                      </a:lnTo>
                      <a:lnTo>
                        <a:pt x="13" y="0"/>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46" name="Freeform 2223"/>
                <p:cNvSpPr>
                  <a:spLocks/>
                </p:cNvSpPr>
                <p:nvPr/>
              </p:nvSpPr>
              <p:spPr bwMode="auto">
                <a:xfrm>
                  <a:off x="3697" y="2314"/>
                  <a:ext cx="7" cy="12"/>
                </a:xfrm>
                <a:custGeom>
                  <a:avLst/>
                  <a:gdLst>
                    <a:gd name="T0" fmla="*/ 0 w 14"/>
                    <a:gd name="T1" fmla="*/ 0 h 25"/>
                    <a:gd name="T2" fmla="*/ 2 w 14"/>
                    <a:gd name="T3" fmla="*/ 2 h 25"/>
                    <a:gd name="T4" fmla="*/ 4 w 14"/>
                    <a:gd name="T5" fmla="*/ 6 h 25"/>
                    <a:gd name="T6" fmla="*/ 6 w 14"/>
                    <a:gd name="T7" fmla="*/ 18 h 25"/>
                    <a:gd name="T8" fmla="*/ 8 w 14"/>
                    <a:gd name="T9" fmla="*/ 21 h 25"/>
                    <a:gd name="T10" fmla="*/ 10 w 14"/>
                    <a:gd name="T11" fmla="*/ 25 h 25"/>
                    <a:gd name="T12" fmla="*/ 12 w 14"/>
                    <a:gd name="T13" fmla="*/ 25 h 25"/>
                    <a:gd name="T14" fmla="*/ 14 w 14"/>
                    <a:gd name="T15" fmla="*/ 2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5">
                      <a:moveTo>
                        <a:pt x="0" y="0"/>
                      </a:moveTo>
                      <a:lnTo>
                        <a:pt x="2" y="2"/>
                      </a:lnTo>
                      <a:lnTo>
                        <a:pt x="4" y="6"/>
                      </a:lnTo>
                      <a:lnTo>
                        <a:pt x="6" y="18"/>
                      </a:lnTo>
                      <a:lnTo>
                        <a:pt x="8" y="21"/>
                      </a:lnTo>
                      <a:lnTo>
                        <a:pt x="10" y="25"/>
                      </a:lnTo>
                      <a:lnTo>
                        <a:pt x="12" y="25"/>
                      </a:lnTo>
                      <a:lnTo>
                        <a:pt x="14" y="23"/>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47" name="Freeform 2224"/>
                <p:cNvSpPr>
                  <a:spLocks/>
                </p:cNvSpPr>
                <p:nvPr/>
              </p:nvSpPr>
              <p:spPr bwMode="auto">
                <a:xfrm>
                  <a:off x="3704" y="2271"/>
                  <a:ext cx="7" cy="54"/>
                </a:xfrm>
                <a:custGeom>
                  <a:avLst/>
                  <a:gdLst>
                    <a:gd name="T0" fmla="*/ 0 w 15"/>
                    <a:gd name="T1" fmla="*/ 107 h 107"/>
                    <a:gd name="T2" fmla="*/ 0 w 15"/>
                    <a:gd name="T3" fmla="*/ 103 h 107"/>
                    <a:gd name="T4" fmla="*/ 2 w 15"/>
                    <a:gd name="T5" fmla="*/ 100 h 107"/>
                    <a:gd name="T6" fmla="*/ 3 w 15"/>
                    <a:gd name="T7" fmla="*/ 86 h 107"/>
                    <a:gd name="T8" fmla="*/ 5 w 15"/>
                    <a:gd name="T9" fmla="*/ 69 h 107"/>
                    <a:gd name="T10" fmla="*/ 7 w 15"/>
                    <a:gd name="T11" fmla="*/ 52 h 107"/>
                    <a:gd name="T12" fmla="*/ 9 w 15"/>
                    <a:gd name="T13" fmla="*/ 34 h 107"/>
                    <a:gd name="T14" fmla="*/ 11 w 15"/>
                    <a:gd name="T15" fmla="*/ 19 h 107"/>
                    <a:gd name="T16" fmla="*/ 13 w 15"/>
                    <a:gd name="T17" fmla="*/ 6 h 107"/>
                    <a:gd name="T18" fmla="*/ 15 w 15"/>
                    <a:gd name="T19" fmla="*/ 2 h 107"/>
                    <a:gd name="T20" fmla="*/ 15 w 15"/>
                    <a:gd name="T21"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07">
                      <a:moveTo>
                        <a:pt x="0" y="107"/>
                      </a:moveTo>
                      <a:lnTo>
                        <a:pt x="0" y="103"/>
                      </a:lnTo>
                      <a:lnTo>
                        <a:pt x="2" y="100"/>
                      </a:lnTo>
                      <a:lnTo>
                        <a:pt x="3" y="86"/>
                      </a:lnTo>
                      <a:lnTo>
                        <a:pt x="5" y="69"/>
                      </a:lnTo>
                      <a:lnTo>
                        <a:pt x="7" y="52"/>
                      </a:lnTo>
                      <a:lnTo>
                        <a:pt x="9" y="34"/>
                      </a:lnTo>
                      <a:lnTo>
                        <a:pt x="11" y="19"/>
                      </a:lnTo>
                      <a:lnTo>
                        <a:pt x="13" y="6"/>
                      </a:lnTo>
                      <a:lnTo>
                        <a:pt x="15" y="2"/>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48" name="Freeform 2225"/>
                <p:cNvSpPr>
                  <a:spLocks/>
                </p:cNvSpPr>
                <p:nvPr/>
              </p:nvSpPr>
              <p:spPr bwMode="auto">
                <a:xfrm>
                  <a:off x="3711" y="2271"/>
                  <a:ext cx="7" cy="27"/>
                </a:xfrm>
                <a:custGeom>
                  <a:avLst/>
                  <a:gdLst>
                    <a:gd name="T0" fmla="*/ 0 w 13"/>
                    <a:gd name="T1" fmla="*/ 0 h 54"/>
                    <a:gd name="T2" fmla="*/ 0 w 13"/>
                    <a:gd name="T3" fmla="*/ 0 h 54"/>
                    <a:gd name="T4" fmla="*/ 2 w 13"/>
                    <a:gd name="T5" fmla="*/ 0 h 54"/>
                    <a:gd name="T6" fmla="*/ 4 w 13"/>
                    <a:gd name="T7" fmla="*/ 4 h 54"/>
                    <a:gd name="T8" fmla="*/ 6 w 13"/>
                    <a:gd name="T9" fmla="*/ 11 h 54"/>
                    <a:gd name="T10" fmla="*/ 6 w 13"/>
                    <a:gd name="T11" fmla="*/ 21 h 54"/>
                    <a:gd name="T12" fmla="*/ 8 w 13"/>
                    <a:gd name="T13" fmla="*/ 32 h 54"/>
                    <a:gd name="T14" fmla="*/ 10 w 13"/>
                    <a:gd name="T15" fmla="*/ 42 h 54"/>
                    <a:gd name="T16" fmla="*/ 11 w 13"/>
                    <a:gd name="T17" fmla="*/ 50 h 54"/>
                    <a:gd name="T18" fmla="*/ 13 w 13"/>
                    <a:gd name="T1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54">
                      <a:moveTo>
                        <a:pt x="0" y="0"/>
                      </a:moveTo>
                      <a:lnTo>
                        <a:pt x="0" y="0"/>
                      </a:lnTo>
                      <a:lnTo>
                        <a:pt x="2" y="0"/>
                      </a:lnTo>
                      <a:lnTo>
                        <a:pt x="4" y="4"/>
                      </a:lnTo>
                      <a:lnTo>
                        <a:pt x="6" y="11"/>
                      </a:lnTo>
                      <a:lnTo>
                        <a:pt x="6" y="21"/>
                      </a:lnTo>
                      <a:lnTo>
                        <a:pt x="8" y="32"/>
                      </a:lnTo>
                      <a:lnTo>
                        <a:pt x="10" y="42"/>
                      </a:lnTo>
                      <a:lnTo>
                        <a:pt x="11" y="50"/>
                      </a:lnTo>
                      <a:lnTo>
                        <a:pt x="13" y="54"/>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49" name="Freeform 2226"/>
                <p:cNvSpPr>
                  <a:spLocks/>
                </p:cNvSpPr>
                <p:nvPr/>
              </p:nvSpPr>
              <p:spPr bwMode="auto">
                <a:xfrm>
                  <a:off x="3718" y="2285"/>
                  <a:ext cx="8" cy="13"/>
                </a:xfrm>
                <a:custGeom>
                  <a:avLst/>
                  <a:gdLst>
                    <a:gd name="T0" fmla="*/ 0 w 16"/>
                    <a:gd name="T1" fmla="*/ 27 h 27"/>
                    <a:gd name="T2" fmla="*/ 2 w 16"/>
                    <a:gd name="T3" fmla="*/ 27 h 27"/>
                    <a:gd name="T4" fmla="*/ 4 w 16"/>
                    <a:gd name="T5" fmla="*/ 25 h 27"/>
                    <a:gd name="T6" fmla="*/ 6 w 16"/>
                    <a:gd name="T7" fmla="*/ 21 h 27"/>
                    <a:gd name="T8" fmla="*/ 8 w 16"/>
                    <a:gd name="T9" fmla="*/ 17 h 27"/>
                    <a:gd name="T10" fmla="*/ 12 w 16"/>
                    <a:gd name="T11" fmla="*/ 7 h 27"/>
                    <a:gd name="T12" fmla="*/ 14 w 16"/>
                    <a:gd name="T13" fmla="*/ 3 h 27"/>
                    <a:gd name="T14" fmla="*/ 16 w 16"/>
                    <a:gd name="T15" fmla="*/ 0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7">
                      <a:moveTo>
                        <a:pt x="0" y="27"/>
                      </a:moveTo>
                      <a:lnTo>
                        <a:pt x="2" y="27"/>
                      </a:lnTo>
                      <a:lnTo>
                        <a:pt x="4" y="25"/>
                      </a:lnTo>
                      <a:lnTo>
                        <a:pt x="6" y="21"/>
                      </a:lnTo>
                      <a:lnTo>
                        <a:pt x="8" y="17"/>
                      </a:lnTo>
                      <a:lnTo>
                        <a:pt x="12" y="7"/>
                      </a:lnTo>
                      <a:lnTo>
                        <a:pt x="14" y="3"/>
                      </a:lnTo>
                      <a:lnTo>
                        <a:pt x="16"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50" name="Freeform 2227"/>
                <p:cNvSpPr>
                  <a:spLocks/>
                </p:cNvSpPr>
                <p:nvPr/>
              </p:nvSpPr>
              <p:spPr bwMode="auto">
                <a:xfrm>
                  <a:off x="3726" y="2279"/>
                  <a:ext cx="7" cy="6"/>
                </a:xfrm>
                <a:custGeom>
                  <a:avLst/>
                  <a:gdLst>
                    <a:gd name="T0" fmla="*/ 0 w 13"/>
                    <a:gd name="T1" fmla="*/ 12 h 12"/>
                    <a:gd name="T2" fmla="*/ 6 w 13"/>
                    <a:gd name="T3" fmla="*/ 4 h 12"/>
                    <a:gd name="T4" fmla="*/ 13 w 13"/>
                    <a:gd name="T5" fmla="*/ 0 h 12"/>
                  </a:gdLst>
                  <a:ahLst/>
                  <a:cxnLst>
                    <a:cxn ang="0">
                      <a:pos x="T0" y="T1"/>
                    </a:cxn>
                    <a:cxn ang="0">
                      <a:pos x="T2" y="T3"/>
                    </a:cxn>
                    <a:cxn ang="0">
                      <a:pos x="T4" y="T5"/>
                    </a:cxn>
                  </a:cxnLst>
                  <a:rect l="0" t="0" r="r" b="b"/>
                  <a:pathLst>
                    <a:path w="13" h="12">
                      <a:moveTo>
                        <a:pt x="0" y="12"/>
                      </a:moveTo>
                      <a:lnTo>
                        <a:pt x="6" y="4"/>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51" name="Freeform 2228"/>
                <p:cNvSpPr>
                  <a:spLocks/>
                </p:cNvSpPr>
                <p:nvPr/>
              </p:nvSpPr>
              <p:spPr bwMode="auto">
                <a:xfrm>
                  <a:off x="3733" y="2279"/>
                  <a:ext cx="7" cy="3"/>
                </a:xfrm>
                <a:custGeom>
                  <a:avLst/>
                  <a:gdLst>
                    <a:gd name="T0" fmla="*/ 0 w 16"/>
                    <a:gd name="T1" fmla="*/ 0 h 6"/>
                    <a:gd name="T2" fmla="*/ 4 w 16"/>
                    <a:gd name="T3" fmla="*/ 0 h 6"/>
                    <a:gd name="T4" fmla="*/ 8 w 16"/>
                    <a:gd name="T5" fmla="*/ 4 h 6"/>
                    <a:gd name="T6" fmla="*/ 12 w 16"/>
                    <a:gd name="T7" fmla="*/ 6 h 6"/>
                    <a:gd name="T8" fmla="*/ 16 w 16"/>
                    <a:gd name="T9" fmla="*/ 4 h 6"/>
                  </a:gdLst>
                  <a:ahLst/>
                  <a:cxnLst>
                    <a:cxn ang="0">
                      <a:pos x="T0" y="T1"/>
                    </a:cxn>
                    <a:cxn ang="0">
                      <a:pos x="T2" y="T3"/>
                    </a:cxn>
                    <a:cxn ang="0">
                      <a:pos x="T4" y="T5"/>
                    </a:cxn>
                    <a:cxn ang="0">
                      <a:pos x="T6" y="T7"/>
                    </a:cxn>
                    <a:cxn ang="0">
                      <a:pos x="T8" y="T9"/>
                    </a:cxn>
                  </a:cxnLst>
                  <a:rect l="0" t="0" r="r" b="b"/>
                  <a:pathLst>
                    <a:path w="16" h="6">
                      <a:moveTo>
                        <a:pt x="0" y="0"/>
                      </a:moveTo>
                      <a:lnTo>
                        <a:pt x="4" y="0"/>
                      </a:lnTo>
                      <a:lnTo>
                        <a:pt x="8" y="4"/>
                      </a:lnTo>
                      <a:lnTo>
                        <a:pt x="12" y="6"/>
                      </a:lnTo>
                      <a:lnTo>
                        <a:pt x="16" y="4"/>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52" name="Freeform 2229"/>
                <p:cNvSpPr>
                  <a:spLocks/>
                </p:cNvSpPr>
                <p:nvPr/>
              </p:nvSpPr>
              <p:spPr bwMode="auto">
                <a:xfrm>
                  <a:off x="3740" y="2266"/>
                  <a:ext cx="7" cy="15"/>
                </a:xfrm>
                <a:custGeom>
                  <a:avLst/>
                  <a:gdLst>
                    <a:gd name="T0" fmla="*/ 0 w 13"/>
                    <a:gd name="T1" fmla="*/ 31 h 31"/>
                    <a:gd name="T2" fmla="*/ 3 w 13"/>
                    <a:gd name="T3" fmla="*/ 27 h 31"/>
                    <a:gd name="T4" fmla="*/ 7 w 13"/>
                    <a:gd name="T5" fmla="*/ 19 h 31"/>
                    <a:gd name="T6" fmla="*/ 9 w 13"/>
                    <a:gd name="T7" fmla="*/ 10 h 31"/>
                    <a:gd name="T8" fmla="*/ 13 w 13"/>
                    <a:gd name="T9" fmla="*/ 0 h 31"/>
                  </a:gdLst>
                  <a:ahLst/>
                  <a:cxnLst>
                    <a:cxn ang="0">
                      <a:pos x="T0" y="T1"/>
                    </a:cxn>
                    <a:cxn ang="0">
                      <a:pos x="T2" y="T3"/>
                    </a:cxn>
                    <a:cxn ang="0">
                      <a:pos x="T4" y="T5"/>
                    </a:cxn>
                    <a:cxn ang="0">
                      <a:pos x="T6" y="T7"/>
                    </a:cxn>
                    <a:cxn ang="0">
                      <a:pos x="T8" y="T9"/>
                    </a:cxn>
                  </a:cxnLst>
                  <a:rect l="0" t="0" r="r" b="b"/>
                  <a:pathLst>
                    <a:path w="13" h="31">
                      <a:moveTo>
                        <a:pt x="0" y="31"/>
                      </a:moveTo>
                      <a:lnTo>
                        <a:pt x="3" y="27"/>
                      </a:lnTo>
                      <a:lnTo>
                        <a:pt x="7" y="19"/>
                      </a:lnTo>
                      <a:lnTo>
                        <a:pt x="9" y="10"/>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53" name="Freeform 2230"/>
                <p:cNvSpPr>
                  <a:spLocks/>
                </p:cNvSpPr>
                <p:nvPr/>
              </p:nvSpPr>
              <p:spPr bwMode="auto">
                <a:xfrm>
                  <a:off x="3747" y="2240"/>
                  <a:ext cx="7" cy="26"/>
                </a:xfrm>
                <a:custGeom>
                  <a:avLst/>
                  <a:gdLst>
                    <a:gd name="T0" fmla="*/ 0 w 13"/>
                    <a:gd name="T1" fmla="*/ 52 h 52"/>
                    <a:gd name="T2" fmla="*/ 2 w 13"/>
                    <a:gd name="T3" fmla="*/ 46 h 52"/>
                    <a:gd name="T4" fmla="*/ 4 w 13"/>
                    <a:gd name="T5" fmla="*/ 39 h 52"/>
                    <a:gd name="T6" fmla="*/ 6 w 13"/>
                    <a:gd name="T7" fmla="*/ 22 h 52"/>
                    <a:gd name="T8" fmla="*/ 8 w 13"/>
                    <a:gd name="T9" fmla="*/ 14 h 52"/>
                    <a:gd name="T10" fmla="*/ 10 w 13"/>
                    <a:gd name="T11" fmla="*/ 8 h 52"/>
                    <a:gd name="T12" fmla="*/ 12 w 13"/>
                    <a:gd name="T13" fmla="*/ 2 h 52"/>
                    <a:gd name="T14" fmla="*/ 13 w 13"/>
                    <a:gd name="T15" fmla="*/ 0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52">
                      <a:moveTo>
                        <a:pt x="0" y="52"/>
                      </a:moveTo>
                      <a:lnTo>
                        <a:pt x="2" y="46"/>
                      </a:lnTo>
                      <a:lnTo>
                        <a:pt x="4" y="39"/>
                      </a:lnTo>
                      <a:lnTo>
                        <a:pt x="6" y="22"/>
                      </a:lnTo>
                      <a:lnTo>
                        <a:pt x="8" y="14"/>
                      </a:lnTo>
                      <a:lnTo>
                        <a:pt x="10" y="8"/>
                      </a:lnTo>
                      <a:lnTo>
                        <a:pt x="12" y="2"/>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54" name="Freeform 2231"/>
                <p:cNvSpPr>
                  <a:spLocks/>
                </p:cNvSpPr>
                <p:nvPr/>
              </p:nvSpPr>
              <p:spPr bwMode="auto">
                <a:xfrm>
                  <a:off x="3754" y="2240"/>
                  <a:ext cx="7" cy="20"/>
                </a:xfrm>
                <a:custGeom>
                  <a:avLst/>
                  <a:gdLst>
                    <a:gd name="T0" fmla="*/ 0 w 16"/>
                    <a:gd name="T1" fmla="*/ 0 h 41"/>
                    <a:gd name="T2" fmla="*/ 2 w 16"/>
                    <a:gd name="T3" fmla="*/ 2 h 41"/>
                    <a:gd name="T4" fmla="*/ 4 w 16"/>
                    <a:gd name="T5" fmla="*/ 6 h 41"/>
                    <a:gd name="T6" fmla="*/ 6 w 16"/>
                    <a:gd name="T7" fmla="*/ 12 h 41"/>
                    <a:gd name="T8" fmla="*/ 8 w 16"/>
                    <a:gd name="T9" fmla="*/ 20 h 41"/>
                    <a:gd name="T10" fmla="*/ 10 w 16"/>
                    <a:gd name="T11" fmla="*/ 27 h 41"/>
                    <a:gd name="T12" fmla="*/ 12 w 16"/>
                    <a:gd name="T13" fmla="*/ 33 h 41"/>
                    <a:gd name="T14" fmla="*/ 14 w 16"/>
                    <a:gd name="T15" fmla="*/ 39 h 41"/>
                    <a:gd name="T16" fmla="*/ 16 w 16"/>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1">
                      <a:moveTo>
                        <a:pt x="0" y="0"/>
                      </a:moveTo>
                      <a:lnTo>
                        <a:pt x="2" y="2"/>
                      </a:lnTo>
                      <a:lnTo>
                        <a:pt x="4" y="6"/>
                      </a:lnTo>
                      <a:lnTo>
                        <a:pt x="6" y="12"/>
                      </a:lnTo>
                      <a:lnTo>
                        <a:pt x="8" y="20"/>
                      </a:lnTo>
                      <a:lnTo>
                        <a:pt x="10" y="27"/>
                      </a:lnTo>
                      <a:lnTo>
                        <a:pt x="12" y="33"/>
                      </a:lnTo>
                      <a:lnTo>
                        <a:pt x="14" y="39"/>
                      </a:lnTo>
                      <a:lnTo>
                        <a:pt x="16" y="41"/>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55" name="Freeform 2232"/>
                <p:cNvSpPr>
                  <a:spLocks/>
                </p:cNvSpPr>
                <p:nvPr/>
              </p:nvSpPr>
              <p:spPr bwMode="auto">
                <a:xfrm>
                  <a:off x="3761" y="2243"/>
                  <a:ext cx="7" cy="17"/>
                </a:xfrm>
                <a:custGeom>
                  <a:avLst/>
                  <a:gdLst>
                    <a:gd name="T0" fmla="*/ 0 w 13"/>
                    <a:gd name="T1" fmla="*/ 35 h 35"/>
                    <a:gd name="T2" fmla="*/ 2 w 13"/>
                    <a:gd name="T3" fmla="*/ 35 h 35"/>
                    <a:gd name="T4" fmla="*/ 4 w 13"/>
                    <a:gd name="T5" fmla="*/ 31 h 35"/>
                    <a:gd name="T6" fmla="*/ 6 w 13"/>
                    <a:gd name="T7" fmla="*/ 23 h 35"/>
                    <a:gd name="T8" fmla="*/ 9 w 13"/>
                    <a:gd name="T9" fmla="*/ 12 h 35"/>
                    <a:gd name="T10" fmla="*/ 13 w 13"/>
                    <a:gd name="T11" fmla="*/ 0 h 35"/>
                  </a:gdLst>
                  <a:ahLst/>
                  <a:cxnLst>
                    <a:cxn ang="0">
                      <a:pos x="T0" y="T1"/>
                    </a:cxn>
                    <a:cxn ang="0">
                      <a:pos x="T2" y="T3"/>
                    </a:cxn>
                    <a:cxn ang="0">
                      <a:pos x="T4" y="T5"/>
                    </a:cxn>
                    <a:cxn ang="0">
                      <a:pos x="T6" y="T7"/>
                    </a:cxn>
                    <a:cxn ang="0">
                      <a:pos x="T8" y="T9"/>
                    </a:cxn>
                    <a:cxn ang="0">
                      <a:pos x="T10" y="T11"/>
                    </a:cxn>
                  </a:cxnLst>
                  <a:rect l="0" t="0" r="r" b="b"/>
                  <a:pathLst>
                    <a:path w="13" h="35">
                      <a:moveTo>
                        <a:pt x="0" y="35"/>
                      </a:moveTo>
                      <a:lnTo>
                        <a:pt x="2" y="35"/>
                      </a:lnTo>
                      <a:lnTo>
                        <a:pt x="4" y="31"/>
                      </a:lnTo>
                      <a:lnTo>
                        <a:pt x="6" y="23"/>
                      </a:lnTo>
                      <a:lnTo>
                        <a:pt x="9" y="12"/>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56" name="Freeform 2233"/>
                <p:cNvSpPr>
                  <a:spLocks/>
                </p:cNvSpPr>
                <p:nvPr/>
              </p:nvSpPr>
              <p:spPr bwMode="auto">
                <a:xfrm>
                  <a:off x="3768" y="2221"/>
                  <a:ext cx="8" cy="22"/>
                </a:xfrm>
                <a:custGeom>
                  <a:avLst/>
                  <a:gdLst>
                    <a:gd name="T0" fmla="*/ 0 w 16"/>
                    <a:gd name="T1" fmla="*/ 42 h 42"/>
                    <a:gd name="T2" fmla="*/ 8 w 16"/>
                    <a:gd name="T3" fmla="*/ 21 h 42"/>
                    <a:gd name="T4" fmla="*/ 16 w 16"/>
                    <a:gd name="T5" fmla="*/ 0 h 42"/>
                  </a:gdLst>
                  <a:ahLst/>
                  <a:cxnLst>
                    <a:cxn ang="0">
                      <a:pos x="T0" y="T1"/>
                    </a:cxn>
                    <a:cxn ang="0">
                      <a:pos x="T2" y="T3"/>
                    </a:cxn>
                    <a:cxn ang="0">
                      <a:pos x="T4" y="T5"/>
                    </a:cxn>
                  </a:cxnLst>
                  <a:rect l="0" t="0" r="r" b="b"/>
                  <a:pathLst>
                    <a:path w="16" h="42">
                      <a:moveTo>
                        <a:pt x="0" y="42"/>
                      </a:moveTo>
                      <a:lnTo>
                        <a:pt x="8" y="21"/>
                      </a:lnTo>
                      <a:lnTo>
                        <a:pt x="16"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57" name="Freeform 2234"/>
                <p:cNvSpPr>
                  <a:spLocks/>
                </p:cNvSpPr>
                <p:nvPr/>
              </p:nvSpPr>
              <p:spPr bwMode="auto">
                <a:xfrm>
                  <a:off x="3776" y="2202"/>
                  <a:ext cx="7" cy="19"/>
                </a:xfrm>
                <a:custGeom>
                  <a:avLst/>
                  <a:gdLst>
                    <a:gd name="T0" fmla="*/ 0 w 13"/>
                    <a:gd name="T1" fmla="*/ 38 h 38"/>
                    <a:gd name="T2" fmla="*/ 3 w 13"/>
                    <a:gd name="T3" fmla="*/ 26 h 38"/>
                    <a:gd name="T4" fmla="*/ 5 w 13"/>
                    <a:gd name="T5" fmla="*/ 17 h 38"/>
                    <a:gd name="T6" fmla="*/ 9 w 13"/>
                    <a:gd name="T7" fmla="*/ 7 h 38"/>
                    <a:gd name="T8" fmla="*/ 13 w 13"/>
                    <a:gd name="T9" fmla="*/ 0 h 38"/>
                  </a:gdLst>
                  <a:ahLst/>
                  <a:cxnLst>
                    <a:cxn ang="0">
                      <a:pos x="T0" y="T1"/>
                    </a:cxn>
                    <a:cxn ang="0">
                      <a:pos x="T2" y="T3"/>
                    </a:cxn>
                    <a:cxn ang="0">
                      <a:pos x="T4" y="T5"/>
                    </a:cxn>
                    <a:cxn ang="0">
                      <a:pos x="T6" y="T7"/>
                    </a:cxn>
                    <a:cxn ang="0">
                      <a:pos x="T8" y="T9"/>
                    </a:cxn>
                  </a:cxnLst>
                  <a:rect l="0" t="0" r="r" b="b"/>
                  <a:pathLst>
                    <a:path w="13" h="38">
                      <a:moveTo>
                        <a:pt x="0" y="38"/>
                      </a:moveTo>
                      <a:lnTo>
                        <a:pt x="3" y="26"/>
                      </a:lnTo>
                      <a:lnTo>
                        <a:pt x="5" y="17"/>
                      </a:lnTo>
                      <a:lnTo>
                        <a:pt x="9" y="7"/>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58" name="Freeform 2235"/>
                <p:cNvSpPr>
                  <a:spLocks/>
                </p:cNvSpPr>
                <p:nvPr/>
              </p:nvSpPr>
              <p:spPr bwMode="auto">
                <a:xfrm>
                  <a:off x="3783" y="2201"/>
                  <a:ext cx="7" cy="1"/>
                </a:xfrm>
                <a:custGeom>
                  <a:avLst/>
                  <a:gdLst>
                    <a:gd name="T0" fmla="*/ 0 w 15"/>
                    <a:gd name="T1" fmla="*/ 2 h 2"/>
                    <a:gd name="T2" fmla="*/ 4 w 15"/>
                    <a:gd name="T3" fmla="*/ 0 h 2"/>
                    <a:gd name="T4" fmla="*/ 8 w 15"/>
                    <a:gd name="T5" fmla="*/ 0 h 2"/>
                    <a:gd name="T6" fmla="*/ 12 w 15"/>
                    <a:gd name="T7" fmla="*/ 0 h 2"/>
                    <a:gd name="T8" fmla="*/ 15 w 15"/>
                    <a:gd name="T9" fmla="*/ 0 h 2"/>
                  </a:gdLst>
                  <a:ahLst/>
                  <a:cxnLst>
                    <a:cxn ang="0">
                      <a:pos x="T0" y="T1"/>
                    </a:cxn>
                    <a:cxn ang="0">
                      <a:pos x="T2" y="T3"/>
                    </a:cxn>
                    <a:cxn ang="0">
                      <a:pos x="T4" y="T5"/>
                    </a:cxn>
                    <a:cxn ang="0">
                      <a:pos x="T6" y="T7"/>
                    </a:cxn>
                    <a:cxn ang="0">
                      <a:pos x="T8" y="T9"/>
                    </a:cxn>
                  </a:cxnLst>
                  <a:rect l="0" t="0" r="r" b="b"/>
                  <a:pathLst>
                    <a:path w="15" h="2">
                      <a:moveTo>
                        <a:pt x="0" y="2"/>
                      </a:moveTo>
                      <a:lnTo>
                        <a:pt x="4" y="0"/>
                      </a:lnTo>
                      <a:lnTo>
                        <a:pt x="8" y="0"/>
                      </a:lnTo>
                      <a:lnTo>
                        <a:pt x="12" y="0"/>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59" name="Freeform 2236"/>
                <p:cNvSpPr>
                  <a:spLocks/>
                </p:cNvSpPr>
                <p:nvPr/>
              </p:nvSpPr>
              <p:spPr bwMode="auto">
                <a:xfrm>
                  <a:off x="3790" y="2191"/>
                  <a:ext cx="7" cy="10"/>
                </a:xfrm>
                <a:custGeom>
                  <a:avLst/>
                  <a:gdLst>
                    <a:gd name="T0" fmla="*/ 0 w 14"/>
                    <a:gd name="T1" fmla="*/ 22 h 22"/>
                    <a:gd name="T2" fmla="*/ 4 w 14"/>
                    <a:gd name="T3" fmla="*/ 18 h 22"/>
                    <a:gd name="T4" fmla="*/ 6 w 14"/>
                    <a:gd name="T5" fmla="*/ 14 h 22"/>
                    <a:gd name="T6" fmla="*/ 10 w 14"/>
                    <a:gd name="T7" fmla="*/ 8 h 22"/>
                    <a:gd name="T8" fmla="*/ 14 w 14"/>
                    <a:gd name="T9" fmla="*/ 0 h 22"/>
                  </a:gdLst>
                  <a:ahLst/>
                  <a:cxnLst>
                    <a:cxn ang="0">
                      <a:pos x="T0" y="T1"/>
                    </a:cxn>
                    <a:cxn ang="0">
                      <a:pos x="T2" y="T3"/>
                    </a:cxn>
                    <a:cxn ang="0">
                      <a:pos x="T4" y="T5"/>
                    </a:cxn>
                    <a:cxn ang="0">
                      <a:pos x="T6" y="T7"/>
                    </a:cxn>
                    <a:cxn ang="0">
                      <a:pos x="T8" y="T9"/>
                    </a:cxn>
                  </a:cxnLst>
                  <a:rect l="0" t="0" r="r" b="b"/>
                  <a:pathLst>
                    <a:path w="14" h="22">
                      <a:moveTo>
                        <a:pt x="0" y="22"/>
                      </a:moveTo>
                      <a:lnTo>
                        <a:pt x="4" y="18"/>
                      </a:lnTo>
                      <a:lnTo>
                        <a:pt x="6" y="14"/>
                      </a:lnTo>
                      <a:lnTo>
                        <a:pt x="10" y="8"/>
                      </a:lnTo>
                      <a:lnTo>
                        <a:pt x="14"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60" name="Freeform 2237"/>
                <p:cNvSpPr>
                  <a:spLocks/>
                </p:cNvSpPr>
                <p:nvPr/>
              </p:nvSpPr>
              <p:spPr bwMode="auto">
                <a:xfrm>
                  <a:off x="3797" y="2165"/>
                  <a:ext cx="8" cy="26"/>
                </a:xfrm>
                <a:custGeom>
                  <a:avLst/>
                  <a:gdLst>
                    <a:gd name="T0" fmla="*/ 0 w 15"/>
                    <a:gd name="T1" fmla="*/ 51 h 51"/>
                    <a:gd name="T2" fmla="*/ 2 w 15"/>
                    <a:gd name="T3" fmla="*/ 46 h 51"/>
                    <a:gd name="T4" fmla="*/ 4 w 15"/>
                    <a:gd name="T5" fmla="*/ 40 h 51"/>
                    <a:gd name="T6" fmla="*/ 8 w 15"/>
                    <a:gd name="T7" fmla="*/ 25 h 51"/>
                    <a:gd name="T8" fmla="*/ 11 w 15"/>
                    <a:gd name="T9" fmla="*/ 11 h 51"/>
                    <a:gd name="T10" fmla="*/ 13 w 15"/>
                    <a:gd name="T11" fmla="*/ 5 h 51"/>
                    <a:gd name="T12" fmla="*/ 15 w 15"/>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15" h="51">
                      <a:moveTo>
                        <a:pt x="0" y="51"/>
                      </a:moveTo>
                      <a:lnTo>
                        <a:pt x="2" y="46"/>
                      </a:lnTo>
                      <a:lnTo>
                        <a:pt x="4" y="40"/>
                      </a:lnTo>
                      <a:lnTo>
                        <a:pt x="8" y="25"/>
                      </a:lnTo>
                      <a:lnTo>
                        <a:pt x="11" y="11"/>
                      </a:lnTo>
                      <a:lnTo>
                        <a:pt x="13" y="5"/>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61" name="Freeform 2238"/>
                <p:cNvSpPr>
                  <a:spLocks/>
                </p:cNvSpPr>
                <p:nvPr/>
              </p:nvSpPr>
              <p:spPr bwMode="auto">
                <a:xfrm>
                  <a:off x="3805" y="2157"/>
                  <a:ext cx="6" cy="8"/>
                </a:xfrm>
                <a:custGeom>
                  <a:avLst/>
                  <a:gdLst>
                    <a:gd name="T0" fmla="*/ 0 w 14"/>
                    <a:gd name="T1" fmla="*/ 16 h 16"/>
                    <a:gd name="T2" fmla="*/ 2 w 14"/>
                    <a:gd name="T3" fmla="*/ 12 h 16"/>
                    <a:gd name="T4" fmla="*/ 6 w 14"/>
                    <a:gd name="T5" fmla="*/ 10 h 16"/>
                    <a:gd name="T6" fmla="*/ 12 w 14"/>
                    <a:gd name="T7" fmla="*/ 6 h 16"/>
                    <a:gd name="T8" fmla="*/ 14 w 14"/>
                    <a:gd name="T9" fmla="*/ 0 h 16"/>
                  </a:gdLst>
                  <a:ahLst/>
                  <a:cxnLst>
                    <a:cxn ang="0">
                      <a:pos x="T0" y="T1"/>
                    </a:cxn>
                    <a:cxn ang="0">
                      <a:pos x="T2" y="T3"/>
                    </a:cxn>
                    <a:cxn ang="0">
                      <a:pos x="T4" y="T5"/>
                    </a:cxn>
                    <a:cxn ang="0">
                      <a:pos x="T6" y="T7"/>
                    </a:cxn>
                    <a:cxn ang="0">
                      <a:pos x="T8" y="T9"/>
                    </a:cxn>
                  </a:cxnLst>
                  <a:rect l="0" t="0" r="r" b="b"/>
                  <a:pathLst>
                    <a:path w="14" h="16">
                      <a:moveTo>
                        <a:pt x="0" y="16"/>
                      </a:moveTo>
                      <a:lnTo>
                        <a:pt x="2" y="12"/>
                      </a:lnTo>
                      <a:lnTo>
                        <a:pt x="6" y="10"/>
                      </a:lnTo>
                      <a:lnTo>
                        <a:pt x="12" y="6"/>
                      </a:lnTo>
                      <a:lnTo>
                        <a:pt x="14"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62" name="Freeform 2239"/>
                <p:cNvSpPr>
                  <a:spLocks/>
                </p:cNvSpPr>
                <p:nvPr/>
              </p:nvSpPr>
              <p:spPr bwMode="auto">
                <a:xfrm>
                  <a:off x="3811" y="2115"/>
                  <a:ext cx="8" cy="42"/>
                </a:xfrm>
                <a:custGeom>
                  <a:avLst/>
                  <a:gdLst>
                    <a:gd name="T0" fmla="*/ 0 w 15"/>
                    <a:gd name="T1" fmla="*/ 84 h 84"/>
                    <a:gd name="T2" fmla="*/ 2 w 15"/>
                    <a:gd name="T3" fmla="*/ 77 h 84"/>
                    <a:gd name="T4" fmla="*/ 3 w 15"/>
                    <a:gd name="T5" fmla="*/ 65 h 84"/>
                    <a:gd name="T6" fmla="*/ 5 w 15"/>
                    <a:gd name="T7" fmla="*/ 54 h 84"/>
                    <a:gd name="T8" fmla="*/ 7 w 15"/>
                    <a:gd name="T9" fmla="*/ 40 h 84"/>
                    <a:gd name="T10" fmla="*/ 9 w 15"/>
                    <a:gd name="T11" fmla="*/ 29 h 84"/>
                    <a:gd name="T12" fmla="*/ 11 w 15"/>
                    <a:gd name="T13" fmla="*/ 17 h 84"/>
                    <a:gd name="T14" fmla="*/ 13 w 15"/>
                    <a:gd name="T15" fmla="*/ 7 h 84"/>
                    <a:gd name="T16" fmla="*/ 15 w 15"/>
                    <a:gd name="T1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84">
                      <a:moveTo>
                        <a:pt x="0" y="84"/>
                      </a:moveTo>
                      <a:lnTo>
                        <a:pt x="2" y="77"/>
                      </a:lnTo>
                      <a:lnTo>
                        <a:pt x="3" y="65"/>
                      </a:lnTo>
                      <a:lnTo>
                        <a:pt x="5" y="54"/>
                      </a:lnTo>
                      <a:lnTo>
                        <a:pt x="7" y="40"/>
                      </a:lnTo>
                      <a:lnTo>
                        <a:pt x="9" y="29"/>
                      </a:lnTo>
                      <a:lnTo>
                        <a:pt x="11" y="17"/>
                      </a:lnTo>
                      <a:lnTo>
                        <a:pt x="13" y="7"/>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63" name="Freeform 2240"/>
                <p:cNvSpPr>
                  <a:spLocks/>
                </p:cNvSpPr>
                <p:nvPr/>
              </p:nvSpPr>
              <p:spPr bwMode="auto">
                <a:xfrm>
                  <a:off x="3819" y="2114"/>
                  <a:ext cx="7" cy="3"/>
                </a:xfrm>
                <a:custGeom>
                  <a:avLst/>
                  <a:gdLst>
                    <a:gd name="T0" fmla="*/ 0 w 13"/>
                    <a:gd name="T1" fmla="*/ 2 h 6"/>
                    <a:gd name="T2" fmla="*/ 2 w 13"/>
                    <a:gd name="T3" fmla="*/ 0 h 6"/>
                    <a:gd name="T4" fmla="*/ 2 w 13"/>
                    <a:gd name="T5" fmla="*/ 0 h 6"/>
                    <a:gd name="T6" fmla="*/ 6 w 13"/>
                    <a:gd name="T7" fmla="*/ 2 h 6"/>
                    <a:gd name="T8" fmla="*/ 12 w 13"/>
                    <a:gd name="T9" fmla="*/ 4 h 6"/>
                    <a:gd name="T10" fmla="*/ 13 w 13"/>
                    <a:gd name="T11" fmla="*/ 6 h 6"/>
                  </a:gdLst>
                  <a:ahLst/>
                  <a:cxnLst>
                    <a:cxn ang="0">
                      <a:pos x="T0" y="T1"/>
                    </a:cxn>
                    <a:cxn ang="0">
                      <a:pos x="T2" y="T3"/>
                    </a:cxn>
                    <a:cxn ang="0">
                      <a:pos x="T4" y="T5"/>
                    </a:cxn>
                    <a:cxn ang="0">
                      <a:pos x="T6" y="T7"/>
                    </a:cxn>
                    <a:cxn ang="0">
                      <a:pos x="T8" y="T9"/>
                    </a:cxn>
                    <a:cxn ang="0">
                      <a:pos x="T10" y="T11"/>
                    </a:cxn>
                  </a:cxnLst>
                  <a:rect l="0" t="0" r="r" b="b"/>
                  <a:pathLst>
                    <a:path w="13" h="6">
                      <a:moveTo>
                        <a:pt x="0" y="2"/>
                      </a:moveTo>
                      <a:lnTo>
                        <a:pt x="2" y="0"/>
                      </a:lnTo>
                      <a:lnTo>
                        <a:pt x="2" y="0"/>
                      </a:lnTo>
                      <a:lnTo>
                        <a:pt x="6" y="2"/>
                      </a:lnTo>
                      <a:lnTo>
                        <a:pt x="12" y="4"/>
                      </a:lnTo>
                      <a:lnTo>
                        <a:pt x="13" y="6"/>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64" name="Freeform 2241"/>
                <p:cNvSpPr>
                  <a:spLocks/>
                </p:cNvSpPr>
                <p:nvPr/>
              </p:nvSpPr>
              <p:spPr bwMode="auto">
                <a:xfrm>
                  <a:off x="3826" y="2116"/>
                  <a:ext cx="7" cy="2"/>
                </a:xfrm>
                <a:custGeom>
                  <a:avLst/>
                  <a:gdLst>
                    <a:gd name="T0" fmla="*/ 0 w 16"/>
                    <a:gd name="T1" fmla="*/ 2 h 4"/>
                    <a:gd name="T2" fmla="*/ 4 w 16"/>
                    <a:gd name="T3" fmla="*/ 2 h 4"/>
                    <a:gd name="T4" fmla="*/ 8 w 16"/>
                    <a:gd name="T5" fmla="*/ 4 h 4"/>
                    <a:gd name="T6" fmla="*/ 12 w 16"/>
                    <a:gd name="T7" fmla="*/ 4 h 4"/>
                    <a:gd name="T8" fmla="*/ 16 w 16"/>
                    <a:gd name="T9" fmla="*/ 0 h 4"/>
                  </a:gdLst>
                  <a:ahLst/>
                  <a:cxnLst>
                    <a:cxn ang="0">
                      <a:pos x="T0" y="T1"/>
                    </a:cxn>
                    <a:cxn ang="0">
                      <a:pos x="T2" y="T3"/>
                    </a:cxn>
                    <a:cxn ang="0">
                      <a:pos x="T4" y="T5"/>
                    </a:cxn>
                    <a:cxn ang="0">
                      <a:pos x="T6" y="T7"/>
                    </a:cxn>
                    <a:cxn ang="0">
                      <a:pos x="T8" y="T9"/>
                    </a:cxn>
                  </a:cxnLst>
                  <a:rect l="0" t="0" r="r" b="b"/>
                  <a:pathLst>
                    <a:path w="16" h="4">
                      <a:moveTo>
                        <a:pt x="0" y="2"/>
                      </a:moveTo>
                      <a:lnTo>
                        <a:pt x="4" y="2"/>
                      </a:lnTo>
                      <a:lnTo>
                        <a:pt x="8" y="4"/>
                      </a:lnTo>
                      <a:lnTo>
                        <a:pt x="12" y="4"/>
                      </a:lnTo>
                      <a:lnTo>
                        <a:pt x="16"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65" name="Freeform 2242"/>
                <p:cNvSpPr>
                  <a:spLocks/>
                </p:cNvSpPr>
                <p:nvPr/>
              </p:nvSpPr>
              <p:spPr bwMode="auto">
                <a:xfrm>
                  <a:off x="3833" y="2065"/>
                  <a:ext cx="7" cy="51"/>
                </a:xfrm>
                <a:custGeom>
                  <a:avLst/>
                  <a:gdLst>
                    <a:gd name="T0" fmla="*/ 0 w 13"/>
                    <a:gd name="T1" fmla="*/ 102 h 102"/>
                    <a:gd name="T2" fmla="*/ 2 w 13"/>
                    <a:gd name="T3" fmla="*/ 92 h 102"/>
                    <a:gd name="T4" fmla="*/ 4 w 13"/>
                    <a:gd name="T5" fmla="*/ 81 h 102"/>
                    <a:gd name="T6" fmla="*/ 6 w 13"/>
                    <a:gd name="T7" fmla="*/ 65 h 102"/>
                    <a:gd name="T8" fmla="*/ 6 w 13"/>
                    <a:gd name="T9" fmla="*/ 50 h 102"/>
                    <a:gd name="T10" fmla="*/ 7 w 13"/>
                    <a:gd name="T11" fmla="*/ 35 h 102"/>
                    <a:gd name="T12" fmla="*/ 9 w 13"/>
                    <a:gd name="T13" fmla="*/ 19 h 102"/>
                    <a:gd name="T14" fmla="*/ 11 w 13"/>
                    <a:gd name="T15" fmla="*/ 8 h 102"/>
                    <a:gd name="T16" fmla="*/ 13 w 13"/>
                    <a:gd name="T17"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02">
                      <a:moveTo>
                        <a:pt x="0" y="102"/>
                      </a:moveTo>
                      <a:lnTo>
                        <a:pt x="2" y="92"/>
                      </a:lnTo>
                      <a:lnTo>
                        <a:pt x="4" y="81"/>
                      </a:lnTo>
                      <a:lnTo>
                        <a:pt x="6" y="65"/>
                      </a:lnTo>
                      <a:lnTo>
                        <a:pt x="6" y="50"/>
                      </a:lnTo>
                      <a:lnTo>
                        <a:pt x="7" y="35"/>
                      </a:lnTo>
                      <a:lnTo>
                        <a:pt x="9" y="19"/>
                      </a:lnTo>
                      <a:lnTo>
                        <a:pt x="11" y="8"/>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66" name="Freeform 2243"/>
                <p:cNvSpPr>
                  <a:spLocks/>
                </p:cNvSpPr>
                <p:nvPr/>
              </p:nvSpPr>
              <p:spPr bwMode="auto">
                <a:xfrm>
                  <a:off x="3840" y="2064"/>
                  <a:ext cx="8" cy="7"/>
                </a:xfrm>
                <a:custGeom>
                  <a:avLst/>
                  <a:gdLst>
                    <a:gd name="T0" fmla="*/ 0 w 16"/>
                    <a:gd name="T1" fmla="*/ 2 h 13"/>
                    <a:gd name="T2" fmla="*/ 2 w 16"/>
                    <a:gd name="T3" fmla="*/ 0 h 13"/>
                    <a:gd name="T4" fmla="*/ 4 w 16"/>
                    <a:gd name="T5" fmla="*/ 0 h 13"/>
                    <a:gd name="T6" fmla="*/ 6 w 16"/>
                    <a:gd name="T7" fmla="*/ 2 h 13"/>
                    <a:gd name="T8" fmla="*/ 8 w 16"/>
                    <a:gd name="T9" fmla="*/ 4 h 13"/>
                    <a:gd name="T10" fmla="*/ 12 w 16"/>
                    <a:gd name="T11" fmla="*/ 10 h 13"/>
                    <a:gd name="T12" fmla="*/ 14 w 16"/>
                    <a:gd name="T13" fmla="*/ 12 h 13"/>
                    <a:gd name="T14" fmla="*/ 16 w 16"/>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3">
                      <a:moveTo>
                        <a:pt x="0" y="2"/>
                      </a:moveTo>
                      <a:lnTo>
                        <a:pt x="2" y="0"/>
                      </a:lnTo>
                      <a:lnTo>
                        <a:pt x="4" y="0"/>
                      </a:lnTo>
                      <a:lnTo>
                        <a:pt x="6" y="2"/>
                      </a:lnTo>
                      <a:lnTo>
                        <a:pt x="8" y="4"/>
                      </a:lnTo>
                      <a:lnTo>
                        <a:pt x="12" y="10"/>
                      </a:lnTo>
                      <a:lnTo>
                        <a:pt x="14" y="12"/>
                      </a:lnTo>
                      <a:lnTo>
                        <a:pt x="16" y="13"/>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67" name="Freeform 2244"/>
                <p:cNvSpPr>
                  <a:spLocks/>
                </p:cNvSpPr>
                <p:nvPr/>
              </p:nvSpPr>
              <p:spPr bwMode="auto">
                <a:xfrm>
                  <a:off x="3848" y="2069"/>
                  <a:ext cx="7" cy="2"/>
                </a:xfrm>
                <a:custGeom>
                  <a:avLst/>
                  <a:gdLst>
                    <a:gd name="T0" fmla="*/ 0 w 13"/>
                    <a:gd name="T1" fmla="*/ 3 h 3"/>
                    <a:gd name="T2" fmla="*/ 5 w 13"/>
                    <a:gd name="T3" fmla="*/ 3 h 3"/>
                    <a:gd name="T4" fmla="*/ 9 w 13"/>
                    <a:gd name="T5" fmla="*/ 3 h 3"/>
                    <a:gd name="T6" fmla="*/ 13 w 13"/>
                    <a:gd name="T7" fmla="*/ 0 h 3"/>
                  </a:gdLst>
                  <a:ahLst/>
                  <a:cxnLst>
                    <a:cxn ang="0">
                      <a:pos x="T0" y="T1"/>
                    </a:cxn>
                    <a:cxn ang="0">
                      <a:pos x="T2" y="T3"/>
                    </a:cxn>
                    <a:cxn ang="0">
                      <a:pos x="T4" y="T5"/>
                    </a:cxn>
                    <a:cxn ang="0">
                      <a:pos x="T6" y="T7"/>
                    </a:cxn>
                  </a:cxnLst>
                  <a:rect l="0" t="0" r="r" b="b"/>
                  <a:pathLst>
                    <a:path w="13" h="3">
                      <a:moveTo>
                        <a:pt x="0" y="3"/>
                      </a:moveTo>
                      <a:lnTo>
                        <a:pt x="5" y="3"/>
                      </a:lnTo>
                      <a:lnTo>
                        <a:pt x="9" y="3"/>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68" name="Freeform 2245"/>
                <p:cNvSpPr>
                  <a:spLocks/>
                </p:cNvSpPr>
                <p:nvPr/>
              </p:nvSpPr>
              <p:spPr bwMode="auto">
                <a:xfrm>
                  <a:off x="3855" y="2055"/>
                  <a:ext cx="7" cy="14"/>
                </a:xfrm>
                <a:custGeom>
                  <a:avLst/>
                  <a:gdLst>
                    <a:gd name="T0" fmla="*/ 0 w 15"/>
                    <a:gd name="T1" fmla="*/ 27 h 27"/>
                    <a:gd name="T2" fmla="*/ 2 w 15"/>
                    <a:gd name="T3" fmla="*/ 25 h 27"/>
                    <a:gd name="T4" fmla="*/ 4 w 15"/>
                    <a:gd name="T5" fmla="*/ 21 h 27"/>
                    <a:gd name="T6" fmla="*/ 8 w 15"/>
                    <a:gd name="T7" fmla="*/ 11 h 27"/>
                    <a:gd name="T8" fmla="*/ 12 w 15"/>
                    <a:gd name="T9" fmla="*/ 2 h 27"/>
                    <a:gd name="T10" fmla="*/ 13 w 15"/>
                    <a:gd name="T11" fmla="*/ 0 h 27"/>
                    <a:gd name="T12" fmla="*/ 15 w 15"/>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15" h="27">
                      <a:moveTo>
                        <a:pt x="0" y="27"/>
                      </a:moveTo>
                      <a:lnTo>
                        <a:pt x="2" y="25"/>
                      </a:lnTo>
                      <a:lnTo>
                        <a:pt x="4" y="21"/>
                      </a:lnTo>
                      <a:lnTo>
                        <a:pt x="8" y="11"/>
                      </a:lnTo>
                      <a:lnTo>
                        <a:pt x="12" y="2"/>
                      </a:lnTo>
                      <a:lnTo>
                        <a:pt x="13" y="0"/>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69" name="Freeform 2246"/>
                <p:cNvSpPr>
                  <a:spLocks/>
                </p:cNvSpPr>
                <p:nvPr/>
              </p:nvSpPr>
              <p:spPr bwMode="auto">
                <a:xfrm>
                  <a:off x="3862" y="2055"/>
                  <a:ext cx="7" cy="21"/>
                </a:xfrm>
                <a:custGeom>
                  <a:avLst/>
                  <a:gdLst>
                    <a:gd name="T0" fmla="*/ 0 w 14"/>
                    <a:gd name="T1" fmla="*/ 0 h 42"/>
                    <a:gd name="T2" fmla="*/ 2 w 14"/>
                    <a:gd name="T3" fmla="*/ 2 h 42"/>
                    <a:gd name="T4" fmla="*/ 4 w 14"/>
                    <a:gd name="T5" fmla="*/ 7 h 42"/>
                    <a:gd name="T6" fmla="*/ 6 w 14"/>
                    <a:gd name="T7" fmla="*/ 15 h 42"/>
                    <a:gd name="T8" fmla="*/ 6 w 14"/>
                    <a:gd name="T9" fmla="*/ 23 h 42"/>
                    <a:gd name="T10" fmla="*/ 8 w 14"/>
                    <a:gd name="T11" fmla="*/ 30 h 42"/>
                    <a:gd name="T12" fmla="*/ 10 w 14"/>
                    <a:gd name="T13" fmla="*/ 36 h 42"/>
                    <a:gd name="T14" fmla="*/ 12 w 14"/>
                    <a:gd name="T15" fmla="*/ 40 h 42"/>
                    <a:gd name="T16" fmla="*/ 14 w 14"/>
                    <a:gd name="T17"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2">
                      <a:moveTo>
                        <a:pt x="0" y="0"/>
                      </a:moveTo>
                      <a:lnTo>
                        <a:pt x="2" y="2"/>
                      </a:lnTo>
                      <a:lnTo>
                        <a:pt x="4" y="7"/>
                      </a:lnTo>
                      <a:lnTo>
                        <a:pt x="6" y="15"/>
                      </a:lnTo>
                      <a:lnTo>
                        <a:pt x="6" y="23"/>
                      </a:lnTo>
                      <a:lnTo>
                        <a:pt x="8" y="30"/>
                      </a:lnTo>
                      <a:lnTo>
                        <a:pt x="10" y="36"/>
                      </a:lnTo>
                      <a:lnTo>
                        <a:pt x="12" y="40"/>
                      </a:lnTo>
                      <a:lnTo>
                        <a:pt x="14" y="42"/>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70" name="Freeform 2247"/>
                <p:cNvSpPr>
                  <a:spLocks/>
                </p:cNvSpPr>
                <p:nvPr/>
              </p:nvSpPr>
              <p:spPr bwMode="auto">
                <a:xfrm>
                  <a:off x="3869" y="2052"/>
                  <a:ext cx="8" cy="24"/>
                </a:xfrm>
                <a:custGeom>
                  <a:avLst/>
                  <a:gdLst>
                    <a:gd name="T0" fmla="*/ 0 w 15"/>
                    <a:gd name="T1" fmla="*/ 48 h 48"/>
                    <a:gd name="T2" fmla="*/ 2 w 15"/>
                    <a:gd name="T3" fmla="*/ 46 h 48"/>
                    <a:gd name="T4" fmla="*/ 4 w 15"/>
                    <a:gd name="T5" fmla="*/ 40 h 48"/>
                    <a:gd name="T6" fmla="*/ 6 w 15"/>
                    <a:gd name="T7" fmla="*/ 33 h 48"/>
                    <a:gd name="T8" fmla="*/ 8 w 15"/>
                    <a:gd name="T9" fmla="*/ 25 h 48"/>
                    <a:gd name="T10" fmla="*/ 9 w 15"/>
                    <a:gd name="T11" fmla="*/ 15 h 48"/>
                    <a:gd name="T12" fmla="*/ 11 w 15"/>
                    <a:gd name="T13" fmla="*/ 8 h 48"/>
                    <a:gd name="T14" fmla="*/ 13 w 15"/>
                    <a:gd name="T15" fmla="*/ 2 h 48"/>
                    <a:gd name="T16" fmla="*/ 15 w 15"/>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8">
                      <a:moveTo>
                        <a:pt x="0" y="48"/>
                      </a:moveTo>
                      <a:lnTo>
                        <a:pt x="2" y="46"/>
                      </a:lnTo>
                      <a:lnTo>
                        <a:pt x="4" y="40"/>
                      </a:lnTo>
                      <a:lnTo>
                        <a:pt x="6" y="33"/>
                      </a:lnTo>
                      <a:lnTo>
                        <a:pt x="8" y="25"/>
                      </a:lnTo>
                      <a:lnTo>
                        <a:pt x="9" y="15"/>
                      </a:lnTo>
                      <a:lnTo>
                        <a:pt x="11" y="8"/>
                      </a:lnTo>
                      <a:lnTo>
                        <a:pt x="13" y="2"/>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71" name="Freeform 2248"/>
                <p:cNvSpPr>
                  <a:spLocks/>
                </p:cNvSpPr>
                <p:nvPr/>
              </p:nvSpPr>
              <p:spPr bwMode="auto">
                <a:xfrm>
                  <a:off x="3877" y="2052"/>
                  <a:ext cx="6" cy="17"/>
                </a:xfrm>
                <a:custGeom>
                  <a:avLst/>
                  <a:gdLst>
                    <a:gd name="T0" fmla="*/ 0 w 14"/>
                    <a:gd name="T1" fmla="*/ 0 h 33"/>
                    <a:gd name="T2" fmla="*/ 2 w 14"/>
                    <a:gd name="T3" fmla="*/ 0 h 33"/>
                    <a:gd name="T4" fmla="*/ 4 w 14"/>
                    <a:gd name="T5" fmla="*/ 2 h 33"/>
                    <a:gd name="T6" fmla="*/ 6 w 14"/>
                    <a:gd name="T7" fmla="*/ 6 h 33"/>
                    <a:gd name="T8" fmla="*/ 6 w 14"/>
                    <a:gd name="T9" fmla="*/ 12 h 33"/>
                    <a:gd name="T10" fmla="*/ 10 w 14"/>
                    <a:gd name="T11" fmla="*/ 23 h 33"/>
                    <a:gd name="T12" fmla="*/ 14 w 14"/>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14" h="33">
                      <a:moveTo>
                        <a:pt x="0" y="0"/>
                      </a:moveTo>
                      <a:lnTo>
                        <a:pt x="2" y="0"/>
                      </a:lnTo>
                      <a:lnTo>
                        <a:pt x="4" y="2"/>
                      </a:lnTo>
                      <a:lnTo>
                        <a:pt x="6" y="6"/>
                      </a:lnTo>
                      <a:lnTo>
                        <a:pt x="6" y="12"/>
                      </a:lnTo>
                      <a:lnTo>
                        <a:pt x="10" y="23"/>
                      </a:lnTo>
                      <a:lnTo>
                        <a:pt x="14" y="33"/>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72" name="Freeform 2249"/>
                <p:cNvSpPr>
                  <a:spLocks/>
                </p:cNvSpPr>
                <p:nvPr/>
              </p:nvSpPr>
              <p:spPr bwMode="auto">
                <a:xfrm>
                  <a:off x="3883" y="2069"/>
                  <a:ext cx="8" cy="15"/>
                </a:xfrm>
                <a:custGeom>
                  <a:avLst/>
                  <a:gdLst>
                    <a:gd name="T0" fmla="*/ 0 w 15"/>
                    <a:gd name="T1" fmla="*/ 0 h 30"/>
                    <a:gd name="T2" fmla="*/ 3 w 15"/>
                    <a:gd name="T3" fmla="*/ 9 h 30"/>
                    <a:gd name="T4" fmla="*/ 7 w 15"/>
                    <a:gd name="T5" fmla="*/ 19 h 30"/>
                    <a:gd name="T6" fmla="*/ 11 w 15"/>
                    <a:gd name="T7" fmla="*/ 27 h 30"/>
                    <a:gd name="T8" fmla="*/ 13 w 15"/>
                    <a:gd name="T9" fmla="*/ 30 h 30"/>
                    <a:gd name="T10" fmla="*/ 15 w 15"/>
                    <a:gd name="T11" fmla="*/ 30 h 30"/>
                  </a:gdLst>
                  <a:ahLst/>
                  <a:cxnLst>
                    <a:cxn ang="0">
                      <a:pos x="T0" y="T1"/>
                    </a:cxn>
                    <a:cxn ang="0">
                      <a:pos x="T2" y="T3"/>
                    </a:cxn>
                    <a:cxn ang="0">
                      <a:pos x="T4" y="T5"/>
                    </a:cxn>
                    <a:cxn ang="0">
                      <a:pos x="T6" y="T7"/>
                    </a:cxn>
                    <a:cxn ang="0">
                      <a:pos x="T8" y="T9"/>
                    </a:cxn>
                    <a:cxn ang="0">
                      <a:pos x="T10" y="T11"/>
                    </a:cxn>
                  </a:cxnLst>
                  <a:rect l="0" t="0" r="r" b="b"/>
                  <a:pathLst>
                    <a:path w="15" h="30">
                      <a:moveTo>
                        <a:pt x="0" y="0"/>
                      </a:moveTo>
                      <a:lnTo>
                        <a:pt x="3" y="9"/>
                      </a:lnTo>
                      <a:lnTo>
                        <a:pt x="7" y="19"/>
                      </a:lnTo>
                      <a:lnTo>
                        <a:pt x="11" y="27"/>
                      </a:lnTo>
                      <a:lnTo>
                        <a:pt x="13" y="30"/>
                      </a:lnTo>
                      <a:lnTo>
                        <a:pt x="15" y="3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73" name="Freeform 2250"/>
                <p:cNvSpPr>
                  <a:spLocks/>
                </p:cNvSpPr>
                <p:nvPr/>
              </p:nvSpPr>
              <p:spPr bwMode="auto">
                <a:xfrm>
                  <a:off x="3891" y="2069"/>
                  <a:ext cx="7" cy="15"/>
                </a:xfrm>
                <a:custGeom>
                  <a:avLst/>
                  <a:gdLst>
                    <a:gd name="T0" fmla="*/ 0 w 13"/>
                    <a:gd name="T1" fmla="*/ 30 h 30"/>
                    <a:gd name="T2" fmla="*/ 2 w 13"/>
                    <a:gd name="T3" fmla="*/ 28 h 30"/>
                    <a:gd name="T4" fmla="*/ 4 w 13"/>
                    <a:gd name="T5" fmla="*/ 27 h 30"/>
                    <a:gd name="T6" fmla="*/ 6 w 13"/>
                    <a:gd name="T7" fmla="*/ 17 h 30"/>
                    <a:gd name="T8" fmla="*/ 10 w 13"/>
                    <a:gd name="T9" fmla="*/ 7 h 30"/>
                    <a:gd name="T10" fmla="*/ 12 w 13"/>
                    <a:gd name="T11" fmla="*/ 2 h 30"/>
                    <a:gd name="T12" fmla="*/ 13 w 13"/>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13" h="30">
                      <a:moveTo>
                        <a:pt x="0" y="30"/>
                      </a:moveTo>
                      <a:lnTo>
                        <a:pt x="2" y="28"/>
                      </a:lnTo>
                      <a:lnTo>
                        <a:pt x="4" y="27"/>
                      </a:lnTo>
                      <a:lnTo>
                        <a:pt x="6" y="17"/>
                      </a:lnTo>
                      <a:lnTo>
                        <a:pt x="10" y="7"/>
                      </a:lnTo>
                      <a:lnTo>
                        <a:pt x="12" y="2"/>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74" name="Freeform 2251"/>
                <p:cNvSpPr>
                  <a:spLocks/>
                </p:cNvSpPr>
                <p:nvPr/>
              </p:nvSpPr>
              <p:spPr bwMode="auto">
                <a:xfrm>
                  <a:off x="3898" y="2068"/>
                  <a:ext cx="7" cy="1"/>
                </a:xfrm>
                <a:custGeom>
                  <a:avLst/>
                  <a:gdLst>
                    <a:gd name="T0" fmla="*/ 0 w 16"/>
                    <a:gd name="T1" fmla="*/ 2 h 2"/>
                    <a:gd name="T2" fmla="*/ 4 w 16"/>
                    <a:gd name="T3" fmla="*/ 0 h 2"/>
                    <a:gd name="T4" fmla="*/ 8 w 16"/>
                    <a:gd name="T5" fmla="*/ 0 h 2"/>
                    <a:gd name="T6" fmla="*/ 16 w 16"/>
                    <a:gd name="T7" fmla="*/ 2 h 2"/>
                  </a:gdLst>
                  <a:ahLst/>
                  <a:cxnLst>
                    <a:cxn ang="0">
                      <a:pos x="T0" y="T1"/>
                    </a:cxn>
                    <a:cxn ang="0">
                      <a:pos x="T2" y="T3"/>
                    </a:cxn>
                    <a:cxn ang="0">
                      <a:pos x="T4" y="T5"/>
                    </a:cxn>
                    <a:cxn ang="0">
                      <a:pos x="T6" y="T7"/>
                    </a:cxn>
                  </a:cxnLst>
                  <a:rect l="0" t="0" r="r" b="b"/>
                  <a:pathLst>
                    <a:path w="16" h="2">
                      <a:moveTo>
                        <a:pt x="0" y="2"/>
                      </a:moveTo>
                      <a:lnTo>
                        <a:pt x="4" y="0"/>
                      </a:lnTo>
                      <a:lnTo>
                        <a:pt x="8" y="0"/>
                      </a:lnTo>
                      <a:lnTo>
                        <a:pt x="16" y="2"/>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475" name="Freeform 2252"/>
                <p:cNvSpPr>
                  <a:spLocks/>
                </p:cNvSpPr>
                <p:nvPr/>
              </p:nvSpPr>
              <p:spPr bwMode="auto">
                <a:xfrm>
                  <a:off x="3905" y="2069"/>
                  <a:ext cx="7" cy="3"/>
                </a:xfrm>
                <a:custGeom>
                  <a:avLst/>
                  <a:gdLst>
                    <a:gd name="T0" fmla="*/ 0 w 13"/>
                    <a:gd name="T1" fmla="*/ 0 h 5"/>
                    <a:gd name="T2" fmla="*/ 6 w 13"/>
                    <a:gd name="T3" fmla="*/ 2 h 5"/>
                    <a:gd name="T4" fmla="*/ 13 w 13"/>
                    <a:gd name="T5" fmla="*/ 5 h 5"/>
                  </a:gdLst>
                  <a:ahLst/>
                  <a:cxnLst>
                    <a:cxn ang="0">
                      <a:pos x="T0" y="T1"/>
                    </a:cxn>
                    <a:cxn ang="0">
                      <a:pos x="T2" y="T3"/>
                    </a:cxn>
                    <a:cxn ang="0">
                      <a:pos x="T4" y="T5"/>
                    </a:cxn>
                  </a:cxnLst>
                  <a:rect l="0" t="0" r="r" b="b"/>
                  <a:pathLst>
                    <a:path w="13" h="5">
                      <a:moveTo>
                        <a:pt x="0" y="0"/>
                      </a:moveTo>
                      <a:lnTo>
                        <a:pt x="6" y="2"/>
                      </a:lnTo>
                      <a:lnTo>
                        <a:pt x="13" y="5"/>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grpSp>
          <p:grpSp>
            <p:nvGrpSpPr>
              <p:cNvPr id="7" name="Group 2253"/>
              <p:cNvGrpSpPr>
                <a:grpSpLocks/>
              </p:cNvGrpSpPr>
              <p:nvPr/>
            </p:nvGrpSpPr>
            <p:grpSpPr bwMode="auto">
              <a:xfrm>
                <a:off x="1621" y="1241"/>
                <a:ext cx="2544" cy="2032"/>
                <a:chOff x="1621" y="1241"/>
                <a:chExt cx="2544" cy="2032"/>
              </a:xfrm>
            </p:grpSpPr>
            <p:sp>
              <p:nvSpPr>
                <p:cNvPr id="87" name="Freeform 2254"/>
                <p:cNvSpPr>
                  <a:spLocks/>
                </p:cNvSpPr>
                <p:nvPr/>
              </p:nvSpPr>
              <p:spPr bwMode="auto">
                <a:xfrm>
                  <a:off x="3912" y="2072"/>
                  <a:ext cx="8" cy="9"/>
                </a:xfrm>
                <a:custGeom>
                  <a:avLst/>
                  <a:gdLst>
                    <a:gd name="T0" fmla="*/ 0 w 16"/>
                    <a:gd name="T1" fmla="*/ 0 h 20"/>
                    <a:gd name="T2" fmla="*/ 4 w 16"/>
                    <a:gd name="T3" fmla="*/ 4 h 20"/>
                    <a:gd name="T4" fmla="*/ 8 w 16"/>
                    <a:gd name="T5" fmla="*/ 10 h 20"/>
                    <a:gd name="T6" fmla="*/ 12 w 16"/>
                    <a:gd name="T7" fmla="*/ 16 h 20"/>
                    <a:gd name="T8" fmla="*/ 16 w 16"/>
                    <a:gd name="T9" fmla="*/ 20 h 20"/>
                  </a:gdLst>
                  <a:ahLst/>
                  <a:cxnLst>
                    <a:cxn ang="0">
                      <a:pos x="T0" y="T1"/>
                    </a:cxn>
                    <a:cxn ang="0">
                      <a:pos x="T2" y="T3"/>
                    </a:cxn>
                    <a:cxn ang="0">
                      <a:pos x="T4" y="T5"/>
                    </a:cxn>
                    <a:cxn ang="0">
                      <a:pos x="T6" y="T7"/>
                    </a:cxn>
                    <a:cxn ang="0">
                      <a:pos x="T8" y="T9"/>
                    </a:cxn>
                  </a:cxnLst>
                  <a:rect l="0" t="0" r="r" b="b"/>
                  <a:pathLst>
                    <a:path w="16" h="20">
                      <a:moveTo>
                        <a:pt x="0" y="0"/>
                      </a:moveTo>
                      <a:lnTo>
                        <a:pt x="4" y="4"/>
                      </a:lnTo>
                      <a:lnTo>
                        <a:pt x="8" y="10"/>
                      </a:lnTo>
                      <a:lnTo>
                        <a:pt x="12" y="16"/>
                      </a:lnTo>
                      <a:lnTo>
                        <a:pt x="16" y="2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88" name="Freeform 2255"/>
                <p:cNvSpPr>
                  <a:spLocks/>
                </p:cNvSpPr>
                <p:nvPr/>
              </p:nvSpPr>
              <p:spPr bwMode="auto">
                <a:xfrm>
                  <a:off x="3920" y="2077"/>
                  <a:ext cx="7" cy="4"/>
                </a:xfrm>
                <a:custGeom>
                  <a:avLst/>
                  <a:gdLst>
                    <a:gd name="T0" fmla="*/ 0 w 13"/>
                    <a:gd name="T1" fmla="*/ 8 h 8"/>
                    <a:gd name="T2" fmla="*/ 3 w 13"/>
                    <a:gd name="T3" fmla="*/ 8 h 8"/>
                    <a:gd name="T4" fmla="*/ 5 w 13"/>
                    <a:gd name="T5" fmla="*/ 8 h 8"/>
                    <a:gd name="T6" fmla="*/ 9 w 13"/>
                    <a:gd name="T7" fmla="*/ 4 h 8"/>
                    <a:gd name="T8" fmla="*/ 13 w 13"/>
                    <a:gd name="T9" fmla="*/ 0 h 8"/>
                  </a:gdLst>
                  <a:ahLst/>
                  <a:cxnLst>
                    <a:cxn ang="0">
                      <a:pos x="T0" y="T1"/>
                    </a:cxn>
                    <a:cxn ang="0">
                      <a:pos x="T2" y="T3"/>
                    </a:cxn>
                    <a:cxn ang="0">
                      <a:pos x="T4" y="T5"/>
                    </a:cxn>
                    <a:cxn ang="0">
                      <a:pos x="T6" y="T7"/>
                    </a:cxn>
                    <a:cxn ang="0">
                      <a:pos x="T8" y="T9"/>
                    </a:cxn>
                  </a:cxnLst>
                  <a:rect l="0" t="0" r="r" b="b"/>
                  <a:pathLst>
                    <a:path w="13" h="8">
                      <a:moveTo>
                        <a:pt x="0" y="8"/>
                      </a:moveTo>
                      <a:lnTo>
                        <a:pt x="3" y="8"/>
                      </a:lnTo>
                      <a:lnTo>
                        <a:pt x="5" y="8"/>
                      </a:lnTo>
                      <a:lnTo>
                        <a:pt x="9" y="4"/>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89" name="Freeform 2256"/>
                <p:cNvSpPr>
                  <a:spLocks/>
                </p:cNvSpPr>
                <p:nvPr/>
              </p:nvSpPr>
              <p:spPr bwMode="auto">
                <a:xfrm>
                  <a:off x="3927" y="2058"/>
                  <a:ext cx="7" cy="19"/>
                </a:xfrm>
                <a:custGeom>
                  <a:avLst/>
                  <a:gdLst>
                    <a:gd name="T0" fmla="*/ 0 w 15"/>
                    <a:gd name="T1" fmla="*/ 38 h 38"/>
                    <a:gd name="T2" fmla="*/ 4 w 15"/>
                    <a:gd name="T3" fmla="*/ 30 h 38"/>
                    <a:gd name="T4" fmla="*/ 8 w 15"/>
                    <a:gd name="T5" fmla="*/ 21 h 38"/>
                    <a:gd name="T6" fmla="*/ 15 w 15"/>
                    <a:gd name="T7" fmla="*/ 0 h 38"/>
                  </a:gdLst>
                  <a:ahLst/>
                  <a:cxnLst>
                    <a:cxn ang="0">
                      <a:pos x="T0" y="T1"/>
                    </a:cxn>
                    <a:cxn ang="0">
                      <a:pos x="T2" y="T3"/>
                    </a:cxn>
                    <a:cxn ang="0">
                      <a:pos x="T4" y="T5"/>
                    </a:cxn>
                    <a:cxn ang="0">
                      <a:pos x="T6" y="T7"/>
                    </a:cxn>
                  </a:cxnLst>
                  <a:rect l="0" t="0" r="r" b="b"/>
                  <a:pathLst>
                    <a:path w="15" h="38">
                      <a:moveTo>
                        <a:pt x="0" y="38"/>
                      </a:moveTo>
                      <a:lnTo>
                        <a:pt x="4" y="30"/>
                      </a:lnTo>
                      <a:lnTo>
                        <a:pt x="8" y="21"/>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90" name="Freeform 2257"/>
                <p:cNvSpPr>
                  <a:spLocks/>
                </p:cNvSpPr>
                <p:nvPr/>
              </p:nvSpPr>
              <p:spPr bwMode="auto">
                <a:xfrm>
                  <a:off x="3934" y="2036"/>
                  <a:ext cx="7" cy="22"/>
                </a:xfrm>
                <a:custGeom>
                  <a:avLst/>
                  <a:gdLst>
                    <a:gd name="T0" fmla="*/ 0 w 14"/>
                    <a:gd name="T1" fmla="*/ 45 h 45"/>
                    <a:gd name="T2" fmla="*/ 4 w 14"/>
                    <a:gd name="T3" fmla="*/ 33 h 45"/>
                    <a:gd name="T4" fmla="*/ 6 w 14"/>
                    <a:gd name="T5" fmla="*/ 20 h 45"/>
                    <a:gd name="T6" fmla="*/ 10 w 14"/>
                    <a:gd name="T7" fmla="*/ 8 h 45"/>
                    <a:gd name="T8" fmla="*/ 12 w 14"/>
                    <a:gd name="T9" fmla="*/ 2 h 45"/>
                    <a:gd name="T10" fmla="*/ 14 w 14"/>
                    <a:gd name="T11" fmla="*/ 0 h 45"/>
                  </a:gdLst>
                  <a:ahLst/>
                  <a:cxnLst>
                    <a:cxn ang="0">
                      <a:pos x="T0" y="T1"/>
                    </a:cxn>
                    <a:cxn ang="0">
                      <a:pos x="T2" y="T3"/>
                    </a:cxn>
                    <a:cxn ang="0">
                      <a:pos x="T4" y="T5"/>
                    </a:cxn>
                    <a:cxn ang="0">
                      <a:pos x="T6" y="T7"/>
                    </a:cxn>
                    <a:cxn ang="0">
                      <a:pos x="T8" y="T9"/>
                    </a:cxn>
                    <a:cxn ang="0">
                      <a:pos x="T10" y="T11"/>
                    </a:cxn>
                  </a:cxnLst>
                  <a:rect l="0" t="0" r="r" b="b"/>
                  <a:pathLst>
                    <a:path w="14" h="45">
                      <a:moveTo>
                        <a:pt x="0" y="45"/>
                      </a:moveTo>
                      <a:lnTo>
                        <a:pt x="4" y="33"/>
                      </a:lnTo>
                      <a:lnTo>
                        <a:pt x="6" y="20"/>
                      </a:lnTo>
                      <a:lnTo>
                        <a:pt x="10" y="8"/>
                      </a:lnTo>
                      <a:lnTo>
                        <a:pt x="12" y="2"/>
                      </a:lnTo>
                      <a:lnTo>
                        <a:pt x="14"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91" name="Freeform 2258"/>
                <p:cNvSpPr>
                  <a:spLocks/>
                </p:cNvSpPr>
                <p:nvPr/>
              </p:nvSpPr>
              <p:spPr bwMode="auto">
                <a:xfrm>
                  <a:off x="3941" y="2035"/>
                  <a:ext cx="8" cy="9"/>
                </a:xfrm>
                <a:custGeom>
                  <a:avLst/>
                  <a:gdLst>
                    <a:gd name="T0" fmla="*/ 0 w 15"/>
                    <a:gd name="T1" fmla="*/ 2 h 18"/>
                    <a:gd name="T2" fmla="*/ 2 w 15"/>
                    <a:gd name="T3" fmla="*/ 0 h 18"/>
                    <a:gd name="T4" fmla="*/ 4 w 15"/>
                    <a:gd name="T5" fmla="*/ 2 h 18"/>
                    <a:gd name="T6" fmla="*/ 8 w 15"/>
                    <a:gd name="T7" fmla="*/ 6 h 18"/>
                    <a:gd name="T8" fmla="*/ 11 w 15"/>
                    <a:gd name="T9" fmla="*/ 12 h 18"/>
                    <a:gd name="T10" fmla="*/ 15 w 15"/>
                    <a:gd name="T11" fmla="*/ 18 h 18"/>
                  </a:gdLst>
                  <a:ahLst/>
                  <a:cxnLst>
                    <a:cxn ang="0">
                      <a:pos x="T0" y="T1"/>
                    </a:cxn>
                    <a:cxn ang="0">
                      <a:pos x="T2" y="T3"/>
                    </a:cxn>
                    <a:cxn ang="0">
                      <a:pos x="T4" y="T5"/>
                    </a:cxn>
                    <a:cxn ang="0">
                      <a:pos x="T6" y="T7"/>
                    </a:cxn>
                    <a:cxn ang="0">
                      <a:pos x="T8" y="T9"/>
                    </a:cxn>
                    <a:cxn ang="0">
                      <a:pos x="T10" y="T11"/>
                    </a:cxn>
                  </a:cxnLst>
                  <a:rect l="0" t="0" r="r" b="b"/>
                  <a:pathLst>
                    <a:path w="15" h="18">
                      <a:moveTo>
                        <a:pt x="0" y="2"/>
                      </a:moveTo>
                      <a:lnTo>
                        <a:pt x="2" y="0"/>
                      </a:lnTo>
                      <a:lnTo>
                        <a:pt x="4" y="2"/>
                      </a:lnTo>
                      <a:lnTo>
                        <a:pt x="8" y="6"/>
                      </a:lnTo>
                      <a:lnTo>
                        <a:pt x="11" y="12"/>
                      </a:lnTo>
                      <a:lnTo>
                        <a:pt x="15" y="18"/>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92" name="Freeform 2259"/>
                <p:cNvSpPr>
                  <a:spLocks/>
                </p:cNvSpPr>
                <p:nvPr/>
              </p:nvSpPr>
              <p:spPr bwMode="auto">
                <a:xfrm>
                  <a:off x="3949" y="2044"/>
                  <a:ext cx="6" cy="12"/>
                </a:xfrm>
                <a:custGeom>
                  <a:avLst/>
                  <a:gdLst>
                    <a:gd name="T0" fmla="*/ 0 w 14"/>
                    <a:gd name="T1" fmla="*/ 0 h 25"/>
                    <a:gd name="T2" fmla="*/ 2 w 14"/>
                    <a:gd name="T3" fmla="*/ 4 h 25"/>
                    <a:gd name="T4" fmla="*/ 4 w 14"/>
                    <a:gd name="T5" fmla="*/ 7 h 25"/>
                    <a:gd name="T6" fmla="*/ 8 w 14"/>
                    <a:gd name="T7" fmla="*/ 17 h 25"/>
                    <a:gd name="T8" fmla="*/ 8 w 14"/>
                    <a:gd name="T9" fmla="*/ 21 h 25"/>
                    <a:gd name="T10" fmla="*/ 10 w 14"/>
                    <a:gd name="T11" fmla="*/ 23 h 25"/>
                    <a:gd name="T12" fmla="*/ 12 w 14"/>
                    <a:gd name="T13" fmla="*/ 25 h 25"/>
                    <a:gd name="T14" fmla="*/ 14 w 14"/>
                    <a:gd name="T15" fmla="*/ 2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5">
                      <a:moveTo>
                        <a:pt x="0" y="0"/>
                      </a:moveTo>
                      <a:lnTo>
                        <a:pt x="2" y="4"/>
                      </a:lnTo>
                      <a:lnTo>
                        <a:pt x="4" y="7"/>
                      </a:lnTo>
                      <a:lnTo>
                        <a:pt x="8" y="17"/>
                      </a:lnTo>
                      <a:lnTo>
                        <a:pt x="8" y="21"/>
                      </a:lnTo>
                      <a:lnTo>
                        <a:pt x="10" y="23"/>
                      </a:lnTo>
                      <a:lnTo>
                        <a:pt x="12" y="25"/>
                      </a:lnTo>
                      <a:lnTo>
                        <a:pt x="14" y="23"/>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93" name="Freeform 2260"/>
                <p:cNvSpPr>
                  <a:spLocks/>
                </p:cNvSpPr>
                <p:nvPr/>
              </p:nvSpPr>
              <p:spPr bwMode="auto">
                <a:xfrm>
                  <a:off x="3955" y="2018"/>
                  <a:ext cx="7" cy="37"/>
                </a:xfrm>
                <a:custGeom>
                  <a:avLst/>
                  <a:gdLst>
                    <a:gd name="T0" fmla="*/ 0 w 13"/>
                    <a:gd name="T1" fmla="*/ 75 h 75"/>
                    <a:gd name="T2" fmla="*/ 2 w 13"/>
                    <a:gd name="T3" fmla="*/ 69 h 75"/>
                    <a:gd name="T4" fmla="*/ 3 w 13"/>
                    <a:gd name="T5" fmla="*/ 61 h 75"/>
                    <a:gd name="T6" fmla="*/ 5 w 13"/>
                    <a:gd name="T7" fmla="*/ 52 h 75"/>
                    <a:gd name="T8" fmla="*/ 5 w 13"/>
                    <a:gd name="T9" fmla="*/ 40 h 75"/>
                    <a:gd name="T10" fmla="*/ 9 w 13"/>
                    <a:gd name="T11" fmla="*/ 17 h 75"/>
                    <a:gd name="T12" fmla="*/ 11 w 13"/>
                    <a:gd name="T13" fmla="*/ 8 h 75"/>
                    <a:gd name="T14" fmla="*/ 13 w 13"/>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5">
                      <a:moveTo>
                        <a:pt x="0" y="75"/>
                      </a:moveTo>
                      <a:lnTo>
                        <a:pt x="2" y="69"/>
                      </a:lnTo>
                      <a:lnTo>
                        <a:pt x="3" y="61"/>
                      </a:lnTo>
                      <a:lnTo>
                        <a:pt x="5" y="52"/>
                      </a:lnTo>
                      <a:lnTo>
                        <a:pt x="5" y="40"/>
                      </a:lnTo>
                      <a:lnTo>
                        <a:pt x="9" y="17"/>
                      </a:lnTo>
                      <a:lnTo>
                        <a:pt x="11" y="8"/>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94" name="Freeform 2261"/>
                <p:cNvSpPr>
                  <a:spLocks/>
                </p:cNvSpPr>
                <p:nvPr/>
              </p:nvSpPr>
              <p:spPr bwMode="auto">
                <a:xfrm>
                  <a:off x="3962" y="2001"/>
                  <a:ext cx="8" cy="17"/>
                </a:xfrm>
                <a:custGeom>
                  <a:avLst/>
                  <a:gdLst>
                    <a:gd name="T0" fmla="*/ 0 w 15"/>
                    <a:gd name="T1" fmla="*/ 35 h 35"/>
                    <a:gd name="T2" fmla="*/ 4 w 15"/>
                    <a:gd name="T3" fmla="*/ 21 h 35"/>
                    <a:gd name="T4" fmla="*/ 8 w 15"/>
                    <a:gd name="T5" fmla="*/ 10 h 35"/>
                    <a:gd name="T6" fmla="*/ 12 w 15"/>
                    <a:gd name="T7" fmla="*/ 2 h 35"/>
                    <a:gd name="T8" fmla="*/ 14 w 15"/>
                    <a:gd name="T9" fmla="*/ 0 h 35"/>
                    <a:gd name="T10" fmla="*/ 15 w 15"/>
                    <a:gd name="T11" fmla="*/ 0 h 35"/>
                  </a:gdLst>
                  <a:ahLst/>
                  <a:cxnLst>
                    <a:cxn ang="0">
                      <a:pos x="T0" y="T1"/>
                    </a:cxn>
                    <a:cxn ang="0">
                      <a:pos x="T2" y="T3"/>
                    </a:cxn>
                    <a:cxn ang="0">
                      <a:pos x="T4" y="T5"/>
                    </a:cxn>
                    <a:cxn ang="0">
                      <a:pos x="T6" y="T7"/>
                    </a:cxn>
                    <a:cxn ang="0">
                      <a:pos x="T8" y="T9"/>
                    </a:cxn>
                    <a:cxn ang="0">
                      <a:pos x="T10" y="T11"/>
                    </a:cxn>
                  </a:cxnLst>
                  <a:rect l="0" t="0" r="r" b="b"/>
                  <a:pathLst>
                    <a:path w="15" h="35">
                      <a:moveTo>
                        <a:pt x="0" y="35"/>
                      </a:moveTo>
                      <a:lnTo>
                        <a:pt x="4" y="21"/>
                      </a:lnTo>
                      <a:lnTo>
                        <a:pt x="8" y="10"/>
                      </a:lnTo>
                      <a:lnTo>
                        <a:pt x="12" y="2"/>
                      </a:lnTo>
                      <a:lnTo>
                        <a:pt x="14" y="0"/>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95" name="Freeform 2262"/>
                <p:cNvSpPr>
                  <a:spLocks/>
                </p:cNvSpPr>
                <p:nvPr/>
              </p:nvSpPr>
              <p:spPr bwMode="auto">
                <a:xfrm>
                  <a:off x="3970" y="2001"/>
                  <a:ext cx="6" cy="19"/>
                </a:xfrm>
                <a:custGeom>
                  <a:avLst/>
                  <a:gdLst>
                    <a:gd name="T0" fmla="*/ 0 w 14"/>
                    <a:gd name="T1" fmla="*/ 0 h 39"/>
                    <a:gd name="T2" fmla="*/ 2 w 14"/>
                    <a:gd name="T3" fmla="*/ 2 h 39"/>
                    <a:gd name="T4" fmla="*/ 4 w 14"/>
                    <a:gd name="T5" fmla="*/ 6 h 39"/>
                    <a:gd name="T6" fmla="*/ 6 w 14"/>
                    <a:gd name="T7" fmla="*/ 12 h 39"/>
                    <a:gd name="T8" fmla="*/ 6 w 14"/>
                    <a:gd name="T9" fmla="*/ 20 h 39"/>
                    <a:gd name="T10" fmla="*/ 8 w 14"/>
                    <a:gd name="T11" fmla="*/ 27 h 39"/>
                    <a:gd name="T12" fmla="*/ 10 w 14"/>
                    <a:gd name="T13" fmla="*/ 33 h 39"/>
                    <a:gd name="T14" fmla="*/ 12 w 14"/>
                    <a:gd name="T15" fmla="*/ 37 h 39"/>
                    <a:gd name="T16" fmla="*/ 14 w 14"/>
                    <a:gd name="T1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9">
                      <a:moveTo>
                        <a:pt x="0" y="0"/>
                      </a:moveTo>
                      <a:lnTo>
                        <a:pt x="2" y="2"/>
                      </a:lnTo>
                      <a:lnTo>
                        <a:pt x="4" y="6"/>
                      </a:lnTo>
                      <a:lnTo>
                        <a:pt x="6" y="12"/>
                      </a:lnTo>
                      <a:lnTo>
                        <a:pt x="6" y="20"/>
                      </a:lnTo>
                      <a:lnTo>
                        <a:pt x="8" y="27"/>
                      </a:lnTo>
                      <a:lnTo>
                        <a:pt x="10" y="33"/>
                      </a:lnTo>
                      <a:lnTo>
                        <a:pt x="12" y="37"/>
                      </a:lnTo>
                      <a:lnTo>
                        <a:pt x="14" y="39"/>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96" name="Freeform 2263"/>
                <p:cNvSpPr>
                  <a:spLocks/>
                </p:cNvSpPr>
                <p:nvPr/>
              </p:nvSpPr>
              <p:spPr bwMode="auto">
                <a:xfrm>
                  <a:off x="3976" y="2004"/>
                  <a:ext cx="8" cy="16"/>
                </a:xfrm>
                <a:custGeom>
                  <a:avLst/>
                  <a:gdLst>
                    <a:gd name="T0" fmla="*/ 0 w 15"/>
                    <a:gd name="T1" fmla="*/ 33 h 33"/>
                    <a:gd name="T2" fmla="*/ 2 w 15"/>
                    <a:gd name="T3" fmla="*/ 33 h 33"/>
                    <a:gd name="T4" fmla="*/ 4 w 15"/>
                    <a:gd name="T5" fmla="*/ 29 h 33"/>
                    <a:gd name="T6" fmla="*/ 8 w 15"/>
                    <a:gd name="T7" fmla="*/ 21 h 33"/>
                    <a:gd name="T8" fmla="*/ 11 w 15"/>
                    <a:gd name="T9" fmla="*/ 10 h 33"/>
                    <a:gd name="T10" fmla="*/ 15 w 15"/>
                    <a:gd name="T11" fmla="*/ 0 h 33"/>
                  </a:gdLst>
                  <a:ahLst/>
                  <a:cxnLst>
                    <a:cxn ang="0">
                      <a:pos x="T0" y="T1"/>
                    </a:cxn>
                    <a:cxn ang="0">
                      <a:pos x="T2" y="T3"/>
                    </a:cxn>
                    <a:cxn ang="0">
                      <a:pos x="T4" y="T5"/>
                    </a:cxn>
                    <a:cxn ang="0">
                      <a:pos x="T6" y="T7"/>
                    </a:cxn>
                    <a:cxn ang="0">
                      <a:pos x="T8" y="T9"/>
                    </a:cxn>
                    <a:cxn ang="0">
                      <a:pos x="T10" y="T11"/>
                    </a:cxn>
                  </a:cxnLst>
                  <a:rect l="0" t="0" r="r" b="b"/>
                  <a:pathLst>
                    <a:path w="15" h="33">
                      <a:moveTo>
                        <a:pt x="0" y="33"/>
                      </a:moveTo>
                      <a:lnTo>
                        <a:pt x="2" y="33"/>
                      </a:lnTo>
                      <a:lnTo>
                        <a:pt x="4" y="29"/>
                      </a:lnTo>
                      <a:lnTo>
                        <a:pt x="8" y="21"/>
                      </a:lnTo>
                      <a:lnTo>
                        <a:pt x="11" y="10"/>
                      </a:lnTo>
                      <a:lnTo>
                        <a:pt x="15"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97" name="Freeform 2264"/>
                <p:cNvSpPr>
                  <a:spLocks/>
                </p:cNvSpPr>
                <p:nvPr/>
              </p:nvSpPr>
              <p:spPr bwMode="auto">
                <a:xfrm>
                  <a:off x="3984" y="1989"/>
                  <a:ext cx="7" cy="15"/>
                </a:xfrm>
                <a:custGeom>
                  <a:avLst/>
                  <a:gdLst>
                    <a:gd name="T0" fmla="*/ 0 w 14"/>
                    <a:gd name="T1" fmla="*/ 29 h 29"/>
                    <a:gd name="T2" fmla="*/ 4 w 14"/>
                    <a:gd name="T3" fmla="*/ 19 h 29"/>
                    <a:gd name="T4" fmla="*/ 6 w 14"/>
                    <a:gd name="T5" fmla="*/ 12 h 29"/>
                    <a:gd name="T6" fmla="*/ 10 w 14"/>
                    <a:gd name="T7" fmla="*/ 4 h 29"/>
                    <a:gd name="T8" fmla="*/ 12 w 14"/>
                    <a:gd name="T9" fmla="*/ 0 h 29"/>
                    <a:gd name="T10" fmla="*/ 14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0" y="29"/>
                      </a:moveTo>
                      <a:lnTo>
                        <a:pt x="4" y="19"/>
                      </a:lnTo>
                      <a:lnTo>
                        <a:pt x="6" y="12"/>
                      </a:lnTo>
                      <a:lnTo>
                        <a:pt x="10" y="4"/>
                      </a:lnTo>
                      <a:lnTo>
                        <a:pt x="12" y="0"/>
                      </a:lnTo>
                      <a:lnTo>
                        <a:pt x="14"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98" name="Freeform 2265"/>
                <p:cNvSpPr>
                  <a:spLocks/>
                </p:cNvSpPr>
                <p:nvPr/>
              </p:nvSpPr>
              <p:spPr bwMode="auto">
                <a:xfrm>
                  <a:off x="3991" y="1989"/>
                  <a:ext cx="8" cy="15"/>
                </a:xfrm>
                <a:custGeom>
                  <a:avLst/>
                  <a:gdLst>
                    <a:gd name="T0" fmla="*/ 0 w 15"/>
                    <a:gd name="T1" fmla="*/ 0 h 29"/>
                    <a:gd name="T2" fmla="*/ 2 w 15"/>
                    <a:gd name="T3" fmla="*/ 2 h 29"/>
                    <a:gd name="T4" fmla="*/ 4 w 15"/>
                    <a:gd name="T5" fmla="*/ 4 h 29"/>
                    <a:gd name="T6" fmla="*/ 7 w 15"/>
                    <a:gd name="T7" fmla="*/ 16 h 29"/>
                    <a:gd name="T8" fmla="*/ 9 w 15"/>
                    <a:gd name="T9" fmla="*/ 21 h 29"/>
                    <a:gd name="T10" fmla="*/ 11 w 15"/>
                    <a:gd name="T11" fmla="*/ 25 h 29"/>
                    <a:gd name="T12" fmla="*/ 13 w 15"/>
                    <a:gd name="T13" fmla="*/ 29 h 29"/>
                    <a:gd name="T14" fmla="*/ 15 w 15"/>
                    <a:gd name="T15" fmla="*/ 29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29">
                      <a:moveTo>
                        <a:pt x="0" y="0"/>
                      </a:moveTo>
                      <a:lnTo>
                        <a:pt x="2" y="2"/>
                      </a:lnTo>
                      <a:lnTo>
                        <a:pt x="4" y="4"/>
                      </a:lnTo>
                      <a:lnTo>
                        <a:pt x="7" y="16"/>
                      </a:lnTo>
                      <a:lnTo>
                        <a:pt x="9" y="21"/>
                      </a:lnTo>
                      <a:lnTo>
                        <a:pt x="11" y="25"/>
                      </a:lnTo>
                      <a:lnTo>
                        <a:pt x="13" y="29"/>
                      </a:lnTo>
                      <a:lnTo>
                        <a:pt x="15" y="29"/>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99" name="Freeform 2266"/>
                <p:cNvSpPr>
                  <a:spLocks/>
                </p:cNvSpPr>
                <p:nvPr/>
              </p:nvSpPr>
              <p:spPr bwMode="auto">
                <a:xfrm>
                  <a:off x="3999" y="1984"/>
                  <a:ext cx="6" cy="20"/>
                </a:xfrm>
                <a:custGeom>
                  <a:avLst/>
                  <a:gdLst>
                    <a:gd name="T0" fmla="*/ 0 w 13"/>
                    <a:gd name="T1" fmla="*/ 38 h 38"/>
                    <a:gd name="T2" fmla="*/ 2 w 13"/>
                    <a:gd name="T3" fmla="*/ 36 h 38"/>
                    <a:gd name="T4" fmla="*/ 4 w 13"/>
                    <a:gd name="T5" fmla="*/ 30 h 38"/>
                    <a:gd name="T6" fmla="*/ 6 w 13"/>
                    <a:gd name="T7" fmla="*/ 25 h 38"/>
                    <a:gd name="T8" fmla="*/ 6 w 13"/>
                    <a:gd name="T9" fmla="*/ 19 h 38"/>
                    <a:gd name="T10" fmla="*/ 8 w 13"/>
                    <a:gd name="T11" fmla="*/ 11 h 38"/>
                    <a:gd name="T12" fmla="*/ 10 w 13"/>
                    <a:gd name="T13" fmla="*/ 5 h 38"/>
                    <a:gd name="T14" fmla="*/ 12 w 13"/>
                    <a:gd name="T15" fmla="*/ 2 h 38"/>
                    <a:gd name="T16" fmla="*/ 13 w 13"/>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8">
                      <a:moveTo>
                        <a:pt x="0" y="38"/>
                      </a:moveTo>
                      <a:lnTo>
                        <a:pt x="2" y="36"/>
                      </a:lnTo>
                      <a:lnTo>
                        <a:pt x="4" y="30"/>
                      </a:lnTo>
                      <a:lnTo>
                        <a:pt x="6" y="25"/>
                      </a:lnTo>
                      <a:lnTo>
                        <a:pt x="6" y="19"/>
                      </a:lnTo>
                      <a:lnTo>
                        <a:pt x="8" y="11"/>
                      </a:lnTo>
                      <a:lnTo>
                        <a:pt x="10" y="5"/>
                      </a:lnTo>
                      <a:lnTo>
                        <a:pt x="12" y="2"/>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00" name="Freeform 2267"/>
                <p:cNvSpPr>
                  <a:spLocks/>
                </p:cNvSpPr>
                <p:nvPr/>
              </p:nvSpPr>
              <p:spPr bwMode="auto">
                <a:xfrm>
                  <a:off x="4005" y="1984"/>
                  <a:ext cx="8" cy="21"/>
                </a:xfrm>
                <a:custGeom>
                  <a:avLst/>
                  <a:gdLst>
                    <a:gd name="T0" fmla="*/ 0 w 16"/>
                    <a:gd name="T1" fmla="*/ 0 h 42"/>
                    <a:gd name="T2" fmla="*/ 2 w 16"/>
                    <a:gd name="T3" fmla="*/ 2 h 42"/>
                    <a:gd name="T4" fmla="*/ 4 w 16"/>
                    <a:gd name="T5" fmla="*/ 5 h 42"/>
                    <a:gd name="T6" fmla="*/ 6 w 16"/>
                    <a:gd name="T7" fmla="*/ 11 h 42"/>
                    <a:gd name="T8" fmla="*/ 8 w 16"/>
                    <a:gd name="T9" fmla="*/ 19 h 42"/>
                    <a:gd name="T10" fmla="*/ 12 w 16"/>
                    <a:gd name="T11" fmla="*/ 32 h 42"/>
                    <a:gd name="T12" fmla="*/ 14 w 16"/>
                    <a:gd name="T13" fmla="*/ 38 h 42"/>
                    <a:gd name="T14" fmla="*/ 16 w 16"/>
                    <a:gd name="T15" fmla="*/ 42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2">
                      <a:moveTo>
                        <a:pt x="0" y="0"/>
                      </a:moveTo>
                      <a:lnTo>
                        <a:pt x="2" y="2"/>
                      </a:lnTo>
                      <a:lnTo>
                        <a:pt x="4" y="5"/>
                      </a:lnTo>
                      <a:lnTo>
                        <a:pt x="6" y="11"/>
                      </a:lnTo>
                      <a:lnTo>
                        <a:pt x="8" y="19"/>
                      </a:lnTo>
                      <a:lnTo>
                        <a:pt x="12" y="32"/>
                      </a:lnTo>
                      <a:lnTo>
                        <a:pt x="14" y="38"/>
                      </a:lnTo>
                      <a:lnTo>
                        <a:pt x="16" y="42"/>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01" name="Freeform 2268"/>
                <p:cNvSpPr>
                  <a:spLocks/>
                </p:cNvSpPr>
                <p:nvPr/>
              </p:nvSpPr>
              <p:spPr bwMode="auto">
                <a:xfrm>
                  <a:off x="4013" y="2002"/>
                  <a:ext cx="7" cy="4"/>
                </a:xfrm>
                <a:custGeom>
                  <a:avLst/>
                  <a:gdLst>
                    <a:gd name="T0" fmla="*/ 0 w 13"/>
                    <a:gd name="T1" fmla="*/ 8 h 10"/>
                    <a:gd name="T2" fmla="*/ 2 w 13"/>
                    <a:gd name="T3" fmla="*/ 10 h 10"/>
                    <a:gd name="T4" fmla="*/ 4 w 13"/>
                    <a:gd name="T5" fmla="*/ 8 h 10"/>
                    <a:gd name="T6" fmla="*/ 6 w 13"/>
                    <a:gd name="T7" fmla="*/ 4 h 10"/>
                    <a:gd name="T8" fmla="*/ 9 w 13"/>
                    <a:gd name="T9" fmla="*/ 2 h 10"/>
                    <a:gd name="T10" fmla="*/ 11 w 13"/>
                    <a:gd name="T11" fmla="*/ 0 h 10"/>
                    <a:gd name="T12" fmla="*/ 13 w 13"/>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13" h="10">
                      <a:moveTo>
                        <a:pt x="0" y="8"/>
                      </a:moveTo>
                      <a:lnTo>
                        <a:pt x="2" y="10"/>
                      </a:lnTo>
                      <a:lnTo>
                        <a:pt x="4" y="8"/>
                      </a:lnTo>
                      <a:lnTo>
                        <a:pt x="6" y="4"/>
                      </a:lnTo>
                      <a:lnTo>
                        <a:pt x="9" y="2"/>
                      </a:lnTo>
                      <a:lnTo>
                        <a:pt x="11" y="0"/>
                      </a:lnTo>
                      <a:lnTo>
                        <a:pt x="13" y="2"/>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02" name="Freeform 2269"/>
                <p:cNvSpPr>
                  <a:spLocks/>
                </p:cNvSpPr>
                <p:nvPr/>
              </p:nvSpPr>
              <p:spPr bwMode="auto">
                <a:xfrm>
                  <a:off x="4020" y="2003"/>
                  <a:ext cx="7" cy="23"/>
                </a:xfrm>
                <a:custGeom>
                  <a:avLst/>
                  <a:gdLst>
                    <a:gd name="T0" fmla="*/ 0 w 16"/>
                    <a:gd name="T1" fmla="*/ 0 h 46"/>
                    <a:gd name="T2" fmla="*/ 4 w 16"/>
                    <a:gd name="T3" fmla="*/ 8 h 46"/>
                    <a:gd name="T4" fmla="*/ 8 w 16"/>
                    <a:gd name="T5" fmla="*/ 19 h 46"/>
                    <a:gd name="T6" fmla="*/ 12 w 16"/>
                    <a:gd name="T7" fmla="*/ 33 h 46"/>
                    <a:gd name="T8" fmla="*/ 16 w 16"/>
                    <a:gd name="T9" fmla="*/ 46 h 46"/>
                  </a:gdLst>
                  <a:ahLst/>
                  <a:cxnLst>
                    <a:cxn ang="0">
                      <a:pos x="T0" y="T1"/>
                    </a:cxn>
                    <a:cxn ang="0">
                      <a:pos x="T2" y="T3"/>
                    </a:cxn>
                    <a:cxn ang="0">
                      <a:pos x="T4" y="T5"/>
                    </a:cxn>
                    <a:cxn ang="0">
                      <a:pos x="T6" y="T7"/>
                    </a:cxn>
                    <a:cxn ang="0">
                      <a:pos x="T8" y="T9"/>
                    </a:cxn>
                  </a:cxnLst>
                  <a:rect l="0" t="0" r="r" b="b"/>
                  <a:pathLst>
                    <a:path w="16" h="46">
                      <a:moveTo>
                        <a:pt x="0" y="0"/>
                      </a:moveTo>
                      <a:lnTo>
                        <a:pt x="4" y="8"/>
                      </a:lnTo>
                      <a:lnTo>
                        <a:pt x="8" y="19"/>
                      </a:lnTo>
                      <a:lnTo>
                        <a:pt x="12" y="33"/>
                      </a:lnTo>
                      <a:lnTo>
                        <a:pt x="16" y="46"/>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03" name="Freeform 2270"/>
                <p:cNvSpPr>
                  <a:spLocks/>
                </p:cNvSpPr>
                <p:nvPr/>
              </p:nvSpPr>
              <p:spPr bwMode="auto">
                <a:xfrm>
                  <a:off x="4027" y="2026"/>
                  <a:ext cx="7" cy="31"/>
                </a:xfrm>
                <a:custGeom>
                  <a:avLst/>
                  <a:gdLst>
                    <a:gd name="T0" fmla="*/ 0 w 13"/>
                    <a:gd name="T1" fmla="*/ 0 h 64"/>
                    <a:gd name="T2" fmla="*/ 5 w 13"/>
                    <a:gd name="T3" fmla="*/ 29 h 64"/>
                    <a:gd name="T4" fmla="*/ 9 w 13"/>
                    <a:gd name="T5" fmla="*/ 46 h 64"/>
                    <a:gd name="T6" fmla="*/ 13 w 13"/>
                    <a:gd name="T7" fmla="*/ 64 h 64"/>
                  </a:gdLst>
                  <a:ahLst/>
                  <a:cxnLst>
                    <a:cxn ang="0">
                      <a:pos x="T0" y="T1"/>
                    </a:cxn>
                    <a:cxn ang="0">
                      <a:pos x="T2" y="T3"/>
                    </a:cxn>
                    <a:cxn ang="0">
                      <a:pos x="T4" y="T5"/>
                    </a:cxn>
                    <a:cxn ang="0">
                      <a:pos x="T6" y="T7"/>
                    </a:cxn>
                  </a:cxnLst>
                  <a:rect l="0" t="0" r="r" b="b"/>
                  <a:pathLst>
                    <a:path w="13" h="64">
                      <a:moveTo>
                        <a:pt x="0" y="0"/>
                      </a:moveTo>
                      <a:lnTo>
                        <a:pt x="5" y="29"/>
                      </a:lnTo>
                      <a:lnTo>
                        <a:pt x="9" y="46"/>
                      </a:lnTo>
                      <a:lnTo>
                        <a:pt x="13" y="64"/>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04" name="Freeform 2271"/>
                <p:cNvSpPr>
                  <a:spLocks/>
                </p:cNvSpPr>
                <p:nvPr/>
              </p:nvSpPr>
              <p:spPr bwMode="auto">
                <a:xfrm>
                  <a:off x="4034" y="2057"/>
                  <a:ext cx="8" cy="43"/>
                </a:xfrm>
                <a:custGeom>
                  <a:avLst/>
                  <a:gdLst>
                    <a:gd name="T0" fmla="*/ 0 w 15"/>
                    <a:gd name="T1" fmla="*/ 0 h 86"/>
                    <a:gd name="T2" fmla="*/ 2 w 15"/>
                    <a:gd name="T3" fmla="*/ 9 h 86"/>
                    <a:gd name="T4" fmla="*/ 4 w 15"/>
                    <a:gd name="T5" fmla="*/ 21 h 86"/>
                    <a:gd name="T6" fmla="*/ 8 w 15"/>
                    <a:gd name="T7" fmla="*/ 44 h 86"/>
                    <a:gd name="T8" fmla="*/ 12 w 15"/>
                    <a:gd name="T9" fmla="*/ 67 h 86"/>
                    <a:gd name="T10" fmla="*/ 14 w 15"/>
                    <a:gd name="T11" fmla="*/ 76 h 86"/>
                    <a:gd name="T12" fmla="*/ 15 w 15"/>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15" h="86">
                      <a:moveTo>
                        <a:pt x="0" y="0"/>
                      </a:moveTo>
                      <a:lnTo>
                        <a:pt x="2" y="9"/>
                      </a:lnTo>
                      <a:lnTo>
                        <a:pt x="4" y="21"/>
                      </a:lnTo>
                      <a:lnTo>
                        <a:pt x="8" y="44"/>
                      </a:lnTo>
                      <a:lnTo>
                        <a:pt x="12" y="67"/>
                      </a:lnTo>
                      <a:lnTo>
                        <a:pt x="14" y="76"/>
                      </a:lnTo>
                      <a:lnTo>
                        <a:pt x="15" y="86"/>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05" name="Freeform 2272"/>
                <p:cNvSpPr>
                  <a:spLocks/>
                </p:cNvSpPr>
                <p:nvPr/>
              </p:nvSpPr>
              <p:spPr bwMode="auto">
                <a:xfrm>
                  <a:off x="4042" y="2100"/>
                  <a:ext cx="6" cy="20"/>
                </a:xfrm>
                <a:custGeom>
                  <a:avLst/>
                  <a:gdLst>
                    <a:gd name="T0" fmla="*/ 0 w 14"/>
                    <a:gd name="T1" fmla="*/ 0 h 38"/>
                    <a:gd name="T2" fmla="*/ 2 w 14"/>
                    <a:gd name="T3" fmla="*/ 6 h 38"/>
                    <a:gd name="T4" fmla="*/ 4 w 14"/>
                    <a:gd name="T5" fmla="*/ 12 h 38"/>
                    <a:gd name="T6" fmla="*/ 6 w 14"/>
                    <a:gd name="T7" fmla="*/ 19 h 38"/>
                    <a:gd name="T8" fmla="*/ 10 w 14"/>
                    <a:gd name="T9" fmla="*/ 27 h 38"/>
                    <a:gd name="T10" fmla="*/ 12 w 14"/>
                    <a:gd name="T11" fmla="*/ 33 h 38"/>
                    <a:gd name="T12" fmla="*/ 14 w 14"/>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14" h="38">
                      <a:moveTo>
                        <a:pt x="0" y="0"/>
                      </a:moveTo>
                      <a:lnTo>
                        <a:pt x="2" y="6"/>
                      </a:lnTo>
                      <a:lnTo>
                        <a:pt x="4" y="12"/>
                      </a:lnTo>
                      <a:lnTo>
                        <a:pt x="6" y="19"/>
                      </a:lnTo>
                      <a:lnTo>
                        <a:pt x="10" y="27"/>
                      </a:lnTo>
                      <a:lnTo>
                        <a:pt x="12" y="33"/>
                      </a:lnTo>
                      <a:lnTo>
                        <a:pt x="14" y="38"/>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06" name="Freeform 2273"/>
                <p:cNvSpPr>
                  <a:spLocks/>
                </p:cNvSpPr>
                <p:nvPr/>
              </p:nvSpPr>
              <p:spPr bwMode="auto">
                <a:xfrm>
                  <a:off x="4048" y="2120"/>
                  <a:ext cx="8" cy="46"/>
                </a:xfrm>
                <a:custGeom>
                  <a:avLst/>
                  <a:gdLst>
                    <a:gd name="T0" fmla="*/ 0 w 15"/>
                    <a:gd name="T1" fmla="*/ 0 h 93"/>
                    <a:gd name="T2" fmla="*/ 4 w 15"/>
                    <a:gd name="T3" fmla="*/ 20 h 93"/>
                    <a:gd name="T4" fmla="*/ 8 w 15"/>
                    <a:gd name="T5" fmla="*/ 41 h 93"/>
                    <a:gd name="T6" fmla="*/ 11 w 15"/>
                    <a:gd name="T7" fmla="*/ 66 h 93"/>
                    <a:gd name="T8" fmla="*/ 15 w 15"/>
                    <a:gd name="T9" fmla="*/ 93 h 93"/>
                  </a:gdLst>
                  <a:ahLst/>
                  <a:cxnLst>
                    <a:cxn ang="0">
                      <a:pos x="T0" y="T1"/>
                    </a:cxn>
                    <a:cxn ang="0">
                      <a:pos x="T2" y="T3"/>
                    </a:cxn>
                    <a:cxn ang="0">
                      <a:pos x="T4" y="T5"/>
                    </a:cxn>
                    <a:cxn ang="0">
                      <a:pos x="T6" y="T7"/>
                    </a:cxn>
                    <a:cxn ang="0">
                      <a:pos x="T8" y="T9"/>
                    </a:cxn>
                  </a:cxnLst>
                  <a:rect l="0" t="0" r="r" b="b"/>
                  <a:pathLst>
                    <a:path w="15" h="93">
                      <a:moveTo>
                        <a:pt x="0" y="0"/>
                      </a:moveTo>
                      <a:lnTo>
                        <a:pt x="4" y="20"/>
                      </a:lnTo>
                      <a:lnTo>
                        <a:pt x="8" y="41"/>
                      </a:lnTo>
                      <a:lnTo>
                        <a:pt x="11" y="66"/>
                      </a:lnTo>
                      <a:lnTo>
                        <a:pt x="15" y="93"/>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07" name="Freeform 2274"/>
                <p:cNvSpPr>
                  <a:spLocks/>
                </p:cNvSpPr>
                <p:nvPr/>
              </p:nvSpPr>
              <p:spPr bwMode="auto">
                <a:xfrm>
                  <a:off x="4056" y="2166"/>
                  <a:ext cx="7" cy="62"/>
                </a:xfrm>
                <a:custGeom>
                  <a:avLst/>
                  <a:gdLst>
                    <a:gd name="T0" fmla="*/ 0 w 14"/>
                    <a:gd name="T1" fmla="*/ 0 h 124"/>
                    <a:gd name="T2" fmla="*/ 4 w 14"/>
                    <a:gd name="T3" fmla="*/ 28 h 124"/>
                    <a:gd name="T4" fmla="*/ 6 w 14"/>
                    <a:gd name="T5" fmla="*/ 59 h 124"/>
                    <a:gd name="T6" fmla="*/ 10 w 14"/>
                    <a:gd name="T7" fmla="*/ 90 h 124"/>
                    <a:gd name="T8" fmla="*/ 14 w 14"/>
                    <a:gd name="T9" fmla="*/ 124 h 124"/>
                  </a:gdLst>
                  <a:ahLst/>
                  <a:cxnLst>
                    <a:cxn ang="0">
                      <a:pos x="T0" y="T1"/>
                    </a:cxn>
                    <a:cxn ang="0">
                      <a:pos x="T2" y="T3"/>
                    </a:cxn>
                    <a:cxn ang="0">
                      <a:pos x="T4" y="T5"/>
                    </a:cxn>
                    <a:cxn ang="0">
                      <a:pos x="T6" y="T7"/>
                    </a:cxn>
                    <a:cxn ang="0">
                      <a:pos x="T8" y="T9"/>
                    </a:cxn>
                  </a:cxnLst>
                  <a:rect l="0" t="0" r="r" b="b"/>
                  <a:pathLst>
                    <a:path w="14" h="124">
                      <a:moveTo>
                        <a:pt x="0" y="0"/>
                      </a:moveTo>
                      <a:lnTo>
                        <a:pt x="4" y="28"/>
                      </a:lnTo>
                      <a:lnTo>
                        <a:pt x="6" y="59"/>
                      </a:lnTo>
                      <a:lnTo>
                        <a:pt x="10" y="90"/>
                      </a:lnTo>
                      <a:lnTo>
                        <a:pt x="14" y="124"/>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08" name="Freeform 2275"/>
                <p:cNvSpPr>
                  <a:spLocks/>
                </p:cNvSpPr>
                <p:nvPr/>
              </p:nvSpPr>
              <p:spPr bwMode="auto">
                <a:xfrm>
                  <a:off x="4063" y="2228"/>
                  <a:ext cx="8" cy="77"/>
                </a:xfrm>
                <a:custGeom>
                  <a:avLst/>
                  <a:gdLst>
                    <a:gd name="T0" fmla="*/ 0 w 15"/>
                    <a:gd name="T1" fmla="*/ 0 h 154"/>
                    <a:gd name="T2" fmla="*/ 2 w 15"/>
                    <a:gd name="T3" fmla="*/ 20 h 154"/>
                    <a:gd name="T4" fmla="*/ 4 w 15"/>
                    <a:gd name="T5" fmla="*/ 39 h 154"/>
                    <a:gd name="T6" fmla="*/ 7 w 15"/>
                    <a:gd name="T7" fmla="*/ 79 h 154"/>
                    <a:gd name="T8" fmla="*/ 9 w 15"/>
                    <a:gd name="T9" fmla="*/ 100 h 154"/>
                    <a:gd name="T10" fmla="*/ 11 w 15"/>
                    <a:gd name="T11" fmla="*/ 119 h 154"/>
                    <a:gd name="T12" fmla="*/ 13 w 15"/>
                    <a:gd name="T13" fmla="*/ 139 h 154"/>
                    <a:gd name="T14" fmla="*/ 15 w 15"/>
                    <a:gd name="T15" fmla="*/ 154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4">
                      <a:moveTo>
                        <a:pt x="0" y="0"/>
                      </a:moveTo>
                      <a:lnTo>
                        <a:pt x="2" y="20"/>
                      </a:lnTo>
                      <a:lnTo>
                        <a:pt x="4" y="39"/>
                      </a:lnTo>
                      <a:lnTo>
                        <a:pt x="7" y="79"/>
                      </a:lnTo>
                      <a:lnTo>
                        <a:pt x="9" y="100"/>
                      </a:lnTo>
                      <a:lnTo>
                        <a:pt x="11" y="119"/>
                      </a:lnTo>
                      <a:lnTo>
                        <a:pt x="13" y="139"/>
                      </a:lnTo>
                      <a:lnTo>
                        <a:pt x="15" y="154"/>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09" name="Freeform 2276"/>
                <p:cNvSpPr>
                  <a:spLocks/>
                </p:cNvSpPr>
                <p:nvPr/>
              </p:nvSpPr>
              <p:spPr bwMode="auto">
                <a:xfrm>
                  <a:off x="4071" y="2305"/>
                  <a:ext cx="6" cy="42"/>
                </a:xfrm>
                <a:custGeom>
                  <a:avLst/>
                  <a:gdLst>
                    <a:gd name="T0" fmla="*/ 0 w 13"/>
                    <a:gd name="T1" fmla="*/ 0 h 84"/>
                    <a:gd name="T2" fmla="*/ 2 w 13"/>
                    <a:gd name="T3" fmla="*/ 13 h 84"/>
                    <a:gd name="T4" fmla="*/ 4 w 13"/>
                    <a:gd name="T5" fmla="*/ 25 h 84"/>
                    <a:gd name="T6" fmla="*/ 6 w 13"/>
                    <a:gd name="T7" fmla="*/ 33 h 84"/>
                    <a:gd name="T8" fmla="*/ 6 w 13"/>
                    <a:gd name="T9" fmla="*/ 42 h 84"/>
                    <a:gd name="T10" fmla="*/ 8 w 13"/>
                    <a:gd name="T11" fmla="*/ 50 h 84"/>
                    <a:gd name="T12" fmla="*/ 10 w 13"/>
                    <a:gd name="T13" fmla="*/ 59 h 84"/>
                    <a:gd name="T14" fmla="*/ 12 w 13"/>
                    <a:gd name="T15" fmla="*/ 71 h 84"/>
                    <a:gd name="T16" fmla="*/ 13 w 13"/>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84">
                      <a:moveTo>
                        <a:pt x="0" y="0"/>
                      </a:moveTo>
                      <a:lnTo>
                        <a:pt x="2" y="13"/>
                      </a:lnTo>
                      <a:lnTo>
                        <a:pt x="4" y="25"/>
                      </a:lnTo>
                      <a:lnTo>
                        <a:pt x="6" y="33"/>
                      </a:lnTo>
                      <a:lnTo>
                        <a:pt x="6" y="42"/>
                      </a:lnTo>
                      <a:lnTo>
                        <a:pt x="8" y="50"/>
                      </a:lnTo>
                      <a:lnTo>
                        <a:pt x="10" y="59"/>
                      </a:lnTo>
                      <a:lnTo>
                        <a:pt x="12" y="71"/>
                      </a:lnTo>
                      <a:lnTo>
                        <a:pt x="13" y="84"/>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10" name="Freeform 2277"/>
                <p:cNvSpPr>
                  <a:spLocks/>
                </p:cNvSpPr>
                <p:nvPr/>
              </p:nvSpPr>
              <p:spPr bwMode="auto">
                <a:xfrm>
                  <a:off x="4077" y="2347"/>
                  <a:ext cx="8" cy="83"/>
                </a:xfrm>
                <a:custGeom>
                  <a:avLst/>
                  <a:gdLst>
                    <a:gd name="T0" fmla="*/ 0 w 16"/>
                    <a:gd name="T1" fmla="*/ 0 h 166"/>
                    <a:gd name="T2" fmla="*/ 2 w 16"/>
                    <a:gd name="T3" fmla="*/ 18 h 166"/>
                    <a:gd name="T4" fmla="*/ 4 w 16"/>
                    <a:gd name="T5" fmla="*/ 35 h 166"/>
                    <a:gd name="T6" fmla="*/ 6 w 16"/>
                    <a:gd name="T7" fmla="*/ 56 h 166"/>
                    <a:gd name="T8" fmla="*/ 8 w 16"/>
                    <a:gd name="T9" fmla="*/ 77 h 166"/>
                    <a:gd name="T10" fmla="*/ 12 w 16"/>
                    <a:gd name="T11" fmla="*/ 121 h 166"/>
                    <a:gd name="T12" fmla="*/ 16 w 16"/>
                    <a:gd name="T13" fmla="*/ 166 h 166"/>
                  </a:gdLst>
                  <a:ahLst/>
                  <a:cxnLst>
                    <a:cxn ang="0">
                      <a:pos x="T0" y="T1"/>
                    </a:cxn>
                    <a:cxn ang="0">
                      <a:pos x="T2" y="T3"/>
                    </a:cxn>
                    <a:cxn ang="0">
                      <a:pos x="T4" y="T5"/>
                    </a:cxn>
                    <a:cxn ang="0">
                      <a:pos x="T6" y="T7"/>
                    </a:cxn>
                    <a:cxn ang="0">
                      <a:pos x="T8" y="T9"/>
                    </a:cxn>
                    <a:cxn ang="0">
                      <a:pos x="T10" y="T11"/>
                    </a:cxn>
                    <a:cxn ang="0">
                      <a:pos x="T12" y="T13"/>
                    </a:cxn>
                  </a:cxnLst>
                  <a:rect l="0" t="0" r="r" b="b"/>
                  <a:pathLst>
                    <a:path w="16" h="166">
                      <a:moveTo>
                        <a:pt x="0" y="0"/>
                      </a:moveTo>
                      <a:lnTo>
                        <a:pt x="2" y="18"/>
                      </a:lnTo>
                      <a:lnTo>
                        <a:pt x="4" y="35"/>
                      </a:lnTo>
                      <a:lnTo>
                        <a:pt x="6" y="56"/>
                      </a:lnTo>
                      <a:lnTo>
                        <a:pt x="8" y="77"/>
                      </a:lnTo>
                      <a:lnTo>
                        <a:pt x="12" y="121"/>
                      </a:lnTo>
                      <a:lnTo>
                        <a:pt x="16" y="166"/>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11" name="Freeform 2278"/>
                <p:cNvSpPr>
                  <a:spLocks/>
                </p:cNvSpPr>
                <p:nvPr/>
              </p:nvSpPr>
              <p:spPr bwMode="auto">
                <a:xfrm>
                  <a:off x="4085" y="2430"/>
                  <a:ext cx="7" cy="87"/>
                </a:xfrm>
                <a:custGeom>
                  <a:avLst/>
                  <a:gdLst>
                    <a:gd name="T0" fmla="*/ 0 w 13"/>
                    <a:gd name="T1" fmla="*/ 0 h 174"/>
                    <a:gd name="T2" fmla="*/ 4 w 13"/>
                    <a:gd name="T3" fmla="*/ 44 h 174"/>
                    <a:gd name="T4" fmla="*/ 6 w 13"/>
                    <a:gd name="T5" fmla="*/ 90 h 174"/>
                    <a:gd name="T6" fmla="*/ 9 w 13"/>
                    <a:gd name="T7" fmla="*/ 136 h 174"/>
                    <a:gd name="T8" fmla="*/ 11 w 13"/>
                    <a:gd name="T9" fmla="*/ 155 h 174"/>
                    <a:gd name="T10" fmla="*/ 13 w 13"/>
                    <a:gd name="T11" fmla="*/ 174 h 174"/>
                  </a:gdLst>
                  <a:ahLst/>
                  <a:cxnLst>
                    <a:cxn ang="0">
                      <a:pos x="T0" y="T1"/>
                    </a:cxn>
                    <a:cxn ang="0">
                      <a:pos x="T2" y="T3"/>
                    </a:cxn>
                    <a:cxn ang="0">
                      <a:pos x="T4" y="T5"/>
                    </a:cxn>
                    <a:cxn ang="0">
                      <a:pos x="T6" y="T7"/>
                    </a:cxn>
                    <a:cxn ang="0">
                      <a:pos x="T8" y="T9"/>
                    </a:cxn>
                    <a:cxn ang="0">
                      <a:pos x="T10" y="T11"/>
                    </a:cxn>
                  </a:cxnLst>
                  <a:rect l="0" t="0" r="r" b="b"/>
                  <a:pathLst>
                    <a:path w="13" h="174">
                      <a:moveTo>
                        <a:pt x="0" y="0"/>
                      </a:moveTo>
                      <a:lnTo>
                        <a:pt x="4" y="44"/>
                      </a:lnTo>
                      <a:lnTo>
                        <a:pt x="6" y="90"/>
                      </a:lnTo>
                      <a:lnTo>
                        <a:pt x="9" y="136"/>
                      </a:lnTo>
                      <a:lnTo>
                        <a:pt x="11" y="155"/>
                      </a:lnTo>
                      <a:lnTo>
                        <a:pt x="13" y="174"/>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12" name="Freeform 2279"/>
                <p:cNvSpPr>
                  <a:spLocks/>
                </p:cNvSpPr>
                <p:nvPr/>
              </p:nvSpPr>
              <p:spPr bwMode="auto">
                <a:xfrm>
                  <a:off x="4092" y="2517"/>
                  <a:ext cx="7" cy="53"/>
                </a:xfrm>
                <a:custGeom>
                  <a:avLst/>
                  <a:gdLst>
                    <a:gd name="T0" fmla="*/ 0 w 16"/>
                    <a:gd name="T1" fmla="*/ 0 h 106"/>
                    <a:gd name="T2" fmla="*/ 2 w 16"/>
                    <a:gd name="T3" fmla="*/ 16 h 106"/>
                    <a:gd name="T4" fmla="*/ 4 w 16"/>
                    <a:gd name="T5" fmla="*/ 29 h 106"/>
                    <a:gd name="T6" fmla="*/ 6 w 16"/>
                    <a:gd name="T7" fmla="*/ 41 h 106"/>
                    <a:gd name="T8" fmla="*/ 8 w 16"/>
                    <a:gd name="T9" fmla="*/ 52 h 106"/>
                    <a:gd name="T10" fmla="*/ 10 w 16"/>
                    <a:gd name="T11" fmla="*/ 64 h 106"/>
                    <a:gd name="T12" fmla="*/ 12 w 16"/>
                    <a:gd name="T13" fmla="*/ 75 h 106"/>
                    <a:gd name="T14" fmla="*/ 14 w 16"/>
                    <a:gd name="T15" fmla="*/ 89 h 106"/>
                    <a:gd name="T16" fmla="*/ 16 w 16"/>
                    <a:gd name="T17"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06">
                      <a:moveTo>
                        <a:pt x="0" y="0"/>
                      </a:moveTo>
                      <a:lnTo>
                        <a:pt x="2" y="16"/>
                      </a:lnTo>
                      <a:lnTo>
                        <a:pt x="4" y="29"/>
                      </a:lnTo>
                      <a:lnTo>
                        <a:pt x="6" y="41"/>
                      </a:lnTo>
                      <a:lnTo>
                        <a:pt x="8" y="52"/>
                      </a:lnTo>
                      <a:lnTo>
                        <a:pt x="10" y="64"/>
                      </a:lnTo>
                      <a:lnTo>
                        <a:pt x="12" y="75"/>
                      </a:lnTo>
                      <a:lnTo>
                        <a:pt x="14" y="89"/>
                      </a:lnTo>
                      <a:lnTo>
                        <a:pt x="16" y="106"/>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13" name="Freeform 2280"/>
                <p:cNvSpPr>
                  <a:spLocks/>
                </p:cNvSpPr>
                <p:nvPr/>
              </p:nvSpPr>
              <p:spPr bwMode="auto">
                <a:xfrm>
                  <a:off x="4099" y="2570"/>
                  <a:ext cx="7" cy="93"/>
                </a:xfrm>
                <a:custGeom>
                  <a:avLst/>
                  <a:gdLst>
                    <a:gd name="T0" fmla="*/ 0 w 13"/>
                    <a:gd name="T1" fmla="*/ 0 h 186"/>
                    <a:gd name="T2" fmla="*/ 2 w 13"/>
                    <a:gd name="T3" fmla="*/ 21 h 186"/>
                    <a:gd name="T4" fmla="*/ 3 w 13"/>
                    <a:gd name="T5" fmla="*/ 44 h 186"/>
                    <a:gd name="T6" fmla="*/ 5 w 13"/>
                    <a:gd name="T7" fmla="*/ 69 h 186"/>
                    <a:gd name="T8" fmla="*/ 5 w 13"/>
                    <a:gd name="T9" fmla="*/ 96 h 186"/>
                    <a:gd name="T10" fmla="*/ 7 w 13"/>
                    <a:gd name="T11" fmla="*/ 123 h 186"/>
                    <a:gd name="T12" fmla="*/ 9 w 13"/>
                    <a:gd name="T13" fmla="*/ 146 h 186"/>
                    <a:gd name="T14" fmla="*/ 11 w 13"/>
                    <a:gd name="T15" fmla="*/ 169 h 186"/>
                    <a:gd name="T16" fmla="*/ 13 w 13"/>
                    <a:gd name="T17"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86">
                      <a:moveTo>
                        <a:pt x="0" y="0"/>
                      </a:moveTo>
                      <a:lnTo>
                        <a:pt x="2" y="21"/>
                      </a:lnTo>
                      <a:lnTo>
                        <a:pt x="3" y="44"/>
                      </a:lnTo>
                      <a:lnTo>
                        <a:pt x="5" y="69"/>
                      </a:lnTo>
                      <a:lnTo>
                        <a:pt x="5" y="96"/>
                      </a:lnTo>
                      <a:lnTo>
                        <a:pt x="7" y="123"/>
                      </a:lnTo>
                      <a:lnTo>
                        <a:pt x="9" y="146"/>
                      </a:lnTo>
                      <a:lnTo>
                        <a:pt x="11" y="169"/>
                      </a:lnTo>
                      <a:lnTo>
                        <a:pt x="13" y="186"/>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14" name="Freeform 2281"/>
                <p:cNvSpPr>
                  <a:spLocks/>
                </p:cNvSpPr>
                <p:nvPr/>
              </p:nvSpPr>
              <p:spPr bwMode="auto">
                <a:xfrm>
                  <a:off x="4106" y="2663"/>
                  <a:ext cx="8" cy="30"/>
                </a:xfrm>
                <a:custGeom>
                  <a:avLst/>
                  <a:gdLst>
                    <a:gd name="T0" fmla="*/ 0 w 15"/>
                    <a:gd name="T1" fmla="*/ 0 h 60"/>
                    <a:gd name="T2" fmla="*/ 2 w 15"/>
                    <a:gd name="T3" fmla="*/ 12 h 60"/>
                    <a:gd name="T4" fmla="*/ 4 w 15"/>
                    <a:gd name="T5" fmla="*/ 19 h 60"/>
                    <a:gd name="T6" fmla="*/ 8 w 15"/>
                    <a:gd name="T7" fmla="*/ 35 h 60"/>
                    <a:gd name="T8" fmla="*/ 12 w 15"/>
                    <a:gd name="T9" fmla="*/ 48 h 60"/>
                    <a:gd name="T10" fmla="*/ 15 w 15"/>
                    <a:gd name="T11" fmla="*/ 60 h 60"/>
                  </a:gdLst>
                  <a:ahLst/>
                  <a:cxnLst>
                    <a:cxn ang="0">
                      <a:pos x="T0" y="T1"/>
                    </a:cxn>
                    <a:cxn ang="0">
                      <a:pos x="T2" y="T3"/>
                    </a:cxn>
                    <a:cxn ang="0">
                      <a:pos x="T4" y="T5"/>
                    </a:cxn>
                    <a:cxn ang="0">
                      <a:pos x="T6" y="T7"/>
                    </a:cxn>
                    <a:cxn ang="0">
                      <a:pos x="T8" y="T9"/>
                    </a:cxn>
                    <a:cxn ang="0">
                      <a:pos x="T10" y="T11"/>
                    </a:cxn>
                  </a:cxnLst>
                  <a:rect l="0" t="0" r="r" b="b"/>
                  <a:pathLst>
                    <a:path w="15" h="60">
                      <a:moveTo>
                        <a:pt x="0" y="0"/>
                      </a:moveTo>
                      <a:lnTo>
                        <a:pt x="2" y="12"/>
                      </a:lnTo>
                      <a:lnTo>
                        <a:pt x="4" y="19"/>
                      </a:lnTo>
                      <a:lnTo>
                        <a:pt x="8" y="35"/>
                      </a:lnTo>
                      <a:lnTo>
                        <a:pt x="12" y="48"/>
                      </a:lnTo>
                      <a:lnTo>
                        <a:pt x="15" y="6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15" name="Freeform 2282"/>
                <p:cNvSpPr>
                  <a:spLocks/>
                </p:cNvSpPr>
                <p:nvPr/>
              </p:nvSpPr>
              <p:spPr bwMode="auto">
                <a:xfrm>
                  <a:off x="4114" y="2693"/>
                  <a:ext cx="6" cy="38"/>
                </a:xfrm>
                <a:custGeom>
                  <a:avLst/>
                  <a:gdLst>
                    <a:gd name="T0" fmla="*/ 0 w 14"/>
                    <a:gd name="T1" fmla="*/ 0 h 76"/>
                    <a:gd name="T2" fmla="*/ 6 w 14"/>
                    <a:gd name="T3" fmla="*/ 36 h 76"/>
                    <a:gd name="T4" fmla="*/ 14 w 14"/>
                    <a:gd name="T5" fmla="*/ 76 h 76"/>
                  </a:gdLst>
                  <a:ahLst/>
                  <a:cxnLst>
                    <a:cxn ang="0">
                      <a:pos x="T0" y="T1"/>
                    </a:cxn>
                    <a:cxn ang="0">
                      <a:pos x="T2" y="T3"/>
                    </a:cxn>
                    <a:cxn ang="0">
                      <a:pos x="T4" y="T5"/>
                    </a:cxn>
                  </a:cxnLst>
                  <a:rect l="0" t="0" r="r" b="b"/>
                  <a:pathLst>
                    <a:path w="14" h="76">
                      <a:moveTo>
                        <a:pt x="0" y="0"/>
                      </a:moveTo>
                      <a:lnTo>
                        <a:pt x="6" y="36"/>
                      </a:lnTo>
                      <a:lnTo>
                        <a:pt x="14" y="76"/>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16" name="Freeform 2283"/>
                <p:cNvSpPr>
                  <a:spLocks/>
                </p:cNvSpPr>
                <p:nvPr/>
              </p:nvSpPr>
              <p:spPr bwMode="auto">
                <a:xfrm>
                  <a:off x="4120" y="2731"/>
                  <a:ext cx="8" cy="47"/>
                </a:xfrm>
                <a:custGeom>
                  <a:avLst/>
                  <a:gdLst>
                    <a:gd name="T0" fmla="*/ 0 w 15"/>
                    <a:gd name="T1" fmla="*/ 0 h 95"/>
                    <a:gd name="T2" fmla="*/ 2 w 15"/>
                    <a:gd name="T3" fmla="*/ 12 h 95"/>
                    <a:gd name="T4" fmla="*/ 4 w 15"/>
                    <a:gd name="T5" fmla="*/ 23 h 95"/>
                    <a:gd name="T6" fmla="*/ 8 w 15"/>
                    <a:gd name="T7" fmla="*/ 50 h 95"/>
                    <a:gd name="T8" fmla="*/ 11 w 15"/>
                    <a:gd name="T9" fmla="*/ 75 h 95"/>
                    <a:gd name="T10" fmla="*/ 13 w 15"/>
                    <a:gd name="T11" fmla="*/ 85 h 95"/>
                    <a:gd name="T12" fmla="*/ 15 w 15"/>
                    <a:gd name="T13" fmla="*/ 95 h 95"/>
                  </a:gdLst>
                  <a:ahLst/>
                  <a:cxnLst>
                    <a:cxn ang="0">
                      <a:pos x="T0" y="T1"/>
                    </a:cxn>
                    <a:cxn ang="0">
                      <a:pos x="T2" y="T3"/>
                    </a:cxn>
                    <a:cxn ang="0">
                      <a:pos x="T4" y="T5"/>
                    </a:cxn>
                    <a:cxn ang="0">
                      <a:pos x="T6" y="T7"/>
                    </a:cxn>
                    <a:cxn ang="0">
                      <a:pos x="T8" y="T9"/>
                    </a:cxn>
                    <a:cxn ang="0">
                      <a:pos x="T10" y="T11"/>
                    </a:cxn>
                    <a:cxn ang="0">
                      <a:pos x="T12" y="T13"/>
                    </a:cxn>
                  </a:cxnLst>
                  <a:rect l="0" t="0" r="r" b="b"/>
                  <a:pathLst>
                    <a:path w="15" h="95">
                      <a:moveTo>
                        <a:pt x="0" y="0"/>
                      </a:moveTo>
                      <a:lnTo>
                        <a:pt x="2" y="12"/>
                      </a:lnTo>
                      <a:lnTo>
                        <a:pt x="4" y="23"/>
                      </a:lnTo>
                      <a:lnTo>
                        <a:pt x="8" y="50"/>
                      </a:lnTo>
                      <a:lnTo>
                        <a:pt x="11" y="75"/>
                      </a:lnTo>
                      <a:lnTo>
                        <a:pt x="13" y="85"/>
                      </a:lnTo>
                      <a:lnTo>
                        <a:pt x="15" y="95"/>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17" name="Freeform 2284"/>
                <p:cNvSpPr>
                  <a:spLocks/>
                </p:cNvSpPr>
                <p:nvPr/>
              </p:nvSpPr>
              <p:spPr bwMode="auto">
                <a:xfrm>
                  <a:off x="4128" y="2778"/>
                  <a:ext cx="7" cy="16"/>
                </a:xfrm>
                <a:custGeom>
                  <a:avLst/>
                  <a:gdLst>
                    <a:gd name="T0" fmla="*/ 0 w 14"/>
                    <a:gd name="T1" fmla="*/ 0 h 30"/>
                    <a:gd name="T2" fmla="*/ 4 w 14"/>
                    <a:gd name="T3" fmla="*/ 11 h 30"/>
                    <a:gd name="T4" fmla="*/ 6 w 14"/>
                    <a:gd name="T5" fmla="*/ 19 h 30"/>
                    <a:gd name="T6" fmla="*/ 10 w 14"/>
                    <a:gd name="T7" fmla="*/ 24 h 30"/>
                    <a:gd name="T8" fmla="*/ 14 w 14"/>
                    <a:gd name="T9" fmla="*/ 30 h 30"/>
                  </a:gdLst>
                  <a:ahLst/>
                  <a:cxnLst>
                    <a:cxn ang="0">
                      <a:pos x="T0" y="T1"/>
                    </a:cxn>
                    <a:cxn ang="0">
                      <a:pos x="T2" y="T3"/>
                    </a:cxn>
                    <a:cxn ang="0">
                      <a:pos x="T4" y="T5"/>
                    </a:cxn>
                    <a:cxn ang="0">
                      <a:pos x="T6" y="T7"/>
                    </a:cxn>
                    <a:cxn ang="0">
                      <a:pos x="T8" y="T9"/>
                    </a:cxn>
                  </a:cxnLst>
                  <a:rect l="0" t="0" r="r" b="b"/>
                  <a:pathLst>
                    <a:path w="14" h="30">
                      <a:moveTo>
                        <a:pt x="0" y="0"/>
                      </a:moveTo>
                      <a:lnTo>
                        <a:pt x="4" y="11"/>
                      </a:lnTo>
                      <a:lnTo>
                        <a:pt x="6" y="19"/>
                      </a:lnTo>
                      <a:lnTo>
                        <a:pt x="10" y="24"/>
                      </a:lnTo>
                      <a:lnTo>
                        <a:pt x="14" y="3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18" name="Freeform 2285"/>
                <p:cNvSpPr>
                  <a:spLocks/>
                </p:cNvSpPr>
                <p:nvPr/>
              </p:nvSpPr>
              <p:spPr bwMode="auto">
                <a:xfrm>
                  <a:off x="4135" y="2794"/>
                  <a:ext cx="8" cy="13"/>
                </a:xfrm>
                <a:custGeom>
                  <a:avLst/>
                  <a:gdLst>
                    <a:gd name="T0" fmla="*/ 0 w 15"/>
                    <a:gd name="T1" fmla="*/ 0 h 27"/>
                    <a:gd name="T2" fmla="*/ 7 w 15"/>
                    <a:gd name="T3" fmla="*/ 16 h 27"/>
                    <a:gd name="T4" fmla="*/ 11 w 15"/>
                    <a:gd name="T5" fmla="*/ 21 h 27"/>
                    <a:gd name="T6" fmla="*/ 15 w 15"/>
                    <a:gd name="T7" fmla="*/ 27 h 27"/>
                  </a:gdLst>
                  <a:ahLst/>
                  <a:cxnLst>
                    <a:cxn ang="0">
                      <a:pos x="T0" y="T1"/>
                    </a:cxn>
                    <a:cxn ang="0">
                      <a:pos x="T2" y="T3"/>
                    </a:cxn>
                    <a:cxn ang="0">
                      <a:pos x="T4" y="T5"/>
                    </a:cxn>
                    <a:cxn ang="0">
                      <a:pos x="T6" y="T7"/>
                    </a:cxn>
                  </a:cxnLst>
                  <a:rect l="0" t="0" r="r" b="b"/>
                  <a:pathLst>
                    <a:path w="15" h="27">
                      <a:moveTo>
                        <a:pt x="0" y="0"/>
                      </a:moveTo>
                      <a:lnTo>
                        <a:pt x="7" y="16"/>
                      </a:lnTo>
                      <a:lnTo>
                        <a:pt x="11" y="21"/>
                      </a:lnTo>
                      <a:lnTo>
                        <a:pt x="15" y="27"/>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19" name="Freeform 2286"/>
                <p:cNvSpPr>
                  <a:spLocks/>
                </p:cNvSpPr>
                <p:nvPr/>
              </p:nvSpPr>
              <p:spPr bwMode="auto">
                <a:xfrm>
                  <a:off x="4143" y="2807"/>
                  <a:ext cx="6" cy="1"/>
                </a:xfrm>
                <a:custGeom>
                  <a:avLst/>
                  <a:gdLst>
                    <a:gd name="T0" fmla="*/ 0 w 13"/>
                    <a:gd name="T1" fmla="*/ 0 h 2"/>
                    <a:gd name="T2" fmla="*/ 4 w 13"/>
                    <a:gd name="T3" fmla="*/ 2 h 2"/>
                    <a:gd name="T4" fmla="*/ 6 w 13"/>
                    <a:gd name="T5" fmla="*/ 2 h 2"/>
                    <a:gd name="T6" fmla="*/ 10 w 13"/>
                    <a:gd name="T7" fmla="*/ 0 h 2"/>
                    <a:gd name="T8" fmla="*/ 13 w 13"/>
                    <a:gd name="T9" fmla="*/ 2 h 2"/>
                  </a:gdLst>
                  <a:ahLst/>
                  <a:cxnLst>
                    <a:cxn ang="0">
                      <a:pos x="T0" y="T1"/>
                    </a:cxn>
                    <a:cxn ang="0">
                      <a:pos x="T2" y="T3"/>
                    </a:cxn>
                    <a:cxn ang="0">
                      <a:pos x="T4" y="T5"/>
                    </a:cxn>
                    <a:cxn ang="0">
                      <a:pos x="T6" y="T7"/>
                    </a:cxn>
                    <a:cxn ang="0">
                      <a:pos x="T8" y="T9"/>
                    </a:cxn>
                  </a:cxnLst>
                  <a:rect l="0" t="0" r="r" b="b"/>
                  <a:pathLst>
                    <a:path w="13" h="2">
                      <a:moveTo>
                        <a:pt x="0" y="0"/>
                      </a:moveTo>
                      <a:lnTo>
                        <a:pt x="4" y="2"/>
                      </a:lnTo>
                      <a:lnTo>
                        <a:pt x="6" y="2"/>
                      </a:lnTo>
                      <a:lnTo>
                        <a:pt x="10" y="0"/>
                      </a:lnTo>
                      <a:lnTo>
                        <a:pt x="13" y="2"/>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20" name="Freeform 2287"/>
                <p:cNvSpPr>
                  <a:spLocks/>
                </p:cNvSpPr>
                <p:nvPr/>
              </p:nvSpPr>
              <p:spPr bwMode="auto">
                <a:xfrm>
                  <a:off x="4149" y="2808"/>
                  <a:ext cx="8" cy="13"/>
                </a:xfrm>
                <a:custGeom>
                  <a:avLst/>
                  <a:gdLst>
                    <a:gd name="T0" fmla="*/ 0 w 16"/>
                    <a:gd name="T1" fmla="*/ 0 h 25"/>
                    <a:gd name="T2" fmla="*/ 2 w 16"/>
                    <a:gd name="T3" fmla="*/ 2 h 25"/>
                    <a:gd name="T4" fmla="*/ 4 w 16"/>
                    <a:gd name="T5" fmla="*/ 6 h 25"/>
                    <a:gd name="T6" fmla="*/ 8 w 16"/>
                    <a:gd name="T7" fmla="*/ 13 h 25"/>
                    <a:gd name="T8" fmla="*/ 12 w 16"/>
                    <a:gd name="T9" fmla="*/ 21 h 25"/>
                    <a:gd name="T10" fmla="*/ 14 w 16"/>
                    <a:gd name="T11" fmla="*/ 25 h 25"/>
                    <a:gd name="T12" fmla="*/ 16 w 16"/>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16" h="25">
                      <a:moveTo>
                        <a:pt x="0" y="0"/>
                      </a:moveTo>
                      <a:lnTo>
                        <a:pt x="2" y="2"/>
                      </a:lnTo>
                      <a:lnTo>
                        <a:pt x="4" y="6"/>
                      </a:lnTo>
                      <a:lnTo>
                        <a:pt x="8" y="13"/>
                      </a:lnTo>
                      <a:lnTo>
                        <a:pt x="12" y="21"/>
                      </a:lnTo>
                      <a:lnTo>
                        <a:pt x="14" y="25"/>
                      </a:lnTo>
                      <a:lnTo>
                        <a:pt x="16" y="25"/>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21" name="Freeform 2288"/>
                <p:cNvSpPr>
                  <a:spLocks/>
                </p:cNvSpPr>
                <p:nvPr/>
              </p:nvSpPr>
              <p:spPr bwMode="auto">
                <a:xfrm>
                  <a:off x="4157" y="2806"/>
                  <a:ext cx="7" cy="15"/>
                </a:xfrm>
                <a:custGeom>
                  <a:avLst/>
                  <a:gdLst>
                    <a:gd name="T0" fmla="*/ 0 w 13"/>
                    <a:gd name="T1" fmla="*/ 29 h 29"/>
                    <a:gd name="T2" fmla="*/ 2 w 13"/>
                    <a:gd name="T3" fmla="*/ 27 h 29"/>
                    <a:gd name="T4" fmla="*/ 4 w 13"/>
                    <a:gd name="T5" fmla="*/ 23 h 29"/>
                    <a:gd name="T6" fmla="*/ 8 w 13"/>
                    <a:gd name="T7" fmla="*/ 14 h 29"/>
                    <a:gd name="T8" fmla="*/ 8 w 13"/>
                    <a:gd name="T9" fmla="*/ 8 h 29"/>
                    <a:gd name="T10" fmla="*/ 9 w 13"/>
                    <a:gd name="T11" fmla="*/ 4 h 29"/>
                    <a:gd name="T12" fmla="*/ 11 w 13"/>
                    <a:gd name="T13" fmla="*/ 0 h 29"/>
                    <a:gd name="T14" fmla="*/ 13 w 13"/>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9">
                      <a:moveTo>
                        <a:pt x="0" y="29"/>
                      </a:moveTo>
                      <a:lnTo>
                        <a:pt x="2" y="27"/>
                      </a:lnTo>
                      <a:lnTo>
                        <a:pt x="4" y="23"/>
                      </a:lnTo>
                      <a:lnTo>
                        <a:pt x="8" y="14"/>
                      </a:lnTo>
                      <a:lnTo>
                        <a:pt x="8" y="8"/>
                      </a:lnTo>
                      <a:lnTo>
                        <a:pt x="9" y="4"/>
                      </a:lnTo>
                      <a:lnTo>
                        <a:pt x="11" y="0"/>
                      </a:lnTo>
                      <a:lnTo>
                        <a:pt x="13" y="0"/>
                      </a:lnTo>
                    </a:path>
                  </a:pathLst>
                </a:custGeom>
                <a:noFill/>
                <a:ln w="23813">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122" name="Line 2289"/>
                <p:cNvSpPr>
                  <a:spLocks noChangeShapeType="1"/>
                </p:cNvSpPr>
                <p:nvPr/>
              </p:nvSpPr>
              <p:spPr bwMode="auto">
                <a:xfrm>
                  <a:off x="1649" y="2821"/>
                  <a:ext cx="2515"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23" name="Oval 2290"/>
                <p:cNvSpPr>
                  <a:spLocks noChangeArrowheads="1"/>
                </p:cNvSpPr>
                <p:nvPr/>
              </p:nvSpPr>
              <p:spPr bwMode="auto">
                <a:xfrm>
                  <a:off x="1621" y="2570"/>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24" name="Oval 2291"/>
                <p:cNvSpPr>
                  <a:spLocks noChangeArrowheads="1"/>
                </p:cNvSpPr>
                <p:nvPr/>
              </p:nvSpPr>
              <p:spPr bwMode="auto">
                <a:xfrm>
                  <a:off x="2053" y="2542"/>
                  <a:ext cx="55" cy="56"/>
                </a:xfrm>
                <a:prstGeom prst="ellipse">
                  <a:avLst/>
                </a:prstGeom>
                <a:solidFill>
                  <a:srgbClr val="FFFFFF"/>
                </a:solidFill>
                <a:ln w="12700">
                  <a:solidFill>
                    <a:srgbClr val="0000FF"/>
                  </a:solidFill>
                  <a:round/>
                  <a:headEnd/>
                  <a:tailEnd/>
                </a:ln>
              </p:spPr>
              <p:txBody>
                <a:bodyPr/>
                <a:lstStyle/>
                <a:p>
                  <a:endParaRPr lang="en-GB" sz="800"/>
                </a:p>
              </p:txBody>
            </p:sp>
            <p:sp>
              <p:nvSpPr>
                <p:cNvPr id="125" name="Oval 2292"/>
                <p:cNvSpPr>
                  <a:spLocks noChangeArrowheads="1"/>
                </p:cNvSpPr>
                <p:nvPr/>
              </p:nvSpPr>
              <p:spPr bwMode="auto">
                <a:xfrm>
                  <a:off x="2412" y="2518"/>
                  <a:ext cx="55" cy="56"/>
                </a:xfrm>
                <a:prstGeom prst="ellipse">
                  <a:avLst/>
                </a:prstGeom>
                <a:solidFill>
                  <a:srgbClr val="FFFFFF"/>
                </a:solidFill>
                <a:ln w="12700">
                  <a:solidFill>
                    <a:srgbClr val="0000FF"/>
                  </a:solidFill>
                  <a:round/>
                  <a:headEnd/>
                  <a:tailEnd/>
                </a:ln>
              </p:spPr>
              <p:txBody>
                <a:bodyPr/>
                <a:lstStyle/>
                <a:p>
                  <a:endParaRPr lang="en-GB" sz="800"/>
                </a:p>
              </p:txBody>
            </p:sp>
            <p:sp>
              <p:nvSpPr>
                <p:cNvPr id="126" name="Oval 2293"/>
                <p:cNvSpPr>
                  <a:spLocks noChangeArrowheads="1"/>
                </p:cNvSpPr>
                <p:nvPr/>
              </p:nvSpPr>
              <p:spPr bwMode="auto">
                <a:xfrm>
                  <a:off x="2699" y="2507"/>
                  <a:ext cx="55" cy="55"/>
                </a:xfrm>
                <a:prstGeom prst="ellipse">
                  <a:avLst/>
                </a:prstGeom>
                <a:solidFill>
                  <a:srgbClr val="FFFFFF"/>
                </a:solidFill>
                <a:ln w="12700">
                  <a:solidFill>
                    <a:srgbClr val="0000FF"/>
                  </a:solidFill>
                  <a:round/>
                  <a:headEnd/>
                  <a:tailEnd/>
                </a:ln>
              </p:spPr>
              <p:txBody>
                <a:bodyPr/>
                <a:lstStyle/>
                <a:p>
                  <a:endParaRPr lang="en-GB" sz="800"/>
                </a:p>
              </p:txBody>
            </p:sp>
            <p:sp>
              <p:nvSpPr>
                <p:cNvPr id="127" name="Oval 2294"/>
                <p:cNvSpPr>
                  <a:spLocks noChangeArrowheads="1"/>
                </p:cNvSpPr>
                <p:nvPr/>
              </p:nvSpPr>
              <p:spPr bwMode="auto">
                <a:xfrm>
                  <a:off x="2879" y="2478"/>
                  <a:ext cx="56" cy="55"/>
                </a:xfrm>
                <a:prstGeom prst="ellipse">
                  <a:avLst/>
                </a:prstGeom>
                <a:solidFill>
                  <a:srgbClr val="FFFFFF"/>
                </a:solidFill>
                <a:ln w="12700">
                  <a:solidFill>
                    <a:srgbClr val="0000FF"/>
                  </a:solidFill>
                  <a:round/>
                  <a:headEnd/>
                  <a:tailEnd/>
                </a:ln>
              </p:spPr>
              <p:txBody>
                <a:bodyPr/>
                <a:lstStyle/>
                <a:p>
                  <a:endParaRPr lang="en-GB" sz="800"/>
                </a:p>
              </p:txBody>
            </p:sp>
            <p:sp>
              <p:nvSpPr>
                <p:cNvPr id="128" name="Oval 2295"/>
                <p:cNvSpPr>
                  <a:spLocks noChangeArrowheads="1"/>
                </p:cNvSpPr>
                <p:nvPr/>
              </p:nvSpPr>
              <p:spPr bwMode="auto">
                <a:xfrm>
                  <a:off x="3059" y="2445"/>
                  <a:ext cx="55" cy="56"/>
                </a:xfrm>
                <a:prstGeom prst="ellipse">
                  <a:avLst/>
                </a:prstGeom>
                <a:solidFill>
                  <a:srgbClr val="FFFFFF"/>
                </a:solidFill>
                <a:ln w="12700">
                  <a:solidFill>
                    <a:srgbClr val="0000FF"/>
                  </a:solidFill>
                  <a:round/>
                  <a:headEnd/>
                  <a:tailEnd/>
                </a:ln>
              </p:spPr>
              <p:txBody>
                <a:bodyPr/>
                <a:lstStyle/>
                <a:p>
                  <a:endParaRPr lang="en-GB" sz="800"/>
                </a:p>
              </p:txBody>
            </p:sp>
            <p:sp>
              <p:nvSpPr>
                <p:cNvPr id="129" name="Oval 2296"/>
                <p:cNvSpPr>
                  <a:spLocks noChangeArrowheads="1"/>
                </p:cNvSpPr>
                <p:nvPr/>
              </p:nvSpPr>
              <p:spPr bwMode="auto">
                <a:xfrm>
                  <a:off x="3238" y="2420"/>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30" name="Oval 2297"/>
                <p:cNvSpPr>
                  <a:spLocks noChangeArrowheads="1"/>
                </p:cNvSpPr>
                <p:nvPr/>
              </p:nvSpPr>
              <p:spPr bwMode="auto">
                <a:xfrm>
                  <a:off x="3381" y="2367"/>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31" name="Oval 2298"/>
                <p:cNvSpPr>
                  <a:spLocks noChangeArrowheads="1"/>
                </p:cNvSpPr>
                <p:nvPr/>
              </p:nvSpPr>
              <p:spPr bwMode="auto">
                <a:xfrm>
                  <a:off x="3496" y="2318"/>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32" name="Oval 2299"/>
                <p:cNvSpPr>
                  <a:spLocks noChangeArrowheads="1"/>
                </p:cNvSpPr>
                <p:nvPr/>
              </p:nvSpPr>
              <p:spPr bwMode="auto">
                <a:xfrm>
                  <a:off x="3583" y="2255"/>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33" name="Oval 2300"/>
                <p:cNvSpPr>
                  <a:spLocks noChangeArrowheads="1"/>
                </p:cNvSpPr>
                <p:nvPr/>
              </p:nvSpPr>
              <p:spPr bwMode="auto">
                <a:xfrm>
                  <a:off x="3655" y="2151"/>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34" name="Oval 2301"/>
                <p:cNvSpPr>
                  <a:spLocks noChangeArrowheads="1"/>
                </p:cNvSpPr>
                <p:nvPr/>
              </p:nvSpPr>
              <p:spPr bwMode="auto">
                <a:xfrm>
                  <a:off x="3712" y="2063"/>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35" name="Oval 2302"/>
                <p:cNvSpPr>
                  <a:spLocks noChangeArrowheads="1"/>
                </p:cNvSpPr>
                <p:nvPr/>
              </p:nvSpPr>
              <p:spPr bwMode="auto">
                <a:xfrm>
                  <a:off x="3755" y="1885"/>
                  <a:ext cx="55" cy="56"/>
                </a:xfrm>
                <a:prstGeom prst="ellipse">
                  <a:avLst/>
                </a:prstGeom>
                <a:solidFill>
                  <a:srgbClr val="FFFFFF"/>
                </a:solidFill>
                <a:ln w="12700">
                  <a:solidFill>
                    <a:srgbClr val="0000FF"/>
                  </a:solidFill>
                  <a:round/>
                  <a:headEnd/>
                  <a:tailEnd/>
                </a:ln>
              </p:spPr>
              <p:txBody>
                <a:bodyPr/>
                <a:lstStyle/>
                <a:p>
                  <a:endParaRPr lang="en-GB" sz="800"/>
                </a:p>
              </p:txBody>
            </p:sp>
            <p:sp>
              <p:nvSpPr>
                <p:cNvPr id="136" name="Oval 2303"/>
                <p:cNvSpPr>
                  <a:spLocks noChangeArrowheads="1"/>
                </p:cNvSpPr>
                <p:nvPr/>
              </p:nvSpPr>
              <p:spPr bwMode="auto">
                <a:xfrm>
                  <a:off x="3791" y="1608"/>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37" name="Oval 2304"/>
                <p:cNvSpPr>
                  <a:spLocks noChangeArrowheads="1"/>
                </p:cNvSpPr>
                <p:nvPr/>
              </p:nvSpPr>
              <p:spPr bwMode="auto">
                <a:xfrm>
                  <a:off x="3820" y="1460"/>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38" name="Oval 2305"/>
                <p:cNvSpPr>
                  <a:spLocks noChangeArrowheads="1"/>
                </p:cNvSpPr>
                <p:nvPr/>
              </p:nvSpPr>
              <p:spPr bwMode="auto">
                <a:xfrm>
                  <a:off x="3841" y="1577"/>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39" name="Oval 2306"/>
                <p:cNvSpPr>
                  <a:spLocks noChangeArrowheads="1"/>
                </p:cNvSpPr>
                <p:nvPr/>
              </p:nvSpPr>
              <p:spPr bwMode="auto">
                <a:xfrm>
                  <a:off x="3855" y="1903"/>
                  <a:ext cx="56" cy="55"/>
                </a:xfrm>
                <a:prstGeom prst="ellipse">
                  <a:avLst/>
                </a:prstGeom>
                <a:solidFill>
                  <a:srgbClr val="FFFFFF"/>
                </a:solidFill>
                <a:ln w="12700">
                  <a:solidFill>
                    <a:srgbClr val="0000FF"/>
                  </a:solidFill>
                  <a:round/>
                  <a:headEnd/>
                  <a:tailEnd/>
                </a:ln>
              </p:spPr>
              <p:txBody>
                <a:bodyPr/>
                <a:lstStyle/>
                <a:p>
                  <a:endParaRPr lang="en-GB" sz="800"/>
                </a:p>
              </p:txBody>
            </p:sp>
            <p:sp>
              <p:nvSpPr>
                <p:cNvPr id="140" name="Oval 2307"/>
                <p:cNvSpPr>
                  <a:spLocks noChangeArrowheads="1"/>
                </p:cNvSpPr>
                <p:nvPr/>
              </p:nvSpPr>
              <p:spPr bwMode="auto">
                <a:xfrm>
                  <a:off x="3870" y="2260"/>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41" name="Oval 2308"/>
                <p:cNvSpPr>
                  <a:spLocks noChangeArrowheads="1"/>
                </p:cNvSpPr>
                <p:nvPr/>
              </p:nvSpPr>
              <p:spPr bwMode="auto">
                <a:xfrm>
                  <a:off x="3884" y="2597"/>
                  <a:ext cx="56" cy="56"/>
                </a:xfrm>
                <a:prstGeom prst="ellipse">
                  <a:avLst/>
                </a:prstGeom>
                <a:solidFill>
                  <a:srgbClr val="FFFFFF"/>
                </a:solidFill>
                <a:ln w="12700">
                  <a:solidFill>
                    <a:srgbClr val="0000FF"/>
                  </a:solidFill>
                  <a:round/>
                  <a:headEnd/>
                  <a:tailEnd/>
                </a:ln>
              </p:spPr>
              <p:txBody>
                <a:bodyPr/>
                <a:lstStyle/>
                <a:p>
                  <a:endParaRPr lang="en-GB" sz="800"/>
                </a:p>
              </p:txBody>
            </p:sp>
            <p:sp>
              <p:nvSpPr>
                <p:cNvPr id="142" name="Oval 2309"/>
                <p:cNvSpPr>
                  <a:spLocks noChangeArrowheads="1"/>
                </p:cNvSpPr>
                <p:nvPr/>
              </p:nvSpPr>
              <p:spPr bwMode="auto">
                <a:xfrm>
                  <a:off x="3899" y="2726"/>
                  <a:ext cx="55" cy="56"/>
                </a:xfrm>
                <a:prstGeom prst="ellipse">
                  <a:avLst/>
                </a:prstGeom>
                <a:solidFill>
                  <a:srgbClr val="FFFFFF"/>
                </a:solidFill>
                <a:ln w="12700">
                  <a:solidFill>
                    <a:srgbClr val="0000FF"/>
                  </a:solidFill>
                  <a:round/>
                  <a:headEnd/>
                  <a:tailEnd/>
                </a:ln>
              </p:spPr>
              <p:txBody>
                <a:bodyPr/>
                <a:lstStyle/>
                <a:p>
                  <a:endParaRPr lang="en-GB" sz="800"/>
                </a:p>
              </p:txBody>
            </p:sp>
            <p:sp>
              <p:nvSpPr>
                <p:cNvPr id="143" name="Oval 2310"/>
                <p:cNvSpPr>
                  <a:spLocks noChangeArrowheads="1"/>
                </p:cNvSpPr>
                <p:nvPr/>
              </p:nvSpPr>
              <p:spPr bwMode="auto">
                <a:xfrm>
                  <a:off x="3913" y="2793"/>
                  <a:ext cx="56" cy="55"/>
                </a:xfrm>
                <a:prstGeom prst="ellipse">
                  <a:avLst/>
                </a:prstGeom>
                <a:solidFill>
                  <a:srgbClr val="FFFFFF"/>
                </a:solidFill>
                <a:ln w="12700">
                  <a:solidFill>
                    <a:srgbClr val="0000FF"/>
                  </a:solidFill>
                  <a:round/>
                  <a:headEnd/>
                  <a:tailEnd/>
                </a:ln>
              </p:spPr>
              <p:txBody>
                <a:bodyPr/>
                <a:lstStyle/>
                <a:p>
                  <a:endParaRPr lang="en-GB" sz="800"/>
                </a:p>
              </p:txBody>
            </p:sp>
            <p:sp>
              <p:nvSpPr>
                <p:cNvPr id="144" name="Oval 2311"/>
                <p:cNvSpPr>
                  <a:spLocks noChangeArrowheads="1"/>
                </p:cNvSpPr>
                <p:nvPr/>
              </p:nvSpPr>
              <p:spPr bwMode="auto">
                <a:xfrm>
                  <a:off x="3927" y="2793"/>
                  <a:ext cx="56" cy="55"/>
                </a:xfrm>
                <a:prstGeom prst="ellipse">
                  <a:avLst/>
                </a:prstGeom>
                <a:solidFill>
                  <a:srgbClr val="FFFFFF"/>
                </a:solidFill>
                <a:ln w="12700">
                  <a:solidFill>
                    <a:srgbClr val="0000FF"/>
                  </a:solidFill>
                  <a:round/>
                  <a:headEnd/>
                  <a:tailEnd/>
                </a:ln>
              </p:spPr>
              <p:txBody>
                <a:bodyPr/>
                <a:lstStyle/>
                <a:p>
                  <a:endParaRPr lang="en-GB" sz="800"/>
                </a:p>
              </p:txBody>
            </p:sp>
            <p:sp>
              <p:nvSpPr>
                <p:cNvPr id="145" name="Oval 2312"/>
                <p:cNvSpPr>
                  <a:spLocks noChangeArrowheads="1"/>
                </p:cNvSpPr>
                <p:nvPr/>
              </p:nvSpPr>
              <p:spPr bwMode="auto">
                <a:xfrm>
                  <a:off x="3992" y="2793"/>
                  <a:ext cx="55" cy="55"/>
                </a:xfrm>
                <a:prstGeom prst="ellipse">
                  <a:avLst/>
                </a:prstGeom>
                <a:solidFill>
                  <a:srgbClr val="FFFFFF"/>
                </a:solidFill>
                <a:ln w="12700">
                  <a:solidFill>
                    <a:srgbClr val="0000FF"/>
                  </a:solidFill>
                  <a:round/>
                  <a:headEnd/>
                  <a:tailEnd/>
                </a:ln>
              </p:spPr>
              <p:txBody>
                <a:bodyPr/>
                <a:lstStyle/>
                <a:p>
                  <a:endParaRPr lang="en-GB" sz="800"/>
                </a:p>
              </p:txBody>
            </p:sp>
            <p:sp>
              <p:nvSpPr>
                <p:cNvPr id="146" name="Oval 2313"/>
                <p:cNvSpPr>
                  <a:spLocks noChangeArrowheads="1"/>
                </p:cNvSpPr>
                <p:nvPr/>
              </p:nvSpPr>
              <p:spPr bwMode="auto">
                <a:xfrm>
                  <a:off x="4064" y="2793"/>
                  <a:ext cx="55" cy="55"/>
                </a:xfrm>
                <a:prstGeom prst="ellipse">
                  <a:avLst/>
                </a:prstGeom>
                <a:solidFill>
                  <a:srgbClr val="FFFFFF"/>
                </a:solidFill>
                <a:ln w="12700">
                  <a:solidFill>
                    <a:srgbClr val="0000FF"/>
                  </a:solidFill>
                  <a:round/>
                  <a:headEnd/>
                  <a:tailEnd/>
                </a:ln>
              </p:spPr>
              <p:txBody>
                <a:bodyPr/>
                <a:lstStyle/>
                <a:p>
                  <a:endParaRPr lang="en-GB" sz="800"/>
                </a:p>
              </p:txBody>
            </p:sp>
            <p:sp>
              <p:nvSpPr>
                <p:cNvPr id="147" name="Line 2314"/>
                <p:cNvSpPr>
                  <a:spLocks noChangeShapeType="1"/>
                </p:cNvSpPr>
                <p:nvPr/>
              </p:nvSpPr>
              <p:spPr bwMode="auto">
                <a:xfrm>
                  <a:off x="4164" y="1241"/>
                  <a:ext cx="1" cy="203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48" name="Line 2315"/>
                <p:cNvSpPr>
                  <a:spLocks noChangeShapeType="1"/>
                </p:cNvSpPr>
                <p:nvPr/>
              </p:nvSpPr>
              <p:spPr bwMode="auto">
                <a:xfrm>
                  <a:off x="4138" y="327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49" name="Line 2316"/>
                <p:cNvSpPr>
                  <a:spLocks noChangeShapeType="1"/>
                </p:cNvSpPr>
                <p:nvPr/>
              </p:nvSpPr>
              <p:spPr bwMode="auto">
                <a:xfrm>
                  <a:off x="4138" y="3227"/>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50" name="Line 2317"/>
                <p:cNvSpPr>
                  <a:spLocks noChangeShapeType="1"/>
                </p:cNvSpPr>
                <p:nvPr/>
              </p:nvSpPr>
              <p:spPr bwMode="auto">
                <a:xfrm>
                  <a:off x="4138" y="318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51" name="Line 2318"/>
                <p:cNvSpPr>
                  <a:spLocks noChangeShapeType="1"/>
                </p:cNvSpPr>
                <p:nvPr/>
              </p:nvSpPr>
              <p:spPr bwMode="auto">
                <a:xfrm>
                  <a:off x="4138" y="3136"/>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52" name="Line 2319"/>
                <p:cNvSpPr>
                  <a:spLocks noChangeShapeType="1"/>
                </p:cNvSpPr>
                <p:nvPr/>
              </p:nvSpPr>
              <p:spPr bwMode="auto">
                <a:xfrm>
                  <a:off x="4138" y="309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53" name="Line 2320"/>
                <p:cNvSpPr>
                  <a:spLocks noChangeShapeType="1"/>
                </p:cNvSpPr>
                <p:nvPr/>
              </p:nvSpPr>
              <p:spPr bwMode="auto">
                <a:xfrm>
                  <a:off x="4138" y="3046"/>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54" name="Line 2321"/>
                <p:cNvSpPr>
                  <a:spLocks noChangeShapeType="1"/>
                </p:cNvSpPr>
                <p:nvPr/>
              </p:nvSpPr>
              <p:spPr bwMode="auto">
                <a:xfrm>
                  <a:off x="4138" y="300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55" name="Line 2322"/>
                <p:cNvSpPr>
                  <a:spLocks noChangeShapeType="1"/>
                </p:cNvSpPr>
                <p:nvPr/>
              </p:nvSpPr>
              <p:spPr bwMode="auto">
                <a:xfrm>
                  <a:off x="4138" y="2956"/>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56" name="Line 2323"/>
                <p:cNvSpPr>
                  <a:spLocks noChangeShapeType="1"/>
                </p:cNvSpPr>
                <p:nvPr/>
              </p:nvSpPr>
              <p:spPr bwMode="auto">
                <a:xfrm>
                  <a:off x="4138" y="291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57" name="Line 2324"/>
                <p:cNvSpPr>
                  <a:spLocks noChangeShapeType="1"/>
                </p:cNvSpPr>
                <p:nvPr/>
              </p:nvSpPr>
              <p:spPr bwMode="auto">
                <a:xfrm>
                  <a:off x="4138" y="2866"/>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58" name="Line 2325"/>
                <p:cNvSpPr>
                  <a:spLocks noChangeShapeType="1"/>
                </p:cNvSpPr>
                <p:nvPr/>
              </p:nvSpPr>
              <p:spPr bwMode="auto">
                <a:xfrm>
                  <a:off x="4138" y="282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59" name="Line 2326"/>
                <p:cNvSpPr>
                  <a:spLocks noChangeShapeType="1"/>
                </p:cNvSpPr>
                <p:nvPr/>
              </p:nvSpPr>
              <p:spPr bwMode="auto">
                <a:xfrm>
                  <a:off x="4138" y="2775"/>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60" name="Line 2327"/>
                <p:cNvSpPr>
                  <a:spLocks noChangeShapeType="1"/>
                </p:cNvSpPr>
                <p:nvPr/>
              </p:nvSpPr>
              <p:spPr bwMode="auto">
                <a:xfrm>
                  <a:off x="4138" y="2730"/>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61" name="Line 2328"/>
                <p:cNvSpPr>
                  <a:spLocks noChangeShapeType="1"/>
                </p:cNvSpPr>
                <p:nvPr/>
              </p:nvSpPr>
              <p:spPr bwMode="auto">
                <a:xfrm>
                  <a:off x="4138" y="2685"/>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62" name="Line 2329"/>
                <p:cNvSpPr>
                  <a:spLocks noChangeShapeType="1"/>
                </p:cNvSpPr>
                <p:nvPr/>
              </p:nvSpPr>
              <p:spPr bwMode="auto">
                <a:xfrm>
                  <a:off x="4138" y="2640"/>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63" name="Line 2330"/>
                <p:cNvSpPr>
                  <a:spLocks noChangeShapeType="1"/>
                </p:cNvSpPr>
                <p:nvPr/>
              </p:nvSpPr>
              <p:spPr bwMode="auto">
                <a:xfrm>
                  <a:off x="4138" y="2595"/>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64" name="Line 2331"/>
                <p:cNvSpPr>
                  <a:spLocks noChangeShapeType="1"/>
                </p:cNvSpPr>
                <p:nvPr/>
              </p:nvSpPr>
              <p:spPr bwMode="auto">
                <a:xfrm>
                  <a:off x="4138" y="2550"/>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65" name="Line 2332"/>
                <p:cNvSpPr>
                  <a:spLocks noChangeShapeType="1"/>
                </p:cNvSpPr>
                <p:nvPr/>
              </p:nvSpPr>
              <p:spPr bwMode="auto">
                <a:xfrm>
                  <a:off x="4138" y="2505"/>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66" name="Line 2333"/>
                <p:cNvSpPr>
                  <a:spLocks noChangeShapeType="1"/>
                </p:cNvSpPr>
                <p:nvPr/>
              </p:nvSpPr>
              <p:spPr bwMode="auto">
                <a:xfrm>
                  <a:off x="4138" y="2460"/>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67" name="Line 2334"/>
                <p:cNvSpPr>
                  <a:spLocks noChangeShapeType="1"/>
                </p:cNvSpPr>
                <p:nvPr/>
              </p:nvSpPr>
              <p:spPr bwMode="auto">
                <a:xfrm>
                  <a:off x="4138" y="2414"/>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68" name="Line 2335"/>
                <p:cNvSpPr>
                  <a:spLocks noChangeShapeType="1"/>
                </p:cNvSpPr>
                <p:nvPr/>
              </p:nvSpPr>
              <p:spPr bwMode="auto">
                <a:xfrm>
                  <a:off x="4138" y="2369"/>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69" name="Line 2336"/>
                <p:cNvSpPr>
                  <a:spLocks noChangeShapeType="1"/>
                </p:cNvSpPr>
                <p:nvPr/>
              </p:nvSpPr>
              <p:spPr bwMode="auto">
                <a:xfrm>
                  <a:off x="4138" y="2324"/>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70" name="Line 2337"/>
                <p:cNvSpPr>
                  <a:spLocks noChangeShapeType="1"/>
                </p:cNvSpPr>
                <p:nvPr/>
              </p:nvSpPr>
              <p:spPr bwMode="auto">
                <a:xfrm>
                  <a:off x="4138" y="2279"/>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71" name="Line 2338"/>
                <p:cNvSpPr>
                  <a:spLocks noChangeShapeType="1"/>
                </p:cNvSpPr>
                <p:nvPr/>
              </p:nvSpPr>
              <p:spPr bwMode="auto">
                <a:xfrm>
                  <a:off x="4138" y="2234"/>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72" name="Line 2339"/>
                <p:cNvSpPr>
                  <a:spLocks noChangeShapeType="1"/>
                </p:cNvSpPr>
                <p:nvPr/>
              </p:nvSpPr>
              <p:spPr bwMode="auto">
                <a:xfrm>
                  <a:off x="4138" y="2189"/>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73" name="Line 2340"/>
                <p:cNvSpPr>
                  <a:spLocks noChangeShapeType="1"/>
                </p:cNvSpPr>
                <p:nvPr/>
              </p:nvSpPr>
              <p:spPr bwMode="auto">
                <a:xfrm>
                  <a:off x="4138" y="2144"/>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74" name="Line 2341"/>
                <p:cNvSpPr>
                  <a:spLocks noChangeShapeType="1"/>
                </p:cNvSpPr>
                <p:nvPr/>
              </p:nvSpPr>
              <p:spPr bwMode="auto">
                <a:xfrm>
                  <a:off x="4138" y="2099"/>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75" name="Line 2342"/>
                <p:cNvSpPr>
                  <a:spLocks noChangeShapeType="1"/>
                </p:cNvSpPr>
                <p:nvPr/>
              </p:nvSpPr>
              <p:spPr bwMode="auto">
                <a:xfrm>
                  <a:off x="4138" y="2053"/>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76" name="Line 2343"/>
                <p:cNvSpPr>
                  <a:spLocks noChangeShapeType="1"/>
                </p:cNvSpPr>
                <p:nvPr/>
              </p:nvSpPr>
              <p:spPr bwMode="auto">
                <a:xfrm>
                  <a:off x="4138" y="2008"/>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77" name="Line 2344"/>
                <p:cNvSpPr>
                  <a:spLocks noChangeShapeType="1"/>
                </p:cNvSpPr>
                <p:nvPr/>
              </p:nvSpPr>
              <p:spPr bwMode="auto">
                <a:xfrm>
                  <a:off x="4138" y="1963"/>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78" name="Line 2345"/>
                <p:cNvSpPr>
                  <a:spLocks noChangeShapeType="1"/>
                </p:cNvSpPr>
                <p:nvPr/>
              </p:nvSpPr>
              <p:spPr bwMode="auto">
                <a:xfrm>
                  <a:off x="4138" y="1918"/>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79" name="Line 2346"/>
                <p:cNvSpPr>
                  <a:spLocks noChangeShapeType="1"/>
                </p:cNvSpPr>
                <p:nvPr/>
              </p:nvSpPr>
              <p:spPr bwMode="auto">
                <a:xfrm>
                  <a:off x="4138" y="1873"/>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80" name="Line 2347"/>
                <p:cNvSpPr>
                  <a:spLocks noChangeShapeType="1"/>
                </p:cNvSpPr>
                <p:nvPr/>
              </p:nvSpPr>
              <p:spPr bwMode="auto">
                <a:xfrm>
                  <a:off x="4138" y="1828"/>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81" name="Line 2348"/>
                <p:cNvSpPr>
                  <a:spLocks noChangeShapeType="1"/>
                </p:cNvSpPr>
                <p:nvPr/>
              </p:nvSpPr>
              <p:spPr bwMode="auto">
                <a:xfrm>
                  <a:off x="4138" y="1783"/>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82" name="Line 2349"/>
                <p:cNvSpPr>
                  <a:spLocks noChangeShapeType="1"/>
                </p:cNvSpPr>
                <p:nvPr/>
              </p:nvSpPr>
              <p:spPr bwMode="auto">
                <a:xfrm>
                  <a:off x="4138" y="1738"/>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83" name="Line 2350"/>
                <p:cNvSpPr>
                  <a:spLocks noChangeShapeType="1"/>
                </p:cNvSpPr>
                <p:nvPr/>
              </p:nvSpPr>
              <p:spPr bwMode="auto">
                <a:xfrm>
                  <a:off x="4138" y="169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84" name="Line 2351"/>
                <p:cNvSpPr>
                  <a:spLocks noChangeShapeType="1"/>
                </p:cNvSpPr>
                <p:nvPr/>
              </p:nvSpPr>
              <p:spPr bwMode="auto">
                <a:xfrm>
                  <a:off x="4138" y="1647"/>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85" name="Line 2352"/>
                <p:cNvSpPr>
                  <a:spLocks noChangeShapeType="1"/>
                </p:cNvSpPr>
                <p:nvPr/>
              </p:nvSpPr>
              <p:spPr bwMode="auto">
                <a:xfrm>
                  <a:off x="4138" y="160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86" name="Line 2353"/>
                <p:cNvSpPr>
                  <a:spLocks noChangeShapeType="1"/>
                </p:cNvSpPr>
                <p:nvPr/>
              </p:nvSpPr>
              <p:spPr bwMode="auto">
                <a:xfrm>
                  <a:off x="4138" y="1557"/>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87" name="Line 2354"/>
                <p:cNvSpPr>
                  <a:spLocks noChangeShapeType="1"/>
                </p:cNvSpPr>
                <p:nvPr/>
              </p:nvSpPr>
              <p:spPr bwMode="auto">
                <a:xfrm>
                  <a:off x="4138" y="151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88" name="Line 2355"/>
                <p:cNvSpPr>
                  <a:spLocks noChangeShapeType="1"/>
                </p:cNvSpPr>
                <p:nvPr/>
              </p:nvSpPr>
              <p:spPr bwMode="auto">
                <a:xfrm>
                  <a:off x="4138" y="1467"/>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89" name="Line 2356"/>
                <p:cNvSpPr>
                  <a:spLocks noChangeShapeType="1"/>
                </p:cNvSpPr>
                <p:nvPr/>
              </p:nvSpPr>
              <p:spPr bwMode="auto">
                <a:xfrm>
                  <a:off x="4138" y="142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90" name="Line 2357"/>
                <p:cNvSpPr>
                  <a:spLocks noChangeShapeType="1"/>
                </p:cNvSpPr>
                <p:nvPr/>
              </p:nvSpPr>
              <p:spPr bwMode="auto">
                <a:xfrm>
                  <a:off x="4138" y="1377"/>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91" name="Line 2358"/>
                <p:cNvSpPr>
                  <a:spLocks noChangeShapeType="1"/>
                </p:cNvSpPr>
                <p:nvPr/>
              </p:nvSpPr>
              <p:spPr bwMode="auto">
                <a:xfrm>
                  <a:off x="4138" y="1332"/>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92" name="Line 2359"/>
                <p:cNvSpPr>
                  <a:spLocks noChangeShapeType="1"/>
                </p:cNvSpPr>
                <p:nvPr/>
              </p:nvSpPr>
              <p:spPr bwMode="auto">
                <a:xfrm>
                  <a:off x="4138" y="1286"/>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93" name="Line 2360"/>
                <p:cNvSpPr>
                  <a:spLocks noChangeShapeType="1"/>
                </p:cNvSpPr>
                <p:nvPr/>
              </p:nvSpPr>
              <p:spPr bwMode="auto">
                <a:xfrm>
                  <a:off x="4138" y="1241"/>
                  <a:ext cx="26"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94" name="Line 2361"/>
                <p:cNvSpPr>
                  <a:spLocks noChangeShapeType="1"/>
                </p:cNvSpPr>
                <p:nvPr/>
              </p:nvSpPr>
              <p:spPr bwMode="auto">
                <a:xfrm>
                  <a:off x="4129" y="3272"/>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95" name="Line 2362"/>
                <p:cNvSpPr>
                  <a:spLocks noChangeShapeType="1"/>
                </p:cNvSpPr>
                <p:nvPr/>
              </p:nvSpPr>
              <p:spPr bwMode="auto">
                <a:xfrm>
                  <a:off x="4129" y="3046"/>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96" name="Line 2363"/>
                <p:cNvSpPr>
                  <a:spLocks noChangeShapeType="1"/>
                </p:cNvSpPr>
                <p:nvPr/>
              </p:nvSpPr>
              <p:spPr bwMode="auto">
                <a:xfrm>
                  <a:off x="4129" y="2821"/>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97" name="Line 2364"/>
                <p:cNvSpPr>
                  <a:spLocks noChangeShapeType="1"/>
                </p:cNvSpPr>
                <p:nvPr/>
              </p:nvSpPr>
              <p:spPr bwMode="auto">
                <a:xfrm>
                  <a:off x="4129" y="2595"/>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98" name="Line 2365"/>
                <p:cNvSpPr>
                  <a:spLocks noChangeShapeType="1"/>
                </p:cNvSpPr>
                <p:nvPr/>
              </p:nvSpPr>
              <p:spPr bwMode="auto">
                <a:xfrm>
                  <a:off x="4129" y="2369"/>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199" name="Line 2366"/>
                <p:cNvSpPr>
                  <a:spLocks noChangeShapeType="1"/>
                </p:cNvSpPr>
                <p:nvPr/>
              </p:nvSpPr>
              <p:spPr bwMode="auto">
                <a:xfrm>
                  <a:off x="4129" y="2144"/>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00" name="Line 2367"/>
                <p:cNvSpPr>
                  <a:spLocks noChangeShapeType="1"/>
                </p:cNvSpPr>
                <p:nvPr/>
              </p:nvSpPr>
              <p:spPr bwMode="auto">
                <a:xfrm>
                  <a:off x="4129" y="1918"/>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01" name="Line 2368"/>
                <p:cNvSpPr>
                  <a:spLocks noChangeShapeType="1"/>
                </p:cNvSpPr>
                <p:nvPr/>
              </p:nvSpPr>
              <p:spPr bwMode="auto">
                <a:xfrm>
                  <a:off x="4129" y="1692"/>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02" name="Line 2369"/>
                <p:cNvSpPr>
                  <a:spLocks noChangeShapeType="1"/>
                </p:cNvSpPr>
                <p:nvPr/>
              </p:nvSpPr>
              <p:spPr bwMode="auto">
                <a:xfrm>
                  <a:off x="4129" y="1467"/>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03" name="Line 2370"/>
                <p:cNvSpPr>
                  <a:spLocks noChangeShapeType="1"/>
                </p:cNvSpPr>
                <p:nvPr/>
              </p:nvSpPr>
              <p:spPr bwMode="auto">
                <a:xfrm>
                  <a:off x="4129" y="1241"/>
                  <a:ext cx="35" cy="1"/>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04" name="Line 2371"/>
                <p:cNvSpPr>
                  <a:spLocks noChangeShapeType="1"/>
                </p:cNvSpPr>
                <p:nvPr/>
              </p:nvSpPr>
              <p:spPr bwMode="auto">
                <a:xfrm flipV="1">
                  <a:off x="1649" y="3050"/>
                  <a:ext cx="72" cy="3"/>
                </a:xfrm>
                <a:prstGeom prst="line">
                  <a:avLst/>
                </a:prstGeom>
                <a:noFill/>
                <a:ln w="23813">
                  <a:solidFill>
                    <a:srgbClr val="FF66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05" name="Freeform 2372"/>
                <p:cNvSpPr>
                  <a:spLocks/>
                </p:cNvSpPr>
                <p:nvPr/>
              </p:nvSpPr>
              <p:spPr bwMode="auto">
                <a:xfrm>
                  <a:off x="1721" y="3046"/>
                  <a:ext cx="72" cy="4"/>
                </a:xfrm>
                <a:custGeom>
                  <a:avLst/>
                  <a:gdLst>
                    <a:gd name="T0" fmla="*/ 0 w 144"/>
                    <a:gd name="T1" fmla="*/ 8 h 8"/>
                    <a:gd name="T2" fmla="*/ 73 w 144"/>
                    <a:gd name="T3" fmla="*/ 4 h 8"/>
                    <a:gd name="T4" fmla="*/ 144 w 144"/>
                    <a:gd name="T5" fmla="*/ 0 h 8"/>
                  </a:gdLst>
                  <a:ahLst/>
                  <a:cxnLst>
                    <a:cxn ang="0">
                      <a:pos x="T0" y="T1"/>
                    </a:cxn>
                    <a:cxn ang="0">
                      <a:pos x="T2" y="T3"/>
                    </a:cxn>
                    <a:cxn ang="0">
                      <a:pos x="T4" y="T5"/>
                    </a:cxn>
                  </a:cxnLst>
                  <a:rect l="0" t="0" r="r" b="b"/>
                  <a:pathLst>
                    <a:path w="144" h="8">
                      <a:moveTo>
                        <a:pt x="0" y="8"/>
                      </a:moveTo>
                      <a:lnTo>
                        <a:pt x="73" y="4"/>
                      </a:lnTo>
                      <a:lnTo>
                        <a:pt x="144"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06" name="Line 2373"/>
                <p:cNvSpPr>
                  <a:spLocks noChangeShapeType="1"/>
                </p:cNvSpPr>
                <p:nvPr/>
              </p:nvSpPr>
              <p:spPr bwMode="auto">
                <a:xfrm flipV="1">
                  <a:off x="1793" y="3043"/>
                  <a:ext cx="71" cy="3"/>
                </a:xfrm>
                <a:prstGeom prst="line">
                  <a:avLst/>
                </a:prstGeom>
                <a:noFill/>
                <a:ln w="23813">
                  <a:solidFill>
                    <a:srgbClr val="FF66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07" name="Line 2374"/>
                <p:cNvSpPr>
                  <a:spLocks noChangeShapeType="1"/>
                </p:cNvSpPr>
                <p:nvPr/>
              </p:nvSpPr>
              <p:spPr bwMode="auto">
                <a:xfrm flipV="1">
                  <a:off x="1864" y="3040"/>
                  <a:ext cx="72" cy="3"/>
                </a:xfrm>
                <a:prstGeom prst="line">
                  <a:avLst/>
                </a:prstGeom>
                <a:noFill/>
                <a:ln w="23813">
                  <a:solidFill>
                    <a:srgbClr val="FF66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08" name="Line 2375"/>
                <p:cNvSpPr>
                  <a:spLocks noChangeShapeType="1"/>
                </p:cNvSpPr>
                <p:nvPr/>
              </p:nvSpPr>
              <p:spPr bwMode="auto">
                <a:xfrm flipV="1">
                  <a:off x="1936" y="3037"/>
                  <a:ext cx="72" cy="3"/>
                </a:xfrm>
                <a:prstGeom prst="line">
                  <a:avLst/>
                </a:prstGeom>
                <a:noFill/>
                <a:ln w="23813">
                  <a:solidFill>
                    <a:srgbClr val="FF66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09" name="Freeform 2376"/>
                <p:cNvSpPr>
                  <a:spLocks/>
                </p:cNvSpPr>
                <p:nvPr/>
              </p:nvSpPr>
              <p:spPr bwMode="auto">
                <a:xfrm>
                  <a:off x="2008" y="3034"/>
                  <a:ext cx="72" cy="3"/>
                </a:xfrm>
                <a:custGeom>
                  <a:avLst/>
                  <a:gdLst>
                    <a:gd name="T0" fmla="*/ 0 w 144"/>
                    <a:gd name="T1" fmla="*/ 8 h 8"/>
                    <a:gd name="T2" fmla="*/ 71 w 144"/>
                    <a:gd name="T3" fmla="*/ 4 h 8"/>
                    <a:gd name="T4" fmla="*/ 144 w 144"/>
                    <a:gd name="T5" fmla="*/ 0 h 8"/>
                  </a:gdLst>
                  <a:ahLst/>
                  <a:cxnLst>
                    <a:cxn ang="0">
                      <a:pos x="T0" y="T1"/>
                    </a:cxn>
                    <a:cxn ang="0">
                      <a:pos x="T2" y="T3"/>
                    </a:cxn>
                    <a:cxn ang="0">
                      <a:pos x="T4" y="T5"/>
                    </a:cxn>
                  </a:cxnLst>
                  <a:rect l="0" t="0" r="r" b="b"/>
                  <a:pathLst>
                    <a:path w="144" h="8">
                      <a:moveTo>
                        <a:pt x="0" y="8"/>
                      </a:moveTo>
                      <a:lnTo>
                        <a:pt x="71" y="4"/>
                      </a:lnTo>
                      <a:lnTo>
                        <a:pt x="144"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10" name="Line 2377"/>
                <p:cNvSpPr>
                  <a:spLocks noChangeShapeType="1"/>
                </p:cNvSpPr>
                <p:nvPr/>
              </p:nvSpPr>
              <p:spPr bwMode="auto">
                <a:xfrm flipV="1">
                  <a:off x="2080" y="3031"/>
                  <a:ext cx="72" cy="3"/>
                </a:xfrm>
                <a:prstGeom prst="line">
                  <a:avLst/>
                </a:prstGeom>
                <a:noFill/>
                <a:ln w="23813">
                  <a:solidFill>
                    <a:srgbClr val="FF66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11" name="Line 2378"/>
                <p:cNvSpPr>
                  <a:spLocks noChangeShapeType="1"/>
                </p:cNvSpPr>
                <p:nvPr/>
              </p:nvSpPr>
              <p:spPr bwMode="auto">
                <a:xfrm flipV="1">
                  <a:off x="2152" y="3028"/>
                  <a:ext cx="72" cy="3"/>
                </a:xfrm>
                <a:prstGeom prst="line">
                  <a:avLst/>
                </a:prstGeom>
                <a:noFill/>
                <a:ln w="23813">
                  <a:solidFill>
                    <a:srgbClr val="FF66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12" name="Freeform 2379"/>
                <p:cNvSpPr>
                  <a:spLocks/>
                </p:cNvSpPr>
                <p:nvPr/>
              </p:nvSpPr>
              <p:spPr bwMode="auto">
                <a:xfrm>
                  <a:off x="2224" y="3026"/>
                  <a:ext cx="71" cy="2"/>
                </a:xfrm>
                <a:custGeom>
                  <a:avLst/>
                  <a:gdLst>
                    <a:gd name="T0" fmla="*/ 0 w 142"/>
                    <a:gd name="T1" fmla="*/ 4 h 4"/>
                    <a:gd name="T2" fmla="*/ 71 w 142"/>
                    <a:gd name="T3" fmla="*/ 2 h 4"/>
                    <a:gd name="T4" fmla="*/ 142 w 142"/>
                    <a:gd name="T5" fmla="*/ 0 h 4"/>
                  </a:gdLst>
                  <a:ahLst/>
                  <a:cxnLst>
                    <a:cxn ang="0">
                      <a:pos x="T0" y="T1"/>
                    </a:cxn>
                    <a:cxn ang="0">
                      <a:pos x="T2" y="T3"/>
                    </a:cxn>
                    <a:cxn ang="0">
                      <a:pos x="T4" y="T5"/>
                    </a:cxn>
                  </a:cxnLst>
                  <a:rect l="0" t="0" r="r" b="b"/>
                  <a:pathLst>
                    <a:path w="142" h="4">
                      <a:moveTo>
                        <a:pt x="0" y="4"/>
                      </a:moveTo>
                      <a:lnTo>
                        <a:pt x="71" y="2"/>
                      </a:lnTo>
                      <a:lnTo>
                        <a:pt x="142"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13" name="Line 2380"/>
                <p:cNvSpPr>
                  <a:spLocks noChangeShapeType="1"/>
                </p:cNvSpPr>
                <p:nvPr/>
              </p:nvSpPr>
              <p:spPr bwMode="auto">
                <a:xfrm>
                  <a:off x="2295" y="3026"/>
                  <a:ext cx="72" cy="1"/>
                </a:xfrm>
                <a:prstGeom prst="line">
                  <a:avLst/>
                </a:prstGeom>
                <a:noFill/>
                <a:ln w="23813">
                  <a:solidFill>
                    <a:srgbClr val="FF66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14" name="Freeform 2381"/>
                <p:cNvSpPr>
                  <a:spLocks/>
                </p:cNvSpPr>
                <p:nvPr/>
              </p:nvSpPr>
              <p:spPr bwMode="auto">
                <a:xfrm>
                  <a:off x="2367" y="3027"/>
                  <a:ext cx="72" cy="4"/>
                </a:xfrm>
                <a:custGeom>
                  <a:avLst/>
                  <a:gdLst>
                    <a:gd name="T0" fmla="*/ 0 w 144"/>
                    <a:gd name="T1" fmla="*/ 0 h 7"/>
                    <a:gd name="T2" fmla="*/ 71 w 144"/>
                    <a:gd name="T3" fmla="*/ 4 h 7"/>
                    <a:gd name="T4" fmla="*/ 144 w 144"/>
                    <a:gd name="T5" fmla="*/ 7 h 7"/>
                  </a:gdLst>
                  <a:ahLst/>
                  <a:cxnLst>
                    <a:cxn ang="0">
                      <a:pos x="T0" y="T1"/>
                    </a:cxn>
                    <a:cxn ang="0">
                      <a:pos x="T2" y="T3"/>
                    </a:cxn>
                    <a:cxn ang="0">
                      <a:pos x="T4" y="T5"/>
                    </a:cxn>
                  </a:cxnLst>
                  <a:rect l="0" t="0" r="r" b="b"/>
                  <a:pathLst>
                    <a:path w="144" h="7">
                      <a:moveTo>
                        <a:pt x="0" y="0"/>
                      </a:moveTo>
                      <a:lnTo>
                        <a:pt x="71" y="4"/>
                      </a:lnTo>
                      <a:lnTo>
                        <a:pt x="144" y="7"/>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15" name="Freeform 2382"/>
                <p:cNvSpPr>
                  <a:spLocks/>
                </p:cNvSpPr>
                <p:nvPr/>
              </p:nvSpPr>
              <p:spPr bwMode="auto">
                <a:xfrm>
                  <a:off x="2439" y="3031"/>
                  <a:ext cx="72" cy="7"/>
                </a:xfrm>
                <a:custGeom>
                  <a:avLst/>
                  <a:gdLst>
                    <a:gd name="T0" fmla="*/ 0 w 144"/>
                    <a:gd name="T1" fmla="*/ 0 h 16"/>
                    <a:gd name="T2" fmla="*/ 71 w 144"/>
                    <a:gd name="T3" fmla="*/ 8 h 16"/>
                    <a:gd name="T4" fmla="*/ 144 w 144"/>
                    <a:gd name="T5" fmla="*/ 16 h 16"/>
                  </a:gdLst>
                  <a:ahLst/>
                  <a:cxnLst>
                    <a:cxn ang="0">
                      <a:pos x="T0" y="T1"/>
                    </a:cxn>
                    <a:cxn ang="0">
                      <a:pos x="T2" y="T3"/>
                    </a:cxn>
                    <a:cxn ang="0">
                      <a:pos x="T4" y="T5"/>
                    </a:cxn>
                  </a:cxnLst>
                  <a:rect l="0" t="0" r="r" b="b"/>
                  <a:pathLst>
                    <a:path w="144" h="16">
                      <a:moveTo>
                        <a:pt x="0" y="0"/>
                      </a:moveTo>
                      <a:lnTo>
                        <a:pt x="71" y="8"/>
                      </a:lnTo>
                      <a:lnTo>
                        <a:pt x="144" y="16"/>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16" name="Freeform 2383"/>
                <p:cNvSpPr>
                  <a:spLocks/>
                </p:cNvSpPr>
                <p:nvPr/>
              </p:nvSpPr>
              <p:spPr bwMode="auto">
                <a:xfrm>
                  <a:off x="2511" y="3038"/>
                  <a:ext cx="72" cy="9"/>
                </a:xfrm>
                <a:custGeom>
                  <a:avLst/>
                  <a:gdLst>
                    <a:gd name="T0" fmla="*/ 0 w 144"/>
                    <a:gd name="T1" fmla="*/ 0 h 17"/>
                    <a:gd name="T2" fmla="*/ 71 w 144"/>
                    <a:gd name="T3" fmla="*/ 9 h 17"/>
                    <a:gd name="T4" fmla="*/ 144 w 144"/>
                    <a:gd name="T5" fmla="*/ 17 h 17"/>
                  </a:gdLst>
                  <a:ahLst/>
                  <a:cxnLst>
                    <a:cxn ang="0">
                      <a:pos x="T0" y="T1"/>
                    </a:cxn>
                    <a:cxn ang="0">
                      <a:pos x="T2" y="T3"/>
                    </a:cxn>
                    <a:cxn ang="0">
                      <a:pos x="T4" y="T5"/>
                    </a:cxn>
                  </a:cxnLst>
                  <a:rect l="0" t="0" r="r" b="b"/>
                  <a:pathLst>
                    <a:path w="144" h="17">
                      <a:moveTo>
                        <a:pt x="0" y="0"/>
                      </a:moveTo>
                      <a:lnTo>
                        <a:pt x="71" y="9"/>
                      </a:lnTo>
                      <a:lnTo>
                        <a:pt x="144" y="17"/>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17" name="Freeform 2384"/>
                <p:cNvSpPr>
                  <a:spLocks/>
                </p:cNvSpPr>
                <p:nvPr/>
              </p:nvSpPr>
              <p:spPr bwMode="auto">
                <a:xfrm>
                  <a:off x="2583" y="3047"/>
                  <a:ext cx="72" cy="7"/>
                </a:xfrm>
                <a:custGeom>
                  <a:avLst/>
                  <a:gdLst>
                    <a:gd name="T0" fmla="*/ 0 w 144"/>
                    <a:gd name="T1" fmla="*/ 0 h 14"/>
                    <a:gd name="T2" fmla="*/ 73 w 144"/>
                    <a:gd name="T3" fmla="*/ 8 h 14"/>
                    <a:gd name="T4" fmla="*/ 144 w 144"/>
                    <a:gd name="T5" fmla="*/ 14 h 14"/>
                  </a:gdLst>
                  <a:ahLst/>
                  <a:cxnLst>
                    <a:cxn ang="0">
                      <a:pos x="T0" y="T1"/>
                    </a:cxn>
                    <a:cxn ang="0">
                      <a:pos x="T2" y="T3"/>
                    </a:cxn>
                    <a:cxn ang="0">
                      <a:pos x="T4" y="T5"/>
                    </a:cxn>
                  </a:cxnLst>
                  <a:rect l="0" t="0" r="r" b="b"/>
                  <a:pathLst>
                    <a:path w="144" h="14">
                      <a:moveTo>
                        <a:pt x="0" y="0"/>
                      </a:moveTo>
                      <a:lnTo>
                        <a:pt x="73" y="8"/>
                      </a:lnTo>
                      <a:lnTo>
                        <a:pt x="144" y="14"/>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18" name="Freeform 2385"/>
                <p:cNvSpPr>
                  <a:spLocks/>
                </p:cNvSpPr>
                <p:nvPr/>
              </p:nvSpPr>
              <p:spPr bwMode="auto">
                <a:xfrm>
                  <a:off x="2655" y="3054"/>
                  <a:ext cx="71" cy="3"/>
                </a:xfrm>
                <a:custGeom>
                  <a:avLst/>
                  <a:gdLst>
                    <a:gd name="T0" fmla="*/ 0 w 142"/>
                    <a:gd name="T1" fmla="*/ 0 h 5"/>
                    <a:gd name="T2" fmla="*/ 71 w 142"/>
                    <a:gd name="T3" fmla="*/ 3 h 5"/>
                    <a:gd name="T4" fmla="*/ 142 w 142"/>
                    <a:gd name="T5" fmla="*/ 5 h 5"/>
                  </a:gdLst>
                  <a:ahLst/>
                  <a:cxnLst>
                    <a:cxn ang="0">
                      <a:pos x="T0" y="T1"/>
                    </a:cxn>
                    <a:cxn ang="0">
                      <a:pos x="T2" y="T3"/>
                    </a:cxn>
                    <a:cxn ang="0">
                      <a:pos x="T4" y="T5"/>
                    </a:cxn>
                  </a:cxnLst>
                  <a:rect l="0" t="0" r="r" b="b"/>
                  <a:pathLst>
                    <a:path w="142" h="5">
                      <a:moveTo>
                        <a:pt x="0" y="0"/>
                      </a:moveTo>
                      <a:lnTo>
                        <a:pt x="71" y="3"/>
                      </a:lnTo>
                      <a:lnTo>
                        <a:pt x="142" y="5"/>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19" name="Freeform 2386"/>
                <p:cNvSpPr>
                  <a:spLocks/>
                </p:cNvSpPr>
                <p:nvPr/>
              </p:nvSpPr>
              <p:spPr bwMode="auto">
                <a:xfrm>
                  <a:off x="2726" y="3053"/>
                  <a:ext cx="72" cy="4"/>
                </a:xfrm>
                <a:custGeom>
                  <a:avLst/>
                  <a:gdLst>
                    <a:gd name="T0" fmla="*/ 0 w 144"/>
                    <a:gd name="T1" fmla="*/ 7 h 7"/>
                    <a:gd name="T2" fmla="*/ 71 w 144"/>
                    <a:gd name="T3" fmla="*/ 5 h 7"/>
                    <a:gd name="T4" fmla="*/ 144 w 144"/>
                    <a:gd name="T5" fmla="*/ 0 h 7"/>
                  </a:gdLst>
                  <a:ahLst/>
                  <a:cxnLst>
                    <a:cxn ang="0">
                      <a:pos x="T0" y="T1"/>
                    </a:cxn>
                    <a:cxn ang="0">
                      <a:pos x="T2" y="T3"/>
                    </a:cxn>
                    <a:cxn ang="0">
                      <a:pos x="T4" y="T5"/>
                    </a:cxn>
                  </a:cxnLst>
                  <a:rect l="0" t="0" r="r" b="b"/>
                  <a:pathLst>
                    <a:path w="144" h="7">
                      <a:moveTo>
                        <a:pt x="0" y="7"/>
                      </a:moveTo>
                      <a:lnTo>
                        <a:pt x="71" y="5"/>
                      </a:lnTo>
                      <a:lnTo>
                        <a:pt x="144"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20" name="Freeform 2387"/>
                <p:cNvSpPr>
                  <a:spLocks/>
                </p:cNvSpPr>
                <p:nvPr/>
              </p:nvSpPr>
              <p:spPr bwMode="auto">
                <a:xfrm>
                  <a:off x="2798" y="3044"/>
                  <a:ext cx="72" cy="9"/>
                </a:xfrm>
                <a:custGeom>
                  <a:avLst/>
                  <a:gdLst>
                    <a:gd name="T0" fmla="*/ 0 w 144"/>
                    <a:gd name="T1" fmla="*/ 18 h 18"/>
                    <a:gd name="T2" fmla="*/ 71 w 144"/>
                    <a:gd name="T3" fmla="*/ 10 h 18"/>
                    <a:gd name="T4" fmla="*/ 144 w 144"/>
                    <a:gd name="T5" fmla="*/ 0 h 18"/>
                  </a:gdLst>
                  <a:ahLst/>
                  <a:cxnLst>
                    <a:cxn ang="0">
                      <a:pos x="T0" y="T1"/>
                    </a:cxn>
                    <a:cxn ang="0">
                      <a:pos x="T2" y="T3"/>
                    </a:cxn>
                    <a:cxn ang="0">
                      <a:pos x="T4" y="T5"/>
                    </a:cxn>
                  </a:cxnLst>
                  <a:rect l="0" t="0" r="r" b="b"/>
                  <a:pathLst>
                    <a:path w="144" h="18">
                      <a:moveTo>
                        <a:pt x="0" y="18"/>
                      </a:moveTo>
                      <a:lnTo>
                        <a:pt x="71" y="10"/>
                      </a:lnTo>
                      <a:lnTo>
                        <a:pt x="144"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21" name="Freeform 2388"/>
                <p:cNvSpPr>
                  <a:spLocks/>
                </p:cNvSpPr>
                <p:nvPr/>
              </p:nvSpPr>
              <p:spPr bwMode="auto">
                <a:xfrm>
                  <a:off x="2870" y="3035"/>
                  <a:ext cx="72" cy="9"/>
                </a:xfrm>
                <a:custGeom>
                  <a:avLst/>
                  <a:gdLst>
                    <a:gd name="T0" fmla="*/ 0 w 144"/>
                    <a:gd name="T1" fmla="*/ 19 h 19"/>
                    <a:gd name="T2" fmla="*/ 71 w 144"/>
                    <a:gd name="T3" fmla="*/ 10 h 19"/>
                    <a:gd name="T4" fmla="*/ 144 w 144"/>
                    <a:gd name="T5" fmla="*/ 0 h 19"/>
                  </a:gdLst>
                  <a:ahLst/>
                  <a:cxnLst>
                    <a:cxn ang="0">
                      <a:pos x="T0" y="T1"/>
                    </a:cxn>
                    <a:cxn ang="0">
                      <a:pos x="T2" y="T3"/>
                    </a:cxn>
                    <a:cxn ang="0">
                      <a:pos x="T4" y="T5"/>
                    </a:cxn>
                  </a:cxnLst>
                  <a:rect l="0" t="0" r="r" b="b"/>
                  <a:pathLst>
                    <a:path w="144" h="19">
                      <a:moveTo>
                        <a:pt x="0" y="19"/>
                      </a:moveTo>
                      <a:lnTo>
                        <a:pt x="71" y="10"/>
                      </a:lnTo>
                      <a:lnTo>
                        <a:pt x="144"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22" name="Freeform 2389"/>
                <p:cNvSpPr>
                  <a:spLocks/>
                </p:cNvSpPr>
                <p:nvPr/>
              </p:nvSpPr>
              <p:spPr bwMode="auto">
                <a:xfrm>
                  <a:off x="2942" y="3028"/>
                  <a:ext cx="72" cy="7"/>
                </a:xfrm>
                <a:custGeom>
                  <a:avLst/>
                  <a:gdLst>
                    <a:gd name="T0" fmla="*/ 0 w 144"/>
                    <a:gd name="T1" fmla="*/ 13 h 13"/>
                    <a:gd name="T2" fmla="*/ 71 w 144"/>
                    <a:gd name="T3" fmla="*/ 5 h 13"/>
                    <a:gd name="T4" fmla="*/ 107 w 144"/>
                    <a:gd name="T5" fmla="*/ 2 h 13"/>
                    <a:gd name="T6" fmla="*/ 144 w 144"/>
                    <a:gd name="T7" fmla="*/ 0 h 13"/>
                  </a:gdLst>
                  <a:ahLst/>
                  <a:cxnLst>
                    <a:cxn ang="0">
                      <a:pos x="T0" y="T1"/>
                    </a:cxn>
                    <a:cxn ang="0">
                      <a:pos x="T2" y="T3"/>
                    </a:cxn>
                    <a:cxn ang="0">
                      <a:pos x="T4" y="T5"/>
                    </a:cxn>
                    <a:cxn ang="0">
                      <a:pos x="T6" y="T7"/>
                    </a:cxn>
                  </a:cxnLst>
                  <a:rect l="0" t="0" r="r" b="b"/>
                  <a:pathLst>
                    <a:path w="144" h="13">
                      <a:moveTo>
                        <a:pt x="0" y="13"/>
                      </a:moveTo>
                      <a:lnTo>
                        <a:pt x="71" y="5"/>
                      </a:lnTo>
                      <a:lnTo>
                        <a:pt x="107" y="2"/>
                      </a:lnTo>
                      <a:lnTo>
                        <a:pt x="144"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23" name="Freeform 2390"/>
                <p:cNvSpPr>
                  <a:spLocks/>
                </p:cNvSpPr>
                <p:nvPr/>
              </p:nvSpPr>
              <p:spPr bwMode="auto">
                <a:xfrm>
                  <a:off x="3014" y="3028"/>
                  <a:ext cx="72" cy="2"/>
                </a:xfrm>
                <a:custGeom>
                  <a:avLst/>
                  <a:gdLst>
                    <a:gd name="T0" fmla="*/ 0 w 144"/>
                    <a:gd name="T1" fmla="*/ 0 h 4"/>
                    <a:gd name="T2" fmla="*/ 38 w 144"/>
                    <a:gd name="T3" fmla="*/ 0 h 4"/>
                    <a:gd name="T4" fmla="*/ 77 w 144"/>
                    <a:gd name="T5" fmla="*/ 0 h 4"/>
                    <a:gd name="T6" fmla="*/ 113 w 144"/>
                    <a:gd name="T7" fmla="*/ 2 h 4"/>
                    <a:gd name="T8" fmla="*/ 129 w 144"/>
                    <a:gd name="T9" fmla="*/ 4 h 4"/>
                    <a:gd name="T10" fmla="*/ 144 w 144"/>
                    <a:gd name="T11" fmla="*/ 4 h 4"/>
                  </a:gdLst>
                  <a:ahLst/>
                  <a:cxnLst>
                    <a:cxn ang="0">
                      <a:pos x="T0" y="T1"/>
                    </a:cxn>
                    <a:cxn ang="0">
                      <a:pos x="T2" y="T3"/>
                    </a:cxn>
                    <a:cxn ang="0">
                      <a:pos x="T4" y="T5"/>
                    </a:cxn>
                    <a:cxn ang="0">
                      <a:pos x="T6" y="T7"/>
                    </a:cxn>
                    <a:cxn ang="0">
                      <a:pos x="T8" y="T9"/>
                    </a:cxn>
                    <a:cxn ang="0">
                      <a:pos x="T10" y="T11"/>
                    </a:cxn>
                  </a:cxnLst>
                  <a:rect l="0" t="0" r="r" b="b"/>
                  <a:pathLst>
                    <a:path w="144" h="4">
                      <a:moveTo>
                        <a:pt x="0" y="0"/>
                      </a:moveTo>
                      <a:lnTo>
                        <a:pt x="38" y="0"/>
                      </a:lnTo>
                      <a:lnTo>
                        <a:pt x="77" y="0"/>
                      </a:lnTo>
                      <a:lnTo>
                        <a:pt x="113" y="2"/>
                      </a:lnTo>
                      <a:lnTo>
                        <a:pt x="129" y="4"/>
                      </a:lnTo>
                      <a:lnTo>
                        <a:pt x="144" y="4"/>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24" name="Freeform 2391"/>
                <p:cNvSpPr>
                  <a:spLocks/>
                </p:cNvSpPr>
                <p:nvPr/>
              </p:nvSpPr>
              <p:spPr bwMode="auto">
                <a:xfrm>
                  <a:off x="3086" y="3030"/>
                  <a:ext cx="36" cy="5"/>
                </a:xfrm>
                <a:custGeom>
                  <a:avLst/>
                  <a:gdLst>
                    <a:gd name="T0" fmla="*/ 0 w 71"/>
                    <a:gd name="T1" fmla="*/ 0 h 9"/>
                    <a:gd name="T2" fmla="*/ 11 w 71"/>
                    <a:gd name="T3" fmla="*/ 0 h 9"/>
                    <a:gd name="T4" fmla="*/ 23 w 71"/>
                    <a:gd name="T5" fmla="*/ 1 h 9"/>
                    <a:gd name="T6" fmla="*/ 40 w 71"/>
                    <a:gd name="T7" fmla="*/ 3 h 9"/>
                    <a:gd name="T8" fmla="*/ 56 w 71"/>
                    <a:gd name="T9" fmla="*/ 7 h 9"/>
                    <a:gd name="T10" fmla="*/ 71 w 71"/>
                    <a:gd name="T11" fmla="*/ 9 h 9"/>
                  </a:gdLst>
                  <a:ahLst/>
                  <a:cxnLst>
                    <a:cxn ang="0">
                      <a:pos x="T0" y="T1"/>
                    </a:cxn>
                    <a:cxn ang="0">
                      <a:pos x="T2" y="T3"/>
                    </a:cxn>
                    <a:cxn ang="0">
                      <a:pos x="T4" y="T5"/>
                    </a:cxn>
                    <a:cxn ang="0">
                      <a:pos x="T6" y="T7"/>
                    </a:cxn>
                    <a:cxn ang="0">
                      <a:pos x="T8" y="T9"/>
                    </a:cxn>
                    <a:cxn ang="0">
                      <a:pos x="T10" y="T11"/>
                    </a:cxn>
                  </a:cxnLst>
                  <a:rect l="0" t="0" r="r" b="b"/>
                  <a:pathLst>
                    <a:path w="71" h="9">
                      <a:moveTo>
                        <a:pt x="0" y="0"/>
                      </a:moveTo>
                      <a:lnTo>
                        <a:pt x="11" y="0"/>
                      </a:lnTo>
                      <a:lnTo>
                        <a:pt x="23" y="1"/>
                      </a:lnTo>
                      <a:lnTo>
                        <a:pt x="40" y="3"/>
                      </a:lnTo>
                      <a:lnTo>
                        <a:pt x="56" y="7"/>
                      </a:lnTo>
                      <a:lnTo>
                        <a:pt x="71" y="9"/>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25" name="Freeform 2392"/>
                <p:cNvSpPr>
                  <a:spLocks/>
                </p:cNvSpPr>
                <p:nvPr/>
              </p:nvSpPr>
              <p:spPr bwMode="auto">
                <a:xfrm>
                  <a:off x="3122" y="3035"/>
                  <a:ext cx="36" cy="6"/>
                </a:xfrm>
                <a:custGeom>
                  <a:avLst/>
                  <a:gdLst>
                    <a:gd name="T0" fmla="*/ 0 w 71"/>
                    <a:gd name="T1" fmla="*/ 0 h 14"/>
                    <a:gd name="T2" fmla="*/ 35 w 71"/>
                    <a:gd name="T3" fmla="*/ 6 h 14"/>
                    <a:gd name="T4" fmla="*/ 71 w 71"/>
                    <a:gd name="T5" fmla="*/ 14 h 14"/>
                  </a:gdLst>
                  <a:ahLst/>
                  <a:cxnLst>
                    <a:cxn ang="0">
                      <a:pos x="T0" y="T1"/>
                    </a:cxn>
                    <a:cxn ang="0">
                      <a:pos x="T2" y="T3"/>
                    </a:cxn>
                    <a:cxn ang="0">
                      <a:pos x="T4" y="T5"/>
                    </a:cxn>
                  </a:cxnLst>
                  <a:rect l="0" t="0" r="r" b="b"/>
                  <a:pathLst>
                    <a:path w="71" h="14">
                      <a:moveTo>
                        <a:pt x="0" y="0"/>
                      </a:moveTo>
                      <a:lnTo>
                        <a:pt x="35" y="6"/>
                      </a:lnTo>
                      <a:lnTo>
                        <a:pt x="71" y="14"/>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26" name="Line 2393"/>
                <p:cNvSpPr>
                  <a:spLocks noChangeShapeType="1"/>
                </p:cNvSpPr>
                <p:nvPr/>
              </p:nvSpPr>
              <p:spPr bwMode="auto">
                <a:xfrm>
                  <a:off x="3158" y="3041"/>
                  <a:ext cx="36" cy="7"/>
                </a:xfrm>
                <a:prstGeom prst="line">
                  <a:avLst/>
                </a:prstGeom>
                <a:noFill/>
                <a:ln w="23813">
                  <a:solidFill>
                    <a:srgbClr val="FF66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27" name="Freeform 2394"/>
                <p:cNvSpPr>
                  <a:spLocks/>
                </p:cNvSpPr>
                <p:nvPr/>
              </p:nvSpPr>
              <p:spPr bwMode="auto">
                <a:xfrm>
                  <a:off x="3194" y="3048"/>
                  <a:ext cx="36" cy="6"/>
                </a:xfrm>
                <a:custGeom>
                  <a:avLst/>
                  <a:gdLst>
                    <a:gd name="T0" fmla="*/ 0 w 71"/>
                    <a:gd name="T1" fmla="*/ 0 h 12"/>
                    <a:gd name="T2" fmla="*/ 35 w 71"/>
                    <a:gd name="T3" fmla="*/ 6 h 12"/>
                    <a:gd name="T4" fmla="*/ 71 w 71"/>
                    <a:gd name="T5" fmla="*/ 12 h 12"/>
                  </a:gdLst>
                  <a:ahLst/>
                  <a:cxnLst>
                    <a:cxn ang="0">
                      <a:pos x="T0" y="T1"/>
                    </a:cxn>
                    <a:cxn ang="0">
                      <a:pos x="T2" y="T3"/>
                    </a:cxn>
                    <a:cxn ang="0">
                      <a:pos x="T4" y="T5"/>
                    </a:cxn>
                  </a:cxnLst>
                  <a:rect l="0" t="0" r="r" b="b"/>
                  <a:pathLst>
                    <a:path w="71" h="12">
                      <a:moveTo>
                        <a:pt x="0" y="0"/>
                      </a:moveTo>
                      <a:lnTo>
                        <a:pt x="35" y="6"/>
                      </a:lnTo>
                      <a:lnTo>
                        <a:pt x="71" y="12"/>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28" name="Freeform 2395"/>
                <p:cNvSpPr>
                  <a:spLocks/>
                </p:cNvSpPr>
                <p:nvPr/>
              </p:nvSpPr>
              <p:spPr bwMode="auto">
                <a:xfrm>
                  <a:off x="3230" y="3054"/>
                  <a:ext cx="36" cy="2"/>
                </a:xfrm>
                <a:custGeom>
                  <a:avLst/>
                  <a:gdLst>
                    <a:gd name="T0" fmla="*/ 0 w 73"/>
                    <a:gd name="T1" fmla="*/ 0 h 3"/>
                    <a:gd name="T2" fmla="*/ 37 w 73"/>
                    <a:gd name="T3" fmla="*/ 1 h 3"/>
                    <a:gd name="T4" fmla="*/ 73 w 73"/>
                    <a:gd name="T5" fmla="*/ 3 h 3"/>
                  </a:gdLst>
                  <a:ahLst/>
                  <a:cxnLst>
                    <a:cxn ang="0">
                      <a:pos x="T0" y="T1"/>
                    </a:cxn>
                    <a:cxn ang="0">
                      <a:pos x="T2" y="T3"/>
                    </a:cxn>
                    <a:cxn ang="0">
                      <a:pos x="T4" y="T5"/>
                    </a:cxn>
                  </a:cxnLst>
                  <a:rect l="0" t="0" r="r" b="b"/>
                  <a:pathLst>
                    <a:path w="73" h="3">
                      <a:moveTo>
                        <a:pt x="0" y="0"/>
                      </a:moveTo>
                      <a:lnTo>
                        <a:pt x="37" y="1"/>
                      </a:lnTo>
                      <a:lnTo>
                        <a:pt x="73" y="3"/>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29" name="Freeform 2396"/>
                <p:cNvSpPr>
                  <a:spLocks/>
                </p:cNvSpPr>
                <p:nvPr/>
              </p:nvSpPr>
              <p:spPr bwMode="auto">
                <a:xfrm>
                  <a:off x="3266" y="3054"/>
                  <a:ext cx="36" cy="2"/>
                </a:xfrm>
                <a:custGeom>
                  <a:avLst/>
                  <a:gdLst>
                    <a:gd name="T0" fmla="*/ 0 w 71"/>
                    <a:gd name="T1" fmla="*/ 3 h 3"/>
                    <a:gd name="T2" fmla="*/ 37 w 71"/>
                    <a:gd name="T3" fmla="*/ 1 h 3"/>
                    <a:gd name="T4" fmla="*/ 71 w 71"/>
                    <a:gd name="T5" fmla="*/ 0 h 3"/>
                  </a:gdLst>
                  <a:ahLst/>
                  <a:cxnLst>
                    <a:cxn ang="0">
                      <a:pos x="T0" y="T1"/>
                    </a:cxn>
                    <a:cxn ang="0">
                      <a:pos x="T2" y="T3"/>
                    </a:cxn>
                    <a:cxn ang="0">
                      <a:pos x="T4" y="T5"/>
                    </a:cxn>
                  </a:cxnLst>
                  <a:rect l="0" t="0" r="r" b="b"/>
                  <a:pathLst>
                    <a:path w="71" h="3">
                      <a:moveTo>
                        <a:pt x="0" y="3"/>
                      </a:moveTo>
                      <a:lnTo>
                        <a:pt x="37" y="1"/>
                      </a:lnTo>
                      <a:lnTo>
                        <a:pt x="71"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30" name="Freeform 2397"/>
                <p:cNvSpPr>
                  <a:spLocks/>
                </p:cNvSpPr>
                <p:nvPr/>
              </p:nvSpPr>
              <p:spPr bwMode="auto">
                <a:xfrm>
                  <a:off x="3302" y="3050"/>
                  <a:ext cx="35" cy="4"/>
                </a:xfrm>
                <a:custGeom>
                  <a:avLst/>
                  <a:gdLst>
                    <a:gd name="T0" fmla="*/ 0 w 71"/>
                    <a:gd name="T1" fmla="*/ 8 h 8"/>
                    <a:gd name="T2" fmla="*/ 35 w 71"/>
                    <a:gd name="T3" fmla="*/ 4 h 8"/>
                    <a:gd name="T4" fmla="*/ 71 w 71"/>
                    <a:gd name="T5" fmla="*/ 0 h 8"/>
                  </a:gdLst>
                  <a:ahLst/>
                  <a:cxnLst>
                    <a:cxn ang="0">
                      <a:pos x="T0" y="T1"/>
                    </a:cxn>
                    <a:cxn ang="0">
                      <a:pos x="T2" y="T3"/>
                    </a:cxn>
                    <a:cxn ang="0">
                      <a:pos x="T4" y="T5"/>
                    </a:cxn>
                  </a:cxnLst>
                  <a:rect l="0" t="0" r="r" b="b"/>
                  <a:pathLst>
                    <a:path w="71" h="8">
                      <a:moveTo>
                        <a:pt x="0" y="8"/>
                      </a:moveTo>
                      <a:lnTo>
                        <a:pt x="35" y="4"/>
                      </a:lnTo>
                      <a:lnTo>
                        <a:pt x="71"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31" name="Line 2398"/>
                <p:cNvSpPr>
                  <a:spLocks noChangeShapeType="1"/>
                </p:cNvSpPr>
                <p:nvPr/>
              </p:nvSpPr>
              <p:spPr bwMode="auto">
                <a:xfrm flipV="1">
                  <a:off x="3337" y="3046"/>
                  <a:ext cx="37" cy="4"/>
                </a:xfrm>
                <a:prstGeom prst="line">
                  <a:avLst/>
                </a:prstGeom>
                <a:noFill/>
                <a:ln w="23813">
                  <a:solidFill>
                    <a:srgbClr val="FF66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32" name="Freeform 2399"/>
                <p:cNvSpPr>
                  <a:spLocks/>
                </p:cNvSpPr>
                <p:nvPr/>
              </p:nvSpPr>
              <p:spPr bwMode="auto">
                <a:xfrm>
                  <a:off x="3374" y="3043"/>
                  <a:ext cx="35" cy="3"/>
                </a:xfrm>
                <a:custGeom>
                  <a:avLst/>
                  <a:gdLst>
                    <a:gd name="T0" fmla="*/ 0 w 71"/>
                    <a:gd name="T1" fmla="*/ 6 h 6"/>
                    <a:gd name="T2" fmla="*/ 35 w 71"/>
                    <a:gd name="T3" fmla="*/ 2 h 6"/>
                    <a:gd name="T4" fmla="*/ 71 w 71"/>
                    <a:gd name="T5" fmla="*/ 0 h 6"/>
                  </a:gdLst>
                  <a:ahLst/>
                  <a:cxnLst>
                    <a:cxn ang="0">
                      <a:pos x="T0" y="T1"/>
                    </a:cxn>
                    <a:cxn ang="0">
                      <a:pos x="T2" y="T3"/>
                    </a:cxn>
                    <a:cxn ang="0">
                      <a:pos x="T4" y="T5"/>
                    </a:cxn>
                  </a:cxnLst>
                  <a:rect l="0" t="0" r="r" b="b"/>
                  <a:pathLst>
                    <a:path w="71" h="6">
                      <a:moveTo>
                        <a:pt x="0" y="6"/>
                      </a:moveTo>
                      <a:lnTo>
                        <a:pt x="35" y="2"/>
                      </a:lnTo>
                      <a:lnTo>
                        <a:pt x="71"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33" name="Freeform 2400"/>
                <p:cNvSpPr>
                  <a:spLocks/>
                </p:cNvSpPr>
                <p:nvPr/>
              </p:nvSpPr>
              <p:spPr bwMode="auto">
                <a:xfrm>
                  <a:off x="3409" y="3043"/>
                  <a:ext cx="37" cy="1"/>
                </a:xfrm>
                <a:custGeom>
                  <a:avLst/>
                  <a:gdLst>
                    <a:gd name="T0" fmla="*/ 0 w 73"/>
                    <a:gd name="T1" fmla="*/ 37 w 73"/>
                    <a:gd name="T2" fmla="*/ 73 w 73"/>
                  </a:gdLst>
                  <a:ahLst/>
                  <a:cxnLst>
                    <a:cxn ang="0">
                      <a:pos x="T0" y="0"/>
                    </a:cxn>
                    <a:cxn ang="0">
                      <a:pos x="T1" y="0"/>
                    </a:cxn>
                    <a:cxn ang="0">
                      <a:pos x="T2" y="0"/>
                    </a:cxn>
                  </a:cxnLst>
                  <a:rect l="0" t="0" r="r" b="b"/>
                  <a:pathLst>
                    <a:path w="73">
                      <a:moveTo>
                        <a:pt x="0" y="0"/>
                      </a:moveTo>
                      <a:lnTo>
                        <a:pt x="37" y="0"/>
                      </a:lnTo>
                      <a:lnTo>
                        <a:pt x="73"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34" name="Freeform 2401"/>
                <p:cNvSpPr>
                  <a:spLocks/>
                </p:cNvSpPr>
                <p:nvPr/>
              </p:nvSpPr>
              <p:spPr bwMode="auto">
                <a:xfrm>
                  <a:off x="3446" y="3043"/>
                  <a:ext cx="35" cy="4"/>
                </a:xfrm>
                <a:custGeom>
                  <a:avLst/>
                  <a:gdLst>
                    <a:gd name="T0" fmla="*/ 0 w 71"/>
                    <a:gd name="T1" fmla="*/ 0 h 8"/>
                    <a:gd name="T2" fmla="*/ 35 w 71"/>
                    <a:gd name="T3" fmla="*/ 2 h 8"/>
                    <a:gd name="T4" fmla="*/ 71 w 71"/>
                    <a:gd name="T5" fmla="*/ 8 h 8"/>
                  </a:gdLst>
                  <a:ahLst/>
                  <a:cxnLst>
                    <a:cxn ang="0">
                      <a:pos x="T0" y="T1"/>
                    </a:cxn>
                    <a:cxn ang="0">
                      <a:pos x="T2" y="T3"/>
                    </a:cxn>
                    <a:cxn ang="0">
                      <a:pos x="T4" y="T5"/>
                    </a:cxn>
                  </a:cxnLst>
                  <a:rect l="0" t="0" r="r" b="b"/>
                  <a:pathLst>
                    <a:path w="71" h="8">
                      <a:moveTo>
                        <a:pt x="0" y="0"/>
                      </a:moveTo>
                      <a:lnTo>
                        <a:pt x="35" y="2"/>
                      </a:lnTo>
                      <a:lnTo>
                        <a:pt x="71" y="8"/>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35" name="Freeform 2402"/>
                <p:cNvSpPr>
                  <a:spLocks/>
                </p:cNvSpPr>
                <p:nvPr/>
              </p:nvSpPr>
              <p:spPr bwMode="auto">
                <a:xfrm>
                  <a:off x="3481" y="3047"/>
                  <a:ext cx="37" cy="8"/>
                </a:xfrm>
                <a:custGeom>
                  <a:avLst/>
                  <a:gdLst>
                    <a:gd name="T0" fmla="*/ 0 w 73"/>
                    <a:gd name="T1" fmla="*/ 0 h 15"/>
                    <a:gd name="T2" fmla="*/ 37 w 73"/>
                    <a:gd name="T3" fmla="*/ 8 h 15"/>
                    <a:gd name="T4" fmla="*/ 73 w 73"/>
                    <a:gd name="T5" fmla="*/ 15 h 15"/>
                  </a:gdLst>
                  <a:ahLst/>
                  <a:cxnLst>
                    <a:cxn ang="0">
                      <a:pos x="T0" y="T1"/>
                    </a:cxn>
                    <a:cxn ang="0">
                      <a:pos x="T2" y="T3"/>
                    </a:cxn>
                    <a:cxn ang="0">
                      <a:pos x="T4" y="T5"/>
                    </a:cxn>
                  </a:cxnLst>
                  <a:rect l="0" t="0" r="r" b="b"/>
                  <a:pathLst>
                    <a:path w="73" h="15">
                      <a:moveTo>
                        <a:pt x="0" y="0"/>
                      </a:moveTo>
                      <a:lnTo>
                        <a:pt x="37" y="8"/>
                      </a:lnTo>
                      <a:lnTo>
                        <a:pt x="73" y="15"/>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36" name="Freeform 2403"/>
                <p:cNvSpPr>
                  <a:spLocks/>
                </p:cNvSpPr>
                <p:nvPr/>
              </p:nvSpPr>
              <p:spPr bwMode="auto">
                <a:xfrm>
                  <a:off x="3518" y="3055"/>
                  <a:ext cx="35" cy="8"/>
                </a:xfrm>
                <a:custGeom>
                  <a:avLst/>
                  <a:gdLst>
                    <a:gd name="T0" fmla="*/ 0 w 71"/>
                    <a:gd name="T1" fmla="*/ 0 h 18"/>
                    <a:gd name="T2" fmla="*/ 37 w 71"/>
                    <a:gd name="T3" fmla="*/ 10 h 18"/>
                    <a:gd name="T4" fmla="*/ 54 w 71"/>
                    <a:gd name="T5" fmla="*/ 14 h 18"/>
                    <a:gd name="T6" fmla="*/ 71 w 71"/>
                    <a:gd name="T7" fmla="*/ 18 h 18"/>
                  </a:gdLst>
                  <a:ahLst/>
                  <a:cxnLst>
                    <a:cxn ang="0">
                      <a:pos x="T0" y="T1"/>
                    </a:cxn>
                    <a:cxn ang="0">
                      <a:pos x="T2" y="T3"/>
                    </a:cxn>
                    <a:cxn ang="0">
                      <a:pos x="T4" y="T5"/>
                    </a:cxn>
                    <a:cxn ang="0">
                      <a:pos x="T6" y="T7"/>
                    </a:cxn>
                  </a:cxnLst>
                  <a:rect l="0" t="0" r="r" b="b"/>
                  <a:pathLst>
                    <a:path w="71" h="18">
                      <a:moveTo>
                        <a:pt x="0" y="0"/>
                      </a:moveTo>
                      <a:lnTo>
                        <a:pt x="37" y="10"/>
                      </a:lnTo>
                      <a:lnTo>
                        <a:pt x="54" y="14"/>
                      </a:lnTo>
                      <a:lnTo>
                        <a:pt x="71" y="18"/>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37" name="Freeform 2404"/>
                <p:cNvSpPr>
                  <a:spLocks/>
                </p:cNvSpPr>
                <p:nvPr/>
              </p:nvSpPr>
              <p:spPr bwMode="auto">
                <a:xfrm>
                  <a:off x="3553" y="3063"/>
                  <a:ext cx="36" cy="2"/>
                </a:xfrm>
                <a:custGeom>
                  <a:avLst/>
                  <a:gdLst>
                    <a:gd name="T0" fmla="*/ 0 w 71"/>
                    <a:gd name="T1" fmla="*/ 0 h 4"/>
                    <a:gd name="T2" fmla="*/ 19 w 71"/>
                    <a:gd name="T3" fmla="*/ 2 h 4"/>
                    <a:gd name="T4" fmla="*/ 39 w 71"/>
                    <a:gd name="T5" fmla="*/ 4 h 4"/>
                    <a:gd name="T6" fmla="*/ 56 w 71"/>
                    <a:gd name="T7" fmla="*/ 4 h 4"/>
                    <a:gd name="T8" fmla="*/ 71 w 71"/>
                    <a:gd name="T9" fmla="*/ 4 h 4"/>
                  </a:gdLst>
                  <a:ahLst/>
                  <a:cxnLst>
                    <a:cxn ang="0">
                      <a:pos x="T0" y="T1"/>
                    </a:cxn>
                    <a:cxn ang="0">
                      <a:pos x="T2" y="T3"/>
                    </a:cxn>
                    <a:cxn ang="0">
                      <a:pos x="T4" y="T5"/>
                    </a:cxn>
                    <a:cxn ang="0">
                      <a:pos x="T6" y="T7"/>
                    </a:cxn>
                    <a:cxn ang="0">
                      <a:pos x="T8" y="T9"/>
                    </a:cxn>
                  </a:cxnLst>
                  <a:rect l="0" t="0" r="r" b="b"/>
                  <a:pathLst>
                    <a:path w="71" h="4">
                      <a:moveTo>
                        <a:pt x="0" y="0"/>
                      </a:moveTo>
                      <a:lnTo>
                        <a:pt x="19" y="2"/>
                      </a:lnTo>
                      <a:lnTo>
                        <a:pt x="39" y="4"/>
                      </a:lnTo>
                      <a:lnTo>
                        <a:pt x="56" y="4"/>
                      </a:lnTo>
                      <a:lnTo>
                        <a:pt x="71" y="4"/>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38" name="Freeform 2405"/>
                <p:cNvSpPr>
                  <a:spLocks/>
                </p:cNvSpPr>
                <p:nvPr/>
              </p:nvSpPr>
              <p:spPr bwMode="auto">
                <a:xfrm>
                  <a:off x="3589" y="3059"/>
                  <a:ext cx="18" cy="6"/>
                </a:xfrm>
                <a:custGeom>
                  <a:avLst/>
                  <a:gdLst>
                    <a:gd name="T0" fmla="*/ 0 w 37"/>
                    <a:gd name="T1" fmla="*/ 14 h 14"/>
                    <a:gd name="T2" fmla="*/ 12 w 37"/>
                    <a:gd name="T3" fmla="*/ 12 h 14"/>
                    <a:gd name="T4" fmla="*/ 21 w 37"/>
                    <a:gd name="T5" fmla="*/ 8 h 14"/>
                    <a:gd name="T6" fmla="*/ 29 w 37"/>
                    <a:gd name="T7" fmla="*/ 4 h 14"/>
                    <a:gd name="T8" fmla="*/ 37 w 37"/>
                    <a:gd name="T9" fmla="*/ 0 h 14"/>
                  </a:gdLst>
                  <a:ahLst/>
                  <a:cxnLst>
                    <a:cxn ang="0">
                      <a:pos x="T0" y="T1"/>
                    </a:cxn>
                    <a:cxn ang="0">
                      <a:pos x="T2" y="T3"/>
                    </a:cxn>
                    <a:cxn ang="0">
                      <a:pos x="T4" y="T5"/>
                    </a:cxn>
                    <a:cxn ang="0">
                      <a:pos x="T6" y="T7"/>
                    </a:cxn>
                    <a:cxn ang="0">
                      <a:pos x="T8" y="T9"/>
                    </a:cxn>
                  </a:cxnLst>
                  <a:rect l="0" t="0" r="r" b="b"/>
                  <a:pathLst>
                    <a:path w="37" h="14">
                      <a:moveTo>
                        <a:pt x="0" y="14"/>
                      </a:moveTo>
                      <a:lnTo>
                        <a:pt x="12" y="12"/>
                      </a:lnTo>
                      <a:lnTo>
                        <a:pt x="21" y="8"/>
                      </a:lnTo>
                      <a:lnTo>
                        <a:pt x="29" y="4"/>
                      </a:lnTo>
                      <a:lnTo>
                        <a:pt x="37"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39" name="Freeform 2406"/>
                <p:cNvSpPr>
                  <a:spLocks/>
                </p:cNvSpPr>
                <p:nvPr/>
              </p:nvSpPr>
              <p:spPr bwMode="auto">
                <a:xfrm>
                  <a:off x="3607" y="3046"/>
                  <a:ext cx="18" cy="13"/>
                </a:xfrm>
                <a:custGeom>
                  <a:avLst/>
                  <a:gdLst>
                    <a:gd name="T0" fmla="*/ 0 w 36"/>
                    <a:gd name="T1" fmla="*/ 25 h 25"/>
                    <a:gd name="T2" fmla="*/ 19 w 36"/>
                    <a:gd name="T3" fmla="*/ 14 h 25"/>
                    <a:gd name="T4" fmla="*/ 36 w 36"/>
                    <a:gd name="T5" fmla="*/ 0 h 25"/>
                  </a:gdLst>
                  <a:ahLst/>
                  <a:cxnLst>
                    <a:cxn ang="0">
                      <a:pos x="T0" y="T1"/>
                    </a:cxn>
                    <a:cxn ang="0">
                      <a:pos x="T2" y="T3"/>
                    </a:cxn>
                    <a:cxn ang="0">
                      <a:pos x="T4" y="T5"/>
                    </a:cxn>
                  </a:cxnLst>
                  <a:rect l="0" t="0" r="r" b="b"/>
                  <a:pathLst>
                    <a:path w="36" h="25">
                      <a:moveTo>
                        <a:pt x="0" y="25"/>
                      </a:moveTo>
                      <a:lnTo>
                        <a:pt x="19" y="14"/>
                      </a:lnTo>
                      <a:lnTo>
                        <a:pt x="36"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40" name="Freeform 2407"/>
                <p:cNvSpPr>
                  <a:spLocks/>
                </p:cNvSpPr>
                <p:nvPr/>
              </p:nvSpPr>
              <p:spPr bwMode="auto">
                <a:xfrm>
                  <a:off x="3625" y="3032"/>
                  <a:ext cx="17" cy="14"/>
                </a:xfrm>
                <a:custGeom>
                  <a:avLst/>
                  <a:gdLst>
                    <a:gd name="T0" fmla="*/ 0 w 35"/>
                    <a:gd name="T1" fmla="*/ 29 h 29"/>
                    <a:gd name="T2" fmla="*/ 17 w 35"/>
                    <a:gd name="T3" fmla="*/ 14 h 29"/>
                    <a:gd name="T4" fmla="*/ 35 w 35"/>
                    <a:gd name="T5" fmla="*/ 0 h 29"/>
                  </a:gdLst>
                  <a:ahLst/>
                  <a:cxnLst>
                    <a:cxn ang="0">
                      <a:pos x="T0" y="T1"/>
                    </a:cxn>
                    <a:cxn ang="0">
                      <a:pos x="T2" y="T3"/>
                    </a:cxn>
                    <a:cxn ang="0">
                      <a:pos x="T4" y="T5"/>
                    </a:cxn>
                  </a:cxnLst>
                  <a:rect l="0" t="0" r="r" b="b"/>
                  <a:pathLst>
                    <a:path w="35" h="29">
                      <a:moveTo>
                        <a:pt x="0" y="29"/>
                      </a:moveTo>
                      <a:lnTo>
                        <a:pt x="17" y="14"/>
                      </a:lnTo>
                      <a:lnTo>
                        <a:pt x="35"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41" name="Freeform 2408"/>
                <p:cNvSpPr>
                  <a:spLocks/>
                </p:cNvSpPr>
                <p:nvPr/>
              </p:nvSpPr>
              <p:spPr bwMode="auto">
                <a:xfrm>
                  <a:off x="3642" y="3019"/>
                  <a:ext cx="19" cy="13"/>
                </a:xfrm>
                <a:custGeom>
                  <a:avLst/>
                  <a:gdLst>
                    <a:gd name="T0" fmla="*/ 0 w 36"/>
                    <a:gd name="T1" fmla="*/ 25 h 25"/>
                    <a:gd name="T2" fmla="*/ 17 w 36"/>
                    <a:gd name="T3" fmla="*/ 12 h 25"/>
                    <a:gd name="T4" fmla="*/ 27 w 36"/>
                    <a:gd name="T5" fmla="*/ 4 h 25"/>
                    <a:gd name="T6" fmla="*/ 36 w 36"/>
                    <a:gd name="T7" fmla="*/ 0 h 25"/>
                  </a:gdLst>
                  <a:ahLst/>
                  <a:cxnLst>
                    <a:cxn ang="0">
                      <a:pos x="T0" y="T1"/>
                    </a:cxn>
                    <a:cxn ang="0">
                      <a:pos x="T2" y="T3"/>
                    </a:cxn>
                    <a:cxn ang="0">
                      <a:pos x="T4" y="T5"/>
                    </a:cxn>
                    <a:cxn ang="0">
                      <a:pos x="T6" y="T7"/>
                    </a:cxn>
                  </a:cxnLst>
                  <a:rect l="0" t="0" r="r" b="b"/>
                  <a:pathLst>
                    <a:path w="36" h="25">
                      <a:moveTo>
                        <a:pt x="0" y="25"/>
                      </a:moveTo>
                      <a:lnTo>
                        <a:pt x="17" y="12"/>
                      </a:lnTo>
                      <a:lnTo>
                        <a:pt x="27" y="4"/>
                      </a:lnTo>
                      <a:lnTo>
                        <a:pt x="36"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42" name="Freeform 2409"/>
                <p:cNvSpPr>
                  <a:spLocks/>
                </p:cNvSpPr>
                <p:nvPr/>
              </p:nvSpPr>
              <p:spPr bwMode="auto">
                <a:xfrm>
                  <a:off x="3661" y="3015"/>
                  <a:ext cx="18" cy="4"/>
                </a:xfrm>
                <a:custGeom>
                  <a:avLst/>
                  <a:gdLst>
                    <a:gd name="T0" fmla="*/ 0 w 37"/>
                    <a:gd name="T1" fmla="*/ 7 h 7"/>
                    <a:gd name="T2" fmla="*/ 10 w 37"/>
                    <a:gd name="T3" fmla="*/ 4 h 7"/>
                    <a:gd name="T4" fmla="*/ 17 w 37"/>
                    <a:gd name="T5" fmla="*/ 2 h 7"/>
                    <a:gd name="T6" fmla="*/ 27 w 37"/>
                    <a:gd name="T7" fmla="*/ 0 h 7"/>
                    <a:gd name="T8" fmla="*/ 37 w 37"/>
                    <a:gd name="T9" fmla="*/ 2 h 7"/>
                  </a:gdLst>
                  <a:ahLst/>
                  <a:cxnLst>
                    <a:cxn ang="0">
                      <a:pos x="T0" y="T1"/>
                    </a:cxn>
                    <a:cxn ang="0">
                      <a:pos x="T2" y="T3"/>
                    </a:cxn>
                    <a:cxn ang="0">
                      <a:pos x="T4" y="T5"/>
                    </a:cxn>
                    <a:cxn ang="0">
                      <a:pos x="T6" y="T7"/>
                    </a:cxn>
                    <a:cxn ang="0">
                      <a:pos x="T8" y="T9"/>
                    </a:cxn>
                  </a:cxnLst>
                  <a:rect l="0" t="0" r="r" b="b"/>
                  <a:pathLst>
                    <a:path w="37" h="7">
                      <a:moveTo>
                        <a:pt x="0" y="7"/>
                      </a:moveTo>
                      <a:lnTo>
                        <a:pt x="10" y="4"/>
                      </a:lnTo>
                      <a:lnTo>
                        <a:pt x="17" y="2"/>
                      </a:lnTo>
                      <a:lnTo>
                        <a:pt x="27" y="0"/>
                      </a:lnTo>
                      <a:lnTo>
                        <a:pt x="37" y="2"/>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43" name="Freeform 2410"/>
                <p:cNvSpPr>
                  <a:spLocks/>
                </p:cNvSpPr>
                <p:nvPr/>
              </p:nvSpPr>
              <p:spPr bwMode="auto">
                <a:xfrm>
                  <a:off x="3679" y="3016"/>
                  <a:ext cx="18" cy="12"/>
                </a:xfrm>
                <a:custGeom>
                  <a:avLst/>
                  <a:gdLst>
                    <a:gd name="T0" fmla="*/ 0 w 36"/>
                    <a:gd name="T1" fmla="*/ 0 h 23"/>
                    <a:gd name="T2" fmla="*/ 9 w 36"/>
                    <a:gd name="T3" fmla="*/ 4 h 23"/>
                    <a:gd name="T4" fmla="*/ 19 w 36"/>
                    <a:gd name="T5" fmla="*/ 9 h 23"/>
                    <a:gd name="T6" fmla="*/ 36 w 36"/>
                    <a:gd name="T7" fmla="*/ 23 h 23"/>
                  </a:gdLst>
                  <a:ahLst/>
                  <a:cxnLst>
                    <a:cxn ang="0">
                      <a:pos x="T0" y="T1"/>
                    </a:cxn>
                    <a:cxn ang="0">
                      <a:pos x="T2" y="T3"/>
                    </a:cxn>
                    <a:cxn ang="0">
                      <a:pos x="T4" y="T5"/>
                    </a:cxn>
                    <a:cxn ang="0">
                      <a:pos x="T6" y="T7"/>
                    </a:cxn>
                  </a:cxnLst>
                  <a:rect l="0" t="0" r="r" b="b"/>
                  <a:pathLst>
                    <a:path w="36" h="23">
                      <a:moveTo>
                        <a:pt x="0" y="0"/>
                      </a:moveTo>
                      <a:lnTo>
                        <a:pt x="9" y="4"/>
                      </a:lnTo>
                      <a:lnTo>
                        <a:pt x="19" y="9"/>
                      </a:lnTo>
                      <a:lnTo>
                        <a:pt x="36" y="23"/>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44" name="Freeform 2411"/>
                <p:cNvSpPr>
                  <a:spLocks/>
                </p:cNvSpPr>
                <p:nvPr/>
              </p:nvSpPr>
              <p:spPr bwMode="auto">
                <a:xfrm>
                  <a:off x="3697" y="3028"/>
                  <a:ext cx="17" cy="19"/>
                </a:xfrm>
                <a:custGeom>
                  <a:avLst/>
                  <a:gdLst>
                    <a:gd name="T0" fmla="*/ 0 w 35"/>
                    <a:gd name="T1" fmla="*/ 0 h 38"/>
                    <a:gd name="T2" fmla="*/ 10 w 35"/>
                    <a:gd name="T3" fmla="*/ 7 h 38"/>
                    <a:gd name="T4" fmla="*/ 17 w 35"/>
                    <a:gd name="T5" fmla="*/ 19 h 38"/>
                    <a:gd name="T6" fmla="*/ 35 w 35"/>
                    <a:gd name="T7" fmla="*/ 38 h 38"/>
                  </a:gdLst>
                  <a:ahLst/>
                  <a:cxnLst>
                    <a:cxn ang="0">
                      <a:pos x="T0" y="T1"/>
                    </a:cxn>
                    <a:cxn ang="0">
                      <a:pos x="T2" y="T3"/>
                    </a:cxn>
                    <a:cxn ang="0">
                      <a:pos x="T4" y="T5"/>
                    </a:cxn>
                    <a:cxn ang="0">
                      <a:pos x="T6" y="T7"/>
                    </a:cxn>
                  </a:cxnLst>
                  <a:rect l="0" t="0" r="r" b="b"/>
                  <a:pathLst>
                    <a:path w="35" h="38">
                      <a:moveTo>
                        <a:pt x="0" y="0"/>
                      </a:moveTo>
                      <a:lnTo>
                        <a:pt x="10" y="7"/>
                      </a:lnTo>
                      <a:lnTo>
                        <a:pt x="17" y="19"/>
                      </a:lnTo>
                      <a:lnTo>
                        <a:pt x="35" y="38"/>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45" name="Freeform 2412"/>
                <p:cNvSpPr>
                  <a:spLocks/>
                </p:cNvSpPr>
                <p:nvPr/>
              </p:nvSpPr>
              <p:spPr bwMode="auto">
                <a:xfrm>
                  <a:off x="3714" y="3047"/>
                  <a:ext cx="19" cy="19"/>
                </a:xfrm>
                <a:custGeom>
                  <a:avLst/>
                  <a:gdLst>
                    <a:gd name="T0" fmla="*/ 0 w 36"/>
                    <a:gd name="T1" fmla="*/ 0 h 39"/>
                    <a:gd name="T2" fmla="*/ 9 w 36"/>
                    <a:gd name="T3" fmla="*/ 10 h 39"/>
                    <a:gd name="T4" fmla="*/ 19 w 36"/>
                    <a:gd name="T5" fmla="*/ 21 h 39"/>
                    <a:gd name="T6" fmla="*/ 29 w 36"/>
                    <a:gd name="T7" fmla="*/ 31 h 39"/>
                    <a:gd name="T8" fmla="*/ 36 w 36"/>
                    <a:gd name="T9" fmla="*/ 39 h 39"/>
                  </a:gdLst>
                  <a:ahLst/>
                  <a:cxnLst>
                    <a:cxn ang="0">
                      <a:pos x="T0" y="T1"/>
                    </a:cxn>
                    <a:cxn ang="0">
                      <a:pos x="T2" y="T3"/>
                    </a:cxn>
                    <a:cxn ang="0">
                      <a:pos x="T4" y="T5"/>
                    </a:cxn>
                    <a:cxn ang="0">
                      <a:pos x="T6" y="T7"/>
                    </a:cxn>
                    <a:cxn ang="0">
                      <a:pos x="T8" y="T9"/>
                    </a:cxn>
                  </a:cxnLst>
                  <a:rect l="0" t="0" r="r" b="b"/>
                  <a:pathLst>
                    <a:path w="36" h="39">
                      <a:moveTo>
                        <a:pt x="0" y="0"/>
                      </a:moveTo>
                      <a:lnTo>
                        <a:pt x="9" y="10"/>
                      </a:lnTo>
                      <a:lnTo>
                        <a:pt x="19" y="21"/>
                      </a:lnTo>
                      <a:lnTo>
                        <a:pt x="29" y="31"/>
                      </a:lnTo>
                      <a:lnTo>
                        <a:pt x="36" y="39"/>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46" name="Freeform 2413"/>
                <p:cNvSpPr>
                  <a:spLocks/>
                </p:cNvSpPr>
                <p:nvPr/>
              </p:nvSpPr>
              <p:spPr bwMode="auto">
                <a:xfrm>
                  <a:off x="3733" y="3066"/>
                  <a:ext cx="7" cy="6"/>
                </a:xfrm>
                <a:custGeom>
                  <a:avLst/>
                  <a:gdLst>
                    <a:gd name="T0" fmla="*/ 0 w 16"/>
                    <a:gd name="T1" fmla="*/ 0 h 11"/>
                    <a:gd name="T2" fmla="*/ 4 w 16"/>
                    <a:gd name="T3" fmla="*/ 3 h 11"/>
                    <a:gd name="T4" fmla="*/ 10 w 16"/>
                    <a:gd name="T5" fmla="*/ 7 h 11"/>
                    <a:gd name="T6" fmla="*/ 16 w 16"/>
                    <a:gd name="T7" fmla="*/ 11 h 11"/>
                  </a:gdLst>
                  <a:ahLst/>
                  <a:cxnLst>
                    <a:cxn ang="0">
                      <a:pos x="T0" y="T1"/>
                    </a:cxn>
                    <a:cxn ang="0">
                      <a:pos x="T2" y="T3"/>
                    </a:cxn>
                    <a:cxn ang="0">
                      <a:pos x="T4" y="T5"/>
                    </a:cxn>
                    <a:cxn ang="0">
                      <a:pos x="T6" y="T7"/>
                    </a:cxn>
                  </a:cxnLst>
                  <a:rect l="0" t="0" r="r" b="b"/>
                  <a:pathLst>
                    <a:path w="16" h="11">
                      <a:moveTo>
                        <a:pt x="0" y="0"/>
                      </a:moveTo>
                      <a:lnTo>
                        <a:pt x="4" y="3"/>
                      </a:lnTo>
                      <a:lnTo>
                        <a:pt x="10" y="7"/>
                      </a:lnTo>
                      <a:lnTo>
                        <a:pt x="16" y="11"/>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47" name="Line 2414"/>
                <p:cNvSpPr>
                  <a:spLocks noChangeShapeType="1"/>
                </p:cNvSpPr>
                <p:nvPr/>
              </p:nvSpPr>
              <p:spPr bwMode="auto">
                <a:xfrm>
                  <a:off x="3740" y="3072"/>
                  <a:ext cx="7" cy="4"/>
                </a:xfrm>
                <a:prstGeom prst="line">
                  <a:avLst/>
                </a:prstGeom>
                <a:noFill/>
                <a:ln w="23813">
                  <a:solidFill>
                    <a:srgbClr val="FF6600"/>
                  </a:solidFill>
                  <a:round/>
                  <a:headEnd/>
                  <a:tailEnd/>
                </a:ln>
                <a:extLst>
                  <a:ext uri="{909E8E84-426E-40DD-AFC4-6F175D3DCCD1}">
                    <a14:hiddenFill xmlns:a14="http://schemas.microsoft.com/office/drawing/2010/main">
                      <a:noFill/>
                    </a14:hiddenFill>
                  </a:ext>
                </a:extLst>
              </p:spPr>
              <p:txBody>
                <a:bodyPr/>
                <a:lstStyle/>
                <a:p>
                  <a:endParaRPr lang="en-GB" sz="800"/>
                </a:p>
              </p:txBody>
            </p:sp>
            <p:sp>
              <p:nvSpPr>
                <p:cNvPr id="248" name="Freeform 2415"/>
                <p:cNvSpPr>
                  <a:spLocks/>
                </p:cNvSpPr>
                <p:nvPr/>
              </p:nvSpPr>
              <p:spPr bwMode="auto">
                <a:xfrm>
                  <a:off x="3747" y="3076"/>
                  <a:ext cx="7" cy="2"/>
                </a:xfrm>
                <a:custGeom>
                  <a:avLst/>
                  <a:gdLst>
                    <a:gd name="T0" fmla="*/ 0 w 13"/>
                    <a:gd name="T1" fmla="*/ 0 h 4"/>
                    <a:gd name="T2" fmla="*/ 6 w 13"/>
                    <a:gd name="T3" fmla="*/ 2 h 4"/>
                    <a:gd name="T4" fmla="*/ 13 w 13"/>
                    <a:gd name="T5" fmla="*/ 4 h 4"/>
                  </a:gdLst>
                  <a:ahLst/>
                  <a:cxnLst>
                    <a:cxn ang="0">
                      <a:pos x="T0" y="T1"/>
                    </a:cxn>
                    <a:cxn ang="0">
                      <a:pos x="T2" y="T3"/>
                    </a:cxn>
                    <a:cxn ang="0">
                      <a:pos x="T4" y="T5"/>
                    </a:cxn>
                  </a:cxnLst>
                  <a:rect l="0" t="0" r="r" b="b"/>
                  <a:pathLst>
                    <a:path w="13" h="4">
                      <a:moveTo>
                        <a:pt x="0" y="0"/>
                      </a:moveTo>
                      <a:lnTo>
                        <a:pt x="6" y="2"/>
                      </a:lnTo>
                      <a:lnTo>
                        <a:pt x="13" y="4"/>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49" name="Freeform 2416"/>
                <p:cNvSpPr>
                  <a:spLocks/>
                </p:cNvSpPr>
                <p:nvPr/>
              </p:nvSpPr>
              <p:spPr bwMode="auto">
                <a:xfrm>
                  <a:off x="3754" y="3076"/>
                  <a:ext cx="7" cy="2"/>
                </a:xfrm>
                <a:custGeom>
                  <a:avLst/>
                  <a:gdLst>
                    <a:gd name="T0" fmla="*/ 0 w 16"/>
                    <a:gd name="T1" fmla="*/ 4 h 4"/>
                    <a:gd name="T2" fmla="*/ 8 w 16"/>
                    <a:gd name="T3" fmla="*/ 2 h 4"/>
                    <a:gd name="T4" fmla="*/ 16 w 16"/>
                    <a:gd name="T5" fmla="*/ 0 h 4"/>
                  </a:gdLst>
                  <a:ahLst/>
                  <a:cxnLst>
                    <a:cxn ang="0">
                      <a:pos x="T0" y="T1"/>
                    </a:cxn>
                    <a:cxn ang="0">
                      <a:pos x="T2" y="T3"/>
                    </a:cxn>
                    <a:cxn ang="0">
                      <a:pos x="T4" y="T5"/>
                    </a:cxn>
                  </a:cxnLst>
                  <a:rect l="0" t="0" r="r" b="b"/>
                  <a:pathLst>
                    <a:path w="16" h="4">
                      <a:moveTo>
                        <a:pt x="0" y="4"/>
                      </a:moveTo>
                      <a:lnTo>
                        <a:pt x="8" y="2"/>
                      </a:lnTo>
                      <a:lnTo>
                        <a:pt x="16"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50" name="Freeform 2417"/>
                <p:cNvSpPr>
                  <a:spLocks/>
                </p:cNvSpPr>
                <p:nvPr/>
              </p:nvSpPr>
              <p:spPr bwMode="auto">
                <a:xfrm>
                  <a:off x="3761" y="3070"/>
                  <a:ext cx="7" cy="6"/>
                </a:xfrm>
                <a:custGeom>
                  <a:avLst/>
                  <a:gdLst>
                    <a:gd name="T0" fmla="*/ 0 w 13"/>
                    <a:gd name="T1" fmla="*/ 12 h 12"/>
                    <a:gd name="T2" fmla="*/ 6 w 13"/>
                    <a:gd name="T3" fmla="*/ 6 h 12"/>
                    <a:gd name="T4" fmla="*/ 13 w 13"/>
                    <a:gd name="T5" fmla="*/ 0 h 12"/>
                  </a:gdLst>
                  <a:ahLst/>
                  <a:cxnLst>
                    <a:cxn ang="0">
                      <a:pos x="T0" y="T1"/>
                    </a:cxn>
                    <a:cxn ang="0">
                      <a:pos x="T2" y="T3"/>
                    </a:cxn>
                    <a:cxn ang="0">
                      <a:pos x="T4" y="T5"/>
                    </a:cxn>
                  </a:cxnLst>
                  <a:rect l="0" t="0" r="r" b="b"/>
                  <a:pathLst>
                    <a:path w="13" h="12">
                      <a:moveTo>
                        <a:pt x="0" y="12"/>
                      </a:moveTo>
                      <a:lnTo>
                        <a:pt x="6" y="6"/>
                      </a:lnTo>
                      <a:lnTo>
                        <a:pt x="13"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51" name="Freeform 2418"/>
                <p:cNvSpPr>
                  <a:spLocks/>
                </p:cNvSpPr>
                <p:nvPr/>
              </p:nvSpPr>
              <p:spPr bwMode="auto">
                <a:xfrm>
                  <a:off x="3768" y="3061"/>
                  <a:ext cx="8" cy="9"/>
                </a:xfrm>
                <a:custGeom>
                  <a:avLst/>
                  <a:gdLst>
                    <a:gd name="T0" fmla="*/ 0 w 16"/>
                    <a:gd name="T1" fmla="*/ 17 h 17"/>
                    <a:gd name="T2" fmla="*/ 8 w 16"/>
                    <a:gd name="T3" fmla="*/ 10 h 17"/>
                    <a:gd name="T4" fmla="*/ 16 w 16"/>
                    <a:gd name="T5" fmla="*/ 0 h 17"/>
                  </a:gdLst>
                  <a:ahLst/>
                  <a:cxnLst>
                    <a:cxn ang="0">
                      <a:pos x="T0" y="T1"/>
                    </a:cxn>
                    <a:cxn ang="0">
                      <a:pos x="T2" y="T3"/>
                    </a:cxn>
                    <a:cxn ang="0">
                      <a:pos x="T4" y="T5"/>
                    </a:cxn>
                  </a:cxnLst>
                  <a:rect l="0" t="0" r="r" b="b"/>
                  <a:pathLst>
                    <a:path w="16" h="17">
                      <a:moveTo>
                        <a:pt x="0" y="17"/>
                      </a:moveTo>
                      <a:lnTo>
                        <a:pt x="8" y="10"/>
                      </a:lnTo>
                      <a:lnTo>
                        <a:pt x="16"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52" name="Freeform 2419"/>
                <p:cNvSpPr>
                  <a:spLocks/>
                </p:cNvSpPr>
                <p:nvPr/>
              </p:nvSpPr>
              <p:spPr bwMode="auto">
                <a:xfrm>
                  <a:off x="3776" y="3049"/>
                  <a:ext cx="7" cy="12"/>
                </a:xfrm>
                <a:custGeom>
                  <a:avLst/>
                  <a:gdLst>
                    <a:gd name="T0" fmla="*/ 0 w 13"/>
                    <a:gd name="T1" fmla="*/ 25 h 25"/>
                    <a:gd name="T2" fmla="*/ 5 w 13"/>
                    <a:gd name="T3" fmla="*/ 13 h 25"/>
                    <a:gd name="T4" fmla="*/ 13 w 13"/>
                    <a:gd name="T5" fmla="*/ 0 h 25"/>
                  </a:gdLst>
                  <a:ahLst/>
                  <a:cxnLst>
                    <a:cxn ang="0">
                      <a:pos x="T0" y="T1"/>
                    </a:cxn>
                    <a:cxn ang="0">
                      <a:pos x="T2" y="T3"/>
                    </a:cxn>
                    <a:cxn ang="0">
                      <a:pos x="T4" y="T5"/>
                    </a:cxn>
                  </a:cxnLst>
                  <a:rect l="0" t="0" r="r" b="b"/>
                  <a:pathLst>
                    <a:path w="13" h="25">
                      <a:moveTo>
                        <a:pt x="0" y="25"/>
                      </a:moveTo>
                      <a:lnTo>
                        <a:pt x="5" y="13"/>
                      </a:lnTo>
                      <a:lnTo>
                        <a:pt x="13"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53" name="Freeform 2420"/>
                <p:cNvSpPr>
                  <a:spLocks/>
                </p:cNvSpPr>
                <p:nvPr/>
              </p:nvSpPr>
              <p:spPr bwMode="auto">
                <a:xfrm>
                  <a:off x="3783" y="3037"/>
                  <a:ext cx="7" cy="12"/>
                </a:xfrm>
                <a:custGeom>
                  <a:avLst/>
                  <a:gdLst>
                    <a:gd name="T0" fmla="*/ 0 w 15"/>
                    <a:gd name="T1" fmla="*/ 25 h 25"/>
                    <a:gd name="T2" fmla="*/ 8 w 15"/>
                    <a:gd name="T3" fmla="*/ 12 h 25"/>
                    <a:gd name="T4" fmla="*/ 15 w 15"/>
                    <a:gd name="T5" fmla="*/ 0 h 25"/>
                  </a:gdLst>
                  <a:ahLst/>
                  <a:cxnLst>
                    <a:cxn ang="0">
                      <a:pos x="T0" y="T1"/>
                    </a:cxn>
                    <a:cxn ang="0">
                      <a:pos x="T2" y="T3"/>
                    </a:cxn>
                    <a:cxn ang="0">
                      <a:pos x="T4" y="T5"/>
                    </a:cxn>
                  </a:cxnLst>
                  <a:rect l="0" t="0" r="r" b="b"/>
                  <a:pathLst>
                    <a:path w="15" h="25">
                      <a:moveTo>
                        <a:pt x="0" y="25"/>
                      </a:moveTo>
                      <a:lnTo>
                        <a:pt x="8" y="12"/>
                      </a:lnTo>
                      <a:lnTo>
                        <a:pt x="15"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54" name="Freeform 2421"/>
                <p:cNvSpPr>
                  <a:spLocks/>
                </p:cNvSpPr>
                <p:nvPr/>
              </p:nvSpPr>
              <p:spPr bwMode="auto">
                <a:xfrm>
                  <a:off x="3790" y="3027"/>
                  <a:ext cx="7" cy="10"/>
                </a:xfrm>
                <a:custGeom>
                  <a:avLst/>
                  <a:gdLst>
                    <a:gd name="T0" fmla="*/ 0 w 14"/>
                    <a:gd name="T1" fmla="*/ 19 h 19"/>
                    <a:gd name="T2" fmla="*/ 6 w 14"/>
                    <a:gd name="T3" fmla="*/ 7 h 19"/>
                    <a:gd name="T4" fmla="*/ 10 w 14"/>
                    <a:gd name="T5" fmla="*/ 4 h 19"/>
                    <a:gd name="T6" fmla="*/ 14 w 14"/>
                    <a:gd name="T7" fmla="*/ 0 h 19"/>
                  </a:gdLst>
                  <a:ahLst/>
                  <a:cxnLst>
                    <a:cxn ang="0">
                      <a:pos x="T0" y="T1"/>
                    </a:cxn>
                    <a:cxn ang="0">
                      <a:pos x="T2" y="T3"/>
                    </a:cxn>
                    <a:cxn ang="0">
                      <a:pos x="T4" y="T5"/>
                    </a:cxn>
                    <a:cxn ang="0">
                      <a:pos x="T6" y="T7"/>
                    </a:cxn>
                  </a:cxnLst>
                  <a:rect l="0" t="0" r="r" b="b"/>
                  <a:pathLst>
                    <a:path w="14" h="19">
                      <a:moveTo>
                        <a:pt x="0" y="19"/>
                      </a:moveTo>
                      <a:lnTo>
                        <a:pt x="6" y="7"/>
                      </a:lnTo>
                      <a:lnTo>
                        <a:pt x="10" y="4"/>
                      </a:lnTo>
                      <a:lnTo>
                        <a:pt x="14"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55" name="Freeform 2422"/>
                <p:cNvSpPr>
                  <a:spLocks/>
                </p:cNvSpPr>
                <p:nvPr/>
              </p:nvSpPr>
              <p:spPr bwMode="auto">
                <a:xfrm>
                  <a:off x="3797" y="3027"/>
                  <a:ext cx="8" cy="3"/>
                </a:xfrm>
                <a:custGeom>
                  <a:avLst/>
                  <a:gdLst>
                    <a:gd name="T0" fmla="*/ 0 w 15"/>
                    <a:gd name="T1" fmla="*/ 0 h 6"/>
                    <a:gd name="T2" fmla="*/ 4 w 15"/>
                    <a:gd name="T3" fmla="*/ 0 h 6"/>
                    <a:gd name="T4" fmla="*/ 8 w 15"/>
                    <a:gd name="T5" fmla="*/ 0 h 6"/>
                    <a:gd name="T6" fmla="*/ 11 w 15"/>
                    <a:gd name="T7" fmla="*/ 2 h 6"/>
                    <a:gd name="T8" fmla="*/ 15 w 15"/>
                    <a:gd name="T9" fmla="*/ 6 h 6"/>
                  </a:gdLst>
                  <a:ahLst/>
                  <a:cxnLst>
                    <a:cxn ang="0">
                      <a:pos x="T0" y="T1"/>
                    </a:cxn>
                    <a:cxn ang="0">
                      <a:pos x="T2" y="T3"/>
                    </a:cxn>
                    <a:cxn ang="0">
                      <a:pos x="T4" y="T5"/>
                    </a:cxn>
                    <a:cxn ang="0">
                      <a:pos x="T6" y="T7"/>
                    </a:cxn>
                    <a:cxn ang="0">
                      <a:pos x="T8" y="T9"/>
                    </a:cxn>
                  </a:cxnLst>
                  <a:rect l="0" t="0" r="r" b="b"/>
                  <a:pathLst>
                    <a:path w="15" h="6">
                      <a:moveTo>
                        <a:pt x="0" y="0"/>
                      </a:moveTo>
                      <a:lnTo>
                        <a:pt x="4" y="0"/>
                      </a:lnTo>
                      <a:lnTo>
                        <a:pt x="8" y="0"/>
                      </a:lnTo>
                      <a:lnTo>
                        <a:pt x="11" y="2"/>
                      </a:lnTo>
                      <a:lnTo>
                        <a:pt x="15" y="6"/>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56" name="Freeform 2423"/>
                <p:cNvSpPr>
                  <a:spLocks/>
                </p:cNvSpPr>
                <p:nvPr/>
              </p:nvSpPr>
              <p:spPr bwMode="auto">
                <a:xfrm>
                  <a:off x="3805" y="3030"/>
                  <a:ext cx="6" cy="20"/>
                </a:xfrm>
                <a:custGeom>
                  <a:avLst/>
                  <a:gdLst>
                    <a:gd name="T0" fmla="*/ 0 w 14"/>
                    <a:gd name="T1" fmla="*/ 0 h 40"/>
                    <a:gd name="T2" fmla="*/ 4 w 14"/>
                    <a:gd name="T3" fmla="*/ 7 h 40"/>
                    <a:gd name="T4" fmla="*/ 6 w 14"/>
                    <a:gd name="T5" fmla="*/ 15 h 40"/>
                    <a:gd name="T6" fmla="*/ 10 w 14"/>
                    <a:gd name="T7" fmla="*/ 26 h 40"/>
                    <a:gd name="T8" fmla="*/ 14 w 14"/>
                    <a:gd name="T9" fmla="*/ 40 h 40"/>
                  </a:gdLst>
                  <a:ahLst/>
                  <a:cxnLst>
                    <a:cxn ang="0">
                      <a:pos x="T0" y="T1"/>
                    </a:cxn>
                    <a:cxn ang="0">
                      <a:pos x="T2" y="T3"/>
                    </a:cxn>
                    <a:cxn ang="0">
                      <a:pos x="T4" y="T5"/>
                    </a:cxn>
                    <a:cxn ang="0">
                      <a:pos x="T6" y="T7"/>
                    </a:cxn>
                    <a:cxn ang="0">
                      <a:pos x="T8" y="T9"/>
                    </a:cxn>
                  </a:cxnLst>
                  <a:rect l="0" t="0" r="r" b="b"/>
                  <a:pathLst>
                    <a:path w="14" h="40">
                      <a:moveTo>
                        <a:pt x="0" y="0"/>
                      </a:moveTo>
                      <a:lnTo>
                        <a:pt x="4" y="7"/>
                      </a:lnTo>
                      <a:lnTo>
                        <a:pt x="6" y="15"/>
                      </a:lnTo>
                      <a:lnTo>
                        <a:pt x="10" y="26"/>
                      </a:lnTo>
                      <a:lnTo>
                        <a:pt x="14" y="4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57" name="Freeform 2424"/>
                <p:cNvSpPr>
                  <a:spLocks/>
                </p:cNvSpPr>
                <p:nvPr/>
              </p:nvSpPr>
              <p:spPr bwMode="auto">
                <a:xfrm>
                  <a:off x="3811" y="3050"/>
                  <a:ext cx="8" cy="39"/>
                </a:xfrm>
                <a:custGeom>
                  <a:avLst/>
                  <a:gdLst>
                    <a:gd name="T0" fmla="*/ 0 w 15"/>
                    <a:gd name="T1" fmla="*/ 0 h 79"/>
                    <a:gd name="T2" fmla="*/ 3 w 15"/>
                    <a:gd name="T3" fmla="*/ 17 h 79"/>
                    <a:gd name="T4" fmla="*/ 7 w 15"/>
                    <a:gd name="T5" fmla="*/ 34 h 79"/>
                    <a:gd name="T6" fmla="*/ 11 w 15"/>
                    <a:gd name="T7" fmla="*/ 56 h 79"/>
                    <a:gd name="T8" fmla="*/ 15 w 15"/>
                    <a:gd name="T9" fmla="*/ 79 h 79"/>
                  </a:gdLst>
                  <a:ahLst/>
                  <a:cxnLst>
                    <a:cxn ang="0">
                      <a:pos x="T0" y="T1"/>
                    </a:cxn>
                    <a:cxn ang="0">
                      <a:pos x="T2" y="T3"/>
                    </a:cxn>
                    <a:cxn ang="0">
                      <a:pos x="T4" y="T5"/>
                    </a:cxn>
                    <a:cxn ang="0">
                      <a:pos x="T6" y="T7"/>
                    </a:cxn>
                    <a:cxn ang="0">
                      <a:pos x="T8" y="T9"/>
                    </a:cxn>
                  </a:cxnLst>
                  <a:rect l="0" t="0" r="r" b="b"/>
                  <a:pathLst>
                    <a:path w="15" h="79">
                      <a:moveTo>
                        <a:pt x="0" y="0"/>
                      </a:moveTo>
                      <a:lnTo>
                        <a:pt x="3" y="17"/>
                      </a:lnTo>
                      <a:lnTo>
                        <a:pt x="7" y="34"/>
                      </a:lnTo>
                      <a:lnTo>
                        <a:pt x="11" y="56"/>
                      </a:lnTo>
                      <a:lnTo>
                        <a:pt x="15" y="79"/>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58" name="Freeform 2425"/>
                <p:cNvSpPr>
                  <a:spLocks/>
                </p:cNvSpPr>
                <p:nvPr/>
              </p:nvSpPr>
              <p:spPr bwMode="auto">
                <a:xfrm>
                  <a:off x="3819" y="3089"/>
                  <a:ext cx="7" cy="52"/>
                </a:xfrm>
                <a:custGeom>
                  <a:avLst/>
                  <a:gdLst>
                    <a:gd name="T0" fmla="*/ 0 w 13"/>
                    <a:gd name="T1" fmla="*/ 0 h 103"/>
                    <a:gd name="T2" fmla="*/ 4 w 13"/>
                    <a:gd name="T3" fmla="*/ 25 h 103"/>
                    <a:gd name="T4" fmla="*/ 6 w 13"/>
                    <a:gd name="T5" fmla="*/ 50 h 103"/>
                    <a:gd name="T6" fmla="*/ 10 w 13"/>
                    <a:gd name="T7" fmla="*/ 76 h 103"/>
                    <a:gd name="T8" fmla="*/ 13 w 13"/>
                    <a:gd name="T9" fmla="*/ 103 h 103"/>
                  </a:gdLst>
                  <a:ahLst/>
                  <a:cxnLst>
                    <a:cxn ang="0">
                      <a:pos x="T0" y="T1"/>
                    </a:cxn>
                    <a:cxn ang="0">
                      <a:pos x="T2" y="T3"/>
                    </a:cxn>
                    <a:cxn ang="0">
                      <a:pos x="T4" y="T5"/>
                    </a:cxn>
                    <a:cxn ang="0">
                      <a:pos x="T6" y="T7"/>
                    </a:cxn>
                    <a:cxn ang="0">
                      <a:pos x="T8" y="T9"/>
                    </a:cxn>
                  </a:cxnLst>
                  <a:rect l="0" t="0" r="r" b="b"/>
                  <a:pathLst>
                    <a:path w="13" h="103">
                      <a:moveTo>
                        <a:pt x="0" y="0"/>
                      </a:moveTo>
                      <a:lnTo>
                        <a:pt x="4" y="25"/>
                      </a:lnTo>
                      <a:lnTo>
                        <a:pt x="6" y="50"/>
                      </a:lnTo>
                      <a:lnTo>
                        <a:pt x="10" y="76"/>
                      </a:lnTo>
                      <a:lnTo>
                        <a:pt x="13" y="103"/>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59" name="Freeform 2426"/>
                <p:cNvSpPr>
                  <a:spLocks/>
                </p:cNvSpPr>
                <p:nvPr/>
              </p:nvSpPr>
              <p:spPr bwMode="auto">
                <a:xfrm>
                  <a:off x="3826" y="3141"/>
                  <a:ext cx="7" cy="50"/>
                </a:xfrm>
                <a:custGeom>
                  <a:avLst/>
                  <a:gdLst>
                    <a:gd name="T0" fmla="*/ 0 w 16"/>
                    <a:gd name="T1" fmla="*/ 0 h 100"/>
                    <a:gd name="T2" fmla="*/ 4 w 16"/>
                    <a:gd name="T3" fmla="*/ 27 h 100"/>
                    <a:gd name="T4" fmla="*/ 8 w 16"/>
                    <a:gd name="T5" fmla="*/ 52 h 100"/>
                    <a:gd name="T6" fmla="*/ 12 w 16"/>
                    <a:gd name="T7" fmla="*/ 77 h 100"/>
                    <a:gd name="T8" fmla="*/ 16 w 16"/>
                    <a:gd name="T9" fmla="*/ 100 h 100"/>
                  </a:gdLst>
                  <a:ahLst/>
                  <a:cxnLst>
                    <a:cxn ang="0">
                      <a:pos x="T0" y="T1"/>
                    </a:cxn>
                    <a:cxn ang="0">
                      <a:pos x="T2" y="T3"/>
                    </a:cxn>
                    <a:cxn ang="0">
                      <a:pos x="T4" y="T5"/>
                    </a:cxn>
                    <a:cxn ang="0">
                      <a:pos x="T6" y="T7"/>
                    </a:cxn>
                    <a:cxn ang="0">
                      <a:pos x="T8" y="T9"/>
                    </a:cxn>
                  </a:cxnLst>
                  <a:rect l="0" t="0" r="r" b="b"/>
                  <a:pathLst>
                    <a:path w="16" h="100">
                      <a:moveTo>
                        <a:pt x="0" y="0"/>
                      </a:moveTo>
                      <a:lnTo>
                        <a:pt x="4" y="27"/>
                      </a:lnTo>
                      <a:lnTo>
                        <a:pt x="8" y="52"/>
                      </a:lnTo>
                      <a:lnTo>
                        <a:pt x="12" y="77"/>
                      </a:lnTo>
                      <a:lnTo>
                        <a:pt x="16" y="10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60" name="Freeform 2427"/>
                <p:cNvSpPr>
                  <a:spLocks/>
                </p:cNvSpPr>
                <p:nvPr/>
              </p:nvSpPr>
              <p:spPr bwMode="auto">
                <a:xfrm>
                  <a:off x="3833" y="3191"/>
                  <a:ext cx="7" cy="31"/>
                </a:xfrm>
                <a:custGeom>
                  <a:avLst/>
                  <a:gdLst>
                    <a:gd name="T0" fmla="*/ 0 w 13"/>
                    <a:gd name="T1" fmla="*/ 0 h 62"/>
                    <a:gd name="T2" fmla="*/ 4 w 13"/>
                    <a:gd name="T3" fmla="*/ 19 h 62"/>
                    <a:gd name="T4" fmla="*/ 6 w 13"/>
                    <a:gd name="T5" fmla="*/ 39 h 62"/>
                    <a:gd name="T6" fmla="*/ 7 w 13"/>
                    <a:gd name="T7" fmla="*/ 46 h 62"/>
                    <a:gd name="T8" fmla="*/ 9 w 13"/>
                    <a:gd name="T9" fmla="*/ 52 h 62"/>
                    <a:gd name="T10" fmla="*/ 11 w 13"/>
                    <a:gd name="T11" fmla="*/ 58 h 62"/>
                    <a:gd name="T12" fmla="*/ 13 w 13"/>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13" h="62">
                      <a:moveTo>
                        <a:pt x="0" y="0"/>
                      </a:moveTo>
                      <a:lnTo>
                        <a:pt x="4" y="19"/>
                      </a:lnTo>
                      <a:lnTo>
                        <a:pt x="6" y="39"/>
                      </a:lnTo>
                      <a:lnTo>
                        <a:pt x="7" y="46"/>
                      </a:lnTo>
                      <a:lnTo>
                        <a:pt x="9" y="52"/>
                      </a:lnTo>
                      <a:lnTo>
                        <a:pt x="11" y="58"/>
                      </a:lnTo>
                      <a:lnTo>
                        <a:pt x="13" y="62"/>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61" name="Freeform 2428"/>
                <p:cNvSpPr>
                  <a:spLocks/>
                </p:cNvSpPr>
                <p:nvPr/>
              </p:nvSpPr>
              <p:spPr bwMode="auto">
                <a:xfrm>
                  <a:off x="3840" y="3211"/>
                  <a:ext cx="8" cy="11"/>
                </a:xfrm>
                <a:custGeom>
                  <a:avLst/>
                  <a:gdLst>
                    <a:gd name="T0" fmla="*/ 0 w 16"/>
                    <a:gd name="T1" fmla="*/ 22 h 22"/>
                    <a:gd name="T2" fmla="*/ 4 w 16"/>
                    <a:gd name="T3" fmla="*/ 22 h 22"/>
                    <a:gd name="T4" fmla="*/ 8 w 16"/>
                    <a:gd name="T5" fmla="*/ 18 h 22"/>
                    <a:gd name="T6" fmla="*/ 12 w 16"/>
                    <a:gd name="T7" fmla="*/ 10 h 22"/>
                    <a:gd name="T8" fmla="*/ 16 w 16"/>
                    <a:gd name="T9" fmla="*/ 0 h 22"/>
                  </a:gdLst>
                  <a:ahLst/>
                  <a:cxnLst>
                    <a:cxn ang="0">
                      <a:pos x="T0" y="T1"/>
                    </a:cxn>
                    <a:cxn ang="0">
                      <a:pos x="T2" y="T3"/>
                    </a:cxn>
                    <a:cxn ang="0">
                      <a:pos x="T4" y="T5"/>
                    </a:cxn>
                    <a:cxn ang="0">
                      <a:pos x="T6" y="T7"/>
                    </a:cxn>
                    <a:cxn ang="0">
                      <a:pos x="T8" y="T9"/>
                    </a:cxn>
                  </a:cxnLst>
                  <a:rect l="0" t="0" r="r" b="b"/>
                  <a:pathLst>
                    <a:path w="16" h="22">
                      <a:moveTo>
                        <a:pt x="0" y="22"/>
                      </a:moveTo>
                      <a:lnTo>
                        <a:pt x="4" y="22"/>
                      </a:lnTo>
                      <a:lnTo>
                        <a:pt x="8" y="18"/>
                      </a:lnTo>
                      <a:lnTo>
                        <a:pt x="12" y="10"/>
                      </a:lnTo>
                      <a:lnTo>
                        <a:pt x="16"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62" name="Freeform 2429"/>
                <p:cNvSpPr>
                  <a:spLocks/>
                </p:cNvSpPr>
                <p:nvPr/>
              </p:nvSpPr>
              <p:spPr bwMode="auto">
                <a:xfrm>
                  <a:off x="3848" y="3145"/>
                  <a:ext cx="7" cy="66"/>
                </a:xfrm>
                <a:custGeom>
                  <a:avLst/>
                  <a:gdLst>
                    <a:gd name="T0" fmla="*/ 0 w 13"/>
                    <a:gd name="T1" fmla="*/ 132 h 132"/>
                    <a:gd name="T2" fmla="*/ 2 w 13"/>
                    <a:gd name="T3" fmla="*/ 121 h 132"/>
                    <a:gd name="T4" fmla="*/ 3 w 13"/>
                    <a:gd name="T5" fmla="*/ 109 h 132"/>
                    <a:gd name="T6" fmla="*/ 5 w 13"/>
                    <a:gd name="T7" fmla="*/ 94 h 132"/>
                    <a:gd name="T8" fmla="*/ 5 w 13"/>
                    <a:gd name="T9" fmla="*/ 79 h 132"/>
                    <a:gd name="T10" fmla="*/ 7 w 13"/>
                    <a:gd name="T11" fmla="*/ 60 h 132"/>
                    <a:gd name="T12" fmla="*/ 9 w 13"/>
                    <a:gd name="T13" fmla="*/ 40 h 132"/>
                    <a:gd name="T14" fmla="*/ 13 w 13"/>
                    <a:gd name="T15" fmla="*/ 0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32">
                      <a:moveTo>
                        <a:pt x="0" y="132"/>
                      </a:moveTo>
                      <a:lnTo>
                        <a:pt x="2" y="121"/>
                      </a:lnTo>
                      <a:lnTo>
                        <a:pt x="3" y="109"/>
                      </a:lnTo>
                      <a:lnTo>
                        <a:pt x="5" y="94"/>
                      </a:lnTo>
                      <a:lnTo>
                        <a:pt x="5" y="79"/>
                      </a:lnTo>
                      <a:lnTo>
                        <a:pt x="7" y="60"/>
                      </a:lnTo>
                      <a:lnTo>
                        <a:pt x="9" y="40"/>
                      </a:lnTo>
                      <a:lnTo>
                        <a:pt x="13"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63" name="Freeform 2430"/>
                <p:cNvSpPr>
                  <a:spLocks/>
                </p:cNvSpPr>
                <p:nvPr/>
              </p:nvSpPr>
              <p:spPr bwMode="auto">
                <a:xfrm>
                  <a:off x="3855" y="3041"/>
                  <a:ext cx="7" cy="104"/>
                </a:xfrm>
                <a:custGeom>
                  <a:avLst/>
                  <a:gdLst>
                    <a:gd name="T0" fmla="*/ 0 w 15"/>
                    <a:gd name="T1" fmla="*/ 207 h 207"/>
                    <a:gd name="T2" fmla="*/ 2 w 15"/>
                    <a:gd name="T3" fmla="*/ 184 h 207"/>
                    <a:gd name="T4" fmla="*/ 4 w 15"/>
                    <a:gd name="T5" fmla="*/ 161 h 207"/>
                    <a:gd name="T6" fmla="*/ 6 w 15"/>
                    <a:gd name="T7" fmla="*/ 134 h 207"/>
                    <a:gd name="T8" fmla="*/ 8 w 15"/>
                    <a:gd name="T9" fmla="*/ 107 h 207"/>
                    <a:gd name="T10" fmla="*/ 12 w 15"/>
                    <a:gd name="T11" fmla="*/ 53 h 207"/>
                    <a:gd name="T12" fmla="*/ 15 w 15"/>
                    <a:gd name="T13" fmla="*/ 0 h 207"/>
                  </a:gdLst>
                  <a:ahLst/>
                  <a:cxnLst>
                    <a:cxn ang="0">
                      <a:pos x="T0" y="T1"/>
                    </a:cxn>
                    <a:cxn ang="0">
                      <a:pos x="T2" y="T3"/>
                    </a:cxn>
                    <a:cxn ang="0">
                      <a:pos x="T4" y="T5"/>
                    </a:cxn>
                    <a:cxn ang="0">
                      <a:pos x="T6" y="T7"/>
                    </a:cxn>
                    <a:cxn ang="0">
                      <a:pos x="T8" y="T9"/>
                    </a:cxn>
                    <a:cxn ang="0">
                      <a:pos x="T10" y="T11"/>
                    </a:cxn>
                    <a:cxn ang="0">
                      <a:pos x="T12" y="T13"/>
                    </a:cxn>
                  </a:cxnLst>
                  <a:rect l="0" t="0" r="r" b="b"/>
                  <a:pathLst>
                    <a:path w="15" h="207">
                      <a:moveTo>
                        <a:pt x="0" y="207"/>
                      </a:moveTo>
                      <a:lnTo>
                        <a:pt x="2" y="184"/>
                      </a:lnTo>
                      <a:lnTo>
                        <a:pt x="4" y="161"/>
                      </a:lnTo>
                      <a:lnTo>
                        <a:pt x="6" y="134"/>
                      </a:lnTo>
                      <a:lnTo>
                        <a:pt x="8" y="107"/>
                      </a:lnTo>
                      <a:lnTo>
                        <a:pt x="12" y="53"/>
                      </a:lnTo>
                      <a:lnTo>
                        <a:pt x="15"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64" name="Freeform 2431"/>
                <p:cNvSpPr>
                  <a:spLocks/>
                </p:cNvSpPr>
                <p:nvPr/>
              </p:nvSpPr>
              <p:spPr bwMode="auto">
                <a:xfrm>
                  <a:off x="3862" y="2941"/>
                  <a:ext cx="7" cy="100"/>
                </a:xfrm>
                <a:custGeom>
                  <a:avLst/>
                  <a:gdLst>
                    <a:gd name="T0" fmla="*/ 0 w 14"/>
                    <a:gd name="T1" fmla="*/ 202 h 202"/>
                    <a:gd name="T2" fmla="*/ 4 w 14"/>
                    <a:gd name="T3" fmla="*/ 150 h 202"/>
                    <a:gd name="T4" fmla="*/ 6 w 14"/>
                    <a:gd name="T5" fmla="*/ 96 h 202"/>
                    <a:gd name="T6" fmla="*/ 8 w 14"/>
                    <a:gd name="T7" fmla="*/ 69 h 202"/>
                    <a:gd name="T8" fmla="*/ 10 w 14"/>
                    <a:gd name="T9" fmla="*/ 44 h 202"/>
                    <a:gd name="T10" fmla="*/ 12 w 14"/>
                    <a:gd name="T11" fmla="*/ 21 h 202"/>
                    <a:gd name="T12" fmla="*/ 14 w 1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14" h="202">
                      <a:moveTo>
                        <a:pt x="0" y="202"/>
                      </a:moveTo>
                      <a:lnTo>
                        <a:pt x="4" y="150"/>
                      </a:lnTo>
                      <a:lnTo>
                        <a:pt x="6" y="96"/>
                      </a:lnTo>
                      <a:lnTo>
                        <a:pt x="8" y="69"/>
                      </a:lnTo>
                      <a:lnTo>
                        <a:pt x="10" y="44"/>
                      </a:lnTo>
                      <a:lnTo>
                        <a:pt x="12" y="21"/>
                      </a:lnTo>
                      <a:lnTo>
                        <a:pt x="14"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65" name="Freeform 2432"/>
                <p:cNvSpPr>
                  <a:spLocks/>
                </p:cNvSpPr>
                <p:nvPr/>
              </p:nvSpPr>
              <p:spPr bwMode="auto">
                <a:xfrm>
                  <a:off x="3869" y="2880"/>
                  <a:ext cx="8" cy="61"/>
                </a:xfrm>
                <a:custGeom>
                  <a:avLst/>
                  <a:gdLst>
                    <a:gd name="T0" fmla="*/ 0 w 15"/>
                    <a:gd name="T1" fmla="*/ 121 h 121"/>
                    <a:gd name="T2" fmla="*/ 2 w 15"/>
                    <a:gd name="T3" fmla="*/ 102 h 121"/>
                    <a:gd name="T4" fmla="*/ 4 w 15"/>
                    <a:gd name="T5" fmla="*/ 85 h 121"/>
                    <a:gd name="T6" fmla="*/ 8 w 15"/>
                    <a:gd name="T7" fmla="*/ 54 h 121"/>
                    <a:gd name="T8" fmla="*/ 11 w 15"/>
                    <a:gd name="T9" fmla="*/ 25 h 121"/>
                    <a:gd name="T10" fmla="*/ 15 w 15"/>
                    <a:gd name="T11" fmla="*/ 0 h 121"/>
                  </a:gdLst>
                  <a:ahLst/>
                  <a:cxnLst>
                    <a:cxn ang="0">
                      <a:pos x="T0" y="T1"/>
                    </a:cxn>
                    <a:cxn ang="0">
                      <a:pos x="T2" y="T3"/>
                    </a:cxn>
                    <a:cxn ang="0">
                      <a:pos x="T4" y="T5"/>
                    </a:cxn>
                    <a:cxn ang="0">
                      <a:pos x="T6" y="T7"/>
                    </a:cxn>
                    <a:cxn ang="0">
                      <a:pos x="T8" y="T9"/>
                    </a:cxn>
                    <a:cxn ang="0">
                      <a:pos x="T10" y="T11"/>
                    </a:cxn>
                  </a:cxnLst>
                  <a:rect l="0" t="0" r="r" b="b"/>
                  <a:pathLst>
                    <a:path w="15" h="121">
                      <a:moveTo>
                        <a:pt x="0" y="121"/>
                      </a:moveTo>
                      <a:lnTo>
                        <a:pt x="2" y="102"/>
                      </a:lnTo>
                      <a:lnTo>
                        <a:pt x="4" y="85"/>
                      </a:lnTo>
                      <a:lnTo>
                        <a:pt x="8" y="54"/>
                      </a:lnTo>
                      <a:lnTo>
                        <a:pt x="11" y="25"/>
                      </a:lnTo>
                      <a:lnTo>
                        <a:pt x="15"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66" name="Freeform 2433"/>
                <p:cNvSpPr>
                  <a:spLocks/>
                </p:cNvSpPr>
                <p:nvPr/>
              </p:nvSpPr>
              <p:spPr bwMode="auto">
                <a:xfrm>
                  <a:off x="3877" y="2838"/>
                  <a:ext cx="6" cy="42"/>
                </a:xfrm>
                <a:custGeom>
                  <a:avLst/>
                  <a:gdLst>
                    <a:gd name="T0" fmla="*/ 0 w 14"/>
                    <a:gd name="T1" fmla="*/ 84 h 84"/>
                    <a:gd name="T2" fmla="*/ 4 w 14"/>
                    <a:gd name="T3" fmla="*/ 61 h 84"/>
                    <a:gd name="T4" fmla="*/ 6 w 14"/>
                    <a:gd name="T5" fmla="*/ 40 h 84"/>
                    <a:gd name="T6" fmla="*/ 14 w 14"/>
                    <a:gd name="T7" fmla="*/ 0 h 84"/>
                  </a:gdLst>
                  <a:ahLst/>
                  <a:cxnLst>
                    <a:cxn ang="0">
                      <a:pos x="T0" y="T1"/>
                    </a:cxn>
                    <a:cxn ang="0">
                      <a:pos x="T2" y="T3"/>
                    </a:cxn>
                    <a:cxn ang="0">
                      <a:pos x="T4" y="T5"/>
                    </a:cxn>
                    <a:cxn ang="0">
                      <a:pos x="T6" y="T7"/>
                    </a:cxn>
                  </a:cxnLst>
                  <a:rect l="0" t="0" r="r" b="b"/>
                  <a:pathLst>
                    <a:path w="14" h="84">
                      <a:moveTo>
                        <a:pt x="0" y="84"/>
                      </a:moveTo>
                      <a:lnTo>
                        <a:pt x="4" y="61"/>
                      </a:lnTo>
                      <a:lnTo>
                        <a:pt x="6" y="40"/>
                      </a:lnTo>
                      <a:lnTo>
                        <a:pt x="14"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67" name="Freeform 2434"/>
                <p:cNvSpPr>
                  <a:spLocks/>
                </p:cNvSpPr>
                <p:nvPr/>
              </p:nvSpPr>
              <p:spPr bwMode="auto">
                <a:xfrm>
                  <a:off x="3883" y="2799"/>
                  <a:ext cx="8" cy="39"/>
                </a:xfrm>
                <a:custGeom>
                  <a:avLst/>
                  <a:gdLst>
                    <a:gd name="T0" fmla="*/ 0 w 15"/>
                    <a:gd name="T1" fmla="*/ 77 h 77"/>
                    <a:gd name="T2" fmla="*/ 3 w 15"/>
                    <a:gd name="T3" fmla="*/ 55 h 77"/>
                    <a:gd name="T4" fmla="*/ 7 w 15"/>
                    <a:gd name="T5" fmla="*/ 32 h 77"/>
                    <a:gd name="T6" fmla="*/ 9 w 15"/>
                    <a:gd name="T7" fmla="*/ 21 h 77"/>
                    <a:gd name="T8" fmla="*/ 11 w 15"/>
                    <a:gd name="T9" fmla="*/ 13 h 77"/>
                    <a:gd name="T10" fmla="*/ 13 w 15"/>
                    <a:gd name="T11" fmla="*/ 6 h 77"/>
                    <a:gd name="T12" fmla="*/ 15 w 15"/>
                    <a:gd name="T13" fmla="*/ 0 h 77"/>
                  </a:gdLst>
                  <a:ahLst/>
                  <a:cxnLst>
                    <a:cxn ang="0">
                      <a:pos x="T0" y="T1"/>
                    </a:cxn>
                    <a:cxn ang="0">
                      <a:pos x="T2" y="T3"/>
                    </a:cxn>
                    <a:cxn ang="0">
                      <a:pos x="T4" y="T5"/>
                    </a:cxn>
                    <a:cxn ang="0">
                      <a:pos x="T6" y="T7"/>
                    </a:cxn>
                    <a:cxn ang="0">
                      <a:pos x="T8" y="T9"/>
                    </a:cxn>
                    <a:cxn ang="0">
                      <a:pos x="T10" y="T11"/>
                    </a:cxn>
                    <a:cxn ang="0">
                      <a:pos x="T12" y="T13"/>
                    </a:cxn>
                  </a:cxnLst>
                  <a:rect l="0" t="0" r="r" b="b"/>
                  <a:pathLst>
                    <a:path w="15" h="77">
                      <a:moveTo>
                        <a:pt x="0" y="77"/>
                      </a:moveTo>
                      <a:lnTo>
                        <a:pt x="3" y="55"/>
                      </a:lnTo>
                      <a:lnTo>
                        <a:pt x="7" y="32"/>
                      </a:lnTo>
                      <a:lnTo>
                        <a:pt x="9" y="21"/>
                      </a:lnTo>
                      <a:lnTo>
                        <a:pt x="11" y="13"/>
                      </a:lnTo>
                      <a:lnTo>
                        <a:pt x="13" y="6"/>
                      </a:lnTo>
                      <a:lnTo>
                        <a:pt x="15"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68" name="Freeform 2435"/>
                <p:cNvSpPr>
                  <a:spLocks/>
                </p:cNvSpPr>
                <p:nvPr/>
              </p:nvSpPr>
              <p:spPr bwMode="auto">
                <a:xfrm>
                  <a:off x="3891" y="2799"/>
                  <a:ext cx="7" cy="8"/>
                </a:xfrm>
                <a:custGeom>
                  <a:avLst/>
                  <a:gdLst>
                    <a:gd name="T0" fmla="*/ 0 w 13"/>
                    <a:gd name="T1" fmla="*/ 0 h 15"/>
                    <a:gd name="T2" fmla="*/ 2 w 13"/>
                    <a:gd name="T3" fmla="*/ 0 h 15"/>
                    <a:gd name="T4" fmla="*/ 6 w 13"/>
                    <a:gd name="T5" fmla="*/ 2 h 15"/>
                    <a:gd name="T6" fmla="*/ 12 w 13"/>
                    <a:gd name="T7" fmla="*/ 7 h 15"/>
                    <a:gd name="T8" fmla="*/ 13 w 13"/>
                    <a:gd name="T9" fmla="*/ 15 h 15"/>
                  </a:gdLst>
                  <a:ahLst/>
                  <a:cxnLst>
                    <a:cxn ang="0">
                      <a:pos x="T0" y="T1"/>
                    </a:cxn>
                    <a:cxn ang="0">
                      <a:pos x="T2" y="T3"/>
                    </a:cxn>
                    <a:cxn ang="0">
                      <a:pos x="T4" y="T5"/>
                    </a:cxn>
                    <a:cxn ang="0">
                      <a:pos x="T6" y="T7"/>
                    </a:cxn>
                    <a:cxn ang="0">
                      <a:pos x="T8" y="T9"/>
                    </a:cxn>
                  </a:cxnLst>
                  <a:rect l="0" t="0" r="r" b="b"/>
                  <a:pathLst>
                    <a:path w="13" h="15">
                      <a:moveTo>
                        <a:pt x="0" y="0"/>
                      </a:moveTo>
                      <a:lnTo>
                        <a:pt x="2" y="0"/>
                      </a:lnTo>
                      <a:lnTo>
                        <a:pt x="6" y="2"/>
                      </a:lnTo>
                      <a:lnTo>
                        <a:pt x="12" y="7"/>
                      </a:lnTo>
                      <a:lnTo>
                        <a:pt x="13" y="15"/>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69" name="Freeform 2436"/>
                <p:cNvSpPr>
                  <a:spLocks/>
                </p:cNvSpPr>
                <p:nvPr/>
              </p:nvSpPr>
              <p:spPr bwMode="auto">
                <a:xfrm>
                  <a:off x="3898" y="2807"/>
                  <a:ext cx="7" cy="83"/>
                </a:xfrm>
                <a:custGeom>
                  <a:avLst/>
                  <a:gdLst>
                    <a:gd name="T0" fmla="*/ 0 w 16"/>
                    <a:gd name="T1" fmla="*/ 0 h 165"/>
                    <a:gd name="T2" fmla="*/ 2 w 16"/>
                    <a:gd name="T3" fmla="*/ 14 h 165"/>
                    <a:gd name="T4" fmla="*/ 4 w 16"/>
                    <a:gd name="T5" fmla="*/ 31 h 165"/>
                    <a:gd name="T6" fmla="*/ 6 w 16"/>
                    <a:gd name="T7" fmla="*/ 50 h 165"/>
                    <a:gd name="T8" fmla="*/ 8 w 16"/>
                    <a:gd name="T9" fmla="*/ 73 h 165"/>
                    <a:gd name="T10" fmla="*/ 12 w 16"/>
                    <a:gd name="T11" fmla="*/ 119 h 165"/>
                    <a:gd name="T12" fmla="*/ 14 w 16"/>
                    <a:gd name="T13" fmla="*/ 142 h 165"/>
                    <a:gd name="T14" fmla="*/ 16 w 16"/>
                    <a:gd name="T15" fmla="*/ 165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65">
                      <a:moveTo>
                        <a:pt x="0" y="0"/>
                      </a:moveTo>
                      <a:lnTo>
                        <a:pt x="2" y="14"/>
                      </a:lnTo>
                      <a:lnTo>
                        <a:pt x="4" y="31"/>
                      </a:lnTo>
                      <a:lnTo>
                        <a:pt x="6" y="50"/>
                      </a:lnTo>
                      <a:lnTo>
                        <a:pt x="8" y="73"/>
                      </a:lnTo>
                      <a:lnTo>
                        <a:pt x="12" y="119"/>
                      </a:lnTo>
                      <a:lnTo>
                        <a:pt x="14" y="142"/>
                      </a:lnTo>
                      <a:lnTo>
                        <a:pt x="16" y="165"/>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70" name="Freeform 2437"/>
                <p:cNvSpPr>
                  <a:spLocks/>
                </p:cNvSpPr>
                <p:nvPr/>
              </p:nvSpPr>
              <p:spPr bwMode="auto">
                <a:xfrm>
                  <a:off x="3905" y="2890"/>
                  <a:ext cx="7" cy="91"/>
                </a:xfrm>
                <a:custGeom>
                  <a:avLst/>
                  <a:gdLst>
                    <a:gd name="T0" fmla="*/ 0 w 13"/>
                    <a:gd name="T1" fmla="*/ 0 h 183"/>
                    <a:gd name="T2" fmla="*/ 2 w 13"/>
                    <a:gd name="T3" fmla="*/ 23 h 183"/>
                    <a:gd name="T4" fmla="*/ 4 w 13"/>
                    <a:gd name="T5" fmla="*/ 48 h 183"/>
                    <a:gd name="T6" fmla="*/ 6 w 13"/>
                    <a:gd name="T7" fmla="*/ 98 h 183"/>
                    <a:gd name="T8" fmla="*/ 7 w 13"/>
                    <a:gd name="T9" fmla="*/ 123 h 183"/>
                    <a:gd name="T10" fmla="*/ 9 w 13"/>
                    <a:gd name="T11" fmla="*/ 146 h 183"/>
                    <a:gd name="T12" fmla="*/ 11 w 13"/>
                    <a:gd name="T13" fmla="*/ 165 h 183"/>
                    <a:gd name="T14" fmla="*/ 13 w 13"/>
                    <a:gd name="T15" fmla="*/ 183 h 1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83">
                      <a:moveTo>
                        <a:pt x="0" y="0"/>
                      </a:moveTo>
                      <a:lnTo>
                        <a:pt x="2" y="23"/>
                      </a:lnTo>
                      <a:lnTo>
                        <a:pt x="4" y="48"/>
                      </a:lnTo>
                      <a:lnTo>
                        <a:pt x="6" y="98"/>
                      </a:lnTo>
                      <a:lnTo>
                        <a:pt x="7" y="123"/>
                      </a:lnTo>
                      <a:lnTo>
                        <a:pt x="9" y="146"/>
                      </a:lnTo>
                      <a:lnTo>
                        <a:pt x="11" y="165"/>
                      </a:lnTo>
                      <a:lnTo>
                        <a:pt x="13" y="183"/>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71" name="Freeform 2438"/>
                <p:cNvSpPr>
                  <a:spLocks/>
                </p:cNvSpPr>
                <p:nvPr/>
              </p:nvSpPr>
              <p:spPr bwMode="auto">
                <a:xfrm>
                  <a:off x="3912" y="2981"/>
                  <a:ext cx="8" cy="25"/>
                </a:xfrm>
                <a:custGeom>
                  <a:avLst/>
                  <a:gdLst>
                    <a:gd name="T0" fmla="*/ 0 w 16"/>
                    <a:gd name="T1" fmla="*/ 0 h 50"/>
                    <a:gd name="T2" fmla="*/ 4 w 16"/>
                    <a:gd name="T3" fmla="*/ 17 h 50"/>
                    <a:gd name="T4" fmla="*/ 8 w 16"/>
                    <a:gd name="T5" fmla="*/ 32 h 50"/>
                    <a:gd name="T6" fmla="*/ 12 w 16"/>
                    <a:gd name="T7" fmla="*/ 44 h 50"/>
                    <a:gd name="T8" fmla="*/ 16 w 16"/>
                    <a:gd name="T9" fmla="*/ 50 h 50"/>
                  </a:gdLst>
                  <a:ahLst/>
                  <a:cxnLst>
                    <a:cxn ang="0">
                      <a:pos x="T0" y="T1"/>
                    </a:cxn>
                    <a:cxn ang="0">
                      <a:pos x="T2" y="T3"/>
                    </a:cxn>
                    <a:cxn ang="0">
                      <a:pos x="T4" y="T5"/>
                    </a:cxn>
                    <a:cxn ang="0">
                      <a:pos x="T6" y="T7"/>
                    </a:cxn>
                    <a:cxn ang="0">
                      <a:pos x="T8" y="T9"/>
                    </a:cxn>
                  </a:cxnLst>
                  <a:rect l="0" t="0" r="r" b="b"/>
                  <a:pathLst>
                    <a:path w="16" h="50">
                      <a:moveTo>
                        <a:pt x="0" y="0"/>
                      </a:moveTo>
                      <a:lnTo>
                        <a:pt x="4" y="17"/>
                      </a:lnTo>
                      <a:lnTo>
                        <a:pt x="8" y="32"/>
                      </a:lnTo>
                      <a:lnTo>
                        <a:pt x="12" y="44"/>
                      </a:lnTo>
                      <a:lnTo>
                        <a:pt x="16" y="5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72" name="Freeform 2439"/>
                <p:cNvSpPr>
                  <a:spLocks/>
                </p:cNvSpPr>
                <p:nvPr/>
              </p:nvSpPr>
              <p:spPr bwMode="auto">
                <a:xfrm>
                  <a:off x="3920" y="3006"/>
                  <a:ext cx="7" cy="1"/>
                </a:xfrm>
                <a:custGeom>
                  <a:avLst/>
                  <a:gdLst>
                    <a:gd name="T0" fmla="*/ 0 w 13"/>
                    <a:gd name="T1" fmla="*/ 0 h 1"/>
                    <a:gd name="T2" fmla="*/ 3 w 13"/>
                    <a:gd name="T3" fmla="*/ 1 h 1"/>
                    <a:gd name="T4" fmla="*/ 5 w 13"/>
                    <a:gd name="T5" fmla="*/ 0 h 1"/>
                    <a:gd name="T6" fmla="*/ 9 w 13"/>
                    <a:gd name="T7" fmla="*/ 0 h 1"/>
                    <a:gd name="T8" fmla="*/ 13 w 13"/>
                    <a:gd name="T9" fmla="*/ 1 h 1"/>
                  </a:gdLst>
                  <a:ahLst/>
                  <a:cxnLst>
                    <a:cxn ang="0">
                      <a:pos x="T0" y="T1"/>
                    </a:cxn>
                    <a:cxn ang="0">
                      <a:pos x="T2" y="T3"/>
                    </a:cxn>
                    <a:cxn ang="0">
                      <a:pos x="T4" y="T5"/>
                    </a:cxn>
                    <a:cxn ang="0">
                      <a:pos x="T6" y="T7"/>
                    </a:cxn>
                    <a:cxn ang="0">
                      <a:pos x="T8" y="T9"/>
                    </a:cxn>
                  </a:cxnLst>
                  <a:rect l="0" t="0" r="r" b="b"/>
                  <a:pathLst>
                    <a:path w="13" h="1">
                      <a:moveTo>
                        <a:pt x="0" y="0"/>
                      </a:moveTo>
                      <a:lnTo>
                        <a:pt x="3" y="1"/>
                      </a:lnTo>
                      <a:lnTo>
                        <a:pt x="5" y="0"/>
                      </a:lnTo>
                      <a:lnTo>
                        <a:pt x="9" y="0"/>
                      </a:lnTo>
                      <a:lnTo>
                        <a:pt x="13" y="1"/>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73" name="Freeform 2440"/>
                <p:cNvSpPr>
                  <a:spLocks/>
                </p:cNvSpPr>
                <p:nvPr/>
              </p:nvSpPr>
              <p:spPr bwMode="auto">
                <a:xfrm>
                  <a:off x="3927" y="3007"/>
                  <a:ext cx="7" cy="29"/>
                </a:xfrm>
                <a:custGeom>
                  <a:avLst/>
                  <a:gdLst>
                    <a:gd name="T0" fmla="*/ 0 w 15"/>
                    <a:gd name="T1" fmla="*/ 0 h 58"/>
                    <a:gd name="T2" fmla="*/ 2 w 15"/>
                    <a:gd name="T3" fmla="*/ 4 h 58"/>
                    <a:gd name="T4" fmla="*/ 4 w 15"/>
                    <a:gd name="T5" fmla="*/ 10 h 58"/>
                    <a:gd name="T6" fmla="*/ 8 w 15"/>
                    <a:gd name="T7" fmla="*/ 25 h 58"/>
                    <a:gd name="T8" fmla="*/ 12 w 15"/>
                    <a:gd name="T9" fmla="*/ 43 h 58"/>
                    <a:gd name="T10" fmla="*/ 15 w 15"/>
                    <a:gd name="T11" fmla="*/ 58 h 58"/>
                  </a:gdLst>
                  <a:ahLst/>
                  <a:cxnLst>
                    <a:cxn ang="0">
                      <a:pos x="T0" y="T1"/>
                    </a:cxn>
                    <a:cxn ang="0">
                      <a:pos x="T2" y="T3"/>
                    </a:cxn>
                    <a:cxn ang="0">
                      <a:pos x="T4" y="T5"/>
                    </a:cxn>
                    <a:cxn ang="0">
                      <a:pos x="T6" y="T7"/>
                    </a:cxn>
                    <a:cxn ang="0">
                      <a:pos x="T8" y="T9"/>
                    </a:cxn>
                    <a:cxn ang="0">
                      <a:pos x="T10" y="T11"/>
                    </a:cxn>
                  </a:cxnLst>
                  <a:rect l="0" t="0" r="r" b="b"/>
                  <a:pathLst>
                    <a:path w="15" h="58">
                      <a:moveTo>
                        <a:pt x="0" y="0"/>
                      </a:moveTo>
                      <a:lnTo>
                        <a:pt x="2" y="4"/>
                      </a:lnTo>
                      <a:lnTo>
                        <a:pt x="4" y="10"/>
                      </a:lnTo>
                      <a:lnTo>
                        <a:pt x="8" y="25"/>
                      </a:lnTo>
                      <a:lnTo>
                        <a:pt x="12" y="43"/>
                      </a:lnTo>
                      <a:lnTo>
                        <a:pt x="15" y="58"/>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74" name="Freeform 2441"/>
                <p:cNvSpPr>
                  <a:spLocks/>
                </p:cNvSpPr>
                <p:nvPr/>
              </p:nvSpPr>
              <p:spPr bwMode="auto">
                <a:xfrm>
                  <a:off x="3934" y="3036"/>
                  <a:ext cx="7" cy="30"/>
                </a:xfrm>
                <a:custGeom>
                  <a:avLst/>
                  <a:gdLst>
                    <a:gd name="T0" fmla="*/ 0 w 14"/>
                    <a:gd name="T1" fmla="*/ 0 h 62"/>
                    <a:gd name="T2" fmla="*/ 4 w 14"/>
                    <a:gd name="T3" fmla="*/ 17 h 62"/>
                    <a:gd name="T4" fmla="*/ 6 w 14"/>
                    <a:gd name="T5" fmla="*/ 35 h 62"/>
                    <a:gd name="T6" fmla="*/ 10 w 14"/>
                    <a:gd name="T7" fmla="*/ 50 h 62"/>
                    <a:gd name="T8" fmla="*/ 12 w 14"/>
                    <a:gd name="T9" fmla="*/ 58 h 62"/>
                    <a:gd name="T10" fmla="*/ 14 w 14"/>
                    <a:gd name="T11" fmla="*/ 62 h 62"/>
                  </a:gdLst>
                  <a:ahLst/>
                  <a:cxnLst>
                    <a:cxn ang="0">
                      <a:pos x="T0" y="T1"/>
                    </a:cxn>
                    <a:cxn ang="0">
                      <a:pos x="T2" y="T3"/>
                    </a:cxn>
                    <a:cxn ang="0">
                      <a:pos x="T4" y="T5"/>
                    </a:cxn>
                    <a:cxn ang="0">
                      <a:pos x="T6" y="T7"/>
                    </a:cxn>
                    <a:cxn ang="0">
                      <a:pos x="T8" y="T9"/>
                    </a:cxn>
                    <a:cxn ang="0">
                      <a:pos x="T10" y="T11"/>
                    </a:cxn>
                  </a:cxnLst>
                  <a:rect l="0" t="0" r="r" b="b"/>
                  <a:pathLst>
                    <a:path w="14" h="62">
                      <a:moveTo>
                        <a:pt x="0" y="0"/>
                      </a:moveTo>
                      <a:lnTo>
                        <a:pt x="4" y="17"/>
                      </a:lnTo>
                      <a:lnTo>
                        <a:pt x="6" y="35"/>
                      </a:lnTo>
                      <a:lnTo>
                        <a:pt x="10" y="50"/>
                      </a:lnTo>
                      <a:lnTo>
                        <a:pt x="12" y="58"/>
                      </a:lnTo>
                      <a:lnTo>
                        <a:pt x="14" y="62"/>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275" name="Freeform 2442"/>
                <p:cNvSpPr>
                  <a:spLocks/>
                </p:cNvSpPr>
                <p:nvPr/>
              </p:nvSpPr>
              <p:spPr bwMode="auto">
                <a:xfrm>
                  <a:off x="3941" y="3066"/>
                  <a:ext cx="8" cy="2"/>
                </a:xfrm>
                <a:custGeom>
                  <a:avLst/>
                  <a:gdLst>
                    <a:gd name="T0" fmla="*/ 0 w 15"/>
                    <a:gd name="T1" fmla="*/ 0 h 3"/>
                    <a:gd name="T2" fmla="*/ 4 w 15"/>
                    <a:gd name="T3" fmla="*/ 3 h 3"/>
                    <a:gd name="T4" fmla="*/ 8 w 15"/>
                    <a:gd name="T5" fmla="*/ 3 h 3"/>
                    <a:gd name="T6" fmla="*/ 11 w 15"/>
                    <a:gd name="T7" fmla="*/ 1 h 3"/>
                    <a:gd name="T8" fmla="*/ 15 w 15"/>
                    <a:gd name="T9" fmla="*/ 0 h 3"/>
                  </a:gdLst>
                  <a:ahLst/>
                  <a:cxnLst>
                    <a:cxn ang="0">
                      <a:pos x="T0" y="T1"/>
                    </a:cxn>
                    <a:cxn ang="0">
                      <a:pos x="T2" y="T3"/>
                    </a:cxn>
                    <a:cxn ang="0">
                      <a:pos x="T4" y="T5"/>
                    </a:cxn>
                    <a:cxn ang="0">
                      <a:pos x="T6" y="T7"/>
                    </a:cxn>
                    <a:cxn ang="0">
                      <a:pos x="T8" y="T9"/>
                    </a:cxn>
                  </a:cxnLst>
                  <a:rect l="0" t="0" r="r" b="b"/>
                  <a:pathLst>
                    <a:path w="15" h="3">
                      <a:moveTo>
                        <a:pt x="0" y="0"/>
                      </a:moveTo>
                      <a:lnTo>
                        <a:pt x="4" y="3"/>
                      </a:lnTo>
                      <a:lnTo>
                        <a:pt x="8" y="3"/>
                      </a:lnTo>
                      <a:lnTo>
                        <a:pt x="11" y="1"/>
                      </a:lnTo>
                      <a:lnTo>
                        <a:pt x="15"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grpSp>
          <p:sp>
            <p:nvSpPr>
              <p:cNvPr id="8" name="Freeform 2443"/>
              <p:cNvSpPr>
                <a:spLocks/>
              </p:cNvSpPr>
              <p:nvPr/>
            </p:nvSpPr>
            <p:spPr bwMode="auto">
              <a:xfrm>
                <a:off x="3949" y="3049"/>
                <a:ext cx="6" cy="17"/>
              </a:xfrm>
              <a:custGeom>
                <a:avLst/>
                <a:gdLst>
                  <a:gd name="T0" fmla="*/ 0 w 14"/>
                  <a:gd name="T1" fmla="*/ 35 h 35"/>
                  <a:gd name="T2" fmla="*/ 4 w 14"/>
                  <a:gd name="T3" fmla="*/ 29 h 35"/>
                  <a:gd name="T4" fmla="*/ 8 w 14"/>
                  <a:gd name="T5" fmla="*/ 19 h 35"/>
                  <a:gd name="T6" fmla="*/ 10 w 14"/>
                  <a:gd name="T7" fmla="*/ 10 h 35"/>
                  <a:gd name="T8" fmla="*/ 14 w 14"/>
                  <a:gd name="T9" fmla="*/ 0 h 35"/>
                </a:gdLst>
                <a:ahLst/>
                <a:cxnLst>
                  <a:cxn ang="0">
                    <a:pos x="T0" y="T1"/>
                  </a:cxn>
                  <a:cxn ang="0">
                    <a:pos x="T2" y="T3"/>
                  </a:cxn>
                  <a:cxn ang="0">
                    <a:pos x="T4" y="T5"/>
                  </a:cxn>
                  <a:cxn ang="0">
                    <a:pos x="T6" y="T7"/>
                  </a:cxn>
                  <a:cxn ang="0">
                    <a:pos x="T8" y="T9"/>
                  </a:cxn>
                </a:cxnLst>
                <a:rect l="0" t="0" r="r" b="b"/>
                <a:pathLst>
                  <a:path w="14" h="35">
                    <a:moveTo>
                      <a:pt x="0" y="35"/>
                    </a:moveTo>
                    <a:lnTo>
                      <a:pt x="4" y="29"/>
                    </a:lnTo>
                    <a:lnTo>
                      <a:pt x="8" y="19"/>
                    </a:lnTo>
                    <a:lnTo>
                      <a:pt x="10" y="10"/>
                    </a:lnTo>
                    <a:lnTo>
                      <a:pt x="14" y="0"/>
                    </a:lnTo>
                  </a:path>
                </a:pathLst>
              </a:custGeom>
              <a:noFill/>
              <a:ln w="23813">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sz="800"/>
              </a:p>
            </p:txBody>
          </p:sp>
          <p:sp>
            <p:nvSpPr>
              <p:cNvPr id="9" name="Rectangle 2444"/>
              <p:cNvSpPr>
                <a:spLocks noChangeArrowheads="1"/>
              </p:cNvSpPr>
              <p:nvPr/>
            </p:nvSpPr>
            <p:spPr bwMode="auto">
              <a:xfrm>
                <a:off x="1645"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10" name="Rectangle 2445"/>
              <p:cNvSpPr>
                <a:spLocks noChangeArrowheads="1"/>
              </p:cNvSpPr>
              <p:nvPr/>
            </p:nvSpPr>
            <p:spPr bwMode="auto">
              <a:xfrm>
                <a:off x="1692"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11" name="Rectangle 2446"/>
              <p:cNvSpPr>
                <a:spLocks noChangeArrowheads="1"/>
              </p:cNvSpPr>
              <p:nvPr/>
            </p:nvSpPr>
            <p:spPr bwMode="auto">
              <a:xfrm>
                <a:off x="1738"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12" name="Rectangle 2447"/>
              <p:cNvSpPr>
                <a:spLocks noChangeArrowheads="1"/>
              </p:cNvSpPr>
              <p:nvPr/>
            </p:nvSpPr>
            <p:spPr bwMode="auto">
              <a:xfrm>
                <a:off x="1784"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13" name="Rectangle 2448"/>
              <p:cNvSpPr>
                <a:spLocks noChangeArrowheads="1"/>
              </p:cNvSpPr>
              <p:nvPr/>
            </p:nvSpPr>
            <p:spPr bwMode="auto">
              <a:xfrm>
                <a:off x="1830"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14" name="Rectangle 2449"/>
              <p:cNvSpPr>
                <a:spLocks noChangeArrowheads="1"/>
              </p:cNvSpPr>
              <p:nvPr/>
            </p:nvSpPr>
            <p:spPr bwMode="auto">
              <a:xfrm>
                <a:off x="1876"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15" name="Rectangle 2450"/>
              <p:cNvSpPr>
                <a:spLocks noChangeArrowheads="1"/>
              </p:cNvSpPr>
              <p:nvPr/>
            </p:nvSpPr>
            <p:spPr bwMode="auto">
              <a:xfrm>
                <a:off x="1922"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16" name="Rectangle 2451"/>
              <p:cNvSpPr>
                <a:spLocks noChangeArrowheads="1"/>
              </p:cNvSpPr>
              <p:nvPr/>
            </p:nvSpPr>
            <p:spPr bwMode="auto">
              <a:xfrm>
                <a:off x="1968"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17" name="Rectangle 2452"/>
              <p:cNvSpPr>
                <a:spLocks noChangeArrowheads="1"/>
              </p:cNvSpPr>
              <p:nvPr/>
            </p:nvSpPr>
            <p:spPr bwMode="auto">
              <a:xfrm>
                <a:off x="2014"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18" name="Rectangle 2453"/>
              <p:cNvSpPr>
                <a:spLocks noChangeArrowheads="1"/>
              </p:cNvSpPr>
              <p:nvPr/>
            </p:nvSpPr>
            <p:spPr bwMode="auto">
              <a:xfrm>
                <a:off x="2060"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19" name="Rectangle 2454"/>
              <p:cNvSpPr>
                <a:spLocks noChangeArrowheads="1"/>
              </p:cNvSpPr>
              <p:nvPr/>
            </p:nvSpPr>
            <p:spPr bwMode="auto">
              <a:xfrm>
                <a:off x="2106"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20" name="Rectangle 2455"/>
              <p:cNvSpPr>
                <a:spLocks noChangeArrowheads="1"/>
              </p:cNvSpPr>
              <p:nvPr/>
            </p:nvSpPr>
            <p:spPr bwMode="auto">
              <a:xfrm>
                <a:off x="2152"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21" name="Rectangle 2456"/>
              <p:cNvSpPr>
                <a:spLocks noChangeArrowheads="1"/>
              </p:cNvSpPr>
              <p:nvPr/>
            </p:nvSpPr>
            <p:spPr bwMode="auto">
              <a:xfrm>
                <a:off x="2198"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22" name="Rectangle 2457"/>
              <p:cNvSpPr>
                <a:spLocks noChangeArrowheads="1"/>
              </p:cNvSpPr>
              <p:nvPr/>
            </p:nvSpPr>
            <p:spPr bwMode="auto">
              <a:xfrm>
                <a:off x="2245"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23" name="Rectangle 2458"/>
              <p:cNvSpPr>
                <a:spLocks noChangeArrowheads="1"/>
              </p:cNvSpPr>
              <p:nvPr/>
            </p:nvSpPr>
            <p:spPr bwMode="auto">
              <a:xfrm>
                <a:off x="2291"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24" name="Rectangle 2459"/>
              <p:cNvSpPr>
                <a:spLocks noChangeArrowheads="1"/>
              </p:cNvSpPr>
              <p:nvPr/>
            </p:nvSpPr>
            <p:spPr bwMode="auto">
              <a:xfrm>
                <a:off x="2337"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25" name="Rectangle 2460"/>
              <p:cNvSpPr>
                <a:spLocks noChangeArrowheads="1"/>
              </p:cNvSpPr>
              <p:nvPr/>
            </p:nvSpPr>
            <p:spPr bwMode="auto">
              <a:xfrm>
                <a:off x="2383"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26" name="Rectangle 2461"/>
              <p:cNvSpPr>
                <a:spLocks noChangeArrowheads="1"/>
              </p:cNvSpPr>
              <p:nvPr/>
            </p:nvSpPr>
            <p:spPr bwMode="auto">
              <a:xfrm>
                <a:off x="2429"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27" name="Rectangle 2462"/>
              <p:cNvSpPr>
                <a:spLocks noChangeArrowheads="1"/>
              </p:cNvSpPr>
              <p:nvPr/>
            </p:nvSpPr>
            <p:spPr bwMode="auto">
              <a:xfrm>
                <a:off x="2475"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28" name="Rectangle 2463"/>
              <p:cNvSpPr>
                <a:spLocks noChangeArrowheads="1"/>
              </p:cNvSpPr>
              <p:nvPr/>
            </p:nvSpPr>
            <p:spPr bwMode="auto">
              <a:xfrm>
                <a:off x="2521"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29" name="Rectangle 2464"/>
              <p:cNvSpPr>
                <a:spLocks noChangeArrowheads="1"/>
              </p:cNvSpPr>
              <p:nvPr/>
            </p:nvSpPr>
            <p:spPr bwMode="auto">
              <a:xfrm>
                <a:off x="2567"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30" name="Rectangle 2465"/>
              <p:cNvSpPr>
                <a:spLocks noChangeArrowheads="1"/>
              </p:cNvSpPr>
              <p:nvPr/>
            </p:nvSpPr>
            <p:spPr bwMode="auto">
              <a:xfrm>
                <a:off x="2613"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31" name="Rectangle 2466"/>
              <p:cNvSpPr>
                <a:spLocks noChangeArrowheads="1"/>
              </p:cNvSpPr>
              <p:nvPr/>
            </p:nvSpPr>
            <p:spPr bwMode="auto">
              <a:xfrm>
                <a:off x="2659"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32" name="Rectangle 2467"/>
              <p:cNvSpPr>
                <a:spLocks noChangeArrowheads="1"/>
              </p:cNvSpPr>
              <p:nvPr/>
            </p:nvSpPr>
            <p:spPr bwMode="auto">
              <a:xfrm>
                <a:off x="2705"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33" name="Rectangle 2468"/>
              <p:cNvSpPr>
                <a:spLocks noChangeArrowheads="1"/>
              </p:cNvSpPr>
              <p:nvPr/>
            </p:nvSpPr>
            <p:spPr bwMode="auto">
              <a:xfrm>
                <a:off x="2751"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34" name="Rectangle 2469"/>
              <p:cNvSpPr>
                <a:spLocks noChangeArrowheads="1"/>
              </p:cNvSpPr>
              <p:nvPr/>
            </p:nvSpPr>
            <p:spPr bwMode="auto">
              <a:xfrm>
                <a:off x="2798"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35" name="Rectangle 2470"/>
              <p:cNvSpPr>
                <a:spLocks noChangeArrowheads="1"/>
              </p:cNvSpPr>
              <p:nvPr/>
            </p:nvSpPr>
            <p:spPr bwMode="auto">
              <a:xfrm>
                <a:off x="2844"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36" name="Rectangle 2471"/>
              <p:cNvSpPr>
                <a:spLocks noChangeArrowheads="1"/>
              </p:cNvSpPr>
              <p:nvPr/>
            </p:nvSpPr>
            <p:spPr bwMode="auto">
              <a:xfrm>
                <a:off x="2890"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37" name="Rectangle 2472"/>
              <p:cNvSpPr>
                <a:spLocks noChangeArrowheads="1"/>
              </p:cNvSpPr>
              <p:nvPr/>
            </p:nvSpPr>
            <p:spPr bwMode="auto">
              <a:xfrm>
                <a:off x="2936"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38" name="Rectangle 2473"/>
              <p:cNvSpPr>
                <a:spLocks noChangeArrowheads="1"/>
              </p:cNvSpPr>
              <p:nvPr/>
            </p:nvSpPr>
            <p:spPr bwMode="auto">
              <a:xfrm>
                <a:off x="2982"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39" name="Rectangle 2474"/>
              <p:cNvSpPr>
                <a:spLocks noChangeArrowheads="1"/>
              </p:cNvSpPr>
              <p:nvPr/>
            </p:nvSpPr>
            <p:spPr bwMode="auto">
              <a:xfrm>
                <a:off x="3028"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40" name="Rectangle 2475"/>
              <p:cNvSpPr>
                <a:spLocks noChangeArrowheads="1"/>
              </p:cNvSpPr>
              <p:nvPr/>
            </p:nvSpPr>
            <p:spPr bwMode="auto">
              <a:xfrm>
                <a:off x="3074"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41" name="Rectangle 2476"/>
              <p:cNvSpPr>
                <a:spLocks noChangeArrowheads="1"/>
              </p:cNvSpPr>
              <p:nvPr/>
            </p:nvSpPr>
            <p:spPr bwMode="auto">
              <a:xfrm>
                <a:off x="3120"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42" name="Rectangle 2477"/>
              <p:cNvSpPr>
                <a:spLocks noChangeArrowheads="1"/>
              </p:cNvSpPr>
              <p:nvPr/>
            </p:nvSpPr>
            <p:spPr bwMode="auto">
              <a:xfrm>
                <a:off x="3166"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43" name="Rectangle 2478"/>
              <p:cNvSpPr>
                <a:spLocks noChangeArrowheads="1"/>
              </p:cNvSpPr>
              <p:nvPr/>
            </p:nvSpPr>
            <p:spPr bwMode="auto">
              <a:xfrm>
                <a:off x="3212"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44" name="Rectangle 2479"/>
              <p:cNvSpPr>
                <a:spLocks noChangeArrowheads="1"/>
              </p:cNvSpPr>
              <p:nvPr/>
            </p:nvSpPr>
            <p:spPr bwMode="auto">
              <a:xfrm>
                <a:off x="3258"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45" name="Rectangle 2480"/>
              <p:cNvSpPr>
                <a:spLocks noChangeArrowheads="1"/>
              </p:cNvSpPr>
              <p:nvPr/>
            </p:nvSpPr>
            <p:spPr bwMode="auto">
              <a:xfrm>
                <a:off x="3304"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46" name="Rectangle 2481"/>
              <p:cNvSpPr>
                <a:spLocks noChangeArrowheads="1"/>
              </p:cNvSpPr>
              <p:nvPr/>
            </p:nvSpPr>
            <p:spPr bwMode="auto">
              <a:xfrm>
                <a:off x="3350"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47" name="Rectangle 2482"/>
              <p:cNvSpPr>
                <a:spLocks noChangeArrowheads="1"/>
              </p:cNvSpPr>
              <p:nvPr/>
            </p:nvSpPr>
            <p:spPr bwMode="auto">
              <a:xfrm>
                <a:off x="3397"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48" name="Rectangle 2483"/>
              <p:cNvSpPr>
                <a:spLocks noChangeArrowheads="1"/>
              </p:cNvSpPr>
              <p:nvPr/>
            </p:nvSpPr>
            <p:spPr bwMode="auto">
              <a:xfrm>
                <a:off x="3443"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49" name="Rectangle 2484"/>
              <p:cNvSpPr>
                <a:spLocks noChangeArrowheads="1"/>
              </p:cNvSpPr>
              <p:nvPr/>
            </p:nvSpPr>
            <p:spPr bwMode="auto">
              <a:xfrm>
                <a:off x="3489"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50" name="Rectangle 2485"/>
              <p:cNvSpPr>
                <a:spLocks noChangeArrowheads="1"/>
              </p:cNvSpPr>
              <p:nvPr/>
            </p:nvSpPr>
            <p:spPr bwMode="auto">
              <a:xfrm>
                <a:off x="3535"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51" name="Rectangle 2486"/>
              <p:cNvSpPr>
                <a:spLocks noChangeArrowheads="1"/>
              </p:cNvSpPr>
              <p:nvPr/>
            </p:nvSpPr>
            <p:spPr bwMode="auto">
              <a:xfrm>
                <a:off x="3581"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52" name="Rectangle 2487"/>
              <p:cNvSpPr>
                <a:spLocks noChangeArrowheads="1"/>
              </p:cNvSpPr>
              <p:nvPr/>
            </p:nvSpPr>
            <p:spPr bwMode="auto">
              <a:xfrm>
                <a:off x="3627"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53" name="Rectangle 2488"/>
              <p:cNvSpPr>
                <a:spLocks noChangeArrowheads="1"/>
              </p:cNvSpPr>
              <p:nvPr/>
            </p:nvSpPr>
            <p:spPr bwMode="auto">
              <a:xfrm>
                <a:off x="3673"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54" name="Rectangle 2489"/>
              <p:cNvSpPr>
                <a:spLocks noChangeArrowheads="1"/>
              </p:cNvSpPr>
              <p:nvPr/>
            </p:nvSpPr>
            <p:spPr bwMode="auto">
              <a:xfrm>
                <a:off x="3719"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55" name="Rectangle 2490"/>
              <p:cNvSpPr>
                <a:spLocks noChangeArrowheads="1"/>
              </p:cNvSpPr>
              <p:nvPr/>
            </p:nvSpPr>
            <p:spPr bwMode="auto">
              <a:xfrm>
                <a:off x="3765"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56" name="Rectangle 2491"/>
              <p:cNvSpPr>
                <a:spLocks noChangeArrowheads="1"/>
              </p:cNvSpPr>
              <p:nvPr/>
            </p:nvSpPr>
            <p:spPr bwMode="auto">
              <a:xfrm>
                <a:off x="3811"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57" name="Rectangle 2492"/>
              <p:cNvSpPr>
                <a:spLocks noChangeArrowheads="1"/>
              </p:cNvSpPr>
              <p:nvPr/>
            </p:nvSpPr>
            <p:spPr bwMode="auto">
              <a:xfrm>
                <a:off x="3857"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58" name="Rectangle 2493"/>
              <p:cNvSpPr>
                <a:spLocks noChangeArrowheads="1"/>
              </p:cNvSpPr>
              <p:nvPr/>
            </p:nvSpPr>
            <p:spPr bwMode="auto">
              <a:xfrm>
                <a:off x="3903" y="3042"/>
                <a:ext cx="16"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59" name="Rectangle 2494"/>
              <p:cNvSpPr>
                <a:spLocks noChangeArrowheads="1"/>
              </p:cNvSpPr>
              <p:nvPr/>
            </p:nvSpPr>
            <p:spPr bwMode="auto">
              <a:xfrm>
                <a:off x="3950"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60" name="Rectangle 2495"/>
              <p:cNvSpPr>
                <a:spLocks noChangeArrowheads="1"/>
              </p:cNvSpPr>
              <p:nvPr/>
            </p:nvSpPr>
            <p:spPr bwMode="auto">
              <a:xfrm>
                <a:off x="3996"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61" name="Rectangle 2496"/>
              <p:cNvSpPr>
                <a:spLocks noChangeArrowheads="1"/>
              </p:cNvSpPr>
              <p:nvPr/>
            </p:nvSpPr>
            <p:spPr bwMode="auto">
              <a:xfrm>
                <a:off x="4042"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62" name="Rectangle 2497"/>
              <p:cNvSpPr>
                <a:spLocks noChangeArrowheads="1"/>
              </p:cNvSpPr>
              <p:nvPr/>
            </p:nvSpPr>
            <p:spPr bwMode="auto">
              <a:xfrm>
                <a:off x="4088"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63" name="Rectangle 2498"/>
              <p:cNvSpPr>
                <a:spLocks noChangeArrowheads="1"/>
              </p:cNvSpPr>
              <p:nvPr/>
            </p:nvSpPr>
            <p:spPr bwMode="auto">
              <a:xfrm>
                <a:off x="4134" y="3042"/>
                <a:ext cx="15"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64" name="Rectangle 2499"/>
              <p:cNvSpPr>
                <a:spLocks noChangeArrowheads="1"/>
              </p:cNvSpPr>
              <p:nvPr/>
            </p:nvSpPr>
            <p:spPr bwMode="auto">
              <a:xfrm>
                <a:off x="1420" y="2756"/>
                <a:ext cx="18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0.0</a:t>
                </a:r>
                <a:endParaRPr lang="en-GB" altLang="en-US" sz="800">
                  <a:solidFill>
                    <a:srgbClr val="004890"/>
                  </a:solidFill>
                </a:endParaRPr>
              </a:p>
            </p:txBody>
          </p:sp>
          <p:sp>
            <p:nvSpPr>
              <p:cNvPr id="65" name="Rectangle 2500"/>
              <p:cNvSpPr>
                <a:spLocks noChangeArrowheads="1"/>
              </p:cNvSpPr>
              <p:nvPr/>
            </p:nvSpPr>
            <p:spPr bwMode="auto">
              <a:xfrm>
                <a:off x="1354" y="2531"/>
                <a:ext cx="25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10.0</a:t>
                </a:r>
                <a:endParaRPr lang="en-GB" altLang="en-US" sz="800">
                  <a:solidFill>
                    <a:srgbClr val="004890"/>
                  </a:solidFill>
                </a:endParaRPr>
              </a:p>
            </p:txBody>
          </p:sp>
          <p:sp>
            <p:nvSpPr>
              <p:cNvPr id="66" name="Rectangle 2501"/>
              <p:cNvSpPr>
                <a:spLocks noChangeArrowheads="1"/>
              </p:cNvSpPr>
              <p:nvPr/>
            </p:nvSpPr>
            <p:spPr bwMode="auto">
              <a:xfrm>
                <a:off x="1354" y="2305"/>
                <a:ext cx="25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20.0</a:t>
                </a:r>
                <a:endParaRPr lang="en-GB" altLang="en-US" sz="800">
                  <a:solidFill>
                    <a:srgbClr val="004890"/>
                  </a:solidFill>
                </a:endParaRPr>
              </a:p>
            </p:txBody>
          </p:sp>
          <p:sp>
            <p:nvSpPr>
              <p:cNvPr id="67" name="Rectangle 2502"/>
              <p:cNvSpPr>
                <a:spLocks noChangeArrowheads="1"/>
              </p:cNvSpPr>
              <p:nvPr/>
            </p:nvSpPr>
            <p:spPr bwMode="auto">
              <a:xfrm>
                <a:off x="1354" y="2079"/>
                <a:ext cx="25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30.0</a:t>
                </a:r>
                <a:endParaRPr lang="en-GB" altLang="en-US" sz="800">
                  <a:solidFill>
                    <a:srgbClr val="004890"/>
                  </a:solidFill>
                </a:endParaRPr>
              </a:p>
            </p:txBody>
          </p:sp>
          <p:sp>
            <p:nvSpPr>
              <p:cNvPr id="68" name="Rectangle 2503"/>
              <p:cNvSpPr>
                <a:spLocks noChangeArrowheads="1"/>
              </p:cNvSpPr>
              <p:nvPr/>
            </p:nvSpPr>
            <p:spPr bwMode="auto">
              <a:xfrm>
                <a:off x="1354" y="1854"/>
                <a:ext cx="25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dirty="0">
                    <a:solidFill>
                      <a:srgbClr val="000000"/>
                    </a:solidFill>
                  </a:rPr>
                  <a:t>40.0</a:t>
                </a:r>
                <a:endParaRPr lang="en-GB" altLang="en-US" sz="800" dirty="0">
                  <a:solidFill>
                    <a:srgbClr val="004890"/>
                  </a:solidFill>
                </a:endParaRPr>
              </a:p>
            </p:txBody>
          </p:sp>
          <p:sp>
            <p:nvSpPr>
              <p:cNvPr id="69" name="Rectangle 2504"/>
              <p:cNvSpPr>
                <a:spLocks noChangeArrowheads="1"/>
              </p:cNvSpPr>
              <p:nvPr/>
            </p:nvSpPr>
            <p:spPr bwMode="auto">
              <a:xfrm>
                <a:off x="1354" y="1628"/>
                <a:ext cx="25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50.0</a:t>
                </a:r>
                <a:endParaRPr lang="en-GB" altLang="en-US" sz="800">
                  <a:solidFill>
                    <a:srgbClr val="004890"/>
                  </a:solidFill>
                </a:endParaRPr>
              </a:p>
            </p:txBody>
          </p:sp>
          <p:sp>
            <p:nvSpPr>
              <p:cNvPr id="70" name="Rectangle 2505"/>
              <p:cNvSpPr>
                <a:spLocks noChangeArrowheads="1"/>
              </p:cNvSpPr>
              <p:nvPr/>
            </p:nvSpPr>
            <p:spPr bwMode="auto">
              <a:xfrm>
                <a:off x="1354" y="1403"/>
                <a:ext cx="25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60.0</a:t>
                </a:r>
                <a:endParaRPr lang="en-GB" altLang="en-US" sz="800">
                  <a:solidFill>
                    <a:srgbClr val="004890"/>
                  </a:solidFill>
                </a:endParaRPr>
              </a:p>
            </p:txBody>
          </p:sp>
          <p:sp>
            <p:nvSpPr>
              <p:cNvPr id="71" name="Rectangle 2506"/>
              <p:cNvSpPr>
                <a:spLocks noChangeArrowheads="1"/>
              </p:cNvSpPr>
              <p:nvPr/>
            </p:nvSpPr>
            <p:spPr bwMode="auto">
              <a:xfrm>
                <a:off x="1354" y="1177"/>
                <a:ext cx="25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70.0</a:t>
                </a:r>
                <a:endParaRPr lang="en-GB" altLang="en-US" sz="800">
                  <a:solidFill>
                    <a:srgbClr val="004890"/>
                  </a:solidFill>
                </a:endParaRPr>
              </a:p>
            </p:txBody>
          </p:sp>
          <p:sp>
            <p:nvSpPr>
              <p:cNvPr id="72" name="Rectangle 2507"/>
              <p:cNvSpPr>
                <a:spLocks noChangeArrowheads="1"/>
              </p:cNvSpPr>
              <p:nvPr/>
            </p:nvSpPr>
            <p:spPr bwMode="auto">
              <a:xfrm>
                <a:off x="1585" y="3370"/>
                <a:ext cx="18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0.0</a:t>
                </a:r>
                <a:endParaRPr lang="en-GB" altLang="en-US" sz="800">
                  <a:solidFill>
                    <a:srgbClr val="004890"/>
                  </a:solidFill>
                </a:endParaRPr>
              </a:p>
            </p:txBody>
          </p:sp>
          <p:sp>
            <p:nvSpPr>
              <p:cNvPr id="73" name="Rectangle 2508"/>
              <p:cNvSpPr>
                <a:spLocks noChangeArrowheads="1"/>
              </p:cNvSpPr>
              <p:nvPr/>
            </p:nvSpPr>
            <p:spPr bwMode="auto">
              <a:xfrm>
                <a:off x="2267" y="3370"/>
                <a:ext cx="25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10.0</a:t>
                </a:r>
                <a:endParaRPr lang="en-GB" altLang="en-US" sz="800">
                  <a:solidFill>
                    <a:srgbClr val="004890"/>
                  </a:solidFill>
                </a:endParaRPr>
              </a:p>
            </p:txBody>
          </p:sp>
          <p:sp>
            <p:nvSpPr>
              <p:cNvPr id="74" name="Rectangle 2509"/>
              <p:cNvSpPr>
                <a:spLocks noChangeArrowheads="1"/>
              </p:cNvSpPr>
              <p:nvPr/>
            </p:nvSpPr>
            <p:spPr bwMode="auto">
              <a:xfrm>
                <a:off x="2986" y="3370"/>
                <a:ext cx="25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20.0</a:t>
                </a:r>
                <a:endParaRPr lang="en-GB" altLang="en-US" sz="800">
                  <a:solidFill>
                    <a:srgbClr val="004890"/>
                  </a:solidFill>
                </a:endParaRPr>
              </a:p>
            </p:txBody>
          </p:sp>
          <p:sp>
            <p:nvSpPr>
              <p:cNvPr id="75" name="Rectangle 2510"/>
              <p:cNvSpPr>
                <a:spLocks noChangeArrowheads="1"/>
              </p:cNvSpPr>
              <p:nvPr/>
            </p:nvSpPr>
            <p:spPr bwMode="auto">
              <a:xfrm>
                <a:off x="3704" y="3370"/>
                <a:ext cx="25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30.0</a:t>
                </a:r>
                <a:endParaRPr lang="en-GB" altLang="en-US" sz="800">
                  <a:solidFill>
                    <a:srgbClr val="004890"/>
                  </a:solidFill>
                </a:endParaRPr>
              </a:p>
            </p:txBody>
          </p:sp>
          <p:sp>
            <p:nvSpPr>
              <p:cNvPr id="76" name="Rectangle 2511"/>
              <p:cNvSpPr>
                <a:spLocks noChangeArrowheads="1"/>
              </p:cNvSpPr>
              <p:nvPr/>
            </p:nvSpPr>
            <p:spPr bwMode="auto">
              <a:xfrm>
                <a:off x="2553" y="3557"/>
                <a:ext cx="764"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b="1">
                    <a:solidFill>
                      <a:srgbClr val="000000"/>
                    </a:solidFill>
                  </a:rPr>
                  <a:t>Depth (mm)</a:t>
                </a:r>
                <a:endParaRPr lang="en-GB" altLang="en-US" sz="800">
                  <a:solidFill>
                    <a:srgbClr val="004890"/>
                  </a:solidFill>
                </a:endParaRPr>
              </a:p>
            </p:txBody>
          </p:sp>
          <p:sp>
            <p:nvSpPr>
              <p:cNvPr id="77" name="Rectangle 2512"/>
              <p:cNvSpPr>
                <a:spLocks noChangeArrowheads="1"/>
              </p:cNvSpPr>
              <p:nvPr/>
            </p:nvSpPr>
            <p:spPr bwMode="auto">
              <a:xfrm rot="16200000">
                <a:off x="1124" y="2568"/>
                <a:ext cx="105"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b="1">
                    <a:solidFill>
                      <a:srgbClr val="000000"/>
                    </a:solidFill>
                  </a:rPr>
                  <a:t>D</a:t>
                </a:r>
                <a:endParaRPr lang="en-GB" altLang="en-US" sz="800">
                  <a:solidFill>
                    <a:srgbClr val="004890"/>
                  </a:solidFill>
                </a:endParaRPr>
              </a:p>
            </p:txBody>
          </p:sp>
          <p:sp>
            <p:nvSpPr>
              <p:cNvPr id="78" name="Rectangle 2513"/>
              <p:cNvSpPr>
                <a:spLocks noChangeArrowheads="1"/>
              </p:cNvSpPr>
              <p:nvPr/>
            </p:nvSpPr>
            <p:spPr bwMode="auto">
              <a:xfrm rot="16200000">
                <a:off x="1111" y="2486"/>
                <a:ext cx="191"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b="1">
                    <a:solidFill>
                      <a:srgbClr val="000000"/>
                    </a:solidFill>
                  </a:rPr>
                  <a:t>air</a:t>
                </a:r>
                <a:endParaRPr lang="en-GB" altLang="en-US" sz="800">
                  <a:solidFill>
                    <a:srgbClr val="004890"/>
                  </a:solidFill>
                </a:endParaRPr>
              </a:p>
            </p:txBody>
          </p:sp>
          <p:sp>
            <p:nvSpPr>
              <p:cNvPr id="79" name="Rectangle 2514"/>
              <p:cNvSpPr>
                <a:spLocks noChangeArrowheads="1"/>
              </p:cNvSpPr>
              <p:nvPr/>
            </p:nvSpPr>
            <p:spPr bwMode="auto">
              <a:xfrm rot="16200000">
                <a:off x="511" y="1941"/>
                <a:ext cx="1330"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b="1">
                    <a:solidFill>
                      <a:srgbClr val="000000"/>
                    </a:solidFill>
                  </a:rPr>
                  <a:t> per proton per cm</a:t>
                </a:r>
                <a:endParaRPr lang="en-GB" altLang="en-US" sz="800">
                  <a:solidFill>
                    <a:srgbClr val="004890"/>
                  </a:solidFill>
                </a:endParaRPr>
              </a:p>
            </p:txBody>
          </p:sp>
          <p:sp>
            <p:nvSpPr>
              <p:cNvPr id="80" name="Rectangle 2515"/>
              <p:cNvSpPr>
                <a:spLocks noChangeArrowheads="1"/>
              </p:cNvSpPr>
              <p:nvPr/>
            </p:nvSpPr>
            <p:spPr bwMode="auto">
              <a:xfrm rot="16200000">
                <a:off x="1086" y="1428"/>
                <a:ext cx="91"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b="1">
                    <a:solidFill>
                      <a:srgbClr val="000000"/>
                    </a:solidFill>
                  </a:rPr>
                  <a:t>2</a:t>
                </a:r>
                <a:endParaRPr lang="en-GB" altLang="en-US" sz="800">
                  <a:solidFill>
                    <a:srgbClr val="004890"/>
                  </a:solidFill>
                </a:endParaRPr>
              </a:p>
            </p:txBody>
          </p:sp>
          <p:sp>
            <p:nvSpPr>
              <p:cNvPr id="81" name="Rectangle 2516"/>
              <p:cNvSpPr>
                <a:spLocks noChangeArrowheads="1"/>
              </p:cNvSpPr>
              <p:nvPr/>
            </p:nvSpPr>
            <p:spPr bwMode="auto">
              <a:xfrm rot="16200000">
                <a:off x="992" y="1276"/>
                <a:ext cx="367"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b="1">
                    <a:solidFill>
                      <a:srgbClr val="000000"/>
                    </a:solidFill>
                  </a:rPr>
                  <a:t> (Gy)</a:t>
                </a:r>
                <a:endParaRPr lang="en-GB" altLang="en-US" sz="800">
                  <a:solidFill>
                    <a:srgbClr val="004890"/>
                  </a:solidFill>
                </a:endParaRPr>
              </a:p>
            </p:txBody>
          </p:sp>
          <p:sp>
            <p:nvSpPr>
              <p:cNvPr id="82" name="Rectangle 2517"/>
              <p:cNvSpPr>
                <a:spLocks noChangeArrowheads="1"/>
              </p:cNvSpPr>
              <p:nvPr/>
            </p:nvSpPr>
            <p:spPr bwMode="auto">
              <a:xfrm>
                <a:off x="4256" y="3207"/>
                <a:ext cx="230"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-5.0</a:t>
                </a:r>
                <a:endParaRPr lang="en-GB" altLang="en-US" sz="800">
                  <a:solidFill>
                    <a:srgbClr val="004890"/>
                  </a:solidFill>
                </a:endParaRPr>
              </a:p>
            </p:txBody>
          </p:sp>
          <p:sp>
            <p:nvSpPr>
              <p:cNvPr id="83" name="Rectangle 2518"/>
              <p:cNvSpPr>
                <a:spLocks noChangeArrowheads="1"/>
              </p:cNvSpPr>
              <p:nvPr/>
            </p:nvSpPr>
            <p:spPr bwMode="auto">
              <a:xfrm>
                <a:off x="4262" y="2982"/>
                <a:ext cx="18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0.0</a:t>
                </a:r>
                <a:endParaRPr lang="en-GB" altLang="en-US" sz="800">
                  <a:solidFill>
                    <a:srgbClr val="004890"/>
                  </a:solidFill>
                </a:endParaRPr>
              </a:p>
            </p:txBody>
          </p:sp>
          <p:sp>
            <p:nvSpPr>
              <p:cNvPr id="84" name="Rectangle 2519"/>
              <p:cNvSpPr>
                <a:spLocks noChangeArrowheads="1"/>
              </p:cNvSpPr>
              <p:nvPr/>
            </p:nvSpPr>
            <p:spPr bwMode="auto">
              <a:xfrm>
                <a:off x="4262" y="2756"/>
                <a:ext cx="181"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a:solidFill>
                      <a:srgbClr val="000000"/>
                    </a:solidFill>
                  </a:rPr>
                  <a:t>5.0</a:t>
                </a:r>
                <a:endParaRPr lang="en-GB" altLang="en-US" sz="800">
                  <a:solidFill>
                    <a:srgbClr val="004890"/>
                  </a:solidFill>
                </a:endParaRPr>
              </a:p>
            </p:txBody>
          </p:sp>
          <p:sp>
            <p:nvSpPr>
              <p:cNvPr id="85" name="Rectangle 2520"/>
              <p:cNvSpPr>
                <a:spLocks noChangeArrowheads="1"/>
              </p:cNvSpPr>
              <p:nvPr/>
            </p:nvSpPr>
            <p:spPr bwMode="auto">
              <a:xfrm rot="5400000">
                <a:off x="4021" y="2905"/>
                <a:ext cx="1399"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b="1">
                    <a:solidFill>
                      <a:srgbClr val="000000"/>
                    </a:solidFill>
                  </a:rPr>
                  <a:t>Difference pdd and </a:t>
                </a:r>
                <a:endParaRPr lang="en-GB" altLang="en-US" sz="800">
                  <a:solidFill>
                    <a:srgbClr val="004890"/>
                  </a:solidFill>
                </a:endParaRPr>
              </a:p>
            </p:txBody>
          </p:sp>
          <p:sp>
            <p:nvSpPr>
              <p:cNvPr id="86" name="Rectangle 2521"/>
              <p:cNvSpPr>
                <a:spLocks noChangeArrowheads="1"/>
              </p:cNvSpPr>
              <p:nvPr/>
            </p:nvSpPr>
            <p:spPr bwMode="auto">
              <a:xfrm rot="5400000">
                <a:off x="4060" y="2889"/>
                <a:ext cx="1040"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spcBef>
                    <a:spcPct val="20000"/>
                  </a:spcBef>
                </a:pPr>
                <a:r>
                  <a:rPr lang="en-GB" altLang="en-US" sz="800" b="1">
                    <a:solidFill>
                      <a:srgbClr val="000000"/>
                    </a:solidFill>
                  </a:rPr>
                  <a:t>reconstruction</a:t>
                </a:r>
                <a:endParaRPr lang="en-GB" altLang="en-US" sz="800">
                  <a:solidFill>
                    <a:srgbClr val="004890"/>
                  </a:solidFill>
                </a:endParaRPr>
              </a:p>
            </p:txBody>
          </p:sp>
        </p:grpSp>
        <p:grpSp>
          <p:nvGrpSpPr>
            <p:cNvPr id="476" name="Group 2522"/>
            <p:cNvGrpSpPr>
              <a:grpSpLocks/>
            </p:cNvGrpSpPr>
            <p:nvPr/>
          </p:nvGrpSpPr>
          <p:grpSpPr bwMode="auto">
            <a:xfrm rot="14512167">
              <a:off x="6467475" y="2000150"/>
              <a:ext cx="1851025" cy="917575"/>
              <a:chOff x="3468" y="2534"/>
              <a:chExt cx="1166" cy="578"/>
            </a:xfrm>
          </p:grpSpPr>
          <p:grpSp>
            <p:nvGrpSpPr>
              <p:cNvPr id="477" name="Group 2523"/>
              <p:cNvGrpSpPr>
                <a:grpSpLocks/>
              </p:cNvGrpSpPr>
              <p:nvPr/>
            </p:nvGrpSpPr>
            <p:grpSpPr bwMode="auto">
              <a:xfrm>
                <a:off x="3468" y="2558"/>
                <a:ext cx="1157" cy="554"/>
                <a:chOff x="4140" y="2558"/>
                <a:chExt cx="1157" cy="554"/>
              </a:xfrm>
            </p:grpSpPr>
            <p:sp useBgFill="1">
              <p:nvSpPr>
                <p:cNvPr id="503" name="Freeform 2524"/>
                <p:cNvSpPr>
                  <a:spLocks noChangeAspect="1"/>
                </p:cNvSpPr>
                <p:nvPr/>
              </p:nvSpPr>
              <p:spPr bwMode="auto">
                <a:xfrm rot="-3719662">
                  <a:off x="4263" y="2585"/>
                  <a:ext cx="203" cy="282"/>
                </a:xfrm>
                <a:custGeom>
                  <a:avLst/>
                  <a:gdLst>
                    <a:gd name="T0" fmla="*/ 0 w 929"/>
                    <a:gd name="T1" fmla="*/ 1195 h 1195"/>
                    <a:gd name="T2" fmla="*/ 929 w 929"/>
                    <a:gd name="T3" fmla="*/ 1193 h 1195"/>
                    <a:gd name="T4" fmla="*/ 929 w 929"/>
                    <a:gd name="T5" fmla="*/ 0 h 1195"/>
                    <a:gd name="T6" fmla="*/ 465 w 929"/>
                    <a:gd name="T7" fmla="*/ 66 h 1195"/>
                    <a:gd name="T8" fmla="*/ 1 w 929"/>
                    <a:gd name="T9" fmla="*/ 0 h 1195"/>
                    <a:gd name="T10" fmla="*/ 0 w 929"/>
                    <a:gd name="T11" fmla="*/ 1195 h 1195"/>
                  </a:gdLst>
                  <a:ahLst/>
                  <a:cxnLst>
                    <a:cxn ang="0">
                      <a:pos x="T0" y="T1"/>
                    </a:cxn>
                    <a:cxn ang="0">
                      <a:pos x="T2" y="T3"/>
                    </a:cxn>
                    <a:cxn ang="0">
                      <a:pos x="T4" y="T5"/>
                    </a:cxn>
                    <a:cxn ang="0">
                      <a:pos x="T6" y="T7"/>
                    </a:cxn>
                    <a:cxn ang="0">
                      <a:pos x="T8" y="T9"/>
                    </a:cxn>
                    <a:cxn ang="0">
                      <a:pos x="T10" y="T11"/>
                    </a:cxn>
                  </a:cxnLst>
                  <a:rect l="0" t="0" r="r" b="b"/>
                  <a:pathLst>
                    <a:path w="929" h="1195">
                      <a:moveTo>
                        <a:pt x="0" y="1195"/>
                      </a:moveTo>
                      <a:lnTo>
                        <a:pt x="929" y="1193"/>
                      </a:lnTo>
                      <a:cubicBezTo>
                        <a:pt x="929" y="1193"/>
                        <a:pt x="929" y="596"/>
                        <a:pt x="929" y="0"/>
                      </a:cubicBezTo>
                      <a:cubicBezTo>
                        <a:pt x="911" y="58"/>
                        <a:pt x="570" y="66"/>
                        <a:pt x="465" y="66"/>
                      </a:cubicBezTo>
                      <a:cubicBezTo>
                        <a:pt x="360" y="66"/>
                        <a:pt x="25" y="58"/>
                        <a:pt x="1" y="0"/>
                      </a:cubicBezTo>
                      <a:cubicBezTo>
                        <a:pt x="1" y="0"/>
                        <a:pt x="0" y="595"/>
                        <a:pt x="0" y="1195"/>
                      </a:cubicBezTo>
                      <a:close/>
                    </a:path>
                  </a:pathLst>
                </a:custGeom>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useBgFill="1">
              <p:nvSpPr>
                <p:cNvPr id="504" name="Oval 2525"/>
                <p:cNvSpPr>
                  <a:spLocks noChangeAspect="1" noChangeArrowheads="1"/>
                </p:cNvSpPr>
                <p:nvPr/>
              </p:nvSpPr>
              <p:spPr bwMode="auto">
                <a:xfrm rot="-3719662">
                  <a:off x="4139" y="2559"/>
                  <a:ext cx="203" cy="201"/>
                </a:xfrm>
                <a:prstGeom prst="ellipse">
                  <a:avLst/>
                </a:prstGeom>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sp useBgFill="1">
              <p:nvSpPr>
                <p:cNvPr id="505" name="Rectangle 2526"/>
                <p:cNvSpPr>
                  <a:spLocks noChangeArrowheads="1"/>
                </p:cNvSpPr>
                <p:nvPr/>
              </p:nvSpPr>
              <p:spPr bwMode="auto">
                <a:xfrm rot="-3719662">
                  <a:off x="4749" y="2563"/>
                  <a:ext cx="240" cy="857"/>
                </a:xfrm>
                <a:prstGeom prst="rect">
                  <a:avLst/>
                </a:prstGeom>
                <a:ln>
                  <a:noFill/>
                </a:ln>
                <a:effectLst/>
                <a:extLst>
                  <a:ext uri="{91240B29-F687-4F45-9708-019B960494DF}">
                    <a14:hiddenLine xmlns:a14="http://schemas.microsoft.com/office/drawing/2010/main" w="19050">
                      <a:solidFill>
                        <a:srgbClr val="0033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grpSp>
            <p:nvGrpSpPr>
              <p:cNvPr id="478" name="Group 2527"/>
              <p:cNvGrpSpPr>
                <a:grpSpLocks/>
              </p:cNvGrpSpPr>
              <p:nvPr/>
            </p:nvGrpSpPr>
            <p:grpSpPr bwMode="auto">
              <a:xfrm>
                <a:off x="3468" y="2534"/>
                <a:ext cx="1166" cy="578"/>
                <a:chOff x="3468" y="2534"/>
                <a:chExt cx="1166" cy="578"/>
              </a:xfrm>
            </p:grpSpPr>
            <p:grpSp>
              <p:nvGrpSpPr>
                <p:cNvPr id="479" name="Group 2528"/>
                <p:cNvGrpSpPr>
                  <a:grpSpLocks/>
                </p:cNvGrpSpPr>
                <p:nvPr/>
              </p:nvGrpSpPr>
              <p:grpSpPr bwMode="auto">
                <a:xfrm>
                  <a:off x="3468" y="2534"/>
                  <a:ext cx="413" cy="359"/>
                  <a:chOff x="3468" y="2534"/>
                  <a:chExt cx="413" cy="359"/>
                </a:xfrm>
              </p:grpSpPr>
              <p:sp>
                <p:nvSpPr>
                  <p:cNvPr id="482" name="Freeform 2529"/>
                  <p:cNvSpPr>
                    <a:spLocks noChangeAspect="1"/>
                  </p:cNvSpPr>
                  <p:nvPr/>
                </p:nvSpPr>
                <p:spPr bwMode="auto">
                  <a:xfrm rot="-3719662">
                    <a:off x="3591" y="2585"/>
                    <a:ext cx="203" cy="282"/>
                  </a:xfrm>
                  <a:custGeom>
                    <a:avLst/>
                    <a:gdLst>
                      <a:gd name="T0" fmla="*/ 0 w 929"/>
                      <a:gd name="T1" fmla="*/ 1195 h 1195"/>
                      <a:gd name="T2" fmla="*/ 929 w 929"/>
                      <a:gd name="T3" fmla="*/ 1193 h 1195"/>
                      <a:gd name="T4" fmla="*/ 929 w 929"/>
                      <a:gd name="T5" fmla="*/ 0 h 1195"/>
                      <a:gd name="T6" fmla="*/ 465 w 929"/>
                      <a:gd name="T7" fmla="*/ 66 h 1195"/>
                      <a:gd name="T8" fmla="*/ 1 w 929"/>
                      <a:gd name="T9" fmla="*/ 0 h 1195"/>
                      <a:gd name="T10" fmla="*/ 0 w 929"/>
                      <a:gd name="T11" fmla="*/ 1195 h 1195"/>
                    </a:gdLst>
                    <a:ahLst/>
                    <a:cxnLst>
                      <a:cxn ang="0">
                        <a:pos x="T0" y="T1"/>
                      </a:cxn>
                      <a:cxn ang="0">
                        <a:pos x="T2" y="T3"/>
                      </a:cxn>
                      <a:cxn ang="0">
                        <a:pos x="T4" y="T5"/>
                      </a:cxn>
                      <a:cxn ang="0">
                        <a:pos x="T6" y="T7"/>
                      </a:cxn>
                      <a:cxn ang="0">
                        <a:pos x="T8" y="T9"/>
                      </a:cxn>
                      <a:cxn ang="0">
                        <a:pos x="T10" y="T11"/>
                      </a:cxn>
                    </a:cxnLst>
                    <a:rect l="0" t="0" r="r" b="b"/>
                    <a:pathLst>
                      <a:path w="929" h="1195">
                        <a:moveTo>
                          <a:pt x="0" y="1195"/>
                        </a:moveTo>
                        <a:lnTo>
                          <a:pt x="929" y="1193"/>
                        </a:lnTo>
                        <a:cubicBezTo>
                          <a:pt x="929" y="1193"/>
                          <a:pt x="929" y="596"/>
                          <a:pt x="929" y="0"/>
                        </a:cubicBezTo>
                        <a:cubicBezTo>
                          <a:pt x="911" y="58"/>
                          <a:pt x="570" y="66"/>
                          <a:pt x="465" y="66"/>
                        </a:cubicBezTo>
                        <a:cubicBezTo>
                          <a:pt x="360" y="66"/>
                          <a:pt x="25" y="58"/>
                          <a:pt x="1" y="0"/>
                        </a:cubicBezTo>
                        <a:cubicBezTo>
                          <a:pt x="1" y="0"/>
                          <a:pt x="0" y="595"/>
                          <a:pt x="0" y="1195"/>
                        </a:cubicBezTo>
                        <a:close/>
                      </a:path>
                    </a:pathLst>
                  </a:custGeom>
                  <a:solidFill>
                    <a:srgbClr val="808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83" name="Oval 2530"/>
                  <p:cNvSpPr>
                    <a:spLocks noChangeAspect="1" noChangeArrowheads="1"/>
                  </p:cNvSpPr>
                  <p:nvPr/>
                </p:nvSpPr>
                <p:spPr bwMode="auto">
                  <a:xfrm rot="-3719662">
                    <a:off x="3467" y="2559"/>
                    <a:ext cx="203" cy="201"/>
                  </a:xfrm>
                  <a:prstGeom prst="ellipse">
                    <a:avLst/>
                  </a:prstGeom>
                  <a:solidFill>
                    <a:srgbClr val="808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nvGrpSpPr>
                  <p:cNvPr id="484" name="Group 2531"/>
                  <p:cNvGrpSpPr>
                    <a:grpSpLocks/>
                  </p:cNvGrpSpPr>
                  <p:nvPr/>
                </p:nvGrpSpPr>
                <p:grpSpPr bwMode="auto">
                  <a:xfrm>
                    <a:off x="3497" y="2587"/>
                    <a:ext cx="307" cy="203"/>
                    <a:chOff x="3497" y="2587"/>
                    <a:chExt cx="307" cy="203"/>
                  </a:xfrm>
                </p:grpSpPr>
                <p:grpSp>
                  <p:nvGrpSpPr>
                    <p:cNvPr id="498" name="Group 2532"/>
                    <p:cNvGrpSpPr>
                      <a:grpSpLocks/>
                    </p:cNvGrpSpPr>
                    <p:nvPr/>
                  </p:nvGrpSpPr>
                  <p:grpSpPr bwMode="auto">
                    <a:xfrm>
                      <a:off x="3497" y="2587"/>
                      <a:ext cx="307" cy="203"/>
                      <a:chOff x="3497" y="2587"/>
                      <a:chExt cx="307" cy="203"/>
                    </a:xfrm>
                  </p:grpSpPr>
                  <p:sp>
                    <p:nvSpPr>
                      <p:cNvPr id="501" name="Freeform 2533"/>
                      <p:cNvSpPr>
                        <a:spLocks noChangeAspect="1"/>
                      </p:cNvSpPr>
                      <p:nvPr/>
                    </p:nvSpPr>
                    <p:spPr bwMode="auto">
                      <a:xfrm rot="-3719662">
                        <a:off x="3606" y="2593"/>
                        <a:ext cx="145" cy="250"/>
                      </a:xfrm>
                      <a:custGeom>
                        <a:avLst/>
                        <a:gdLst>
                          <a:gd name="T0" fmla="*/ 0 w 663"/>
                          <a:gd name="T1" fmla="*/ 1075 h 1075"/>
                          <a:gd name="T2" fmla="*/ 663 w 663"/>
                          <a:gd name="T3" fmla="*/ 1072 h 1075"/>
                          <a:gd name="T4" fmla="*/ 663 w 663"/>
                          <a:gd name="T5" fmla="*/ 0 h 1075"/>
                          <a:gd name="T6" fmla="*/ 332 w 663"/>
                          <a:gd name="T7" fmla="*/ 60 h 1075"/>
                          <a:gd name="T8" fmla="*/ 1 w 663"/>
                          <a:gd name="T9" fmla="*/ 0 h 1075"/>
                          <a:gd name="T10" fmla="*/ 0 w 663"/>
                          <a:gd name="T11" fmla="*/ 1075 h 1075"/>
                        </a:gdLst>
                        <a:ahLst/>
                        <a:cxnLst>
                          <a:cxn ang="0">
                            <a:pos x="T0" y="T1"/>
                          </a:cxn>
                          <a:cxn ang="0">
                            <a:pos x="T2" y="T3"/>
                          </a:cxn>
                          <a:cxn ang="0">
                            <a:pos x="T4" y="T5"/>
                          </a:cxn>
                          <a:cxn ang="0">
                            <a:pos x="T6" y="T7"/>
                          </a:cxn>
                          <a:cxn ang="0">
                            <a:pos x="T8" y="T9"/>
                          </a:cxn>
                          <a:cxn ang="0">
                            <a:pos x="T10" y="T11"/>
                          </a:cxn>
                        </a:cxnLst>
                        <a:rect l="0" t="0" r="r" b="b"/>
                        <a:pathLst>
                          <a:path w="663" h="1075">
                            <a:moveTo>
                              <a:pt x="0" y="1075"/>
                            </a:moveTo>
                            <a:lnTo>
                              <a:pt x="663" y="1072"/>
                            </a:lnTo>
                            <a:cubicBezTo>
                              <a:pt x="663" y="1072"/>
                              <a:pt x="663" y="536"/>
                              <a:pt x="663" y="0"/>
                            </a:cubicBezTo>
                            <a:cubicBezTo>
                              <a:pt x="650" y="52"/>
                              <a:pt x="407" y="60"/>
                              <a:pt x="332" y="60"/>
                            </a:cubicBezTo>
                            <a:cubicBezTo>
                              <a:pt x="257" y="60"/>
                              <a:pt x="18" y="52"/>
                              <a:pt x="1" y="0"/>
                            </a:cubicBezTo>
                            <a:cubicBezTo>
                              <a:pt x="1" y="0"/>
                              <a:pt x="0" y="535"/>
                              <a:pt x="0" y="1075"/>
                            </a:cubicBezTo>
                            <a:close/>
                          </a:path>
                        </a:pathLst>
                      </a:cu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02" name="Oval 2534"/>
                      <p:cNvSpPr>
                        <a:spLocks noChangeAspect="1" noChangeArrowheads="1"/>
                      </p:cNvSpPr>
                      <p:nvPr/>
                    </p:nvSpPr>
                    <p:spPr bwMode="auto">
                      <a:xfrm rot="-3719662">
                        <a:off x="3496" y="2588"/>
                        <a:ext cx="145" cy="143"/>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sp>
                  <p:nvSpPr>
                    <p:cNvPr id="499" name="Freeform 2535"/>
                    <p:cNvSpPr>
                      <a:spLocks noChangeAspect="1"/>
                    </p:cNvSpPr>
                    <p:nvPr/>
                  </p:nvSpPr>
                  <p:spPr bwMode="auto">
                    <a:xfrm rot="-3719662">
                      <a:off x="3606" y="2593"/>
                      <a:ext cx="145" cy="249"/>
                    </a:xfrm>
                    <a:custGeom>
                      <a:avLst/>
                      <a:gdLst>
                        <a:gd name="T0" fmla="*/ 0 w 663"/>
                        <a:gd name="T1" fmla="*/ 1075 h 1075"/>
                        <a:gd name="T2" fmla="*/ 663 w 663"/>
                        <a:gd name="T3" fmla="*/ 1072 h 1075"/>
                        <a:gd name="T4" fmla="*/ 663 w 663"/>
                        <a:gd name="T5" fmla="*/ 0 h 1075"/>
                        <a:gd name="T6" fmla="*/ 332 w 663"/>
                        <a:gd name="T7" fmla="*/ 60 h 1075"/>
                        <a:gd name="T8" fmla="*/ 1 w 663"/>
                        <a:gd name="T9" fmla="*/ 0 h 1075"/>
                        <a:gd name="T10" fmla="*/ 0 w 663"/>
                        <a:gd name="T11" fmla="*/ 1075 h 1075"/>
                      </a:gdLst>
                      <a:ahLst/>
                      <a:cxnLst>
                        <a:cxn ang="0">
                          <a:pos x="T0" y="T1"/>
                        </a:cxn>
                        <a:cxn ang="0">
                          <a:pos x="T2" y="T3"/>
                        </a:cxn>
                        <a:cxn ang="0">
                          <a:pos x="T4" y="T5"/>
                        </a:cxn>
                        <a:cxn ang="0">
                          <a:pos x="T6" y="T7"/>
                        </a:cxn>
                        <a:cxn ang="0">
                          <a:pos x="T8" y="T9"/>
                        </a:cxn>
                        <a:cxn ang="0">
                          <a:pos x="T10" y="T11"/>
                        </a:cxn>
                      </a:cxnLst>
                      <a:rect l="0" t="0" r="r" b="b"/>
                      <a:pathLst>
                        <a:path w="663" h="1075">
                          <a:moveTo>
                            <a:pt x="0" y="1075"/>
                          </a:moveTo>
                          <a:lnTo>
                            <a:pt x="663" y="1072"/>
                          </a:lnTo>
                          <a:cubicBezTo>
                            <a:pt x="663" y="1072"/>
                            <a:pt x="663" y="536"/>
                            <a:pt x="663" y="0"/>
                          </a:cubicBezTo>
                          <a:cubicBezTo>
                            <a:pt x="650" y="52"/>
                            <a:pt x="407" y="60"/>
                            <a:pt x="332" y="60"/>
                          </a:cubicBezTo>
                          <a:cubicBezTo>
                            <a:pt x="257" y="60"/>
                            <a:pt x="18" y="52"/>
                            <a:pt x="1" y="0"/>
                          </a:cubicBezTo>
                          <a:cubicBezTo>
                            <a:pt x="1" y="0"/>
                            <a:pt x="0" y="535"/>
                            <a:pt x="0" y="1075"/>
                          </a:cubicBezTo>
                          <a:close/>
                        </a:path>
                      </a:pathLst>
                    </a:custGeom>
                    <a:solidFill>
                      <a:srgbClr val="99CCFF">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00" name="Oval 2536"/>
                    <p:cNvSpPr>
                      <a:spLocks noChangeAspect="1" noChangeArrowheads="1"/>
                    </p:cNvSpPr>
                    <p:nvPr/>
                  </p:nvSpPr>
                  <p:spPr bwMode="auto">
                    <a:xfrm rot="-3719662">
                      <a:off x="3496" y="2588"/>
                      <a:ext cx="145" cy="143"/>
                    </a:xfrm>
                    <a:prstGeom prst="ellipse">
                      <a:avLst/>
                    </a:prstGeom>
                    <a:solidFill>
                      <a:srgbClr val="99CCFF">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sp>
                <p:nvSpPr>
                  <p:cNvPr id="485" name="Freeform 2537"/>
                  <p:cNvSpPr>
                    <a:spLocks noChangeAspect="1"/>
                  </p:cNvSpPr>
                  <p:nvPr/>
                </p:nvSpPr>
                <p:spPr bwMode="auto">
                  <a:xfrm rot="-3719662">
                    <a:off x="3655" y="2593"/>
                    <a:ext cx="48" cy="251"/>
                  </a:xfrm>
                  <a:custGeom>
                    <a:avLst/>
                    <a:gdLst>
                      <a:gd name="T0" fmla="*/ 0 w 221"/>
                      <a:gd name="T1" fmla="*/ 1307 h 1307"/>
                      <a:gd name="T2" fmla="*/ 221 w 221"/>
                      <a:gd name="T3" fmla="*/ 1301 h 1307"/>
                      <a:gd name="T4" fmla="*/ 218 w 221"/>
                      <a:gd name="T5" fmla="*/ 5 h 1307"/>
                      <a:gd name="T6" fmla="*/ 108 w 221"/>
                      <a:gd name="T7" fmla="*/ 24 h 1307"/>
                      <a:gd name="T8" fmla="*/ 0 w 221"/>
                      <a:gd name="T9" fmla="*/ 0 h 1307"/>
                      <a:gd name="T10" fmla="*/ 0 w 221"/>
                      <a:gd name="T11" fmla="*/ 1307 h 1307"/>
                    </a:gdLst>
                    <a:ahLst/>
                    <a:cxnLst>
                      <a:cxn ang="0">
                        <a:pos x="T0" y="T1"/>
                      </a:cxn>
                      <a:cxn ang="0">
                        <a:pos x="T2" y="T3"/>
                      </a:cxn>
                      <a:cxn ang="0">
                        <a:pos x="T4" y="T5"/>
                      </a:cxn>
                      <a:cxn ang="0">
                        <a:pos x="T6" y="T7"/>
                      </a:cxn>
                      <a:cxn ang="0">
                        <a:pos x="T8" y="T9"/>
                      </a:cxn>
                      <a:cxn ang="0">
                        <a:pos x="T10" y="T11"/>
                      </a:cxn>
                    </a:cxnLst>
                    <a:rect l="0" t="0" r="r" b="b"/>
                    <a:pathLst>
                      <a:path w="221" h="1307">
                        <a:moveTo>
                          <a:pt x="0" y="1307"/>
                        </a:moveTo>
                        <a:lnTo>
                          <a:pt x="221" y="1301"/>
                        </a:lnTo>
                        <a:cubicBezTo>
                          <a:pt x="221" y="1301"/>
                          <a:pt x="218" y="620"/>
                          <a:pt x="218" y="5"/>
                        </a:cubicBezTo>
                        <a:cubicBezTo>
                          <a:pt x="203" y="34"/>
                          <a:pt x="132" y="24"/>
                          <a:pt x="108" y="24"/>
                        </a:cubicBezTo>
                        <a:cubicBezTo>
                          <a:pt x="83" y="24"/>
                          <a:pt x="0" y="22"/>
                          <a:pt x="0" y="0"/>
                        </a:cubicBezTo>
                        <a:cubicBezTo>
                          <a:pt x="0" y="0"/>
                          <a:pt x="0" y="689"/>
                          <a:pt x="0" y="1307"/>
                        </a:cubicBezTo>
                        <a:close/>
                      </a:path>
                    </a:pathLst>
                  </a:custGeom>
                  <a:solidFill>
                    <a:srgbClr val="CCCC00">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86" name="Oval 2538"/>
                  <p:cNvSpPr>
                    <a:spLocks noChangeAspect="1" noChangeArrowheads="1"/>
                  </p:cNvSpPr>
                  <p:nvPr/>
                </p:nvSpPr>
                <p:spPr bwMode="auto">
                  <a:xfrm rot="-3719662">
                    <a:off x="3544" y="2636"/>
                    <a:ext cx="48" cy="48"/>
                  </a:xfrm>
                  <a:prstGeom prst="ellipse">
                    <a:avLst/>
                  </a:prstGeom>
                  <a:solidFill>
                    <a:srgbClr val="CCCC00">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sp>
                <p:nvSpPr>
                  <p:cNvPr id="487" name="Freeform 2539"/>
                  <p:cNvSpPr>
                    <a:spLocks noChangeAspect="1"/>
                  </p:cNvSpPr>
                  <p:nvPr/>
                </p:nvSpPr>
                <p:spPr bwMode="auto">
                  <a:xfrm rot="-3719662">
                    <a:off x="3534" y="2642"/>
                    <a:ext cx="48" cy="24"/>
                  </a:xfrm>
                  <a:custGeom>
                    <a:avLst/>
                    <a:gdLst>
                      <a:gd name="T0" fmla="*/ 0 w 672"/>
                      <a:gd name="T1" fmla="*/ 340 h 340"/>
                      <a:gd name="T2" fmla="*/ 336 w 672"/>
                      <a:gd name="T3" fmla="*/ 4 h 340"/>
                      <a:gd name="T4" fmla="*/ 672 w 672"/>
                      <a:gd name="T5" fmla="*/ 340 h 340"/>
                    </a:gdLst>
                    <a:ahLst/>
                    <a:cxnLst>
                      <a:cxn ang="0">
                        <a:pos x="T0" y="T1"/>
                      </a:cxn>
                      <a:cxn ang="0">
                        <a:pos x="T2" y="T3"/>
                      </a:cxn>
                      <a:cxn ang="0">
                        <a:pos x="T4" y="T5"/>
                      </a:cxn>
                    </a:cxnLst>
                    <a:rect l="0" t="0" r="r" b="b"/>
                    <a:pathLst>
                      <a:path w="672" h="340">
                        <a:moveTo>
                          <a:pt x="0" y="340"/>
                        </a:moveTo>
                        <a:cubicBezTo>
                          <a:pt x="0" y="150"/>
                          <a:pt x="150" y="8"/>
                          <a:pt x="336" y="4"/>
                        </a:cubicBezTo>
                        <a:cubicBezTo>
                          <a:pt x="522" y="0"/>
                          <a:pt x="672" y="170"/>
                          <a:pt x="672" y="340"/>
                        </a:cubicBezTo>
                      </a:path>
                    </a:pathLst>
                  </a:custGeom>
                  <a:noFill/>
                  <a:ln w="19050">
                    <a:solidFill>
                      <a:srgbClr val="3333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88" name="Freeform 2540"/>
                  <p:cNvSpPr>
                    <a:spLocks noChangeAspect="1"/>
                  </p:cNvSpPr>
                  <p:nvPr/>
                </p:nvSpPr>
                <p:spPr bwMode="auto">
                  <a:xfrm rot="-3719662">
                    <a:off x="3463" y="2606"/>
                    <a:ext cx="145" cy="73"/>
                  </a:xfrm>
                  <a:custGeom>
                    <a:avLst/>
                    <a:gdLst>
                      <a:gd name="T0" fmla="*/ 0 w 672"/>
                      <a:gd name="T1" fmla="*/ 340 h 340"/>
                      <a:gd name="T2" fmla="*/ 336 w 672"/>
                      <a:gd name="T3" fmla="*/ 4 h 340"/>
                      <a:gd name="T4" fmla="*/ 672 w 672"/>
                      <a:gd name="T5" fmla="*/ 340 h 340"/>
                    </a:gdLst>
                    <a:ahLst/>
                    <a:cxnLst>
                      <a:cxn ang="0">
                        <a:pos x="T0" y="T1"/>
                      </a:cxn>
                      <a:cxn ang="0">
                        <a:pos x="T2" y="T3"/>
                      </a:cxn>
                      <a:cxn ang="0">
                        <a:pos x="T4" y="T5"/>
                      </a:cxn>
                    </a:cxnLst>
                    <a:rect l="0" t="0" r="r" b="b"/>
                    <a:pathLst>
                      <a:path w="672" h="340">
                        <a:moveTo>
                          <a:pt x="0" y="340"/>
                        </a:moveTo>
                        <a:cubicBezTo>
                          <a:pt x="0" y="150"/>
                          <a:pt x="150" y="8"/>
                          <a:pt x="336" y="4"/>
                        </a:cubicBezTo>
                        <a:cubicBezTo>
                          <a:pt x="522" y="0"/>
                          <a:pt x="672" y="170"/>
                          <a:pt x="672" y="340"/>
                        </a:cubicBezTo>
                      </a:path>
                    </a:pathLst>
                  </a:custGeom>
                  <a:noFill/>
                  <a:ln w="19050">
                    <a:solidFill>
                      <a:srgbClr val="3333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89" name="Freeform 2541"/>
                  <p:cNvSpPr>
                    <a:spLocks noChangeAspect="1"/>
                  </p:cNvSpPr>
                  <p:nvPr/>
                </p:nvSpPr>
                <p:spPr bwMode="auto">
                  <a:xfrm rot="-3719662">
                    <a:off x="3422" y="2585"/>
                    <a:ext cx="203" cy="101"/>
                  </a:xfrm>
                  <a:custGeom>
                    <a:avLst/>
                    <a:gdLst>
                      <a:gd name="T0" fmla="*/ 0 w 672"/>
                      <a:gd name="T1" fmla="*/ 340 h 340"/>
                      <a:gd name="T2" fmla="*/ 336 w 672"/>
                      <a:gd name="T3" fmla="*/ 4 h 340"/>
                      <a:gd name="T4" fmla="*/ 672 w 672"/>
                      <a:gd name="T5" fmla="*/ 340 h 340"/>
                    </a:gdLst>
                    <a:ahLst/>
                    <a:cxnLst>
                      <a:cxn ang="0">
                        <a:pos x="T0" y="T1"/>
                      </a:cxn>
                      <a:cxn ang="0">
                        <a:pos x="T2" y="T3"/>
                      </a:cxn>
                      <a:cxn ang="0">
                        <a:pos x="T4" y="T5"/>
                      </a:cxn>
                    </a:cxnLst>
                    <a:rect l="0" t="0" r="r" b="b"/>
                    <a:pathLst>
                      <a:path w="672" h="340">
                        <a:moveTo>
                          <a:pt x="0" y="340"/>
                        </a:moveTo>
                        <a:cubicBezTo>
                          <a:pt x="0" y="150"/>
                          <a:pt x="150" y="8"/>
                          <a:pt x="336" y="4"/>
                        </a:cubicBezTo>
                        <a:cubicBezTo>
                          <a:pt x="522" y="0"/>
                          <a:pt x="672" y="170"/>
                          <a:pt x="672" y="340"/>
                        </a:cubicBezTo>
                      </a:path>
                    </a:pathLst>
                  </a:custGeom>
                  <a:noFill/>
                  <a:ln w="19050">
                    <a:solidFill>
                      <a:srgbClr val="33339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90" name="Line 2542"/>
                  <p:cNvSpPr>
                    <a:spLocks noChangeAspect="1" noChangeShapeType="1"/>
                  </p:cNvSpPr>
                  <p:nvPr/>
                </p:nvSpPr>
                <p:spPr bwMode="auto">
                  <a:xfrm rot="-3719662">
                    <a:off x="3645" y="2675"/>
                    <a:ext cx="0" cy="282"/>
                  </a:xfrm>
                  <a:prstGeom prst="line">
                    <a:avLst/>
                  </a:prstGeom>
                  <a:noFill/>
                  <a:ln w="19050">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91" name="Line 2543"/>
                  <p:cNvSpPr>
                    <a:spLocks noChangeAspect="1" noChangeShapeType="1"/>
                  </p:cNvSpPr>
                  <p:nvPr/>
                </p:nvSpPr>
                <p:spPr bwMode="auto">
                  <a:xfrm rot="-3719662">
                    <a:off x="3645" y="2657"/>
                    <a:ext cx="0" cy="251"/>
                  </a:xfrm>
                  <a:prstGeom prst="line">
                    <a:avLst/>
                  </a:prstGeom>
                  <a:noFill/>
                  <a:ln w="19050">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92" name="Line 2544"/>
                  <p:cNvSpPr>
                    <a:spLocks noChangeAspect="1" noChangeShapeType="1"/>
                  </p:cNvSpPr>
                  <p:nvPr/>
                </p:nvSpPr>
                <p:spPr bwMode="auto">
                  <a:xfrm rot="-3719662">
                    <a:off x="3667" y="2615"/>
                    <a:ext cx="0" cy="250"/>
                  </a:xfrm>
                  <a:prstGeom prst="line">
                    <a:avLst/>
                  </a:prstGeom>
                  <a:noFill/>
                  <a:ln w="19050">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93" name="Line 2545"/>
                  <p:cNvSpPr>
                    <a:spLocks noChangeAspect="1" noChangeShapeType="1"/>
                  </p:cNvSpPr>
                  <p:nvPr/>
                </p:nvSpPr>
                <p:spPr bwMode="auto">
                  <a:xfrm rot="-3719662">
                    <a:off x="3690" y="2572"/>
                    <a:ext cx="0" cy="250"/>
                  </a:xfrm>
                  <a:prstGeom prst="line">
                    <a:avLst/>
                  </a:prstGeom>
                  <a:noFill/>
                  <a:ln w="19050">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94" name="Line 2546"/>
                  <p:cNvSpPr>
                    <a:spLocks noChangeAspect="1" noChangeShapeType="1"/>
                  </p:cNvSpPr>
                  <p:nvPr/>
                </p:nvSpPr>
                <p:spPr bwMode="auto">
                  <a:xfrm rot="-3719662">
                    <a:off x="3713" y="2529"/>
                    <a:ext cx="0" cy="251"/>
                  </a:xfrm>
                  <a:prstGeom prst="line">
                    <a:avLst/>
                  </a:prstGeom>
                  <a:noFill/>
                  <a:ln w="19050">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95" name="Line 2547"/>
                  <p:cNvSpPr>
                    <a:spLocks noChangeAspect="1" noChangeShapeType="1"/>
                  </p:cNvSpPr>
                  <p:nvPr/>
                </p:nvSpPr>
                <p:spPr bwMode="auto">
                  <a:xfrm rot="-3719662">
                    <a:off x="3740" y="2496"/>
                    <a:ext cx="0" cy="282"/>
                  </a:xfrm>
                  <a:prstGeom prst="line">
                    <a:avLst/>
                  </a:prstGeom>
                  <a:noFill/>
                  <a:ln w="19050">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96" name="Line 2548"/>
                  <p:cNvSpPr>
                    <a:spLocks noChangeAspect="1" noChangeShapeType="1"/>
                  </p:cNvSpPr>
                  <p:nvPr/>
                </p:nvSpPr>
                <p:spPr bwMode="auto">
                  <a:xfrm rot="-9119662">
                    <a:off x="3790" y="2705"/>
                    <a:ext cx="0" cy="145"/>
                  </a:xfrm>
                  <a:prstGeom prst="line">
                    <a:avLst/>
                  </a:prstGeom>
                  <a:noFill/>
                  <a:ln w="19050">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497" name="Line 2549"/>
                  <p:cNvSpPr>
                    <a:spLocks noChangeAspect="1" noChangeShapeType="1"/>
                  </p:cNvSpPr>
                  <p:nvPr/>
                </p:nvSpPr>
                <p:spPr bwMode="auto">
                  <a:xfrm rot="-9119662">
                    <a:off x="3817" y="2690"/>
                    <a:ext cx="0" cy="203"/>
                  </a:xfrm>
                  <a:prstGeom prst="line">
                    <a:avLst/>
                  </a:prstGeom>
                  <a:noFill/>
                  <a:ln w="19050">
                    <a:solidFill>
                      <a:srgbClr val="33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grpSp>
            <p:sp>
              <p:nvSpPr>
                <p:cNvPr id="480" name="Rectangle 2550"/>
                <p:cNvSpPr>
                  <a:spLocks noChangeArrowheads="1"/>
                </p:cNvSpPr>
                <p:nvPr/>
              </p:nvSpPr>
              <p:spPr bwMode="auto">
                <a:xfrm rot="-3719662">
                  <a:off x="4077" y="2563"/>
                  <a:ext cx="240" cy="857"/>
                </a:xfrm>
                <a:prstGeom prst="rect">
                  <a:avLst/>
                </a:prstGeom>
                <a:solidFill>
                  <a:schemeClr val="hlink">
                    <a:alpha val="50000"/>
                  </a:schemeClr>
                </a:solidFill>
                <a:ln w="19050">
                  <a:solidFill>
                    <a:srgbClr val="0033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sp>
              <p:nvSpPr>
                <p:cNvPr id="481" name="Rectangle 2551"/>
                <p:cNvSpPr>
                  <a:spLocks noChangeArrowheads="1"/>
                </p:cNvSpPr>
                <p:nvPr/>
              </p:nvSpPr>
              <p:spPr bwMode="auto">
                <a:xfrm rot="-3719662">
                  <a:off x="4164" y="2540"/>
                  <a:ext cx="45" cy="895"/>
                </a:xfrm>
                <a:prstGeom prst="rect">
                  <a:avLst/>
                </a:prstGeom>
                <a:solidFill>
                  <a:srgbClr val="9999FF">
                    <a:alpha val="50000"/>
                  </a:srgbClr>
                </a:solidFill>
                <a:ln w="19050">
                  <a:solidFill>
                    <a:srgbClr val="0033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grpSp>
        <p:sp>
          <p:nvSpPr>
            <p:cNvPr id="506" name="Rectangle 2553"/>
            <p:cNvSpPr>
              <a:spLocks noChangeArrowheads="1"/>
            </p:cNvSpPr>
            <p:nvPr/>
          </p:nvSpPr>
          <p:spPr bwMode="auto">
            <a:xfrm>
              <a:off x="679196" y="6265277"/>
              <a:ext cx="7727348" cy="721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r>
                <a:rPr lang="en-GB" altLang="en-US" dirty="0">
                  <a:solidFill>
                    <a:srgbClr val="333399"/>
                  </a:solidFill>
                  <a:latin typeface="Comic Sans MS" panose="030F0702030302020204" pitchFamily="66" charset="0"/>
                  <a:cs typeface="Times New Roman" pitchFamily="18" charset="0"/>
                </a:rPr>
                <a:t>Palmans 2006 </a:t>
              </a:r>
              <a:r>
                <a:rPr lang="en-GB" altLang="en-US" dirty="0" err="1" smtClean="0">
                  <a:solidFill>
                    <a:srgbClr val="333399"/>
                  </a:solidFill>
                  <a:latin typeface="Comic Sans MS" panose="030F0702030302020204" pitchFamily="66" charset="0"/>
                  <a:cs typeface="Times New Roman" pitchFamily="18" charset="0"/>
                </a:rPr>
                <a:t>Phys</a:t>
              </a:r>
              <a:r>
                <a:rPr lang="en-GB" altLang="en-US" dirty="0" smtClean="0">
                  <a:solidFill>
                    <a:srgbClr val="333399"/>
                  </a:solidFill>
                  <a:latin typeface="Comic Sans MS" panose="030F0702030302020204" pitchFamily="66" charset="0"/>
                  <a:cs typeface="Times New Roman" pitchFamily="18" charset="0"/>
                </a:rPr>
                <a:t> Med </a:t>
              </a:r>
              <a:r>
                <a:rPr lang="en-GB" altLang="en-US" dirty="0" err="1" smtClean="0">
                  <a:solidFill>
                    <a:srgbClr val="333399"/>
                  </a:solidFill>
                  <a:latin typeface="Comic Sans MS" panose="030F0702030302020204" pitchFamily="66" charset="0"/>
                  <a:cs typeface="Times New Roman" pitchFamily="18" charset="0"/>
                </a:rPr>
                <a:t>Biol</a:t>
              </a:r>
              <a:r>
                <a:rPr lang="en-GB" altLang="en-US" dirty="0" smtClean="0">
                  <a:solidFill>
                    <a:srgbClr val="333399"/>
                  </a:solidFill>
                  <a:latin typeface="Comic Sans MS" panose="030F0702030302020204" pitchFamily="66" charset="0"/>
                  <a:cs typeface="Times New Roman" pitchFamily="18" charset="0"/>
                </a:rPr>
                <a:t> 51:3483</a:t>
              </a:r>
              <a:endParaRPr lang="en-GB" altLang="en-US" dirty="0">
                <a:solidFill>
                  <a:srgbClr val="333399"/>
                </a:solidFill>
                <a:latin typeface="Comic Sans MS" panose="030F0702030302020204" pitchFamily="66" charset="0"/>
                <a:cs typeface="Times New Roman" pitchFamily="18" charset="0"/>
              </a:endParaRPr>
            </a:p>
          </p:txBody>
        </p:sp>
      </p:grpSp>
      <p:grpSp>
        <p:nvGrpSpPr>
          <p:cNvPr id="552" name="Group 109"/>
          <p:cNvGrpSpPr>
            <a:grpSpLocks/>
          </p:cNvGrpSpPr>
          <p:nvPr/>
        </p:nvGrpSpPr>
        <p:grpSpPr bwMode="auto">
          <a:xfrm>
            <a:off x="335568" y="1636262"/>
            <a:ext cx="3748132" cy="2355016"/>
            <a:chOff x="864" y="960"/>
            <a:chExt cx="3456" cy="2400"/>
          </a:xfrm>
        </p:grpSpPr>
        <p:grpSp>
          <p:nvGrpSpPr>
            <p:cNvPr id="553" name="Group 5"/>
            <p:cNvGrpSpPr>
              <a:grpSpLocks/>
            </p:cNvGrpSpPr>
            <p:nvPr/>
          </p:nvGrpSpPr>
          <p:grpSpPr bwMode="auto">
            <a:xfrm>
              <a:off x="1117" y="960"/>
              <a:ext cx="3203" cy="2400"/>
              <a:chOff x="1164" y="960"/>
              <a:chExt cx="3792" cy="2832"/>
            </a:xfrm>
          </p:grpSpPr>
          <p:sp>
            <p:nvSpPr>
              <p:cNvPr id="593" name="Rectangle 6" descr="Dashed horizontal"/>
              <p:cNvSpPr>
                <a:spLocks noChangeArrowheads="1"/>
              </p:cNvSpPr>
              <p:nvPr/>
            </p:nvSpPr>
            <p:spPr bwMode="auto">
              <a:xfrm>
                <a:off x="1644" y="1296"/>
                <a:ext cx="2985" cy="2496"/>
              </a:xfrm>
              <a:prstGeom prst="rect">
                <a:avLst/>
              </a:prstGeom>
              <a:pattFill prst="dashHorz">
                <a:fgClr>
                  <a:schemeClr val="hlink"/>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sp>
            <p:nvSpPr>
              <p:cNvPr id="594" name="Line 7"/>
              <p:cNvSpPr>
                <a:spLocks noChangeShapeType="1"/>
              </p:cNvSpPr>
              <p:nvPr/>
            </p:nvSpPr>
            <p:spPr bwMode="auto">
              <a:xfrm flipV="1">
                <a:off x="1644" y="1008"/>
                <a:ext cx="0" cy="2784"/>
              </a:xfrm>
              <a:prstGeom prst="line">
                <a:avLst/>
              </a:prstGeom>
              <a:noFill/>
              <a:ln w="19050">
                <a:solidFill>
                  <a:srgbClr val="00489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95" name="Text Box 8"/>
              <p:cNvSpPr txBox="1">
                <a:spLocks noChangeArrowheads="1"/>
              </p:cNvSpPr>
              <p:nvPr/>
            </p:nvSpPr>
            <p:spPr bwMode="auto">
              <a:xfrm>
                <a:off x="4812" y="2208"/>
                <a:ext cx="144"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a:solidFill>
                      <a:srgbClr val="004890"/>
                    </a:solidFill>
                  </a:rPr>
                  <a:t>z</a:t>
                </a:r>
              </a:p>
            </p:txBody>
          </p:sp>
          <p:sp>
            <p:nvSpPr>
              <p:cNvPr id="596" name="Line 9"/>
              <p:cNvSpPr>
                <a:spLocks noChangeShapeType="1"/>
              </p:cNvSpPr>
              <p:nvPr/>
            </p:nvSpPr>
            <p:spPr bwMode="auto">
              <a:xfrm rot="5400000" flipV="1">
                <a:off x="2460" y="2736"/>
                <a:ext cx="0" cy="1632"/>
              </a:xfrm>
              <a:prstGeom prst="line">
                <a:avLst/>
              </a:prstGeom>
              <a:noFill/>
              <a:ln w="19050">
                <a:solidFill>
                  <a:srgbClr val="004890"/>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97" name="Text Box 10"/>
              <p:cNvSpPr txBox="1">
                <a:spLocks noChangeArrowheads="1"/>
              </p:cNvSpPr>
              <p:nvPr/>
            </p:nvSpPr>
            <p:spPr bwMode="auto">
              <a:xfrm>
                <a:off x="4140" y="1555"/>
                <a:ext cx="576"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a:solidFill>
                      <a:srgbClr val="004890"/>
                    </a:solidFill>
                  </a:rPr>
                  <a:t>sleeve</a:t>
                </a:r>
              </a:p>
            </p:txBody>
          </p:sp>
          <p:sp>
            <p:nvSpPr>
              <p:cNvPr id="598" name="Text Box 11"/>
              <p:cNvSpPr txBox="1">
                <a:spLocks noChangeArrowheads="1"/>
              </p:cNvSpPr>
              <p:nvPr/>
            </p:nvSpPr>
            <p:spPr bwMode="auto">
              <a:xfrm>
                <a:off x="4140" y="1795"/>
                <a:ext cx="384"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a:solidFill>
                      <a:srgbClr val="004890"/>
                    </a:solidFill>
                  </a:rPr>
                  <a:t>wall</a:t>
                </a:r>
              </a:p>
            </p:txBody>
          </p:sp>
          <p:sp>
            <p:nvSpPr>
              <p:cNvPr id="599" name="Text Box 12"/>
              <p:cNvSpPr txBox="1">
                <a:spLocks noChangeArrowheads="1"/>
              </p:cNvSpPr>
              <p:nvPr/>
            </p:nvSpPr>
            <p:spPr bwMode="auto">
              <a:xfrm>
                <a:off x="4140" y="1939"/>
                <a:ext cx="239"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a:solidFill>
                      <a:srgbClr val="004890"/>
                    </a:solidFill>
                  </a:rPr>
                  <a:t>air</a:t>
                </a:r>
              </a:p>
            </p:txBody>
          </p:sp>
          <p:sp>
            <p:nvSpPr>
              <p:cNvPr id="600" name="Text Box 13"/>
              <p:cNvSpPr txBox="1">
                <a:spLocks noChangeArrowheads="1"/>
              </p:cNvSpPr>
              <p:nvPr/>
            </p:nvSpPr>
            <p:spPr bwMode="auto">
              <a:xfrm>
                <a:off x="4140" y="2112"/>
                <a:ext cx="336"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a:solidFill>
                      <a:srgbClr val="004890"/>
                    </a:solidFill>
                  </a:rPr>
                  <a:t>c.e.</a:t>
                </a:r>
              </a:p>
            </p:txBody>
          </p:sp>
          <p:sp>
            <p:nvSpPr>
              <p:cNvPr id="601" name="Text Box 14"/>
              <p:cNvSpPr txBox="1">
                <a:spLocks noChangeArrowheads="1"/>
              </p:cNvSpPr>
              <p:nvPr/>
            </p:nvSpPr>
            <p:spPr bwMode="auto">
              <a:xfrm>
                <a:off x="2364" y="3552"/>
                <a:ext cx="192"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i="1">
                    <a:solidFill>
                      <a:srgbClr val="004890"/>
                    </a:solidFill>
                  </a:rPr>
                  <a:t>z</a:t>
                </a:r>
                <a:r>
                  <a:rPr lang="en-GB" altLang="en-US" sz="800" baseline="-25000">
                    <a:solidFill>
                      <a:srgbClr val="004890"/>
                    </a:solidFill>
                  </a:rPr>
                  <a:t>0</a:t>
                </a:r>
              </a:p>
            </p:txBody>
          </p:sp>
          <p:grpSp>
            <p:nvGrpSpPr>
              <p:cNvPr id="602" name="Group 15"/>
              <p:cNvGrpSpPr>
                <a:grpSpLocks/>
              </p:cNvGrpSpPr>
              <p:nvPr/>
            </p:nvGrpSpPr>
            <p:grpSpPr bwMode="auto">
              <a:xfrm>
                <a:off x="2556" y="1776"/>
                <a:ext cx="1440" cy="1440"/>
                <a:chOff x="2556" y="1776"/>
                <a:chExt cx="1440" cy="1440"/>
              </a:xfrm>
            </p:grpSpPr>
            <p:sp>
              <p:nvSpPr>
                <p:cNvPr id="628" name="Oval 16"/>
                <p:cNvSpPr>
                  <a:spLocks noChangeArrowheads="1"/>
                </p:cNvSpPr>
                <p:nvPr/>
              </p:nvSpPr>
              <p:spPr bwMode="auto">
                <a:xfrm>
                  <a:off x="2556" y="1776"/>
                  <a:ext cx="1440" cy="1440"/>
                </a:xfrm>
                <a:prstGeom prst="ellipse">
                  <a:avLst/>
                </a:prstGeom>
                <a:solidFill>
                  <a:srgbClr val="B2B2B2"/>
                </a:solidFill>
                <a:ln w="9525">
                  <a:solidFill>
                    <a:srgbClr val="00489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sp>
              <p:nvSpPr>
                <p:cNvPr id="629" name="Oval 17"/>
                <p:cNvSpPr>
                  <a:spLocks noChangeArrowheads="1"/>
                </p:cNvSpPr>
                <p:nvPr/>
              </p:nvSpPr>
              <p:spPr bwMode="auto">
                <a:xfrm>
                  <a:off x="2604" y="1824"/>
                  <a:ext cx="1344" cy="1344"/>
                </a:xfrm>
                <a:prstGeom prst="ellipse">
                  <a:avLst/>
                </a:prstGeom>
                <a:solidFill>
                  <a:srgbClr val="808000"/>
                </a:solidFill>
                <a:ln w="9525">
                  <a:solidFill>
                    <a:srgbClr val="00489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nvGrpSpPr>
                <p:cNvPr id="630" name="Group 18"/>
                <p:cNvGrpSpPr>
                  <a:grpSpLocks/>
                </p:cNvGrpSpPr>
                <p:nvPr/>
              </p:nvGrpSpPr>
              <p:grpSpPr bwMode="auto">
                <a:xfrm>
                  <a:off x="2748" y="1966"/>
                  <a:ext cx="1056" cy="1058"/>
                  <a:chOff x="2748" y="1966"/>
                  <a:chExt cx="1056" cy="1058"/>
                </a:xfrm>
              </p:grpSpPr>
              <p:sp>
                <p:nvSpPr>
                  <p:cNvPr id="632" name="Oval 19"/>
                  <p:cNvSpPr>
                    <a:spLocks noChangeArrowheads="1"/>
                  </p:cNvSpPr>
                  <p:nvPr/>
                </p:nvSpPr>
                <p:spPr bwMode="auto">
                  <a:xfrm>
                    <a:off x="2748" y="1966"/>
                    <a:ext cx="1056" cy="1056"/>
                  </a:xfrm>
                  <a:prstGeom prst="ellipse">
                    <a:avLst/>
                  </a:prstGeom>
                  <a:solidFill>
                    <a:schemeClr val="bg1"/>
                  </a:solidFill>
                  <a:ln>
                    <a:noFill/>
                  </a:ln>
                  <a:effectLst/>
                  <a:extLst>
                    <a:ext uri="{91240B29-F687-4F45-9708-019B960494DF}">
                      <a14:hiddenLine xmlns:a14="http://schemas.microsoft.com/office/drawing/2010/main" w="9525">
                        <a:solidFill>
                          <a:srgbClr val="00489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sp>
                <p:nvSpPr>
                  <p:cNvPr id="633" name="Oval 20"/>
                  <p:cNvSpPr>
                    <a:spLocks noChangeArrowheads="1"/>
                  </p:cNvSpPr>
                  <p:nvPr/>
                </p:nvSpPr>
                <p:spPr bwMode="auto">
                  <a:xfrm>
                    <a:off x="2748" y="1968"/>
                    <a:ext cx="1056" cy="1056"/>
                  </a:xfrm>
                  <a:prstGeom prst="ellipse">
                    <a:avLst/>
                  </a:prstGeom>
                  <a:solidFill>
                    <a:srgbClr val="99CCFF">
                      <a:alpha val="50000"/>
                    </a:srgbClr>
                  </a:solidFill>
                  <a:ln w="9525">
                    <a:solidFill>
                      <a:srgbClr val="00489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sp>
              <p:nvSpPr>
                <p:cNvPr id="631" name="Oval 21"/>
                <p:cNvSpPr>
                  <a:spLocks noChangeArrowheads="1"/>
                </p:cNvSpPr>
                <p:nvPr/>
              </p:nvSpPr>
              <p:spPr bwMode="auto">
                <a:xfrm>
                  <a:off x="3036" y="2256"/>
                  <a:ext cx="480" cy="480"/>
                </a:xfrm>
                <a:prstGeom prst="ellipse">
                  <a:avLst/>
                </a:prstGeom>
                <a:solidFill>
                  <a:srgbClr val="CCCC00"/>
                </a:solidFill>
                <a:ln w="9525">
                  <a:solidFill>
                    <a:srgbClr val="00489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sp>
            <p:nvSpPr>
              <p:cNvPr id="603" name="Line 22"/>
              <p:cNvSpPr>
                <a:spLocks noChangeShapeType="1"/>
              </p:cNvSpPr>
              <p:nvPr/>
            </p:nvSpPr>
            <p:spPr bwMode="auto">
              <a:xfrm flipV="1">
                <a:off x="3276" y="1296"/>
                <a:ext cx="0" cy="2496"/>
              </a:xfrm>
              <a:prstGeom prst="line">
                <a:avLst/>
              </a:prstGeom>
              <a:noFill/>
              <a:ln w="9525">
                <a:solidFill>
                  <a:srgbClr val="00489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604" name="Line 23"/>
              <p:cNvSpPr>
                <a:spLocks noChangeShapeType="1"/>
              </p:cNvSpPr>
              <p:nvPr/>
            </p:nvSpPr>
            <p:spPr bwMode="auto">
              <a:xfrm rot="5400000" flipV="1">
                <a:off x="3108" y="792"/>
                <a:ext cx="0" cy="3408"/>
              </a:xfrm>
              <a:prstGeom prst="line">
                <a:avLst/>
              </a:prstGeom>
              <a:noFill/>
              <a:ln w="19050">
                <a:solidFill>
                  <a:srgbClr val="00489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605" name="Text Box 24"/>
              <p:cNvSpPr txBox="1">
                <a:spLocks noChangeArrowheads="1"/>
              </p:cNvSpPr>
              <p:nvPr/>
            </p:nvSpPr>
            <p:spPr bwMode="auto">
              <a:xfrm>
                <a:off x="2028" y="1296"/>
                <a:ext cx="479"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a:solidFill>
                      <a:srgbClr val="004890"/>
                    </a:solidFill>
                  </a:rPr>
                  <a:t>water</a:t>
                </a:r>
              </a:p>
            </p:txBody>
          </p:sp>
          <p:sp>
            <p:nvSpPr>
              <p:cNvPr id="606" name="Line 25"/>
              <p:cNvSpPr>
                <a:spLocks noChangeShapeType="1"/>
              </p:cNvSpPr>
              <p:nvPr/>
            </p:nvSpPr>
            <p:spPr bwMode="auto">
              <a:xfrm rot="5400000" flipV="1">
                <a:off x="2460" y="1440"/>
                <a:ext cx="0" cy="1632"/>
              </a:xfrm>
              <a:prstGeom prst="line">
                <a:avLst/>
              </a:prstGeom>
              <a:noFill/>
              <a:ln w="9525">
                <a:solidFill>
                  <a:srgbClr val="00489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607" name="Text Box 26"/>
              <p:cNvSpPr txBox="1">
                <a:spLocks noChangeArrowheads="1"/>
              </p:cNvSpPr>
              <p:nvPr/>
            </p:nvSpPr>
            <p:spPr bwMode="auto">
              <a:xfrm>
                <a:off x="1451" y="960"/>
                <a:ext cx="145"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a:solidFill>
                      <a:srgbClr val="004890"/>
                    </a:solidFill>
                  </a:rPr>
                  <a:t>x</a:t>
                </a:r>
              </a:p>
            </p:txBody>
          </p:sp>
          <p:sp>
            <p:nvSpPr>
              <p:cNvPr id="608" name="Line 27"/>
              <p:cNvSpPr>
                <a:spLocks noChangeShapeType="1"/>
              </p:cNvSpPr>
              <p:nvPr/>
            </p:nvSpPr>
            <p:spPr bwMode="auto">
              <a:xfrm rot="5400000" flipV="1">
                <a:off x="2460" y="1152"/>
                <a:ext cx="0" cy="1632"/>
              </a:xfrm>
              <a:prstGeom prst="line">
                <a:avLst/>
              </a:prstGeom>
              <a:noFill/>
              <a:ln w="9525">
                <a:solidFill>
                  <a:srgbClr val="00489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609" name="Line 28"/>
              <p:cNvSpPr>
                <a:spLocks noChangeShapeType="1"/>
              </p:cNvSpPr>
              <p:nvPr/>
            </p:nvSpPr>
            <p:spPr bwMode="auto">
              <a:xfrm rot="5400000" flipV="1">
                <a:off x="2460" y="1008"/>
                <a:ext cx="0" cy="1632"/>
              </a:xfrm>
              <a:prstGeom prst="line">
                <a:avLst/>
              </a:prstGeom>
              <a:noFill/>
              <a:ln w="9525">
                <a:solidFill>
                  <a:srgbClr val="00489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610" name="Line 29"/>
              <p:cNvSpPr>
                <a:spLocks noChangeShapeType="1"/>
              </p:cNvSpPr>
              <p:nvPr/>
            </p:nvSpPr>
            <p:spPr bwMode="auto">
              <a:xfrm rot="5400000" flipV="1">
                <a:off x="2460" y="960"/>
                <a:ext cx="0" cy="1632"/>
              </a:xfrm>
              <a:prstGeom prst="line">
                <a:avLst/>
              </a:prstGeom>
              <a:noFill/>
              <a:ln w="9525">
                <a:solidFill>
                  <a:srgbClr val="00489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611" name="Text Box 30"/>
              <p:cNvSpPr txBox="1">
                <a:spLocks noChangeArrowheads="1"/>
              </p:cNvSpPr>
              <p:nvPr/>
            </p:nvSpPr>
            <p:spPr bwMode="auto">
              <a:xfrm>
                <a:off x="1355" y="2160"/>
                <a:ext cx="241"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i="1">
                    <a:solidFill>
                      <a:srgbClr val="004890"/>
                    </a:solidFill>
                  </a:rPr>
                  <a:t>R</a:t>
                </a:r>
                <a:r>
                  <a:rPr lang="en-GB" altLang="en-US" sz="800" i="1" baseline="-25000">
                    <a:solidFill>
                      <a:srgbClr val="004890"/>
                    </a:solidFill>
                  </a:rPr>
                  <a:t>cel</a:t>
                </a:r>
              </a:p>
            </p:txBody>
          </p:sp>
          <p:sp>
            <p:nvSpPr>
              <p:cNvPr id="612" name="Text Box 31"/>
              <p:cNvSpPr txBox="1">
                <a:spLocks noChangeArrowheads="1"/>
              </p:cNvSpPr>
              <p:nvPr/>
            </p:nvSpPr>
            <p:spPr bwMode="auto">
              <a:xfrm>
                <a:off x="1355" y="1891"/>
                <a:ext cx="288"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i="1">
                    <a:solidFill>
                      <a:srgbClr val="004890"/>
                    </a:solidFill>
                  </a:rPr>
                  <a:t>R</a:t>
                </a:r>
                <a:r>
                  <a:rPr lang="en-GB" altLang="en-US" sz="800" i="1" baseline="-25000">
                    <a:solidFill>
                      <a:srgbClr val="004890"/>
                    </a:solidFill>
                  </a:rPr>
                  <a:t>cav</a:t>
                </a:r>
              </a:p>
            </p:txBody>
          </p:sp>
          <p:sp>
            <p:nvSpPr>
              <p:cNvPr id="613" name="Text Box 32"/>
              <p:cNvSpPr txBox="1">
                <a:spLocks noChangeArrowheads="1"/>
              </p:cNvSpPr>
              <p:nvPr/>
            </p:nvSpPr>
            <p:spPr bwMode="auto">
              <a:xfrm>
                <a:off x="1355" y="1699"/>
                <a:ext cx="288"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i="1">
                    <a:solidFill>
                      <a:srgbClr val="004890"/>
                    </a:solidFill>
                  </a:rPr>
                  <a:t>R</a:t>
                </a:r>
                <a:r>
                  <a:rPr lang="en-GB" altLang="en-US" sz="800" i="1" baseline="-25000">
                    <a:solidFill>
                      <a:srgbClr val="004890"/>
                    </a:solidFill>
                  </a:rPr>
                  <a:t>wall</a:t>
                </a:r>
              </a:p>
            </p:txBody>
          </p:sp>
          <p:sp>
            <p:nvSpPr>
              <p:cNvPr id="614" name="Text Box 33"/>
              <p:cNvSpPr txBox="1">
                <a:spLocks noChangeArrowheads="1"/>
              </p:cNvSpPr>
              <p:nvPr/>
            </p:nvSpPr>
            <p:spPr bwMode="auto">
              <a:xfrm>
                <a:off x="1164" y="1440"/>
                <a:ext cx="576" cy="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eaLnBrk="1" hangingPunct="1"/>
                <a:r>
                  <a:rPr lang="en-GB" altLang="en-US" sz="800" i="1">
                    <a:solidFill>
                      <a:srgbClr val="004890"/>
                    </a:solidFill>
                  </a:rPr>
                  <a:t>R</a:t>
                </a:r>
                <a:r>
                  <a:rPr lang="en-GB" altLang="en-US" sz="800" i="1" baseline="-25000">
                    <a:solidFill>
                      <a:srgbClr val="004890"/>
                    </a:solidFill>
                  </a:rPr>
                  <a:t>sleeve</a:t>
                </a:r>
              </a:p>
            </p:txBody>
          </p:sp>
          <p:sp>
            <p:nvSpPr>
              <p:cNvPr id="615" name="Line 34"/>
              <p:cNvSpPr>
                <a:spLocks noChangeShapeType="1"/>
              </p:cNvSpPr>
              <p:nvPr/>
            </p:nvSpPr>
            <p:spPr bwMode="auto">
              <a:xfrm flipH="1" flipV="1">
                <a:off x="1452" y="1632"/>
                <a:ext cx="192" cy="144"/>
              </a:xfrm>
              <a:prstGeom prst="line">
                <a:avLst/>
              </a:prstGeom>
              <a:noFill/>
              <a:ln w="9525">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grpSp>
            <p:nvGrpSpPr>
              <p:cNvPr id="616" name="Group 35"/>
              <p:cNvGrpSpPr>
                <a:grpSpLocks/>
              </p:cNvGrpSpPr>
              <p:nvPr/>
            </p:nvGrpSpPr>
            <p:grpSpPr bwMode="auto">
              <a:xfrm>
                <a:off x="3324" y="2208"/>
                <a:ext cx="768" cy="240"/>
                <a:chOff x="3324" y="2208"/>
                <a:chExt cx="768" cy="240"/>
              </a:xfrm>
            </p:grpSpPr>
            <p:sp>
              <p:nvSpPr>
                <p:cNvPr id="626" name="Line 36"/>
                <p:cNvSpPr>
                  <a:spLocks noChangeShapeType="1"/>
                </p:cNvSpPr>
                <p:nvPr/>
              </p:nvSpPr>
              <p:spPr bwMode="auto">
                <a:xfrm flipV="1">
                  <a:off x="3419" y="2208"/>
                  <a:ext cx="673" cy="180"/>
                </a:xfrm>
                <a:prstGeom prst="line">
                  <a:avLst/>
                </a:prstGeom>
                <a:noFill/>
                <a:ln w="9525">
                  <a:solidFill>
                    <a:srgbClr val="00489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627" name="Oval 37"/>
                <p:cNvSpPr>
                  <a:spLocks noChangeArrowheads="1"/>
                </p:cNvSpPr>
                <p:nvPr/>
              </p:nvSpPr>
              <p:spPr bwMode="auto">
                <a:xfrm>
                  <a:off x="3324" y="2352"/>
                  <a:ext cx="96" cy="96"/>
                </a:xfrm>
                <a:prstGeom prst="ellipse">
                  <a:avLst/>
                </a:prstGeom>
                <a:noFill/>
                <a:ln w="9525">
                  <a:solidFill>
                    <a:srgbClr val="00489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grpSp>
            <p:nvGrpSpPr>
              <p:cNvPr id="617" name="Group 38"/>
              <p:cNvGrpSpPr>
                <a:grpSpLocks/>
              </p:cNvGrpSpPr>
              <p:nvPr/>
            </p:nvGrpSpPr>
            <p:grpSpPr bwMode="auto">
              <a:xfrm>
                <a:off x="3468" y="2057"/>
                <a:ext cx="623" cy="199"/>
                <a:chOff x="3468" y="2057"/>
                <a:chExt cx="623" cy="199"/>
              </a:xfrm>
            </p:grpSpPr>
            <p:sp>
              <p:nvSpPr>
                <p:cNvPr id="624" name="Line 39"/>
                <p:cNvSpPr>
                  <a:spLocks noChangeShapeType="1"/>
                </p:cNvSpPr>
                <p:nvPr/>
              </p:nvSpPr>
              <p:spPr bwMode="auto">
                <a:xfrm flipV="1">
                  <a:off x="3563" y="2057"/>
                  <a:ext cx="528" cy="139"/>
                </a:xfrm>
                <a:prstGeom prst="line">
                  <a:avLst/>
                </a:prstGeom>
                <a:noFill/>
                <a:ln w="9525">
                  <a:solidFill>
                    <a:srgbClr val="00489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625" name="Oval 40"/>
                <p:cNvSpPr>
                  <a:spLocks noChangeArrowheads="1"/>
                </p:cNvSpPr>
                <p:nvPr/>
              </p:nvSpPr>
              <p:spPr bwMode="auto">
                <a:xfrm>
                  <a:off x="3468" y="2160"/>
                  <a:ext cx="96" cy="96"/>
                </a:xfrm>
                <a:prstGeom prst="ellipse">
                  <a:avLst/>
                </a:prstGeom>
                <a:noFill/>
                <a:ln w="9525">
                  <a:solidFill>
                    <a:srgbClr val="00489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grpSp>
            <p:nvGrpSpPr>
              <p:cNvPr id="618" name="Group 41"/>
              <p:cNvGrpSpPr>
                <a:grpSpLocks/>
              </p:cNvGrpSpPr>
              <p:nvPr/>
            </p:nvGrpSpPr>
            <p:grpSpPr bwMode="auto">
              <a:xfrm>
                <a:off x="3420" y="1656"/>
                <a:ext cx="673" cy="216"/>
                <a:chOff x="3420" y="1656"/>
                <a:chExt cx="673" cy="216"/>
              </a:xfrm>
            </p:grpSpPr>
            <p:sp>
              <p:nvSpPr>
                <p:cNvPr id="622" name="Line 42"/>
                <p:cNvSpPr>
                  <a:spLocks noChangeShapeType="1"/>
                </p:cNvSpPr>
                <p:nvPr/>
              </p:nvSpPr>
              <p:spPr bwMode="auto">
                <a:xfrm flipV="1">
                  <a:off x="3515" y="1656"/>
                  <a:ext cx="578" cy="156"/>
                </a:xfrm>
                <a:prstGeom prst="line">
                  <a:avLst/>
                </a:prstGeom>
                <a:noFill/>
                <a:ln w="9525">
                  <a:solidFill>
                    <a:srgbClr val="00489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623" name="Oval 43"/>
                <p:cNvSpPr>
                  <a:spLocks noChangeArrowheads="1"/>
                </p:cNvSpPr>
                <p:nvPr/>
              </p:nvSpPr>
              <p:spPr bwMode="auto">
                <a:xfrm>
                  <a:off x="3420" y="1776"/>
                  <a:ext cx="96" cy="96"/>
                </a:xfrm>
                <a:prstGeom prst="ellipse">
                  <a:avLst/>
                </a:prstGeom>
                <a:noFill/>
                <a:ln w="9525">
                  <a:solidFill>
                    <a:srgbClr val="00489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grpSp>
            <p:nvGrpSpPr>
              <p:cNvPr id="619" name="Group 44"/>
              <p:cNvGrpSpPr>
                <a:grpSpLocks/>
              </p:cNvGrpSpPr>
              <p:nvPr/>
            </p:nvGrpSpPr>
            <p:grpSpPr bwMode="auto">
              <a:xfrm>
                <a:off x="3612" y="1902"/>
                <a:ext cx="480" cy="162"/>
                <a:chOff x="3612" y="1902"/>
                <a:chExt cx="480" cy="162"/>
              </a:xfrm>
            </p:grpSpPr>
            <p:sp>
              <p:nvSpPr>
                <p:cNvPr id="620" name="Line 45"/>
                <p:cNvSpPr>
                  <a:spLocks noChangeShapeType="1"/>
                </p:cNvSpPr>
                <p:nvPr/>
              </p:nvSpPr>
              <p:spPr bwMode="auto">
                <a:xfrm flipV="1">
                  <a:off x="3707" y="1902"/>
                  <a:ext cx="385" cy="102"/>
                </a:xfrm>
                <a:prstGeom prst="line">
                  <a:avLst/>
                </a:prstGeom>
                <a:noFill/>
                <a:ln w="9525">
                  <a:solidFill>
                    <a:srgbClr val="00489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621" name="Oval 46"/>
                <p:cNvSpPr>
                  <a:spLocks noChangeArrowheads="1"/>
                </p:cNvSpPr>
                <p:nvPr/>
              </p:nvSpPr>
              <p:spPr bwMode="auto">
                <a:xfrm>
                  <a:off x="3612" y="1968"/>
                  <a:ext cx="96" cy="96"/>
                </a:xfrm>
                <a:prstGeom prst="ellipse">
                  <a:avLst/>
                </a:prstGeom>
                <a:noFill/>
                <a:ln w="9525">
                  <a:solidFill>
                    <a:srgbClr val="00489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grpSp>
        <p:grpSp>
          <p:nvGrpSpPr>
            <p:cNvPr id="554" name="Group 48"/>
            <p:cNvGrpSpPr>
              <a:grpSpLocks/>
            </p:cNvGrpSpPr>
            <p:nvPr/>
          </p:nvGrpSpPr>
          <p:grpSpPr bwMode="auto">
            <a:xfrm>
              <a:off x="864" y="2198"/>
              <a:ext cx="632" cy="223"/>
              <a:chOff x="1476" y="2328"/>
              <a:chExt cx="748" cy="264"/>
            </a:xfrm>
          </p:grpSpPr>
          <p:sp>
            <p:nvSpPr>
              <p:cNvPr id="591" name="Line 49"/>
              <p:cNvSpPr>
                <a:spLocks noChangeShapeType="1"/>
              </p:cNvSpPr>
              <p:nvPr/>
            </p:nvSpPr>
            <p:spPr bwMode="auto">
              <a:xfrm>
                <a:off x="1536" y="2592"/>
                <a:ext cx="688" cy="0"/>
              </a:xfrm>
              <a:prstGeom prst="line">
                <a:avLst/>
              </a:prstGeom>
              <a:noFill/>
              <a:ln w="31750">
                <a:solidFill>
                  <a:srgbClr val="FF00F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92" name="Text Box 50"/>
              <p:cNvSpPr txBox="1">
                <a:spLocks noChangeArrowheads="1"/>
              </p:cNvSpPr>
              <p:nvPr/>
            </p:nvSpPr>
            <p:spPr bwMode="auto">
              <a:xfrm>
                <a:off x="1476" y="2328"/>
                <a:ext cx="569"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hangingPunct="1"/>
                <a:r>
                  <a:rPr lang="en-GB" altLang="en-US" sz="800">
                    <a:solidFill>
                      <a:srgbClr val="FF00FF"/>
                    </a:solidFill>
                  </a:rPr>
                  <a:t>Proton</a:t>
                </a:r>
              </a:p>
            </p:txBody>
          </p:sp>
        </p:grpSp>
        <p:sp>
          <p:nvSpPr>
            <p:cNvPr id="555" name="Line 56"/>
            <p:cNvSpPr>
              <a:spLocks noChangeShapeType="1"/>
            </p:cNvSpPr>
            <p:nvPr/>
          </p:nvSpPr>
          <p:spPr bwMode="auto">
            <a:xfrm rot="5400000" flipV="1">
              <a:off x="2374" y="1451"/>
              <a:ext cx="0" cy="1946"/>
            </a:xfrm>
            <a:prstGeom prst="line">
              <a:avLst/>
            </a:prstGeom>
            <a:noFill/>
            <a:ln w="19050">
              <a:solidFill>
                <a:srgbClr val="FF00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56" name="Oval 57"/>
            <p:cNvSpPr>
              <a:spLocks noChangeAspect="1" noChangeArrowheads="1"/>
            </p:cNvSpPr>
            <p:nvPr/>
          </p:nvSpPr>
          <p:spPr bwMode="auto">
            <a:xfrm>
              <a:off x="1506" y="2407"/>
              <a:ext cx="30" cy="31"/>
            </a:xfrm>
            <a:prstGeom prst="ellipse">
              <a:avLst/>
            </a:prstGeom>
            <a:solidFill>
              <a:srgbClr val="FF00FF"/>
            </a:solidFill>
            <a:ln w="9525">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sp>
          <p:nvSpPr>
            <p:cNvPr id="557" name="Oval 58"/>
            <p:cNvSpPr>
              <a:spLocks noChangeAspect="1" noChangeArrowheads="1"/>
            </p:cNvSpPr>
            <p:nvPr/>
          </p:nvSpPr>
          <p:spPr bwMode="auto">
            <a:xfrm>
              <a:off x="2300" y="2408"/>
              <a:ext cx="30" cy="31"/>
            </a:xfrm>
            <a:prstGeom prst="ellipse">
              <a:avLst/>
            </a:prstGeom>
            <a:solidFill>
              <a:srgbClr val="FF00FF"/>
            </a:solidFill>
            <a:ln w="9525">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sp>
          <p:nvSpPr>
            <p:cNvPr id="558" name="Oval 59"/>
            <p:cNvSpPr>
              <a:spLocks noChangeAspect="1" noChangeArrowheads="1"/>
            </p:cNvSpPr>
            <p:nvPr/>
          </p:nvSpPr>
          <p:spPr bwMode="auto">
            <a:xfrm>
              <a:off x="2345" y="2408"/>
              <a:ext cx="30" cy="31"/>
            </a:xfrm>
            <a:prstGeom prst="ellipse">
              <a:avLst/>
            </a:prstGeom>
            <a:solidFill>
              <a:srgbClr val="FF00FF"/>
            </a:solidFill>
            <a:ln w="9525">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sp>
          <p:nvSpPr>
            <p:cNvPr id="559" name="Oval 60"/>
            <p:cNvSpPr>
              <a:spLocks noChangeAspect="1" noChangeArrowheads="1"/>
            </p:cNvSpPr>
            <p:nvPr/>
          </p:nvSpPr>
          <p:spPr bwMode="auto">
            <a:xfrm>
              <a:off x="2470" y="2408"/>
              <a:ext cx="30" cy="31"/>
            </a:xfrm>
            <a:prstGeom prst="ellipse">
              <a:avLst/>
            </a:prstGeom>
            <a:solidFill>
              <a:srgbClr val="FF00FF"/>
            </a:solidFill>
            <a:ln w="9525">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sp>
          <p:nvSpPr>
            <p:cNvPr id="560" name="Oval 61"/>
            <p:cNvSpPr>
              <a:spLocks noChangeAspect="1" noChangeArrowheads="1"/>
            </p:cNvSpPr>
            <p:nvPr/>
          </p:nvSpPr>
          <p:spPr bwMode="auto">
            <a:xfrm>
              <a:off x="2763" y="2408"/>
              <a:ext cx="31" cy="31"/>
            </a:xfrm>
            <a:prstGeom prst="ellipse">
              <a:avLst/>
            </a:prstGeom>
            <a:solidFill>
              <a:srgbClr val="FF00FF"/>
            </a:solidFill>
            <a:ln w="9525">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sp>
          <p:nvSpPr>
            <p:cNvPr id="561" name="Oval 62"/>
            <p:cNvSpPr>
              <a:spLocks noChangeAspect="1" noChangeArrowheads="1"/>
            </p:cNvSpPr>
            <p:nvPr/>
          </p:nvSpPr>
          <p:spPr bwMode="auto">
            <a:xfrm>
              <a:off x="3010" y="2407"/>
              <a:ext cx="30" cy="30"/>
            </a:xfrm>
            <a:prstGeom prst="ellipse">
              <a:avLst/>
            </a:prstGeom>
            <a:solidFill>
              <a:srgbClr val="FF00FF"/>
            </a:solidFill>
            <a:ln w="9525">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sp>
          <p:nvSpPr>
            <p:cNvPr id="562" name="Oval 63"/>
            <p:cNvSpPr>
              <a:spLocks noChangeAspect="1" noChangeArrowheads="1"/>
            </p:cNvSpPr>
            <p:nvPr/>
          </p:nvSpPr>
          <p:spPr bwMode="auto">
            <a:xfrm>
              <a:off x="3301" y="2409"/>
              <a:ext cx="31" cy="31"/>
            </a:xfrm>
            <a:prstGeom prst="ellipse">
              <a:avLst/>
            </a:prstGeom>
            <a:solidFill>
              <a:srgbClr val="FF00FF"/>
            </a:solidFill>
            <a:ln w="9525">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800"/>
            </a:p>
          </p:txBody>
        </p:sp>
        <p:grpSp>
          <p:nvGrpSpPr>
            <p:cNvPr id="563" name="Group 73"/>
            <p:cNvGrpSpPr>
              <a:grpSpLocks/>
            </p:cNvGrpSpPr>
            <p:nvPr/>
          </p:nvGrpSpPr>
          <p:grpSpPr bwMode="auto">
            <a:xfrm>
              <a:off x="1504" y="2301"/>
              <a:ext cx="2541" cy="247"/>
              <a:chOff x="5424" y="3092"/>
              <a:chExt cx="3008" cy="292"/>
            </a:xfrm>
          </p:grpSpPr>
          <p:grpSp>
            <p:nvGrpSpPr>
              <p:cNvPr id="564" name="Group 74"/>
              <p:cNvGrpSpPr>
                <a:grpSpLocks/>
              </p:cNvGrpSpPr>
              <p:nvPr/>
            </p:nvGrpSpPr>
            <p:grpSpPr bwMode="auto">
              <a:xfrm>
                <a:off x="5447" y="3092"/>
                <a:ext cx="2985" cy="292"/>
                <a:chOff x="5447" y="3092"/>
                <a:chExt cx="2985" cy="292"/>
              </a:xfrm>
            </p:grpSpPr>
            <p:sp>
              <p:nvSpPr>
                <p:cNvPr id="573" name="Rectangle 75" descr="Dashed horizontal"/>
                <p:cNvSpPr>
                  <a:spLocks noChangeArrowheads="1"/>
                </p:cNvSpPr>
                <p:nvPr/>
              </p:nvSpPr>
              <p:spPr bwMode="auto">
                <a:xfrm>
                  <a:off x="5447" y="3094"/>
                  <a:ext cx="2985" cy="288"/>
                </a:xfrm>
                <a:prstGeom prst="rect">
                  <a:avLst/>
                </a:prstGeom>
                <a:pattFill prst="dashHorz">
                  <a:fgClr>
                    <a:schemeClr val="hlink"/>
                  </a:fgClr>
                  <a:bgClr>
                    <a:schemeClr val="bg1"/>
                  </a:bgClr>
                </a:patt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800"/>
                </a:p>
              </p:txBody>
            </p:sp>
            <p:grpSp>
              <p:nvGrpSpPr>
                <p:cNvPr id="574" name="Group 76"/>
                <p:cNvGrpSpPr>
                  <a:grpSpLocks/>
                </p:cNvGrpSpPr>
                <p:nvPr/>
              </p:nvGrpSpPr>
              <p:grpSpPr bwMode="auto">
                <a:xfrm>
                  <a:off x="6359" y="3092"/>
                  <a:ext cx="1441" cy="292"/>
                  <a:chOff x="6359" y="3092"/>
                  <a:chExt cx="1441" cy="292"/>
                </a:xfrm>
              </p:grpSpPr>
              <p:grpSp>
                <p:nvGrpSpPr>
                  <p:cNvPr id="575" name="Group 77"/>
                  <p:cNvGrpSpPr>
                    <a:grpSpLocks/>
                  </p:cNvGrpSpPr>
                  <p:nvPr/>
                </p:nvGrpSpPr>
                <p:grpSpPr bwMode="auto">
                  <a:xfrm>
                    <a:off x="6359" y="3094"/>
                    <a:ext cx="1441" cy="290"/>
                    <a:chOff x="6359" y="3094"/>
                    <a:chExt cx="1441" cy="290"/>
                  </a:xfrm>
                </p:grpSpPr>
                <p:sp>
                  <p:nvSpPr>
                    <p:cNvPr id="588" name="Freeform 78"/>
                    <p:cNvSpPr>
                      <a:spLocks/>
                    </p:cNvSpPr>
                    <p:nvPr/>
                  </p:nvSpPr>
                  <p:spPr bwMode="auto">
                    <a:xfrm>
                      <a:off x="6360" y="3094"/>
                      <a:ext cx="1440" cy="290"/>
                    </a:xfrm>
                    <a:custGeom>
                      <a:avLst/>
                      <a:gdLst>
                        <a:gd name="T0" fmla="*/ 0 w 1440"/>
                        <a:gd name="T1" fmla="*/ 0 h 290"/>
                        <a:gd name="T2" fmla="*/ 86 w 1440"/>
                        <a:gd name="T3" fmla="*/ 290 h 290"/>
                        <a:gd name="T4" fmla="*/ 1360 w 1440"/>
                        <a:gd name="T5" fmla="*/ 290 h 290"/>
                        <a:gd name="T6" fmla="*/ 1440 w 1440"/>
                        <a:gd name="T7" fmla="*/ 0 h 290"/>
                        <a:gd name="T8" fmla="*/ 0 w 1440"/>
                        <a:gd name="T9" fmla="*/ 0 h 290"/>
                      </a:gdLst>
                      <a:ahLst/>
                      <a:cxnLst>
                        <a:cxn ang="0">
                          <a:pos x="T0" y="T1"/>
                        </a:cxn>
                        <a:cxn ang="0">
                          <a:pos x="T2" y="T3"/>
                        </a:cxn>
                        <a:cxn ang="0">
                          <a:pos x="T4" y="T5"/>
                        </a:cxn>
                        <a:cxn ang="0">
                          <a:pos x="T6" y="T7"/>
                        </a:cxn>
                        <a:cxn ang="0">
                          <a:pos x="T8" y="T9"/>
                        </a:cxn>
                      </a:cxnLst>
                      <a:rect l="0" t="0" r="r" b="b"/>
                      <a:pathLst>
                        <a:path w="1440" h="290">
                          <a:moveTo>
                            <a:pt x="0" y="0"/>
                          </a:moveTo>
                          <a:cubicBezTo>
                            <a:pt x="12" y="110"/>
                            <a:pt x="24" y="186"/>
                            <a:pt x="86" y="290"/>
                          </a:cubicBezTo>
                          <a:lnTo>
                            <a:pt x="1360" y="290"/>
                          </a:lnTo>
                          <a:cubicBezTo>
                            <a:pt x="1414" y="170"/>
                            <a:pt x="1422" y="118"/>
                            <a:pt x="1440" y="0"/>
                          </a:cubicBezTo>
                          <a:lnTo>
                            <a:pt x="0" y="0"/>
                          </a:lnTo>
                          <a:close/>
                        </a:path>
                      </a:pathLst>
                    </a:custGeom>
                    <a:solidFill>
                      <a:srgbClr val="B2B2B2"/>
                    </a:solidFill>
                    <a:ln>
                      <a:noFill/>
                    </a:ln>
                    <a:effectLst/>
                    <a:extLst>
                      <a:ext uri="{91240B29-F687-4F45-9708-019B960494DF}">
                        <a14:hiddenLine xmlns:a14="http://schemas.microsoft.com/office/drawing/2010/main" w="3175" cap="flat" cmpd="sng">
                          <a:solidFill>
                            <a:srgbClr val="FF0000"/>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89" name="Freeform 79"/>
                    <p:cNvSpPr>
                      <a:spLocks/>
                    </p:cNvSpPr>
                    <p:nvPr/>
                  </p:nvSpPr>
                  <p:spPr bwMode="auto">
                    <a:xfrm>
                      <a:off x="7719" y="3094"/>
                      <a:ext cx="81" cy="288"/>
                    </a:xfrm>
                    <a:custGeom>
                      <a:avLst/>
                      <a:gdLst>
                        <a:gd name="T0" fmla="*/ 117 w 117"/>
                        <a:gd name="T1" fmla="*/ 0 h 288"/>
                        <a:gd name="T2" fmla="*/ 79 w 117"/>
                        <a:gd name="T3" fmla="*/ 152 h 288"/>
                        <a:gd name="T4" fmla="*/ 0 w 117"/>
                        <a:gd name="T5" fmla="*/ 288 h 288"/>
                      </a:gdLst>
                      <a:ahLst/>
                      <a:cxnLst>
                        <a:cxn ang="0">
                          <a:pos x="T0" y="T1"/>
                        </a:cxn>
                        <a:cxn ang="0">
                          <a:pos x="T2" y="T3"/>
                        </a:cxn>
                        <a:cxn ang="0">
                          <a:pos x="T4" y="T5"/>
                        </a:cxn>
                      </a:cxnLst>
                      <a:rect l="0" t="0" r="r" b="b"/>
                      <a:pathLst>
                        <a:path w="117" h="288">
                          <a:moveTo>
                            <a:pt x="117" y="0"/>
                          </a:moveTo>
                          <a:cubicBezTo>
                            <a:pt x="110" y="25"/>
                            <a:pt x="99" y="104"/>
                            <a:pt x="79" y="152"/>
                          </a:cubicBezTo>
                          <a:cubicBezTo>
                            <a:pt x="51" y="222"/>
                            <a:pt x="16" y="260"/>
                            <a:pt x="0" y="288"/>
                          </a:cubicBezTo>
                        </a:path>
                      </a:pathLst>
                    </a:custGeom>
                    <a:noFill/>
                    <a:ln w="9525" cap="flat" cmpd="sng">
                      <a:solidFill>
                        <a:srgbClr val="1A5895"/>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90" name="Freeform 80"/>
                    <p:cNvSpPr>
                      <a:spLocks/>
                    </p:cNvSpPr>
                    <p:nvPr/>
                  </p:nvSpPr>
                  <p:spPr bwMode="auto">
                    <a:xfrm flipH="1">
                      <a:off x="6359" y="3094"/>
                      <a:ext cx="81" cy="288"/>
                    </a:xfrm>
                    <a:custGeom>
                      <a:avLst/>
                      <a:gdLst>
                        <a:gd name="T0" fmla="*/ 117 w 117"/>
                        <a:gd name="T1" fmla="*/ 0 h 288"/>
                        <a:gd name="T2" fmla="*/ 79 w 117"/>
                        <a:gd name="T3" fmla="*/ 152 h 288"/>
                        <a:gd name="T4" fmla="*/ 0 w 117"/>
                        <a:gd name="T5" fmla="*/ 288 h 288"/>
                      </a:gdLst>
                      <a:ahLst/>
                      <a:cxnLst>
                        <a:cxn ang="0">
                          <a:pos x="T0" y="T1"/>
                        </a:cxn>
                        <a:cxn ang="0">
                          <a:pos x="T2" y="T3"/>
                        </a:cxn>
                        <a:cxn ang="0">
                          <a:pos x="T4" y="T5"/>
                        </a:cxn>
                      </a:cxnLst>
                      <a:rect l="0" t="0" r="r" b="b"/>
                      <a:pathLst>
                        <a:path w="117" h="288">
                          <a:moveTo>
                            <a:pt x="117" y="0"/>
                          </a:moveTo>
                          <a:cubicBezTo>
                            <a:pt x="110" y="25"/>
                            <a:pt x="99" y="104"/>
                            <a:pt x="79" y="152"/>
                          </a:cubicBezTo>
                          <a:cubicBezTo>
                            <a:pt x="51" y="222"/>
                            <a:pt x="16" y="260"/>
                            <a:pt x="0" y="288"/>
                          </a:cubicBezTo>
                        </a:path>
                      </a:pathLst>
                    </a:custGeom>
                    <a:noFill/>
                    <a:ln w="9525" cap="flat" cmpd="sng">
                      <a:solidFill>
                        <a:srgbClr val="1A5895"/>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grpSp>
              <p:grpSp>
                <p:nvGrpSpPr>
                  <p:cNvPr id="576" name="Group 81"/>
                  <p:cNvGrpSpPr>
                    <a:grpSpLocks/>
                  </p:cNvGrpSpPr>
                  <p:nvPr/>
                </p:nvGrpSpPr>
                <p:grpSpPr bwMode="auto">
                  <a:xfrm>
                    <a:off x="6408" y="3092"/>
                    <a:ext cx="1344" cy="292"/>
                    <a:chOff x="6408" y="3092"/>
                    <a:chExt cx="1344" cy="292"/>
                  </a:xfrm>
                </p:grpSpPr>
                <p:sp>
                  <p:nvSpPr>
                    <p:cNvPr id="585" name="Freeform 82"/>
                    <p:cNvSpPr>
                      <a:spLocks/>
                    </p:cNvSpPr>
                    <p:nvPr/>
                  </p:nvSpPr>
                  <p:spPr bwMode="auto">
                    <a:xfrm>
                      <a:off x="6408" y="3092"/>
                      <a:ext cx="1342" cy="292"/>
                    </a:xfrm>
                    <a:custGeom>
                      <a:avLst/>
                      <a:gdLst>
                        <a:gd name="T0" fmla="*/ 0 w 1342"/>
                        <a:gd name="T1" fmla="*/ 0 h 292"/>
                        <a:gd name="T2" fmla="*/ 90 w 1342"/>
                        <a:gd name="T3" fmla="*/ 292 h 292"/>
                        <a:gd name="T4" fmla="*/ 1256 w 1342"/>
                        <a:gd name="T5" fmla="*/ 292 h 292"/>
                        <a:gd name="T6" fmla="*/ 1342 w 1342"/>
                        <a:gd name="T7" fmla="*/ 0 h 292"/>
                        <a:gd name="T8" fmla="*/ 0 w 1342"/>
                        <a:gd name="T9" fmla="*/ 0 h 292"/>
                      </a:gdLst>
                      <a:ahLst/>
                      <a:cxnLst>
                        <a:cxn ang="0">
                          <a:pos x="T0" y="T1"/>
                        </a:cxn>
                        <a:cxn ang="0">
                          <a:pos x="T2" y="T3"/>
                        </a:cxn>
                        <a:cxn ang="0">
                          <a:pos x="T4" y="T5"/>
                        </a:cxn>
                        <a:cxn ang="0">
                          <a:pos x="T6" y="T7"/>
                        </a:cxn>
                        <a:cxn ang="0">
                          <a:pos x="T8" y="T9"/>
                        </a:cxn>
                      </a:cxnLst>
                      <a:rect l="0" t="0" r="r" b="b"/>
                      <a:pathLst>
                        <a:path w="1342" h="292">
                          <a:moveTo>
                            <a:pt x="0" y="0"/>
                          </a:moveTo>
                          <a:cubicBezTo>
                            <a:pt x="11" y="110"/>
                            <a:pt x="32" y="188"/>
                            <a:pt x="90" y="292"/>
                          </a:cubicBezTo>
                          <a:lnTo>
                            <a:pt x="1256" y="292"/>
                          </a:lnTo>
                          <a:cubicBezTo>
                            <a:pt x="1307" y="172"/>
                            <a:pt x="1336" y="126"/>
                            <a:pt x="1342" y="0"/>
                          </a:cubicBezTo>
                          <a:lnTo>
                            <a:pt x="0" y="0"/>
                          </a:lnTo>
                          <a:close/>
                        </a:path>
                      </a:pathLst>
                    </a:custGeom>
                    <a:solidFill>
                      <a:srgbClr val="808000"/>
                    </a:solidFill>
                    <a:ln>
                      <a:noFill/>
                    </a:ln>
                    <a:effectLst/>
                    <a:extLst>
                      <a:ext uri="{91240B29-F687-4F45-9708-019B960494DF}">
                        <a14:hiddenLine xmlns:a14="http://schemas.microsoft.com/office/drawing/2010/main" w="3175" cap="flat" cmpd="sng">
                          <a:solidFill>
                            <a:srgbClr val="FF0000"/>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86" name="Freeform 83"/>
                    <p:cNvSpPr>
                      <a:spLocks/>
                    </p:cNvSpPr>
                    <p:nvPr/>
                  </p:nvSpPr>
                  <p:spPr bwMode="auto">
                    <a:xfrm>
                      <a:off x="7665" y="3094"/>
                      <a:ext cx="87" cy="288"/>
                    </a:xfrm>
                    <a:custGeom>
                      <a:avLst/>
                      <a:gdLst>
                        <a:gd name="T0" fmla="*/ 117 w 117"/>
                        <a:gd name="T1" fmla="*/ 0 h 288"/>
                        <a:gd name="T2" fmla="*/ 79 w 117"/>
                        <a:gd name="T3" fmla="*/ 152 h 288"/>
                        <a:gd name="T4" fmla="*/ 0 w 117"/>
                        <a:gd name="T5" fmla="*/ 288 h 288"/>
                      </a:gdLst>
                      <a:ahLst/>
                      <a:cxnLst>
                        <a:cxn ang="0">
                          <a:pos x="T0" y="T1"/>
                        </a:cxn>
                        <a:cxn ang="0">
                          <a:pos x="T2" y="T3"/>
                        </a:cxn>
                        <a:cxn ang="0">
                          <a:pos x="T4" y="T5"/>
                        </a:cxn>
                      </a:cxnLst>
                      <a:rect l="0" t="0" r="r" b="b"/>
                      <a:pathLst>
                        <a:path w="117" h="288">
                          <a:moveTo>
                            <a:pt x="117" y="0"/>
                          </a:moveTo>
                          <a:cubicBezTo>
                            <a:pt x="110" y="25"/>
                            <a:pt x="99" y="104"/>
                            <a:pt x="79" y="152"/>
                          </a:cubicBezTo>
                          <a:cubicBezTo>
                            <a:pt x="51" y="222"/>
                            <a:pt x="16" y="260"/>
                            <a:pt x="0" y="288"/>
                          </a:cubicBezTo>
                        </a:path>
                      </a:pathLst>
                    </a:custGeom>
                    <a:noFill/>
                    <a:ln w="9525" cap="flat" cmpd="sng">
                      <a:solidFill>
                        <a:srgbClr val="1A5895"/>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87" name="Freeform 84"/>
                    <p:cNvSpPr>
                      <a:spLocks/>
                    </p:cNvSpPr>
                    <p:nvPr/>
                  </p:nvSpPr>
                  <p:spPr bwMode="auto">
                    <a:xfrm flipH="1">
                      <a:off x="6408" y="3094"/>
                      <a:ext cx="87" cy="288"/>
                    </a:xfrm>
                    <a:custGeom>
                      <a:avLst/>
                      <a:gdLst>
                        <a:gd name="T0" fmla="*/ 117 w 117"/>
                        <a:gd name="T1" fmla="*/ 0 h 288"/>
                        <a:gd name="T2" fmla="*/ 79 w 117"/>
                        <a:gd name="T3" fmla="*/ 152 h 288"/>
                        <a:gd name="T4" fmla="*/ 0 w 117"/>
                        <a:gd name="T5" fmla="*/ 288 h 288"/>
                      </a:gdLst>
                      <a:ahLst/>
                      <a:cxnLst>
                        <a:cxn ang="0">
                          <a:pos x="T0" y="T1"/>
                        </a:cxn>
                        <a:cxn ang="0">
                          <a:pos x="T2" y="T3"/>
                        </a:cxn>
                        <a:cxn ang="0">
                          <a:pos x="T4" y="T5"/>
                        </a:cxn>
                      </a:cxnLst>
                      <a:rect l="0" t="0" r="r" b="b"/>
                      <a:pathLst>
                        <a:path w="117" h="288">
                          <a:moveTo>
                            <a:pt x="117" y="0"/>
                          </a:moveTo>
                          <a:cubicBezTo>
                            <a:pt x="110" y="25"/>
                            <a:pt x="99" y="104"/>
                            <a:pt x="79" y="152"/>
                          </a:cubicBezTo>
                          <a:cubicBezTo>
                            <a:pt x="51" y="222"/>
                            <a:pt x="16" y="260"/>
                            <a:pt x="0" y="288"/>
                          </a:cubicBezTo>
                        </a:path>
                      </a:pathLst>
                    </a:custGeom>
                    <a:noFill/>
                    <a:ln w="9525" cap="flat" cmpd="sng">
                      <a:solidFill>
                        <a:srgbClr val="1A5895"/>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grpSp>
              <p:grpSp>
                <p:nvGrpSpPr>
                  <p:cNvPr id="577" name="Group 85"/>
                  <p:cNvGrpSpPr>
                    <a:grpSpLocks/>
                  </p:cNvGrpSpPr>
                  <p:nvPr/>
                </p:nvGrpSpPr>
                <p:grpSpPr bwMode="auto">
                  <a:xfrm>
                    <a:off x="6553" y="3092"/>
                    <a:ext cx="1053" cy="292"/>
                    <a:chOff x="6553" y="3092"/>
                    <a:chExt cx="1053" cy="292"/>
                  </a:xfrm>
                </p:grpSpPr>
                <p:sp>
                  <p:nvSpPr>
                    <p:cNvPr id="581" name="Freeform 86"/>
                    <p:cNvSpPr>
                      <a:spLocks/>
                    </p:cNvSpPr>
                    <p:nvPr/>
                  </p:nvSpPr>
                  <p:spPr bwMode="auto">
                    <a:xfrm>
                      <a:off x="6554" y="3092"/>
                      <a:ext cx="1048" cy="290"/>
                    </a:xfrm>
                    <a:custGeom>
                      <a:avLst/>
                      <a:gdLst>
                        <a:gd name="T0" fmla="*/ 0 w 1048"/>
                        <a:gd name="T1" fmla="*/ 0 h 290"/>
                        <a:gd name="T2" fmla="*/ 118 w 1048"/>
                        <a:gd name="T3" fmla="*/ 290 h 290"/>
                        <a:gd name="T4" fmla="*/ 932 w 1048"/>
                        <a:gd name="T5" fmla="*/ 290 h 290"/>
                        <a:gd name="T6" fmla="*/ 1048 w 1048"/>
                        <a:gd name="T7" fmla="*/ 0 h 290"/>
                        <a:gd name="T8" fmla="*/ 0 w 1048"/>
                        <a:gd name="T9" fmla="*/ 0 h 290"/>
                      </a:gdLst>
                      <a:ahLst/>
                      <a:cxnLst>
                        <a:cxn ang="0">
                          <a:pos x="T0" y="T1"/>
                        </a:cxn>
                        <a:cxn ang="0">
                          <a:pos x="T2" y="T3"/>
                        </a:cxn>
                        <a:cxn ang="0">
                          <a:pos x="T4" y="T5"/>
                        </a:cxn>
                        <a:cxn ang="0">
                          <a:pos x="T6" y="T7"/>
                        </a:cxn>
                        <a:cxn ang="0">
                          <a:pos x="T8" y="T9"/>
                        </a:cxn>
                      </a:cxnLst>
                      <a:rect l="0" t="0" r="r" b="b"/>
                      <a:pathLst>
                        <a:path w="1048" h="290">
                          <a:moveTo>
                            <a:pt x="0" y="0"/>
                          </a:moveTo>
                          <a:cubicBezTo>
                            <a:pt x="9" y="110"/>
                            <a:pt x="50" y="196"/>
                            <a:pt x="118" y="290"/>
                          </a:cubicBezTo>
                          <a:lnTo>
                            <a:pt x="932" y="290"/>
                          </a:lnTo>
                          <a:cubicBezTo>
                            <a:pt x="1002" y="196"/>
                            <a:pt x="1034" y="124"/>
                            <a:pt x="1048" y="0"/>
                          </a:cubicBezTo>
                          <a:lnTo>
                            <a:pt x="0" y="0"/>
                          </a:lnTo>
                          <a:close/>
                        </a:path>
                      </a:pathLst>
                    </a:custGeom>
                    <a:solidFill>
                      <a:schemeClr val="bg1"/>
                    </a:solidFill>
                    <a:ln>
                      <a:noFill/>
                    </a:ln>
                    <a:effectLst/>
                    <a:extLst>
                      <a:ext uri="{91240B29-F687-4F45-9708-019B960494DF}">
                        <a14:hiddenLine xmlns:a14="http://schemas.microsoft.com/office/drawing/2010/main" w="3175" cap="flat" cmpd="sng">
                          <a:solidFill>
                            <a:srgbClr val="FF0000"/>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82" name="Freeform 87"/>
                    <p:cNvSpPr>
                      <a:spLocks/>
                    </p:cNvSpPr>
                    <p:nvPr/>
                  </p:nvSpPr>
                  <p:spPr bwMode="auto">
                    <a:xfrm>
                      <a:off x="6554" y="3092"/>
                      <a:ext cx="1048" cy="292"/>
                    </a:xfrm>
                    <a:custGeom>
                      <a:avLst/>
                      <a:gdLst>
                        <a:gd name="T0" fmla="*/ 0 w 1048"/>
                        <a:gd name="T1" fmla="*/ 0 h 290"/>
                        <a:gd name="T2" fmla="*/ 118 w 1048"/>
                        <a:gd name="T3" fmla="*/ 290 h 290"/>
                        <a:gd name="T4" fmla="*/ 932 w 1048"/>
                        <a:gd name="T5" fmla="*/ 290 h 290"/>
                        <a:gd name="T6" fmla="*/ 1048 w 1048"/>
                        <a:gd name="T7" fmla="*/ 0 h 290"/>
                        <a:gd name="T8" fmla="*/ 0 w 1048"/>
                        <a:gd name="T9" fmla="*/ 0 h 290"/>
                      </a:gdLst>
                      <a:ahLst/>
                      <a:cxnLst>
                        <a:cxn ang="0">
                          <a:pos x="T0" y="T1"/>
                        </a:cxn>
                        <a:cxn ang="0">
                          <a:pos x="T2" y="T3"/>
                        </a:cxn>
                        <a:cxn ang="0">
                          <a:pos x="T4" y="T5"/>
                        </a:cxn>
                        <a:cxn ang="0">
                          <a:pos x="T6" y="T7"/>
                        </a:cxn>
                        <a:cxn ang="0">
                          <a:pos x="T8" y="T9"/>
                        </a:cxn>
                      </a:cxnLst>
                      <a:rect l="0" t="0" r="r" b="b"/>
                      <a:pathLst>
                        <a:path w="1048" h="290">
                          <a:moveTo>
                            <a:pt x="0" y="0"/>
                          </a:moveTo>
                          <a:cubicBezTo>
                            <a:pt x="9" y="110"/>
                            <a:pt x="50" y="196"/>
                            <a:pt x="118" y="290"/>
                          </a:cubicBezTo>
                          <a:lnTo>
                            <a:pt x="932" y="290"/>
                          </a:lnTo>
                          <a:cubicBezTo>
                            <a:pt x="1002" y="196"/>
                            <a:pt x="1034" y="124"/>
                            <a:pt x="1048" y="0"/>
                          </a:cubicBezTo>
                          <a:lnTo>
                            <a:pt x="0" y="0"/>
                          </a:lnTo>
                          <a:close/>
                        </a:path>
                      </a:pathLst>
                    </a:custGeom>
                    <a:solidFill>
                      <a:srgbClr val="99CCFF">
                        <a:alpha val="50000"/>
                      </a:srgbClr>
                    </a:solidFill>
                    <a:ln>
                      <a:noFill/>
                    </a:ln>
                    <a:effectLst/>
                    <a:extLst>
                      <a:ext uri="{91240B29-F687-4F45-9708-019B960494DF}">
                        <a14:hiddenLine xmlns:a14="http://schemas.microsoft.com/office/drawing/2010/main" w="3175" cap="flat" cmpd="sng">
                          <a:solidFill>
                            <a:srgbClr val="FF0000"/>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83" name="Freeform 88"/>
                    <p:cNvSpPr>
                      <a:spLocks/>
                    </p:cNvSpPr>
                    <p:nvPr/>
                  </p:nvSpPr>
                  <p:spPr bwMode="auto">
                    <a:xfrm>
                      <a:off x="6553" y="3094"/>
                      <a:ext cx="121" cy="290"/>
                    </a:xfrm>
                    <a:custGeom>
                      <a:avLst/>
                      <a:gdLst>
                        <a:gd name="T0" fmla="*/ 0 w 121"/>
                        <a:gd name="T1" fmla="*/ 0 h 290"/>
                        <a:gd name="T2" fmla="*/ 37 w 121"/>
                        <a:gd name="T3" fmla="*/ 150 h 290"/>
                        <a:gd name="T4" fmla="*/ 121 w 121"/>
                        <a:gd name="T5" fmla="*/ 290 h 290"/>
                      </a:gdLst>
                      <a:ahLst/>
                      <a:cxnLst>
                        <a:cxn ang="0">
                          <a:pos x="T0" y="T1"/>
                        </a:cxn>
                        <a:cxn ang="0">
                          <a:pos x="T2" y="T3"/>
                        </a:cxn>
                        <a:cxn ang="0">
                          <a:pos x="T4" y="T5"/>
                        </a:cxn>
                      </a:cxnLst>
                      <a:rect l="0" t="0" r="r" b="b"/>
                      <a:pathLst>
                        <a:path w="121" h="290">
                          <a:moveTo>
                            <a:pt x="0" y="0"/>
                          </a:moveTo>
                          <a:cubicBezTo>
                            <a:pt x="6" y="25"/>
                            <a:pt x="17" y="102"/>
                            <a:pt x="37" y="150"/>
                          </a:cubicBezTo>
                          <a:cubicBezTo>
                            <a:pt x="65" y="220"/>
                            <a:pt x="104" y="261"/>
                            <a:pt x="121" y="290"/>
                          </a:cubicBezTo>
                        </a:path>
                      </a:pathLst>
                    </a:custGeom>
                    <a:noFill/>
                    <a:ln w="9525" cap="flat" cmpd="sng">
                      <a:solidFill>
                        <a:srgbClr val="1A5895"/>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84" name="Freeform 89"/>
                    <p:cNvSpPr>
                      <a:spLocks/>
                    </p:cNvSpPr>
                    <p:nvPr/>
                  </p:nvSpPr>
                  <p:spPr bwMode="auto">
                    <a:xfrm>
                      <a:off x="7489" y="3094"/>
                      <a:ext cx="117" cy="288"/>
                    </a:xfrm>
                    <a:custGeom>
                      <a:avLst/>
                      <a:gdLst>
                        <a:gd name="T0" fmla="*/ 117 w 117"/>
                        <a:gd name="T1" fmla="*/ 0 h 288"/>
                        <a:gd name="T2" fmla="*/ 79 w 117"/>
                        <a:gd name="T3" fmla="*/ 152 h 288"/>
                        <a:gd name="T4" fmla="*/ 0 w 117"/>
                        <a:gd name="T5" fmla="*/ 288 h 288"/>
                      </a:gdLst>
                      <a:ahLst/>
                      <a:cxnLst>
                        <a:cxn ang="0">
                          <a:pos x="T0" y="T1"/>
                        </a:cxn>
                        <a:cxn ang="0">
                          <a:pos x="T2" y="T3"/>
                        </a:cxn>
                        <a:cxn ang="0">
                          <a:pos x="T4" y="T5"/>
                        </a:cxn>
                      </a:cxnLst>
                      <a:rect l="0" t="0" r="r" b="b"/>
                      <a:pathLst>
                        <a:path w="117" h="288">
                          <a:moveTo>
                            <a:pt x="117" y="0"/>
                          </a:moveTo>
                          <a:cubicBezTo>
                            <a:pt x="110" y="25"/>
                            <a:pt x="99" y="104"/>
                            <a:pt x="79" y="152"/>
                          </a:cubicBezTo>
                          <a:cubicBezTo>
                            <a:pt x="51" y="222"/>
                            <a:pt x="16" y="260"/>
                            <a:pt x="0" y="288"/>
                          </a:cubicBezTo>
                        </a:path>
                      </a:pathLst>
                    </a:custGeom>
                    <a:noFill/>
                    <a:ln w="9525" cap="flat" cmpd="sng">
                      <a:solidFill>
                        <a:srgbClr val="1A5895"/>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grpSp>
              <p:grpSp>
                <p:nvGrpSpPr>
                  <p:cNvPr id="578" name="Group 90"/>
                  <p:cNvGrpSpPr>
                    <a:grpSpLocks/>
                  </p:cNvGrpSpPr>
                  <p:nvPr/>
                </p:nvGrpSpPr>
                <p:grpSpPr bwMode="auto">
                  <a:xfrm>
                    <a:off x="6848" y="3092"/>
                    <a:ext cx="468" cy="196"/>
                    <a:chOff x="6846" y="2640"/>
                    <a:chExt cx="468" cy="196"/>
                  </a:xfrm>
                </p:grpSpPr>
                <p:sp>
                  <p:nvSpPr>
                    <p:cNvPr id="579" name="Freeform 91"/>
                    <p:cNvSpPr>
                      <a:spLocks/>
                    </p:cNvSpPr>
                    <p:nvPr/>
                  </p:nvSpPr>
                  <p:spPr bwMode="auto">
                    <a:xfrm>
                      <a:off x="6846" y="2640"/>
                      <a:ext cx="468" cy="196"/>
                    </a:xfrm>
                    <a:custGeom>
                      <a:avLst/>
                      <a:gdLst>
                        <a:gd name="T0" fmla="*/ 0 w 468"/>
                        <a:gd name="T1" fmla="*/ 0 h 196"/>
                        <a:gd name="T2" fmla="*/ 228 w 468"/>
                        <a:gd name="T3" fmla="*/ 194 h 196"/>
                        <a:gd name="T4" fmla="*/ 468 w 468"/>
                        <a:gd name="T5" fmla="*/ 0 h 196"/>
                        <a:gd name="T6" fmla="*/ 0 w 468"/>
                        <a:gd name="T7" fmla="*/ 0 h 196"/>
                      </a:gdLst>
                      <a:ahLst/>
                      <a:cxnLst>
                        <a:cxn ang="0">
                          <a:pos x="T0" y="T1"/>
                        </a:cxn>
                        <a:cxn ang="0">
                          <a:pos x="T2" y="T3"/>
                        </a:cxn>
                        <a:cxn ang="0">
                          <a:pos x="T4" y="T5"/>
                        </a:cxn>
                        <a:cxn ang="0">
                          <a:pos x="T6" y="T7"/>
                        </a:cxn>
                      </a:cxnLst>
                      <a:rect l="0" t="0" r="r" b="b"/>
                      <a:pathLst>
                        <a:path w="468" h="196">
                          <a:moveTo>
                            <a:pt x="0" y="0"/>
                          </a:moveTo>
                          <a:cubicBezTo>
                            <a:pt x="26" y="112"/>
                            <a:pt x="124" y="196"/>
                            <a:pt x="228" y="194"/>
                          </a:cubicBezTo>
                          <a:cubicBezTo>
                            <a:pt x="332" y="192"/>
                            <a:pt x="450" y="126"/>
                            <a:pt x="468" y="0"/>
                          </a:cubicBezTo>
                          <a:lnTo>
                            <a:pt x="0" y="0"/>
                          </a:lnTo>
                          <a:close/>
                        </a:path>
                      </a:pathLst>
                    </a:custGeom>
                    <a:solidFill>
                      <a:srgbClr val="CCCC00"/>
                    </a:solidFill>
                    <a:ln>
                      <a:noFill/>
                    </a:ln>
                    <a:effectLst/>
                    <a:extLst>
                      <a:ext uri="{91240B29-F687-4F45-9708-019B960494DF}">
                        <a14:hiddenLine xmlns:a14="http://schemas.microsoft.com/office/drawing/2010/main" w="3175" cap="flat" cmpd="sng">
                          <a:solidFill>
                            <a:srgbClr val="FF0000"/>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80" name="Freeform 92"/>
                    <p:cNvSpPr>
                      <a:spLocks/>
                    </p:cNvSpPr>
                    <p:nvPr/>
                  </p:nvSpPr>
                  <p:spPr bwMode="auto">
                    <a:xfrm>
                      <a:off x="6846" y="2640"/>
                      <a:ext cx="468" cy="196"/>
                    </a:xfrm>
                    <a:custGeom>
                      <a:avLst/>
                      <a:gdLst>
                        <a:gd name="T0" fmla="*/ 0 w 468"/>
                        <a:gd name="T1" fmla="*/ 0 h 196"/>
                        <a:gd name="T2" fmla="*/ 228 w 468"/>
                        <a:gd name="T3" fmla="*/ 194 h 196"/>
                        <a:gd name="T4" fmla="*/ 468 w 468"/>
                        <a:gd name="T5" fmla="*/ 0 h 196"/>
                      </a:gdLst>
                      <a:ahLst/>
                      <a:cxnLst>
                        <a:cxn ang="0">
                          <a:pos x="T0" y="T1"/>
                        </a:cxn>
                        <a:cxn ang="0">
                          <a:pos x="T2" y="T3"/>
                        </a:cxn>
                        <a:cxn ang="0">
                          <a:pos x="T4" y="T5"/>
                        </a:cxn>
                      </a:cxnLst>
                      <a:rect l="0" t="0" r="r" b="b"/>
                      <a:pathLst>
                        <a:path w="468" h="196">
                          <a:moveTo>
                            <a:pt x="0" y="0"/>
                          </a:moveTo>
                          <a:cubicBezTo>
                            <a:pt x="26" y="112"/>
                            <a:pt x="124" y="196"/>
                            <a:pt x="228" y="194"/>
                          </a:cubicBezTo>
                          <a:cubicBezTo>
                            <a:pt x="332" y="192"/>
                            <a:pt x="450" y="120"/>
                            <a:pt x="468" y="0"/>
                          </a:cubicBezTo>
                        </a:path>
                      </a:pathLst>
                    </a:custGeom>
                    <a:noFill/>
                    <a:ln w="9525" cap="flat" cmpd="sng">
                      <a:solidFill>
                        <a:srgbClr val="1A5895"/>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grpSp>
            </p:grpSp>
          </p:grpSp>
          <p:grpSp>
            <p:nvGrpSpPr>
              <p:cNvPr id="565" name="Group 93"/>
              <p:cNvGrpSpPr>
                <a:grpSpLocks/>
              </p:cNvGrpSpPr>
              <p:nvPr/>
            </p:nvGrpSpPr>
            <p:grpSpPr bwMode="auto">
              <a:xfrm>
                <a:off x="5424" y="3142"/>
                <a:ext cx="2160" cy="192"/>
                <a:chOff x="5424" y="2688"/>
                <a:chExt cx="2160" cy="192"/>
              </a:xfrm>
            </p:grpSpPr>
            <p:sp>
              <p:nvSpPr>
                <p:cNvPr id="566" name="Line 94"/>
                <p:cNvSpPr>
                  <a:spLocks noChangeShapeType="1"/>
                </p:cNvSpPr>
                <p:nvPr/>
              </p:nvSpPr>
              <p:spPr bwMode="auto">
                <a:xfrm flipV="1">
                  <a:off x="6576" y="2688"/>
                  <a:ext cx="1008" cy="96"/>
                </a:xfrm>
                <a:prstGeom prst="line">
                  <a:avLst/>
                </a:prstGeom>
                <a:noFill/>
                <a:ln w="19050">
                  <a:solidFill>
                    <a:srgbClr val="FF00F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67" name="Line 95"/>
                <p:cNvSpPr>
                  <a:spLocks noChangeShapeType="1"/>
                </p:cNvSpPr>
                <p:nvPr/>
              </p:nvSpPr>
              <p:spPr bwMode="auto">
                <a:xfrm>
                  <a:off x="6596" y="2784"/>
                  <a:ext cx="912" cy="96"/>
                </a:xfrm>
                <a:prstGeom prst="line">
                  <a:avLst/>
                </a:prstGeom>
                <a:noFill/>
                <a:ln w="19050">
                  <a:solidFill>
                    <a:srgbClr val="FF00F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68" name="Line 96"/>
                <p:cNvSpPr>
                  <a:spLocks noChangeShapeType="1"/>
                </p:cNvSpPr>
                <p:nvPr/>
              </p:nvSpPr>
              <p:spPr bwMode="auto">
                <a:xfrm>
                  <a:off x="6576" y="2784"/>
                  <a:ext cx="996" cy="6"/>
                </a:xfrm>
                <a:prstGeom prst="line">
                  <a:avLst/>
                </a:prstGeom>
                <a:noFill/>
                <a:ln w="19050">
                  <a:solidFill>
                    <a:srgbClr val="FF00F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69" name="Freeform 97"/>
                <p:cNvSpPr>
                  <a:spLocks/>
                </p:cNvSpPr>
                <p:nvPr/>
              </p:nvSpPr>
              <p:spPr bwMode="auto">
                <a:xfrm>
                  <a:off x="5424" y="2728"/>
                  <a:ext cx="1152" cy="56"/>
                </a:xfrm>
                <a:custGeom>
                  <a:avLst/>
                  <a:gdLst>
                    <a:gd name="T0" fmla="*/ 1152 w 1152"/>
                    <a:gd name="T1" fmla="*/ 56 h 56"/>
                    <a:gd name="T2" fmla="*/ 432 w 1152"/>
                    <a:gd name="T3" fmla="*/ 8 h 56"/>
                    <a:gd name="T4" fmla="*/ 0 w 1152"/>
                    <a:gd name="T5" fmla="*/ 8 h 56"/>
                  </a:gdLst>
                  <a:ahLst/>
                  <a:cxnLst>
                    <a:cxn ang="0">
                      <a:pos x="T0" y="T1"/>
                    </a:cxn>
                    <a:cxn ang="0">
                      <a:pos x="T2" y="T3"/>
                    </a:cxn>
                    <a:cxn ang="0">
                      <a:pos x="T4" y="T5"/>
                    </a:cxn>
                  </a:cxnLst>
                  <a:rect l="0" t="0" r="r" b="b"/>
                  <a:pathLst>
                    <a:path w="1152" h="56">
                      <a:moveTo>
                        <a:pt x="1152" y="56"/>
                      </a:moveTo>
                      <a:cubicBezTo>
                        <a:pt x="888" y="36"/>
                        <a:pt x="624" y="16"/>
                        <a:pt x="432" y="8"/>
                      </a:cubicBezTo>
                      <a:cubicBezTo>
                        <a:pt x="240" y="0"/>
                        <a:pt x="120" y="4"/>
                        <a:pt x="0" y="8"/>
                      </a:cubicBezTo>
                    </a:path>
                  </a:pathLst>
                </a:custGeom>
                <a:noFill/>
                <a:ln w="19050" cap="flat" cmpd="sng">
                  <a:solidFill>
                    <a:srgbClr val="FF00FF"/>
                  </a:solidFill>
                  <a:prstDash val="solid"/>
                  <a:round/>
                  <a:headEnd type="arrow"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70" name="Freeform 98"/>
                <p:cNvSpPr>
                  <a:spLocks/>
                </p:cNvSpPr>
                <p:nvPr/>
              </p:nvSpPr>
              <p:spPr bwMode="auto">
                <a:xfrm flipV="1">
                  <a:off x="5424" y="2784"/>
                  <a:ext cx="1152" cy="56"/>
                </a:xfrm>
                <a:custGeom>
                  <a:avLst/>
                  <a:gdLst>
                    <a:gd name="T0" fmla="*/ 1152 w 1152"/>
                    <a:gd name="T1" fmla="*/ 56 h 56"/>
                    <a:gd name="T2" fmla="*/ 432 w 1152"/>
                    <a:gd name="T3" fmla="*/ 8 h 56"/>
                    <a:gd name="T4" fmla="*/ 0 w 1152"/>
                    <a:gd name="T5" fmla="*/ 8 h 56"/>
                  </a:gdLst>
                  <a:ahLst/>
                  <a:cxnLst>
                    <a:cxn ang="0">
                      <a:pos x="T0" y="T1"/>
                    </a:cxn>
                    <a:cxn ang="0">
                      <a:pos x="T2" y="T3"/>
                    </a:cxn>
                    <a:cxn ang="0">
                      <a:pos x="T4" y="T5"/>
                    </a:cxn>
                  </a:cxnLst>
                  <a:rect l="0" t="0" r="r" b="b"/>
                  <a:pathLst>
                    <a:path w="1152" h="56">
                      <a:moveTo>
                        <a:pt x="1152" y="56"/>
                      </a:moveTo>
                      <a:cubicBezTo>
                        <a:pt x="888" y="36"/>
                        <a:pt x="624" y="16"/>
                        <a:pt x="432" y="8"/>
                      </a:cubicBezTo>
                      <a:cubicBezTo>
                        <a:pt x="240" y="0"/>
                        <a:pt x="120" y="4"/>
                        <a:pt x="0" y="8"/>
                      </a:cubicBezTo>
                    </a:path>
                  </a:pathLst>
                </a:custGeom>
                <a:noFill/>
                <a:ln w="19050" cap="flat" cmpd="sng">
                  <a:solidFill>
                    <a:srgbClr val="FF00FF"/>
                  </a:solidFill>
                  <a:prstDash val="solid"/>
                  <a:round/>
                  <a:headEnd type="arrow"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71" name="Freeform 99"/>
                <p:cNvSpPr>
                  <a:spLocks/>
                </p:cNvSpPr>
                <p:nvPr/>
              </p:nvSpPr>
              <p:spPr bwMode="auto">
                <a:xfrm>
                  <a:off x="5424" y="2760"/>
                  <a:ext cx="1152" cy="23"/>
                </a:xfrm>
                <a:custGeom>
                  <a:avLst/>
                  <a:gdLst>
                    <a:gd name="T0" fmla="*/ 1152 w 1152"/>
                    <a:gd name="T1" fmla="*/ 56 h 56"/>
                    <a:gd name="T2" fmla="*/ 432 w 1152"/>
                    <a:gd name="T3" fmla="*/ 8 h 56"/>
                    <a:gd name="T4" fmla="*/ 0 w 1152"/>
                    <a:gd name="T5" fmla="*/ 8 h 56"/>
                  </a:gdLst>
                  <a:ahLst/>
                  <a:cxnLst>
                    <a:cxn ang="0">
                      <a:pos x="T0" y="T1"/>
                    </a:cxn>
                    <a:cxn ang="0">
                      <a:pos x="T2" y="T3"/>
                    </a:cxn>
                    <a:cxn ang="0">
                      <a:pos x="T4" y="T5"/>
                    </a:cxn>
                  </a:cxnLst>
                  <a:rect l="0" t="0" r="r" b="b"/>
                  <a:pathLst>
                    <a:path w="1152" h="56">
                      <a:moveTo>
                        <a:pt x="1152" y="56"/>
                      </a:moveTo>
                      <a:cubicBezTo>
                        <a:pt x="888" y="36"/>
                        <a:pt x="624" y="16"/>
                        <a:pt x="432" y="8"/>
                      </a:cubicBezTo>
                      <a:cubicBezTo>
                        <a:pt x="240" y="0"/>
                        <a:pt x="120" y="4"/>
                        <a:pt x="0" y="8"/>
                      </a:cubicBezTo>
                    </a:path>
                  </a:pathLst>
                </a:custGeom>
                <a:noFill/>
                <a:ln w="19050" cap="flat" cmpd="sng">
                  <a:solidFill>
                    <a:srgbClr val="FF00FF"/>
                  </a:solidFill>
                  <a:prstDash val="solid"/>
                  <a:round/>
                  <a:headEnd type="arrow"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sp>
              <p:nvSpPr>
                <p:cNvPr id="572" name="Freeform 100"/>
                <p:cNvSpPr>
                  <a:spLocks/>
                </p:cNvSpPr>
                <p:nvPr/>
              </p:nvSpPr>
              <p:spPr bwMode="auto">
                <a:xfrm flipV="1">
                  <a:off x="5436" y="2783"/>
                  <a:ext cx="1152" cy="28"/>
                </a:xfrm>
                <a:custGeom>
                  <a:avLst/>
                  <a:gdLst>
                    <a:gd name="T0" fmla="*/ 1152 w 1152"/>
                    <a:gd name="T1" fmla="*/ 56 h 56"/>
                    <a:gd name="T2" fmla="*/ 432 w 1152"/>
                    <a:gd name="T3" fmla="*/ 8 h 56"/>
                    <a:gd name="T4" fmla="*/ 0 w 1152"/>
                    <a:gd name="T5" fmla="*/ 8 h 56"/>
                  </a:gdLst>
                  <a:ahLst/>
                  <a:cxnLst>
                    <a:cxn ang="0">
                      <a:pos x="T0" y="T1"/>
                    </a:cxn>
                    <a:cxn ang="0">
                      <a:pos x="T2" y="T3"/>
                    </a:cxn>
                    <a:cxn ang="0">
                      <a:pos x="T4" y="T5"/>
                    </a:cxn>
                  </a:cxnLst>
                  <a:rect l="0" t="0" r="r" b="b"/>
                  <a:pathLst>
                    <a:path w="1152" h="56">
                      <a:moveTo>
                        <a:pt x="1152" y="56"/>
                      </a:moveTo>
                      <a:cubicBezTo>
                        <a:pt x="888" y="36"/>
                        <a:pt x="624" y="16"/>
                        <a:pt x="432" y="8"/>
                      </a:cubicBezTo>
                      <a:cubicBezTo>
                        <a:pt x="240" y="0"/>
                        <a:pt x="120" y="4"/>
                        <a:pt x="0" y="8"/>
                      </a:cubicBezTo>
                    </a:path>
                  </a:pathLst>
                </a:custGeom>
                <a:noFill/>
                <a:ln w="19050" cap="flat" cmpd="sng">
                  <a:solidFill>
                    <a:srgbClr val="FF00FF"/>
                  </a:solidFill>
                  <a:prstDash val="solid"/>
                  <a:round/>
                  <a:headEnd type="arrow"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800"/>
                </a:p>
              </p:txBody>
            </p:sp>
          </p:grpSp>
        </p:grpSp>
      </p:grpSp>
      <p:grpSp>
        <p:nvGrpSpPr>
          <p:cNvPr id="4" name="Group 3"/>
          <p:cNvGrpSpPr/>
          <p:nvPr/>
        </p:nvGrpSpPr>
        <p:grpSpPr>
          <a:xfrm>
            <a:off x="4933255" y="1473382"/>
            <a:ext cx="3959225" cy="5267986"/>
            <a:chOff x="4933255" y="1473382"/>
            <a:chExt cx="3959225" cy="5267986"/>
          </a:xfrm>
        </p:grpSpPr>
        <p:grpSp>
          <p:nvGrpSpPr>
            <p:cNvPr id="551" name="Group 550"/>
            <p:cNvGrpSpPr/>
            <p:nvPr/>
          </p:nvGrpSpPr>
          <p:grpSpPr>
            <a:xfrm>
              <a:off x="5374504" y="1473382"/>
              <a:ext cx="2697752" cy="1859101"/>
              <a:chOff x="5486400" y="1412776"/>
              <a:chExt cx="3276600" cy="4041775"/>
            </a:xfrm>
          </p:grpSpPr>
          <p:grpSp>
            <p:nvGrpSpPr>
              <p:cNvPr id="508" name="Group 94"/>
              <p:cNvGrpSpPr>
                <a:grpSpLocks/>
              </p:cNvGrpSpPr>
              <p:nvPr/>
            </p:nvGrpSpPr>
            <p:grpSpPr bwMode="auto">
              <a:xfrm>
                <a:off x="7086600" y="2177951"/>
                <a:ext cx="1676400" cy="3124200"/>
                <a:chOff x="4464" y="1008"/>
                <a:chExt cx="1056" cy="1968"/>
              </a:xfrm>
            </p:grpSpPr>
            <p:sp>
              <p:nvSpPr>
                <p:cNvPr id="509" name="Oval 46"/>
                <p:cNvSpPr>
                  <a:spLocks noChangeArrowheads="1"/>
                </p:cNvSpPr>
                <p:nvPr/>
              </p:nvSpPr>
              <p:spPr bwMode="auto">
                <a:xfrm>
                  <a:off x="4464" y="2640"/>
                  <a:ext cx="1056" cy="336"/>
                </a:xfrm>
                <a:prstGeom prst="ellipse">
                  <a:avLst/>
                </a:prstGeom>
                <a:solidFill>
                  <a:srgbClr val="FF66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a:p>
              </p:txBody>
            </p:sp>
            <p:grpSp>
              <p:nvGrpSpPr>
                <p:cNvPr id="510" name="Group 39"/>
                <p:cNvGrpSpPr>
                  <a:grpSpLocks/>
                </p:cNvGrpSpPr>
                <p:nvPr/>
              </p:nvGrpSpPr>
              <p:grpSpPr bwMode="auto">
                <a:xfrm>
                  <a:off x="4608" y="1200"/>
                  <a:ext cx="768" cy="1632"/>
                  <a:chOff x="4224" y="912"/>
                  <a:chExt cx="768" cy="1632"/>
                </a:xfrm>
              </p:grpSpPr>
              <p:sp>
                <p:nvSpPr>
                  <p:cNvPr id="521" name="Oval 38"/>
                  <p:cNvSpPr>
                    <a:spLocks noChangeArrowheads="1"/>
                  </p:cNvSpPr>
                  <p:nvPr/>
                </p:nvSpPr>
                <p:spPr bwMode="auto">
                  <a:xfrm>
                    <a:off x="4224" y="2352"/>
                    <a:ext cx="768" cy="1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a:p>
                </p:txBody>
              </p:sp>
              <p:grpSp>
                <p:nvGrpSpPr>
                  <p:cNvPr id="522" name="Group 34"/>
                  <p:cNvGrpSpPr>
                    <a:grpSpLocks/>
                  </p:cNvGrpSpPr>
                  <p:nvPr/>
                </p:nvGrpSpPr>
                <p:grpSpPr bwMode="auto">
                  <a:xfrm rot="5400000">
                    <a:off x="3888" y="1344"/>
                    <a:ext cx="1440" cy="768"/>
                    <a:chOff x="2688" y="912"/>
                    <a:chExt cx="192" cy="1296"/>
                  </a:xfrm>
                </p:grpSpPr>
                <p:sp>
                  <p:nvSpPr>
                    <p:cNvPr id="524" name="Rectangle 35"/>
                    <p:cNvSpPr>
                      <a:spLocks noChangeArrowheads="1"/>
                    </p:cNvSpPr>
                    <p:nvPr/>
                  </p:nvSpPr>
                  <p:spPr bwMode="auto">
                    <a:xfrm>
                      <a:off x="2688" y="912"/>
                      <a:ext cx="192" cy="1296"/>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5" name="Freeform 36"/>
                    <p:cNvSpPr>
                      <a:spLocks/>
                    </p:cNvSpPr>
                    <p:nvPr/>
                  </p:nvSpPr>
                  <p:spPr bwMode="auto">
                    <a:xfrm>
                      <a:off x="2688" y="912"/>
                      <a:ext cx="192" cy="1296"/>
                    </a:xfrm>
                    <a:custGeom>
                      <a:avLst/>
                      <a:gdLst>
                        <a:gd name="T0" fmla="*/ 192 w 192"/>
                        <a:gd name="T1" fmla="*/ 0 h 1296"/>
                        <a:gd name="T2" fmla="*/ 0 w 192"/>
                        <a:gd name="T3" fmla="*/ 0 h 1296"/>
                        <a:gd name="T4" fmla="*/ 0 w 192"/>
                        <a:gd name="T5" fmla="*/ 1296 h 1296"/>
                        <a:gd name="T6" fmla="*/ 192 w 192"/>
                        <a:gd name="T7" fmla="*/ 1296 h 1296"/>
                      </a:gdLst>
                      <a:ahLst/>
                      <a:cxnLst>
                        <a:cxn ang="0">
                          <a:pos x="T0" y="T1"/>
                        </a:cxn>
                        <a:cxn ang="0">
                          <a:pos x="T2" y="T3"/>
                        </a:cxn>
                        <a:cxn ang="0">
                          <a:pos x="T4" y="T5"/>
                        </a:cxn>
                        <a:cxn ang="0">
                          <a:pos x="T6" y="T7"/>
                        </a:cxn>
                      </a:cxnLst>
                      <a:rect l="0" t="0" r="r" b="b"/>
                      <a:pathLst>
                        <a:path w="192" h="1296">
                          <a:moveTo>
                            <a:pt x="192" y="0"/>
                          </a:moveTo>
                          <a:lnTo>
                            <a:pt x="0" y="0"/>
                          </a:lnTo>
                          <a:lnTo>
                            <a:pt x="0" y="1296"/>
                          </a:lnTo>
                          <a:lnTo>
                            <a:pt x="192" y="1296"/>
                          </a:ln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23" name="Oval 5"/>
                  <p:cNvSpPr>
                    <a:spLocks noChangeArrowheads="1"/>
                  </p:cNvSpPr>
                  <p:nvPr/>
                </p:nvSpPr>
                <p:spPr bwMode="auto">
                  <a:xfrm>
                    <a:off x="4224" y="912"/>
                    <a:ext cx="768" cy="192"/>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a:p>
                </p:txBody>
              </p:sp>
            </p:grpSp>
            <p:sp>
              <p:nvSpPr>
                <p:cNvPr id="511" name="Rectangle 43"/>
                <p:cNvSpPr>
                  <a:spLocks noChangeArrowheads="1"/>
                </p:cNvSpPr>
                <p:nvPr/>
              </p:nvSpPr>
              <p:spPr bwMode="auto">
                <a:xfrm rot="5400000">
                  <a:off x="4176" y="1488"/>
                  <a:ext cx="1632" cy="1056"/>
                </a:xfrm>
                <a:prstGeom prst="rect">
                  <a:avLst/>
                </a:prstGeom>
                <a:solidFill>
                  <a:srgbClr val="FF6600">
                    <a:alpha val="5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2" name="Oval 45"/>
                <p:cNvSpPr>
                  <a:spLocks noChangeArrowheads="1"/>
                </p:cNvSpPr>
                <p:nvPr/>
              </p:nvSpPr>
              <p:spPr bwMode="auto">
                <a:xfrm>
                  <a:off x="4464" y="1008"/>
                  <a:ext cx="1056" cy="336"/>
                </a:xfrm>
                <a:prstGeom prst="ellipse">
                  <a:avLst/>
                </a:prstGeom>
                <a:solidFill>
                  <a:srgbClr val="FF66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a:p>
              </p:txBody>
            </p:sp>
            <p:sp>
              <p:nvSpPr>
                <p:cNvPr id="513" name="Line 47"/>
                <p:cNvSpPr>
                  <a:spLocks noChangeShapeType="1"/>
                </p:cNvSpPr>
                <p:nvPr/>
              </p:nvSpPr>
              <p:spPr bwMode="auto">
                <a:xfrm>
                  <a:off x="4464" y="1200"/>
                  <a:ext cx="0" cy="16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14" name="Line 48"/>
                <p:cNvSpPr>
                  <a:spLocks noChangeShapeType="1"/>
                </p:cNvSpPr>
                <p:nvPr/>
              </p:nvSpPr>
              <p:spPr bwMode="auto">
                <a:xfrm>
                  <a:off x="5520" y="1200"/>
                  <a:ext cx="0" cy="163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grpSp>
              <p:nvGrpSpPr>
                <p:cNvPr id="515" name="Group 56"/>
                <p:cNvGrpSpPr>
                  <a:grpSpLocks/>
                </p:cNvGrpSpPr>
                <p:nvPr/>
              </p:nvGrpSpPr>
              <p:grpSpPr bwMode="auto">
                <a:xfrm>
                  <a:off x="4912" y="1440"/>
                  <a:ext cx="144" cy="1296"/>
                  <a:chOff x="3648" y="1440"/>
                  <a:chExt cx="144" cy="1488"/>
                </a:xfrm>
              </p:grpSpPr>
              <p:sp>
                <p:nvSpPr>
                  <p:cNvPr id="516" name="Oval 55"/>
                  <p:cNvSpPr>
                    <a:spLocks noChangeArrowheads="1"/>
                  </p:cNvSpPr>
                  <p:nvPr/>
                </p:nvSpPr>
                <p:spPr bwMode="auto">
                  <a:xfrm>
                    <a:off x="3648" y="2880"/>
                    <a:ext cx="144" cy="48"/>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a:p>
                </p:txBody>
              </p:sp>
              <p:grpSp>
                <p:nvGrpSpPr>
                  <p:cNvPr id="517" name="Group 51"/>
                  <p:cNvGrpSpPr>
                    <a:grpSpLocks/>
                  </p:cNvGrpSpPr>
                  <p:nvPr/>
                </p:nvGrpSpPr>
                <p:grpSpPr bwMode="auto">
                  <a:xfrm rot="5400000">
                    <a:off x="3000" y="2111"/>
                    <a:ext cx="1440" cy="144"/>
                    <a:chOff x="2688" y="912"/>
                    <a:chExt cx="192" cy="1296"/>
                  </a:xfrm>
                </p:grpSpPr>
                <p:sp>
                  <p:nvSpPr>
                    <p:cNvPr id="519" name="Rectangle 52"/>
                    <p:cNvSpPr>
                      <a:spLocks noChangeArrowheads="1"/>
                    </p:cNvSpPr>
                    <p:nvPr/>
                  </p:nvSpPr>
                  <p:spPr bwMode="auto">
                    <a:xfrm>
                      <a:off x="2688" y="912"/>
                      <a:ext cx="192" cy="1296"/>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0" name="Freeform 53"/>
                    <p:cNvSpPr>
                      <a:spLocks/>
                    </p:cNvSpPr>
                    <p:nvPr/>
                  </p:nvSpPr>
                  <p:spPr bwMode="auto">
                    <a:xfrm>
                      <a:off x="2688" y="912"/>
                      <a:ext cx="192" cy="1296"/>
                    </a:xfrm>
                    <a:custGeom>
                      <a:avLst/>
                      <a:gdLst>
                        <a:gd name="T0" fmla="*/ 192 w 192"/>
                        <a:gd name="T1" fmla="*/ 0 h 1296"/>
                        <a:gd name="T2" fmla="*/ 0 w 192"/>
                        <a:gd name="T3" fmla="*/ 0 h 1296"/>
                        <a:gd name="T4" fmla="*/ 0 w 192"/>
                        <a:gd name="T5" fmla="*/ 1296 h 1296"/>
                        <a:gd name="T6" fmla="*/ 192 w 192"/>
                        <a:gd name="T7" fmla="*/ 1296 h 1296"/>
                      </a:gdLst>
                      <a:ahLst/>
                      <a:cxnLst>
                        <a:cxn ang="0">
                          <a:pos x="T0" y="T1"/>
                        </a:cxn>
                        <a:cxn ang="0">
                          <a:pos x="T2" y="T3"/>
                        </a:cxn>
                        <a:cxn ang="0">
                          <a:pos x="T4" y="T5"/>
                        </a:cxn>
                        <a:cxn ang="0">
                          <a:pos x="T6" y="T7"/>
                        </a:cxn>
                      </a:cxnLst>
                      <a:rect l="0" t="0" r="r" b="b"/>
                      <a:pathLst>
                        <a:path w="192" h="1296">
                          <a:moveTo>
                            <a:pt x="192" y="0"/>
                          </a:moveTo>
                          <a:lnTo>
                            <a:pt x="0" y="0"/>
                          </a:lnTo>
                          <a:lnTo>
                            <a:pt x="0" y="1296"/>
                          </a:lnTo>
                          <a:lnTo>
                            <a:pt x="192" y="1296"/>
                          </a:ln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18" name="Oval 54"/>
                  <p:cNvSpPr>
                    <a:spLocks noChangeArrowheads="1"/>
                  </p:cNvSpPr>
                  <p:nvPr/>
                </p:nvSpPr>
                <p:spPr bwMode="auto">
                  <a:xfrm>
                    <a:off x="3648" y="1440"/>
                    <a:ext cx="144" cy="48"/>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a:p>
                </p:txBody>
              </p:sp>
            </p:grpSp>
          </p:grpSp>
          <p:grpSp>
            <p:nvGrpSpPr>
              <p:cNvPr id="526" name="Group 68"/>
              <p:cNvGrpSpPr>
                <a:grpSpLocks/>
              </p:cNvGrpSpPr>
              <p:nvPr/>
            </p:nvGrpSpPr>
            <p:grpSpPr bwMode="auto">
              <a:xfrm>
                <a:off x="5486400" y="1412776"/>
                <a:ext cx="1022350" cy="4041775"/>
                <a:chOff x="3456" y="526"/>
                <a:chExt cx="644" cy="2546"/>
              </a:xfrm>
            </p:grpSpPr>
            <p:grpSp>
              <p:nvGrpSpPr>
                <p:cNvPr id="527" name="Group 58"/>
                <p:cNvGrpSpPr>
                  <a:grpSpLocks/>
                </p:cNvGrpSpPr>
                <p:nvPr/>
              </p:nvGrpSpPr>
              <p:grpSpPr bwMode="auto">
                <a:xfrm>
                  <a:off x="3456" y="1008"/>
                  <a:ext cx="628" cy="2064"/>
                  <a:chOff x="7928" y="1524"/>
                  <a:chExt cx="1057" cy="1332"/>
                </a:xfrm>
              </p:grpSpPr>
              <p:sp>
                <p:nvSpPr>
                  <p:cNvPr id="529" name="Line 59"/>
                  <p:cNvSpPr>
                    <a:spLocks noChangeShapeType="1"/>
                  </p:cNvSpPr>
                  <p:nvPr/>
                </p:nvSpPr>
                <p:spPr bwMode="auto">
                  <a:xfrm flipV="1">
                    <a:off x="7929" y="1524"/>
                    <a:ext cx="1056" cy="0"/>
                  </a:xfrm>
                  <a:prstGeom prst="line">
                    <a:avLst/>
                  </a:prstGeom>
                  <a:noFill/>
                  <a:ln w="381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530" name="Line 60"/>
                  <p:cNvSpPr>
                    <a:spLocks noChangeShapeType="1"/>
                  </p:cNvSpPr>
                  <p:nvPr/>
                </p:nvSpPr>
                <p:spPr bwMode="auto">
                  <a:xfrm flipV="1">
                    <a:off x="7928" y="1720"/>
                    <a:ext cx="1056" cy="0"/>
                  </a:xfrm>
                  <a:prstGeom prst="line">
                    <a:avLst/>
                  </a:prstGeom>
                  <a:noFill/>
                  <a:ln w="381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531" name="Line 61"/>
                  <p:cNvSpPr>
                    <a:spLocks noChangeShapeType="1"/>
                  </p:cNvSpPr>
                  <p:nvPr/>
                </p:nvSpPr>
                <p:spPr bwMode="auto">
                  <a:xfrm flipV="1">
                    <a:off x="7929" y="1904"/>
                    <a:ext cx="1056" cy="0"/>
                  </a:xfrm>
                  <a:prstGeom prst="line">
                    <a:avLst/>
                  </a:prstGeom>
                  <a:noFill/>
                  <a:ln w="381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532" name="Line 62"/>
                  <p:cNvSpPr>
                    <a:spLocks noChangeShapeType="1"/>
                  </p:cNvSpPr>
                  <p:nvPr/>
                </p:nvSpPr>
                <p:spPr bwMode="auto">
                  <a:xfrm flipV="1">
                    <a:off x="7928" y="2100"/>
                    <a:ext cx="1056" cy="0"/>
                  </a:xfrm>
                  <a:prstGeom prst="line">
                    <a:avLst/>
                  </a:prstGeom>
                  <a:noFill/>
                  <a:ln w="381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533" name="Line 63"/>
                  <p:cNvSpPr>
                    <a:spLocks noChangeShapeType="1"/>
                  </p:cNvSpPr>
                  <p:nvPr/>
                </p:nvSpPr>
                <p:spPr bwMode="auto">
                  <a:xfrm flipV="1">
                    <a:off x="7929" y="2280"/>
                    <a:ext cx="1056" cy="0"/>
                  </a:xfrm>
                  <a:prstGeom prst="line">
                    <a:avLst/>
                  </a:prstGeom>
                  <a:noFill/>
                  <a:ln w="381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534" name="Line 64"/>
                  <p:cNvSpPr>
                    <a:spLocks noChangeShapeType="1"/>
                  </p:cNvSpPr>
                  <p:nvPr/>
                </p:nvSpPr>
                <p:spPr bwMode="auto">
                  <a:xfrm flipV="1">
                    <a:off x="7928" y="2476"/>
                    <a:ext cx="1056" cy="0"/>
                  </a:xfrm>
                  <a:prstGeom prst="line">
                    <a:avLst/>
                  </a:prstGeom>
                  <a:noFill/>
                  <a:ln w="381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535" name="Line 65"/>
                  <p:cNvSpPr>
                    <a:spLocks noChangeShapeType="1"/>
                  </p:cNvSpPr>
                  <p:nvPr/>
                </p:nvSpPr>
                <p:spPr bwMode="auto">
                  <a:xfrm flipV="1">
                    <a:off x="7929" y="2660"/>
                    <a:ext cx="1056" cy="0"/>
                  </a:xfrm>
                  <a:prstGeom prst="line">
                    <a:avLst/>
                  </a:prstGeom>
                  <a:noFill/>
                  <a:ln w="381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536" name="Line 66"/>
                  <p:cNvSpPr>
                    <a:spLocks noChangeShapeType="1"/>
                  </p:cNvSpPr>
                  <p:nvPr/>
                </p:nvSpPr>
                <p:spPr bwMode="auto">
                  <a:xfrm flipV="1">
                    <a:off x="7928" y="2856"/>
                    <a:ext cx="1056" cy="0"/>
                  </a:xfrm>
                  <a:prstGeom prst="line">
                    <a:avLst/>
                  </a:prstGeom>
                  <a:noFill/>
                  <a:ln w="3810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grpSp>
            <p:sp>
              <p:nvSpPr>
                <p:cNvPr id="528" name="Text Box 67"/>
                <p:cNvSpPr txBox="1">
                  <a:spLocks noChangeArrowheads="1"/>
                </p:cNvSpPr>
                <p:nvPr/>
              </p:nvSpPr>
              <p:spPr bwMode="auto">
                <a:xfrm>
                  <a:off x="3877" y="526"/>
                  <a:ext cx="223" cy="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FF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p>
                  <a:pPr algn="ctr"/>
                  <a:r>
                    <a:rPr lang="en-US" altLang="en-US">
                      <a:solidFill>
                        <a:srgbClr val="FF66CC"/>
                      </a:solidFill>
                    </a:rPr>
                    <a:t>p</a:t>
                  </a:r>
                  <a:endParaRPr lang="en-US" altLang="en-US">
                    <a:solidFill>
                      <a:srgbClr val="FF66CC"/>
                    </a:solidFill>
                    <a:latin typeface="Times New Roman" pitchFamily="18" charset="0"/>
                  </a:endParaRPr>
                </a:p>
              </p:txBody>
            </p:sp>
          </p:grpSp>
          <p:grpSp>
            <p:nvGrpSpPr>
              <p:cNvPr id="537" name="Group 93"/>
              <p:cNvGrpSpPr>
                <a:grpSpLocks/>
              </p:cNvGrpSpPr>
              <p:nvPr/>
            </p:nvGrpSpPr>
            <p:grpSpPr bwMode="auto">
              <a:xfrm>
                <a:off x="6477000" y="3092351"/>
                <a:ext cx="457200" cy="1066800"/>
                <a:chOff x="4464" y="192"/>
                <a:chExt cx="288" cy="672"/>
              </a:xfrm>
            </p:grpSpPr>
            <p:sp>
              <p:nvSpPr>
                <p:cNvPr id="538" name="Line 69"/>
                <p:cNvSpPr>
                  <a:spLocks noChangeShapeType="1"/>
                </p:cNvSpPr>
                <p:nvPr/>
              </p:nvSpPr>
              <p:spPr bwMode="auto">
                <a:xfrm flipV="1">
                  <a:off x="4464" y="305"/>
                  <a:ext cx="265" cy="223"/>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39" name="Line 70"/>
                <p:cNvSpPr>
                  <a:spLocks noChangeShapeType="1"/>
                </p:cNvSpPr>
                <p:nvPr/>
              </p:nvSpPr>
              <p:spPr bwMode="auto">
                <a:xfrm flipV="1">
                  <a:off x="4464" y="417"/>
                  <a:ext cx="282" cy="111"/>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40" name="Line 71"/>
                <p:cNvSpPr>
                  <a:spLocks noChangeShapeType="1"/>
                </p:cNvSpPr>
                <p:nvPr/>
              </p:nvSpPr>
              <p:spPr bwMode="auto">
                <a:xfrm>
                  <a:off x="4464" y="528"/>
                  <a:ext cx="277" cy="150"/>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41" name="Line 72"/>
                <p:cNvSpPr>
                  <a:spLocks noChangeShapeType="1"/>
                </p:cNvSpPr>
                <p:nvPr/>
              </p:nvSpPr>
              <p:spPr bwMode="auto">
                <a:xfrm>
                  <a:off x="4464" y="528"/>
                  <a:ext cx="260" cy="270"/>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42" name="Line 74"/>
                <p:cNvSpPr>
                  <a:spLocks noChangeShapeType="1"/>
                </p:cNvSpPr>
                <p:nvPr/>
              </p:nvSpPr>
              <p:spPr bwMode="auto">
                <a:xfrm>
                  <a:off x="4464" y="528"/>
                  <a:ext cx="179" cy="295"/>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43" name="Line 75"/>
                <p:cNvSpPr>
                  <a:spLocks noChangeShapeType="1"/>
                </p:cNvSpPr>
                <p:nvPr/>
              </p:nvSpPr>
              <p:spPr bwMode="auto">
                <a:xfrm flipV="1">
                  <a:off x="4464" y="211"/>
                  <a:ext cx="225" cy="317"/>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44" name="Line 76"/>
                <p:cNvSpPr>
                  <a:spLocks noChangeShapeType="1"/>
                </p:cNvSpPr>
                <p:nvPr/>
              </p:nvSpPr>
              <p:spPr bwMode="auto">
                <a:xfrm flipV="1">
                  <a:off x="4464" y="264"/>
                  <a:ext cx="159" cy="264"/>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45" name="Line 77"/>
                <p:cNvSpPr>
                  <a:spLocks noChangeShapeType="1"/>
                </p:cNvSpPr>
                <p:nvPr/>
              </p:nvSpPr>
              <p:spPr bwMode="auto">
                <a:xfrm flipV="1">
                  <a:off x="4464" y="369"/>
                  <a:ext cx="150" cy="159"/>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46" name="Line 88"/>
                <p:cNvSpPr>
                  <a:spLocks noChangeShapeType="1"/>
                </p:cNvSpPr>
                <p:nvPr/>
              </p:nvSpPr>
              <p:spPr bwMode="auto">
                <a:xfrm flipV="1">
                  <a:off x="4464" y="508"/>
                  <a:ext cx="141" cy="20"/>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47" name="Line 89"/>
                <p:cNvSpPr>
                  <a:spLocks noChangeShapeType="1"/>
                </p:cNvSpPr>
                <p:nvPr/>
              </p:nvSpPr>
              <p:spPr bwMode="auto">
                <a:xfrm>
                  <a:off x="4464" y="528"/>
                  <a:ext cx="141" cy="74"/>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48" name="Line 90"/>
                <p:cNvSpPr>
                  <a:spLocks noChangeShapeType="1"/>
                </p:cNvSpPr>
                <p:nvPr/>
              </p:nvSpPr>
              <p:spPr bwMode="auto">
                <a:xfrm>
                  <a:off x="4464" y="528"/>
                  <a:ext cx="154" cy="180"/>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49" name="Line 92"/>
                <p:cNvSpPr>
                  <a:spLocks noChangeShapeType="1"/>
                </p:cNvSpPr>
                <p:nvPr/>
              </p:nvSpPr>
              <p:spPr bwMode="auto">
                <a:xfrm>
                  <a:off x="4464" y="528"/>
                  <a:ext cx="286" cy="30"/>
                </a:xfrm>
                <a:prstGeom prst="line">
                  <a:avLst/>
                </a:prstGeom>
                <a:noFill/>
                <a:ln w="19050">
                  <a:solidFill>
                    <a:srgbClr val="0000FF"/>
                  </a:solidFill>
                  <a:round/>
                  <a:headEnd/>
                  <a:tailEnd type="arrow"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GB"/>
                </a:p>
              </p:txBody>
            </p:sp>
            <p:sp>
              <p:nvSpPr>
                <p:cNvPr id="550" name="Oval 91"/>
                <p:cNvSpPr>
                  <a:spLocks noChangeArrowheads="1"/>
                </p:cNvSpPr>
                <p:nvPr/>
              </p:nvSpPr>
              <p:spPr bwMode="auto">
                <a:xfrm>
                  <a:off x="4608" y="192"/>
                  <a:ext cx="144" cy="672"/>
                </a:xfrm>
                <a:prstGeom prst="ellipse">
                  <a:avLst/>
                </a:prstGeom>
                <a:solidFill>
                  <a:srgbClr val="003300">
                    <a:alpha val="50000"/>
                  </a:srgbClr>
                </a:solidFill>
                <a:ln w="9525">
                  <a:solidFill>
                    <a:srgbClr val="0000FF"/>
                  </a:solidFill>
                  <a:prstDash val="sysDot"/>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a:p>
              </p:txBody>
            </p:sp>
          </p:grpSp>
        </p:grpSp>
        <p:grpSp>
          <p:nvGrpSpPr>
            <p:cNvPr id="634" name="Group 4"/>
            <p:cNvGrpSpPr>
              <a:grpSpLocks/>
            </p:cNvGrpSpPr>
            <p:nvPr/>
          </p:nvGrpSpPr>
          <p:grpSpPr bwMode="auto">
            <a:xfrm>
              <a:off x="4933255" y="3595759"/>
              <a:ext cx="3959225" cy="2442535"/>
              <a:chOff x="338" y="576"/>
              <a:chExt cx="2494" cy="1818"/>
            </a:xfrm>
          </p:grpSpPr>
          <p:sp useBgFill="1">
            <p:nvSpPr>
              <p:cNvPr id="635" name="Rectangle 5"/>
              <p:cNvSpPr>
                <a:spLocks noChangeArrowheads="1"/>
              </p:cNvSpPr>
              <p:nvPr/>
            </p:nvSpPr>
            <p:spPr bwMode="auto">
              <a:xfrm>
                <a:off x="386" y="576"/>
                <a:ext cx="2430" cy="1818"/>
              </a:xfrm>
              <a:prstGeom prst="rect">
                <a:avLst/>
              </a:prstGeom>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63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 y="584"/>
                <a:ext cx="2494" cy="1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 name="Rectangle 2"/>
            <p:cNvSpPr/>
            <p:nvPr/>
          </p:nvSpPr>
          <p:spPr>
            <a:xfrm>
              <a:off x="5526663" y="6095037"/>
              <a:ext cx="2823209" cy="646331"/>
            </a:xfrm>
            <a:prstGeom prst="rect">
              <a:avLst/>
            </a:prstGeom>
          </p:spPr>
          <p:txBody>
            <a:bodyPr wrap="none">
              <a:spAutoFit/>
            </a:bodyPr>
            <a:lstStyle/>
            <a:p>
              <a:pPr algn="ctr"/>
              <a:r>
                <a:rPr lang="en-GB" altLang="en-US" dirty="0">
                  <a:solidFill>
                    <a:srgbClr val="333399"/>
                  </a:solidFill>
                  <a:latin typeface="Comic Sans MS" panose="030F0702030302020204" pitchFamily="66" charset="0"/>
                  <a:cs typeface="Times New Roman" pitchFamily="18" charset="0"/>
                </a:rPr>
                <a:t>Palmans </a:t>
              </a:r>
              <a:r>
                <a:rPr lang="en-GB" altLang="en-US" dirty="0" smtClean="0">
                  <a:solidFill>
                    <a:srgbClr val="333399"/>
                  </a:solidFill>
                  <a:latin typeface="Comic Sans MS" panose="030F0702030302020204" pitchFamily="66" charset="0"/>
                  <a:cs typeface="Times New Roman" pitchFamily="18" charset="0"/>
                </a:rPr>
                <a:t>2011 </a:t>
              </a:r>
              <a:r>
                <a:rPr lang="en-GB" altLang="en-US" dirty="0" err="1" smtClean="0">
                  <a:solidFill>
                    <a:srgbClr val="333399"/>
                  </a:solidFill>
                  <a:latin typeface="Comic Sans MS" panose="030F0702030302020204" pitchFamily="66" charset="0"/>
                  <a:cs typeface="Times New Roman" pitchFamily="18" charset="0"/>
                </a:rPr>
                <a:t>Proc</a:t>
              </a:r>
              <a:r>
                <a:rPr lang="en-GB" altLang="en-US" dirty="0" smtClean="0">
                  <a:solidFill>
                    <a:srgbClr val="333399"/>
                  </a:solidFill>
                  <a:latin typeface="Comic Sans MS" panose="030F0702030302020204" pitchFamily="66" charset="0"/>
                  <a:cs typeface="Times New Roman" pitchFamily="18" charset="0"/>
                </a:rPr>
                <a:t> IDOS</a:t>
              </a:r>
            </a:p>
            <a:p>
              <a:pPr algn="ctr"/>
              <a:r>
                <a:rPr lang="en-GB" altLang="en-US" dirty="0" smtClean="0">
                  <a:solidFill>
                    <a:srgbClr val="333399"/>
                  </a:solidFill>
                  <a:latin typeface="Comic Sans MS" panose="030F0702030302020204" pitchFamily="66" charset="0"/>
                  <a:cs typeface="Times New Roman" pitchFamily="18" charset="0"/>
                </a:rPr>
                <a:t>IAEA-CN182-230</a:t>
              </a:r>
              <a:endParaRPr lang="en-GB" altLang="en-US" dirty="0">
                <a:solidFill>
                  <a:srgbClr val="333399"/>
                </a:solidFill>
                <a:latin typeface="Comic Sans MS" panose="030F0702030302020204" pitchFamily="66" charset="0"/>
                <a:cs typeface="Times New Roman" pitchFamily="18" charset="0"/>
              </a:endParaRPr>
            </a:p>
          </p:txBody>
        </p:sp>
      </p:grpSp>
    </p:spTree>
    <p:extLst>
      <p:ext uri="{BB962C8B-B14F-4D97-AF65-F5344CB8AC3E}">
        <p14:creationId xmlns:p14="http://schemas.microsoft.com/office/powerpoint/2010/main" val="308548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1090" name="Rectangle 2"/>
          <p:cNvSpPr>
            <a:spLocks noGrp="1" noChangeArrowheads="1"/>
          </p:cNvSpPr>
          <p:nvPr>
            <p:ph type="title"/>
          </p:nvPr>
        </p:nvSpPr>
        <p:spPr/>
        <p:txBody>
          <a:bodyPr/>
          <a:lstStyle/>
          <a:p>
            <a:r>
              <a:rPr lang="en-GB" dirty="0" smtClean="0"/>
              <a:t>Overview</a:t>
            </a:r>
            <a:endParaRPr lang="en-GB" dirty="0"/>
          </a:p>
        </p:txBody>
      </p:sp>
      <p:sp>
        <p:nvSpPr>
          <p:cNvPr id="601091" name="Rectangle 3"/>
          <p:cNvSpPr>
            <a:spLocks noGrp="1" noChangeArrowheads="1"/>
          </p:cNvSpPr>
          <p:nvPr>
            <p:ph idx="1"/>
          </p:nvPr>
        </p:nvSpPr>
        <p:spPr/>
        <p:txBody>
          <a:bodyPr/>
          <a:lstStyle/>
          <a:p>
            <a:r>
              <a:rPr lang="en-GB" sz="2800" dirty="0" smtClean="0"/>
              <a:t>Need for measuring absorbed dose</a:t>
            </a:r>
            <a:endParaRPr lang="en-GB" sz="2800" dirty="0"/>
          </a:p>
          <a:p>
            <a:endParaRPr lang="en-GB" sz="2800" dirty="0" smtClean="0"/>
          </a:p>
          <a:p>
            <a:r>
              <a:rPr lang="en-GB" sz="2800" dirty="0" smtClean="0"/>
              <a:t>Characteristics of ideal 2D and 3D detectors</a:t>
            </a:r>
          </a:p>
          <a:p>
            <a:endParaRPr lang="en-GB" sz="2800" dirty="0"/>
          </a:p>
          <a:p>
            <a:r>
              <a:rPr lang="en-GB" sz="2800" dirty="0" smtClean="0"/>
              <a:t>Energy dependence of detector response to absorbed dose</a:t>
            </a:r>
            <a:endParaRPr lang="en-GB" sz="2800" dirty="0"/>
          </a:p>
          <a:p>
            <a:endParaRPr lang="en-GB" sz="2800" dirty="0"/>
          </a:p>
        </p:txBody>
      </p:sp>
    </p:spTree>
    <p:extLst>
      <p:ext uri="{BB962C8B-B14F-4D97-AF65-F5344CB8AC3E}">
        <p14:creationId xmlns:p14="http://schemas.microsoft.com/office/powerpoint/2010/main" val="10081357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Ionisation chambers – overall conversion air to dose</a:t>
            </a:r>
            <a:endParaRPr lang="en-GB" dirty="0"/>
          </a:p>
        </p:txBody>
      </p:sp>
      <p:pic>
        <p:nvPicPr>
          <p:cNvPr id="4" name="Picture 10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9992" y="2276872"/>
            <a:ext cx="4861004" cy="34453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2384203"/>
            <a:ext cx="4565886" cy="3230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683568" y="5722268"/>
            <a:ext cx="3959930" cy="646331"/>
          </a:xfrm>
          <a:prstGeom prst="rect">
            <a:avLst/>
          </a:prstGeom>
          <a:noFill/>
        </p:spPr>
        <p:txBody>
          <a:bodyPr wrap="none" rtlCol="0">
            <a:spAutoFit/>
          </a:bodyPr>
          <a:lstStyle/>
          <a:p>
            <a:r>
              <a:rPr lang="en-GB" dirty="0" smtClean="0"/>
              <a:t>Palmans, </a:t>
            </a:r>
            <a:r>
              <a:rPr lang="en-GB" dirty="0" err="1" smtClean="0"/>
              <a:t>Dosimetry</a:t>
            </a:r>
            <a:r>
              <a:rPr lang="en-GB" dirty="0" smtClean="0"/>
              <a:t>, in </a:t>
            </a:r>
            <a:r>
              <a:rPr lang="en-GB" dirty="0"/>
              <a:t>: Proton </a:t>
            </a:r>
            <a:endParaRPr lang="en-GB" dirty="0" smtClean="0"/>
          </a:p>
          <a:p>
            <a:r>
              <a:rPr lang="en-GB" dirty="0" smtClean="0"/>
              <a:t>Therapy Physics, Ed Paganetti</a:t>
            </a:r>
            <a:endParaRPr lang="en-GB" dirty="0"/>
          </a:p>
        </p:txBody>
      </p:sp>
    </p:spTree>
    <p:extLst>
      <p:ext uri="{BB962C8B-B14F-4D97-AF65-F5344CB8AC3E}">
        <p14:creationId xmlns:p14="http://schemas.microsoft.com/office/powerpoint/2010/main" val="36190350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Ionisation chambers (&amp; any ionisation detector) – charge recombination</a:t>
            </a:r>
            <a:endParaRPr lang="en-GB" dirty="0"/>
          </a:p>
        </p:txBody>
      </p:sp>
      <p:pic>
        <p:nvPicPr>
          <p:cNvPr id="1434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2132856"/>
            <a:ext cx="5417914" cy="3822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Content Placeholder 3"/>
          <p:cNvSpPr txBox="1">
            <a:spLocks/>
          </p:cNvSpPr>
          <p:nvPr/>
        </p:nvSpPr>
        <p:spPr bwMode="auto">
          <a:xfrm>
            <a:off x="2195736" y="6149979"/>
            <a:ext cx="4950804" cy="434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tabLst/>
              <a:defRPr sz="2200" kern="1200">
                <a:solidFill>
                  <a:schemeClr val="tx1"/>
                </a:solidFill>
                <a:latin typeface="Comic Sans MS" panose="030F0702030302020204" pitchFamily="66" charset="0"/>
                <a:ea typeface="+mn-ea"/>
                <a:cs typeface="+mn-cs"/>
              </a:defRPr>
            </a:lvl1pPr>
            <a:lvl2pPr marL="0" indent="623888" algn="l" defTabSz="1058863" rtl="0" eaLnBrk="1" fontAlgn="base" hangingPunct="1">
              <a:spcBef>
                <a:spcPts val="528"/>
              </a:spcBef>
              <a:spcAft>
                <a:spcPct val="0"/>
              </a:spcAft>
              <a:buSzPct val="75000"/>
              <a:buFontTx/>
              <a:buBlip>
                <a:blip r:embed="rId3"/>
              </a:buBlip>
              <a:defRPr sz="2200" kern="1200">
                <a:solidFill>
                  <a:schemeClr val="tx1"/>
                </a:solidFill>
                <a:latin typeface="Comic Sans MS" panose="030F0702030302020204" pitchFamily="66" charset="0"/>
                <a:ea typeface="+mn-ea"/>
                <a:cs typeface="+mn-cs"/>
              </a:defRPr>
            </a:lvl2pPr>
            <a:lvl3pPr marL="0" indent="623888" algn="l" rtl="0" eaLnBrk="1" fontAlgn="base" hangingPunct="1">
              <a:spcBef>
                <a:spcPct val="20000"/>
              </a:spcBef>
              <a:spcAft>
                <a:spcPct val="0"/>
              </a:spcAft>
              <a:buSzPct val="75000"/>
              <a:buBlip>
                <a:blip r:embed="rId4"/>
              </a:buBlip>
              <a:defRPr sz="2200" kern="1200">
                <a:solidFill>
                  <a:schemeClr val="tx1"/>
                </a:solidFill>
                <a:latin typeface="Comic Sans MS" panose="030F0702030302020204" pitchFamily="66" charset="0"/>
                <a:ea typeface="+mn-ea"/>
                <a:cs typeface="+mn-cs"/>
              </a:defRPr>
            </a:lvl3pPr>
            <a:lvl4pPr marL="0" indent="623888" algn="l" rtl="0" eaLnBrk="1" fontAlgn="base" hangingPunct="1">
              <a:spcBef>
                <a:spcPct val="20000"/>
              </a:spcBef>
              <a:spcAft>
                <a:spcPct val="0"/>
              </a:spcAft>
              <a:buSzPct val="75000"/>
              <a:buBlip>
                <a:blip r:embed="rId4"/>
              </a:buBlip>
              <a:defRPr sz="2200" kern="1200">
                <a:solidFill>
                  <a:schemeClr val="tx1"/>
                </a:solidFill>
                <a:latin typeface="Comic Sans MS" panose="030F0702030302020204" pitchFamily="66" charset="0"/>
                <a:ea typeface="+mn-ea"/>
                <a:cs typeface="+mn-cs"/>
              </a:defRPr>
            </a:lvl4pPr>
            <a:lvl5pPr marL="0" indent="623888" algn="l" rtl="0" eaLnBrk="1" fontAlgn="base" hangingPunct="1">
              <a:spcBef>
                <a:spcPct val="20000"/>
              </a:spcBef>
              <a:spcAft>
                <a:spcPct val="0"/>
              </a:spcAft>
              <a:buSzPct val="75000"/>
              <a:buBlip>
                <a:blip r:embed="rId4"/>
              </a:buBlip>
              <a:defRPr sz="2200" kern="1200">
                <a:solidFill>
                  <a:schemeClr val="tx1"/>
                </a:solidFill>
                <a:latin typeface="Comic Sans MS" panose="030F0702030302020204"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en-GB" sz="1800" dirty="0" smtClean="0"/>
              <a:t>Palmans et al 2006 NPL report DQL-RD003</a:t>
            </a:r>
          </a:p>
        </p:txBody>
      </p:sp>
    </p:spTree>
    <p:extLst>
      <p:ext uri="{BB962C8B-B14F-4D97-AF65-F5344CB8AC3E}">
        <p14:creationId xmlns:p14="http://schemas.microsoft.com/office/powerpoint/2010/main" val="22703511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649" name="Text Box 1305"/>
          <p:cNvSpPr txBox="1">
            <a:spLocks noChangeArrowheads="1"/>
          </p:cNvSpPr>
          <p:nvPr/>
        </p:nvSpPr>
        <p:spPr bwMode="auto">
          <a:xfrm>
            <a:off x="228600" y="1600200"/>
            <a:ext cx="6096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20000"/>
              </a:spcBef>
            </a:pPr>
            <a:r>
              <a:rPr lang="en-GB" altLang="en-US">
                <a:solidFill>
                  <a:srgbClr val="FF9900"/>
                </a:solidFill>
              </a:rPr>
              <a:t>HT</a:t>
            </a:r>
          </a:p>
        </p:txBody>
      </p:sp>
      <p:sp>
        <p:nvSpPr>
          <p:cNvPr id="58650" name="Text Box 1306"/>
          <p:cNvSpPr txBox="1">
            <a:spLocks noChangeArrowheads="1"/>
          </p:cNvSpPr>
          <p:nvPr/>
        </p:nvSpPr>
        <p:spPr bwMode="auto">
          <a:xfrm>
            <a:off x="4876800" y="1600200"/>
            <a:ext cx="6096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20000"/>
              </a:spcBef>
            </a:pPr>
            <a:r>
              <a:rPr lang="en-GB" altLang="en-US">
                <a:solidFill>
                  <a:srgbClr val="FF9900"/>
                </a:solidFill>
              </a:rPr>
              <a:t>CE</a:t>
            </a:r>
          </a:p>
        </p:txBody>
      </p:sp>
      <p:sp>
        <p:nvSpPr>
          <p:cNvPr id="58651" name="Rectangle 1307" descr="5%"/>
          <p:cNvSpPr>
            <a:spLocks noChangeArrowheads="1"/>
          </p:cNvSpPr>
          <p:nvPr/>
        </p:nvSpPr>
        <p:spPr bwMode="auto">
          <a:xfrm>
            <a:off x="457200" y="2057400"/>
            <a:ext cx="4724400" cy="4343400"/>
          </a:xfrm>
          <a:prstGeom prst="rect">
            <a:avLst/>
          </a:prstGeom>
          <a:pattFill prst="pct5">
            <a:fgClr>
              <a:srgbClr val="000000"/>
            </a:fgClr>
            <a:bgClr>
              <a:srgbClr val="FFFFFF"/>
            </a:bgClr>
          </a:patt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58530" name="Group 1186"/>
          <p:cNvGrpSpPr>
            <a:grpSpLocks/>
          </p:cNvGrpSpPr>
          <p:nvPr/>
        </p:nvGrpSpPr>
        <p:grpSpPr bwMode="auto">
          <a:xfrm>
            <a:off x="457200" y="2057400"/>
            <a:ext cx="4724400" cy="4267200"/>
            <a:chOff x="336" y="1152"/>
            <a:chExt cx="2976" cy="2688"/>
          </a:xfrm>
        </p:grpSpPr>
        <p:sp>
          <p:nvSpPr>
            <p:cNvPr id="58378" name="Line 1034"/>
            <p:cNvSpPr>
              <a:spLocks noChangeShapeType="1"/>
            </p:cNvSpPr>
            <p:nvPr/>
          </p:nvSpPr>
          <p:spPr bwMode="auto">
            <a:xfrm>
              <a:off x="336" y="1248"/>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79" name="Line 1035"/>
            <p:cNvSpPr>
              <a:spLocks noChangeShapeType="1"/>
            </p:cNvSpPr>
            <p:nvPr/>
          </p:nvSpPr>
          <p:spPr bwMode="auto">
            <a:xfrm>
              <a:off x="336" y="1344"/>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80" name="Line 1036"/>
            <p:cNvSpPr>
              <a:spLocks noChangeShapeType="1"/>
            </p:cNvSpPr>
            <p:nvPr/>
          </p:nvSpPr>
          <p:spPr bwMode="auto">
            <a:xfrm>
              <a:off x="336" y="1440"/>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81" name="Line 1037"/>
            <p:cNvSpPr>
              <a:spLocks noChangeShapeType="1"/>
            </p:cNvSpPr>
            <p:nvPr/>
          </p:nvSpPr>
          <p:spPr bwMode="auto">
            <a:xfrm>
              <a:off x="336" y="1536"/>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82" name="Line 1038"/>
            <p:cNvSpPr>
              <a:spLocks noChangeShapeType="1"/>
            </p:cNvSpPr>
            <p:nvPr/>
          </p:nvSpPr>
          <p:spPr bwMode="auto">
            <a:xfrm>
              <a:off x="336" y="1632"/>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83" name="Line 1039"/>
            <p:cNvSpPr>
              <a:spLocks noChangeShapeType="1"/>
            </p:cNvSpPr>
            <p:nvPr/>
          </p:nvSpPr>
          <p:spPr bwMode="auto">
            <a:xfrm>
              <a:off x="336" y="1728"/>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84" name="Line 1040"/>
            <p:cNvSpPr>
              <a:spLocks noChangeShapeType="1"/>
            </p:cNvSpPr>
            <p:nvPr/>
          </p:nvSpPr>
          <p:spPr bwMode="auto">
            <a:xfrm>
              <a:off x="336" y="1824"/>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85" name="Line 1041"/>
            <p:cNvSpPr>
              <a:spLocks noChangeShapeType="1"/>
            </p:cNvSpPr>
            <p:nvPr/>
          </p:nvSpPr>
          <p:spPr bwMode="auto">
            <a:xfrm>
              <a:off x="336" y="1920"/>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86" name="Line 1042"/>
            <p:cNvSpPr>
              <a:spLocks noChangeShapeType="1"/>
            </p:cNvSpPr>
            <p:nvPr/>
          </p:nvSpPr>
          <p:spPr bwMode="auto">
            <a:xfrm>
              <a:off x="336" y="2016"/>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87" name="Line 1043"/>
            <p:cNvSpPr>
              <a:spLocks noChangeShapeType="1"/>
            </p:cNvSpPr>
            <p:nvPr/>
          </p:nvSpPr>
          <p:spPr bwMode="auto">
            <a:xfrm>
              <a:off x="336" y="2112"/>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88" name="Line 1044"/>
            <p:cNvSpPr>
              <a:spLocks noChangeShapeType="1"/>
            </p:cNvSpPr>
            <p:nvPr/>
          </p:nvSpPr>
          <p:spPr bwMode="auto">
            <a:xfrm>
              <a:off x="336" y="2208"/>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89" name="Line 1045"/>
            <p:cNvSpPr>
              <a:spLocks noChangeShapeType="1"/>
            </p:cNvSpPr>
            <p:nvPr/>
          </p:nvSpPr>
          <p:spPr bwMode="auto">
            <a:xfrm>
              <a:off x="336" y="2304"/>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90" name="Line 1046"/>
            <p:cNvSpPr>
              <a:spLocks noChangeShapeType="1"/>
            </p:cNvSpPr>
            <p:nvPr/>
          </p:nvSpPr>
          <p:spPr bwMode="auto">
            <a:xfrm>
              <a:off x="336" y="2400"/>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91" name="Line 1047"/>
            <p:cNvSpPr>
              <a:spLocks noChangeShapeType="1"/>
            </p:cNvSpPr>
            <p:nvPr/>
          </p:nvSpPr>
          <p:spPr bwMode="auto">
            <a:xfrm>
              <a:off x="336" y="2496"/>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92" name="Line 1048"/>
            <p:cNvSpPr>
              <a:spLocks noChangeShapeType="1"/>
            </p:cNvSpPr>
            <p:nvPr/>
          </p:nvSpPr>
          <p:spPr bwMode="auto">
            <a:xfrm>
              <a:off x="336" y="2592"/>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93" name="Line 1049"/>
            <p:cNvSpPr>
              <a:spLocks noChangeShapeType="1"/>
            </p:cNvSpPr>
            <p:nvPr/>
          </p:nvSpPr>
          <p:spPr bwMode="auto">
            <a:xfrm>
              <a:off x="336" y="2688"/>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94" name="Line 1050"/>
            <p:cNvSpPr>
              <a:spLocks noChangeShapeType="1"/>
            </p:cNvSpPr>
            <p:nvPr/>
          </p:nvSpPr>
          <p:spPr bwMode="auto">
            <a:xfrm>
              <a:off x="336" y="2784"/>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95" name="Line 1051"/>
            <p:cNvSpPr>
              <a:spLocks noChangeShapeType="1"/>
            </p:cNvSpPr>
            <p:nvPr/>
          </p:nvSpPr>
          <p:spPr bwMode="auto">
            <a:xfrm>
              <a:off x="336" y="2880"/>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96" name="Line 1052"/>
            <p:cNvSpPr>
              <a:spLocks noChangeShapeType="1"/>
            </p:cNvSpPr>
            <p:nvPr/>
          </p:nvSpPr>
          <p:spPr bwMode="auto">
            <a:xfrm>
              <a:off x="336" y="2976"/>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97" name="Line 1053"/>
            <p:cNvSpPr>
              <a:spLocks noChangeShapeType="1"/>
            </p:cNvSpPr>
            <p:nvPr/>
          </p:nvSpPr>
          <p:spPr bwMode="auto">
            <a:xfrm>
              <a:off x="336" y="3072"/>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98" name="Line 1054"/>
            <p:cNvSpPr>
              <a:spLocks noChangeShapeType="1"/>
            </p:cNvSpPr>
            <p:nvPr/>
          </p:nvSpPr>
          <p:spPr bwMode="auto">
            <a:xfrm>
              <a:off x="336" y="3168"/>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99" name="Line 1055"/>
            <p:cNvSpPr>
              <a:spLocks noChangeShapeType="1"/>
            </p:cNvSpPr>
            <p:nvPr/>
          </p:nvSpPr>
          <p:spPr bwMode="auto">
            <a:xfrm>
              <a:off x="336" y="3264"/>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400" name="Line 1056"/>
            <p:cNvSpPr>
              <a:spLocks noChangeShapeType="1"/>
            </p:cNvSpPr>
            <p:nvPr/>
          </p:nvSpPr>
          <p:spPr bwMode="auto">
            <a:xfrm>
              <a:off x="336" y="3360"/>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401" name="Line 1057"/>
            <p:cNvSpPr>
              <a:spLocks noChangeShapeType="1"/>
            </p:cNvSpPr>
            <p:nvPr/>
          </p:nvSpPr>
          <p:spPr bwMode="auto">
            <a:xfrm>
              <a:off x="336" y="3456"/>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402" name="Line 1058"/>
            <p:cNvSpPr>
              <a:spLocks noChangeShapeType="1"/>
            </p:cNvSpPr>
            <p:nvPr/>
          </p:nvSpPr>
          <p:spPr bwMode="auto">
            <a:xfrm>
              <a:off x="336" y="3552"/>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403" name="Line 1059"/>
            <p:cNvSpPr>
              <a:spLocks noChangeShapeType="1"/>
            </p:cNvSpPr>
            <p:nvPr/>
          </p:nvSpPr>
          <p:spPr bwMode="auto">
            <a:xfrm>
              <a:off x="336" y="3648"/>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404" name="Line 1060"/>
            <p:cNvSpPr>
              <a:spLocks noChangeShapeType="1"/>
            </p:cNvSpPr>
            <p:nvPr/>
          </p:nvSpPr>
          <p:spPr bwMode="auto">
            <a:xfrm>
              <a:off x="336" y="3744"/>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405" name="Line 1061"/>
            <p:cNvSpPr>
              <a:spLocks noChangeShapeType="1"/>
            </p:cNvSpPr>
            <p:nvPr/>
          </p:nvSpPr>
          <p:spPr bwMode="auto">
            <a:xfrm>
              <a:off x="336" y="3840"/>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408" name="Line 1064"/>
            <p:cNvSpPr>
              <a:spLocks noChangeShapeType="1"/>
            </p:cNvSpPr>
            <p:nvPr/>
          </p:nvSpPr>
          <p:spPr bwMode="auto">
            <a:xfrm>
              <a:off x="336" y="1152"/>
              <a:ext cx="2976" cy="0"/>
            </a:xfrm>
            <a:prstGeom prst="line">
              <a:avLst/>
            </a:prstGeom>
            <a:noFill/>
            <a:ln w="9525">
              <a:solidFill>
                <a:srgbClr val="FFCC00"/>
              </a:solidFill>
              <a:round/>
              <a:headEnd/>
              <a:tailEnd type="arrow"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8518" name="Text Box 1174"/>
          <p:cNvSpPr txBox="1">
            <a:spLocks noChangeArrowheads="1"/>
          </p:cNvSpPr>
          <p:nvPr/>
        </p:nvSpPr>
        <p:spPr bwMode="auto">
          <a:xfrm>
            <a:off x="685800" y="5791200"/>
            <a:ext cx="609600" cy="5715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p>
            <a:pPr eaLnBrk="1" hangingPunct="1">
              <a:spcBef>
                <a:spcPct val="20000"/>
              </a:spcBef>
            </a:pPr>
            <a:r>
              <a:rPr lang="en-GB" altLang="en-US" sz="3600">
                <a:solidFill>
                  <a:srgbClr val="FFCC66"/>
                </a:solidFill>
              </a:rPr>
              <a:t>E</a:t>
            </a:r>
          </a:p>
        </p:txBody>
      </p:sp>
      <p:sp>
        <p:nvSpPr>
          <p:cNvPr id="58528" name="Line 1184"/>
          <p:cNvSpPr>
            <a:spLocks noChangeShapeType="1"/>
          </p:cNvSpPr>
          <p:nvPr/>
        </p:nvSpPr>
        <p:spPr bwMode="auto">
          <a:xfrm>
            <a:off x="457200" y="1981200"/>
            <a:ext cx="0" cy="4419600"/>
          </a:xfrm>
          <a:prstGeom prst="line">
            <a:avLst/>
          </a:prstGeom>
          <a:noFill/>
          <a:ln w="63500">
            <a:solidFill>
              <a:srgbClr val="FF6600"/>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529" name="Line 1185"/>
          <p:cNvSpPr>
            <a:spLocks noChangeShapeType="1"/>
          </p:cNvSpPr>
          <p:nvPr/>
        </p:nvSpPr>
        <p:spPr bwMode="auto">
          <a:xfrm>
            <a:off x="5181600" y="1981200"/>
            <a:ext cx="0" cy="4419600"/>
          </a:xfrm>
          <a:prstGeom prst="line">
            <a:avLst/>
          </a:prstGeom>
          <a:noFill/>
          <a:ln w="63500">
            <a:solidFill>
              <a:srgbClr val="FF6600"/>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370" name="Rectangle 1026"/>
          <p:cNvSpPr>
            <a:spLocks noGrp="1" noChangeArrowheads="1"/>
          </p:cNvSpPr>
          <p:nvPr>
            <p:ph type="title"/>
          </p:nvPr>
        </p:nvSpPr>
        <p:spPr/>
        <p:txBody>
          <a:bodyPr/>
          <a:lstStyle/>
          <a:p>
            <a:r>
              <a:rPr lang="en-GB" altLang="en-US"/>
              <a:t>Ion chambers - recombination</a:t>
            </a:r>
          </a:p>
        </p:txBody>
      </p:sp>
      <p:sp>
        <p:nvSpPr>
          <p:cNvPr id="58421" name="Line 1077"/>
          <p:cNvSpPr>
            <a:spLocks noChangeShapeType="1"/>
          </p:cNvSpPr>
          <p:nvPr/>
        </p:nvSpPr>
        <p:spPr bwMode="auto">
          <a:xfrm flipH="1">
            <a:off x="304800" y="1954213"/>
            <a:ext cx="3179763" cy="3608387"/>
          </a:xfrm>
          <a:prstGeom prst="line">
            <a:avLst/>
          </a:prstGeom>
          <a:noFill/>
          <a:ln w="571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422" name="Oval 1078"/>
          <p:cNvSpPr>
            <a:spLocks noChangeArrowheads="1"/>
          </p:cNvSpPr>
          <p:nvPr/>
        </p:nvSpPr>
        <p:spPr bwMode="auto">
          <a:xfrm>
            <a:off x="2000250" y="4256088"/>
            <a:ext cx="381000" cy="315912"/>
          </a:xfrm>
          <a:prstGeom prst="ellipse">
            <a:avLst/>
          </a:prstGeom>
          <a:solidFill>
            <a:srgbClr val="00FF00">
              <a:alpha val="50000"/>
            </a:srgbClr>
          </a:solidFill>
          <a:ln w="19050">
            <a:solidFill>
              <a:srgbClr val="3399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58423" name="Group 1079"/>
          <p:cNvGrpSpPr>
            <a:grpSpLocks/>
          </p:cNvGrpSpPr>
          <p:nvPr/>
        </p:nvGrpSpPr>
        <p:grpSpPr bwMode="auto">
          <a:xfrm>
            <a:off x="506413" y="1905000"/>
            <a:ext cx="3151187" cy="3525838"/>
            <a:chOff x="1152" y="336"/>
            <a:chExt cx="3759" cy="3471"/>
          </a:xfrm>
        </p:grpSpPr>
        <p:sp>
          <p:nvSpPr>
            <p:cNvPr id="58424" name="AutoShape 1080"/>
            <p:cNvSpPr>
              <a:spLocks noChangeArrowheads="1"/>
            </p:cNvSpPr>
            <p:nvPr/>
          </p:nvSpPr>
          <p:spPr bwMode="auto">
            <a:xfrm rot="-2683149">
              <a:off x="1152" y="344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25" name="AutoShape 1081"/>
            <p:cNvSpPr>
              <a:spLocks noChangeArrowheads="1"/>
            </p:cNvSpPr>
            <p:nvPr/>
          </p:nvSpPr>
          <p:spPr bwMode="auto">
            <a:xfrm rot="-2683149">
              <a:off x="1248" y="355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26" name="AutoShape 1082"/>
            <p:cNvSpPr>
              <a:spLocks noChangeArrowheads="1"/>
            </p:cNvSpPr>
            <p:nvPr/>
          </p:nvSpPr>
          <p:spPr bwMode="auto">
            <a:xfrm rot="-2683149">
              <a:off x="1152"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27" name="AutoShape 1083"/>
            <p:cNvSpPr>
              <a:spLocks noChangeArrowheads="1"/>
            </p:cNvSpPr>
            <p:nvPr/>
          </p:nvSpPr>
          <p:spPr bwMode="auto">
            <a:xfrm rot="-2683149">
              <a:off x="1200" y="321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28" name="AutoShape 1084"/>
            <p:cNvSpPr>
              <a:spLocks noChangeArrowheads="1"/>
            </p:cNvSpPr>
            <p:nvPr/>
          </p:nvSpPr>
          <p:spPr bwMode="auto">
            <a:xfrm rot="-2683149">
              <a:off x="1488" y="326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29" name="AutoShape 1085"/>
            <p:cNvSpPr>
              <a:spLocks noChangeArrowheads="1"/>
            </p:cNvSpPr>
            <p:nvPr/>
          </p:nvSpPr>
          <p:spPr bwMode="auto">
            <a:xfrm rot="-2683149">
              <a:off x="1521" y="333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30" name="AutoShape 1086"/>
            <p:cNvSpPr>
              <a:spLocks noChangeArrowheads="1"/>
            </p:cNvSpPr>
            <p:nvPr/>
          </p:nvSpPr>
          <p:spPr bwMode="auto">
            <a:xfrm rot="-2683149">
              <a:off x="1665" y="291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31" name="AutoShape 1087"/>
            <p:cNvSpPr>
              <a:spLocks noChangeArrowheads="1"/>
            </p:cNvSpPr>
            <p:nvPr/>
          </p:nvSpPr>
          <p:spPr bwMode="auto">
            <a:xfrm rot="-2683149">
              <a:off x="1761" y="294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32" name="AutoShape 1088"/>
            <p:cNvSpPr>
              <a:spLocks noChangeArrowheads="1"/>
            </p:cNvSpPr>
            <p:nvPr/>
          </p:nvSpPr>
          <p:spPr bwMode="auto">
            <a:xfrm rot="-2683149">
              <a:off x="2001" y="291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33" name="AutoShape 1089"/>
            <p:cNvSpPr>
              <a:spLocks noChangeArrowheads="1"/>
            </p:cNvSpPr>
            <p:nvPr/>
          </p:nvSpPr>
          <p:spPr bwMode="auto">
            <a:xfrm rot="-2683149">
              <a:off x="2016" y="30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34" name="AutoShape 1090"/>
            <p:cNvSpPr>
              <a:spLocks noChangeArrowheads="1"/>
            </p:cNvSpPr>
            <p:nvPr/>
          </p:nvSpPr>
          <p:spPr bwMode="auto">
            <a:xfrm rot="-2683149">
              <a:off x="2064" y="265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35" name="AutoShape 1091"/>
            <p:cNvSpPr>
              <a:spLocks noChangeArrowheads="1"/>
            </p:cNvSpPr>
            <p:nvPr/>
          </p:nvSpPr>
          <p:spPr bwMode="auto">
            <a:xfrm rot="-2683149">
              <a:off x="2208" y="270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36" name="AutoShape 1092"/>
            <p:cNvSpPr>
              <a:spLocks noChangeArrowheads="1"/>
            </p:cNvSpPr>
            <p:nvPr/>
          </p:nvSpPr>
          <p:spPr bwMode="auto">
            <a:xfrm rot="-2683149">
              <a:off x="2064" y="233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37" name="AutoShape 1093"/>
            <p:cNvSpPr>
              <a:spLocks noChangeArrowheads="1"/>
            </p:cNvSpPr>
            <p:nvPr/>
          </p:nvSpPr>
          <p:spPr bwMode="auto">
            <a:xfrm rot="-2683149">
              <a:off x="2160" y="237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38" name="AutoShape 1094"/>
            <p:cNvSpPr>
              <a:spLocks noChangeArrowheads="1"/>
            </p:cNvSpPr>
            <p:nvPr/>
          </p:nvSpPr>
          <p:spPr bwMode="auto">
            <a:xfrm rot="-2683149">
              <a:off x="2337" y="251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39" name="AutoShape 1095"/>
            <p:cNvSpPr>
              <a:spLocks noChangeArrowheads="1"/>
            </p:cNvSpPr>
            <p:nvPr/>
          </p:nvSpPr>
          <p:spPr bwMode="auto">
            <a:xfrm rot="-2683149">
              <a:off x="2433" y="254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40" name="AutoShape 1096"/>
            <p:cNvSpPr>
              <a:spLocks noChangeArrowheads="1"/>
            </p:cNvSpPr>
            <p:nvPr/>
          </p:nvSpPr>
          <p:spPr bwMode="auto">
            <a:xfrm rot="-2683149">
              <a:off x="2577" y="213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41" name="AutoShape 1097"/>
            <p:cNvSpPr>
              <a:spLocks noChangeArrowheads="1"/>
            </p:cNvSpPr>
            <p:nvPr/>
          </p:nvSpPr>
          <p:spPr bwMode="auto">
            <a:xfrm rot="-2683149">
              <a:off x="2688" y="220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42" name="AutoShape 1098"/>
            <p:cNvSpPr>
              <a:spLocks noChangeArrowheads="1"/>
            </p:cNvSpPr>
            <p:nvPr/>
          </p:nvSpPr>
          <p:spPr bwMode="auto">
            <a:xfrm rot="-2683149">
              <a:off x="2913" y="213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43" name="AutoShape 1099"/>
            <p:cNvSpPr>
              <a:spLocks noChangeArrowheads="1"/>
            </p:cNvSpPr>
            <p:nvPr/>
          </p:nvSpPr>
          <p:spPr bwMode="auto">
            <a:xfrm rot="-2683149">
              <a:off x="2880" y="220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44" name="AutoShape 1100"/>
            <p:cNvSpPr>
              <a:spLocks noChangeArrowheads="1"/>
            </p:cNvSpPr>
            <p:nvPr/>
          </p:nvSpPr>
          <p:spPr bwMode="auto">
            <a:xfrm rot="-2683149" flipH="1" flipV="1">
              <a:off x="3072" y="176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45" name="AutoShape 1101"/>
            <p:cNvSpPr>
              <a:spLocks noChangeArrowheads="1"/>
            </p:cNvSpPr>
            <p:nvPr/>
          </p:nvSpPr>
          <p:spPr bwMode="auto">
            <a:xfrm rot="-2683149" flipH="1" flipV="1">
              <a:off x="2928" y="171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46" name="AutoShape 1102"/>
            <p:cNvSpPr>
              <a:spLocks noChangeArrowheads="1"/>
            </p:cNvSpPr>
            <p:nvPr/>
          </p:nvSpPr>
          <p:spPr bwMode="auto">
            <a:xfrm rot="-2683149" flipH="1" flipV="1">
              <a:off x="3072" y="208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47" name="AutoShape 1103"/>
            <p:cNvSpPr>
              <a:spLocks noChangeArrowheads="1"/>
            </p:cNvSpPr>
            <p:nvPr/>
          </p:nvSpPr>
          <p:spPr bwMode="auto">
            <a:xfrm rot="-2683149" flipH="1" flipV="1">
              <a:off x="2976" y="204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48" name="AutoShape 1104"/>
            <p:cNvSpPr>
              <a:spLocks noChangeArrowheads="1"/>
            </p:cNvSpPr>
            <p:nvPr/>
          </p:nvSpPr>
          <p:spPr bwMode="auto">
            <a:xfrm rot="-2683149" flipH="1" flipV="1">
              <a:off x="2799" y="203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49" name="AutoShape 1105"/>
            <p:cNvSpPr>
              <a:spLocks noChangeArrowheads="1"/>
            </p:cNvSpPr>
            <p:nvPr/>
          </p:nvSpPr>
          <p:spPr bwMode="auto">
            <a:xfrm rot="-2683149" flipH="1" flipV="1">
              <a:off x="2784" y="192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50" name="AutoShape 1106"/>
            <p:cNvSpPr>
              <a:spLocks noChangeArrowheads="1"/>
            </p:cNvSpPr>
            <p:nvPr/>
          </p:nvSpPr>
          <p:spPr bwMode="auto">
            <a:xfrm rot="-2683149" flipH="1" flipV="1">
              <a:off x="2496" y="235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51" name="AutoShape 1107"/>
            <p:cNvSpPr>
              <a:spLocks noChangeArrowheads="1"/>
            </p:cNvSpPr>
            <p:nvPr/>
          </p:nvSpPr>
          <p:spPr bwMode="auto">
            <a:xfrm rot="-2683149" flipH="1" flipV="1">
              <a:off x="2463" y="225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52" name="AutoShape 1108"/>
            <p:cNvSpPr>
              <a:spLocks noChangeArrowheads="1"/>
            </p:cNvSpPr>
            <p:nvPr/>
          </p:nvSpPr>
          <p:spPr bwMode="auto">
            <a:xfrm rot="-2683149" flipH="1" flipV="1">
              <a:off x="2223" y="222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53" name="AutoShape 1109"/>
            <p:cNvSpPr>
              <a:spLocks noChangeArrowheads="1"/>
            </p:cNvSpPr>
            <p:nvPr/>
          </p:nvSpPr>
          <p:spPr bwMode="auto">
            <a:xfrm rot="-2683149" flipH="1" flipV="1">
              <a:off x="2112" y="225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54" name="AutoShape 1110"/>
            <p:cNvSpPr>
              <a:spLocks noChangeArrowheads="1"/>
            </p:cNvSpPr>
            <p:nvPr/>
          </p:nvSpPr>
          <p:spPr bwMode="auto">
            <a:xfrm rot="-2683149" flipH="1" flipV="1">
              <a:off x="2160" y="248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55" name="AutoShape 1111"/>
            <p:cNvSpPr>
              <a:spLocks noChangeArrowheads="1"/>
            </p:cNvSpPr>
            <p:nvPr/>
          </p:nvSpPr>
          <p:spPr bwMode="auto">
            <a:xfrm rot="-2683149" flipH="1" flipV="1">
              <a:off x="2016" y="243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56" name="AutoShape 1112"/>
            <p:cNvSpPr>
              <a:spLocks noChangeArrowheads="1"/>
            </p:cNvSpPr>
            <p:nvPr/>
          </p:nvSpPr>
          <p:spPr bwMode="auto">
            <a:xfrm rot="-2683149" flipH="1" flipV="1">
              <a:off x="2160" y="286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57" name="AutoShape 1113"/>
            <p:cNvSpPr>
              <a:spLocks noChangeArrowheads="1"/>
            </p:cNvSpPr>
            <p:nvPr/>
          </p:nvSpPr>
          <p:spPr bwMode="auto">
            <a:xfrm rot="-2683149" flipH="1" flipV="1">
              <a:off x="2064" y="283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58" name="AutoShape 1114"/>
            <p:cNvSpPr>
              <a:spLocks noChangeArrowheads="1"/>
            </p:cNvSpPr>
            <p:nvPr/>
          </p:nvSpPr>
          <p:spPr bwMode="auto">
            <a:xfrm rot="-2683149" flipH="1" flipV="1">
              <a:off x="1887" y="275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59" name="AutoShape 1115"/>
            <p:cNvSpPr>
              <a:spLocks noChangeArrowheads="1"/>
            </p:cNvSpPr>
            <p:nvPr/>
          </p:nvSpPr>
          <p:spPr bwMode="auto">
            <a:xfrm rot="-2683149" flipH="1" flipV="1">
              <a:off x="1872" y="268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60" name="AutoShape 1116"/>
            <p:cNvSpPr>
              <a:spLocks noChangeArrowheads="1"/>
            </p:cNvSpPr>
            <p:nvPr/>
          </p:nvSpPr>
          <p:spPr bwMode="auto">
            <a:xfrm rot="-2683149" flipH="1" flipV="1">
              <a:off x="1824"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61" name="AutoShape 1117"/>
            <p:cNvSpPr>
              <a:spLocks noChangeArrowheads="1"/>
            </p:cNvSpPr>
            <p:nvPr/>
          </p:nvSpPr>
          <p:spPr bwMode="auto">
            <a:xfrm rot="-2683149" flipH="1" flipV="1">
              <a:off x="1680" y="30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62" name="AutoShape 1118"/>
            <p:cNvSpPr>
              <a:spLocks noChangeArrowheads="1"/>
            </p:cNvSpPr>
            <p:nvPr/>
          </p:nvSpPr>
          <p:spPr bwMode="auto">
            <a:xfrm rot="-2683149" flipH="1" flipV="1">
              <a:off x="1440"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63" name="AutoShape 1119"/>
            <p:cNvSpPr>
              <a:spLocks noChangeArrowheads="1"/>
            </p:cNvSpPr>
            <p:nvPr/>
          </p:nvSpPr>
          <p:spPr bwMode="auto">
            <a:xfrm rot="-2683149" flipH="1" flipV="1">
              <a:off x="1440" y="303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64" name="AutoShape 1120"/>
            <p:cNvSpPr>
              <a:spLocks noChangeArrowheads="1"/>
            </p:cNvSpPr>
            <p:nvPr/>
          </p:nvSpPr>
          <p:spPr bwMode="auto">
            <a:xfrm rot="-2683149">
              <a:off x="2976" y="187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65" name="AutoShape 1121"/>
            <p:cNvSpPr>
              <a:spLocks noChangeArrowheads="1"/>
            </p:cNvSpPr>
            <p:nvPr/>
          </p:nvSpPr>
          <p:spPr bwMode="auto">
            <a:xfrm rot="-2683149">
              <a:off x="3120" y="192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66" name="AutoShape 1122"/>
            <p:cNvSpPr>
              <a:spLocks noChangeArrowheads="1"/>
            </p:cNvSpPr>
            <p:nvPr/>
          </p:nvSpPr>
          <p:spPr bwMode="auto">
            <a:xfrm rot="-2683149">
              <a:off x="2976" y="155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67" name="AutoShape 1123"/>
            <p:cNvSpPr>
              <a:spLocks noChangeArrowheads="1"/>
            </p:cNvSpPr>
            <p:nvPr/>
          </p:nvSpPr>
          <p:spPr bwMode="auto">
            <a:xfrm rot="-2683149">
              <a:off x="3072" y="158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68" name="AutoShape 1124"/>
            <p:cNvSpPr>
              <a:spLocks noChangeArrowheads="1"/>
            </p:cNvSpPr>
            <p:nvPr/>
          </p:nvSpPr>
          <p:spPr bwMode="auto">
            <a:xfrm rot="-2683149">
              <a:off x="3249" y="172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69" name="AutoShape 1125"/>
            <p:cNvSpPr>
              <a:spLocks noChangeArrowheads="1"/>
            </p:cNvSpPr>
            <p:nvPr/>
          </p:nvSpPr>
          <p:spPr bwMode="auto">
            <a:xfrm rot="-2683149">
              <a:off x="3345" y="176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70" name="AutoShape 1126"/>
            <p:cNvSpPr>
              <a:spLocks noChangeArrowheads="1"/>
            </p:cNvSpPr>
            <p:nvPr/>
          </p:nvSpPr>
          <p:spPr bwMode="auto">
            <a:xfrm rot="-2683149">
              <a:off x="3504" y="12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71" name="AutoShape 1127"/>
            <p:cNvSpPr>
              <a:spLocks noChangeArrowheads="1"/>
            </p:cNvSpPr>
            <p:nvPr/>
          </p:nvSpPr>
          <p:spPr bwMode="auto">
            <a:xfrm rot="-2683149">
              <a:off x="3585" y="137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72" name="AutoShape 1128"/>
            <p:cNvSpPr>
              <a:spLocks noChangeArrowheads="1"/>
            </p:cNvSpPr>
            <p:nvPr/>
          </p:nvSpPr>
          <p:spPr bwMode="auto">
            <a:xfrm rot="-2683149">
              <a:off x="3825" y="134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73" name="AutoShape 1129"/>
            <p:cNvSpPr>
              <a:spLocks noChangeArrowheads="1"/>
            </p:cNvSpPr>
            <p:nvPr/>
          </p:nvSpPr>
          <p:spPr bwMode="auto">
            <a:xfrm rot="-2683149">
              <a:off x="3921" y="137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74" name="AutoShape 1130"/>
            <p:cNvSpPr>
              <a:spLocks noChangeArrowheads="1"/>
            </p:cNvSpPr>
            <p:nvPr/>
          </p:nvSpPr>
          <p:spPr bwMode="auto">
            <a:xfrm rot="-2683149">
              <a:off x="3888" y="108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75" name="AutoShape 1131"/>
            <p:cNvSpPr>
              <a:spLocks noChangeArrowheads="1"/>
            </p:cNvSpPr>
            <p:nvPr/>
          </p:nvSpPr>
          <p:spPr bwMode="auto">
            <a:xfrm rot="-2683149">
              <a:off x="4032" y="113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76" name="AutoShape 1132"/>
            <p:cNvSpPr>
              <a:spLocks noChangeArrowheads="1"/>
            </p:cNvSpPr>
            <p:nvPr/>
          </p:nvSpPr>
          <p:spPr bwMode="auto">
            <a:xfrm rot="-2683149">
              <a:off x="3840" y="7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77" name="AutoShape 1133"/>
            <p:cNvSpPr>
              <a:spLocks noChangeArrowheads="1"/>
            </p:cNvSpPr>
            <p:nvPr/>
          </p:nvSpPr>
          <p:spPr bwMode="auto">
            <a:xfrm rot="-2683149">
              <a:off x="3984" y="80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78" name="AutoShape 1134"/>
            <p:cNvSpPr>
              <a:spLocks noChangeArrowheads="1"/>
            </p:cNvSpPr>
            <p:nvPr/>
          </p:nvSpPr>
          <p:spPr bwMode="auto">
            <a:xfrm rot="-2683149">
              <a:off x="4161" y="94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79" name="AutoShape 1135"/>
            <p:cNvSpPr>
              <a:spLocks noChangeArrowheads="1"/>
            </p:cNvSpPr>
            <p:nvPr/>
          </p:nvSpPr>
          <p:spPr bwMode="auto">
            <a:xfrm rot="-2683149">
              <a:off x="4257" y="97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80" name="AutoShape 1136"/>
            <p:cNvSpPr>
              <a:spLocks noChangeArrowheads="1"/>
            </p:cNvSpPr>
            <p:nvPr/>
          </p:nvSpPr>
          <p:spPr bwMode="auto">
            <a:xfrm rot="-2683149">
              <a:off x="4401" y="56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81" name="AutoShape 1137"/>
            <p:cNvSpPr>
              <a:spLocks noChangeArrowheads="1"/>
            </p:cNvSpPr>
            <p:nvPr/>
          </p:nvSpPr>
          <p:spPr bwMode="auto">
            <a:xfrm rot="-2683149">
              <a:off x="4512" y="67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82" name="AutoShape 1138"/>
            <p:cNvSpPr>
              <a:spLocks noChangeArrowheads="1"/>
            </p:cNvSpPr>
            <p:nvPr/>
          </p:nvSpPr>
          <p:spPr bwMode="auto">
            <a:xfrm rot="-2683149">
              <a:off x="4194" y="41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83" name="AutoShape 1139"/>
            <p:cNvSpPr>
              <a:spLocks noChangeArrowheads="1"/>
            </p:cNvSpPr>
            <p:nvPr/>
          </p:nvSpPr>
          <p:spPr bwMode="auto">
            <a:xfrm rot="-2683149">
              <a:off x="4290" y="45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84" name="AutoShape 1140"/>
            <p:cNvSpPr>
              <a:spLocks noChangeArrowheads="1"/>
            </p:cNvSpPr>
            <p:nvPr/>
          </p:nvSpPr>
          <p:spPr bwMode="auto">
            <a:xfrm rot="-2683149" flipH="1" flipV="1">
              <a:off x="4353" y="36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85" name="AutoShape 1141"/>
            <p:cNvSpPr>
              <a:spLocks noChangeArrowheads="1"/>
            </p:cNvSpPr>
            <p:nvPr/>
          </p:nvSpPr>
          <p:spPr bwMode="auto">
            <a:xfrm rot="-2683149" flipH="1" flipV="1">
              <a:off x="4257" y="3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86" name="AutoShape 1142"/>
            <p:cNvSpPr>
              <a:spLocks noChangeArrowheads="1"/>
            </p:cNvSpPr>
            <p:nvPr/>
          </p:nvSpPr>
          <p:spPr bwMode="auto">
            <a:xfrm rot="-2683149" flipH="1" flipV="1">
              <a:off x="4512" y="33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87" name="AutoShape 1143"/>
            <p:cNvSpPr>
              <a:spLocks noChangeArrowheads="1"/>
            </p:cNvSpPr>
            <p:nvPr/>
          </p:nvSpPr>
          <p:spPr bwMode="auto">
            <a:xfrm rot="-2683149" flipH="1" flipV="1">
              <a:off x="4527" y="43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88" name="AutoShape 1144"/>
            <p:cNvSpPr>
              <a:spLocks noChangeArrowheads="1"/>
            </p:cNvSpPr>
            <p:nvPr/>
          </p:nvSpPr>
          <p:spPr bwMode="auto">
            <a:xfrm rot="-2683149" flipH="1" flipV="1">
              <a:off x="4383" y="7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89" name="AutoShape 1145"/>
            <p:cNvSpPr>
              <a:spLocks noChangeArrowheads="1"/>
            </p:cNvSpPr>
            <p:nvPr/>
          </p:nvSpPr>
          <p:spPr bwMode="auto">
            <a:xfrm rot="-2683149" flipH="1" flipV="1">
              <a:off x="4287" y="68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90" name="AutoShape 1146"/>
            <p:cNvSpPr>
              <a:spLocks noChangeArrowheads="1"/>
            </p:cNvSpPr>
            <p:nvPr/>
          </p:nvSpPr>
          <p:spPr bwMode="auto">
            <a:xfrm rot="-2683149" flipH="1" flipV="1">
              <a:off x="4047" y="65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91" name="AutoShape 1147"/>
            <p:cNvSpPr>
              <a:spLocks noChangeArrowheads="1"/>
            </p:cNvSpPr>
            <p:nvPr/>
          </p:nvSpPr>
          <p:spPr bwMode="auto">
            <a:xfrm rot="-2683149" flipH="1" flipV="1">
              <a:off x="3951" y="6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92" name="AutoShape 1148"/>
            <p:cNvSpPr>
              <a:spLocks noChangeArrowheads="1"/>
            </p:cNvSpPr>
            <p:nvPr/>
          </p:nvSpPr>
          <p:spPr bwMode="auto">
            <a:xfrm rot="-2683149" flipH="1" flipV="1">
              <a:off x="3984" y="91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93" name="AutoShape 1149"/>
            <p:cNvSpPr>
              <a:spLocks noChangeArrowheads="1"/>
            </p:cNvSpPr>
            <p:nvPr/>
          </p:nvSpPr>
          <p:spPr bwMode="auto">
            <a:xfrm rot="-2683149" flipH="1" flipV="1">
              <a:off x="3840" y="86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94" name="AutoShape 1150"/>
            <p:cNvSpPr>
              <a:spLocks noChangeArrowheads="1"/>
            </p:cNvSpPr>
            <p:nvPr/>
          </p:nvSpPr>
          <p:spPr bwMode="auto">
            <a:xfrm rot="-2683149" flipH="1" flipV="1">
              <a:off x="3984" y="12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95" name="AutoShape 1151"/>
            <p:cNvSpPr>
              <a:spLocks noChangeArrowheads="1"/>
            </p:cNvSpPr>
            <p:nvPr/>
          </p:nvSpPr>
          <p:spPr bwMode="auto">
            <a:xfrm rot="-2683149" flipH="1" flipV="1">
              <a:off x="3888" y="126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96" name="AutoShape 1152"/>
            <p:cNvSpPr>
              <a:spLocks noChangeArrowheads="1"/>
            </p:cNvSpPr>
            <p:nvPr/>
          </p:nvSpPr>
          <p:spPr bwMode="auto">
            <a:xfrm rot="-2683149" flipH="1" flipV="1">
              <a:off x="3711" y="118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97" name="AutoShape 1153"/>
            <p:cNvSpPr>
              <a:spLocks noChangeArrowheads="1"/>
            </p:cNvSpPr>
            <p:nvPr/>
          </p:nvSpPr>
          <p:spPr bwMode="auto">
            <a:xfrm rot="-2683149" flipH="1" flipV="1">
              <a:off x="3615" y="115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98" name="AutoShape 1154"/>
            <p:cNvSpPr>
              <a:spLocks noChangeArrowheads="1"/>
            </p:cNvSpPr>
            <p:nvPr/>
          </p:nvSpPr>
          <p:spPr bwMode="auto">
            <a:xfrm rot="-2683149" flipH="1" flipV="1">
              <a:off x="3696" y="15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499" name="AutoShape 1155"/>
            <p:cNvSpPr>
              <a:spLocks noChangeArrowheads="1"/>
            </p:cNvSpPr>
            <p:nvPr/>
          </p:nvSpPr>
          <p:spPr bwMode="auto">
            <a:xfrm rot="-2683149" flipH="1" flipV="1">
              <a:off x="3600" y="147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00" name="AutoShape 1156"/>
            <p:cNvSpPr>
              <a:spLocks noChangeArrowheads="1"/>
            </p:cNvSpPr>
            <p:nvPr/>
          </p:nvSpPr>
          <p:spPr bwMode="auto">
            <a:xfrm rot="-2683149" flipH="1" flipV="1">
              <a:off x="3360" y="15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01" name="AutoShape 1157"/>
            <p:cNvSpPr>
              <a:spLocks noChangeArrowheads="1"/>
            </p:cNvSpPr>
            <p:nvPr/>
          </p:nvSpPr>
          <p:spPr bwMode="auto">
            <a:xfrm rot="-2683149" flipH="1" flipV="1">
              <a:off x="3264" y="15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02" name="AutoShape 1158"/>
            <p:cNvSpPr>
              <a:spLocks noChangeArrowheads="1"/>
            </p:cNvSpPr>
            <p:nvPr/>
          </p:nvSpPr>
          <p:spPr bwMode="auto">
            <a:xfrm rot="-2683149" flipH="1" flipV="1">
              <a:off x="1392" y="257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03" name="AutoShape 1159"/>
            <p:cNvSpPr>
              <a:spLocks noChangeArrowheads="1"/>
            </p:cNvSpPr>
            <p:nvPr/>
          </p:nvSpPr>
          <p:spPr bwMode="auto">
            <a:xfrm rot="-2683149" flipH="1" flipV="1">
              <a:off x="1344" y="254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04" name="AutoShape 1160"/>
            <p:cNvSpPr>
              <a:spLocks noChangeArrowheads="1"/>
            </p:cNvSpPr>
            <p:nvPr/>
          </p:nvSpPr>
          <p:spPr bwMode="auto">
            <a:xfrm rot="-2683149">
              <a:off x="2193" y="196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05" name="AutoShape 1161"/>
            <p:cNvSpPr>
              <a:spLocks noChangeArrowheads="1"/>
            </p:cNvSpPr>
            <p:nvPr/>
          </p:nvSpPr>
          <p:spPr bwMode="auto">
            <a:xfrm rot="-2683149">
              <a:off x="2208" y="211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06" name="AutoShape 1162"/>
            <p:cNvSpPr>
              <a:spLocks noChangeArrowheads="1"/>
            </p:cNvSpPr>
            <p:nvPr/>
          </p:nvSpPr>
          <p:spPr bwMode="auto">
            <a:xfrm rot="-2683149">
              <a:off x="2688" y="12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07" name="AutoShape 1163"/>
            <p:cNvSpPr>
              <a:spLocks noChangeArrowheads="1"/>
            </p:cNvSpPr>
            <p:nvPr/>
          </p:nvSpPr>
          <p:spPr bwMode="auto">
            <a:xfrm rot="-2683149">
              <a:off x="2736" y="118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08" name="AutoShape 1164"/>
            <p:cNvSpPr>
              <a:spLocks noChangeArrowheads="1"/>
            </p:cNvSpPr>
            <p:nvPr/>
          </p:nvSpPr>
          <p:spPr bwMode="auto">
            <a:xfrm rot="-2683149">
              <a:off x="3057" y="268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09" name="AutoShape 1165"/>
            <p:cNvSpPr>
              <a:spLocks noChangeArrowheads="1"/>
            </p:cNvSpPr>
            <p:nvPr/>
          </p:nvSpPr>
          <p:spPr bwMode="auto">
            <a:xfrm rot="-2683149">
              <a:off x="3120" y="278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10" name="AutoShape 1166"/>
            <p:cNvSpPr>
              <a:spLocks noChangeArrowheads="1"/>
            </p:cNvSpPr>
            <p:nvPr/>
          </p:nvSpPr>
          <p:spPr bwMode="auto">
            <a:xfrm rot="-2683149">
              <a:off x="4065" y="159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11" name="AutoShape 1167"/>
            <p:cNvSpPr>
              <a:spLocks noChangeArrowheads="1"/>
            </p:cNvSpPr>
            <p:nvPr/>
          </p:nvSpPr>
          <p:spPr bwMode="auto">
            <a:xfrm rot="-2683149">
              <a:off x="4176" y="15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12" name="AutoShape 1168"/>
            <p:cNvSpPr>
              <a:spLocks noChangeArrowheads="1"/>
            </p:cNvSpPr>
            <p:nvPr/>
          </p:nvSpPr>
          <p:spPr bwMode="auto">
            <a:xfrm rot="-2683149" flipH="1" flipV="1">
              <a:off x="4704" y="100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13" name="AutoShape 1169"/>
            <p:cNvSpPr>
              <a:spLocks noChangeArrowheads="1"/>
            </p:cNvSpPr>
            <p:nvPr/>
          </p:nvSpPr>
          <p:spPr bwMode="auto">
            <a:xfrm rot="-2683149" flipH="1" flipV="1">
              <a:off x="4752" y="91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14" name="AutoShape 1170"/>
            <p:cNvSpPr>
              <a:spLocks noChangeArrowheads="1"/>
            </p:cNvSpPr>
            <p:nvPr/>
          </p:nvSpPr>
          <p:spPr bwMode="auto">
            <a:xfrm rot="-2683149" flipH="1" flipV="1">
              <a:off x="1728" y="36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15" name="AutoShape 1171"/>
            <p:cNvSpPr>
              <a:spLocks noChangeArrowheads="1"/>
            </p:cNvSpPr>
            <p:nvPr/>
          </p:nvSpPr>
          <p:spPr bwMode="auto">
            <a:xfrm rot="-2683149" flipH="1" flipV="1">
              <a:off x="1632" y="361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16" name="AutoShape 1172"/>
            <p:cNvSpPr>
              <a:spLocks noChangeArrowheads="1"/>
            </p:cNvSpPr>
            <p:nvPr/>
          </p:nvSpPr>
          <p:spPr bwMode="auto">
            <a:xfrm rot="-2683149">
              <a:off x="2976" y="24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17" name="AutoShape 1173"/>
            <p:cNvSpPr>
              <a:spLocks noChangeArrowheads="1"/>
            </p:cNvSpPr>
            <p:nvPr/>
          </p:nvSpPr>
          <p:spPr bwMode="auto">
            <a:xfrm rot="-2683149">
              <a:off x="3072" y="252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8519" name="Oval 1175"/>
          <p:cNvSpPr>
            <a:spLocks noChangeArrowheads="1"/>
          </p:cNvSpPr>
          <p:nvPr/>
        </p:nvSpPr>
        <p:spPr bwMode="auto">
          <a:xfrm>
            <a:off x="1628775" y="4229100"/>
            <a:ext cx="393700" cy="323850"/>
          </a:xfrm>
          <a:prstGeom prst="ellipse">
            <a:avLst/>
          </a:prstGeom>
          <a:solidFill>
            <a:srgbClr val="00FF00">
              <a:alpha val="50000"/>
            </a:srgbClr>
          </a:solidFill>
          <a:ln w="19050">
            <a:solidFill>
              <a:srgbClr val="3399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58520" name="Group 1176"/>
          <p:cNvGrpSpPr>
            <a:grpSpLocks/>
          </p:cNvGrpSpPr>
          <p:nvPr/>
        </p:nvGrpSpPr>
        <p:grpSpPr bwMode="auto">
          <a:xfrm>
            <a:off x="1833563" y="4376738"/>
            <a:ext cx="731837" cy="96837"/>
            <a:chOff x="2616" y="2768"/>
            <a:chExt cx="1088" cy="96"/>
          </a:xfrm>
        </p:grpSpPr>
        <p:sp>
          <p:nvSpPr>
            <p:cNvPr id="58521" name="Line 1177"/>
            <p:cNvSpPr>
              <a:spLocks noChangeShapeType="1"/>
            </p:cNvSpPr>
            <p:nvPr/>
          </p:nvSpPr>
          <p:spPr bwMode="auto">
            <a:xfrm>
              <a:off x="3224" y="2864"/>
              <a:ext cx="480" cy="0"/>
            </a:xfrm>
            <a:prstGeom prst="line">
              <a:avLst/>
            </a:prstGeom>
            <a:noFill/>
            <a:ln w="444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522" name="Line 1178"/>
            <p:cNvSpPr>
              <a:spLocks noChangeShapeType="1"/>
            </p:cNvSpPr>
            <p:nvPr/>
          </p:nvSpPr>
          <p:spPr bwMode="auto">
            <a:xfrm flipH="1">
              <a:off x="2616" y="2768"/>
              <a:ext cx="480" cy="0"/>
            </a:xfrm>
            <a:prstGeom prst="line">
              <a:avLst/>
            </a:prstGeom>
            <a:noFill/>
            <a:ln w="4445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8523" name="Group 1179"/>
          <p:cNvGrpSpPr>
            <a:grpSpLocks/>
          </p:cNvGrpSpPr>
          <p:nvPr/>
        </p:nvGrpSpPr>
        <p:grpSpPr bwMode="auto">
          <a:xfrm>
            <a:off x="990600" y="4364038"/>
            <a:ext cx="844550" cy="49212"/>
            <a:chOff x="1728" y="2736"/>
            <a:chExt cx="1008" cy="48"/>
          </a:xfrm>
        </p:grpSpPr>
        <p:sp>
          <p:nvSpPr>
            <p:cNvPr id="58524" name="Line 1180"/>
            <p:cNvSpPr>
              <a:spLocks noChangeShapeType="1"/>
            </p:cNvSpPr>
            <p:nvPr/>
          </p:nvSpPr>
          <p:spPr bwMode="auto">
            <a:xfrm>
              <a:off x="2304" y="2784"/>
              <a:ext cx="432" cy="0"/>
            </a:xfrm>
            <a:prstGeom prst="line">
              <a:avLst/>
            </a:prstGeom>
            <a:noFill/>
            <a:ln w="444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525" name="Line 1181"/>
            <p:cNvSpPr>
              <a:spLocks noChangeShapeType="1"/>
            </p:cNvSpPr>
            <p:nvPr/>
          </p:nvSpPr>
          <p:spPr bwMode="auto">
            <a:xfrm flipH="1">
              <a:off x="1728" y="2736"/>
              <a:ext cx="400" cy="0"/>
            </a:xfrm>
            <a:prstGeom prst="line">
              <a:avLst/>
            </a:prstGeom>
            <a:noFill/>
            <a:ln w="4445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58537" name="Line 1193"/>
          <p:cNvSpPr>
            <a:spLocks noChangeShapeType="1"/>
          </p:cNvSpPr>
          <p:nvPr/>
        </p:nvSpPr>
        <p:spPr bwMode="auto">
          <a:xfrm rot="17596314" flipH="1">
            <a:off x="2208213" y="2397125"/>
            <a:ext cx="3179762" cy="3608388"/>
          </a:xfrm>
          <a:prstGeom prst="line">
            <a:avLst/>
          </a:prstGeom>
          <a:noFill/>
          <a:ln w="57150">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8539" name="Group 1195"/>
          <p:cNvGrpSpPr>
            <a:grpSpLocks/>
          </p:cNvGrpSpPr>
          <p:nvPr/>
        </p:nvGrpSpPr>
        <p:grpSpPr bwMode="auto">
          <a:xfrm rot="-4003686">
            <a:off x="2212975" y="2232025"/>
            <a:ext cx="3151188" cy="3525838"/>
            <a:chOff x="1152" y="336"/>
            <a:chExt cx="3759" cy="3471"/>
          </a:xfrm>
        </p:grpSpPr>
        <p:sp>
          <p:nvSpPr>
            <p:cNvPr id="58540" name="AutoShape 1196"/>
            <p:cNvSpPr>
              <a:spLocks noChangeArrowheads="1"/>
            </p:cNvSpPr>
            <p:nvPr/>
          </p:nvSpPr>
          <p:spPr bwMode="auto">
            <a:xfrm rot="-2683149">
              <a:off x="1152" y="344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41" name="AutoShape 1197"/>
            <p:cNvSpPr>
              <a:spLocks noChangeArrowheads="1"/>
            </p:cNvSpPr>
            <p:nvPr/>
          </p:nvSpPr>
          <p:spPr bwMode="auto">
            <a:xfrm rot="-2683149">
              <a:off x="1248" y="355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42" name="AutoShape 1198"/>
            <p:cNvSpPr>
              <a:spLocks noChangeArrowheads="1"/>
            </p:cNvSpPr>
            <p:nvPr/>
          </p:nvSpPr>
          <p:spPr bwMode="auto">
            <a:xfrm rot="-2683149">
              <a:off x="1152"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43" name="AutoShape 1199"/>
            <p:cNvSpPr>
              <a:spLocks noChangeArrowheads="1"/>
            </p:cNvSpPr>
            <p:nvPr/>
          </p:nvSpPr>
          <p:spPr bwMode="auto">
            <a:xfrm rot="-2683149">
              <a:off x="1200" y="321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44" name="AutoShape 1200"/>
            <p:cNvSpPr>
              <a:spLocks noChangeArrowheads="1"/>
            </p:cNvSpPr>
            <p:nvPr/>
          </p:nvSpPr>
          <p:spPr bwMode="auto">
            <a:xfrm rot="-2683149">
              <a:off x="1488" y="326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45" name="AutoShape 1201"/>
            <p:cNvSpPr>
              <a:spLocks noChangeArrowheads="1"/>
            </p:cNvSpPr>
            <p:nvPr/>
          </p:nvSpPr>
          <p:spPr bwMode="auto">
            <a:xfrm rot="-2683149">
              <a:off x="1521" y="333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46" name="AutoShape 1202"/>
            <p:cNvSpPr>
              <a:spLocks noChangeArrowheads="1"/>
            </p:cNvSpPr>
            <p:nvPr/>
          </p:nvSpPr>
          <p:spPr bwMode="auto">
            <a:xfrm rot="-2683149">
              <a:off x="1665" y="291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47" name="AutoShape 1203"/>
            <p:cNvSpPr>
              <a:spLocks noChangeArrowheads="1"/>
            </p:cNvSpPr>
            <p:nvPr/>
          </p:nvSpPr>
          <p:spPr bwMode="auto">
            <a:xfrm rot="-2683149">
              <a:off x="1761" y="294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48" name="AutoShape 1204"/>
            <p:cNvSpPr>
              <a:spLocks noChangeArrowheads="1"/>
            </p:cNvSpPr>
            <p:nvPr/>
          </p:nvSpPr>
          <p:spPr bwMode="auto">
            <a:xfrm rot="-2683149">
              <a:off x="2001" y="291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49" name="AutoShape 1205"/>
            <p:cNvSpPr>
              <a:spLocks noChangeArrowheads="1"/>
            </p:cNvSpPr>
            <p:nvPr/>
          </p:nvSpPr>
          <p:spPr bwMode="auto">
            <a:xfrm rot="-2683149">
              <a:off x="2016" y="30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50" name="AutoShape 1206"/>
            <p:cNvSpPr>
              <a:spLocks noChangeArrowheads="1"/>
            </p:cNvSpPr>
            <p:nvPr/>
          </p:nvSpPr>
          <p:spPr bwMode="auto">
            <a:xfrm rot="-2683149">
              <a:off x="2064" y="265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51" name="AutoShape 1207"/>
            <p:cNvSpPr>
              <a:spLocks noChangeArrowheads="1"/>
            </p:cNvSpPr>
            <p:nvPr/>
          </p:nvSpPr>
          <p:spPr bwMode="auto">
            <a:xfrm rot="-2683149">
              <a:off x="2208" y="270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52" name="AutoShape 1208"/>
            <p:cNvSpPr>
              <a:spLocks noChangeArrowheads="1"/>
            </p:cNvSpPr>
            <p:nvPr/>
          </p:nvSpPr>
          <p:spPr bwMode="auto">
            <a:xfrm rot="-2683149">
              <a:off x="2064" y="233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53" name="AutoShape 1209"/>
            <p:cNvSpPr>
              <a:spLocks noChangeArrowheads="1"/>
            </p:cNvSpPr>
            <p:nvPr/>
          </p:nvSpPr>
          <p:spPr bwMode="auto">
            <a:xfrm rot="-2683149">
              <a:off x="2160" y="237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54" name="AutoShape 1210"/>
            <p:cNvSpPr>
              <a:spLocks noChangeArrowheads="1"/>
            </p:cNvSpPr>
            <p:nvPr/>
          </p:nvSpPr>
          <p:spPr bwMode="auto">
            <a:xfrm rot="-2683149">
              <a:off x="2337" y="251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55" name="AutoShape 1211"/>
            <p:cNvSpPr>
              <a:spLocks noChangeArrowheads="1"/>
            </p:cNvSpPr>
            <p:nvPr/>
          </p:nvSpPr>
          <p:spPr bwMode="auto">
            <a:xfrm rot="-2683149">
              <a:off x="2433" y="254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56" name="AutoShape 1212"/>
            <p:cNvSpPr>
              <a:spLocks noChangeArrowheads="1"/>
            </p:cNvSpPr>
            <p:nvPr/>
          </p:nvSpPr>
          <p:spPr bwMode="auto">
            <a:xfrm rot="-2683149">
              <a:off x="2577" y="213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57" name="AutoShape 1213"/>
            <p:cNvSpPr>
              <a:spLocks noChangeArrowheads="1"/>
            </p:cNvSpPr>
            <p:nvPr/>
          </p:nvSpPr>
          <p:spPr bwMode="auto">
            <a:xfrm rot="-2683149">
              <a:off x="2688" y="220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58" name="AutoShape 1214"/>
            <p:cNvSpPr>
              <a:spLocks noChangeArrowheads="1"/>
            </p:cNvSpPr>
            <p:nvPr/>
          </p:nvSpPr>
          <p:spPr bwMode="auto">
            <a:xfrm rot="-2683149">
              <a:off x="2913" y="213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59" name="AutoShape 1215"/>
            <p:cNvSpPr>
              <a:spLocks noChangeArrowheads="1"/>
            </p:cNvSpPr>
            <p:nvPr/>
          </p:nvSpPr>
          <p:spPr bwMode="auto">
            <a:xfrm rot="-2683149">
              <a:off x="2880" y="220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60" name="AutoShape 1216"/>
            <p:cNvSpPr>
              <a:spLocks noChangeArrowheads="1"/>
            </p:cNvSpPr>
            <p:nvPr/>
          </p:nvSpPr>
          <p:spPr bwMode="auto">
            <a:xfrm rot="-2683149" flipH="1" flipV="1">
              <a:off x="3072" y="176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61" name="AutoShape 1217"/>
            <p:cNvSpPr>
              <a:spLocks noChangeArrowheads="1"/>
            </p:cNvSpPr>
            <p:nvPr/>
          </p:nvSpPr>
          <p:spPr bwMode="auto">
            <a:xfrm rot="-2683149" flipH="1" flipV="1">
              <a:off x="2928" y="171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62" name="AutoShape 1218"/>
            <p:cNvSpPr>
              <a:spLocks noChangeArrowheads="1"/>
            </p:cNvSpPr>
            <p:nvPr/>
          </p:nvSpPr>
          <p:spPr bwMode="auto">
            <a:xfrm rot="-2683149" flipH="1" flipV="1">
              <a:off x="3072" y="208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63" name="AutoShape 1219"/>
            <p:cNvSpPr>
              <a:spLocks noChangeArrowheads="1"/>
            </p:cNvSpPr>
            <p:nvPr/>
          </p:nvSpPr>
          <p:spPr bwMode="auto">
            <a:xfrm rot="-2683149" flipH="1" flipV="1">
              <a:off x="2976" y="204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64" name="AutoShape 1220"/>
            <p:cNvSpPr>
              <a:spLocks noChangeArrowheads="1"/>
            </p:cNvSpPr>
            <p:nvPr/>
          </p:nvSpPr>
          <p:spPr bwMode="auto">
            <a:xfrm rot="-2683149" flipH="1" flipV="1">
              <a:off x="2799" y="203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65" name="AutoShape 1221"/>
            <p:cNvSpPr>
              <a:spLocks noChangeArrowheads="1"/>
            </p:cNvSpPr>
            <p:nvPr/>
          </p:nvSpPr>
          <p:spPr bwMode="auto">
            <a:xfrm rot="-2683149" flipH="1" flipV="1">
              <a:off x="2784" y="192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66" name="AutoShape 1222"/>
            <p:cNvSpPr>
              <a:spLocks noChangeArrowheads="1"/>
            </p:cNvSpPr>
            <p:nvPr/>
          </p:nvSpPr>
          <p:spPr bwMode="auto">
            <a:xfrm rot="-2683149" flipH="1" flipV="1">
              <a:off x="2496" y="235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67" name="AutoShape 1223"/>
            <p:cNvSpPr>
              <a:spLocks noChangeArrowheads="1"/>
            </p:cNvSpPr>
            <p:nvPr/>
          </p:nvSpPr>
          <p:spPr bwMode="auto">
            <a:xfrm rot="-2683149" flipH="1" flipV="1">
              <a:off x="2463" y="225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68" name="AutoShape 1224"/>
            <p:cNvSpPr>
              <a:spLocks noChangeArrowheads="1"/>
            </p:cNvSpPr>
            <p:nvPr/>
          </p:nvSpPr>
          <p:spPr bwMode="auto">
            <a:xfrm rot="-2683149" flipH="1" flipV="1">
              <a:off x="2223" y="222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69" name="AutoShape 1225"/>
            <p:cNvSpPr>
              <a:spLocks noChangeArrowheads="1"/>
            </p:cNvSpPr>
            <p:nvPr/>
          </p:nvSpPr>
          <p:spPr bwMode="auto">
            <a:xfrm rot="-2683149" flipH="1" flipV="1">
              <a:off x="2112" y="225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70" name="AutoShape 1226"/>
            <p:cNvSpPr>
              <a:spLocks noChangeArrowheads="1"/>
            </p:cNvSpPr>
            <p:nvPr/>
          </p:nvSpPr>
          <p:spPr bwMode="auto">
            <a:xfrm rot="-2683149" flipH="1" flipV="1">
              <a:off x="2160" y="248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71" name="AutoShape 1227"/>
            <p:cNvSpPr>
              <a:spLocks noChangeArrowheads="1"/>
            </p:cNvSpPr>
            <p:nvPr/>
          </p:nvSpPr>
          <p:spPr bwMode="auto">
            <a:xfrm rot="-2683149" flipH="1" flipV="1">
              <a:off x="2016" y="243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72" name="AutoShape 1228"/>
            <p:cNvSpPr>
              <a:spLocks noChangeArrowheads="1"/>
            </p:cNvSpPr>
            <p:nvPr/>
          </p:nvSpPr>
          <p:spPr bwMode="auto">
            <a:xfrm rot="-2683149" flipH="1" flipV="1">
              <a:off x="2160" y="286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73" name="AutoShape 1229"/>
            <p:cNvSpPr>
              <a:spLocks noChangeArrowheads="1"/>
            </p:cNvSpPr>
            <p:nvPr/>
          </p:nvSpPr>
          <p:spPr bwMode="auto">
            <a:xfrm rot="-2683149" flipH="1" flipV="1">
              <a:off x="2064" y="283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74" name="AutoShape 1230"/>
            <p:cNvSpPr>
              <a:spLocks noChangeArrowheads="1"/>
            </p:cNvSpPr>
            <p:nvPr/>
          </p:nvSpPr>
          <p:spPr bwMode="auto">
            <a:xfrm rot="-2683149" flipH="1" flipV="1">
              <a:off x="1887" y="275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75" name="AutoShape 1231"/>
            <p:cNvSpPr>
              <a:spLocks noChangeArrowheads="1"/>
            </p:cNvSpPr>
            <p:nvPr/>
          </p:nvSpPr>
          <p:spPr bwMode="auto">
            <a:xfrm rot="-2683149" flipH="1" flipV="1">
              <a:off x="1872" y="268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76" name="AutoShape 1232"/>
            <p:cNvSpPr>
              <a:spLocks noChangeArrowheads="1"/>
            </p:cNvSpPr>
            <p:nvPr/>
          </p:nvSpPr>
          <p:spPr bwMode="auto">
            <a:xfrm rot="-2683149" flipH="1" flipV="1">
              <a:off x="1824"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77" name="AutoShape 1233"/>
            <p:cNvSpPr>
              <a:spLocks noChangeArrowheads="1"/>
            </p:cNvSpPr>
            <p:nvPr/>
          </p:nvSpPr>
          <p:spPr bwMode="auto">
            <a:xfrm rot="-2683149" flipH="1" flipV="1">
              <a:off x="1680" y="30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78" name="AutoShape 1234"/>
            <p:cNvSpPr>
              <a:spLocks noChangeArrowheads="1"/>
            </p:cNvSpPr>
            <p:nvPr/>
          </p:nvSpPr>
          <p:spPr bwMode="auto">
            <a:xfrm rot="-2683149" flipH="1" flipV="1">
              <a:off x="1440" y="31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79" name="AutoShape 1235"/>
            <p:cNvSpPr>
              <a:spLocks noChangeArrowheads="1"/>
            </p:cNvSpPr>
            <p:nvPr/>
          </p:nvSpPr>
          <p:spPr bwMode="auto">
            <a:xfrm rot="-2683149" flipH="1" flipV="1">
              <a:off x="1440" y="303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80" name="AutoShape 1236"/>
            <p:cNvSpPr>
              <a:spLocks noChangeArrowheads="1"/>
            </p:cNvSpPr>
            <p:nvPr/>
          </p:nvSpPr>
          <p:spPr bwMode="auto">
            <a:xfrm rot="-2683149">
              <a:off x="2976" y="187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81" name="AutoShape 1237"/>
            <p:cNvSpPr>
              <a:spLocks noChangeArrowheads="1"/>
            </p:cNvSpPr>
            <p:nvPr/>
          </p:nvSpPr>
          <p:spPr bwMode="auto">
            <a:xfrm rot="-2683149">
              <a:off x="3120" y="192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82" name="AutoShape 1238"/>
            <p:cNvSpPr>
              <a:spLocks noChangeArrowheads="1"/>
            </p:cNvSpPr>
            <p:nvPr/>
          </p:nvSpPr>
          <p:spPr bwMode="auto">
            <a:xfrm rot="-2683149">
              <a:off x="2976" y="155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83" name="AutoShape 1239"/>
            <p:cNvSpPr>
              <a:spLocks noChangeArrowheads="1"/>
            </p:cNvSpPr>
            <p:nvPr/>
          </p:nvSpPr>
          <p:spPr bwMode="auto">
            <a:xfrm rot="-2683149">
              <a:off x="3072" y="158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84" name="AutoShape 1240"/>
            <p:cNvSpPr>
              <a:spLocks noChangeArrowheads="1"/>
            </p:cNvSpPr>
            <p:nvPr/>
          </p:nvSpPr>
          <p:spPr bwMode="auto">
            <a:xfrm rot="-2683149">
              <a:off x="3249" y="172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85" name="AutoShape 1241"/>
            <p:cNvSpPr>
              <a:spLocks noChangeArrowheads="1"/>
            </p:cNvSpPr>
            <p:nvPr/>
          </p:nvSpPr>
          <p:spPr bwMode="auto">
            <a:xfrm rot="-2683149">
              <a:off x="3345" y="176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86" name="AutoShape 1242"/>
            <p:cNvSpPr>
              <a:spLocks noChangeArrowheads="1"/>
            </p:cNvSpPr>
            <p:nvPr/>
          </p:nvSpPr>
          <p:spPr bwMode="auto">
            <a:xfrm rot="-2683149">
              <a:off x="3504" y="12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87" name="AutoShape 1243"/>
            <p:cNvSpPr>
              <a:spLocks noChangeArrowheads="1"/>
            </p:cNvSpPr>
            <p:nvPr/>
          </p:nvSpPr>
          <p:spPr bwMode="auto">
            <a:xfrm rot="-2683149">
              <a:off x="3585" y="137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88" name="AutoShape 1244"/>
            <p:cNvSpPr>
              <a:spLocks noChangeArrowheads="1"/>
            </p:cNvSpPr>
            <p:nvPr/>
          </p:nvSpPr>
          <p:spPr bwMode="auto">
            <a:xfrm rot="-2683149">
              <a:off x="3825" y="1344"/>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89" name="AutoShape 1245"/>
            <p:cNvSpPr>
              <a:spLocks noChangeArrowheads="1"/>
            </p:cNvSpPr>
            <p:nvPr/>
          </p:nvSpPr>
          <p:spPr bwMode="auto">
            <a:xfrm rot="-2683149">
              <a:off x="3921" y="137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90" name="AutoShape 1246"/>
            <p:cNvSpPr>
              <a:spLocks noChangeArrowheads="1"/>
            </p:cNvSpPr>
            <p:nvPr/>
          </p:nvSpPr>
          <p:spPr bwMode="auto">
            <a:xfrm rot="-2683149">
              <a:off x="3888" y="108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91" name="AutoShape 1247"/>
            <p:cNvSpPr>
              <a:spLocks noChangeArrowheads="1"/>
            </p:cNvSpPr>
            <p:nvPr/>
          </p:nvSpPr>
          <p:spPr bwMode="auto">
            <a:xfrm rot="-2683149">
              <a:off x="4032" y="113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92" name="AutoShape 1248"/>
            <p:cNvSpPr>
              <a:spLocks noChangeArrowheads="1"/>
            </p:cNvSpPr>
            <p:nvPr/>
          </p:nvSpPr>
          <p:spPr bwMode="auto">
            <a:xfrm rot="-2683149">
              <a:off x="3840" y="7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93" name="AutoShape 1249"/>
            <p:cNvSpPr>
              <a:spLocks noChangeArrowheads="1"/>
            </p:cNvSpPr>
            <p:nvPr/>
          </p:nvSpPr>
          <p:spPr bwMode="auto">
            <a:xfrm rot="-2683149">
              <a:off x="3984" y="801"/>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94" name="AutoShape 1250"/>
            <p:cNvSpPr>
              <a:spLocks noChangeArrowheads="1"/>
            </p:cNvSpPr>
            <p:nvPr/>
          </p:nvSpPr>
          <p:spPr bwMode="auto">
            <a:xfrm rot="-2683149">
              <a:off x="4161" y="94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95" name="AutoShape 1251"/>
            <p:cNvSpPr>
              <a:spLocks noChangeArrowheads="1"/>
            </p:cNvSpPr>
            <p:nvPr/>
          </p:nvSpPr>
          <p:spPr bwMode="auto">
            <a:xfrm rot="-2683149">
              <a:off x="4257" y="978"/>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96" name="AutoShape 1252"/>
            <p:cNvSpPr>
              <a:spLocks noChangeArrowheads="1"/>
            </p:cNvSpPr>
            <p:nvPr/>
          </p:nvSpPr>
          <p:spPr bwMode="auto">
            <a:xfrm rot="-2683149">
              <a:off x="4401" y="561"/>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97" name="AutoShape 1253"/>
            <p:cNvSpPr>
              <a:spLocks noChangeArrowheads="1"/>
            </p:cNvSpPr>
            <p:nvPr/>
          </p:nvSpPr>
          <p:spPr bwMode="auto">
            <a:xfrm rot="-2683149">
              <a:off x="4512" y="67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98" name="AutoShape 1254"/>
            <p:cNvSpPr>
              <a:spLocks noChangeArrowheads="1"/>
            </p:cNvSpPr>
            <p:nvPr/>
          </p:nvSpPr>
          <p:spPr bwMode="auto">
            <a:xfrm rot="-2683149">
              <a:off x="4194" y="41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599" name="AutoShape 1255"/>
            <p:cNvSpPr>
              <a:spLocks noChangeArrowheads="1"/>
            </p:cNvSpPr>
            <p:nvPr/>
          </p:nvSpPr>
          <p:spPr bwMode="auto">
            <a:xfrm rot="-2683149">
              <a:off x="4290" y="45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00" name="AutoShape 1256"/>
            <p:cNvSpPr>
              <a:spLocks noChangeArrowheads="1"/>
            </p:cNvSpPr>
            <p:nvPr/>
          </p:nvSpPr>
          <p:spPr bwMode="auto">
            <a:xfrm rot="-2683149" flipH="1" flipV="1">
              <a:off x="4353" y="36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01" name="AutoShape 1257"/>
            <p:cNvSpPr>
              <a:spLocks noChangeArrowheads="1"/>
            </p:cNvSpPr>
            <p:nvPr/>
          </p:nvSpPr>
          <p:spPr bwMode="auto">
            <a:xfrm rot="-2683149" flipH="1" flipV="1">
              <a:off x="4257" y="3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02" name="AutoShape 1258"/>
            <p:cNvSpPr>
              <a:spLocks noChangeArrowheads="1"/>
            </p:cNvSpPr>
            <p:nvPr/>
          </p:nvSpPr>
          <p:spPr bwMode="auto">
            <a:xfrm rot="-2683149" flipH="1" flipV="1">
              <a:off x="4512" y="33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03" name="AutoShape 1259"/>
            <p:cNvSpPr>
              <a:spLocks noChangeArrowheads="1"/>
            </p:cNvSpPr>
            <p:nvPr/>
          </p:nvSpPr>
          <p:spPr bwMode="auto">
            <a:xfrm rot="-2683149" flipH="1" flipV="1">
              <a:off x="4527" y="43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04" name="AutoShape 1260"/>
            <p:cNvSpPr>
              <a:spLocks noChangeArrowheads="1"/>
            </p:cNvSpPr>
            <p:nvPr/>
          </p:nvSpPr>
          <p:spPr bwMode="auto">
            <a:xfrm rot="-2683149" flipH="1" flipV="1">
              <a:off x="4383" y="720"/>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05" name="AutoShape 1261"/>
            <p:cNvSpPr>
              <a:spLocks noChangeArrowheads="1"/>
            </p:cNvSpPr>
            <p:nvPr/>
          </p:nvSpPr>
          <p:spPr bwMode="auto">
            <a:xfrm rot="-2683149" flipH="1" flipV="1">
              <a:off x="4287" y="687"/>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06" name="AutoShape 1262"/>
            <p:cNvSpPr>
              <a:spLocks noChangeArrowheads="1"/>
            </p:cNvSpPr>
            <p:nvPr/>
          </p:nvSpPr>
          <p:spPr bwMode="auto">
            <a:xfrm rot="-2683149" flipH="1" flipV="1">
              <a:off x="4047" y="65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07" name="AutoShape 1263"/>
            <p:cNvSpPr>
              <a:spLocks noChangeArrowheads="1"/>
            </p:cNvSpPr>
            <p:nvPr/>
          </p:nvSpPr>
          <p:spPr bwMode="auto">
            <a:xfrm rot="-2683149" flipH="1" flipV="1">
              <a:off x="3951" y="62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08" name="AutoShape 1264"/>
            <p:cNvSpPr>
              <a:spLocks noChangeArrowheads="1"/>
            </p:cNvSpPr>
            <p:nvPr/>
          </p:nvSpPr>
          <p:spPr bwMode="auto">
            <a:xfrm rot="-2683149" flipH="1" flipV="1">
              <a:off x="3984" y="912"/>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09" name="AutoShape 1265"/>
            <p:cNvSpPr>
              <a:spLocks noChangeArrowheads="1"/>
            </p:cNvSpPr>
            <p:nvPr/>
          </p:nvSpPr>
          <p:spPr bwMode="auto">
            <a:xfrm rot="-2683149" flipH="1" flipV="1">
              <a:off x="3840" y="86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10" name="AutoShape 1266"/>
            <p:cNvSpPr>
              <a:spLocks noChangeArrowheads="1"/>
            </p:cNvSpPr>
            <p:nvPr/>
          </p:nvSpPr>
          <p:spPr bwMode="auto">
            <a:xfrm rot="-2683149" flipH="1" flipV="1">
              <a:off x="3984" y="12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11" name="AutoShape 1267"/>
            <p:cNvSpPr>
              <a:spLocks noChangeArrowheads="1"/>
            </p:cNvSpPr>
            <p:nvPr/>
          </p:nvSpPr>
          <p:spPr bwMode="auto">
            <a:xfrm rot="-2683149" flipH="1" flipV="1">
              <a:off x="3888" y="1263"/>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12" name="AutoShape 1268"/>
            <p:cNvSpPr>
              <a:spLocks noChangeArrowheads="1"/>
            </p:cNvSpPr>
            <p:nvPr/>
          </p:nvSpPr>
          <p:spPr bwMode="auto">
            <a:xfrm rot="-2683149" flipH="1" flipV="1">
              <a:off x="3711" y="1185"/>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13" name="AutoShape 1269"/>
            <p:cNvSpPr>
              <a:spLocks noChangeArrowheads="1"/>
            </p:cNvSpPr>
            <p:nvPr/>
          </p:nvSpPr>
          <p:spPr bwMode="auto">
            <a:xfrm rot="-2683149" flipH="1" flipV="1">
              <a:off x="3615" y="115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14" name="AutoShape 1270"/>
            <p:cNvSpPr>
              <a:spLocks noChangeArrowheads="1"/>
            </p:cNvSpPr>
            <p:nvPr/>
          </p:nvSpPr>
          <p:spPr bwMode="auto">
            <a:xfrm rot="-2683149" flipH="1" flipV="1">
              <a:off x="3696" y="15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15" name="AutoShape 1271"/>
            <p:cNvSpPr>
              <a:spLocks noChangeArrowheads="1"/>
            </p:cNvSpPr>
            <p:nvPr/>
          </p:nvSpPr>
          <p:spPr bwMode="auto">
            <a:xfrm rot="-2683149" flipH="1" flipV="1">
              <a:off x="3600" y="1470"/>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16" name="AutoShape 1272"/>
            <p:cNvSpPr>
              <a:spLocks noChangeArrowheads="1"/>
            </p:cNvSpPr>
            <p:nvPr/>
          </p:nvSpPr>
          <p:spPr bwMode="auto">
            <a:xfrm rot="-2683149" flipH="1" flipV="1">
              <a:off x="3360" y="1503"/>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17" name="AutoShape 1273"/>
            <p:cNvSpPr>
              <a:spLocks noChangeArrowheads="1"/>
            </p:cNvSpPr>
            <p:nvPr/>
          </p:nvSpPr>
          <p:spPr bwMode="auto">
            <a:xfrm rot="-2683149" flipH="1" flipV="1">
              <a:off x="3264" y="15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18" name="AutoShape 1274"/>
            <p:cNvSpPr>
              <a:spLocks noChangeArrowheads="1"/>
            </p:cNvSpPr>
            <p:nvPr/>
          </p:nvSpPr>
          <p:spPr bwMode="auto">
            <a:xfrm rot="-2683149" flipH="1" flipV="1">
              <a:off x="1392" y="2577"/>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19" name="AutoShape 1275"/>
            <p:cNvSpPr>
              <a:spLocks noChangeArrowheads="1"/>
            </p:cNvSpPr>
            <p:nvPr/>
          </p:nvSpPr>
          <p:spPr bwMode="auto">
            <a:xfrm rot="-2683149" flipH="1" flipV="1">
              <a:off x="1344" y="254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20" name="AutoShape 1276"/>
            <p:cNvSpPr>
              <a:spLocks noChangeArrowheads="1"/>
            </p:cNvSpPr>
            <p:nvPr/>
          </p:nvSpPr>
          <p:spPr bwMode="auto">
            <a:xfrm rot="-2683149">
              <a:off x="2193" y="196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21" name="AutoShape 1277"/>
            <p:cNvSpPr>
              <a:spLocks noChangeArrowheads="1"/>
            </p:cNvSpPr>
            <p:nvPr/>
          </p:nvSpPr>
          <p:spPr bwMode="auto">
            <a:xfrm rot="-2683149">
              <a:off x="2208" y="211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22" name="AutoShape 1278"/>
            <p:cNvSpPr>
              <a:spLocks noChangeArrowheads="1"/>
            </p:cNvSpPr>
            <p:nvPr/>
          </p:nvSpPr>
          <p:spPr bwMode="auto">
            <a:xfrm rot="-2683149">
              <a:off x="2688" y="12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23" name="AutoShape 1279"/>
            <p:cNvSpPr>
              <a:spLocks noChangeArrowheads="1"/>
            </p:cNvSpPr>
            <p:nvPr/>
          </p:nvSpPr>
          <p:spPr bwMode="auto">
            <a:xfrm rot="-2683149">
              <a:off x="2736" y="118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24" name="AutoShape 1280"/>
            <p:cNvSpPr>
              <a:spLocks noChangeArrowheads="1"/>
            </p:cNvSpPr>
            <p:nvPr/>
          </p:nvSpPr>
          <p:spPr bwMode="auto">
            <a:xfrm rot="-2683149">
              <a:off x="3057" y="268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25" name="AutoShape 1281"/>
            <p:cNvSpPr>
              <a:spLocks noChangeArrowheads="1"/>
            </p:cNvSpPr>
            <p:nvPr/>
          </p:nvSpPr>
          <p:spPr bwMode="auto">
            <a:xfrm rot="-2683149">
              <a:off x="3120" y="2784"/>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26" name="AutoShape 1282"/>
            <p:cNvSpPr>
              <a:spLocks noChangeArrowheads="1"/>
            </p:cNvSpPr>
            <p:nvPr/>
          </p:nvSpPr>
          <p:spPr bwMode="auto">
            <a:xfrm rot="-2683149">
              <a:off x="4065" y="1599"/>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27" name="AutoShape 1283"/>
            <p:cNvSpPr>
              <a:spLocks noChangeArrowheads="1"/>
            </p:cNvSpPr>
            <p:nvPr/>
          </p:nvSpPr>
          <p:spPr bwMode="auto">
            <a:xfrm rot="-2683149">
              <a:off x="4176" y="1536"/>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28" name="AutoShape 1284"/>
            <p:cNvSpPr>
              <a:spLocks noChangeArrowheads="1"/>
            </p:cNvSpPr>
            <p:nvPr/>
          </p:nvSpPr>
          <p:spPr bwMode="auto">
            <a:xfrm rot="-2683149" flipH="1" flipV="1">
              <a:off x="4704" y="100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29" name="AutoShape 1285"/>
            <p:cNvSpPr>
              <a:spLocks noChangeArrowheads="1"/>
            </p:cNvSpPr>
            <p:nvPr/>
          </p:nvSpPr>
          <p:spPr bwMode="auto">
            <a:xfrm rot="-2683149" flipH="1" flipV="1">
              <a:off x="4752" y="912"/>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30" name="AutoShape 1286"/>
            <p:cNvSpPr>
              <a:spLocks noChangeArrowheads="1"/>
            </p:cNvSpPr>
            <p:nvPr/>
          </p:nvSpPr>
          <p:spPr bwMode="auto">
            <a:xfrm rot="-2683149" flipH="1" flipV="1">
              <a:off x="1728" y="3648"/>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31" name="AutoShape 1287"/>
            <p:cNvSpPr>
              <a:spLocks noChangeArrowheads="1"/>
            </p:cNvSpPr>
            <p:nvPr/>
          </p:nvSpPr>
          <p:spPr bwMode="auto">
            <a:xfrm rot="-2683149" flipH="1" flipV="1">
              <a:off x="1632" y="3615"/>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32" name="AutoShape 1288"/>
            <p:cNvSpPr>
              <a:spLocks noChangeArrowheads="1"/>
            </p:cNvSpPr>
            <p:nvPr/>
          </p:nvSpPr>
          <p:spPr bwMode="auto">
            <a:xfrm rot="-2683149">
              <a:off x="2976" y="2496"/>
              <a:ext cx="159" cy="159"/>
            </a:xfrm>
            <a:prstGeom prst="star4">
              <a:avLst>
                <a:gd name="adj" fmla="val 12500"/>
              </a:avLst>
            </a:prstGeom>
            <a:solidFill>
              <a:srgbClr val="FF99CC"/>
            </a:solid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33" name="AutoShape 1289"/>
            <p:cNvSpPr>
              <a:spLocks noChangeArrowheads="1"/>
            </p:cNvSpPr>
            <p:nvPr/>
          </p:nvSpPr>
          <p:spPr bwMode="auto">
            <a:xfrm rot="-2683149">
              <a:off x="3072" y="2529"/>
              <a:ext cx="159" cy="159"/>
            </a:xfrm>
            <a:prstGeom prst="star4">
              <a:avLst>
                <a:gd name="adj" fmla="val 12500"/>
              </a:avLst>
            </a:prstGeom>
            <a:solidFill>
              <a:srgbClr val="00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58652" name="Group 1308"/>
          <p:cNvGrpSpPr>
            <a:grpSpLocks/>
          </p:cNvGrpSpPr>
          <p:nvPr/>
        </p:nvGrpSpPr>
        <p:grpSpPr bwMode="auto">
          <a:xfrm>
            <a:off x="609600" y="5105400"/>
            <a:ext cx="3898900" cy="762000"/>
            <a:chOff x="432" y="3216"/>
            <a:chExt cx="2456" cy="480"/>
          </a:xfrm>
        </p:grpSpPr>
        <p:sp>
          <p:nvSpPr>
            <p:cNvPr id="58642" name="Oval 1298"/>
            <p:cNvSpPr>
              <a:spLocks noChangeArrowheads="1"/>
            </p:cNvSpPr>
            <p:nvPr/>
          </p:nvSpPr>
          <p:spPr bwMode="auto">
            <a:xfrm>
              <a:off x="1488" y="3216"/>
              <a:ext cx="480" cy="480"/>
            </a:xfrm>
            <a:prstGeom prst="ellipse">
              <a:avLst/>
            </a:prstGeom>
            <a:solidFill>
              <a:srgbClr val="00FFFF">
                <a:alpha val="50000"/>
              </a:srgbClr>
            </a:solidFill>
            <a:ln w="19050">
              <a:solidFill>
                <a:srgbClr val="33CCC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58643" name="Group 1299"/>
            <p:cNvGrpSpPr>
              <a:grpSpLocks/>
            </p:cNvGrpSpPr>
            <p:nvPr/>
          </p:nvGrpSpPr>
          <p:grpSpPr bwMode="auto">
            <a:xfrm>
              <a:off x="1776" y="3456"/>
              <a:ext cx="1112" cy="144"/>
              <a:chOff x="2616" y="2768"/>
              <a:chExt cx="1088" cy="96"/>
            </a:xfrm>
          </p:grpSpPr>
          <p:sp>
            <p:nvSpPr>
              <p:cNvPr id="58644" name="Line 1300"/>
              <p:cNvSpPr>
                <a:spLocks noChangeShapeType="1"/>
              </p:cNvSpPr>
              <p:nvPr/>
            </p:nvSpPr>
            <p:spPr bwMode="auto">
              <a:xfrm>
                <a:off x="3224" y="2864"/>
                <a:ext cx="480" cy="0"/>
              </a:xfrm>
              <a:prstGeom prst="line">
                <a:avLst/>
              </a:prstGeom>
              <a:noFill/>
              <a:ln w="444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645" name="Line 1301"/>
              <p:cNvSpPr>
                <a:spLocks noChangeShapeType="1"/>
              </p:cNvSpPr>
              <p:nvPr/>
            </p:nvSpPr>
            <p:spPr bwMode="auto">
              <a:xfrm flipH="1">
                <a:off x="2616" y="2768"/>
                <a:ext cx="480" cy="0"/>
              </a:xfrm>
              <a:prstGeom prst="line">
                <a:avLst/>
              </a:prstGeom>
              <a:noFill/>
              <a:ln w="4445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8646" name="Group 1302"/>
            <p:cNvGrpSpPr>
              <a:grpSpLocks/>
            </p:cNvGrpSpPr>
            <p:nvPr/>
          </p:nvGrpSpPr>
          <p:grpSpPr bwMode="auto">
            <a:xfrm>
              <a:off x="432" y="3408"/>
              <a:ext cx="1248" cy="48"/>
              <a:chOff x="1728" y="2736"/>
              <a:chExt cx="1008" cy="48"/>
            </a:xfrm>
          </p:grpSpPr>
          <p:sp>
            <p:nvSpPr>
              <p:cNvPr id="58647" name="Line 1303"/>
              <p:cNvSpPr>
                <a:spLocks noChangeShapeType="1"/>
              </p:cNvSpPr>
              <p:nvPr/>
            </p:nvSpPr>
            <p:spPr bwMode="auto">
              <a:xfrm>
                <a:off x="2304" y="2784"/>
                <a:ext cx="432" cy="0"/>
              </a:xfrm>
              <a:prstGeom prst="line">
                <a:avLst/>
              </a:prstGeom>
              <a:noFill/>
              <a:ln w="444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8648" name="Line 1304"/>
              <p:cNvSpPr>
                <a:spLocks noChangeShapeType="1"/>
              </p:cNvSpPr>
              <p:nvPr/>
            </p:nvSpPr>
            <p:spPr bwMode="auto">
              <a:xfrm flipH="1">
                <a:off x="1728" y="2736"/>
                <a:ext cx="400" cy="0"/>
              </a:xfrm>
              <a:prstGeom prst="line">
                <a:avLst/>
              </a:prstGeom>
              <a:noFill/>
              <a:ln w="4445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grpSp>
        <p:nvGrpSpPr>
          <p:cNvPr id="58668" name="Group 1324"/>
          <p:cNvGrpSpPr>
            <a:grpSpLocks/>
          </p:cNvGrpSpPr>
          <p:nvPr/>
        </p:nvGrpSpPr>
        <p:grpSpPr bwMode="auto">
          <a:xfrm>
            <a:off x="5334000" y="3657600"/>
            <a:ext cx="3733800" cy="1905000"/>
            <a:chOff x="3360" y="2304"/>
            <a:chExt cx="2352" cy="1200"/>
          </a:xfrm>
        </p:grpSpPr>
        <p:sp>
          <p:nvSpPr>
            <p:cNvPr id="58658" name="AutoShape 1314"/>
            <p:cNvSpPr>
              <a:spLocks noChangeArrowheads="1"/>
            </p:cNvSpPr>
            <p:nvPr/>
          </p:nvSpPr>
          <p:spPr bwMode="auto">
            <a:xfrm>
              <a:off x="3360" y="2304"/>
              <a:ext cx="2352" cy="1200"/>
            </a:xfrm>
            <a:prstGeom prst="roundRect">
              <a:avLst>
                <a:gd name="adj" fmla="val 16667"/>
              </a:avLst>
            </a:prstGeom>
            <a:solidFill>
              <a:srgbClr val="00FFFF">
                <a:alpha val="50000"/>
              </a:srgbClr>
            </a:solidFill>
            <a:ln w="38100">
              <a:solidFill>
                <a:srgbClr val="33CCC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aphicFrame>
          <p:nvGraphicFramePr>
            <p:cNvPr id="58654" name="Object 1310"/>
            <p:cNvGraphicFramePr>
              <a:graphicFrameLocks noChangeAspect="1"/>
            </p:cNvGraphicFramePr>
            <p:nvPr/>
          </p:nvGraphicFramePr>
          <p:xfrm>
            <a:off x="3792" y="2592"/>
            <a:ext cx="482" cy="624"/>
          </p:xfrm>
          <a:graphic>
            <a:graphicData uri="http://schemas.openxmlformats.org/presentationml/2006/ole">
              <mc:AlternateContent xmlns:mc="http://schemas.openxmlformats.org/markup-compatibility/2006">
                <mc:Choice xmlns:v="urn:schemas-microsoft-com:vml" Requires="v">
                  <p:oleObj spid="_x0000_s15377" name="Equation" r:id="rId3" imgW="304560" imgH="393480" progId="Equation.3">
                    <p:embed/>
                  </p:oleObj>
                </mc:Choice>
                <mc:Fallback>
                  <p:oleObj name="Equation" r:id="rId3" imgW="30456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92" y="2592"/>
                          <a:ext cx="482" cy="6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8655" name="Object 1311"/>
            <p:cNvGraphicFramePr>
              <a:graphicFrameLocks noChangeAspect="1"/>
            </p:cNvGraphicFramePr>
            <p:nvPr/>
          </p:nvGraphicFramePr>
          <p:xfrm>
            <a:off x="4746" y="2592"/>
            <a:ext cx="582" cy="624"/>
          </p:xfrm>
          <a:graphic>
            <a:graphicData uri="http://schemas.openxmlformats.org/presentationml/2006/ole">
              <mc:AlternateContent xmlns:mc="http://schemas.openxmlformats.org/markup-compatibility/2006">
                <mc:Choice xmlns:v="urn:schemas-microsoft-com:vml" Requires="v">
                  <p:oleObj spid="_x0000_s15378" name="Equation" r:id="rId5" imgW="368280" imgH="393480" progId="Equation.3">
                    <p:embed/>
                  </p:oleObj>
                </mc:Choice>
                <mc:Fallback>
                  <p:oleObj name="Equation" r:id="rId5" imgW="36828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46" y="2592"/>
                          <a:ext cx="582" cy="6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8656" name="Rectangle 1312"/>
            <p:cNvSpPr>
              <a:spLocks noChangeArrowheads="1"/>
            </p:cNvSpPr>
            <p:nvPr/>
          </p:nvSpPr>
          <p:spPr bwMode="auto">
            <a:xfrm>
              <a:off x="3408" y="2352"/>
              <a:ext cx="225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rgbClr val="003399"/>
                </a:buClr>
                <a:buFont typeface="Wingdings" pitchFamily="2" charset="2"/>
                <a:buChar char="§"/>
                <a:defRPr sz="2400">
                  <a:solidFill>
                    <a:srgbClr val="003399"/>
                  </a:solidFill>
                  <a:latin typeface="Arial" charset="0"/>
                  <a:ea typeface="ヒラギノ角ゴ Pro W3" pitchFamily="28" charset="-128"/>
                </a:defRPr>
              </a:lvl1pPr>
              <a:lvl2pPr marL="742950" indent="-285750" algn="l">
                <a:spcBef>
                  <a:spcPct val="20000"/>
                </a:spcBef>
                <a:buClr>
                  <a:srgbClr val="0099CC"/>
                </a:buClr>
                <a:buFont typeface="Wingdings" pitchFamily="2" charset="2"/>
                <a:defRPr sz="2400">
                  <a:solidFill>
                    <a:schemeClr val="tx1"/>
                  </a:solidFill>
                  <a:latin typeface="Arial" charset="0"/>
                  <a:ea typeface="ヒラギノ角ゴ Pro W3" pitchFamily="28" charset="-128"/>
                </a:defRPr>
              </a:lvl2pPr>
              <a:lvl3pPr marL="1143000" indent="-228600" algn="l">
                <a:spcBef>
                  <a:spcPct val="20000"/>
                </a:spcBef>
                <a:buClr>
                  <a:srgbClr val="0099CC"/>
                </a:buClr>
                <a:buFont typeface="Wingdings" pitchFamily="2" charset="2"/>
                <a:defRPr sz="2400">
                  <a:solidFill>
                    <a:schemeClr val="tx1"/>
                  </a:solidFill>
                  <a:latin typeface="Arial" charset="0"/>
                  <a:ea typeface="ヒラギノ角ゴ Pro W3" pitchFamily="28" charset="-128"/>
                </a:defRPr>
              </a:lvl3pPr>
              <a:lvl4pPr marL="1600200" indent="-228600" algn="l">
                <a:spcBef>
                  <a:spcPct val="20000"/>
                </a:spcBef>
                <a:buClr>
                  <a:srgbClr val="0099CC"/>
                </a:buClr>
                <a:buFont typeface="Wingdings" pitchFamily="2" charset="2"/>
                <a:defRPr sz="2400">
                  <a:solidFill>
                    <a:schemeClr val="tx1"/>
                  </a:solidFill>
                  <a:latin typeface="Arial" charset="0"/>
                  <a:ea typeface="ヒラギノ角ゴ Pro W3" pitchFamily="28" charset="-128"/>
                </a:defRPr>
              </a:lvl4pPr>
              <a:lvl5pPr marL="2057400" indent="-228600" algn="l">
                <a:spcBef>
                  <a:spcPct val="20000"/>
                </a:spcBef>
                <a:buClr>
                  <a:srgbClr val="0099CC"/>
                </a:buClr>
                <a:buFont typeface="Wingdings" pitchFamily="2" charset="2"/>
                <a:defRPr sz="2400">
                  <a:solidFill>
                    <a:schemeClr val="tx1"/>
                  </a:solidFill>
                  <a:latin typeface="Arial" charset="0"/>
                  <a:ea typeface="ヒラギノ角ゴ Pro W3" pitchFamily="28" charset="-128"/>
                </a:defRPr>
              </a:lvl5pPr>
              <a:lvl6pPr marL="2514600" indent="-228600" fontAlgn="base">
                <a:spcBef>
                  <a:spcPct val="20000"/>
                </a:spcBef>
                <a:spcAft>
                  <a:spcPct val="0"/>
                </a:spcAft>
                <a:buClr>
                  <a:srgbClr val="0099CC"/>
                </a:buClr>
                <a:buFont typeface="Wingdings" pitchFamily="2" charset="2"/>
                <a:defRPr sz="2400">
                  <a:solidFill>
                    <a:schemeClr val="tx1"/>
                  </a:solidFill>
                  <a:latin typeface="Arial" charset="0"/>
                  <a:ea typeface="ヒラギノ角ゴ Pro W3" pitchFamily="28" charset="-128"/>
                </a:defRPr>
              </a:lvl6pPr>
              <a:lvl7pPr marL="2971800" indent="-228600" fontAlgn="base">
                <a:spcBef>
                  <a:spcPct val="20000"/>
                </a:spcBef>
                <a:spcAft>
                  <a:spcPct val="0"/>
                </a:spcAft>
                <a:buClr>
                  <a:srgbClr val="0099CC"/>
                </a:buClr>
                <a:buFont typeface="Wingdings" pitchFamily="2" charset="2"/>
                <a:defRPr sz="2400">
                  <a:solidFill>
                    <a:schemeClr val="tx1"/>
                  </a:solidFill>
                  <a:latin typeface="Arial" charset="0"/>
                  <a:ea typeface="ヒラギノ角ゴ Pro W3" pitchFamily="28" charset="-128"/>
                </a:defRPr>
              </a:lvl7pPr>
              <a:lvl8pPr marL="3429000" indent="-228600" fontAlgn="base">
                <a:spcBef>
                  <a:spcPct val="20000"/>
                </a:spcBef>
                <a:spcAft>
                  <a:spcPct val="0"/>
                </a:spcAft>
                <a:buClr>
                  <a:srgbClr val="0099CC"/>
                </a:buClr>
                <a:buFont typeface="Wingdings" pitchFamily="2" charset="2"/>
                <a:defRPr sz="2400">
                  <a:solidFill>
                    <a:schemeClr val="tx1"/>
                  </a:solidFill>
                  <a:latin typeface="Arial" charset="0"/>
                  <a:ea typeface="ヒラギノ角ゴ Pro W3" pitchFamily="28" charset="-128"/>
                </a:defRPr>
              </a:lvl8pPr>
              <a:lvl9pPr marL="3886200" indent="-228600" fontAlgn="base">
                <a:spcBef>
                  <a:spcPct val="20000"/>
                </a:spcBef>
                <a:spcAft>
                  <a:spcPct val="0"/>
                </a:spcAft>
                <a:buClr>
                  <a:srgbClr val="0099CC"/>
                </a:buClr>
                <a:buFont typeface="Wingdings" pitchFamily="2" charset="2"/>
                <a:defRPr sz="2400">
                  <a:solidFill>
                    <a:schemeClr val="tx1"/>
                  </a:solidFill>
                  <a:latin typeface="Arial" charset="0"/>
                  <a:ea typeface="ヒラギノ角ゴ Pro W3" pitchFamily="28" charset="-128"/>
                </a:defRPr>
              </a:lvl9pPr>
            </a:lstStyle>
            <a:p>
              <a:pPr eaLnBrk="1" hangingPunct="1"/>
              <a:r>
                <a:rPr lang="en-GB" altLang="en-US"/>
                <a:t>Volume recombination</a:t>
              </a:r>
            </a:p>
            <a:p>
              <a:pPr eaLnBrk="1" hangingPunct="1"/>
              <a:endParaRPr lang="en-GB" altLang="en-US"/>
            </a:p>
            <a:p>
              <a:pPr eaLnBrk="1" hangingPunct="1"/>
              <a:endParaRPr lang="en-GB" altLang="en-US"/>
            </a:p>
            <a:p>
              <a:pPr eaLnBrk="1" hangingPunct="1">
                <a:buFont typeface="Wingdings" pitchFamily="2" charset="2"/>
                <a:buNone/>
              </a:pPr>
              <a:r>
                <a:rPr lang="en-GB" altLang="en-US" sz="1800"/>
                <a:t>       (pulsed)        (continuous)</a:t>
              </a:r>
            </a:p>
          </p:txBody>
        </p:sp>
      </p:grpSp>
      <p:grpSp>
        <p:nvGrpSpPr>
          <p:cNvPr id="58667" name="Group 1323"/>
          <p:cNvGrpSpPr>
            <a:grpSpLocks/>
          </p:cNvGrpSpPr>
          <p:nvPr/>
        </p:nvGrpSpPr>
        <p:grpSpPr bwMode="auto">
          <a:xfrm>
            <a:off x="5334000" y="1981200"/>
            <a:ext cx="3505200" cy="1524000"/>
            <a:chOff x="3360" y="1248"/>
            <a:chExt cx="2208" cy="960"/>
          </a:xfrm>
        </p:grpSpPr>
        <p:sp>
          <p:nvSpPr>
            <p:cNvPr id="58657" name="AutoShape 1313"/>
            <p:cNvSpPr>
              <a:spLocks noChangeArrowheads="1"/>
            </p:cNvSpPr>
            <p:nvPr/>
          </p:nvSpPr>
          <p:spPr bwMode="auto">
            <a:xfrm>
              <a:off x="3360" y="1248"/>
              <a:ext cx="2208" cy="960"/>
            </a:xfrm>
            <a:prstGeom prst="roundRect">
              <a:avLst>
                <a:gd name="adj" fmla="val 16667"/>
              </a:avLst>
            </a:prstGeom>
            <a:solidFill>
              <a:srgbClr val="00FF00">
                <a:alpha val="50000"/>
              </a:srgbClr>
            </a:solidFill>
            <a:ln w="38100">
              <a:solidFill>
                <a:srgbClr val="3399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aphicFrame>
          <p:nvGraphicFramePr>
            <p:cNvPr id="58653" name="Object 1309"/>
            <p:cNvGraphicFramePr>
              <a:graphicFrameLocks noChangeAspect="1"/>
            </p:cNvGraphicFramePr>
            <p:nvPr/>
          </p:nvGraphicFramePr>
          <p:xfrm>
            <a:off x="4176" y="1536"/>
            <a:ext cx="482" cy="624"/>
          </p:xfrm>
          <a:graphic>
            <a:graphicData uri="http://schemas.openxmlformats.org/presentationml/2006/ole">
              <mc:AlternateContent xmlns:mc="http://schemas.openxmlformats.org/markup-compatibility/2006">
                <mc:Choice xmlns:v="urn:schemas-microsoft-com:vml" Requires="v">
                  <p:oleObj spid="_x0000_s15379" name="Equation" r:id="rId7" imgW="304560" imgH="393480" progId="Equation.3">
                    <p:embed/>
                  </p:oleObj>
                </mc:Choice>
                <mc:Fallback>
                  <p:oleObj name="Equation" r:id="rId7" imgW="304560" imgH="393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76" y="1536"/>
                          <a:ext cx="482" cy="6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8659" name="Rectangle 1315"/>
            <p:cNvSpPr>
              <a:spLocks noChangeArrowheads="1"/>
            </p:cNvSpPr>
            <p:nvPr/>
          </p:nvSpPr>
          <p:spPr bwMode="auto">
            <a:xfrm>
              <a:off x="3408" y="1296"/>
              <a:ext cx="206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rgbClr val="003399"/>
                </a:buClr>
                <a:buFont typeface="Wingdings" pitchFamily="2" charset="2"/>
                <a:buChar char="§"/>
                <a:defRPr sz="2400">
                  <a:solidFill>
                    <a:srgbClr val="003399"/>
                  </a:solidFill>
                  <a:latin typeface="Arial" charset="0"/>
                  <a:ea typeface="ヒラギノ角ゴ Pro W3" pitchFamily="28" charset="-128"/>
                </a:defRPr>
              </a:lvl1pPr>
              <a:lvl2pPr marL="742950" indent="-285750" algn="l">
                <a:spcBef>
                  <a:spcPct val="20000"/>
                </a:spcBef>
                <a:buClr>
                  <a:srgbClr val="0099CC"/>
                </a:buClr>
                <a:buFont typeface="Wingdings" pitchFamily="2" charset="2"/>
                <a:defRPr sz="2400">
                  <a:solidFill>
                    <a:schemeClr val="tx1"/>
                  </a:solidFill>
                  <a:latin typeface="Arial" charset="0"/>
                  <a:ea typeface="ヒラギノ角ゴ Pro W3" pitchFamily="28" charset="-128"/>
                </a:defRPr>
              </a:lvl2pPr>
              <a:lvl3pPr marL="1143000" indent="-228600" algn="l">
                <a:spcBef>
                  <a:spcPct val="20000"/>
                </a:spcBef>
                <a:buClr>
                  <a:srgbClr val="0099CC"/>
                </a:buClr>
                <a:buFont typeface="Wingdings" pitchFamily="2" charset="2"/>
                <a:defRPr sz="2400">
                  <a:solidFill>
                    <a:schemeClr val="tx1"/>
                  </a:solidFill>
                  <a:latin typeface="Arial" charset="0"/>
                  <a:ea typeface="ヒラギノ角ゴ Pro W3" pitchFamily="28" charset="-128"/>
                </a:defRPr>
              </a:lvl3pPr>
              <a:lvl4pPr marL="1600200" indent="-228600" algn="l">
                <a:spcBef>
                  <a:spcPct val="20000"/>
                </a:spcBef>
                <a:buClr>
                  <a:srgbClr val="0099CC"/>
                </a:buClr>
                <a:buFont typeface="Wingdings" pitchFamily="2" charset="2"/>
                <a:defRPr sz="2400">
                  <a:solidFill>
                    <a:schemeClr val="tx1"/>
                  </a:solidFill>
                  <a:latin typeface="Arial" charset="0"/>
                  <a:ea typeface="ヒラギノ角ゴ Pro W3" pitchFamily="28" charset="-128"/>
                </a:defRPr>
              </a:lvl4pPr>
              <a:lvl5pPr marL="2057400" indent="-228600" algn="l">
                <a:spcBef>
                  <a:spcPct val="20000"/>
                </a:spcBef>
                <a:buClr>
                  <a:srgbClr val="0099CC"/>
                </a:buClr>
                <a:buFont typeface="Wingdings" pitchFamily="2" charset="2"/>
                <a:defRPr sz="2400">
                  <a:solidFill>
                    <a:schemeClr val="tx1"/>
                  </a:solidFill>
                  <a:latin typeface="Arial" charset="0"/>
                  <a:ea typeface="ヒラギノ角ゴ Pro W3" pitchFamily="28" charset="-128"/>
                </a:defRPr>
              </a:lvl5pPr>
              <a:lvl6pPr marL="2514600" indent="-228600" fontAlgn="base">
                <a:spcBef>
                  <a:spcPct val="20000"/>
                </a:spcBef>
                <a:spcAft>
                  <a:spcPct val="0"/>
                </a:spcAft>
                <a:buClr>
                  <a:srgbClr val="0099CC"/>
                </a:buClr>
                <a:buFont typeface="Wingdings" pitchFamily="2" charset="2"/>
                <a:defRPr sz="2400">
                  <a:solidFill>
                    <a:schemeClr val="tx1"/>
                  </a:solidFill>
                  <a:latin typeface="Arial" charset="0"/>
                  <a:ea typeface="ヒラギノ角ゴ Pro W3" pitchFamily="28" charset="-128"/>
                </a:defRPr>
              </a:lvl6pPr>
              <a:lvl7pPr marL="2971800" indent="-228600" fontAlgn="base">
                <a:spcBef>
                  <a:spcPct val="20000"/>
                </a:spcBef>
                <a:spcAft>
                  <a:spcPct val="0"/>
                </a:spcAft>
                <a:buClr>
                  <a:srgbClr val="0099CC"/>
                </a:buClr>
                <a:buFont typeface="Wingdings" pitchFamily="2" charset="2"/>
                <a:defRPr sz="2400">
                  <a:solidFill>
                    <a:schemeClr val="tx1"/>
                  </a:solidFill>
                  <a:latin typeface="Arial" charset="0"/>
                  <a:ea typeface="ヒラギノ角ゴ Pro W3" pitchFamily="28" charset="-128"/>
                </a:defRPr>
              </a:lvl7pPr>
              <a:lvl8pPr marL="3429000" indent="-228600" fontAlgn="base">
                <a:spcBef>
                  <a:spcPct val="20000"/>
                </a:spcBef>
                <a:spcAft>
                  <a:spcPct val="0"/>
                </a:spcAft>
                <a:buClr>
                  <a:srgbClr val="0099CC"/>
                </a:buClr>
                <a:buFont typeface="Wingdings" pitchFamily="2" charset="2"/>
                <a:defRPr sz="2400">
                  <a:solidFill>
                    <a:schemeClr val="tx1"/>
                  </a:solidFill>
                  <a:latin typeface="Arial" charset="0"/>
                  <a:ea typeface="ヒラギノ角ゴ Pro W3" pitchFamily="28" charset="-128"/>
                </a:defRPr>
              </a:lvl8pPr>
              <a:lvl9pPr marL="3886200" indent="-228600" fontAlgn="base">
                <a:spcBef>
                  <a:spcPct val="20000"/>
                </a:spcBef>
                <a:spcAft>
                  <a:spcPct val="0"/>
                </a:spcAft>
                <a:buClr>
                  <a:srgbClr val="0099CC"/>
                </a:buClr>
                <a:buFont typeface="Wingdings" pitchFamily="2" charset="2"/>
                <a:defRPr sz="2400">
                  <a:solidFill>
                    <a:schemeClr val="tx1"/>
                  </a:solidFill>
                  <a:latin typeface="Arial" charset="0"/>
                  <a:ea typeface="ヒラギノ角ゴ Pro W3" pitchFamily="28" charset="-128"/>
                </a:defRPr>
              </a:lvl9pPr>
            </a:lstStyle>
            <a:p>
              <a:pPr eaLnBrk="1" hangingPunct="1"/>
              <a:r>
                <a:rPr lang="en-GB" altLang="en-US"/>
                <a:t>Initial recombination</a:t>
              </a:r>
            </a:p>
          </p:txBody>
        </p:sp>
      </p:grpSp>
      <p:grpSp>
        <p:nvGrpSpPr>
          <p:cNvPr id="58669" name="Group 1325"/>
          <p:cNvGrpSpPr>
            <a:grpSpLocks/>
          </p:cNvGrpSpPr>
          <p:nvPr/>
        </p:nvGrpSpPr>
        <p:grpSpPr bwMode="auto">
          <a:xfrm>
            <a:off x="5334000" y="5715000"/>
            <a:ext cx="3733800" cy="685800"/>
            <a:chOff x="3360" y="3600"/>
            <a:chExt cx="2352" cy="432"/>
          </a:xfrm>
        </p:grpSpPr>
        <p:sp>
          <p:nvSpPr>
            <p:cNvPr id="58664" name="AutoShape 1320"/>
            <p:cNvSpPr>
              <a:spLocks noChangeArrowheads="1"/>
            </p:cNvSpPr>
            <p:nvPr/>
          </p:nvSpPr>
          <p:spPr bwMode="auto">
            <a:xfrm>
              <a:off x="3360" y="3600"/>
              <a:ext cx="2352" cy="432"/>
            </a:xfrm>
            <a:prstGeom prst="roundRect">
              <a:avLst>
                <a:gd name="adj" fmla="val 16667"/>
              </a:avLst>
            </a:prstGeom>
            <a:solidFill>
              <a:srgbClr val="FFCC00">
                <a:alpha val="50000"/>
              </a:srgbClr>
            </a:solidFill>
            <a:ln w="38100">
              <a:solidFill>
                <a:srgbClr val="FF99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666" name="Rectangle 1322"/>
            <p:cNvSpPr>
              <a:spLocks noChangeArrowheads="1"/>
            </p:cNvSpPr>
            <p:nvPr/>
          </p:nvSpPr>
          <p:spPr bwMode="auto">
            <a:xfrm>
              <a:off x="3408" y="3648"/>
              <a:ext cx="225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spcBef>
                  <a:spcPct val="20000"/>
                </a:spcBef>
                <a:buClr>
                  <a:srgbClr val="003399"/>
                </a:buClr>
                <a:buFont typeface="Wingdings" pitchFamily="2" charset="2"/>
                <a:buChar char="§"/>
                <a:defRPr sz="2400">
                  <a:solidFill>
                    <a:srgbClr val="003399"/>
                  </a:solidFill>
                  <a:latin typeface="Arial" charset="0"/>
                  <a:ea typeface="ヒラギノ角ゴ Pro W3" pitchFamily="28" charset="-128"/>
                </a:defRPr>
              </a:lvl1pPr>
              <a:lvl2pPr marL="742950" indent="-285750" algn="l">
                <a:spcBef>
                  <a:spcPct val="20000"/>
                </a:spcBef>
                <a:buClr>
                  <a:srgbClr val="0099CC"/>
                </a:buClr>
                <a:buFont typeface="Wingdings" pitchFamily="2" charset="2"/>
                <a:defRPr sz="2400">
                  <a:solidFill>
                    <a:schemeClr val="tx1"/>
                  </a:solidFill>
                  <a:latin typeface="Arial" charset="0"/>
                  <a:ea typeface="ヒラギノ角ゴ Pro W3" pitchFamily="28" charset="-128"/>
                </a:defRPr>
              </a:lvl2pPr>
              <a:lvl3pPr marL="1143000" indent="-228600" algn="l">
                <a:spcBef>
                  <a:spcPct val="20000"/>
                </a:spcBef>
                <a:buClr>
                  <a:srgbClr val="0099CC"/>
                </a:buClr>
                <a:buFont typeface="Wingdings" pitchFamily="2" charset="2"/>
                <a:defRPr sz="2400">
                  <a:solidFill>
                    <a:schemeClr val="tx1"/>
                  </a:solidFill>
                  <a:latin typeface="Arial" charset="0"/>
                  <a:ea typeface="ヒラギノ角ゴ Pro W3" pitchFamily="28" charset="-128"/>
                </a:defRPr>
              </a:lvl3pPr>
              <a:lvl4pPr marL="1600200" indent="-228600" algn="l">
                <a:spcBef>
                  <a:spcPct val="20000"/>
                </a:spcBef>
                <a:buClr>
                  <a:srgbClr val="0099CC"/>
                </a:buClr>
                <a:buFont typeface="Wingdings" pitchFamily="2" charset="2"/>
                <a:defRPr sz="2400">
                  <a:solidFill>
                    <a:schemeClr val="tx1"/>
                  </a:solidFill>
                  <a:latin typeface="Arial" charset="0"/>
                  <a:ea typeface="ヒラギノ角ゴ Pro W3" pitchFamily="28" charset="-128"/>
                </a:defRPr>
              </a:lvl4pPr>
              <a:lvl5pPr marL="2057400" indent="-228600" algn="l">
                <a:spcBef>
                  <a:spcPct val="20000"/>
                </a:spcBef>
                <a:buClr>
                  <a:srgbClr val="0099CC"/>
                </a:buClr>
                <a:buFont typeface="Wingdings" pitchFamily="2" charset="2"/>
                <a:defRPr sz="2400">
                  <a:solidFill>
                    <a:schemeClr val="tx1"/>
                  </a:solidFill>
                  <a:latin typeface="Arial" charset="0"/>
                  <a:ea typeface="ヒラギノ角ゴ Pro W3" pitchFamily="28" charset="-128"/>
                </a:defRPr>
              </a:lvl5pPr>
              <a:lvl6pPr marL="2514600" indent="-228600" fontAlgn="base">
                <a:spcBef>
                  <a:spcPct val="20000"/>
                </a:spcBef>
                <a:spcAft>
                  <a:spcPct val="0"/>
                </a:spcAft>
                <a:buClr>
                  <a:srgbClr val="0099CC"/>
                </a:buClr>
                <a:buFont typeface="Wingdings" pitchFamily="2" charset="2"/>
                <a:defRPr sz="2400">
                  <a:solidFill>
                    <a:schemeClr val="tx1"/>
                  </a:solidFill>
                  <a:latin typeface="Arial" charset="0"/>
                  <a:ea typeface="ヒラギノ角ゴ Pro W3" pitchFamily="28" charset="-128"/>
                </a:defRPr>
              </a:lvl6pPr>
              <a:lvl7pPr marL="2971800" indent="-228600" fontAlgn="base">
                <a:spcBef>
                  <a:spcPct val="20000"/>
                </a:spcBef>
                <a:spcAft>
                  <a:spcPct val="0"/>
                </a:spcAft>
                <a:buClr>
                  <a:srgbClr val="0099CC"/>
                </a:buClr>
                <a:buFont typeface="Wingdings" pitchFamily="2" charset="2"/>
                <a:defRPr sz="2400">
                  <a:solidFill>
                    <a:schemeClr val="tx1"/>
                  </a:solidFill>
                  <a:latin typeface="Arial" charset="0"/>
                  <a:ea typeface="ヒラギノ角ゴ Pro W3" pitchFamily="28" charset="-128"/>
                </a:defRPr>
              </a:lvl7pPr>
              <a:lvl8pPr marL="3429000" indent="-228600" fontAlgn="base">
                <a:spcBef>
                  <a:spcPct val="20000"/>
                </a:spcBef>
                <a:spcAft>
                  <a:spcPct val="0"/>
                </a:spcAft>
                <a:buClr>
                  <a:srgbClr val="0099CC"/>
                </a:buClr>
                <a:buFont typeface="Wingdings" pitchFamily="2" charset="2"/>
                <a:defRPr sz="2400">
                  <a:solidFill>
                    <a:schemeClr val="tx1"/>
                  </a:solidFill>
                  <a:latin typeface="Arial" charset="0"/>
                  <a:ea typeface="ヒラギノ角ゴ Pro W3" pitchFamily="28" charset="-128"/>
                </a:defRPr>
              </a:lvl8pPr>
              <a:lvl9pPr marL="3886200" indent="-228600" fontAlgn="base">
                <a:spcBef>
                  <a:spcPct val="20000"/>
                </a:spcBef>
                <a:spcAft>
                  <a:spcPct val="0"/>
                </a:spcAft>
                <a:buClr>
                  <a:srgbClr val="0099CC"/>
                </a:buClr>
                <a:buFont typeface="Wingdings" pitchFamily="2" charset="2"/>
                <a:defRPr sz="2400">
                  <a:solidFill>
                    <a:schemeClr val="tx1"/>
                  </a:solidFill>
                  <a:latin typeface="Arial" charset="0"/>
                  <a:ea typeface="ヒラギノ角ゴ Pro W3" pitchFamily="28" charset="-128"/>
                </a:defRPr>
              </a:lvl9pPr>
            </a:lstStyle>
            <a:p>
              <a:pPr eaLnBrk="1" hangingPunct="1"/>
              <a:r>
                <a:rPr lang="en-GB" altLang="en-US"/>
                <a:t>Charge multiplication</a:t>
              </a:r>
            </a:p>
          </p:txBody>
        </p:sp>
      </p:grpSp>
    </p:spTree>
    <p:extLst>
      <p:ext uri="{BB962C8B-B14F-4D97-AF65-F5344CB8AC3E}">
        <p14:creationId xmlns:p14="http://schemas.microsoft.com/office/powerpoint/2010/main" val="24070128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8421"/>
                                        </p:tgtEl>
                                        <p:attrNameLst>
                                          <p:attrName>style.visibility</p:attrName>
                                        </p:attrNameLst>
                                      </p:cBhvr>
                                      <p:to>
                                        <p:strVal val="visible"/>
                                      </p:to>
                                    </p:set>
                                    <p:animEffect transition="in" filter="wipe(up)">
                                      <p:cBhvr>
                                        <p:cTn id="7" dur="500"/>
                                        <p:tgtEl>
                                          <p:spTgt spid="58421"/>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58423"/>
                                        </p:tgtEl>
                                        <p:attrNameLst>
                                          <p:attrName>style.visibility</p:attrName>
                                        </p:attrNameLst>
                                      </p:cBhvr>
                                      <p:to>
                                        <p:strVal val="visible"/>
                                      </p:to>
                                    </p:set>
                                    <p:animEffect transition="in" filter="dissolve">
                                      <p:cBhvr>
                                        <p:cTn id="11" dur="500"/>
                                        <p:tgtEl>
                                          <p:spTgt spid="58423"/>
                                        </p:tgtEl>
                                      </p:cBhvr>
                                    </p:animEffect>
                                  </p:childTnLst>
                                </p:cTn>
                              </p:par>
                            </p:childTnLst>
                          </p:cTn>
                        </p:par>
                        <p:par>
                          <p:cTn id="12" fill="hold" nodeType="afterGroup">
                            <p:stCondLst>
                              <p:cond delay="1000"/>
                            </p:stCondLst>
                            <p:childTnLst>
                              <p:par>
                                <p:cTn id="13" presetID="17" presetClass="entr" presetSubtype="10" fill="hold" nodeType="afterEffect">
                                  <p:stCondLst>
                                    <p:cond delay="0"/>
                                  </p:stCondLst>
                                  <p:childTnLst>
                                    <p:set>
                                      <p:cBhvr>
                                        <p:cTn id="14" dur="1" fill="hold">
                                          <p:stCondLst>
                                            <p:cond delay="0"/>
                                          </p:stCondLst>
                                        </p:cTn>
                                        <p:tgtEl>
                                          <p:spTgt spid="58520"/>
                                        </p:tgtEl>
                                        <p:attrNameLst>
                                          <p:attrName>style.visibility</p:attrName>
                                        </p:attrNameLst>
                                      </p:cBhvr>
                                      <p:to>
                                        <p:strVal val="visible"/>
                                      </p:to>
                                    </p:set>
                                    <p:anim calcmode="lin" valueType="num">
                                      <p:cBhvr>
                                        <p:cTn id="15" dur="500" fill="hold"/>
                                        <p:tgtEl>
                                          <p:spTgt spid="58520"/>
                                        </p:tgtEl>
                                        <p:attrNameLst>
                                          <p:attrName>ppt_w</p:attrName>
                                        </p:attrNameLst>
                                      </p:cBhvr>
                                      <p:tavLst>
                                        <p:tav tm="0">
                                          <p:val>
                                            <p:fltVal val="0"/>
                                          </p:val>
                                        </p:tav>
                                        <p:tav tm="100000">
                                          <p:val>
                                            <p:strVal val="#ppt_w"/>
                                          </p:val>
                                        </p:tav>
                                      </p:tavLst>
                                    </p:anim>
                                    <p:anim calcmode="lin" valueType="num">
                                      <p:cBhvr>
                                        <p:cTn id="16" dur="500" fill="hold"/>
                                        <p:tgtEl>
                                          <p:spTgt spid="58520"/>
                                        </p:tgtEl>
                                        <p:attrNameLst>
                                          <p:attrName>ppt_h</p:attrName>
                                        </p:attrNameLst>
                                      </p:cBhvr>
                                      <p:tavLst>
                                        <p:tav tm="0">
                                          <p:val>
                                            <p:strVal val="#ppt_h"/>
                                          </p:val>
                                        </p:tav>
                                        <p:tav tm="100000">
                                          <p:val>
                                            <p:strVal val="#ppt_h"/>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58422"/>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7" presetClass="entr" presetSubtype="10" fill="hold" nodeType="clickEffect">
                                  <p:stCondLst>
                                    <p:cond delay="0"/>
                                  </p:stCondLst>
                                  <p:childTnLst>
                                    <p:set>
                                      <p:cBhvr>
                                        <p:cTn id="24" dur="1" fill="hold">
                                          <p:stCondLst>
                                            <p:cond delay="0"/>
                                          </p:stCondLst>
                                        </p:cTn>
                                        <p:tgtEl>
                                          <p:spTgt spid="58523"/>
                                        </p:tgtEl>
                                        <p:attrNameLst>
                                          <p:attrName>style.visibility</p:attrName>
                                        </p:attrNameLst>
                                      </p:cBhvr>
                                      <p:to>
                                        <p:strVal val="visible"/>
                                      </p:to>
                                    </p:set>
                                    <p:anim calcmode="lin" valueType="num">
                                      <p:cBhvr>
                                        <p:cTn id="25" dur="500" fill="hold"/>
                                        <p:tgtEl>
                                          <p:spTgt spid="58523"/>
                                        </p:tgtEl>
                                        <p:attrNameLst>
                                          <p:attrName>ppt_w</p:attrName>
                                        </p:attrNameLst>
                                      </p:cBhvr>
                                      <p:tavLst>
                                        <p:tav tm="0">
                                          <p:val>
                                            <p:fltVal val="0"/>
                                          </p:val>
                                        </p:tav>
                                        <p:tav tm="100000">
                                          <p:val>
                                            <p:strVal val="#ppt_w"/>
                                          </p:val>
                                        </p:tav>
                                      </p:tavLst>
                                    </p:anim>
                                    <p:anim calcmode="lin" valueType="num">
                                      <p:cBhvr>
                                        <p:cTn id="26" dur="500" fill="hold"/>
                                        <p:tgtEl>
                                          <p:spTgt spid="58523"/>
                                        </p:tgtEl>
                                        <p:attrNameLst>
                                          <p:attrName>ppt_h</p:attrName>
                                        </p:attrNameLst>
                                      </p:cBhvr>
                                      <p:tavLst>
                                        <p:tav tm="0">
                                          <p:val>
                                            <p:strVal val="#ppt_h"/>
                                          </p:val>
                                        </p:tav>
                                        <p:tav tm="100000">
                                          <p:val>
                                            <p:strVal val="#ppt_h"/>
                                          </p:val>
                                        </p:tav>
                                      </p:tavLst>
                                    </p:anim>
                                  </p:childTnLst>
                                </p:cTn>
                              </p:par>
                            </p:childTnLst>
                          </p:cTn>
                        </p:par>
                        <p:par>
                          <p:cTn id="27" fill="hold" nodeType="afterGroup">
                            <p:stCondLst>
                              <p:cond delay="500"/>
                            </p:stCondLst>
                            <p:childTnLst>
                              <p:par>
                                <p:cTn id="28" presetID="1" presetClass="entr" presetSubtype="0" fill="hold" grpId="0" nodeType="afterEffect">
                                  <p:stCondLst>
                                    <p:cond delay="0"/>
                                  </p:stCondLst>
                                  <p:childTnLst>
                                    <p:set>
                                      <p:cBhvr>
                                        <p:cTn id="29" dur="1" fill="hold">
                                          <p:stCondLst>
                                            <p:cond delay="499"/>
                                          </p:stCondLst>
                                        </p:cTn>
                                        <p:tgtEl>
                                          <p:spTgt spid="58519"/>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5" presetClass="entr" presetSubtype="10" fill="hold" nodeType="clickEffect">
                                  <p:stCondLst>
                                    <p:cond delay="0"/>
                                  </p:stCondLst>
                                  <p:childTnLst>
                                    <p:set>
                                      <p:cBhvr>
                                        <p:cTn id="33" dur="1" fill="hold">
                                          <p:stCondLst>
                                            <p:cond delay="0"/>
                                          </p:stCondLst>
                                        </p:cTn>
                                        <p:tgtEl>
                                          <p:spTgt spid="58667"/>
                                        </p:tgtEl>
                                        <p:attrNameLst>
                                          <p:attrName>style.visibility</p:attrName>
                                        </p:attrNameLst>
                                      </p:cBhvr>
                                      <p:to>
                                        <p:strVal val="visible"/>
                                      </p:to>
                                    </p:set>
                                    <p:animEffect transition="in" filter="checkerboard(across)">
                                      <p:cBhvr>
                                        <p:cTn id="34" dur="500"/>
                                        <p:tgtEl>
                                          <p:spTgt spid="58667"/>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1" fill="hold" grpId="0" nodeType="clickEffect">
                                  <p:stCondLst>
                                    <p:cond delay="0"/>
                                  </p:stCondLst>
                                  <p:childTnLst>
                                    <p:set>
                                      <p:cBhvr>
                                        <p:cTn id="38" dur="1" fill="hold">
                                          <p:stCondLst>
                                            <p:cond delay="0"/>
                                          </p:stCondLst>
                                        </p:cTn>
                                        <p:tgtEl>
                                          <p:spTgt spid="58537"/>
                                        </p:tgtEl>
                                        <p:attrNameLst>
                                          <p:attrName>style.visibility</p:attrName>
                                        </p:attrNameLst>
                                      </p:cBhvr>
                                      <p:to>
                                        <p:strVal val="visible"/>
                                      </p:to>
                                    </p:set>
                                    <p:animEffect transition="in" filter="wipe(up)">
                                      <p:cBhvr>
                                        <p:cTn id="39" dur="500"/>
                                        <p:tgtEl>
                                          <p:spTgt spid="58537"/>
                                        </p:tgtEl>
                                      </p:cBhvr>
                                    </p:animEffect>
                                  </p:childTnLst>
                                </p:cTn>
                              </p:par>
                            </p:childTnLst>
                          </p:cTn>
                        </p:par>
                        <p:par>
                          <p:cTn id="40" fill="hold" nodeType="afterGroup">
                            <p:stCondLst>
                              <p:cond delay="500"/>
                            </p:stCondLst>
                            <p:childTnLst>
                              <p:par>
                                <p:cTn id="41" presetID="9" presetClass="entr" presetSubtype="0" fill="hold" nodeType="afterEffect">
                                  <p:stCondLst>
                                    <p:cond delay="0"/>
                                  </p:stCondLst>
                                  <p:childTnLst>
                                    <p:set>
                                      <p:cBhvr>
                                        <p:cTn id="42" dur="1" fill="hold">
                                          <p:stCondLst>
                                            <p:cond delay="0"/>
                                          </p:stCondLst>
                                        </p:cTn>
                                        <p:tgtEl>
                                          <p:spTgt spid="58539"/>
                                        </p:tgtEl>
                                        <p:attrNameLst>
                                          <p:attrName>style.visibility</p:attrName>
                                        </p:attrNameLst>
                                      </p:cBhvr>
                                      <p:to>
                                        <p:strVal val="visible"/>
                                      </p:to>
                                    </p:set>
                                    <p:animEffect transition="in" filter="dissolve">
                                      <p:cBhvr>
                                        <p:cTn id="43" dur="500"/>
                                        <p:tgtEl>
                                          <p:spTgt spid="58539"/>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9" presetClass="entr" presetSubtype="0" fill="hold" nodeType="clickEffect">
                                  <p:stCondLst>
                                    <p:cond delay="0"/>
                                  </p:stCondLst>
                                  <p:childTnLst>
                                    <p:set>
                                      <p:cBhvr>
                                        <p:cTn id="47" dur="1" fill="hold">
                                          <p:stCondLst>
                                            <p:cond delay="0"/>
                                          </p:stCondLst>
                                        </p:cTn>
                                        <p:tgtEl>
                                          <p:spTgt spid="58652"/>
                                        </p:tgtEl>
                                        <p:attrNameLst>
                                          <p:attrName>style.visibility</p:attrName>
                                        </p:attrNameLst>
                                      </p:cBhvr>
                                      <p:to>
                                        <p:strVal val="visible"/>
                                      </p:to>
                                    </p:set>
                                    <p:animEffect transition="in" filter="dissolve">
                                      <p:cBhvr>
                                        <p:cTn id="48" dur="500"/>
                                        <p:tgtEl>
                                          <p:spTgt spid="58652"/>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5" presetClass="entr" presetSubtype="10" fill="hold" nodeType="clickEffect">
                                  <p:stCondLst>
                                    <p:cond delay="0"/>
                                  </p:stCondLst>
                                  <p:childTnLst>
                                    <p:set>
                                      <p:cBhvr>
                                        <p:cTn id="52" dur="1" fill="hold">
                                          <p:stCondLst>
                                            <p:cond delay="0"/>
                                          </p:stCondLst>
                                        </p:cTn>
                                        <p:tgtEl>
                                          <p:spTgt spid="58668"/>
                                        </p:tgtEl>
                                        <p:attrNameLst>
                                          <p:attrName>style.visibility</p:attrName>
                                        </p:attrNameLst>
                                      </p:cBhvr>
                                      <p:to>
                                        <p:strVal val="visible"/>
                                      </p:to>
                                    </p:set>
                                    <p:animEffect transition="in" filter="checkerboard(across)">
                                      <p:cBhvr>
                                        <p:cTn id="53" dur="500"/>
                                        <p:tgtEl>
                                          <p:spTgt spid="58668"/>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5" presetClass="entr" presetSubtype="10" fill="hold" nodeType="clickEffect">
                                  <p:stCondLst>
                                    <p:cond delay="0"/>
                                  </p:stCondLst>
                                  <p:childTnLst>
                                    <p:set>
                                      <p:cBhvr>
                                        <p:cTn id="57" dur="1" fill="hold">
                                          <p:stCondLst>
                                            <p:cond delay="0"/>
                                          </p:stCondLst>
                                        </p:cTn>
                                        <p:tgtEl>
                                          <p:spTgt spid="58669"/>
                                        </p:tgtEl>
                                        <p:attrNameLst>
                                          <p:attrName>style.visibility</p:attrName>
                                        </p:attrNameLst>
                                      </p:cBhvr>
                                      <p:to>
                                        <p:strVal val="visible"/>
                                      </p:to>
                                    </p:set>
                                    <p:animEffect transition="in" filter="checkerboard(across)">
                                      <p:cBhvr>
                                        <p:cTn id="58" dur="500"/>
                                        <p:tgtEl>
                                          <p:spTgt spid="586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421" grpId="0" animBg="1"/>
      <p:bldP spid="58422" grpId="0" animBg="1"/>
      <p:bldP spid="58519" grpId="0" animBg="1"/>
      <p:bldP spid="5853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diamond detectors</a:t>
            </a:r>
            <a:endParaRPr lang="en-GB" dirty="0"/>
          </a:p>
        </p:txBody>
      </p:sp>
      <p:sp>
        <p:nvSpPr>
          <p:cNvPr id="12" name="Text Box 6"/>
          <p:cNvSpPr txBox="1">
            <a:spLocks noChangeArrowheads="1"/>
          </p:cNvSpPr>
          <p:nvPr/>
        </p:nvSpPr>
        <p:spPr bwMode="auto">
          <a:xfrm>
            <a:off x="2097088" y="6210672"/>
            <a:ext cx="419377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dirty="0" err="1" smtClean="0">
                <a:latin typeface="Comic Sans MS" panose="030F0702030302020204" pitchFamily="66" charset="0"/>
              </a:rPr>
              <a:t>Fidanzio</a:t>
            </a:r>
            <a:r>
              <a:rPr lang="en-GB" altLang="en-US" dirty="0" smtClean="0">
                <a:latin typeface="Comic Sans MS" panose="030F0702030302020204" pitchFamily="66" charset="0"/>
              </a:rPr>
              <a:t> </a:t>
            </a:r>
            <a:r>
              <a:rPr lang="en-GB" altLang="en-US" dirty="0">
                <a:latin typeface="Comic Sans MS" panose="030F0702030302020204" pitchFamily="66" charset="0"/>
              </a:rPr>
              <a:t>et al </a:t>
            </a:r>
            <a:r>
              <a:rPr lang="en-GB" altLang="en-US" dirty="0" smtClean="0">
                <a:latin typeface="Comic Sans MS" panose="030F0702030302020204" pitchFamily="66" charset="0"/>
              </a:rPr>
              <a:t>2002 </a:t>
            </a:r>
            <a:r>
              <a:rPr lang="en-GB" altLang="en-US" dirty="0">
                <a:latin typeface="Comic Sans MS" panose="030F0702030302020204" pitchFamily="66" charset="0"/>
              </a:rPr>
              <a:t>Med </a:t>
            </a:r>
            <a:r>
              <a:rPr lang="en-GB" altLang="en-US" dirty="0" err="1">
                <a:latin typeface="Comic Sans MS" panose="030F0702030302020204" pitchFamily="66" charset="0"/>
              </a:rPr>
              <a:t>Phys</a:t>
            </a:r>
            <a:r>
              <a:rPr lang="en-GB" altLang="en-US" dirty="0">
                <a:latin typeface="Comic Sans MS" panose="030F0702030302020204" pitchFamily="66" charset="0"/>
              </a:rPr>
              <a:t> </a:t>
            </a:r>
            <a:r>
              <a:rPr lang="en-GB" altLang="en-US" dirty="0" smtClean="0">
                <a:latin typeface="Comic Sans MS" panose="030F0702030302020204" pitchFamily="66" charset="0"/>
              </a:rPr>
              <a:t>29:669</a:t>
            </a:r>
            <a:endParaRPr lang="en-GB" altLang="en-US" dirty="0">
              <a:latin typeface="Comic Sans MS" panose="030F0702030302020204" pitchFamily="66" charset="0"/>
            </a:endParaRPr>
          </a:p>
        </p:txBody>
      </p:sp>
      <p:grpSp>
        <p:nvGrpSpPr>
          <p:cNvPr id="13" name="Group 18"/>
          <p:cNvGrpSpPr>
            <a:grpSpLocks/>
          </p:cNvGrpSpPr>
          <p:nvPr/>
        </p:nvGrpSpPr>
        <p:grpSpPr bwMode="auto">
          <a:xfrm>
            <a:off x="1104900" y="2248272"/>
            <a:ext cx="4724400" cy="3657600"/>
            <a:chOff x="960" y="1008"/>
            <a:chExt cx="2976" cy="2304"/>
          </a:xfrm>
        </p:grpSpPr>
        <p:pic>
          <p:nvPicPr>
            <p:cNvPr id="1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0" y="1062"/>
              <a:ext cx="2826" cy="2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7"/>
            <p:cNvSpPr>
              <a:spLocks noChangeArrowheads="1"/>
            </p:cNvSpPr>
            <p:nvPr/>
          </p:nvSpPr>
          <p:spPr bwMode="auto">
            <a:xfrm>
              <a:off x="3744" y="1008"/>
              <a:ext cx="192" cy="230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6" name="Group 10"/>
          <p:cNvGrpSpPr>
            <a:grpSpLocks/>
          </p:cNvGrpSpPr>
          <p:nvPr/>
        </p:nvGrpSpPr>
        <p:grpSpPr bwMode="auto">
          <a:xfrm>
            <a:off x="1671638" y="2705472"/>
            <a:ext cx="3457575" cy="2454275"/>
            <a:chOff x="1824" y="1296"/>
            <a:chExt cx="2178" cy="1546"/>
          </a:xfrm>
        </p:grpSpPr>
        <p:sp>
          <p:nvSpPr>
            <p:cNvPr id="17" name="Freeform 8"/>
            <p:cNvSpPr>
              <a:spLocks/>
            </p:cNvSpPr>
            <p:nvPr/>
          </p:nvSpPr>
          <p:spPr bwMode="auto">
            <a:xfrm>
              <a:off x="1832" y="1296"/>
              <a:ext cx="2170" cy="1546"/>
            </a:xfrm>
            <a:custGeom>
              <a:avLst/>
              <a:gdLst>
                <a:gd name="T0" fmla="*/ 0 w 2170"/>
                <a:gd name="T1" fmla="*/ 1232 h 1546"/>
                <a:gd name="T2" fmla="*/ 446 w 2170"/>
                <a:gd name="T3" fmla="*/ 1204 h 1546"/>
                <a:gd name="T4" fmla="*/ 778 w 2170"/>
                <a:gd name="T5" fmla="*/ 1182 h 1546"/>
                <a:gd name="T6" fmla="*/ 1112 w 2170"/>
                <a:gd name="T7" fmla="*/ 1136 h 1546"/>
                <a:gd name="T8" fmla="*/ 1440 w 2170"/>
                <a:gd name="T9" fmla="*/ 1064 h 1546"/>
                <a:gd name="T10" fmla="*/ 1612 w 2170"/>
                <a:gd name="T11" fmla="*/ 998 h 1546"/>
                <a:gd name="T12" fmla="*/ 1752 w 2170"/>
                <a:gd name="T13" fmla="*/ 884 h 1546"/>
                <a:gd name="T14" fmla="*/ 1900 w 2170"/>
                <a:gd name="T15" fmla="*/ 712 h 1546"/>
                <a:gd name="T16" fmla="*/ 2034 w 2170"/>
                <a:gd name="T17" fmla="*/ 126 h 1546"/>
                <a:gd name="T18" fmla="*/ 2064 w 2170"/>
                <a:gd name="T19" fmla="*/ 0 h 1546"/>
                <a:gd name="T20" fmla="*/ 2080 w 2170"/>
                <a:gd name="T21" fmla="*/ 72 h 1546"/>
                <a:gd name="T22" fmla="*/ 2088 w 2170"/>
                <a:gd name="T23" fmla="*/ 372 h 1546"/>
                <a:gd name="T24" fmla="*/ 2106 w 2170"/>
                <a:gd name="T25" fmla="*/ 768 h 1546"/>
                <a:gd name="T26" fmla="*/ 2124 w 2170"/>
                <a:gd name="T27" fmla="*/ 1024 h 1546"/>
                <a:gd name="T28" fmla="*/ 2148 w 2170"/>
                <a:gd name="T29" fmla="*/ 1458 h 1546"/>
                <a:gd name="T30" fmla="*/ 2170 w 2170"/>
                <a:gd name="T31" fmla="*/ 1546 h 1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70" h="1546">
                  <a:moveTo>
                    <a:pt x="0" y="1232"/>
                  </a:moveTo>
                  <a:lnTo>
                    <a:pt x="446" y="1204"/>
                  </a:lnTo>
                  <a:lnTo>
                    <a:pt x="778" y="1182"/>
                  </a:lnTo>
                  <a:lnTo>
                    <a:pt x="1112" y="1136"/>
                  </a:lnTo>
                  <a:lnTo>
                    <a:pt x="1440" y="1064"/>
                  </a:lnTo>
                  <a:lnTo>
                    <a:pt x="1612" y="998"/>
                  </a:lnTo>
                  <a:lnTo>
                    <a:pt x="1752" y="884"/>
                  </a:lnTo>
                  <a:lnTo>
                    <a:pt x="1900" y="712"/>
                  </a:lnTo>
                  <a:lnTo>
                    <a:pt x="2034" y="126"/>
                  </a:lnTo>
                  <a:lnTo>
                    <a:pt x="2064" y="0"/>
                  </a:lnTo>
                  <a:lnTo>
                    <a:pt x="2080" y="72"/>
                  </a:lnTo>
                  <a:lnTo>
                    <a:pt x="2088" y="372"/>
                  </a:lnTo>
                  <a:lnTo>
                    <a:pt x="2106" y="768"/>
                  </a:lnTo>
                  <a:lnTo>
                    <a:pt x="2124" y="1024"/>
                  </a:lnTo>
                  <a:lnTo>
                    <a:pt x="2148" y="1458"/>
                  </a:lnTo>
                  <a:lnTo>
                    <a:pt x="2170" y="1546"/>
                  </a:lnTo>
                </a:path>
              </a:pathLst>
            </a:custGeom>
            <a:noFill/>
            <a:ln w="25400">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8" name="Freeform 9"/>
            <p:cNvSpPr>
              <a:spLocks/>
            </p:cNvSpPr>
            <p:nvPr/>
          </p:nvSpPr>
          <p:spPr bwMode="auto">
            <a:xfrm>
              <a:off x="1824" y="1600"/>
              <a:ext cx="2178" cy="1242"/>
            </a:xfrm>
            <a:custGeom>
              <a:avLst/>
              <a:gdLst>
                <a:gd name="T0" fmla="*/ 0 w 2178"/>
                <a:gd name="T1" fmla="*/ 936 h 1242"/>
                <a:gd name="T2" fmla="*/ 472 w 2178"/>
                <a:gd name="T3" fmla="*/ 904 h 1242"/>
                <a:gd name="T4" fmla="*/ 776 w 2178"/>
                <a:gd name="T5" fmla="*/ 880 h 1242"/>
                <a:gd name="T6" fmla="*/ 1130 w 2178"/>
                <a:gd name="T7" fmla="*/ 844 h 1242"/>
                <a:gd name="T8" fmla="*/ 1440 w 2178"/>
                <a:gd name="T9" fmla="*/ 768 h 1242"/>
                <a:gd name="T10" fmla="*/ 1466 w 2178"/>
                <a:gd name="T11" fmla="*/ 774 h 1242"/>
                <a:gd name="T12" fmla="*/ 1630 w 2178"/>
                <a:gd name="T13" fmla="*/ 724 h 1242"/>
                <a:gd name="T14" fmla="*/ 1768 w 2178"/>
                <a:gd name="T15" fmla="*/ 618 h 1242"/>
                <a:gd name="T16" fmla="*/ 1918 w 2178"/>
                <a:gd name="T17" fmla="*/ 478 h 1242"/>
                <a:gd name="T18" fmla="*/ 2054 w 2178"/>
                <a:gd name="T19" fmla="*/ 50 h 1242"/>
                <a:gd name="T20" fmla="*/ 2078 w 2178"/>
                <a:gd name="T21" fmla="*/ 0 h 1242"/>
                <a:gd name="T22" fmla="*/ 2094 w 2178"/>
                <a:gd name="T23" fmla="*/ 122 h 1242"/>
                <a:gd name="T24" fmla="*/ 2110 w 2178"/>
                <a:gd name="T25" fmla="*/ 364 h 1242"/>
                <a:gd name="T26" fmla="*/ 2120 w 2178"/>
                <a:gd name="T27" fmla="*/ 694 h 1242"/>
                <a:gd name="T28" fmla="*/ 2136 w 2178"/>
                <a:gd name="T29" fmla="*/ 846 h 1242"/>
                <a:gd name="T30" fmla="*/ 2164 w 2178"/>
                <a:gd name="T31" fmla="*/ 1212 h 1242"/>
                <a:gd name="T32" fmla="*/ 2178 w 2178"/>
                <a:gd name="T33" fmla="*/ 1242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78" h="1242">
                  <a:moveTo>
                    <a:pt x="0" y="936"/>
                  </a:moveTo>
                  <a:lnTo>
                    <a:pt x="472" y="904"/>
                  </a:lnTo>
                  <a:lnTo>
                    <a:pt x="776" y="880"/>
                  </a:lnTo>
                  <a:lnTo>
                    <a:pt x="1130" y="844"/>
                  </a:lnTo>
                  <a:lnTo>
                    <a:pt x="1440" y="768"/>
                  </a:lnTo>
                  <a:lnTo>
                    <a:pt x="1466" y="774"/>
                  </a:lnTo>
                  <a:lnTo>
                    <a:pt x="1630" y="724"/>
                  </a:lnTo>
                  <a:lnTo>
                    <a:pt x="1768" y="618"/>
                  </a:lnTo>
                  <a:lnTo>
                    <a:pt x="1918" y="478"/>
                  </a:lnTo>
                  <a:lnTo>
                    <a:pt x="2054" y="50"/>
                  </a:lnTo>
                  <a:lnTo>
                    <a:pt x="2078" y="0"/>
                  </a:lnTo>
                  <a:lnTo>
                    <a:pt x="2094" y="122"/>
                  </a:lnTo>
                  <a:lnTo>
                    <a:pt x="2110" y="364"/>
                  </a:lnTo>
                  <a:lnTo>
                    <a:pt x="2120" y="694"/>
                  </a:lnTo>
                  <a:lnTo>
                    <a:pt x="2136" y="846"/>
                  </a:lnTo>
                  <a:lnTo>
                    <a:pt x="2164" y="1212"/>
                  </a:lnTo>
                  <a:lnTo>
                    <a:pt x="2178" y="1242"/>
                  </a:lnTo>
                </a:path>
              </a:pathLst>
            </a:custGeom>
            <a:noFill/>
            <a:ln w="25400">
              <a:solidFill>
                <a:srgbClr val="FF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9" name="Group 17"/>
          <p:cNvGrpSpPr>
            <a:grpSpLocks/>
          </p:cNvGrpSpPr>
          <p:nvPr/>
        </p:nvGrpSpPr>
        <p:grpSpPr bwMode="auto">
          <a:xfrm>
            <a:off x="4305300" y="2376860"/>
            <a:ext cx="4457700" cy="3400425"/>
            <a:chOff x="3000" y="1089"/>
            <a:chExt cx="2808" cy="2142"/>
          </a:xfrm>
        </p:grpSpPr>
        <p:pic>
          <p:nvPicPr>
            <p:cNvPr id="20"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0" y="1089"/>
              <a:ext cx="2808" cy="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Freeform 14"/>
            <p:cNvSpPr>
              <a:spLocks/>
            </p:cNvSpPr>
            <p:nvPr/>
          </p:nvSpPr>
          <p:spPr bwMode="auto">
            <a:xfrm>
              <a:off x="3360" y="1302"/>
              <a:ext cx="2136" cy="1392"/>
            </a:xfrm>
            <a:custGeom>
              <a:avLst/>
              <a:gdLst>
                <a:gd name="T0" fmla="*/ 0 w 2136"/>
                <a:gd name="T1" fmla="*/ 502 h 1392"/>
                <a:gd name="T2" fmla="*/ 94 w 2136"/>
                <a:gd name="T3" fmla="*/ 492 h 1392"/>
                <a:gd name="T4" fmla="*/ 434 w 2136"/>
                <a:gd name="T5" fmla="*/ 398 h 1392"/>
                <a:gd name="T6" fmla="*/ 772 w 2136"/>
                <a:gd name="T7" fmla="*/ 284 h 1392"/>
                <a:gd name="T8" fmla="*/ 906 w 2136"/>
                <a:gd name="T9" fmla="*/ 158 h 1392"/>
                <a:gd name="T10" fmla="*/ 1038 w 2136"/>
                <a:gd name="T11" fmla="*/ 18 h 1392"/>
                <a:gd name="T12" fmla="*/ 1340 w 2136"/>
                <a:gd name="T13" fmla="*/ 24 h 1392"/>
                <a:gd name="T14" fmla="*/ 1548 w 2136"/>
                <a:gd name="T15" fmla="*/ 24 h 1392"/>
                <a:gd name="T16" fmla="*/ 1818 w 2136"/>
                <a:gd name="T17" fmla="*/ 14 h 1392"/>
                <a:gd name="T18" fmla="*/ 1954 w 2136"/>
                <a:gd name="T19" fmla="*/ 0 h 1392"/>
                <a:gd name="T20" fmla="*/ 2024 w 2136"/>
                <a:gd name="T21" fmla="*/ 28 h 1392"/>
                <a:gd name="T22" fmla="*/ 2040 w 2136"/>
                <a:gd name="T23" fmla="*/ 52 h 1392"/>
                <a:gd name="T24" fmla="*/ 2052 w 2136"/>
                <a:gd name="T25" fmla="*/ 86 h 1392"/>
                <a:gd name="T26" fmla="*/ 2060 w 2136"/>
                <a:gd name="T27" fmla="*/ 150 h 1392"/>
                <a:gd name="T28" fmla="*/ 2078 w 2136"/>
                <a:gd name="T29" fmla="*/ 338 h 1392"/>
                <a:gd name="T30" fmla="*/ 2104 w 2136"/>
                <a:gd name="T31" fmla="*/ 554 h 1392"/>
                <a:gd name="T32" fmla="*/ 2136 w 2136"/>
                <a:gd name="T33" fmla="*/ 1392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36" h="1392">
                  <a:moveTo>
                    <a:pt x="0" y="502"/>
                  </a:moveTo>
                  <a:lnTo>
                    <a:pt x="94" y="492"/>
                  </a:lnTo>
                  <a:lnTo>
                    <a:pt x="434" y="398"/>
                  </a:lnTo>
                  <a:lnTo>
                    <a:pt x="772" y="284"/>
                  </a:lnTo>
                  <a:lnTo>
                    <a:pt x="906" y="158"/>
                  </a:lnTo>
                  <a:lnTo>
                    <a:pt x="1038" y="18"/>
                  </a:lnTo>
                  <a:lnTo>
                    <a:pt x="1340" y="24"/>
                  </a:lnTo>
                  <a:lnTo>
                    <a:pt x="1548" y="24"/>
                  </a:lnTo>
                  <a:lnTo>
                    <a:pt x="1818" y="14"/>
                  </a:lnTo>
                  <a:lnTo>
                    <a:pt x="1954" y="0"/>
                  </a:lnTo>
                  <a:lnTo>
                    <a:pt x="2024" y="28"/>
                  </a:lnTo>
                  <a:lnTo>
                    <a:pt x="2040" y="52"/>
                  </a:lnTo>
                  <a:lnTo>
                    <a:pt x="2052" y="86"/>
                  </a:lnTo>
                  <a:lnTo>
                    <a:pt x="2060" y="150"/>
                  </a:lnTo>
                  <a:lnTo>
                    <a:pt x="2078" y="338"/>
                  </a:lnTo>
                  <a:lnTo>
                    <a:pt x="2104" y="554"/>
                  </a:lnTo>
                  <a:lnTo>
                    <a:pt x="2136" y="1392"/>
                  </a:lnTo>
                </a:path>
              </a:pathLst>
            </a:custGeom>
            <a:noFill/>
            <a:ln w="25400">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2" name="Freeform 15"/>
            <p:cNvSpPr>
              <a:spLocks/>
            </p:cNvSpPr>
            <p:nvPr/>
          </p:nvSpPr>
          <p:spPr bwMode="auto">
            <a:xfrm>
              <a:off x="3362" y="1396"/>
              <a:ext cx="2140" cy="1398"/>
            </a:xfrm>
            <a:custGeom>
              <a:avLst/>
              <a:gdLst>
                <a:gd name="T0" fmla="*/ 0 w 2140"/>
                <a:gd name="T1" fmla="*/ 444 h 1398"/>
                <a:gd name="T2" fmla="*/ 102 w 2140"/>
                <a:gd name="T3" fmla="*/ 428 h 1398"/>
                <a:gd name="T4" fmla="*/ 440 w 2140"/>
                <a:gd name="T5" fmla="*/ 334 h 1398"/>
                <a:gd name="T6" fmla="*/ 776 w 2140"/>
                <a:gd name="T7" fmla="*/ 226 h 1398"/>
                <a:gd name="T8" fmla="*/ 912 w 2140"/>
                <a:gd name="T9" fmla="*/ 122 h 1398"/>
                <a:gd name="T10" fmla="*/ 1048 w 2140"/>
                <a:gd name="T11" fmla="*/ 0 h 1398"/>
                <a:gd name="T12" fmla="*/ 1348 w 2140"/>
                <a:gd name="T13" fmla="*/ 24 h 1398"/>
                <a:gd name="T14" fmla="*/ 1556 w 2140"/>
                <a:gd name="T15" fmla="*/ 44 h 1398"/>
                <a:gd name="T16" fmla="*/ 1824 w 2140"/>
                <a:gd name="T17" fmla="*/ 36 h 1398"/>
                <a:gd name="T18" fmla="*/ 1964 w 2140"/>
                <a:gd name="T19" fmla="*/ 106 h 1398"/>
                <a:gd name="T20" fmla="*/ 2030 w 2140"/>
                <a:gd name="T21" fmla="*/ 168 h 1398"/>
                <a:gd name="T22" fmla="*/ 2040 w 2140"/>
                <a:gd name="T23" fmla="*/ 204 h 1398"/>
                <a:gd name="T24" fmla="*/ 2056 w 2140"/>
                <a:gd name="T25" fmla="*/ 322 h 1398"/>
                <a:gd name="T26" fmla="*/ 2066 w 2140"/>
                <a:gd name="T27" fmla="*/ 372 h 1398"/>
                <a:gd name="T28" fmla="*/ 2082 w 2140"/>
                <a:gd name="T29" fmla="*/ 538 h 1398"/>
                <a:gd name="T30" fmla="*/ 2112 w 2140"/>
                <a:gd name="T31" fmla="*/ 1160 h 1398"/>
                <a:gd name="T32" fmla="*/ 2140 w 2140"/>
                <a:gd name="T33" fmla="*/ 1398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40" h="1398">
                  <a:moveTo>
                    <a:pt x="0" y="444"/>
                  </a:moveTo>
                  <a:lnTo>
                    <a:pt x="102" y="428"/>
                  </a:lnTo>
                  <a:lnTo>
                    <a:pt x="440" y="334"/>
                  </a:lnTo>
                  <a:lnTo>
                    <a:pt x="776" y="226"/>
                  </a:lnTo>
                  <a:lnTo>
                    <a:pt x="912" y="122"/>
                  </a:lnTo>
                  <a:lnTo>
                    <a:pt x="1048" y="0"/>
                  </a:lnTo>
                  <a:lnTo>
                    <a:pt x="1348" y="24"/>
                  </a:lnTo>
                  <a:lnTo>
                    <a:pt x="1556" y="44"/>
                  </a:lnTo>
                  <a:lnTo>
                    <a:pt x="1824" y="36"/>
                  </a:lnTo>
                  <a:lnTo>
                    <a:pt x="1964" y="106"/>
                  </a:lnTo>
                  <a:lnTo>
                    <a:pt x="2030" y="168"/>
                  </a:lnTo>
                  <a:lnTo>
                    <a:pt x="2040" y="204"/>
                  </a:lnTo>
                  <a:lnTo>
                    <a:pt x="2056" y="322"/>
                  </a:lnTo>
                  <a:lnTo>
                    <a:pt x="2066" y="372"/>
                  </a:lnTo>
                  <a:lnTo>
                    <a:pt x="2082" y="538"/>
                  </a:lnTo>
                  <a:lnTo>
                    <a:pt x="2112" y="1160"/>
                  </a:lnTo>
                  <a:lnTo>
                    <a:pt x="2140" y="1398"/>
                  </a:lnTo>
                </a:path>
              </a:pathLst>
            </a:custGeom>
            <a:noFill/>
            <a:ln w="25400">
              <a:solidFill>
                <a:srgbClr val="FF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Tree>
    <p:extLst>
      <p:ext uri="{BB962C8B-B14F-4D97-AF65-F5344CB8AC3E}">
        <p14:creationId xmlns:p14="http://schemas.microsoft.com/office/powerpoint/2010/main" val="3238495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1+#ppt_w/2"/>
                                          </p:val>
                                        </p:tav>
                                        <p:tav tm="100000">
                                          <p:val>
                                            <p:strVal val="#ppt_x"/>
                                          </p:val>
                                        </p:tav>
                                      </p:tavLst>
                                    </p:anim>
                                    <p:anim calcmode="lin" valueType="num">
                                      <p:cBhvr additive="base">
                                        <p:cTn id="13"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Silicon-based detectors</a:t>
            </a:r>
            <a:endParaRPr lang="en-GB" dirty="0"/>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2315170"/>
            <a:ext cx="3486150" cy="3438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72608" y="2315170"/>
            <a:ext cx="3657600" cy="341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a:spLocks noChangeArrowheads="1"/>
          </p:cNvSpPr>
          <p:nvPr/>
        </p:nvSpPr>
        <p:spPr bwMode="auto">
          <a:xfrm>
            <a:off x="2110408" y="5972770"/>
            <a:ext cx="451117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dirty="0" smtClean="0">
                <a:latin typeface="Comic Sans MS" panose="030F0702030302020204" pitchFamily="66" charset="0"/>
              </a:rPr>
              <a:t>Kohno </a:t>
            </a:r>
            <a:r>
              <a:rPr lang="en-GB" altLang="en-US" dirty="0">
                <a:latin typeface="Comic Sans MS" panose="030F0702030302020204" pitchFamily="66" charset="0"/>
              </a:rPr>
              <a:t>et al </a:t>
            </a:r>
            <a:r>
              <a:rPr lang="en-GB" altLang="en-US" dirty="0" smtClean="0">
                <a:latin typeface="Comic Sans MS" panose="030F0702030302020204" pitchFamily="66" charset="0"/>
              </a:rPr>
              <a:t>2006 </a:t>
            </a:r>
            <a:r>
              <a:rPr lang="en-GB" altLang="en-US" dirty="0" err="1">
                <a:latin typeface="Comic Sans MS" panose="030F0702030302020204" pitchFamily="66" charset="0"/>
              </a:rPr>
              <a:t>Phys</a:t>
            </a:r>
            <a:r>
              <a:rPr lang="en-GB" altLang="en-US" dirty="0">
                <a:latin typeface="Comic Sans MS" panose="030F0702030302020204" pitchFamily="66" charset="0"/>
              </a:rPr>
              <a:t> Med </a:t>
            </a:r>
            <a:r>
              <a:rPr lang="en-GB" altLang="en-US" dirty="0" err="1">
                <a:latin typeface="Comic Sans MS" panose="030F0702030302020204" pitchFamily="66" charset="0"/>
              </a:rPr>
              <a:t>Biol</a:t>
            </a:r>
            <a:r>
              <a:rPr lang="en-GB" altLang="en-US" dirty="0">
                <a:latin typeface="Comic Sans MS" panose="030F0702030302020204" pitchFamily="66" charset="0"/>
              </a:rPr>
              <a:t> </a:t>
            </a:r>
            <a:r>
              <a:rPr lang="en-GB" altLang="en-US" dirty="0" smtClean="0">
                <a:latin typeface="Comic Sans MS" panose="030F0702030302020204" pitchFamily="66" charset="0"/>
              </a:rPr>
              <a:t>51:6077</a:t>
            </a:r>
            <a:endParaRPr lang="en-GB" altLang="en-US" dirty="0">
              <a:latin typeface="Comic Sans MS" panose="030F0702030302020204" pitchFamily="66" charset="0"/>
            </a:endParaRPr>
          </a:p>
        </p:txBody>
      </p:sp>
      <p:sp>
        <p:nvSpPr>
          <p:cNvPr id="10" name="Freeform 9"/>
          <p:cNvSpPr>
            <a:spLocks/>
          </p:cNvSpPr>
          <p:nvPr/>
        </p:nvSpPr>
        <p:spPr bwMode="auto">
          <a:xfrm>
            <a:off x="1486521" y="2758083"/>
            <a:ext cx="2409825" cy="2505075"/>
          </a:xfrm>
          <a:custGeom>
            <a:avLst/>
            <a:gdLst>
              <a:gd name="T0" fmla="*/ 0 w 1518"/>
              <a:gd name="T1" fmla="*/ 1161 h 1578"/>
              <a:gd name="T2" fmla="*/ 207 w 1518"/>
              <a:gd name="T3" fmla="*/ 1134 h 1578"/>
              <a:gd name="T4" fmla="*/ 429 w 1518"/>
              <a:gd name="T5" fmla="*/ 1107 h 1578"/>
              <a:gd name="T6" fmla="*/ 654 w 1518"/>
              <a:gd name="T7" fmla="*/ 1077 h 1578"/>
              <a:gd name="T8" fmla="*/ 876 w 1518"/>
              <a:gd name="T9" fmla="*/ 1029 h 1578"/>
              <a:gd name="T10" fmla="*/ 1104 w 1518"/>
              <a:gd name="T11" fmla="*/ 936 h 1578"/>
              <a:gd name="T12" fmla="*/ 1326 w 1518"/>
              <a:gd name="T13" fmla="*/ 654 h 1578"/>
              <a:gd name="T14" fmla="*/ 1371 w 1518"/>
              <a:gd name="T15" fmla="*/ 453 h 1578"/>
              <a:gd name="T16" fmla="*/ 1374 w 1518"/>
              <a:gd name="T17" fmla="*/ 390 h 1578"/>
              <a:gd name="T18" fmla="*/ 1386 w 1518"/>
              <a:gd name="T19" fmla="*/ 318 h 1578"/>
              <a:gd name="T20" fmla="*/ 1395 w 1518"/>
              <a:gd name="T21" fmla="*/ 234 h 1578"/>
              <a:gd name="T22" fmla="*/ 1404 w 1518"/>
              <a:gd name="T23" fmla="*/ 156 h 1578"/>
              <a:gd name="T24" fmla="*/ 1413 w 1518"/>
              <a:gd name="T25" fmla="*/ 57 h 1578"/>
              <a:gd name="T26" fmla="*/ 1431 w 1518"/>
              <a:gd name="T27" fmla="*/ 0 h 1578"/>
              <a:gd name="T28" fmla="*/ 1446 w 1518"/>
              <a:gd name="T29" fmla="*/ 207 h 1578"/>
              <a:gd name="T30" fmla="*/ 1467 w 1518"/>
              <a:gd name="T31" fmla="*/ 639 h 1578"/>
              <a:gd name="T32" fmla="*/ 1485 w 1518"/>
              <a:gd name="T33" fmla="*/ 1107 h 1578"/>
              <a:gd name="T34" fmla="*/ 1503 w 1518"/>
              <a:gd name="T35" fmla="*/ 1455 h 1578"/>
              <a:gd name="T36" fmla="*/ 1518 w 1518"/>
              <a:gd name="T37" fmla="*/ 1578 h 1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18" h="1578">
                <a:moveTo>
                  <a:pt x="0" y="1161"/>
                </a:moveTo>
                <a:lnTo>
                  <a:pt x="207" y="1134"/>
                </a:lnTo>
                <a:lnTo>
                  <a:pt x="429" y="1107"/>
                </a:lnTo>
                <a:lnTo>
                  <a:pt x="654" y="1077"/>
                </a:lnTo>
                <a:lnTo>
                  <a:pt x="876" y="1029"/>
                </a:lnTo>
                <a:lnTo>
                  <a:pt x="1104" y="936"/>
                </a:lnTo>
                <a:lnTo>
                  <a:pt x="1326" y="654"/>
                </a:lnTo>
                <a:lnTo>
                  <a:pt x="1371" y="453"/>
                </a:lnTo>
                <a:lnTo>
                  <a:pt x="1374" y="390"/>
                </a:lnTo>
                <a:lnTo>
                  <a:pt x="1386" y="318"/>
                </a:lnTo>
                <a:lnTo>
                  <a:pt x="1395" y="234"/>
                </a:lnTo>
                <a:lnTo>
                  <a:pt x="1404" y="156"/>
                </a:lnTo>
                <a:lnTo>
                  <a:pt x="1413" y="57"/>
                </a:lnTo>
                <a:lnTo>
                  <a:pt x="1431" y="0"/>
                </a:lnTo>
                <a:lnTo>
                  <a:pt x="1446" y="207"/>
                </a:lnTo>
                <a:lnTo>
                  <a:pt x="1467" y="639"/>
                </a:lnTo>
                <a:lnTo>
                  <a:pt x="1485" y="1107"/>
                </a:lnTo>
                <a:lnTo>
                  <a:pt x="1503" y="1455"/>
                </a:lnTo>
                <a:lnTo>
                  <a:pt x="1518" y="1578"/>
                </a:lnTo>
              </a:path>
            </a:pathLst>
          </a:custGeom>
          <a:noFill/>
          <a:ln w="25400">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1" name="Freeform 10"/>
          <p:cNvSpPr>
            <a:spLocks/>
          </p:cNvSpPr>
          <p:nvPr/>
        </p:nvSpPr>
        <p:spPr bwMode="auto">
          <a:xfrm>
            <a:off x="1500808" y="3724870"/>
            <a:ext cx="2400300" cy="1566863"/>
          </a:xfrm>
          <a:custGeom>
            <a:avLst/>
            <a:gdLst>
              <a:gd name="T0" fmla="*/ 0 w 1512"/>
              <a:gd name="T1" fmla="*/ 552 h 987"/>
              <a:gd name="T2" fmla="*/ 213 w 1512"/>
              <a:gd name="T3" fmla="*/ 543 h 987"/>
              <a:gd name="T4" fmla="*/ 441 w 1512"/>
              <a:gd name="T5" fmla="*/ 525 h 987"/>
              <a:gd name="T6" fmla="*/ 660 w 1512"/>
              <a:gd name="T7" fmla="*/ 498 h 987"/>
              <a:gd name="T8" fmla="*/ 891 w 1512"/>
              <a:gd name="T9" fmla="*/ 465 h 987"/>
              <a:gd name="T10" fmla="*/ 1113 w 1512"/>
              <a:gd name="T11" fmla="*/ 393 h 987"/>
              <a:gd name="T12" fmla="*/ 1338 w 1512"/>
              <a:gd name="T13" fmla="*/ 183 h 987"/>
              <a:gd name="T14" fmla="*/ 1374 w 1512"/>
              <a:gd name="T15" fmla="*/ 51 h 987"/>
              <a:gd name="T16" fmla="*/ 1386 w 1512"/>
              <a:gd name="T17" fmla="*/ 30 h 987"/>
              <a:gd name="T18" fmla="*/ 1398 w 1512"/>
              <a:gd name="T19" fmla="*/ 0 h 987"/>
              <a:gd name="T20" fmla="*/ 1407 w 1512"/>
              <a:gd name="T21" fmla="*/ 33 h 987"/>
              <a:gd name="T22" fmla="*/ 1422 w 1512"/>
              <a:gd name="T23" fmla="*/ 117 h 987"/>
              <a:gd name="T24" fmla="*/ 1443 w 1512"/>
              <a:gd name="T25" fmla="*/ 360 h 987"/>
              <a:gd name="T26" fmla="*/ 1461 w 1512"/>
              <a:gd name="T27" fmla="*/ 642 h 987"/>
              <a:gd name="T28" fmla="*/ 1479 w 1512"/>
              <a:gd name="T29" fmla="*/ 849 h 987"/>
              <a:gd name="T30" fmla="*/ 1497 w 1512"/>
              <a:gd name="T31" fmla="*/ 954 h 987"/>
              <a:gd name="T32" fmla="*/ 1512 w 1512"/>
              <a:gd name="T33"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12" h="987">
                <a:moveTo>
                  <a:pt x="0" y="552"/>
                </a:moveTo>
                <a:lnTo>
                  <a:pt x="213" y="543"/>
                </a:lnTo>
                <a:lnTo>
                  <a:pt x="441" y="525"/>
                </a:lnTo>
                <a:lnTo>
                  <a:pt x="660" y="498"/>
                </a:lnTo>
                <a:lnTo>
                  <a:pt x="891" y="465"/>
                </a:lnTo>
                <a:lnTo>
                  <a:pt x="1113" y="393"/>
                </a:lnTo>
                <a:lnTo>
                  <a:pt x="1338" y="183"/>
                </a:lnTo>
                <a:lnTo>
                  <a:pt x="1374" y="51"/>
                </a:lnTo>
                <a:lnTo>
                  <a:pt x="1386" y="30"/>
                </a:lnTo>
                <a:lnTo>
                  <a:pt x="1398" y="0"/>
                </a:lnTo>
                <a:lnTo>
                  <a:pt x="1407" y="33"/>
                </a:lnTo>
                <a:lnTo>
                  <a:pt x="1422" y="117"/>
                </a:lnTo>
                <a:lnTo>
                  <a:pt x="1443" y="360"/>
                </a:lnTo>
                <a:lnTo>
                  <a:pt x="1461" y="642"/>
                </a:lnTo>
                <a:lnTo>
                  <a:pt x="1479" y="849"/>
                </a:lnTo>
                <a:lnTo>
                  <a:pt x="1497" y="954"/>
                </a:lnTo>
                <a:lnTo>
                  <a:pt x="1512" y="987"/>
                </a:lnTo>
              </a:path>
            </a:pathLst>
          </a:custGeom>
          <a:noFill/>
          <a:ln w="25400">
            <a:solidFill>
              <a:srgbClr val="FF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 name="Freeform 11"/>
          <p:cNvSpPr>
            <a:spLocks/>
          </p:cNvSpPr>
          <p:nvPr/>
        </p:nvSpPr>
        <p:spPr bwMode="auto">
          <a:xfrm>
            <a:off x="5120308" y="3239095"/>
            <a:ext cx="2395538" cy="2043113"/>
          </a:xfrm>
          <a:custGeom>
            <a:avLst/>
            <a:gdLst>
              <a:gd name="T0" fmla="*/ 0 w 1509"/>
              <a:gd name="T1" fmla="*/ 420 h 1287"/>
              <a:gd name="T2" fmla="*/ 192 w 1509"/>
              <a:gd name="T3" fmla="*/ 366 h 1287"/>
              <a:gd name="T4" fmla="*/ 414 w 1509"/>
              <a:gd name="T5" fmla="*/ 297 h 1287"/>
              <a:gd name="T6" fmla="*/ 639 w 1509"/>
              <a:gd name="T7" fmla="*/ 177 h 1287"/>
              <a:gd name="T8" fmla="*/ 684 w 1509"/>
              <a:gd name="T9" fmla="*/ 126 h 1287"/>
              <a:gd name="T10" fmla="*/ 765 w 1509"/>
              <a:gd name="T11" fmla="*/ 57 h 1287"/>
              <a:gd name="T12" fmla="*/ 849 w 1509"/>
              <a:gd name="T13" fmla="*/ 45 h 1287"/>
              <a:gd name="T14" fmla="*/ 945 w 1509"/>
              <a:gd name="T15" fmla="*/ 39 h 1287"/>
              <a:gd name="T16" fmla="*/ 1026 w 1509"/>
              <a:gd name="T17" fmla="*/ 36 h 1287"/>
              <a:gd name="T18" fmla="*/ 1125 w 1509"/>
              <a:gd name="T19" fmla="*/ 24 h 1287"/>
              <a:gd name="T20" fmla="*/ 1206 w 1509"/>
              <a:gd name="T21" fmla="*/ 21 h 1287"/>
              <a:gd name="T22" fmla="*/ 1287 w 1509"/>
              <a:gd name="T23" fmla="*/ 9 h 1287"/>
              <a:gd name="T24" fmla="*/ 1335 w 1509"/>
              <a:gd name="T25" fmla="*/ 12 h 1287"/>
              <a:gd name="T26" fmla="*/ 1380 w 1509"/>
              <a:gd name="T27" fmla="*/ 0 h 1287"/>
              <a:gd name="T28" fmla="*/ 1434 w 1509"/>
              <a:gd name="T29" fmla="*/ 237 h 1287"/>
              <a:gd name="T30" fmla="*/ 1470 w 1509"/>
              <a:gd name="T31" fmla="*/ 1032 h 1287"/>
              <a:gd name="T32" fmla="*/ 1509 w 1509"/>
              <a:gd name="T3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09" h="1287">
                <a:moveTo>
                  <a:pt x="0" y="420"/>
                </a:moveTo>
                <a:lnTo>
                  <a:pt x="192" y="366"/>
                </a:lnTo>
                <a:lnTo>
                  <a:pt x="414" y="297"/>
                </a:lnTo>
                <a:lnTo>
                  <a:pt x="639" y="177"/>
                </a:lnTo>
                <a:lnTo>
                  <a:pt x="684" y="126"/>
                </a:lnTo>
                <a:lnTo>
                  <a:pt x="765" y="57"/>
                </a:lnTo>
                <a:lnTo>
                  <a:pt x="849" y="45"/>
                </a:lnTo>
                <a:lnTo>
                  <a:pt x="945" y="39"/>
                </a:lnTo>
                <a:lnTo>
                  <a:pt x="1026" y="36"/>
                </a:lnTo>
                <a:lnTo>
                  <a:pt x="1125" y="24"/>
                </a:lnTo>
                <a:lnTo>
                  <a:pt x="1206" y="21"/>
                </a:lnTo>
                <a:lnTo>
                  <a:pt x="1287" y="9"/>
                </a:lnTo>
                <a:lnTo>
                  <a:pt x="1335" y="12"/>
                </a:lnTo>
                <a:lnTo>
                  <a:pt x="1380" y="0"/>
                </a:lnTo>
                <a:lnTo>
                  <a:pt x="1434" y="237"/>
                </a:lnTo>
                <a:lnTo>
                  <a:pt x="1470" y="1032"/>
                </a:lnTo>
                <a:lnTo>
                  <a:pt x="1509" y="1287"/>
                </a:lnTo>
              </a:path>
            </a:pathLst>
          </a:custGeom>
          <a:noFill/>
          <a:ln w="25400">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 name="Freeform 12"/>
          <p:cNvSpPr>
            <a:spLocks/>
          </p:cNvSpPr>
          <p:nvPr/>
        </p:nvSpPr>
        <p:spPr bwMode="auto">
          <a:xfrm>
            <a:off x="5120308" y="3524845"/>
            <a:ext cx="2457450" cy="1776413"/>
          </a:xfrm>
          <a:custGeom>
            <a:avLst/>
            <a:gdLst>
              <a:gd name="T0" fmla="*/ 0 w 1548"/>
              <a:gd name="T1" fmla="*/ 240 h 1119"/>
              <a:gd name="T2" fmla="*/ 225 w 1548"/>
              <a:gd name="T3" fmla="*/ 204 h 1119"/>
              <a:gd name="T4" fmla="*/ 441 w 1548"/>
              <a:gd name="T5" fmla="*/ 138 h 1119"/>
              <a:gd name="T6" fmla="*/ 660 w 1548"/>
              <a:gd name="T7" fmla="*/ 30 h 1119"/>
              <a:gd name="T8" fmla="*/ 702 w 1548"/>
              <a:gd name="T9" fmla="*/ 12 h 1119"/>
              <a:gd name="T10" fmla="*/ 789 w 1548"/>
              <a:gd name="T11" fmla="*/ 0 h 1119"/>
              <a:gd name="T12" fmla="*/ 885 w 1548"/>
              <a:gd name="T13" fmla="*/ 3 h 1119"/>
              <a:gd name="T14" fmla="*/ 972 w 1548"/>
              <a:gd name="T15" fmla="*/ 21 h 1119"/>
              <a:gd name="T16" fmla="*/ 1059 w 1548"/>
              <a:gd name="T17" fmla="*/ 39 h 1119"/>
              <a:gd name="T18" fmla="*/ 1152 w 1548"/>
              <a:gd name="T19" fmla="*/ 69 h 1119"/>
              <a:gd name="T20" fmla="*/ 1239 w 1548"/>
              <a:gd name="T21" fmla="*/ 90 h 1119"/>
              <a:gd name="T22" fmla="*/ 1323 w 1548"/>
              <a:gd name="T23" fmla="*/ 159 h 1119"/>
              <a:gd name="T24" fmla="*/ 1368 w 1548"/>
              <a:gd name="T25" fmla="*/ 231 h 1119"/>
              <a:gd name="T26" fmla="*/ 1413 w 1548"/>
              <a:gd name="T27" fmla="*/ 345 h 1119"/>
              <a:gd name="T28" fmla="*/ 1455 w 1548"/>
              <a:gd name="T29" fmla="*/ 789 h 1119"/>
              <a:gd name="T30" fmla="*/ 1503 w 1548"/>
              <a:gd name="T31" fmla="*/ 1101 h 1119"/>
              <a:gd name="T32" fmla="*/ 1548 w 1548"/>
              <a:gd name="T33" fmla="*/ 1119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48" h="1119">
                <a:moveTo>
                  <a:pt x="0" y="240"/>
                </a:moveTo>
                <a:lnTo>
                  <a:pt x="225" y="204"/>
                </a:lnTo>
                <a:lnTo>
                  <a:pt x="441" y="138"/>
                </a:lnTo>
                <a:lnTo>
                  <a:pt x="660" y="30"/>
                </a:lnTo>
                <a:lnTo>
                  <a:pt x="702" y="12"/>
                </a:lnTo>
                <a:lnTo>
                  <a:pt x="789" y="0"/>
                </a:lnTo>
                <a:lnTo>
                  <a:pt x="885" y="3"/>
                </a:lnTo>
                <a:lnTo>
                  <a:pt x="972" y="21"/>
                </a:lnTo>
                <a:lnTo>
                  <a:pt x="1059" y="39"/>
                </a:lnTo>
                <a:lnTo>
                  <a:pt x="1152" y="69"/>
                </a:lnTo>
                <a:lnTo>
                  <a:pt x="1239" y="90"/>
                </a:lnTo>
                <a:lnTo>
                  <a:pt x="1323" y="159"/>
                </a:lnTo>
                <a:lnTo>
                  <a:pt x="1368" y="231"/>
                </a:lnTo>
                <a:lnTo>
                  <a:pt x="1413" y="345"/>
                </a:lnTo>
                <a:lnTo>
                  <a:pt x="1455" y="789"/>
                </a:lnTo>
                <a:lnTo>
                  <a:pt x="1503" y="1101"/>
                </a:lnTo>
                <a:lnTo>
                  <a:pt x="1548" y="1119"/>
                </a:lnTo>
              </a:path>
            </a:pathLst>
          </a:custGeom>
          <a:noFill/>
          <a:ln w="25400">
            <a:solidFill>
              <a:srgbClr val="FF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extLst>
      <p:ext uri="{BB962C8B-B14F-4D97-AF65-F5344CB8AC3E}">
        <p14:creationId xmlns:p14="http://schemas.microsoft.com/office/powerpoint/2010/main" val="26828090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p:txBody>
          <a:bodyPr/>
          <a:lstStyle/>
          <a:p>
            <a:r>
              <a:rPr lang="en-US" altLang="en-US" dirty="0" smtClean="0"/>
              <a:t>TLD - protons</a:t>
            </a:r>
            <a:endParaRPr lang="en-GB" altLang="en-US" dirty="0"/>
          </a:p>
        </p:txBody>
      </p:sp>
      <p:pic>
        <p:nvPicPr>
          <p:cNvPr id="1802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1051" y="1929733"/>
            <a:ext cx="5943600" cy="421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0229" name="Rectangle 5"/>
          <p:cNvSpPr>
            <a:spLocks noChangeArrowheads="1"/>
          </p:cNvSpPr>
          <p:nvPr/>
        </p:nvSpPr>
        <p:spPr bwMode="auto">
          <a:xfrm>
            <a:off x="2411760" y="6353284"/>
            <a:ext cx="4513672" cy="339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r>
              <a:rPr lang="en-GB" altLang="en-US" sz="1600" dirty="0" err="1" smtClean="0"/>
              <a:t>Besserer</a:t>
            </a:r>
            <a:r>
              <a:rPr lang="en-GB" altLang="en-US" sz="1600" dirty="0" smtClean="0"/>
              <a:t> </a:t>
            </a:r>
            <a:r>
              <a:rPr lang="en-GB" altLang="en-US" sz="1600" dirty="0"/>
              <a:t>et al 2001 </a:t>
            </a:r>
            <a:r>
              <a:rPr lang="en-GB" altLang="en-US" sz="1600" dirty="0" err="1" smtClean="0"/>
              <a:t>Phys</a:t>
            </a:r>
            <a:r>
              <a:rPr lang="en-GB" altLang="en-US" sz="1600" dirty="0" smtClean="0"/>
              <a:t> Med </a:t>
            </a:r>
            <a:r>
              <a:rPr lang="en-GB" altLang="en-US" sz="1600" dirty="0" err="1" smtClean="0"/>
              <a:t>Biol</a:t>
            </a:r>
            <a:r>
              <a:rPr lang="en-GB" altLang="en-US" sz="1600" dirty="0" smtClean="0"/>
              <a:t> 46:473</a:t>
            </a:r>
            <a:endParaRPr lang="en-GB" altLang="en-US" sz="1600" dirty="0"/>
          </a:p>
        </p:txBody>
      </p:sp>
    </p:spTree>
    <p:extLst>
      <p:ext uri="{BB962C8B-B14F-4D97-AF65-F5344CB8AC3E}">
        <p14:creationId xmlns:p14="http://schemas.microsoft.com/office/powerpoint/2010/main" val="13307529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r>
              <a:rPr lang="en-GB" altLang="en-US" dirty="0"/>
              <a:t>NPL therapy level </a:t>
            </a:r>
            <a:r>
              <a:rPr lang="en-GB" altLang="en-US" dirty="0" smtClean="0"/>
              <a:t>alanine/EPR</a:t>
            </a:r>
            <a:endParaRPr lang="en-GB" altLang="en-US" dirty="0"/>
          </a:p>
        </p:txBody>
      </p:sp>
      <p:sp>
        <p:nvSpPr>
          <p:cNvPr id="139267" name="Rectangle 3"/>
          <p:cNvSpPr>
            <a:spLocks noGrp="1" noChangeArrowheads="1"/>
          </p:cNvSpPr>
          <p:nvPr>
            <p:ph idx="1"/>
          </p:nvPr>
        </p:nvSpPr>
        <p:spPr/>
        <p:txBody>
          <a:bodyPr/>
          <a:lstStyle/>
          <a:p>
            <a:r>
              <a:rPr lang="en-GB" altLang="en-US" sz="2400" dirty="0"/>
              <a:t>Operates since 1991</a:t>
            </a:r>
          </a:p>
          <a:p>
            <a:r>
              <a:rPr lang="en-GB" altLang="en-US" sz="2400" dirty="0"/>
              <a:t>Bruker ESP 300 X-band 9</a:t>
            </a:r>
            <a:r>
              <a:rPr lang="en-GB" altLang="en-US" sz="2400" dirty="0">
                <a:latin typeface="Arial"/>
              </a:rPr>
              <a:t>”</a:t>
            </a:r>
            <a:r>
              <a:rPr lang="en-GB" altLang="en-US" sz="2400" dirty="0"/>
              <a:t> magnet</a:t>
            </a:r>
          </a:p>
          <a:p>
            <a:endParaRPr lang="en-GB" altLang="en-US" sz="2400" dirty="0" smtClean="0"/>
          </a:p>
          <a:p>
            <a:r>
              <a:rPr lang="en-GB" altLang="en-US" sz="2400" dirty="0" smtClean="0"/>
              <a:t>Pellets</a:t>
            </a:r>
            <a:endParaRPr lang="en-GB" altLang="en-US" sz="2400" dirty="0"/>
          </a:p>
          <a:p>
            <a:pPr lvl="1"/>
            <a:r>
              <a:rPr lang="en-GB" altLang="en-US" sz="2400" dirty="0"/>
              <a:t>90% alanine + 10% paraffin wax</a:t>
            </a:r>
          </a:p>
          <a:p>
            <a:pPr lvl="1"/>
            <a:r>
              <a:rPr lang="en-GB" altLang="en-US" sz="2400" dirty="0"/>
              <a:t>5 mm diameter</a:t>
            </a:r>
          </a:p>
          <a:p>
            <a:pPr lvl="1"/>
            <a:r>
              <a:rPr lang="en-GB" altLang="en-US" sz="2400" dirty="0"/>
              <a:t>0.5 mm and 2.5 mm nominal </a:t>
            </a:r>
            <a:r>
              <a:rPr lang="en-GB" altLang="en-US" sz="2400" dirty="0" smtClean="0"/>
              <a:t>thickness</a:t>
            </a:r>
            <a:endParaRPr lang="en-GB" altLang="en-US" sz="2400" dirty="0"/>
          </a:p>
          <a:p>
            <a:endParaRPr lang="en-GB" altLang="en-US" sz="2400" dirty="0" smtClean="0"/>
          </a:p>
          <a:p>
            <a:r>
              <a:rPr lang="en-GB" altLang="en-US" sz="2400" dirty="0" smtClean="0"/>
              <a:t>Measurement reproducibility of </a:t>
            </a:r>
          </a:p>
          <a:p>
            <a:r>
              <a:rPr lang="en-GB" altLang="en-US" sz="2400" dirty="0" smtClean="0"/>
              <a:t>2.5 </a:t>
            </a:r>
            <a:r>
              <a:rPr lang="en-GB" altLang="en-US" sz="2400" dirty="0"/>
              <a:t>mm </a:t>
            </a:r>
            <a:r>
              <a:rPr lang="en-GB" altLang="en-US" sz="2400" dirty="0" smtClean="0"/>
              <a:t>pellets </a:t>
            </a:r>
            <a:r>
              <a:rPr lang="en-GB" altLang="en-US" sz="2400" dirty="0"/>
              <a:t>~ 0.05 </a:t>
            </a:r>
            <a:r>
              <a:rPr lang="en-GB" altLang="en-US" sz="2400" dirty="0" err="1"/>
              <a:t>Gy</a:t>
            </a:r>
            <a:endParaRPr lang="en-GB" altLang="en-US" sz="2400" dirty="0"/>
          </a:p>
        </p:txBody>
      </p:sp>
      <p:pic>
        <p:nvPicPr>
          <p:cNvPr id="139270"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4931172"/>
            <a:ext cx="2514600" cy="1663700"/>
          </a:xfrm>
          <a:prstGeom prst="rect">
            <a:avLst/>
          </a:prstGeom>
          <a:noFill/>
          <a:extLst>
            <a:ext uri="{909E8E84-426E-40DD-AFC4-6F175D3DCCD1}">
              <a14:hiddenFill xmlns:a14="http://schemas.microsoft.com/office/drawing/2010/main">
                <a:solidFill>
                  <a:srgbClr val="FFFFFF"/>
                </a:solidFill>
              </a14:hiddenFill>
            </a:ext>
          </a:extLst>
        </p:spPr>
      </p:pic>
      <p:pic>
        <p:nvPicPr>
          <p:cNvPr id="139271"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16216" y="2276872"/>
            <a:ext cx="2514600" cy="2497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9796475"/>
      </p:ext>
    </p:extLst>
  </p:cSld>
  <p:clrMapOvr>
    <a:masterClrMapping/>
  </p:clrMapOvr>
  <p:transition spd="slow">
    <p:strips dir="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type="title"/>
          </p:nvPr>
        </p:nvSpPr>
        <p:spPr/>
        <p:txBody>
          <a:bodyPr/>
          <a:lstStyle/>
          <a:p>
            <a:r>
              <a:rPr lang="en-US" altLang="en-US" b="0" dirty="0" smtClean="0">
                <a:solidFill>
                  <a:srgbClr val="003A6E"/>
                </a:solidFill>
                <a:latin typeface="Comic Sans MS" pitchFamily="66" charset="0"/>
                <a:ea typeface="ＭＳ Ｐゴシック" pitchFamily="34" charset="-128"/>
              </a:rPr>
              <a:t>Alanine/EPR dosimetry</a:t>
            </a:r>
            <a:br>
              <a:rPr lang="en-US" altLang="en-US" b="0" dirty="0" smtClean="0">
                <a:solidFill>
                  <a:srgbClr val="003A6E"/>
                </a:solidFill>
                <a:latin typeface="Comic Sans MS" pitchFamily="66" charset="0"/>
                <a:ea typeface="ＭＳ Ｐゴシック" pitchFamily="34" charset="-128"/>
              </a:rPr>
            </a:br>
            <a:endParaRPr lang="en-US" altLang="en-US" b="0" dirty="0">
              <a:solidFill>
                <a:srgbClr val="003A6E"/>
              </a:solidFill>
              <a:latin typeface="Comic Sans MS" pitchFamily="66" charset="0"/>
              <a:ea typeface="ＭＳ Ｐゴシック" pitchFamily="34" charset="-128"/>
            </a:endParaRPr>
          </a:p>
        </p:txBody>
      </p:sp>
      <p:grpSp>
        <p:nvGrpSpPr>
          <p:cNvPr id="2" name="Group 1"/>
          <p:cNvGrpSpPr/>
          <p:nvPr/>
        </p:nvGrpSpPr>
        <p:grpSpPr>
          <a:xfrm>
            <a:off x="-108520" y="1700808"/>
            <a:ext cx="9577064" cy="5472608"/>
            <a:chOff x="-228600" y="944563"/>
            <a:chExt cx="10287000" cy="6294437"/>
          </a:xfrm>
        </p:grpSpPr>
        <p:sp>
          <p:nvSpPr>
            <p:cNvPr id="83970" name="Text Box 2"/>
            <p:cNvSpPr txBox="1">
              <a:spLocks noChangeArrowheads="1"/>
            </p:cNvSpPr>
            <p:nvPr/>
          </p:nvSpPr>
          <p:spPr bwMode="auto">
            <a:xfrm>
              <a:off x="609600" y="944563"/>
              <a:ext cx="3809037" cy="353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dirty="0" smtClean="0">
                  <a:latin typeface="Comic Sans MS" panose="030F0702030302020204" pitchFamily="66" charset="0"/>
                  <a:ea typeface="ＭＳ Ｐゴシック" pitchFamily="34" charset="-128"/>
                </a:rPr>
                <a:t>Bassler </a:t>
              </a:r>
              <a:r>
                <a:rPr lang="en-GB" altLang="en-US" sz="1400" dirty="0">
                  <a:latin typeface="Comic Sans MS" panose="030F0702030302020204" pitchFamily="66" charset="0"/>
                  <a:ea typeface="ＭＳ Ｐゴシック" pitchFamily="34" charset="-128"/>
                </a:rPr>
                <a:t>et al, </a:t>
              </a:r>
              <a:r>
                <a:rPr lang="en-GB" altLang="en-US" sz="1400" dirty="0" smtClean="0">
                  <a:latin typeface="Comic Sans MS" panose="030F0702030302020204" pitchFamily="66" charset="0"/>
                  <a:ea typeface="ＭＳ Ｐゴシック" pitchFamily="34" charset="-128"/>
                </a:rPr>
                <a:t>NIMB </a:t>
              </a:r>
              <a:r>
                <a:rPr lang="en-GB" altLang="en-US" sz="1400" dirty="0">
                  <a:latin typeface="Comic Sans MS" panose="030F0702030302020204" pitchFamily="66" charset="0"/>
                  <a:ea typeface="ＭＳ Ｐゴシック" pitchFamily="34" charset="-128"/>
                </a:rPr>
                <a:t>266 929-936, </a:t>
              </a:r>
              <a:r>
                <a:rPr lang="en-GB" altLang="en-US" sz="1400" dirty="0" smtClean="0">
                  <a:latin typeface="Comic Sans MS" panose="030F0702030302020204" pitchFamily="66" charset="0"/>
                  <a:ea typeface="ＭＳ Ｐゴシック" pitchFamily="34" charset="-128"/>
                </a:rPr>
                <a:t>2008</a:t>
              </a:r>
              <a:endParaRPr lang="en-GB" altLang="en-US" sz="1400" dirty="0">
                <a:latin typeface="Comic Sans MS" panose="030F0702030302020204" pitchFamily="66" charset="0"/>
                <a:ea typeface="ＭＳ Ｐゴシック" pitchFamily="34" charset="-128"/>
              </a:endParaRPr>
            </a:p>
          </p:txBody>
        </p:sp>
        <p:sp>
          <p:nvSpPr>
            <p:cNvPr id="83972" name="Text Box 4"/>
            <p:cNvSpPr txBox="1">
              <a:spLocks noChangeArrowheads="1"/>
            </p:cNvSpPr>
            <p:nvPr/>
          </p:nvSpPr>
          <p:spPr bwMode="auto">
            <a:xfrm>
              <a:off x="4660900" y="944563"/>
              <a:ext cx="2305877" cy="353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a:latin typeface="Comic Sans MS" panose="030F0702030302020204" pitchFamily="66" charset="0"/>
                  <a:ea typeface="ＭＳ Ｐゴシック" pitchFamily="34" charset="-128"/>
                </a:rPr>
                <a:t>CERN anti-proton beam</a:t>
              </a:r>
            </a:p>
          </p:txBody>
        </p:sp>
        <p:sp>
          <p:nvSpPr>
            <p:cNvPr id="83973" name="Text Box 5"/>
            <p:cNvSpPr txBox="1">
              <a:spLocks noChangeArrowheads="1"/>
            </p:cNvSpPr>
            <p:nvPr/>
          </p:nvSpPr>
          <p:spPr bwMode="auto">
            <a:xfrm>
              <a:off x="4648200" y="3810000"/>
              <a:ext cx="2474617" cy="353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a:latin typeface="Comic Sans MS" panose="030F0702030302020204" pitchFamily="66" charset="0"/>
                  <a:ea typeface="ＭＳ Ｐゴシック" pitchFamily="34" charset="-128"/>
                </a:rPr>
                <a:t>Birmingham 15 MeV beam</a:t>
              </a:r>
            </a:p>
          </p:txBody>
        </p:sp>
        <p:pic>
          <p:nvPicPr>
            <p:cNvPr id="8397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219200"/>
              <a:ext cx="39624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397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4095750"/>
              <a:ext cx="5181600" cy="306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useBgFill="1">
          <p:nvSpPr>
            <p:cNvPr id="83976" name="Rectangle 8"/>
            <p:cNvSpPr>
              <a:spLocks noChangeArrowheads="1"/>
            </p:cNvSpPr>
            <p:nvPr/>
          </p:nvSpPr>
          <p:spPr bwMode="auto">
            <a:xfrm>
              <a:off x="4267200" y="4495800"/>
              <a:ext cx="1524000" cy="838200"/>
            </a:xfrm>
            <a:prstGeom prst="rect">
              <a:avLst/>
            </a:prstGeom>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sz="1400">
                <a:latin typeface="Comic Sans MS" panose="030F0702030302020204" pitchFamily="66" charset="0"/>
              </a:endParaRPr>
            </a:p>
          </p:txBody>
        </p:sp>
        <p:sp useBgFill="1">
          <p:nvSpPr>
            <p:cNvPr id="83977" name="Rectangle 9"/>
            <p:cNvSpPr>
              <a:spLocks noChangeArrowheads="1"/>
            </p:cNvSpPr>
            <p:nvPr/>
          </p:nvSpPr>
          <p:spPr bwMode="auto">
            <a:xfrm>
              <a:off x="-228600" y="6705600"/>
              <a:ext cx="6019800" cy="457200"/>
            </a:xfrm>
            <a:prstGeom prst="rect">
              <a:avLst/>
            </a:prstGeom>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sz="1400">
                <a:latin typeface="Comic Sans MS" panose="030F0702030302020204" pitchFamily="66" charset="0"/>
              </a:endParaRPr>
            </a:p>
          </p:txBody>
        </p:sp>
        <p:pic>
          <p:nvPicPr>
            <p:cNvPr id="83978"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5175" y="1219200"/>
              <a:ext cx="4035425" cy="473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useBgFill="1">
          <p:nvSpPr>
            <p:cNvPr id="83979" name="Rectangle 11"/>
            <p:cNvSpPr>
              <a:spLocks noChangeArrowheads="1"/>
            </p:cNvSpPr>
            <p:nvPr/>
          </p:nvSpPr>
          <p:spPr bwMode="auto">
            <a:xfrm>
              <a:off x="4648200" y="3657600"/>
              <a:ext cx="4038600" cy="2362200"/>
            </a:xfrm>
            <a:prstGeom prst="rect">
              <a:avLst/>
            </a:prstGeom>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sz="1400">
                <a:latin typeface="Comic Sans MS" panose="030F0702030302020204" pitchFamily="66" charset="0"/>
              </a:endParaRPr>
            </a:p>
          </p:txBody>
        </p:sp>
        <p:sp>
          <p:nvSpPr>
            <p:cNvPr id="83980" name="Rectangle 12"/>
            <p:cNvSpPr>
              <a:spLocks noChangeArrowheads="1"/>
            </p:cNvSpPr>
            <p:nvPr/>
          </p:nvSpPr>
          <p:spPr bwMode="auto">
            <a:xfrm>
              <a:off x="4676775" y="990600"/>
              <a:ext cx="3857625" cy="2743200"/>
            </a:xfrm>
            <a:prstGeom prst="rect">
              <a:avLst/>
            </a:prstGeom>
            <a:noFill/>
            <a:ln w="1905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400">
                <a:latin typeface="Comic Sans MS" panose="030F0702030302020204" pitchFamily="66" charset="0"/>
              </a:endParaRPr>
            </a:p>
          </p:txBody>
        </p:sp>
        <p:pic>
          <p:nvPicPr>
            <p:cNvPr id="83981"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72025" y="4191000"/>
              <a:ext cx="5286375" cy="287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useBgFill="1">
          <p:nvSpPr>
            <p:cNvPr id="83982" name="Rectangle 14"/>
            <p:cNvSpPr>
              <a:spLocks noChangeArrowheads="1"/>
            </p:cNvSpPr>
            <p:nvPr/>
          </p:nvSpPr>
          <p:spPr bwMode="auto">
            <a:xfrm>
              <a:off x="8382000" y="4419600"/>
              <a:ext cx="1524000" cy="838200"/>
            </a:xfrm>
            <a:prstGeom prst="rect">
              <a:avLst/>
            </a:prstGeom>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sz="1400">
                <a:latin typeface="Comic Sans MS" panose="030F0702030302020204" pitchFamily="66" charset="0"/>
              </a:endParaRPr>
            </a:p>
          </p:txBody>
        </p:sp>
        <p:sp useBgFill="1">
          <p:nvSpPr>
            <p:cNvPr id="83983" name="Rectangle 15"/>
            <p:cNvSpPr>
              <a:spLocks noChangeArrowheads="1"/>
            </p:cNvSpPr>
            <p:nvPr/>
          </p:nvSpPr>
          <p:spPr bwMode="auto">
            <a:xfrm>
              <a:off x="4572000" y="6781800"/>
              <a:ext cx="5105400" cy="457200"/>
            </a:xfrm>
            <a:prstGeom prst="rect">
              <a:avLst/>
            </a:prstGeom>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sz="1400">
                <a:latin typeface="Comic Sans MS" panose="030F0702030302020204" pitchFamily="66" charset="0"/>
              </a:endParaRPr>
            </a:p>
          </p:txBody>
        </p:sp>
        <p:sp>
          <p:nvSpPr>
            <p:cNvPr id="83984" name="Rectangle 16"/>
            <p:cNvSpPr>
              <a:spLocks noChangeArrowheads="1"/>
            </p:cNvSpPr>
            <p:nvPr/>
          </p:nvSpPr>
          <p:spPr bwMode="auto">
            <a:xfrm>
              <a:off x="4676775" y="3810000"/>
              <a:ext cx="3857625" cy="2819400"/>
            </a:xfrm>
            <a:prstGeom prst="rect">
              <a:avLst/>
            </a:prstGeom>
            <a:noFill/>
            <a:ln w="1905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400">
                <a:latin typeface="Comic Sans MS" panose="030F0702030302020204" pitchFamily="66" charset="0"/>
              </a:endParaRPr>
            </a:p>
          </p:txBody>
        </p:sp>
        <p:sp>
          <p:nvSpPr>
            <p:cNvPr id="83985" name="Text Box 17"/>
            <p:cNvSpPr txBox="1">
              <a:spLocks noChangeArrowheads="1"/>
            </p:cNvSpPr>
            <p:nvPr/>
          </p:nvSpPr>
          <p:spPr bwMode="auto">
            <a:xfrm>
              <a:off x="4714875" y="3810000"/>
              <a:ext cx="1715289" cy="353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a:latin typeface="Comic Sans MS" panose="030F0702030302020204" pitchFamily="66" charset="0"/>
                  <a:ea typeface="ＭＳ Ｐゴシック" pitchFamily="34" charset="-128"/>
                </a:rPr>
                <a:t>GSI </a:t>
              </a:r>
              <a:r>
                <a:rPr lang="en-GB" altLang="en-US" sz="1400" baseline="30000">
                  <a:latin typeface="Comic Sans MS" panose="030F0702030302020204" pitchFamily="66" charset="0"/>
                  <a:ea typeface="ＭＳ Ｐゴシック" pitchFamily="34" charset="-128"/>
                </a:rPr>
                <a:t>12</a:t>
              </a:r>
              <a:r>
                <a:rPr lang="en-GB" altLang="en-US" sz="1400">
                  <a:latin typeface="Comic Sans MS" panose="030F0702030302020204" pitchFamily="66" charset="0"/>
                  <a:ea typeface="ＭＳ Ｐゴシック" pitchFamily="34" charset="-128"/>
                </a:rPr>
                <a:t>C ion beam</a:t>
              </a:r>
            </a:p>
          </p:txBody>
        </p:sp>
        <p:sp useBgFill="1">
          <p:nvSpPr>
            <p:cNvPr id="83986" name="Rectangle 18"/>
            <p:cNvSpPr>
              <a:spLocks noChangeArrowheads="1"/>
            </p:cNvSpPr>
            <p:nvPr/>
          </p:nvSpPr>
          <p:spPr bwMode="auto">
            <a:xfrm>
              <a:off x="685800" y="3657600"/>
              <a:ext cx="3886200" cy="457200"/>
            </a:xfrm>
            <a:prstGeom prst="rect">
              <a:avLst/>
            </a:prstGeom>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sz="1400">
                <a:latin typeface="Comic Sans MS" panose="030F0702030302020204" pitchFamily="66" charset="0"/>
              </a:endParaRPr>
            </a:p>
          </p:txBody>
        </p:sp>
        <p:sp>
          <p:nvSpPr>
            <p:cNvPr id="83987" name="Rectangle 19"/>
            <p:cNvSpPr>
              <a:spLocks noChangeArrowheads="1"/>
            </p:cNvSpPr>
            <p:nvPr/>
          </p:nvSpPr>
          <p:spPr bwMode="auto">
            <a:xfrm>
              <a:off x="609600" y="990600"/>
              <a:ext cx="3857625" cy="2743200"/>
            </a:xfrm>
            <a:prstGeom prst="rect">
              <a:avLst/>
            </a:prstGeom>
            <a:noFill/>
            <a:ln w="1905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400">
                <a:latin typeface="Comic Sans MS" panose="030F0702030302020204" pitchFamily="66" charset="0"/>
              </a:endParaRPr>
            </a:p>
          </p:txBody>
        </p:sp>
        <p:sp>
          <p:nvSpPr>
            <p:cNvPr id="83988" name="Rectangle 20"/>
            <p:cNvSpPr>
              <a:spLocks noChangeArrowheads="1"/>
            </p:cNvSpPr>
            <p:nvPr/>
          </p:nvSpPr>
          <p:spPr bwMode="auto">
            <a:xfrm>
              <a:off x="609600" y="3819525"/>
              <a:ext cx="3857625" cy="2809875"/>
            </a:xfrm>
            <a:prstGeom prst="rect">
              <a:avLst/>
            </a:prstGeom>
            <a:noFill/>
            <a:ln w="1905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400">
                <a:latin typeface="Comic Sans MS" panose="030F0702030302020204" pitchFamily="66" charset="0"/>
              </a:endParaRPr>
            </a:p>
          </p:txBody>
        </p:sp>
        <p:sp>
          <p:nvSpPr>
            <p:cNvPr id="83989" name="Text Box 21"/>
            <p:cNvSpPr txBox="1">
              <a:spLocks noChangeArrowheads="1"/>
            </p:cNvSpPr>
            <p:nvPr/>
          </p:nvSpPr>
          <p:spPr bwMode="auto">
            <a:xfrm>
              <a:off x="698500" y="3840163"/>
              <a:ext cx="3707448" cy="353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400" dirty="0">
                  <a:latin typeface="Comic Sans MS" panose="030F0702030302020204" pitchFamily="66" charset="0"/>
                  <a:ea typeface="ＭＳ Ｐゴシック" pitchFamily="34" charset="-128"/>
                </a:rPr>
                <a:t>Herrmann et al 2011 Med </a:t>
              </a:r>
              <a:r>
                <a:rPr lang="en-GB" altLang="en-US" sz="1400" dirty="0" err="1">
                  <a:latin typeface="Comic Sans MS" panose="030F0702030302020204" pitchFamily="66" charset="0"/>
                  <a:ea typeface="ＭＳ Ｐゴシック" pitchFamily="34" charset="-128"/>
                </a:rPr>
                <a:t>Phys</a:t>
              </a:r>
              <a:r>
                <a:rPr lang="en-GB" altLang="en-US" sz="1400" dirty="0">
                  <a:latin typeface="Comic Sans MS" panose="030F0702030302020204" pitchFamily="66" charset="0"/>
                  <a:ea typeface="ＭＳ Ｐゴシック" pitchFamily="34" charset="-128"/>
                </a:rPr>
                <a:t> 38:1859</a:t>
              </a:r>
            </a:p>
          </p:txBody>
        </p:sp>
      </p:grpSp>
    </p:spTree>
    <p:extLst>
      <p:ext uri="{BB962C8B-B14F-4D97-AF65-F5344CB8AC3E}">
        <p14:creationId xmlns:p14="http://schemas.microsoft.com/office/powerpoint/2010/main" val="18505365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Radiochromic</a:t>
            </a:r>
            <a:r>
              <a:rPr lang="en-GB" dirty="0" smtClean="0"/>
              <a:t> film</a:t>
            </a:r>
            <a:endParaRPr lang="en-GB" dirty="0"/>
          </a:p>
        </p:txBody>
      </p:sp>
      <p:pic>
        <p:nvPicPr>
          <p:cNvPr id="6"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348880"/>
            <a:ext cx="5136509" cy="2154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2688" y="2564904"/>
            <a:ext cx="1800200" cy="2547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Group 2"/>
          <p:cNvGrpSpPr/>
          <p:nvPr/>
        </p:nvGrpSpPr>
        <p:grpSpPr>
          <a:xfrm>
            <a:off x="1828800" y="2057400"/>
            <a:ext cx="5276610" cy="3874532"/>
            <a:chOff x="1828800" y="2057400"/>
            <a:chExt cx="5276610" cy="3874532"/>
          </a:xfrm>
        </p:grpSpPr>
        <p:sp>
          <p:nvSpPr>
            <p:cNvPr id="5" name="Text Box 7"/>
            <p:cNvSpPr txBox="1">
              <a:spLocks noChangeArrowheads="1"/>
            </p:cNvSpPr>
            <p:nvPr/>
          </p:nvSpPr>
          <p:spPr bwMode="auto">
            <a:xfrm>
              <a:off x="2566988" y="5562600"/>
              <a:ext cx="453842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dirty="0" err="1" smtClean="0">
                  <a:latin typeface="Comic Sans MS" panose="030F0702030302020204" pitchFamily="66" charset="0"/>
                </a:rPr>
                <a:t>Piermattei</a:t>
              </a:r>
              <a:r>
                <a:rPr lang="en-GB" altLang="en-US" dirty="0" smtClean="0">
                  <a:latin typeface="Comic Sans MS" panose="030F0702030302020204" pitchFamily="66" charset="0"/>
                </a:rPr>
                <a:t> </a:t>
              </a:r>
              <a:r>
                <a:rPr lang="en-GB" altLang="en-US" dirty="0">
                  <a:latin typeface="Comic Sans MS" panose="030F0702030302020204" pitchFamily="66" charset="0"/>
                </a:rPr>
                <a:t>et al </a:t>
              </a:r>
              <a:r>
                <a:rPr lang="en-GB" altLang="en-US" dirty="0" smtClean="0">
                  <a:latin typeface="Comic Sans MS" panose="030F0702030302020204" pitchFamily="66" charset="0"/>
                </a:rPr>
                <a:t>2000 Med </a:t>
              </a:r>
              <a:r>
                <a:rPr lang="en-GB" altLang="en-US" dirty="0" err="1">
                  <a:latin typeface="Comic Sans MS" panose="030F0702030302020204" pitchFamily="66" charset="0"/>
                </a:rPr>
                <a:t>Phys</a:t>
              </a:r>
              <a:r>
                <a:rPr lang="en-GB" altLang="en-US" dirty="0">
                  <a:latin typeface="Comic Sans MS" panose="030F0702030302020204" pitchFamily="66" charset="0"/>
                </a:rPr>
                <a:t> </a:t>
              </a:r>
              <a:r>
                <a:rPr lang="en-GB" altLang="en-US" dirty="0" smtClean="0">
                  <a:latin typeface="Comic Sans MS" panose="030F0702030302020204" pitchFamily="66" charset="0"/>
                </a:rPr>
                <a:t>27:1655</a:t>
              </a:r>
              <a:endParaRPr lang="en-GB" altLang="en-US" dirty="0">
                <a:latin typeface="Comic Sans MS" panose="030F0702030302020204" pitchFamily="66" charset="0"/>
              </a:endParaRPr>
            </a:p>
          </p:txBody>
        </p:sp>
        <p:pic>
          <p:nvPicPr>
            <p:cNvPr id="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2057400"/>
              <a:ext cx="5233988" cy="317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773727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Radiochromic</a:t>
            </a:r>
            <a:r>
              <a:rPr lang="en-GB" dirty="0" smtClean="0"/>
              <a:t> film – energy dependence</a:t>
            </a:r>
            <a:endParaRPr lang="en-GB" dirty="0"/>
          </a:p>
        </p:txBody>
      </p:sp>
      <p:sp>
        <p:nvSpPr>
          <p:cNvPr id="3" name="Content Placeholder 2"/>
          <p:cNvSpPr>
            <a:spLocks noGrp="1"/>
          </p:cNvSpPr>
          <p:nvPr>
            <p:ph idx="1"/>
          </p:nvPr>
        </p:nvSpPr>
        <p:spPr/>
        <p:txBody>
          <a:bodyPr/>
          <a:lstStyle/>
          <a:p>
            <a:endParaRPr lang="en-GB" dirty="0"/>
          </a:p>
        </p:txBody>
      </p:sp>
      <p:pic>
        <p:nvPicPr>
          <p:cNvPr id="163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916832"/>
            <a:ext cx="6028602" cy="41152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3"/>
          <p:cNvSpPr txBox="1">
            <a:spLocks/>
          </p:cNvSpPr>
          <p:nvPr/>
        </p:nvSpPr>
        <p:spPr bwMode="auto">
          <a:xfrm>
            <a:off x="2339752" y="6153764"/>
            <a:ext cx="4950804" cy="434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tabLst/>
              <a:defRPr sz="2200" kern="1200">
                <a:solidFill>
                  <a:schemeClr val="tx1"/>
                </a:solidFill>
                <a:latin typeface="Comic Sans MS" panose="030F0702030302020204" pitchFamily="66" charset="0"/>
                <a:ea typeface="+mn-ea"/>
                <a:cs typeface="+mn-cs"/>
              </a:defRPr>
            </a:lvl1pPr>
            <a:lvl2pPr marL="0" indent="623888" algn="l" defTabSz="1058863" rtl="0" eaLnBrk="1" fontAlgn="base" hangingPunct="1">
              <a:spcBef>
                <a:spcPts val="528"/>
              </a:spcBef>
              <a:spcAft>
                <a:spcPct val="0"/>
              </a:spcAft>
              <a:buSzPct val="75000"/>
              <a:buFontTx/>
              <a:buBlip>
                <a:blip r:embed="rId3"/>
              </a:buBlip>
              <a:defRPr sz="2200" kern="1200">
                <a:solidFill>
                  <a:schemeClr val="tx1"/>
                </a:solidFill>
                <a:latin typeface="Comic Sans MS" panose="030F0702030302020204" pitchFamily="66" charset="0"/>
                <a:ea typeface="+mn-ea"/>
                <a:cs typeface="+mn-cs"/>
              </a:defRPr>
            </a:lvl2pPr>
            <a:lvl3pPr marL="0" indent="623888" algn="l" rtl="0" eaLnBrk="1" fontAlgn="base" hangingPunct="1">
              <a:spcBef>
                <a:spcPct val="20000"/>
              </a:spcBef>
              <a:spcAft>
                <a:spcPct val="0"/>
              </a:spcAft>
              <a:buSzPct val="75000"/>
              <a:buBlip>
                <a:blip r:embed="rId4"/>
              </a:buBlip>
              <a:defRPr sz="2200" kern="1200">
                <a:solidFill>
                  <a:schemeClr val="tx1"/>
                </a:solidFill>
                <a:latin typeface="Comic Sans MS" panose="030F0702030302020204" pitchFamily="66" charset="0"/>
                <a:ea typeface="+mn-ea"/>
                <a:cs typeface="+mn-cs"/>
              </a:defRPr>
            </a:lvl3pPr>
            <a:lvl4pPr marL="0" indent="623888" algn="l" rtl="0" eaLnBrk="1" fontAlgn="base" hangingPunct="1">
              <a:spcBef>
                <a:spcPct val="20000"/>
              </a:spcBef>
              <a:spcAft>
                <a:spcPct val="0"/>
              </a:spcAft>
              <a:buSzPct val="75000"/>
              <a:buBlip>
                <a:blip r:embed="rId4"/>
              </a:buBlip>
              <a:defRPr sz="2200" kern="1200">
                <a:solidFill>
                  <a:schemeClr val="tx1"/>
                </a:solidFill>
                <a:latin typeface="Comic Sans MS" panose="030F0702030302020204" pitchFamily="66" charset="0"/>
                <a:ea typeface="+mn-ea"/>
                <a:cs typeface="+mn-cs"/>
              </a:defRPr>
            </a:lvl4pPr>
            <a:lvl5pPr marL="0" indent="623888" algn="l" rtl="0" eaLnBrk="1" fontAlgn="base" hangingPunct="1">
              <a:spcBef>
                <a:spcPct val="20000"/>
              </a:spcBef>
              <a:spcAft>
                <a:spcPct val="0"/>
              </a:spcAft>
              <a:buSzPct val="75000"/>
              <a:buBlip>
                <a:blip r:embed="rId4"/>
              </a:buBlip>
              <a:defRPr sz="2200" kern="1200">
                <a:solidFill>
                  <a:schemeClr val="tx1"/>
                </a:solidFill>
                <a:latin typeface="Comic Sans MS" panose="030F0702030302020204"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en-GB" sz="1800" dirty="0" smtClean="0"/>
              <a:t>Kirby et al. 2010 </a:t>
            </a:r>
            <a:r>
              <a:rPr lang="en-GB" sz="1800" dirty="0" err="1" smtClean="0"/>
              <a:t>Phys</a:t>
            </a:r>
            <a:r>
              <a:rPr lang="en-GB" sz="1800" dirty="0" smtClean="0"/>
              <a:t> Med </a:t>
            </a:r>
            <a:r>
              <a:rPr lang="en-GB" sz="1800" dirty="0" err="1" smtClean="0"/>
              <a:t>Biol</a:t>
            </a:r>
            <a:r>
              <a:rPr lang="en-GB" sz="1800" dirty="0" smtClean="0"/>
              <a:t> 55:417</a:t>
            </a:r>
          </a:p>
        </p:txBody>
      </p:sp>
    </p:spTree>
    <p:extLst>
      <p:ext uri="{BB962C8B-B14F-4D97-AF65-F5344CB8AC3E}">
        <p14:creationId xmlns:p14="http://schemas.microsoft.com/office/powerpoint/2010/main" val="30237495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Absorbed dose versus </a:t>
            </a:r>
            <a:r>
              <a:rPr lang="en-GB" dirty="0" err="1" smtClean="0"/>
              <a:t>fluence</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GB" dirty="0" smtClean="0"/>
                  <a:t>Most of this conference:</a:t>
                </a:r>
                <a14:m>
                  <m:oMath xmlns:m="http://schemas.openxmlformats.org/officeDocument/2006/math">
                    <m:r>
                      <a:rPr lang="en-GB" b="0" i="0" smtClean="0">
                        <a:latin typeface="Cambria Math"/>
                      </a:rPr>
                      <m:t> </m:t>
                    </m:r>
                    <m:r>
                      <m:rPr>
                        <m:sty m:val="p"/>
                      </m:rPr>
                      <a:rPr lang="el-GR" i="1" smtClean="0">
                        <a:latin typeface="Cambria Math"/>
                      </a:rPr>
                      <m:t>Φ</m:t>
                    </m:r>
                  </m:oMath>
                </a14:m>
                <a:r>
                  <a:rPr lang="en-GB" dirty="0" smtClean="0"/>
                  <a:t>, </a:t>
                </a:r>
                <a14:m>
                  <m:oMath xmlns:m="http://schemas.openxmlformats.org/officeDocument/2006/math">
                    <m:f>
                      <m:fPr>
                        <m:ctrlPr>
                          <a:rPr lang="el-GR" sz="2800" i="1" smtClean="0">
                            <a:latin typeface="Cambria Math"/>
                          </a:rPr>
                        </m:ctrlPr>
                      </m:fPr>
                      <m:num>
                        <m:r>
                          <a:rPr lang="el-GR" sz="2800" i="1" smtClean="0">
                            <a:latin typeface="Cambria Math"/>
                            <a:ea typeface="Cambria Math"/>
                          </a:rPr>
                          <m:t>𝜕</m:t>
                        </m:r>
                        <m:r>
                          <m:rPr>
                            <m:sty m:val="p"/>
                          </m:rPr>
                          <a:rPr lang="el-GR" sz="2800" i="1">
                            <a:latin typeface="Cambria Math"/>
                          </a:rPr>
                          <m:t>Φ</m:t>
                        </m:r>
                      </m:num>
                      <m:den>
                        <m:r>
                          <a:rPr lang="el-GR" sz="2800" i="1" smtClean="0">
                            <a:latin typeface="Cambria Math"/>
                            <a:ea typeface="Cambria Math"/>
                          </a:rPr>
                          <m:t>𝜕</m:t>
                        </m:r>
                        <m:r>
                          <a:rPr lang="en-GB" sz="2800" b="0" i="1" smtClean="0">
                            <a:latin typeface="Cambria Math"/>
                            <a:ea typeface="Cambria Math"/>
                          </a:rPr>
                          <m:t>𝐸</m:t>
                        </m:r>
                      </m:den>
                    </m:f>
                  </m:oMath>
                </a14:m>
                <a:r>
                  <a:rPr lang="en-GB" dirty="0" smtClean="0"/>
                  <a:t> or </a:t>
                </a:r>
                <a14:m>
                  <m:oMath xmlns:m="http://schemas.openxmlformats.org/officeDocument/2006/math">
                    <m:f>
                      <m:fPr>
                        <m:ctrlPr>
                          <a:rPr lang="el-GR" sz="2800" i="1">
                            <a:latin typeface="Cambria Math"/>
                          </a:rPr>
                        </m:ctrlPr>
                      </m:fPr>
                      <m:num>
                        <m:sSup>
                          <m:sSupPr>
                            <m:ctrlPr>
                              <a:rPr lang="el-GR" sz="2800" i="1" smtClean="0">
                                <a:latin typeface="Cambria Math"/>
                                <a:ea typeface="Cambria Math"/>
                              </a:rPr>
                            </m:ctrlPr>
                          </m:sSupPr>
                          <m:e>
                            <m:r>
                              <a:rPr lang="el-GR" sz="2800" i="1">
                                <a:latin typeface="Cambria Math"/>
                                <a:ea typeface="Cambria Math"/>
                              </a:rPr>
                              <m:t>𝜕</m:t>
                            </m:r>
                          </m:e>
                          <m:sup>
                            <m:r>
                              <a:rPr lang="en-GB" sz="2800" b="0" i="1" smtClean="0">
                                <a:latin typeface="Cambria Math"/>
                                <a:ea typeface="Cambria Math"/>
                              </a:rPr>
                              <m:t>2</m:t>
                            </m:r>
                          </m:sup>
                        </m:sSup>
                        <m:r>
                          <m:rPr>
                            <m:sty m:val="p"/>
                          </m:rPr>
                          <a:rPr lang="el-GR" sz="2800" i="1">
                            <a:latin typeface="Cambria Math"/>
                          </a:rPr>
                          <m:t>Φ</m:t>
                        </m:r>
                      </m:num>
                      <m:den>
                        <m:r>
                          <a:rPr lang="el-GR" sz="2800" i="1">
                            <a:latin typeface="Cambria Math"/>
                            <a:ea typeface="Cambria Math"/>
                          </a:rPr>
                          <m:t>𝜕</m:t>
                        </m:r>
                        <m:r>
                          <a:rPr lang="en-GB" sz="2800" i="1">
                            <a:latin typeface="Cambria Math"/>
                            <a:ea typeface="Cambria Math"/>
                          </a:rPr>
                          <m:t>𝐸</m:t>
                        </m:r>
                        <m:r>
                          <a:rPr lang="el-GR" sz="2800" i="1">
                            <a:latin typeface="Cambria Math"/>
                            <a:ea typeface="Cambria Math"/>
                          </a:rPr>
                          <m:t>𝜕</m:t>
                        </m:r>
                        <m:r>
                          <a:rPr lang="el-GR" sz="2800" i="1" smtClean="0">
                            <a:latin typeface="Cambria Math"/>
                            <a:ea typeface="Cambria Math"/>
                          </a:rPr>
                          <m:t>𝜃</m:t>
                        </m:r>
                      </m:den>
                    </m:f>
                  </m:oMath>
                </a14:m>
                <a:endParaRPr lang="en-GB" sz="2800" dirty="0" smtClean="0"/>
              </a:p>
              <a:p>
                <a:endParaRPr lang="en-GB" dirty="0"/>
              </a:p>
              <a:p>
                <a:r>
                  <a:rPr lang="en-GB" dirty="0" smtClean="0"/>
                  <a:t>This presentation: </a:t>
                </a:r>
                <a14:m>
                  <m:oMath xmlns:m="http://schemas.openxmlformats.org/officeDocument/2006/math">
                    <m:sSub>
                      <m:sSubPr>
                        <m:ctrlPr>
                          <a:rPr lang="en-GB" sz="2400" i="1">
                            <a:latin typeface="Cambria Math"/>
                            <a:ea typeface="Cambria Math"/>
                          </a:rPr>
                        </m:ctrlPr>
                      </m:sSubPr>
                      <m:e>
                        <m:r>
                          <a:rPr lang="en-GB" sz="2400" i="1">
                            <a:latin typeface="Cambria Math"/>
                            <a:ea typeface="Cambria Math"/>
                          </a:rPr>
                          <m:t>𝐷</m:t>
                        </m:r>
                      </m:e>
                      <m:sub>
                        <m:r>
                          <a:rPr lang="en-GB" sz="2400" i="1">
                            <a:latin typeface="Cambria Math"/>
                            <a:ea typeface="Cambria Math"/>
                          </a:rPr>
                          <m:t>𝑚𝑒𝑑</m:t>
                        </m:r>
                      </m:sub>
                    </m:sSub>
                    <m:r>
                      <a:rPr lang="en-GB" sz="2400" i="1">
                        <a:latin typeface="Cambria Math"/>
                        <a:ea typeface="Cambria Math"/>
                      </a:rPr>
                      <m:t>=</m:t>
                    </m:r>
                  </m:oMath>
                </a14:m>
                <a:r>
                  <a:rPr lang="en-GB" dirty="0" smtClean="0"/>
                  <a:t> </a:t>
                </a:r>
                <a14:m>
                  <m:oMath xmlns:m="http://schemas.openxmlformats.org/officeDocument/2006/math">
                    <m:f>
                      <m:fPr>
                        <m:ctrlPr>
                          <a:rPr lang="en-GB" sz="2800" b="0" i="1" smtClean="0">
                            <a:latin typeface="Cambria Math"/>
                            <a:ea typeface="Cambria Math"/>
                          </a:rPr>
                        </m:ctrlPr>
                      </m:fPr>
                      <m:num>
                        <m:r>
                          <a:rPr lang="en-GB" sz="2800" b="0" i="1" smtClean="0">
                            <a:latin typeface="Cambria Math"/>
                            <a:ea typeface="Cambria Math"/>
                          </a:rPr>
                          <m:t>𝑑</m:t>
                        </m:r>
                        <m:acc>
                          <m:accPr>
                            <m:chr m:val="̅"/>
                            <m:ctrlPr>
                              <a:rPr lang="en-GB" sz="2800" b="0" i="1" smtClean="0">
                                <a:latin typeface="Cambria Math"/>
                                <a:ea typeface="Cambria Math"/>
                              </a:rPr>
                            </m:ctrlPr>
                          </m:accPr>
                          <m:e>
                            <m:r>
                              <a:rPr lang="en-GB" sz="2800" b="0" i="1" smtClean="0">
                                <a:latin typeface="Cambria Math"/>
                                <a:ea typeface="Cambria Math"/>
                              </a:rPr>
                              <m:t>𝜖</m:t>
                            </m:r>
                          </m:e>
                        </m:acc>
                      </m:num>
                      <m:den>
                        <m:r>
                          <a:rPr lang="en-GB" sz="2800" b="0" i="1" smtClean="0">
                            <a:latin typeface="Cambria Math"/>
                            <a:ea typeface="Cambria Math"/>
                          </a:rPr>
                          <m:t>𝑑𝑚</m:t>
                        </m:r>
                      </m:den>
                    </m:f>
                  </m:oMath>
                </a14:m>
                <a:endParaRPr lang="en-GB" sz="2800" dirty="0" smtClean="0"/>
              </a:p>
              <a:p>
                <a:endParaRPr lang="en-GB" dirty="0"/>
              </a:p>
              <a:p>
                <a:r>
                  <a:rPr lang="en-GB" dirty="0" smtClean="0"/>
                  <a:t> </a:t>
                </a:r>
                <a14:m>
                  <m:oMath xmlns:m="http://schemas.openxmlformats.org/officeDocument/2006/math">
                    <m:r>
                      <a:rPr lang="en-GB" sz="2000" i="1">
                        <a:latin typeface="Cambria Math"/>
                        <a:ea typeface="Cambria Math"/>
                      </a:rPr>
                      <m:t>𝜖</m:t>
                    </m:r>
                    <m:r>
                      <a:rPr lang="en-GB" sz="2000" b="0" i="1" smtClean="0">
                        <a:latin typeface="Cambria Math"/>
                        <a:ea typeface="Cambria Math"/>
                      </a:rPr>
                      <m:t>=</m:t>
                    </m:r>
                    <m:sSub>
                      <m:sSubPr>
                        <m:ctrlPr>
                          <a:rPr lang="en-GB" sz="2000" i="1" smtClean="0">
                            <a:latin typeface="Cambria Math"/>
                            <a:ea typeface="Cambria Math"/>
                          </a:rPr>
                        </m:ctrlPr>
                      </m:sSubPr>
                      <m:e>
                        <m:r>
                          <a:rPr lang="en-GB" sz="2000" i="1">
                            <a:latin typeface="Cambria Math"/>
                            <a:ea typeface="Cambria Math"/>
                          </a:rPr>
                          <m:t>𝜖</m:t>
                        </m:r>
                      </m:e>
                      <m:sub>
                        <m:r>
                          <a:rPr lang="en-GB" sz="2000" b="0" i="1" smtClean="0">
                            <a:latin typeface="Cambria Math"/>
                            <a:ea typeface="Cambria Math"/>
                          </a:rPr>
                          <m:t>𝑖𝑛</m:t>
                        </m:r>
                      </m:sub>
                    </m:sSub>
                    <m:r>
                      <a:rPr lang="en-GB" sz="2000" b="0" i="1" smtClean="0">
                        <a:latin typeface="Cambria Math"/>
                        <a:ea typeface="Cambria Math"/>
                      </a:rPr>
                      <m:t>−</m:t>
                    </m:r>
                    <m:sSub>
                      <m:sSubPr>
                        <m:ctrlPr>
                          <a:rPr lang="en-GB" sz="2000" i="1">
                            <a:latin typeface="Cambria Math"/>
                            <a:ea typeface="Cambria Math"/>
                          </a:rPr>
                        </m:ctrlPr>
                      </m:sSubPr>
                      <m:e>
                        <m:r>
                          <a:rPr lang="en-GB" sz="2000" i="1">
                            <a:latin typeface="Cambria Math"/>
                            <a:ea typeface="Cambria Math"/>
                          </a:rPr>
                          <m:t>𝜖</m:t>
                        </m:r>
                      </m:e>
                      <m:sub>
                        <m:r>
                          <a:rPr lang="en-GB" sz="2000" b="0" i="1" smtClean="0">
                            <a:latin typeface="Cambria Math"/>
                            <a:ea typeface="Cambria Math"/>
                          </a:rPr>
                          <m:t>𝑜𝑢𝑡</m:t>
                        </m:r>
                      </m:sub>
                    </m:sSub>
                    <m:r>
                      <a:rPr lang="en-GB" sz="2000" b="0" i="1" smtClean="0">
                        <a:latin typeface="Cambria Math"/>
                        <a:ea typeface="Cambria Math"/>
                      </a:rPr>
                      <m:t>+∆</m:t>
                    </m:r>
                    <m:r>
                      <a:rPr lang="en-GB" sz="2000" b="0" i="1" smtClean="0">
                        <a:latin typeface="Cambria Math"/>
                        <a:ea typeface="Cambria Math"/>
                      </a:rPr>
                      <m:t>𝑄</m:t>
                    </m:r>
                    <m:r>
                      <a:rPr lang="en-GB" sz="2000" b="0" i="1" smtClean="0">
                        <a:latin typeface="Cambria Math"/>
                        <a:ea typeface="Cambria Math"/>
                      </a:rPr>
                      <m:t>= </m:t>
                    </m:r>
                  </m:oMath>
                </a14:m>
                <a:r>
                  <a:rPr lang="en-GB" dirty="0" smtClean="0"/>
                  <a:t>energy imparted</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889"/>
                </a:stretch>
              </a:blipFill>
            </p:spPr>
            <p:txBody>
              <a:bodyPr/>
              <a:lstStyle/>
              <a:p>
                <a:r>
                  <a:rPr lang="en-GB">
                    <a:noFill/>
                  </a:rPr>
                  <a:t> </a:t>
                </a:r>
              </a:p>
            </p:txBody>
          </p:sp>
        </mc:Fallback>
      </mc:AlternateContent>
      <p:grpSp>
        <p:nvGrpSpPr>
          <p:cNvPr id="6" name="Group 5"/>
          <p:cNvGrpSpPr/>
          <p:nvPr/>
        </p:nvGrpSpPr>
        <p:grpSpPr>
          <a:xfrm>
            <a:off x="1610397" y="5116395"/>
            <a:ext cx="2745579" cy="1552965"/>
            <a:chOff x="1610397" y="5116395"/>
            <a:chExt cx="2745579" cy="1552965"/>
          </a:xfrm>
        </p:grpSpPr>
        <p:sp>
          <p:nvSpPr>
            <p:cNvPr id="7" name="Oval 1034"/>
            <p:cNvSpPr>
              <a:spLocks noChangeArrowheads="1"/>
            </p:cNvSpPr>
            <p:nvPr/>
          </p:nvSpPr>
          <p:spPr bwMode="auto">
            <a:xfrm>
              <a:off x="2322984" y="5332977"/>
              <a:ext cx="1370452" cy="1336383"/>
            </a:xfrm>
            <a:prstGeom prst="ellipse">
              <a:avLst/>
            </a:prstGeom>
            <a:noFill/>
            <a:ln w="25400">
              <a:solidFill>
                <a:schemeClr val="tx2"/>
              </a:solidFill>
              <a:round/>
              <a:headEnd/>
              <a:tailEnd/>
            </a:ln>
            <a:effectLst/>
            <a:extLst>
              <a:ext uri="{909E8E84-426E-40DD-AFC4-6F175D3DCCD1}">
                <a14:hiddenFill xmlns:a14="http://schemas.microsoft.com/office/drawing/2010/main">
                  <a:solidFill>
                    <a:srgbClr val="00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33" name="Freeform 32"/>
            <p:cNvSpPr/>
            <p:nvPr/>
          </p:nvSpPr>
          <p:spPr>
            <a:xfrm>
              <a:off x="2663343" y="5730484"/>
              <a:ext cx="1404929" cy="734291"/>
            </a:xfrm>
            <a:custGeom>
              <a:avLst/>
              <a:gdLst>
                <a:gd name="connsiteX0" fmla="*/ 0 w 1404929"/>
                <a:gd name="connsiteY0" fmla="*/ 0 h 734291"/>
                <a:gd name="connsiteX1" fmla="*/ 609600 w 1404929"/>
                <a:gd name="connsiteY1" fmla="*/ 595745 h 734291"/>
                <a:gd name="connsiteX2" fmla="*/ 1288472 w 1404929"/>
                <a:gd name="connsiteY2" fmla="*/ 554181 h 734291"/>
                <a:gd name="connsiteX3" fmla="*/ 1399309 w 1404929"/>
                <a:gd name="connsiteY3" fmla="*/ 734291 h 734291"/>
              </a:gdLst>
              <a:ahLst/>
              <a:cxnLst>
                <a:cxn ang="0">
                  <a:pos x="connsiteX0" y="connsiteY0"/>
                </a:cxn>
                <a:cxn ang="0">
                  <a:pos x="connsiteX1" y="connsiteY1"/>
                </a:cxn>
                <a:cxn ang="0">
                  <a:pos x="connsiteX2" y="connsiteY2"/>
                </a:cxn>
                <a:cxn ang="0">
                  <a:pos x="connsiteX3" y="connsiteY3"/>
                </a:cxn>
              </a:cxnLst>
              <a:rect l="l" t="t" r="r" b="b"/>
              <a:pathLst>
                <a:path w="1404929" h="734291">
                  <a:moveTo>
                    <a:pt x="0" y="0"/>
                  </a:moveTo>
                  <a:cubicBezTo>
                    <a:pt x="197427" y="251690"/>
                    <a:pt x="394855" y="503381"/>
                    <a:pt x="609600" y="595745"/>
                  </a:cubicBezTo>
                  <a:cubicBezTo>
                    <a:pt x="824345" y="688109"/>
                    <a:pt x="1156854" y="531090"/>
                    <a:pt x="1288472" y="554181"/>
                  </a:cubicBezTo>
                  <a:cubicBezTo>
                    <a:pt x="1420090" y="577272"/>
                    <a:pt x="1409699" y="655781"/>
                    <a:pt x="1399309" y="734291"/>
                  </a:cubicBezTo>
                </a:path>
              </a:pathLst>
            </a:custGeom>
            <a:noFill/>
            <a:ln>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Freeform 33"/>
            <p:cNvSpPr/>
            <p:nvPr/>
          </p:nvSpPr>
          <p:spPr>
            <a:xfrm>
              <a:off x="1610397" y="5190156"/>
              <a:ext cx="2632364" cy="595746"/>
            </a:xfrm>
            <a:custGeom>
              <a:avLst/>
              <a:gdLst>
                <a:gd name="connsiteX0" fmla="*/ 0 w 2632364"/>
                <a:gd name="connsiteY0" fmla="*/ 595746 h 595746"/>
                <a:gd name="connsiteX1" fmla="*/ 1482436 w 2632364"/>
                <a:gd name="connsiteY1" fmla="*/ 526473 h 595746"/>
                <a:gd name="connsiteX2" fmla="*/ 2355273 w 2632364"/>
                <a:gd name="connsiteY2" fmla="*/ 304800 h 595746"/>
                <a:gd name="connsiteX3" fmla="*/ 2632364 w 2632364"/>
                <a:gd name="connsiteY3" fmla="*/ 0 h 595746"/>
              </a:gdLst>
              <a:ahLst/>
              <a:cxnLst>
                <a:cxn ang="0">
                  <a:pos x="connsiteX0" y="connsiteY0"/>
                </a:cxn>
                <a:cxn ang="0">
                  <a:pos x="connsiteX1" y="connsiteY1"/>
                </a:cxn>
                <a:cxn ang="0">
                  <a:pos x="connsiteX2" y="connsiteY2"/>
                </a:cxn>
                <a:cxn ang="0">
                  <a:pos x="connsiteX3" y="connsiteY3"/>
                </a:cxn>
              </a:cxnLst>
              <a:rect l="l" t="t" r="r" b="b"/>
              <a:pathLst>
                <a:path w="2632364" h="595746">
                  <a:moveTo>
                    <a:pt x="0" y="595746"/>
                  </a:moveTo>
                  <a:cubicBezTo>
                    <a:pt x="544945" y="585355"/>
                    <a:pt x="1089891" y="574964"/>
                    <a:pt x="1482436" y="526473"/>
                  </a:cubicBezTo>
                  <a:cubicBezTo>
                    <a:pt x="1874982" y="477982"/>
                    <a:pt x="2163618" y="392545"/>
                    <a:pt x="2355273" y="304800"/>
                  </a:cubicBezTo>
                  <a:cubicBezTo>
                    <a:pt x="2546928" y="217054"/>
                    <a:pt x="2589646" y="108527"/>
                    <a:pt x="2632364" y="0"/>
                  </a:cubicBezTo>
                </a:path>
              </a:pathLst>
            </a:custGeom>
            <a:noFill/>
            <a:ln>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p:cNvSpPr/>
            <p:nvPr/>
          </p:nvSpPr>
          <p:spPr>
            <a:xfrm>
              <a:off x="1782924" y="5690877"/>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p:cNvSpPr/>
            <p:nvPr/>
          </p:nvSpPr>
          <p:spPr>
            <a:xfrm>
              <a:off x="1971328" y="5695685"/>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p:cNvSpPr/>
            <p:nvPr/>
          </p:nvSpPr>
          <p:spPr>
            <a:xfrm>
              <a:off x="2023343" y="5787961"/>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p:cNvSpPr/>
            <p:nvPr/>
          </p:nvSpPr>
          <p:spPr>
            <a:xfrm>
              <a:off x="2204120" y="5799183"/>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p:cNvSpPr/>
            <p:nvPr/>
          </p:nvSpPr>
          <p:spPr>
            <a:xfrm>
              <a:off x="2537380" y="5700896"/>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p:cNvSpPr/>
            <p:nvPr/>
          </p:nvSpPr>
          <p:spPr>
            <a:xfrm>
              <a:off x="2852187" y="5917967"/>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p:cNvSpPr/>
            <p:nvPr/>
          </p:nvSpPr>
          <p:spPr>
            <a:xfrm>
              <a:off x="3070684" y="6294785"/>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p:cNvSpPr/>
            <p:nvPr/>
          </p:nvSpPr>
          <p:spPr>
            <a:xfrm>
              <a:off x="2256835" y="5672825"/>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p:cNvSpPr/>
            <p:nvPr/>
          </p:nvSpPr>
          <p:spPr>
            <a:xfrm>
              <a:off x="2497088" y="5792829"/>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p:cNvSpPr/>
            <p:nvPr/>
          </p:nvSpPr>
          <p:spPr>
            <a:xfrm>
              <a:off x="2649488" y="5945229"/>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p:cNvSpPr/>
            <p:nvPr/>
          </p:nvSpPr>
          <p:spPr>
            <a:xfrm>
              <a:off x="2888191" y="6097629"/>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Oval 45"/>
            <p:cNvSpPr/>
            <p:nvPr/>
          </p:nvSpPr>
          <p:spPr>
            <a:xfrm>
              <a:off x="3059571" y="6169261"/>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Oval 46"/>
            <p:cNvSpPr/>
            <p:nvPr/>
          </p:nvSpPr>
          <p:spPr>
            <a:xfrm>
              <a:off x="3176067" y="6251252"/>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Oval 47"/>
            <p:cNvSpPr/>
            <p:nvPr/>
          </p:nvSpPr>
          <p:spPr>
            <a:xfrm>
              <a:off x="3359463" y="6391839"/>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p:cNvSpPr/>
            <p:nvPr/>
          </p:nvSpPr>
          <p:spPr>
            <a:xfrm>
              <a:off x="2733328" y="5786322"/>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p:cNvSpPr/>
            <p:nvPr/>
          </p:nvSpPr>
          <p:spPr>
            <a:xfrm>
              <a:off x="2425080" y="5843374"/>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Oval 64"/>
            <p:cNvSpPr/>
            <p:nvPr/>
          </p:nvSpPr>
          <p:spPr>
            <a:xfrm>
              <a:off x="2801888" y="5664512"/>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p:cNvSpPr/>
            <p:nvPr/>
          </p:nvSpPr>
          <p:spPr>
            <a:xfrm>
              <a:off x="2972206" y="5768485"/>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Oval 66"/>
            <p:cNvSpPr/>
            <p:nvPr/>
          </p:nvSpPr>
          <p:spPr>
            <a:xfrm>
              <a:off x="3099932" y="5791760"/>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Oval 67"/>
            <p:cNvSpPr/>
            <p:nvPr/>
          </p:nvSpPr>
          <p:spPr>
            <a:xfrm>
              <a:off x="3259088" y="5810820"/>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Oval 68"/>
            <p:cNvSpPr/>
            <p:nvPr/>
          </p:nvSpPr>
          <p:spPr>
            <a:xfrm>
              <a:off x="3411488" y="6274112"/>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p:cNvSpPr/>
            <p:nvPr/>
          </p:nvSpPr>
          <p:spPr>
            <a:xfrm>
              <a:off x="2905553" y="5592503"/>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Oval 70"/>
            <p:cNvSpPr/>
            <p:nvPr/>
          </p:nvSpPr>
          <p:spPr>
            <a:xfrm>
              <a:off x="3059571" y="5506087"/>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p:cNvSpPr/>
            <p:nvPr/>
          </p:nvSpPr>
          <p:spPr>
            <a:xfrm>
              <a:off x="3225552" y="5736520"/>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p:cNvSpPr/>
            <p:nvPr/>
          </p:nvSpPr>
          <p:spPr>
            <a:xfrm>
              <a:off x="3368687" y="5699185"/>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Oval 73"/>
            <p:cNvSpPr/>
            <p:nvPr/>
          </p:nvSpPr>
          <p:spPr>
            <a:xfrm>
              <a:off x="3533613" y="6247394"/>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Oval 74"/>
            <p:cNvSpPr/>
            <p:nvPr/>
          </p:nvSpPr>
          <p:spPr>
            <a:xfrm>
              <a:off x="3682752" y="6193720"/>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Oval 75"/>
            <p:cNvSpPr/>
            <p:nvPr/>
          </p:nvSpPr>
          <p:spPr>
            <a:xfrm>
              <a:off x="3835152" y="6346120"/>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Oval 76"/>
            <p:cNvSpPr/>
            <p:nvPr/>
          </p:nvSpPr>
          <p:spPr>
            <a:xfrm>
              <a:off x="3187080" y="5558852"/>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Oval 77"/>
            <p:cNvSpPr/>
            <p:nvPr/>
          </p:nvSpPr>
          <p:spPr>
            <a:xfrm>
              <a:off x="3289176" y="5440104"/>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Oval 78"/>
            <p:cNvSpPr/>
            <p:nvPr/>
          </p:nvSpPr>
          <p:spPr>
            <a:xfrm>
              <a:off x="3441576" y="5592504"/>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Oval 79"/>
            <p:cNvSpPr/>
            <p:nvPr/>
          </p:nvSpPr>
          <p:spPr>
            <a:xfrm>
              <a:off x="3593976" y="5744904"/>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Oval 80"/>
            <p:cNvSpPr/>
            <p:nvPr/>
          </p:nvSpPr>
          <p:spPr>
            <a:xfrm>
              <a:off x="3726165" y="6323260"/>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Oval 81"/>
            <p:cNvSpPr/>
            <p:nvPr/>
          </p:nvSpPr>
          <p:spPr>
            <a:xfrm>
              <a:off x="3951444" y="6224963"/>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Oval 82"/>
            <p:cNvSpPr/>
            <p:nvPr/>
          </p:nvSpPr>
          <p:spPr>
            <a:xfrm>
              <a:off x="4066483" y="6323259"/>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p:cNvSpPr/>
            <p:nvPr/>
          </p:nvSpPr>
          <p:spPr>
            <a:xfrm>
              <a:off x="3703621" y="5528880"/>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Oval 84"/>
            <p:cNvSpPr/>
            <p:nvPr/>
          </p:nvSpPr>
          <p:spPr>
            <a:xfrm>
              <a:off x="3667617" y="5468675"/>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Oval 85"/>
            <p:cNvSpPr/>
            <p:nvPr/>
          </p:nvSpPr>
          <p:spPr>
            <a:xfrm>
              <a:off x="3811529" y="5488029"/>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Oval 86"/>
            <p:cNvSpPr/>
            <p:nvPr/>
          </p:nvSpPr>
          <p:spPr>
            <a:xfrm>
              <a:off x="3954016" y="5528880"/>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Oval 87"/>
            <p:cNvSpPr/>
            <p:nvPr/>
          </p:nvSpPr>
          <p:spPr>
            <a:xfrm>
              <a:off x="4141624" y="5384343"/>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Oval 88"/>
            <p:cNvSpPr/>
            <p:nvPr/>
          </p:nvSpPr>
          <p:spPr>
            <a:xfrm>
              <a:off x="4023312" y="6368978"/>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Oval 89"/>
            <p:cNvSpPr/>
            <p:nvPr/>
          </p:nvSpPr>
          <p:spPr>
            <a:xfrm>
              <a:off x="4070412" y="6414698"/>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Oval 90"/>
            <p:cNvSpPr/>
            <p:nvPr/>
          </p:nvSpPr>
          <p:spPr>
            <a:xfrm>
              <a:off x="4044524" y="5338624"/>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Oval 91"/>
            <p:cNvSpPr/>
            <p:nvPr/>
          </p:nvSpPr>
          <p:spPr>
            <a:xfrm>
              <a:off x="4085671" y="5186745"/>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Oval 92"/>
            <p:cNvSpPr/>
            <p:nvPr/>
          </p:nvSpPr>
          <p:spPr>
            <a:xfrm>
              <a:off x="4060519" y="5232464"/>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Oval 93"/>
            <p:cNvSpPr/>
            <p:nvPr/>
          </p:nvSpPr>
          <p:spPr>
            <a:xfrm>
              <a:off x="4151763" y="5264398"/>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Oval 94"/>
            <p:cNvSpPr/>
            <p:nvPr/>
          </p:nvSpPr>
          <p:spPr>
            <a:xfrm>
              <a:off x="4051176" y="5431160"/>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Oval 95"/>
            <p:cNvSpPr/>
            <p:nvPr/>
          </p:nvSpPr>
          <p:spPr>
            <a:xfrm>
              <a:off x="3923695" y="6340504"/>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7" name="Oval 96"/>
            <p:cNvSpPr/>
            <p:nvPr/>
          </p:nvSpPr>
          <p:spPr>
            <a:xfrm>
              <a:off x="3953077" y="5445815"/>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Oval 97"/>
            <p:cNvSpPr/>
            <p:nvPr/>
          </p:nvSpPr>
          <p:spPr>
            <a:xfrm>
              <a:off x="4115759" y="5310117"/>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Oval 98"/>
            <p:cNvSpPr/>
            <p:nvPr/>
          </p:nvSpPr>
          <p:spPr>
            <a:xfrm>
              <a:off x="4034408" y="6277540"/>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Oval 99"/>
            <p:cNvSpPr/>
            <p:nvPr/>
          </p:nvSpPr>
          <p:spPr>
            <a:xfrm>
              <a:off x="4111555" y="5289602"/>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Oval 100"/>
            <p:cNvSpPr/>
            <p:nvPr/>
          </p:nvSpPr>
          <p:spPr>
            <a:xfrm>
              <a:off x="3865992" y="5584120"/>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Oval 101"/>
            <p:cNvSpPr/>
            <p:nvPr/>
          </p:nvSpPr>
          <p:spPr>
            <a:xfrm>
              <a:off x="3687506" y="5608719"/>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Oval 102"/>
            <p:cNvSpPr/>
            <p:nvPr/>
          </p:nvSpPr>
          <p:spPr>
            <a:xfrm>
              <a:off x="3311653" y="6300401"/>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Oval 103"/>
            <p:cNvSpPr/>
            <p:nvPr/>
          </p:nvSpPr>
          <p:spPr>
            <a:xfrm>
              <a:off x="3851687" y="6236416"/>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Oval 104"/>
            <p:cNvSpPr/>
            <p:nvPr/>
          </p:nvSpPr>
          <p:spPr>
            <a:xfrm>
              <a:off x="2240124" y="5627321"/>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Oval 105"/>
            <p:cNvSpPr/>
            <p:nvPr/>
          </p:nvSpPr>
          <p:spPr>
            <a:xfrm>
              <a:off x="2428528" y="5632129"/>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Oval 106"/>
            <p:cNvSpPr/>
            <p:nvPr/>
          </p:nvSpPr>
          <p:spPr>
            <a:xfrm>
              <a:off x="2480543" y="5724405"/>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Oval 107"/>
            <p:cNvSpPr/>
            <p:nvPr/>
          </p:nvSpPr>
          <p:spPr>
            <a:xfrm>
              <a:off x="2661320" y="5735627"/>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Oval 108"/>
            <p:cNvSpPr/>
            <p:nvPr/>
          </p:nvSpPr>
          <p:spPr>
            <a:xfrm>
              <a:off x="2994580" y="5674033"/>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p:cNvSpPr/>
            <p:nvPr/>
          </p:nvSpPr>
          <p:spPr>
            <a:xfrm>
              <a:off x="3331096" y="5746041"/>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Oval 110"/>
            <p:cNvSpPr/>
            <p:nvPr/>
          </p:nvSpPr>
          <p:spPr>
            <a:xfrm>
              <a:off x="2714035" y="5609269"/>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Oval 111"/>
            <p:cNvSpPr/>
            <p:nvPr/>
          </p:nvSpPr>
          <p:spPr>
            <a:xfrm>
              <a:off x="2954288" y="5729273"/>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Oval 112"/>
            <p:cNvSpPr/>
            <p:nvPr/>
          </p:nvSpPr>
          <p:spPr>
            <a:xfrm>
              <a:off x="3106688" y="5881673"/>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Oval 113"/>
            <p:cNvSpPr/>
            <p:nvPr/>
          </p:nvSpPr>
          <p:spPr>
            <a:xfrm>
              <a:off x="3187080" y="6178089"/>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Oval 114"/>
            <p:cNvSpPr/>
            <p:nvPr/>
          </p:nvSpPr>
          <p:spPr>
            <a:xfrm>
              <a:off x="3190528" y="5722766"/>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6" name="Oval 115"/>
            <p:cNvSpPr/>
            <p:nvPr/>
          </p:nvSpPr>
          <p:spPr>
            <a:xfrm>
              <a:off x="2882280" y="5779818"/>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Oval 116"/>
            <p:cNvSpPr/>
            <p:nvPr/>
          </p:nvSpPr>
          <p:spPr>
            <a:xfrm>
              <a:off x="3259088" y="5600956"/>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8" name="Oval 117"/>
            <p:cNvSpPr/>
            <p:nvPr/>
          </p:nvSpPr>
          <p:spPr>
            <a:xfrm>
              <a:off x="3398757" y="5689908"/>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9" name="Oval 118"/>
            <p:cNvSpPr/>
            <p:nvPr/>
          </p:nvSpPr>
          <p:spPr>
            <a:xfrm>
              <a:off x="3557132" y="5758486"/>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0" name="Oval 119"/>
            <p:cNvSpPr/>
            <p:nvPr/>
          </p:nvSpPr>
          <p:spPr>
            <a:xfrm>
              <a:off x="3716288" y="5747264"/>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1" name="Oval 120"/>
            <p:cNvSpPr/>
            <p:nvPr/>
          </p:nvSpPr>
          <p:spPr>
            <a:xfrm>
              <a:off x="3362753" y="5528947"/>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2" name="Oval 121"/>
            <p:cNvSpPr/>
            <p:nvPr/>
          </p:nvSpPr>
          <p:spPr>
            <a:xfrm>
              <a:off x="3530352" y="5520564"/>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 name="Oval 122"/>
            <p:cNvSpPr/>
            <p:nvPr/>
          </p:nvSpPr>
          <p:spPr>
            <a:xfrm>
              <a:off x="3682752" y="5672964"/>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Oval 123"/>
            <p:cNvSpPr/>
            <p:nvPr/>
          </p:nvSpPr>
          <p:spPr>
            <a:xfrm>
              <a:off x="3644280" y="5495296"/>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5" name="Oval 124"/>
            <p:cNvSpPr/>
            <p:nvPr/>
          </p:nvSpPr>
          <p:spPr>
            <a:xfrm>
              <a:off x="3746376" y="5376548"/>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 name="Oval 125"/>
            <p:cNvSpPr/>
            <p:nvPr/>
          </p:nvSpPr>
          <p:spPr>
            <a:xfrm>
              <a:off x="3826768" y="5588443"/>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 name="Oval 126"/>
            <p:cNvSpPr/>
            <p:nvPr/>
          </p:nvSpPr>
          <p:spPr>
            <a:xfrm>
              <a:off x="3936413" y="5372419"/>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8" name="Oval 127"/>
            <p:cNvSpPr/>
            <p:nvPr/>
          </p:nvSpPr>
          <p:spPr>
            <a:xfrm>
              <a:off x="3900409" y="5312214"/>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9" name="Oval 128"/>
            <p:cNvSpPr/>
            <p:nvPr/>
          </p:nvSpPr>
          <p:spPr>
            <a:xfrm>
              <a:off x="4044321" y="5331568"/>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0" name="Oval 129"/>
            <p:cNvSpPr/>
            <p:nvPr/>
          </p:nvSpPr>
          <p:spPr>
            <a:xfrm>
              <a:off x="4085671" y="5372419"/>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1" name="Oval 130"/>
            <p:cNvSpPr/>
            <p:nvPr/>
          </p:nvSpPr>
          <p:spPr>
            <a:xfrm>
              <a:off x="4204289" y="5313993"/>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2" name="Oval 131"/>
            <p:cNvSpPr/>
            <p:nvPr/>
          </p:nvSpPr>
          <p:spPr>
            <a:xfrm>
              <a:off x="4176179" y="5182163"/>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3" name="Oval 132"/>
            <p:cNvSpPr/>
            <p:nvPr/>
          </p:nvSpPr>
          <p:spPr>
            <a:xfrm>
              <a:off x="4148336" y="5116395"/>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4" name="Oval 133"/>
            <p:cNvSpPr/>
            <p:nvPr/>
          </p:nvSpPr>
          <p:spPr>
            <a:xfrm>
              <a:off x="4123184" y="5162114"/>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5" name="Oval 134"/>
            <p:cNvSpPr/>
            <p:nvPr/>
          </p:nvSpPr>
          <p:spPr>
            <a:xfrm>
              <a:off x="4214428" y="5194048"/>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6" name="Oval 135"/>
            <p:cNvSpPr/>
            <p:nvPr/>
          </p:nvSpPr>
          <p:spPr>
            <a:xfrm>
              <a:off x="4283968" y="5274699"/>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7" name="Oval 136"/>
            <p:cNvSpPr/>
            <p:nvPr/>
          </p:nvSpPr>
          <p:spPr>
            <a:xfrm>
              <a:off x="4084732" y="5289354"/>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Oval 137"/>
            <p:cNvSpPr/>
            <p:nvPr/>
          </p:nvSpPr>
          <p:spPr>
            <a:xfrm>
              <a:off x="4178424" y="5239767"/>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9" name="Oval 138"/>
            <p:cNvSpPr/>
            <p:nvPr/>
          </p:nvSpPr>
          <p:spPr>
            <a:xfrm>
              <a:off x="4243210" y="5133141"/>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0" name="Oval 139"/>
            <p:cNvSpPr/>
            <p:nvPr/>
          </p:nvSpPr>
          <p:spPr>
            <a:xfrm>
              <a:off x="4098784" y="5427659"/>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1" name="Oval 140"/>
            <p:cNvSpPr/>
            <p:nvPr/>
          </p:nvSpPr>
          <p:spPr>
            <a:xfrm>
              <a:off x="3920298" y="5452258"/>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2" name="Oval 141"/>
            <p:cNvSpPr/>
            <p:nvPr/>
          </p:nvSpPr>
          <p:spPr>
            <a:xfrm>
              <a:off x="3789924" y="5602025"/>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3" name="Oval 142"/>
            <p:cNvSpPr/>
            <p:nvPr/>
          </p:nvSpPr>
          <p:spPr>
            <a:xfrm>
              <a:off x="3949080" y="5590803"/>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4" name="Oval 143"/>
            <p:cNvSpPr/>
            <p:nvPr/>
          </p:nvSpPr>
          <p:spPr>
            <a:xfrm>
              <a:off x="3763144" y="5364103"/>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5" name="Oval 144"/>
            <p:cNvSpPr/>
            <p:nvPr/>
          </p:nvSpPr>
          <p:spPr>
            <a:xfrm>
              <a:off x="3915544" y="5516503"/>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6" name="Oval 145"/>
            <p:cNvSpPr/>
            <p:nvPr/>
          </p:nvSpPr>
          <p:spPr>
            <a:xfrm>
              <a:off x="3877072" y="5338835"/>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7" name="Oval 146"/>
            <p:cNvSpPr/>
            <p:nvPr/>
          </p:nvSpPr>
          <p:spPr>
            <a:xfrm>
              <a:off x="3979168" y="5220087"/>
              <a:ext cx="72008"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 name="Group 7"/>
          <p:cNvGrpSpPr/>
          <p:nvPr/>
        </p:nvGrpSpPr>
        <p:grpSpPr>
          <a:xfrm>
            <a:off x="3493827" y="5085184"/>
            <a:ext cx="4570879" cy="1656184"/>
            <a:chOff x="3493827" y="5085184"/>
            <a:chExt cx="4570879" cy="1656184"/>
          </a:xfrm>
        </p:grpSpPr>
        <p:sp>
          <p:nvSpPr>
            <p:cNvPr id="153" name="TextBox 152"/>
            <p:cNvSpPr txBox="1"/>
            <p:nvPr/>
          </p:nvSpPr>
          <p:spPr>
            <a:xfrm>
              <a:off x="5796136" y="5085184"/>
              <a:ext cx="2268570" cy="1569660"/>
            </a:xfrm>
            <a:prstGeom prst="rect">
              <a:avLst/>
            </a:prstGeom>
            <a:noFill/>
          </p:spPr>
          <p:txBody>
            <a:bodyPr wrap="none" rtlCol="0">
              <a:spAutoFit/>
            </a:bodyPr>
            <a:lstStyle/>
            <a:p>
              <a:pPr marL="285750" indent="-285750">
                <a:buFont typeface="Arial" pitchFamily="34" charset="0"/>
                <a:buChar char="•"/>
              </a:pPr>
              <a:r>
                <a:rPr lang="en-GB" dirty="0" err="1" smtClean="0">
                  <a:solidFill>
                    <a:srgbClr val="000000"/>
                  </a:solidFill>
                </a:rPr>
                <a:t>thermalisation</a:t>
              </a:r>
              <a:endParaRPr lang="en-GB" dirty="0">
                <a:solidFill>
                  <a:srgbClr val="000000"/>
                </a:solidFill>
              </a:endParaRPr>
            </a:p>
            <a:p>
              <a:pPr marL="285750" indent="-285750">
                <a:buFont typeface="Arial" pitchFamily="34" charset="0"/>
                <a:buChar char="•"/>
              </a:pPr>
              <a:endParaRPr lang="en-GB" sz="800" dirty="0" smtClean="0">
                <a:solidFill>
                  <a:srgbClr val="000000"/>
                </a:solidFill>
              </a:endParaRPr>
            </a:p>
            <a:p>
              <a:pPr marL="285750" indent="-285750">
                <a:buFont typeface="Arial" pitchFamily="34" charset="0"/>
                <a:buChar char="•"/>
              </a:pPr>
              <a:r>
                <a:rPr lang="en-GB" dirty="0" smtClean="0">
                  <a:solidFill>
                    <a:srgbClr val="000000"/>
                  </a:solidFill>
                </a:rPr>
                <a:t>ionisation</a:t>
              </a:r>
            </a:p>
            <a:p>
              <a:pPr marL="285750" indent="-285750">
                <a:buFont typeface="Arial" pitchFamily="34" charset="0"/>
                <a:buChar char="•"/>
              </a:pPr>
              <a:endParaRPr lang="en-GB" sz="800" dirty="0">
                <a:solidFill>
                  <a:srgbClr val="000000"/>
                </a:solidFill>
              </a:endParaRPr>
            </a:p>
            <a:p>
              <a:pPr marL="285750" indent="-285750">
                <a:buFont typeface="Arial" pitchFamily="34" charset="0"/>
                <a:buChar char="•"/>
              </a:pPr>
              <a:r>
                <a:rPr lang="en-GB" dirty="0" smtClean="0">
                  <a:solidFill>
                    <a:srgbClr val="000000"/>
                  </a:solidFill>
                </a:rPr>
                <a:t>chemical states</a:t>
              </a:r>
            </a:p>
            <a:p>
              <a:pPr marL="285750" indent="-285750">
                <a:buFont typeface="Arial" pitchFamily="34" charset="0"/>
                <a:buChar char="•"/>
              </a:pPr>
              <a:endParaRPr lang="en-GB" sz="800" dirty="0">
                <a:solidFill>
                  <a:srgbClr val="000000"/>
                </a:solidFill>
              </a:endParaRPr>
            </a:p>
            <a:p>
              <a:pPr marL="285750" indent="-285750">
                <a:buFont typeface="Arial" pitchFamily="34" charset="0"/>
                <a:buChar char="•"/>
              </a:pPr>
              <a:r>
                <a:rPr lang="en-GB" dirty="0" smtClean="0">
                  <a:solidFill>
                    <a:srgbClr val="000000"/>
                  </a:solidFill>
                </a:rPr>
                <a:t>physical states</a:t>
              </a:r>
              <a:endParaRPr lang="en-GB" dirty="0">
                <a:solidFill>
                  <a:srgbClr val="000000"/>
                </a:solidFill>
              </a:endParaRPr>
            </a:p>
          </p:txBody>
        </p:sp>
        <p:sp>
          <p:nvSpPr>
            <p:cNvPr id="4" name="Left Brace 3"/>
            <p:cNvSpPr/>
            <p:nvPr/>
          </p:nvSpPr>
          <p:spPr>
            <a:xfrm>
              <a:off x="5436096" y="5171708"/>
              <a:ext cx="288032" cy="1569660"/>
            </a:xfrm>
            <a:prstGeom prst="leftBrace">
              <a:avLst/>
            </a:prstGeom>
            <a:ln>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 name="Freeform 4"/>
            <p:cNvSpPr/>
            <p:nvPr/>
          </p:nvSpPr>
          <p:spPr>
            <a:xfrm>
              <a:off x="3493827" y="5909095"/>
              <a:ext cx="1705971" cy="232398"/>
            </a:xfrm>
            <a:custGeom>
              <a:avLst/>
              <a:gdLst>
                <a:gd name="connsiteX0" fmla="*/ 0 w 1746913"/>
                <a:gd name="connsiteY0" fmla="*/ 9906 h 241918"/>
                <a:gd name="connsiteX1" fmla="*/ 873457 w 1746913"/>
                <a:gd name="connsiteY1" fmla="*/ 241918 h 241918"/>
                <a:gd name="connsiteX2" fmla="*/ 1501254 w 1746913"/>
                <a:gd name="connsiteY2" fmla="*/ 9906 h 241918"/>
                <a:gd name="connsiteX3" fmla="*/ 1746913 w 1746913"/>
                <a:gd name="connsiteY3" fmla="*/ 64497 h 241918"/>
                <a:gd name="connsiteX0" fmla="*/ 0 w 1746913"/>
                <a:gd name="connsiteY0" fmla="*/ 9906 h 241918"/>
                <a:gd name="connsiteX1" fmla="*/ 777923 w 1746913"/>
                <a:gd name="connsiteY1" fmla="*/ 241918 h 241918"/>
                <a:gd name="connsiteX2" fmla="*/ 1501254 w 1746913"/>
                <a:gd name="connsiteY2" fmla="*/ 9906 h 241918"/>
                <a:gd name="connsiteX3" fmla="*/ 1746913 w 1746913"/>
                <a:gd name="connsiteY3" fmla="*/ 64497 h 241918"/>
                <a:gd name="connsiteX0" fmla="*/ 0 w 1746913"/>
                <a:gd name="connsiteY0" fmla="*/ 9906 h 241918"/>
                <a:gd name="connsiteX1" fmla="*/ 777923 w 1746913"/>
                <a:gd name="connsiteY1" fmla="*/ 241918 h 241918"/>
                <a:gd name="connsiteX2" fmla="*/ 1269242 w 1746913"/>
                <a:gd name="connsiteY2" fmla="*/ 9906 h 241918"/>
                <a:gd name="connsiteX3" fmla="*/ 1746913 w 1746913"/>
                <a:gd name="connsiteY3" fmla="*/ 64497 h 241918"/>
                <a:gd name="connsiteX0" fmla="*/ 0 w 1269242"/>
                <a:gd name="connsiteY0" fmla="*/ 0 h 232012"/>
                <a:gd name="connsiteX1" fmla="*/ 777923 w 1269242"/>
                <a:gd name="connsiteY1" fmla="*/ 232012 h 232012"/>
                <a:gd name="connsiteX2" fmla="*/ 1269242 w 1269242"/>
                <a:gd name="connsiteY2" fmla="*/ 0 h 232012"/>
                <a:gd name="connsiteX0" fmla="*/ 0 w 1705971"/>
                <a:gd name="connsiteY0" fmla="*/ 0 h 232012"/>
                <a:gd name="connsiteX1" fmla="*/ 777923 w 1705971"/>
                <a:gd name="connsiteY1" fmla="*/ 232012 h 232012"/>
                <a:gd name="connsiteX2" fmla="*/ 1705971 w 1705971"/>
                <a:gd name="connsiteY2" fmla="*/ 0 h 232012"/>
                <a:gd name="connsiteX0" fmla="*/ 0 w 1705971"/>
                <a:gd name="connsiteY0" fmla="*/ 386 h 232398"/>
                <a:gd name="connsiteX1" fmla="*/ 777923 w 1705971"/>
                <a:gd name="connsiteY1" fmla="*/ 232398 h 232398"/>
                <a:gd name="connsiteX2" fmla="*/ 1705971 w 1705971"/>
                <a:gd name="connsiteY2" fmla="*/ 386 h 232398"/>
              </a:gdLst>
              <a:ahLst/>
              <a:cxnLst>
                <a:cxn ang="0">
                  <a:pos x="connsiteX0" y="connsiteY0"/>
                </a:cxn>
                <a:cxn ang="0">
                  <a:pos x="connsiteX1" y="connsiteY1"/>
                </a:cxn>
                <a:cxn ang="0">
                  <a:pos x="connsiteX2" y="connsiteY2"/>
                </a:cxn>
              </a:cxnLst>
              <a:rect l="l" t="t" r="r" b="b"/>
              <a:pathLst>
                <a:path w="1705971" h="232398">
                  <a:moveTo>
                    <a:pt x="0" y="386"/>
                  </a:moveTo>
                  <a:cubicBezTo>
                    <a:pt x="311624" y="116392"/>
                    <a:pt x="493595" y="232398"/>
                    <a:pt x="777923" y="232398"/>
                  </a:cubicBezTo>
                  <a:cubicBezTo>
                    <a:pt x="1062251" y="232398"/>
                    <a:pt x="1257870" y="-10988"/>
                    <a:pt x="1705971" y="386"/>
                  </a:cubicBezTo>
                </a:path>
              </a:pathLst>
            </a:custGeom>
            <a:noFill/>
            <a:ln>
              <a:solidFill>
                <a:srgbClr val="000000"/>
              </a:solidFill>
              <a:tailEnd type="arrow"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645601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 </a:t>
            </a:r>
            <a:r>
              <a:rPr lang="en-GB" dirty="0"/>
              <a:t>interesting </a:t>
            </a:r>
            <a:r>
              <a:rPr lang="en-GB" dirty="0" smtClean="0"/>
              <a:t>one… depth </a:t>
            </a:r>
            <a:r>
              <a:rPr lang="en-GB" dirty="0"/>
              <a:t>dose distribution for </a:t>
            </a:r>
            <a:r>
              <a:rPr lang="en-GB" dirty="0" err="1"/>
              <a:t>fluence</a:t>
            </a:r>
            <a:r>
              <a:rPr lang="en-GB" dirty="0"/>
              <a:t> </a:t>
            </a:r>
            <a:r>
              <a:rPr lang="en-GB" dirty="0" smtClean="0"/>
              <a:t>determination</a:t>
            </a:r>
            <a:endParaRPr lang="en-GB" dirty="0"/>
          </a:p>
        </p:txBody>
      </p:sp>
      <p:sp>
        <p:nvSpPr>
          <p:cNvPr id="3" name="Content Placeholder 2"/>
          <p:cNvSpPr>
            <a:spLocks noGrp="1"/>
          </p:cNvSpPr>
          <p:nvPr>
            <p:ph idx="1"/>
          </p:nvPr>
        </p:nvSpPr>
        <p:spPr/>
        <p:txBody>
          <a:bodyPr/>
          <a:lstStyle/>
          <a:p>
            <a:r>
              <a:rPr lang="en-GB" dirty="0" smtClean="0"/>
              <a:t>Pic laser induced beam</a:t>
            </a:r>
            <a:endParaRPr lang="en-GB"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871556"/>
            <a:ext cx="4248472" cy="35313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 name="Group 4"/>
          <p:cNvGrpSpPr/>
          <p:nvPr/>
        </p:nvGrpSpPr>
        <p:grpSpPr>
          <a:xfrm>
            <a:off x="4716016" y="2686038"/>
            <a:ext cx="4440413" cy="3767298"/>
            <a:chOff x="4716016" y="2181982"/>
            <a:chExt cx="4440413" cy="3767298"/>
          </a:xfrm>
        </p:grpSpPr>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2488180"/>
              <a:ext cx="4176464" cy="3461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2279" y="2181982"/>
              <a:ext cx="2724150" cy="1038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8" name="Content Placeholder 3"/>
          <p:cNvSpPr txBox="1">
            <a:spLocks/>
          </p:cNvSpPr>
          <p:nvPr/>
        </p:nvSpPr>
        <p:spPr bwMode="auto">
          <a:xfrm>
            <a:off x="2141476" y="6378959"/>
            <a:ext cx="4950804" cy="434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tabLst/>
              <a:defRPr sz="2200" kern="1200">
                <a:solidFill>
                  <a:schemeClr val="tx1"/>
                </a:solidFill>
                <a:latin typeface="Comic Sans MS" panose="030F0702030302020204" pitchFamily="66" charset="0"/>
                <a:ea typeface="+mn-ea"/>
                <a:cs typeface="+mn-cs"/>
              </a:defRPr>
            </a:lvl1pPr>
            <a:lvl2pPr marL="0" indent="623888" algn="l" defTabSz="1058863" rtl="0" eaLnBrk="1" fontAlgn="base" hangingPunct="1">
              <a:spcBef>
                <a:spcPts val="528"/>
              </a:spcBef>
              <a:spcAft>
                <a:spcPct val="0"/>
              </a:spcAft>
              <a:buSzPct val="75000"/>
              <a:buFontTx/>
              <a:buBlip>
                <a:blip r:embed="rId5"/>
              </a:buBlip>
              <a:defRPr sz="2200" kern="1200">
                <a:solidFill>
                  <a:schemeClr val="tx1"/>
                </a:solidFill>
                <a:latin typeface="Comic Sans MS" panose="030F0702030302020204" pitchFamily="66" charset="0"/>
                <a:ea typeface="+mn-ea"/>
                <a:cs typeface="+mn-cs"/>
              </a:defRPr>
            </a:lvl2pPr>
            <a:lvl3pPr marL="0" indent="623888" algn="l" rtl="0" eaLnBrk="1" fontAlgn="base" hangingPunct="1">
              <a:spcBef>
                <a:spcPct val="20000"/>
              </a:spcBef>
              <a:spcAft>
                <a:spcPct val="0"/>
              </a:spcAft>
              <a:buSzPct val="75000"/>
              <a:buBlip>
                <a:blip r:embed="rId6"/>
              </a:buBlip>
              <a:defRPr sz="2200" kern="1200">
                <a:solidFill>
                  <a:schemeClr val="tx1"/>
                </a:solidFill>
                <a:latin typeface="Comic Sans MS" panose="030F0702030302020204" pitchFamily="66" charset="0"/>
                <a:ea typeface="+mn-ea"/>
                <a:cs typeface="+mn-cs"/>
              </a:defRPr>
            </a:lvl3pPr>
            <a:lvl4pPr marL="0" indent="623888" algn="l" rtl="0" eaLnBrk="1" fontAlgn="base" hangingPunct="1">
              <a:spcBef>
                <a:spcPct val="20000"/>
              </a:spcBef>
              <a:spcAft>
                <a:spcPct val="0"/>
              </a:spcAft>
              <a:buSzPct val="75000"/>
              <a:buBlip>
                <a:blip r:embed="rId6"/>
              </a:buBlip>
              <a:defRPr sz="2200" kern="1200">
                <a:solidFill>
                  <a:schemeClr val="tx1"/>
                </a:solidFill>
                <a:latin typeface="Comic Sans MS" panose="030F0702030302020204" pitchFamily="66" charset="0"/>
                <a:ea typeface="+mn-ea"/>
                <a:cs typeface="+mn-cs"/>
              </a:defRPr>
            </a:lvl4pPr>
            <a:lvl5pPr marL="0" indent="623888" algn="l" rtl="0" eaLnBrk="1" fontAlgn="base" hangingPunct="1">
              <a:spcBef>
                <a:spcPct val="20000"/>
              </a:spcBef>
              <a:spcAft>
                <a:spcPct val="0"/>
              </a:spcAft>
              <a:buSzPct val="75000"/>
              <a:buBlip>
                <a:blip r:embed="rId6"/>
              </a:buBlip>
              <a:defRPr sz="2200" kern="1200">
                <a:solidFill>
                  <a:schemeClr val="tx1"/>
                </a:solidFill>
                <a:latin typeface="Comic Sans MS" panose="030F0702030302020204"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en-GB" sz="1800" dirty="0" smtClean="0"/>
              <a:t>Kirby et al. 2011 Laser Part Beams 29:231</a:t>
            </a:r>
          </a:p>
        </p:txBody>
      </p:sp>
    </p:spTree>
    <p:extLst>
      <p:ext uri="{BB962C8B-B14F-4D97-AF65-F5344CB8AC3E}">
        <p14:creationId xmlns:p14="http://schemas.microsoft.com/office/powerpoint/2010/main" val="896222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Alanine – plan verification</a:t>
            </a:r>
            <a:endParaRPr lang="en-GB" dirty="0"/>
          </a:p>
        </p:txBody>
      </p:sp>
      <p:sp>
        <p:nvSpPr>
          <p:cNvPr id="6" name="Content Placeholder 5"/>
          <p:cNvSpPr>
            <a:spLocks noGrp="1"/>
          </p:cNvSpPr>
          <p:nvPr>
            <p:ph idx="1"/>
          </p:nvPr>
        </p:nvSpPr>
        <p:spPr/>
        <p:txBody>
          <a:bodyPr/>
          <a:lstStyle/>
          <a:p>
            <a:endParaRPr lang="en-GB"/>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910" y="1700808"/>
            <a:ext cx="8527184" cy="112619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2132856"/>
            <a:ext cx="8658859" cy="4473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00967" y="3063762"/>
            <a:ext cx="6653428" cy="3542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83258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411"/>
                                        </p:tgtEl>
                                        <p:attrNameLst>
                                          <p:attrName>style.visibility</p:attrName>
                                        </p:attrNameLst>
                                      </p:cBhvr>
                                      <p:to>
                                        <p:strVal val="visible"/>
                                      </p:to>
                                    </p:set>
                                    <p:animEffect transition="in" filter="fade">
                                      <p:cBhvr>
                                        <p:cTn id="7" dur="500"/>
                                        <p:tgtEl>
                                          <p:spTgt spid="174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44"/>
                                        </p:tgtEl>
                                        <p:attrNameLst>
                                          <p:attrName>style.visibility</p:attrName>
                                        </p:attrNameLst>
                                      </p:cBhvr>
                                      <p:to>
                                        <p:strVal val="visible"/>
                                      </p:to>
                                    </p:set>
                                    <p:animEffect transition="in" filter="fade">
                                      <p:cBhvr>
                                        <p:cTn id="12" dur="5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Polymer gels</a:t>
            </a:r>
            <a:endParaRPr lang="en-GB"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420888"/>
            <a:ext cx="3609975"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2415983"/>
            <a:ext cx="3493998" cy="3433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7225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Polymer gel dosimetry</a:t>
            </a:r>
            <a:endParaRPr lang="en-GB"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 y="2348880"/>
            <a:ext cx="8763000"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ontent Placeholder 3"/>
          <p:cNvSpPr txBox="1">
            <a:spLocks/>
          </p:cNvSpPr>
          <p:nvPr/>
        </p:nvSpPr>
        <p:spPr bwMode="auto">
          <a:xfrm>
            <a:off x="2195736" y="6149979"/>
            <a:ext cx="4950804" cy="434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tabLst/>
              <a:defRPr sz="2200" kern="1200">
                <a:solidFill>
                  <a:schemeClr val="tx1"/>
                </a:solidFill>
                <a:latin typeface="Comic Sans MS" panose="030F0702030302020204" pitchFamily="66" charset="0"/>
                <a:ea typeface="+mn-ea"/>
                <a:cs typeface="+mn-cs"/>
              </a:defRPr>
            </a:lvl1pPr>
            <a:lvl2pPr marL="0" indent="623888" algn="l" defTabSz="1058863" rtl="0" eaLnBrk="1" fontAlgn="base" hangingPunct="1">
              <a:spcBef>
                <a:spcPts val="528"/>
              </a:spcBef>
              <a:spcAft>
                <a:spcPct val="0"/>
              </a:spcAft>
              <a:buSzPct val="75000"/>
              <a:buFontTx/>
              <a:buBlip>
                <a:blip r:embed="rId3"/>
              </a:buBlip>
              <a:defRPr sz="2200" kern="1200">
                <a:solidFill>
                  <a:schemeClr val="tx1"/>
                </a:solidFill>
                <a:latin typeface="Comic Sans MS" panose="030F0702030302020204" pitchFamily="66" charset="0"/>
                <a:ea typeface="+mn-ea"/>
                <a:cs typeface="+mn-cs"/>
              </a:defRPr>
            </a:lvl2pPr>
            <a:lvl3pPr marL="0" indent="623888" algn="l" rtl="0" eaLnBrk="1" fontAlgn="base" hangingPunct="1">
              <a:spcBef>
                <a:spcPct val="20000"/>
              </a:spcBef>
              <a:spcAft>
                <a:spcPct val="0"/>
              </a:spcAft>
              <a:buSzPct val="75000"/>
              <a:buBlip>
                <a:blip r:embed="rId4"/>
              </a:buBlip>
              <a:defRPr sz="2200" kern="1200">
                <a:solidFill>
                  <a:schemeClr val="tx1"/>
                </a:solidFill>
                <a:latin typeface="Comic Sans MS" panose="030F0702030302020204" pitchFamily="66" charset="0"/>
                <a:ea typeface="+mn-ea"/>
                <a:cs typeface="+mn-cs"/>
              </a:defRPr>
            </a:lvl3pPr>
            <a:lvl4pPr marL="0" indent="623888" algn="l" rtl="0" eaLnBrk="1" fontAlgn="base" hangingPunct="1">
              <a:spcBef>
                <a:spcPct val="20000"/>
              </a:spcBef>
              <a:spcAft>
                <a:spcPct val="0"/>
              </a:spcAft>
              <a:buSzPct val="75000"/>
              <a:buBlip>
                <a:blip r:embed="rId4"/>
              </a:buBlip>
              <a:defRPr sz="2200" kern="1200">
                <a:solidFill>
                  <a:schemeClr val="tx1"/>
                </a:solidFill>
                <a:latin typeface="Comic Sans MS" panose="030F0702030302020204" pitchFamily="66" charset="0"/>
                <a:ea typeface="+mn-ea"/>
                <a:cs typeface="+mn-cs"/>
              </a:defRPr>
            </a:lvl4pPr>
            <a:lvl5pPr marL="0" indent="623888" algn="l" rtl="0" eaLnBrk="1" fontAlgn="base" hangingPunct="1">
              <a:spcBef>
                <a:spcPct val="20000"/>
              </a:spcBef>
              <a:spcAft>
                <a:spcPct val="0"/>
              </a:spcAft>
              <a:buSzPct val="75000"/>
              <a:buBlip>
                <a:blip r:embed="rId4"/>
              </a:buBlip>
              <a:defRPr sz="2200" kern="1200">
                <a:solidFill>
                  <a:schemeClr val="tx1"/>
                </a:solidFill>
                <a:latin typeface="Comic Sans MS" panose="030F0702030302020204"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en-GB" sz="1800" dirty="0" smtClean="0"/>
              <a:t>Palmans et al 2006 NPL report DQL-RD003</a:t>
            </a:r>
          </a:p>
        </p:txBody>
      </p:sp>
    </p:spTree>
    <p:extLst>
      <p:ext uri="{BB962C8B-B14F-4D97-AF65-F5344CB8AC3E}">
        <p14:creationId xmlns:p14="http://schemas.microsoft.com/office/powerpoint/2010/main" val="42310393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Polymer gel dosimetry</a:t>
            </a:r>
            <a:endParaRPr lang="en-GB" dirty="0"/>
          </a:p>
        </p:txBody>
      </p:sp>
      <p:sp>
        <p:nvSpPr>
          <p:cNvPr id="3" name="Content Placeholder 2"/>
          <p:cNvSpPr>
            <a:spLocks noGrp="1"/>
          </p:cNvSpPr>
          <p:nvPr>
            <p:ph idx="1"/>
          </p:nvPr>
        </p:nvSpPr>
        <p:spPr/>
        <p:txBody>
          <a:bodyPr/>
          <a:lstStyle/>
          <a:p>
            <a:r>
              <a:rPr lang="en-GB" dirty="0" smtClean="0"/>
              <a:t>BANG3-Pro2:</a:t>
            </a:r>
            <a:endParaRPr lang="en-GB" dirty="0"/>
          </a:p>
        </p:txBody>
      </p:sp>
      <p:sp>
        <p:nvSpPr>
          <p:cNvPr id="8" name="Content Placeholder 3"/>
          <p:cNvSpPr txBox="1">
            <a:spLocks/>
          </p:cNvSpPr>
          <p:nvPr/>
        </p:nvSpPr>
        <p:spPr bwMode="auto">
          <a:xfrm>
            <a:off x="2195736" y="6149979"/>
            <a:ext cx="4950804" cy="434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tabLst/>
              <a:defRPr sz="2200" kern="1200">
                <a:solidFill>
                  <a:schemeClr val="tx1"/>
                </a:solidFill>
                <a:latin typeface="Comic Sans MS" panose="030F0702030302020204" pitchFamily="66" charset="0"/>
                <a:ea typeface="+mn-ea"/>
                <a:cs typeface="+mn-cs"/>
              </a:defRPr>
            </a:lvl1pPr>
            <a:lvl2pPr marL="0" indent="623888" algn="l" defTabSz="1058863" rtl="0" eaLnBrk="1" fontAlgn="base" hangingPunct="1">
              <a:spcBef>
                <a:spcPts val="528"/>
              </a:spcBef>
              <a:spcAft>
                <a:spcPct val="0"/>
              </a:spcAft>
              <a:buSzPct val="75000"/>
              <a:buFontTx/>
              <a:buBlip>
                <a:blip r:embed="rId2"/>
              </a:buBlip>
              <a:defRPr sz="2200" kern="1200">
                <a:solidFill>
                  <a:schemeClr val="tx1"/>
                </a:solidFill>
                <a:latin typeface="Comic Sans MS" panose="030F0702030302020204" pitchFamily="66" charset="0"/>
                <a:ea typeface="+mn-ea"/>
                <a:cs typeface="+mn-cs"/>
              </a:defRPr>
            </a:lvl2pPr>
            <a:lvl3pPr marL="0" indent="623888" algn="l" rtl="0" eaLnBrk="1" fontAlgn="base" hangingPunct="1">
              <a:spcBef>
                <a:spcPct val="20000"/>
              </a:spcBef>
              <a:spcAft>
                <a:spcPct val="0"/>
              </a:spcAft>
              <a:buSzPct val="75000"/>
              <a:buBlip>
                <a:blip r:embed="rId3"/>
              </a:buBlip>
              <a:defRPr sz="2200" kern="1200">
                <a:solidFill>
                  <a:schemeClr val="tx1"/>
                </a:solidFill>
                <a:latin typeface="Comic Sans MS" panose="030F0702030302020204" pitchFamily="66" charset="0"/>
                <a:ea typeface="+mn-ea"/>
                <a:cs typeface="+mn-cs"/>
              </a:defRPr>
            </a:lvl3pPr>
            <a:lvl4pPr marL="0" indent="623888" algn="l" rtl="0" eaLnBrk="1" fontAlgn="base" hangingPunct="1">
              <a:spcBef>
                <a:spcPct val="20000"/>
              </a:spcBef>
              <a:spcAft>
                <a:spcPct val="0"/>
              </a:spcAft>
              <a:buSzPct val="75000"/>
              <a:buBlip>
                <a:blip r:embed="rId3"/>
              </a:buBlip>
              <a:defRPr sz="2200" kern="1200">
                <a:solidFill>
                  <a:schemeClr val="tx1"/>
                </a:solidFill>
                <a:latin typeface="Comic Sans MS" panose="030F0702030302020204" pitchFamily="66" charset="0"/>
                <a:ea typeface="+mn-ea"/>
                <a:cs typeface="+mn-cs"/>
              </a:defRPr>
            </a:lvl4pPr>
            <a:lvl5pPr marL="0" indent="623888" algn="l" rtl="0" eaLnBrk="1" fontAlgn="base" hangingPunct="1">
              <a:spcBef>
                <a:spcPct val="20000"/>
              </a:spcBef>
              <a:spcAft>
                <a:spcPct val="0"/>
              </a:spcAft>
              <a:buSzPct val="75000"/>
              <a:buBlip>
                <a:blip r:embed="rId3"/>
              </a:buBlip>
              <a:defRPr sz="2200" kern="1200">
                <a:solidFill>
                  <a:schemeClr val="tx1"/>
                </a:solidFill>
                <a:latin typeface="Comic Sans MS" panose="030F0702030302020204"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en-GB" sz="1800" dirty="0" err="1" smtClean="0"/>
              <a:t>Zeidan</a:t>
            </a:r>
            <a:r>
              <a:rPr lang="en-GB" sz="1800" dirty="0" smtClean="0"/>
              <a:t> et al. 2010 Med </a:t>
            </a:r>
            <a:r>
              <a:rPr lang="en-GB" sz="1800" dirty="0" err="1" smtClean="0"/>
              <a:t>Phys</a:t>
            </a:r>
            <a:r>
              <a:rPr lang="en-GB" sz="1800" dirty="0" smtClean="0"/>
              <a:t> 37:2145</a:t>
            </a:r>
          </a:p>
        </p:txBody>
      </p:sp>
      <p:pic>
        <p:nvPicPr>
          <p:cNvPr id="1843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016" y="2924944"/>
            <a:ext cx="8892480" cy="31553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981241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3"/>
          <p:cNvSpPr txBox="1">
            <a:spLocks/>
          </p:cNvSpPr>
          <p:nvPr/>
        </p:nvSpPr>
        <p:spPr bwMode="auto">
          <a:xfrm>
            <a:off x="1189959" y="4509120"/>
            <a:ext cx="4950804" cy="434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tabLst/>
              <a:defRPr sz="2200" kern="1200">
                <a:solidFill>
                  <a:schemeClr val="tx1"/>
                </a:solidFill>
                <a:latin typeface="Comic Sans MS" panose="030F0702030302020204" pitchFamily="66" charset="0"/>
                <a:ea typeface="+mn-ea"/>
                <a:cs typeface="+mn-cs"/>
              </a:defRPr>
            </a:lvl1pPr>
            <a:lvl2pPr marL="0" indent="623888" algn="l" defTabSz="1058863" rtl="0" eaLnBrk="1" fontAlgn="base" hangingPunct="1">
              <a:spcBef>
                <a:spcPts val="528"/>
              </a:spcBef>
              <a:spcAft>
                <a:spcPct val="0"/>
              </a:spcAft>
              <a:buSzPct val="75000"/>
              <a:buFontTx/>
              <a:buBlip>
                <a:blip r:embed="rId2"/>
              </a:buBlip>
              <a:defRPr sz="2200" kern="1200">
                <a:solidFill>
                  <a:schemeClr val="tx1"/>
                </a:solidFill>
                <a:latin typeface="Comic Sans MS" panose="030F0702030302020204" pitchFamily="66" charset="0"/>
                <a:ea typeface="+mn-ea"/>
                <a:cs typeface="+mn-cs"/>
              </a:defRPr>
            </a:lvl2pPr>
            <a:lvl3pPr marL="0" indent="623888" algn="l" rtl="0" eaLnBrk="1" fontAlgn="base" hangingPunct="1">
              <a:spcBef>
                <a:spcPct val="20000"/>
              </a:spcBef>
              <a:spcAft>
                <a:spcPct val="0"/>
              </a:spcAft>
              <a:buSzPct val="75000"/>
              <a:buBlip>
                <a:blip r:embed="rId3"/>
              </a:buBlip>
              <a:defRPr sz="2200" kern="1200">
                <a:solidFill>
                  <a:schemeClr val="tx1"/>
                </a:solidFill>
                <a:latin typeface="Comic Sans MS" panose="030F0702030302020204" pitchFamily="66" charset="0"/>
                <a:ea typeface="+mn-ea"/>
                <a:cs typeface="+mn-cs"/>
              </a:defRPr>
            </a:lvl3pPr>
            <a:lvl4pPr marL="0" indent="623888" algn="l" rtl="0" eaLnBrk="1" fontAlgn="base" hangingPunct="1">
              <a:spcBef>
                <a:spcPct val="20000"/>
              </a:spcBef>
              <a:spcAft>
                <a:spcPct val="0"/>
              </a:spcAft>
              <a:buSzPct val="75000"/>
              <a:buBlip>
                <a:blip r:embed="rId3"/>
              </a:buBlip>
              <a:defRPr sz="2200" kern="1200">
                <a:solidFill>
                  <a:schemeClr val="tx1"/>
                </a:solidFill>
                <a:latin typeface="Comic Sans MS" panose="030F0702030302020204" pitchFamily="66" charset="0"/>
                <a:ea typeface="+mn-ea"/>
                <a:cs typeface="+mn-cs"/>
              </a:defRPr>
            </a:lvl4pPr>
            <a:lvl5pPr marL="0" indent="623888" algn="l" rtl="0" eaLnBrk="1" fontAlgn="base" hangingPunct="1">
              <a:spcBef>
                <a:spcPct val="20000"/>
              </a:spcBef>
              <a:spcAft>
                <a:spcPct val="0"/>
              </a:spcAft>
              <a:buSzPct val="75000"/>
              <a:buBlip>
                <a:blip r:embed="rId3"/>
              </a:buBlip>
              <a:defRPr sz="2200" kern="1200">
                <a:solidFill>
                  <a:schemeClr val="tx1"/>
                </a:solidFill>
                <a:latin typeface="Comic Sans MS" panose="030F0702030302020204"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en-GB" sz="1800" dirty="0" smtClean="0"/>
              <a:t>Liu et al. 2011 </a:t>
            </a:r>
            <a:r>
              <a:rPr lang="en-GB" sz="1800" dirty="0" err="1" smtClean="0"/>
              <a:t>Phys</a:t>
            </a:r>
            <a:r>
              <a:rPr lang="en-GB" sz="1800" dirty="0" smtClean="0"/>
              <a:t> Med </a:t>
            </a:r>
            <a:r>
              <a:rPr lang="en-GB" sz="1800" dirty="0" err="1" smtClean="0"/>
              <a:t>Biol</a:t>
            </a:r>
            <a:r>
              <a:rPr lang="en-GB" sz="1800" dirty="0" smtClean="0"/>
              <a:t> 56:5805</a:t>
            </a:r>
          </a:p>
        </p:txBody>
      </p:sp>
      <p:sp>
        <p:nvSpPr>
          <p:cNvPr id="2" name="Title 1"/>
          <p:cNvSpPr>
            <a:spLocks noGrp="1"/>
          </p:cNvSpPr>
          <p:nvPr>
            <p:ph type="title"/>
          </p:nvPr>
        </p:nvSpPr>
        <p:spPr/>
        <p:txBody>
          <a:bodyPr/>
          <a:lstStyle/>
          <a:p>
            <a:r>
              <a:rPr lang="en-GB" dirty="0" smtClean="0"/>
              <a:t>Plastic scintillators</a:t>
            </a:r>
            <a:endParaRPr lang="en-GB" dirty="0"/>
          </a:p>
        </p:txBody>
      </p:sp>
      <p:pic>
        <p:nvPicPr>
          <p:cNvPr id="174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2177835"/>
            <a:ext cx="7849258" cy="2201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4" name="Group 3"/>
          <p:cNvGrpSpPr/>
          <p:nvPr/>
        </p:nvGrpSpPr>
        <p:grpSpPr>
          <a:xfrm>
            <a:off x="4326898" y="2433784"/>
            <a:ext cx="4363481" cy="3890801"/>
            <a:chOff x="240579" y="2348880"/>
            <a:chExt cx="4961745" cy="4178833"/>
          </a:xfrm>
        </p:grpSpPr>
        <p:sp>
          <p:nvSpPr>
            <p:cNvPr id="5" name="Content Placeholder 3"/>
            <p:cNvSpPr txBox="1">
              <a:spLocks/>
            </p:cNvSpPr>
            <p:nvPr/>
          </p:nvSpPr>
          <p:spPr bwMode="auto">
            <a:xfrm>
              <a:off x="251520" y="6093296"/>
              <a:ext cx="4950804" cy="434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tabLst/>
                <a:defRPr sz="2200" kern="1200">
                  <a:solidFill>
                    <a:schemeClr val="tx1"/>
                  </a:solidFill>
                  <a:latin typeface="Comic Sans MS" panose="030F0702030302020204" pitchFamily="66" charset="0"/>
                  <a:ea typeface="+mn-ea"/>
                  <a:cs typeface="+mn-cs"/>
                </a:defRPr>
              </a:lvl1pPr>
              <a:lvl2pPr marL="0" indent="623888" algn="l" defTabSz="1058863" rtl="0" eaLnBrk="1" fontAlgn="base" hangingPunct="1">
                <a:spcBef>
                  <a:spcPts val="528"/>
                </a:spcBef>
                <a:spcAft>
                  <a:spcPct val="0"/>
                </a:spcAft>
                <a:buSzPct val="75000"/>
                <a:buFontTx/>
                <a:buBlip>
                  <a:blip r:embed="rId2"/>
                </a:buBlip>
                <a:defRPr sz="2200" kern="1200">
                  <a:solidFill>
                    <a:schemeClr val="tx1"/>
                  </a:solidFill>
                  <a:latin typeface="Comic Sans MS" panose="030F0702030302020204" pitchFamily="66" charset="0"/>
                  <a:ea typeface="+mn-ea"/>
                  <a:cs typeface="+mn-cs"/>
                </a:defRPr>
              </a:lvl2pPr>
              <a:lvl3pPr marL="0" indent="623888" algn="l" rtl="0" eaLnBrk="1" fontAlgn="base" hangingPunct="1">
                <a:spcBef>
                  <a:spcPct val="20000"/>
                </a:spcBef>
                <a:spcAft>
                  <a:spcPct val="0"/>
                </a:spcAft>
                <a:buSzPct val="75000"/>
                <a:buBlip>
                  <a:blip r:embed="rId3"/>
                </a:buBlip>
                <a:defRPr sz="2200" kern="1200">
                  <a:solidFill>
                    <a:schemeClr val="tx1"/>
                  </a:solidFill>
                  <a:latin typeface="Comic Sans MS" panose="030F0702030302020204" pitchFamily="66" charset="0"/>
                  <a:ea typeface="+mn-ea"/>
                  <a:cs typeface="+mn-cs"/>
                </a:defRPr>
              </a:lvl3pPr>
              <a:lvl4pPr marL="0" indent="623888" algn="l" rtl="0" eaLnBrk="1" fontAlgn="base" hangingPunct="1">
                <a:spcBef>
                  <a:spcPct val="20000"/>
                </a:spcBef>
                <a:spcAft>
                  <a:spcPct val="0"/>
                </a:spcAft>
                <a:buSzPct val="75000"/>
                <a:buBlip>
                  <a:blip r:embed="rId3"/>
                </a:buBlip>
                <a:defRPr sz="2200" kern="1200">
                  <a:solidFill>
                    <a:schemeClr val="tx1"/>
                  </a:solidFill>
                  <a:latin typeface="Comic Sans MS" panose="030F0702030302020204" pitchFamily="66" charset="0"/>
                  <a:ea typeface="+mn-ea"/>
                  <a:cs typeface="+mn-cs"/>
                </a:defRPr>
              </a:lvl4pPr>
              <a:lvl5pPr marL="0" indent="623888" algn="l" rtl="0" eaLnBrk="1" fontAlgn="base" hangingPunct="1">
                <a:spcBef>
                  <a:spcPct val="20000"/>
                </a:spcBef>
                <a:spcAft>
                  <a:spcPct val="0"/>
                </a:spcAft>
                <a:buSzPct val="75000"/>
                <a:buBlip>
                  <a:blip r:embed="rId3"/>
                </a:buBlip>
                <a:defRPr sz="2200" kern="1200">
                  <a:solidFill>
                    <a:schemeClr val="tx1"/>
                  </a:solidFill>
                  <a:latin typeface="Comic Sans MS" panose="030F0702030302020204"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pPr>
              <a:r>
                <a:rPr lang="en-GB" sz="1800" dirty="0" err="1" smtClean="0"/>
                <a:t>Goulet</a:t>
              </a:r>
              <a:r>
                <a:rPr lang="en-GB" sz="1800" dirty="0" smtClean="0"/>
                <a:t> et al. 2012 Med </a:t>
              </a:r>
              <a:r>
                <a:rPr lang="en-GB" sz="1800" dirty="0" err="1" smtClean="0"/>
                <a:t>Phys</a:t>
              </a:r>
              <a:r>
                <a:rPr lang="en-GB" sz="1800" dirty="0" smtClean="0"/>
                <a:t> 39:4840</a:t>
              </a:r>
            </a:p>
          </p:txBody>
        </p:sp>
        <p:pic>
          <p:nvPicPr>
            <p:cNvPr id="1638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579" y="2348880"/>
              <a:ext cx="4791075"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6" name="Group 5"/>
          <p:cNvGrpSpPr/>
          <p:nvPr/>
        </p:nvGrpSpPr>
        <p:grpSpPr>
          <a:xfrm>
            <a:off x="754163" y="2996952"/>
            <a:ext cx="4403725" cy="3671887"/>
            <a:chOff x="5202324" y="2842294"/>
            <a:chExt cx="4403725" cy="3671887"/>
          </a:xfrm>
        </p:grpSpPr>
        <p:pic>
          <p:nvPicPr>
            <p:cNvPr id="1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02324" y="2842294"/>
              <a:ext cx="2830512" cy="283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1" name="Rectangle 5"/>
            <p:cNvSpPr>
              <a:spLocks noChangeArrowheads="1"/>
            </p:cNvSpPr>
            <p:nvPr/>
          </p:nvSpPr>
          <p:spPr bwMode="auto">
            <a:xfrm>
              <a:off x="5683336" y="5599781"/>
              <a:ext cx="392271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90500" indent="-190500" eaLnBrk="0" hangingPunct="0">
                <a:defRPr sz="2800">
                  <a:solidFill>
                    <a:schemeClr val="tx1"/>
                  </a:solidFill>
                  <a:latin typeface="Calibri" pitchFamily="34" charset="0"/>
                </a:defRPr>
              </a:lvl1pPr>
              <a:lvl2pPr marL="742950" indent="-285750" eaLnBrk="0" hangingPunct="0">
                <a:defRPr sz="2800">
                  <a:solidFill>
                    <a:schemeClr val="tx1"/>
                  </a:solidFill>
                  <a:latin typeface="Calibri" pitchFamily="34" charset="0"/>
                </a:defRPr>
              </a:lvl2pPr>
              <a:lvl3pPr marL="1143000" indent="-228600" eaLnBrk="0" hangingPunct="0">
                <a:defRPr sz="2800">
                  <a:solidFill>
                    <a:schemeClr val="tx1"/>
                  </a:solidFill>
                  <a:latin typeface="Calibri" pitchFamily="34" charset="0"/>
                </a:defRPr>
              </a:lvl3pPr>
              <a:lvl4pPr marL="1600200" indent="-228600" eaLnBrk="0" hangingPunct="0">
                <a:defRPr sz="2800">
                  <a:solidFill>
                    <a:schemeClr val="tx1"/>
                  </a:solidFill>
                  <a:latin typeface="Calibri" pitchFamily="34" charset="0"/>
                </a:defRPr>
              </a:lvl4pPr>
              <a:lvl5pPr marL="2057400" indent="-228600" eaLnBrk="0" hangingPunct="0">
                <a:defRPr sz="2800">
                  <a:solidFill>
                    <a:schemeClr val="tx1"/>
                  </a:solidFill>
                  <a:latin typeface="Calibri" pitchFamily="34" charset="0"/>
                </a:defRPr>
              </a:lvl5pPr>
              <a:lvl6pPr marL="2514600" indent="-228600" eaLnBrk="0" fontAlgn="base" hangingPunct="0">
                <a:spcBef>
                  <a:spcPct val="20000"/>
                </a:spcBef>
                <a:spcAft>
                  <a:spcPct val="0"/>
                </a:spcAft>
                <a:buFont typeface="Calibri" pitchFamily="34" charset="0"/>
                <a:defRPr sz="2800">
                  <a:solidFill>
                    <a:schemeClr val="tx1"/>
                  </a:solidFill>
                  <a:latin typeface="Calibri" pitchFamily="34" charset="0"/>
                </a:defRPr>
              </a:lvl6pPr>
              <a:lvl7pPr marL="2971800" indent="-228600" eaLnBrk="0" fontAlgn="base" hangingPunct="0">
                <a:spcBef>
                  <a:spcPct val="20000"/>
                </a:spcBef>
                <a:spcAft>
                  <a:spcPct val="0"/>
                </a:spcAft>
                <a:buFont typeface="Calibri" pitchFamily="34" charset="0"/>
                <a:defRPr sz="2800">
                  <a:solidFill>
                    <a:schemeClr val="tx1"/>
                  </a:solidFill>
                  <a:latin typeface="Calibri" pitchFamily="34" charset="0"/>
                </a:defRPr>
              </a:lvl7pPr>
              <a:lvl8pPr marL="3429000" indent="-228600" eaLnBrk="0" fontAlgn="base" hangingPunct="0">
                <a:spcBef>
                  <a:spcPct val="20000"/>
                </a:spcBef>
                <a:spcAft>
                  <a:spcPct val="0"/>
                </a:spcAft>
                <a:buFont typeface="Calibri" pitchFamily="34" charset="0"/>
                <a:defRPr sz="2800">
                  <a:solidFill>
                    <a:schemeClr val="tx1"/>
                  </a:solidFill>
                  <a:latin typeface="Calibri" pitchFamily="34" charset="0"/>
                </a:defRPr>
              </a:lvl8pPr>
              <a:lvl9pPr marL="3886200" indent="-228600" eaLnBrk="0" fontAlgn="base" hangingPunct="0">
                <a:spcBef>
                  <a:spcPct val="20000"/>
                </a:spcBef>
                <a:spcAft>
                  <a:spcPct val="0"/>
                </a:spcAft>
                <a:buFont typeface="Calibri" pitchFamily="34" charset="0"/>
                <a:defRPr sz="2800">
                  <a:solidFill>
                    <a:schemeClr val="tx1"/>
                  </a:solidFill>
                  <a:latin typeface="Calibri" pitchFamily="34" charset="0"/>
                </a:defRPr>
              </a:lvl9pPr>
            </a:lstStyle>
            <a:p>
              <a:pPr eaLnBrk="1" hangingPunct="1">
                <a:buClr>
                  <a:schemeClr val="tx2"/>
                </a:buClr>
                <a:buSzPct val="90000"/>
                <a:buFont typeface="Times" pitchFamily="18" charset="0"/>
                <a:buNone/>
              </a:pPr>
              <a:r>
                <a:rPr lang="de-DE" altLang="en-US" sz="2400" b="1" i="1">
                  <a:solidFill>
                    <a:schemeClr val="tx2"/>
                  </a:solidFill>
                </a:rPr>
                <a:t>	</a:t>
              </a:r>
              <a:r>
                <a:rPr lang="de-DE" altLang="en-US" sz="2000" b="1" i="1">
                  <a:solidFill>
                    <a:schemeClr val="tx2"/>
                  </a:solidFill>
                </a:rPr>
                <a:t>A. Beierholm, Risoe</a:t>
              </a:r>
              <a:endParaRPr lang="de-DE" altLang="en-US" sz="2400" b="1" i="1">
                <a:solidFill>
                  <a:schemeClr val="tx2"/>
                </a:solidFill>
              </a:endParaRPr>
            </a:p>
          </p:txBody>
        </p:sp>
      </p:grpSp>
    </p:spTree>
    <p:extLst>
      <p:ext uri="{BB962C8B-B14F-4D97-AF65-F5344CB8AC3E}">
        <p14:creationId xmlns:p14="http://schemas.microsoft.com/office/powerpoint/2010/main" val="1652376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altLang="en-US" dirty="0" smtClean="0"/>
              <a:t>Scintillators</a:t>
            </a:r>
            <a:endParaRPr lang="en-GB" altLang="en-US" dirty="0"/>
          </a:p>
        </p:txBody>
      </p:sp>
      <p:sp>
        <p:nvSpPr>
          <p:cNvPr id="45066" name="Text Box 10"/>
          <p:cNvSpPr txBox="1">
            <a:spLocks noChangeArrowheads="1"/>
          </p:cNvSpPr>
          <p:nvPr/>
        </p:nvSpPr>
        <p:spPr bwMode="auto">
          <a:xfrm>
            <a:off x="2058988" y="6244605"/>
            <a:ext cx="471956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dirty="0" err="1" smtClean="0">
                <a:latin typeface="Comic Sans MS" panose="030F0702030302020204" pitchFamily="66" charset="0"/>
              </a:rPr>
              <a:t>Safai</a:t>
            </a:r>
            <a:r>
              <a:rPr lang="en-GB" altLang="en-US" dirty="0" smtClean="0">
                <a:latin typeface="Comic Sans MS" panose="030F0702030302020204" pitchFamily="66" charset="0"/>
              </a:rPr>
              <a:t> </a:t>
            </a:r>
            <a:r>
              <a:rPr lang="en-GB" altLang="en-US" dirty="0">
                <a:latin typeface="Comic Sans MS" panose="030F0702030302020204" pitchFamily="66" charset="0"/>
              </a:rPr>
              <a:t>et al. 2004 Phys. Med. Biol. </a:t>
            </a:r>
            <a:r>
              <a:rPr lang="en-GB" altLang="en-US" dirty="0" smtClean="0">
                <a:latin typeface="Comic Sans MS" panose="030F0702030302020204" pitchFamily="66" charset="0"/>
              </a:rPr>
              <a:t>49:4637</a:t>
            </a:r>
            <a:endParaRPr lang="en-GB" altLang="en-US" dirty="0">
              <a:latin typeface="Comic Sans MS" panose="030F0702030302020204" pitchFamily="66" charset="0"/>
            </a:endParaRPr>
          </a:p>
        </p:txBody>
      </p:sp>
      <p:pic>
        <p:nvPicPr>
          <p:cNvPr id="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1297" y="2348880"/>
            <a:ext cx="4781550" cy="3524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0047" y="2434605"/>
            <a:ext cx="4743450" cy="333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67872" y="2434605"/>
            <a:ext cx="4848225" cy="338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6078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1+#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Microdosimetry</a:t>
            </a:r>
            <a:r>
              <a:rPr lang="en-GB" dirty="0" smtClean="0"/>
              <a:t>…</a:t>
            </a:r>
            <a:endParaRPr lang="en-GB" dirty="0"/>
          </a:p>
        </p:txBody>
      </p:sp>
      <p:pic>
        <p:nvPicPr>
          <p:cNvPr id="14" name="Picture 124"/>
          <p:cNvPicPr>
            <a:picLocks noChangeAspect="1" noChangeArrowheads="1"/>
          </p:cNvPicPr>
          <p:nvPr/>
        </p:nvPicPr>
        <p:blipFill>
          <a:blip r:embed="rId2" cstate="print"/>
          <a:srcRect l="-1923" b="-2420"/>
          <a:stretch>
            <a:fillRect/>
          </a:stretch>
        </p:blipFill>
        <p:spPr bwMode="auto">
          <a:xfrm>
            <a:off x="683567" y="2405088"/>
            <a:ext cx="4104457" cy="1619330"/>
          </a:xfrm>
          <a:prstGeom prst="rect">
            <a:avLst/>
          </a:prstGeom>
          <a:solidFill>
            <a:schemeClr val="bg1"/>
          </a:solidFill>
          <a:ln w="9525">
            <a:noFill/>
            <a:miter lim="800000"/>
            <a:headEnd/>
            <a:tailEnd/>
          </a:ln>
        </p:spPr>
      </p:pic>
      <p:pic>
        <p:nvPicPr>
          <p:cNvPr id="15" name="Picture 6" descr="Microdosimetri"/>
          <p:cNvPicPr>
            <a:picLocks noChangeAspect="1" noChangeArrowheads="1"/>
          </p:cNvPicPr>
          <p:nvPr/>
        </p:nvPicPr>
        <p:blipFill>
          <a:blip r:embed="rId3" cstate="print"/>
          <a:srcRect l="7396" t="8128" r="1447" b="18571"/>
          <a:stretch>
            <a:fillRect/>
          </a:stretch>
        </p:blipFill>
        <p:spPr bwMode="auto">
          <a:xfrm>
            <a:off x="2391333" y="4207636"/>
            <a:ext cx="1805273" cy="1935336"/>
          </a:xfrm>
          <a:prstGeom prst="rect">
            <a:avLst/>
          </a:prstGeom>
          <a:noFill/>
          <a:ln w="9525">
            <a:noFill/>
            <a:miter lim="800000"/>
            <a:headEnd/>
            <a:tailEnd/>
          </a:ln>
        </p:spPr>
      </p:pic>
      <p:sp>
        <p:nvSpPr>
          <p:cNvPr id="16" name="CasellaDiTesto 7"/>
          <p:cNvSpPr txBox="1"/>
          <p:nvPr/>
        </p:nvSpPr>
        <p:spPr>
          <a:xfrm>
            <a:off x="395536" y="4991029"/>
            <a:ext cx="1800493" cy="646331"/>
          </a:xfrm>
          <a:prstGeom prst="rect">
            <a:avLst/>
          </a:prstGeom>
          <a:noFill/>
        </p:spPr>
        <p:txBody>
          <a:bodyPr wrap="none" rtlCol="0">
            <a:spAutoFit/>
          </a:bodyPr>
          <a:lstStyle/>
          <a:p>
            <a:r>
              <a:rPr lang="it-IT" dirty="0" smtClean="0">
                <a:latin typeface="Comic Sans MS" panose="030F0702030302020204" pitchFamily="66" charset="0"/>
              </a:rPr>
              <a:t>Chip : </a:t>
            </a:r>
          </a:p>
          <a:p>
            <a:r>
              <a:rPr lang="it-IT" dirty="0" smtClean="0">
                <a:latin typeface="Comic Sans MS" panose="030F0702030302020204" pitchFamily="66" charset="0"/>
              </a:rPr>
              <a:t>about 5x5 mm</a:t>
            </a:r>
            <a:r>
              <a:rPr lang="it-IT" baseline="30000" dirty="0" smtClean="0">
                <a:latin typeface="Comic Sans MS" panose="030F0702030302020204" pitchFamily="66" charset="0"/>
              </a:rPr>
              <a:t>2</a:t>
            </a:r>
            <a:endParaRPr lang="it-IT" dirty="0">
              <a:latin typeface="Comic Sans MS" panose="030F0702030302020204" pitchFamily="66" charset="0"/>
            </a:endParaRPr>
          </a:p>
        </p:txBody>
      </p:sp>
      <p:sp>
        <p:nvSpPr>
          <p:cNvPr id="26" name="TextBox 25"/>
          <p:cNvSpPr txBox="1"/>
          <p:nvPr/>
        </p:nvSpPr>
        <p:spPr>
          <a:xfrm>
            <a:off x="467544" y="6142972"/>
            <a:ext cx="3767378" cy="369332"/>
          </a:xfrm>
          <a:prstGeom prst="rect">
            <a:avLst/>
          </a:prstGeom>
          <a:noFill/>
        </p:spPr>
        <p:txBody>
          <a:bodyPr wrap="none" rtlCol="0">
            <a:spAutoFit/>
          </a:bodyPr>
          <a:lstStyle/>
          <a:p>
            <a:r>
              <a:rPr lang="en-GB" sz="1800" dirty="0" smtClean="0">
                <a:latin typeface="Comic Sans MS" panose="030F0702030302020204" pitchFamily="66" charset="0"/>
              </a:rPr>
              <a:t>Andrea </a:t>
            </a:r>
            <a:r>
              <a:rPr lang="en-GB" sz="1800" dirty="0" err="1" smtClean="0">
                <a:latin typeface="Comic Sans MS" panose="030F0702030302020204" pitchFamily="66" charset="0"/>
              </a:rPr>
              <a:t>Pola</a:t>
            </a:r>
            <a:r>
              <a:rPr lang="en-GB" sz="1800" dirty="0" smtClean="0">
                <a:latin typeface="Comic Sans MS" panose="030F0702030302020204" pitchFamily="66" charset="0"/>
              </a:rPr>
              <a:t>, </a:t>
            </a:r>
            <a:r>
              <a:rPr lang="en-GB" sz="1800" dirty="0" err="1" smtClean="0">
                <a:latin typeface="Comic Sans MS" panose="030F0702030302020204" pitchFamily="66" charset="0"/>
              </a:rPr>
              <a:t>Politecnico</a:t>
            </a:r>
            <a:r>
              <a:rPr lang="en-GB" sz="1800" dirty="0" smtClean="0">
                <a:latin typeface="Comic Sans MS" panose="030F0702030302020204" pitchFamily="66" charset="0"/>
              </a:rPr>
              <a:t> di Milano</a:t>
            </a:r>
            <a:endParaRPr lang="en-GB" sz="1800" dirty="0">
              <a:latin typeface="Comic Sans MS" panose="030F0702030302020204" pitchFamily="66" charset="0"/>
            </a:endParaRPr>
          </a:p>
        </p:txBody>
      </p:sp>
      <p:grpSp>
        <p:nvGrpSpPr>
          <p:cNvPr id="3" name="Group 2"/>
          <p:cNvGrpSpPr/>
          <p:nvPr/>
        </p:nvGrpSpPr>
        <p:grpSpPr>
          <a:xfrm>
            <a:off x="5670081" y="1172474"/>
            <a:ext cx="2789122" cy="5290154"/>
            <a:chOff x="5670081" y="1172474"/>
            <a:chExt cx="2789122" cy="5290154"/>
          </a:xfrm>
        </p:grpSpPr>
        <p:grpSp>
          <p:nvGrpSpPr>
            <p:cNvPr id="17" name="Group 16"/>
            <p:cNvGrpSpPr/>
            <p:nvPr/>
          </p:nvGrpSpPr>
          <p:grpSpPr>
            <a:xfrm>
              <a:off x="5670081" y="1172474"/>
              <a:ext cx="2492881" cy="2800694"/>
              <a:chOff x="0" y="1513118"/>
              <a:chExt cx="4874196" cy="4743137"/>
            </a:xfrm>
          </p:grpSpPr>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1560" y="1939986"/>
                <a:ext cx="3570755" cy="3288304"/>
              </a:xfrm>
              <a:prstGeom prst="rect">
                <a:avLst/>
              </a:prstGeom>
            </p:spPr>
          </p:pic>
          <p:cxnSp>
            <p:nvCxnSpPr>
              <p:cNvPr id="19" name="Straight Arrow Connector 18"/>
              <p:cNvCxnSpPr/>
              <p:nvPr/>
            </p:nvCxnSpPr>
            <p:spPr bwMode="auto">
              <a:xfrm flipV="1">
                <a:off x="467544" y="3584138"/>
                <a:ext cx="1800200" cy="1948315"/>
              </a:xfrm>
              <a:prstGeom prst="straightConnector1">
                <a:avLst/>
              </a:prstGeom>
              <a:solidFill>
                <a:schemeClr val="accent1"/>
              </a:solidFill>
              <a:ln w="28575" cap="flat" cmpd="sng" algn="ctr">
                <a:solidFill>
                  <a:srgbClr val="CC0A2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Arrow Connector 19"/>
              <p:cNvCxnSpPr/>
              <p:nvPr/>
            </p:nvCxnSpPr>
            <p:spPr bwMode="auto">
              <a:xfrm flipH="1" flipV="1">
                <a:off x="3347864" y="3838244"/>
                <a:ext cx="504056" cy="1823004"/>
              </a:xfrm>
              <a:prstGeom prst="straightConnector1">
                <a:avLst/>
              </a:prstGeom>
              <a:solidFill>
                <a:schemeClr val="accent1"/>
              </a:solidFill>
              <a:ln w="28575" cap="flat" cmpd="sng" algn="ctr">
                <a:solidFill>
                  <a:srgbClr val="CC0A2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Arrow Connector 20"/>
              <p:cNvCxnSpPr/>
              <p:nvPr/>
            </p:nvCxnSpPr>
            <p:spPr bwMode="auto">
              <a:xfrm flipV="1">
                <a:off x="2396937" y="5013177"/>
                <a:ext cx="119251" cy="1156284"/>
              </a:xfrm>
              <a:prstGeom prst="straightConnector1">
                <a:avLst/>
              </a:prstGeom>
              <a:solidFill>
                <a:schemeClr val="accent1"/>
              </a:solidFill>
              <a:ln w="28575" cap="flat" cmpd="sng" algn="ctr">
                <a:solidFill>
                  <a:srgbClr val="CC0A2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Arrow Connector 21"/>
              <p:cNvCxnSpPr/>
              <p:nvPr/>
            </p:nvCxnSpPr>
            <p:spPr bwMode="auto">
              <a:xfrm flipH="1" flipV="1">
                <a:off x="2098964" y="5013177"/>
                <a:ext cx="168780" cy="1156284"/>
              </a:xfrm>
              <a:prstGeom prst="straightConnector1">
                <a:avLst/>
              </a:prstGeom>
              <a:solidFill>
                <a:schemeClr val="accent1"/>
              </a:solidFill>
              <a:ln w="28575" cap="flat" cmpd="sng" algn="ctr">
                <a:solidFill>
                  <a:srgbClr val="CC0A2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Text Box 76"/>
              <p:cNvSpPr txBox="1">
                <a:spLocks noChangeArrowheads="1"/>
              </p:cNvSpPr>
              <p:nvPr/>
            </p:nvSpPr>
            <p:spPr bwMode="auto">
              <a:xfrm>
                <a:off x="0" y="5526523"/>
                <a:ext cx="4716017" cy="729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3A6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Arial" charset="0"/>
                    <a:ea typeface="ＭＳ Ｐゴシック" pitchFamily="96" charset="-128"/>
                  </a:defRPr>
                </a:lvl1pPr>
                <a:lvl2pPr marL="742950" indent="-285750">
                  <a:defRPr sz="2400">
                    <a:solidFill>
                      <a:schemeClr val="tx1"/>
                    </a:solidFill>
                    <a:latin typeface="Arial" charset="0"/>
                    <a:ea typeface="ＭＳ Ｐゴシック" pitchFamily="96" charset="-128"/>
                  </a:defRPr>
                </a:lvl2pPr>
                <a:lvl3pPr marL="1143000" indent="-228600">
                  <a:defRPr sz="2400">
                    <a:solidFill>
                      <a:schemeClr val="tx1"/>
                    </a:solidFill>
                    <a:latin typeface="Arial" charset="0"/>
                    <a:ea typeface="ＭＳ Ｐゴシック" pitchFamily="96" charset="-128"/>
                  </a:defRPr>
                </a:lvl3pPr>
                <a:lvl4pPr marL="1600200" indent="-228600">
                  <a:defRPr sz="2400">
                    <a:solidFill>
                      <a:schemeClr val="tx1"/>
                    </a:solidFill>
                    <a:latin typeface="Arial" charset="0"/>
                    <a:ea typeface="ＭＳ Ｐゴシック" pitchFamily="96" charset="-128"/>
                  </a:defRPr>
                </a:lvl4pPr>
                <a:lvl5pPr marL="2057400" indent="-228600">
                  <a:defRPr sz="2400">
                    <a:solidFill>
                      <a:schemeClr val="tx1"/>
                    </a:solidFill>
                    <a:latin typeface="Arial" charset="0"/>
                    <a:ea typeface="ＭＳ Ｐゴシック" pitchFamily="96" charset="-128"/>
                  </a:defRPr>
                </a:lvl5pPr>
                <a:lvl6pPr marL="2514600" indent="-228600" algn="ctr" eaLnBrk="0" fontAlgn="base" hangingPunct="0">
                  <a:spcBef>
                    <a:spcPct val="0"/>
                  </a:spcBef>
                  <a:spcAft>
                    <a:spcPct val="0"/>
                  </a:spcAft>
                  <a:defRPr sz="2400">
                    <a:solidFill>
                      <a:schemeClr val="tx1"/>
                    </a:solidFill>
                    <a:latin typeface="Arial" charset="0"/>
                    <a:ea typeface="ＭＳ Ｐゴシック" pitchFamily="96" charset="-128"/>
                  </a:defRPr>
                </a:lvl6pPr>
                <a:lvl7pPr marL="2971800" indent="-228600" algn="ctr" eaLnBrk="0" fontAlgn="base" hangingPunct="0">
                  <a:spcBef>
                    <a:spcPct val="0"/>
                  </a:spcBef>
                  <a:spcAft>
                    <a:spcPct val="0"/>
                  </a:spcAft>
                  <a:defRPr sz="2400">
                    <a:solidFill>
                      <a:schemeClr val="tx1"/>
                    </a:solidFill>
                    <a:latin typeface="Arial" charset="0"/>
                    <a:ea typeface="ＭＳ Ｐゴシック" pitchFamily="96" charset="-128"/>
                  </a:defRPr>
                </a:lvl7pPr>
                <a:lvl8pPr marL="3429000" indent="-228600" algn="ctr" eaLnBrk="0" fontAlgn="base" hangingPunct="0">
                  <a:spcBef>
                    <a:spcPct val="0"/>
                  </a:spcBef>
                  <a:spcAft>
                    <a:spcPct val="0"/>
                  </a:spcAft>
                  <a:defRPr sz="2400">
                    <a:solidFill>
                      <a:schemeClr val="tx1"/>
                    </a:solidFill>
                    <a:latin typeface="Arial" charset="0"/>
                    <a:ea typeface="ＭＳ Ｐゴシック" pitchFamily="96" charset="-128"/>
                  </a:defRPr>
                </a:lvl8pPr>
                <a:lvl9pPr marL="3886200" indent="-228600" algn="ctr" eaLnBrk="0" fontAlgn="base" hangingPunct="0">
                  <a:spcBef>
                    <a:spcPct val="0"/>
                  </a:spcBef>
                  <a:spcAft>
                    <a:spcPct val="0"/>
                  </a:spcAft>
                  <a:defRPr sz="2400">
                    <a:solidFill>
                      <a:schemeClr val="tx1"/>
                    </a:solidFill>
                    <a:latin typeface="Arial" charset="0"/>
                    <a:ea typeface="ＭＳ Ｐゴシック" pitchFamily="96" charset="-128"/>
                  </a:defRPr>
                </a:lvl9pPr>
              </a:lstStyle>
              <a:p>
                <a:pPr algn="l">
                  <a:spcBef>
                    <a:spcPct val="20000"/>
                  </a:spcBef>
                  <a:buNone/>
                </a:pPr>
                <a:r>
                  <a:rPr lang="en-GB" sz="1000" dirty="0" smtClean="0">
                    <a:solidFill>
                      <a:srgbClr val="003A6E"/>
                    </a:solidFill>
                    <a:latin typeface="Comic Sans MS" panose="030F0702030302020204" pitchFamily="66" charset="0"/>
                    <a:cs typeface="Arial" charset="0"/>
                  </a:rPr>
                  <a:t>TE Absorber                  SQUID</a:t>
                </a:r>
              </a:p>
              <a:p>
                <a:pPr algn="l">
                  <a:spcBef>
                    <a:spcPct val="20000"/>
                  </a:spcBef>
                  <a:buNone/>
                </a:pPr>
                <a:r>
                  <a:rPr lang="en-GB" sz="1000" dirty="0">
                    <a:solidFill>
                      <a:srgbClr val="003A6E"/>
                    </a:solidFill>
                    <a:latin typeface="Comic Sans MS" panose="030F0702030302020204" pitchFamily="66" charset="0"/>
                    <a:cs typeface="Arial" charset="0"/>
                  </a:rPr>
                  <a:t> </a:t>
                </a:r>
                <a:r>
                  <a:rPr lang="en-GB" sz="1000" dirty="0" smtClean="0">
                    <a:solidFill>
                      <a:srgbClr val="003A6E"/>
                    </a:solidFill>
                    <a:latin typeface="Comic Sans MS" panose="030F0702030302020204" pitchFamily="66" charset="0"/>
                    <a:cs typeface="Arial" charset="0"/>
                  </a:rPr>
                  <a:t>                Junctions</a:t>
                </a:r>
              </a:p>
            </p:txBody>
          </p:sp>
          <p:sp>
            <p:nvSpPr>
              <p:cNvPr id="24" name="Text Box 76"/>
              <p:cNvSpPr txBox="1">
                <a:spLocks noChangeArrowheads="1"/>
              </p:cNvSpPr>
              <p:nvPr/>
            </p:nvSpPr>
            <p:spPr bwMode="auto">
              <a:xfrm>
                <a:off x="158179" y="1513118"/>
                <a:ext cx="4716017" cy="416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3A6E"/>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Arial" charset="0"/>
                    <a:ea typeface="ＭＳ Ｐゴシック" pitchFamily="96" charset="-128"/>
                  </a:defRPr>
                </a:lvl1pPr>
                <a:lvl2pPr marL="742950" indent="-285750">
                  <a:defRPr sz="2400">
                    <a:solidFill>
                      <a:schemeClr val="tx1"/>
                    </a:solidFill>
                    <a:latin typeface="Arial" charset="0"/>
                    <a:ea typeface="ＭＳ Ｐゴシック" pitchFamily="96" charset="-128"/>
                  </a:defRPr>
                </a:lvl2pPr>
                <a:lvl3pPr marL="1143000" indent="-228600">
                  <a:defRPr sz="2400">
                    <a:solidFill>
                      <a:schemeClr val="tx1"/>
                    </a:solidFill>
                    <a:latin typeface="Arial" charset="0"/>
                    <a:ea typeface="ＭＳ Ｐゴシック" pitchFamily="96" charset="-128"/>
                  </a:defRPr>
                </a:lvl3pPr>
                <a:lvl4pPr marL="1600200" indent="-228600">
                  <a:defRPr sz="2400">
                    <a:solidFill>
                      <a:schemeClr val="tx1"/>
                    </a:solidFill>
                    <a:latin typeface="Arial" charset="0"/>
                    <a:ea typeface="ＭＳ Ｐゴシック" pitchFamily="96" charset="-128"/>
                  </a:defRPr>
                </a:lvl4pPr>
                <a:lvl5pPr marL="2057400" indent="-228600">
                  <a:defRPr sz="2400">
                    <a:solidFill>
                      <a:schemeClr val="tx1"/>
                    </a:solidFill>
                    <a:latin typeface="Arial" charset="0"/>
                    <a:ea typeface="ＭＳ Ｐゴシック" pitchFamily="96" charset="-128"/>
                  </a:defRPr>
                </a:lvl5pPr>
                <a:lvl6pPr marL="2514600" indent="-228600" algn="ctr" eaLnBrk="0" fontAlgn="base" hangingPunct="0">
                  <a:spcBef>
                    <a:spcPct val="0"/>
                  </a:spcBef>
                  <a:spcAft>
                    <a:spcPct val="0"/>
                  </a:spcAft>
                  <a:defRPr sz="2400">
                    <a:solidFill>
                      <a:schemeClr val="tx1"/>
                    </a:solidFill>
                    <a:latin typeface="Arial" charset="0"/>
                    <a:ea typeface="ＭＳ Ｐゴシック" pitchFamily="96" charset="-128"/>
                  </a:defRPr>
                </a:lvl6pPr>
                <a:lvl7pPr marL="2971800" indent="-228600" algn="ctr" eaLnBrk="0" fontAlgn="base" hangingPunct="0">
                  <a:spcBef>
                    <a:spcPct val="0"/>
                  </a:spcBef>
                  <a:spcAft>
                    <a:spcPct val="0"/>
                  </a:spcAft>
                  <a:defRPr sz="2400">
                    <a:solidFill>
                      <a:schemeClr val="tx1"/>
                    </a:solidFill>
                    <a:latin typeface="Arial" charset="0"/>
                    <a:ea typeface="ＭＳ Ｐゴシック" pitchFamily="96" charset="-128"/>
                  </a:defRPr>
                </a:lvl7pPr>
                <a:lvl8pPr marL="3429000" indent="-228600" algn="ctr" eaLnBrk="0" fontAlgn="base" hangingPunct="0">
                  <a:spcBef>
                    <a:spcPct val="0"/>
                  </a:spcBef>
                  <a:spcAft>
                    <a:spcPct val="0"/>
                  </a:spcAft>
                  <a:defRPr sz="2400">
                    <a:solidFill>
                      <a:schemeClr val="tx1"/>
                    </a:solidFill>
                    <a:latin typeface="Arial" charset="0"/>
                    <a:ea typeface="ＭＳ Ｐゴシック" pitchFamily="96" charset="-128"/>
                  </a:defRPr>
                </a:lvl8pPr>
                <a:lvl9pPr marL="3886200" indent="-228600" algn="ctr" eaLnBrk="0" fontAlgn="base" hangingPunct="0">
                  <a:spcBef>
                    <a:spcPct val="0"/>
                  </a:spcBef>
                  <a:spcAft>
                    <a:spcPct val="0"/>
                  </a:spcAft>
                  <a:defRPr sz="2400">
                    <a:solidFill>
                      <a:schemeClr val="tx1"/>
                    </a:solidFill>
                    <a:latin typeface="Arial" charset="0"/>
                    <a:ea typeface="ＭＳ Ｐゴシック" pitchFamily="96" charset="-128"/>
                  </a:defRPr>
                </a:lvl9pPr>
              </a:lstStyle>
              <a:p>
                <a:pPr algn="l">
                  <a:spcBef>
                    <a:spcPct val="20000"/>
                  </a:spcBef>
                  <a:buNone/>
                </a:pPr>
                <a:r>
                  <a:rPr lang="en-GB" sz="1000" dirty="0" smtClean="0">
                    <a:solidFill>
                      <a:srgbClr val="003A6E"/>
                    </a:solidFill>
                    <a:latin typeface="Comic Sans MS" panose="030F0702030302020204" pitchFamily="66" charset="0"/>
                    <a:cs typeface="Arial" charset="0"/>
                  </a:rPr>
                  <a:t>Superconducting Absorber</a:t>
                </a:r>
              </a:p>
            </p:txBody>
          </p:sp>
          <p:cxnSp>
            <p:nvCxnSpPr>
              <p:cNvPr id="25" name="Straight Arrow Connector 24"/>
              <p:cNvCxnSpPr/>
              <p:nvPr/>
            </p:nvCxnSpPr>
            <p:spPr bwMode="auto">
              <a:xfrm>
                <a:off x="1619672" y="1882450"/>
                <a:ext cx="0" cy="1366528"/>
              </a:xfrm>
              <a:prstGeom prst="straightConnector1">
                <a:avLst/>
              </a:prstGeom>
              <a:solidFill>
                <a:schemeClr val="accent1"/>
              </a:solidFill>
              <a:ln w="28575" cap="flat" cmpd="sng" algn="ctr">
                <a:solidFill>
                  <a:srgbClr val="CC0A2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7" name="TextBox 26"/>
            <p:cNvSpPr txBox="1"/>
            <p:nvPr/>
          </p:nvSpPr>
          <p:spPr>
            <a:xfrm>
              <a:off x="5700304" y="6093296"/>
              <a:ext cx="1896032" cy="369332"/>
            </a:xfrm>
            <a:prstGeom prst="rect">
              <a:avLst/>
            </a:prstGeom>
            <a:noFill/>
          </p:spPr>
          <p:txBody>
            <a:bodyPr wrap="none" rtlCol="0">
              <a:spAutoFit/>
            </a:bodyPr>
            <a:lstStyle/>
            <a:p>
              <a:r>
                <a:rPr lang="en-GB" sz="1800" dirty="0" err="1" smtClean="0"/>
                <a:t>Seb</a:t>
              </a:r>
              <a:r>
                <a:rPr lang="en-GB" sz="1800" dirty="0" smtClean="0"/>
                <a:t> Galer, NPL</a:t>
              </a:r>
              <a:endParaRPr lang="en-GB" sz="1800" dirty="0"/>
            </a:p>
          </p:txBody>
        </p:sp>
        <p:pic>
          <p:nvPicPr>
            <p:cNvPr id="28" name="Picture 27"/>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00304" y="4198028"/>
              <a:ext cx="2758899" cy="1895268"/>
            </a:xfrm>
            <a:prstGeom prst="rect">
              <a:avLst/>
            </a:prstGeom>
            <a:noFill/>
            <a:ln>
              <a:noFill/>
            </a:ln>
          </p:spPr>
        </p:pic>
      </p:grpSp>
    </p:spTree>
    <p:extLst>
      <p:ext uri="{BB962C8B-B14F-4D97-AF65-F5344CB8AC3E}">
        <p14:creationId xmlns:p14="http://schemas.microsoft.com/office/powerpoint/2010/main" val="2458748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Nanodosimetry</a:t>
            </a:r>
            <a:r>
              <a:rPr lang="en-GB" dirty="0" smtClean="0"/>
              <a:t>…</a:t>
            </a:r>
            <a:endParaRPr lang="en-GB" dirty="0"/>
          </a:p>
        </p:txBody>
      </p:sp>
      <p:sp>
        <p:nvSpPr>
          <p:cNvPr id="3" name="Content Placeholder 2"/>
          <p:cNvSpPr>
            <a:spLocks noGrp="1"/>
          </p:cNvSpPr>
          <p:nvPr>
            <p:ph idx="1"/>
          </p:nvPr>
        </p:nvSpPr>
        <p:spPr/>
        <p:txBody>
          <a:bodyPr/>
          <a:lstStyle/>
          <a:p>
            <a:endParaRPr lang="en-GB" dirty="0" smtClean="0"/>
          </a:p>
          <a:p>
            <a:endParaRPr lang="en-GB" dirty="0"/>
          </a:p>
          <a:p>
            <a:endParaRPr lang="en-GB" dirty="0" smtClean="0"/>
          </a:p>
          <a:p>
            <a:endParaRPr lang="en-GB" dirty="0"/>
          </a:p>
          <a:p>
            <a:endParaRPr lang="en-GB" dirty="0" smtClean="0"/>
          </a:p>
          <a:p>
            <a:endParaRPr lang="en-GB" dirty="0" smtClean="0"/>
          </a:p>
          <a:p>
            <a:endParaRPr lang="en-GB" dirty="0"/>
          </a:p>
          <a:p>
            <a:endParaRPr lang="en-GB" dirty="0" smtClean="0"/>
          </a:p>
          <a:p>
            <a:endParaRPr lang="en-GB" dirty="0"/>
          </a:p>
          <a:p>
            <a:r>
              <a:rPr lang="en-GB" dirty="0" smtClean="0"/>
              <a:t>	Ion counter / PTB		</a:t>
            </a:r>
            <a:r>
              <a:rPr lang="en-GB" dirty="0" err="1" smtClean="0"/>
              <a:t>Startrack</a:t>
            </a:r>
            <a:r>
              <a:rPr lang="en-GB" dirty="0" smtClean="0"/>
              <a:t> / INFN</a:t>
            </a:r>
            <a:endParaRPr lang="en-GB"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713" y="2060848"/>
            <a:ext cx="3528393" cy="3534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3512" y="2132557"/>
            <a:ext cx="4250936" cy="3463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626373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ChangeArrowheads="1"/>
          </p:cNvSpPr>
          <p:nvPr>
            <p:ph type="title"/>
          </p:nvPr>
        </p:nvSpPr>
        <p:spPr/>
        <p:txBody>
          <a:bodyPr/>
          <a:lstStyle/>
          <a:p>
            <a:r>
              <a:rPr lang="en-GB" altLang="en-US"/>
              <a:t>Reading</a:t>
            </a:r>
          </a:p>
        </p:txBody>
      </p:sp>
      <p:sp>
        <p:nvSpPr>
          <p:cNvPr id="217091" name="Rectangle 3"/>
          <p:cNvSpPr>
            <a:spLocks noGrp="1" noChangeArrowheads="1"/>
          </p:cNvSpPr>
          <p:nvPr>
            <p:ph idx="1"/>
          </p:nvPr>
        </p:nvSpPr>
        <p:spPr/>
        <p:txBody>
          <a:bodyPr/>
          <a:lstStyle/>
          <a:p>
            <a:r>
              <a:rPr lang="en-GB" altLang="en-US" sz="1600" dirty="0"/>
              <a:t>C. P. </a:t>
            </a:r>
            <a:r>
              <a:rPr lang="en-GB" altLang="en-US" sz="1600" dirty="0" err="1"/>
              <a:t>Karger</a:t>
            </a:r>
            <a:r>
              <a:rPr lang="en-GB" altLang="en-US" sz="1600" dirty="0"/>
              <a:t>, O. </a:t>
            </a:r>
            <a:r>
              <a:rPr lang="en-GB" altLang="en-US" sz="1600" dirty="0" err="1"/>
              <a:t>Jäkel</a:t>
            </a:r>
            <a:r>
              <a:rPr lang="en-GB" altLang="en-US" sz="1600" dirty="0"/>
              <a:t>, H. Palmans and T. Kanai, “</a:t>
            </a:r>
            <a:r>
              <a:rPr lang="en-GB" altLang="en-US" sz="1600" dirty="0" err="1"/>
              <a:t>Dosimetry</a:t>
            </a:r>
            <a:r>
              <a:rPr lang="en-GB" altLang="en-US" sz="1600" dirty="0"/>
              <a:t> for Ion Beam Radiotherapy,” Phys. Med. Biol. 55(21) R193-R234, </a:t>
            </a:r>
            <a:r>
              <a:rPr lang="en-GB" altLang="en-US" sz="1600" dirty="0" smtClean="0"/>
              <a:t>2010</a:t>
            </a:r>
          </a:p>
          <a:p>
            <a:endParaRPr lang="en-GB" altLang="en-US" sz="1600" dirty="0"/>
          </a:p>
          <a:p>
            <a:r>
              <a:rPr lang="en-GB" altLang="en-US" sz="1600" dirty="0"/>
              <a:t>H. Palmans, A. Kacperek and O. </a:t>
            </a:r>
            <a:r>
              <a:rPr lang="en-GB" altLang="en-US" sz="1600" dirty="0" err="1"/>
              <a:t>Jäkel</a:t>
            </a:r>
            <a:r>
              <a:rPr lang="en-GB" altLang="en-US" sz="1600" dirty="0"/>
              <a:t>, “Hadron </a:t>
            </a:r>
            <a:r>
              <a:rPr lang="en-GB" altLang="en-US" sz="1600" dirty="0" err="1"/>
              <a:t>dosimetry</a:t>
            </a:r>
            <a:r>
              <a:rPr lang="en-GB" altLang="en-US" sz="1600" dirty="0"/>
              <a:t>” In: Clinical </a:t>
            </a:r>
            <a:r>
              <a:rPr lang="en-GB" altLang="en-US" sz="1600" dirty="0" err="1"/>
              <a:t>Dosimetry</a:t>
            </a:r>
            <a:r>
              <a:rPr lang="en-GB" altLang="en-US" sz="1600" dirty="0"/>
              <a:t> Measurements in Radiotherapy (AAPM 2009 Summer School), Ed. D. W. O. Rogers and J. </a:t>
            </a:r>
            <a:r>
              <a:rPr lang="en-GB" altLang="en-US" sz="1600" dirty="0" err="1"/>
              <a:t>Cygler</a:t>
            </a:r>
            <a:r>
              <a:rPr lang="en-GB" altLang="en-US" sz="1600" dirty="0"/>
              <a:t>, (Madison WI, USA: Medical Physics Publishing), 2009, pp. 669-722 </a:t>
            </a:r>
            <a:endParaRPr lang="en-GB" altLang="en-US" sz="1600" dirty="0" smtClean="0"/>
          </a:p>
          <a:p>
            <a:endParaRPr lang="en-GB" altLang="en-US" sz="1600" dirty="0"/>
          </a:p>
          <a:p>
            <a:r>
              <a:rPr lang="en-GB" altLang="en-US" sz="1600" dirty="0"/>
              <a:t>H. Palmans, “</a:t>
            </a:r>
            <a:r>
              <a:rPr lang="en-GB" altLang="en-US" sz="1600" dirty="0" err="1"/>
              <a:t>Dosimetry</a:t>
            </a:r>
            <a:r>
              <a:rPr lang="en-GB" altLang="en-US" sz="1600" dirty="0"/>
              <a:t>,” In: Proton Therapy Physics, Ed. H. Paganetti (London: Taylor &amp; Francis), 2011, pp. </a:t>
            </a:r>
            <a:r>
              <a:rPr lang="en-GB" altLang="en-US" sz="1600" dirty="0" smtClean="0"/>
              <a:t>191-219</a:t>
            </a:r>
          </a:p>
          <a:p>
            <a:endParaRPr lang="en-GB" altLang="en-US" sz="1600" dirty="0"/>
          </a:p>
          <a:p>
            <a:r>
              <a:rPr lang="en-GB" altLang="en-US" sz="1600" dirty="0"/>
              <a:t>H. Palmans, “Monte Carlo for proton and ion beam </a:t>
            </a:r>
            <a:r>
              <a:rPr lang="en-GB" altLang="en-US" sz="1600" dirty="0" err="1"/>
              <a:t>dosimetry</a:t>
            </a:r>
            <a:r>
              <a:rPr lang="en-GB" altLang="en-US" sz="1600" dirty="0"/>
              <a:t>,” In: Monte Carlo Applications in Radiation Therapy, Ed. F. </a:t>
            </a:r>
            <a:r>
              <a:rPr lang="en-GB" altLang="en-US" sz="1600" dirty="0" err="1"/>
              <a:t>Verhaegen</a:t>
            </a:r>
            <a:r>
              <a:rPr lang="en-GB" altLang="en-US" sz="1600" dirty="0"/>
              <a:t> and J </a:t>
            </a:r>
            <a:r>
              <a:rPr lang="en-GB" altLang="en-US" sz="1600" dirty="0" err="1"/>
              <a:t>Seco</a:t>
            </a:r>
            <a:r>
              <a:rPr lang="en-GB" altLang="en-US" sz="1600" dirty="0"/>
              <a:t>, (London: Taylor &amp; Francis), 2013, pp. </a:t>
            </a:r>
            <a:r>
              <a:rPr lang="en-GB" altLang="en-US" sz="1600" dirty="0" smtClean="0"/>
              <a:t>185-199</a:t>
            </a:r>
          </a:p>
        </p:txBody>
      </p:sp>
    </p:spTree>
    <p:extLst>
      <p:ext uri="{BB962C8B-B14F-4D97-AF65-F5344CB8AC3E}">
        <p14:creationId xmlns:p14="http://schemas.microsoft.com/office/powerpoint/2010/main" val="18504978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6767" name="Group 399"/>
          <p:cNvGrpSpPr>
            <a:grpSpLocks/>
          </p:cNvGrpSpPr>
          <p:nvPr/>
        </p:nvGrpSpPr>
        <p:grpSpPr bwMode="auto">
          <a:xfrm>
            <a:off x="568896" y="1916832"/>
            <a:ext cx="7708900" cy="4645025"/>
            <a:chOff x="480" y="1122"/>
            <a:chExt cx="4856" cy="2926"/>
          </a:xfrm>
        </p:grpSpPr>
        <p:sp>
          <p:nvSpPr>
            <p:cNvPr id="186765" name="Rectangle 397"/>
            <p:cNvSpPr>
              <a:spLocks noChangeArrowheads="1"/>
            </p:cNvSpPr>
            <p:nvPr/>
          </p:nvSpPr>
          <p:spPr bwMode="auto">
            <a:xfrm>
              <a:off x="1089" y="3147"/>
              <a:ext cx="4066" cy="342"/>
            </a:xfrm>
            <a:prstGeom prst="rect">
              <a:avLst/>
            </a:prstGeom>
            <a:solidFill>
              <a:srgbClr val="DDDDDD"/>
            </a:solidFill>
            <a:ln>
              <a:noFill/>
            </a:ln>
            <a:extLst>
              <a:ext uri="{91240B29-F687-4F45-9708-019B960494DF}">
                <a14:hiddenLine xmlns:a14="http://schemas.microsoft.com/office/drawing/2010/main" w="9525">
                  <a:solidFill>
                    <a:schemeClr val="tx1"/>
                  </a:solidFill>
                  <a:miter lim="800000"/>
                  <a:headEnd/>
                  <a:tailEnd/>
                </a14:hiddenLine>
              </a:ext>
            </a:extLst>
          </p:spPr>
          <p:txBody>
            <a:bodyPr/>
            <a:lstStyle/>
            <a:p>
              <a:endParaRPr lang="en-GB"/>
            </a:p>
          </p:txBody>
        </p:sp>
        <p:sp>
          <p:nvSpPr>
            <p:cNvPr id="186764" name="Rectangle 396"/>
            <p:cNvSpPr>
              <a:spLocks noChangeArrowheads="1"/>
            </p:cNvSpPr>
            <p:nvPr/>
          </p:nvSpPr>
          <p:spPr bwMode="auto">
            <a:xfrm>
              <a:off x="1089" y="1122"/>
              <a:ext cx="4066" cy="342"/>
            </a:xfrm>
            <a:prstGeom prst="rect">
              <a:avLst/>
            </a:prstGeom>
            <a:solidFill>
              <a:srgbClr val="DDDDDD"/>
            </a:solidFill>
            <a:ln>
              <a:noFill/>
            </a:ln>
            <a:extLst>
              <a:ext uri="{91240B29-F687-4F45-9708-019B960494DF}">
                <a14:hiddenLine xmlns:a14="http://schemas.microsoft.com/office/drawing/2010/main" w="9525">
                  <a:solidFill>
                    <a:schemeClr val="tx1"/>
                  </a:solidFill>
                  <a:miter lim="800000"/>
                  <a:headEnd/>
                  <a:tailEnd/>
                </a14:hiddenLine>
              </a:ext>
            </a:extLst>
          </p:spPr>
          <p:txBody>
            <a:bodyPr/>
            <a:lstStyle/>
            <a:p>
              <a:endParaRPr lang="en-GB"/>
            </a:p>
          </p:txBody>
        </p:sp>
        <p:grpSp>
          <p:nvGrpSpPr>
            <p:cNvPr id="186766" name="Group 398"/>
            <p:cNvGrpSpPr>
              <a:grpSpLocks/>
            </p:cNvGrpSpPr>
            <p:nvPr/>
          </p:nvGrpSpPr>
          <p:grpSpPr bwMode="auto">
            <a:xfrm>
              <a:off x="480" y="1122"/>
              <a:ext cx="4856" cy="2926"/>
              <a:chOff x="480" y="1122"/>
              <a:chExt cx="4856" cy="2926"/>
            </a:xfrm>
          </p:grpSpPr>
          <p:sp>
            <p:nvSpPr>
              <p:cNvPr id="186372" name="Rectangle 4"/>
              <p:cNvSpPr>
                <a:spLocks noChangeArrowheads="1"/>
              </p:cNvSpPr>
              <p:nvPr/>
            </p:nvSpPr>
            <p:spPr bwMode="auto">
              <a:xfrm>
                <a:off x="1088" y="1122"/>
                <a:ext cx="4066" cy="236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373" name="Line 5"/>
              <p:cNvSpPr>
                <a:spLocks noChangeShapeType="1"/>
              </p:cNvSpPr>
              <p:nvPr/>
            </p:nvSpPr>
            <p:spPr bwMode="auto">
              <a:xfrm>
                <a:off x="1088" y="1122"/>
                <a:ext cx="1" cy="2364"/>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74" name="Line 6"/>
              <p:cNvSpPr>
                <a:spLocks noChangeShapeType="1"/>
              </p:cNvSpPr>
              <p:nvPr/>
            </p:nvSpPr>
            <p:spPr bwMode="auto">
              <a:xfrm>
                <a:off x="1088" y="3486"/>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75" name="Line 7"/>
              <p:cNvSpPr>
                <a:spLocks noChangeShapeType="1"/>
              </p:cNvSpPr>
              <p:nvPr/>
            </p:nvSpPr>
            <p:spPr bwMode="auto">
              <a:xfrm>
                <a:off x="1088" y="3422"/>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76" name="Line 8"/>
              <p:cNvSpPr>
                <a:spLocks noChangeShapeType="1"/>
              </p:cNvSpPr>
              <p:nvPr/>
            </p:nvSpPr>
            <p:spPr bwMode="auto">
              <a:xfrm>
                <a:off x="1088" y="3349"/>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77" name="Line 9"/>
              <p:cNvSpPr>
                <a:spLocks noChangeShapeType="1"/>
              </p:cNvSpPr>
              <p:nvPr/>
            </p:nvSpPr>
            <p:spPr bwMode="auto">
              <a:xfrm>
                <a:off x="1088" y="3284"/>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78" name="Line 10"/>
              <p:cNvSpPr>
                <a:spLocks noChangeShapeType="1"/>
              </p:cNvSpPr>
              <p:nvPr/>
            </p:nvSpPr>
            <p:spPr bwMode="auto">
              <a:xfrm>
                <a:off x="1088" y="3219"/>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79" name="Line 11"/>
              <p:cNvSpPr>
                <a:spLocks noChangeShapeType="1"/>
              </p:cNvSpPr>
              <p:nvPr/>
            </p:nvSpPr>
            <p:spPr bwMode="auto">
              <a:xfrm>
                <a:off x="1088" y="3146"/>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80" name="Line 12"/>
              <p:cNvSpPr>
                <a:spLocks noChangeShapeType="1"/>
              </p:cNvSpPr>
              <p:nvPr/>
            </p:nvSpPr>
            <p:spPr bwMode="auto">
              <a:xfrm>
                <a:off x="1088" y="3082"/>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81" name="Line 13"/>
              <p:cNvSpPr>
                <a:spLocks noChangeShapeType="1"/>
              </p:cNvSpPr>
              <p:nvPr/>
            </p:nvSpPr>
            <p:spPr bwMode="auto">
              <a:xfrm>
                <a:off x="1088" y="3017"/>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82" name="Line 14"/>
              <p:cNvSpPr>
                <a:spLocks noChangeShapeType="1"/>
              </p:cNvSpPr>
              <p:nvPr/>
            </p:nvSpPr>
            <p:spPr bwMode="auto">
              <a:xfrm>
                <a:off x="1088" y="2944"/>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83" name="Line 15"/>
              <p:cNvSpPr>
                <a:spLocks noChangeShapeType="1"/>
              </p:cNvSpPr>
              <p:nvPr/>
            </p:nvSpPr>
            <p:spPr bwMode="auto">
              <a:xfrm>
                <a:off x="1088" y="2879"/>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84" name="Line 16"/>
              <p:cNvSpPr>
                <a:spLocks noChangeShapeType="1"/>
              </p:cNvSpPr>
              <p:nvPr/>
            </p:nvSpPr>
            <p:spPr bwMode="auto">
              <a:xfrm>
                <a:off x="1088" y="2814"/>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85" name="Line 17"/>
              <p:cNvSpPr>
                <a:spLocks noChangeShapeType="1"/>
              </p:cNvSpPr>
              <p:nvPr/>
            </p:nvSpPr>
            <p:spPr bwMode="auto">
              <a:xfrm>
                <a:off x="1088" y="2741"/>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86" name="Line 18"/>
              <p:cNvSpPr>
                <a:spLocks noChangeShapeType="1"/>
              </p:cNvSpPr>
              <p:nvPr/>
            </p:nvSpPr>
            <p:spPr bwMode="auto">
              <a:xfrm>
                <a:off x="1088" y="2677"/>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87" name="Line 19"/>
              <p:cNvSpPr>
                <a:spLocks noChangeShapeType="1"/>
              </p:cNvSpPr>
              <p:nvPr/>
            </p:nvSpPr>
            <p:spPr bwMode="auto">
              <a:xfrm>
                <a:off x="1088" y="2612"/>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88" name="Line 20"/>
              <p:cNvSpPr>
                <a:spLocks noChangeShapeType="1"/>
              </p:cNvSpPr>
              <p:nvPr/>
            </p:nvSpPr>
            <p:spPr bwMode="auto">
              <a:xfrm>
                <a:off x="1088" y="2539"/>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89" name="Line 21"/>
              <p:cNvSpPr>
                <a:spLocks noChangeShapeType="1"/>
              </p:cNvSpPr>
              <p:nvPr/>
            </p:nvSpPr>
            <p:spPr bwMode="auto">
              <a:xfrm>
                <a:off x="1088" y="2474"/>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90" name="Line 22"/>
              <p:cNvSpPr>
                <a:spLocks noChangeShapeType="1"/>
              </p:cNvSpPr>
              <p:nvPr/>
            </p:nvSpPr>
            <p:spPr bwMode="auto">
              <a:xfrm>
                <a:off x="1088" y="2409"/>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91" name="Line 23"/>
              <p:cNvSpPr>
                <a:spLocks noChangeShapeType="1"/>
              </p:cNvSpPr>
              <p:nvPr/>
            </p:nvSpPr>
            <p:spPr bwMode="auto">
              <a:xfrm>
                <a:off x="1088" y="2337"/>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92" name="Line 24"/>
              <p:cNvSpPr>
                <a:spLocks noChangeShapeType="1"/>
              </p:cNvSpPr>
              <p:nvPr/>
            </p:nvSpPr>
            <p:spPr bwMode="auto">
              <a:xfrm>
                <a:off x="1088" y="2272"/>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93" name="Line 25"/>
              <p:cNvSpPr>
                <a:spLocks noChangeShapeType="1"/>
              </p:cNvSpPr>
              <p:nvPr/>
            </p:nvSpPr>
            <p:spPr bwMode="auto">
              <a:xfrm>
                <a:off x="1088" y="2199"/>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94" name="Line 26"/>
              <p:cNvSpPr>
                <a:spLocks noChangeShapeType="1"/>
              </p:cNvSpPr>
              <p:nvPr/>
            </p:nvSpPr>
            <p:spPr bwMode="auto">
              <a:xfrm>
                <a:off x="1088" y="2134"/>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95" name="Line 27"/>
              <p:cNvSpPr>
                <a:spLocks noChangeShapeType="1"/>
              </p:cNvSpPr>
              <p:nvPr/>
            </p:nvSpPr>
            <p:spPr bwMode="auto">
              <a:xfrm>
                <a:off x="1088" y="2069"/>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96" name="Line 28"/>
              <p:cNvSpPr>
                <a:spLocks noChangeShapeType="1"/>
              </p:cNvSpPr>
              <p:nvPr/>
            </p:nvSpPr>
            <p:spPr bwMode="auto">
              <a:xfrm>
                <a:off x="1088" y="1997"/>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97" name="Line 29"/>
              <p:cNvSpPr>
                <a:spLocks noChangeShapeType="1"/>
              </p:cNvSpPr>
              <p:nvPr/>
            </p:nvSpPr>
            <p:spPr bwMode="auto">
              <a:xfrm>
                <a:off x="1088" y="1932"/>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98" name="Line 30"/>
              <p:cNvSpPr>
                <a:spLocks noChangeShapeType="1"/>
              </p:cNvSpPr>
              <p:nvPr/>
            </p:nvSpPr>
            <p:spPr bwMode="auto">
              <a:xfrm>
                <a:off x="1088" y="1867"/>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399" name="Line 31"/>
              <p:cNvSpPr>
                <a:spLocks noChangeShapeType="1"/>
              </p:cNvSpPr>
              <p:nvPr/>
            </p:nvSpPr>
            <p:spPr bwMode="auto">
              <a:xfrm>
                <a:off x="1088" y="1794"/>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00" name="Line 32"/>
              <p:cNvSpPr>
                <a:spLocks noChangeShapeType="1"/>
              </p:cNvSpPr>
              <p:nvPr/>
            </p:nvSpPr>
            <p:spPr bwMode="auto">
              <a:xfrm>
                <a:off x="1088" y="1729"/>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01" name="Line 33"/>
              <p:cNvSpPr>
                <a:spLocks noChangeShapeType="1"/>
              </p:cNvSpPr>
              <p:nvPr/>
            </p:nvSpPr>
            <p:spPr bwMode="auto">
              <a:xfrm>
                <a:off x="1088" y="1665"/>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02" name="Line 34"/>
              <p:cNvSpPr>
                <a:spLocks noChangeShapeType="1"/>
              </p:cNvSpPr>
              <p:nvPr/>
            </p:nvSpPr>
            <p:spPr bwMode="auto">
              <a:xfrm>
                <a:off x="1088" y="1592"/>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03" name="Line 35"/>
              <p:cNvSpPr>
                <a:spLocks noChangeShapeType="1"/>
              </p:cNvSpPr>
              <p:nvPr/>
            </p:nvSpPr>
            <p:spPr bwMode="auto">
              <a:xfrm>
                <a:off x="1088" y="1527"/>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04" name="Line 36"/>
              <p:cNvSpPr>
                <a:spLocks noChangeShapeType="1"/>
              </p:cNvSpPr>
              <p:nvPr/>
            </p:nvSpPr>
            <p:spPr bwMode="auto">
              <a:xfrm>
                <a:off x="1088" y="1462"/>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05" name="Line 37"/>
              <p:cNvSpPr>
                <a:spLocks noChangeShapeType="1"/>
              </p:cNvSpPr>
              <p:nvPr/>
            </p:nvSpPr>
            <p:spPr bwMode="auto">
              <a:xfrm>
                <a:off x="1088" y="1389"/>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06" name="Line 38"/>
              <p:cNvSpPr>
                <a:spLocks noChangeShapeType="1"/>
              </p:cNvSpPr>
              <p:nvPr/>
            </p:nvSpPr>
            <p:spPr bwMode="auto">
              <a:xfrm>
                <a:off x="1088" y="1324"/>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07" name="Line 39"/>
              <p:cNvSpPr>
                <a:spLocks noChangeShapeType="1"/>
              </p:cNvSpPr>
              <p:nvPr/>
            </p:nvSpPr>
            <p:spPr bwMode="auto">
              <a:xfrm>
                <a:off x="1088" y="1260"/>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08" name="Line 40"/>
              <p:cNvSpPr>
                <a:spLocks noChangeShapeType="1"/>
              </p:cNvSpPr>
              <p:nvPr/>
            </p:nvSpPr>
            <p:spPr bwMode="auto">
              <a:xfrm>
                <a:off x="1088" y="1187"/>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09" name="Line 41"/>
              <p:cNvSpPr>
                <a:spLocks noChangeShapeType="1"/>
              </p:cNvSpPr>
              <p:nvPr/>
            </p:nvSpPr>
            <p:spPr bwMode="auto">
              <a:xfrm>
                <a:off x="1088" y="1122"/>
                <a:ext cx="33"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10" name="Line 42"/>
              <p:cNvSpPr>
                <a:spLocks noChangeShapeType="1"/>
              </p:cNvSpPr>
              <p:nvPr/>
            </p:nvSpPr>
            <p:spPr bwMode="auto">
              <a:xfrm>
                <a:off x="1088" y="3486"/>
                <a:ext cx="49"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11" name="Line 43"/>
              <p:cNvSpPr>
                <a:spLocks noChangeShapeType="1"/>
              </p:cNvSpPr>
              <p:nvPr/>
            </p:nvSpPr>
            <p:spPr bwMode="auto">
              <a:xfrm>
                <a:off x="1088" y="3146"/>
                <a:ext cx="49"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12" name="Line 44"/>
              <p:cNvSpPr>
                <a:spLocks noChangeShapeType="1"/>
              </p:cNvSpPr>
              <p:nvPr/>
            </p:nvSpPr>
            <p:spPr bwMode="auto">
              <a:xfrm>
                <a:off x="1088" y="2814"/>
                <a:ext cx="49"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13" name="Line 45"/>
              <p:cNvSpPr>
                <a:spLocks noChangeShapeType="1"/>
              </p:cNvSpPr>
              <p:nvPr/>
            </p:nvSpPr>
            <p:spPr bwMode="auto">
              <a:xfrm>
                <a:off x="1088" y="2474"/>
                <a:ext cx="49"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14" name="Line 46"/>
              <p:cNvSpPr>
                <a:spLocks noChangeShapeType="1"/>
              </p:cNvSpPr>
              <p:nvPr/>
            </p:nvSpPr>
            <p:spPr bwMode="auto">
              <a:xfrm>
                <a:off x="1088" y="2134"/>
                <a:ext cx="49"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15" name="Line 47"/>
              <p:cNvSpPr>
                <a:spLocks noChangeShapeType="1"/>
              </p:cNvSpPr>
              <p:nvPr/>
            </p:nvSpPr>
            <p:spPr bwMode="auto">
              <a:xfrm>
                <a:off x="1088" y="1794"/>
                <a:ext cx="49"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16" name="Line 48"/>
              <p:cNvSpPr>
                <a:spLocks noChangeShapeType="1"/>
              </p:cNvSpPr>
              <p:nvPr/>
            </p:nvSpPr>
            <p:spPr bwMode="auto">
              <a:xfrm>
                <a:off x="1088" y="1462"/>
                <a:ext cx="49"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17" name="Line 49"/>
              <p:cNvSpPr>
                <a:spLocks noChangeShapeType="1"/>
              </p:cNvSpPr>
              <p:nvPr/>
            </p:nvSpPr>
            <p:spPr bwMode="auto">
              <a:xfrm>
                <a:off x="1088" y="1122"/>
                <a:ext cx="49"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18" name="Line 50"/>
              <p:cNvSpPr>
                <a:spLocks noChangeShapeType="1"/>
              </p:cNvSpPr>
              <p:nvPr/>
            </p:nvSpPr>
            <p:spPr bwMode="auto">
              <a:xfrm>
                <a:off x="1088" y="3486"/>
                <a:ext cx="4066" cy="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19" name="Line 51"/>
              <p:cNvSpPr>
                <a:spLocks noChangeShapeType="1"/>
              </p:cNvSpPr>
              <p:nvPr/>
            </p:nvSpPr>
            <p:spPr bwMode="auto">
              <a:xfrm flipV="1">
                <a:off x="1088"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20" name="Line 52"/>
              <p:cNvSpPr>
                <a:spLocks noChangeShapeType="1"/>
              </p:cNvSpPr>
              <p:nvPr/>
            </p:nvSpPr>
            <p:spPr bwMode="auto">
              <a:xfrm flipV="1">
                <a:off x="1250"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21" name="Line 53"/>
              <p:cNvSpPr>
                <a:spLocks noChangeShapeType="1"/>
              </p:cNvSpPr>
              <p:nvPr/>
            </p:nvSpPr>
            <p:spPr bwMode="auto">
              <a:xfrm flipV="1">
                <a:off x="1412"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22" name="Line 54"/>
              <p:cNvSpPr>
                <a:spLocks noChangeShapeType="1"/>
              </p:cNvSpPr>
              <p:nvPr/>
            </p:nvSpPr>
            <p:spPr bwMode="auto">
              <a:xfrm flipV="1">
                <a:off x="1574"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23" name="Line 55"/>
              <p:cNvSpPr>
                <a:spLocks noChangeShapeType="1"/>
              </p:cNvSpPr>
              <p:nvPr/>
            </p:nvSpPr>
            <p:spPr bwMode="auto">
              <a:xfrm flipV="1">
                <a:off x="1736"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24" name="Line 56"/>
              <p:cNvSpPr>
                <a:spLocks noChangeShapeType="1"/>
              </p:cNvSpPr>
              <p:nvPr/>
            </p:nvSpPr>
            <p:spPr bwMode="auto">
              <a:xfrm flipV="1">
                <a:off x="1898"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25" name="Line 57"/>
              <p:cNvSpPr>
                <a:spLocks noChangeShapeType="1"/>
              </p:cNvSpPr>
              <p:nvPr/>
            </p:nvSpPr>
            <p:spPr bwMode="auto">
              <a:xfrm flipV="1">
                <a:off x="2060"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26" name="Line 58"/>
              <p:cNvSpPr>
                <a:spLocks noChangeShapeType="1"/>
              </p:cNvSpPr>
              <p:nvPr/>
            </p:nvSpPr>
            <p:spPr bwMode="auto">
              <a:xfrm flipV="1">
                <a:off x="2230"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27" name="Line 59"/>
              <p:cNvSpPr>
                <a:spLocks noChangeShapeType="1"/>
              </p:cNvSpPr>
              <p:nvPr/>
            </p:nvSpPr>
            <p:spPr bwMode="auto">
              <a:xfrm flipV="1">
                <a:off x="2392"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28" name="Line 60"/>
              <p:cNvSpPr>
                <a:spLocks noChangeShapeType="1"/>
              </p:cNvSpPr>
              <p:nvPr/>
            </p:nvSpPr>
            <p:spPr bwMode="auto">
              <a:xfrm flipV="1">
                <a:off x="2554"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29" name="Line 61"/>
              <p:cNvSpPr>
                <a:spLocks noChangeShapeType="1"/>
              </p:cNvSpPr>
              <p:nvPr/>
            </p:nvSpPr>
            <p:spPr bwMode="auto">
              <a:xfrm flipV="1">
                <a:off x="2716"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30" name="Line 62"/>
              <p:cNvSpPr>
                <a:spLocks noChangeShapeType="1"/>
              </p:cNvSpPr>
              <p:nvPr/>
            </p:nvSpPr>
            <p:spPr bwMode="auto">
              <a:xfrm flipV="1">
                <a:off x="2878"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31" name="Line 63"/>
              <p:cNvSpPr>
                <a:spLocks noChangeShapeType="1"/>
              </p:cNvSpPr>
              <p:nvPr/>
            </p:nvSpPr>
            <p:spPr bwMode="auto">
              <a:xfrm flipV="1">
                <a:off x="3040"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32" name="Line 64"/>
              <p:cNvSpPr>
                <a:spLocks noChangeShapeType="1"/>
              </p:cNvSpPr>
              <p:nvPr/>
            </p:nvSpPr>
            <p:spPr bwMode="auto">
              <a:xfrm flipV="1">
                <a:off x="3202"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33" name="Line 65"/>
              <p:cNvSpPr>
                <a:spLocks noChangeShapeType="1"/>
              </p:cNvSpPr>
              <p:nvPr/>
            </p:nvSpPr>
            <p:spPr bwMode="auto">
              <a:xfrm flipV="1">
                <a:off x="3364"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34" name="Line 66"/>
              <p:cNvSpPr>
                <a:spLocks noChangeShapeType="1"/>
              </p:cNvSpPr>
              <p:nvPr/>
            </p:nvSpPr>
            <p:spPr bwMode="auto">
              <a:xfrm flipV="1">
                <a:off x="3526"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35" name="Line 67"/>
              <p:cNvSpPr>
                <a:spLocks noChangeShapeType="1"/>
              </p:cNvSpPr>
              <p:nvPr/>
            </p:nvSpPr>
            <p:spPr bwMode="auto">
              <a:xfrm flipV="1">
                <a:off x="3688"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36" name="Line 68"/>
              <p:cNvSpPr>
                <a:spLocks noChangeShapeType="1"/>
              </p:cNvSpPr>
              <p:nvPr/>
            </p:nvSpPr>
            <p:spPr bwMode="auto">
              <a:xfrm flipV="1">
                <a:off x="3850"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37" name="Line 69"/>
              <p:cNvSpPr>
                <a:spLocks noChangeShapeType="1"/>
              </p:cNvSpPr>
              <p:nvPr/>
            </p:nvSpPr>
            <p:spPr bwMode="auto">
              <a:xfrm flipV="1">
                <a:off x="4012"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38" name="Line 70"/>
              <p:cNvSpPr>
                <a:spLocks noChangeShapeType="1"/>
              </p:cNvSpPr>
              <p:nvPr/>
            </p:nvSpPr>
            <p:spPr bwMode="auto">
              <a:xfrm flipV="1">
                <a:off x="4182"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39" name="Line 71"/>
              <p:cNvSpPr>
                <a:spLocks noChangeShapeType="1"/>
              </p:cNvSpPr>
              <p:nvPr/>
            </p:nvSpPr>
            <p:spPr bwMode="auto">
              <a:xfrm flipV="1">
                <a:off x="4344"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40" name="Line 72"/>
              <p:cNvSpPr>
                <a:spLocks noChangeShapeType="1"/>
              </p:cNvSpPr>
              <p:nvPr/>
            </p:nvSpPr>
            <p:spPr bwMode="auto">
              <a:xfrm flipV="1">
                <a:off x="4506"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41" name="Line 73"/>
              <p:cNvSpPr>
                <a:spLocks noChangeShapeType="1"/>
              </p:cNvSpPr>
              <p:nvPr/>
            </p:nvSpPr>
            <p:spPr bwMode="auto">
              <a:xfrm flipV="1">
                <a:off x="4668"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42" name="Line 74"/>
              <p:cNvSpPr>
                <a:spLocks noChangeShapeType="1"/>
              </p:cNvSpPr>
              <p:nvPr/>
            </p:nvSpPr>
            <p:spPr bwMode="auto">
              <a:xfrm flipV="1">
                <a:off x="4830"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43" name="Line 75"/>
              <p:cNvSpPr>
                <a:spLocks noChangeShapeType="1"/>
              </p:cNvSpPr>
              <p:nvPr/>
            </p:nvSpPr>
            <p:spPr bwMode="auto">
              <a:xfrm flipV="1">
                <a:off x="4992"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44" name="Line 76"/>
              <p:cNvSpPr>
                <a:spLocks noChangeShapeType="1"/>
              </p:cNvSpPr>
              <p:nvPr/>
            </p:nvSpPr>
            <p:spPr bwMode="auto">
              <a:xfrm flipV="1">
                <a:off x="5154" y="3454"/>
                <a:ext cx="1" cy="3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45" name="Line 77"/>
              <p:cNvSpPr>
                <a:spLocks noChangeShapeType="1"/>
              </p:cNvSpPr>
              <p:nvPr/>
            </p:nvSpPr>
            <p:spPr bwMode="auto">
              <a:xfrm flipV="1">
                <a:off x="1088" y="3438"/>
                <a:ext cx="1" cy="4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46" name="Line 78"/>
              <p:cNvSpPr>
                <a:spLocks noChangeShapeType="1"/>
              </p:cNvSpPr>
              <p:nvPr/>
            </p:nvSpPr>
            <p:spPr bwMode="auto">
              <a:xfrm flipV="1">
                <a:off x="1898" y="3438"/>
                <a:ext cx="1" cy="4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47" name="Line 79"/>
              <p:cNvSpPr>
                <a:spLocks noChangeShapeType="1"/>
              </p:cNvSpPr>
              <p:nvPr/>
            </p:nvSpPr>
            <p:spPr bwMode="auto">
              <a:xfrm flipV="1">
                <a:off x="2716" y="3438"/>
                <a:ext cx="1" cy="4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48" name="Line 80"/>
              <p:cNvSpPr>
                <a:spLocks noChangeShapeType="1"/>
              </p:cNvSpPr>
              <p:nvPr/>
            </p:nvSpPr>
            <p:spPr bwMode="auto">
              <a:xfrm flipV="1">
                <a:off x="3526" y="3438"/>
                <a:ext cx="1" cy="4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49" name="Line 81"/>
              <p:cNvSpPr>
                <a:spLocks noChangeShapeType="1"/>
              </p:cNvSpPr>
              <p:nvPr/>
            </p:nvSpPr>
            <p:spPr bwMode="auto">
              <a:xfrm flipV="1">
                <a:off x="4344" y="3438"/>
                <a:ext cx="1" cy="4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50" name="Line 82"/>
              <p:cNvSpPr>
                <a:spLocks noChangeShapeType="1"/>
              </p:cNvSpPr>
              <p:nvPr/>
            </p:nvSpPr>
            <p:spPr bwMode="auto">
              <a:xfrm flipV="1">
                <a:off x="5154" y="3438"/>
                <a:ext cx="1" cy="4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52" name="Rectangle 84"/>
              <p:cNvSpPr>
                <a:spLocks noChangeArrowheads="1"/>
              </p:cNvSpPr>
              <p:nvPr/>
            </p:nvSpPr>
            <p:spPr bwMode="auto">
              <a:xfrm>
                <a:off x="764" y="3065"/>
                <a:ext cx="20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GB" altLang="en-US" sz="1800"/>
                  <a:t>0.0</a:t>
                </a:r>
                <a:endParaRPr lang="en-GB" altLang="en-US" sz="2400">
                  <a:latin typeface="Times New Roman" pitchFamily="18" charset="0"/>
                </a:endParaRPr>
              </a:p>
            </p:txBody>
          </p:sp>
          <p:sp>
            <p:nvSpPr>
              <p:cNvPr id="186453" name="Rectangle 85"/>
              <p:cNvSpPr>
                <a:spLocks noChangeArrowheads="1"/>
              </p:cNvSpPr>
              <p:nvPr/>
            </p:nvSpPr>
            <p:spPr bwMode="auto">
              <a:xfrm>
                <a:off x="764" y="2733"/>
                <a:ext cx="20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GB" altLang="en-US" sz="1800"/>
                  <a:t>0.2</a:t>
                </a:r>
                <a:endParaRPr lang="en-GB" altLang="en-US" sz="2400">
                  <a:latin typeface="Times New Roman" pitchFamily="18" charset="0"/>
                </a:endParaRPr>
              </a:p>
            </p:txBody>
          </p:sp>
          <p:sp>
            <p:nvSpPr>
              <p:cNvPr id="186454" name="Rectangle 86"/>
              <p:cNvSpPr>
                <a:spLocks noChangeArrowheads="1"/>
              </p:cNvSpPr>
              <p:nvPr/>
            </p:nvSpPr>
            <p:spPr bwMode="auto">
              <a:xfrm>
                <a:off x="764" y="2393"/>
                <a:ext cx="20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GB" altLang="en-US" sz="1800"/>
                  <a:t>0.4</a:t>
                </a:r>
                <a:endParaRPr lang="en-GB" altLang="en-US" sz="2400">
                  <a:latin typeface="Times New Roman" pitchFamily="18" charset="0"/>
                </a:endParaRPr>
              </a:p>
            </p:txBody>
          </p:sp>
          <p:sp>
            <p:nvSpPr>
              <p:cNvPr id="186455" name="Rectangle 87"/>
              <p:cNvSpPr>
                <a:spLocks noChangeArrowheads="1"/>
              </p:cNvSpPr>
              <p:nvPr/>
            </p:nvSpPr>
            <p:spPr bwMode="auto">
              <a:xfrm>
                <a:off x="764" y="2053"/>
                <a:ext cx="20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GB" altLang="en-US" sz="1800"/>
                  <a:t>0.6</a:t>
                </a:r>
                <a:endParaRPr lang="en-GB" altLang="en-US" sz="2400">
                  <a:latin typeface="Times New Roman" pitchFamily="18" charset="0"/>
                </a:endParaRPr>
              </a:p>
            </p:txBody>
          </p:sp>
          <p:sp>
            <p:nvSpPr>
              <p:cNvPr id="186456" name="Rectangle 88"/>
              <p:cNvSpPr>
                <a:spLocks noChangeArrowheads="1"/>
              </p:cNvSpPr>
              <p:nvPr/>
            </p:nvSpPr>
            <p:spPr bwMode="auto">
              <a:xfrm>
                <a:off x="764" y="1713"/>
                <a:ext cx="20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GB" altLang="en-US" sz="1800"/>
                  <a:t>0.8</a:t>
                </a:r>
                <a:endParaRPr lang="en-GB" altLang="en-US" sz="2400">
                  <a:latin typeface="Times New Roman" pitchFamily="18" charset="0"/>
                </a:endParaRPr>
              </a:p>
            </p:txBody>
          </p:sp>
          <p:sp>
            <p:nvSpPr>
              <p:cNvPr id="186457" name="Rectangle 89"/>
              <p:cNvSpPr>
                <a:spLocks noChangeArrowheads="1"/>
              </p:cNvSpPr>
              <p:nvPr/>
            </p:nvSpPr>
            <p:spPr bwMode="auto">
              <a:xfrm>
                <a:off x="764" y="1381"/>
                <a:ext cx="20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GB" altLang="en-US" sz="1800"/>
                  <a:t>1.0</a:t>
                </a:r>
                <a:endParaRPr lang="en-GB" altLang="en-US" sz="2400">
                  <a:latin typeface="Times New Roman" pitchFamily="18" charset="0"/>
                </a:endParaRPr>
              </a:p>
            </p:txBody>
          </p:sp>
          <p:sp>
            <p:nvSpPr>
              <p:cNvPr id="186459" name="Rectangle 91"/>
              <p:cNvSpPr>
                <a:spLocks noChangeArrowheads="1"/>
              </p:cNvSpPr>
              <p:nvPr/>
            </p:nvSpPr>
            <p:spPr bwMode="auto">
              <a:xfrm>
                <a:off x="991" y="3624"/>
                <a:ext cx="20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GB" altLang="en-US" sz="1800"/>
                  <a:t>0.0</a:t>
                </a:r>
                <a:endParaRPr lang="en-GB" altLang="en-US" sz="2400">
                  <a:latin typeface="Times New Roman" pitchFamily="18" charset="0"/>
                </a:endParaRPr>
              </a:p>
            </p:txBody>
          </p:sp>
          <p:sp>
            <p:nvSpPr>
              <p:cNvPr id="186460" name="Rectangle 92"/>
              <p:cNvSpPr>
                <a:spLocks noChangeArrowheads="1"/>
              </p:cNvSpPr>
              <p:nvPr/>
            </p:nvSpPr>
            <p:spPr bwMode="auto">
              <a:xfrm>
                <a:off x="1760" y="3624"/>
                <a:ext cx="28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GB" altLang="en-US" sz="1800"/>
                  <a:t>20.0</a:t>
                </a:r>
                <a:endParaRPr lang="en-GB" altLang="en-US" sz="2400">
                  <a:latin typeface="Times New Roman" pitchFamily="18" charset="0"/>
                </a:endParaRPr>
              </a:p>
            </p:txBody>
          </p:sp>
          <p:sp>
            <p:nvSpPr>
              <p:cNvPr id="186461" name="Rectangle 93"/>
              <p:cNvSpPr>
                <a:spLocks noChangeArrowheads="1"/>
              </p:cNvSpPr>
              <p:nvPr/>
            </p:nvSpPr>
            <p:spPr bwMode="auto">
              <a:xfrm>
                <a:off x="2579" y="3624"/>
                <a:ext cx="28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GB" altLang="en-US" sz="1800"/>
                  <a:t>40.0</a:t>
                </a:r>
                <a:endParaRPr lang="en-GB" altLang="en-US" sz="2400">
                  <a:latin typeface="Times New Roman" pitchFamily="18" charset="0"/>
                </a:endParaRPr>
              </a:p>
            </p:txBody>
          </p:sp>
          <p:sp>
            <p:nvSpPr>
              <p:cNvPr id="186462" name="Rectangle 94"/>
              <p:cNvSpPr>
                <a:spLocks noChangeArrowheads="1"/>
              </p:cNvSpPr>
              <p:nvPr/>
            </p:nvSpPr>
            <p:spPr bwMode="auto">
              <a:xfrm>
                <a:off x="3388" y="3624"/>
                <a:ext cx="28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GB" altLang="en-US" sz="1800"/>
                  <a:t>60.0</a:t>
                </a:r>
                <a:endParaRPr lang="en-GB" altLang="en-US" sz="2400">
                  <a:latin typeface="Times New Roman" pitchFamily="18" charset="0"/>
                </a:endParaRPr>
              </a:p>
            </p:txBody>
          </p:sp>
          <p:sp>
            <p:nvSpPr>
              <p:cNvPr id="186463" name="Rectangle 95"/>
              <p:cNvSpPr>
                <a:spLocks noChangeArrowheads="1"/>
              </p:cNvSpPr>
              <p:nvPr/>
            </p:nvSpPr>
            <p:spPr bwMode="auto">
              <a:xfrm>
                <a:off x="4206" y="3624"/>
                <a:ext cx="28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GB" altLang="en-US" sz="1800"/>
                  <a:t>80.0</a:t>
                </a:r>
                <a:endParaRPr lang="en-GB" altLang="en-US" sz="2400">
                  <a:latin typeface="Times New Roman" pitchFamily="18" charset="0"/>
                </a:endParaRPr>
              </a:p>
            </p:txBody>
          </p:sp>
          <p:sp>
            <p:nvSpPr>
              <p:cNvPr id="186464" name="Rectangle 96"/>
              <p:cNvSpPr>
                <a:spLocks noChangeArrowheads="1"/>
              </p:cNvSpPr>
              <p:nvPr/>
            </p:nvSpPr>
            <p:spPr bwMode="auto">
              <a:xfrm>
                <a:off x="4976" y="3624"/>
                <a:ext cx="36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GB" altLang="en-US" sz="1800"/>
                  <a:t>100.0</a:t>
                </a:r>
                <a:endParaRPr lang="en-GB" altLang="en-US" sz="2400">
                  <a:latin typeface="Times New Roman" pitchFamily="18" charset="0"/>
                </a:endParaRPr>
              </a:p>
            </p:txBody>
          </p:sp>
          <p:sp>
            <p:nvSpPr>
              <p:cNvPr id="186465" name="Rectangle 97"/>
              <p:cNvSpPr>
                <a:spLocks noChangeArrowheads="1"/>
              </p:cNvSpPr>
              <p:nvPr/>
            </p:nvSpPr>
            <p:spPr bwMode="auto">
              <a:xfrm>
                <a:off x="2773" y="3875"/>
                <a:ext cx="121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GB" altLang="en-US" sz="1800" b="1"/>
                  <a:t>Dose (Gy = J kg</a:t>
                </a:r>
                <a:r>
                  <a:rPr lang="en-GB" altLang="en-US" sz="1800" b="1" baseline="30000"/>
                  <a:t>-1</a:t>
                </a:r>
                <a:r>
                  <a:rPr lang="en-GB" altLang="en-US" sz="1800" b="1"/>
                  <a:t>)</a:t>
                </a:r>
                <a:endParaRPr lang="en-GB" altLang="en-US" sz="2400">
                  <a:latin typeface="Times New Roman" pitchFamily="18" charset="0"/>
                </a:endParaRPr>
              </a:p>
            </p:txBody>
          </p:sp>
          <p:sp>
            <p:nvSpPr>
              <p:cNvPr id="186466" name="Rectangle 98"/>
              <p:cNvSpPr>
                <a:spLocks noChangeArrowheads="1"/>
              </p:cNvSpPr>
              <p:nvPr/>
            </p:nvSpPr>
            <p:spPr bwMode="auto">
              <a:xfrm rot="16200000">
                <a:off x="195" y="2247"/>
                <a:ext cx="74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GB" altLang="en-US" sz="1800" b="1"/>
                  <a:t>Probability</a:t>
                </a:r>
                <a:endParaRPr lang="en-GB" altLang="en-US" sz="2400">
                  <a:latin typeface="Times New Roman" pitchFamily="18" charset="0"/>
                </a:endParaRPr>
              </a:p>
            </p:txBody>
          </p:sp>
        </p:grpSp>
      </p:grpSp>
      <p:sp>
        <p:nvSpPr>
          <p:cNvPr id="186370" name="Rectangle 2"/>
          <p:cNvSpPr>
            <a:spLocks noGrp="1" noChangeArrowheads="1"/>
          </p:cNvSpPr>
          <p:nvPr>
            <p:ph type="title"/>
          </p:nvPr>
        </p:nvSpPr>
        <p:spPr/>
        <p:txBody>
          <a:bodyPr/>
          <a:lstStyle/>
          <a:p>
            <a:r>
              <a:rPr lang="en-GB" altLang="en-US" dirty="0" smtClean="0"/>
              <a:t>Need for accurate dosimetry</a:t>
            </a:r>
            <a:br>
              <a:rPr lang="en-GB" altLang="en-US" dirty="0" smtClean="0"/>
            </a:br>
            <a:endParaRPr lang="en-GB" altLang="en-US" dirty="0"/>
          </a:p>
        </p:txBody>
      </p:sp>
      <p:grpSp>
        <p:nvGrpSpPr>
          <p:cNvPr id="186467" name="Group 99"/>
          <p:cNvGrpSpPr>
            <a:grpSpLocks/>
          </p:cNvGrpSpPr>
          <p:nvPr/>
        </p:nvGrpSpPr>
        <p:grpSpPr bwMode="auto">
          <a:xfrm>
            <a:off x="1529334" y="2008907"/>
            <a:ext cx="6465887" cy="3117850"/>
            <a:chOff x="1085" y="1195"/>
            <a:chExt cx="4073" cy="2012"/>
          </a:xfrm>
        </p:grpSpPr>
        <p:grpSp>
          <p:nvGrpSpPr>
            <p:cNvPr id="186468" name="Group 100"/>
            <p:cNvGrpSpPr>
              <a:grpSpLocks/>
            </p:cNvGrpSpPr>
            <p:nvPr/>
          </p:nvGrpSpPr>
          <p:grpSpPr bwMode="auto">
            <a:xfrm>
              <a:off x="1177" y="1195"/>
              <a:ext cx="1505" cy="109"/>
              <a:chOff x="6381" y="1195"/>
              <a:chExt cx="1505" cy="109"/>
            </a:xfrm>
          </p:grpSpPr>
          <p:sp>
            <p:nvSpPr>
              <p:cNvPr id="186469" name="Line 101"/>
              <p:cNvSpPr>
                <a:spLocks noChangeShapeType="1"/>
              </p:cNvSpPr>
              <p:nvPr/>
            </p:nvSpPr>
            <p:spPr bwMode="auto">
              <a:xfrm>
                <a:off x="6381" y="1252"/>
                <a:ext cx="195"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70" name="Rectangle 102"/>
              <p:cNvSpPr>
                <a:spLocks noChangeArrowheads="1"/>
              </p:cNvSpPr>
              <p:nvPr/>
            </p:nvSpPr>
            <p:spPr bwMode="auto">
              <a:xfrm>
                <a:off x="6600" y="1195"/>
                <a:ext cx="1286"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GB" altLang="en-US" sz="1100" dirty="0">
                    <a:solidFill>
                      <a:srgbClr val="FF00FF"/>
                    </a:solidFill>
                  </a:rPr>
                  <a:t>probability of </a:t>
                </a:r>
                <a:r>
                  <a:rPr lang="en-GB" altLang="en-US" sz="1100" dirty="0" smtClean="0">
                    <a:solidFill>
                      <a:srgbClr val="FF00FF"/>
                    </a:solidFill>
                  </a:rPr>
                  <a:t>tumour control</a:t>
                </a:r>
                <a:endParaRPr lang="en-GB" altLang="en-US" sz="2400" dirty="0">
                  <a:solidFill>
                    <a:srgbClr val="FF00FF"/>
                  </a:solidFill>
                  <a:latin typeface="Times New Roman" pitchFamily="18" charset="0"/>
                </a:endParaRPr>
              </a:p>
            </p:txBody>
          </p:sp>
        </p:grpSp>
        <p:grpSp>
          <p:nvGrpSpPr>
            <p:cNvPr id="186471" name="Group 103"/>
            <p:cNvGrpSpPr>
              <a:grpSpLocks/>
            </p:cNvGrpSpPr>
            <p:nvPr/>
          </p:nvGrpSpPr>
          <p:grpSpPr bwMode="auto">
            <a:xfrm>
              <a:off x="1085" y="1488"/>
              <a:ext cx="4073" cy="1719"/>
              <a:chOff x="6289" y="1799"/>
              <a:chExt cx="4073" cy="1410"/>
            </a:xfrm>
          </p:grpSpPr>
          <p:sp>
            <p:nvSpPr>
              <p:cNvPr id="186472" name="Line 104"/>
              <p:cNvSpPr>
                <a:spLocks noChangeShapeType="1"/>
              </p:cNvSpPr>
              <p:nvPr/>
            </p:nvSpPr>
            <p:spPr bwMode="auto">
              <a:xfrm>
                <a:off x="6289" y="3208"/>
                <a:ext cx="203"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73" name="Line 105"/>
              <p:cNvSpPr>
                <a:spLocks noChangeShapeType="1"/>
              </p:cNvSpPr>
              <p:nvPr/>
            </p:nvSpPr>
            <p:spPr bwMode="auto">
              <a:xfrm>
                <a:off x="6492" y="3208"/>
                <a:ext cx="20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74" name="Line 106"/>
              <p:cNvSpPr>
                <a:spLocks noChangeShapeType="1"/>
              </p:cNvSpPr>
              <p:nvPr/>
            </p:nvSpPr>
            <p:spPr bwMode="auto">
              <a:xfrm>
                <a:off x="6694" y="3208"/>
                <a:ext cx="20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75" name="Line 107"/>
              <p:cNvSpPr>
                <a:spLocks noChangeShapeType="1"/>
              </p:cNvSpPr>
              <p:nvPr/>
            </p:nvSpPr>
            <p:spPr bwMode="auto">
              <a:xfrm>
                <a:off x="6896" y="3208"/>
                <a:ext cx="211"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76" name="Line 108"/>
              <p:cNvSpPr>
                <a:spLocks noChangeShapeType="1"/>
              </p:cNvSpPr>
              <p:nvPr/>
            </p:nvSpPr>
            <p:spPr bwMode="auto">
              <a:xfrm>
                <a:off x="7107" y="3208"/>
                <a:ext cx="20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77" name="Line 109"/>
              <p:cNvSpPr>
                <a:spLocks noChangeShapeType="1"/>
              </p:cNvSpPr>
              <p:nvPr/>
            </p:nvSpPr>
            <p:spPr bwMode="auto">
              <a:xfrm>
                <a:off x="7309" y="3208"/>
                <a:ext cx="203"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78" name="Freeform 110"/>
              <p:cNvSpPr>
                <a:spLocks/>
              </p:cNvSpPr>
              <p:nvPr/>
            </p:nvSpPr>
            <p:spPr bwMode="auto">
              <a:xfrm>
                <a:off x="7512" y="3208"/>
                <a:ext cx="202" cy="1"/>
              </a:xfrm>
              <a:custGeom>
                <a:avLst/>
                <a:gdLst>
                  <a:gd name="T0" fmla="*/ 0 w 202"/>
                  <a:gd name="T1" fmla="*/ 97 w 202"/>
                  <a:gd name="T2" fmla="*/ 202 w 202"/>
                </a:gdLst>
                <a:ahLst/>
                <a:cxnLst>
                  <a:cxn ang="0">
                    <a:pos x="T0" y="0"/>
                  </a:cxn>
                  <a:cxn ang="0">
                    <a:pos x="T1" y="0"/>
                  </a:cxn>
                  <a:cxn ang="0">
                    <a:pos x="T2" y="0"/>
                  </a:cxn>
                </a:cxnLst>
                <a:rect l="0" t="0" r="r" b="b"/>
                <a:pathLst>
                  <a:path w="202">
                    <a:moveTo>
                      <a:pt x="0" y="0"/>
                    </a:moveTo>
                    <a:lnTo>
                      <a:pt x="97" y="0"/>
                    </a:lnTo>
                    <a:lnTo>
                      <a:pt x="202"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479" name="Freeform 111"/>
              <p:cNvSpPr>
                <a:spLocks/>
              </p:cNvSpPr>
              <p:nvPr/>
            </p:nvSpPr>
            <p:spPr bwMode="auto">
              <a:xfrm>
                <a:off x="7714" y="3192"/>
                <a:ext cx="203" cy="16"/>
              </a:xfrm>
              <a:custGeom>
                <a:avLst/>
                <a:gdLst>
                  <a:gd name="T0" fmla="*/ 0 w 203"/>
                  <a:gd name="T1" fmla="*/ 16 h 16"/>
                  <a:gd name="T2" fmla="*/ 57 w 203"/>
                  <a:gd name="T3" fmla="*/ 16 h 16"/>
                  <a:gd name="T4" fmla="*/ 114 w 203"/>
                  <a:gd name="T5" fmla="*/ 8 h 16"/>
                  <a:gd name="T6" fmla="*/ 162 w 203"/>
                  <a:gd name="T7" fmla="*/ 0 h 16"/>
                  <a:gd name="T8" fmla="*/ 203 w 203"/>
                  <a:gd name="T9" fmla="*/ 0 h 16"/>
                </a:gdLst>
                <a:ahLst/>
                <a:cxnLst>
                  <a:cxn ang="0">
                    <a:pos x="T0" y="T1"/>
                  </a:cxn>
                  <a:cxn ang="0">
                    <a:pos x="T2" y="T3"/>
                  </a:cxn>
                  <a:cxn ang="0">
                    <a:pos x="T4" y="T5"/>
                  </a:cxn>
                  <a:cxn ang="0">
                    <a:pos x="T6" y="T7"/>
                  </a:cxn>
                  <a:cxn ang="0">
                    <a:pos x="T8" y="T9"/>
                  </a:cxn>
                </a:cxnLst>
                <a:rect l="0" t="0" r="r" b="b"/>
                <a:pathLst>
                  <a:path w="203" h="16">
                    <a:moveTo>
                      <a:pt x="0" y="16"/>
                    </a:moveTo>
                    <a:lnTo>
                      <a:pt x="57" y="16"/>
                    </a:lnTo>
                    <a:lnTo>
                      <a:pt x="114" y="8"/>
                    </a:lnTo>
                    <a:lnTo>
                      <a:pt x="162" y="0"/>
                    </a:lnTo>
                    <a:lnTo>
                      <a:pt x="203"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480" name="Freeform 112"/>
              <p:cNvSpPr>
                <a:spLocks/>
              </p:cNvSpPr>
              <p:nvPr/>
            </p:nvSpPr>
            <p:spPr bwMode="auto">
              <a:xfrm>
                <a:off x="7917" y="3192"/>
                <a:ext cx="40" cy="1"/>
              </a:xfrm>
              <a:custGeom>
                <a:avLst/>
                <a:gdLst>
                  <a:gd name="T0" fmla="*/ 0 w 40"/>
                  <a:gd name="T1" fmla="*/ 24 w 40"/>
                  <a:gd name="T2" fmla="*/ 40 w 40"/>
                </a:gdLst>
                <a:ahLst/>
                <a:cxnLst>
                  <a:cxn ang="0">
                    <a:pos x="T0" y="0"/>
                  </a:cxn>
                  <a:cxn ang="0">
                    <a:pos x="T1" y="0"/>
                  </a:cxn>
                  <a:cxn ang="0">
                    <a:pos x="T2" y="0"/>
                  </a:cxn>
                </a:cxnLst>
                <a:rect l="0" t="0" r="r" b="b"/>
                <a:pathLst>
                  <a:path w="40">
                    <a:moveTo>
                      <a:pt x="0" y="0"/>
                    </a:moveTo>
                    <a:lnTo>
                      <a:pt x="24" y="0"/>
                    </a:lnTo>
                    <a:lnTo>
                      <a:pt x="40"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481" name="Line 113"/>
              <p:cNvSpPr>
                <a:spLocks noChangeShapeType="1"/>
              </p:cNvSpPr>
              <p:nvPr/>
            </p:nvSpPr>
            <p:spPr bwMode="auto">
              <a:xfrm flipV="1">
                <a:off x="7957" y="3184"/>
                <a:ext cx="41" cy="8"/>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82" name="Line 114"/>
              <p:cNvSpPr>
                <a:spLocks noChangeShapeType="1"/>
              </p:cNvSpPr>
              <p:nvPr/>
            </p:nvSpPr>
            <p:spPr bwMode="auto">
              <a:xfrm flipV="1">
                <a:off x="7998" y="3176"/>
                <a:ext cx="40" cy="8"/>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83" name="Line 115"/>
              <p:cNvSpPr>
                <a:spLocks noChangeShapeType="1"/>
              </p:cNvSpPr>
              <p:nvPr/>
            </p:nvSpPr>
            <p:spPr bwMode="auto">
              <a:xfrm flipV="1">
                <a:off x="8038" y="3168"/>
                <a:ext cx="41" cy="8"/>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84" name="Line 116"/>
              <p:cNvSpPr>
                <a:spLocks noChangeShapeType="1"/>
              </p:cNvSpPr>
              <p:nvPr/>
            </p:nvSpPr>
            <p:spPr bwMode="auto">
              <a:xfrm flipV="1">
                <a:off x="8079" y="3160"/>
                <a:ext cx="40" cy="8"/>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85" name="Line 117"/>
              <p:cNvSpPr>
                <a:spLocks noChangeShapeType="1"/>
              </p:cNvSpPr>
              <p:nvPr/>
            </p:nvSpPr>
            <p:spPr bwMode="auto">
              <a:xfrm flipV="1">
                <a:off x="8119" y="3143"/>
                <a:ext cx="41" cy="17"/>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86" name="Line 118"/>
              <p:cNvSpPr>
                <a:spLocks noChangeShapeType="1"/>
              </p:cNvSpPr>
              <p:nvPr/>
            </p:nvSpPr>
            <p:spPr bwMode="auto">
              <a:xfrm flipV="1">
                <a:off x="8160" y="3127"/>
                <a:ext cx="40" cy="1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87" name="Line 119"/>
              <p:cNvSpPr>
                <a:spLocks noChangeShapeType="1"/>
              </p:cNvSpPr>
              <p:nvPr/>
            </p:nvSpPr>
            <p:spPr bwMode="auto">
              <a:xfrm flipV="1">
                <a:off x="8200" y="3103"/>
                <a:ext cx="41" cy="24"/>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88" name="Freeform 120"/>
              <p:cNvSpPr>
                <a:spLocks/>
              </p:cNvSpPr>
              <p:nvPr/>
            </p:nvSpPr>
            <p:spPr bwMode="auto">
              <a:xfrm>
                <a:off x="8241" y="3079"/>
                <a:ext cx="40" cy="24"/>
              </a:xfrm>
              <a:custGeom>
                <a:avLst/>
                <a:gdLst>
                  <a:gd name="T0" fmla="*/ 0 w 40"/>
                  <a:gd name="T1" fmla="*/ 24 h 24"/>
                  <a:gd name="T2" fmla="*/ 16 w 40"/>
                  <a:gd name="T3" fmla="*/ 16 h 24"/>
                  <a:gd name="T4" fmla="*/ 40 w 40"/>
                  <a:gd name="T5" fmla="*/ 0 h 24"/>
                </a:gdLst>
                <a:ahLst/>
                <a:cxnLst>
                  <a:cxn ang="0">
                    <a:pos x="T0" y="T1"/>
                  </a:cxn>
                  <a:cxn ang="0">
                    <a:pos x="T2" y="T3"/>
                  </a:cxn>
                  <a:cxn ang="0">
                    <a:pos x="T4" y="T5"/>
                  </a:cxn>
                </a:cxnLst>
                <a:rect l="0" t="0" r="r" b="b"/>
                <a:pathLst>
                  <a:path w="40" h="24">
                    <a:moveTo>
                      <a:pt x="0" y="24"/>
                    </a:moveTo>
                    <a:lnTo>
                      <a:pt x="16" y="16"/>
                    </a:lnTo>
                    <a:lnTo>
                      <a:pt x="40"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489" name="Freeform 121"/>
              <p:cNvSpPr>
                <a:spLocks/>
              </p:cNvSpPr>
              <p:nvPr/>
            </p:nvSpPr>
            <p:spPr bwMode="auto">
              <a:xfrm>
                <a:off x="8281" y="3038"/>
                <a:ext cx="49" cy="41"/>
              </a:xfrm>
              <a:custGeom>
                <a:avLst/>
                <a:gdLst>
                  <a:gd name="T0" fmla="*/ 0 w 49"/>
                  <a:gd name="T1" fmla="*/ 41 h 41"/>
                  <a:gd name="T2" fmla="*/ 24 w 49"/>
                  <a:gd name="T3" fmla="*/ 24 h 41"/>
                  <a:gd name="T4" fmla="*/ 49 w 49"/>
                  <a:gd name="T5" fmla="*/ 0 h 41"/>
                </a:gdLst>
                <a:ahLst/>
                <a:cxnLst>
                  <a:cxn ang="0">
                    <a:pos x="T0" y="T1"/>
                  </a:cxn>
                  <a:cxn ang="0">
                    <a:pos x="T2" y="T3"/>
                  </a:cxn>
                  <a:cxn ang="0">
                    <a:pos x="T4" y="T5"/>
                  </a:cxn>
                </a:cxnLst>
                <a:rect l="0" t="0" r="r" b="b"/>
                <a:pathLst>
                  <a:path w="49" h="41">
                    <a:moveTo>
                      <a:pt x="0" y="41"/>
                    </a:moveTo>
                    <a:lnTo>
                      <a:pt x="24" y="24"/>
                    </a:lnTo>
                    <a:lnTo>
                      <a:pt x="49"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490" name="Line 122"/>
              <p:cNvSpPr>
                <a:spLocks noChangeShapeType="1"/>
              </p:cNvSpPr>
              <p:nvPr/>
            </p:nvSpPr>
            <p:spPr bwMode="auto">
              <a:xfrm flipV="1">
                <a:off x="8330" y="2998"/>
                <a:ext cx="40" cy="40"/>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91" name="Line 123"/>
              <p:cNvSpPr>
                <a:spLocks noChangeShapeType="1"/>
              </p:cNvSpPr>
              <p:nvPr/>
            </p:nvSpPr>
            <p:spPr bwMode="auto">
              <a:xfrm flipV="1">
                <a:off x="8370" y="2949"/>
                <a:ext cx="41" cy="49"/>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92" name="Line 124"/>
              <p:cNvSpPr>
                <a:spLocks noChangeShapeType="1"/>
              </p:cNvSpPr>
              <p:nvPr/>
            </p:nvSpPr>
            <p:spPr bwMode="auto">
              <a:xfrm flipV="1">
                <a:off x="8411" y="2892"/>
                <a:ext cx="40" cy="57"/>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93" name="Line 125"/>
              <p:cNvSpPr>
                <a:spLocks noChangeShapeType="1"/>
              </p:cNvSpPr>
              <p:nvPr/>
            </p:nvSpPr>
            <p:spPr bwMode="auto">
              <a:xfrm flipV="1">
                <a:off x="8451" y="2828"/>
                <a:ext cx="41" cy="64"/>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94" name="Line 126"/>
              <p:cNvSpPr>
                <a:spLocks noChangeShapeType="1"/>
              </p:cNvSpPr>
              <p:nvPr/>
            </p:nvSpPr>
            <p:spPr bwMode="auto">
              <a:xfrm flipV="1">
                <a:off x="8492" y="2755"/>
                <a:ext cx="40" cy="73"/>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95" name="Line 127"/>
              <p:cNvSpPr>
                <a:spLocks noChangeShapeType="1"/>
              </p:cNvSpPr>
              <p:nvPr/>
            </p:nvSpPr>
            <p:spPr bwMode="auto">
              <a:xfrm flipV="1">
                <a:off x="8532" y="2674"/>
                <a:ext cx="41" cy="8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96" name="Line 128"/>
              <p:cNvSpPr>
                <a:spLocks noChangeShapeType="1"/>
              </p:cNvSpPr>
              <p:nvPr/>
            </p:nvSpPr>
            <p:spPr bwMode="auto">
              <a:xfrm flipV="1">
                <a:off x="8573" y="2593"/>
                <a:ext cx="40" cy="8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97" name="Line 129"/>
              <p:cNvSpPr>
                <a:spLocks noChangeShapeType="1"/>
              </p:cNvSpPr>
              <p:nvPr/>
            </p:nvSpPr>
            <p:spPr bwMode="auto">
              <a:xfrm flipV="1">
                <a:off x="8613" y="2504"/>
                <a:ext cx="41" cy="89"/>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98" name="Line 130"/>
              <p:cNvSpPr>
                <a:spLocks noChangeShapeType="1"/>
              </p:cNvSpPr>
              <p:nvPr/>
            </p:nvSpPr>
            <p:spPr bwMode="auto">
              <a:xfrm flipV="1">
                <a:off x="8654" y="2415"/>
                <a:ext cx="40" cy="89"/>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499" name="Line 131"/>
              <p:cNvSpPr>
                <a:spLocks noChangeShapeType="1"/>
              </p:cNvSpPr>
              <p:nvPr/>
            </p:nvSpPr>
            <p:spPr bwMode="auto">
              <a:xfrm flipV="1">
                <a:off x="8694" y="2334"/>
                <a:ext cx="41" cy="8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00" name="Line 132"/>
              <p:cNvSpPr>
                <a:spLocks noChangeShapeType="1"/>
              </p:cNvSpPr>
              <p:nvPr/>
            </p:nvSpPr>
            <p:spPr bwMode="auto">
              <a:xfrm flipV="1">
                <a:off x="8735" y="2253"/>
                <a:ext cx="40" cy="8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01" name="Line 133"/>
              <p:cNvSpPr>
                <a:spLocks noChangeShapeType="1"/>
              </p:cNvSpPr>
              <p:nvPr/>
            </p:nvSpPr>
            <p:spPr bwMode="auto">
              <a:xfrm flipV="1">
                <a:off x="8775" y="2180"/>
                <a:ext cx="40" cy="73"/>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02" name="Line 134"/>
              <p:cNvSpPr>
                <a:spLocks noChangeShapeType="1"/>
              </p:cNvSpPr>
              <p:nvPr/>
            </p:nvSpPr>
            <p:spPr bwMode="auto">
              <a:xfrm flipV="1">
                <a:off x="8815" y="2115"/>
                <a:ext cx="41" cy="65"/>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03" name="Line 135"/>
              <p:cNvSpPr>
                <a:spLocks noChangeShapeType="1"/>
              </p:cNvSpPr>
              <p:nvPr/>
            </p:nvSpPr>
            <p:spPr bwMode="auto">
              <a:xfrm flipV="1">
                <a:off x="8856" y="2058"/>
                <a:ext cx="40" cy="57"/>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04" name="Line 136"/>
              <p:cNvSpPr>
                <a:spLocks noChangeShapeType="1"/>
              </p:cNvSpPr>
              <p:nvPr/>
            </p:nvSpPr>
            <p:spPr bwMode="auto">
              <a:xfrm flipV="1">
                <a:off x="8896" y="2010"/>
                <a:ext cx="41" cy="48"/>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05" name="Line 137"/>
              <p:cNvSpPr>
                <a:spLocks noChangeShapeType="1"/>
              </p:cNvSpPr>
              <p:nvPr/>
            </p:nvSpPr>
            <p:spPr bwMode="auto">
              <a:xfrm flipV="1">
                <a:off x="8937" y="1969"/>
                <a:ext cx="40" cy="4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06" name="Freeform 138"/>
              <p:cNvSpPr>
                <a:spLocks/>
              </p:cNvSpPr>
              <p:nvPr/>
            </p:nvSpPr>
            <p:spPr bwMode="auto">
              <a:xfrm>
                <a:off x="8977" y="1929"/>
                <a:ext cx="41" cy="40"/>
              </a:xfrm>
              <a:custGeom>
                <a:avLst/>
                <a:gdLst>
                  <a:gd name="T0" fmla="*/ 0 w 41"/>
                  <a:gd name="T1" fmla="*/ 40 h 40"/>
                  <a:gd name="T2" fmla="*/ 17 w 41"/>
                  <a:gd name="T3" fmla="*/ 16 h 40"/>
                  <a:gd name="T4" fmla="*/ 41 w 41"/>
                  <a:gd name="T5" fmla="*/ 0 h 40"/>
                </a:gdLst>
                <a:ahLst/>
                <a:cxnLst>
                  <a:cxn ang="0">
                    <a:pos x="T0" y="T1"/>
                  </a:cxn>
                  <a:cxn ang="0">
                    <a:pos x="T2" y="T3"/>
                  </a:cxn>
                  <a:cxn ang="0">
                    <a:pos x="T4" y="T5"/>
                  </a:cxn>
                </a:cxnLst>
                <a:rect l="0" t="0" r="r" b="b"/>
                <a:pathLst>
                  <a:path w="41" h="40">
                    <a:moveTo>
                      <a:pt x="0" y="40"/>
                    </a:moveTo>
                    <a:lnTo>
                      <a:pt x="17" y="16"/>
                    </a:lnTo>
                    <a:lnTo>
                      <a:pt x="41"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07" name="Freeform 139"/>
              <p:cNvSpPr>
                <a:spLocks/>
              </p:cNvSpPr>
              <p:nvPr/>
            </p:nvSpPr>
            <p:spPr bwMode="auto">
              <a:xfrm>
                <a:off x="9018" y="1904"/>
                <a:ext cx="40" cy="25"/>
              </a:xfrm>
              <a:custGeom>
                <a:avLst/>
                <a:gdLst>
                  <a:gd name="T0" fmla="*/ 0 w 40"/>
                  <a:gd name="T1" fmla="*/ 25 h 25"/>
                  <a:gd name="T2" fmla="*/ 16 w 40"/>
                  <a:gd name="T3" fmla="*/ 9 h 25"/>
                  <a:gd name="T4" fmla="*/ 40 w 40"/>
                  <a:gd name="T5" fmla="*/ 0 h 25"/>
                </a:gdLst>
                <a:ahLst/>
                <a:cxnLst>
                  <a:cxn ang="0">
                    <a:pos x="T0" y="T1"/>
                  </a:cxn>
                  <a:cxn ang="0">
                    <a:pos x="T2" y="T3"/>
                  </a:cxn>
                  <a:cxn ang="0">
                    <a:pos x="T4" y="T5"/>
                  </a:cxn>
                </a:cxnLst>
                <a:rect l="0" t="0" r="r" b="b"/>
                <a:pathLst>
                  <a:path w="40" h="25">
                    <a:moveTo>
                      <a:pt x="0" y="25"/>
                    </a:moveTo>
                    <a:lnTo>
                      <a:pt x="16" y="9"/>
                    </a:lnTo>
                    <a:lnTo>
                      <a:pt x="40"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08" name="Line 140"/>
              <p:cNvSpPr>
                <a:spLocks noChangeShapeType="1"/>
              </p:cNvSpPr>
              <p:nvPr/>
            </p:nvSpPr>
            <p:spPr bwMode="auto">
              <a:xfrm flipV="1">
                <a:off x="9058" y="1880"/>
                <a:ext cx="41" cy="24"/>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09" name="Line 141"/>
              <p:cNvSpPr>
                <a:spLocks noChangeShapeType="1"/>
              </p:cNvSpPr>
              <p:nvPr/>
            </p:nvSpPr>
            <p:spPr bwMode="auto">
              <a:xfrm flipV="1">
                <a:off x="9099" y="1864"/>
                <a:ext cx="40" cy="1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10" name="Line 142"/>
              <p:cNvSpPr>
                <a:spLocks noChangeShapeType="1"/>
              </p:cNvSpPr>
              <p:nvPr/>
            </p:nvSpPr>
            <p:spPr bwMode="auto">
              <a:xfrm flipV="1">
                <a:off x="9139" y="1848"/>
                <a:ext cx="41" cy="16"/>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11" name="Line 143"/>
              <p:cNvSpPr>
                <a:spLocks noChangeShapeType="1"/>
              </p:cNvSpPr>
              <p:nvPr/>
            </p:nvSpPr>
            <p:spPr bwMode="auto">
              <a:xfrm flipV="1">
                <a:off x="9180" y="1840"/>
                <a:ext cx="40" cy="8"/>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12" name="Line 144"/>
              <p:cNvSpPr>
                <a:spLocks noChangeShapeType="1"/>
              </p:cNvSpPr>
              <p:nvPr/>
            </p:nvSpPr>
            <p:spPr bwMode="auto">
              <a:xfrm flipV="1">
                <a:off x="9220" y="1832"/>
                <a:ext cx="41" cy="8"/>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13" name="Line 145"/>
              <p:cNvSpPr>
                <a:spLocks noChangeShapeType="1"/>
              </p:cNvSpPr>
              <p:nvPr/>
            </p:nvSpPr>
            <p:spPr bwMode="auto">
              <a:xfrm flipV="1">
                <a:off x="9261" y="1823"/>
                <a:ext cx="40" cy="9"/>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14" name="Line 146"/>
              <p:cNvSpPr>
                <a:spLocks noChangeShapeType="1"/>
              </p:cNvSpPr>
              <p:nvPr/>
            </p:nvSpPr>
            <p:spPr bwMode="auto">
              <a:xfrm flipV="1">
                <a:off x="9301" y="1815"/>
                <a:ext cx="41" cy="8"/>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15" name="Line 147"/>
              <p:cNvSpPr>
                <a:spLocks noChangeShapeType="1"/>
              </p:cNvSpPr>
              <p:nvPr/>
            </p:nvSpPr>
            <p:spPr bwMode="auto">
              <a:xfrm>
                <a:off x="9342" y="1815"/>
                <a:ext cx="40"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16" name="Freeform 148"/>
              <p:cNvSpPr>
                <a:spLocks/>
              </p:cNvSpPr>
              <p:nvPr/>
            </p:nvSpPr>
            <p:spPr bwMode="auto">
              <a:xfrm>
                <a:off x="9382" y="1807"/>
                <a:ext cx="41" cy="8"/>
              </a:xfrm>
              <a:custGeom>
                <a:avLst/>
                <a:gdLst>
                  <a:gd name="T0" fmla="*/ 0 w 41"/>
                  <a:gd name="T1" fmla="*/ 8 h 8"/>
                  <a:gd name="T2" fmla="*/ 17 w 41"/>
                  <a:gd name="T3" fmla="*/ 0 h 8"/>
                  <a:gd name="T4" fmla="*/ 41 w 41"/>
                  <a:gd name="T5" fmla="*/ 0 h 8"/>
                </a:gdLst>
                <a:ahLst/>
                <a:cxnLst>
                  <a:cxn ang="0">
                    <a:pos x="T0" y="T1"/>
                  </a:cxn>
                  <a:cxn ang="0">
                    <a:pos x="T2" y="T3"/>
                  </a:cxn>
                  <a:cxn ang="0">
                    <a:pos x="T4" y="T5"/>
                  </a:cxn>
                </a:cxnLst>
                <a:rect l="0" t="0" r="r" b="b"/>
                <a:pathLst>
                  <a:path w="41" h="8">
                    <a:moveTo>
                      <a:pt x="0" y="8"/>
                    </a:moveTo>
                    <a:lnTo>
                      <a:pt x="17" y="0"/>
                    </a:lnTo>
                    <a:lnTo>
                      <a:pt x="41"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17" name="Line 149"/>
              <p:cNvSpPr>
                <a:spLocks noChangeShapeType="1"/>
              </p:cNvSpPr>
              <p:nvPr/>
            </p:nvSpPr>
            <p:spPr bwMode="auto">
              <a:xfrm>
                <a:off x="9423" y="1807"/>
                <a:ext cx="40"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18" name="Line 150"/>
              <p:cNvSpPr>
                <a:spLocks noChangeShapeType="1"/>
              </p:cNvSpPr>
              <p:nvPr/>
            </p:nvSpPr>
            <p:spPr bwMode="auto">
              <a:xfrm>
                <a:off x="9463" y="1807"/>
                <a:ext cx="41"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19" name="Freeform 151"/>
              <p:cNvSpPr>
                <a:spLocks/>
              </p:cNvSpPr>
              <p:nvPr/>
            </p:nvSpPr>
            <p:spPr bwMode="auto">
              <a:xfrm>
                <a:off x="9504" y="1807"/>
                <a:ext cx="40" cy="1"/>
              </a:xfrm>
              <a:custGeom>
                <a:avLst/>
                <a:gdLst>
                  <a:gd name="T0" fmla="*/ 0 w 40"/>
                  <a:gd name="T1" fmla="*/ 16 w 40"/>
                  <a:gd name="T2" fmla="*/ 40 w 40"/>
                </a:gdLst>
                <a:ahLst/>
                <a:cxnLst>
                  <a:cxn ang="0">
                    <a:pos x="T0" y="0"/>
                  </a:cxn>
                  <a:cxn ang="0">
                    <a:pos x="T1" y="0"/>
                  </a:cxn>
                  <a:cxn ang="0">
                    <a:pos x="T2" y="0"/>
                  </a:cxn>
                </a:cxnLst>
                <a:rect l="0" t="0" r="r" b="b"/>
                <a:pathLst>
                  <a:path w="40">
                    <a:moveTo>
                      <a:pt x="0" y="0"/>
                    </a:moveTo>
                    <a:lnTo>
                      <a:pt x="16" y="0"/>
                    </a:lnTo>
                    <a:lnTo>
                      <a:pt x="40"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20" name="Freeform 152"/>
              <p:cNvSpPr>
                <a:spLocks/>
              </p:cNvSpPr>
              <p:nvPr/>
            </p:nvSpPr>
            <p:spPr bwMode="auto">
              <a:xfrm>
                <a:off x="9544" y="1799"/>
                <a:ext cx="211" cy="8"/>
              </a:xfrm>
              <a:custGeom>
                <a:avLst/>
                <a:gdLst>
                  <a:gd name="T0" fmla="*/ 0 w 211"/>
                  <a:gd name="T1" fmla="*/ 8 h 8"/>
                  <a:gd name="T2" fmla="*/ 41 w 211"/>
                  <a:gd name="T3" fmla="*/ 8 h 8"/>
                  <a:gd name="T4" fmla="*/ 97 w 211"/>
                  <a:gd name="T5" fmla="*/ 0 h 8"/>
                  <a:gd name="T6" fmla="*/ 154 w 211"/>
                  <a:gd name="T7" fmla="*/ 0 h 8"/>
                  <a:gd name="T8" fmla="*/ 211 w 211"/>
                  <a:gd name="T9" fmla="*/ 0 h 8"/>
                </a:gdLst>
                <a:ahLst/>
                <a:cxnLst>
                  <a:cxn ang="0">
                    <a:pos x="T0" y="T1"/>
                  </a:cxn>
                  <a:cxn ang="0">
                    <a:pos x="T2" y="T3"/>
                  </a:cxn>
                  <a:cxn ang="0">
                    <a:pos x="T4" y="T5"/>
                  </a:cxn>
                  <a:cxn ang="0">
                    <a:pos x="T6" y="T7"/>
                  </a:cxn>
                  <a:cxn ang="0">
                    <a:pos x="T8" y="T9"/>
                  </a:cxn>
                </a:cxnLst>
                <a:rect l="0" t="0" r="r" b="b"/>
                <a:pathLst>
                  <a:path w="211" h="8">
                    <a:moveTo>
                      <a:pt x="0" y="8"/>
                    </a:moveTo>
                    <a:lnTo>
                      <a:pt x="41" y="8"/>
                    </a:lnTo>
                    <a:lnTo>
                      <a:pt x="97" y="0"/>
                    </a:lnTo>
                    <a:lnTo>
                      <a:pt x="154" y="0"/>
                    </a:lnTo>
                    <a:lnTo>
                      <a:pt x="211" y="0"/>
                    </a:lnTo>
                  </a:path>
                </a:pathLst>
              </a:custGeom>
              <a:noFill/>
              <a:ln w="19050">
                <a:solidFill>
                  <a:srgbClr val="FF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21" name="Line 153"/>
              <p:cNvSpPr>
                <a:spLocks noChangeShapeType="1"/>
              </p:cNvSpPr>
              <p:nvPr/>
            </p:nvSpPr>
            <p:spPr bwMode="auto">
              <a:xfrm>
                <a:off x="9755" y="1799"/>
                <a:ext cx="20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22" name="Line 154"/>
              <p:cNvSpPr>
                <a:spLocks noChangeShapeType="1"/>
              </p:cNvSpPr>
              <p:nvPr/>
            </p:nvSpPr>
            <p:spPr bwMode="auto">
              <a:xfrm>
                <a:off x="9957" y="1799"/>
                <a:ext cx="203"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23" name="Line 155"/>
              <p:cNvSpPr>
                <a:spLocks noChangeShapeType="1"/>
              </p:cNvSpPr>
              <p:nvPr/>
            </p:nvSpPr>
            <p:spPr bwMode="auto">
              <a:xfrm>
                <a:off x="10160" y="1799"/>
                <a:ext cx="202" cy="1"/>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a:lstStyle/>
              <a:p>
                <a:endParaRPr lang="en-GB"/>
              </a:p>
            </p:txBody>
          </p:sp>
        </p:grpSp>
      </p:grpSp>
      <p:grpSp>
        <p:nvGrpSpPr>
          <p:cNvPr id="186524" name="Group 156"/>
          <p:cNvGrpSpPr>
            <a:grpSpLocks/>
          </p:cNvGrpSpPr>
          <p:nvPr/>
        </p:nvGrpSpPr>
        <p:grpSpPr bwMode="auto">
          <a:xfrm>
            <a:off x="1529334" y="2423245"/>
            <a:ext cx="6465887" cy="2705100"/>
            <a:chOff x="1085" y="1462"/>
            <a:chExt cx="4073" cy="1746"/>
          </a:xfrm>
        </p:grpSpPr>
        <p:grpSp>
          <p:nvGrpSpPr>
            <p:cNvPr id="186525" name="Group 157"/>
            <p:cNvGrpSpPr>
              <a:grpSpLocks/>
            </p:cNvGrpSpPr>
            <p:nvPr/>
          </p:nvGrpSpPr>
          <p:grpSpPr bwMode="auto">
            <a:xfrm>
              <a:off x="1177" y="1462"/>
              <a:ext cx="1564" cy="221"/>
              <a:chOff x="1177" y="1462"/>
              <a:chExt cx="1564" cy="221"/>
            </a:xfrm>
          </p:grpSpPr>
          <p:sp>
            <p:nvSpPr>
              <p:cNvPr id="186526" name="Line 158"/>
              <p:cNvSpPr>
                <a:spLocks noChangeShapeType="1"/>
              </p:cNvSpPr>
              <p:nvPr/>
            </p:nvSpPr>
            <p:spPr bwMode="auto">
              <a:xfrm>
                <a:off x="1177" y="1519"/>
                <a:ext cx="195" cy="1"/>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27" name="Rectangle 159"/>
              <p:cNvSpPr>
                <a:spLocks noChangeArrowheads="1"/>
              </p:cNvSpPr>
              <p:nvPr/>
            </p:nvSpPr>
            <p:spPr bwMode="auto">
              <a:xfrm>
                <a:off x="1396" y="1462"/>
                <a:ext cx="134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GB" altLang="en-US" sz="1100"/>
                  <a:t>probability of severe complications</a:t>
                </a:r>
                <a:endParaRPr lang="en-GB" altLang="en-US" sz="2400">
                  <a:latin typeface="Times New Roman" pitchFamily="18" charset="0"/>
                </a:endParaRPr>
              </a:p>
            </p:txBody>
          </p:sp>
          <p:sp>
            <p:nvSpPr>
              <p:cNvPr id="186528" name="Rectangle 160"/>
              <p:cNvSpPr>
                <a:spLocks noChangeArrowheads="1"/>
              </p:cNvSpPr>
              <p:nvPr/>
            </p:nvSpPr>
            <p:spPr bwMode="auto">
              <a:xfrm>
                <a:off x="1396" y="1575"/>
                <a:ext cx="297" cy="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GB" altLang="en-US" sz="1100"/>
                  <a:t>(x-rays)</a:t>
                </a:r>
                <a:endParaRPr lang="en-GB" altLang="en-US" sz="2400">
                  <a:latin typeface="Times New Roman" pitchFamily="18" charset="0"/>
                </a:endParaRPr>
              </a:p>
            </p:txBody>
          </p:sp>
        </p:grpSp>
        <p:grpSp>
          <p:nvGrpSpPr>
            <p:cNvPr id="186529" name="Group 161"/>
            <p:cNvGrpSpPr>
              <a:grpSpLocks/>
            </p:cNvGrpSpPr>
            <p:nvPr/>
          </p:nvGrpSpPr>
          <p:grpSpPr bwMode="auto">
            <a:xfrm>
              <a:off x="1085" y="1489"/>
              <a:ext cx="4073" cy="1719"/>
              <a:chOff x="6289" y="1799"/>
              <a:chExt cx="4073" cy="1410"/>
            </a:xfrm>
          </p:grpSpPr>
          <p:sp>
            <p:nvSpPr>
              <p:cNvPr id="186530" name="Line 162"/>
              <p:cNvSpPr>
                <a:spLocks noChangeShapeType="1"/>
              </p:cNvSpPr>
              <p:nvPr/>
            </p:nvSpPr>
            <p:spPr bwMode="auto">
              <a:xfrm>
                <a:off x="6289" y="3208"/>
                <a:ext cx="203" cy="1"/>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31" name="Line 163"/>
              <p:cNvSpPr>
                <a:spLocks noChangeShapeType="1"/>
              </p:cNvSpPr>
              <p:nvPr/>
            </p:nvSpPr>
            <p:spPr bwMode="auto">
              <a:xfrm>
                <a:off x="6492" y="3208"/>
                <a:ext cx="202" cy="1"/>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32" name="Line 164"/>
              <p:cNvSpPr>
                <a:spLocks noChangeShapeType="1"/>
              </p:cNvSpPr>
              <p:nvPr/>
            </p:nvSpPr>
            <p:spPr bwMode="auto">
              <a:xfrm>
                <a:off x="6694" y="3208"/>
                <a:ext cx="202" cy="1"/>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33" name="Line 165"/>
              <p:cNvSpPr>
                <a:spLocks noChangeShapeType="1"/>
              </p:cNvSpPr>
              <p:nvPr/>
            </p:nvSpPr>
            <p:spPr bwMode="auto">
              <a:xfrm>
                <a:off x="6896" y="3208"/>
                <a:ext cx="211" cy="1"/>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34" name="Line 166"/>
              <p:cNvSpPr>
                <a:spLocks noChangeShapeType="1"/>
              </p:cNvSpPr>
              <p:nvPr/>
            </p:nvSpPr>
            <p:spPr bwMode="auto">
              <a:xfrm>
                <a:off x="7107" y="3208"/>
                <a:ext cx="202" cy="1"/>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35" name="Line 167"/>
              <p:cNvSpPr>
                <a:spLocks noChangeShapeType="1"/>
              </p:cNvSpPr>
              <p:nvPr/>
            </p:nvSpPr>
            <p:spPr bwMode="auto">
              <a:xfrm>
                <a:off x="7309" y="3208"/>
                <a:ext cx="203" cy="1"/>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36" name="Line 168"/>
              <p:cNvSpPr>
                <a:spLocks noChangeShapeType="1"/>
              </p:cNvSpPr>
              <p:nvPr/>
            </p:nvSpPr>
            <p:spPr bwMode="auto">
              <a:xfrm>
                <a:off x="7512" y="3208"/>
                <a:ext cx="202" cy="1"/>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37" name="Freeform 169"/>
              <p:cNvSpPr>
                <a:spLocks/>
              </p:cNvSpPr>
              <p:nvPr/>
            </p:nvSpPr>
            <p:spPr bwMode="auto">
              <a:xfrm>
                <a:off x="7714" y="3208"/>
                <a:ext cx="203" cy="1"/>
              </a:xfrm>
              <a:custGeom>
                <a:avLst/>
                <a:gdLst>
                  <a:gd name="T0" fmla="*/ 0 w 203"/>
                  <a:gd name="T1" fmla="*/ 57 w 203"/>
                  <a:gd name="T2" fmla="*/ 114 w 203"/>
                  <a:gd name="T3" fmla="*/ 162 w 203"/>
                  <a:gd name="T4" fmla="*/ 203 w 203"/>
                </a:gdLst>
                <a:ahLst/>
                <a:cxnLst>
                  <a:cxn ang="0">
                    <a:pos x="T0" y="0"/>
                  </a:cxn>
                  <a:cxn ang="0">
                    <a:pos x="T1" y="0"/>
                  </a:cxn>
                  <a:cxn ang="0">
                    <a:pos x="T2" y="0"/>
                  </a:cxn>
                  <a:cxn ang="0">
                    <a:pos x="T3" y="0"/>
                  </a:cxn>
                  <a:cxn ang="0">
                    <a:pos x="T4" y="0"/>
                  </a:cxn>
                </a:cxnLst>
                <a:rect l="0" t="0" r="r" b="b"/>
                <a:pathLst>
                  <a:path w="203">
                    <a:moveTo>
                      <a:pt x="0" y="0"/>
                    </a:moveTo>
                    <a:lnTo>
                      <a:pt x="57" y="0"/>
                    </a:lnTo>
                    <a:lnTo>
                      <a:pt x="114" y="0"/>
                    </a:lnTo>
                    <a:lnTo>
                      <a:pt x="162" y="0"/>
                    </a:lnTo>
                    <a:lnTo>
                      <a:pt x="203" y="0"/>
                    </a:lnTo>
                  </a:path>
                </a:pathLst>
              </a:custGeom>
              <a:noFill/>
              <a:ln w="1270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38" name="Freeform 170"/>
              <p:cNvSpPr>
                <a:spLocks/>
              </p:cNvSpPr>
              <p:nvPr/>
            </p:nvSpPr>
            <p:spPr bwMode="auto">
              <a:xfrm>
                <a:off x="7917" y="3208"/>
                <a:ext cx="40" cy="1"/>
              </a:xfrm>
              <a:custGeom>
                <a:avLst/>
                <a:gdLst>
                  <a:gd name="T0" fmla="*/ 0 w 40"/>
                  <a:gd name="T1" fmla="*/ 24 w 40"/>
                  <a:gd name="T2" fmla="*/ 40 w 40"/>
                </a:gdLst>
                <a:ahLst/>
                <a:cxnLst>
                  <a:cxn ang="0">
                    <a:pos x="T0" y="0"/>
                  </a:cxn>
                  <a:cxn ang="0">
                    <a:pos x="T1" y="0"/>
                  </a:cxn>
                  <a:cxn ang="0">
                    <a:pos x="T2" y="0"/>
                  </a:cxn>
                </a:cxnLst>
                <a:rect l="0" t="0" r="r" b="b"/>
                <a:pathLst>
                  <a:path w="40">
                    <a:moveTo>
                      <a:pt x="0" y="0"/>
                    </a:moveTo>
                    <a:lnTo>
                      <a:pt x="24" y="0"/>
                    </a:lnTo>
                    <a:lnTo>
                      <a:pt x="40" y="0"/>
                    </a:lnTo>
                  </a:path>
                </a:pathLst>
              </a:custGeom>
              <a:noFill/>
              <a:ln w="1270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39" name="Line 171"/>
              <p:cNvSpPr>
                <a:spLocks noChangeShapeType="1"/>
              </p:cNvSpPr>
              <p:nvPr/>
            </p:nvSpPr>
            <p:spPr bwMode="auto">
              <a:xfrm>
                <a:off x="7957" y="3208"/>
                <a:ext cx="41" cy="1"/>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40" name="Line 172"/>
              <p:cNvSpPr>
                <a:spLocks noChangeShapeType="1"/>
              </p:cNvSpPr>
              <p:nvPr/>
            </p:nvSpPr>
            <p:spPr bwMode="auto">
              <a:xfrm>
                <a:off x="7998" y="3208"/>
                <a:ext cx="40" cy="1"/>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41" name="Line 173"/>
              <p:cNvSpPr>
                <a:spLocks noChangeShapeType="1"/>
              </p:cNvSpPr>
              <p:nvPr/>
            </p:nvSpPr>
            <p:spPr bwMode="auto">
              <a:xfrm>
                <a:off x="8038" y="3208"/>
                <a:ext cx="41" cy="1"/>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42" name="Line 174"/>
              <p:cNvSpPr>
                <a:spLocks noChangeShapeType="1"/>
              </p:cNvSpPr>
              <p:nvPr/>
            </p:nvSpPr>
            <p:spPr bwMode="auto">
              <a:xfrm>
                <a:off x="8079" y="3208"/>
                <a:ext cx="40" cy="1"/>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43" name="Line 175"/>
              <p:cNvSpPr>
                <a:spLocks noChangeShapeType="1"/>
              </p:cNvSpPr>
              <p:nvPr/>
            </p:nvSpPr>
            <p:spPr bwMode="auto">
              <a:xfrm>
                <a:off x="8119" y="3208"/>
                <a:ext cx="41" cy="1"/>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44" name="Line 176"/>
              <p:cNvSpPr>
                <a:spLocks noChangeShapeType="1"/>
              </p:cNvSpPr>
              <p:nvPr/>
            </p:nvSpPr>
            <p:spPr bwMode="auto">
              <a:xfrm>
                <a:off x="8160" y="3208"/>
                <a:ext cx="40" cy="1"/>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45" name="Line 177"/>
              <p:cNvSpPr>
                <a:spLocks noChangeShapeType="1"/>
              </p:cNvSpPr>
              <p:nvPr/>
            </p:nvSpPr>
            <p:spPr bwMode="auto">
              <a:xfrm>
                <a:off x="8200" y="3208"/>
                <a:ext cx="41" cy="1"/>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46" name="Line 178"/>
              <p:cNvSpPr>
                <a:spLocks noChangeShapeType="1"/>
              </p:cNvSpPr>
              <p:nvPr/>
            </p:nvSpPr>
            <p:spPr bwMode="auto">
              <a:xfrm>
                <a:off x="8241" y="3208"/>
                <a:ext cx="40" cy="1"/>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47" name="Freeform 179"/>
              <p:cNvSpPr>
                <a:spLocks/>
              </p:cNvSpPr>
              <p:nvPr/>
            </p:nvSpPr>
            <p:spPr bwMode="auto">
              <a:xfrm>
                <a:off x="8281" y="3208"/>
                <a:ext cx="49" cy="1"/>
              </a:xfrm>
              <a:custGeom>
                <a:avLst/>
                <a:gdLst>
                  <a:gd name="T0" fmla="*/ 0 w 49"/>
                  <a:gd name="T1" fmla="*/ 24 w 49"/>
                  <a:gd name="T2" fmla="*/ 49 w 49"/>
                </a:gdLst>
                <a:ahLst/>
                <a:cxnLst>
                  <a:cxn ang="0">
                    <a:pos x="T0" y="0"/>
                  </a:cxn>
                  <a:cxn ang="0">
                    <a:pos x="T1" y="0"/>
                  </a:cxn>
                  <a:cxn ang="0">
                    <a:pos x="T2" y="0"/>
                  </a:cxn>
                </a:cxnLst>
                <a:rect l="0" t="0" r="r" b="b"/>
                <a:pathLst>
                  <a:path w="49">
                    <a:moveTo>
                      <a:pt x="0" y="0"/>
                    </a:moveTo>
                    <a:lnTo>
                      <a:pt x="24" y="0"/>
                    </a:lnTo>
                    <a:lnTo>
                      <a:pt x="49" y="0"/>
                    </a:lnTo>
                  </a:path>
                </a:pathLst>
              </a:custGeom>
              <a:noFill/>
              <a:ln w="1270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48" name="Line 180"/>
              <p:cNvSpPr>
                <a:spLocks noChangeShapeType="1"/>
              </p:cNvSpPr>
              <p:nvPr/>
            </p:nvSpPr>
            <p:spPr bwMode="auto">
              <a:xfrm>
                <a:off x="8330" y="3208"/>
                <a:ext cx="40" cy="1"/>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49" name="Freeform 181"/>
              <p:cNvSpPr>
                <a:spLocks/>
              </p:cNvSpPr>
              <p:nvPr/>
            </p:nvSpPr>
            <p:spPr bwMode="auto">
              <a:xfrm>
                <a:off x="8370" y="3200"/>
                <a:ext cx="41" cy="8"/>
              </a:xfrm>
              <a:custGeom>
                <a:avLst/>
                <a:gdLst>
                  <a:gd name="T0" fmla="*/ 0 w 41"/>
                  <a:gd name="T1" fmla="*/ 8 h 8"/>
                  <a:gd name="T2" fmla="*/ 16 w 41"/>
                  <a:gd name="T3" fmla="*/ 0 h 8"/>
                  <a:gd name="T4" fmla="*/ 41 w 41"/>
                  <a:gd name="T5" fmla="*/ 0 h 8"/>
                </a:gdLst>
                <a:ahLst/>
                <a:cxnLst>
                  <a:cxn ang="0">
                    <a:pos x="T0" y="T1"/>
                  </a:cxn>
                  <a:cxn ang="0">
                    <a:pos x="T2" y="T3"/>
                  </a:cxn>
                  <a:cxn ang="0">
                    <a:pos x="T4" y="T5"/>
                  </a:cxn>
                </a:cxnLst>
                <a:rect l="0" t="0" r="r" b="b"/>
                <a:pathLst>
                  <a:path w="41" h="8">
                    <a:moveTo>
                      <a:pt x="0" y="8"/>
                    </a:moveTo>
                    <a:lnTo>
                      <a:pt x="16" y="0"/>
                    </a:lnTo>
                    <a:lnTo>
                      <a:pt x="41" y="0"/>
                    </a:lnTo>
                  </a:path>
                </a:pathLst>
              </a:custGeom>
              <a:noFill/>
              <a:ln w="1270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50" name="Line 182"/>
              <p:cNvSpPr>
                <a:spLocks noChangeShapeType="1"/>
              </p:cNvSpPr>
              <p:nvPr/>
            </p:nvSpPr>
            <p:spPr bwMode="auto">
              <a:xfrm>
                <a:off x="8411" y="3200"/>
                <a:ext cx="40" cy="1"/>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51" name="Line 183"/>
              <p:cNvSpPr>
                <a:spLocks noChangeShapeType="1"/>
              </p:cNvSpPr>
              <p:nvPr/>
            </p:nvSpPr>
            <p:spPr bwMode="auto">
              <a:xfrm flipV="1">
                <a:off x="8451" y="3192"/>
                <a:ext cx="41" cy="8"/>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52" name="Line 184"/>
              <p:cNvSpPr>
                <a:spLocks noChangeShapeType="1"/>
              </p:cNvSpPr>
              <p:nvPr/>
            </p:nvSpPr>
            <p:spPr bwMode="auto">
              <a:xfrm flipV="1">
                <a:off x="8492" y="3184"/>
                <a:ext cx="40" cy="8"/>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53" name="Freeform 185"/>
              <p:cNvSpPr>
                <a:spLocks/>
              </p:cNvSpPr>
              <p:nvPr/>
            </p:nvSpPr>
            <p:spPr bwMode="auto">
              <a:xfrm>
                <a:off x="8532" y="3176"/>
                <a:ext cx="41" cy="8"/>
              </a:xfrm>
              <a:custGeom>
                <a:avLst/>
                <a:gdLst>
                  <a:gd name="T0" fmla="*/ 0 w 41"/>
                  <a:gd name="T1" fmla="*/ 8 h 8"/>
                  <a:gd name="T2" fmla="*/ 16 w 41"/>
                  <a:gd name="T3" fmla="*/ 8 h 8"/>
                  <a:gd name="T4" fmla="*/ 41 w 41"/>
                  <a:gd name="T5" fmla="*/ 0 h 8"/>
                </a:gdLst>
                <a:ahLst/>
                <a:cxnLst>
                  <a:cxn ang="0">
                    <a:pos x="T0" y="T1"/>
                  </a:cxn>
                  <a:cxn ang="0">
                    <a:pos x="T2" y="T3"/>
                  </a:cxn>
                  <a:cxn ang="0">
                    <a:pos x="T4" y="T5"/>
                  </a:cxn>
                </a:cxnLst>
                <a:rect l="0" t="0" r="r" b="b"/>
                <a:pathLst>
                  <a:path w="41" h="8">
                    <a:moveTo>
                      <a:pt x="0" y="8"/>
                    </a:moveTo>
                    <a:lnTo>
                      <a:pt x="16" y="8"/>
                    </a:lnTo>
                    <a:lnTo>
                      <a:pt x="41" y="0"/>
                    </a:lnTo>
                  </a:path>
                </a:pathLst>
              </a:custGeom>
              <a:noFill/>
              <a:ln w="1270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54" name="Freeform 186"/>
              <p:cNvSpPr>
                <a:spLocks/>
              </p:cNvSpPr>
              <p:nvPr/>
            </p:nvSpPr>
            <p:spPr bwMode="auto">
              <a:xfrm>
                <a:off x="8573" y="3151"/>
                <a:ext cx="40" cy="25"/>
              </a:xfrm>
              <a:custGeom>
                <a:avLst/>
                <a:gdLst>
                  <a:gd name="T0" fmla="*/ 0 w 40"/>
                  <a:gd name="T1" fmla="*/ 25 h 25"/>
                  <a:gd name="T2" fmla="*/ 16 w 40"/>
                  <a:gd name="T3" fmla="*/ 17 h 25"/>
                  <a:gd name="T4" fmla="*/ 40 w 40"/>
                  <a:gd name="T5" fmla="*/ 0 h 25"/>
                </a:gdLst>
                <a:ahLst/>
                <a:cxnLst>
                  <a:cxn ang="0">
                    <a:pos x="T0" y="T1"/>
                  </a:cxn>
                  <a:cxn ang="0">
                    <a:pos x="T2" y="T3"/>
                  </a:cxn>
                  <a:cxn ang="0">
                    <a:pos x="T4" y="T5"/>
                  </a:cxn>
                </a:cxnLst>
                <a:rect l="0" t="0" r="r" b="b"/>
                <a:pathLst>
                  <a:path w="40" h="25">
                    <a:moveTo>
                      <a:pt x="0" y="25"/>
                    </a:moveTo>
                    <a:lnTo>
                      <a:pt x="16" y="17"/>
                    </a:lnTo>
                    <a:lnTo>
                      <a:pt x="40" y="0"/>
                    </a:lnTo>
                  </a:path>
                </a:pathLst>
              </a:custGeom>
              <a:noFill/>
              <a:ln w="1270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55" name="Line 187"/>
              <p:cNvSpPr>
                <a:spLocks noChangeShapeType="1"/>
              </p:cNvSpPr>
              <p:nvPr/>
            </p:nvSpPr>
            <p:spPr bwMode="auto">
              <a:xfrm flipV="1">
                <a:off x="8613" y="3127"/>
                <a:ext cx="41" cy="24"/>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56" name="Freeform 188"/>
              <p:cNvSpPr>
                <a:spLocks/>
              </p:cNvSpPr>
              <p:nvPr/>
            </p:nvSpPr>
            <p:spPr bwMode="auto">
              <a:xfrm>
                <a:off x="8654" y="3095"/>
                <a:ext cx="40" cy="32"/>
              </a:xfrm>
              <a:custGeom>
                <a:avLst/>
                <a:gdLst>
                  <a:gd name="T0" fmla="*/ 0 w 40"/>
                  <a:gd name="T1" fmla="*/ 32 h 32"/>
                  <a:gd name="T2" fmla="*/ 16 w 40"/>
                  <a:gd name="T3" fmla="*/ 16 h 32"/>
                  <a:gd name="T4" fmla="*/ 40 w 40"/>
                  <a:gd name="T5" fmla="*/ 0 h 32"/>
                </a:gdLst>
                <a:ahLst/>
                <a:cxnLst>
                  <a:cxn ang="0">
                    <a:pos x="T0" y="T1"/>
                  </a:cxn>
                  <a:cxn ang="0">
                    <a:pos x="T2" y="T3"/>
                  </a:cxn>
                  <a:cxn ang="0">
                    <a:pos x="T4" y="T5"/>
                  </a:cxn>
                </a:cxnLst>
                <a:rect l="0" t="0" r="r" b="b"/>
                <a:pathLst>
                  <a:path w="40" h="32">
                    <a:moveTo>
                      <a:pt x="0" y="32"/>
                    </a:moveTo>
                    <a:lnTo>
                      <a:pt x="16" y="16"/>
                    </a:lnTo>
                    <a:lnTo>
                      <a:pt x="40" y="0"/>
                    </a:lnTo>
                  </a:path>
                </a:pathLst>
              </a:custGeom>
              <a:noFill/>
              <a:ln w="1270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57" name="Freeform 189"/>
              <p:cNvSpPr>
                <a:spLocks/>
              </p:cNvSpPr>
              <p:nvPr/>
            </p:nvSpPr>
            <p:spPr bwMode="auto">
              <a:xfrm>
                <a:off x="8694" y="3038"/>
                <a:ext cx="41" cy="57"/>
              </a:xfrm>
              <a:custGeom>
                <a:avLst/>
                <a:gdLst>
                  <a:gd name="T0" fmla="*/ 0 w 41"/>
                  <a:gd name="T1" fmla="*/ 57 h 57"/>
                  <a:gd name="T2" fmla="*/ 16 w 41"/>
                  <a:gd name="T3" fmla="*/ 33 h 57"/>
                  <a:gd name="T4" fmla="*/ 41 w 41"/>
                  <a:gd name="T5" fmla="*/ 0 h 57"/>
                </a:gdLst>
                <a:ahLst/>
                <a:cxnLst>
                  <a:cxn ang="0">
                    <a:pos x="T0" y="T1"/>
                  </a:cxn>
                  <a:cxn ang="0">
                    <a:pos x="T2" y="T3"/>
                  </a:cxn>
                  <a:cxn ang="0">
                    <a:pos x="T4" y="T5"/>
                  </a:cxn>
                </a:cxnLst>
                <a:rect l="0" t="0" r="r" b="b"/>
                <a:pathLst>
                  <a:path w="41" h="57">
                    <a:moveTo>
                      <a:pt x="0" y="57"/>
                    </a:moveTo>
                    <a:lnTo>
                      <a:pt x="16" y="33"/>
                    </a:lnTo>
                    <a:lnTo>
                      <a:pt x="41" y="0"/>
                    </a:lnTo>
                  </a:path>
                </a:pathLst>
              </a:custGeom>
              <a:noFill/>
              <a:ln w="1270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58" name="Freeform 190"/>
              <p:cNvSpPr>
                <a:spLocks/>
              </p:cNvSpPr>
              <p:nvPr/>
            </p:nvSpPr>
            <p:spPr bwMode="auto">
              <a:xfrm>
                <a:off x="8735" y="2973"/>
                <a:ext cx="40" cy="65"/>
              </a:xfrm>
              <a:custGeom>
                <a:avLst/>
                <a:gdLst>
                  <a:gd name="T0" fmla="*/ 0 w 40"/>
                  <a:gd name="T1" fmla="*/ 65 h 65"/>
                  <a:gd name="T2" fmla="*/ 16 w 40"/>
                  <a:gd name="T3" fmla="*/ 33 h 65"/>
                  <a:gd name="T4" fmla="*/ 40 w 40"/>
                  <a:gd name="T5" fmla="*/ 0 h 65"/>
                </a:gdLst>
                <a:ahLst/>
                <a:cxnLst>
                  <a:cxn ang="0">
                    <a:pos x="T0" y="T1"/>
                  </a:cxn>
                  <a:cxn ang="0">
                    <a:pos x="T2" y="T3"/>
                  </a:cxn>
                  <a:cxn ang="0">
                    <a:pos x="T4" y="T5"/>
                  </a:cxn>
                </a:cxnLst>
                <a:rect l="0" t="0" r="r" b="b"/>
                <a:pathLst>
                  <a:path w="40" h="65">
                    <a:moveTo>
                      <a:pt x="0" y="65"/>
                    </a:moveTo>
                    <a:lnTo>
                      <a:pt x="16" y="33"/>
                    </a:lnTo>
                    <a:lnTo>
                      <a:pt x="40" y="0"/>
                    </a:lnTo>
                  </a:path>
                </a:pathLst>
              </a:custGeom>
              <a:noFill/>
              <a:ln w="1270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59" name="Freeform 191"/>
              <p:cNvSpPr>
                <a:spLocks/>
              </p:cNvSpPr>
              <p:nvPr/>
            </p:nvSpPr>
            <p:spPr bwMode="auto">
              <a:xfrm>
                <a:off x="8775" y="2884"/>
                <a:ext cx="40" cy="89"/>
              </a:xfrm>
              <a:custGeom>
                <a:avLst/>
                <a:gdLst>
                  <a:gd name="T0" fmla="*/ 0 w 40"/>
                  <a:gd name="T1" fmla="*/ 89 h 89"/>
                  <a:gd name="T2" fmla="*/ 16 w 40"/>
                  <a:gd name="T3" fmla="*/ 49 h 89"/>
                  <a:gd name="T4" fmla="*/ 40 w 40"/>
                  <a:gd name="T5" fmla="*/ 0 h 89"/>
                </a:gdLst>
                <a:ahLst/>
                <a:cxnLst>
                  <a:cxn ang="0">
                    <a:pos x="T0" y="T1"/>
                  </a:cxn>
                  <a:cxn ang="0">
                    <a:pos x="T2" y="T3"/>
                  </a:cxn>
                  <a:cxn ang="0">
                    <a:pos x="T4" y="T5"/>
                  </a:cxn>
                </a:cxnLst>
                <a:rect l="0" t="0" r="r" b="b"/>
                <a:pathLst>
                  <a:path w="40" h="89">
                    <a:moveTo>
                      <a:pt x="0" y="89"/>
                    </a:moveTo>
                    <a:lnTo>
                      <a:pt x="16" y="49"/>
                    </a:lnTo>
                    <a:lnTo>
                      <a:pt x="40" y="0"/>
                    </a:lnTo>
                  </a:path>
                </a:pathLst>
              </a:custGeom>
              <a:noFill/>
              <a:ln w="1270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60" name="Freeform 192"/>
              <p:cNvSpPr>
                <a:spLocks/>
              </p:cNvSpPr>
              <p:nvPr/>
            </p:nvSpPr>
            <p:spPr bwMode="auto">
              <a:xfrm>
                <a:off x="8815" y="2771"/>
                <a:ext cx="41" cy="113"/>
              </a:xfrm>
              <a:custGeom>
                <a:avLst/>
                <a:gdLst>
                  <a:gd name="T0" fmla="*/ 0 w 41"/>
                  <a:gd name="T1" fmla="*/ 113 h 113"/>
                  <a:gd name="T2" fmla="*/ 17 w 41"/>
                  <a:gd name="T3" fmla="*/ 57 h 113"/>
                  <a:gd name="T4" fmla="*/ 41 w 41"/>
                  <a:gd name="T5" fmla="*/ 0 h 113"/>
                </a:gdLst>
                <a:ahLst/>
                <a:cxnLst>
                  <a:cxn ang="0">
                    <a:pos x="T0" y="T1"/>
                  </a:cxn>
                  <a:cxn ang="0">
                    <a:pos x="T2" y="T3"/>
                  </a:cxn>
                  <a:cxn ang="0">
                    <a:pos x="T4" y="T5"/>
                  </a:cxn>
                </a:cxnLst>
                <a:rect l="0" t="0" r="r" b="b"/>
                <a:pathLst>
                  <a:path w="41" h="113">
                    <a:moveTo>
                      <a:pt x="0" y="113"/>
                    </a:moveTo>
                    <a:lnTo>
                      <a:pt x="17" y="57"/>
                    </a:lnTo>
                    <a:lnTo>
                      <a:pt x="41" y="0"/>
                    </a:lnTo>
                  </a:path>
                </a:pathLst>
              </a:custGeom>
              <a:noFill/>
              <a:ln w="1270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61" name="Line 193"/>
              <p:cNvSpPr>
                <a:spLocks noChangeShapeType="1"/>
              </p:cNvSpPr>
              <p:nvPr/>
            </p:nvSpPr>
            <p:spPr bwMode="auto">
              <a:xfrm flipV="1">
                <a:off x="8856" y="2641"/>
                <a:ext cx="40" cy="130"/>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62" name="Line 194"/>
              <p:cNvSpPr>
                <a:spLocks noChangeShapeType="1"/>
              </p:cNvSpPr>
              <p:nvPr/>
            </p:nvSpPr>
            <p:spPr bwMode="auto">
              <a:xfrm flipV="1">
                <a:off x="8896" y="2504"/>
                <a:ext cx="41" cy="137"/>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63" name="Line 195"/>
              <p:cNvSpPr>
                <a:spLocks noChangeShapeType="1"/>
              </p:cNvSpPr>
              <p:nvPr/>
            </p:nvSpPr>
            <p:spPr bwMode="auto">
              <a:xfrm flipV="1">
                <a:off x="8937" y="2366"/>
                <a:ext cx="40" cy="138"/>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64" name="Line 196"/>
              <p:cNvSpPr>
                <a:spLocks noChangeShapeType="1"/>
              </p:cNvSpPr>
              <p:nvPr/>
            </p:nvSpPr>
            <p:spPr bwMode="auto">
              <a:xfrm flipV="1">
                <a:off x="8977" y="2236"/>
                <a:ext cx="41" cy="130"/>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65" name="Freeform 197"/>
              <p:cNvSpPr>
                <a:spLocks/>
              </p:cNvSpPr>
              <p:nvPr/>
            </p:nvSpPr>
            <p:spPr bwMode="auto">
              <a:xfrm>
                <a:off x="9018" y="2123"/>
                <a:ext cx="40" cy="113"/>
              </a:xfrm>
              <a:custGeom>
                <a:avLst/>
                <a:gdLst>
                  <a:gd name="T0" fmla="*/ 0 w 40"/>
                  <a:gd name="T1" fmla="*/ 113 h 113"/>
                  <a:gd name="T2" fmla="*/ 16 w 40"/>
                  <a:gd name="T3" fmla="*/ 57 h 113"/>
                  <a:gd name="T4" fmla="*/ 40 w 40"/>
                  <a:gd name="T5" fmla="*/ 0 h 113"/>
                </a:gdLst>
                <a:ahLst/>
                <a:cxnLst>
                  <a:cxn ang="0">
                    <a:pos x="T0" y="T1"/>
                  </a:cxn>
                  <a:cxn ang="0">
                    <a:pos x="T2" y="T3"/>
                  </a:cxn>
                  <a:cxn ang="0">
                    <a:pos x="T4" y="T5"/>
                  </a:cxn>
                </a:cxnLst>
                <a:rect l="0" t="0" r="r" b="b"/>
                <a:pathLst>
                  <a:path w="40" h="113">
                    <a:moveTo>
                      <a:pt x="0" y="113"/>
                    </a:moveTo>
                    <a:lnTo>
                      <a:pt x="16" y="57"/>
                    </a:lnTo>
                    <a:lnTo>
                      <a:pt x="40" y="0"/>
                    </a:lnTo>
                  </a:path>
                </a:pathLst>
              </a:custGeom>
              <a:noFill/>
              <a:ln w="1270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66" name="Freeform 198"/>
              <p:cNvSpPr>
                <a:spLocks/>
              </p:cNvSpPr>
              <p:nvPr/>
            </p:nvSpPr>
            <p:spPr bwMode="auto">
              <a:xfrm>
                <a:off x="9058" y="2034"/>
                <a:ext cx="41" cy="89"/>
              </a:xfrm>
              <a:custGeom>
                <a:avLst/>
                <a:gdLst>
                  <a:gd name="T0" fmla="*/ 0 w 41"/>
                  <a:gd name="T1" fmla="*/ 89 h 89"/>
                  <a:gd name="T2" fmla="*/ 17 w 41"/>
                  <a:gd name="T3" fmla="*/ 41 h 89"/>
                  <a:gd name="T4" fmla="*/ 41 w 41"/>
                  <a:gd name="T5" fmla="*/ 0 h 89"/>
                </a:gdLst>
                <a:ahLst/>
                <a:cxnLst>
                  <a:cxn ang="0">
                    <a:pos x="T0" y="T1"/>
                  </a:cxn>
                  <a:cxn ang="0">
                    <a:pos x="T2" y="T3"/>
                  </a:cxn>
                  <a:cxn ang="0">
                    <a:pos x="T4" y="T5"/>
                  </a:cxn>
                </a:cxnLst>
                <a:rect l="0" t="0" r="r" b="b"/>
                <a:pathLst>
                  <a:path w="41" h="89">
                    <a:moveTo>
                      <a:pt x="0" y="89"/>
                    </a:moveTo>
                    <a:lnTo>
                      <a:pt x="17" y="41"/>
                    </a:lnTo>
                    <a:lnTo>
                      <a:pt x="41" y="0"/>
                    </a:lnTo>
                  </a:path>
                </a:pathLst>
              </a:custGeom>
              <a:noFill/>
              <a:ln w="1270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67" name="Freeform 199"/>
              <p:cNvSpPr>
                <a:spLocks/>
              </p:cNvSpPr>
              <p:nvPr/>
            </p:nvSpPr>
            <p:spPr bwMode="auto">
              <a:xfrm>
                <a:off x="9099" y="1969"/>
                <a:ext cx="40" cy="65"/>
              </a:xfrm>
              <a:custGeom>
                <a:avLst/>
                <a:gdLst>
                  <a:gd name="T0" fmla="*/ 0 w 40"/>
                  <a:gd name="T1" fmla="*/ 65 h 65"/>
                  <a:gd name="T2" fmla="*/ 16 w 40"/>
                  <a:gd name="T3" fmla="*/ 33 h 65"/>
                  <a:gd name="T4" fmla="*/ 40 w 40"/>
                  <a:gd name="T5" fmla="*/ 0 h 65"/>
                </a:gdLst>
                <a:ahLst/>
                <a:cxnLst>
                  <a:cxn ang="0">
                    <a:pos x="T0" y="T1"/>
                  </a:cxn>
                  <a:cxn ang="0">
                    <a:pos x="T2" y="T3"/>
                  </a:cxn>
                  <a:cxn ang="0">
                    <a:pos x="T4" y="T5"/>
                  </a:cxn>
                </a:cxnLst>
                <a:rect l="0" t="0" r="r" b="b"/>
                <a:pathLst>
                  <a:path w="40" h="65">
                    <a:moveTo>
                      <a:pt x="0" y="65"/>
                    </a:moveTo>
                    <a:lnTo>
                      <a:pt x="16" y="33"/>
                    </a:lnTo>
                    <a:lnTo>
                      <a:pt x="40" y="0"/>
                    </a:lnTo>
                  </a:path>
                </a:pathLst>
              </a:custGeom>
              <a:noFill/>
              <a:ln w="1270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68" name="Freeform 200"/>
              <p:cNvSpPr>
                <a:spLocks/>
              </p:cNvSpPr>
              <p:nvPr/>
            </p:nvSpPr>
            <p:spPr bwMode="auto">
              <a:xfrm>
                <a:off x="9139" y="1913"/>
                <a:ext cx="41" cy="56"/>
              </a:xfrm>
              <a:custGeom>
                <a:avLst/>
                <a:gdLst>
                  <a:gd name="T0" fmla="*/ 0 w 41"/>
                  <a:gd name="T1" fmla="*/ 56 h 56"/>
                  <a:gd name="T2" fmla="*/ 17 w 41"/>
                  <a:gd name="T3" fmla="*/ 24 h 56"/>
                  <a:gd name="T4" fmla="*/ 41 w 41"/>
                  <a:gd name="T5" fmla="*/ 0 h 56"/>
                </a:gdLst>
                <a:ahLst/>
                <a:cxnLst>
                  <a:cxn ang="0">
                    <a:pos x="T0" y="T1"/>
                  </a:cxn>
                  <a:cxn ang="0">
                    <a:pos x="T2" y="T3"/>
                  </a:cxn>
                  <a:cxn ang="0">
                    <a:pos x="T4" y="T5"/>
                  </a:cxn>
                </a:cxnLst>
                <a:rect l="0" t="0" r="r" b="b"/>
                <a:pathLst>
                  <a:path w="41" h="56">
                    <a:moveTo>
                      <a:pt x="0" y="56"/>
                    </a:moveTo>
                    <a:lnTo>
                      <a:pt x="17" y="24"/>
                    </a:lnTo>
                    <a:lnTo>
                      <a:pt x="41" y="0"/>
                    </a:lnTo>
                  </a:path>
                </a:pathLst>
              </a:custGeom>
              <a:noFill/>
              <a:ln w="1270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69" name="Freeform 201"/>
              <p:cNvSpPr>
                <a:spLocks/>
              </p:cNvSpPr>
              <p:nvPr/>
            </p:nvSpPr>
            <p:spPr bwMode="auto">
              <a:xfrm>
                <a:off x="9180" y="1880"/>
                <a:ext cx="40" cy="33"/>
              </a:xfrm>
              <a:custGeom>
                <a:avLst/>
                <a:gdLst>
                  <a:gd name="T0" fmla="*/ 0 w 40"/>
                  <a:gd name="T1" fmla="*/ 33 h 33"/>
                  <a:gd name="T2" fmla="*/ 16 w 40"/>
                  <a:gd name="T3" fmla="*/ 16 h 33"/>
                  <a:gd name="T4" fmla="*/ 40 w 40"/>
                  <a:gd name="T5" fmla="*/ 0 h 33"/>
                </a:gdLst>
                <a:ahLst/>
                <a:cxnLst>
                  <a:cxn ang="0">
                    <a:pos x="T0" y="T1"/>
                  </a:cxn>
                  <a:cxn ang="0">
                    <a:pos x="T2" y="T3"/>
                  </a:cxn>
                  <a:cxn ang="0">
                    <a:pos x="T4" y="T5"/>
                  </a:cxn>
                </a:cxnLst>
                <a:rect l="0" t="0" r="r" b="b"/>
                <a:pathLst>
                  <a:path w="40" h="33">
                    <a:moveTo>
                      <a:pt x="0" y="33"/>
                    </a:moveTo>
                    <a:lnTo>
                      <a:pt x="16" y="16"/>
                    </a:lnTo>
                    <a:lnTo>
                      <a:pt x="40" y="0"/>
                    </a:lnTo>
                  </a:path>
                </a:pathLst>
              </a:custGeom>
              <a:noFill/>
              <a:ln w="1270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70" name="Line 202"/>
              <p:cNvSpPr>
                <a:spLocks noChangeShapeType="1"/>
              </p:cNvSpPr>
              <p:nvPr/>
            </p:nvSpPr>
            <p:spPr bwMode="auto">
              <a:xfrm flipV="1">
                <a:off x="9220" y="1856"/>
                <a:ext cx="41" cy="24"/>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71" name="Freeform 203"/>
              <p:cNvSpPr>
                <a:spLocks/>
              </p:cNvSpPr>
              <p:nvPr/>
            </p:nvSpPr>
            <p:spPr bwMode="auto">
              <a:xfrm>
                <a:off x="9261" y="1832"/>
                <a:ext cx="40" cy="24"/>
              </a:xfrm>
              <a:custGeom>
                <a:avLst/>
                <a:gdLst>
                  <a:gd name="T0" fmla="*/ 0 w 40"/>
                  <a:gd name="T1" fmla="*/ 24 h 24"/>
                  <a:gd name="T2" fmla="*/ 16 w 40"/>
                  <a:gd name="T3" fmla="*/ 8 h 24"/>
                  <a:gd name="T4" fmla="*/ 40 w 40"/>
                  <a:gd name="T5" fmla="*/ 0 h 24"/>
                </a:gdLst>
                <a:ahLst/>
                <a:cxnLst>
                  <a:cxn ang="0">
                    <a:pos x="T0" y="T1"/>
                  </a:cxn>
                  <a:cxn ang="0">
                    <a:pos x="T2" y="T3"/>
                  </a:cxn>
                  <a:cxn ang="0">
                    <a:pos x="T4" y="T5"/>
                  </a:cxn>
                </a:cxnLst>
                <a:rect l="0" t="0" r="r" b="b"/>
                <a:pathLst>
                  <a:path w="40" h="24">
                    <a:moveTo>
                      <a:pt x="0" y="24"/>
                    </a:moveTo>
                    <a:lnTo>
                      <a:pt x="16" y="8"/>
                    </a:lnTo>
                    <a:lnTo>
                      <a:pt x="40" y="0"/>
                    </a:lnTo>
                  </a:path>
                </a:pathLst>
              </a:custGeom>
              <a:noFill/>
              <a:ln w="1270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72" name="Freeform 204"/>
              <p:cNvSpPr>
                <a:spLocks/>
              </p:cNvSpPr>
              <p:nvPr/>
            </p:nvSpPr>
            <p:spPr bwMode="auto">
              <a:xfrm>
                <a:off x="9301" y="1823"/>
                <a:ext cx="41" cy="9"/>
              </a:xfrm>
              <a:custGeom>
                <a:avLst/>
                <a:gdLst>
                  <a:gd name="T0" fmla="*/ 0 w 41"/>
                  <a:gd name="T1" fmla="*/ 9 h 9"/>
                  <a:gd name="T2" fmla="*/ 17 w 41"/>
                  <a:gd name="T3" fmla="*/ 0 h 9"/>
                  <a:gd name="T4" fmla="*/ 41 w 41"/>
                  <a:gd name="T5" fmla="*/ 0 h 9"/>
                </a:gdLst>
                <a:ahLst/>
                <a:cxnLst>
                  <a:cxn ang="0">
                    <a:pos x="T0" y="T1"/>
                  </a:cxn>
                  <a:cxn ang="0">
                    <a:pos x="T2" y="T3"/>
                  </a:cxn>
                  <a:cxn ang="0">
                    <a:pos x="T4" y="T5"/>
                  </a:cxn>
                </a:cxnLst>
                <a:rect l="0" t="0" r="r" b="b"/>
                <a:pathLst>
                  <a:path w="41" h="9">
                    <a:moveTo>
                      <a:pt x="0" y="9"/>
                    </a:moveTo>
                    <a:lnTo>
                      <a:pt x="17" y="0"/>
                    </a:lnTo>
                    <a:lnTo>
                      <a:pt x="41" y="0"/>
                    </a:lnTo>
                  </a:path>
                </a:pathLst>
              </a:custGeom>
              <a:noFill/>
              <a:ln w="1270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73" name="Line 205"/>
              <p:cNvSpPr>
                <a:spLocks noChangeShapeType="1"/>
              </p:cNvSpPr>
              <p:nvPr/>
            </p:nvSpPr>
            <p:spPr bwMode="auto">
              <a:xfrm flipV="1">
                <a:off x="9342" y="1815"/>
                <a:ext cx="40" cy="8"/>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74" name="Line 206"/>
              <p:cNvSpPr>
                <a:spLocks noChangeShapeType="1"/>
              </p:cNvSpPr>
              <p:nvPr/>
            </p:nvSpPr>
            <p:spPr bwMode="auto">
              <a:xfrm flipV="1">
                <a:off x="9382" y="1807"/>
                <a:ext cx="41" cy="8"/>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75" name="Line 207"/>
              <p:cNvSpPr>
                <a:spLocks noChangeShapeType="1"/>
              </p:cNvSpPr>
              <p:nvPr/>
            </p:nvSpPr>
            <p:spPr bwMode="auto">
              <a:xfrm>
                <a:off x="9423" y="1807"/>
                <a:ext cx="40" cy="1"/>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76" name="Freeform 208"/>
              <p:cNvSpPr>
                <a:spLocks/>
              </p:cNvSpPr>
              <p:nvPr/>
            </p:nvSpPr>
            <p:spPr bwMode="auto">
              <a:xfrm>
                <a:off x="9463" y="1799"/>
                <a:ext cx="41" cy="8"/>
              </a:xfrm>
              <a:custGeom>
                <a:avLst/>
                <a:gdLst>
                  <a:gd name="T0" fmla="*/ 0 w 41"/>
                  <a:gd name="T1" fmla="*/ 8 h 8"/>
                  <a:gd name="T2" fmla="*/ 16 w 41"/>
                  <a:gd name="T3" fmla="*/ 0 h 8"/>
                  <a:gd name="T4" fmla="*/ 41 w 41"/>
                  <a:gd name="T5" fmla="*/ 0 h 8"/>
                </a:gdLst>
                <a:ahLst/>
                <a:cxnLst>
                  <a:cxn ang="0">
                    <a:pos x="T0" y="T1"/>
                  </a:cxn>
                  <a:cxn ang="0">
                    <a:pos x="T2" y="T3"/>
                  </a:cxn>
                  <a:cxn ang="0">
                    <a:pos x="T4" y="T5"/>
                  </a:cxn>
                </a:cxnLst>
                <a:rect l="0" t="0" r="r" b="b"/>
                <a:pathLst>
                  <a:path w="41" h="8">
                    <a:moveTo>
                      <a:pt x="0" y="8"/>
                    </a:moveTo>
                    <a:lnTo>
                      <a:pt x="16" y="0"/>
                    </a:lnTo>
                    <a:lnTo>
                      <a:pt x="41" y="0"/>
                    </a:lnTo>
                  </a:path>
                </a:pathLst>
              </a:custGeom>
              <a:noFill/>
              <a:ln w="1270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77" name="Freeform 209"/>
              <p:cNvSpPr>
                <a:spLocks/>
              </p:cNvSpPr>
              <p:nvPr/>
            </p:nvSpPr>
            <p:spPr bwMode="auto">
              <a:xfrm>
                <a:off x="9504" y="1799"/>
                <a:ext cx="40" cy="1"/>
              </a:xfrm>
              <a:custGeom>
                <a:avLst/>
                <a:gdLst>
                  <a:gd name="T0" fmla="*/ 0 w 40"/>
                  <a:gd name="T1" fmla="*/ 16 w 40"/>
                  <a:gd name="T2" fmla="*/ 40 w 40"/>
                </a:gdLst>
                <a:ahLst/>
                <a:cxnLst>
                  <a:cxn ang="0">
                    <a:pos x="T0" y="0"/>
                  </a:cxn>
                  <a:cxn ang="0">
                    <a:pos x="T1" y="0"/>
                  </a:cxn>
                  <a:cxn ang="0">
                    <a:pos x="T2" y="0"/>
                  </a:cxn>
                </a:cxnLst>
                <a:rect l="0" t="0" r="r" b="b"/>
                <a:pathLst>
                  <a:path w="40">
                    <a:moveTo>
                      <a:pt x="0" y="0"/>
                    </a:moveTo>
                    <a:lnTo>
                      <a:pt x="16" y="0"/>
                    </a:lnTo>
                    <a:lnTo>
                      <a:pt x="40" y="0"/>
                    </a:lnTo>
                  </a:path>
                </a:pathLst>
              </a:custGeom>
              <a:noFill/>
              <a:ln w="1270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78" name="Freeform 210"/>
              <p:cNvSpPr>
                <a:spLocks/>
              </p:cNvSpPr>
              <p:nvPr/>
            </p:nvSpPr>
            <p:spPr bwMode="auto">
              <a:xfrm>
                <a:off x="9544" y="1799"/>
                <a:ext cx="211" cy="1"/>
              </a:xfrm>
              <a:custGeom>
                <a:avLst/>
                <a:gdLst>
                  <a:gd name="T0" fmla="*/ 0 w 211"/>
                  <a:gd name="T1" fmla="*/ 41 w 211"/>
                  <a:gd name="T2" fmla="*/ 97 w 211"/>
                  <a:gd name="T3" fmla="*/ 154 w 211"/>
                  <a:gd name="T4" fmla="*/ 211 w 211"/>
                </a:gdLst>
                <a:ahLst/>
                <a:cxnLst>
                  <a:cxn ang="0">
                    <a:pos x="T0" y="0"/>
                  </a:cxn>
                  <a:cxn ang="0">
                    <a:pos x="T1" y="0"/>
                  </a:cxn>
                  <a:cxn ang="0">
                    <a:pos x="T2" y="0"/>
                  </a:cxn>
                  <a:cxn ang="0">
                    <a:pos x="T3" y="0"/>
                  </a:cxn>
                  <a:cxn ang="0">
                    <a:pos x="T4" y="0"/>
                  </a:cxn>
                </a:cxnLst>
                <a:rect l="0" t="0" r="r" b="b"/>
                <a:pathLst>
                  <a:path w="211">
                    <a:moveTo>
                      <a:pt x="0" y="0"/>
                    </a:moveTo>
                    <a:lnTo>
                      <a:pt x="41" y="0"/>
                    </a:lnTo>
                    <a:lnTo>
                      <a:pt x="97" y="0"/>
                    </a:lnTo>
                    <a:lnTo>
                      <a:pt x="154" y="0"/>
                    </a:lnTo>
                    <a:lnTo>
                      <a:pt x="211" y="0"/>
                    </a:lnTo>
                  </a:path>
                </a:pathLst>
              </a:custGeom>
              <a:noFill/>
              <a:ln w="1270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79" name="Line 211"/>
              <p:cNvSpPr>
                <a:spLocks noChangeShapeType="1"/>
              </p:cNvSpPr>
              <p:nvPr/>
            </p:nvSpPr>
            <p:spPr bwMode="auto">
              <a:xfrm>
                <a:off x="9755" y="1799"/>
                <a:ext cx="202" cy="1"/>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80" name="Line 212"/>
              <p:cNvSpPr>
                <a:spLocks noChangeShapeType="1"/>
              </p:cNvSpPr>
              <p:nvPr/>
            </p:nvSpPr>
            <p:spPr bwMode="auto">
              <a:xfrm>
                <a:off x="9957" y="1799"/>
                <a:ext cx="203" cy="1"/>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81" name="Line 213"/>
              <p:cNvSpPr>
                <a:spLocks noChangeShapeType="1"/>
              </p:cNvSpPr>
              <p:nvPr/>
            </p:nvSpPr>
            <p:spPr bwMode="auto">
              <a:xfrm>
                <a:off x="10160" y="1799"/>
                <a:ext cx="202" cy="1"/>
              </a:xfrm>
              <a:prstGeom prst="line">
                <a:avLst/>
              </a:prstGeom>
              <a:noFill/>
              <a:ln w="1270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grpSp>
      </p:grpSp>
      <p:grpSp>
        <p:nvGrpSpPr>
          <p:cNvPr id="186582" name="Group 214"/>
          <p:cNvGrpSpPr>
            <a:grpSpLocks/>
          </p:cNvGrpSpPr>
          <p:nvPr/>
        </p:nvGrpSpPr>
        <p:grpSpPr bwMode="auto">
          <a:xfrm>
            <a:off x="1529334" y="2867745"/>
            <a:ext cx="6465887" cy="2257425"/>
            <a:chOff x="1085" y="1721"/>
            <a:chExt cx="4073" cy="1485"/>
          </a:xfrm>
        </p:grpSpPr>
        <p:grpSp>
          <p:nvGrpSpPr>
            <p:cNvPr id="186583" name="Group 215"/>
            <p:cNvGrpSpPr>
              <a:grpSpLocks/>
            </p:cNvGrpSpPr>
            <p:nvPr/>
          </p:nvGrpSpPr>
          <p:grpSpPr bwMode="auto">
            <a:xfrm>
              <a:off x="1177" y="1721"/>
              <a:ext cx="2197" cy="225"/>
              <a:chOff x="1177" y="1721"/>
              <a:chExt cx="2197" cy="225"/>
            </a:xfrm>
          </p:grpSpPr>
          <p:sp>
            <p:nvSpPr>
              <p:cNvPr id="186584" name="Rectangle 216"/>
              <p:cNvSpPr>
                <a:spLocks noChangeArrowheads="1"/>
              </p:cNvSpPr>
              <p:nvPr/>
            </p:nvSpPr>
            <p:spPr bwMode="auto">
              <a:xfrm>
                <a:off x="1396" y="1835"/>
                <a:ext cx="855" cy="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GB" altLang="en-US" sz="1100"/>
                  <a:t>complications (x-rays)</a:t>
                </a:r>
                <a:endParaRPr lang="en-GB" altLang="en-US" sz="2400">
                  <a:latin typeface="Times New Roman" pitchFamily="18" charset="0"/>
                </a:endParaRPr>
              </a:p>
            </p:txBody>
          </p:sp>
          <p:sp>
            <p:nvSpPr>
              <p:cNvPr id="186585" name="Line 217"/>
              <p:cNvSpPr>
                <a:spLocks noChangeShapeType="1"/>
              </p:cNvSpPr>
              <p:nvPr/>
            </p:nvSpPr>
            <p:spPr bwMode="auto">
              <a:xfrm>
                <a:off x="1177" y="1778"/>
                <a:ext cx="195" cy="1"/>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86" name="Rectangle 218"/>
              <p:cNvSpPr>
                <a:spLocks noChangeArrowheads="1"/>
              </p:cNvSpPr>
              <p:nvPr/>
            </p:nvSpPr>
            <p:spPr bwMode="auto">
              <a:xfrm>
                <a:off x="1396" y="1721"/>
                <a:ext cx="1978" cy="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spcBef>
                    <a:spcPct val="0"/>
                  </a:spcBef>
                </a:pPr>
                <a:r>
                  <a:rPr lang="en-GB" altLang="en-US" sz="1100" dirty="0"/>
                  <a:t>probability of </a:t>
                </a:r>
                <a:r>
                  <a:rPr lang="en-GB" altLang="en-US" sz="1100" dirty="0" smtClean="0"/>
                  <a:t>tumour control without </a:t>
                </a:r>
                <a:r>
                  <a:rPr lang="en-GB" altLang="en-US" sz="1100" dirty="0"/>
                  <a:t>severe</a:t>
                </a:r>
                <a:endParaRPr lang="en-GB" altLang="en-US" sz="2400" dirty="0">
                  <a:latin typeface="Times New Roman" pitchFamily="18" charset="0"/>
                </a:endParaRPr>
              </a:p>
            </p:txBody>
          </p:sp>
        </p:grpSp>
        <p:grpSp>
          <p:nvGrpSpPr>
            <p:cNvPr id="186587" name="Group 219"/>
            <p:cNvGrpSpPr>
              <a:grpSpLocks/>
            </p:cNvGrpSpPr>
            <p:nvPr/>
          </p:nvGrpSpPr>
          <p:grpSpPr bwMode="auto">
            <a:xfrm>
              <a:off x="1085" y="2238"/>
              <a:ext cx="4073" cy="968"/>
              <a:chOff x="6289" y="2415"/>
              <a:chExt cx="4073" cy="794"/>
            </a:xfrm>
          </p:grpSpPr>
          <p:sp>
            <p:nvSpPr>
              <p:cNvPr id="186588" name="Line 220"/>
              <p:cNvSpPr>
                <a:spLocks noChangeShapeType="1"/>
              </p:cNvSpPr>
              <p:nvPr/>
            </p:nvSpPr>
            <p:spPr bwMode="auto">
              <a:xfrm>
                <a:off x="6289" y="3208"/>
                <a:ext cx="203" cy="1"/>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89" name="Line 221"/>
              <p:cNvSpPr>
                <a:spLocks noChangeShapeType="1"/>
              </p:cNvSpPr>
              <p:nvPr/>
            </p:nvSpPr>
            <p:spPr bwMode="auto">
              <a:xfrm>
                <a:off x="6492" y="3208"/>
                <a:ext cx="202" cy="1"/>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90" name="Line 222"/>
              <p:cNvSpPr>
                <a:spLocks noChangeShapeType="1"/>
              </p:cNvSpPr>
              <p:nvPr/>
            </p:nvSpPr>
            <p:spPr bwMode="auto">
              <a:xfrm>
                <a:off x="6694" y="3208"/>
                <a:ext cx="202" cy="1"/>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91" name="Line 223"/>
              <p:cNvSpPr>
                <a:spLocks noChangeShapeType="1"/>
              </p:cNvSpPr>
              <p:nvPr/>
            </p:nvSpPr>
            <p:spPr bwMode="auto">
              <a:xfrm>
                <a:off x="6896" y="3208"/>
                <a:ext cx="211" cy="1"/>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92" name="Line 224"/>
              <p:cNvSpPr>
                <a:spLocks noChangeShapeType="1"/>
              </p:cNvSpPr>
              <p:nvPr/>
            </p:nvSpPr>
            <p:spPr bwMode="auto">
              <a:xfrm>
                <a:off x="7107" y="3208"/>
                <a:ext cx="202" cy="1"/>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93" name="Line 225"/>
              <p:cNvSpPr>
                <a:spLocks noChangeShapeType="1"/>
              </p:cNvSpPr>
              <p:nvPr/>
            </p:nvSpPr>
            <p:spPr bwMode="auto">
              <a:xfrm>
                <a:off x="7309" y="3208"/>
                <a:ext cx="203" cy="1"/>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94" name="Freeform 226"/>
              <p:cNvSpPr>
                <a:spLocks/>
              </p:cNvSpPr>
              <p:nvPr/>
            </p:nvSpPr>
            <p:spPr bwMode="auto">
              <a:xfrm>
                <a:off x="7512" y="3208"/>
                <a:ext cx="202" cy="1"/>
              </a:xfrm>
              <a:custGeom>
                <a:avLst/>
                <a:gdLst>
                  <a:gd name="T0" fmla="*/ 0 w 202"/>
                  <a:gd name="T1" fmla="*/ 97 w 202"/>
                  <a:gd name="T2" fmla="*/ 202 w 202"/>
                </a:gdLst>
                <a:ahLst/>
                <a:cxnLst>
                  <a:cxn ang="0">
                    <a:pos x="T0" y="0"/>
                  </a:cxn>
                  <a:cxn ang="0">
                    <a:pos x="T1" y="0"/>
                  </a:cxn>
                  <a:cxn ang="0">
                    <a:pos x="T2" y="0"/>
                  </a:cxn>
                </a:cxnLst>
                <a:rect l="0" t="0" r="r" b="b"/>
                <a:pathLst>
                  <a:path w="202">
                    <a:moveTo>
                      <a:pt x="0" y="0"/>
                    </a:moveTo>
                    <a:lnTo>
                      <a:pt x="97" y="0"/>
                    </a:lnTo>
                    <a:lnTo>
                      <a:pt x="202" y="0"/>
                    </a:lnTo>
                  </a:path>
                </a:pathLst>
              </a:custGeom>
              <a:noFill/>
              <a:ln w="3175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95" name="Freeform 227"/>
              <p:cNvSpPr>
                <a:spLocks/>
              </p:cNvSpPr>
              <p:nvPr/>
            </p:nvSpPr>
            <p:spPr bwMode="auto">
              <a:xfrm>
                <a:off x="7714" y="3192"/>
                <a:ext cx="203" cy="16"/>
              </a:xfrm>
              <a:custGeom>
                <a:avLst/>
                <a:gdLst>
                  <a:gd name="T0" fmla="*/ 0 w 203"/>
                  <a:gd name="T1" fmla="*/ 16 h 16"/>
                  <a:gd name="T2" fmla="*/ 57 w 203"/>
                  <a:gd name="T3" fmla="*/ 16 h 16"/>
                  <a:gd name="T4" fmla="*/ 114 w 203"/>
                  <a:gd name="T5" fmla="*/ 8 h 16"/>
                  <a:gd name="T6" fmla="*/ 162 w 203"/>
                  <a:gd name="T7" fmla="*/ 0 h 16"/>
                  <a:gd name="T8" fmla="*/ 203 w 203"/>
                  <a:gd name="T9" fmla="*/ 0 h 16"/>
                </a:gdLst>
                <a:ahLst/>
                <a:cxnLst>
                  <a:cxn ang="0">
                    <a:pos x="T0" y="T1"/>
                  </a:cxn>
                  <a:cxn ang="0">
                    <a:pos x="T2" y="T3"/>
                  </a:cxn>
                  <a:cxn ang="0">
                    <a:pos x="T4" y="T5"/>
                  </a:cxn>
                  <a:cxn ang="0">
                    <a:pos x="T6" y="T7"/>
                  </a:cxn>
                  <a:cxn ang="0">
                    <a:pos x="T8" y="T9"/>
                  </a:cxn>
                </a:cxnLst>
                <a:rect l="0" t="0" r="r" b="b"/>
                <a:pathLst>
                  <a:path w="203" h="16">
                    <a:moveTo>
                      <a:pt x="0" y="16"/>
                    </a:moveTo>
                    <a:lnTo>
                      <a:pt x="57" y="16"/>
                    </a:lnTo>
                    <a:lnTo>
                      <a:pt x="114" y="8"/>
                    </a:lnTo>
                    <a:lnTo>
                      <a:pt x="162" y="0"/>
                    </a:lnTo>
                    <a:lnTo>
                      <a:pt x="203" y="0"/>
                    </a:lnTo>
                  </a:path>
                </a:pathLst>
              </a:custGeom>
              <a:noFill/>
              <a:ln w="3175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96" name="Freeform 228"/>
              <p:cNvSpPr>
                <a:spLocks/>
              </p:cNvSpPr>
              <p:nvPr/>
            </p:nvSpPr>
            <p:spPr bwMode="auto">
              <a:xfrm>
                <a:off x="7917" y="3192"/>
                <a:ext cx="40" cy="1"/>
              </a:xfrm>
              <a:custGeom>
                <a:avLst/>
                <a:gdLst>
                  <a:gd name="T0" fmla="*/ 0 w 40"/>
                  <a:gd name="T1" fmla="*/ 24 w 40"/>
                  <a:gd name="T2" fmla="*/ 40 w 40"/>
                </a:gdLst>
                <a:ahLst/>
                <a:cxnLst>
                  <a:cxn ang="0">
                    <a:pos x="T0" y="0"/>
                  </a:cxn>
                  <a:cxn ang="0">
                    <a:pos x="T1" y="0"/>
                  </a:cxn>
                  <a:cxn ang="0">
                    <a:pos x="T2" y="0"/>
                  </a:cxn>
                </a:cxnLst>
                <a:rect l="0" t="0" r="r" b="b"/>
                <a:pathLst>
                  <a:path w="40">
                    <a:moveTo>
                      <a:pt x="0" y="0"/>
                    </a:moveTo>
                    <a:lnTo>
                      <a:pt x="24" y="0"/>
                    </a:lnTo>
                    <a:lnTo>
                      <a:pt x="40" y="0"/>
                    </a:lnTo>
                  </a:path>
                </a:pathLst>
              </a:custGeom>
              <a:noFill/>
              <a:ln w="3175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597" name="Line 229"/>
              <p:cNvSpPr>
                <a:spLocks noChangeShapeType="1"/>
              </p:cNvSpPr>
              <p:nvPr/>
            </p:nvSpPr>
            <p:spPr bwMode="auto">
              <a:xfrm flipV="1">
                <a:off x="7957" y="3184"/>
                <a:ext cx="41" cy="8"/>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98" name="Line 230"/>
              <p:cNvSpPr>
                <a:spLocks noChangeShapeType="1"/>
              </p:cNvSpPr>
              <p:nvPr/>
            </p:nvSpPr>
            <p:spPr bwMode="auto">
              <a:xfrm flipV="1">
                <a:off x="7998" y="3176"/>
                <a:ext cx="40" cy="8"/>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599" name="Line 231"/>
              <p:cNvSpPr>
                <a:spLocks noChangeShapeType="1"/>
              </p:cNvSpPr>
              <p:nvPr/>
            </p:nvSpPr>
            <p:spPr bwMode="auto">
              <a:xfrm flipV="1">
                <a:off x="8038" y="3168"/>
                <a:ext cx="41" cy="8"/>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00" name="Line 232"/>
              <p:cNvSpPr>
                <a:spLocks noChangeShapeType="1"/>
              </p:cNvSpPr>
              <p:nvPr/>
            </p:nvSpPr>
            <p:spPr bwMode="auto">
              <a:xfrm flipV="1">
                <a:off x="8079" y="3160"/>
                <a:ext cx="40" cy="8"/>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01" name="Line 233"/>
              <p:cNvSpPr>
                <a:spLocks noChangeShapeType="1"/>
              </p:cNvSpPr>
              <p:nvPr/>
            </p:nvSpPr>
            <p:spPr bwMode="auto">
              <a:xfrm flipV="1">
                <a:off x="8119" y="3143"/>
                <a:ext cx="41" cy="17"/>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02" name="Line 234"/>
              <p:cNvSpPr>
                <a:spLocks noChangeShapeType="1"/>
              </p:cNvSpPr>
              <p:nvPr/>
            </p:nvSpPr>
            <p:spPr bwMode="auto">
              <a:xfrm flipV="1">
                <a:off x="8160" y="3127"/>
                <a:ext cx="40" cy="16"/>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03" name="Line 235"/>
              <p:cNvSpPr>
                <a:spLocks noChangeShapeType="1"/>
              </p:cNvSpPr>
              <p:nvPr/>
            </p:nvSpPr>
            <p:spPr bwMode="auto">
              <a:xfrm flipV="1">
                <a:off x="8200" y="3103"/>
                <a:ext cx="41" cy="24"/>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04" name="Freeform 236"/>
              <p:cNvSpPr>
                <a:spLocks/>
              </p:cNvSpPr>
              <p:nvPr/>
            </p:nvSpPr>
            <p:spPr bwMode="auto">
              <a:xfrm>
                <a:off x="8241" y="3079"/>
                <a:ext cx="40" cy="24"/>
              </a:xfrm>
              <a:custGeom>
                <a:avLst/>
                <a:gdLst>
                  <a:gd name="T0" fmla="*/ 0 w 40"/>
                  <a:gd name="T1" fmla="*/ 24 h 24"/>
                  <a:gd name="T2" fmla="*/ 16 w 40"/>
                  <a:gd name="T3" fmla="*/ 16 h 24"/>
                  <a:gd name="T4" fmla="*/ 40 w 40"/>
                  <a:gd name="T5" fmla="*/ 0 h 24"/>
                </a:gdLst>
                <a:ahLst/>
                <a:cxnLst>
                  <a:cxn ang="0">
                    <a:pos x="T0" y="T1"/>
                  </a:cxn>
                  <a:cxn ang="0">
                    <a:pos x="T2" y="T3"/>
                  </a:cxn>
                  <a:cxn ang="0">
                    <a:pos x="T4" y="T5"/>
                  </a:cxn>
                </a:cxnLst>
                <a:rect l="0" t="0" r="r" b="b"/>
                <a:pathLst>
                  <a:path w="40" h="24">
                    <a:moveTo>
                      <a:pt x="0" y="24"/>
                    </a:moveTo>
                    <a:lnTo>
                      <a:pt x="16" y="16"/>
                    </a:lnTo>
                    <a:lnTo>
                      <a:pt x="40" y="0"/>
                    </a:lnTo>
                  </a:path>
                </a:pathLst>
              </a:custGeom>
              <a:noFill/>
              <a:ln w="3175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05" name="Freeform 237"/>
              <p:cNvSpPr>
                <a:spLocks/>
              </p:cNvSpPr>
              <p:nvPr/>
            </p:nvSpPr>
            <p:spPr bwMode="auto">
              <a:xfrm>
                <a:off x="8281" y="3038"/>
                <a:ext cx="49" cy="41"/>
              </a:xfrm>
              <a:custGeom>
                <a:avLst/>
                <a:gdLst>
                  <a:gd name="T0" fmla="*/ 0 w 49"/>
                  <a:gd name="T1" fmla="*/ 41 h 41"/>
                  <a:gd name="T2" fmla="*/ 24 w 49"/>
                  <a:gd name="T3" fmla="*/ 24 h 41"/>
                  <a:gd name="T4" fmla="*/ 49 w 49"/>
                  <a:gd name="T5" fmla="*/ 0 h 41"/>
                </a:gdLst>
                <a:ahLst/>
                <a:cxnLst>
                  <a:cxn ang="0">
                    <a:pos x="T0" y="T1"/>
                  </a:cxn>
                  <a:cxn ang="0">
                    <a:pos x="T2" y="T3"/>
                  </a:cxn>
                  <a:cxn ang="0">
                    <a:pos x="T4" y="T5"/>
                  </a:cxn>
                </a:cxnLst>
                <a:rect l="0" t="0" r="r" b="b"/>
                <a:pathLst>
                  <a:path w="49" h="41">
                    <a:moveTo>
                      <a:pt x="0" y="41"/>
                    </a:moveTo>
                    <a:lnTo>
                      <a:pt x="24" y="24"/>
                    </a:lnTo>
                    <a:lnTo>
                      <a:pt x="49" y="0"/>
                    </a:lnTo>
                  </a:path>
                </a:pathLst>
              </a:custGeom>
              <a:noFill/>
              <a:ln w="3175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06" name="Line 238"/>
              <p:cNvSpPr>
                <a:spLocks noChangeShapeType="1"/>
              </p:cNvSpPr>
              <p:nvPr/>
            </p:nvSpPr>
            <p:spPr bwMode="auto">
              <a:xfrm flipV="1">
                <a:off x="8330" y="2998"/>
                <a:ext cx="40" cy="40"/>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07" name="Freeform 239"/>
              <p:cNvSpPr>
                <a:spLocks/>
              </p:cNvSpPr>
              <p:nvPr/>
            </p:nvSpPr>
            <p:spPr bwMode="auto">
              <a:xfrm>
                <a:off x="8370" y="2957"/>
                <a:ext cx="41" cy="41"/>
              </a:xfrm>
              <a:custGeom>
                <a:avLst/>
                <a:gdLst>
                  <a:gd name="T0" fmla="*/ 0 w 41"/>
                  <a:gd name="T1" fmla="*/ 41 h 41"/>
                  <a:gd name="T2" fmla="*/ 16 w 41"/>
                  <a:gd name="T3" fmla="*/ 24 h 41"/>
                  <a:gd name="T4" fmla="*/ 41 w 41"/>
                  <a:gd name="T5" fmla="*/ 0 h 41"/>
                </a:gdLst>
                <a:ahLst/>
                <a:cxnLst>
                  <a:cxn ang="0">
                    <a:pos x="T0" y="T1"/>
                  </a:cxn>
                  <a:cxn ang="0">
                    <a:pos x="T2" y="T3"/>
                  </a:cxn>
                  <a:cxn ang="0">
                    <a:pos x="T4" y="T5"/>
                  </a:cxn>
                </a:cxnLst>
                <a:rect l="0" t="0" r="r" b="b"/>
                <a:pathLst>
                  <a:path w="41" h="41">
                    <a:moveTo>
                      <a:pt x="0" y="41"/>
                    </a:moveTo>
                    <a:lnTo>
                      <a:pt x="16" y="24"/>
                    </a:lnTo>
                    <a:lnTo>
                      <a:pt x="41" y="0"/>
                    </a:lnTo>
                  </a:path>
                </a:pathLst>
              </a:custGeom>
              <a:noFill/>
              <a:ln w="3175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08" name="Line 240"/>
              <p:cNvSpPr>
                <a:spLocks noChangeShapeType="1"/>
              </p:cNvSpPr>
              <p:nvPr/>
            </p:nvSpPr>
            <p:spPr bwMode="auto">
              <a:xfrm flipV="1">
                <a:off x="8411" y="2900"/>
                <a:ext cx="40" cy="57"/>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09" name="Line 241"/>
              <p:cNvSpPr>
                <a:spLocks noChangeShapeType="1"/>
              </p:cNvSpPr>
              <p:nvPr/>
            </p:nvSpPr>
            <p:spPr bwMode="auto">
              <a:xfrm flipV="1">
                <a:off x="8451" y="2836"/>
                <a:ext cx="41" cy="64"/>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10" name="Line 242"/>
              <p:cNvSpPr>
                <a:spLocks noChangeShapeType="1"/>
              </p:cNvSpPr>
              <p:nvPr/>
            </p:nvSpPr>
            <p:spPr bwMode="auto">
              <a:xfrm flipV="1">
                <a:off x="8492" y="2763"/>
                <a:ext cx="40" cy="73"/>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11" name="Line 243"/>
              <p:cNvSpPr>
                <a:spLocks noChangeShapeType="1"/>
              </p:cNvSpPr>
              <p:nvPr/>
            </p:nvSpPr>
            <p:spPr bwMode="auto">
              <a:xfrm flipV="1">
                <a:off x="8532" y="2690"/>
                <a:ext cx="41" cy="73"/>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12" name="Line 244"/>
              <p:cNvSpPr>
                <a:spLocks noChangeShapeType="1"/>
              </p:cNvSpPr>
              <p:nvPr/>
            </p:nvSpPr>
            <p:spPr bwMode="auto">
              <a:xfrm flipV="1">
                <a:off x="8573" y="2617"/>
                <a:ext cx="40" cy="73"/>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13" name="Line 245"/>
              <p:cNvSpPr>
                <a:spLocks noChangeShapeType="1"/>
              </p:cNvSpPr>
              <p:nvPr/>
            </p:nvSpPr>
            <p:spPr bwMode="auto">
              <a:xfrm flipV="1">
                <a:off x="8613" y="2544"/>
                <a:ext cx="41" cy="73"/>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14" name="Freeform 246"/>
              <p:cNvSpPr>
                <a:spLocks/>
              </p:cNvSpPr>
              <p:nvPr/>
            </p:nvSpPr>
            <p:spPr bwMode="auto">
              <a:xfrm>
                <a:off x="8654" y="2479"/>
                <a:ext cx="40" cy="65"/>
              </a:xfrm>
              <a:custGeom>
                <a:avLst/>
                <a:gdLst>
                  <a:gd name="T0" fmla="*/ 0 w 40"/>
                  <a:gd name="T1" fmla="*/ 65 h 65"/>
                  <a:gd name="T2" fmla="*/ 16 w 40"/>
                  <a:gd name="T3" fmla="*/ 33 h 65"/>
                  <a:gd name="T4" fmla="*/ 40 w 40"/>
                  <a:gd name="T5" fmla="*/ 0 h 65"/>
                </a:gdLst>
                <a:ahLst/>
                <a:cxnLst>
                  <a:cxn ang="0">
                    <a:pos x="T0" y="T1"/>
                  </a:cxn>
                  <a:cxn ang="0">
                    <a:pos x="T2" y="T3"/>
                  </a:cxn>
                  <a:cxn ang="0">
                    <a:pos x="T4" y="T5"/>
                  </a:cxn>
                </a:cxnLst>
                <a:rect l="0" t="0" r="r" b="b"/>
                <a:pathLst>
                  <a:path w="40" h="65">
                    <a:moveTo>
                      <a:pt x="0" y="65"/>
                    </a:moveTo>
                    <a:lnTo>
                      <a:pt x="16" y="33"/>
                    </a:lnTo>
                    <a:lnTo>
                      <a:pt x="40" y="0"/>
                    </a:lnTo>
                  </a:path>
                </a:pathLst>
              </a:custGeom>
              <a:noFill/>
              <a:ln w="3175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15" name="Freeform 247"/>
              <p:cNvSpPr>
                <a:spLocks/>
              </p:cNvSpPr>
              <p:nvPr/>
            </p:nvSpPr>
            <p:spPr bwMode="auto">
              <a:xfrm>
                <a:off x="8694" y="2439"/>
                <a:ext cx="41" cy="40"/>
              </a:xfrm>
              <a:custGeom>
                <a:avLst/>
                <a:gdLst>
                  <a:gd name="T0" fmla="*/ 0 w 41"/>
                  <a:gd name="T1" fmla="*/ 40 h 40"/>
                  <a:gd name="T2" fmla="*/ 16 w 41"/>
                  <a:gd name="T3" fmla="*/ 16 h 40"/>
                  <a:gd name="T4" fmla="*/ 41 w 41"/>
                  <a:gd name="T5" fmla="*/ 0 h 40"/>
                </a:gdLst>
                <a:ahLst/>
                <a:cxnLst>
                  <a:cxn ang="0">
                    <a:pos x="T0" y="T1"/>
                  </a:cxn>
                  <a:cxn ang="0">
                    <a:pos x="T2" y="T3"/>
                  </a:cxn>
                  <a:cxn ang="0">
                    <a:pos x="T4" y="T5"/>
                  </a:cxn>
                </a:cxnLst>
                <a:rect l="0" t="0" r="r" b="b"/>
                <a:pathLst>
                  <a:path w="41" h="40">
                    <a:moveTo>
                      <a:pt x="0" y="40"/>
                    </a:moveTo>
                    <a:lnTo>
                      <a:pt x="16" y="16"/>
                    </a:lnTo>
                    <a:lnTo>
                      <a:pt x="41" y="0"/>
                    </a:lnTo>
                  </a:path>
                </a:pathLst>
              </a:custGeom>
              <a:noFill/>
              <a:ln w="3175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16" name="Freeform 248"/>
              <p:cNvSpPr>
                <a:spLocks/>
              </p:cNvSpPr>
              <p:nvPr/>
            </p:nvSpPr>
            <p:spPr bwMode="auto">
              <a:xfrm>
                <a:off x="8735" y="2415"/>
                <a:ext cx="40" cy="24"/>
              </a:xfrm>
              <a:custGeom>
                <a:avLst/>
                <a:gdLst>
                  <a:gd name="T0" fmla="*/ 0 w 40"/>
                  <a:gd name="T1" fmla="*/ 24 h 24"/>
                  <a:gd name="T2" fmla="*/ 16 w 40"/>
                  <a:gd name="T3" fmla="*/ 8 h 24"/>
                  <a:gd name="T4" fmla="*/ 40 w 40"/>
                  <a:gd name="T5" fmla="*/ 0 h 24"/>
                </a:gdLst>
                <a:ahLst/>
                <a:cxnLst>
                  <a:cxn ang="0">
                    <a:pos x="T0" y="T1"/>
                  </a:cxn>
                  <a:cxn ang="0">
                    <a:pos x="T2" y="T3"/>
                  </a:cxn>
                  <a:cxn ang="0">
                    <a:pos x="T4" y="T5"/>
                  </a:cxn>
                </a:cxnLst>
                <a:rect l="0" t="0" r="r" b="b"/>
                <a:pathLst>
                  <a:path w="40" h="24">
                    <a:moveTo>
                      <a:pt x="0" y="24"/>
                    </a:moveTo>
                    <a:lnTo>
                      <a:pt x="16" y="8"/>
                    </a:lnTo>
                    <a:lnTo>
                      <a:pt x="40" y="0"/>
                    </a:lnTo>
                  </a:path>
                </a:pathLst>
              </a:custGeom>
              <a:noFill/>
              <a:ln w="3175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17" name="Freeform 249"/>
              <p:cNvSpPr>
                <a:spLocks/>
              </p:cNvSpPr>
              <p:nvPr/>
            </p:nvSpPr>
            <p:spPr bwMode="auto">
              <a:xfrm>
                <a:off x="8775" y="2415"/>
                <a:ext cx="40" cy="1"/>
              </a:xfrm>
              <a:custGeom>
                <a:avLst/>
                <a:gdLst>
                  <a:gd name="T0" fmla="*/ 0 w 40"/>
                  <a:gd name="T1" fmla="*/ 16 w 40"/>
                  <a:gd name="T2" fmla="*/ 40 w 40"/>
                </a:gdLst>
                <a:ahLst/>
                <a:cxnLst>
                  <a:cxn ang="0">
                    <a:pos x="T0" y="0"/>
                  </a:cxn>
                  <a:cxn ang="0">
                    <a:pos x="T1" y="0"/>
                  </a:cxn>
                  <a:cxn ang="0">
                    <a:pos x="T2" y="0"/>
                  </a:cxn>
                </a:cxnLst>
                <a:rect l="0" t="0" r="r" b="b"/>
                <a:pathLst>
                  <a:path w="40">
                    <a:moveTo>
                      <a:pt x="0" y="0"/>
                    </a:moveTo>
                    <a:lnTo>
                      <a:pt x="16" y="0"/>
                    </a:lnTo>
                    <a:lnTo>
                      <a:pt x="40" y="0"/>
                    </a:lnTo>
                  </a:path>
                </a:pathLst>
              </a:custGeom>
              <a:noFill/>
              <a:ln w="3175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18" name="Freeform 250"/>
              <p:cNvSpPr>
                <a:spLocks/>
              </p:cNvSpPr>
              <p:nvPr/>
            </p:nvSpPr>
            <p:spPr bwMode="auto">
              <a:xfrm>
                <a:off x="8815" y="2415"/>
                <a:ext cx="41" cy="40"/>
              </a:xfrm>
              <a:custGeom>
                <a:avLst/>
                <a:gdLst>
                  <a:gd name="T0" fmla="*/ 0 w 41"/>
                  <a:gd name="T1" fmla="*/ 0 h 40"/>
                  <a:gd name="T2" fmla="*/ 17 w 41"/>
                  <a:gd name="T3" fmla="*/ 16 h 40"/>
                  <a:gd name="T4" fmla="*/ 41 w 41"/>
                  <a:gd name="T5" fmla="*/ 40 h 40"/>
                </a:gdLst>
                <a:ahLst/>
                <a:cxnLst>
                  <a:cxn ang="0">
                    <a:pos x="T0" y="T1"/>
                  </a:cxn>
                  <a:cxn ang="0">
                    <a:pos x="T2" y="T3"/>
                  </a:cxn>
                  <a:cxn ang="0">
                    <a:pos x="T4" y="T5"/>
                  </a:cxn>
                </a:cxnLst>
                <a:rect l="0" t="0" r="r" b="b"/>
                <a:pathLst>
                  <a:path w="41" h="40">
                    <a:moveTo>
                      <a:pt x="0" y="0"/>
                    </a:moveTo>
                    <a:lnTo>
                      <a:pt x="17" y="16"/>
                    </a:lnTo>
                    <a:lnTo>
                      <a:pt x="41" y="40"/>
                    </a:lnTo>
                  </a:path>
                </a:pathLst>
              </a:custGeom>
              <a:noFill/>
              <a:ln w="3175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19" name="Freeform 251"/>
              <p:cNvSpPr>
                <a:spLocks/>
              </p:cNvSpPr>
              <p:nvPr/>
            </p:nvSpPr>
            <p:spPr bwMode="auto">
              <a:xfrm>
                <a:off x="8856" y="2455"/>
                <a:ext cx="40" cy="65"/>
              </a:xfrm>
              <a:custGeom>
                <a:avLst/>
                <a:gdLst>
                  <a:gd name="T0" fmla="*/ 0 w 40"/>
                  <a:gd name="T1" fmla="*/ 0 h 65"/>
                  <a:gd name="T2" fmla="*/ 16 w 40"/>
                  <a:gd name="T3" fmla="*/ 32 h 65"/>
                  <a:gd name="T4" fmla="*/ 40 w 40"/>
                  <a:gd name="T5" fmla="*/ 65 h 65"/>
                </a:gdLst>
                <a:ahLst/>
                <a:cxnLst>
                  <a:cxn ang="0">
                    <a:pos x="T0" y="T1"/>
                  </a:cxn>
                  <a:cxn ang="0">
                    <a:pos x="T2" y="T3"/>
                  </a:cxn>
                  <a:cxn ang="0">
                    <a:pos x="T4" y="T5"/>
                  </a:cxn>
                </a:cxnLst>
                <a:rect l="0" t="0" r="r" b="b"/>
                <a:pathLst>
                  <a:path w="40" h="65">
                    <a:moveTo>
                      <a:pt x="0" y="0"/>
                    </a:moveTo>
                    <a:lnTo>
                      <a:pt x="16" y="32"/>
                    </a:lnTo>
                    <a:lnTo>
                      <a:pt x="40" y="65"/>
                    </a:lnTo>
                  </a:path>
                </a:pathLst>
              </a:custGeom>
              <a:noFill/>
              <a:ln w="3175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20" name="Freeform 252"/>
              <p:cNvSpPr>
                <a:spLocks/>
              </p:cNvSpPr>
              <p:nvPr/>
            </p:nvSpPr>
            <p:spPr bwMode="auto">
              <a:xfrm>
                <a:off x="8896" y="2520"/>
                <a:ext cx="41" cy="89"/>
              </a:xfrm>
              <a:custGeom>
                <a:avLst/>
                <a:gdLst>
                  <a:gd name="T0" fmla="*/ 0 w 41"/>
                  <a:gd name="T1" fmla="*/ 0 h 89"/>
                  <a:gd name="T2" fmla="*/ 17 w 41"/>
                  <a:gd name="T3" fmla="*/ 40 h 89"/>
                  <a:gd name="T4" fmla="*/ 41 w 41"/>
                  <a:gd name="T5" fmla="*/ 89 h 89"/>
                </a:gdLst>
                <a:ahLst/>
                <a:cxnLst>
                  <a:cxn ang="0">
                    <a:pos x="T0" y="T1"/>
                  </a:cxn>
                  <a:cxn ang="0">
                    <a:pos x="T2" y="T3"/>
                  </a:cxn>
                  <a:cxn ang="0">
                    <a:pos x="T4" y="T5"/>
                  </a:cxn>
                </a:cxnLst>
                <a:rect l="0" t="0" r="r" b="b"/>
                <a:pathLst>
                  <a:path w="41" h="89">
                    <a:moveTo>
                      <a:pt x="0" y="0"/>
                    </a:moveTo>
                    <a:lnTo>
                      <a:pt x="17" y="40"/>
                    </a:lnTo>
                    <a:lnTo>
                      <a:pt x="41" y="89"/>
                    </a:lnTo>
                  </a:path>
                </a:pathLst>
              </a:custGeom>
              <a:noFill/>
              <a:ln w="3175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21" name="Freeform 253"/>
              <p:cNvSpPr>
                <a:spLocks/>
              </p:cNvSpPr>
              <p:nvPr/>
            </p:nvSpPr>
            <p:spPr bwMode="auto">
              <a:xfrm>
                <a:off x="8937" y="2609"/>
                <a:ext cx="40" cy="105"/>
              </a:xfrm>
              <a:custGeom>
                <a:avLst/>
                <a:gdLst>
                  <a:gd name="T0" fmla="*/ 0 w 40"/>
                  <a:gd name="T1" fmla="*/ 0 h 105"/>
                  <a:gd name="T2" fmla="*/ 16 w 40"/>
                  <a:gd name="T3" fmla="*/ 49 h 105"/>
                  <a:gd name="T4" fmla="*/ 40 w 40"/>
                  <a:gd name="T5" fmla="*/ 105 h 105"/>
                </a:gdLst>
                <a:ahLst/>
                <a:cxnLst>
                  <a:cxn ang="0">
                    <a:pos x="T0" y="T1"/>
                  </a:cxn>
                  <a:cxn ang="0">
                    <a:pos x="T2" y="T3"/>
                  </a:cxn>
                  <a:cxn ang="0">
                    <a:pos x="T4" y="T5"/>
                  </a:cxn>
                </a:cxnLst>
                <a:rect l="0" t="0" r="r" b="b"/>
                <a:pathLst>
                  <a:path w="40" h="105">
                    <a:moveTo>
                      <a:pt x="0" y="0"/>
                    </a:moveTo>
                    <a:lnTo>
                      <a:pt x="16" y="49"/>
                    </a:lnTo>
                    <a:lnTo>
                      <a:pt x="40" y="105"/>
                    </a:lnTo>
                  </a:path>
                </a:pathLst>
              </a:custGeom>
              <a:noFill/>
              <a:ln w="3175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22" name="Line 254"/>
              <p:cNvSpPr>
                <a:spLocks noChangeShapeType="1"/>
              </p:cNvSpPr>
              <p:nvPr/>
            </p:nvSpPr>
            <p:spPr bwMode="auto">
              <a:xfrm>
                <a:off x="8977" y="2714"/>
                <a:ext cx="41" cy="97"/>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23" name="Freeform 255"/>
              <p:cNvSpPr>
                <a:spLocks/>
              </p:cNvSpPr>
              <p:nvPr/>
            </p:nvSpPr>
            <p:spPr bwMode="auto">
              <a:xfrm>
                <a:off x="9018" y="2811"/>
                <a:ext cx="40" cy="98"/>
              </a:xfrm>
              <a:custGeom>
                <a:avLst/>
                <a:gdLst>
                  <a:gd name="T0" fmla="*/ 0 w 40"/>
                  <a:gd name="T1" fmla="*/ 0 h 98"/>
                  <a:gd name="T2" fmla="*/ 16 w 40"/>
                  <a:gd name="T3" fmla="*/ 49 h 98"/>
                  <a:gd name="T4" fmla="*/ 40 w 40"/>
                  <a:gd name="T5" fmla="*/ 98 h 98"/>
                </a:gdLst>
                <a:ahLst/>
                <a:cxnLst>
                  <a:cxn ang="0">
                    <a:pos x="T0" y="T1"/>
                  </a:cxn>
                  <a:cxn ang="0">
                    <a:pos x="T2" y="T3"/>
                  </a:cxn>
                  <a:cxn ang="0">
                    <a:pos x="T4" y="T5"/>
                  </a:cxn>
                </a:cxnLst>
                <a:rect l="0" t="0" r="r" b="b"/>
                <a:pathLst>
                  <a:path w="40" h="98">
                    <a:moveTo>
                      <a:pt x="0" y="0"/>
                    </a:moveTo>
                    <a:lnTo>
                      <a:pt x="16" y="49"/>
                    </a:lnTo>
                    <a:lnTo>
                      <a:pt x="40" y="98"/>
                    </a:lnTo>
                  </a:path>
                </a:pathLst>
              </a:custGeom>
              <a:noFill/>
              <a:ln w="3175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24" name="Freeform 256"/>
              <p:cNvSpPr>
                <a:spLocks/>
              </p:cNvSpPr>
              <p:nvPr/>
            </p:nvSpPr>
            <p:spPr bwMode="auto">
              <a:xfrm>
                <a:off x="9058" y="2909"/>
                <a:ext cx="41" cy="81"/>
              </a:xfrm>
              <a:custGeom>
                <a:avLst/>
                <a:gdLst>
                  <a:gd name="T0" fmla="*/ 0 w 41"/>
                  <a:gd name="T1" fmla="*/ 0 h 81"/>
                  <a:gd name="T2" fmla="*/ 17 w 41"/>
                  <a:gd name="T3" fmla="*/ 40 h 81"/>
                  <a:gd name="T4" fmla="*/ 41 w 41"/>
                  <a:gd name="T5" fmla="*/ 81 h 81"/>
                </a:gdLst>
                <a:ahLst/>
                <a:cxnLst>
                  <a:cxn ang="0">
                    <a:pos x="T0" y="T1"/>
                  </a:cxn>
                  <a:cxn ang="0">
                    <a:pos x="T2" y="T3"/>
                  </a:cxn>
                  <a:cxn ang="0">
                    <a:pos x="T4" y="T5"/>
                  </a:cxn>
                </a:cxnLst>
                <a:rect l="0" t="0" r="r" b="b"/>
                <a:pathLst>
                  <a:path w="41" h="81">
                    <a:moveTo>
                      <a:pt x="0" y="0"/>
                    </a:moveTo>
                    <a:lnTo>
                      <a:pt x="17" y="40"/>
                    </a:lnTo>
                    <a:lnTo>
                      <a:pt x="41" y="81"/>
                    </a:lnTo>
                  </a:path>
                </a:pathLst>
              </a:custGeom>
              <a:noFill/>
              <a:ln w="3175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25" name="Freeform 257"/>
              <p:cNvSpPr>
                <a:spLocks/>
              </p:cNvSpPr>
              <p:nvPr/>
            </p:nvSpPr>
            <p:spPr bwMode="auto">
              <a:xfrm>
                <a:off x="9099" y="2990"/>
                <a:ext cx="40" cy="56"/>
              </a:xfrm>
              <a:custGeom>
                <a:avLst/>
                <a:gdLst>
                  <a:gd name="T0" fmla="*/ 0 w 40"/>
                  <a:gd name="T1" fmla="*/ 0 h 56"/>
                  <a:gd name="T2" fmla="*/ 16 w 40"/>
                  <a:gd name="T3" fmla="*/ 32 h 56"/>
                  <a:gd name="T4" fmla="*/ 40 w 40"/>
                  <a:gd name="T5" fmla="*/ 56 h 56"/>
                </a:gdLst>
                <a:ahLst/>
                <a:cxnLst>
                  <a:cxn ang="0">
                    <a:pos x="T0" y="T1"/>
                  </a:cxn>
                  <a:cxn ang="0">
                    <a:pos x="T2" y="T3"/>
                  </a:cxn>
                  <a:cxn ang="0">
                    <a:pos x="T4" y="T5"/>
                  </a:cxn>
                </a:cxnLst>
                <a:rect l="0" t="0" r="r" b="b"/>
                <a:pathLst>
                  <a:path w="40" h="56">
                    <a:moveTo>
                      <a:pt x="0" y="0"/>
                    </a:moveTo>
                    <a:lnTo>
                      <a:pt x="16" y="32"/>
                    </a:lnTo>
                    <a:lnTo>
                      <a:pt x="40" y="56"/>
                    </a:lnTo>
                  </a:path>
                </a:pathLst>
              </a:custGeom>
              <a:noFill/>
              <a:ln w="3175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26" name="Freeform 258"/>
              <p:cNvSpPr>
                <a:spLocks/>
              </p:cNvSpPr>
              <p:nvPr/>
            </p:nvSpPr>
            <p:spPr bwMode="auto">
              <a:xfrm>
                <a:off x="9139" y="3046"/>
                <a:ext cx="41" cy="49"/>
              </a:xfrm>
              <a:custGeom>
                <a:avLst/>
                <a:gdLst>
                  <a:gd name="T0" fmla="*/ 0 w 41"/>
                  <a:gd name="T1" fmla="*/ 0 h 49"/>
                  <a:gd name="T2" fmla="*/ 17 w 41"/>
                  <a:gd name="T3" fmla="*/ 25 h 49"/>
                  <a:gd name="T4" fmla="*/ 41 w 41"/>
                  <a:gd name="T5" fmla="*/ 49 h 49"/>
                </a:gdLst>
                <a:ahLst/>
                <a:cxnLst>
                  <a:cxn ang="0">
                    <a:pos x="T0" y="T1"/>
                  </a:cxn>
                  <a:cxn ang="0">
                    <a:pos x="T2" y="T3"/>
                  </a:cxn>
                  <a:cxn ang="0">
                    <a:pos x="T4" y="T5"/>
                  </a:cxn>
                </a:cxnLst>
                <a:rect l="0" t="0" r="r" b="b"/>
                <a:pathLst>
                  <a:path w="41" h="49">
                    <a:moveTo>
                      <a:pt x="0" y="0"/>
                    </a:moveTo>
                    <a:lnTo>
                      <a:pt x="17" y="25"/>
                    </a:lnTo>
                    <a:lnTo>
                      <a:pt x="41" y="49"/>
                    </a:lnTo>
                  </a:path>
                </a:pathLst>
              </a:custGeom>
              <a:noFill/>
              <a:ln w="3175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27" name="Line 259"/>
              <p:cNvSpPr>
                <a:spLocks noChangeShapeType="1"/>
              </p:cNvSpPr>
              <p:nvPr/>
            </p:nvSpPr>
            <p:spPr bwMode="auto">
              <a:xfrm>
                <a:off x="9180" y="3095"/>
                <a:ext cx="40" cy="32"/>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28" name="Line 260"/>
              <p:cNvSpPr>
                <a:spLocks noChangeShapeType="1"/>
              </p:cNvSpPr>
              <p:nvPr/>
            </p:nvSpPr>
            <p:spPr bwMode="auto">
              <a:xfrm>
                <a:off x="9220" y="3127"/>
                <a:ext cx="41" cy="24"/>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29" name="Freeform 261"/>
              <p:cNvSpPr>
                <a:spLocks/>
              </p:cNvSpPr>
              <p:nvPr/>
            </p:nvSpPr>
            <p:spPr bwMode="auto">
              <a:xfrm>
                <a:off x="9261" y="3151"/>
                <a:ext cx="40" cy="25"/>
              </a:xfrm>
              <a:custGeom>
                <a:avLst/>
                <a:gdLst>
                  <a:gd name="T0" fmla="*/ 0 w 40"/>
                  <a:gd name="T1" fmla="*/ 0 h 25"/>
                  <a:gd name="T2" fmla="*/ 16 w 40"/>
                  <a:gd name="T3" fmla="*/ 17 h 25"/>
                  <a:gd name="T4" fmla="*/ 40 w 40"/>
                  <a:gd name="T5" fmla="*/ 25 h 25"/>
                </a:gdLst>
                <a:ahLst/>
                <a:cxnLst>
                  <a:cxn ang="0">
                    <a:pos x="T0" y="T1"/>
                  </a:cxn>
                  <a:cxn ang="0">
                    <a:pos x="T2" y="T3"/>
                  </a:cxn>
                  <a:cxn ang="0">
                    <a:pos x="T4" y="T5"/>
                  </a:cxn>
                </a:cxnLst>
                <a:rect l="0" t="0" r="r" b="b"/>
                <a:pathLst>
                  <a:path w="40" h="25">
                    <a:moveTo>
                      <a:pt x="0" y="0"/>
                    </a:moveTo>
                    <a:lnTo>
                      <a:pt x="16" y="17"/>
                    </a:lnTo>
                    <a:lnTo>
                      <a:pt x="40" y="25"/>
                    </a:lnTo>
                  </a:path>
                </a:pathLst>
              </a:custGeom>
              <a:noFill/>
              <a:ln w="3175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30" name="Freeform 262"/>
              <p:cNvSpPr>
                <a:spLocks/>
              </p:cNvSpPr>
              <p:nvPr/>
            </p:nvSpPr>
            <p:spPr bwMode="auto">
              <a:xfrm>
                <a:off x="9301" y="3176"/>
                <a:ext cx="41" cy="8"/>
              </a:xfrm>
              <a:custGeom>
                <a:avLst/>
                <a:gdLst>
                  <a:gd name="T0" fmla="*/ 0 w 41"/>
                  <a:gd name="T1" fmla="*/ 0 h 8"/>
                  <a:gd name="T2" fmla="*/ 17 w 41"/>
                  <a:gd name="T3" fmla="*/ 8 h 8"/>
                  <a:gd name="T4" fmla="*/ 41 w 41"/>
                  <a:gd name="T5" fmla="*/ 8 h 8"/>
                </a:gdLst>
                <a:ahLst/>
                <a:cxnLst>
                  <a:cxn ang="0">
                    <a:pos x="T0" y="T1"/>
                  </a:cxn>
                  <a:cxn ang="0">
                    <a:pos x="T2" y="T3"/>
                  </a:cxn>
                  <a:cxn ang="0">
                    <a:pos x="T4" y="T5"/>
                  </a:cxn>
                </a:cxnLst>
                <a:rect l="0" t="0" r="r" b="b"/>
                <a:pathLst>
                  <a:path w="41" h="8">
                    <a:moveTo>
                      <a:pt x="0" y="0"/>
                    </a:moveTo>
                    <a:lnTo>
                      <a:pt x="17" y="8"/>
                    </a:lnTo>
                    <a:lnTo>
                      <a:pt x="41" y="8"/>
                    </a:lnTo>
                  </a:path>
                </a:pathLst>
              </a:custGeom>
              <a:noFill/>
              <a:ln w="3175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31" name="Line 263"/>
              <p:cNvSpPr>
                <a:spLocks noChangeShapeType="1"/>
              </p:cNvSpPr>
              <p:nvPr/>
            </p:nvSpPr>
            <p:spPr bwMode="auto">
              <a:xfrm>
                <a:off x="9342" y="3184"/>
                <a:ext cx="40" cy="8"/>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32" name="Line 264"/>
              <p:cNvSpPr>
                <a:spLocks noChangeShapeType="1"/>
              </p:cNvSpPr>
              <p:nvPr/>
            </p:nvSpPr>
            <p:spPr bwMode="auto">
              <a:xfrm>
                <a:off x="9382" y="3192"/>
                <a:ext cx="41" cy="8"/>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33" name="Line 265"/>
              <p:cNvSpPr>
                <a:spLocks noChangeShapeType="1"/>
              </p:cNvSpPr>
              <p:nvPr/>
            </p:nvSpPr>
            <p:spPr bwMode="auto">
              <a:xfrm>
                <a:off x="9423" y="3200"/>
                <a:ext cx="40" cy="1"/>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34" name="Freeform 266"/>
              <p:cNvSpPr>
                <a:spLocks/>
              </p:cNvSpPr>
              <p:nvPr/>
            </p:nvSpPr>
            <p:spPr bwMode="auto">
              <a:xfrm>
                <a:off x="9463" y="3200"/>
                <a:ext cx="41" cy="8"/>
              </a:xfrm>
              <a:custGeom>
                <a:avLst/>
                <a:gdLst>
                  <a:gd name="T0" fmla="*/ 0 w 41"/>
                  <a:gd name="T1" fmla="*/ 0 h 8"/>
                  <a:gd name="T2" fmla="*/ 16 w 41"/>
                  <a:gd name="T3" fmla="*/ 0 h 8"/>
                  <a:gd name="T4" fmla="*/ 41 w 41"/>
                  <a:gd name="T5" fmla="*/ 8 h 8"/>
                </a:gdLst>
                <a:ahLst/>
                <a:cxnLst>
                  <a:cxn ang="0">
                    <a:pos x="T0" y="T1"/>
                  </a:cxn>
                  <a:cxn ang="0">
                    <a:pos x="T2" y="T3"/>
                  </a:cxn>
                  <a:cxn ang="0">
                    <a:pos x="T4" y="T5"/>
                  </a:cxn>
                </a:cxnLst>
                <a:rect l="0" t="0" r="r" b="b"/>
                <a:pathLst>
                  <a:path w="41" h="8">
                    <a:moveTo>
                      <a:pt x="0" y="0"/>
                    </a:moveTo>
                    <a:lnTo>
                      <a:pt x="16" y="0"/>
                    </a:lnTo>
                    <a:lnTo>
                      <a:pt x="41" y="8"/>
                    </a:lnTo>
                  </a:path>
                </a:pathLst>
              </a:custGeom>
              <a:noFill/>
              <a:ln w="3175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35" name="Freeform 267"/>
              <p:cNvSpPr>
                <a:spLocks/>
              </p:cNvSpPr>
              <p:nvPr/>
            </p:nvSpPr>
            <p:spPr bwMode="auto">
              <a:xfrm>
                <a:off x="9504" y="3208"/>
                <a:ext cx="40" cy="1"/>
              </a:xfrm>
              <a:custGeom>
                <a:avLst/>
                <a:gdLst>
                  <a:gd name="T0" fmla="*/ 0 w 40"/>
                  <a:gd name="T1" fmla="*/ 16 w 40"/>
                  <a:gd name="T2" fmla="*/ 40 w 40"/>
                </a:gdLst>
                <a:ahLst/>
                <a:cxnLst>
                  <a:cxn ang="0">
                    <a:pos x="T0" y="0"/>
                  </a:cxn>
                  <a:cxn ang="0">
                    <a:pos x="T1" y="0"/>
                  </a:cxn>
                  <a:cxn ang="0">
                    <a:pos x="T2" y="0"/>
                  </a:cxn>
                </a:cxnLst>
                <a:rect l="0" t="0" r="r" b="b"/>
                <a:pathLst>
                  <a:path w="40">
                    <a:moveTo>
                      <a:pt x="0" y="0"/>
                    </a:moveTo>
                    <a:lnTo>
                      <a:pt x="16" y="0"/>
                    </a:lnTo>
                    <a:lnTo>
                      <a:pt x="40" y="0"/>
                    </a:lnTo>
                  </a:path>
                </a:pathLst>
              </a:custGeom>
              <a:noFill/>
              <a:ln w="3175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36" name="Freeform 268"/>
              <p:cNvSpPr>
                <a:spLocks/>
              </p:cNvSpPr>
              <p:nvPr/>
            </p:nvSpPr>
            <p:spPr bwMode="auto">
              <a:xfrm>
                <a:off x="9544" y="3208"/>
                <a:ext cx="211" cy="1"/>
              </a:xfrm>
              <a:custGeom>
                <a:avLst/>
                <a:gdLst>
                  <a:gd name="T0" fmla="*/ 0 w 211"/>
                  <a:gd name="T1" fmla="*/ 41 w 211"/>
                  <a:gd name="T2" fmla="*/ 97 w 211"/>
                  <a:gd name="T3" fmla="*/ 154 w 211"/>
                  <a:gd name="T4" fmla="*/ 211 w 211"/>
                </a:gdLst>
                <a:ahLst/>
                <a:cxnLst>
                  <a:cxn ang="0">
                    <a:pos x="T0" y="0"/>
                  </a:cxn>
                  <a:cxn ang="0">
                    <a:pos x="T1" y="0"/>
                  </a:cxn>
                  <a:cxn ang="0">
                    <a:pos x="T2" y="0"/>
                  </a:cxn>
                  <a:cxn ang="0">
                    <a:pos x="T3" y="0"/>
                  </a:cxn>
                  <a:cxn ang="0">
                    <a:pos x="T4" y="0"/>
                  </a:cxn>
                </a:cxnLst>
                <a:rect l="0" t="0" r="r" b="b"/>
                <a:pathLst>
                  <a:path w="211">
                    <a:moveTo>
                      <a:pt x="0" y="0"/>
                    </a:moveTo>
                    <a:lnTo>
                      <a:pt x="41" y="0"/>
                    </a:lnTo>
                    <a:lnTo>
                      <a:pt x="97" y="0"/>
                    </a:lnTo>
                    <a:lnTo>
                      <a:pt x="154" y="0"/>
                    </a:lnTo>
                    <a:lnTo>
                      <a:pt x="211" y="0"/>
                    </a:lnTo>
                  </a:path>
                </a:pathLst>
              </a:custGeom>
              <a:noFill/>
              <a:ln w="31750">
                <a:solidFill>
                  <a:srgbClr val="00008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37" name="Line 269"/>
              <p:cNvSpPr>
                <a:spLocks noChangeShapeType="1"/>
              </p:cNvSpPr>
              <p:nvPr/>
            </p:nvSpPr>
            <p:spPr bwMode="auto">
              <a:xfrm>
                <a:off x="9755" y="3208"/>
                <a:ext cx="202" cy="1"/>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38" name="Line 270"/>
              <p:cNvSpPr>
                <a:spLocks noChangeShapeType="1"/>
              </p:cNvSpPr>
              <p:nvPr/>
            </p:nvSpPr>
            <p:spPr bwMode="auto">
              <a:xfrm>
                <a:off x="9957" y="3208"/>
                <a:ext cx="203" cy="1"/>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39" name="Line 271"/>
              <p:cNvSpPr>
                <a:spLocks noChangeShapeType="1"/>
              </p:cNvSpPr>
              <p:nvPr/>
            </p:nvSpPr>
            <p:spPr bwMode="auto">
              <a:xfrm>
                <a:off x="10160" y="3208"/>
                <a:ext cx="202" cy="1"/>
              </a:xfrm>
              <a:prstGeom prst="line">
                <a:avLst/>
              </a:prstGeom>
              <a:noFill/>
              <a:ln w="31750">
                <a:solidFill>
                  <a:srgbClr val="000080"/>
                </a:solidFill>
                <a:round/>
                <a:headEnd/>
                <a:tailEnd/>
              </a:ln>
              <a:extLst>
                <a:ext uri="{909E8E84-426E-40DD-AFC4-6F175D3DCCD1}">
                  <a14:hiddenFill xmlns:a14="http://schemas.microsoft.com/office/drawing/2010/main">
                    <a:noFill/>
                  </a14:hiddenFill>
                </a:ext>
              </a:extLst>
            </p:spPr>
            <p:txBody>
              <a:bodyPr/>
              <a:lstStyle/>
              <a:p>
                <a:endParaRPr lang="en-GB"/>
              </a:p>
            </p:txBody>
          </p:sp>
        </p:grpSp>
      </p:grpSp>
      <p:grpSp>
        <p:nvGrpSpPr>
          <p:cNvPr id="186760" name="Group 392"/>
          <p:cNvGrpSpPr>
            <a:grpSpLocks/>
          </p:cNvGrpSpPr>
          <p:nvPr/>
        </p:nvGrpSpPr>
        <p:grpSpPr bwMode="auto">
          <a:xfrm>
            <a:off x="1529334" y="2461345"/>
            <a:ext cx="6465887" cy="2667000"/>
            <a:chOff x="1085" y="1489"/>
            <a:chExt cx="4073" cy="1719"/>
          </a:xfrm>
        </p:grpSpPr>
        <p:grpSp>
          <p:nvGrpSpPr>
            <p:cNvPr id="186758" name="Group 390"/>
            <p:cNvGrpSpPr>
              <a:grpSpLocks/>
            </p:cNvGrpSpPr>
            <p:nvPr/>
          </p:nvGrpSpPr>
          <p:grpSpPr bwMode="auto">
            <a:xfrm>
              <a:off x="1177" y="1988"/>
              <a:ext cx="1564" cy="222"/>
              <a:chOff x="1177" y="1988"/>
              <a:chExt cx="1564" cy="222"/>
            </a:xfrm>
          </p:grpSpPr>
          <p:sp>
            <p:nvSpPr>
              <p:cNvPr id="186642" name="Line 274"/>
              <p:cNvSpPr>
                <a:spLocks noChangeShapeType="1"/>
              </p:cNvSpPr>
              <p:nvPr/>
            </p:nvSpPr>
            <p:spPr bwMode="auto">
              <a:xfrm>
                <a:off x="1177" y="2045"/>
                <a:ext cx="195"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43" name="Rectangle 275"/>
              <p:cNvSpPr>
                <a:spLocks noChangeArrowheads="1"/>
              </p:cNvSpPr>
              <p:nvPr/>
            </p:nvSpPr>
            <p:spPr bwMode="auto">
              <a:xfrm>
                <a:off x="1396" y="1988"/>
                <a:ext cx="134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6600"/>
                    </a:solidFill>
                    <a:miter lim="800000"/>
                    <a:headEnd/>
                    <a:tailEnd/>
                  </a14:hiddenLine>
                </a:ext>
              </a:extLst>
            </p:spPr>
            <p:txBody>
              <a:bodyPr wrap="none" lIns="0" tIns="0" rIns="0" bIns="0">
                <a:spAutoFit/>
              </a:bodyPr>
              <a:lstStyle/>
              <a:p>
                <a:pPr algn="l">
                  <a:spcBef>
                    <a:spcPct val="0"/>
                  </a:spcBef>
                </a:pPr>
                <a:r>
                  <a:rPr lang="en-GB" altLang="en-US" sz="1100">
                    <a:solidFill>
                      <a:srgbClr val="FF6600"/>
                    </a:solidFill>
                  </a:rPr>
                  <a:t>probability of severe complications</a:t>
                </a:r>
              </a:p>
            </p:txBody>
          </p:sp>
          <p:sp>
            <p:nvSpPr>
              <p:cNvPr id="186644" name="Rectangle 276"/>
              <p:cNvSpPr>
                <a:spLocks noChangeArrowheads="1"/>
              </p:cNvSpPr>
              <p:nvPr/>
            </p:nvSpPr>
            <p:spPr bwMode="auto">
              <a:xfrm>
                <a:off x="1396" y="2102"/>
                <a:ext cx="351" cy="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6600"/>
                    </a:solidFill>
                    <a:miter lim="800000"/>
                    <a:headEnd/>
                    <a:tailEnd/>
                  </a14:hiddenLine>
                </a:ext>
              </a:extLst>
            </p:spPr>
            <p:txBody>
              <a:bodyPr wrap="none" lIns="0" tIns="0" rIns="0" bIns="0">
                <a:spAutoFit/>
              </a:bodyPr>
              <a:lstStyle/>
              <a:p>
                <a:pPr algn="l">
                  <a:spcBef>
                    <a:spcPct val="0"/>
                  </a:spcBef>
                </a:pPr>
                <a:r>
                  <a:rPr lang="en-GB" altLang="en-US" sz="1100">
                    <a:solidFill>
                      <a:srgbClr val="FF6600"/>
                    </a:solidFill>
                  </a:rPr>
                  <a:t>(protons)</a:t>
                </a:r>
              </a:p>
            </p:txBody>
          </p:sp>
        </p:grpSp>
        <p:grpSp>
          <p:nvGrpSpPr>
            <p:cNvPr id="186645" name="Group 277"/>
            <p:cNvGrpSpPr>
              <a:grpSpLocks/>
            </p:cNvGrpSpPr>
            <p:nvPr/>
          </p:nvGrpSpPr>
          <p:grpSpPr bwMode="auto">
            <a:xfrm>
              <a:off x="1085" y="1489"/>
              <a:ext cx="4073" cy="1719"/>
              <a:chOff x="6289" y="1799"/>
              <a:chExt cx="4073" cy="1410"/>
            </a:xfrm>
          </p:grpSpPr>
          <p:sp>
            <p:nvSpPr>
              <p:cNvPr id="186646" name="Line 278"/>
              <p:cNvSpPr>
                <a:spLocks noChangeShapeType="1"/>
              </p:cNvSpPr>
              <p:nvPr/>
            </p:nvSpPr>
            <p:spPr bwMode="auto">
              <a:xfrm>
                <a:off x="6289" y="3208"/>
                <a:ext cx="49"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47" name="Line 279"/>
              <p:cNvSpPr>
                <a:spLocks noChangeShapeType="1"/>
              </p:cNvSpPr>
              <p:nvPr/>
            </p:nvSpPr>
            <p:spPr bwMode="auto">
              <a:xfrm>
                <a:off x="6289" y="3208"/>
                <a:ext cx="203"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48" name="Line 280"/>
              <p:cNvSpPr>
                <a:spLocks noChangeShapeType="1"/>
              </p:cNvSpPr>
              <p:nvPr/>
            </p:nvSpPr>
            <p:spPr bwMode="auto">
              <a:xfrm>
                <a:off x="6492" y="3208"/>
                <a:ext cx="202"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49" name="Line 281"/>
              <p:cNvSpPr>
                <a:spLocks noChangeShapeType="1"/>
              </p:cNvSpPr>
              <p:nvPr/>
            </p:nvSpPr>
            <p:spPr bwMode="auto">
              <a:xfrm>
                <a:off x="6694" y="3208"/>
                <a:ext cx="202"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50" name="Line 282"/>
              <p:cNvSpPr>
                <a:spLocks noChangeShapeType="1"/>
              </p:cNvSpPr>
              <p:nvPr/>
            </p:nvSpPr>
            <p:spPr bwMode="auto">
              <a:xfrm>
                <a:off x="6896" y="3208"/>
                <a:ext cx="211"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51" name="Line 283"/>
              <p:cNvSpPr>
                <a:spLocks noChangeShapeType="1"/>
              </p:cNvSpPr>
              <p:nvPr/>
            </p:nvSpPr>
            <p:spPr bwMode="auto">
              <a:xfrm>
                <a:off x="7107" y="3208"/>
                <a:ext cx="202"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52" name="Line 284"/>
              <p:cNvSpPr>
                <a:spLocks noChangeShapeType="1"/>
              </p:cNvSpPr>
              <p:nvPr/>
            </p:nvSpPr>
            <p:spPr bwMode="auto">
              <a:xfrm>
                <a:off x="7309" y="3208"/>
                <a:ext cx="203"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53" name="Line 285"/>
              <p:cNvSpPr>
                <a:spLocks noChangeShapeType="1"/>
              </p:cNvSpPr>
              <p:nvPr/>
            </p:nvSpPr>
            <p:spPr bwMode="auto">
              <a:xfrm>
                <a:off x="7512" y="3208"/>
                <a:ext cx="202"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54" name="Freeform 286"/>
              <p:cNvSpPr>
                <a:spLocks/>
              </p:cNvSpPr>
              <p:nvPr/>
            </p:nvSpPr>
            <p:spPr bwMode="auto">
              <a:xfrm>
                <a:off x="7714" y="3208"/>
                <a:ext cx="203" cy="1"/>
              </a:xfrm>
              <a:custGeom>
                <a:avLst/>
                <a:gdLst>
                  <a:gd name="T0" fmla="*/ 0 w 203"/>
                  <a:gd name="T1" fmla="*/ 57 w 203"/>
                  <a:gd name="T2" fmla="*/ 114 w 203"/>
                  <a:gd name="T3" fmla="*/ 162 w 203"/>
                  <a:gd name="T4" fmla="*/ 203 w 203"/>
                </a:gdLst>
                <a:ahLst/>
                <a:cxnLst>
                  <a:cxn ang="0">
                    <a:pos x="T0" y="0"/>
                  </a:cxn>
                  <a:cxn ang="0">
                    <a:pos x="T1" y="0"/>
                  </a:cxn>
                  <a:cxn ang="0">
                    <a:pos x="T2" y="0"/>
                  </a:cxn>
                  <a:cxn ang="0">
                    <a:pos x="T3" y="0"/>
                  </a:cxn>
                  <a:cxn ang="0">
                    <a:pos x="T4" y="0"/>
                  </a:cxn>
                </a:cxnLst>
                <a:rect l="0" t="0" r="r" b="b"/>
                <a:pathLst>
                  <a:path w="203">
                    <a:moveTo>
                      <a:pt x="0" y="0"/>
                    </a:moveTo>
                    <a:lnTo>
                      <a:pt x="57" y="0"/>
                    </a:lnTo>
                    <a:lnTo>
                      <a:pt x="114" y="0"/>
                    </a:lnTo>
                    <a:lnTo>
                      <a:pt x="162" y="0"/>
                    </a:lnTo>
                    <a:lnTo>
                      <a:pt x="203" y="0"/>
                    </a:lnTo>
                  </a:path>
                </a:pathLst>
              </a:custGeom>
              <a:noFill/>
              <a:ln w="1270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55" name="Freeform 287"/>
              <p:cNvSpPr>
                <a:spLocks/>
              </p:cNvSpPr>
              <p:nvPr/>
            </p:nvSpPr>
            <p:spPr bwMode="auto">
              <a:xfrm>
                <a:off x="7917" y="3208"/>
                <a:ext cx="40" cy="1"/>
              </a:xfrm>
              <a:custGeom>
                <a:avLst/>
                <a:gdLst>
                  <a:gd name="T0" fmla="*/ 0 w 40"/>
                  <a:gd name="T1" fmla="*/ 24 w 40"/>
                  <a:gd name="T2" fmla="*/ 40 w 40"/>
                </a:gdLst>
                <a:ahLst/>
                <a:cxnLst>
                  <a:cxn ang="0">
                    <a:pos x="T0" y="0"/>
                  </a:cxn>
                  <a:cxn ang="0">
                    <a:pos x="T1" y="0"/>
                  </a:cxn>
                  <a:cxn ang="0">
                    <a:pos x="T2" y="0"/>
                  </a:cxn>
                </a:cxnLst>
                <a:rect l="0" t="0" r="r" b="b"/>
                <a:pathLst>
                  <a:path w="40">
                    <a:moveTo>
                      <a:pt x="0" y="0"/>
                    </a:moveTo>
                    <a:lnTo>
                      <a:pt x="24" y="0"/>
                    </a:lnTo>
                    <a:lnTo>
                      <a:pt x="40" y="0"/>
                    </a:lnTo>
                  </a:path>
                </a:pathLst>
              </a:custGeom>
              <a:noFill/>
              <a:ln w="1270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56" name="Line 288"/>
              <p:cNvSpPr>
                <a:spLocks noChangeShapeType="1"/>
              </p:cNvSpPr>
              <p:nvPr/>
            </p:nvSpPr>
            <p:spPr bwMode="auto">
              <a:xfrm>
                <a:off x="7957" y="3208"/>
                <a:ext cx="41"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57" name="Line 289"/>
              <p:cNvSpPr>
                <a:spLocks noChangeShapeType="1"/>
              </p:cNvSpPr>
              <p:nvPr/>
            </p:nvSpPr>
            <p:spPr bwMode="auto">
              <a:xfrm>
                <a:off x="7998" y="3208"/>
                <a:ext cx="40"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58" name="Line 290"/>
              <p:cNvSpPr>
                <a:spLocks noChangeShapeType="1"/>
              </p:cNvSpPr>
              <p:nvPr/>
            </p:nvSpPr>
            <p:spPr bwMode="auto">
              <a:xfrm>
                <a:off x="8038" y="3208"/>
                <a:ext cx="41"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59" name="Line 291"/>
              <p:cNvSpPr>
                <a:spLocks noChangeShapeType="1"/>
              </p:cNvSpPr>
              <p:nvPr/>
            </p:nvSpPr>
            <p:spPr bwMode="auto">
              <a:xfrm>
                <a:off x="8079" y="3208"/>
                <a:ext cx="40"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60" name="Line 292"/>
              <p:cNvSpPr>
                <a:spLocks noChangeShapeType="1"/>
              </p:cNvSpPr>
              <p:nvPr/>
            </p:nvSpPr>
            <p:spPr bwMode="auto">
              <a:xfrm>
                <a:off x="8119" y="3208"/>
                <a:ext cx="41"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61" name="Line 293"/>
              <p:cNvSpPr>
                <a:spLocks noChangeShapeType="1"/>
              </p:cNvSpPr>
              <p:nvPr/>
            </p:nvSpPr>
            <p:spPr bwMode="auto">
              <a:xfrm>
                <a:off x="8160" y="3208"/>
                <a:ext cx="40"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62" name="Line 294"/>
              <p:cNvSpPr>
                <a:spLocks noChangeShapeType="1"/>
              </p:cNvSpPr>
              <p:nvPr/>
            </p:nvSpPr>
            <p:spPr bwMode="auto">
              <a:xfrm>
                <a:off x="8200" y="3208"/>
                <a:ext cx="41"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63" name="Line 295"/>
              <p:cNvSpPr>
                <a:spLocks noChangeShapeType="1"/>
              </p:cNvSpPr>
              <p:nvPr/>
            </p:nvSpPr>
            <p:spPr bwMode="auto">
              <a:xfrm>
                <a:off x="8241" y="3208"/>
                <a:ext cx="40"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64" name="Freeform 296"/>
              <p:cNvSpPr>
                <a:spLocks/>
              </p:cNvSpPr>
              <p:nvPr/>
            </p:nvSpPr>
            <p:spPr bwMode="auto">
              <a:xfrm>
                <a:off x="8281" y="3208"/>
                <a:ext cx="49" cy="1"/>
              </a:xfrm>
              <a:custGeom>
                <a:avLst/>
                <a:gdLst>
                  <a:gd name="T0" fmla="*/ 0 w 49"/>
                  <a:gd name="T1" fmla="*/ 24 w 49"/>
                  <a:gd name="T2" fmla="*/ 49 w 49"/>
                </a:gdLst>
                <a:ahLst/>
                <a:cxnLst>
                  <a:cxn ang="0">
                    <a:pos x="T0" y="0"/>
                  </a:cxn>
                  <a:cxn ang="0">
                    <a:pos x="T1" y="0"/>
                  </a:cxn>
                  <a:cxn ang="0">
                    <a:pos x="T2" y="0"/>
                  </a:cxn>
                </a:cxnLst>
                <a:rect l="0" t="0" r="r" b="b"/>
                <a:pathLst>
                  <a:path w="49">
                    <a:moveTo>
                      <a:pt x="0" y="0"/>
                    </a:moveTo>
                    <a:lnTo>
                      <a:pt x="24" y="0"/>
                    </a:lnTo>
                    <a:lnTo>
                      <a:pt x="49" y="0"/>
                    </a:lnTo>
                  </a:path>
                </a:pathLst>
              </a:custGeom>
              <a:noFill/>
              <a:ln w="1270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65" name="Line 297"/>
              <p:cNvSpPr>
                <a:spLocks noChangeShapeType="1"/>
              </p:cNvSpPr>
              <p:nvPr/>
            </p:nvSpPr>
            <p:spPr bwMode="auto">
              <a:xfrm>
                <a:off x="8330" y="3208"/>
                <a:ext cx="40"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66" name="Line 298"/>
              <p:cNvSpPr>
                <a:spLocks noChangeShapeType="1"/>
              </p:cNvSpPr>
              <p:nvPr/>
            </p:nvSpPr>
            <p:spPr bwMode="auto">
              <a:xfrm>
                <a:off x="8370" y="3208"/>
                <a:ext cx="41"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67" name="Line 299"/>
              <p:cNvSpPr>
                <a:spLocks noChangeShapeType="1"/>
              </p:cNvSpPr>
              <p:nvPr/>
            </p:nvSpPr>
            <p:spPr bwMode="auto">
              <a:xfrm>
                <a:off x="8411" y="3208"/>
                <a:ext cx="40"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68" name="Line 300"/>
              <p:cNvSpPr>
                <a:spLocks noChangeShapeType="1"/>
              </p:cNvSpPr>
              <p:nvPr/>
            </p:nvSpPr>
            <p:spPr bwMode="auto">
              <a:xfrm>
                <a:off x="8451" y="3208"/>
                <a:ext cx="41"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69" name="Freeform 301"/>
              <p:cNvSpPr>
                <a:spLocks/>
              </p:cNvSpPr>
              <p:nvPr/>
            </p:nvSpPr>
            <p:spPr bwMode="auto">
              <a:xfrm>
                <a:off x="8492" y="3200"/>
                <a:ext cx="40" cy="8"/>
              </a:xfrm>
              <a:custGeom>
                <a:avLst/>
                <a:gdLst>
                  <a:gd name="T0" fmla="*/ 0 w 40"/>
                  <a:gd name="T1" fmla="*/ 8 h 8"/>
                  <a:gd name="T2" fmla="*/ 16 w 40"/>
                  <a:gd name="T3" fmla="*/ 0 h 8"/>
                  <a:gd name="T4" fmla="*/ 40 w 40"/>
                  <a:gd name="T5" fmla="*/ 0 h 8"/>
                </a:gdLst>
                <a:ahLst/>
                <a:cxnLst>
                  <a:cxn ang="0">
                    <a:pos x="T0" y="T1"/>
                  </a:cxn>
                  <a:cxn ang="0">
                    <a:pos x="T2" y="T3"/>
                  </a:cxn>
                  <a:cxn ang="0">
                    <a:pos x="T4" y="T5"/>
                  </a:cxn>
                </a:cxnLst>
                <a:rect l="0" t="0" r="r" b="b"/>
                <a:pathLst>
                  <a:path w="40" h="8">
                    <a:moveTo>
                      <a:pt x="0" y="8"/>
                    </a:moveTo>
                    <a:lnTo>
                      <a:pt x="16" y="0"/>
                    </a:lnTo>
                    <a:lnTo>
                      <a:pt x="40" y="0"/>
                    </a:lnTo>
                  </a:path>
                </a:pathLst>
              </a:custGeom>
              <a:noFill/>
              <a:ln w="1270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70" name="Line 302"/>
              <p:cNvSpPr>
                <a:spLocks noChangeShapeType="1"/>
              </p:cNvSpPr>
              <p:nvPr/>
            </p:nvSpPr>
            <p:spPr bwMode="auto">
              <a:xfrm>
                <a:off x="8532" y="3200"/>
                <a:ext cx="41"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71" name="Line 303"/>
              <p:cNvSpPr>
                <a:spLocks noChangeShapeType="1"/>
              </p:cNvSpPr>
              <p:nvPr/>
            </p:nvSpPr>
            <p:spPr bwMode="auto">
              <a:xfrm flipV="1">
                <a:off x="8573" y="3192"/>
                <a:ext cx="40" cy="8"/>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72" name="Line 304"/>
              <p:cNvSpPr>
                <a:spLocks noChangeShapeType="1"/>
              </p:cNvSpPr>
              <p:nvPr/>
            </p:nvSpPr>
            <p:spPr bwMode="auto">
              <a:xfrm flipV="1">
                <a:off x="8613" y="3184"/>
                <a:ext cx="41" cy="8"/>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73" name="Freeform 305"/>
              <p:cNvSpPr>
                <a:spLocks/>
              </p:cNvSpPr>
              <p:nvPr/>
            </p:nvSpPr>
            <p:spPr bwMode="auto">
              <a:xfrm>
                <a:off x="8654" y="3176"/>
                <a:ext cx="40" cy="8"/>
              </a:xfrm>
              <a:custGeom>
                <a:avLst/>
                <a:gdLst>
                  <a:gd name="T0" fmla="*/ 0 w 40"/>
                  <a:gd name="T1" fmla="*/ 8 h 8"/>
                  <a:gd name="T2" fmla="*/ 16 w 40"/>
                  <a:gd name="T3" fmla="*/ 8 h 8"/>
                  <a:gd name="T4" fmla="*/ 40 w 40"/>
                  <a:gd name="T5" fmla="*/ 0 h 8"/>
                </a:gdLst>
                <a:ahLst/>
                <a:cxnLst>
                  <a:cxn ang="0">
                    <a:pos x="T0" y="T1"/>
                  </a:cxn>
                  <a:cxn ang="0">
                    <a:pos x="T2" y="T3"/>
                  </a:cxn>
                  <a:cxn ang="0">
                    <a:pos x="T4" y="T5"/>
                  </a:cxn>
                </a:cxnLst>
                <a:rect l="0" t="0" r="r" b="b"/>
                <a:pathLst>
                  <a:path w="40" h="8">
                    <a:moveTo>
                      <a:pt x="0" y="8"/>
                    </a:moveTo>
                    <a:lnTo>
                      <a:pt x="16" y="8"/>
                    </a:lnTo>
                    <a:lnTo>
                      <a:pt x="40" y="0"/>
                    </a:lnTo>
                  </a:path>
                </a:pathLst>
              </a:custGeom>
              <a:noFill/>
              <a:ln w="1270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74" name="Freeform 306"/>
              <p:cNvSpPr>
                <a:spLocks/>
              </p:cNvSpPr>
              <p:nvPr/>
            </p:nvSpPr>
            <p:spPr bwMode="auto">
              <a:xfrm>
                <a:off x="8694" y="3151"/>
                <a:ext cx="41" cy="25"/>
              </a:xfrm>
              <a:custGeom>
                <a:avLst/>
                <a:gdLst>
                  <a:gd name="T0" fmla="*/ 0 w 41"/>
                  <a:gd name="T1" fmla="*/ 25 h 25"/>
                  <a:gd name="T2" fmla="*/ 16 w 41"/>
                  <a:gd name="T3" fmla="*/ 17 h 25"/>
                  <a:gd name="T4" fmla="*/ 41 w 41"/>
                  <a:gd name="T5" fmla="*/ 0 h 25"/>
                </a:gdLst>
                <a:ahLst/>
                <a:cxnLst>
                  <a:cxn ang="0">
                    <a:pos x="T0" y="T1"/>
                  </a:cxn>
                  <a:cxn ang="0">
                    <a:pos x="T2" y="T3"/>
                  </a:cxn>
                  <a:cxn ang="0">
                    <a:pos x="T4" y="T5"/>
                  </a:cxn>
                </a:cxnLst>
                <a:rect l="0" t="0" r="r" b="b"/>
                <a:pathLst>
                  <a:path w="41" h="25">
                    <a:moveTo>
                      <a:pt x="0" y="25"/>
                    </a:moveTo>
                    <a:lnTo>
                      <a:pt x="16" y="17"/>
                    </a:lnTo>
                    <a:lnTo>
                      <a:pt x="41" y="0"/>
                    </a:lnTo>
                  </a:path>
                </a:pathLst>
              </a:custGeom>
              <a:noFill/>
              <a:ln w="1270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75" name="Line 307"/>
              <p:cNvSpPr>
                <a:spLocks noChangeShapeType="1"/>
              </p:cNvSpPr>
              <p:nvPr/>
            </p:nvSpPr>
            <p:spPr bwMode="auto">
              <a:xfrm flipV="1">
                <a:off x="8735" y="3127"/>
                <a:ext cx="40" cy="24"/>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76" name="Freeform 308"/>
              <p:cNvSpPr>
                <a:spLocks/>
              </p:cNvSpPr>
              <p:nvPr/>
            </p:nvSpPr>
            <p:spPr bwMode="auto">
              <a:xfrm>
                <a:off x="8775" y="3095"/>
                <a:ext cx="40" cy="32"/>
              </a:xfrm>
              <a:custGeom>
                <a:avLst/>
                <a:gdLst>
                  <a:gd name="T0" fmla="*/ 0 w 40"/>
                  <a:gd name="T1" fmla="*/ 32 h 32"/>
                  <a:gd name="T2" fmla="*/ 16 w 40"/>
                  <a:gd name="T3" fmla="*/ 16 h 32"/>
                  <a:gd name="T4" fmla="*/ 40 w 40"/>
                  <a:gd name="T5" fmla="*/ 0 h 32"/>
                </a:gdLst>
                <a:ahLst/>
                <a:cxnLst>
                  <a:cxn ang="0">
                    <a:pos x="T0" y="T1"/>
                  </a:cxn>
                  <a:cxn ang="0">
                    <a:pos x="T2" y="T3"/>
                  </a:cxn>
                  <a:cxn ang="0">
                    <a:pos x="T4" y="T5"/>
                  </a:cxn>
                </a:cxnLst>
                <a:rect l="0" t="0" r="r" b="b"/>
                <a:pathLst>
                  <a:path w="40" h="32">
                    <a:moveTo>
                      <a:pt x="0" y="32"/>
                    </a:moveTo>
                    <a:lnTo>
                      <a:pt x="16" y="16"/>
                    </a:lnTo>
                    <a:lnTo>
                      <a:pt x="40" y="0"/>
                    </a:lnTo>
                  </a:path>
                </a:pathLst>
              </a:custGeom>
              <a:noFill/>
              <a:ln w="1270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77" name="Freeform 309"/>
              <p:cNvSpPr>
                <a:spLocks/>
              </p:cNvSpPr>
              <p:nvPr/>
            </p:nvSpPr>
            <p:spPr bwMode="auto">
              <a:xfrm>
                <a:off x="8815" y="3038"/>
                <a:ext cx="41" cy="57"/>
              </a:xfrm>
              <a:custGeom>
                <a:avLst/>
                <a:gdLst>
                  <a:gd name="T0" fmla="*/ 0 w 41"/>
                  <a:gd name="T1" fmla="*/ 57 h 57"/>
                  <a:gd name="T2" fmla="*/ 17 w 41"/>
                  <a:gd name="T3" fmla="*/ 33 h 57"/>
                  <a:gd name="T4" fmla="*/ 41 w 41"/>
                  <a:gd name="T5" fmla="*/ 0 h 57"/>
                </a:gdLst>
                <a:ahLst/>
                <a:cxnLst>
                  <a:cxn ang="0">
                    <a:pos x="T0" y="T1"/>
                  </a:cxn>
                  <a:cxn ang="0">
                    <a:pos x="T2" y="T3"/>
                  </a:cxn>
                  <a:cxn ang="0">
                    <a:pos x="T4" y="T5"/>
                  </a:cxn>
                </a:cxnLst>
                <a:rect l="0" t="0" r="r" b="b"/>
                <a:pathLst>
                  <a:path w="41" h="57">
                    <a:moveTo>
                      <a:pt x="0" y="57"/>
                    </a:moveTo>
                    <a:lnTo>
                      <a:pt x="17" y="33"/>
                    </a:lnTo>
                    <a:lnTo>
                      <a:pt x="41" y="0"/>
                    </a:lnTo>
                  </a:path>
                </a:pathLst>
              </a:custGeom>
              <a:noFill/>
              <a:ln w="1270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78" name="Freeform 310"/>
              <p:cNvSpPr>
                <a:spLocks/>
              </p:cNvSpPr>
              <p:nvPr/>
            </p:nvSpPr>
            <p:spPr bwMode="auto">
              <a:xfrm>
                <a:off x="8856" y="2973"/>
                <a:ext cx="40" cy="65"/>
              </a:xfrm>
              <a:custGeom>
                <a:avLst/>
                <a:gdLst>
                  <a:gd name="T0" fmla="*/ 0 w 40"/>
                  <a:gd name="T1" fmla="*/ 65 h 65"/>
                  <a:gd name="T2" fmla="*/ 16 w 40"/>
                  <a:gd name="T3" fmla="*/ 33 h 65"/>
                  <a:gd name="T4" fmla="*/ 40 w 40"/>
                  <a:gd name="T5" fmla="*/ 0 h 65"/>
                </a:gdLst>
                <a:ahLst/>
                <a:cxnLst>
                  <a:cxn ang="0">
                    <a:pos x="T0" y="T1"/>
                  </a:cxn>
                  <a:cxn ang="0">
                    <a:pos x="T2" y="T3"/>
                  </a:cxn>
                  <a:cxn ang="0">
                    <a:pos x="T4" y="T5"/>
                  </a:cxn>
                </a:cxnLst>
                <a:rect l="0" t="0" r="r" b="b"/>
                <a:pathLst>
                  <a:path w="40" h="65">
                    <a:moveTo>
                      <a:pt x="0" y="65"/>
                    </a:moveTo>
                    <a:lnTo>
                      <a:pt x="16" y="33"/>
                    </a:lnTo>
                    <a:lnTo>
                      <a:pt x="40" y="0"/>
                    </a:lnTo>
                  </a:path>
                </a:pathLst>
              </a:custGeom>
              <a:noFill/>
              <a:ln w="1270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79" name="Freeform 311"/>
              <p:cNvSpPr>
                <a:spLocks/>
              </p:cNvSpPr>
              <p:nvPr/>
            </p:nvSpPr>
            <p:spPr bwMode="auto">
              <a:xfrm>
                <a:off x="8896" y="2884"/>
                <a:ext cx="41" cy="89"/>
              </a:xfrm>
              <a:custGeom>
                <a:avLst/>
                <a:gdLst>
                  <a:gd name="T0" fmla="*/ 0 w 41"/>
                  <a:gd name="T1" fmla="*/ 89 h 89"/>
                  <a:gd name="T2" fmla="*/ 17 w 41"/>
                  <a:gd name="T3" fmla="*/ 49 h 89"/>
                  <a:gd name="T4" fmla="*/ 41 w 41"/>
                  <a:gd name="T5" fmla="*/ 0 h 89"/>
                </a:gdLst>
                <a:ahLst/>
                <a:cxnLst>
                  <a:cxn ang="0">
                    <a:pos x="T0" y="T1"/>
                  </a:cxn>
                  <a:cxn ang="0">
                    <a:pos x="T2" y="T3"/>
                  </a:cxn>
                  <a:cxn ang="0">
                    <a:pos x="T4" y="T5"/>
                  </a:cxn>
                </a:cxnLst>
                <a:rect l="0" t="0" r="r" b="b"/>
                <a:pathLst>
                  <a:path w="41" h="89">
                    <a:moveTo>
                      <a:pt x="0" y="89"/>
                    </a:moveTo>
                    <a:lnTo>
                      <a:pt x="17" y="49"/>
                    </a:lnTo>
                    <a:lnTo>
                      <a:pt x="41" y="0"/>
                    </a:lnTo>
                  </a:path>
                </a:pathLst>
              </a:custGeom>
              <a:noFill/>
              <a:ln w="1270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80" name="Freeform 312"/>
              <p:cNvSpPr>
                <a:spLocks/>
              </p:cNvSpPr>
              <p:nvPr/>
            </p:nvSpPr>
            <p:spPr bwMode="auto">
              <a:xfrm>
                <a:off x="8937" y="2771"/>
                <a:ext cx="40" cy="113"/>
              </a:xfrm>
              <a:custGeom>
                <a:avLst/>
                <a:gdLst>
                  <a:gd name="T0" fmla="*/ 0 w 40"/>
                  <a:gd name="T1" fmla="*/ 113 h 113"/>
                  <a:gd name="T2" fmla="*/ 16 w 40"/>
                  <a:gd name="T3" fmla="*/ 57 h 113"/>
                  <a:gd name="T4" fmla="*/ 40 w 40"/>
                  <a:gd name="T5" fmla="*/ 0 h 113"/>
                </a:gdLst>
                <a:ahLst/>
                <a:cxnLst>
                  <a:cxn ang="0">
                    <a:pos x="T0" y="T1"/>
                  </a:cxn>
                  <a:cxn ang="0">
                    <a:pos x="T2" y="T3"/>
                  </a:cxn>
                  <a:cxn ang="0">
                    <a:pos x="T4" y="T5"/>
                  </a:cxn>
                </a:cxnLst>
                <a:rect l="0" t="0" r="r" b="b"/>
                <a:pathLst>
                  <a:path w="40" h="113">
                    <a:moveTo>
                      <a:pt x="0" y="113"/>
                    </a:moveTo>
                    <a:lnTo>
                      <a:pt x="16" y="57"/>
                    </a:lnTo>
                    <a:lnTo>
                      <a:pt x="40" y="0"/>
                    </a:lnTo>
                  </a:path>
                </a:pathLst>
              </a:custGeom>
              <a:noFill/>
              <a:ln w="1270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81" name="Line 313"/>
              <p:cNvSpPr>
                <a:spLocks noChangeShapeType="1"/>
              </p:cNvSpPr>
              <p:nvPr/>
            </p:nvSpPr>
            <p:spPr bwMode="auto">
              <a:xfrm flipV="1">
                <a:off x="8977" y="2641"/>
                <a:ext cx="41" cy="130"/>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82" name="Line 314"/>
              <p:cNvSpPr>
                <a:spLocks noChangeShapeType="1"/>
              </p:cNvSpPr>
              <p:nvPr/>
            </p:nvSpPr>
            <p:spPr bwMode="auto">
              <a:xfrm flipV="1">
                <a:off x="9018" y="2504"/>
                <a:ext cx="40" cy="137"/>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83" name="Line 315"/>
              <p:cNvSpPr>
                <a:spLocks noChangeShapeType="1"/>
              </p:cNvSpPr>
              <p:nvPr/>
            </p:nvSpPr>
            <p:spPr bwMode="auto">
              <a:xfrm flipV="1">
                <a:off x="9058" y="2366"/>
                <a:ext cx="41" cy="138"/>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84" name="Line 316"/>
              <p:cNvSpPr>
                <a:spLocks noChangeShapeType="1"/>
              </p:cNvSpPr>
              <p:nvPr/>
            </p:nvSpPr>
            <p:spPr bwMode="auto">
              <a:xfrm flipV="1">
                <a:off x="9099" y="2236"/>
                <a:ext cx="40" cy="130"/>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85" name="Freeform 317"/>
              <p:cNvSpPr>
                <a:spLocks/>
              </p:cNvSpPr>
              <p:nvPr/>
            </p:nvSpPr>
            <p:spPr bwMode="auto">
              <a:xfrm>
                <a:off x="9139" y="2123"/>
                <a:ext cx="41" cy="113"/>
              </a:xfrm>
              <a:custGeom>
                <a:avLst/>
                <a:gdLst>
                  <a:gd name="T0" fmla="*/ 0 w 41"/>
                  <a:gd name="T1" fmla="*/ 113 h 113"/>
                  <a:gd name="T2" fmla="*/ 17 w 41"/>
                  <a:gd name="T3" fmla="*/ 57 h 113"/>
                  <a:gd name="T4" fmla="*/ 41 w 41"/>
                  <a:gd name="T5" fmla="*/ 0 h 113"/>
                </a:gdLst>
                <a:ahLst/>
                <a:cxnLst>
                  <a:cxn ang="0">
                    <a:pos x="T0" y="T1"/>
                  </a:cxn>
                  <a:cxn ang="0">
                    <a:pos x="T2" y="T3"/>
                  </a:cxn>
                  <a:cxn ang="0">
                    <a:pos x="T4" y="T5"/>
                  </a:cxn>
                </a:cxnLst>
                <a:rect l="0" t="0" r="r" b="b"/>
                <a:pathLst>
                  <a:path w="41" h="113">
                    <a:moveTo>
                      <a:pt x="0" y="113"/>
                    </a:moveTo>
                    <a:lnTo>
                      <a:pt x="17" y="57"/>
                    </a:lnTo>
                    <a:lnTo>
                      <a:pt x="41" y="0"/>
                    </a:lnTo>
                  </a:path>
                </a:pathLst>
              </a:custGeom>
              <a:noFill/>
              <a:ln w="1270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86" name="Freeform 318"/>
              <p:cNvSpPr>
                <a:spLocks/>
              </p:cNvSpPr>
              <p:nvPr/>
            </p:nvSpPr>
            <p:spPr bwMode="auto">
              <a:xfrm>
                <a:off x="9180" y="2034"/>
                <a:ext cx="40" cy="89"/>
              </a:xfrm>
              <a:custGeom>
                <a:avLst/>
                <a:gdLst>
                  <a:gd name="T0" fmla="*/ 0 w 40"/>
                  <a:gd name="T1" fmla="*/ 89 h 89"/>
                  <a:gd name="T2" fmla="*/ 16 w 40"/>
                  <a:gd name="T3" fmla="*/ 41 h 89"/>
                  <a:gd name="T4" fmla="*/ 40 w 40"/>
                  <a:gd name="T5" fmla="*/ 0 h 89"/>
                </a:gdLst>
                <a:ahLst/>
                <a:cxnLst>
                  <a:cxn ang="0">
                    <a:pos x="T0" y="T1"/>
                  </a:cxn>
                  <a:cxn ang="0">
                    <a:pos x="T2" y="T3"/>
                  </a:cxn>
                  <a:cxn ang="0">
                    <a:pos x="T4" y="T5"/>
                  </a:cxn>
                </a:cxnLst>
                <a:rect l="0" t="0" r="r" b="b"/>
                <a:pathLst>
                  <a:path w="40" h="89">
                    <a:moveTo>
                      <a:pt x="0" y="89"/>
                    </a:moveTo>
                    <a:lnTo>
                      <a:pt x="16" y="41"/>
                    </a:lnTo>
                    <a:lnTo>
                      <a:pt x="40" y="0"/>
                    </a:lnTo>
                  </a:path>
                </a:pathLst>
              </a:custGeom>
              <a:noFill/>
              <a:ln w="1270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87" name="Freeform 319"/>
              <p:cNvSpPr>
                <a:spLocks/>
              </p:cNvSpPr>
              <p:nvPr/>
            </p:nvSpPr>
            <p:spPr bwMode="auto">
              <a:xfrm>
                <a:off x="9220" y="1969"/>
                <a:ext cx="41" cy="65"/>
              </a:xfrm>
              <a:custGeom>
                <a:avLst/>
                <a:gdLst>
                  <a:gd name="T0" fmla="*/ 0 w 41"/>
                  <a:gd name="T1" fmla="*/ 65 h 65"/>
                  <a:gd name="T2" fmla="*/ 17 w 41"/>
                  <a:gd name="T3" fmla="*/ 33 h 65"/>
                  <a:gd name="T4" fmla="*/ 41 w 41"/>
                  <a:gd name="T5" fmla="*/ 0 h 65"/>
                </a:gdLst>
                <a:ahLst/>
                <a:cxnLst>
                  <a:cxn ang="0">
                    <a:pos x="T0" y="T1"/>
                  </a:cxn>
                  <a:cxn ang="0">
                    <a:pos x="T2" y="T3"/>
                  </a:cxn>
                  <a:cxn ang="0">
                    <a:pos x="T4" y="T5"/>
                  </a:cxn>
                </a:cxnLst>
                <a:rect l="0" t="0" r="r" b="b"/>
                <a:pathLst>
                  <a:path w="41" h="65">
                    <a:moveTo>
                      <a:pt x="0" y="65"/>
                    </a:moveTo>
                    <a:lnTo>
                      <a:pt x="17" y="33"/>
                    </a:lnTo>
                    <a:lnTo>
                      <a:pt x="41" y="0"/>
                    </a:lnTo>
                  </a:path>
                </a:pathLst>
              </a:custGeom>
              <a:noFill/>
              <a:ln w="1270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88" name="Freeform 320"/>
              <p:cNvSpPr>
                <a:spLocks/>
              </p:cNvSpPr>
              <p:nvPr/>
            </p:nvSpPr>
            <p:spPr bwMode="auto">
              <a:xfrm>
                <a:off x="9261" y="1913"/>
                <a:ext cx="40" cy="56"/>
              </a:xfrm>
              <a:custGeom>
                <a:avLst/>
                <a:gdLst>
                  <a:gd name="T0" fmla="*/ 0 w 40"/>
                  <a:gd name="T1" fmla="*/ 56 h 56"/>
                  <a:gd name="T2" fmla="*/ 16 w 40"/>
                  <a:gd name="T3" fmla="*/ 24 h 56"/>
                  <a:gd name="T4" fmla="*/ 40 w 40"/>
                  <a:gd name="T5" fmla="*/ 0 h 56"/>
                </a:gdLst>
                <a:ahLst/>
                <a:cxnLst>
                  <a:cxn ang="0">
                    <a:pos x="T0" y="T1"/>
                  </a:cxn>
                  <a:cxn ang="0">
                    <a:pos x="T2" y="T3"/>
                  </a:cxn>
                  <a:cxn ang="0">
                    <a:pos x="T4" y="T5"/>
                  </a:cxn>
                </a:cxnLst>
                <a:rect l="0" t="0" r="r" b="b"/>
                <a:pathLst>
                  <a:path w="40" h="56">
                    <a:moveTo>
                      <a:pt x="0" y="56"/>
                    </a:moveTo>
                    <a:lnTo>
                      <a:pt x="16" y="24"/>
                    </a:lnTo>
                    <a:lnTo>
                      <a:pt x="40" y="0"/>
                    </a:lnTo>
                  </a:path>
                </a:pathLst>
              </a:custGeom>
              <a:noFill/>
              <a:ln w="1270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89" name="Freeform 321"/>
              <p:cNvSpPr>
                <a:spLocks/>
              </p:cNvSpPr>
              <p:nvPr/>
            </p:nvSpPr>
            <p:spPr bwMode="auto">
              <a:xfrm>
                <a:off x="9301" y="1880"/>
                <a:ext cx="41" cy="33"/>
              </a:xfrm>
              <a:custGeom>
                <a:avLst/>
                <a:gdLst>
                  <a:gd name="T0" fmla="*/ 0 w 41"/>
                  <a:gd name="T1" fmla="*/ 33 h 33"/>
                  <a:gd name="T2" fmla="*/ 17 w 41"/>
                  <a:gd name="T3" fmla="*/ 16 h 33"/>
                  <a:gd name="T4" fmla="*/ 41 w 41"/>
                  <a:gd name="T5" fmla="*/ 0 h 33"/>
                </a:gdLst>
                <a:ahLst/>
                <a:cxnLst>
                  <a:cxn ang="0">
                    <a:pos x="T0" y="T1"/>
                  </a:cxn>
                  <a:cxn ang="0">
                    <a:pos x="T2" y="T3"/>
                  </a:cxn>
                  <a:cxn ang="0">
                    <a:pos x="T4" y="T5"/>
                  </a:cxn>
                </a:cxnLst>
                <a:rect l="0" t="0" r="r" b="b"/>
                <a:pathLst>
                  <a:path w="41" h="33">
                    <a:moveTo>
                      <a:pt x="0" y="33"/>
                    </a:moveTo>
                    <a:lnTo>
                      <a:pt x="17" y="16"/>
                    </a:lnTo>
                    <a:lnTo>
                      <a:pt x="41" y="0"/>
                    </a:lnTo>
                  </a:path>
                </a:pathLst>
              </a:custGeom>
              <a:noFill/>
              <a:ln w="1270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90" name="Line 322"/>
              <p:cNvSpPr>
                <a:spLocks noChangeShapeType="1"/>
              </p:cNvSpPr>
              <p:nvPr/>
            </p:nvSpPr>
            <p:spPr bwMode="auto">
              <a:xfrm flipV="1">
                <a:off x="9342" y="1856"/>
                <a:ext cx="40" cy="24"/>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91" name="Freeform 323"/>
              <p:cNvSpPr>
                <a:spLocks/>
              </p:cNvSpPr>
              <p:nvPr/>
            </p:nvSpPr>
            <p:spPr bwMode="auto">
              <a:xfrm>
                <a:off x="9382" y="1832"/>
                <a:ext cx="41" cy="24"/>
              </a:xfrm>
              <a:custGeom>
                <a:avLst/>
                <a:gdLst>
                  <a:gd name="T0" fmla="*/ 0 w 41"/>
                  <a:gd name="T1" fmla="*/ 24 h 24"/>
                  <a:gd name="T2" fmla="*/ 17 w 41"/>
                  <a:gd name="T3" fmla="*/ 8 h 24"/>
                  <a:gd name="T4" fmla="*/ 41 w 41"/>
                  <a:gd name="T5" fmla="*/ 0 h 24"/>
                </a:gdLst>
                <a:ahLst/>
                <a:cxnLst>
                  <a:cxn ang="0">
                    <a:pos x="T0" y="T1"/>
                  </a:cxn>
                  <a:cxn ang="0">
                    <a:pos x="T2" y="T3"/>
                  </a:cxn>
                  <a:cxn ang="0">
                    <a:pos x="T4" y="T5"/>
                  </a:cxn>
                </a:cxnLst>
                <a:rect l="0" t="0" r="r" b="b"/>
                <a:pathLst>
                  <a:path w="41" h="24">
                    <a:moveTo>
                      <a:pt x="0" y="24"/>
                    </a:moveTo>
                    <a:lnTo>
                      <a:pt x="17" y="8"/>
                    </a:lnTo>
                    <a:lnTo>
                      <a:pt x="41" y="0"/>
                    </a:lnTo>
                  </a:path>
                </a:pathLst>
              </a:custGeom>
              <a:noFill/>
              <a:ln w="1270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92" name="Freeform 324"/>
              <p:cNvSpPr>
                <a:spLocks/>
              </p:cNvSpPr>
              <p:nvPr/>
            </p:nvSpPr>
            <p:spPr bwMode="auto">
              <a:xfrm>
                <a:off x="9423" y="1823"/>
                <a:ext cx="40" cy="9"/>
              </a:xfrm>
              <a:custGeom>
                <a:avLst/>
                <a:gdLst>
                  <a:gd name="T0" fmla="*/ 0 w 40"/>
                  <a:gd name="T1" fmla="*/ 9 h 9"/>
                  <a:gd name="T2" fmla="*/ 16 w 40"/>
                  <a:gd name="T3" fmla="*/ 0 h 9"/>
                  <a:gd name="T4" fmla="*/ 40 w 40"/>
                  <a:gd name="T5" fmla="*/ 0 h 9"/>
                </a:gdLst>
                <a:ahLst/>
                <a:cxnLst>
                  <a:cxn ang="0">
                    <a:pos x="T0" y="T1"/>
                  </a:cxn>
                  <a:cxn ang="0">
                    <a:pos x="T2" y="T3"/>
                  </a:cxn>
                  <a:cxn ang="0">
                    <a:pos x="T4" y="T5"/>
                  </a:cxn>
                </a:cxnLst>
                <a:rect l="0" t="0" r="r" b="b"/>
                <a:pathLst>
                  <a:path w="40" h="9">
                    <a:moveTo>
                      <a:pt x="0" y="9"/>
                    </a:moveTo>
                    <a:lnTo>
                      <a:pt x="16" y="0"/>
                    </a:lnTo>
                    <a:lnTo>
                      <a:pt x="40" y="0"/>
                    </a:lnTo>
                  </a:path>
                </a:pathLst>
              </a:custGeom>
              <a:noFill/>
              <a:ln w="1270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93" name="Line 325"/>
              <p:cNvSpPr>
                <a:spLocks noChangeShapeType="1"/>
              </p:cNvSpPr>
              <p:nvPr/>
            </p:nvSpPr>
            <p:spPr bwMode="auto">
              <a:xfrm flipV="1">
                <a:off x="9463" y="1815"/>
                <a:ext cx="41" cy="8"/>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94" name="Freeform 326"/>
              <p:cNvSpPr>
                <a:spLocks/>
              </p:cNvSpPr>
              <p:nvPr/>
            </p:nvSpPr>
            <p:spPr bwMode="auto">
              <a:xfrm>
                <a:off x="9504" y="1807"/>
                <a:ext cx="40" cy="8"/>
              </a:xfrm>
              <a:custGeom>
                <a:avLst/>
                <a:gdLst>
                  <a:gd name="T0" fmla="*/ 0 w 40"/>
                  <a:gd name="T1" fmla="*/ 8 h 8"/>
                  <a:gd name="T2" fmla="*/ 16 w 40"/>
                  <a:gd name="T3" fmla="*/ 0 h 8"/>
                  <a:gd name="T4" fmla="*/ 40 w 40"/>
                  <a:gd name="T5" fmla="*/ 0 h 8"/>
                </a:gdLst>
                <a:ahLst/>
                <a:cxnLst>
                  <a:cxn ang="0">
                    <a:pos x="T0" y="T1"/>
                  </a:cxn>
                  <a:cxn ang="0">
                    <a:pos x="T2" y="T3"/>
                  </a:cxn>
                  <a:cxn ang="0">
                    <a:pos x="T4" y="T5"/>
                  </a:cxn>
                </a:cxnLst>
                <a:rect l="0" t="0" r="r" b="b"/>
                <a:pathLst>
                  <a:path w="40" h="8">
                    <a:moveTo>
                      <a:pt x="0" y="8"/>
                    </a:moveTo>
                    <a:lnTo>
                      <a:pt x="16" y="0"/>
                    </a:lnTo>
                    <a:lnTo>
                      <a:pt x="40" y="0"/>
                    </a:lnTo>
                  </a:path>
                </a:pathLst>
              </a:custGeom>
              <a:noFill/>
              <a:ln w="1270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95" name="Freeform 327"/>
              <p:cNvSpPr>
                <a:spLocks/>
              </p:cNvSpPr>
              <p:nvPr/>
            </p:nvSpPr>
            <p:spPr bwMode="auto">
              <a:xfrm>
                <a:off x="9544" y="1799"/>
                <a:ext cx="211" cy="8"/>
              </a:xfrm>
              <a:custGeom>
                <a:avLst/>
                <a:gdLst>
                  <a:gd name="T0" fmla="*/ 0 w 211"/>
                  <a:gd name="T1" fmla="*/ 8 h 8"/>
                  <a:gd name="T2" fmla="*/ 41 w 211"/>
                  <a:gd name="T3" fmla="*/ 8 h 8"/>
                  <a:gd name="T4" fmla="*/ 97 w 211"/>
                  <a:gd name="T5" fmla="*/ 0 h 8"/>
                  <a:gd name="T6" fmla="*/ 154 w 211"/>
                  <a:gd name="T7" fmla="*/ 0 h 8"/>
                  <a:gd name="T8" fmla="*/ 211 w 211"/>
                  <a:gd name="T9" fmla="*/ 0 h 8"/>
                </a:gdLst>
                <a:ahLst/>
                <a:cxnLst>
                  <a:cxn ang="0">
                    <a:pos x="T0" y="T1"/>
                  </a:cxn>
                  <a:cxn ang="0">
                    <a:pos x="T2" y="T3"/>
                  </a:cxn>
                  <a:cxn ang="0">
                    <a:pos x="T4" y="T5"/>
                  </a:cxn>
                  <a:cxn ang="0">
                    <a:pos x="T6" y="T7"/>
                  </a:cxn>
                  <a:cxn ang="0">
                    <a:pos x="T8" y="T9"/>
                  </a:cxn>
                </a:cxnLst>
                <a:rect l="0" t="0" r="r" b="b"/>
                <a:pathLst>
                  <a:path w="211" h="8">
                    <a:moveTo>
                      <a:pt x="0" y="8"/>
                    </a:moveTo>
                    <a:lnTo>
                      <a:pt x="41" y="8"/>
                    </a:lnTo>
                    <a:lnTo>
                      <a:pt x="97" y="0"/>
                    </a:lnTo>
                    <a:lnTo>
                      <a:pt x="154" y="0"/>
                    </a:lnTo>
                    <a:lnTo>
                      <a:pt x="211" y="0"/>
                    </a:lnTo>
                  </a:path>
                </a:pathLst>
              </a:custGeom>
              <a:noFill/>
              <a:ln w="1270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696" name="Line 328"/>
              <p:cNvSpPr>
                <a:spLocks noChangeShapeType="1"/>
              </p:cNvSpPr>
              <p:nvPr/>
            </p:nvSpPr>
            <p:spPr bwMode="auto">
              <a:xfrm>
                <a:off x="9755" y="1799"/>
                <a:ext cx="202"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97" name="Line 329"/>
              <p:cNvSpPr>
                <a:spLocks noChangeShapeType="1"/>
              </p:cNvSpPr>
              <p:nvPr/>
            </p:nvSpPr>
            <p:spPr bwMode="auto">
              <a:xfrm>
                <a:off x="9957" y="1799"/>
                <a:ext cx="203"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698" name="Line 330"/>
              <p:cNvSpPr>
                <a:spLocks noChangeShapeType="1"/>
              </p:cNvSpPr>
              <p:nvPr/>
            </p:nvSpPr>
            <p:spPr bwMode="auto">
              <a:xfrm>
                <a:off x="10160" y="1799"/>
                <a:ext cx="202" cy="1"/>
              </a:xfrm>
              <a:prstGeom prst="line">
                <a:avLst/>
              </a:prstGeom>
              <a:noFill/>
              <a:ln w="1270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grpSp>
      </p:grpSp>
      <p:grpSp>
        <p:nvGrpSpPr>
          <p:cNvPr id="186761" name="Group 393"/>
          <p:cNvGrpSpPr>
            <a:grpSpLocks/>
          </p:cNvGrpSpPr>
          <p:nvPr/>
        </p:nvGrpSpPr>
        <p:grpSpPr bwMode="auto">
          <a:xfrm>
            <a:off x="1527746" y="3380507"/>
            <a:ext cx="6465888" cy="1746250"/>
            <a:chOff x="1084" y="2044"/>
            <a:chExt cx="4073" cy="1175"/>
          </a:xfrm>
        </p:grpSpPr>
        <p:grpSp>
          <p:nvGrpSpPr>
            <p:cNvPr id="186759" name="Group 391"/>
            <p:cNvGrpSpPr>
              <a:grpSpLocks/>
            </p:cNvGrpSpPr>
            <p:nvPr/>
          </p:nvGrpSpPr>
          <p:grpSpPr bwMode="auto">
            <a:xfrm>
              <a:off x="1177" y="2248"/>
              <a:ext cx="1852" cy="226"/>
              <a:chOff x="1177" y="2248"/>
              <a:chExt cx="1852" cy="226"/>
            </a:xfrm>
          </p:grpSpPr>
          <p:sp>
            <p:nvSpPr>
              <p:cNvPr id="186701" name="Line 333"/>
              <p:cNvSpPr>
                <a:spLocks noChangeShapeType="1"/>
              </p:cNvSpPr>
              <p:nvPr/>
            </p:nvSpPr>
            <p:spPr bwMode="auto">
              <a:xfrm>
                <a:off x="1177" y="2304"/>
                <a:ext cx="195" cy="1"/>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02" name="Rectangle 334"/>
              <p:cNvSpPr>
                <a:spLocks noChangeArrowheads="1"/>
              </p:cNvSpPr>
              <p:nvPr/>
            </p:nvSpPr>
            <p:spPr bwMode="auto">
              <a:xfrm>
                <a:off x="1396" y="2248"/>
                <a:ext cx="1633" cy="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6600"/>
                    </a:solidFill>
                    <a:miter lim="800000"/>
                    <a:headEnd/>
                    <a:tailEnd/>
                  </a14:hiddenLine>
                </a:ext>
              </a:extLst>
            </p:spPr>
            <p:txBody>
              <a:bodyPr wrap="none" lIns="0" tIns="0" rIns="0" bIns="0">
                <a:spAutoFit/>
              </a:bodyPr>
              <a:lstStyle/>
              <a:p>
                <a:pPr algn="l">
                  <a:spcBef>
                    <a:spcPct val="0"/>
                  </a:spcBef>
                </a:pPr>
                <a:r>
                  <a:rPr lang="en-GB" altLang="en-US" sz="1100">
                    <a:solidFill>
                      <a:srgbClr val="FF6600"/>
                    </a:solidFill>
                  </a:rPr>
                  <a:t>probability of killing tumour without severe</a:t>
                </a:r>
              </a:p>
            </p:txBody>
          </p:sp>
          <p:sp>
            <p:nvSpPr>
              <p:cNvPr id="186703" name="Rectangle 335"/>
              <p:cNvSpPr>
                <a:spLocks noChangeArrowheads="1"/>
              </p:cNvSpPr>
              <p:nvPr/>
            </p:nvSpPr>
            <p:spPr bwMode="auto">
              <a:xfrm>
                <a:off x="1396" y="2361"/>
                <a:ext cx="909" cy="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6600"/>
                    </a:solidFill>
                    <a:miter lim="800000"/>
                    <a:headEnd/>
                    <a:tailEnd/>
                  </a14:hiddenLine>
                </a:ext>
              </a:extLst>
            </p:spPr>
            <p:txBody>
              <a:bodyPr wrap="none" lIns="0" tIns="0" rIns="0" bIns="0">
                <a:spAutoFit/>
              </a:bodyPr>
              <a:lstStyle/>
              <a:p>
                <a:pPr algn="l">
                  <a:spcBef>
                    <a:spcPct val="0"/>
                  </a:spcBef>
                </a:pPr>
                <a:r>
                  <a:rPr lang="en-GB" altLang="en-US" sz="1100">
                    <a:solidFill>
                      <a:srgbClr val="FF6600"/>
                    </a:solidFill>
                  </a:rPr>
                  <a:t>complications (protons)</a:t>
                </a:r>
              </a:p>
            </p:txBody>
          </p:sp>
        </p:grpSp>
        <p:grpSp>
          <p:nvGrpSpPr>
            <p:cNvPr id="186704" name="Group 336"/>
            <p:cNvGrpSpPr>
              <a:grpSpLocks/>
            </p:cNvGrpSpPr>
            <p:nvPr/>
          </p:nvGrpSpPr>
          <p:grpSpPr bwMode="auto">
            <a:xfrm>
              <a:off x="1084" y="2044"/>
              <a:ext cx="4073" cy="1175"/>
              <a:chOff x="6289" y="2245"/>
              <a:chExt cx="4073" cy="964"/>
            </a:xfrm>
          </p:grpSpPr>
          <p:sp>
            <p:nvSpPr>
              <p:cNvPr id="186705" name="Line 337"/>
              <p:cNvSpPr>
                <a:spLocks noChangeShapeType="1"/>
              </p:cNvSpPr>
              <p:nvPr/>
            </p:nvSpPr>
            <p:spPr bwMode="auto">
              <a:xfrm>
                <a:off x="6289" y="3208"/>
                <a:ext cx="203" cy="1"/>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06" name="Line 338"/>
              <p:cNvSpPr>
                <a:spLocks noChangeShapeType="1"/>
              </p:cNvSpPr>
              <p:nvPr/>
            </p:nvSpPr>
            <p:spPr bwMode="auto">
              <a:xfrm>
                <a:off x="6492" y="3208"/>
                <a:ext cx="202" cy="1"/>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07" name="Line 339"/>
              <p:cNvSpPr>
                <a:spLocks noChangeShapeType="1"/>
              </p:cNvSpPr>
              <p:nvPr/>
            </p:nvSpPr>
            <p:spPr bwMode="auto">
              <a:xfrm>
                <a:off x="6694" y="3208"/>
                <a:ext cx="202" cy="1"/>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08" name="Line 340"/>
              <p:cNvSpPr>
                <a:spLocks noChangeShapeType="1"/>
              </p:cNvSpPr>
              <p:nvPr/>
            </p:nvSpPr>
            <p:spPr bwMode="auto">
              <a:xfrm>
                <a:off x="6896" y="3208"/>
                <a:ext cx="211" cy="1"/>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09" name="Line 341"/>
              <p:cNvSpPr>
                <a:spLocks noChangeShapeType="1"/>
              </p:cNvSpPr>
              <p:nvPr/>
            </p:nvSpPr>
            <p:spPr bwMode="auto">
              <a:xfrm>
                <a:off x="7107" y="3208"/>
                <a:ext cx="202" cy="1"/>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10" name="Line 342"/>
              <p:cNvSpPr>
                <a:spLocks noChangeShapeType="1"/>
              </p:cNvSpPr>
              <p:nvPr/>
            </p:nvSpPr>
            <p:spPr bwMode="auto">
              <a:xfrm>
                <a:off x="7309" y="3208"/>
                <a:ext cx="203" cy="1"/>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11" name="Freeform 343"/>
              <p:cNvSpPr>
                <a:spLocks/>
              </p:cNvSpPr>
              <p:nvPr/>
            </p:nvSpPr>
            <p:spPr bwMode="auto">
              <a:xfrm>
                <a:off x="7512" y="3208"/>
                <a:ext cx="202" cy="1"/>
              </a:xfrm>
              <a:custGeom>
                <a:avLst/>
                <a:gdLst>
                  <a:gd name="T0" fmla="*/ 0 w 202"/>
                  <a:gd name="T1" fmla="*/ 97 w 202"/>
                  <a:gd name="T2" fmla="*/ 202 w 202"/>
                </a:gdLst>
                <a:ahLst/>
                <a:cxnLst>
                  <a:cxn ang="0">
                    <a:pos x="T0" y="0"/>
                  </a:cxn>
                  <a:cxn ang="0">
                    <a:pos x="T1" y="0"/>
                  </a:cxn>
                  <a:cxn ang="0">
                    <a:pos x="T2" y="0"/>
                  </a:cxn>
                </a:cxnLst>
                <a:rect l="0" t="0" r="r" b="b"/>
                <a:pathLst>
                  <a:path w="202">
                    <a:moveTo>
                      <a:pt x="0" y="0"/>
                    </a:moveTo>
                    <a:lnTo>
                      <a:pt x="97" y="0"/>
                    </a:lnTo>
                    <a:lnTo>
                      <a:pt x="202" y="0"/>
                    </a:lnTo>
                  </a:path>
                </a:pathLst>
              </a:custGeom>
              <a:noFill/>
              <a:ln w="317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712" name="Freeform 344"/>
              <p:cNvSpPr>
                <a:spLocks/>
              </p:cNvSpPr>
              <p:nvPr/>
            </p:nvSpPr>
            <p:spPr bwMode="auto">
              <a:xfrm>
                <a:off x="7714" y="3192"/>
                <a:ext cx="203" cy="16"/>
              </a:xfrm>
              <a:custGeom>
                <a:avLst/>
                <a:gdLst>
                  <a:gd name="T0" fmla="*/ 0 w 203"/>
                  <a:gd name="T1" fmla="*/ 16 h 16"/>
                  <a:gd name="T2" fmla="*/ 57 w 203"/>
                  <a:gd name="T3" fmla="*/ 16 h 16"/>
                  <a:gd name="T4" fmla="*/ 114 w 203"/>
                  <a:gd name="T5" fmla="*/ 8 h 16"/>
                  <a:gd name="T6" fmla="*/ 162 w 203"/>
                  <a:gd name="T7" fmla="*/ 0 h 16"/>
                  <a:gd name="T8" fmla="*/ 203 w 203"/>
                  <a:gd name="T9" fmla="*/ 0 h 16"/>
                </a:gdLst>
                <a:ahLst/>
                <a:cxnLst>
                  <a:cxn ang="0">
                    <a:pos x="T0" y="T1"/>
                  </a:cxn>
                  <a:cxn ang="0">
                    <a:pos x="T2" y="T3"/>
                  </a:cxn>
                  <a:cxn ang="0">
                    <a:pos x="T4" y="T5"/>
                  </a:cxn>
                  <a:cxn ang="0">
                    <a:pos x="T6" y="T7"/>
                  </a:cxn>
                  <a:cxn ang="0">
                    <a:pos x="T8" y="T9"/>
                  </a:cxn>
                </a:cxnLst>
                <a:rect l="0" t="0" r="r" b="b"/>
                <a:pathLst>
                  <a:path w="203" h="16">
                    <a:moveTo>
                      <a:pt x="0" y="16"/>
                    </a:moveTo>
                    <a:lnTo>
                      <a:pt x="57" y="16"/>
                    </a:lnTo>
                    <a:lnTo>
                      <a:pt x="114" y="8"/>
                    </a:lnTo>
                    <a:lnTo>
                      <a:pt x="162" y="0"/>
                    </a:lnTo>
                    <a:lnTo>
                      <a:pt x="203" y="0"/>
                    </a:lnTo>
                  </a:path>
                </a:pathLst>
              </a:custGeom>
              <a:noFill/>
              <a:ln w="317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713" name="Freeform 345"/>
              <p:cNvSpPr>
                <a:spLocks/>
              </p:cNvSpPr>
              <p:nvPr/>
            </p:nvSpPr>
            <p:spPr bwMode="auto">
              <a:xfrm>
                <a:off x="7917" y="3192"/>
                <a:ext cx="40" cy="1"/>
              </a:xfrm>
              <a:custGeom>
                <a:avLst/>
                <a:gdLst>
                  <a:gd name="T0" fmla="*/ 0 w 40"/>
                  <a:gd name="T1" fmla="*/ 24 w 40"/>
                  <a:gd name="T2" fmla="*/ 40 w 40"/>
                </a:gdLst>
                <a:ahLst/>
                <a:cxnLst>
                  <a:cxn ang="0">
                    <a:pos x="T0" y="0"/>
                  </a:cxn>
                  <a:cxn ang="0">
                    <a:pos x="T1" y="0"/>
                  </a:cxn>
                  <a:cxn ang="0">
                    <a:pos x="T2" y="0"/>
                  </a:cxn>
                </a:cxnLst>
                <a:rect l="0" t="0" r="r" b="b"/>
                <a:pathLst>
                  <a:path w="40">
                    <a:moveTo>
                      <a:pt x="0" y="0"/>
                    </a:moveTo>
                    <a:lnTo>
                      <a:pt x="24" y="0"/>
                    </a:lnTo>
                    <a:lnTo>
                      <a:pt x="40" y="0"/>
                    </a:lnTo>
                  </a:path>
                </a:pathLst>
              </a:custGeom>
              <a:noFill/>
              <a:ln w="317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714" name="Line 346"/>
              <p:cNvSpPr>
                <a:spLocks noChangeShapeType="1"/>
              </p:cNvSpPr>
              <p:nvPr/>
            </p:nvSpPr>
            <p:spPr bwMode="auto">
              <a:xfrm flipV="1">
                <a:off x="7957" y="3184"/>
                <a:ext cx="41" cy="8"/>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15" name="Line 347"/>
              <p:cNvSpPr>
                <a:spLocks noChangeShapeType="1"/>
              </p:cNvSpPr>
              <p:nvPr/>
            </p:nvSpPr>
            <p:spPr bwMode="auto">
              <a:xfrm flipV="1">
                <a:off x="7998" y="3176"/>
                <a:ext cx="40" cy="8"/>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16" name="Line 348"/>
              <p:cNvSpPr>
                <a:spLocks noChangeShapeType="1"/>
              </p:cNvSpPr>
              <p:nvPr/>
            </p:nvSpPr>
            <p:spPr bwMode="auto">
              <a:xfrm flipV="1">
                <a:off x="8038" y="3168"/>
                <a:ext cx="41" cy="8"/>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17" name="Line 349"/>
              <p:cNvSpPr>
                <a:spLocks noChangeShapeType="1"/>
              </p:cNvSpPr>
              <p:nvPr/>
            </p:nvSpPr>
            <p:spPr bwMode="auto">
              <a:xfrm flipV="1">
                <a:off x="8079" y="3160"/>
                <a:ext cx="40" cy="8"/>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18" name="Line 350"/>
              <p:cNvSpPr>
                <a:spLocks noChangeShapeType="1"/>
              </p:cNvSpPr>
              <p:nvPr/>
            </p:nvSpPr>
            <p:spPr bwMode="auto">
              <a:xfrm flipV="1">
                <a:off x="8119" y="3143"/>
                <a:ext cx="41" cy="17"/>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19" name="Line 351"/>
              <p:cNvSpPr>
                <a:spLocks noChangeShapeType="1"/>
              </p:cNvSpPr>
              <p:nvPr/>
            </p:nvSpPr>
            <p:spPr bwMode="auto">
              <a:xfrm flipV="1">
                <a:off x="8160" y="3127"/>
                <a:ext cx="40" cy="16"/>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20" name="Line 352"/>
              <p:cNvSpPr>
                <a:spLocks noChangeShapeType="1"/>
              </p:cNvSpPr>
              <p:nvPr/>
            </p:nvSpPr>
            <p:spPr bwMode="auto">
              <a:xfrm flipV="1">
                <a:off x="8200" y="3103"/>
                <a:ext cx="41" cy="24"/>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21" name="Freeform 353"/>
              <p:cNvSpPr>
                <a:spLocks/>
              </p:cNvSpPr>
              <p:nvPr/>
            </p:nvSpPr>
            <p:spPr bwMode="auto">
              <a:xfrm>
                <a:off x="8241" y="3079"/>
                <a:ext cx="40" cy="24"/>
              </a:xfrm>
              <a:custGeom>
                <a:avLst/>
                <a:gdLst>
                  <a:gd name="T0" fmla="*/ 0 w 40"/>
                  <a:gd name="T1" fmla="*/ 24 h 24"/>
                  <a:gd name="T2" fmla="*/ 16 w 40"/>
                  <a:gd name="T3" fmla="*/ 16 h 24"/>
                  <a:gd name="T4" fmla="*/ 40 w 40"/>
                  <a:gd name="T5" fmla="*/ 0 h 24"/>
                </a:gdLst>
                <a:ahLst/>
                <a:cxnLst>
                  <a:cxn ang="0">
                    <a:pos x="T0" y="T1"/>
                  </a:cxn>
                  <a:cxn ang="0">
                    <a:pos x="T2" y="T3"/>
                  </a:cxn>
                  <a:cxn ang="0">
                    <a:pos x="T4" y="T5"/>
                  </a:cxn>
                </a:cxnLst>
                <a:rect l="0" t="0" r="r" b="b"/>
                <a:pathLst>
                  <a:path w="40" h="24">
                    <a:moveTo>
                      <a:pt x="0" y="24"/>
                    </a:moveTo>
                    <a:lnTo>
                      <a:pt x="16" y="16"/>
                    </a:lnTo>
                    <a:lnTo>
                      <a:pt x="40" y="0"/>
                    </a:lnTo>
                  </a:path>
                </a:pathLst>
              </a:custGeom>
              <a:noFill/>
              <a:ln w="317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722" name="Freeform 354"/>
              <p:cNvSpPr>
                <a:spLocks/>
              </p:cNvSpPr>
              <p:nvPr/>
            </p:nvSpPr>
            <p:spPr bwMode="auto">
              <a:xfrm>
                <a:off x="8281" y="3038"/>
                <a:ext cx="49" cy="41"/>
              </a:xfrm>
              <a:custGeom>
                <a:avLst/>
                <a:gdLst>
                  <a:gd name="T0" fmla="*/ 0 w 49"/>
                  <a:gd name="T1" fmla="*/ 41 h 41"/>
                  <a:gd name="T2" fmla="*/ 24 w 49"/>
                  <a:gd name="T3" fmla="*/ 24 h 41"/>
                  <a:gd name="T4" fmla="*/ 49 w 49"/>
                  <a:gd name="T5" fmla="*/ 0 h 41"/>
                </a:gdLst>
                <a:ahLst/>
                <a:cxnLst>
                  <a:cxn ang="0">
                    <a:pos x="T0" y="T1"/>
                  </a:cxn>
                  <a:cxn ang="0">
                    <a:pos x="T2" y="T3"/>
                  </a:cxn>
                  <a:cxn ang="0">
                    <a:pos x="T4" y="T5"/>
                  </a:cxn>
                </a:cxnLst>
                <a:rect l="0" t="0" r="r" b="b"/>
                <a:pathLst>
                  <a:path w="49" h="41">
                    <a:moveTo>
                      <a:pt x="0" y="41"/>
                    </a:moveTo>
                    <a:lnTo>
                      <a:pt x="24" y="24"/>
                    </a:lnTo>
                    <a:lnTo>
                      <a:pt x="49" y="0"/>
                    </a:lnTo>
                  </a:path>
                </a:pathLst>
              </a:custGeom>
              <a:noFill/>
              <a:ln w="317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723" name="Line 355"/>
              <p:cNvSpPr>
                <a:spLocks noChangeShapeType="1"/>
              </p:cNvSpPr>
              <p:nvPr/>
            </p:nvSpPr>
            <p:spPr bwMode="auto">
              <a:xfrm flipV="1">
                <a:off x="8330" y="2998"/>
                <a:ext cx="40" cy="40"/>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24" name="Line 356"/>
              <p:cNvSpPr>
                <a:spLocks noChangeShapeType="1"/>
              </p:cNvSpPr>
              <p:nvPr/>
            </p:nvSpPr>
            <p:spPr bwMode="auto">
              <a:xfrm flipV="1">
                <a:off x="8370" y="2949"/>
                <a:ext cx="41" cy="49"/>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25" name="Line 357"/>
              <p:cNvSpPr>
                <a:spLocks noChangeShapeType="1"/>
              </p:cNvSpPr>
              <p:nvPr/>
            </p:nvSpPr>
            <p:spPr bwMode="auto">
              <a:xfrm flipV="1">
                <a:off x="8411" y="2892"/>
                <a:ext cx="40" cy="57"/>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26" name="Line 358"/>
              <p:cNvSpPr>
                <a:spLocks noChangeShapeType="1"/>
              </p:cNvSpPr>
              <p:nvPr/>
            </p:nvSpPr>
            <p:spPr bwMode="auto">
              <a:xfrm flipV="1">
                <a:off x="8451" y="2828"/>
                <a:ext cx="41" cy="64"/>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27" name="Freeform 359"/>
              <p:cNvSpPr>
                <a:spLocks/>
              </p:cNvSpPr>
              <p:nvPr/>
            </p:nvSpPr>
            <p:spPr bwMode="auto">
              <a:xfrm>
                <a:off x="8492" y="2763"/>
                <a:ext cx="40" cy="65"/>
              </a:xfrm>
              <a:custGeom>
                <a:avLst/>
                <a:gdLst>
                  <a:gd name="T0" fmla="*/ 0 w 40"/>
                  <a:gd name="T1" fmla="*/ 65 h 65"/>
                  <a:gd name="T2" fmla="*/ 16 w 40"/>
                  <a:gd name="T3" fmla="*/ 32 h 65"/>
                  <a:gd name="T4" fmla="*/ 40 w 40"/>
                  <a:gd name="T5" fmla="*/ 0 h 65"/>
                </a:gdLst>
                <a:ahLst/>
                <a:cxnLst>
                  <a:cxn ang="0">
                    <a:pos x="T0" y="T1"/>
                  </a:cxn>
                  <a:cxn ang="0">
                    <a:pos x="T2" y="T3"/>
                  </a:cxn>
                  <a:cxn ang="0">
                    <a:pos x="T4" y="T5"/>
                  </a:cxn>
                </a:cxnLst>
                <a:rect l="0" t="0" r="r" b="b"/>
                <a:pathLst>
                  <a:path w="40" h="65">
                    <a:moveTo>
                      <a:pt x="0" y="65"/>
                    </a:moveTo>
                    <a:lnTo>
                      <a:pt x="16" y="32"/>
                    </a:lnTo>
                    <a:lnTo>
                      <a:pt x="40" y="0"/>
                    </a:lnTo>
                  </a:path>
                </a:pathLst>
              </a:custGeom>
              <a:noFill/>
              <a:ln w="317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728" name="Freeform 360"/>
              <p:cNvSpPr>
                <a:spLocks/>
              </p:cNvSpPr>
              <p:nvPr/>
            </p:nvSpPr>
            <p:spPr bwMode="auto">
              <a:xfrm>
                <a:off x="8532" y="2682"/>
                <a:ext cx="41" cy="81"/>
              </a:xfrm>
              <a:custGeom>
                <a:avLst/>
                <a:gdLst>
                  <a:gd name="T0" fmla="*/ 0 w 41"/>
                  <a:gd name="T1" fmla="*/ 81 h 81"/>
                  <a:gd name="T2" fmla="*/ 16 w 41"/>
                  <a:gd name="T3" fmla="*/ 40 h 81"/>
                  <a:gd name="T4" fmla="*/ 41 w 41"/>
                  <a:gd name="T5" fmla="*/ 0 h 81"/>
                </a:gdLst>
                <a:ahLst/>
                <a:cxnLst>
                  <a:cxn ang="0">
                    <a:pos x="T0" y="T1"/>
                  </a:cxn>
                  <a:cxn ang="0">
                    <a:pos x="T2" y="T3"/>
                  </a:cxn>
                  <a:cxn ang="0">
                    <a:pos x="T4" y="T5"/>
                  </a:cxn>
                </a:cxnLst>
                <a:rect l="0" t="0" r="r" b="b"/>
                <a:pathLst>
                  <a:path w="41" h="81">
                    <a:moveTo>
                      <a:pt x="0" y="81"/>
                    </a:moveTo>
                    <a:lnTo>
                      <a:pt x="16" y="40"/>
                    </a:lnTo>
                    <a:lnTo>
                      <a:pt x="41" y="0"/>
                    </a:lnTo>
                  </a:path>
                </a:pathLst>
              </a:custGeom>
              <a:noFill/>
              <a:ln w="317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729" name="Line 361"/>
              <p:cNvSpPr>
                <a:spLocks noChangeShapeType="1"/>
              </p:cNvSpPr>
              <p:nvPr/>
            </p:nvSpPr>
            <p:spPr bwMode="auto">
              <a:xfrm flipV="1">
                <a:off x="8573" y="2601"/>
                <a:ext cx="40" cy="81"/>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30" name="Line 362"/>
              <p:cNvSpPr>
                <a:spLocks noChangeShapeType="1"/>
              </p:cNvSpPr>
              <p:nvPr/>
            </p:nvSpPr>
            <p:spPr bwMode="auto">
              <a:xfrm flipV="1">
                <a:off x="8613" y="2520"/>
                <a:ext cx="41" cy="81"/>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31" name="Line 363"/>
              <p:cNvSpPr>
                <a:spLocks noChangeShapeType="1"/>
              </p:cNvSpPr>
              <p:nvPr/>
            </p:nvSpPr>
            <p:spPr bwMode="auto">
              <a:xfrm flipV="1">
                <a:off x="8654" y="2439"/>
                <a:ext cx="40" cy="81"/>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32" name="Freeform 364"/>
              <p:cNvSpPr>
                <a:spLocks/>
              </p:cNvSpPr>
              <p:nvPr/>
            </p:nvSpPr>
            <p:spPr bwMode="auto">
              <a:xfrm>
                <a:off x="8694" y="2366"/>
                <a:ext cx="41" cy="73"/>
              </a:xfrm>
              <a:custGeom>
                <a:avLst/>
                <a:gdLst>
                  <a:gd name="T0" fmla="*/ 0 w 41"/>
                  <a:gd name="T1" fmla="*/ 73 h 73"/>
                  <a:gd name="T2" fmla="*/ 16 w 41"/>
                  <a:gd name="T3" fmla="*/ 32 h 73"/>
                  <a:gd name="T4" fmla="*/ 41 w 41"/>
                  <a:gd name="T5" fmla="*/ 0 h 73"/>
                </a:gdLst>
                <a:ahLst/>
                <a:cxnLst>
                  <a:cxn ang="0">
                    <a:pos x="T0" y="T1"/>
                  </a:cxn>
                  <a:cxn ang="0">
                    <a:pos x="T2" y="T3"/>
                  </a:cxn>
                  <a:cxn ang="0">
                    <a:pos x="T4" y="T5"/>
                  </a:cxn>
                </a:cxnLst>
                <a:rect l="0" t="0" r="r" b="b"/>
                <a:pathLst>
                  <a:path w="41" h="73">
                    <a:moveTo>
                      <a:pt x="0" y="73"/>
                    </a:moveTo>
                    <a:lnTo>
                      <a:pt x="16" y="32"/>
                    </a:lnTo>
                    <a:lnTo>
                      <a:pt x="41" y="0"/>
                    </a:lnTo>
                  </a:path>
                </a:pathLst>
              </a:custGeom>
              <a:noFill/>
              <a:ln w="317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733" name="Line 365"/>
              <p:cNvSpPr>
                <a:spLocks noChangeShapeType="1"/>
              </p:cNvSpPr>
              <p:nvPr/>
            </p:nvSpPr>
            <p:spPr bwMode="auto">
              <a:xfrm flipV="1">
                <a:off x="8735" y="2309"/>
                <a:ext cx="40" cy="57"/>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34" name="Freeform 366"/>
              <p:cNvSpPr>
                <a:spLocks/>
              </p:cNvSpPr>
              <p:nvPr/>
            </p:nvSpPr>
            <p:spPr bwMode="auto">
              <a:xfrm>
                <a:off x="8775" y="2261"/>
                <a:ext cx="40" cy="48"/>
              </a:xfrm>
              <a:custGeom>
                <a:avLst/>
                <a:gdLst>
                  <a:gd name="T0" fmla="*/ 0 w 40"/>
                  <a:gd name="T1" fmla="*/ 48 h 48"/>
                  <a:gd name="T2" fmla="*/ 16 w 40"/>
                  <a:gd name="T3" fmla="*/ 24 h 48"/>
                  <a:gd name="T4" fmla="*/ 40 w 40"/>
                  <a:gd name="T5" fmla="*/ 0 h 48"/>
                </a:gdLst>
                <a:ahLst/>
                <a:cxnLst>
                  <a:cxn ang="0">
                    <a:pos x="T0" y="T1"/>
                  </a:cxn>
                  <a:cxn ang="0">
                    <a:pos x="T2" y="T3"/>
                  </a:cxn>
                  <a:cxn ang="0">
                    <a:pos x="T4" y="T5"/>
                  </a:cxn>
                </a:cxnLst>
                <a:rect l="0" t="0" r="r" b="b"/>
                <a:pathLst>
                  <a:path w="40" h="48">
                    <a:moveTo>
                      <a:pt x="0" y="48"/>
                    </a:moveTo>
                    <a:lnTo>
                      <a:pt x="16" y="24"/>
                    </a:lnTo>
                    <a:lnTo>
                      <a:pt x="40" y="0"/>
                    </a:lnTo>
                  </a:path>
                </a:pathLst>
              </a:custGeom>
              <a:noFill/>
              <a:ln w="317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735" name="Freeform 367"/>
              <p:cNvSpPr>
                <a:spLocks/>
              </p:cNvSpPr>
              <p:nvPr/>
            </p:nvSpPr>
            <p:spPr bwMode="auto">
              <a:xfrm>
                <a:off x="8815" y="2245"/>
                <a:ext cx="41" cy="16"/>
              </a:xfrm>
              <a:custGeom>
                <a:avLst/>
                <a:gdLst>
                  <a:gd name="T0" fmla="*/ 0 w 41"/>
                  <a:gd name="T1" fmla="*/ 16 h 16"/>
                  <a:gd name="T2" fmla="*/ 17 w 41"/>
                  <a:gd name="T3" fmla="*/ 8 h 16"/>
                  <a:gd name="T4" fmla="*/ 41 w 41"/>
                  <a:gd name="T5" fmla="*/ 0 h 16"/>
                </a:gdLst>
                <a:ahLst/>
                <a:cxnLst>
                  <a:cxn ang="0">
                    <a:pos x="T0" y="T1"/>
                  </a:cxn>
                  <a:cxn ang="0">
                    <a:pos x="T2" y="T3"/>
                  </a:cxn>
                  <a:cxn ang="0">
                    <a:pos x="T4" y="T5"/>
                  </a:cxn>
                </a:cxnLst>
                <a:rect l="0" t="0" r="r" b="b"/>
                <a:pathLst>
                  <a:path w="41" h="16">
                    <a:moveTo>
                      <a:pt x="0" y="16"/>
                    </a:moveTo>
                    <a:lnTo>
                      <a:pt x="17" y="8"/>
                    </a:lnTo>
                    <a:lnTo>
                      <a:pt x="41" y="0"/>
                    </a:lnTo>
                  </a:path>
                </a:pathLst>
              </a:custGeom>
              <a:noFill/>
              <a:ln w="317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736" name="Line 368"/>
              <p:cNvSpPr>
                <a:spLocks noChangeShapeType="1"/>
              </p:cNvSpPr>
              <p:nvPr/>
            </p:nvSpPr>
            <p:spPr bwMode="auto">
              <a:xfrm>
                <a:off x="8856" y="2245"/>
                <a:ext cx="40" cy="8"/>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37" name="Freeform 369"/>
              <p:cNvSpPr>
                <a:spLocks/>
              </p:cNvSpPr>
              <p:nvPr/>
            </p:nvSpPr>
            <p:spPr bwMode="auto">
              <a:xfrm>
                <a:off x="8896" y="2253"/>
                <a:ext cx="41" cy="32"/>
              </a:xfrm>
              <a:custGeom>
                <a:avLst/>
                <a:gdLst>
                  <a:gd name="T0" fmla="*/ 0 w 41"/>
                  <a:gd name="T1" fmla="*/ 0 h 32"/>
                  <a:gd name="T2" fmla="*/ 17 w 41"/>
                  <a:gd name="T3" fmla="*/ 16 h 32"/>
                  <a:gd name="T4" fmla="*/ 41 w 41"/>
                  <a:gd name="T5" fmla="*/ 32 h 32"/>
                </a:gdLst>
                <a:ahLst/>
                <a:cxnLst>
                  <a:cxn ang="0">
                    <a:pos x="T0" y="T1"/>
                  </a:cxn>
                  <a:cxn ang="0">
                    <a:pos x="T2" y="T3"/>
                  </a:cxn>
                  <a:cxn ang="0">
                    <a:pos x="T4" y="T5"/>
                  </a:cxn>
                </a:cxnLst>
                <a:rect l="0" t="0" r="r" b="b"/>
                <a:pathLst>
                  <a:path w="41" h="32">
                    <a:moveTo>
                      <a:pt x="0" y="0"/>
                    </a:moveTo>
                    <a:lnTo>
                      <a:pt x="17" y="16"/>
                    </a:lnTo>
                    <a:lnTo>
                      <a:pt x="41" y="32"/>
                    </a:lnTo>
                  </a:path>
                </a:pathLst>
              </a:custGeom>
              <a:noFill/>
              <a:ln w="317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738" name="Freeform 370"/>
              <p:cNvSpPr>
                <a:spLocks/>
              </p:cNvSpPr>
              <p:nvPr/>
            </p:nvSpPr>
            <p:spPr bwMode="auto">
              <a:xfrm>
                <a:off x="8937" y="2285"/>
                <a:ext cx="40" cy="65"/>
              </a:xfrm>
              <a:custGeom>
                <a:avLst/>
                <a:gdLst>
                  <a:gd name="T0" fmla="*/ 0 w 40"/>
                  <a:gd name="T1" fmla="*/ 0 h 65"/>
                  <a:gd name="T2" fmla="*/ 16 w 40"/>
                  <a:gd name="T3" fmla="*/ 32 h 65"/>
                  <a:gd name="T4" fmla="*/ 40 w 40"/>
                  <a:gd name="T5" fmla="*/ 65 h 65"/>
                </a:gdLst>
                <a:ahLst/>
                <a:cxnLst>
                  <a:cxn ang="0">
                    <a:pos x="T0" y="T1"/>
                  </a:cxn>
                  <a:cxn ang="0">
                    <a:pos x="T2" y="T3"/>
                  </a:cxn>
                  <a:cxn ang="0">
                    <a:pos x="T4" y="T5"/>
                  </a:cxn>
                </a:cxnLst>
                <a:rect l="0" t="0" r="r" b="b"/>
                <a:pathLst>
                  <a:path w="40" h="65">
                    <a:moveTo>
                      <a:pt x="0" y="0"/>
                    </a:moveTo>
                    <a:lnTo>
                      <a:pt x="16" y="32"/>
                    </a:lnTo>
                    <a:lnTo>
                      <a:pt x="40" y="65"/>
                    </a:lnTo>
                  </a:path>
                </a:pathLst>
              </a:custGeom>
              <a:noFill/>
              <a:ln w="317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739" name="Freeform 371"/>
              <p:cNvSpPr>
                <a:spLocks/>
              </p:cNvSpPr>
              <p:nvPr/>
            </p:nvSpPr>
            <p:spPr bwMode="auto">
              <a:xfrm>
                <a:off x="8977" y="2350"/>
                <a:ext cx="41" cy="97"/>
              </a:xfrm>
              <a:custGeom>
                <a:avLst/>
                <a:gdLst>
                  <a:gd name="T0" fmla="*/ 0 w 41"/>
                  <a:gd name="T1" fmla="*/ 0 h 97"/>
                  <a:gd name="T2" fmla="*/ 17 w 41"/>
                  <a:gd name="T3" fmla="*/ 48 h 97"/>
                  <a:gd name="T4" fmla="*/ 41 w 41"/>
                  <a:gd name="T5" fmla="*/ 97 h 97"/>
                </a:gdLst>
                <a:ahLst/>
                <a:cxnLst>
                  <a:cxn ang="0">
                    <a:pos x="T0" y="T1"/>
                  </a:cxn>
                  <a:cxn ang="0">
                    <a:pos x="T2" y="T3"/>
                  </a:cxn>
                  <a:cxn ang="0">
                    <a:pos x="T4" y="T5"/>
                  </a:cxn>
                </a:cxnLst>
                <a:rect l="0" t="0" r="r" b="b"/>
                <a:pathLst>
                  <a:path w="41" h="97">
                    <a:moveTo>
                      <a:pt x="0" y="0"/>
                    </a:moveTo>
                    <a:lnTo>
                      <a:pt x="17" y="48"/>
                    </a:lnTo>
                    <a:lnTo>
                      <a:pt x="41" y="97"/>
                    </a:lnTo>
                  </a:path>
                </a:pathLst>
              </a:custGeom>
              <a:noFill/>
              <a:ln w="317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740" name="Freeform 372"/>
              <p:cNvSpPr>
                <a:spLocks/>
              </p:cNvSpPr>
              <p:nvPr/>
            </p:nvSpPr>
            <p:spPr bwMode="auto">
              <a:xfrm>
                <a:off x="9018" y="2447"/>
                <a:ext cx="40" cy="113"/>
              </a:xfrm>
              <a:custGeom>
                <a:avLst/>
                <a:gdLst>
                  <a:gd name="T0" fmla="*/ 0 w 40"/>
                  <a:gd name="T1" fmla="*/ 0 h 113"/>
                  <a:gd name="T2" fmla="*/ 16 w 40"/>
                  <a:gd name="T3" fmla="*/ 57 h 113"/>
                  <a:gd name="T4" fmla="*/ 40 w 40"/>
                  <a:gd name="T5" fmla="*/ 113 h 113"/>
                </a:gdLst>
                <a:ahLst/>
                <a:cxnLst>
                  <a:cxn ang="0">
                    <a:pos x="T0" y="T1"/>
                  </a:cxn>
                  <a:cxn ang="0">
                    <a:pos x="T2" y="T3"/>
                  </a:cxn>
                  <a:cxn ang="0">
                    <a:pos x="T4" y="T5"/>
                  </a:cxn>
                </a:cxnLst>
                <a:rect l="0" t="0" r="r" b="b"/>
                <a:pathLst>
                  <a:path w="40" h="113">
                    <a:moveTo>
                      <a:pt x="0" y="0"/>
                    </a:moveTo>
                    <a:lnTo>
                      <a:pt x="16" y="57"/>
                    </a:lnTo>
                    <a:lnTo>
                      <a:pt x="40" y="113"/>
                    </a:lnTo>
                  </a:path>
                </a:pathLst>
              </a:custGeom>
              <a:noFill/>
              <a:ln w="317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741" name="Line 373"/>
              <p:cNvSpPr>
                <a:spLocks noChangeShapeType="1"/>
              </p:cNvSpPr>
              <p:nvPr/>
            </p:nvSpPr>
            <p:spPr bwMode="auto">
              <a:xfrm>
                <a:off x="9058" y="2560"/>
                <a:ext cx="41" cy="114"/>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42" name="Freeform 374"/>
              <p:cNvSpPr>
                <a:spLocks/>
              </p:cNvSpPr>
              <p:nvPr/>
            </p:nvSpPr>
            <p:spPr bwMode="auto">
              <a:xfrm>
                <a:off x="9099" y="2674"/>
                <a:ext cx="40" cy="121"/>
              </a:xfrm>
              <a:custGeom>
                <a:avLst/>
                <a:gdLst>
                  <a:gd name="T0" fmla="*/ 0 w 40"/>
                  <a:gd name="T1" fmla="*/ 0 h 121"/>
                  <a:gd name="T2" fmla="*/ 16 w 40"/>
                  <a:gd name="T3" fmla="*/ 65 h 121"/>
                  <a:gd name="T4" fmla="*/ 40 w 40"/>
                  <a:gd name="T5" fmla="*/ 121 h 121"/>
                </a:gdLst>
                <a:ahLst/>
                <a:cxnLst>
                  <a:cxn ang="0">
                    <a:pos x="T0" y="T1"/>
                  </a:cxn>
                  <a:cxn ang="0">
                    <a:pos x="T2" y="T3"/>
                  </a:cxn>
                  <a:cxn ang="0">
                    <a:pos x="T4" y="T5"/>
                  </a:cxn>
                </a:cxnLst>
                <a:rect l="0" t="0" r="r" b="b"/>
                <a:pathLst>
                  <a:path w="40" h="121">
                    <a:moveTo>
                      <a:pt x="0" y="0"/>
                    </a:moveTo>
                    <a:lnTo>
                      <a:pt x="16" y="65"/>
                    </a:lnTo>
                    <a:lnTo>
                      <a:pt x="40" y="121"/>
                    </a:lnTo>
                  </a:path>
                </a:pathLst>
              </a:custGeom>
              <a:noFill/>
              <a:ln w="317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743" name="Freeform 375"/>
              <p:cNvSpPr>
                <a:spLocks/>
              </p:cNvSpPr>
              <p:nvPr/>
            </p:nvSpPr>
            <p:spPr bwMode="auto">
              <a:xfrm>
                <a:off x="9139" y="2795"/>
                <a:ext cx="41" cy="97"/>
              </a:xfrm>
              <a:custGeom>
                <a:avLst/>
                <a:gdLst>
                  <a:gd name="T0" fmla="*/ 0 w 41"/>
                  <a:gd name="T1" fmla="*/ 0 h 97"/>
                  <a:gd name="T2" fmla="*/ 17 w 41"/>
                  <a:gd name="T3" fmla="*/ 49 h 97"/>
                  <a:gd name="T4" fmla="*/ 41 w 41"/>
                  <a:gd name="T5" fmla="*/ 97 h 97"/>
                </a:gdLst>
                <a:ahLst/>
                <a:cxnLst>
                  <a:cxn ang="0">
                    <a:pos x="T0" y="T1"/>
                  </a:cxn>
                  <a:cxn ang="0">
                    <a:pos x="T2" y="T3"/>
                  </a:cxn>
                  <a:cxn ang="0">
                    <a:pos x="T4" y="T5"/>
                  </a:cxn>
                </a:cxnLst>
                <a:rect l="0" t="0" r="r" b="b"/>
                <a:pathLst>
                  <a:path w="41" h="97">
                    <a:moveTo>
                      <a:pt x="0" y="0"/>
                    </a:moveTo>
                    <a:lnTo>
                      <a:pt x="17" y="49"/>
                    </a:lnTo>
                    <a:lnTo>
                      <a:pt x="41" y="97"/>
                    </a:lnTo>
                  </a:path>
                </a:pathLst>
              </a:custGeom>
              <a:noFill/>
              <a:ln w="317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744" name="Freeform 376"/>
              <p:cNvSpPr>
                <a:spLocks/>
              </p:cNvSpPr>
              <p:nvPr/>
            </p:nvSpPr>
            <p:spPr bwMode="auto">
              <a:xfrm>
                <a:off x="9180" y="2892"/>
                <a:ext cx="40" cy="89"/>
              </a:xfrm>
              <a:custGeom>
                <a:avLst/>
                <a:gdLst>
                  <a:gd name="T0" fmla="*/ 0 w 40"/>
                  <a:gd name="T1" fmla="*/ 0 h 89"/>
                  <a:gd name="T2" fmla="*/ 16 w 40"/>
                  <a:gd name="T3" fmla="*/ 49 h 89"/>
                  <a:gd name="T4" fmla="*/ 40 w 40"/>
                  <a:gd name="T5" fmla="*/ 89 h 89"/>
                </a:gdLst>
                <a:ahLst/>
                <a:cxnLst>
                  <a:cxn ang="0">
                    <a:pos x="T0" y="T1"/>
                  </a:cxn>
                  <a:cxn ang="0">
                    <a:pos x="T2" y="T3"/>
                  </a:cxn>
                  <a:cxn ang="0">
                    <a:pos x="T4" y="T5"/>
                  </a:cxn>
                </a:cxnLst>
                <a:rect l="0" t="0" r="r" b="b"/>
                <a:pathLst>
                  <a:path w="40" h="89">
                    <a:moveTo>
                      <a:pt x="0" y="0"/>
                    </a:moveTo>
                    <a:lnTo>
                      <a:pt x="16" y="49"/>
                    </a:lnTo>
                    <a:lnTo>
                      <a:pt x="40" y="89"/>
                    </a:lnTo>
                  </a:path>
                </a:pathLst>
              </a:custGeom>
              <a:noFill/>
              <a:ln w="317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745" name="Freeform 377"/>
              <p:cNvSpPr>
                <a:spLocks/>
              </p:cNvSpPr>
              <p:nvPr/>
            </p:nvSpPr>
            <p:spPr bwMode="auto">
              <a:xfrm>
                <a:off x="9220" y="2981"/>
                <a:ext cx="41" cy="65"/>
              </a:xfrm>
              <a:custGeom>
                <a:avLst/>
                <a:gdLst>
                  <a:gd name="T0" fmla="*/ 0 w 41"/>
                  <a:gd name="T1" fmla="*/ 0 h 65"/>
                  <a:gd name="T2" fmla="*/ 17 w 41"/>
                  <a:gd name="T3" fmla="*/ 33 h 65"/>
                  <a:gd name="T4" fmla="*/ 41 w 41"/>
                  <a:gd name="T5" fmla="*/ 65 h 65"/>
                </a:gdLst>
                <a:ahLst/>
                <a:cxnLst>
                  <a:cxn ang="0">
                    <a:pos x="T0" y="T1"/>
                  </a:cxn>
                  <a:cxn ang="0">
                    <a:pos x="T2" y="T3"/>
                  </a:cxn>
                  <a:cxn ang="0">
                    <a:pos x="T4" y="T5"/>
                  </a:cxn>
                </a:cxnLst>
                <a:rect l="0" t="0" r="r" b="b"/>
                <a:pathLst>
                  <a:path w="41" h="65">
                    <a:moveTo>
                      <a:pt x="0" y="0"/>
                    </a:moveTo>
                    <a:lnTo>
                      <a:pt x="17" y="33"/>
                    </a:lnTo>
                    <a:lnTo>
                      <a:pt x="41" y="65"/>
                    </a:lnTo>
                  </a:path>
                </a:pathLst>
              </a:custGeom>
              <a:noFill/>
              <a:ln w="317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746" name="Line 378"/>
              <p:cNvSpPr>
                <a:spLocks noChangeShapeType="1"/>
              </p:cNvSpPr>
              <p:nvPr/>
            </p:nvSpPr>
            <p:spPr bwMode="auto">
              <a:xfrm>
                <a:off x="9261" y="3046"/>
                <a:ext cx="40" cy="49"/>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47" name="Line 379"/>
              <p:cNvSpPr>
                <a:spLocks noChangeShapeType="1"/>
              </p:cNvSpPr>
              <p:nvPr/>
            </p:nvSpPr>
            <p:spPr bwMode="auto">
              <a:xfrm>
                <a:off x="9301" y="3095"/>
                <a:ext cx="41" cy="32"/>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48" name="Line 380"/>
              <p:cNvSpPr>
                <a:spLocks noChangeShapeType="1"/>
              </p:cNvSpPr>
              <p:nvPr/>
            </p:nvSpPr>
            <p:spPr bwMode="auto">
              <a:xfrm>
                <a:off x="9342" y="3127"/>
                <a:ext cx="40" cy="24"/>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49" name="Freeform 381"/>
              <p:cNvSpPr>
                <a:spLocks/>
              </p:cNvSpPr>
              <p:nvPr/>
            </p:nvSpPr>
            <p:spPr bwMode="auto">
              <a:xfrm>
                <a:off x="9382" y="3151"/>
                <a:ext cx="41" cy="25"/>
              </a:xfrm>
              <a:custGeom>
                <a:avLst/>
                <a:gdLst>
                  <a:gd name="T0" fmla="*/ 0 w 41"/>
                  <a:gd name="T1" fmla="*/ 0 h 25"/>
                  <a:gd name="T2" fmla="*/ 17 w 41"/>
                  <a:gd name="T3" fmla="*/ 17 h 25"/>
                  <a:gd name="T4" fmla="*/ 41 w 41"/>
                  <a:gd name="T5" fmla="*/ 25 h 25"/>
                </a:gdLst>
                <a:ahLst/>
                <a:cxnLst>
                  <a:cxn ang="0">
                    <a:pos x="T0" y="T1"/>
                  </a:cxn>
                  <a:cxn ang="0">
                    <a:pos x="T2" y="T3"/>
                  </a:cxn>
                  <a:cxn ang="0">
                    <a:pos x="T4" y="T5"/>
                  </a:cxn>
                </a:cxnLst>
                <a:rect l="0" t="0" r="r" b="b"/>
                <a:pathLst>
                  <a:path w="41" h="25">
                    <a:moveTo>
                      <a:pt x="0" y="0"/>
                    </a:moveTo>
                    <a:lnTo>
                      <a:pt x="17" y="17"/>
                    </a:lnTo>
                    <a:lnTo>
                      <a:pt x="41" y="25"/>
                    </a:lnTo>
                  </a:path>
                </a:pathLst>
              </a:custGeom>
              <a:noFill/>
              <a:ln w="317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750" name="Freeform 382"/>
              <p:cNvSpPr>
                <a:spLocks/>
              </p:cNvSpPr>
              <p:nvPr/>
            </p:nvSpPr>
            <p:spPr bwMode="auto">
              <a:xfrm>
                <a:off x="9423" y="3176"/>
                <a:ext cx="40" cy="8"/>
              </a:xfrm>
              <a:custGeom>
                <a:avLst/>
                <a:gdLst>
                  <a:gd name="T0" fmla="*/ 0 w 40"/>
                  <a:gd name="T1" fmla="*/ 0 h 8"/>
                  <a:gd name="T2" fmla="*/ 16 w 40"/>
                  <a:gd name="T3" fmla="*/ 8 h 8"/>
                  <a:gd name="T4" fmla="*/ 40 w 40"/>
                  <a:gd name="T5" fmla="*/ 8 h 8"/>
                </a:gdLst>
                <a:ahLst/>
                <a:cxnLst>
                  <a:cxn ang="0">
                    <a:pos x="T0" y="T1"/>
                  </a:cxn>
                  <a:cxn ang="0">
                    <a:pos x="T2" y="T3"/>
                  </a:cxn>
                  <a:cxn ang="0">
                    <a:pos x="T4" y="T5"/>
                  </a:cxn>
                </a:cxnLst>
                <a:rect l="0" t="0" r="r" b="b"/>
                <a:pathLst>
                  <a:path w="40" h="8">
                    <a:moveTo>
                      <a:pt x="0" y="0"/>
                    </a:moveTo>
                    <a:lnTo>
                      <a:pt x="16" y="8"/>
                    </a:lnTo>
                    <a:lnTo>
                      <a:pt x="40" y="8"/>
                    </a:lnTo>
                  </a:path>
                </a:pathLst>
              </a:custGeom>
              <a:noFill/>
              <a:ln w="317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751" name="Line 383"/>
              <p:cNvSpPr>
                <a:spLocks noChangeShapeType="1"/>
              </p:cNvSpPr>
              <p:nvPr/>
            </p:nvSpPr>
            <p:spPr bwMode="auto">
              <a:xfrm>
                <a:off x="9463" y="3184"/>
                <a:ext cx="41" cy="8"/>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52" name="Freeform 384"/>
              <p:cNvSpPr>
                <a:spLocks/>
              </p:cNvSpPr>
              <p:nvPr/>
            </p:nvSpPr>
            <p:spPr bwMode="auto">
              <a:xfrm>
                <a:off x="9504" y="3192"/>
                <a:ext cx="40" cy="8"/>
              </a:xfrm>
              <a:custGeom>
                <a:avLst/>
                <a:gdLst>
                  <a:gd name="T0" fmla="*/ 0 w 40"/>
                  <a:gd name="T1" fmla="*/ 0 h 8"/>
                  <a:gd name="T2" fmla="*/ 16 w 40"/>
                  <a:gd name="T3" fmla="*/ 0 h 8"/>
                  <a:gd name="T4" fmla="*/ 40 w 40"/>
                  <a:gd name="T5" fmla="*/ 8 h 8"/>
                </a:gdLst>
                <a:ahLst/>
                <a:cxnLst>
                  <a:cxn ang="0">
                    <a:pos x="T0" y="T1"/>
                  </a:cxn>
                  <a:cxn ang="0">
                    <a:pos x="T2" y="T3"/>
                  </a:cxn>
                  <a:cxn ang="0">
                    <a:pos x="T4" y="T5"/>
                  </a:cxn>
                </a:cxnLst>
                <a:rect l="0" t="0" r="r" b="b"/>
                <a:pathLst>
                  <a:path w="40" h="8">
                    <a:moveTo>
                      <a:pt x="0" y="0"/>
                    </a:moveTo>
                    <a:lnTo>
                      <a:pt x="16" y="0"/>
                    </a:lnTo>
                    <a:lnTo>
                      <a:pt x="40" y="8"/>
                    </a:lnTo>
                  </a:path>
                </a:pathLst>
              </a:custGeom>
              <a:noFill/>
              <a:ln w="317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753" name="Freeform 385"/>
              <p:cNvSpPr>
                <a:spLocks/>
              </p:cNvSpPr>
              <p:nvPr/>
            </p:nvSpPr>
            <p:spPr bwMode="auto">
              <a:xfrm>
                <a:off x="9544" y="3200"/>
                <a:ext cx="211" cy="8"/>
              </a:xfrm>
              <a:custGeom>
                <a:avLst/>
                <a:gdLst>
                  <a:gd name="T0" fmla="*/ 0 w 211"/>
                  <a:gd name="T1" fmla="*/ 0 h 8"/>
                  <a:gd name="T2" fmla="*/ 41 w 211"/>
                  <a:gd name="T3" fmla="*/ 0 h 8"/>
                  <a:gd name="T4" fmla="*/ 97 w 211"/>
                  <a:gd name="T5" fmla="*/ 8 h 8"/>
                  <a:gd name="T6" fmla="*/ 154 w 211"/>
                  <a:gd name="T7" fmla="*/ 8 h 8"/>
                  <a:gd name="T8" fmla="*/ 211 w 211"/>
                  <a:gd name="T9" fmla="*/ 8 h 8"/>
                </a:gdLst>
                <a:ahLst/>
                <a:cxnLst>
                  <a:cxn ang="0">
                    <a:pos x="T0" y="T1"/>
                  </a:cxn>
                  <a:cxn ang="0">
                    <a:pos x="T2" y="T3"/>
                  </a:cxn>
                  <a:cxn ang="0">
                    <a:pos x="T4" y="T5"/>
                  </a:cxn>
                  <a:cxn ang="0">
                    <a:pos x="T6" y="T7"/>
                  </a:cxn>
                  <a:cxn ang="0">
                    <a:pos x="T8" y="T9"/>
                  </a:cxn>
                </a:cxnLst>
                <a:rect l="0" t="0" r="r" b="b"/>
                <a:pathLst>
                  <a:path w="211" h="8">
                    <a:moveTo>
                      <a:pt x="0" y="0"/>
                    </a:moveTo>
                    <a:lnTo>
                      <a:pt x="41" y="0"/>
                    </a:lnTo>
                    <a:lnTo>
                      <a:pt x="97" y="8"/>
                    </a:lnTo>
                    <a:lnTo>
                      <a:pt x="154" y="8"/>
                    </a:lnTo>
                    <a:lnTo>
                      <a:pt x="211" y="8"/>
                    </a:lnTo>
                  </a:path>
                </a:pathLst>
              </a:custGeom>
              <a:noFill/>
              <a:ln w="31750">
                <a:solidFill>
                  <a:srgbClr val="FF66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86754" name="Line 386"/>
              <p:cNvSpPr>
                <a:spLocks noChangeShapeType="1"/>
              </p:cNvSpPr>
              <p:nvPr/>
            </p:nvSpPr>
            <p:spPr bwMode="auto">
              <a:xfrm>
                <a:off x="9755" y="3208"/>
                <a:ext cx="202" cy="1"/>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55" name="Line 387"/>
              <p:cNvSpPr>
                <a:spLocks noChangeShapeType="1"/>
              </p:cNvSpPr>
              <p:nvPr/>
            </p:nvSpPr>
            <p:spPr bwMode="auto">
              <a:xfrm>
                <a:off x="9957" y="3208"/>
                <a:ext cx="203" cy="1"/>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86756" name="Line 388"/>
              <p:cNvSpPr>
                <a:spLocks noChangeShapeType="1"/>
              </p:cNvSpPr>
              <p:nvPr/>
            </p:nvSpPr>
            <p:spPr bwMode="auto">
              <a:xfrm>
                <a:off x="10160" y="3208"/>
                <a:ext cx="202" cy="1"/>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en-GB"/>
              </a:p>
            </p:txBody>
          </p:sp>
        </p:grpSp>
      </p:grpSp>
      <p:sp useBgFill="1">
        <p:nvSpPr>
          <p:cNvPr id="186757" name="Rectangle 389"/>
          <p:cNvSpPr>
            <a:spLocks noChangeArrowheads="1"/>
          </p:cNvSpPr>
          <p:nvPr/>
        </p:nvSpPr>
        <p:spPr bwMode="auto">
          <a:xfrm>
            <a:off x="35496" y="5850657"/>
            <a:ext cx="762000" cy="457200"/>
          </a:xfrm>
          <a:prstGeom prst="rect">
            <a:avLst/>
          </a:prstGeom>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Tree>
    <p:extLst>
      <p:ext uri="{BB962C8B-B14F-4D97-AF65-F5344CB8AC3E}">
        <p14:creationId xmlns:p14="http://schemas.microsoft.com/office/powerpoint/2010/main" val="41236290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86524"/>
                                        </p:tgtEl>
                                        <p:attrNameLst>
                                          <p:attrName>style.visibility</p:attrName>
                                        </p:attrNameLst>
                                      </p:cBhvr>
                                      <p:to>
                                        <p:strVal val="visible"/>
                                      </p:to>
                                    </p:set>
                                    <p:animEffect transition="in" filter="wipe(left)">
                                      <p:cBhvr>
                                        <p:cTn id="7" dur="500"/>
                                        <p:tgtEl>
                                          <p:spTgt spid="1865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86582"/>
                                        </p:tgtEl>
                                        <p:attrNameLst>
                                          <p:attrName>style.visibility</p:attrName>
                                        </p:attrNameLst>
                                      </p:cBhvr>
                                      <p:to>
                                        <p:strVal val="visible"/>
                                      </p:to>
                                    </p:set>
                                    <p:animEffect transition="in" filter="wipe(left)">
                                      <p:cBhvr>
                                        <p:cTn id="12" dur="500"/>
                                        <p:tgtEl>
                                          <p:spTgt spid="18658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186760"/>
                                        </p:tgtEl>
                                        <p:attrNameLst>
                                          <p:attrName>style.visibility</p:attrName>
                                        </p:attrNameLst>
                                      </p:cBhvr>
                                      <p:to>
                                        <p:strVal val="visible"/>
                                      </p:to>
                                    </p:set>
                                    <p:animEffect transition="in" filter="wipe(left)">
                                      <p:cBhvr>
                                        <p:cTn id="17" dur="500"/>
                                        <p:tgtEl>
                                          <p:spTgt spid="18676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186761"/>
                                        </p:tgtEl>
                                        <p:attrNameLst>
                                          <p:attrName>style.visibility</p:attrName>
                                        </p:attrNameLst>
                                      </p:cBhvr>
                                      <p:to>
                                        <p:strVal val="visible"/>
                                      </p:to>
                                    </p:set>
                                    <p:animEffect transition="in" filter="wipe(left)">
                                      <p:cBhvr>
                                        <p:cTn id="22" dur="500"/>
                                        <p:tgtEl>
                                          <p:spTgt spid="1867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51824" cy="6885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588145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Need for measuring absorbed dose</a:t>
            </a:r>
            <a:endParaRPr lang="en-GB" dirty="0"/>
          </a:p>
        </p:txBody>
      </p:sp>
      <p:sp>
        <p:nvSpPr>
          <p:cNvPr id="3" name="Content Placeholder 2"/>
          <p:cNvSpPr>
            <a:spLocks noGrp="1"/>
          </p:cNvSpPr>
          <p:nvPr>
            <p:ph idx="1"/>
          </p:nvPr>
        </p:nvSpPr>
        <p:spPr>
          <a:xfrm>
            <a:off x="457200" y="2276872"/>
            <a:ext cx="8579296" cy="4392488"/>
          </a:xfrm>
        </p:spPr>
        <p:txBody>
          <a:bodyPr/>
          <a:lstStyle/>
          <a:p>
            <a:r>
              <a:rPr lang="en-GB" dirty="0" smtClean="0"/>
              <a:t>At the cellular level: </a:t>
            </a:r>
          </a:p>
          <a:p>
            <a:r>
              <a:rPr lang="en-GB" dirty="0" smtClean="0"/>
              <a:t>     direct DNA damage: ionisation at nanoscale</a:t>
            </a:r>
          </a:p>
          <a:p>
            <a:r>
              <a:rPr lang="en-GB" dirty="0" smtClean="0"/>
              <a:t>     indirect DNA damage: ionisation at </a:t>
            </a:r>
            <a:r>
              <a:rPr lang="en-GB" dirty="0" err="1" smtClean="0"/>
              <a:t>microscale</a:t>
            </a:r>
            <a:endParaRPr lang="en-GB" dirty="0" smtClean="0"/>
          </a:p>
          <a:p>
            <a:r>
              <a:rPr lang="en-GB" dirty="0"/>
              <a:t> </a:t>
            </a:r>
            <a:r>
              <a:rPr lang="en-GB" dirty="0" smtClean="0"/>
              <a:t>    other damage: tens of </a:t>
            </a:r>
            <a:r>
              <a:rPr lang="en-GB" dirty="0" err="1" smtClean="0"/>
              <a:t>micrometers</a:t>
            </a:r>
            <a:r>
              <a:rPr lang="en-GB" dirty="0" smtClean="0"/>
              <a:t> scale</a:t>
            </a:r>
          </a:p>
          <a:p>
            <a:r>
              <a:rPr lang="en-GB" dirty="0"/>
              <a:t> </a:t>
            </a:r>
            <a:r>
              <a:rPr lang="en-GB" dirty="0" smtClean="0"/>
              <a:t>    bystander effects: millimetre scale </a:t>
            </a:r>
          </a:p>
          <a:p>
            <a:endParaRPr lang="en-GB" dirty="0"/>
          </a:p>
          <a:p>
            <a:r>
              <a:rPr lang="en-GB" dirty="0" smtClean="0"/>
              <a:t>For photons and electrons: </a:t>
            </a:r>
          </a:p>
          <a:p>
            <a:r>
              <a:rPr lang="en-GB" dirty="0" smtClean="0"/>
              <a:t>     biological effects ~ ionisation ~ absorbed dose</a:t>
            </a:r>
          </a:p>
          <a:p>
            <a:r>
              <a:rPr lang="en-GB" dirty="0" smtClean="0"/>
              <a:t>For protons and ions:</a:t>
            </a:r>
          </a:p>
          <a:p>
            <a:r>
              <a:rPr lang="en-GB" dirty="0" smtClean="0"/>
              <a:t>     biological effects ~ ionisation * </a:t>
            </a:r>
            <a:r>
              <a:rPr lang="en-GB" dirty="0" err="1" smtClean="0"/>
              <a:t>w</a:t>
            </a:r>
            <a:r>
              <a:rPr lang="en-GB" baseline="-25000" dirty="0" err="1" smtClean="0"/>
              <a:t>i</a:t>
            </a:r>
            <a:r>
              <a:rPr lang="en-GB" dirty="0" smtClean="0"/>
              <a:t> ~ absorbed dose * </a:t>
            </a:r>
            <a:r>
              <a:rPr lang="en-GB" dirty="0" err="1" smtClean="0"/>
              <a:t>w</a:t>
            </a:r>
            <a:r>
              <a:rPr lang="en-GB" baseline="-25000" dirty="0" err="1" smtClean="0"/>
              <a:t>i</a:t>
            </a:r>
            <a:r>
              <a:rPr lang="en-GB" dirty="0" smtClean="0"/>
              <a:t> * </a:t>
            </a:r>
            <a:r>
              <a:rPr lang="en-GB" dirty="0" err="1" smtClean="0"/>
              <a:t>w</a:t>
            </a:r>
            <a:r>
              <a:rPr lang="en-GB" baseline="-25000" dirty="0" err="1" smtClean="0"/>
              <a:t>D</a:t>
            </a:r>
            <a:endParaRPr lang="en-GB" dirty="0" smtClean="0"/>
          </a:p>
          <a:p>
            <a:endParaRPr lang="en-GB" dirty="0"/>
          </a:p>
        </p:txBody>
      </p:sp>
    </p:spTree>
    <p:extLst>
      <p:ext uri="{BB962C8B-B14F-4D97-AF65-F5344CB8AC3E}">
        <p14:creationId xmlns:p14="http://schemas.microsoft.com/office/powerpoint/2010/main" val="1381557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Effect transition="in" filter="fade">
                                      <p:cBhvr>
                                        <p:cTn id="35"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Need for 3D dosimetry</a:t>
            </a:r>
            <a:endParaRPr lang="en-GB" dirty="0"/>
          </a:p>
        </p:txBody>
      </p:sp>
      <p:sp>
        <p:nvSpPr>
          <p:cNvPr id="3" name="Content Placeholder 2"/>
          <p:cNvSpPr>
            <a:spLocks noGrp="1"/>
          </p:cNvSpPr>
          <p:nvPr>
            <p:ph idx="1"/>
          </p:nvPr>
        </p:nvSpPr>
        <p:spPr/>
        <p:txBody>
          <a:bodyPr/>
          <a:lstStyle/>
          <a:p>
            <a:pPr lvl="1"/>
            <a:r>
              <a:rPr lang="en-GB" dirty="0" smtClean="0"/>
              <a:t>Homogeneity</a:t>
            </a:r>
          </a:p>
          <a:p>
            <a:pPr lvl="1"/>
            <a:endParaRPr lang="en-GB" dirty="0" smtClean="0"/>
          </a:p>
          <a:p>
            <a:pPr lvl="1"/>
            <a:r>
              <a:rPr lang="en-GB" dirty="0" smtClean="0"/>
              <a:t>Target coverage</a:t>
            </a:r>
          </a:p>
          <a:p>
            <a:pPr lvl="1"/>
            <a:endParaRPr lang="en-GB" dirty="0" smtClean="0"/>
          </a:p>
          <a:p>
            <a:pPr lvl="1"/>
            <a:r>
              <a:rPr lang="en-GB" dirty="0" smtClean="0"/>
              <a:t>Cold spots</a:t>
            </a:r>
          </a:p>
          <a:p>
            <a:pPr lvl="1"/>
            <a:endParaRPr lang="en-GB" dirty="0"/>
          </a:p>
          <a:p>
            <a:pPr lvl="1"/>
            <a:r>
              <a:rPr lang="en-GB" dirty="0" smtClean="0"/>
              <a:t>Out-of-field dose</a:t>
            </a:r>
          </a:p>
          <a:p>
            <a:pPr lvl="1"/>
            <a:endParaRPr lang="en-GB" dirty="0"/>
          </a:p>
          <a:p>
            <a:pPr lvl="1"/>
            <a:r>
              <a:rPr lang="en-GB" dirty="0" smtClean="0"/>
              <a:t>Integral dose</a:t>
            </a:r>
            <a:endParaRPr lang="en-GB" dirty="0"/>
          </a:p>
        </p:txBody>
      </p:sp>
    </p:spTree>
    <p:extLst>
      <p:ext uri="{BB962C8B-B14F-4D97-AF65-F5344CB8AC3E}">
        <p14:creationId xmlns:p14="http://schemas.microsoft.com/office/powerpoint/2010/main" val="15547168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Requirements</a:t>
            </a:r>
            <a:endParaRPr lang="en-GB" dirty="0"/>
          </a:p>
        </p:txBody>
      </p:sp>
      <p:sp>
        <p:nvSpPr>
          <p:cNvPr id="3" name="Content Placeholder 2"/>
          <p:cNvSpPr>
            <a:spLocks noGrp="1"/>
          </p:cNvSpPr>
          <p:nvPr>
            <p:ph idx="1"/>
          </p:nvPr>
        </p:nvSpPr>
        <p:spPr/>
        <p:txBody>
          <a:bodyPr/>
          <a:lstStyle/>
          <a:p>
            <a:pPr lvl="1"/>
            <a:r>
              <a:rPr lang="en-GB" dirty="0" smtClean="0"/>
              <a:t>High spatial resolution</a:t>
            </a:r>
          </a:p>
          <a:p>
            <a:pPr lvl="1"/>
            <a:r>
              <a:rPr lang="en-GB" dirty="0" smtClean="0"/>
              <a:t>Small </a:t>
            </a:r>
            <a:r>
              <a:rPr lang="en-GB" dirty="0" err="1" smtClean="0"/>
              <a:t>dosimetric</a:t>
            </a:r>
            <a:r>
              <a:rPr lang="en-GB" dirty="0" smtClean="0"/>
              <a:t> “voxels”</a:t>
            </a:r>
            <a:endParaRPr lang="en-GB" dirty="0"/>
          </a:p>
          <a:p>
            <a:pPr lvl="1"/>
            <a:r>
              <a:rPr lang="en-GB" dirty="0" smtClean="0"/>
              <a:t>Ease of operation, non-toxic</a:t>
            </a:r>
          </a:p>
          <a:p>
            <a:pPr lvl="1"/>
            <a:r>
              <a:rPr lang="en-GB" dirty="0" smtClean="0"/>
              <a:t>Reasonable cost</a:t>
            </a:r>
          </a:p>
          <a:p>
            <a:pPr lvl="1"/>
            <a:r>
              <a:rPr lang="en-GB" dirty="0" smtClean="0"/>
              <a:t>Fast </a:t>
            </a:r>
            <a:r>
              <a:rPr lang="en-GB" dirty="0"/>
              <a:t>readout</a:t>
            </a:r>
          </a:p>
          <a:p>
            <a:pPr lvl="1"/>
            <a:r>
              <a:rPr lang="en-GB" dirty="0" smtClean="0"/>
              <a:t>Stable in time; reproducible</a:t>
            </a:r>
            <a:endParaRPr lang="en-GB" dirty="0"/>
          </a:p>
          <a:p>
            <a:pPr lvl="1"/>
            <a:r>
              <a:rPr lang="en-GB" dirty="0" smtClean="0"/>
              <a:t>Signal proportional to dose (or known functional relation)</a:t>
            </a:r>
          </a:p>
          <a:p>
            <a:pPr lvl="1"/>
            <a:r>
              <a:rPr lang="en-GB" dirty="0" smtClean="0"/>
              <a:t>Dose rate independent, large dynamic range</a:t>
            </a:r>
            <a:endParaRPr lang="en-GB" dirty="0" smtClean="0"/>
          </a:p>
          <a:p>
            <a:pPr lvl="1"/>
            <a:r>
              <a:rPr lang="en-GB" dirty="0" smtClean="0"/>
              <a:t>Orientation independent</a:t>
            </a:r>
            <a:endParaRPr lang="en-GB" dirty="0"/>
          </a:p>
          <a:p>
            <a:pPr lvl="1"/>
            <a:r>
              <a:rPr lang="en-GB" dirty="0" smtClean="0"/>
              <a:t>Water-equivalence</a:t>
            </a:r>
          </a:p>
          <a:p>
            <a:pPr lvl="1"/>
            <a:r>
              <a:rPr lang="en-GB" dirty="0" smtClean="0"/>
              <a:t>Minimal/</a:t>
            </a:r>
            <a:r>
              <a:rPr lang="en-GB" dirty="0" err="1" smtClean="0"/>
              <a:t>managable</a:t>
            </a:r>
            <a:r>
              <a:rPr lang="en-GB" dirty="0" smtClean="0"/>
              <a:t> perturbing</a:t>
            </a:r>
          </a:p>
        </p:txBody>
      </p:sp>
    </p:spTree>
    <p:extLst>
      <p:ext uri="{BB962C8B-B14F-4D97-AF65-F5344CB8AC3E}">
        <p14:creationId xmlns:p14="http://schemas.microsoft.com/office/powerpoint/2010/main" val="24329360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t>
            </a:r>
            <a:r>
              <a:rPr lang="en-GB" dirty="0" smtClean="0"/>
              <a:t>assive (scattered) – dynamic (scanned)</a:t>
            </a:r>
            <a:br>
              <a:rPr lang="en-GB" dirty="0" smtClean="0"/>
            </a:br>
            <a:endParaRPr lang="en-GB"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18" y="2348880"/>
            <a:ext cx="2895776" cy="3684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oup 10"/>
          <p:cNvGrpSpPr>
            <a:grpSpLocks/>
          </p:cNvGrpSpPr>
          <p:nvPr/>
        </p:nvGrpSpPr>
        <p:grpSpPr bwMode="auto">
          <a:xfrm>
            <a:off x="6392365" y="1916832"/>
            <a:ext cx="2716139" cy="4771070"/>
            <a:chOff x="2160" y="1328"/>
            <a:chExt cx="1279" cy="2523"/>
          </a:xfrm>
        </p:grpSpPr>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0" y="1344"/>
              <a:ext cx="1238" cy="2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useBgFill="1">
          <p:nvSpPr>
            <p:cNvPr id="7" name="Rectangle 8"/>
            <p:cNvSpPr>
              <a:spLocks noChangeArrowheads="1"/>
            </p:cNvSpPr>
            <p:nvPr/>
          </p:nvSpPr>
          <p:spPr bwMode="auto">
            <a:xfrm>
              <a:off x="3390" y="1328"/>
              <a:ext cx="47" cy="1824"/>
            </a:xfrm>
            <a:prstGeom prst="rect">
              <a:avLst/>
            </a:prstGeom>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a:p>
          </p:txBody>
        </p:sp>
        <p:sp useBgFill="1">
          <p:nvSpPr>
            <p:cNvPr id="8" name="Rectangle 9"/>
            <p:cNvSpPr>
              <a:spLocks noChangeArrowheads="1"/>
            </p:cNvSpPr>
            <p:nvPr/>
          </p:nvSpPr>
          <p:spPr bwMode="auto">
            <a:xfrm>
              <a:off x="3392" y="3275"/>
              <a:ext cx="47" cy="576"/>
            </a:xfrm>
            <a:prstGeom prst="rect">
              <a:avLst/>
            </a:prstGeom>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GB"/>
            </a:p>
          </p:txBody>
        </p:sp>
      </p:grpSp>
      <p:grpSp>
        <p:nvGrpSpPr>
          <p:cNvPr id="68" name="Group 67"/>
          <p:cNvGrpSpPr/>
          <p:nvPr/>
        </p:nvGrpSpPr>
        <p:grpSpPr>
          <a:xfrm>
            <a:off x="3076054" y="2348880"/>
            <a:ext cx="3152130" cy="3684035"/>
            <a:chOff x="3131840" y="2715835"/>
            <a:chExt cx="3152130" cy="3684035"/>
          </a:xfrm>
        </p:grpSpPr>
        <p:pic>
          <p:nvPicPr>
            <p:cNvPr id="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2715835"/>
              <a:ext cx="2895776" cy="3684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useBgFill="1">
          <p:nvSpPr>
            <p:cNvPr id="64" name="Rectangle 63"/>
            <p:cNvSpPr/>
            <p:nvPr/>
          </p:nvSpPr>
          <p:spPr>
            <a:xfrm>
              <a:off x="3707904" y="3356992"/>
              <a:ext cx="2274637" cy="6034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67" name="Group 66"/>
            <p:cNvGrpSpPr/>
            <p:nvPr/>
          </p:nvGrpSpPr>
          <p:grpSpPr>
            <a:xfrm>
              <a:off x="3851920" y="3324126"/>
              <a:ext cx="2432050" cy="663098"/>
              <a:chOff x="4668860" y="3324126"/>
              <a:chExt cx="2432050" cy="663098"/>
            </a:xfrm>
          </p:grpSpPr>
          <p:sp>
            <p:nvSpPr>
              <p:cNvPr id="11" name="Freeform 2136"/>
              <p:cNvSpPr>
                <a:spLocks noChangeAspect="1"/>
              </p:cNvSpPr>
              <p:nvPr/>
            </p:nvSpPr>
            <p:spPr bwMode="auto">
              <a:xfrm rot="16200000">
                <a:off x="5588435" y="2474749"/>
                <a:ext cx="592900" cy="2432050"/>
              </a:xfrm>
              <a:custGeom>
                <a:avLst/>
                <a:gdLst>
                  <a:gd name="T0" fmla="*/ 188 w 1143"/>
                  <a:gd name="T1" fmla="*/ 691 h 3062"/>
                  <a:gd name="T2" fmla="*/ 744 w 1143"/>
                  <a:gd name="T3" fmla="*/ 2400 h 3062"/>
                  <a:gd name="T4" fmla="*/ 670 w 1143"/>
                  <a:gd name="T5" fmla="*/ 2028 h 3062"/>
                  <a:gd name="T6" fmla="*/ 723 w 1143"/>
                  <a:gd name="T7" fmla="*/ 1857 h 3062"/>
                  <a:gd name="T8" fmla="*/ 792 w 1143"/>
                  <a:gd name="T9" fmla="*/ 1996 h 3062"/>
                  <a:gd name="T10" fmla="*/ 845 w 1143"/>
                  <a:gd name="T11" fmla="*/ 1994 h 3062"/>
                  <a:gd name="T12" fmla="*/ 896 w 1143"/>
                  <a:gd name="T13" fmla="*/ 1389 h 3062"/>
                  <a:gd name="T14" fmla="*/ 946 w 1143"/>
                  <a:gd name="T15" fmla="*/ 1387 h 3062"/>
                  <a:gd name="T16" fmla="*/ 946 w 1143"/>
                  <a:gd name="T17" fmla="*/ 1132 h 3062"/>
                  <a:gd name="T18" fmla="*/ 996 w 1143"/>
                  <a:gd name="T19" fmla="*/ 1108 h 3062"/>
                  <a:gd name="T20" fmla="*/ 994 w 1143"/>
                  <a:gd name="T21" fmla="*/ 991 h 3062"/>
                  <a:gd name="T22" fmla="*/ 1008 w 1143"/>
                  <a:gd name="T23" fmla="*/ 942 h 3062"/>
                  <a:gd name="T24" fmla="*/ 1040 w 1143"/>
                  <a:gd name="T25" fmla="*/ 897 h 3062"/>
                  <a:gd name="T26" fmla="*/ 1035 w 1143"/>
                  <a:gd name="T27" fmla="*/ 855 h 3062"/>
                  <a:gd name="T28" fmla="*/ 1143 w 1143"/>
                  <a:gd name="T29" fmla="*/ 506 h 3062"/>
                  <a:gd name="T30" fmla="*/ 1083 w 1143"/>
                  <a:gd name="T31" fmla="*/ 499 h 3062"/>
                  <a:gd name="T32" fmla="*/ 1061 w 1143"/>
                  <a:gd name="T33" fmla="*/ 405 h 3062"/>
                  <a:gd name="T34" fmla="*/ 1006 w 1143"/>
                  <a:gd name="T35" fmla="*/ 405 h 3062"/>
                  <a:gd name="T36" fmla="*/ 970 w 1143"/>
                  <a:gd name="T37" fmla="*/ 300 h 3062"/>
                  <a:gd name="T38" fmla="*/ 910 w 1143"/>
                  <a:gd name="T39" fmla="*/ 300 h 3062"/>
                  <a:gd name="T40" fmla="*/ 869 w 1143"/>
                  <a:gd name="T41" fmla="*/ 208 h 3062"/>
                  <a:gd name="T42" fmla="*/ 814 w 1143"/>
                  <a:gd name="T43" fmla="*/ 208 h 3062"/>
                  <a:gd name="T44" fmla="*/ 752 w 1143"/>
                  <a:gd name="T45" fmla="*/ 117 h 3062"/>
                  <a:gd name="T46" fmla="*/ 699 w 1143"/>
                  <a:gd name="T47" fmla="*/ 120 h 3062"/>
                  <a:gd name="T48" fmla="*/ 303 w 1143"/>
                  <a:gd name="T49" fmla="*/ 288 h 3062"/>
                  <a:gd name="T50" fmla="*/ 468 w 1143"/>
                  <a:gd name="T51" fmla="*/ 1178 h 3062"/>
                  <a:gd name="T52" fmla="*/ 250 w 1143"/>
                  <a:gd name="T53" fmla="*/ 688 h 3062"/>
                  <a:gd name="T54" fmla="*/ 188 w 1143"/>
                  <a:gd name="T55" fmla="*/ 691 h 3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43" h="3062">
                    <a:moveTo>
                      <a:pt x="188" y="691"/>
                    </a:moveTo>
                    <a:cubicBezTo>
                      <a:pt x="0" y="2157"/>
                      <a:pt x="432" y="3062"/>
                      <a:pt x="744" y="2400"/>
                    </a:cubicBezTo>
                    <a:lnTo>
                      <a:pt x="670" y="2028"/>
                    </a:lnTo>
                    <a:lnTo>
                      <a:pt x="723" y="1857"/>
                    </a:lnTo>
                    <a:lnTo>
                      <a:pt x="792" y="1996"/>
                    </a:lnTo>
                    <a:lnTo>
                      <a:pt x="845" y="1994"/>
                    </a:lnTo>
                    <a:cubicBezTo>
                      <a:pt x="861" y="1892"/>
                      <a:pt x="896" y="1596"/>
                      <a:pt x="896" y="1389"/>
                    </a:cubicBezTo>
                    <a:cubicBezTo>
                      <a:pt x="926" y="1390"/>
                      <a:pt x="946" y="1387"/>
                      <a:pt x="946" y="1387"/>
                    </a:cubicBezTo>
                    <a:lnTo>
                      <a:pt x="946" y="1132"/>
                    </a:lnTo>
                    <a:lnTo>
                      <a:pt x="996" y="1108"/>
                    </a:lnTo>
                    <a:lnTo>
                      <a:pt x="994" y="991"/>
                    </a:lnTo>
                    <a:lnTo>
                      <a:pt x="1008" y="942"/>
                    </a:lnTo>
                    <a:lnTo>
                      <a:pt x="1040" y="897"/>
                    </a:lnTo>
                    <a:lnTo>
                      <a:pt x="1035" y="855"/>
                    </a:lnTo>
                    <a:lnTo>
                      <a:pt x="1143" y="506"/>
                    </a:lnTo>
                    <a:lnTo>
                      <a:pt x="1083" y="499"/>
                    </a:lnTo>
                    <a:lnTo>
                      <a:pt x="1061" y="405"/>
                    </a:lnTo>
                    <a:lnTo>
                      <a:pt x="1006" y="405"/>
                    </a:lnTo>
                    <a:lnTo>
                      <a:pt x="970" y="300"/>
                    </a:lnTo>
                    <a:lnTo>
                      <a:pt x="910" y="300"/>
                    </a:lnTo>
                    <a:lnTo>
                      <a:pt x="869" y="208"/>
                    </a:lnTo>
                    <a:lnTo>
                      <a:pt x="814" y="208"/>
                    </a:lnTo>
                    <a:lnTo>
                      <a:pt x="752" y="117"/>
                    </a:lnTo>
                    <a:lnTo>
                      <a:pt x="699" y="120"/>
                    </a:lnTo>
                    <a:cubicBezTo>
                      <a:pt x="502" y="0"/>
                      <a:pt x="346" y="103"/>
                      <a:pt x="303" y="288"/>
                    </a:cubicBezTo>
                    <a:cubicBezTo>
                      <a:pt x="385" y="733"/>
                      <a:pt x="468" y="1178"/>
                      <a:pt x="468" y="1178"/>
                    </a:cubicBezTo>
                    <a:lnTo>
                      <a:pt x="250" y="688"/>
                    </a:lnTo>
                    <a:lnTo>
                      <a:pt x="188" y="691"/>
                    </a:lnTo>
                    <a:close/>
                  </a:path>
                </a:pathLst>
              </a:custGeom>
              <a:solidFill>
                <a:srgbClr val="00B0F0"/>
              </a:solidFill>
              <a:ln w="8001" cap="flat" cmpd="sng">
                <a:solidFill>
                  <a:srgbClr val="333333"/>
                </a:solidFill>
                <a:prstDash val="solid"/>
                <a:round/>
                <a:headEnd/>
                <a:tailEnd/>
              </a:ln>
              <a:effectLst/>
            </p:spPr>
            <p:txBody>
              <a:bodyPr wrap="none" anchor="ctr"/>
              <a:lstStyle/>
              <a:p>
                <a:endParaRPr lang="en-GB"/>
              </a:p>
            </p:txBody>
          </p:sp>
          <p:grpSp>
            <p:nvGrpSpPr>
              <p:cNvPr id="66" name="Group 65"/>
              <p:cNvGrpSpPr/>
              <p:nvPr/>
            </p:nvGrpSpPr>
            <p:grpSpPr>
              <a:xfrm>
                <a:off x="4727598" y="3392247"/>
                <a:ext cx="2012950" cy="521254"/>
                <a:chOff x="4727598" y="3392247"/>
                <a:chExt cx="2012950" cy="521254"/>
              </a:xfrm>
            </p:grpSpPr>
            <p:sp>
              <p:nvSpPr>
                <p:cNvPr id="16" name="Freeform 2139"/>
                <p:cNvSpPr>
                  <a:spLocks noChangeAspect="1"/>
                </p:cNvSpPr>
                <p:nvPr/>
              </p:nvSpPr>
              <p:spPr bwMode="auto">
                <a:xfrm rot="16200000">
                  <a:off x="5824204" y="2997157"/>
                  <a:ext cx="310468" cy="1522219"/>
                </a:xfrm>
                <a:custGeom>
                  <a:avLst/>
                  <a:gdLst>
                    <a:gd name="T0" fmla="*/ 640 w 1196"/>
                    <a:gd name="T1" fmla="*/ 3826 h 3834"/>
                    <a:gd name="T2" fmla="*/ 543 w 1196"/>
                    <a:gd name="T3" fmla="*/ 3763 h 3834"/>
                    <a:gd name="T4" fmla="*/ 446 w 1196"/>
                    <a:gd name="T5" fmla="*/ 3648 h 3834"/>
                    <a:gd name="T6" fmla="*/ 354 w 1196"/>
                    <a:gd name="T7" fmla="*/ 3487 h 3834"/>
                    <a:gd name="T8" fmla="*/ 268 w 1196"/>
                    <a:gd name="T9" fmla="*/ 3283 h 3834"/>
                    <a:gd name="T10" fmla="*/ 192 w 1196"/>
                    <a:gd name="T11" fmla="*/ 3045 h 3834"/>
                    <a:gd name="T12" fmla="*/ 127 w 1196"/>
                    <a:gd name="T13" fmla="*/ 2776 h 3834"/>
                    <a:gd name="T14" fmla="*/ 79 w 1196"/>
                    <a:gd name="T15" fmla="*/ 2487 h 3834"/>
                    <a:gd name="T16" fmla="*/ 52 w 1196"/>
                    <a:gd name="T17" fmla="*/ 2255 h 3834"/>
                    <a:gd name="T18" fmla="*/ 27 w 1196"/>
                    <a:gd name="T19" fmla="*/ 1947 h 3834"/>
                    <a:gd name="T20" fmla="*/ 10 w 1196"/>
                    <a:gd name="T21" fmla="*/ 1648 h 3834"/>
                    <a:gd name="T22" fmla="*/ 0 w 1196"/>
                    <a:gd name="T23" fmla="*/ 1358 h 3834"/>
                    <a:gd name="T24" fmla="*/ 1 w 1196"/>
                    <a:gd name="T25" fmla="*/ 1073 h 3834"/>
                    <a:gd name="T26" fmla="*/ 13 w 1196"/>
                    <a:gd name="T27" fmla="*/ 791 h 3834"/>
                    <a:gd name="T28" fmla="*/ 34 w 1196"/>
                    <a:gd name="T29" fmla="*/ 506 h 3834"/>
                    <a:gd name="T30" fmla="*/ 67 w 1196"/>
                    <a:gd name="T31" fmla="*/ 220 h 3834"/>
                    <a:gd name="T32" fmla="*/ 214 w 1196"/>
                    <a:gd name="T33" fmla="*/ 0 h 3834"/>
                    <a:gd name="T34" fmla="*/ 195 w 1196"/>
                    <a:gd name="T35" fmla="*/ 130 h 3834"/>
                    <a:gd name="T36" fmla="*/ 174 w 1196"/>
                    <a:gd name="T37" fmla="*/ 286 h 3834"/>
                    <a:gd name="T38" fmla="*/ 157 w 1196"/>
                    <a:gd name="T39" fmla="*/ 429 h 3834"/>
                    <a:gd name="T40" fmla="*/ 143 w 1196"/>
                    <a:gd name="T41" fmla="*/ 565 h 3834"/>
                    <a:gd name="T42" fmla="*/ 134 w 1196"/>
                    <a:gd name="T43" fmla="*/ 699 h 3834"/>
                    <a:gd name="T44" fmla="*/ 126 w 1196"/>
                    <a:gd name="T45" fmla="*/ 838 h 3834"/>
                    <a:gd name="T46" fmla="*/ 121 w 1196"/>
                    <a:gd name="T47" fmla="*/ 987 h 3834"/>
                    <a:gd name="T48" fmla="*/ 118 w 1196"/>
                    <a:gd name="T49" fmla="*/ 1153 h 3834"/>
                    <a:gd name="T50" fmla="*/ 231 w 1196"/>
                    <a:gd name="T51" fmla="*/ 1243 h 3834"/>
                    <a:gd name="T52" fmla="*/ 224 w 1196"/>
                    <a:gd name="T53" fmla="*/ 1394 h 3834"/>
                    <a:gd name="T54" fmla="*/ 222 w 1196"/>
                    <a:gd name="T55" fmla="*/ 1518 h 3834"/>
                    <a:gd name="T56" fmla="*/ 226 w 1196"/>
                    <a:gd name="T57" fmla="*/ 1649 h 3834"/>
                    <a:gd name="T58" fmla="*/ 349 w 1196"/>
                    <a:gd name="T59" fmla="*/ 1762 h 3834"/>
                    <a:gd name="T60" fmla="*/ 639 w 1196"/>
                    <a:gd name="T61" fmla="*/ 2489 h 3834"/>
                    <a:gd name="T62" fmla="*/ 953 w 1196"/>
                    <a:gd name="T63" fmla="*/ 2958 h 3834"/>
                    <a:gd name="T64" fmla="*/ 785 w 1196"/>
                    <a:gd name="T65" fmla="*/ 3152 h 3834"/>
                    <a:gd name="T66" fmla="*/ 795 w 1196"/>
                    <a:gd name="T67" fmla="*/ 3197 h 3834"/>
                    <a:gd name="T68" fmla="*/ 809 w 1196"/>
                    <a:gd name="T69" fmla="*/ 3247 h 3834"/>
                    <a:gd name="T70" fmla="*/ 827 w 1196"/>
                    <a:gd name="T71" fmla="*/ 3295 h 3834"/>
                    <a:gd name="T72" fmla="*/ 847 w 1196"/>
                    <a:gd name="T73" fmla="*/ 3349 h 3834"/>
                    <a:gd name="T74" fmla="*/ 751 w 1196"/>
                    <a:gd name="T75" fmla="*/ 3386 h 3834"/>
                    <a:gd name="T76" fmla="*/ 771 w 1196"/>
                    <a:gd name="T77" fmla="*/ 3439 h 3834"/>
                    <a:gd name="T78" fmla="*/ 792 w 1196"/>
                    <a:gd name="T79" fmla="*/ 3483 h 3834"/>
                    <a:gd name="T80" fmla="*/ 814 w 1196"/>
                    <a:gd name="T81" fmla="*/ 3528 h 3834"/>
                    <a:gd name="T82" fmla="*/ 725 w 1196"/>
                    <a:gd name="T83" fmla="*/ 3566 h 3834"/>
                    <a:gd name="T84" fmla="*/ 765 w 1196"/>
                    <a:gd name="T85" fmla="*/ 3634 h 3834"/>
                    <a:gd name="T86" fmla="*/ 829 w 1196"/>
                    <a:gd name="T87" fmla="*/ 3717 h 3834"/>
                    <a:gd name="T88" fmla="*/ 757 w 1196"/>
                    <a:gd name="T89" fmla="*/ 3760 h 3834"/>
                    <a:gd name="T90" fmla="*/ 825 w 1196"/>
                    <a:gd name="T91" fmla="*/ 3807 h 3834"/>
                    <a:gd name="T92" fmla="*/ 808 w 1196"/>
                    <a:gd name="T93" fmla="*/ 3829 h 3834"/>
                    <a:gd name="T94" fmla="*/ 903 w 1196"/>
                    <a:gd name="T95" fmla="*/ 3805 h 3834"/>
                    <a:gd name="T96" fmla="*/ 1011 w 1196"/>
                    <a:gd name="T97" fmla="*/ 3721 h 3834"/>
                    <a:gd name="T98" fmla="*/ 1101 w 1196"/>
                    <a:gd name="T99" fmla="*/ 3595 h 3834"/>
                    <a:gd name="T100" fmla="*/ 1178 w 1196"/>
                    <a:gd name="T101" fmla="*/ 3449 h 3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96" h="3834">
                      <a:moveTo>
                        <a:pt x="687" y="3834"/>
                      </a:moveTo>
                      <a:lnTo>
                        <a:pt x="687" y="3834"/>
                      </a:lnTo>
                      <a:lnTo>
                        <a:pt x="663" y="3831"/>
                      </a:lnTo>
                      <a:lnTo>
                        <a:pt x="640" y="3826"/>
                      </a:lnTo>
                      <a:lnTo>
                        <a:pt x="616" y="3815"/>
                      </a:lnTo>
                      <a:lnTo>
                        <a:pt x="591" y="3801"/>
                      </a:lnTo>
                      <a:lnTo>
                        <a:pt x="567" y="3784"/>
                      </a:lnTo>
                      <a:lnTo>
                        <a:pt x="543" y="3763"/>
                      </a:lnTo>
                      <a:lnTo>
                        <a:pt x="519" y="3739"/>
                      </a:lnTo>
                      <a:lnTo>
                        <a:pt x="495" y="3713"/>
                      </a:lnTo>
                      <a:lnTo>
                        <a:pt x="470" y="3683"/>
                      </a:lnTo>
                      <a:lnTo>
                        <a:pt x="446" y="3648"/>
                      </a:lnTo>
                      <a:lnTo>
                        <a:pt x="423" y="3613"/>
                      </a:lnTo>
                      <a:lnTo>
                        <a:pt x="400" y="3573"/>
                      </a:lnTo>
                      <a:lnTo>
                        <a:pt x="377" y="3531"/>
                      </a:lnTo>
                      <a:lnTo>
                        <a:pt x="354" y="3487"/>
                      </a:lnTo>
                      <a:lnTo>
                        <a:pt x="332" y="3439"/>
                      </a:lnTo>
                      <a:lnTo>
                        <a:pt x="310" y="3389"/>
                      </a:lnTo>
                      <a:lnTo>
                        <a:pt x="288" y="3337"/>
                      </a:lnTo>
                      <a:lnTo>
                        <a:pt x="268" y="3283"/>
                      </a:lnTo>
                      <a:lnTo>
                        <a:pt x="248" y="3227"/>
                      </a:lnTo>
                      <a:lnTo>
                        <a:pt x="228" y="3168"/>
                      </a:lnTo>
                      <a:lnTo>
                        <a:pt x="210" y="3107"/>
                      </a:lnTo>
                      <a:lnTo>
                        <a:pt x="192" y="3045"/>
                      </a:lnTo>
                      <a:lnTo>
                        <a:pt x="174" y="2980"/>
                      </a:lnTo>
                      <a:lnTo>
                        <a:pt x="158" y="2913"/>
                      </a:lnTo>
                      <a:lnTo>
                        <a:pt x="142" y="2845"/>
                      </a:lnTo>
                      <a:lnTo>
                        <a:pt x="127" y="2776"/>
                      </a:lnTo>
                      <a:lnTo>
                        <a:pt x="113" y="2706"/>
                      </a:lnTo>
                      <a:lnTo>
                        <a:pt x="101" y="2634"/>
                      </a:lnTo>
                      <a:lnTo>
                        <a:pt x="89" y="2561"/>
                      </a:lnTo>
                      <a:lnTo>
                        <a:pt x="79" y="2487"/>
                      </a:lnTo>
                      <a:lnTo>
                        <a:pt x="68" y="2411"/>
                      </a:lnTo>
                      <a:lnTo>
                        <a:pt x="60" y="2335"/>
                      </a:lnTo>
                      <a:lnTo>
                        <a:pt x="60" y="2335"/>
                      </a:lnTo>
                      <a:lnTo>
                        <a:pt x="52" y="2255"/>
                      </a:lnTo>
                      <a:lnTo>
                        <a:pt x="45" y="2177"/>
                      </a:lnTo>
                      <a:lnTo>
                        <a:pt x="38" y="2100"/>
                      </a:lnTo>
                      <a:lnTo>
                        <a:pt x="33" y="2023"/>
                      </a:lnTo>
                      <a:lnTo>
                        <a:pt x="27" y="1947"/>
                      </a:lnTo>
                      <a:lnTo>
                        <a:pt x="21" y="1871"/>
                      </a:lnTo>
                      <a:lnTo>
                        <a:pt x="16" y="1796"/>
                      </a:lnTo>
                      <a:lnTo>
                        <a:pt x="13" y="1722"/>
                      </a:lnTo>
                      <a:lnTo>
                        <a:pt x="10" y="1648"/>
                      </a:lnTo>
                      <a:lnTo>
                        <a:pt x="6" y="1576"/>
                      </a:lnTo>
                      <a:lnTo>
                        <a:pt x="4" y="1502"/>
                      </a:lnTo>
                      <a:lnTo>
                        <a:pt x="1" y="1430"/>
                      </a:lnTo>
                      <a:lnTo>
                        <a:pt x="0" y="1358"/>
                      </a:lnTo>
                      <a:lnTo>
                        <a:pt x="0" y="1286"/>
                      </a:lnTo>
                      <a:lnTo>
                        <a:pt x="0" y="1215"/>
                      </a:lnTo>
                      <a:lnTo>
                        <a:pt x="0" y="1145"/>
                      </a:lnTo>
                      <a:lnTo>
                        <a:pt x="1" y="1073"/>
                      </a:lnTo>
                      <a:lnTo>
                        <a:pt x="4" y="1003"/>
                      </a:lnTo>
                      <a:lnTo>
                        <a:pt x="6" y="932"/>
                      </a:lnTo>
                      <a:lnTo>
                        <a:pt x="8" y="861"/>
                      </a:lnTo>
                      <a:lnTo>
                        <a:pt x="13" y="791"/>
                      </a:lnTo>
                      <a:lnTo>
                        <a:pt x="16" y="720"/>
                      </a:lnTo>
                      <a:lnTo>
                        <a:pt x="22" y="649"/>
                      </a:lnTo>
                      <a:lnTo>
                        <a:pt x="28" y="578"/>
                      </a:lnTo>
                      <a:lnTo>
                        <a:pt x="34" y="506"/>
                      </a:lnTo>
                      <a:lnTo>
                        <a:pt x="42" y="435"/>
                      </a:lnTo>
                      <a:lnTo>
                        <a:pt x="49" y="364"/>
                      </a:lnTo>
                      <a:lnTo>
                        <a:pt x="58" y="292"/>
                      </a:lnTo>
                      <a:lnTo>
                        <a:pt x="67" y="220"/>
                      </a:lnTo>
                      <a:lnTo>
                        <a:pt x="78" y="147"/>
                      </a:lnTo>
                      <a:lnTo>
                        <a:pt x="88" y="73"/>
                      </a:lnTo>
                      <a:lnTo>
                        <a:pt x="99" y="0"/>
                      </a:lnTo>
                      <a:lnTo>
                        <a:pt x="214" y="0"/>
                      </a:lnTo>
                      <a:lnTo>
                        <a:pt x="214" y="0"/>
                      </a:lnTo>
                      <a:lnTo>
                        <a:pt x="207" y="44"/>
                      </a:lnTo>
                      <a:lnTo>
                        <a:pt x="201" y="87"/>
                      </a:lnTo>
                      <a:lnTo>
                        <a:pt x="195" y="130"/>
                      </a:lnTo>
                      <a:lnTo>
                        <a:pt x="189" y="170"/>
                      </a:lnTo>
                      <a:lnTo>
                        <a:pt x="184" y="210"/>
                      </a:lnTo>
                      <a:lnTo>
                        <a:pt x="179" y="248"/>
                      </a:lnTo>
                      <a:lnTo>
                        <a:pt x="174" y="286"/>
                      </a:lnTo>
                      <a:lnTo>
                        <a:pt x="170" y="323"/>
                      </a:lnTo>
                      <a:lnTo>
                        <a:pt x="165" y="359"/>
                      </a:lnTo>
                      <a:lnTo>
                        <a:pt x="160" y="395"/>
                      </a:lnTo>
                      <a:lnTo>
                        <a:pt x="157" y="429"/>
                      </a:lnTo>
                      <a:lnTo>
                        <a:pt x="154" y="464"/>
                      </a:lnTo>
                      <a:lnTo>
                        <a:pt x="150" y="498"/>
                      </a:lnTo>
                      <a:lnTo>
                        <a:pt x="147" y="532"/>
                      </a:lnTo>
                      <a:lnTo>
                        <a:pt x="143" y="565"/>
                      </a:lnTo>
                      <a:lnTo>
                        <a:pt x="141" y="599"/>
                      </a:lnTo>
                      <a:lnTo>
                        <a:pt x="139" y="632"/>
                      </a:lnTo>
                      <a:lnTo>
                        <a:pt x="136" y="665"/>
                      </a:lnTo>
                      <a:lnTo>
                        <a:pt x="134" y="699"/>
                      </a:lnTo>
                      <a:lnTo>
                        <a:pt x="132" y="733"/>
                      </a:lnTo>
                      <a:lnTo>
                        <a:pt x="129" y="768"/>
                      </a:lnTo>
                      <a:lnTo>
                        <a:pt x="128" y="803"/>
                      </a:lnTo>
                      <a:lnTo>
                        <a:pt x="126" y="838"/>
                      </a:lnTo>
                      <a:lnTo>
                        <a:pt x="125" y="874"/>
                      </a:lnTo>
                      <a:lnTo>
                        <a:pt x="124" y="911"/>
                      </a:lnTo>
                      <a:lnTo>
                        <a:pt x="122" y="949"/>
                      </a:lnTo>
                      <a:lnTo>
                        <a:pt x="121" y="987"/>
                      </a:lnTo>
                      <a:lnTo>
                        <a:pt x="120" y="1027"/>
                      </a:lnTo>
                      <a:lnTo>
                        <a:pt x="119" y="1068"/>
                      </a:lnTo>
                      <a:lnTo>
                        <a:pt x="118" y="1110"/>
                      </a:lnTo>
                      <a:lnTo>
                        <a:pt x="118" y="1153"/>
                      </a:lnTo>
                      <a:lnTo>
                        <a:pt x="117" y="1198"/>
                      </a:lnTo>
                      <a:lnTo>
                        <a:pt x="233" y="1197"/>
                      </a:lnTo>
                      <a:lnTo>
                        <a:pt x="233" y="1197"/>
                      </a:lnTo>
                      <a:lnTo>
                        <a:pt x="231" y="1243"/>
                      </a:lnTo>
                      <a:lnTo>
                        <a:pt x="228" y="1285"/>
                      </a:lnTo>
                      <a:lnTo>
                        <a:pt x="226" y="1324"/>
                      </a:lnTo>
                      <a:lnTo>
                        <a:pt x="225" y="1360"/>
                      </a:lnTo>
                      <a:lnTo>
                        <a:pt x="224" y="1394"/>
                      </a:lnTo>
                      <a:lnTo>
                        <a:pt x="223" y="1426"/>
                      </a:lnTo>
                      <a:lnTo>
                        <a:pt x="222" y="1457"/>
                      </a:lnTo>
                      <a:lnTo>
                        <a:pt x="222" y="1488"/>
                      </a:lnTo>
                      <a:lnTo>
                        <a:pt x="222" y="1518"/>
                      </a:lnTo>
                      <a:lnTo>
                        <a:pt x="223" y="1549"/>
                      </a:lnTo>
                      <a:lnTo>
                        <a:pt x="223" y="1580"/>
                      </a:lnTo>
                      <a:lnTo>
                        <a:pt x="224" y="1614"/>
                      </a:lnTo>
                      <a:lnTo>
                        <a:pt x="226" y="1649"/>
                      </a:lnTo>
                      <a:lnTo>
                        <a:pt x="227" y="1686"/>
                      </a:lnTo>
                      <a:lnTo>
                        <a:pt x="230" y="1728"/>
                      </a:lnTo>
                      <a:lnTo>
                        <a:pt x="232" y="1771"/>
                      </a:lnTo>
                      <a:lnTo>
                        <a:pt x="349" y="1762"/>
                      </a:lnTo>
                      <a:lnTo>
                        <a:pt x="378" y="2175"/>
                      </a:lnTo>
                      <a:lnTo>
                        <a:pt x="490" y="2172"/>
                      </a:lnTo>
                      <a:lnTo>
                        <a:pt x="529" y="2489"/>
                      </a:lnTo>
                      <a:lnTo>
                        <a:pt x="639" y="2489"/>
                      </a:lnTo>
                      <a:lnTo>
                        <a:pt x="687" y="2747"/>
                      </a:lnTo>
                      <a:lnTo>
                        <a:pt x="797" y="2747"/>
                      </a:lnTo>
                      <a:lnTo>
                        <a:pt x="844" y="2958"/>
                      </a:lnTo>
                      <a:lnTo>
                        <a:pt x="953" y="2958"/>
                      </a:lnTo>
                      <a:lnTo>
                        <a:pt x="961" y="2989"/>
                      </a:lnTo>
                      <a:lnTo>
                        <a:pt x="852" y="2989"/>
                      </a:lnTo>
                      <a:lnTo>
                        <a:pt x="892" y="3149"/>
                      </a:lnTo>
                      <a:lnTo>
                        <a:pt x="785" y="3152"/>
                      </a:lnTo>
                      <a:lnTo>
                        <a:pt x="785" y="3152"/>
                      </a:lnTo>
                      <a:lnTo>
                        <a:pt x="789" y="3168"/>
                      </a:lnTo>
                      <a:lnTo>
                        <a:pt x="792" y="3183"/>
                      </a:lnTo>
                      <a:lnTo>
                        <a:pt x="795" y="3197"/>
                      </a:lnTo>
                      <a:lnTo>
                        <a:pt x="799" y="3209"/>
                      </a:lnTo>
                      <a:lnTo>
                        <a:pt x="802" y="3222"/>
                      </a:lnTo>
                      <a:lnTo>
                        <a:pt x="806" y="3235"/>
                      </a:lnTo>
                      <a:lnTo>
                        <a:pt x="809" y="3247"/>
                      </a:lnTo>
                      <a:lnTo>
                        <a:pt x="814" y="3259"/>
                      </a:lnTo>
                      <a:lnTo>
                        <a:pt x="817" y="3270"/>
                      </a:lnTo>
                      <a:lnTo>
                        <a:pt x="822" y="3283"/>
                      </a:lnTo>
                      <a:lnTo>
                        <a:pt x="827" y="3295"/>
                      </a:lnTo>
                      <a:lnTo>
                        <a:pt x="831" y="3307"/>
                      </a:lnTo>
                      <a:lnTo>
                        <a:pt x="836" y="3321"/>
                      </a:lnTo>
                      <a:lnTo>
                        <a:pt x="842" y="3335"/>
                      </a:lnTo>
                      <a:lnTo>
                        <a:pt x="847" y="3349"/>
                      </a:lnTo>
                      <a:lnTo>
                        <a:pt x="853" y="3365"/>
                      </a:lnTo>
                      <a:lnTo>
                        <a:pt x="745" y="3369"/>
                      </a:lnTo>
                      <a:lnTo>
                        <a:pt x="745" y="3369"/>
                      </a:lnTo>
                      <a:lnTo>
                        <a:pt x="751" y="3386"/>
                      </a:lnTo>
                      <a:lnTo>
                        <a:pt x="756" y="3399"/>
                      </a:lnTo>
                      <a:lnTo>
                        <a:pt x="761" y="3413"/>
                      </a:lnTo>
                      <a:lnTo>
                        <a:pt x="767" y="3426"/>
                      </a:lnTo>
                      <a:lnTo>
                        <a:pt x="771" y="3439"/>
                      </a:lnTo>
                      <a:lnTo>
                        <a:pt x="777" y="3450"/>
                      </a:lnTo>
                      <a:lnTo>
                        <a:pt x="782" y="3462"/>
                      </a:lnTo>
                      <a:lnTo>
                        <a:pt x="786" y="3472"/>
                      </a:lnTo>
                      <a:lnTo>
                        <a:pt x="792" y="3483"/>
                      </a:lnTo>
                      <a:lnTo>
                        <a:pt x="797" y="3494"/>
                      </a:lnTo>
                      <a:lnTo>
                        <a:pt x="802" y="3505"/>
                      </a:lnTo>
                      <a:lnTo>
                        <a:pt x="808" y="3516"/>
                      </a:lnTo>
                      <a:lnTo>
                        <a:pt x="814" y="3528"/>
                      </a:lnTo>
                      <a:lnTo>
                        <a:pt x="820" y="3540"/>
                      </a:lnTo>
                      <a:lnTo>
                        <a:pt x="827" y="3553"/>
                      </a:lnTo>
                      <a:lnTo>
                        <a:pt x="833" y="3566"/>
                      </a:lnTo>
                      <a:lnTo>
                        <a:pt x="725" y="3566"/>
                      </a:lnTo>
                      <a:lnTo>
                        <a:pt x="725" y="3566"/>
                      </a:lnTo>
                      <a:lnTo>
                        <a:pt x="738" y="3591"/>
                      </a:lnTo>
                      <a:lnTo>
                        <a:pt x="752" y="3613"/>
                      </a:lnTo>
                      <a:lnTo>
                        <a:pt x="765" y="3634"/>
                      </a:lnTo>
                      <a:lnTo>
                        <a:pt x="779" y="3655"/>
                      </a:lnTo>
                      <a:lnTo>
                        <a:pt x="794" y="3677"/>
                      </a:lnTo>
                      <a:lnTo>
                        <a:pt x="812" y="3697"/>
                      </a:lnTo>
                      <a:lnTo>
                        <a:pt x="829" y="3717"/>
                      </a:lnTo>
                      <a:lnTo>
                        <a:pt x="848" y="3738"/>
                      </a:lnTo>
                      <a:lnTo>
                        <a:pt x="739" y="3740"/>
                      </a:lnTo>
                      <a:lnTo>
                        <a:pt x="739" y="3740"/>
                      </a:lnTo>
                      <a:lnTo>
                        <a:pt x="757" y="3760"/>
                      </a:lnTo>
                      <a:lnTo>
                        <a:pt x="774" y="3775"/>
                      </a:lnTo>
                      <a:lnTo>
                        <a:pt x="790" y="3788"/>
                      </a:lnTo>
                      <a:lnTo>
                        <a:pt x="806" y="3799"/>
                      </a:lnTo>
                      <a:lnTo>
                        <a:pt x="825" y="3807"/>
                      </a:lnTo>
                      <a:lnTo>
                        <a:pt x="850" y="3815"/>
                      </a:lnTo>
                      <a:lnTo>
                        <a:pt x="880" y="3822"/>
                      </a:lnTo>
                      <a:lnTo>
                        <a:pt x="916" y="3830"/>
                      </a:lnTo>
                      <a:lnTo>
                        <a:pt x="808" y="3829"/>
                      </a:lnTo>
                      <a:lnTo>
                        <a:pt x="808" y="3829"/>
                      </a:lnTo>
                      <a:lnTo>
                        <a:pt x="842" y="3826"/>
                      </a:lnTo>
                      <a:lnTo>
                        <a:pt x="873" y="3818"/>
                      </a:lnTo>
                      <a:lnTo>
                        <a:pt x="903" y="3805"/>
                      </a:lnTo>
                      <a:lnTo>
                        <a:pt x="931" y="3789"/>
                      </a:lnTo>
                      <a:lnTo>
                        <a:pt x="959" y="3769"/>
                      </a:lnTo>
                      <a:lnTo>
                        <a:pt x="986" y="3747"/>
                      </a:lnTo>
                      <a:lnTo>
                        <a:pt x="1011" y="3721"/>
                      </a:lnTo>
                      <a:lnTo>
                        <a:pt x="1035" y="3692"/>
                      </a:lnTo>
                      <a:lnTo>
                        <a:pt x="1058" y="3662"/>
                      </a:lnTo>
                      <a:lnTo>
                        <a:pt x="1080" y="3630"/>
                      </a:lnTo>
                      <a:lnTo>
                        <a:pt x="1101" y="3595"/>
                      </a:lnTo>
                      <a:lnTo>
                        <a:pt x="1122" y="3560"/>
                      </a:lnTo>
                      <a:lnTo>
                        <a:pt x="1141" y="3523"/>
                      </a:lnTo>
                      <a:lnTo>
                        <a:pt x="1160" y="3486"/>
                      </a:lnTo>
                      <a:lnTo>
                        <a:pt x="1178" y="3449"/>
                      </a:lnTo>
                      <a:lnTo>
                        <a:pt x="1196" y="3411"/>
                      </a:lnTo>
                    </a:path>
                  </a:pathLst>
                </a:custGeom>
                <a:solidFill>
                  <a:srgbClr val="00B0F0"/>
                </a:solidFill>
                <a:ln w="19050">
                  <a:solidFill>
                    <a:schemeClr val="tx1"/>
                  </a:solidFill>
                  <a:prstDash val="solid"/>
                  <a:round/>
                  <a:headEnd/>
                  <a:tailEnd/>
                </a:ln>
              </p:spPr>
              <p:txBody>
                <a:bodyPr/>
                <a:lstStyle/>
                <a:p>
                  <a:endParaRPr lang="en-GB"/>
                </a:p>
              </p:txBody>
            </p:sp>
            <p:sp>
              <p:nvSpPr>
                <p:cNvPr id="17" name="Freeform 2140"/>
                <p:cNvSpPr>
                  <a:spLocks noChangeAspect="1"/>
                </p:cNvSpPr>
                <p:nvPr/>
              </p:nvSpPr>
              <p:spPr bwMode="auto">
                <a:xfrm rot="16200000">
                  <a:off x="4682817" y="3437028"/>
                  <a:ext cx="439743" cy="350182"/>
                </a:xfrm>
                <a:custGeom>
                  <a:avLst/>
                  <a:gdLst>
                    <a:gd name="T0" fmla="*/ 1685 w 1694"/>
                    <a:gd name="T1" fmla="*/ 845 h 882"/>
                    <a:gd name="T2" fmla="*/ 1575 w 1694"/>
                    <a:gd name="T3" fmla="*/ 846 h 882"/>
                    <a:gd name="T4" fmla="*/ 1569 w 1694"/>
                    <a:gd name="T5" fmla="*/ 821 h 882"/>
                    <a:gd name="T6" fmla="*/ 1564 w 1694"/>
                    <a:gd name="T7" fmla="*/ 798 h 882"/>
                    <a:gd name="T8" fmla="*/ 1558 w 1694"/>
                    <a:gd name="T9" fmla="*/ 776 h 882"/>
                    <a:gd name="T10" fmla="*/ 1552 w 1694"/>
                    <a:gd name="T11" fmla="*/ 754 h 882"/>
                    <a:gd name="T12" fmla="*/ 1546 w 1694"/>
                    <a:gd name="T13" fmla="*/ 733 h 882"/>
                    <a:gd name="T14" fmla="*/ 1539 w 1694"/>
                    <a:gd name="T15" fmla="*/ 711 h 882"/>
                    <a:gd name="T16" fmla="*/ 1531 w 1694"/>
                    <a:gd name="T17" fmla="*/ 687 h 882"/>
                    <a:gd name="T18" fmla="*/ 1522 w 1694"/>
                    <a:gd name="T19" fmla="*/ 662 h 882"/>
                    <a:gd name="T20" fmla="*/ 1414 w 1694"/>
                    <a:gd name="T21" fmla="*/ 662 h 882"/>
                    <a:gd name="T22" fmla="*/ 1407 w 1694"/>
                    <a:gd name="T23" fmla="*/ 631 h 882"/>
                    <a:gd name="T24" fmla="*/ 1399 w 1694"/>
                    <a:gd name="T25" fmla="*/ 604 h 882"/>
                    <a:gd name="T26" fmla="*/ 1391 w 1694"/>
                    <a:gd name="T27" fmla="*/ 579 h 882"/>
                    <a:gd name="T28" fmla="*/ 1381 w 1694"/>
                    <a:gd name="T29" fmla="*/ 554 h 882"/>
                    <a:gd name="T30" fmla="*/ 1372 w 1694"/>
                    <a:gd name="T31" fmla="*/ 530 h 882"/>
                    <a:gd name="T32" fmla="*/ 1362 w 1694"/>
                    <a:gd name="T33" fmla="*/ 506 h 882"/>
                    <a:gd name="T34" fmla="*/ 1350 w 1694"/>
                    <a:gd name="T35" fmla="*/ 478 h 882"/>
                    <a:gd name="T36" fmla="*/ 1339 w 1694"/>
                    <a:gd name="T37" fmla="*/ 449 h 882"/>
                    <a:gd name="T38" fmla="*/ 1227 w 1694"/>
                    <a:gd name="T39" fmla="*/ 450 h 882"/>
                    <a:gd name="T40" fmla="*/ 1215 w 1694"/>
                    <a:gd name="T41" fmla="*/ 420 h 882"/>
                    <a:gd name="T42" fmla="*/ 1206 w 1694"/>
                    <a:gd name="T43" fmla="*/ 394 h 882"/>
                    <a:gd name="T44" fmla="*/ 1196 w 1694"/>
                    <a:gd name="T45" fmla="*/ 372 h 882"/>
                    <a:gd name="T46" fmla="*/ 1187 w 1694"/>
                    <a:gd name="T47" fmla="*/ 352 h 882"/>
                    <a:gd name="T48" fmla="*/ 1177 w 1694"/>
                    <a:gd name="T49" fmla="*/ 331 h 882"/>
                    <a:gd name="T50" fmla="*/ 1167 w 1694"/>
                    <a:gd name="T51" fmla="*/ 310 h 882"/>
                    <a:gd name="T52" fmla="*/ 1156 w 1694"/>
                    <a:gd name="T53" fmla="*/ 288 h 882"/>
                    <a:gd name="T54" fmla="*/ 1142 w 1694"/>
                    <a:gd name="T55" fmla="*/ 262 h 882"/>
                    <a:gd name="T56" fmla="*/ 1031 w 1694"/>
                    <a:gd name="T57" fmla="*/ 263 h 882"/>
                    <a:gd name="T58" fmla="*/ 1005 w 1694"/>
                    <a:gd name="T59" fmla="*/ 217 h 882"/>
                    <a:gd name="T60" fmla="*/ 975 w 1694"/>
                    <a:gd name="T61" fmla="*/ 173 h 882"/>
                    <a:gd name="T62" fmla="*/ 941 w 1694"/>
                    <a:gd name="T63" fmla="*/ 133 h 882"/>
                    <a:gd name="T64" fmla="*/ 903 w 1694"/>
                    <a:gd name="T65" fmla="*/ 91 h 882"/>
                    <a:gd name="T66" fmla="*/ 793 w 1694"/>
                    <a:gd name="T67" fmla="*/ 93 h 882"/>
                    <a:gd name="T68" fmla="*/ 768 w 1694"/>
                    <a:gd name="T69" fmla="*/ 71 h 882"/>
                    <a:gd name="T70" fmla="*/ 746 w 1694"/>
                    <a:gd name="T71" fmla="*/ 51 h 882"/>
                    <a:gd name="T72" fmla="*/ 725 w 1694"/>
                    <a:gd name="T73" fmla="*/ 36 h 882"/>
                    <a:gd name="T74" fmla="*/ 704 w 1694"/>
                    <a:gd name="T75" fmla="*/ 22 h 882"/>
                    <a:gd name="T76" fmla="*/ 681 w 1694"/>
                    <a:gd name="T77" fmla="*/ 13 h 882"/>
                    <a:gd name="T78" fmla="*/ 654 w 1694"/>
                    <a:gd name="T79" fmla="*/ 6 h 882"/>
                    <a:gd name="T80" fmla="*/ 624 w 1694"/>
                    <a:gd name="T81" fmla="*/ 3 h 882"/>
                    <a:gd name="T82" fmla="*/ 590 w 1694"/>
                    <a:gd name="T83" fmla="*/ 1 h 882"/>
                    <a:gd name="T84" fmla="*/ 487 w 1694"/>
                    <a:gd name="T85" fmla="*/ 0 h 882"/>
                    <a:gd name="T86" fmla="*/ 423 w 1694"/>
                    <a:gd name="T87" fmla="*/ 12 h 882"/>
                    <a:gd name="T88" fmla="*/ 365 w 1694"/>
                    <a:gd name="T89" fmla="*/ 41 h 882"/>
                    <a:gd name="T90" fmla="*/ 313 w 1694"/>
                    <a:gd name="T91" fmla="*/ 84 h 882"/>
                    <a:gd name="T92" fmla="*/ 265 w 1694"/>
                    <a:gd name="T93" fmla="*/ 140 h 882"/>
                    <a:gd name="T94" fmla="*/ 222 w 1694"/>
                    <a:gd name="T95" fmla="*/ 205 h 882"/>
                    <a:gd name="T96" fmla="*/ 182 w 1694"/>
                    <a:gd name="T97" fmla="*/ 276 h 882"/>
                    <a:gd name="T98" fmla="*/ 144 w 1694"/>
                    <a:gd name="T99" fmla="*/ 351 h 882"/>
                    <a:gd name="T100" fmla="*/ 108 w 1694"/>
                    <a:gd name="T101" fmla="*/ 425 h 882"/>
                    <a:gd name="T102" fmla="*/ 0 w 1694"/>
                    <a:gd name="T103" fmla="*/ 425 h 882"/>
                    <a:gd name="T104" fmla="*/ 39 w 1694"/>
                    <a:gd name="T105" fmla="*/ 338 h 882"/>
                    <a:gd name="T106" fmla="*/ 77 w 1694"/>
                    <a:gd name="T107" fmla="*/ 257 h 882"/>
                    <a:gd name="T108" fmla="*/ 117 w 1694"/>
                    <a:gd name="T109" fmla="*/ 186 h 882"/>
                    <a:gd name="T110" fmla="*/ 159 w 1694"/>
                    <a:gd name="T111" fmla="*/ 124 h 882"/>
                    <a:gd name="T112" fmla="*/ 205 w 1694"/>
                    <a:gd name="T113" fmla="*/ 74 h 882"/>
                    <a:gd name="T114" fmla="*/ 256 w 1694"/>
                    <a:gd name="T115" fmla="*/ 36 h 882"/>
                    <a:gd name="T116" fmla="*/ 312 w 1694"/>
                    <a:gd name="T117" fmla="*/ 12 h 882"/>
                    <a:gd name="T118" fmla="*/ 377 w 1694"/>
                    <a:gd name="T119" fmla="*/ 3 h 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94" h="882">
                      <a:moveTo>
                        <a:pt x="1694" y="882"/>
                      </a:moveTo>
                      <a:lnTo>
                        <a:pt x="1685" y="845"/>
                      </a:lnTo>
                      <a:lnTo>
                        <a:pt x="1575" y="846"/>
                      </a:lnTo>
                      <a:lnTo>
                        <a:pt x="1575" y="846"/>
                      </a:lnTo>
                      <a:lnTo>
                        <a:pt x="1572" y="833"/>
                      </a:lnTo>
                      <a:lnTo>
                        <a:pt x="1569" y="821"/>
                      </a:lnTo>
                      <a:lnTo>
                        <a:pt x="1566" y="809"/>
                      </a:lnTo>
                      <a:lnTo>
                        <a:pt x="1564" y="798"/>
                      </a:lnTo>
                      <a:lnTo>
                        <a:pt x="1560" y="786"/>
                      </a:lnTo>
                      <a:lnTo>
                        <a:pt x="1558" y="776"/>
                      </a:lnTo>
                      <a:lnTo>
                        <a:pt x="1554" y="765"/>
                      </a:lnTo>
                      <a:lnTo>
                        <a:pt x="1552" y="754"/>
                      </a:lnTo>
                      <a:lnTo>
                        <a:pt x="1549" y="743"/>
                      </a:lnTo>
                      <a:lnTo>
                        <a:pt x="1546" y="733"/>
                      </a:lnTo>
                      <a:lnTo>
                        <a:pt x="1543" y="722"/>
                      </a:lnTo>
                      <a:lnTo>
                        <a:pt x="1539" y="711"/>
                      </a:lnTo>
                      <a:lnTo>
                        <a:pt x="1536" y="700"/>
                      </a:lnTo>
                      <a:lnTo>
                        <a:pt x="1531" y="687"/>
                      </a:lnTo>
                      <a:lnTo>
                        <a:pt x="1527" y="674"/>
                      </a:lnTo>
                      <a:lnTo>
                        <a:pt x="1522" y="662"/>
                      </a:lnTo>
                      <a:lnTo>
                        <a:pt x="1414" y="662"/>
                      </a:lnTo>
                      <a:lnTo>
                        <a:pt x="1414" y="662"/>
                      </a:lnTo>
                      <a:lnTo>
                        <a:pt x="1410" y="646"/>
                      </a:lnTo>
                      <a:lnTo>
                        <a:pt x="1407" y="631"/>
                      </a:lnTo>
                      <a:lnTo>
                        <a:pt x="1403" y="617"/>
                      </a:lnTo>
                      <a:lnTo>
                        <a:pt x="1399" y="604"/>
                      </a:lnTo>
                      <a:lnTo>
                        <a:pt x="1395" y="591"/>
                      </a:lnTo>
                      <a:lnTo>
                        <a:pt x="1391" y="579"/>
                      </a:lnTo>
                      <a:lnTo>
                        <a:pt x="1386" y="566"/>
                      </a:lnTo>
                      <a:lnTo>
                        <a:pt x="1381" y="554"/>
                      </a:lnTo>
                      <a:lnTo>
                        <a:pt x="1377" y="543"/>
                      </a:lnTo>
                      <a:lnTo>
                        <a:pt x="1372" y="530"/>
                      </a:lnTo>
                      <a:lnTo>
                        <a:pt x="1368" y="519"/>
                      </a:lnTo>
                      <a:lnTo>
                        <a:pt x="1362" y="506"/>
                      </a:lnTo>
                      <a:lnTo>
                        <a:pt x="1356" y="492"/>
                      </a:lnTo>
                      <a:lnTo>
                        <a:pt x="1350" y="478"/>
                      </a:lnTo>
                      <a:lnTo>
                        <a:pt x="1345" y="465"/>
                      </a:lnTo>
                      <a:lnTo>
                        <a:pt x="1339" y="449"/>
                      </a:lnTo>
                      <a:lnTo>
                        <a:pt x="1227" y="450"/>
                      </a:lnTo>
                      <a:lnTo>
                        <a:pt x="1227" y="450"/>
                      </a:lnTo>
                      <a:lnTo>
                        <a:pt x="1221" y="435"/>
                      </a:lnTo>
                      <a:lnTo>
                        <a:pt x="1215" y="420"/>
                      </a:lnTo>
                      <a:lnTo>
                        <a:pt x="1211" y="407"/>
                      </a:lnTo>
                      <a:lnTo>
                        <a:pt x="1206" y="394"/>
                      </a:lnTo>
                      <a:lnTo>
                        <a:pt x="1202" y="383"/>
                      </a:lnTo>
                      <a:lnTo>
                        <a:pt x="1196" y="372"/>
                      </a:lnTo>
                      <a:lnTo>
                        <a:pt x="1191" y="362"/>
                      </a:lnTo>
                      <a:lnTo>
                        <a:pt x="1187" y="352"/>
                      </a:lnTo>
                      <a:lnTo>
                        <a:pt x="1182" y="341"/>
                      </a:lnTo>
                      <a:lnTo>
                        <a:pt x="1177" y="331"/>
                      </a:lnTo>
                      <a:lnTo>
                        <a:pt x="1172" y="322"/>
                      </a:lnTo>
                      <a:lnTo>
                        <a:pt x="1167" y="310"/>
                      </a:lnTo>
                      <a:lnTo>
                        <a:pt x="1161" y="300"/>
                      </a:lnTo>
                      <a:lnTo>
                        <a:pt x="1156" y="288"/>
                      </a:lnTo>
                      <a:lnTo>
                        <a:pt x="1149" y="276"/>
                      </a:lnTo>
                      <a:lnTo>
                        <a:pt x="1142" y="262"/>
                      </a:lnTo>
                      <a:lnTo>
                        <a:pt x="1031" y="263"/>
                      </a:lnTo>
                      <a:lnTo>
                        <a:pt x="1031" y="263"/>
                      </a:lnTo>
                      <a:lnTo>
                        <a:pt x="1018" y="239"/>
                      </a:lnTo>
                      <a:lnTo>
                        <a:pt x="1005" y="217"/>
                      </a:lnTo>
                      <a:lnTo>
                        <a:pt x="990" y="195"/>
                      </a:lnTo>
                      <a:lnTo>
                        <a:pt x="975" y="173"/>
                      </a:lnTo>
                      <a:lnTo>
                        <a:pt x="959" y="152"/>
                      </a:lnTo>
                      <a:lnTo>
                        <a:pt x="941" y="133"/>
                      </a:lnTo>
                      <a:lnTo>
                        <a:pt x="923" y="112"/>
                      </a:lnTo>
                      <a:lnTo>
                        <a:pt x="903" y="91"/>
                      </a:lnTo>
                      <a:lnTo>
                        <a:pt x="793" y="93"/>
                      </a:lnTo>
                      <a:lnTo>
                        <a:pt x="793" y="93"/>
                      </a:lnTo>
                      <a:lnTo>
                        <a:pt x="780" y="81"/>
                      </a:lnTo>
                      <a:lnTo>
                        <a:pt x="768" y="71"/>
                      </a:lnTo>
                      <a:lnTo>
                        <a:pt x="757" y="60"/>
                      </a:lnTo>
                      <a:lnTo>
                        <a:pt x="746" y="51"/>
                      </a:lnTo>
                      <a:lnTo>
                        <a:pt x="735" y="43"/>
                      </a:lnTo>
                      <a:lnTo>
                        <a:pt x="725" y="36"/>
                      </a:lnTo>
                      <a:lnTo>
                        <a:pt x="714" y="29"/>
                      </a:lnTo>
                      <a:lnTo>
                        <a:pt x="704" y="22"/>
                      </a:lnTo>
                      <a:lnTo>
                        <a:pt x="692" y="18"/>
                      </a:lnTo>
                      <a:lnTo>
                        <a:pt x="681" y="13"/>
                      </a:lnTo>
                      <a:lnTo>
                        <a:pt x="668" y="10"/>
                      </a:lnTo>
                      <a:lnTo>
                        <a:pt x="654" y="6"/>
                      </a:lnTo>
                      <a:lnTo>
                        <a:pt x="640" y="4"/>
                      </a:lnTo>
                      <a:lnTo>
                        <a:pt x="624" y="3"/>
                      </a:lnTo>
                      <a:lnTo>
                        <a:pt x="608" y="1"/>
                      </a:lnTo>
                      <a:lnTo>
                        <a:pt x="590" y="1"/>
                      </a:lnTo>
                      <a:lnTo>
                        <a:pt x="487" y="0"/>
                      </a:lnTo>
                      <a:lnTo>
                        <a:pt x="487" y="0"/>
                      </a:lnTo>
                      <a:lnTo>
                        <a:pt x="454" y="4"/>
                      </a:lnTo>
                      <a:lnTo>
                        <a:pt x="423" y="12"/>
                      </a:lnTo>
                      <a:lnTo>
                        <a:pt x="393" y="25"/>
                      </a:lnTo>
                      <a:lnTo>
                        <a:pt x="365" y="41"/>
                      </a:lnTo>
                      <a:lnTo>
                        <a:pt x="339" y="61"/>
                      </a:lnTo>
                      <a:lnTo>
                        <a:pt x="313" y="84"/>
                      </a:lnTo>
                      <a:lnTo>
                        <a:pt x="288" y="111"/>
                      </a:lnTo>
                      <a:lnTo>
                        <a:pt x="265" y="140"/>
                      </a:lnTo>
                      <a:lnTo>
                        <a:pt x="243" y="172"/>
                      </a:lnTo>
                      <a:lnTo>
                        <a:pt x="222" y="205"/>
                      </a:lnTo>
                      <a:lnTo>
                        <a:pt x="201" y="240"/>
                      </a:lnTo>
                      <a:lnTo>
                        <a:pt x="182" y="276"/>
                      </a:lnTo>
                      <a:lnTo>
                        <a:pt x="162" y="313"/>
                      </a:lnTo>
                      <a:lnTo>
                        <a:pt x="144" y="351"/>
                      </a:lnTo>
                      <a:lnTo>
                        <a:pt x="125" y="387"/>
                      </a:lnTo>
                      <a:lnTo>
                        <a:pt x="108" y="425"/>
                      </a:lnTo>
                      <a:lnTo>
                        <a:pt x="0" y="425"/>
                      </a:lnTo>
                      <a:lnTo>
                        <a:pt x="0" y="425"/>
                      </a:lnTo>
                      <a:lnTo>
                        <a:pt x="19" y="381"/>
                      </a:lnTo>
                      <a:lnTo>
                        <a:pt x="39" y="338"/>
                      </a:lnTo>
                      <a:lnTo>
                        <a:pt x="57" y="296"/>
                      </a:lnTo>
                      <a:lnTo>
                        <a:pt x="77" y="257"/>
                      </a:lnTo>
                      <a:lnTo>
                        <a:pt x="97" y="220"/>
                      </a:lnTo>
                      <a:lnTo>
                        <a:pt x="117" y="186"/>
                      </a:lnTo>
                      <a:lnTo>
                        <a:pt x="137" y="154"/>
                      </a:lnTo>
                      <a:lnTo>
                        <a:pt x="159" y="124"/>
                      </a:lnTo>
                      <a:lnTo>
                        <a:pt x="181" y="97"/>
                      </a:lnTo>
                      <a:lnTo>
                        <a:pt x="205" y="74"/>
                      </a:lnTo>
                      <a:lnTo>
                        <a:pt x="229" y="53"/>
                      </a:lnTo>
                      <a:lnTo>
                        <a:pt x="256" y="36"/>
                      </a:lnTo>
                      <a:lnTo>
                        <a:pt x="283" y="22"/>
                      </a:lnTo>
                      <a:lnTo>
                        <a:pt x="312" y="12"/>
                      </a:lnTo>
                      <a:lnTo>
                        <a:pt x="343" y="5"/>
                      </a:lnTo>
                      <a:lnTo>
                        <a:pt x="377" y="3"/>
                      </a:lnTo>
                    </a:path>
                  </a:pathLst>
                </a:custGeom>
                <a:solidFill>
                  <a:srgbClr val="00B0F0"/>
                </a:solidFill>
                <a:ln w="19050">
                  <a:solidFill>
                    <a:schemeClr val="tx1"/>
                  </a:solidFill>
                  <a:prstDash val="solid"/>
                  <a:round/>
                  <a:headEnd/>
                  <a:tailEnd/>
                </a:ln>
              </p:spPr>
              <p:txBody>
                <a:bodyPr/>
                <a:lstStyle/>
                <a:p>
                  <a:endParaRPr lang="en-GB"/>
                </a:p>
              </p:txBody>
            </p:sp>
            <p:sp>
              <p:nvSpPr>
                <p:cNvPr id="18" name="Line 2141"/>
                <p:cNvSpPr>
                  <a:spLocks noChangeAspect="1" noChangeShapeType="1"/>
                </p:cNvSpPr>
                <p:nvPr/>
              </p:nvSpPr>
              <p:spPr bwMode="auto">
                <a:xfrm rot="16200000">
                  <a:off x="5397439" y="3526201"/>
                  <a:ext cx="153157" cy="51137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9" name="Line 2142"/>
                <p:cNvSpPr>
                  <a:spLocks noChangeAspect="1" noChangeShapeType="1"/>
                </p:cNvSpPr>
                <p:nvPr/>
              </p:nvSpPr>
              <p:spPr bwMode="auto">
                <a:xfrm rot="16200000" flipV="1">
                  <a:off x="6709901" y="3704257"/>
                  <a:ext cx="59705" cy="15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0" name="Line 2143"/>
                <p:cNvSpPr>
                  <a:spLocks noChangeAspect="1" noChangeShapeType="1"/>
                </p:cNvSpPr>
                <p:nvPr/>
              </p:nvSpPr>
              <p:spPr bwMode="auto">
                <a:xfrm rot="16200000" flipH="1">
                  <a:off x="6576299" y="3566442"/>
                  <a:ext cx="12460" cy="24139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1" name="Line 2144"/>
                <p:cNvSpPr>
                  <a:spLocks noChangeAspect="1" noChangeShapeType="1"/>
                </p:cNvSpPr>
                <p:nvPr/>
              </p:nvSpPr>
              <p:spPr bwMode="auto">
                <a:xfrm rot="16200000">
                  <a:off x="6585843" y="3523395"/>
                  <a:ext cx="519" cy="304126"/>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2" name="Line 2145"/>
                <p:cNvSpPr>
                  <a:spLocks noChangeAspect="1" noChangeShapeType="1"/>
                </p:cNvSpPr>
                <p:nvPr/>
              </p:nvSpPr>
              <p:spPr bwMode="auto">
                <a:xfrm rot="16200000" flipH="1">
                  <a:off x="5395176" y="3437736"/>
                  <a:ext cx="17133" cy="3414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3" name="Line 2146"/>
                <p:cNvSpPr>
                  <a:spLocks noChangeAspect="1" noChangeShapeType="1"/>
                </p:cNvSpPr>
                <p:nvPr/>
              </p:nvSpPr>
              <p:spPr bwMode="auto">
                <a:xfrm rot="16200000" flipH="1">
                  <a:off x="5547881" y="3466993"/>
                  <a:ext cx="28555" cy="28586"/>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4" name="Line 2147"/>
                <p:cNvSpPr>
                  <a:spLocks noChangeAspect="1" noChangeShapeType="1"/>
                </p:cNvSpPr>
                <p:nvPr/>
              </p:nvSpPr>
              <p:spPr bwMode="auto">
                <a:xfrm rot="16200000" flipH="1">
                  <a:off x="5302655" y="3124919"/>
                  <a:ext cx="123564" cy="749596"/>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5" name="Line 2148"/>
                <p:cNvSpPr>
                  <a:spLocks noChangeAspect="1" noChangeShapeType="1"/>
                </p:cNvSpPr>
                <p:nvPr/>
              </p:nvSpPr>
              <p:spPr bwMode="auto">
                <a:xfrm rot="16200000" flipH="1">
                  <a:off x="5302257" y="3151519"/>
                  <a:ext cx="123564" cy="75039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6" name="Line 2149"/>
                <p:cNvSpPr>
                  <a:spLocks noChangeAspect="1" noChangeShapeType="1"/>
                </p:cNvSpPr>
                <p:nvPr/>
              </p:nvSpPr>
              <p:spPr bwMode="auto">
                <a:xfrm rot="16200000" flipH="1">
                  <a:off x="5270693" y="3120749"/>
                  <a:ext cx="103316" cy="83217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7" name="Line 2150"/>
                <p:cNvSpPr>
                  <a:spLocks noChangeAspect="1" noChangeShapeType="1"/>
                </p:cNvSpPr>
                <p:nvPr/>
              </p:nvSpPr>
              <p:spPr bwMode="auto">
                <a:xfrm rot="16200000" flipH="1">
                  <a:off x="5268708" y="3150495"/>
                  <a:ext cx="103316" cy="829796"/>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8" name="Line 2151"/>
                <p:cNvSpPr>
                  <a:spLocks noChangeAspect="1" noChangeShapeType="1"/>
                </p:cNvSpPr>
                <p:nvPr/>
              </p:nvSpPr>
              <p:spPr bwMode="auto">
                <a:xfrm rot="16200000" flipH="1">
                  <a:off x="5243878" y="3123802"/>
                  <a:ext cx="81511" cy="906026"/>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9" name="Line 2152"/>
                <p:cNvSpPr>
                  <a:spLocks noChangeAspect="1" noChangeShapeType="1"/>
                </p:cNvSpPr>
                <p:nvPr/>
              </p:nvSpPr>
              <p:spPr bwMode="auto">
                <a:xfrm rot="16200000" flipH="1">
                  <a:off x="5244534" y="3151700"/>
                  <a:ext cx="80992" cy="90682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0" name="Line 2153"/>
                <p:cNvSpPr>
                  <a:spLocks noChangeAspect="1" noChangeShapeType="1"/>
                </p:cNvSpPr>
                <p:nvPr/>
              </p:nvSpPr>
              <p:spPr bwMode="auto">
                <a:xfrm rot="16200000" flipH="1">
                  <a:off x="5227003" y="3134688"/>
                  <a:ext cx="47764" cy="97511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 name="Line 2154"/>
                <p:cNvSpPr>
                  <a:spLocks noChangeAspect="1" noChangeShapeType="1"/>
                </p:cNvSpPr>
                <p:nvPr/>
              </p:nvSpPr>
              <p:spPr bwMode="auto">
                <a:xfrm rot="16200000" flipH="1">
                  <a:off x="5228469" y="3161532"/>
                  <a:ext cx="48803" cy="97749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2" name="Line 2155"/>
                <p:cNvSpPr>
                  <a:spLocks noChangeAspect="1" noChangeShapeType="1"/>
                </p:cNvSpPr>
                <p:nvPr/>
              </p:nvSpPr>
              <p:spPr bwMode="auto">
                <a:xfrm rot="16200000">
                  <a:off x="5230927" y="3174221"/>
                  <a:ext cx="2596" cy="1007666"/>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3" name="Line 2156"/>
                <p:cNvSpPr>
                  <a:spLocks noChangeAspect="1" noChangeShapeType="1"/>
                </p:cNvSpPr>
                <p:nvPr/>
              </p:nvSpPr>
              <p:spPr bwMode="auto">
                <a:xfrm rot="16200000">
                  <a:off x="5229064" y="3203845"/>
                  <a:ext cx="1558" cy="100449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4" name="Line 2157"/>
                <p:cNvSpPr>
                  <a:spLocks noChangeAspect="1" noChangeShapeType="1"/>
                </p:cNvSpPr>
                <p:nvPr/>
              </p:nvSpPr>
              <p:spPr bwMode="auto">
                <a:xfrm rot="16200000">
                  <a:off x="5264157" y="3338162"/>
                  <a:ext cx="98125" cy="831384"/>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5" name="Line 2158"/>
                <p:cNvSpPr>
                  <a:spLocks noChangeAspect="1" noChangeShapeType="1"/>
                </p:cNvSpPr>
                <p:nvPr/>
              </p:nvSpPr>
              <p:spPr bwMode="auto">
                <a:xfrm rot="16200000">
                  <a:off x="5205824" y="3433326"/>
                  <a:ext cx="87741" cy="70751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6" name="Line 2159"/>
                <p:cNvSpPr>
                  <a:spLocks noChangeAspect="1" noChangeShapeType="1"/>
                </p:cNvSpPr>
                <p:nvPr/>
              </p:nvSpPr>
              <p:spPr bwMode="auto">
                <a:xfrm rot="16200000" flipH="1">
                  <a:off x="5998880" y="3299502"/>
                  <a:ext cx="133429" cy="65430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 name="Line 2160"/>
                <p:cNvSpPr>
                  <a:spLocks noChangeAspect="1" noChangeShapeType="1"/>
                </p:cNvSpPr>
                <p:nvPr/>
              </p:nvSpPr>
              <p:spPr bwMode="auto">
                <a:xfrm rot="16200000" flipH="1">
                  <a:off x="5332829" y="3154330"/>
                  <a:ext cx="137063" cy="67416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 name="Line 2161"/>
                <p:cNvSpPr>
                  <a:spLocks noChangeAspect="1" noChangeShapeType="1"/>
                </p:cNvSpPr>
                <p:nvPr/>
              </p:nvSpPr>
              <p:spPr bwMode="auto">
                <a:xfrm rot="16200000" flipH="1">
                  <a:off x="5598720" y="2871031"/>
                  <a:ext cx="273087" cy="131655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 name="Line 2162"/>
                <p:cNvSpPr>
                  <a:spLocks noChangeAspect="1" noChangeShapeType="1"/>
                </p:cNvSpPr>
                <p:nvPr/>
              </p:nvSpPr>
              <p:spPr bwMode="auto">
                <a:xfrm rot="16200000" flipH="1">
                  <a:off x="5609761" y="2868084"/>
                  <a:ext cx="265300" cy="132608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 name="Line 2163"/>
                <p:cNvSpPr>
                  <a:spLocks noChangeAspect="1" noChangeShapeType="1"/>
                </p:cNvSpPr>
                <p:nvPr/>
              </p:nvSpPr>
              <p:spPr bwMode="auto">
                <a:xfrm rot="16200000">
                  <a:off x="6409516" y="3475097"/>
                  <a:ext cx="36342" cy="29221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 name="Line 2164"/>
                <p:cNvSpPr>
                  <a:spLocks noChangeAspect="1" noChangeShapeType="1"/>
                </p:cNvSpPr>
                <p:nvPr/>
              </p:nvSpPr>
              <p:spPr bwMode="auto">
                <a:xfrm rot="16200000" flipH="1" flipV="1">
                  <a:off x="6145368" y="3487803"/>
                  <a:ext cx="50879" cy="17231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 name="Line 2165"/>
                <p:cNvSpPr>
                  <a:spLocks noChangeAspect="1" noChangeShapeType="1"/>
                </p:cNvSpPr>
                <p:nvPr/>
              </p:nvSpPr>
              <p:spPr bwMode="auto">
                <a:xfrm rot="16200000">
                  <a:off x="6182124" y="3537294"/>
                  <a:ext cx="33747" cy="11434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3" name="Line 2166"/>
                <p:cNvSpPr>
                  <a:spLocks noChangeAspect="1" noChangeShapeType="1"/>
                </p:cNvSpPr>
                <p:nvPr/>
              </p:nvSpPr>
              <p:spPr bwMode="auto">
                <a:xfrm rot="16200000" flipH="1">
                  <a:off x="5951618" y="3347802"/>
                  <a:ext cx="145370" cy="5717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 name="Line 2167"/>
                <p:cNvSpPr>
                  <a:spLocks noChangeAspect="1" noChangeShapeType="1"/>
                </p:cNvSpPr>
                <p:nvPr/>
              </p:nvSpPr>
              <p:spPr bwMode="auto">
                <a:xfrm rot="16200000" flipH="1">
                  <a:off x="5950702" y="3375715"/>
                  <a:ext cx="146408" cy="57093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 name="Line 2168"/>
                <p:cNvSpPr>
                  <a:spLocks noChangeAspect="1" noChangeShapeType="1"/>
                </p:cNvSpPr>
                <p:nvPr/>
              </p:nvSpPr>
              <p:spPr bwMode="auto">
                <a:xfrm rot="16200000" flipH="1">
                  <a:off x="5893789" y="3433941"/>
                  <a:ext cx="159387" cy="46849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 name="Line 2169"/>
                <p:cNvSpPr>
                  <a:spLocks noChangeAspect="1" noChangeShapeType="1"/>
                </p:cNvSpPr>
                <p:nvPr/>
              </p:nvSpPr>
              <p:spPr bwMode="auto">
                <a:xfrm rot="16200000" flipH="1">
                  <a:off x="5893255" y="3461442"/>
                  <a:ext cx="158868" cy="47008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 name="Line 2170"/>
                <p:cNvSpPr>
                  <a:spLocks noChangeAspect="1" noChangeShapeType="1"/>
                </p:cNvSpPr>
                <p:nvPr/>
              </p:nvSpPr>
              <p:spPr bwMode="auto">
                <a:xfrm rot="16200000" flipH="1" flipV="1">
                  <a:off x="5626374" y="3742523"/>
                  <a:ext cx="178078" cy="4446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 name="Line 2171"/>
                <p:cNvSpPr>
                  <a:spLocks noChangeAspect="1" noChangeShapeType="1"/>
                </p:cNvSpPr>
                <p:nvPr/>
              </p:nvSpPr>
              <p:spPr bwMode="auto">
                <a:xfrm rot="16200000" flipH="1">
                  <a:off x="5825592" y="3530144"/>
                  <a:ext cx="168733" cy="34462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 name="Line 2172"/>
                <p:cNvSpPr>
                  <a:spLocks noChangeAspect="1" noChangeShapeType="1"/>
                </p:cNvSpPr>
                <p:nvPr/>
              </p:nvSpPr>
              <p:spPr bwMode="auto">
                <a:xfrm rot="16200000" flipV="1">
                  <a:off x="5825470" y="3558576"/>
                  <a:ext cx="169771" cy="343829"/>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 name="Line 2173"/>
                <p:cNvSpPr>
                  <a:spLocks noChangeAspect="1" noChangeShapeType="1"/>
                </p:cNvSpPr>
                <p:nvPr/>
              </p:nvSpPr>
              <p:spPr bwMode="auto">
                <a:xfrm rot="16200000" flipH="1">
                  <a:off x="5739650" y="3644640"/>
                  <a:ext cx="177039" cy="181046"/>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1" name="Line 2174"/>
                <p:cNvSpPr>
                  <a:spLocks noChangeAspect="1" noChangeShapeType="1"/>
                </p:cNvSpPr>
                <p:nvPr/>
              </p:nvSpPr>
              <p:spPr bwMode="auto">
                <a:xfrm rot="16200000" flipV="1">
                  <a:off x="5740597" y="3673317"/>
                  <a:ext cx="179116" cy="18184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2" name="Line 2175"/>
                <p:cNvSpPr>
                  <a:spLocks noChangeAspect="1" noChangeShapeType="1"/>
                </p:cNvSpPr>
                <p:nvPr/>
              </p:nvSpPr>
              <p:spPr bwMode="auto">
                <a:xfrm rot="16200000" flipH="1">
                  <a:off x="6432024" y="3644994"/>
                  <a:ext cx="10384" cy="635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 name="Line 2176"/>
                <p:cNvSpPr>
                  <a:spLocks noChangeAspect="1" noChangeShapeType="1"/>
                </p:cNvSpPr>
                <p:nvPr/>
              </p:nvSpPr>
              <p:spPr bwMode="auto">
                <a:xfrm rot="16200000" flipH="1">
                  <a:off x="6508636" y="3645711"/>
                  <a:ext cx="8826" cy="8337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 name="Line 2177"/>
                <p:cNvSpPr>
                  <a:spLocks noChangeAspect="1" noChangeShapeType="1"/>
                </p:cNvSpPr>
                <p:nvPr/>
              </p:nvSpPr>
              <p:spPr bwMode="auto">
                <a:xfrm rot="16200000" flipH="1">
                  <a:off x="6546415" y="3608207"/>
                  <a:ext cx="15056" cy="16357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 name="Line 2178"/>
                <p:cNvSpPr>
                  <a:spLocks noChangeAspect="1" noChangeShapeType="1"/>
                </p:cNvSpPr>
                <p:nvPr/>
              </p:nvSpPr>
              <p:spPr bwMode="auto">
                <a:xfrm rot="16200000" flipH="1" flipV="1">
                  <a:off x="5748382" y="3510543"/>
                  <a:ext cx="42053" cy="794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 name="Line 2179"/>
                <p:cNvSpPr>
                  <a:spLocks noChangeAspect="1" noChangeShapeType="1"/>
                </p:cNvSpPr>
                <p:nvPr/>
              </p:nvSpPr>
              <p:spPr bwMode="auto">
                <a:xfrm rot="16200000" flipH="1" flipV="1">
                  <a:off x="5766767" y="3528378"/>
                  <a:ext cx="14018" cy="238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 name="Line 2180"/>
                <p:cNvSpPr>
                  <a:spLocks noChangeAspect="1" noChangeShapeType="1"/>
                </p:cNvSpPr>
                <p:nvPr/>
              </p:nvSpPr>
              <p:spPr bwMode="auto">
                <a:xfrm rot="16200000" flipH="1">
                  <a:off x="5274021" y="3416327"/>
                  <a:ext cx="10903" cy="3335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 name="Line 2181"/>
                <p:cNvSpPr>
                  <a:spLocks noChangeAspect="1" noChangeShapeType="1"/>
                </p:cNvSpPr>
                <p:nvPr/>
              </p:nvSpPr>
              <p:spPr bwMode="auto">
                <a:xfrm rot="16200000" flipV="1">
                  <a:off x="4698402" y="3708548"/>
                  <a:ext cx="59186" cy="794"/>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 name="Freeform 2182"/>
                <p:cNvSpPr>
                  <a:spLocks noChangeAspect="1"/>
                </p:cNvSpPr>
                <p:nvPr/>
              </p:nvSpPr>
              <p:spPr bwMode="auto">
                <a:xfrm rot="16200000">
                  <a:off x="6612888" y="3561832"/>
                  <a:ext cx="72685" cy="154048"/>
                </a:xfrm>
                <a:custGeom>
                  <a:avLst/>
                  <a:gdLst>
                    <a:gd name="T0" fmla="*/ 280 w 280"/>
                    <a:gd name="T1" fmla="*/ 0 h 388"/>
                    <a:gd name="T2" fmla="*/ 280 w 280"/>
                    <a:gd name="T3" fmla="*/ 0 h 388"/>
                    <a:gd name="T4" fmla="*/ 262 w 280"/>
                    <a:gd name="T5" fmla="*/ 34 h 388"/>
                    <a:gd name="T6" fmla="*/ 246 w 280"/>
                    <a:gd name="T7" fmla="*/ 68 h 388"/>
                    <a:gd name="T8" fmla="*/ 230 w 280"/>
                    <a:gd name="T9" fmla="*/ 99 h 388"/>
                    <a:gd name="T10" fmla="*/ 214 w 280"/>
                    <a:gd name="T11" fmla="*/ 129 h 388"/>
                    <a:gd name="T12" fmla="*/ 199 w 280"/>
                    <a:gd name="T13" fmla="*/ 157 h 388"/>
                    <a:gd name="T14" fmla="*/ 184 w 280"/>
                    <a:gd name="T15" fmla="*/ 184 h 388"/>
                    <a:gd name="T16" fmla="*/ 169 w 280"/>
                    <a:gd name="T17" fmla="*/ 209 h 388"/>
                    <a:gd name="T18" fmla="*/ 154 w 280"/>
                    <a:gd name="T19" fmla="*/ 233 h 388"/>
                    <a:gd name="T20" fmla="*/ 139 w 280"/>
                    <a:gd name="T21" fmla="*/ 257 h 388"/>
                    <a:gd name="T22" fmla="*/ 122 w 280"/>
                    <a:gd name="T23" fmla="*/ 278 h 388"/>
                    <a:gd name="T24" fmla="*/ 104 w 280"/>
                    <a:gd name="T25" fmla="*/ 299 h 388"/>
                    <a:gd name="T26" fmla="*/ 87 w 280"/>
                    <a:gd name="T27" fmla="*/ 319 h 388"/>
                    <a:gd name="T28" fmla="*/ 68 w 280"/>
                    <a:gd name="T29" fmla="*/ 337 h 388"/>
                    <a:gd name="T30" fmla="*/ 47 w 280"/>
                    <a:gd name="T31" fmla="*/ 354 h 388"/>
                    <a:gd name="T32" fmla="*/ 24 w 280"/>
                    <a:gd name="T33" fmla="*/ 372 h 388"/>
                    <a:gd name="T34" fmla="*/ 0 w 280"/>
                    <a:gd name="T35" fmla="*/ 388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0" h="388">
                      <a:moveTo>
                        <a:pt x="280" y="0"/>
                      </a:moveTo>
                      <a:lnTo>
                        <a:pt x="280" y="0"/>
                      </a:lnTo>
                      <a:lnTo>
                        <a:pt x="262" y="34"/>
                      </a:lnTo>
                      <a:lnTo>
                        <a:pt x="246" y="68"/>
                      </a:lnTo>
                      <a:lnTo>
                        <a:pt x="230" y="99"/>
                      </a:lnTo>
                      <a:lnTo>
                        <a:pt x="214" y="129"/>
                      </a:lnTo>
                      <a:lnTo>
                        <a:pt x="199" y="157"/>
                      </a:lnTo>
                      <a:lnTo>
                        <a:pt x="184" y="184"/>
                      </a:lnTo>
                      <a:lnTo>
                        <a:pt x="169" y="209"/>
                      </a:lnTo>
                      <a:lnTo>
                        <a:pt x="154" y="233"/>
                      </a:lnTo>
                      <a:lnTo>
                        <a:pt x="139" y="257"/>
                      </a:lnTo>
                      <a:lnTo>
                        <a:pt x="122" y="278"/>
                      </a:lnTo>
                      <a:lnTo>
                        <a:pt x="104" y="299"/>
                      </a:lnTo>
                      <a:lnTo>
                        <a:pt x="87" y="319"/>
                      </a:lnTo>
                      <a:lnTo>
                        <a:pt x="68" y="337"/>
                      </a:lnTo>
                      <a:lnTo>
                        <a:pt x="47" y="354"/>
                      </a:lnTo>
                      <a:lnTo>
                        <a:pt x="24" y="372"/>
                      </a:lnTo>
                      <a:lnTo>
                        <a:pt x="0" y="388"/>
                      </a:lnTo>
                    </a:path>
                  </a:pathLst>
                </a:custGeom>
                <a:solidFill>
                  <a:srgbClr val="00B0F0"/>
                </a:solidFill>
                <a:ln w="19050">
                  <a:solidFill>
                    <a:schemeClr val="tx1"/>
                  </a:solidFill>
                  <a:prstDash val="solid"/>
                  <a:round/>
                  <a:headEnd/>
                  <a:tailEnd/>
                </a:ln>
              </p:spPr>
              <p:txBody>
                <a:bodyPr/>
                <a:lstStyle/>
                <a:p>
                  <a:endParaRPr lang="en-GB"/>
                </a:p>
              </p:txBody>
            </p:sp>
            <p:sp>
              <p:nvSpPr>
                <p:cNvPr id="60" name="Freeform 2183"/>
                <p:cNvSpPr>
                  <a:spLocks noChangeAspect="1"/>
                </p:cNvSpPr>
                <p:nvPr/>
              </p:nvSpPr>
              <p:spPr bwMode="auto">
                <a:xfrm rot="16200000">
                  <a:off x="5490128" y="3431840"/>
                  <a:ext cx="23363" cy="93699"/>
                </a:xfrm>
                <a:custGeom>
                  <a:avLst/>
                  <a:gdLst>
                    <a:gd name="T0" fmla="*/ 72 w 90"/>
                    <a:gd name="T1" fmla="*/ 0 h 236"/>
                    <a:gd name="T2" fmla="*/ 90 w 90"/>
                    <a:gd name="T3" fmla="*/ 235 h 236"/>
                    <a:gd name="T4" fmla="*/ 0 w 90"/>
                    <a:gd name="T5" fmla="*/ 236 h 236"/>
                  </a:gdLst>
                  <a:ahLst/>
                  <a:cxnLst>
                    <a:cxn ang="0">
                      <a:pos x="T0" y="T1"/>
                    </a:cxn>
                    <a:cxn ang="0">
                      <a:pos x="T2" y="T3"/>
                    </a:cxn>
                    <a:cxn ang="0">
                      <a:pos x="T4" y="T5"/>
                    </a:cxn>
                  </a:cxnLst>
                  <a:rect l="0" t="0" r="r" b="b"/>
                  <a:pathLst>
                    <a:path w="90" h="236">
                      <a:moveTo>
                        <a:pt x="72" y="0"/>
                      </a:moveTo>
                      <a:lnTo>
                        <a:pt x="90" y="235"/>
                      </a:lnTo>
                      <a:lnTo>
                        <a:pt x="0" y="236"/>
                      </a:lnTo>
                    </a:path>
                  </a:pathLst>
                </a:custGeom>
                <a:solidFill>
                  <a:srgbClr val="00B0F0"/>
                </a:solidFill>
                <a:ln w="19050">
                  <a:solidFill>
                    <a:schemeClr val="tx1"/>
                  </a:solidFill>
                  <a:prstDash val="solid"/>
                  <a:round/>
                  <a:headEnd/>
                  <a:tailEnd/>
                </a:ln>
              </p:spPr>
              <p:txBody>
                <a:bodyPr/>
                <a:lstStyle/>
                <a:p>
                  <a:endParaRPr lang="en-GB"/>
                </a:p>
              </p:txBody>
            </p:sp>
            <p:sp>
              <p:nvSpPr>
                <p:cNvPr id="61" name="Freeform 2184"/>
                <p:cNvSpPr>
                  <a:spLocks noChangeAspect="1"/>
                </p:cNvSpPr>
                <p:nvPr/>
              </p:nvSpPr>
              <p:spPr bwMode="auto">
                <a:xfrm rot="16200000">
                  <a:off x="5253176" y="3421046"/>
                  <a:ext cx="4153" cy="15087"/>
                </a:xfrm>
                <a:custGeom>
                  <a:avLst/>
                  <a:gdLst>
                    <a:gd name="T0" fmla="*/ 10 w 16"/>
                    <a:gd name="T1" fmla="*/ 0 h 38"/>
                    <a:gd name="T2" fmla="*/ 16 w 16"/>
                    <a:gd name="T3" fmla="*/ 38 h 38"/>
                    <a:gd name="T4" fmla="*/ 0 w 16"/>
                    <a:gd name="T5" fmla="*/ 38 h 38"/>
                  </a:gdLst>
                  <a:ahLst/>
                  <a:cxnLst>
                    <a:cxn ang="0">
                      <a:pos x="T0" y="T1"/>
                    </a:cxn>
                    <a:cxn ang="0">
                      <a:pos x="T2" y="T3"/>
                    </a:cxn>
                    <a:cxn ang="0">
                      <a:pos x="T4" y="T5"/>
                    </a:cxn>
                  </a:cxnLst>
                  <a:rect l="0" t="0" r="r" b="b"/>
                  <a:pathLst>
                    <a:path w="16" h="38">
                      <a:moveTo>
                        <a:pt x="10" y="0"/>
                      </a:moveTo>
                      <a:lnTo>
                        <a:pt x="16" y="38"/>
                      </a:lnTo>
                      <a:lnTo>
                        <a:pt x="0" y="38"/>
                      </a:lnTo>
                    </a:path>
                  </a:pathLst>
                </a:custGeom>
                <a:solidFill>
                  <a:srgbClr val="00B0F0"/>
                </a:solidFill>
                <a:ln w="19050">
                  <a:solidFill>
                    <a:schemeClr val="tx1"/>
                  </a:solidFill>
                  <a:prstDash val="solid"/>
                  <a:round/>
                  <a:headEnd/>
                  <a:tailEnd/>
                </a:ln>
              </p:spPr>
              <p:txBody>
                <a:bodyPr/>
                <a:lstStyle/>
                <a:p>
                  <a:endParaRPr lang="en-GB"/>
                </a:p>
              </p:txBody>
            </p:sp>
            <p:sp>
              <p:nvSpPr>
                <p:cNvPr id="62" name="Freeform 2185"/>
                <p:cNvSpPr>
                  <a:spLocks noChangeAspect="1"/>
                </p:cNvSpPr>
                <p:nvPr/>
              </p:nvSpPr>
              <p:spPr bwMode="auto">
                <a:xfrm rot="16200000">
                  <a:off x="5361367" y="3432635"/>
                  <a:ext cx="10903" cy="38115"/>
                </a:xfrm>
                <a:custGeom>
                  <a:avLst/>
                  <a:gdLst>
                    <a:gd name="T0" fmla="*/ 30 w 41"/>
                    <a:gd name="T1" fmla="*/ 0 h 97"/>
                    <a:gd name="T2" fmla="*/ 41 w 41"/>
                    <a:gd name="T3" fmla="*/ 97 h 97"/>
                    <a:gd name="T4" fmla="*/ 0 w 41"/>
                    <a:gd name="T5" fmla="*/ 96 h 97"/>
                  </a:gdLst>
                  <a:ahLst/>
                  <a:cxnLst>
                    <a:cxn ang="0">
                      <a:pos x="T0" y="T1"/>
                    </a:cxn>
                    <a:cxn ang="0">
                      <a:pos x="T2" y="T3"/>
                    </a:cxn>
                    <a:cxn ang="0">
                      <a:pos x="T4" y="T5"/>
                    </a:cxn>
                  </a:cxnLst>
                  <a:rect l="0" t="0" r="r" b="b"/>
                  <a:pathLst>
                    <a:path w="41" h="97">
                      <a:moveTo>
                        <a:pt x="30" y="0"/>
                      </a:moveTo>
                      <a:lnTo>
                        <a:pt x="41" y="97"/>
                      </a:lnTo>
                      <a:lnTo>
                        <a:pt x="0" y="96"/>
                      </a:lnTo>
                    </a:path>
                  </a:pathLst>
                </a:custGeom>
                <a:solidFill>
                  <a:srgbClr val="00B0F0"/>
                </a:solidFill>
                <a:ln w="19050">
                  <a:solidFill>
                    <a:schemeClr val="tx1"/>
                  </a:solidFill>
                  <a:prstDash val="solid"/>
                  <a:round/>
                  <a:headEnd/>
                  <a:tailEnd/>
                </a:ln>
              </p:spPr>
              <p:txBody>
                <a:bodyPr/>
                <a:lstStyle/>
                <a:p>
                  <a:endParaRPr lang="en-GB"/>
                </a:p>
              </p:txBody>
            </p:sp>
            <p:sp>
              <p:nvSpPr>
                <p:cNvPr id="63" name="Freeform 2186"/>
                <p:cNvSpPr>
                  <a:spLocks noChangeAspect="1"/>
                </p:cNvSpPr>
                <p:nvPr/>
              </p:nvSpPr>
              <p:spPr bwMode="auto">
                <a:xfrm rot="16200000">
                  <a:off x="5860101" y="3181525"/>
                  <a:ext cx="84626" cy="707510"/>
                </a:xfrm>
                <a:custGeom>
                  <a:avLst/>
                  <a:gdLst>
                    <a:gd name="T0" fmla="*/ 0 w 325"/>
                    <a:gd name="T1" fmla="*/ 1782 h 1784"/>
                    <a:gd name="T2" fmla="*/ 112 w 325"/>
                    <a:gd name="T3" fmla="*/ 1784 h 1784"/>
                    <a:gd name="T4" fmla="*/ 112 w 325"/>
                    <a:gd name="T5" fmla="*/ 1784 h 1784"/>
                    <a:gd name="T6" fmla="*/ 119 w 325"/>
                    <a:gd name="T7" fmla="*/ 1739 h 1784"/>
                    <a:gd name="T8" fmla="*/ 125 w 325"/>
                    <a:gd name="T9" fmla="*/ 1695 h 1784"/>
                    <a:gd name="T10" fmla="*/ 131 w 325"/>
                    <a:gd name="T11" fmla="*/ 1653 h 1784"/>
                    <a:gd name="T12" fmla="*/ 136 w 325"/>
                    <a:gd name="T13" fmla="*/ 1612 h 1784"/>
                    <a:gd name="T14" fmla="*/ 142 w 325"/>
                    <a:gd name="T15" fmla="*/ 1572 h 1784"/>
                    <a:gd name="T16" fmla="*/ 147 w 325"/>
                    <a:gd name="T17" fmla="*/ 1534 h 1784"/>
                    <a:gd name="T18" fmla="*/ 153 w 325"/>
                    <a:gd name="T19" fmla="*/ 1494 h 1784"/>
                    <a:gd name="T20" fmla="*/ 157 w 325"/>
                    <a:gd name="T21" fmla="*/ 1458 h 1784"/>
                    <a:gd name="T22" fmla="*/ 162 w 325"/>
                    <a:gd name="T23" fmla="*/ 1421 h 1784"/>
                    <a:gd name="T24" fmla="*/ 165 w 325"/>
                    <a:gd name="T25" fmla="*/ 1385 h 1784"/>
                    <a:gd name="T26" fmla="*/ 170 w 325"/>
                    <a:gd name="T27" fmla="*/ 1349 h 1784"/>
                    <a:gd name="T28" fmla="*/ 173 w 325"/>
                    <a:gd name="T29" fmla="*/ 1315 h 1784"/>
                    <a:gd name="T30" fmla="*/ 177 w 325"/>
                    <a:gd name="T31" fmla="*/ 1280 h 1784"/>
                    <a:gd name="T32" fmla="*/ 180 w 325"/>
                    <a:gd name="T33" fmla="*/ 1246 h 1784"/>
                    <a:gd name="T34" fmla="*/ 182 w 325"/>
                    <a:gd name="T35" fmla="*/ 1211 h 1784"/>
                    <a:gd name="T36" fmla="*/ 186 w 325"/>
                    <a:gd name="T37" fmla="*/ 1176 h 1784"/>
                    <a:gd name="T38" fmla="*/ 188 w 325"/>
                    <a:gd name="T39" fmla="*/ 1143 h 1784"/>
                    <a:gd name="T40" fmla="*/ 192 w 325"/>
                    <a:gd name="T41" fmla="*/ 1109 h 1784"/>
                    <a:gd name="T42" fmla="*/ 194 w 325"/>
                    <a:gd name="T43" fmla="*/ 1074 h 1784"/>
                    <a:gd name="T44" fmla="*/ 196 w 325"/>
                    <a:gd name="T45" fmla="*/ 1039 h 1784"/>
                    <a:gd name="T46" fmla="*/ 197 w 325"/>
                    <a:gd name="T47" fmla="*/ 1005 h 1784"/>
                    <a:gd name="T48" fmla="*/ 200 w 325"/>
                    <a:gd name="T49" fmla="*/ 969 h 1784"/>
                    <a:gd name="T50" fmla="*/ 201 w 325"/>
                    <a:gd name="T51" fmla="*/ 933 h 1784"/>
                    <a:gd name="T52" fmla="*/ 203 w 325"/>
                    <a:gd name="T53" fmla="*/ 897 h 1784"/>
                    <a:gd name="T54" fmla="*/ 204 w 325"/>
                    <a:gd name="T55" fmla="*/ 860 h 1784"/>
                    <a:gd name="T56" fmla="*/ 206 w 325"/>
                    <a:gd name="T57" fmla="*/ 820 h 1784"/>
                    <a:gd name="T58" fmla="*/ 207 w 325"/>
                    <a:gd name="T59" fmla="*/ 782 h 1784"/>
                    <a:gd name="T60" fmla="*/ 208 w 325"/>
                    <a:gd name="T61" fmla="*/ 742 h 1784"/>
                    <a:gd name="T62" fmla="*/ 209 w 325"/>
                    <a:gd name="T63" fmla="*/ 701 h 1784"/>
                    <a:gd name="T64" fmla="*/ 210 w 325"/>
                    <a:gd name="T65" fmla="*/ 659 h 1784"/>
                    <a:gd name="T66" fmla="*/ 210 w 325"/>
                    <a:gd name="T67" fmla="*/ 615 h 1784"/>
                    <a:gd name="T68" fmla="*/ 211 w 325"/>
                    <a:gd name="T69" fmla="*/ 570 h 1784"/>
                    <a:gd name="T70" fmla="*/ 325 w 325"/>
                    <a:gd name="T71" fmla="*/ 572 h 1784"/>
                    <a:gd name="T72" fmla="*/ 325 w 325"/>
                    <a:gd name="T73" fmla="*/ 572 h 1784"/>
                    <a:gd name="T74" fmla="*/ 325 w 325"/>
                    <a:gd name="T75" fmla="*/ 522 h 1784"/>
                    <a:gd name="T76" fmla="*/ 325 w 325"/>
                    <a:gd name="T77" fmla="*/ 478 h 1784"/>
                    <a:gd name="T78" fmla="*/ 325 w 325"/>
                    <a:gd name="T79" fmla="*/ 438 h 1784"/>
                    <a:gd name="T80" fmla="*/ 325 w 325"/>
                    <a:gd name="T81" fmla="*/ 402 h 1784"/>
                    <a:gd name="T82" fmla="*/ 325 w 325"/>
                    <a:gd name="T83" fmla="*/ 369 h 1784"/>
                    <a:gd name="T84" fmla="*/ 325 w 325"/>
                    <a:gd name="T85" fmla="*/ 339 h 1784"/>
                    <a:gd name="T86" fmla="*/ 325 w 325"/>
                    <a:gd name="T87" fmla="*/ 309 h 1784"/>
                    <a:gd name="T88" fmla="*/ 324 w 325"/>
                    <a:gd name="T89" fmla="*/ 280 h 1784"/>
                    <a:gd name="T90" fmla="*/ 324 w 325"/>
                    <a:gd name="T91" fmla="*/ 253 h 1784"/>
                    <a:gd name="T92" fmla="*/ 323 w 325"/>
                    <a:gd name="T93" fmla="*/ 224 h 1784"/>
                    <a:gd name="T94" fmla="*/ 322 w 325"/>
                    <a:gd name="T95" fmla="*/ 194 h 1784"/>
                    <a:gd name="T96" fmla="*/ 321 w 325"/>
                    <a:gd name="T97" fmla="*/ 161 h 1784"/>
                    <a:gd name="T98" fmla="*/ 320 w 325"/>
                    <a:gd name="T99" fmla="*/ 127 h 1784"/>
                    <a:gd name="T100" fmla="*/ 317 w 325"/>
                    <a:gd name="T101" fmla="*/ 89 h 1784"/>
                    <a:gd name="T102" fmla="*/ 315 w 325"/>
                    <a:gd name="T103" fmla="*/ 47 h 1784"/>
                    <a:gd name="T104" fmla="*/ 312 w 325"/>
                    <a:gd name="T105" fmla="*/ 0 h 1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5" h="1784">
                      <a:moveTo>
                        <a:pt x="0" y="1782"/>
                      </a:moveTo>
                      <a:lnTo>
                        <a:pt x="112" y="1784"/>
                      </a:lnTo>
                      <a:lnTo>
                        <a:pt x="112" y="1784"/>
                      </a:lnTo>
                      <a:lnTo>
                        <a:pt x="119" y="1739"/>
                      </a:lnTo>
                      <a:lnTo>
                        <a:pt x="125" y="1695"/>
                      </a:lnTo>
                      <a:lnTo>
                        <a:pt x="131" y="1653"/>
                      </a:lnTo>
                      <a:lnTo>
                        <a:pt x="136" y="1612"/>
                      </a:lnTo>
                      <a:lnTo>
                        <a:pt x="142" y="1572"/>
                      </a:lnTo>
                      <a:lnTo>
                        <a:pt x="147" y="1534"/>
                      </a:lnTo>
                      <a:lnTo>
                        <a:pt x="153" y="1494"/>
                      </a:lnTo>
                      <a:lnTo>
                        <a:pt x="157" y="1458"/>
                      </a:lnTo>
                      <a:lnTo>
                        <a:pt x="162" y="1421"/>
                      </a:lnTo>
                      <a:lnTo>
                        <a:pt x="165" y="1385"/>
                      </a:lnTo>
                      <a:lnTo>
                        <a:pt x="170" y="1349"/>
                      </a:lnTo>
                      <a:lnTo>
                        <a:pt x="173" y="1315"/>
                      </a:lnTo>
                      <a:lnTo>
                        <a:pt x="177" y="1280"/>
                      </a:lnTo>
                      <a:lnTo>
                        <a:pt x="180" y="1246"/>
                      </a:lnTo>
                      <a:lnTo>
                        <a:pt x="182" y="1211"/>
                      </a:lnTo>
                      <a:lnTo>
                        <a:pt x="186" y="1176"/>
                      </a:lnTo>
                      <a:lnTo>
                        <a:pt x="188" y="1143"/>
                      </a:lnTo>
                      <a:lnTo>
                        <a:pt x="192" y="1109"/>
                      </a:lnTo>
                      <a:lnTo>
                        <a:pt x="194" y="1074"/>
                      </a:lnTo>
                      <a:lnTo>
                        <a:pt x="196" y="1039"/>
                      </a:lnTo>
                      <a:lnTo>
                        <a:pt x="197" y="1005"/>
                      </a:lnTo>
                      <a:lnTo>
                        <a:pt x="200" y="969"/>
                      </a:lnTo>
                      <a:lnTo>
                        <a:pt x="201" y="933"/>
                      </a:lnTo>
                      <a:lnTo>
                        <a:pt x="203" y="897"/>
                      </a:lnTo>
                      <a:lnTo>
                        <a:pt x="204" y="860"/>
                      </a:lnTo>
                      <a:lnTo>
                        <a:pt x="206" y="820"/>
                      </a:lnTo>
                      <a:lnTo>
                        <a:pt x="207" y="782"/>
                      </a:lnTo>
                      <a:lnTo>
                        <a:pt x="208" y="742"/>
                      </a:lnTo>
                      <a:lnTo>
                        <a:pt x="209" y="701"/>
                      </a:lnTo>
                      <a:lnTo>
                        <a:pt x="210" y="659"/>
                      </a:lnTo>
                      <a:lnTo>
                        <a:pt x="210" y="615"/>
                      </a:lnTo>
                      <a:lnTo>
                        <a:pt x="211" y="570"/>
                      </a:lnTo>
                      <a:lnTo>
                        <a:pt x="325" y="572"/>
                      </a:lnTo>
                      <a:lnTo>
                        <a:pt x="325" y="572"/>
                      </a:lnTo>
                      <a:lnTo>
                        <a:pt x="325" y="522"/>
                      </a:lnTo>
                      <a:lnTo>
                        <a:pt x="325" y="478"/>
                      </a:lnTo>
                      <a:lnTo>
                        <a:pt x="325" y="438"/>
                      </a:lnTo>
                      <a:lnTo>
                        <a:pt x="325" y="402"/>
                      </a:lnTo>
                      <a:lnTo>
                        <a:pt x="325" y="369"/>
                      </a:lnTo>
                      <a:lnTo>
                        <a:pt x="325" y="339"/>
                      </a:lnTo>
                      <a:lnTo>
                        <a:pt x="325" y="309"/>
                      </a:lnTo>
                      <a:lnTo>
                        <a:pt x="324" y="280"/>
                      </a:lnTo>
                      <a:lnTo>
                        <a:pt x="324" y="253"/>
                      </a:lnTo>
                      <a:lnTo>
                        <a:pt x="323" y="224"/>
                      </a:lnTo>
                      <a:lnTo>
                        <a:pt x="322" y="194"/>
                      </a:lnTo>
                      <a:lnTo>
                        <a:pt x="321" y="161"/>
                      </a:lnTo>
                      <a:lnTo>
                        <a:pt x="320" y="127"/>
                      </a:lnTo>
                      <a:lnTo>
                        <a:pt x="317" y="89"/>
                      </a:lnTo>
                      <a:lnTo>
                        <a:pt x="315" y="47"/>
                      </a:lnTo>
                      <a:lnTo>
                        <a:pt x="312" y="0"/>
                      </a:lnTo>
                    </a:path>
                  </a:pathLst>
                </a:custGeom>
                <a:solidFill>
                  <a:srgbClr val="00B0F0"/>
                </a:solidFill>
                <a:ln w="19050">
                  <a:solidFill>
                    <a:schemeClr val="tx1"/>
                  </a:solidFill>
                  <a:prstDash val="solid"/>
                  <a:round/>
                  <a:headEnd/>
                  <a:tailEnd/>
                </a:ln>
              </p:spPr>
              <p:txBody>
                <a:bodyPr/>
                <a:lstStyle/>
                <a:p>
                  <a:endParaRPr lang="en-GB"/>
                </a:p>
              </p:txBody>
            </p:sp>
          </p:grpSp>
          <p:sp>
            <p:nvSpPr>
              <p:cNvPr id="14" name="Line 2187"/>
              <p:cNvSpPr>
                <a:spLocks noChangeAspect="1" noChangeShapeType="1"/>
              </p:cNvSpPr>
              <p:nvPr/>
            </p:nvSpPr>
            <p:spPr bwMode="auto">
              <a:xfrm rot="16200000" flipH="1">
                <a:off x="5670305" y="3610820"/>
                <a:ext cx="137063" cy="0"/>
              </a:xfrm>
              <a:prstGeom prst="line">
                <a:avLst/>
              </a:prstGeom>
              <a:noFill/>
              <a:ln w="15875">
                <a:solidFill>
                  <a:schemeClr val="tx1"/>
                </a:solidFill>
                <a:prstDash val="solid"/>
                <a:round/>
                <a:headEnd/>
                <a:tailEnd/>
              </a:ln>
              <a:extLst>
                <a:ext uri="{909E8E84-426E-40DD-AFC4-6F175D3DCCD1}">
                  <a14:hiddenFill xmlns:a14="http://schemas.microsoft.com/office/drawing/2010/main">
                    <a:noFill/>
                  </a14:hiddenFill>
                </a:ext>
              </a:extLst>
            </p:spPr>
            <p:txBody>
              <a:bodyPr/>
              <a:lstStyle/>
              <a:p>
                <a:endParaRPr lang="en-GB"/>
              </a:p>
            </p:txBody>
          </p:sp>
          <p:sp>
            <p:nvSpPr>
              <p:cNvPr id="15" name="Freeform 2188"/>
              <p:cNvSpPr>
                <a:spLocks noChangeAspect="1"/>
              </p:cNvSpPr>
              <p:nvPr/>
            </p:nvSpPr>
            <p:spPr bwMode="auto">
              <a:xfrm rot="16200000">
                <a:off x="5671317" y="3155106"/>
                <a:ext cx="104874" cy="442913"/>
              </a:xfrm>
              <a:custGeom>
                <a:avLst/>
                <a:gdLst>
                  <a:gd name="T0" fmla="*/ 108 w 403"/>
                  <a:gd name="T1" fmla="*/ 1115 h 1115"/>
                  <a:gd name="T2" fmla="*/ 108 w 403"/>
                  <a:gd name="T3" fmla="*/ 1115 h 1115"/>
                  <a:gd name="T4" fmla="*/ 77 w 403"/>
                  <a:gd name="T5" fmla="*/ 1014 h 1115"/>
                  <a:gd name="T6" fmla="*/ 51 w 403"/>
                  <a:gd name="T7" fmla="*/ 916 h 1115"/>
                  <a:gd name="T8" fmla="*/ 32 w 403"/>
                  <a:gd name="T9" fmla="*/ 822 h 1115"/>
                  <a:gd name="T10" fmla="*/ 17 w 403"/>
                  <a:gd name="T11" fmla="*/ 732 h 1115"/>
                  <a:gd name="T12" fmla="*/ 6 w 403"/>
                  <a:gd name="T13" fmla="*/ 646 h 1115"/>
                  <a:gd name="T14" fmla="*/ 1 w 403"/>
                  <a:gd name="T15" fmla="*/ 565 h 1115"/>
                  <a:gd name="T16" fmla="*/ 0 w 403"/>
                  <a:gd name="T17" fmla="*/ 488 h 1115"/>
                  <a:gd name="T18" fmla="*/ 2 w 403"/>
                  <a:gd name="T19" fmla="*/ 417 h 1115"/>
                  <a:gd name="T20" fmla="*/ 8 w 403"/>
                  <a:gd name="T21" fmla="*/ 350 h 1115"/>
                  <a:gd name="T22" fmla="*/ 17 w 403"/>
                  <a:gd name="T23" fmla="*/ 288 h 1115"/>
                  <a:gd name="T24" fmla="*/ 28 w 403"/>
                  <a:gd name="T25" fmla="*/ 231 h 1115"/>
                  <a:gd name="T26" fmla="*/ 43 w 403"/>
                  <a:gd name="T27" fmla="*/ 181 h 1115"/>
                  <a:gd name="T28" fmla="*/ 59 w 403"/>
                  <a:gd name="T29" fmla="*/ 136 h 1115"/>
                  <a:gd name="T30" fmla="*/ 78 w 403"/>
                  <a:gd name="T31" fmla="*/ 98 h 1115"/>
                  <a:gd name="T32" fmla="*/ 99 w 403"/>
                  <a:gd name="T33" fmla="*/ 64 h 1115"/>
                  <a:gd name="T34" fmla="*/ 121 w 403"/>
                  <a:gd name="T35" fmla="*/ 38 h 1115"/>
                  <a:gd name="T36" fmla="*/ 144 w 403"/>
                  <a:gd name="T37" fmla="*/ 18 h 1115"/>
                  <a:gd name="T38" fmla="*/ 167 w 403"/>
                  <a:gd name="T39" fmla="*/ 5 h 1115"/>
                  <a:gd name="T40" fmla="*/ 191 w 403"/>
                  <a:gd name="T41" fmla="*/ 0 h 1115"/>
                  <a:gd name="T42" fmla="*/ 215 w 403"/>
                  <a:gd name="T43" fmla="*/ 1 h 1115"/>
                  <a:gd name="T44" fmla="*/ 239 w 403"/>
                  <a:gd name="T45" fmla="*/ 9 h 1115"/>
                  <a:gd name="T46" fmla="*/ 262 w 403"/>
                  <a:gd name="T47" fmla="*/ 25 h 1115"/>
                  <a:gd name="T48" fmla="*/ 285 w 403"/>
                  <a:gd name="T49" fmla="*/ 49 h 1115"/>
                  <a:gd name="T50" fmla="*/ 306 w 403"/>
                  <a:gd name="T51" fmla="*/ 81 h 1115"/>
                  <a:gd name="T52" fmla="*/ 327 w 403"/>
                  <a:gd name="T53" fmla="*/ 121 h 1115"/>
                  <a:gd name="T54" fmla="*/ 345 w 403"/>
                  <a:gd name="T55" fmla="*/ 169 h 1115"/>
                  <a:gd name="T56" fmla="*/ 361 w 403"/>
                  <a:gd name="T57" fmla="*/ 227 h 1115"/>
                  <a:gd name="T58" fmla="*/ 375 w 403"/>
                  <a:gd name="T59" fmla="*/ 292 h 1115"/>
                  <a:gd name="T60" fmla="*/ 387 w 403"/>
                  <a:gd name="T61" fmla="*/ 367 h 1115"/>
                  <a:gd name="T62" fmla="*/ 396 w 403"/>
                  <a:gd name="T63" fmla="*/ 451 h 1115"/>
                  <a:gd name="T64" fmla="*/ 401 w 403"/>
                  <a:gd name="T65" fmla="*/ 545 h 1115"/>
                  <a:gd name="T66" fmla="*/ 403 w 403"/>
                  <a:gd name="T67" fmla="*/ 647 h 1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3" h="1115">
                    <a:moveTo>
                      <a:pt x="108" y="1115"/>
                    </a:moveTo>
                    <a:lnTo>
                      <a:pt x="108" y="1115"/>
                    </a:lnTo>
                    <a:lnTo>
                      <a:pt x="77" y="1014"/>
                    </a:lnTo>
                    <a:lnTo>
                      <a:pt x="51" y="916"/>
                    </a:lnTo>
                    <a:lnTo>
                      <a:pt x="32" y="822"/>
                    </a:lnTo>
                    <a:lnTo>
                      <a:pt x="17" y="732"/>
                    </a:lnTo>
                    <a:lnTo>
                      <a:pt x="6" y="646"/>
                    </a:lnTo>
                    <a:lnTo>
                      <a:pt x="1" y="565"/>
                    </a:lnTo>
                    <a:lnTo>
                      <a:pt x="0" y="488"/>
                    </a:lnTo>
                    <a:lnTo>
                      <a:pt x="2" y="417"/>
                    </a:lnTo>
                    <a:lnTo>
                      <a:pt x="8" y="350"/>
                    </a:lnTo>
                    <a:lnTo>
                      <a:pt x="17" y="288"/>
                    </a:lnTo>
                    <a:lnTo>
                      <a:pt x="28" y="231"/>
                    </a:lnTo>
                    <a:lnTo>
                      <a:pt x="43" y="181"/>
                    </a:lnTo>
                    <a:lnTo>
                      <a:pt x="59" y="136"/>
                    </a:lnTo>
                    <a:lnTo>
                      <a:pt x="78" y="98"/>
                    </a:lnTo>
                    <a:lnTo>
                      <a:pt x="99" y="64"/>
                    </a:lnTo>
                    <a:lnTo>
                      <a:pt x="121" y="38"/>
                    </a:lnTo>
                    <a:lnTo>
                      <a:pt x="144" y="18"/>
                    </a:lnTo>
                    <a:lnTo>
                      <a:pt x="167" y="5"/>
                    </a:lnTo>
                    <a:lnTo>
                      <a:pt x="191" y="0"/>
                    </a:lnTo>
                    <a:lnTo>
                      <a:pt x="215" y="1"/>
                    </a:lnTo>
                    <a:lnTo>
                      <a:pt x="239" y="9"/>
                    </a:lnTo>
                    <a:lnTo>
                      <a:pt x="262" y="25"/>
                    </a:lnTo>
                    <a:lnTo>
                      <a:pt x="285" y="49"/>
                    </a:lnTo>
                    <a:lnTo>
                      <a:pt x="306" y="81"/>
                    </a:lnTo>
                    <a:lnTo>
                      <a:pt x="327" y="121"/>
                    </a:lnTo>
                    <a:lnTo>
                      <a:pt x="345" y="169"/>
                    </a:lnTo>
                    <a:lnTo>
                      <a:pt x="361" y="227"/>
                    </a:lnTo>
                    <a:lnTo>
                      <a:pt x="375" y="292"/>
                    </a:lnTo>
                    <a:lnTo>
                      <a:pt x="387" y="367"/>
                    </a:lnTo>
                    <a:lnTo>
                      <a:pt x="396" y="451"/>
                    </a:lnTo>
                    <a:lnTo>
                      <a:pt x="401" y="545"/>
                    </a:lnTo>
                    <a:lnTo>
                      <a:pt x="403" y="647"/>
                    </a:lnTo>
                  </a:path>
                </a:pathLst>
              </a:custGeom>
              <a:noFill/>
              <a:ln w="15875">
                <a:solidFill>
                  <a:srgbClr val="333333"/>
                </a:solidFill>
                <a:prstDash val="solid"/>
                <a:round/>
                <a:headEnd/>
                <a:tailEnd type="arrow" w="med" len="me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65" name="TextBox 64"/>
            <p:cNvSpPr txBox="1"/>
            <p:nvPr/>
          </p:nvSpPr>
          <p:spPr>
            <a:xfrm>
              <a:off x="3131840" y="3167390"/>
              <a:ext cx="1367682" cy="261610"/>
            </a:xfrm>
            <a:prstGeom prst="rect">
              <a:avLst/>
            </a:prstGeom>
            <a:noFill/>
          </p:spPr>
          <p:txBody>
            <a:bodyPr wrap="none" rtlCol="0">
              <a:spAutoFit/>
            </a:bodyPr>
            <a:lstStyle/>
            <a:p>
              <a:r>
                <a:rPr lang="en-GB" sz="1100" dirty="0" smtClean="0">
                  <a:solidFill>
                    <a:srgbClr val="000000"/>
                  </a:solidFill>
                </a:rPr>
                <a:t>range modulator</a:t>
              </a:r>
              <a:endParaRPr lang="en-GB" sz="1100" dirty="0">
                <a:solidFill>
                  <a:srgbClr val="000000"/>
                </a:solidFill>
              </a:endParaRPr>
            </a:p>
          </p:txBody>
        </p:sp>
      </p:grpSp>
    </p:spTree>
    <p:extLst>
      <p:ext uri="{BB962C8B-B14F-4D97-AF65-F5344CB8AC3E}">
        <p14:creationId xmlns:p14="http://schemas.microsoft.com/office/powerpoint/2010/main" val="2973182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6"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03653" y="4221780"/>
            <a:ext cx="1900720" cy="1476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71166" y="3433039"/>
            <a:ext cx="1826220" cy="1402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GB" dirty="0" smtClean="0"/>
              <a:t>Scanning for passive beams</a:t>
            </a:r>
            <a:endParaRPr lang="en-GB" dirty="0"/>
          </a:p>
        </p:txBody>
      </p:sp>
      <p:sp>
        <p:nvSpPr>
          <p:cNvPr id="3" name="Content Placeholder 2"/>
          <p:cNvSpPr>
            <a:spLocks noGrp="1"/>
          </p:cNvSpPr>
          <p:nvPr>
            <p:ph idx="1"/>
          </p:nvPr>
        </p:nvSpPr>
        <p:spPr/>
        <p:txBody>
          <a:bodyPr/>
          <a:lstStyle/>
          <a:p>
            <a:endParaRPr lang="en-GB" sz="6000" dirty="0" smtClean="0"/>
          </a:p>
          <a:p>
            <a:r>
              <a:rPr lang="en-GB" sz="6000" dirty="0"/>
              <a:t>	</a:t>
            </a:r>
            <a:r>
              <a:rPr lang="en-GB" sz="6000" dirty="0" smtClean="0"/>
              <a:t>			 +</a:t>
            </a:r>
            <a:endParaRPr lang="en-GB" sz="6000" dirty="0"/>
          </a:p>
        </p:txBody>
      </p:sp>
      <p:pic>
        <p:nvPicPr>
          <p:cNvPr id="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87619" y="2689848"/>
            <a:ext cx="1900720" cy="1524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03174" y="1915336"/>
            <a:ext cx="1826220" cy="1524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9"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2576" y="2330299"/>
            <a:ext cx="3567113" cy="3303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22244" y="4913422"/>
            <a:ext cx="1826220" cy="1456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4154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5366"/>
                                        </p:tgtEl>
                                        <p:attrNameLst>
                                          <p:attrName>style.visibility</p:attrName>
                                        </p:attrNameLst>
                                      </p:cBhvr>
                                      <p:to>
                                        <p:strVal val="visible"/>
                                      </p:to>
                                    </p:set>
                                    <p:animEffect transition="in" filter="fade">
                                      <p:cBhvr>
                                        <p:cTn id="10" dur="500"/>
                                        <p:tgtEl>
                                          <p:spTgt spid="15366"/>
                                        </p:tgtEl>
                                      </p:cBhvr>
                                    </p:animEffect>
                                  </p:childTnLst>
                                </p:cTn>
                              </p:par>
                              <p:par>
                                <p:cTn id="11" presetID="10" presetClass="entr" presetSubtype="0" fill="hold" nodeType="withEffect">
                                  <p:stCondLst>
                                    <p:cond delay="0"/>
                                  </p:stCondLst>
                                  <p:childTnLst>
                                    <p:set>
                                      <p:cBhvr>
                                        <p:cTn id="12" dur="1" fill="hold">
                                          <p:stCondLst>
                                            <p:cond delay="0"/>
                                          </p:stCondLst>
                                        </p:cTn>
                                        <p:tgtEl>
                                          <p:spTgt spid="15368"/>
                                        </p:tgtEl>
                                        <p:attrNameLst>
                                          <p:attrName>style.visibility</p:attrName>
                                        </p:attrNameLst>
                                      </p:cBhvr>
                                      <p:to>
                                        <p:strVal val="visible"/>
                                      </p:to>
                                    </p:set>
                                    <p:animEffect transition="in" filter="fade">
                                      <p:cBhvr>
                                        <p:cTn id="13" dur="500"/>
                                        <p:tgtEl>
                                          <p:spTgt spid="15368"/>
                                        </p:tgtEl>
                                      </p:cBhvr>
                                    </p:animEffect>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nodeType="withEffect">
                                  <p:stCondLst>
                                    <p:cond delay="0"/>
                                  </p:stCondLst>
                                  <p:childTnLst>
                                    <p:set>
                                      <p:cBhvr>
                                        <p:cTn id="21" dur="1" fill="hold">
                                          <p:stCondLst>
                                            <p:cond delay="0"/>
                                          </p:stCondLst>
                                        </p:cTn>
                                        <p:tgtEl>
                                          <p:spTgt spid="12291"/>
                                        </p:tgtEl>
                                        <p:attrNameLst>
                                          <p:attrName>style.visibility</p:attrName>
                                        </p:attrNameLst>
                                      </p:cBhvr>
                                      <p:to>
                                        <p:strVal val="visible"/>
                                      </p:to>
                                    </p:set>
                                    <p:animEffect transition="in" filter="fade">
                                      <p:cBhvr>
                                        <p:cTn id="22" dur="500"/>
                                        <p:tgtEl>
                                          <p:spTgt spid="12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ZA000_10700_1310013_TemplContrDoc_v4.0">
  <a:themeElements>
    <a:clrScheme name="MedAustron">
      <a:dk1>
        <a:srgbClr val="00336E"/>
      </a:dk1>
      <a:lt1>
        <a:sysClr val="window" lastClr="FFFFFF"/>
      </a:lt1>
      <a:dk2>
        <a:srgbClr val="00336E"/>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dAustron">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TemplateMedAustronPresentation2</Template>
  <TotalTime>10496</TotalTime>
  <Words>1237</Words>
  <Application>Microsoft Office PowerPoint</Application>
  <PresentationFormat>On-screen Show (4:3)</PresentationFormat>
  <Paragraphs>345</Paragraphs>
  <Slides>40</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42" baseType="lpstr">
      <vt:lpstr>ZA000_10700_1310013_TemplContrDoc_v4.0</vt:lpstr>
      <vt:lpstr>Equation</vt:lpstr>
      <vt:lpstr>Energy dependence of detectors for 3D dosimetry of light ion beams</vt:lpstr>
      <vt:lpstr>Overview</vt:lpstr>
      <vt:lpstr>Absorbed dose versus fluence</vt:lpstr>
      <vt:lpstr>Need for accurate dosimetry </vt:lpstr>
      <vt:lpstr>Need for measuring absorbed dose</vt:lpstr>
      <vt:lpstr>Need for 3D dosimetry</vt:lpstr>
      <vt:lpstr>Requirements</vt:lpstr>
      <vt:lpstr>passive (scattered) – dynamic (scanned) </vt:lpstr>
      <vt:lpstr>Scanning for passive beams</vt:lpstr>
      <vt:lpstr>Arrays and 2D, 3D dosimeters for dynamic beams</vt:lpstr>
      <vt:lpstr>Calorimetry (thermalisation) </vt:lpstr>
      <vt:lpstr>Calorimeters -   water   vs  graphite</vt:lpstr>
      <vt:lpstr>Water calorimeters – energy independent chemical heat defect?</vt:lpstr>
      <vt:lpstr>Graphite calorimeters – energy independent dose conversion?</vt:lpstr>
      <vt:lpstr>PowerPoint Presentation</vt:lpstr>
      <vt:lpstr>Ionization chambers</vt:lpstr>
      <vt:lpstr>Dose determination with ion chamber</vt:lpstr>
      <vt:lpstr>Water/air stopping power ratio</vt:lpstr>
      <vt:lpstr>Perturbation correction factors </vt:lpstr>
      <vt:lpstr>Ionisation chambers – overall conversion air to dose</vt:lpstr>
      <vt:lpstr>Ionisation chambers (&amp; any ionisation detector) – charge recombination</vt:lpstr>
      <vt:lpstr>Ion chambers - recombination</vt:lpstr>
      <vt:lpstr>diamond detectors</vt:lpstr>
      <vt:lpstr>Silicon-based detectors</vt:lpstr>
      <vt:lpstr>TLD - protons</vt:lpstr>
      <vt:lpstr>NPL therapy level alanine/EPR</vt:lpstr>
      <vt:lpstr>Alanine/EPR dosimetry </vt:lpstr>
      <vt:lpstr>Radiochromic film</vt:lpstr>
      <vt:lpstr>Radiochromic film – energy dependence</vt:lpstr>
      <vt:lpstr>An interesting one… depth dose distribution for fluence determination</vt:lpstr>
      <vt:lpstr>Alanine – plan verification</vt:lpstr>
      <vt:lpstr>Polymer gels</vt:lpstr>
      <vt:lpstr>Polymer gel dosimetry</vt:lpstr>
      <vt:lpstr>Polymer gel dosimetry</vt:lpstr>
      <vt:lpstr>Plastic scintillators</vt:lpstr>
      <vt:lpstr>Scintillators</vt:lpstr>
      <vt:lpstr>Microdosimetry…</vt:lpstr>
      <vt:lpstr>Nanodosimetry…</vt:lpstr>
      <vt:lpstr>Reading</vt:lpstr>
      <vt:lpstr>PowerPoint Presentation</vt:lpstr>
    </vt:vector>
  </TitlesOfParts>
  <Company>NPL Management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Strategy for dosimetry implementation MedAustron</dc:title>
  <dc:creator>Hugo Palmans</dc:creator>
  <cp:lastModifiedBy>Hugo</cp:lastModifiedBy>
  <cp:revision>209</cp:revision>
  <dcterms:created xsi:type="dcterms:W3CDTF">2014-01-30T06:01:20Z</dcterms:created>
  <dcterms:modified xsi:type="dcterms:W3CDTF">2014-09-11T11:14:19Z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ercoClassification">
    <vt:lpwstr>Not an NPL document (No visible marking)</vt:lpwstr>
  </property>
  <property fmtid="{D5CDD505-2E9C-101B-9397-08002B2CF9AE}" pid="3" name="aliashPowerpointFooter">
    <vt:lpwstr/>
  </property>
</Properties>
</file>