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5" r:id="rId1"/>
  </p:sldMasterIdLst>
  <p:notesMasterIdLst>
    <p:notesMasterId r:id="rId31"/>
  </p:notesMasterIdLst>
  <p:sldIdLst>
    <p:sldId id="256" r:id="rId2"/>
    <p:sldId id="289" r:id="rId3"/>
    <p:sldId id="290" r:id="rId4"/>
    <p:sldId id="292" r:id="rId5"/>
    <p:sldId id="293" r:id="rId6"/>
    <p:sldId id="294" r:id="rId7"/>
    <p:sldId id="295" r:id="rId8"/>
    <p:sldId id="297" r:id="rId9"/>
    <p:sldId id="305" r:id="rId10"/>
    <p:sldId id="298" r:id="rId11"/>
    <p:sldId id="299" r:id="rId12"/>
    <p:sldId id="300" r:id="rId13"/>
    <p:sldId id="301" r:id="rId14"/>
    <p:sldId id="302" r:id="rId15"/>
    <p:sldId id="303" r:id="rId16"/>
    <p:sldId id="304" r:id="rId17"/>
    <p:sldId id="282" r:id="rId18"/>
    <p:sldId id="311" r:id="rId19"/>
    <p:sldId id="308" r:id="rId20"/>
    <p:sldId id="309" r:id="rId21"/>
    <p:sldId id="310" r:id="rId22"/>
    <p:sldId id="306" r:id="rId23"/>
    <p:sldId id="312" r:id="rId24"/>
    <p:sldId id="318" r:id="rId25"/>
    <p:sldId id="315" r:id="rId26"/>
    <p:sldId id="313" r:id="rId27"/>
    <p:sldId id="314" r:id="rId28"/>
    <p:sldId id="316" r:id="rId29"/>
    <p:sldId id="317" r:id="rId3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49" autoAdjust="0"/>
  </p:normalViewPr>
  <p:slideViewPr>
    <p:cSldViewPr>
      <p:cViewPr varScale="1">
        <p:scale>
          <a:sx n="70" d="100"/>
          <a:sy n="70" d="100"/>
        </p:scale>
        <p:origin x="-1086" y="-108"/>
      </p:cViewPr>
      <p:guideLst>
        <p:guide orient="horz" pos="391"/>
        <p:guide pos="2880"/>
      </p:guideLst>
    </p:cSldViewPr>
  </p:slideViewPr>
  <p:outlineViewPr>
    <p:cViewPr>
      <p:scale>
        <a:sx n="33" d="100"/>
        <a:sy n="33" d="100"/>
      </p:scale>
      <p:origin x="0" y="29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-2292" y="17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image" Target="../media/image44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image" Target="../media/image46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3377C-F8FB-45B4-9CFA-705F8208EDA6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49276-D8E0-4520-9FA1-3B52F99733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75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ja-JP" altLang="en-US" dirty="0" smtClean="0"/>
              <a:t>我々は、電子飛跡検出型コンプトンカメラを開発した。</a:t>
            </a:r>
            <a:endParaRPr lang="en-US" altLang="ja-JP" dirty="0" smtClean="0"/>
          </a:p>
          <a:p>
            <a:pPr eaLnBrk="1" hangingPunct="1">
              <a:spcBef>
                <a:spcPct val="0"/>
              </a:spcBef>
            </a:pPr>
            <a:r>
              <a:rPr lang="en-US" altLang="ja-JP" dirty="0" smtClean="0"/>
              <a:t>We developed the Electron-Tracking Compton Camera. This detector </a:t>
            </a:r>
            <a:endParaRPr lang="ja-JP" altLang="en-US" dirty="0" smtClean="0"/>
          </a:p>
        </p:txBody>
      </p:sp>
      <p:sp>
        <p:nvSpPr>
          <p:cNvPr id="6451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F61F82-5047-425C-89E3-B03DBDC8DE4F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6451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F61F82-5047-425C-89E3-B03DBDC8DE4F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ja-JP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タイトル、テキスト、クリップ アー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クリップアート プレースホルダ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ja-JP" altLang="en-US" noProof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 kumimoji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 kumimoji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 kumimoji="0"/>
            </a:lvl1pPr>
          </a:lstStyle>
          <a:p>
            <a:pPr>
              <a:defRPr/>
            </a:pPr>
            <a:fld id="{A5CFDDB6-9042-4520-B3F6-E446EF5B3B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143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 kumimoji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 kumimoji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 kumimoji="0"/>
            </a:lvl1pPr>
          </a:lstStyle>
          <a:p>
            <a:pPr>
              <a:defRPr/>
            </a:pPr>
            <a:fld id="{DE91CD96-83FF-4CD5-9B5E-6F8DD307A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1103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7346E2F-3102-4689-8342-5A056F10D7E5}" type="datetimeFigureOut">
              <a:rPr kumimoji="1" lang="ja-JP" altLang="en-US" smtClean="0"/>
              <a:t>2011/9/11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FF3D760-B6F3-41A4-824D-A2143586820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  <p:sldLayoutId id="2147483818" r:id="rId13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eg"/><Relationship Id="rId4" Type="http://schemas.openxmlformats.org/officeDocument/2006/relationships/image" Target="../media/image30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1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3.png"/><Relationship Id="rId5" Type="http://schemas.openxmlformats.org/officeDocument/2006/relationships/oleObject" Target="../embeddings/oleObject9.bin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7.png"/><Relationship Id="rId5" Type="http://schemas.openxmlformats.org/officeDocument/2006/relationships/oleObject" Target="../embeddings/oleObject13.bin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oleObject" Target="../embeddings/oleObject17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48.png"/><Relationship Id="rId4" Type="http://schemas.openxmlformats.org/officeDocument/2006/relationships/oleObject" Target="../embeddings/oleObject18.bin"/><Relationship Id="rId9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4.png"/><Relationship Id="rId5" Type="http://schemas.openxmlformats.org/officeDocument/2006/relationships/oleObject" Target="../embeddings/oleObject22.bin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image" Target="../media/image5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4.png"/><Relationship Id="rId5" Type="http://schemas.openxmlformats.org/officeDocument/2006/relationships/oleObject" Target="../embeddings/oleObject24.bin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oleObject" Target="../embeddings/oleObject25.bin"/><Relationship Id="rId7" Type="http://schemas.openxmlformats.org/officeDocument/2006/relationships/image" Target="../media/image5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4.png"/><Relationship Id="rId5" Type="http://schemas.openxmlformats.org/officeDocument/2006/relationships/oleObject" Target="../embeddings/oleObject26.bin"/><Relationship Id="rId4" Type="http://schemas.openxmlformats.org/officeDocument/2006/relationships/image" Target="../media/image53.png"/><Relationship Id="rId9" Type="http://schemas.openxmlformats.org/officeDocument/2006/relationships/image" Target="../media/image5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27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png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png"/><Relationship Id="rId4" Type="http://schemas.openxmlformats.org/officeDocument/2006/relationships/image" Target="../media/image8.jpg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9.gif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2.jpg"/><Relationship Id="rId10" Type="http://schemas.openxmlformats.org/officeDocument/2006/relationships/image" Target="../media/image15.jpg"/><Relationship Id="rId4" Type="http://schemas.openxmlformats.org/officeDocument/2006/relationships/image" Target="../media/image11.jpg"/><Relationship Id="rId9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352928" cy="2006079"/>
          </a:xfrm>
        </p:spPr>
        <p:txBody>
          <a:bodyPr>
            <a:normAutofit/>
          </a:bodyPr>
          <a:lstStyle/>
          <a:p>
            <a:r>
              <a:rPr kumimoji="1" lang="en-US" altLang="ja-JP" sz="3200" dirty="0" smtClean="0"/>
              <a:t>Development of the Balloon-Borne sub-MeV Gamma-ray Compton Camera Using an Electron-Tracking Gaseous TPC and a Scintillation Camera</a:t>
            </a:r>
            <a:endParaRPr kumimoji="1" lang="ja-JP" altLang="en-US" sz="3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776864" cy="1296144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2800" b="1" dirty="0" smtClean="0"/>
              <a:t>Tetsuya </a:t>
            </a:r>
            <a:r>
              <a:rPr kumimoji="1" lang="en-US" altLang="ja-JP" sz="2800" b="1" dirty="0" err="1" smtClean="0"/>
              <a:t>Mizumoto</a:t>
            </a:r>
            <a:endParaRPr kumimoji="1" lang="en-US" altLang="ja-JP" sz="2800" b="1" dirty="0" smtClean="0"/>
          </a:p>
          <a:p>
            <a:pPr algn="ctr"/>
            <a:r>
              <a:rPr lang="en-US" altLang="ja-JP" sz="2400" b="1" dirty="0" smtClean="0"/>
              <a:t>Department of Physics, Graduate School of Science, Kyoto University</a:t>
            </a:r>
            <a:endParaRPr kumimoji="1" lang="ja-JP" altLang="en-US" sz="2400" b="1" dirty="0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>
          <a:xfrm>
            <a:off x="0" y="5013176"/>
            <a:ext cx="9144000" cy="1728191"/>
          </a:xfrm>
          <a:prstGeom prst="rect">
            <a:avLst/>
          </a:prstGeom>
        </p:spPr>
        <p:txBody>
          <a:bodyPr tIns="0">
            <a:normAutofit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1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algn="ctr"/>
            <a:r>
              <a:rPr lang="en-US" altLang="ja-JP" sz="2400" dirty="0" smtClean="0"/>
              <a:t>contents</a:t>
            </a:r>
          </a:p>
          <a:p>
            <a:pPr marL="370332" indent="-342900">
              <a:buFont typeface="Arial" pitchFamily="34" charset="0"/>
              <a:buChar char="•"/>
            </a:pPr>
            <a:r>
              <a:rPr lang="en-US" altLang="ja-JP" sz="2000" dirty="0" smtClean="0"/>
              <a:t>About SMILE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experiment and the Electron Tracking Compton Camera (ETCC)</a:t>
            </a:r>
          </a:p>
          <a:p>
            <a:pPr marL="370332" indent="-342900">
              <a:buFont typeface="Arial" pitchFamily="34" charset="0"/>
              <a:buChar char="•"/>
            </a:pPr>
            <a:r>
              <a:rPr lang="en-US" altLang="ja-JP" sz="2000" dirty="0" smtClean="0"/>
              <a:t>(30 cm)</a:t>
            </a:r>
            <a:r>
              <a:rPr lang="en-US" altLang="ja-JP" sz="2000" baseline="50000" dirty="0" smtClean="0"/>
              <a:t>3 </a:t>
            </a:r>
            <a:r>
              <a:rPr lang="en-US" altLang="ja-JP" sz="2000" dirty="0" smtClean="0"/>
              <a:t>prototype ETCC</a:t>
            </a:r>
          </a:p>
          <a:p>
            <a:pPr marL="370332" indent="-342900">
              <a:buFont typeface="Arial" pitchFamily="34" charset="0"/>
              <a:buChar char="•"/>
            </a:pPr>
            <a:r>
              <a:rPr lang="en-US" altLang="ja-JP" sz="2000" dirty="0" smtClean="0"/>
              <a:t>New readout circuit of the scintillation camera for SMILE-II</a:t>
            </a:r>
          </a:p>
        </p:txBody>
      </p:sp>
    </p:spTree>
    <p:extLst>
      <p:ext uri="{BB962C8B-B14F-4D97-AF65-F5344CB8AC3E}">
        <p14:creationId xmlns:p14="http://schemas.microsoft.com/office/powerpoint/2010/main" val="232875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9592" y="2270048"/>
            <a:ext cx="8002136" cy="1143000"/>
          </a:xfrm>
        </p:spPr>
        <p:txBody>
          <a:bodyPr>
            <a:normAutofit/>
          </a:bodyPr>
          <a:lstStyle/>
          <a:p>
            <a:pPr algn="ctr"/>
            <a:r>
              <a:rPr lang="en-US" altLang="ja-JP" sz="3200" dirty="0"/>
              <a:t>New readout circuit of the scintillation camera for </a:t>
            </a:r>
            <a:r>
              <a:rPr lang="en-US" altLang="ja-JP" sz="3200" dirty="0" smtClean="0"/>
              <a:t>SMILE-II</a:t>
            </a:r>
            <a:endParaRPr kumimoji="1" lang="ja-JP" altLang="en-US" sz="32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429000"/>
            <a:ext cx="3250692" cy="3250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66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35458" y="990179"/>
            <a:ext cx="5608542" cy="2658768"/>
          </a:xfrm>
        </p:spPr>
        <p:txBody>
          <a:bodyPr>
            <a:normAutofit fontScale="47500" lnSpcReduction="20000"/>
          </a:bodyPr>
          <a:lstStyle/>
          <a:p>
            <a:r>
              <a:rPr lang="en-US" altLang="ja-JP" sz="3800" smtClean="0"/>
              <a:t>Use </a:t>
            </a:r>
            <a:r>
              <a:rPr lang="en-US" altLang="ja-JP" sz="3800" smtClean="0"/>
              <a:t>resistor </a:t>
            </a:r>
            <a:r>
              <a:rPr lang="en-US" altLang="ja-JP" sz="3800" dirty="0" smtClean="0"/>
              <a:t>chain to reduce the power consumption.</a:t>
            </a:r>
          </a:p>
          <a:p>
            <a:pPr marL="82296" indent="0">
              <a:buNone/>
            </a:pPr>
            <a:r>
              <a:rPr lang="en-US" altLang="ja-JP" sz="3800" dirty="0" smtClean="0">
                <a:solidFill>
                  <a:srgbClr val="FF0000"/>
                </a:solidFill>
              </a:rPr>
              <a:t>••• </a:t>
            </a:r>
            <a:r>
              <a:rPr lang="en-US" altLang="ja-JP" sz="3800" b="1" dirty="0" smtClean="0">
                <a:solidFill>
                  <a:srgbClr val="FF0000"/>
                </a:solidFill>
              </a:rPr>
              <a:t>192 anode outputs -&gt; 4channel</a:t>
            </a:r>
          </a:p>
          <a:p>
            <a:r>
              <a:rPr lang="en-US" altLang="ja-JP" sz="3800" dirty="0"/>
              <a:t>P</a:t>
            </a:r>
            <a:r>
              <a:rPr lang="en-US" altLang="ja-JP" sz="3800" dirty="0" smtClean="0"/>
              <a:t>ower consumption of the readout system</a:t>
            </a:r>
          </a:p>
          <a:p>
            <a:pPr marL="82296" indent="0">
              <a:buNone/>
            </a:pPr>
            <a:r>
              <a:rPr lang="en-US" altLang="ja-JP" sz="3800" dirty="0" smtClean="0">
                <a:solidFill>
                  <a:srgbClr val="FF0000"/>
                </a:solidFill>
              </a:rPr>
              <a:t>••• </a:t>
            </a:r>
            <a:r>
              <a:rPr lang="en-US" altLang="ja-JP" sz="3800" b="1" dirty="0" smtClean="0">
                <a:solidFill>
                  <a:srgbClr val="FF0000"/>
                </a:solidFill>
              </a:rPr>
              <a:t>1.71 W/channel</a:t>
            </a:r>
          </a:p>
          <a:p>
            <a:r>
              <a:rPr lang="en-US" altLang="ja-JP" sz="3800" dirty="0">
                <a:solidFill>
                  <a:schemeClr val="tx2"/>
                </a:solidFill>
                <a:ea typeface="HG創英角ﾎﾟｯﾌﾟ体" pitchFamily="49" charset="-128"/>
              </a:rPr>
              <a:t>Energy resolution :</a:t>
            </a:r>
          </a:p>
          <a:p>
            <a:pPr marL="82296" indent="0">
              <a:buNone/>
            </a:pPr>
            <a:r>
              <a:rPr lang="en-US" altLang="ja-JP" sz="3800" dirty="0" smtClean="0">
                <a:solidFill>
                  <a:srgbClr val="FF0000"/>
                </a:solidFill>
                <a:ea typeface="HG創英角ﾎﾟｯﾌﾟ体" pitchFamily="49" charset="-128"/>
              </a:rPr>
              <a:t>••• </a:t>
            </a:r>
            <a:r>
              <a:rPr lang="en-US" altLang="ja-JP" sz="3800" b="1" dirty="0" smtClean="0">
                <a:solidFill>
                  <a:srgbClr val="FF0000"/>
                </a:solidFill>
                <a:ea typeface="HG創英角ﾎﾟｯﾌﾟ体" pitchFamily="49" charset="-128"/>
              </a:rPr>
              <a:t>11</a:t>
            </a:r>
            <a:r>
              <a:rPr lang="en-US" altLang="ja-JP" sz="3800" b="1" dirty="0">
                <a:solidFill>
                  <a:srgbClr val="FF0000"/>
                </a:solidFill>
                <a:ea typeface="HG創英角ﾎﾟｯﾌﾟ体" pitchFamily="49" charset="-128"/>
              </a:rPr>
              <a:t>%</a:t>
            </a:r>
            <a:r>
              <a:rPr lang="en-US" altLang="ja-JP" sz="3800" b="1" dirty="0">
                <a:solidFill>
                  <a:schemeClr val="tx2"/>
                </a:solidFill>
                <a:ea typeface="HG創英角ﾎﾟｯﾌﾟ体" pitchFamily="49" charset="-128"/>
              </a:rPr>
              <a:t> </a:t>
            </a:r>
            <a:r>
              <a:rPr lang="en-US" altLang="ja-JP" sz="3800" b="1" dirty="0" smtClean="0">
                <a:solidFill>
                  <a:schemeClr val="tx2"/>
                </a:solidFill>
                <a:ea typeface="HG創英角ﾎﾟｯﾌﾟ体" pitchFamily="49" charset="-128"/>
              </a:rPr>
              <a:t>(FWHM, at 662 </a:t>
            </a:r>
            <a:r>
              <a:rPr lang="en-US" altLang="ja-JP" sz="3800" b="1" dirty="0" err="1" smtClean="0">
                <a:solidFill>
                  <a:schemeClr val="tx2"/>
                </a:solidFill>
                <a:ea typeface="HG創英角ﾎﾟｯﾌﾟ体" pitchFamily="49" charset="-128"/>
              </a:rPr>
              <a:t>keV</a:t>
            </a:r>
            <a:r>
              <a:rPr lang="en-US" altLang="ja-JP" sz="3800" b="1" dirty="0" smtClean="0">
                <a:solidFill>
                  <a:schemeClr val="tx2"/>
                </a:solidFill>
                <a:ea typeface="HG創英角ﾎﾟｯﾌﾟ体" pitchFamily="49" charset="-128"/>
              </a:rPr>
              <a:t>)</a:t>
            </a:r>
          </a:p>
          <a:p>
            <a:r>
              <a:rPr lang="en-US" altLang="ja-JP" sz="3800" dirty="0" smtClean="0">
                <a:solidFill>
                  <a:schemeClr val="tx2"/>
                </a:solidFill>
                <a:ea typeface="HG創英角ﾎﾟｯﾌﾟ体" pitchFamily="49" charset="-128"/>
              </a:rPr>
              <a:t>Typical dynamic range :</a:t>
            </a:r>
          </a:p>
          <a:p>
            <a:pPr marL="82296" indent="0">
              <a:buNone/>
            </a:pPr>
            <a:r>
              <a:rPr lang="en-US" altLang="ja-JP" sz="3800" dirty="0">
                <a:solidFill>
                  <a:srgbClr val="FF0000"/>
                </a:solidFill>
                <a:ea typeface="HG創英角ﾎﾟｯﾌﾟ体" pitchFamily="49" charset="-128"/>
              </a:rPr>
              <a:t>••• </a:t>
            </a:r>
            <a:r>
              <a:rPr lang="en-US" altLang="ja-JP" sz="3800" b="1" dirty="0" smtClean="0">
                <a:solidFill>
                  <a:srgbClr val="FF0000"/>
                </a:solidFill>
                <a:ea typeface="HG創英角ﾎﾟｯﾌﾟ体" pitchFamily="49" charset="-128"/>
              </a:rPr>
              <a:t>80keV – 800keV</a:t>
            </a:r>
            <a:endParaRPr lang="en-US" altLang="ja-JP" sz="3800" b="1" dirty="0">
              <a:solidFill>
                <a:srgbClr val="FF0000"/>
              </a:solidFill>
              <a:ea typeface="HG創英角ﾎﾟｯﾌﾟ体" pitchFamily="49" charset="-128"/>
            </a:endParaRPr>
          </a:p>
          <a:p>
            <a:endParaRPr kumimoji="1" lang="ja-JP" altLang="en-US" dirty="0">
              <a:latin typeface="Gill Sans MT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22135" y="280969"/>
            <a:ext cx="8670345" cy="576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Readout System of Scintillation Cameras for </a:t>
            </a:r>
            <a:r>
              <a:rPr lang="en-US" altLang="ja-JP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SMILE-I</a:t>
            </a:r>
            <a:endParaRPr lang="en-US" altLang="ja-JP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3" y="4834770"/>
            <a:ext cx="3928262" cy="1214323"/>
          </a:xfrm>
          <a:prstGeom prst="rect">
            <a:avLst/>
          </a:prstGeom>
        </p:spPr>
      </p:pic>
      <p:pic>
        <p:nvPicPr>
          <p:cNvPr id="8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626" y="1129336"/>
            <a:ext cx="3198476" cy="2375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78626" y="3632499"/>
            <a:ext cx="272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readout circuit for SMILE-I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6012160" y="3648947"/>
            <a:ext cx="0" cy="62988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6181338" y="3724831"/>
            <a:ext cx="2826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for</a:t>
            </a:r>
            <a:r>
              <a:rPr kumimoji="1" lang="en-US" altLang="ja-JP" sz="2400" dirty="0" smtClean="0"/>
              <a:t> SMILE-II, we need</a:t>
            </a:r>
            <a:endParaRPr kumimoji="1" lang="ja-JP" altLang="en-US" sz="2400" dirty="0"/>
          </a:p>
        </p:txBody>
      </p:sp>
      <p:sp>
        <p:nvSpPr>
          <p:cNvPr id="17" name="角丸四角形 16"/>
          <p:cNvSpPr/>
          <p:nvPr/>
        </p:nvSpPr>
        <p:spPr>
          <a:xfrm>
            <a:off x="248788" y="2298782"/>
            <a:ext cx="2707952" cy="385089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-7113" y="4581128"/>
            <a:ext cx="3998918" cy="1603894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/>
          <p:cNvCxnSpPr/>
          <p:nvPr/>
        </p:nvCxnSpPr>
        <p:spPr>
          <a:xfrm flipH="1">
            <a:off x="899592" y="2683871"/>
            <a:ext cx="144016" cy="189725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1262040" y="5072599"/>
            <a:ext cx="1637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r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esistor chain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19889" y="5438405"/>
            <a:ext cx="3015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192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channels -&gt; 4 channels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26" name="コンテンツ プレースホルダー 2"/>
          <p:cNvSpPr txBox="1">
            <a:spLocks/>
          </p:cNvSpPr>
          <p:nvPr/>
        </p:nvSpPr>
        <p:spPr>
          <a:xfrm>
            <a:off x="4000378" y="4307606"/>
            <a:ext cx="5324149" cy="1598442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altLang="ja-JP" sz="1800" dirty="0"/>
              <a:t>W</a:t>
            </a:r>
            <a:r>
              <a:rPr lang="en-US" altLang="ja-JP" sz="1800" dirty="0" smtClean="0"/>
              <a:t>ider dynamic range</a:t>
            </a:r>
          </a:p>
          <a:p>
            <a:pPr marL="82296" indent="0">
              <a:buNone/>
            </a:pPr>
            <a:r>
              <a:rPr lang="en-US" altLang="ja-JP" sz="1800" dirty="0" smtClean="0">
                <a:solidFill>
                  <a:srgbClr val="FF0000"/>
                </a:solidFill>
              </a:rPr>
              <a:t>192anodes/4ch  -&gt;  64anodes/4ch</a:t>
            </a:r>
          </a:p>
          <a:p>
            <a:r>
              <a:rPr lang="en-US" altLang="ja-JP" sz="1800" dirty="0"/>
              <a:t>S</a:t>
            </a:r>
            <a:r>
              <a:rPr lang="en-US" altLang="ja-JP" sz="1800" dirty="0" smtClean="0"/>
              <a:t>aving the power consumption</a:t>
            </a:r>
          </a:p>
          <a:p>
            <a:pPr marL="82296" indent="0">
              <a:buFont typeface="Wingdings 2"/>
              <a:buNone/>
            </a:pPr>
            <a:r>
              <a:rPr lang="en-US" altLang="ja-JP" sz="1800" dirty="0" smtClean="0">
                <a:solidFill>
                  <a:srgbClr val="FF0000"/>
                </a:solidFill>
              </a:rPr>
              <a:t>Use recent power saving electrical components</a:t>
            </a:r>
          </a:p>
          <a:p>
            <a:r>
              <a:rPr lang="en-US" altLang="ja-JP" sz="1800" dirty="0">
                <a:solidFill>
                  <a:schemeClr val="tx2"/>
                </a:solidFill>
                <a:ea typeface="HG創英角ﾎﾟｯﾌﾟ体" pitchFamily="49" charset="-128"/>
              </a:rPr>
              <a:t>T</a:t>
            </a:r>
            <a:r>
              <a:rPr lang="en-US" altLang="ja-JP" sz="1800" dirty="0" smtClean="0">
                <a:solidFill>
                  <a:schemeClr val="tx2"/>
                </a:solidFill>
                <a:ea typeface="HG創英角ﾎﾟｯﾌﾟ体" pitchFamily="49" charset="-128"/>
              </a:rPr>
              <a:t>he same or higher energy resolution.</a:t>
            </a:r>
            <a:endParaRPr lang="en-US" altLang="ja-JP" sz="1800" dirty="0" smtClean="0">
              <a:solidFill>
                <a:srgbClr val="FF0000"/>
              </a:solidFill>
              <a:ea typeface="HG創英角ﾎﾟｯﾌﾟ体" pitchFamily="49" charset="-128"/>
            </a:endParaRPr>
          </a:p>
        </p:txBody>
      </p:sp>
      <p:sp>
        <p:nvSpPr>
          <p:cNvPr id="27" name="コンテンツ プレースホルダー 2"/>
          <p:cNvSpPr txBox="1">
            <a:spLocks/>
          </p:cNvSpPr>
          <p:nvPr/>
        </p:nvSpPr>
        <p:spPr>
          <a:xfrm>
            <a:off x="3991804" y="6049094"/>
            <a:ext cx="5152196" cy="80890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r>
              <a:rPr lang="en-US" altLang="ja-JP" sz="2400" dirty="0" smtClean="0">
                <a:solidFill>
                  <a:srgbClr val="00B050"/>
                </a:solidFill>
                <a:latin typeface="Gill Sans MT" pitchFamily="34" charset="0"/>
              </a:rPr>
              <a:t>To meet these requirements,</a:t>
            </a:r>
          </a:p>
          <a:p>
            <a:pPr marL="82296" indent="0">
              <a:buNone/>
            </a:pPr>
            <a:r>
              <a:rPr lang="en-US" altLang="ja-JP" sz="2400" dirty="0">
                <a:solidFill>
                  <a:srgbClr val="00B050"/>
                </a:solidFill>
                <a:latin typeface="Gill Sans MT" pitchFamily="34" charset="0"/>
              </a:rPr>
              <a:t>w</a:t>
            </a:r>
            <a:r>
              <a:rPr lang="en-US" altLang="ja-JP" sz="2400" dirty="0" smtClean="0">
                <a:solidFill>
                  <a:srgbClr val="00B050"/>
                </a:solidFill>
                <a:latin typeface="Gill Sans MT" pitchFamily="34" charset="0"/>
              </a:rPr>
              <a:t>e developed the new readout system.</a:t>
            </a:r>
            <a:endParaRPr lang="ja-JP" altLang="en-US" sz="2400" dirty="0">
              <a:solidFill>
                <a:srgbClr val="00B050"/>
              </a:solidFill>
              <a:latin typeface="Gill Sans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80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95288" y="280969"/>
            <a:ext cx="8229600" cy="576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n-US" altLang="ja-JP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4" y="4434386"/>
            <a:ext cx="3048000" cy="22860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013" y="4545515"/>
            <a:ext cx="1945178" cy="1503772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8" y="1340768"/>
            <a:ext cx="4910328" cy="2564892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00263" y="145237"/>
            <a:ext cx="8938587" cy="5762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ja-JP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</a:t>
            </a: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Readout System of Scintillation Cameras for </a:t>
            </a:r>
            <a:r>
              <a:rPr lang="en-US" altLang="ja-JP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SMILE-II</a:t>
            </a:r>
            <a:endParaRPr lang="en-US" altLang="ja-JP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040844" y="5577386"/>
            <a:ext cx="936104" cy="441176"/>
          </a:xfrm>
          <a:prstGeom prst="round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2958102" y="4541084"/>
            <a:ext cx="882782" cy="103859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2958102" y="6018562"/>
            <a:ext cx="882782" cy="307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3840884" y="4541084"/>
            <a:ext cx="2024510" cy="15037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92208" y="4509120"/>
            <a:ext cx="3048000" cy="2141109"/>
          </a:xfrm>
          <a:prstGeom prst="round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100264" y="1340768"/>
            <a:ext cx="4111696" cy="2749558"/>
          </a:xfrm>
          <a:prstGeom prst="round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矢印コネクタ 28"/>
          <p:cNvCxnSpPr>
            <a:stCxn id="22" idx="0"/>
          </p:cNvCxnSpPr>
          <p:nvPr/>
        </p:nvCxnSpPr>
        <p:spPr>
          <a:xfrm flipV="1">
            <a:off x="1616208" y="4090326"/>
            <a:ext cx="0" cy="418794"/>
          </a:xfrm>
          <a:prstGeom prst="straightConnector1">
            <a:avLst/>
          </a:prstGeom>
          <a:ln w="508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1098277" y="4860558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/>
                </a:solidFill>
              </a:rPr>
              <a:t>2</a:t>
            </a:r>
            <a:r>
              <a:rPr lang="en-US" altLang="ja-JP" dirty="0" smtClean="0">
                <a:solidFill>
                  <a:schemeClr val="accent2"/>
                </a:solidFill>
                <a:latin typeface="Comic Sans MS" pitchFamily="66" charset="0"/>
                <a:ea typeface="HGS創英角ﾎﾟｯﾌﾟ体" pitchFamily="50" charset="-128"/>
              </a:rPr>
              <a:t>×</a:t>
            </a:r>
            <a:r>
              <a:rPr kumimoji="1" lang="en-US" altLang="ja-JP" dirty="0" smtClean="0">
                <a:solidFill>
                  <a:schemeClr val="accent2"/>
                </a:solidFill>
              </a:rPr>
              <a:t>3PMTs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34097" y="5797974"/>
            <a:ext cx="968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/>
                </a:solidFill>
              </a:rPr>
              <a:t>Readout</a:t>
            </a:r>
          </a:p>
          <a:p>
            <a:r>
              <a:rPr kumimoji="1" lang="en-US" altLang="ja-JP" dirty="0" smtClean="0">
                <a:solidFill>
                  <a:schemeClr val="accent2"/>
                </a:solidFill>
              </a:rPr>
              <a:t>Circuit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836977" y="1331932"/>
            <a:ext cx="330702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• Use the resistor chain </a:t>
            </a:r>
          </a:p>
          <a:p>
            <a:r>
              <a:rPr lang="en-US" altLang="ja-JP" dirty="0" smtClean="0"/>
              <a:t>(</a:t>
            </a:r>
            <a:r>
              <a:rPr lang="en-US" altLang="ja-JP" dirty="0" smtClean="0">
                <a:solidFill>
                  <a:srgbClr val="FF0000"/>
                </a:solidFill>
              </a:rPr>
              <a:t>64 anodes /4 channels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• Power consumption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0.41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W/channel</a:t>
            </a:r>
          </a:p>
          <a:p>
            <a:r>
              <a:rPr lang="en-US" altLang="ja-JP" dirty="0" smtClean="0"/>
              <a:t>• 2</a:t>
            </a:r>
            <a:r>
              <a:rPr lang="en-US" altLang="ja-JP" dirty="0" smtClean="0">
                <a:latin typeface="Comic Sans MS" pitchFamily="66" charset="0"/>
                <a:ea typeface="HGS創英角ﾎﾟｯﾌﾟ体" pitchFamily="50" charset="-128"/>
              </a:rPr>
              <a:t>×</a:t>
            </a:r>
            <a:r>
              <a:rPr lang="en-US" altLang="ja-JP" dirty="0" smtClean="0"/>
              <a:t>3 PMTs can be attached to one readout circuit.</a:t>
            </a:r>
          </a:p>
          <a:p>
            <a:r>
              <a:rPr lang="en-US" altLang="ja-JP" dirty="0" smtClean="0"/>
              <a:t>• Use the output of the last dynode for the generation of the trigger of DAQ.</a:t>
            </a: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92929" y="2721055"/>
            <a:ext cx="2743200" cy="544899"/>
          </a:xfrm>
          <a:prstGeom prst="rect">
            <a:avLst/>
          </a:prstGeom>
        </p:spPr>
      </p:pic>
      <p:cxnSp>
        <p:nvCxnSpPr>
          <p:cNvPr id="47" name="直線矢印コネクタ 46"/>
          <p:cNvCxnSpPr/>
          <p:nvPr/>
        </p:nvCxnSpPr>
        <p:spPr>
          <a:xfrm flipH="1" flipV="1">
            <a:off x="4853139" y="2852936"/>
            <a:ext cx="438940" cy="3180"/>
          </a:xfrm>
          <a:prstGeom prst="straightConnector1">
            <a:avLst/>
          </a:prstGeom>
          <a:ln w="63500"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351918" y="730861"/>
            <a:ext cx="8272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We developed </a:t>
            </a:r>
            <a:r>
              <a:rPr lang="en-US" altLang="ja-JP" dirty="0" smtClean="0"/>
              <a:t>the </a:t>
            </a:r>
            <a:r>
              <a:rPr lang="en-US" altLang="ja-JP" dirty="0"/>
              <a:t>new readout </a:t>
            </a:r>
            <a:r>
              <a:rPr lang="en-US" altLang="ja-JP" dirty="0" smtClean="0"/>
              <a:t>circuit of scintillation cameras with </a:t>
            </a:r>
            <a:r>
              <a:rPr lang="en-US" altLang="ja-JP" dirty="0" err="1" smtClean="0"/>
              <a:t>ClearPulse</a:t>
            </a:r>
            <a:r>
              <a:rPr lang="en-US" altLang="ja-JP" dirty="0" smtClean="0"/>
              <a:t> Co. Ltd.</a:t>
            </a:r>
            <a:endParaRPr kumimoji="1" lang="ja-JP" altLang="en-US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114901" y="6079712"/>
            <a:ext cx="144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r</a:t>
            </a:r>
            <a:r>
              <a:rPr kumimoji="1" lang="en-US" altLang="ja-JP" dirty="0" smtClean="0"/>
              <a:t>esistor chain</a:t>
            </a:r>
            <a:endParaRPr kumimoji="1" lang="ja-JP" altLang="en-US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363787" y="6444305"/>
            <a:ext cx="2714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64 </a:t>
            </a:r>
            <a:r>
              <a:rPr lang="en-US" altLang="ja-JP" b="1" dirty="0" smtClean="0">
                <a:solidFill>
                  <a:srgbClr val="FF0000"/>
                </a:solidFill>
              </a:rPr>
              <a:t>anodes</a:t>
            </a:r>
            <a:r>
              <a:rPr kumimoji="1" lang="en-US" altLang="ja-JP" b="1" dirty="0" smtClean="0">
                <a:solidFill>
                  <a:srgbClr val="FF0000"/>
                </a:solidFill>
              </a:rPr>
              <a:t> -&gt; 4 channels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pic>
        <p:nvPicPr>
          <p:cNvPr id="64" name="図 6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19552" y="3965284"/>
            <a:ext cx="1957913" cy="2757556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6133499" y="6278081"/>
            <a:ext cx="29368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The  trigger delay and its </a:t>
            </a:r>
            <a:r>
              <a:rPr lang="en-US" altLang="ja-JP" sz="1600" dirty="0" smtClean="0"/>
              <a:t>change</a:t>
            </a:r>
            <a:r>
              <a:rPr kumimoji="1" lang="en-US" altLang="ja-JP" sz="1600" dirty="0" smtClean="0"/>
              <a:t> </a:t>
            </a:r>
          </a:p>
          <a:p>
            <a:r>
              <a:rPr kumimoji="1" lang="en-US" altLang="ja-JP" sz="1600" dirty="0" smtClean="0"/>
              <a:t>are </a:t>
            </a:r>
            <a:r>
              <a:rPr lang="en-US" altLang="ja-JP" sz="1600" dirty="0" smtClean="0"/>
              <a:t>small</a:t>
            </a:r>
            <a:r>
              <a:rPr kumimoji="1" lang="en-US" altLang="ja-JP" sz="1600" dirty="0" smtClean="0"/>
              <a:t> enough for SMILE-II</a:t>
            </a:r>
            <a:endParaRPr kumimoji="1" lang="ja-JP" altLang="en-US" sz="1600" dirty="0"/>
          </a:p>
        </p:txBody>
      </p:sp>
      <p:sp>
        <p:nvSpPr>
          <p:cNvPr id="66" name="円/楕円 65"/>
          <p:cNvSpPr/>
          <p:nvPr/>
        </p:nvSpPr>
        <p:spPr>
          <a:xfrm>
            <a:off x="5902330" y="4518028"/>
            <a:ext cx="397861" cy="1473047"/>
          </a:xfrm>
          <a:prstGeom prst="ellipse">
            <a:avLst/>
          </a:prstGeom>
          <a:noFill/>
          <a:ln w="508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円/楕円 66"/>
          <p:cNvSpPr/>
          <p:nvPr/>
        </p:nvSpPr>
        <p:spPr>
          <a:xfrm>
            <a:off x="100264" y="2763093"/>
            <a:ext cx="1087360" cy="665907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9" name="直線コネクタ 68"/>
          <p:cNvCxnSpPr>
            <a:stCxn id="67" idx="6"/>
            <a:endCxn id="66" idx="0"/>
          </p:cNvCxnSpPr>
          <p:nvPr/>
        </p:nvCxnSpPr>
        <p:spPr>
          <a:xfrm>
            <a:off x="1187624" y="3096047"/>
            <a:ext cx="4913637" cy="1421981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円/楕円 71"/>
          <p:cNvSpPr/>
          <p:nvPr/>
        </p:nvSpPr>
        <p:spPr>
          <a:xfrm>
            <a:off x="3678662" y="2993504"/>
            <a:ext cx="668120" cy="453229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3" name="直線コネクタ 72"/>
          <p:cNvCxnSpPr>
            <a:endCxn id="66" idx="0"/>
          </p:cNvCxnSpPr>
          <p:nvPr/>
        </p:nvCxnSpPr>
        <p:spPr>
          <a:xfrm>
            <a:off x="4355976" y="3202385"/>
            <a:ext cx="1745285" cy="1315643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124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title"/>
          </p:nvPr>
        </p:nvSpPr>
        <p:spPr>
          <a:xfrm>
            <a:off x="399492" y="113734"/>
            <a:ext cx="8229600" cy="5762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Performances of the new readout circuit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45" y="1386591"/>
            <a:ext cx="2144269" cy="208483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50" y="1142197"/>
            <a:ext cx="3089840" cy="257362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3174668" y="4303455"/>
            <a:ext cx="552016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•Reconstructed </a:t>
            </a:r>
            <a:r>
              <a:rPr lang="en-US" altLang="ja-JP" sz="2000" dirty="0">
                <a:solidFill>
                  <a:schemeClr val="tx2">
                    <a:lumMod val="75000"/>
                  </a:schemeClr>
                </a:solidFill>
              </a:rPr>
              <a:t>Image </a:t>
            </a: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of absorption points is </a:t>
            </a:r>
            <a:r>
              <a:rPr lang="en-US" altLang="ja-JP" sz="2000" dirty="0">
                <a:solidFill>
                  <a:schemeClr val="tx2">
                    <a:lumMod val="75000"/>
                  </a:schemeClr>
                </a:solidFill>
              </a:rPr>
              <a:t>good</a:t>
            </a: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•Peak-to-valley ratio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10:1        well separated</a:t>
            </a:r>
            <a:endParaRPr lang="en-US" altLang="ja-JP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•Energy Resolution </a:t>
            </a:r>
            <a:r>
              <a:rPr lang="en-US" altLang="ja-JP" sz="2000" dirty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10.3±0.9%</a:t>
            </a:r>
            <a:r>
              <a:rPr lang="en-US" altLang="ja-JP" sz="2000" b="1" dirty="0" smtClean="0">
                <a:solidFill>
                  <a:schemeClr val="tx2">
                    <a:lumMod val="75000"/>
                  </a:schemeClr>
                </a:solidFill>
              </a:rPr>
              <a:t> at 662keV</a:t>
            </a: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.  </a:t>
            </a:r>
          </a:p>
          <a:p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It’s enough for SMILE-II.</a:t>
            </a:r>
          </a:p>
          <a:p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•Energy dynamic range </a:t>
            </a:r>
            <a:r>
              <a:rPr lang="en-US" altLang="ja-JP" sz="2000" dirty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81 </a:t>
            </a:r>
            <a:r>
              <a:rPr lang="en-US" altLang="ja-JP" sz="2000" b="1" dirty="0" err="1" smtClean="0">
                <a:solidFill>
                  <a:srgbClr val="FF0000"/>
                </a:solidFill>
              </a:rPr>
              <a:t>keV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– 1332keV</a:t>
            </a: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.  </a:t>
            </a:r>
          </a:p>
          <a:p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(SMILE-I dynamic range : </a:t>
            </a:r>
            <a:r>
              <a:rPr lang="en-US" altLang="ja-JP" sz="2000" dirty="0" smtClean="0">
                <a:solidFill>
                  <a:srgbClr val="FF0000"/>
                </a:solidFill>
              </a:rPr>
              <a:t>80 keV-800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keV</a:t>
            </a:r>
            <a:r>
              <a:rPr lang="en-US" altLang="ja-JP" sz="2000" dirty="0" smtClean="0">
                <a:solidFill>
                  <a:schemeClr val="tx2">
                    <a:lumMod val="75000"/>
                  </a:schemeClr>
                </a:solidFill>
              </a:rPr>
              <a:t>). 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9415" y="4266955"/>
            <a:ext cx="1963882" cy="203557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69835" y="3656386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Fig.1 : r</a:t>
            </a:r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econstructed  </a:t>
            </a:r>
          </a:p>
          <a:p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2-dimensional 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istogram (</a:t>
            </a:r>
            <a:r>
              <a:rPr kumimoji="1" lang="en-US" altLang="ja-JP" baseline="50000" dirty="0" smtClean="0">
                <a:solidFill>
                  <a:schemeClr val="tx2">
                    <a:lumMod val="75000"/>
                  </a:schemeClr>
                </a:solidFill>
              </a:rPr>
              <a:t>137</a:t>
            </a:r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Cs)</a:t>
            </a:r>
            <a:endParaRPr kumimoji="1" lang="ja-JP" altLang="en-US" baseline="50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99492" y="6211669"/>
            <a:ext cx="27459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Fig.2 </a:t>
            </a:r>
            <a:r>
              <a:rPr lang="en-US" altLang="ja-JP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 x-projection of a row (red circle) in Fig.1 </a:t>
            </a:r>
            <a:endParaRPr lang="ja-JP" altLang="en-US" baseline="50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806711" y="1916832"/>
            <a:ext cx="1982172" cy="21602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59264" y="3636745"/>
            <a:ext cx="2997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Fig.3 : typical energy spectrum</a:t>
            </a:r>
          </a:p>
          <a:p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of one pixel</a:t>
            </a:r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kumimoji="1" lang="en-US" altLang="ja-JP" baseline="50000" dirty="0" smtClean="0">
                <a:solidFill>
                  <a:schemeClr val="tx2">
                    <a:lumMod val="75000"/>
                  </a:schemeClr>
                </a:solidFill>
              </a:rPr>
              <a:t>137</a:t>
            </a:r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Cs)</a:t>
            </a:r>
            <a:endParaRPr kumimoji="1" lang="ja-JP" altLang="en-US" baseline="50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356367" y="3657193"/>
            <a:ext cx="2949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2">
                    <a:lumMod val="75000"/>
                  </a:schemeClr>
                </a:solidFill>
              </a:rPr>
              <a:t>Fig.4 : Energy Resolution</a:t>
            </a:r>
          </a:p>
          <a:p>
            <a:r>
              <a:rPr kumimoji="1" lang="en-US" altLang="ja-JP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altLang="ja-JP" b="1" dirty="0">
                <a:solidFill>
                  <a:srgbClr val="FF0000"/>
                </a:solidFill>
              </a:rPr>
              <a:t>10.3±0.9%</a:t>
            </a:r>
            <a:r>
              <a:rPr lang="en-US" altLang="ja-JP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altLang="ja-JP" b="1" dirty="0" smtClean="0">
                <a:solidFill>
                  <a:schemeClr val="tx2">
                    <a:lumMod val="75000"/>
                  </a:schemeClr>
                </a:solidFill>
              </a:rPr>
              <a:t> at 662keV </a:t>
            </a:r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kumimoji="1" lang="ja-JP" alt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1518" y="552816"/>
            <a:ext cx="8572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We checked the performance of the new readout circuit with a PMT (HV = -900V) </a:t>
            </a:r>
          </a:p>
          <a:p>
            <a:r>
              <a:rPr kumimoji="1" lang="en-US" altLang="ja-JP" dirty="0" smtClean="0">
                <a:solidFill>
                  <a:schemeClr val="tx2">
                    <a:lumMod val="75000"/>
                  </a:schemeClr>
                </a:solidFill>
              </a:rPr>
              <a:t>by using several irradiation sources. </a:t>
            </a:r>
            <a:endParaRPr kumimoji="1" lang="ja-JP" alt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806710" y="4319768"/>
            <a:ext cx="1982173" cy="195417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コネクタ 17"/>
          <p:cNvCxnSpPr>
            <a:stCxn id="7" idx="1"/>
          </p:cNvCxnSpPr>
          <p:nvPr/>
        </p:nvCxnSpPr>
        <p:spPr>
          <a:xfrm flipH="1">
            <a:off x="806710" y="2024844"/>
            <a:ext cx="1" cy="284431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H="1">
            <a:off x="2788883" y="2072625"/>
            <a:ext cx="1" cy="284431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角丸四角形 20"/>
          <p:cNvSpPr/>
          <p:nvPr/>
        </p:nvSpPr>
        <p:spPr>
          <a:xfrm>
            <a:off x="1574343" y="2231185"/>
            <a:ext cx="255679" cy="216024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1830022" y="2323931"/>
            <a:ext cx="1529242" cy="0"/>
          </a:xfrm>
          <a:prstGeom prst="straightConnector1">
            <a:avLst/>
          </a:prstGeom>
          <a:ln w="127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角丸四角形 25"/>
          <p:cNvSpPr/>
          <p:nvPr/>
        </p:nvSpPr>
        <p:spPr>
          <a:xfrm>
            <a:off x="3345014" y="1278578"/>
            <a:ext cx="2348500" cy="2271511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396" y="1386591"/>
            <a:ext cx="3014195" cy="2240280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 flipH="1">
            <a:off x="5882396" y="4797152"/>
            <a:ext cx="473971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903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912" y="188640"/>
            <a:ext cx="8754176" cy="864096"/>
          </a:xfrm>
        </p:spPr>
        <p:txBody>
          <a:bodyPr/>
          <a:lstStyle/>
          <a:p>
            <a:pPr algn="ctr"/>
            <a:r>
              <a:rPr kumimoji="1" lang="en-US" altLang="ja-JP" b="1" dirty="0" smtClean="0"/>
              <a:t>conclusion</a:t>
            </a:r>
            <a:endParaRPr kumimoji="1" lang="ja-JP" altLang="en-US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0" y="1101425"/>
            <a:ext cx="9670262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Developing the ETCC for MeV gamma ray astronomy.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400" dirty="0"/>
              <a:t> </a:t>
            </a:r>
            <a:r>
              <a:rPr lang="en-US" altLang="ja-JP" sz="2400" dirty="0" smtClean="0"/>
              <a:t> Used a (10 cm)</a:t>
            </a:r>
            <a:r>
              <a:rPr lang="en-US" altLang="ja-JP" sz="2400" baseline="50000" dirty="0" smtClean="0"/>
              <a:t>3</a:t>
            </a:r>
            <a:r>
              <a:rPr lang="en-US" altLang="ja-JP" sz="2400" dirty="0" smtClean="0"/>
              <a:t> ETCC in SMILE-I (2006).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400" dirty="0" smtClean="0"/>
              <a:t>As the next step, we have been developing the (30 </a:t>
            </a:r>
            <a:r>
              <a:rPr lang="en-US" altLang="ja-JP" sz="2400" dirty="0"/>
              <a:t>cm)</a:t>
            </a:r>
            <a:r>
              <a:rPr lang="en-US" altLang="ja-JP" sz="2400" baseline="50000" dirty="0"/>
              <a:t>3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ETCC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for SMILE-II.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2400" dirty="0"/>
              <a:t>C</a:t>
            </a:r>
            <a:r>
              <a:rPr lang="en-US" altLang="ja-JP" sz="2400" dirty="0" smtClean="0"/>
              <a:t>onstructed a prototype </a:t>
            </a:r>
            <a:r>
              <a:rPr lang="en-US" altLang="ja-JP" sz="2400" dirty="0"/>
              <a:t>(30 cm)</a:t>
            </a:r>
            <a:r>
              <a:rPr lang="en-US" altLang="ja-JP" sz="2400" baseline="50000" dirty="0"/>
              <a:t>3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ETCC, 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and checked its performance.</a:t>
            </a:r>
          </a:p>
          <a:p>
            <a:endParaRPr lang="en-US" altLang="ja-JP" sz="2400" dirty="0" smtClean="0"/>
          </a:p>
          <a:p>
            <a:endParaRPr lang="en-US" altLang="ja-JP" sz="1600" dirty="0" smtClean="0"/>
          </a:p>
          <a:p>
            <a:endParaRPr lang="en-US" altLang="ja-JP" sz="16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altLang="ja-JP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2400" dirty="0"/>
              <a:t>D</a:t>
            </a:r>
            <a:r>
              <a:rPr lang="en-US" altLang="ja-JP" sz="2400" dirty="0" smtClean="0"/>
              <a:t>eveloped </a:t>
            </a:r>
            <a:r>
              <a:rPr lang="en-US" altLang="ja-JP" sz="2400" dirty="0"/>
              <a:t>a</a:t>
            </a:r>
            <a:r>
              <a:rPr lang="en-US" altLang="ja-JP" sz="2400" dirty="0" smtClean="0"/>
              <a:t> new low-power readout system of scintillation cameras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for SMILE-II,  and checked its performance.</a:t>
            </a:r>
          </a:p>
          <a:p>
            <a:endParaRPr lang="en-US" altLang="ja-JP" sz="1000" b="1" dirty="0"/>
          </a:p>
          <a:p>
            <a:r>
              <a:rPr lang="en-US" altLang="ja-JP" sz="2000" b="1" dirty="0" smtClean="0"/>
              <a:t>Power consumption •••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0.41 W/channel</a:t>
            </a:r>
          </a:p>
          <a:p>
            <a:r>
              <a:rPr lang="en-US" altLang="ja-JP" sz="2000" b="1" dirty="0" smtClean="0"/>
              <a:t>Dynamic range     </a:t>
            </a:r>
            <a:r>
              <a:rPr lang="ja-JP" altLang="en-US" sz="2000" b="1" dirty="0" smtClean="0"/>
              <a:t>　</a:t>
            </a:r>
            <a:r>
              <a:rPr lang="en-US" altLang="ja-JP" sz="2000" b="1" dirty="0" smtClean="0"/>
              <a:t>•••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81keV - 1333 </a:t>
            </a:r>
            <a:r>
              <a:rPr lang="en-US" altLang="ja-JP" sz="2000" b="1" dirty="0" err="1" smtClean="0">
                <a:solidFill>
                  <a:srgbClr val="FF0000"/>
                </a:solidFill>
              </a:rPr>
              <a:t>keV</a:t>
            </a:r>
            <a:endParaRPr lang="en-US" altLang="ja-JP" sz="2000" b="1" dirty="0" smtClean="0">
              <a:solidFill>
                <a:srgbClr val="FF0000"/>
              </a:solidFill>
            </a:endParaRPr>
          </a:p>
          <a:p>
            <a:r>
              <a:rPr lang="en-US" altLang="ja-JP" sz="2000" b="1" dirty="0" smtClean="0"/>
              <a:t>Energy Resolution    ••• 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10.3 ± 0.9 %  at 662 </a:t>
            </a:r>
            <a:r>
              <a:rPr lang="en-US" altLang="ja-JP" sz="2000" b="1" dirty="0" err="1" smtClean="0">
                <a:solidFill>
                  <a:srgbClr val="FF0000"/>
                </a:solidFill>
              </a:rPr>
              <a:t>keV</a:t>
            </a:r>
            <a:endParaRPr lang="en-US" altLang="ja-JP" sz="2000" b="1" dirty="0" smtClean="0">
              <a:solidFill>
                <a:srgbClr val="FF0000"/>
              </a:solidFill>
            </a:endParaRPr>
          </a:p>
        </p:txBody>
      </p:sp>
      <p:sp>
        <p:nvSpPr>
          <p:cNvPr id="4" name="下矢印 3"/>
          <p:cNvSpPr/>
          <p:nvPr/>
        </p:nvSpPr>
        <p:spPr>
          <a:xfrm>
            <a:off x="3851920" y="6387723"/>
            <a:ext cx="576064" cy="4702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19125" y="6360998"/>
            <a:ext cx="380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 future work is …</a:t>
            </a:r>
            <a:endParaRPr kumimoji="1" lang="ja-JP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6093982" y="5799373"/>
            <a:ext cx="45373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601957" y="5758723"/>
            <a:ext cx="2542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Available for SMILE-II</a:t>
            </a:r>
            <a:endParaRPr kumimoji="1" lang="ja-JP" alt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488" y="3109902"/>
            <a:ext cx="1402841" cy="113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454345" y="3109902"/>
            <a:ext cx="3729291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000" b="1" dirty="0">
                <a:ea typeface="HGP創英角ｺﾞｼｯｸUB" pitchFamily="50" charset="-128"/>
              </a:rPr>
              <a:t>SPD: </a:t>
            </a:r>
            <a:r>
              <a:rPr lang="en-US" altLang="ja-JP" sz="2000" b="1" dirty="0" smtClean="0">
                <a:solidFill>
                  <a:srgbClr val="FF0000"/>
                </a:solidFill>
                <a:ea typeface="HGP創英角ｺﾞｼｯｸUB" pitchFamily="50" charset="-128"/>
              </a:rPr>
              <a:t>147</a:t>
            </a:r>
            <a:r>
              <a:rPr lang="en-US" altLang="ja-JP" sz="2000" b="1" dirty="0" smtClean="0">
                <a:ea typeface="HGP創英角ｺﾞｼｯｸUB" pitchFamily="50" charset="-128"/>
              </a:rPr>
              <a:t>[</a:t>
            </a:r>
            <a:r>
              <a:rPr lang="en-US" altLang="ja-JP" sz="2000" b="1" dirty="0" err="1" smtClean="0">
                <a:ea typeface="HGP創英角ｺﾞｼｯｸUB" pitchFamily="50" charset="-128"/>
              </a:rPr>
              <a:t>deg</a:t>
            </a:r>
            <a:r>
              <a:rPr lang="en-US" altLang="ja-JP" sz="2000" b="1" dirty="0">
                <a:ea typeface="HGP創英角ｺﾞｼｯｸUB" pitchFamily="50" charset="-128"/>
              </a:rPr>
              <a:t>]</a:t>
            </a:r>
          </a:p>
          <a:p>
            <a:pPr>
              <a:defRPr/>
            </a:pPr>
            <a:r>
              <a:rPr lang="en-US" altLang="ja-JP" sz="2000" b="1" dirty="0">
                <a:ea typeface="HGP創英角ｺﾞｼｯｸUB" pitchFamily="50" charset="-128"/>
              </a:rPr>
              <a:t>ARM: </a:t>
            </a:r>
            <a:r>
              <a:rPr lang="en-US" altLang="ja-JP" sz="2000" b="1" dirty="0" smtClean="0">
                <a:solidFill>
                  <a:srgbClr val="FF0000"/>
                </a:solidFill>
                <a:ea typeface="HGP創英角ｺﾞｼｯｸUB" pitchFamily="50" charset="-128"/>
              </a:rPr>
              <a:t>9.8</a:t>
            </a:r>
            <a:r>
              <a:rPr lang="en-US" altLang="ja-JP" sz="2000" b="1" dirty="0" smtClean="0">
                <a:ea typeface="HGP創英角ｺﾞｼｯｸUB" pitchFamily="50" charset="-128"/>
              </a:rPr>
              <a:t>[</a:t>
            </a:r>
            <a:r>
              <a:rPr lang="en-US" altLang="ja-JP" sz="2000" b="1" dirty="0" err="1" smtClean="0">
                <a:ea typeface="HGP創英角ｺﾞｼｯｸUB" pitchFamily="50" charset="-128"/>
              </a:rPr>
              <a:t>deg</a:t>
            </a:r>
            <a:r>
              <a:rPr lang="en-US" altLang="ja-JP" sz="2000" b="1" dirty="0">
                <a:ea typeface="HGP創英角ｺﾞｼｯｸUB" pitchFamily="50" charset="-128"/>
              </a:rPr>
              <a:t>]	 </a:t>
            </a:r>
            <a:r>
              <a:rPr lang="en-US" altLang="ja-JP" sz="2000" b="1" dirty="0" smtClean="0">
                <a:ea typeface="HGP創英角ｺﾞｼｯｸUB" pitchFamily="50" charset="-128"/>
              </a:rPr>
              <a:t>       @</a:t>
            </a:r>
            <a:r>
              <a:rPr lang="en-US" altLang="ja-JP" sz="2000" b="1" dirty="0">
                <a:ea typeface="HGP創英角ｺﾞｼｯｸUB" pitchFamily="50" charset="-128"/>
              </a:rPr>
              <a:t>662keV</a:t>
            </a:r>
          </a:p>
          <a:p>
            <a:pPr>
              <a:defRPr/>
            </a:pPr>
            <a:r>
              <a:rPr lang="en-US" altLang="ja-JP" sz="2000" b="1" dirty="0">
                <a:ea typeface="HGP創英角ｺﾞｼｯｸUB" pitchFamily="50" charset="-128"/>
              </a:rPr>
              <a:t>DE/E: </a:t>
            </a:r>
            <a:r>
              <a:rPr lang="en-US" altLang="ja-JP" sz="2000" b="1" dirty="0" smtClean="0">
                <a:solidFill>
                  <a:srgbClr val="FF0000"/>
                </a:solidFill>
                <a:ea typeface="HGP創英角ｺﾞｼｯｸUB" pitchFamily="50" charset="-128"/>
              </a:rPr>
              <a:t>12.3</a:t>
            </a:r>
            <a:r>
              <a:rPr lang="en-US" altLang="ja-JP" sz="2000" b="1" dirty="0" smtClean="0">
                <a:ea typeface="HGP創英角ｺﾞｼｯｸUB" pitchFamily="50" charset="-128"/>
              </a:rPr>
              <a:t>%</a:t>
            </a:r>
            <a:r>
              <a:rPr lang="en-US" altLang="ja-JP" sz="2000" b="1" dirty="0">
                <a:ea typeface="HGP創英角ｺﾞｼｯｸUB" pitchFamily="50" charset="-128"/>
              </a:rPr>
              <a:t> </a:t>
            </a:r>
            <a:r>
              <a:rPr lang="en-US" altLang="ja-JP" sz="2000" b="1" dirty="0" smtClean="0">
                <a:ea typeface="HGP創英角ｺﾞｼｯｸUB" pitchFamily="50" charset="-128"/>
              </a:rPr>
              <a:t>(</a:t>
            </a:r>
            <a:r>
              <a:rPr lang="en-US" altLang="ja-JP" sz="2000" b="1" dirty="0">
                <a:ea typeface="HGP創英角ｺﾞｼｯｸUB" pitchFamily="50" charset="-128"/>
              </a:rPr>
              <a:t>FWHM) </a:t>
            </a:r>
          </a:p>
        </p:txBody>
      </p:sp>
    </p:spTree>
    <p:extLst>
      <p:ext uri="{BB962C8B-B14F-4D97-AF65-F5344CB8AC3E}">
        <p14:creationId xmlns:p14="http://schemas.microsoft.com/office/powerpoint/2010/main" val="56913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08520" y="0"/>
            <a:ext cx="9252520" cy="908720"/>
          </a:xfrm>
        </p:spPr>
        <p:txBody>
          <a:bodyPr>
            <a:normAutofit/>
          </a:bodyPr>
          <a:lstStyle/>
          <a:p>
            <a:pPr algn="ctr"/>
            <a:r>
              <a:rPr lang="en-US" altLang="ja-JP" sz="3200" b="1" dirty="0" smtClean="0"/>
              <a:t>Future work</a:t>
            </a:r>
            <a:endParaRPr kumimoji="1" lang="ja-JP" altLang="en-US" sz="32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8609" y="1052736"/>
            <a:ext cx="8604448" cy="1343297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Development and performance study of the </a:t>
            </a:r>
            <a:r>
              <a:rPr lang="en-US" altLang="ja-JP" sz="2000" dirty="0"/>
              <a:t>(</a:t>
            </a:r>
            <a:r>
              <a:rPr kumimoji="1" lang="en-US" altLang="ja-JP" sz="2000" dirty="0" smtClean="0"/>
              <a:t>30 cm)</a:t>
            </a:r>
            <a:r>
              <a:rPr kumimoji="1" lang="en-US" altLang="ja-JP" sz="2000" baseline="50000" dirty="0" smtClean="0"/>
              <a:t>3</a:t>
            </a:r>
            <a:r>
              <a:rPr kumimoji="1" lang="en-US" altLang="ja-JP" sz="2000" dirty="0" smtClean="0"/>
              <a:t> prototype ETCC </a:t>
            </a:r>
          </a:p>
          <a:p>
            <a:pPr marL="82296" indent="0">
              <a:buNone/>
            </a:pPr>
            <a:r>
              <a:rPr kumimoji="1" lang="en-US" altLang="ja-JP" sz="2000" dirty="0" smtClean="0"/>
              <a:t>with bottom </a:t>
            </a:r>
            <a:r>
              <a:rPr kumimoji="1" lang="en-US" altLang="ja-JP" sz="2000" b="1" dirty="0" smtClean="0">
                <a:solidFill>
                  <a:srgbClr val="FF0000"/>
                </a:solidFill>
              </a:rPr>
              <a:t>and side scintillation cameras   (108 absorber units)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. </a:t>
            </a:r>
          </a:p>
          <a:p>
            <a:pPr marL="82296" indent="0">
              <a:buNone/>
            </a:pPr>
            <a:r>
              <a:rPr kumimoji="1" lang="en-US" altLang="ja-JP" sz="2000" dirty="0" smtClean="0"/>
              <a:t>We will begin changing  to the new readout system for the scintillation camera.</a:t>
            </a:r>
            <a:endParaRPr kumimoji="1"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68" y="2699044"/>
            <a:ext cx="3658432" cy="2741954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403648" y="3198167"/>
            <a:ext cx="1224136" cy="107755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2646697" y="3159687"/>
            <a:ext cx="1224136" cy="107755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/>
          <p:cNvCxnSpPr>
            <a:stCxn id="5" idx="0"/>
          </p:cNvCxnSpPr>
          <p:nvPr/>
        </p:nvCxnSpPr>
        <p:spPr>
          <a:xfrm flipV="1">
            <a:off x="2015716" y="2899667"/>
            <a:ext cx="2801123" cy="2985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>
            <a:stCxn id="6" idx="3"/>
          </p:cNvCxnSpPr>
          <p:nvPr/>
        </p:nvCxnSpPr>
        <p:spPr>
          <a:xfrm flipV="1">
            <a:off x="3870833" y="2893617"/>
            <a:ext cx="954849" cy="80484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4954025" y="2545724"/>
            <a:ext cx="39469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Side scintillation cameras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(3 </a:t>
            </a: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× </a:t>
            </a:r>
            <a:r>
              <a:rPr lang="en-US" altLang="ja-JP" sz="2000" dirty="0" smtClean="0">
                <a:solidFill>
                  <a:srgbClr val="FF0000"/>
                </a:solidFill>
              </a:rPr>
              <a:t>6 absorber units per one face)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H="1" flipV="1">
            <a:off x="2771800" y="4581128"/>
            <a:ext cx="2029033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693029" y="4587225"/>
            <a:ext cx="44689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Bottom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scintillation cameras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(6 </a:t>
            </a:r>
            <a:r>
              <a:rPr lang="en-US" altLang="ja-JP" sz="2000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× </a:t>
            </a:r>
            <a:r>
              <a:rPr lang="en-US" altLang="ja-JP" sz="2000" dirty="0" smtClean="0">
                <a:solidFill>
                  <a:srgbClr val="FF0000"/>
                </a:solidFill>
              </a:rPr>
              <a:t>6 absorber units)</a:t>
            </a:r>
            <a:endParaRPr kumimoji="1" lang="en-US" altLang="ja-JP" sz="2000" dirty="0" smtClean="0">
              <a:solidFill>
                <a:srgbClr val="FF0000"/>
              </a:solidFill>
            </a:endParaRPr>
          </a:p>
        </p:txBody>
      </p:sp>
      <p:sp>
        <p:nvSpPr>
          <p:cNvPr id="28" name="コンテンツ プレースホルダー 2"/>
          <p:cNvSpPr txBox="1">
            <a:spLocks/>
          </p:cNvSpPr>
          <p:nvPr/>
        </p:nvSpPr>
        <p:spPr>
          <a:xfrm>
            <a:off x="0" y="5733256"/>
            <a:ext cx="8604448" cy="822825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altLang="ja-JP" sz="2000" dirty="0" smtClean="0"/>
              <a:t>Development of the (30 cm)</a:t>
            </a:r>
            <a:r>
              <a:rPr lang="en-US" altLang="ja-JP" sz="2000" baseline="50000" dirty="0" smtClean="0"/>
              <a:t>3</a:t>
            </a:r>
            <a:r>
              <a:rPr lang="en-US" altLang="ja-JP" sz="2000" dirty="0" smtClean="0"/>
              <a:t> flight-model ETCC for SMILE-II experiment.</a:t>
            </a:r>
          </a:p>
          <a:p>
            <a:endParaRPr lang="en-US" altLang="ja-JP" sz="2400" dirty="0" smtClean="0"/>
          </a:p>
        </p:txBody>
      </p:sp>
    </p:spTree>
    <p:extLst>
      <p:ext uri="{BB962C8B-B14F-4D97-AF65-F5344CB8AC3E}">
        <p14:creationId xmlns:p14="http://schemas.microsoft.com/office/powerpoint/2010/main" val="206758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181617" y="1872147"/>
            <a:ext cx="8780765" cy="3474585"/>
            <a:chOff x="327739" y="3410799"/>
            <a:chExt cx="8780765" cy="3474585"/>
          </a:xfrm>
        </p:grpSpPr>
        <p:pic>
          <p:nvPicPr>
            <p:cNvPr id="20482" name="Picture 2" descr="area_II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739" y="3482072"/>
              <a:ext cx="3524181" cy="3403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3" name="Picture 3" descr="senswi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5896" y="3410799"/>
              <a:ext cx="5472608" cy="3474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678847" y="3810526"/>
              <a:ext cx="158889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Effective area</a:t>
              </a:r>
              <a:endParaRPr kumimoji="1" lang="ja-JP" altLang="en-US" sz="1600" dirty="0"/>
            </a:p>
          </p:txBody>
        </p:sp>
        <p:sp>
          <p:nvSpPr>
            <p:cNvPr id="10" name="下矢印 9"/>
            <p:cNvSpPr/>
            <p:nvPr/>
          </p:nvSpPr>
          <p:spPr>
            <a:xfrm rot="10800000">
              <a:off x="1774416" y="4509120"/>
              <a:ext cx="484632" cy="97840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2119699" y="497740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×50</a:t>
              </a:r>
              <a:endParaRPr kumimoji="1" lang="ja-JP" altLang="en-US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7412383" y="3738518"/>
              <a:ext cx="11753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sensitivity</a:t>
              </a:r>
              <a:endParaRPr kumimoji="1" lang="ja-JP" altLang="en-US" sz="1600" dirty="0"/>
            </a:p>
          </p:txBody>
        </p:sp>
        <p:cxnSp>
          <p:nvCxnSpPr>
            <p:cNvPr id="16" name="直線コネクタ 15"/>
            <p:cNvCxnSpPr/>
            <p:nvPr/>
          </p:nvCxnSpPr>
          <p:spPr>
            <a:xfrm>
              <a:off x="5212677" y="4087455"/>
              <a:ext cx="148946" cy="3600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 flipV="1">
              <a:off x="5663225" y="3810526"/>
              <a:ext cx="271997" cy="9726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5307393" y="4603836"/>
              <a:ext cx="173649" cy="10405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 flipV="1">
              <a:off x="5466252" y="4655862"/>
              <a:ext cx="201903" cy="5203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85" name="直線コネクタ 20484"/>
            <p:cNvCxnSpPr/>
            <p:nvPr/>
          </p:nvCxnSpPr>
          <p:spPr>
            <a:xfrm flipV="1">
              <a:off x="5655830" y="4477075"/>
              <a:ext cx="212314" cy="18618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89" name="直線コネクタ 20488"/>
            <p:cNvCxnSpPr/>
            <p:nvPr/>
          </p:nvCxnSpPr>
          <p:spPr>
            <a:xfrm flipV="1">
              <a:off x="5865679" y="4370034"/>
              <a:ext cx="69543" cy="11197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92" name="正方形/長方形 20491"/>
            <p:cNvSpPr/>
            <p:nvPr/>
          </p:nvSpPr>
          <p:spPr>
            <a:xfrm>
              <a:off x="5076056" y="3884421"/>
              <a:ext cx="432048" cy="1206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" name="直線コネクタ 20"/>
            <p:cNvCxnSpPr/>
            <p:nvPr/>
          </p:nvCxnSpPr>
          <p:spPr>
            <a:xfrm flipV="1">
              <a:off x="5334508" y="3905330"/>
              <a:ext cx="333647" cy="22059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正方形/長方形 44"/>
            <p:cNvSpPr/>
            <p:nvPr/>
          </p:nvSpPr>
          <p:spPr>
            <a:xfrm>
              <a:off x="4788024" y="4458378"/>
              <a:ext cx="432048" cy="1206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6" name="直線コネクタ 25"/>
            <p:cNvCxnSpPr/>
            <p:nvPr/>
          </p:nvCxnSpPr>
          <p:spPr>
            <a:xfrm>
              <a:off x="5135739" y="4333059"/>
              <a:ext cx="186444" cy="28803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491" name="テキスト ボックス 20490"/>
            <p:cNvSpPr txBox="1"/>
            <p:nvPr/>
          </p:nvSpPr>
          <p:spPr>
            <a:xfrm>
              <a:off x="4644008" y="3717032"/>
              <a:ext cx="9509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70C0"/>
                  </a:solidFill>
                </a:rPr>
                <a:t>SMILE-I</a:t>
              </a:r>
              <a:endParaRPr kumimoji="1" lang="ja-JP" altLang="en-US" sz="1400" dirty="0">
                <a:solidFill>
                  <a:srgbClr val="0070C0"/>
                </a:solidFill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4283968" y="4437112"/>
              <a:ext cx="10486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</a:rPr>
                <a:t>SMILE-II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9" name="タイトル 1"/>
          <p:cNvSpPr>
            <a:spLocks noGrp="1"/>
          </p:cNvSpPr>
          <p:nvPr>
            <p:ph type="title"/>
          </p:nvPr>
        </p:nvSpPr>
        <p:spPr>
          <a:xfrm>
            <a:off x="-108520" y="0"/>
            <a:ext cx="9252520" cy="908720"/>
          </a:xfrm>
        </p:spPr>
        <p:txBody>
          <a:bodyPr>
            <a:normAutofit/>
          </a:bodyPr>
          <a:lstStyle/>
          <a:p>
            <a:pPr algn="ctr"/>
            <a:r>
              <a:rPr lang="en-US" altLang="ja-JP" sz="3200" b="1" dirty="0" smtClean="0"/>
              <a:t>Future work</a:t>
            </a:r>
            <a:endParaRPr kumimoji="1" lang="ja-JP" altLang="en-US" sz="3200" b="1" dirty="0"/>
          </a:p>
        </p:txBody>
      </p:sp>
      <p:sp>
        <p:nvSpPr>
          <p:cNvPr id="31" name="コンテンツ プレースホルダー 2"/>
          <p:cNvSpPr txBox="1">
            <a:spLocks/>
          </p:cNvSpPr>
          <p:nvPr/>
        </p:nvSpPr>
        <p:spPr>
          <a:xfrm>
            <a:off x="100782" y="5445224"/>
            <a:ext cx="9043218" cy="1224136"/>
          </a:xfrm>
          <a:prstGeom prst="rect">
            <a:avLst/>
          </a:prstGeom>
        </p:spPr>
        <p:txBody>
          <a:bodyPr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>
              <a:buNone/>
            </a:pPr>
            <a:r>
              <a:rPr lang="en-US" altLang="ja-JP" sz="2400" dirty="0" smtClean="0"/>
              <a:t>To observe gamma rays from the Crab nebula at </a:t>
            </a:r>
            <a:r>
              <a:rPr lang="en-US" altLang="ja-JP" sz="2400" dirty="0"/>
              <a:t>a</a:t>
            </a:r>
            <a:r>
              <a:rPr lang="en-US" altLang="ja-JP" sz="2400" dirty="0" smtClean="0"/>
              <a:t> 5 sigma confidence level in the 5 hour SMILE-II measurement, we are developing the (30cm)</a:t>
            </a:r>
            <a:r>
              <a:rPr lang="en-US" altLang="ja-JP" sz="2400" baseline="50000" dirty="0"/>
              <a:t> </a:t>
            </a:r>
            <a:r>
              <a:rPr lang="en-US" altLang="ja-JP" sz="2400" baseline="50000" dirty="0" smtClean="0"/>
              <a:t>3 </a:t>
            </a:r>
            <a:r>
              <a:rPr lang="en-US" altLang="ja-JP" sz="2400" dirty="0" smtClean="0"/>
              <a:t>flight</a:t>
            </a:r>
            <a:r>
              <a:rPr lang="en-US" altLang="ja-JP" sz="2400" dirty="0"/>
              <a:t>-</a:t>
            </a:r>
            <a:r>
              <a:rPr lang="en-US" altLang="ja-JP" sz="2400" dirty="0" smtClean="0"/>
              <a:t>model ETCC using the result of the prototype ETCC.</a:t>
            </a:r>
            <a:endParaRPr lang="en-US" altLang="ja-JP" sz="24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4848" y="711965"/>
            <a:ext cx="87175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In SMILE-II, we will use </a:t>
            </a:r>
            <a:r>
              <a:rPr lang="en-US" altLang="ja-JP" sz="2400" dirty="0">
                <a:solidFill>
                  <a:srgbClr val="FF0000"/>
                </a:solidFill>
              </a:rPr>
              <a:t>216 absorber </a:t>
            </a:r>
            <a:r>
              <a:rPr lang="en-US" altLang="ja-JP" sz="2400" dirty="0" smtClean="0">
                <a:solidFill>
                  <a:srgbClr val="FF0000"/>
                </a:solidFill>
              </a:rPr>
              <a:t>units </a:t>
            </a:r>
            <a:r>
              <a:rPr lang="en-US" altLang="ja-JP" sz="2400" dirty="0" smtClean="0"/>
              <a:t>for the </a:t>
            </a:r>
            <a:r>
              <a:rPr lang="en-US" altLang="ja-JP" sz="2400" dirty="0"/>
              <a:t>(30 </a:t>
            </a:r>
            <a:r>
              <a:rPr lang="en-US" altLang="ja-JP" sz="2400" dirty="0" smtClean="0"/>
              <a:t>cm)</a:t>
            </a:r>
            <a:r>
              <a:rPr lang="en-US" altLang="ja-JP" sz="2400" baseline="50000" dirty="0" smtClean="0"/>
              <a:t>3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ETCC </a:t>
            </a:r>
            <a:r>
              <a:rPr lang="en-US" altLang="ja-JP" sz="2400" dirty="0" smtClean="0"/>
              <a:t>.</a:t>
            </a:r>
          </a:p>
          <a:p>
            <a:r>
              <a:rPr lang="en-US" altLang="ja-JP" sz="2400" dirty="0" smtClean="0"/>
              <a:t>          estimated effective area </a:t>
            </a:r>
            <a:r>
              <a:rPr lang="en-US" altLang="ja-JP" sz="2400" dirty="0"/>
              <a:t>: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0.5cm</a:t>
            </a:r>
            <a:r>
              <a:rPr lang="en-US" altLang="ja-JP" sz="2400" baseline="50000" dirty="0" smtClean="0">
                <a:solidFill>
                  <a:srgbClr val="FF0000"/>
                </a:solidFill>
              </a:rPr>
              <a:t>2</a:t>
            </a:r>
            <a:r>
              <a:rPr lang="en-US" altLang="ja-JP" sz="2400" dirty="0" smtClean="0"/>
              <a:t>.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(</a:t>
            </a:r>
            <a:r>
              <a:rPr lang="en-US" altLang="ja-JP" sz="2400" dirty="0" smtClean="0">
                <a:solidFill>
                  <a:srgbClr val="FF0000"/>
                </a:solidFill>
              </a:rPr>
              <a:t>50 times larger </a:t>
            </a:r>
            <a:r>
              <a:rPr lang="en-US" altLang="ja-JP" sz="2400" dirty="0" smtClean="0"/>
              <a:t>than that of  (10 </a:t>
            </a:r>
            <a:r>
              <a:rPr lang="en-US" altLang="ja-JP" sz="2400" dirty="0"/>
              <a:t>cm)</a:t>
            </a:r>
            <a:r>
              <a:rPr lang="en-US" altLang="ja-JP" sz="2400" baseline="50000" dirty="0"/>
              <a:t>3</a:t>
            </a:r>
            <a:r>
              <a:rPr lang="en-US" altLang="ja-JP" sz="2400" dirty="0"/>
              <a:t>  ETCC </a:t>
            </a:r>
            <a:r>
              <a:rPr lang="en-US" altLang="ja-JP" sz="2400" dirty="0" smtClean="0"/>
              <a:t>for SMILE-I)</a:t>
            </a:r>
          </a:p>
        </p:txBody>
      </p:sp>
      <p:cxnSp>
        <p:nvCxnSpPr>
          <p:cNvPr id="3" name="直線矢印コネクタ 2"/>
          <p:cNvCxnSpPr/>
          <p:nvPr/>
        </p:nvCxnSpPr>
        <p:spPr>
          <a:xfrm>
            <a:off x="532725" y="1314073"/>
            <a:ext cx="510883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34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23828" y="3104964"/>
            <a:ext cx="3096344" cy="648072"/>
          </a:xfrm>
        </p:spPr>
        <p:txBody>
          <a:bodyPr>
            <a:noAutofit/>
          </a:bodyPr>
          <a:lstStyle/>
          <a:p>
            <a:pPr marL="82296" indent="0" algn="ctr">
              <a:buNone/>
            </a:pPr>
            <a:r>
              <a:rPr kumimoji="1" lang="en-US" altLang="ja-JP" sz="40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  <a:endParaRPr kumimoji="1" lang="ja-JP" altLang="en-US" sz="4000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218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42870"/>
            <a:ext cx="6324600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</a:t>
            </a:r>
            <a:endParaRPr lang="en-US" altLang="ja-JP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富士ポップ" pitchFamily="49" charset="-128"/>
            </a:endParaRP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34925" y="1084263"/>
            <a:ext cx="4794250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en-US" altLang="ja-JP" sz="240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 Nucleosynthesis</a:t>
            </a:r>
            <a:endParaRPr lang="en-US" altLang="ja-JP" sz="2400">
              <a:latin typeface="Comic Sans MS" pitchFamily="66" charset="0"/>
              <a:ea typeface="HGS創英角ﾎﾟｯﾌﾟ体" pitchFamily="50" charset="-128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	</a:t>
            </a:r>
            <a:r>
              <a:rPr lang="en-US" altLang="ja-JP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SNR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: Radio-isotopes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	</a:t>
            </a:r>
            <a:r>
              <a:rPr lang="en-US" altLang="ja-JP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Galactic plane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: </a:t>
            </a:r>
            <a:r>
              <a:rPr lang="en-US" altLang="ja-JP" baseline="30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26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Al</a:t>
            </a:r>
            <a:r>
              <a:rPr lang="ja-JP" altLang="en-US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・</a:t>
            </a:r>
            <a:r>
              <a:rPr lang="en-US" altLang="ja-JP" baseline="30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60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Fe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	Annihilation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en-US" altLang="ja-JP" sz="2400">
                <a:solidFill>
                  <a:schemeClr val="folHlink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sz="240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Acceleration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	</a:t>
            </a:r>
            <a:r>
              <a:rPr lang="en-US" altLang="ja-JP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Jet (AGN) 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: Synchrotron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		+ Inverse Compton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en-US" altLang="ja-JP" sz="2400">
                <a:solidFill>
                  <a:schemeClr val="folHlink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sz="240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Strong Gravitational Potential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	</a:t>
            </a:r>
            <a:r>
              <a:rPr lang="en-US" altLang="ja-JP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Black Hole 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: accretion disk, 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</a:rPr>
              <a:t>p</a:t>
            </a:r>
            <a:r>
              <a:rPr lang="en-US" altLang="ja-JP" baseline="30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0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en-US" altLang="ja-JP" sz="24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Etc.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	</a:t>
            </a:r>
            <a:r>
              <a:rPr lang="en-US" altLang="ja-JP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Gamma-ray Pulsar, solar flare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</a:p>
        </p:txBody>
      </p:sp>
      <p:sp>
        <p:nvSpPr>
          <p:cNvPr id="1029" name="テキスト ボックス 10"/>
          <p:cNvSpPr txBox="1">
            <a:spLocks noChangeArrowheads="1"/>
          </p:cNvSpPr>
          <p:nvPr/>
        </p:nvSpPr>
        <p:spPr bwMode="auto">
          <a:xfrm>
            <a:off x="107950" y="765175"/>
            <a:ext cx="703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>
                <a:latin typeface="Comic Sans MS" pitchFamily="66" charset="0"/>
                <a:ea typeface="HGS創英角ﾎﾟｯﾌﾟ体" pitchFamily="50" charset="-128"/>
              </a:rPr>
              <a:t>Observation of MeV gamma-ray will provide us…</a:t>
            </a:r>
            <a:endParaRPr lang="ja-JP" altLang="en-US" sz="2400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1030" name="テキスト ボックス 20"/>
          <p:cNvSpPr txBox="1">
            <a:spLocks noChangeArrowheads="1"/>
          </p:cNvSpPr>
          <p:nvPr/>
        </p:nvSpPr>
        <p:spPr bwMode="auto">
          <a:xfrm>
            <a:off x="285750" y="4572000"/>
            <a:ext cx="8547100" cy="1016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 The observation of continuum component is also important.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 Where are MeV gamma-ray objects?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 There are many background events which obstruct the observations.</a:t>
            </a:r>
            <a:endParaRPr lang="ja-JP" altLang="en-US" sz="2000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1031" name="テキスト ボックス 24"/>
          <p:cNvSpPr txBox="1">
            <a:spLocks noChangeArrowheads="1"/>
          </p:cNvSpPr>
          <p:nvPr/>
        </p:nvSpPr>
        <p:spPr bwMode="auto">
          <a:xfrm>
            <a:off x="500063" y="5854700"/>
            <a:ext cx="4919662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Requirements for </a:t>
            </a:r>
          </a:p>
          <a:p>
            <a:pPr eaLnBrk="1" hangingPunct="1"/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  the next-generation detectors are …</a:t>
            </a:r>
            <a:endParaRPr lang="ja-JP" altLang="en-US" sz="2000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1032" name="テキスト ボックス 22"/>
          <p:cNvSpPr txBox="1">
            <a:spLocks noChangeArrowheads="1"/>
          </p:cNvSpPr>
          <p:nvPr/>
        </p:nvSpPr>
        <p:spPr bwMode="auto">
          <a:xfrm>
            <a:off x="5435600" y="5699125"/>
            <a:ext cx="29940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 Wide-band detection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 Large Field of View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 Background rejection</a:t>
            </a:r>
            <a:endParaRPr lang="ja-JP" altLang="en-US" sz="2000">
              <a:solidFill>
                <a:srgbClr val="FF0000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26" name="左中かっこ 25"/>
          <p:cNvSpPr/>
          <p:nvPr/>
        </p:nvSpPr>
        <p:spPr>
          <a:xfrm>
            <a:off x="5364163" y="5770563"/>
            <a:ext cx="71437" cy="785812"/>
          </a:xfrm>
          <a:prstGeom prst="leftBrac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0"/>
          </a:p>
        </p:txBody>
      </p:sp>
      <p:grpSp>
        <p:nvGrpSpPr>
          <p:cNvPr id="1034" name="グループ化 85"/>
          <p:cNvGrpSpPr>
            <a:grpSpLocks noChangeAspect="1"/>
          </p:cNvGrpSpPr>
          <p:nvPr/>
        </p:nvGrpSpPr>
        <p:grpSpPr bwMode="auto">
          <a:xfrm>
            <a:off x="4572000" y="1412875"/>
            <a:ext cx="4537075" cy="2952750"/>
            <a:chOff x="11878475" y="-963488"/>
            <a:chExt cx="8779144" cy="5713412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12636896" y="-963488"/>
            <a:ext cx="7462838" cy="5713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45" name="Picture" r:id="rId4" imgW="10289197" imgH="7875381" progId="">
                    <p:embed/>
                  </p:oleObj>
                </mc:Choice>
                <mc:Fallback>
                  <p:oleObj name="Picture" r:id="rId4" imgW="10289197" imgH="7875381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36896" y="-963488"/>
                          <a:ext cx="7462838" cy="5713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5" name="Text Box 8"/>
            <p:cNvSpPr txBox="1">
              <a:spLocks noChangeArrowheads="1"/>
            </p:cNvSpPr>
            <p:nvPr/>
          </p:nvSpPr>
          <p:spPr bwMode="auto">
            <a:xfrm>
              <a:off x="11878475" y="1168524"/>
              <a:ext cx="873494" cy="2175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4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Sensitivity</a:t>
              </a:r>
            </a:p>
          </p:txBody>
        </p:sp>
        <p:sp>
          <p:nvSpPr>
            <p:cNvPr id="1036" name="Text Box 10"/>
            <p:cNvSpPr txBox="1">
              <a:spLocks noChangeArrowheads="1"/>
            </p:cNvSpPr>
            <p:nvPr/>
          </p:nvSpPr>
          <p:spPr bwMode="auto">
            <a:xfrm>
              <a:off x="13689816" y="2265486"/>
              <a:ext cx="1129668" cy="41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800" b="1">
                  <a:solidFill>
                    <a:srgbClr val="008000"/>
                  </a:solidFill>
                  <a:latin typeface="Tahoma" pitchFamily="34" charset="0"/>
                  <a:ea typeface="HGS創英角ﾎﾟｯﾌﾟ体" pitchFamily="50" charset="-128"/>
                </a:rPr>
                <a:t>Astro-H</a:t>
              </a:r>
            </a:p>
          </p:txBody>
        </p:sp>
        <p:sp>
          <p:nvSpPr>
            <p:cNvPr id="1037" name="Line 11"/>
            <p:cNvSpPr>
              <a:spLocks noChangeShapeType="1"/>
            </p:cNvSpPr>
            <p:nvPr/>
          </p:nvSpPr>
          <p:spPr bwMode="auto">
            <a:xfrm>
              <a:off x="14051359" y="1544762"/>
              <a:ext cx="1871662" cy="360362"/>
            </a:xfrm>
            <a:prstGeom prst="line">
              <a:avLst/>
            </a:prstGeom>
            <a:noFill/>
            <a:ln w="381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38" name="Rectangle 12"/>
            <p:cNvSpPr>
              <a:spLocks noChangeArrowheads="1"/>
            </p:cNvSpPr>
            <p:nvPr/>
          </p:nvSpPr>
          <p:spPr bwMode="auto">
            <a:xfrm>
              <a:off x="16931084" y="1760662"/>
              <a:ext cx="3168650" cy="1584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ja-JP" altLang="ja-JP">
                <a:latin typeface="Tahoma" pitchFamily="34" charset="0"/>
                <a:ea typeface="HGS創英角ﾎﾟｯﾌﾟ体" pitchFamily="50" charset="-128"/>
              </a:endParaRPr>
            </a:p>
          </p:txBody>
        </p:sp>
        <p:sp>
          <p:nvSpPr>
            <p:cNvPr id="1039" name="Line 13"/>
            <p:cNvSpPr>
              <a:spLocks noChangeShapeType="1"/>
            </p:cNvSpPr>
            <p:nvPr/>
          </p:nvSpPr>
          <p:spPr bwMode="auto">
            <a:xfrm flipH="1" flipV="1">
              <a:off x="15923021" y="1905124"/>
              <a:ext cx="1368425" cy="503238"/>
            </a:xfrm>
            <a:prstGeom prst="line">
              <a:avLst/>
            </a:prstGeom>
            <a:noFill/>
            <a:ln w="381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0" name="Line 14"/>
            <p:cNvSpPr>
              <a:spLocks noChangeShapeType="1"/>
            </p:cNvSpPr>
            <p:nvPr/>
          </p:nvSpPr>
          <p:spPr bwMode="auto">
            <a:xfrm>
              <a:off x="17291446" y="2409949"/>
              <a:ext cx="1943100" cy="0"/>
            </a:xfrm>
            <a:prstGeom prst="line">
              <a:avLst/>
            </a:prstGeom>
            <a:noFill/>
            <a:ln w="381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1" name="Line 15"/>
            <p:cNvSpPr>
              <a:spLocks noChangeShapeType="1"/>
            </p:cNvSpPr>
            <p:nvPr/>
          </p:nvSpPr>
          <p:spPr bwMode="auto">
            <a:xfrm>
              <a:off x="19234546" y="2409949"/>
              <a:ext cx="865188" cy="503238"/>
            </a:xfrm>
            <a:prstGeom prst="line">
              <a:avLst/>
            </a:prstGeom>
            <a:noFill/>
            <a:ln w="381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2" name="Text Box 16"/>
            <p:cNvSpPr txBox="1">
              <a:spLocks noChangeArrowheads="1"/>
            </p:cNvSpPr>
            <p:nvPr/>
          </p:nvSpPr>
          <p:spPr bwMode="auto">
            <a:xfrm rot="862030">
              <a:off x="13259197" y="1175959"/>
              <a:ext cx="1203325" cy="416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800" b="1">
                  <a:solidFill>
                    <a:srgbClr val="000000"/>
                  </a:solidFill>
                  <a:latin typeface="Tahoma" pitchFamily="34" charset="0"/>
                  <a:ea typeface="HGS創英角ﾎﾟｯﾌﾟ体" pitchFamily="50" charset="-128"/>
                </a:rPr>
                <a:t>1mCrab</a:t>
              </a:r>
            </a:p>
          </p:txBody>
        </p:sp>
        <p:sp>
          <p:nvSpPr>
            <p:cNvPr id="1043" name="Line 17"/>
            <p:cNvSpPr>
              <a:spLocks noChangeShapeType="1"/>
            </p:cNvSpPr>
            <p:nvPr/>
          </p:nvSpPr>
          <p:spPr bwMode="auto">
            <a:xfrm>
              <a:off x="16715184" y="1978149"/>
              <a:ext cx="431800" cy="21590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4" name="Line 18"/>
            <p:cNvSpPr>
              <a:spLocks noChangeShapeType="1"/>
            </p:cNvSpPr>
            <p:nvPr/>
          </p:nvSpPr>
          <p:spPr bwMode="auto">
            <a:xfrm flipH="1">
              <a:off x="17146984" y="2194049"/>
              <a:ext cx="647700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5" name="Line 19"/>
            <p:cNvSpPr>
              <a:spLocks noChangeShapeType="1"/>
            </p:cNvSpPr>
            <p:nvPr/>
          </p:nvSpPr>
          <p:spPr bwMode="auto">
            <a:xfrm flipV="1">
              <a:off x="17794684" y="1544762"/>
              <a:ext cx="1439862" cy="649287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6" name="Rectangle 20"/>
            <p:cNvSpPr>
              <a:spLocks noChangeArrowheads="1"/>
            </p:cNvSpPr>
            <p:nvPr/>
          </p:nvSpPr>
          <p:spPr bwMode="auto">
            <a:xfrm>
              <a:off x="17002521" y="1185987"/>
              <a:ext cx="1441450" cy="574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>
                <a:latin typeface="Comic Sans MS" pitchFamily="66" charset="0"/>
                <a:ea typeface="HGS創英角ﾎﾟｯﾌﾟ体" pitchFamily="50" charset="-128"/>
              </a:endParaRPr>
            </a:p>
          </p:txBody>
        </p:sp>
        <p:sp>
          <p:nvSpPr>
            <p:cNvPr id="1047" name="Line 21"/>
            <p:cNvSpPr>
              <a:spLocks noChangeShapeType="1"/>
            </p:cNvSpPr>
            <p:nvPr/>
          </p:nvSpPr>
          <p:spPr bwMode="auto">
            <a:xfrm>
              <a:off x="17002521" y="1617787"/>
              <a:ext cx="360363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8" name="Line 22"/>
            <p:cNvSpPr>
              <a:spLocks noChangeShapeType="1"/>
            </p:cNvSpPr>
            <p:nvPr/>
          </p:nvSpPr>
          <p:spPr bwMode="auto">
            <a:xfrm flipV="1">
              <a:off x="17362884" y="752599"/>
              <a:ext cx="936625" cy="8651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9" name="Text Box 23"/>
            <p:cNvSpPr txBox="1">
              <a:spLocks noChangeArrowheads="1"/>
            </p:cNvSpPr>
            <p:nvPr/>
          </p:nvSpPr>
          <p:spPr bwMode="auto">
            <a:xfrm>
              <a:off x="17867709" y="968499"/>
              <a:ext cx="1011928" cy="416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800" b="1">
                  <a:solidFill>
                    <a:srgbClr val="0066FF"/>
                  </a:solidFill>
                  <a:latin typeface="Tahoma" pitchFamily="34" charset="0"/>
                  <a:ea typeface="HGS創英角ﾎﾟｯﾌﾟ体" pitchFamily="50" charset="-128"/>
                </a:rPr>
                <a:t>EGRET</a:t>
              </a:r>
            </a:p>
          </p:txBody>
        </p:sp>
        <p:sp>
          <p:nvSpPr>
            <p:cNvPr id="1050" name="Line 24"/>
            <p:cNvSpPr>
              <a:spLocks noChangeShapeType="1"/>
            </p:cNvSpPr>
            <p:nvPr/>
          </p:nvSpPr>
          <p:spPr bwMode="auto">
            <a:xfrm>
              <a:off x="18947209" y="2122612"/>
              <a:ext cx="720725" cy="358775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1" name="Line 25"/>
            <p:cNvSpPr>
              <a:spLocks noChangeShapeType="1"/>
            </p:cNvSpPr>
            <p:nvPr/>
          </p:nvSpPr>
          <p:spPr bwMode="auto">
            <a:xfrm flipH="1">
              <a:off x="19667934" y="2194049"/>
              <a:ext cx="431800" cy="287338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2" name="Text Box 26"/>
            <p:cNvSpPr txBox="1">
              <a:spLocks noChangeArrowheads="1"/>
            </p:cNvSpPr>
            <p:nvPr/>
          </p:nvSpPr>
          <p:spPr bwMode="auto">
            <a:xfrm>
              <a:off x="19164695" y="1492373"/>
              <a:ext cx="1427618" cy="655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800" b="1">
                  <a:solidFill>
                    <a:srgbClr val="FF6600"/>
                  </a:solidFill>
                  <a:latin typeface="Tahoma" pitchFamily="34" charset="0"/>
                  <a:ea typeface="HGS創英角ﾎﾟｯﾌﾟ体" pitchFamily="50" charset="-128"/>
                </a:rPr>
                <a:t>Air </a:t>
              </a:r>
            </a:p>
            <a:p>
              <a:pPr eaLnBrk="1" hangingPunct="1"/>
              <a:r>
                <a:rPr lang="en-US" altLang="ja-JP" sz="800" b="1">
                  <a:solidFill>
                    <a:srgbClr val="FF6600"/>
                  </a:solidFill>
                  <a:latin typeface="Tahoma" pitchFamily="34" charset="0"/>
                  <a:ea typeface="HGS創英角ﾎﾟｯﾌﾟ体" pitchFamily="50" charset="-128"/>
                </a:rPr>
                <a:t>Cherenkov</a:t>
              </a:r>
            </a:p>
          </p:txBody>
        </p:sp>
        <p:sp>
          <p:nvSpPr>
            <p:cNvPr id="1053" name="Text Box 27"/>
            <p:cNvSpPr txBox="1">
              <a:spLocks noChangeArrowheads="1"/>
            </p:cNvSpPr>
            <p:nvPr/>
          </p:nvSpPr>
          <p:spPr bwMode="auto">
            <a:xfrm>
              <a:off x="16895422" y="1787593"/>
              <a:ext cx="924951" cy="41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800" b="1">
                  <a:solidFill>
                    <a:srgbClr val="3333CC"/>
                  </a:solidFill>
                  <a:latin typeface="Tahoma" pitchFamily="34" charset="0"/>
                  <a:ea typeface="HGS創英角ﾎﾟｯﾌﾟ体" pitchFamily="50" charset="-128"/>
                </a:rPr>
                <a:t>Fermi</a:t>
              </a:r>
            </a:p>
          </p:txBody>
        </p:sp>
        <p:sp>
          <p:nvSpPr>
            <p:cNvPr id="1054" name="Rectangle 28"/>
            <p:cNvSpPr>
              <a:spLocks noChangeArrowheads="1"/>
            </p:cNvSpPr>
            <p:nvPr/>
          </p:nvSpPr>
          <p:spPr bwMode="auto">
            <a:xfrm>
              <a:off x="15994460" y="4065712"/>
              <a:ext cx="1223963" cy="360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800" b="1">
                  <a:solidFill>
                    <a:srgbClr val="993300"/>
                  </a:solidFill>
                  <a:latin typeface="Tahoma" pitchFamily="34" charset="0"/>
                  <a:ea typeface="HGS創英角ﾎﾟｯﾌﾟ体" pitchFamily="50" charset="-128"/>
                </a:rPr>
                <a:t>～１</a:t>
              </a:r>
              <a:r>
                <a:rPr lang="en-US" altLang="ja-JP" sz="800" b="1">
                  <a:solidFill>
                    <a:srgbClr val="993300"/>
                  </a:solidFill>
                  <a:latin typeface="Tahoma" pitchFamily="34" charset="0"/>
                  <a:ea typeface="HGS創英角ﾎﾟｯﾌﾟ体" pitchFamily="50" charset="-128"/>
                </a:rPr>
                <a:t>°</a:t>
              </a:r>
            </a:p>
          </p:txBody>
        </p:sp>
        <p:sp>
          <p:nvSpPr>
            <p:cNvPr id="1055" name="Line 29"/>
            <p:cNvSpPr>
              <a:spLocks noChangeShapeType="1"/>
            </p:cNvSpPr>
            <p:nvPr/>
          </p:nvSpPr>
          <p:spPr bwMode="auto">
            <a:xfrm>
              <a:off x="14914959" y="1544762"/>
              <a:ext cx="1871662" cy="0"/>
            </a:xfrm>
            <a:prstGeom prst="line">
              <a:avLst/>
            </a:prstGeom>
            <a:noFill/>
            <a:ln w="165100">
              <a:solidFill>
                <a:srgbClr val="FF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6" name="Line 30"/>
            <p:cNvSpPr>
              <a:spLocks noChangeShapeType="1"/>
            </p:cNvSpPr>
            <p:nvPr/>
          </p:nvSpPr>
          <p:spPr bwMode="auto">
            <a:xfrm flipV="1">
              <a:off x="14410134" y="1473324"/>
              <a:ext cx="792162" cy="151288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7" name="Line 31"/>
            <p:cNvSpPr>
              <a:spLocks noChangeShapeType="1"/>
            </p:cNvSpPr>
            <p:nvPr/>
          </p:nvSpPr>
          <p:spPr bwMode="auto">
            <a:xfrm>
              <a:off x="16715184" y="1328862"/>
              <a:ext cx="287337" cy="28892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/>
          </p:nvSpPr>
          <p:spPr bwMode="auto">
            <a:xfrm flipV="1">
              <a:off x="14770496" y="1257424"/>
              <a:ext cx="215900" cy="287338"/>
            </a:xfrm>
            <a:prstGeom prst="line">
              <a:avLst/>
            </a:prstGeom>
            <a:noFill/>
            <a:ln w="76200">
              <a:solidFill>
                <a:srgbClr val="FF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9" name="AutoShape 35"/>
            <p:cNvSpPr>
              <a:spLocks noChangeArrowheads="1"/>
            </p:cNvSpPr>
            <p:nvPr/>
          </p:nvSpPr>
          <p:spPr bwMode="auto">
            <a:xfrm rot="5400000">
              <a:off x="11762083" y="3568825"/>
              <a:ext cx="1219200" cy="6858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altLang="ja-JP" sz="1200">
                  <a:solidFill>
                    <a:schemeClr val="tx2"/>
                  </a:solidFill>
                  <a:latin typeface="Comic Sans MS" pitchFamily="66" charset="0"/>
                  <a:ea typeface="HGP創英角ﾎﾟｯﾌﾟ体" pitchFamily="50" charset="-128"/>
                </a:rPr>
                <a:t>Good</a:t>
              </a:r>
            </a:p>
          </p:txBody>
        </p:sp>
        <p:sp>
          <p:nvSpPr>
            <p:cNvPr id="1060" name="AutoShape 36"/>
            <p:cNvSpPr>
              <a:spLocks noChangeArrowheads="1"/>
            </p:cNvSpPr>
            <p:nvPr/>
          </p:nvSpPr>
          <p:spPr bwMode="auto">
            <a:xfrm rot="16200000" flipV="1">
              <a:off x="11762081" y="216024"/>
              <a:ext cx="1219200" cy="6858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altLang="ja-JP" sz="1200">
                  <a:solidFill>
                    <a:schemeClr val="tx2"/>
                  </a:solidFill>
                  <a:latin typeface="Comic Sans MS" pitchFamily="66" charset="0"/>
                  <a:ea typeface="HGP創英角ﾎﾟｯﾌﾟ体" pitchFamily="50" charset="-128"/>
                </a:rPr>
                <a:t>Bad</a:t>
              </a:r>
            </a:p>
          </p:txBody>
        </p:sp>
        <p:sp>
          <p:nvSpPr>
            <p:cNvPr id="82" name="Text Box 37"/>
            <p:cNvSpPr txBox="1">
              <a:spLocks noChangeArrowheads="1"/>
            </p:cNvSpPr>
            <p:nvPr/>
          </p:nvSpPr>
          <p:spPr bwMode="auto">
            <a:xfrm>
              <a:off x="12557339" y="289777"/>
              <a:ext cx="2134885" cy="491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050" b="1" dirty="0">
                  <a:solidFill>
                    <a:schemeClr val="tx2"/>
                  </a:solidFill>
                  <a:latin typeface="Arial" charset="0"/>
                  <a:ea typeface="+mn-ea"/>
                </a:rPr>
                <a:t>erg / (cm</a:t>
              </a:r>
              <a:r>
                <a:rPr lang="en-US" altLang="ja-JP" sz="1050" b="1" baseline="30000" dirty="0">
                  <a:solidFill>
                    <a:schemeClr val="tx2"/>
                  </a:solidFill>
                  <a:latin typeface="Arial" charset="0"/>
                  <a:ea typeface="+mn-ea"/>
                </a:rPr>
                <a:t>2</a:t>
              </a:r>
              <a:r>
                <a:rPr lang="en-US" altLang="ja-JP" sz="1050" b="1" dirty="0">
                  <a:solidFill>
                    <a:schemeClr val="tx2"/>
                  </a:solidFill>
                  <a:latin typeface="Arial" charset="0"/>
                  <a:ea typeface="+mn-ea"/>
                </a:rPr>
                <a:t> sec)</a:t>
              </a:r>
            </a:p>
          </p:txBody>
        </p:sp>
        <p:sp>
          <p:nvSpPr>
            <p:cNvPr id="1062" name="Rectangle 38"/>
            <p:cNvSpPr>
              <a:spLocks noChangeArrowheads="1"/>
            </p:cNvSpPr>
            <p:nvPr/>
          </p:nvSpPr>
          <p:spPr bwMode="auto">
            <a:xfrm>
              <a:off x="13167121" y="787524"/>
              <a:ext cx="8382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>
                <a:latin typeface="Comic Sans MS" pitchFamily="66" charset="0"/>
                <a:ea typeface="HGS創英角ﾎﾟｯﾌﾟ体" pitchFamily="50" charset="-128"/>
              </a:endParaRPr>
            </a:p>
          </p:txBody>
        </p:sp>
        <p:sp>
          <p:nvSpPr>
            <p:cNvPr id="1064" name="テキスト ボックス 84"/>
            <p:cNvSpPr txBox="1">
              <a:spLocks noChangeArrowheads="1"/>
            </p:cNvSpPr>
            <p:nvPr/>
          </p:nvSpPr>
          <p:spPr bwMode="auto">
            <a:xfrm>
              <a:off x="17210490" y="3044960"/>
              <a:ext cx="3447129" cy="595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400">
                  <a:latin typeface="Comic Sans MS" pitchFamily="66" charset="0"/>
                  <a:ea typeface="HGS創英角ﾎﾟｯﾌﾟ体" pitchFamily="50" charset="-128"/>
                </a:rPr>
                <a:t>Obs. Time : 10</a:t>
              </a:r>
              <a:r>
                <a:rPr lang="en-US" altLang="ja-JP" sz="1400" baseline="30000">
                  <a:latin typeface="Comic Sans MS" pitchFamily="66" charset="0"/>
                  <a:ea typeface="HGS創英角ﾎﾟｯﾌﾟ体" pitchFamily="50" charset="-128"/>
                </a:rPr>
                <a:t>6</a:t>
              </a:r>
              <a:r>
                <a:rPr lang="en-US" altLang="ja-JP" sz="1400">
                  <a:latin typeface="Comic Sans MS" pitchFamily="66" charset="0"/>
                  <a:ea typeface="HGS創英角ﾎﾟｯﾌﾟ体" pitchFamily="50" charset="-128"/>
                </a:rPr>
                <a:t> sec</a:t>
              </a:r>
              <a:endParaRPr lang="ja-JP" altLang="en-US" sz="1400">
                <a:latin typeface="Comic Sans MS" pitchFamily="66" charset="0"/>
                <a:ea typeface="HGS創英角ﾎﾟｯﾌﾟ体" pitchFamily="50" charset="-128"/>
              </a:endParaRPr>
            </a:p>
          </p:txBody>
        </p:sp>
      </p:grp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41"/>
            <a:ext cx="9144000" cy="6866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6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772400" cy="1066800"/>
          </a:xfrm>
        </p:spPr>
        <p:txBody>
          <a:bodyPr>
            <a:normAutofit/>
          </a:bodyPr>
          <a:lstStyle/>
          <a:p>
            <a:r>
              <a:rPr lang="en-US" altLang="ja-JP" sz="3600" dirty="0"/>
              <a:t>MeV gamma-ray </a:t>
            </a:r>
            <a:r>
              <a:rPr lang="en-US" altLang="ja-JP" sz="3600" dirty="0" smtClean="0"/>
              <a:t>imaging</a:t>
            </a:r>
            <a:endParaRPr lang="en-US" altLang="ja-JP" sz="3600" dirty="0"/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04800" y="1052736"/>
            <a:ext cx="4751622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ja-JP" dirty="0"/>
              <a:t> </a:t>
            </a:r>
            <a:r>
              <a:rPr lang="en-US" altLang="ja-JP" dirty="0">
                <a:solidFill>
                  <a:srgbClr val="00B050"/>
                </a:solidFill>
              </a:rPr>
              <a:t>Collimator + position-sensitive detector</a:t>
            </a:r>
            <a:r>
              <a:rPr lang="en-US" altLang="ja-JP" dirty="0">
                <a:solidFill>
                  <a:srgbClr val="009900"/>
                </a:solidFill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US" altLang="ja-JP" dirty="0"/>
              <a:t>         </a:t>
            </a:r>
            <a:r>
              <a:rPr lang="ja-JP" altLang="en-US" dirty="0">
                <a:latin typeface="Symbol" pitchFamily="18" charset="2"/>
                <a:sym typeface="Symbol" pitchFamily="18" charset="2"/>
              </a:rPr>
              <a:t></a:t>
            </a:r>
            <a:r>
              <a:rPr lang="en-US" altLang="ja-JP" dirty="0"/>
              <a:t> </a:t>
            </a:r>
            <a:r>
              <a:rPr lang="en-US" altLang="ja-JP" dirty="0" smtClean="0"/>
              <a:t>OSSE (</a:t>
            </a:r>
            <a:r>
              <a:rPr lang="en-US" altLang="ja-JP" i="1" dirty="0" smtClean="0"/>
              <a:t>CGRO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pPr>
              <a:buFont typeface="Wingdings" pitchFamily="2" charset="2"/>
              <a:buNone/>
            </a:pPr>
            <a:endParaRPr lang="en-US" altLang="ja-JP" dirty="0"/>
          </a:p>
          <a:p>
            <a:pPr>
              <a:buFont typeface="Wingdings" pitchFamily="2" charset="2"/>
              <a:buNone/>
            </a:pPr>
            <a:endParaRPr lang="en-US" altLang="ja-JP" dirty="0"/>
          </a:p>
          <a:p>
            <a:pPr>
              <a:buFont typeface="Wingdings" pitchFamily="2" charset="2"/>
              <a:buNone/>
            </a:pPr>
            <a:endParaRPr lang="en-US" altLang="ja-JP" dirty="0"/>
          </a:p>
          <a:p>
            <a:pPr>
              <a:buFont typeface="Wingdings" pitchFamily="2" charset="2"/>
              <a:buChar char="Ø"/>
            </a:pPr>
            <a:r>
              <a:rPr lang="en-US" altLang="ja-JP" dirty="0"/>
              <a:t> </a:t>
            </a:r>
            <a:r>
              <a:rPr lang="en-US" altLang="ja-JP" dirty="0" smtClean="0">
                <a:solidFill>
                  <a:srgbClr val="00B050"/>
                </a:solidFill>
              </a:rPr>
              <a:t>Coded Aperture Imaging</a:t>
            </a:r>
          </a:p>
          <a:p>
            <a:r>
              <a:rPr lang="en-US" altLang="ja-JP" dirty="0" smtClean="0"/>
              <a:t>         </a:t>
            </a:r>
            <a:r>
              <a:rPr lang="ja-JP" altLang="en-US" dirty="0">
                <a:latin typeface="Symbol" pitchFamily="18" charset="2"/>
                <a:sym typeface="Symbol" pitchFamily="18" charset="2"/>
              </a:rPr>
              <a:t></a:t>
            </a:r>
            <a:r>
              <a:rPr lang="en-US" altLang="ja-JP" dirty="0"/>
              <a:t> </a:t>
            </a:r>
            <a:r>
              <a:rPr lang="en-US" altLang="ja-JP" dirty="0" smtClean="0"/>
              <a:t>BAT (</a:t>
            </a:r>
            <a:r>
              <a:rPr lang="en-US" altLang="ja-JP" i="1" dirty="0" smtClean="0"/>
              <a:t>SWIFT</a:t>
            </a:r>
            <a:r>
              <a:rPr lang="en-US" altLang="ja-JP" dirty="0" smtClean="0"/>
              <a:t>), SPI (</a:t>
            </a:r>
            <a:r>
              <a:rPr lang="en-US" altLang="ja-JP" i="1" dirty="0" smtClean="0"/>
              <a:t>INTEGRAL</a:t>
            </a:r>
            <a:r>
              <a:rPr lang="en-US" altLang="ja-JP" dirty="0" smtClean="0"/>
              <a:t>)</a:t>
            </a:r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pPr>
              <a:buFont typeface="Wingdings" pitchFamily="2" charset="2"/>
              <a:buChar char="Ø"/>
            </a:pPr>
            <a:r>
              <a:rPr lang="en-US" altLang="ja-JP" dirty="0"/>
              <a:t> </a:t>
            </a:r>
            <a:r>
              <a:rPr lang="en-US" altLang="ja-JP" dirty="0" smtClean="0">
                <a:solidFill>
                  <a:srgbClr val="00B050"/>
                </a:solidFill>
              </a:rPr>
              <a:t>Laue Lens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pPr>
              <a:buFont typeface="Wingdings" pitchFamily="2" charset="2"/>
              <a:buChar char="Ø"/>
            </a:pP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00B050"/>
                </a:solidFill>
              </a:rPr>
              <a:t>Compton </a:t>
            </a:r>
            <a:r>
              <a:rPr lang="en-US" altLang="ja-JP" dirty="0">
                <a:solidFill>
                  <a:srgbClr val="00B050"/>
                </a:solidFill>
              </a:rPr>
              <a:t>imaging</a:t>
            </a:r>
          </a:p>
          <a:p>
            <a:pPr>
              <a:buFont typeface="Wingdings" pitchFamily="2" charset="2"/>
              <a:buNone/>
            </a:pPr>
            <a:r>
              <a:rPr lang="en-US" altLang="ja-JP" dirty="0"/>
              <a:t>         </a:t>
            </a:r>
            <a:r>
              <a:rPr lang="ja-JP" altLang="en-US" dirty="0">
                <a:latin typeface="Symbol" pitchFamily="18" charset="2"/>
                <a:sym typeface="Symbol" pitchFamily="18" charset="2"/>
              </a:rPr>
              <a:t> </a:t>
            </a:r>
            <a:r>
              <a:rPr lang="ja-JP" altLang="en-US" dirty="0">
                <a:sym typeface="Symbol" pitchFamily="18" charset="2"/>
              </a:rPr>
              <a:t> </a:t>
            </a:r>
            <a:r>
              <a:rPr lang="en-US" altLang="ja-JP" dirty="0" smtClean="0">
                <a:sym typeface="Symbol" pitchFamily="18" charset="2"/>
              </a:rPr>
              <a:t>COMPTEL (</a:t>
            </a:r>
            <a:r>
              <a:rPr lang="en-US" altLang="ja-JP" i="1" dirty="0" smtClean="0">
                <a:sym typeface="Symbol" pitchFamily="18" charset="2"/>
              </a:rPr>
              <a:t>CGRO</a:t>
            </a:r>
            <a:r>
              <a:rPr lang="en-US" altLang="ja-JP" dirty="0" smtClean="0">
                <a:sym typeface="Symbol" pitchFamily="18" charset="2"/>
              </a:rPr>
              <a:t>)</a:t>
            </a:r>
            <a:endParaRPr lang="en-US" altLang="ja-JP" dirty="0">
              <a:sym typeface="Symbol" pitchFamily="18" charset="2"/>
            </a:endParaRPr>
          </a:p>
        </p:txBody>
      </p:sp>
      <p:grpSp>
        <p:nvGrpSpPr>
          <p:cNvPr id="45062" name="Group 6"/>
          <p:cNvGrpSpPr>
            <a:grpSpLocks/>
          </p:cNvGrpSpPr>
          <p:nvPr/>
        </p:nvGrpSpPr>
        <p:grpSpPr bwMode="auto">
          <a:xfrm>
            <a:off x="6477000" y="116632"/>
            <a:ext cx="2590800" cy="1808163"/>
            <a:chOff x="3606" y="618"/>
            <a:chExt cx="1271" cy="912"/>
          </a:xfrm>
        </p:grpSpPr>
        <p:grpSp>
          <p:nvGrpSpPr>
            <p:cNvPr id="45063" name="Group 7"/>
            <p:cNvGrpSpPr>
              <a:grpSpLocks/>
            </p:cNvGrpSpPr>
            <p:nvPr/>
          </p:nvGrpSpPr>
          <p:grpSpPr bwMode="auto">
            <a:xfrm>
              <a:off x="3730" y="934"/>
              <a:ext cx="1147" cy="594"/>
              <a:chOff x="295" y="845"/>
              <a:chExt cx="1270" cy="680"/>
            </a:xfrm>
          </p:grpSpPr>
          <p:sp>
            <p:nvSpPr>
              <p:cNvPr id="45064" name="Rectangle 8"/>
              <p:cNvSpPr>
                <a:spLocks noChangeArrowheads="1"/>
              </p:cNvSpPr>
              <p:nvPr/>
            </p:nvSpPr>
            <p:spPr bwMode="auto">
              <a:xfrm>
                <a:off x="295" y="1298"/>
                <a:ext cx="1270" cy="227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065" name="Rectangle 9"/>
              <p:cNvSpPr>
                <a:spLocks noChangeArrowheads="1"/>
              </p:cNvSpPr>
              <p:nvPr/>
            </p:nvSpPr>
            <p:spPr bwMode="auto">
              <a:xfrm>
                <a:off x="340" y="845"/>
                <a:ext cx="91" cy="453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966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066" name="Rectangle 10"/>
              <p:cNvSpPr>
                <a:spLocks noChangeArrowheads="1"/>
              </p:cNvSpPr>
              <p:nvPr/>
            </p:nvSpPr>
            <p:spPr bwMode="auto">
              <a:xfrm>
                <a:off x="521" y="845"/>
                <a:ext cx="91" cy="453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966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067" name="Rectangle 11"/>
              <p:cNvSpPr>
                <a:spLocks noChangeArrowheads="1"/>
              </p:cNvSpPr>
              <p:nvPr/>
            </p:nvSpPr>
            <p:spPr bwMode="auto">
              <a:xfrm>
                <a:off x="703" y="845"/>
                <a:ext cx="91" cy="453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966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068" name="Rectangle 12"/>
              <p:cNvSpPr>
                <a:spLocks noChangeArrowheads="1"/>
              </p:cNvSpPr>
              <p:nvPr/>
            </p:nvSpPr>
            <p:spPr bwMode="auto">
              <a:xfrm>
                <a:off x="884" y="845"/>
                <a:ext cx="91" cy="453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966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069" name="Rectangle 13"/>
              <p:cNvSpPr>
                <a:spLocks noChangeArrowheads="1"/>
              </p:cNvSpPr>
              <p:nvPr/>
            </p:nvSpPr>
            <p:spPr bwMode="auto">
              <a:xfrm>
                <a:off x="1066" y="845"/>
                <a:ext cx="91" cy="453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966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070" name="Rectangle 14"/>
              <p:cNvSpPr>
                <a:spLocks noChangeArrowheads="1"/>
              </p:cNvSpPr>
              <p:nvPr/>
            </p:nvSpPr>
            <p:spPr bwMode="auto">
              <a:xfrm>
                <a:off x="1247" y="845"/>
                <a:ext cx="91" cy="453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966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071" name="Rectangle 15"/>
              <p:cNvSpPr>
                <a:spLocks noChangeArrowheads="1"/>
              </p:cNvSpPr>
              <p:nvPr/>
            </p:nvSpPr>
            <p:spPr bwMode="auto">
              <a:xfrm>
                <a:off x="1429" y="845"/>
                <a:ext cx="91" cy="453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9966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5072" name="Line 16"/>
            <p:cNvSpPr>
              <a:spLocks noChangeShapeType="1"/>
            </p:cNvSpPr>
            <p:nvPr/>
          </p:nvSpPr>
          <p:spPr bwMode="auto">
            <a:xfrm>
              <a:off x="4549" y="855"/>
              <a:ext cx="0" cy="515"/>
            </a:xfrm>
            <a:prstGeom prst="line">
              <a:avLst/>
            </a:prstGeom>
            <a:noFill/>
            <a:ln w="38100">
              <a:solidFill>
                <a:srgbClr val="FF66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3" name="AutoShape 17"/>
            <p:cNvSpPr>
              <a:spLocks noChangeArrowheads="1"/>
            </p:cNvSpPr>
            <p:nvPr/>
          </p:nvSpPr>
          <p:spPr bwMode="auto">
            <a:xfrm>
              <a:off x="4467" y="657"/>
              <a:ext cx="123" cy="158"/>
            </a:xfrm>
            <a:prstGeom prst="star5">
              <a:avLst/>
            </a:prstGeom>
            <a:solidFill>
              <a:srgbClr val="FF9900"/>
            </a:solidFill>
            <a:ln w="952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en-US" b="1">
                <a:solidFill>
                  <a:srgbClr val="FFFF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5074" name="AutoShape 18"/>
            <p:cNvSpPr>
              <a:spLocks noChangeArrowheads="1"/>
            </p:cNvSpPr>
            <p:nvPr/>
          </p:nvSpPr>
          <p:spPr bwMode="auto">
            <a:xfrm>
              <a:off x="3606" y="657"/>
              <a:ext cx="123" cy="158"/>
            </a:xfrm>
            <a:prstGeom prst="star5">
              <a:avLst/>
            </a:prstGeom>
            <a:solidFill>
              <a:srgbClr val="FF9900"/>
            </a:solidFill>
            <a:ln w="952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en-US" b="1">
                <a:solidFill>
                  <a:srgbClr val="FFFF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5075" name="Text Box 19"/>
            <p:cNvSpPr txBox="1">
              <a:spLocks noChangeArrowheads="1"/>
            </p:cNvSpPr>
            <p:nvPr/>
          </p:nvSpPr>
          <p:spPr bwMode="auto">
            <a:xfrm>
              <a:off x="4097" y="1330"/>
              <a:ext cx="492" cy="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2000">
                  <a:cs typeface="Arial" charset="0"/>
                </a:rPr>
                <a:t>PSD</a:t>
              </a:r>
            </a:p>
          </p:txBody>
        </p:sp>
        <p:sp>
          <p:nvSpPr>
            <p:cNvPr id="45076" name="Text Box 20"/>
            <p:cNvSpPr txBox="1">
              <a:spLocks noChangeArrowheads="1"/>
            </p:cNvSpPr>
            <p:nvPr/>
          </p:nvSpPr>
          <p:spPr bwMode="auto">
            <a:xfrm>
              <a:off x="3878" y="618"/>
              <a:ext cx="675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800">
                  <a:solidFill>
                    <a:srgbClr val="A50021"/>
                  </a:solidFill>
                  <a:cs typeface="Arial" charset="0"/>
                </a:rPr>
                <a:t>source</a:t>
              </a:r>
            </a:p>
          </p:txBody>
        </p:sp>
        <p:sp>
          <p:nvSpPr>
            <p:cNvPr id="45077" name="Line 21"/>
            <p:cNvSpPr>
              <a:spLocks noChangeShapeType="1"/>
            </p:cNvSpPr>
            <p:nvPr/>
          </p:nvSpPr>
          <p:spPr bwMode="auto">
            <a:xfrm>
              <a:off x="3730" y="815"/>
              <a:ext cx="204" cy="159"/>
            </a:xfrm>
            <a:prstGeom prst="line">
              <a:avLst/>
            </a:prstGeom>
            <a:noFill/>
            <a:ln w="38100">
              <a:solidFill>
                <a:srgbClr val="FF66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78" name="Line 22"/>
            <p:cNvSpPr>
              <a:spLocks noChangeShapeType="1"/>
            </p:cNvSpPr>
            <p:nvPr/>
          </p:nvSpPr>
          <p:spPr bwMode="auto">
            <a:xfrm flipH="1">
              <a:off x="3853" y="974"/>
              <a:ext cx="81" cy="396"/>
            </a:xfrm>
            <a:prstGeom prst="line">
              <a:avLst/>
            </a:prstGeom>
            <a:noFill/>
            <a:ln w="38100">
              <a:solidFill>
                <a:srgbClr val="FF66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5096" name="Text Box 40"/>
          <p:cNvSpPr txBox="1">
            <a:spLocks noChangeArrowheads="1"/>
          </p:cNvSpPr>
          <p:nvPr/>
        </p:nvSpPr>
        <p:spPr bwMode="auto">
          <a:xfrm>
            <a:off x="991418" y="1593478"/>
            <a:ext cx="40846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ja-JP" altLang="en-US" dirty="0"/>
              <a:t> </a:t>
            </a:r>
            <a:r>
              <a:rPr lang="en-US" altLang="ja-JP" dirty="0"/>
              <a:t>narrow FOV</a:t>
            </a:r>
          </a:p>
          <a:p>
            <a:pPr>
              <a:buFontTx/>
              <a:buChar char="•"/>
            </a:pPr>
            <a:r>
              <a:rPr lang="en-US" altLang="ja-JP" dirty="0"/>
              <a:t> background from collimator</a:t>
            </a:r>
          </a:p>
          <a:p>
            <a:pPr>
              <a:buFontTx/>
              <a:buChar char="•"/>
            </a:pPr>
            <a:r>
              <a:rPr lang="en-US" altLang="ja-JP" dirty="0"/>
              <a:t> Energy &lt; 1MeV</a:t>
            </a:r>
          </a:p>
        </p:txBody>
      </p:sp>
      <p:grpSp>
        <p:nvGrpSpPr>
          <p:cNvPr id="45097" name="Group 41"/>
          <p:cNvGrpSpPr>
            <a:grpSpLocks/>
          </p:cNvGrpSpPr>
          <p:nvPr/>
        </p:nvGrpSpPr>
        <p:grpSpPr bwMode="auto">
          <a:xfrm>
            <a:off x="6629400" y="4653136"/>
            <a:ext cx="2438400" cy="1997075"/>
            <a:chOff x="2608" y="1979"/>
            <a:chExt cx="1334" cy="982"/>
          </a:xfrm>
        </p:grpSpPr>
        <p:sp>
          <p:nvSpPr>
            <p:cNvPr id="45098" name="Line 42"/>
            <p:cNvSpPr>
              <a:spLocks noChangeShapeType="1"/>
            </p:cNvSpPr>
            <p:nvPr/>
          </p:nvSpPr>
          <p:spPr bwMode="auto">
            <a:xfrm>
              <a:off x="2990" y="1979"/>
              <a:ext cx="298" cy="750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099" name="Line 43"/>
            <p:cNvSpPr>
              <a:spLocks noChangeShapeType="1"/>
            </p:cNvSpPr>
            <p:nvPr/>
          </p:nvSpPr>
          <p:spPr bwMode="auto">
            <a:xfrm>
              <a:off x="3160" y="2146"/>
              <a:ext cx="0" cy="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100" name="Rectangle 44"/>
            <p:cNvSpPr>
              <a:spLocks noChangeArrowheads="1"/>
            </p:cNvSpPr>
            <p:nvPr/>
          </p:nvSpPr>
          <p:spPr bwMode="auto">
            <a:xfrm>
              <a:off x="2608" y="2354"/>
              <a:ext cx="1231" cy="82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1" name="Rectangle 45"/>
            <p:cNvSpPr>
              <a:spLocks noChangeArrowheads="1"/>
            </p:cNvSpPr>
            <p:nvPr/>
          </p:nvSpPr>
          <p:spPr bwMode="auto">
            <a:xfrm>
              <a:off x="2608" y="2604"/>
              <a:ext cx="1289" cy="208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2" name="Text Box 46"/>
            <p:cNvSpPr txBox="1">
              <a:spLocks noChangeArrowheads="1"/>
            </p:cNvSpPr>
            <p:nvPr/>
          </p:nvSpPr>
          <p:spPr bwMode="auto">
            <a:xfrm>
              <a:off x="3334" y="2160"/>
              <a:ext cx="551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ja-JP" sz="1600">
                  <a:solidFill>
                    <a:srgbClr val="000066"/>
                  </a:solidFill>
                  <a:cs typeface="Arial" charset="0"/>
                </a:rPr>
                <a:t>Low-Z</a:t>
              </a:r>
            </a:p>
          </p:txBody>
        </p:sp>
        <p:sp>
          <p:nvSpPr>
            <p:cNvPr id="45103" name="Text Box 47"/>
            <p:cNvSpPr txBox="1">
              <a:spLocks noChangeArrowheads="1"/>
            </p:cNvSpPr>
            <p:nvPr/>
          </p:nvSpPr>
          <p:spPr bwMode="auto">
            <a:xfrm>
              <a:off x="2948" y="2436"/>
              <a:ext cx="891" cy="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ja-JP" sz="1600">
                  <a:solidFill>
                    <a:srgbClr val="000066"/>
                  </a:solidFill>
                  <a:cs typeface="Arial" charset="0"/>
                </a:rPr>
                <a:t>High-Z</a:t>
              </a:r>
            </a:p>
          </p:txBody>
        </p:sp>
        <p:sp>
          <p:nvSpPr>
            <p:cNvPr id="45104" name="AutoShape 48"/>
            <p:cNvSpPr>
              <a:spLocks noChangeArrowheads="1"/>
            </p:cNvSpPr>
            <p:nvPr/>
          </p:nvSpPr>
          <p:spPr bwMode="auto">
            <a:xfrm>
              <a:off x="2735" y="1979"/>
              <a:ext cx="128" cy="166"/>
            </a:xfrm>
            <a:prstGeom prst="star5">
              <a:avLst/>
            </a:prstGeom>
            <a:solidFill>
              <a:srgbClr val="FF6600"/>
            </a:solidFill>
            <a:ln w="9525">
              <a:solidFill>
                <a:srgbClr val="A5002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ja-JP" altLang="en-US" b="1">
                <a:solidFill>
                  <a:srgbClr val="FFFF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45105" name="Line 49"/>
            <p:cNvSpPr>
              <a:spLocks noChangeShapeType="1"/>
            </p:cNvSpPr>
            <p:nvPr/>
          </p:nvSpPr>
          <p:spPr bwMode="auto">
            <a:xfrm>
              <a:off x="2863" y="2146"/>
              <a:ext cx="297" cy="249"/>
            </a:xfrm>
            <a:prstGeom prst="line">
              <a:avLst/>
            </a:prstGeom>
            <a:noFill/>
            <a:ln w="38100">
              <a:solidFill>
                <a:srgbClr val="FF66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106" name="Line 50"/>
            <p:cNvSpPr>
              <a:spLocks noChangeShapeType="1"/>
            </p:cNvSpPr>
            <p:nvPr/>
          </p:nvSpPr>
          <p:spPr bwMode="auto">
            <a:xfrm>
              <a:off x="3160" y="2396"/>
              <a:ext cx="128" cy="333"/>
            </a:xfrm>
            <a:prstGeom prst="line">
              <a:avLst/>
            </a:prstGeom>
            <a:noFill/>
            <a:ln w="38100">
              <a:solidFill>
                <a:srgbClr val="FF66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107" name="Oval 51"/>
            <p:cNvSpPr>
              <a:spLocks noChangeArrowheads="1"/>
            </p:cNvSpPr>
            <p:nvPr/>
          </p:nvSpPr>
          <p:spPr bwMode="auto">
            <a:xfrm rot="-1426341">
              <a:off x="2819" y="2013"/>
              <a:ext cx="382" cy="84"/>
            </a:xfrm>
            <a:prstGeom prst="ellips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08" name="Line 52"/>
            <p:cNvSpPr>
              <a:spLocks noChangeShapeType="1"/>
            </p:cNvSpPr>
            <p:nvPr/>
          </p:nvSpPr>
          <p:spPr bwMode="auto">
            <a:xfrm flipH="1">
              <a:off x="3160" y="1979"/>
              <a:ext cx="42" cy="417"/>
            </a:xfrm>
            <a:prstGeom prst="line">
              <a:avLst/>
            </a:prstGeom>
            <a:noFill/>
            <a:ln w="9525">
              <a:solidFill>
                <a:srgbClr val="A5002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109" name="Rectangle 53"/>
            <p:cNvSpPr>
              <a:spLocks noChangeArrowheads="1"/>
            </p:cNvSpPr>
            <p:nvPr/>
          </p:nvSpPr>
          <p:spPr bwMode="auto">
            <a:xfrm>
              <a:off x="3167" y="2811"/>
              <a:ext cx="775" cy="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/>
              <a:r>
                <a:rPr lang="en-US" altLang="ja-JP" sz="1400" dirty="0">
                  <a:solidFill>
                    <a:srgbClr val="000066"/>
                  </a:solidFill>
                  <a:cs typeface="Arial" charset="0"/>
                </a:rPr>
                <a:t>Single Compton</a:t>
              </a:r>
            </a:p>
          </p:txBody>
        </p:sp>
      </p:grpSp>
      <p:sp>
        <p:nvSpPr>
          <p:cNvPr id="45110" name="Text Box 54"/>
          <p:cNvSpPr txBox="1">
            <a:spLocks noChangeArrowheads="1"/>
          </p:cNvSpPr>
          <p:nvPr/>
        </p:nvSpPr>
        <p:spPr bwMode="auto">
          <a:xfrm>
            <a:off x="1052502" y="5517232"/>
            <a:ext cx="2943434" cy="9233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ja-JP" altLang="en-US" dirty="0" smtClean="0"/>
              <a:t> </a:t>
            </a:r>
            <a:r>
              <a:rPr lang="en-US" altLang="ja-JP" dirty="0" smtClean="0"/>
              <a:t>wide Energy band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pPr>
              <a:buFontTx/>
              <a:buChar char="•"/>
            </a:pPr>
            <a:r>
              <a:rPr lang="en-US" altLang="ja-JP" dirty="0" smtClean="0"/>
              <a:t> only </a:t>
            </a:r>
            <a:r>
              <a:rPr lang="en-US" altLang="ja-JP" dirty="0"/>
              <a:t>event circle</a:t>
            </a:r>
          </a:p>
          <a:p>
            <a:pPr>
              <a:buFontTx/>
              <a:buChar char="•"/>
            </a:pPr>
            <a:r>
              <a:rPr lang="en-US" altLang="ja-JP" dirty="0"/>
              <a:t> no background </a:t>
            </a:r>
            <a:r>
              <a:rPr lang="en-US" altLang="ja-JP" dirty="0" smtClean="0"/>
              <a:t>rejection</a:t>
            </a:r>
            <a:endParaRPr lang="en-US" altLang="ja-JP" dirty="0"/>
          </a:p>
        </p:txBody>
      </p:sp>
      <p:sp>
        <p:nvSpPr>
          <p:cNvPr id="45111" name="AutoShape 55"/>
          <p:cNvSpPr>
            <a:spLocks noChangeArrowheads="1"/>
          </p:cNvSpPr>
          <p:nvPr/>
        </p:nvSpPr>
        <p:spPr bwMode="auto">
          <a:xfrm>
            <a:off x="914400" y="6436568"/>
            <a:ext cx="762000" cy="304800"/>
          </a:xfrm>
          <a:prstGeom prst="rightArrow">
            <a:avLst>
              <a:gd name="adj1" fmla="val 50000"/>
              <a:gd name="adj2" fmla="val 1208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112" name="Text Box 56"/>
          <p:cNvSpPr txBox="1">
            <a:spLocks noChangeArrowheads="1"/>
          </p:cNvSpPr>
          <p:nvPr/>
        </p:nvSpPr>
        <p:spPr bwMode="auto">
          <a:xfrm>
            <a:off x="1736725" y="6453336"/>
            <a:ext cx="5326314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A new method with </a:t>
            </a:r>
            <a:r>
              <a:rPr lang="en-US" altLang="ja-JP" dirty="0" smtClean="0">
                <a:solidFill>
                  <a:srgbClr val="FF0000"/>
                </a:solidFill>
              </a:rPr>
              <a:t>satisfying requirements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43" name="Text Box 40"/>
          <p:cNvSpPr txBox="1">
            <a:spLocks noChangeArrowheads="1"/>
          </p:cNvSpPr>
          <p:nvPr/>
        </p:nvSpPr>
        <p:spPr bwMode="auto">
          <a:xfrm>
            <a:off x="991418" y="2996952"/>
            <a:ext cx="527740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ja-JP" altLang="en-US" dirty="0"/>
              <a:t> </a:t>
            </a:r>
            <a:r>
              <a:rPr lang="en-US" altLang="ja-JP" dirty="0" smtClean="0"/>
              <a:t>wide FOV &amp; good angular resolution</a:t>
            </a:r>
            <a:endParaRPr lang="en-US" altLang="ja-JP" dirty="0"/>
          </a:p>
          <a:p>
            <a:pPr>
              <a:buFontTx/>
              <a:buChar char="•"/>
            </a:pPr>
            <a:r>
              <a:rPr lang="en-US" altLang="ja-JP" dirty="0"/>
              <a:t> </a:t>
            </a:r>
            <a:r>
              <a:rPr lang="en-US" altLang="ja-JP" dirty="0" smtClean="0"/>
              <a:t>photons from outside </a:t>
            </a:r>
            <a:r>
              <a:rPr lang="en-US" altLang="ja-JP" dirty="0"/>
              <a:t>of </a:t>
            </a:r>
            <a:r>
              <a:rPr lang="en-US" altLang="ja-JP" dirty="0" smtClean="0"/>
              <a:t>mask are background</a:t>
            </a:r>
          </a:p>
          <a:p>
            <a:pPr>
              <a:buFontTx/>
              <a:buChar char="•"/>
            </a:pPr>
            <a:r>
              <a:rPr lang="en-US" altLang="ja-JP" dirty="0"/>
              <a:t> </a:t>
            </a:r>
            <a:r>
              <a:rPr lang="en-US" altLang="ja-JP" dirty="0" smtClean="0"/>
              <a:t>imaging </a:t>
            </a:r>
            <a:r>
              <a:rPr lang="en-US" altLang="ja-JP" dirty="0"/>
              <a:t>of the spread sources is </a:t>
            </a:r>
            <a:r>
              <a:rPr lang="en-US" altLang="ja-JP" dirty="0" smtClean="0"/>
              <a:t>difficult</a:t>
            </a:r>
            <a:endParaRPr lang="en-US" altLang="ja-JP" dirty="0"/>
          </a:p>
          <a:p>
            <a:pPr>
              <a:buFontTx/>
              <a:buChar char="•"/>
            </a:pPr>
            <a:r>
              <a:rPr lang="en-US" altLang="ja-JP" dirty="0"/>
              <a:t> Energy &lt; </a:t>
            </a:r>
            <a:r>
              <a:rPr lang="en-US" altLang="ja-JP" dirty="0" smtClean="0"/>
              <a:t>1MeV</a:t>
            </a:r>
          </a:p>
        </p:txBody>
      </p:sp>
      <p:sp>
        <p:nvSpPr>
          <p:cNvPr id="44" name="Text Box 40"/>
          <p:cNvSpPr txBox="1">
            <a:spLocks noChangeArrowheads="1"/>
          </p:cNvSpPr>
          <p:nvPr/>
        </p:nvSpPr>
        <p:spPr bwMode="auto">
          <a:xfrm>
            <a:off x="1005583" y="4366845"/>
            <a:ext cx="439735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ja-JP" altLang="en-US" dirty="0"/>
              <a:t> </a:t>
            </a:r>
            <a:r>
              <a:rPr lang="en-US" altLang="ja-JP" dirty="0" smtClean="0"/>
              <a:t>narrow FOV &amp; good angular resolution</a:t>
            </a:r>
            <a:endParaRPr lang="en-US" altLang="ja-JP" dirty="0"/>
          </a:p>
          <a:p>
            <a:pPr>
              <a:buFontTx/>
              <a:buChar char="•"/>
            </a:pPr>
            <a:r>
              <a:rPr lang="en-US" altLang="ja-JP" dirty="0"/>
              <a:t> </a:t>
            </a:r>
            <a:r>
              <a:rPr lang="en-US" altLang="ja-JP" dirty="0" smtClean="0"/>
              <a:t>mono-energy</a:t>
            </a:r>
            <a:endParaRPr lang="en-US" altLang="ja-JP" dirty="0"/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487970"/>
              </p:ext>
            </p:extLst>
          </p:nvPr>
        </p:nvGraphicFramePr>
        <p:xfrm>
          <a:off x="6697031" y="2492896"/>
          <a:ext cx="2339465" cy="1872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Picture" r:id="rId3" imgW="2901456" imgH="2322384" progId="PhotoDraw.Document">
                  <p:embed/>
                </p:oleObj>
              </mc:Choice>
              <mc:Fallback>
                <p:oleObj name="Picture" r:id="rId3" imgW="2901456" imgH="2322384" progId="PhotoDraw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7031" y="2492896"/>
                        <a:ext cx="2339465" cy="18722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114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8348778"/>
              </p:ext>
            </p:extLst>
          </p:nvPr>
        </p:nvGraphicFramePr>
        <p:xfrm>
          <a:off x="3581400" y="5379367"/>
          <a:ext cx="3048000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3" name="Picture" r:id="rId5" imgW="8119201" imgH="1517779" progId="PhotoDraw.Document">
                  <p:embed/>
                </p:oleObj>
              </mc:Choice>
              <mc:Fallback>
                <p:oleObj name="Picture" r:id="rId5" imgW="8119201" imgH="1517779" progId="PhotoDraw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1400" y="5379367"/>
                        <a:ext cx="3048000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884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14988"/>
            <a:ext cx="8319748" cy="6858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ja-JP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 (sub-MeV/MeV gamma-ray astronomy )</a:t>
            </a:r>
            <a:endParaRPr lang="en-US" altLang="ja-JP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富士ポップ" pitchFamily="49" charset="-128"/>
            </a:endParaRP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34925" y="1084263"/>
            <a:ext cx="4794250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en-US" altLang="ja-JP" sz="2400" dirty="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sz="2400" dirty="0" err="1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Nucleosynthesis</a:t>
            </a:r>
            <a:endParaRPr lang="en-US" altLang="ja-JP" sz="2400" dirty="0">
              <a:latin typeface="Comic Sans MS" pitchFamily="66" charset="0"/>
              <a:ea typeface="HGS創英角ﾎﾟｯﾌﾟ体" pitchFamily="50" charset="-128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altLang="ja-JP" dirty="0">
                <a:latin typeface="Comic Sans MS" pitchFamily="66" charset="0"/>
                <a:ea typeface="HGS創英角ﾎﾟｯﾌﾟ体" pitchFamily="50" charset="-128"/>
              </a:rPr>
              <a:t>	</a:t>
            </a:r>
            <a:r>
              <a:rPr lang="en-US" altLang="ja-JP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SNR</a:t>
            </a: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: Radio-isotopes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dirty="0">
                <a:latin typeface="Comic Sans MS" pitchFamily="66" charset="0"/>
                <a:ea typeface="HGS創英角ﾎﾟｯﾌﾟ体" pitchFamily="50" charset="-128"/>
              </a:rPr>
              <a:t>	</a:t>
            </a:r>
            <a:r>
              <a:rPr lang="en-US" altLang="ja-JP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Galactic plane</a:t>
            </a: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: </a:t>
            </a:r>
            <a:r>
              <a:rPr lang="en-US" altLang="ja-JP" baseline="300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26</a:t>
            </a: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Al</a:t>
            </a:r>
            <a:r>
              <a:rPr lang="ja-JP" altLang="en-US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・</a:t>
            </a:r>
            <a:r>
              <a:rPr lang="en-US" altLang="ja-JP" baseline="300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60</a:t>
            </a: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Fe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	Annihilation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en-US" altLang="ja-JP" sz="2400" dirty="0">
                <a:solidFill>
                  <a:schemeClr val="folHlink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sz="2400" dirty="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Acceleration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dirty="0"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dirty="0" smtClean="0">
                <a:latin typeface="Comic Sans MS" pitchFamily="66" charset="0"/>
                <a:ea typeface="HGS創英角ﾎﾟｯﾌﾟ体" pitchFamily="50" charset="-128"/>
              </a:rPr>
              <a:t>             </a:t>
            </a:r>
            <a:r>
              <a:rPr lang="en-US" altLang="ja-JP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GRB, Jet </a:t>
            </a:r>
            <a:r>
              <a:rPr lang="en-US" altLang="ja-JP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(AGN) </a:t>
            </a: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: Synchrotron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		</a:t>
            </a:r>
            <a:r>
              <a:rPr lang="en-US" altLang="ja-JP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      + </a:t>
            </a: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Inverse Compton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en-US" altLang="ja-JP" sz="2400" dirty="0">
                <a:solidFill>
                  <a:schemeClr val="folHlink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sz="2400" dirty="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Strong Gravitational Potential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dirty="0">
                <a:latin typeface="Comic Sans MS" pitchFamily="66" charset="0"/>
                <a:ea typeface="HGS創英角ﾎﾟｯﾌﾟ体" pitchFamily="50" charset="-128"/>
              </a:rPr>
              <a:t>	</a:t>
            </a:r>
            <a:r>
              <a:rPr lang="en-US" altLang="ja-JP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Black Hole </a:t>
            </a: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: accretion disk, </a:t>
            </a:r>
            <a:r>
              <a:rPr lang="en-US" altLang="ja-JP" b="1" dirty="0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</a:rPr>
              <a:t>p</a:t>
            </a:r>
            <a:r>
              <a:rPr lang="en-US" altLang="ja-JP" b="1" baseline="300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0</a:t>
            </a:r>
          </a:p>
          <a:p>
            <a:pPr eaLnBrk="1" hangingPunct="1">
              <a:buFont typeface="Wingdings" pitchFamily="2" charset="2"/>
              <a:buBlip>
                <a:blip r:embed="rId3"/>
              </a:buBlip>
            </a:pPr>
            <a:r>
              <a:rPr lang="en-US" altLang="ja-JP" sz="24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Etc.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dirty="0">
                <a:latin typeface="Comic Sans MS" pitchFamily="66" charset="0"/>
                <a:ea typeface="HGS創英角ﾎﾟｯﾌﾟ体" pitchFamily="50" charset="-128"/>
              </a:rPr>
              <a:t>	</a:t>
            </a:r>
            <a:r>
              <a:rPr lang="en-US" altLang="ja-JP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Gamma-ray Pulsar, solar flare</a:t>
            </a: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</a:p>
        </p:txBody>
      </p:sp>
      <p:sp>
        <p:nvSpPr>
          <p:cNvPr id="1030" name="テキスト ボックス 20"/>
          <p:cNvSpPr txBox="1">
            <a:spLocks noChangeArrowheads="1"/>
          </p:cNvSpPr>
          <p:nvPr/>
        </p:nvSpPr>
        <p:spPr bwMode="auto">
          <a:xfrm>
            <a:off x="285750" y="4572000"/>
            <a:ext cx="8547100" cy="10160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 The observation of continuum component is also important.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 Where are MeV gamma-ray objects?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 There are many background events which obstruct the observations.</a:t>
            </a:r>
            <a:endParaRPr lang="ja-JP" altLang="en-US" sz="2000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1031" name="テキスト ボックス 24"/>
          <p:cNvSpPr txBox="1">
            <a:spLocks noChangeArrowheads="1"/>
          </p:cNvSpPr>
          <p:nvPr/>
        </p:nvSpPr>
        <p:spPr bwMode="auto">
          <a:xfrm>
            <a:off x="500063" y="5854700"/>
            <a:ext cx="4919662" cy="708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Requirements for </a:t>
            </a:r>
          </a:p>
          <a:p>
            <a:pPr eaLnBrk="1" hangingPunct="1"/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  the next-generation detectors are …</a:t>
            </a:r>
            <a:endParaRPr lang="ja-JP" altLang="en-US" sz="2000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1032" name="テキスト ボックス 22"/>
          <p:cNvSpPr txBox="1">
            <a:spLocks noChangeArrowheads="1"/>
          </p:cNvSpPr>
          <p:nvPr/>
        </p:nvSpPr>
        <p:spPr bwMode="auto">
          <a:xfrm>
            <a:off x="5435600" y="5699125"/>
            <a:ext cx="29940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 Wide-band detection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 Large Field of View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altLang="ja-JP" sz="20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 Background rejection</a:t>
            </a:r>
            <a:endParaRPr lang="ja-JP" altLang="en-US" sz="2000">
              <a:solidFill>
                <a:srgbClr val="FF0000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26" name="左中かっこ 25"/>
          <p:cNvSpPr/>
          <p:nvPr/>
        </p:nvSpPr>
        <p:spPr>
          <a:xfrm>
            <a:off x="5364163" y="5770563"/>
            <a:ext cx="71437" cy="785812"/>
          </a:xfrm>
          <a:prstGeom prst="leftBrac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0"/>
          </a:p>
        </p:txBody>
      </p:sp>
      <p:grpSp>
        <p:nvGrpSpPr>
          <p:cNvPr id="1034" name="グループ化 85"/>
          <p:cNvGrpSpPr>
            <a:grpSpLocks noChangeAspect="1"/>
          </p:cNvGrpSpPr>
          <p:nvPr/>
        </p:nvGrpSpPr>
        <p:grpSpPr bwMode="auto">
          <a:xfrm>
            <a:off x="4572000" y="1232789"/>
            <a:ext cx="4537075" cy="2952750"/>
            <a:chOff x="11878475" y="-963488"/>
            <a:chExt cx="8779144" cy="5713412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12636896" y="-963488"/>
            <a:ext cx="7462838" cy="5713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57" name="Picture" r:id="rId4" imgW="10289197" imgH="7875381" progId="">
                    <p:embed/>
                  </p:oleObj>
                </mc:Choice>
                <mc:Fallback>
                  <p:oleObj name="Picture" r:id="rId4" imgW="10289197" imgH="7875381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36896" y="-963488"/>
                          <a:ext cx="7462838" cy="5713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5" name="Text Box 8"/>
            <p:cNvSpPr txBox="1">
              <a:spLocks noChangeArrowheads="1"/>
            </p:cNvSpPr>
            <p:nvPr/>
          </p:nvSpPr>
          <p:spPr bwMode="auto">
            <a:xfrm>
              <a:off x="11878475" y="1168524"/>
              <a:ext cx="873494" cy="2175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4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Sensitivity</a:t>
              </a:r>
            </a:p>
          </p:txBody>
        </p:sp>
        <p:sp>
          <p:nvSpPr>
            <p:cNvPr id="1036" name="Text Box 10"/>
            <p:cNvSpPr txBox="1">
              <a:spLocks noChangeArrowheads="1"/>
            </p:cNvSpPr>
            <p:nvPr/>
          </p:nvSpPr>
          <p:spPr bwMode="auto">
            <a:xfrm>
              <a:off x="13689816" y="2265486"/>
              <a:ext cx="1129668" cy="41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800" b="1">
                  <a:solidFill>
                    <a:srgbClr val="008000"/>
                  </a:solidFill>
                  <a:latin typeface="Tahoma" pitchFamily="34" charset="0"/>
                  <a:ea typeface="HGS創英角ﾎﾟｯﾌﾟ体" pitchFamily="50" charset="-128"/>
                </a:rPr>
                <a:t>Astro-H</a:t>
              </a:r>
            </a:p>
          </p:txBody>
        </p:sp>
        <p:sp>
          <p:nvSpPr>
            <p:cNvPr id="1037" name="Line 11"/>
            <p:cNvSpPr>
              <a:spLocks noChangeShapeType="1"/>
            </p:cNvSpPr>
            <p:nvPr/>
          </p:nvSpPr>
          <p:spPr bwMode="auto">
            <a:xfrm>
              <a:off x="14051359" y="1544762"/>
              <a:ext cx="1871662" cy="360362"/>
            </a:xfrm>
            <a:prstGeom prst="line">
              <a:avLst/>
            </a:prstGeom>
            <a:noFill/>
            <a:ln w="381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38" name="Rectangle 12"/>
            <p:cNvSpPr>
              <a:spLocks noChangeArrowheads="1"/>
            </p:cNvSpPr>
            <p:nvPr/>
          </p:nvSpPr>
          <p:spPr bwMode="auto">
            <a:xfrm>
              <a:off x="16931084" y="1760662"/>
              <a:ext cx="3168650" cy="15843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ja-JP" altLang="ja-JP">
                <a:latin typeface="Tahoma" pitchFamily="34" charset="0"/>
                <a:ea typeface="HGS創英角ﾎﾟｯﾌﾟ体" pitchFamily="50" charset="-128"/>
              </a:endParaRPr>
            </a:p>
          </p:txBody>
        </p:sp>
        <p:sp>
          <p:nvSpPr>
            <p:cNvPr id="1039" name="Line 13"/>
            <p:cNvSpPr>
              <a:spLocks noChangeShapeType="1"/>
            </p:cNvSpPr>
            <p:nvPr/>
          </p:nvSpPr>
          <p:spPr bwMode="auto">
            <a:xfrm flipH="1" flipV="1">
              <a:off x="15923021" y="1905124"/>
              <a:ext cx="1368425" cy="503238"/>
            </a:xfrm>
            <a:prstGeom prst="line">
              <a:avLst/>
            </a:prstGeom>
            <a:noFill/>
            <a:ln w="381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0" name="Line 14"/>
            <p:cNvSpPr>
              <a:spLocks noChangeShapeType="1"/>
            </p:cNvSpPr>
            <p:nvPr/>
          </p:nvSpPr>
          <p:spPr bwMode="auto">
            <a:xfrm>
              <a:off x="17291446" y="2409949"/>
              <a:ext cx="1943100" cy="0"/>
            </a:xfrm>
            <a:prstGeom prst="line">
              <a:avLst/>
            </a:prstGeom>
            <a:noFill/>
            <a:ln w="381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1" name="Line 15"/>
            <p:cNvSpPr>
              <a:spLocks noChangeShapeType="1"/>
            </p:cNvSpPr>
            <p:nvPr/>
          </p:nvSpPr>
          <p:spPr bwMode="auto">
            <a:xfrm>
              <a:off x="19234546" y="2409949"/>
              <a:ext cx="865188" cy="503238"/>
            </a:xfrm>
            <a:prstGeom prst="line">
              <a:avLst/>
            </a:prstGeom>
            <a:noFill/>
            <a:ln w="38100" cap="rnd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2" name="Text Box 16"/>
            <p:cNvSpPr txBox="1">
              <a:spLocks noChangeArrowheads="1"/>
            </p:cNvSpPr>
            <p:nvPr/>
          </p:nvSpPr>
          <p:spPr bwMode="auto">
            <a:xfrm rot="862030">
              <a:off x="13259197" y="1175959"/>
              <a:ext cx="1203325" cy="416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800" b="1">
                  <a:solidFill>
                    <a:srgbClr val="000000"/>
                  </a:solidFill>
                  <a:latin typeface="Tahoma" pitchFamily="34" charset="0"/>
                  <a:ea typeface="HGS創英角ﾎﾟｯﾌﾟ体" pitchFamily="50" charset="-128"/>
                </a:rPr>
                <a:t>1mCrab</a:t>
              </a:r>
            </a:p>
          </p:txBody>
        </p:sp>
        <p:sp>
          <p:nvSpPr>
            <p:cNvPr id="1043" name="Line 17"/>
            <p:cNvSpPr>
              <a:spLocks noChangeShapeType="1"/>
            </p:cNvSpPr>
            <p:nvPr/>
          </p:nvSpPr>
          <p:spPr bwMode="auto">
            <a:xfrm>
              <a:off x="16715184" y="1978149"/>
              <a:ext cx="431800" cy="21590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4" name="Line 18"/>
            <p:cNvSpPr>
              <a:spLocks noChangeShapeType="1"/>
            </p:cNvSpPr>
            <p:nvPr/>
          </p:nvSpPr>
          <p:spPr bwMode="auto">
            <a:xfrm flipH="1">
              <a:off x="17146984" y="2194049"/>
              <a:ext cx="647700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5" name="Line 19"/>
            <p:cNvSpPr>
              <a:spLocks noChangeShapeType="1"/>
            </p:cNvSpPr>
            <p:nvPr/>
          </p:nvSpPr>
          <p:spPr bwMode="auto">
            <a:xfrm flipV="1">
              <a:off x="17794684" y="1544762"/>
              <a:ext cx="1439862" cy="649287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6" name="Rectangle 20"/>
            <p:cNvSpPr>
              <a:spLocks noChangeArrowheads="1"/>
            </p:cNvSpPr>
            <p:nvPr/>
          </p:nvSpPr>
          <p:spPr bwMode="auto">
            <a:xfrm>
              <a:off x="17002521" y="1185987"/>
              <a:ext cx="1441450" cy="5746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>
                <a:latin typeface="Comic Sans MS" pitchFamily="66" charset="0"/>
                <a:ea typeface="HGS創英角ﾎﾟｯﾌﾟ体" pitchFamily="50" charset="-128"/>
              </a:endParaRPr>
            </a:p>
          </p:txBody>
        </p:sp>
        <p:sp>
          <p:nvSpPr>
            <p:cNvPr id="1047" name="Line 21"/>
            <p:cNvSpPr>
              <a:spLocks noChangeShapeType="1"/>
            </p:cNvSpPr>
            <p:nvPr/>
          </p:nvSpPr>
          <p:spPr bwMode="auto">
            <a:xfrm>
              <a:off x="17002521" y="1617787"/>
              <a:ext cx="360363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8" name="Line 22"/>
            <p:cNvSpPr>
              <a:spLocks noChangeShapeType="1"/>
            </p:cNvSpPr>
            <p:nvPr/>
          </p:nvSpPr>
          <p:spPr bwMode="auto">
            <a:xfrm flipV="1">
              <a:off x="17362884" y="752599"/>
              <a:ext cx="936625" cy="8651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49" name="Text Box 23"/>
            <p:cNvSpPr txBox="1">
              <a:spLocks noChangeArrowheads="1"/>
            </p:cNvSpPr>
            <p:nvPr/>
          </p:nvSpPr>
          <p:spPr bwMode="auto">
            <a:xfrm>
              <a:off x="17867709" y="968499"/>
              <a:ext cx="1011928" cy="416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800" b="1">
                  <a:solidFill>
                    <a:srgbClr val="0066FF"/>
                  </a:solidFill>
                  <a:latin typeface="Tahoma" pitchFamily="34" charset="0"/>
                  <a:ea typeface="HGS創英角ﾎﾟｯﾌﾟ体" pitchFamily="50" charset="-128"/>
                </a:rPr>
                <a:t>EGRET</a:t>
              </a:r>
            </a:p>
          </p:txBody>
        </p:sp>
        <p:sp>
          <p:nvSpPr>
            <p:cNvPr id="1050" name="Line 24"/>
            <p:cNvSpPr>
              <a:spLocks noChangeShapeType="1"/>
            </p:cNvSpPr>
            <p:nvPr/>
          </p:nvSpPr>
          <p:spPr bwMode="auto">
            <a:xfrm>
              <a:off x="18947209" y="2122612"/>
              <a:ext cx="720725" cy="358775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1" name="Line 25"/>
            <p:cNvSpPr>
              <a:spLocks noChangeShapeType="1"/>
            </p:cNvSpPr>
            <p:nvPr/>
          </p:nvSpPr>
          <p:spPr bwMode="auto">
            <a:xfrm flipH="1">
              <a:off x="19667934" y="2194049"/>
              <a:ext cx="431800" cy="287338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2" name="Text Box 26"/>
            <p:cNvSpPr txBox="1">
              <a:spLocks noChangeArrowheads="1"/>
            </p:cNvSpPr>
            <p:nvPr/>
          </p:nvSpPr>
          <p:spPr bwMode="auto">
            <a:xfrm>
              <a:off x="19164695" y="1492373"/>
              <a:ext cx="1427618" cy="655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800" b="1">
                  <a:solidFill>
                    <a:srgbClr val="FF6600"/>
                  </a:solidFill>
                  <a:latin typeface="Tahoma" pitchFamily="34" charset="0"/>
                  <a:ea typeface="HGS創英角ﾎﾟｯﾌﾟ体" pitchFamily="50" charset="-128"/>
                </a:rPr>
                <a:t>Air </a:t>
              </a:r>
            </a:p>
            <a:p>
              <a:pPr eaLnBrk="1" hangingPunct="1"/>
              <a:r>
                <a:rPr lang="en-US" altLang="ja-JP" sz="800" b="1">
                  <a:solidFill>
                    <a:srgbClr val="FF6600"/>
                  </a:solidFill>
                  <a:latin typeface="Tahoma" pitchFamily="34" charset="0"/>
                  <a:ea typeface="HGS創英角ﾎﾟｯﾌﾟ体" pitchFamily="50" charset="-128"/>
                </a:rPr>
                <a:t>Cherenkov</a:t>
              </a:r>
            </a:p>
          </p:txBody>
        </p:sp>
        <p:sp>
          <p:nvSpPr>
            <p:cNvPr id="1053" name="Text Box 27"/>
            <p:cNvSpPr txBox="1">
              <a:spLocks noChangeArrowheads="1"/>
            </p:cNvSpPr>
            <p:nvPr/>
          </p:nvSpPr>
          <p:spPr bwMode="auto">
            <a:xfrm>
              <a:off x="16895422" y="1787593"/>
              <a:ext cx="924951" cy="416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800" b="1">
                  <a:solidFill>
                    <a:srgbClr val="3333CC"/>
                  </a:solidFill>
                  <a:latin typeface="Tahoma" pitchFamily="34" charset="0"/>
                  <a:ea typeface="HGS創英角ﾎﾟｯﾌﾟ体" pitchFamily="50" charset="-128"/>
                </a:rPr>
                <a:t>Fermi</a:t>
              </a:r>
            </a:p>
          </p:txBody>
        </p:sp>
        <p:sp>
          <p:nvSpPr>
            <p:cNvPr id="1054" name="Rectangle 28"/>
            <p:cNvSpPr>
              <a:spLocks noChangeArrowheads="1"/>
            </p:cNvSpPr>
            <p:nvPr/>
          </p:nvSpPr>
          <p:spPr bwMode="auto">
            <a:xfrm>
              <a:off x="15994460" y="4065712"/>
              <a:ext cx="1223963" cy="360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800" b="1">
                  <a:solidFill>
                    <a:srgbClr val="993300"/>
                  </a:solidFill>
                  <a:latin typeface="Tahoma" pitchFamily="34" charset="0"/>
                  <a:ea typeface="HGS創英角ﾎﾟｯﾌﾟ体" pitchFamily="50" charset="-128"/>
                </a:rPr>
                <a:t>～１</a:t>
              </a:r>
              <a:r>
                <a:rPr lang="en-US" altLang="ja-JP" sz="800" b="1">
                  <a:solidFill>
                    <a:srgbClr val="993300"/>
                  </a:solidFill>
                  <a:latin typeface="Tahoma" pitchFamily="34" charset="0"/>
                  <a:ea typeface="HGS創英角ﾎﾟｯﾌﾟ体" pitchFamily="50" charset="-128"/>
                </a:rPr>
                <a:t>°</a:t>
              </a:r>
            </a:p>
          </p:txBody>
        </p:sp>
        <p:sp>
          <p:nvSpPr>
            <p:cNvPr id="1055" name="Line 29"/>
            <p:cNvSpPr>
              <a:spLocks noChangeShapeType="1"/>
            </p:cNvSpPr>
            <p:nvPr/>
          </p:nvSpPr>
          <p:spPr bwMode="auto">
            <a:xfrm>
              <a:off x="14914959" y="1544762"/>
              <a:ext cx="1871662" cy="0"/>
            </a:xfrm>
            <a:prstGeom prst="line">
              <a:avLst/>
            </a:prstGeom>
            <a:noFill/>
            <a:ln w="165100">
              <a:solidFill>
                <a:srgbClr val="FF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6" name="Line 30"/>
            <p:cNvSpPr>
              <a:spLocks noChangeShapeType="1"/>
            </p:cNvSpPr>
            <p:nvPr/>
          </p:nvSpPr>
          <p:spPr bwMode="auto">
            <a:xfrm flipV="1">
              <a:off x="14410134" y="1473324"/>
              <a:ext cx="792162" cy="151288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7" name="Line 31"/>
            <p:cNvSpPr>
              <a:spLocks noChangeShapeType="1"/>
            </p:cNvSpPr>
            <p:nvPr/>
          </p:nvSpPr>
          <p:spPr bwMode="auto">
            <a:xfrm>
              <a:off x="16715184" y="1328862"/>
              <a:ext cx="287337" cy="28892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8" name="Line 33"/>
            <p:cNvSpPr>
              <a:spLocks noChangeShapeType="1"/>
            </p:cNvSpPr>
            <p:nvPr/>
          </p:nvSpPr>
          <p:spPr bwMode="auto">
            <a:xfrm flipV="1">
              <a:off x="14770496" y="1257424"/>
              <a:ext cx="215900" cy="287338"/>
            </a:xfrm>
            <a:prstGeom prst="line">
              <a:avLst/>
            </a:prstGeom>
            <a:noFill/>
            <a:ln w="76200">
              <a:solidFill>
                <a:srgbClr val="FFCC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059" name="AutoShape 35"/>
            <p:cNvSpPr>
              <a:spLocks noChangeArrowheads="1"/>
            </p:cNvSpPr>
            <p:nvPr/>
          </p:nvSpPr>
          <p:spPr bwMode="auto">
            <a:xfrm rot="5400000">
              <a:off x="11762083" y="3568825"/>
              <a:ext cx="1219200" cy="6858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altLang="ja-JP" sz="1200">
                  <a:solidFill>
                    <a:schemeClr val="tx2"/>
                  </a:solidFill>
                  <a:latin typeface="Comic Sans MS" pitchFamily="66" charset="0"/>
                  <a:ea typeface="HGP創英角ﾎﾟｯﾌﾟ体" pitchFamily="50" charset="-128"/>
                </a:rPr>
                <a:t>Good</a:t>
              </a:r>
            </a:p>
          </p:txBody>
        </p:sp>
        <p:sp>
          <p:nvSpPr>
            <p:cNvPr id="1060" name="AutoShape 36"/>
            <p:cNvSpPr>
              <a:spLocks noChangeArrowheads="1"/>
            </p:cNvSpPr>
            <p:nvPr/>
          </p:nvSpPr>
          <p:spPr bwMode="auto">
            <a:xfrm rot="16200000" flipV="1">
              <a:off x="11762081" y="216024"/>
              <a:ext cx="1219200" cy="6858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solidFill>
              <a:srgbClr val="FFFF00"/>
            </a:solidFill>
            <a:ln w="12700" cap="sq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/>
              <a:r>
                <a:rPr lang="en-US" altLang="ja-JP" sz="1200">
                  <a:solidFill>
                    <a:schemeClr val="tx2"/>
                  </a:solidFill>
                  <a:latin typeface="Comic Sans MS" pitchFamily="66" charset="0"/>
                  <a:ea typeface="HGP創英角ﾎﾟｯﾌﾟ体" pitchFamily="50" charset="-128"/>
                </a:rPr>
                <a:t>Bad</a:t>
              </a:r>
            </a:p>
          </p:txBody>
        </p:sp>
        <p:sp>
          <p:nvSpPr>
            <p:cNvPr id="82" name="Text Box 37"/>
            <p:cNvSpPr txBox="1">
              <a:spLocks noChangeArrowheads="1"/>
            </p:cNvSpPr>
            <p:nvPr/>
          </p:nvSpPr>
          <p:spPr bwMode="auto">
            <a:xfrm>
              <a:off x="12557339" y="289777"/>
              <a:ext cx="2134885" cy="491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ja-JP" sz="1050" b="1" dirty="0">
                  <a:solidFill>
                    <a:schemeClr val="tx2"/>
                  </a:solidFill>
                  <a:latin typeface="Arial" charset="0"/>
                  <a:ea typeface="+mn-ea"/>
                </a:rPr>
                <a:t>erg / (cm</a:t>
              </a:r>
              <a:r>
                <a:rPr lang="en-US" altLang="ja-JP" sz="1050" b="1" baseline="30000" dirty="0">
                  <a:solidFill>
                    <a:schemeClr val="tx2"/>
                  </a:solidFill>
                  <a:latin typeface="Arial" charset="0"/>
                  <a:ea typeface="+mn-ea"/>
                </a:rPr>
                <a:t>2</a:t>
              </a:r>
              <a:r>
                <a:rPr lang="en-US" altLang="ja-JP" sz="1050" b="1" dirty="0">
                  <a:solidFill>
                    <a:schemeClr val="tx2"/>
                  </a:solidFill>
                  <a:latin typeface="Arial" charset="0"/>
                  <a:ea typeface="+mn-ea"/>
                </a:rPr>
                <a:t> sec)</a:t>
              </a:r>
            </a:p>
          </p:txBody>
        </p:sp>
        <p:sp>
          <p:nvSpPr>
            <p:cNvPr id="1062" name="Rectangle 38"/>
            <p:cNvSpPr>
              <a:spLocks noChangeArrowheads="1"/>
            </p:cNvSpPr>
            <p:nvPr/>
          </p:nvSpPr>
          <p:spPr bwMode="auto">
            <a:xfrm>
              <a:off x="13167121" y="787524"/>
              <a:ext cx="8382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>
                <a:latin typeface="Comic Sans MS" pitchFamily="66" charset="0"/>
                <a:ea typeface="HGS創英角ﾎﾟｯﾌﾟ体" pitchFamily="50" charset="-128"/>
              </a:endParaRPr>
            </a:p>
          </p:txBody>
        </p:sp>
        <p:sp>
          <p:nvSpPr>
            <p:cNvPr id="1064" name="テキスト ボックス 84"/>
            <p:cNvSpPr txBox="1">
              <a:spLocks noChangeArrowheads="1"/>
            </p:cNvSpPr>
            <p:nvPr/>
          </p:nvSpPr>
          <p:spPr bwMode="auto">
            <a:xfrm>
              <a:off x="17210490" y="3044960"/>
              <a:ext cx="3447129" cy="595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400">
                  <a:latin typeface="Comic Sans MS" pitchFamily="66" charset="0"/>
                  <a:ea typeface="HGS創英角ﾎﾟｯﾌﾟ体" pitchFamily="50" charset="-128"/>
                </a:rPr>
                <a:t>Obs. Time : 10</a:t>
              </a:r>
              <a:r>
                <a:rPr lang="en-US" altLang="ja-JP" sz="1400" baseline="30000">
                  <a:latin typeface="Comic Sans MS" pitchFamily="66" charset="0"/>
                  <a:ea typeface="HGS創英角ﾎﾟｯﾌﾟ体" pitchFamily="50" charset="-128"/>
                </a:rPr>
                <a:t>6</a:t>
              </a:r>
              <a:r>
                <a:rPr lang="en-US" altLang="ja-JP" sz="1400">
                  <a:latin typeface="Comic Sans MS" pitchFamily="66" charset="0"/>
                  <a:ea typeface="HGS創英角ﾎﾟｯﾌﾟ体" pitchFamily="50" charset="-128"/>
                </a:rPr>
                <a:t> sec</a:t>
              </a:r>
              <a:endParaRPr lang="ja-JP" altLang="en-US" sz="1400">
                <a:latin typeface="Comic Sans MS" pitchFamily="66" charset="0"/>
                <a:ea typeface="HGS創英角ﾎﾟｯﾌﾟ体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165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153400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i="1" dirty="0"/>
              <a:t>COMPTEL (CGRO</a:t>
            </a:r>
            <a:r>
              <a:rPr lang="en-US" altLang="ja-JP" sz="3600" i="1" dirty="0">
                <a:latin typeface="富士ポップ" pitchFamily="49" charset="-128"/>
                <a:ea typeface="富士ポップ" pitchFamily="49" charset="-128"/>
              </a:rPr>
              <a:t>:</a:t>
            </a:r>
            <a:r>
              <a:rPr lang="en-US" altLang="ja-JP" sz="3600" i="1" dirty="0"/>
              <a:t>1991</a:t>
            </a:r>
            <a:r>
              <a:rPr lang="ja-JP" altLang="en-US" sz="3600" i="1" dirty="0"/>
              <a:t>～</a:t>
            </a:r>
            <a:r>
              <a:rPr lang="en-US" altLang="ja-JP" sz="3600" i="1" dirty="0"/>
              <a:t>2000)</a:t>
            </a:r>
          </a:p>
        </p:txBody>
      </p:sp>
      <p:grpSp>
        <p:nvGrpSpPr>
          <p:cNvPr id="7173" name="Group 3"/>
          <p:cNvGrpSpPr>
            <a:grpSpLocks/>
          </p:cNvGrpSpPr>
          <p:nvPr/>
        </p:nvGrpSpPr>
        <p:grpSpPr bwMode="auto">
          <a:xfrm>
            <a:off x="152400" y="990600"/>
            <a:ext cx="3657600" cy="3387725"/>
            <a:chOff x="240" y="816"/>
            <a:chExt cx="2304" cy="2134"/>
          </a:xfrm>
        </p:grpSpPr>
        <p:graphicFrame>
          <p:nvGraphicFramePr>
            <p:cNvPr id="7171" name="Object 3"/>
            <p:cNvGraphicFramePr>
              <a:graphicFrameLocks noChangeAspect="1"/>
            </p:cNvGraphicFramePr>
            <p:nvPr/>
          </p:nvGraphicFramePr>
          <p:xfrm>
            <a:off x="240" y="816"/>
            <a:ext cx="2304" cy="213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6" name="Picture" r:id="rId3" imgW="4388757" imgH="4065696" progId="">
                    <p:embed/>
                  </p:oleObj>
                </mc:Choice>
                <mc:Fallback>
                  <p:oleObj name="Picture" r:id="rId3" imgW="4388757" imgH="406569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816"/>
                          <a:ext cx="2304" cy="213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88" name="Text Box 5"/>
            <p:cNvSpPr txBox="1">
              <a:spLocks noChangeArrowheads="1"/>
            </p:cNvSpPr>
            <p:nvPr/>
          </p:nvSpPr>
          <p:spPr bwMode="auto">
            <a:xfrm>
              <a:off x="672" y="1039"/>
              <a:ext cx="28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000" i="1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E</a:t>
              </a:r>
              <a:r>
                <a:rPr lang="en-US" altLang="ja-JP" sz="2000" i="1" baseline="-250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0</a:t>
              </a:r>
              <a:endParaRPr lang="en-US" altLang="ja-JP" sz="2000" i="1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endParaRPr>
            </a:p>
          </p:txBody>
        </p:sp>
        <p:sp>
          <p:nvSpPr>
            <p:cNvPr id="7189" name="Text Box 6"/>
            <p:cNvSpPr txBox="1">
              <a:spLocks noChangeArrowheads="1"/>
            </p:cNvSpPr>
            <p:nvPr/>
          </p:nvSpPr>
          <p:spPr bwMode="auto">
            <a:xfrm>
              <a:off x="1200" y="1632"/>
              <a:ext cx="3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φ</a:t>
              </a:r>
            </a:p>
          </p:txBody>
        </p:sp>
        <p:sp>
          <p:nvSpPr>
            <p:cNvPr id="7190" name="Text Box 7"/>
            <p:cNvSpPr txBox="1">
              <a:spLocks noChangeArrowheads="1"/>
            </p:cNvSpPr>
            <p:nvPr/>
          </p:nvSpPr>
          <p:spPr bwMode="auto">
            <a:xfrm>
              <a:off x="1344" y="2263"/>
              <a:ext cx="26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000" i="1">
                  <a:solidFill>
                    <a:srgbClr val="FF0000"/>
                  </a:solidFill>
                  <a:latin typeface="Comic Sans MS" pitchFamily="66" charset="0"/>
                  <a:ea typeface="HGS創英角ﾎﾟｯﾌﾟ体" pitchFamily="50" charset="-128"/>
                </a:rPr>
                <a:t>E</a:t>
              </a:r>
              <a:r>
                <a:rPr lang="en-US" altLang="ja-JP" sz="2000" i="1" baseline="-25000">
                  <a:solidFill>
                    <a:srgbClr val="FF0000"/>
                  </a:solidFill>
                  <a:latin typeface="Comic Sans MS" pitchFamily="66" charset="0"/>
                  <a:ea typeface="HGS創英角ﾎﾟｯﾌﾟ体" pitchFamily="50" charset="-128"/>
                </a:rPr>
                <a:t>1</a:t>
              </a:r>
              <a:endParaRPr lang="en-US" altLang="ja-JP" sz="2000" i="1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endParaRPr>
            </a:p>
          </p:txBody>
        </p:sp>
        <p:sp>
          <p:nvSpPr>
            <p:cNvPr id="7191" name="Text Box 8"/>
            <p:cNvSpPr txBox="1">
              <a:spLocks noChangeArrowheads="1"/>
            </p:cNvSpPr>
            <p:nvPr/>
          </p:nvSpPr>
          <p:spPr bwMode="auto">
            <a:xfrm>
              <a:off x="912" y="2592"/>
              <a:ext cx="4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000" i="1">
                  <a:solidFill>
                    <a:schemeClr val="bg1"/>
                  </a:solidFill>
                  <a:latin typeface="Comic Sans MS" pitchFamily="66" charset="0"/>
                  <a:ea typeface="HGS創英角ﾎﾟｯﾌﾟ体" pitchFamily="50" charset="-128"/>
                </a:rPr>
                <a:t>E</a:t>
              </a:r>
              <a:r>
                <a:rPr lang="en-US" altLang="ja-JP" sz="2000" i="1" baseline="-25000">
                  <a:solidFill>
                    <a:schemeClr val="bg1"/>
                  </a:solidFill>
                  <a:latin typeface="Comic Sans MS" pitchFamily="66" charset="0"/>
                  <a:ea typeface="HGS創英角ﾎﾟｯﾌﾟ体" pitchFamily="50" charset="-128"/>
                </a:rPr>
                <a:t>2</a:t>
              </a:r>
              <a:endParaRPr lang="en-US" altLang="ja-JP" sz="2000" i="1">
                <a:solidFill>
                  <a:schemeClr val="bg1"/>
                </a:solidFill>
                <a:latin typeface="Comic Sans MS" pitchFamily="66" charset="0"/>
                <a:ea typeface="HGS創英角ﾎﾟｯﾌﾟ体" pitchFamily="50" charset="-128"/>
              </a:endParaRPr>
            </a:p>
          </p:txBody>
        </p:sp>
      </p:grpSp>
      <p:pic>
        <p:nvPicPr>
          <p:cNvPr id="717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437063"/>
            <a:ext cx="2438400" cy="226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3817938" y="914400"/>
            <a:ext cx="3883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en-US" altLang="ja-JP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Using Compton Scattering</a:t>
            </a:r>
          </a:p>
        </p:txBody>
      </p:sp>
      <p:sp>
        <p:nvSpPr>
          <p:cNvPr id="7176" name="Text Box 11"/>
          <p:cNvSpPr txBox="1">
            <a:spLocks noChangeArrowheads="1"/>
          </p:cNvSpPr>
          <p:nvPr/>
        </p:nvSpPr>
        <p:spPr bwMode="auto">
          <a:xfrm>
            <a:off x="3810000" y="1219200"/>
            <a:ext cx="42322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sz="2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energies of scattered gamma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		and recoil electron</a:t>
            </a:r>
          </a:p>
        </p:txBody>
      </p:sp>
      <p:sp>
        <p:nvSpPr>
          <p:cNvPr id="7177" name="Text Box 12"/>
          <p:cNvSpPr txBox="1">
            <a:spLocks noChangeArrowheads="1"/>
          </p:cNvSpPr>
          <p:nvPr/>
        </p:nvSpPr>
        <p:spPr bwMode="auto">
          <a:xfrm>
            <a:off x="5264150" y="1809750"/>
            <a:ext cx="3232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Energy of incident gamma</a:t>
            </a:r>
          </a:p>
          <a:p>
            <a:pPr eaLnBrk="1" hangingPunct="1"/>
            <a:r>
              <a:rPr lang="en-US" altLang="ja-JP" sz="20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Scattering angle</a:t>
            </a:r>
          </a:p>
        </p:txBody>
      </p:sp>
      <p:sp>
        <p:nvSpPr>
          <p:cNvPr id="7178" name="Text Box 13"/>
          <p:cNvSpPr txBox="1">
            <a:spLocks noChangeArrowheads="1"/>
          </p:cNvSpPr>
          <p:nvPr/>
        </p:nvSpPr>
        <p:spPr bwMode="auto">
          <a:xfrm>
            <a:off x="3810000" y="3124200"/>
            <a:ext cx="42354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en-US" altLang="ja-JP" sz="2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Compton scattering point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		&amp; Absorption point</a:t>
            </a:r>
          </a:p>
        </p:txBody>
      </p:sp>
      <p:sp>
        <p:nvSpPr>
          <p:cNvPr id="7179" name="Text Box 14"/>
          <p:cNvSpPr txBox="1">
            <a:spLocks noChangeArrowheads="1"/>
          </p:cNvSpPr>
          <p:nvPr/>
        </p:nvSpPr>
        <p:spPr bwMode="auto">
          <a:xfrm>
            <a:off x="5276850" y="3733800"/>
            <a:ext cx="3740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Direction of scattered gamma</a:t>
            </a:r>
          </a:p>
        </p:txBody>
      </p:sp>
      <p:sp>
        <p:nvSpPr>
          <p:cNvPr id="7180" name="AutoShape 15"/>
          <p:cNvSpPr>
            <a:spLocks noChangeArrowheads="1"/>
          </p:cNvSpPr>
          <p:nvPr/>
        </p:nvSpPr>
        <p:spPr bwMode="auto">
          <a:xfrm>
            <a:off x="4648200" y="3810000"/>
            <a:ext cx="533400" cy="228600"/>
          </a:xfrm>
          <a:prstGeom prst="rightArrow">
            <a:avLst>
              <a:gd name="adj1" fmla="val 50000"/>
              <a:gd name="adj2" fmla="val 1333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7181" name="Text Box 16"/>
          <p:cNvSpPr txBox="1">
            <a:spLocks noChangeArrowheads="1"/>
          </p:cNvSpPr>
          <p:nvPr/>
        </p:nvSpPr>
        <p:spPr bwMode="auto">
          <a:xfrm>
            <a:off x="3707904" y="5013176"/>
            <a:ext cx="468238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Restrict the direction of incident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  gamma-ray to </a:t>
            </a:r>
            <a:r>
              <a:rPr lang="en-US" altLang="ja-JP" dirty="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a circle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The source position is determined fully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  by piling up circles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		require 3 </a:t>
            </a:r>
            <a:r>
              <a:rPr lang="en-US" altLang="ja-JP" dirty="0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</a:rPr>
              <a:t>g</a:t>
            </a: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at least</a:t>
            </a:r>
          </a:p>
        </p:txBody>
      </p:sp>
      <p:sp>
        <p:nvSpPr>
          <p:cNvPr id="7182" name="AutoShape 17"/>
          <p:cNvSpPr>
            <a:spLocks noChangeArrowheads="1"/>
          </p:cNvSpPr>
          <p:nvPr/>
        </p:nvSpPr>
        <p:spPr bwMode="auto">
          <a:xfrm>
            <a:off x="5410200" y="4572000"/>
            <a:ext cx="1295400" cy="304800"/>
          </a:xfrm>
          <a:prstGeom prst="downArrow">
            <a:avLst>
              <a:gd name="adj1" fmla="val 50000"/>
              <a:gd name="adj2" fmla="val 484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7183" name="Text Box 18"/>
          <p:cNvSpPr txBox="1">
            <a:spLocks noChangeArrowheads="1"/>
          </p:cNvSpPr>
          <p:nvPr/>
        </p:nvSpPr>
        <p:spPr bwMode="auto">
          <a:xfrm>
            <a:off x="3810000" y="4114800"/>
            <a:ext cx="50180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u"/>
            </a:pPr>
            <a:r>
              <a:rPr lang="en-US" altLang="ja-JP" sz="2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ignore the direction of recoil electron</a:t>
            </a:r>
            <a:endParaRPr lang="en-US" altLang="ja-JP" b="1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7184" name="AutoShape 19"/>
          <p:cNvSpPr>
            <a:spLocks noChangeArrowheads="1"/>
          </p:cNvSpPr>
          <p:nvPr/>
        </p:nvSpPr>
        <p:spPr bwMode="auto">
          <a:xfrm>
            <a:off x="4648200" y="1981200"/>
            <a:ext cx="533400" cy="228600"/>
          </a:xfrm>
          <a:prstGeom prst="rightArrow">
            <a:avLst>
              <a:gd name="adj1" fmla="val 50000"/>
              <a:gd name="adj2" fmla="val 1333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7185" name="Text Box 20"/>
          <p:cNvSpPr txBox="1">
            <a:spLocks noChangeArrowheads="1"/>
          </p:cNvSpPr>
          <p:nvPr/>
        </p:nvSpPr>
        <p:spPr bwMode="auto">
          <a:xfrm>
            <a:off x="112713" y="2776538"/>
            <a:ext cx="1517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Liquid scinti.</a:t>
            </a:r>
          </a:p>
        </p:txBody>
      </p:sp>
      <p:sp>
        <p:nvSpPr>
          <p:cNvPr id="7186" name="Text Box 21"/>
          <p:cNvSpPr txBox="1">
            <a:spLocks noChangeArrowheads="1"/>
          </p:cNvSpPr>
          <p:nvPr/>
        </p:nvSpPr>
        <p:spPr bwMode="auto">
          <a:xfrm>
            <a:off x="87313" y="3514725"/>
            <a:ext cx="995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NaI(Tl)</a:t>
            </a: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4648200" y="2438400"/>
          <a:ext cx="4059238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name="Picture" r:id="rId6" imgW="8119201" imgH="1517779" progId="">
                  <p:embed/>
                </p:oleObj>
              </mc:Choice>
              <mc:Fallback>
                <p:oleObj name="Picture" r:id="rId6" imgW="8119201" imgH="151777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438400"/>
                        <a:ext cx="4059238" cy="758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87" name="AutoShape 23"/>
          <p:cNvSpPr>
            <a:spLocks noChangeArrowheads="1"/>
          </p:cNvSpPr>
          <p:nvPr/>
        </p:nvSpPr>
        <p:spPr bwMode="auto">
          <a:xfrm>
            <a:off x="4768354" y="6233864"/>
            <a:ext cx="533400" cy="202849"/>
          </a:xfrm>
          <a:prstGeom prst="rightArrow">
            <a:avLst>
              <a:gd name="adj1" fmla="val 50000"/>
              <a:gd name="adj2" fmla="val 13333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6080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52400" y="685800"/>
          <a:ext cx="3581400" cy="339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Picture" r:id="rId3" imgW="6357602" imgH="6028446" progId="">
                  <p:embed/>
                </p:oleObj>
              </mc:Choice>
              <mc:Fallback>
                <p:oleObj name="Picture" r:id="rId3" imgW="6357602" imgH="602844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685800"/>
                        <a:ext cx="3581400" cy="3395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i="1" dirty="0"/>
              <a:t>Background of COMPTEL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4038600" y="838200"/>
            <a:ext cx="487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ja-JP" b="1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G.Weidenspointner, et.al. (A&amp;A, 2001)</a:t>
            </a:r>
          </a:p>
        </p:txBody>
      </p:sp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4038600" y="1295400"/>
            <a:ext cx="4648200" cy="202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kumimoji="0" lang="en-US" altLang="ja-JP" sz="28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A</a:t>
            </a:r>
            <a:r>
              <a:rPr kumimoji="0" lang="ja-JP" altLang="en-US" sz="28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：</a:t>
            </a:r>
            <a:r>
              <a:rPr kumimoji="0" lang="en-US" altLang="ja-JP" sz="28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external </a:t>
            </a:r>
            <a:r>
              <a:rPr kumimoji="0" lang="en-US" altLang="ja-JP" sz="2800">
                <a:solidFill>
                  <a:srgbClr val="FF0000"/>
                </a:solidFill>
                <a:latin typeface="Symbol" pitchFamily="18" charset="2"/>
                <a:ea typeface="HGS創英角ﾎﾟｯﾌﾟ体" pitchFamily="50" charset="-128"/>
              </a:rPr>
              <a:t>g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kumimoji="0" lang="en-US" altLang="ja-JP" sz="28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B</a:t>
            </a:r>
            <a:r>
              <a:rPr kumimoji="0" lang="ja-JP" altLang="en-US" sz="28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：</a:t>
            </a:r>
            <a:r>
              <a:rPr kumimoji="0" lang="en-US" altLang="ja-JP" sz="28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internal </a:t>
            </a:r>
            <a:r>
              <a:rPr kumimoji="0" lang="en-US" altLang="ja-JP" sz="2800">
                <a:solidFill>
                  <a:srgbClr val="FF0000"/>
                </a:solidFill>
                <a:latin typeface="Symbol" pitchFamily="18" charset="2"/>
                <a:ea typeface="HGS創英角ﾎﾟｯﾌﾟ体" pitchFamily="50" charset="-128"/>
              </a:rPr>
              <a:t>g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kumimoji="0" lang="en-US" altLang="ja-JP" sz="2800">
                <a:solidFill>
                  <a:srgbClr val="996633"/>
                </a:solidFill>
                <a:latin typeface="Comic Sans MS" pitchFamily="66" charset="0"/>
                <a:ea typeface="HGS創英角ﾎﾟｯﾌﾟ体" pitchFamily="50" charset="-128"/>
              </a:rPr>
              <a:t>C</a:t>
            </a:r>
            <a:r>
              <a:rPr kumimoji="0" lang="ja-JP" altLang="en-US" sz="2800">
                <a:solidFill>
                  <a:srgbClr val="996633"/>
                </a:solidFill>
                <a:latin typeface="Comic Sans MS" pitchFamily="66" charset="0"/>
                <a:ea typeface="HGS創英角ﾎﾟｯﾌﾟ体" pitchFamily="50" charset="-128"/>
              </a:rPr>
              <a:t>：</a:t>
            </a:r>
            <a:r>
              <a:rPr kumimoji="0" lang="en-US" altLang="ja-JP" sz="2800">
                <a:solidFill>
                  <a:srgbClr val="996633"/>
                </a:solidFill>
                <a:latin typeface="Comic Sans MS" pitchFamily="66" charset="0"/>
                <a:ea typeface="HGS創英角ﾎﾟｯﾌﾟ体" pitchFamily="50" charset="-128"/>
              </a:rPr>
              <a:t>two </a:t>
            </a:r>
            <a:r>
              <a:rPr kumimoji="0" lang="en-US" altLang="ja-JP" sz="2800">
                <a:solidFill>
                  <a:srgbClr val="996633"/>
                </a:solidFill>
                <a:latin typeface="Symbol" pitchFamily="18" charset="2"/>
                <a:ea typeface="HGS創英角ﾎﾟｯﾌﾟ体" pitchFamily="50" charset="-128"/>
              </a:rPr>
              <a:t>g</a:t>
            </a:r>
            <a:r>
              <a:rPr kumimoji="0" lang="en-US" altLang="ja-JP" sz="2800" b="1">
                <a:solidFill>
                  <a:srgbClr val="663300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endParaRPr kumimoji="0" lang="en-US" altLang="ja-JP" sz="2800">
              <a:solidFill>
                <a:srgbClr val="663300"/>
              </a:solidFill>
              <a:latin typeface="Comic Sans MS" pitchFamily="66" charset="0"/>
              <a:ea typeface="HGS創英角ﾎﾟｯﾌﾟ体" pitchFamily="50" charset="-128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kumimoji="0" lang="en-US" altLang="ja-JP" sz="280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D</a:t>
            </a:r>
            <a:r>
              <a:rPr kumimoji="0" lang="ja-JP" altLang="en-US" sz="280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：</a:t>
            </a:r>
            <a:r>
              <a:rPr kumimoji="0" lang="en-US" altLang="ja-JP" sz="280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random coincidence</a:t>
            </a:r>
            <a:r>
              <a:rPr kumimoji="0" lang="en-US" altLang="ja-JP" sz="2800">
                <a:solidFill>
                  <a:srgbClr val="003300"/>
                </a:solidFill>
                <a:latin typeface="Comic Sans MS" pitchFamily="66" charset="0"/>
                <a:ea typeface="HGS創英角ﾎﾟｯﾌﾟ体" pitchFamily="50" charset="-128"/>
              </a:rPr>
              <a:t>  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</a:pPr>
            <a:r>
              <a:rPr kumimoji="0" lang="en-US" altLang="ja-JP" sz="28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E: proton-induced </a:t>
            </a:r>
            <a:r>
              <a:rPr kumimoji="0" lang="en-US" altLang="ja-JP" sz="2800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</a:rPr>
              <a:t>g</a:t>
            </a:r>
            <a:endParaRPr kumimoji="0" lang="en-US" altLang="ja-JP" sz="2800">
              <a:latin typeface="Symbol" pitchFamily="18" charset="2"/>
              <a:ea typeface="HGS創英角ﾎﾟｯﾌﾟ体" pitchFamily="50" charset="-128"/>
            </a:endParaRPr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4038600" y="3581400"/>
            <a:ext cx="5105400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75000"/>
              </a:lnSpc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Other background</a:t>
            </a:r>
          </a:p>
          <a:p>
            <a:pPr lvl="1">
              <a:lnSpc>
                <a:spcPct val="75000"/>
              </a:lnSpc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neutron</a:t>
            </a:r>
          </a:p>
          <a:p>
            <a:pPr lvl="1">
              <a:lnSpc>
                <a:spcPct val="75000"/>
              </a:lnSpc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electron</a:t>
            </a:r>
          </a:p>
          <a:p>
            <a:pPr lvl="1">
              <a:lnSpc>
                <a:spcPct val="75000"/>
              </a:lnSpc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gamma from atmosphere</a:t>
            </a: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127000" y="4114800"/>
          <a:ext cx="3708400" cy="2601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1" name="Picture" r:id="rId5" imgW="4083982" imgH="2864883" progId="">
                  <p:embed/>
                </p:oleObj>
              </mc:Choice>
              <mc:Fallback>
                <p:oleObj name="Picture" r:id="rId5" imgW="4083982" imgH="286488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000" y="4114800"/>
                        <a:ext cx="3708400" cy="2601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219200" y="3821113"/>
            <a:ext cx="2574925" cy="434975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rgbClr val="0066FF"/>
                </a:solidFill>
                <a:latin typeface="Comic Sans MS" pitchFamily="66" charset="0"/>
                <a:ea typeface="HGS創英角ﾎﾟｯﾌﾟ体" pitchFamily="50" charset="-128"/>
              </a:rPr>
              <a:t>TOF of 2 detectors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 rot="5400000">
            <a:off x="5254799" y="5424711"/>
            <a:ext cx="304800" cy="1209922"/>
          </a:xfrm>
          <a:prstGeom prst="rightArrow">
            <a:avLst>
              <a:gd name="adj1" fmla="val 50000"/>
              <a:gd name="adj2" fmla="val 6222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810000" y="4860925"/>
            <a:ext cx="52578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COMPTEL has rejected such background by the measurement of the Time Of Flight between 2 detectors.</a:t>
            </a:r>
            <a:endParaRPr lang="en-US" altLang="ja-JP" sz="2000" b="1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038600" y="6165304"/>
            <a:ext cx="51054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Background rejection </a:t>
            </a:r>
            <a:r>
              <a:rPr lang="en-US" altLang="ja-JP" sz="2000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was </a:t>
            </a:r>
            <a:r>
              <a:rPr lang="en-US" altLang="ja-JP" sz="2000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not complete</a:t>
            </a:r>
          </a:p>
          <a:p>
            <a:pPr eaLnBrk="1" hangingPunct="1"/>
            <a:r>
              <a:rPr lang="en-US" altLang="ja-JP" sz="2000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Bad S/N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887538" y="6396038"/>
            <a:ext cx="3397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0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574925" y="6396038"/>
            <a:ext cx="4540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10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914400" y="6396038"/>
            <a:ext cx="5603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-10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032125" y="6411913"/>
            <a:ext cx="901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[nsec]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136525" y="6396038"/>
            <a:ext cx="6016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-20</a:t>
            </a:r>
          </a:p>
        </p:txBody>
      </p:sp>
      <p:sp>
        <p:nvSpPr>
          <p:cNvPr id="8209" name="AutoShape 17"/>
          <p:cNvSpPr>
            <a:spLocks/>
          </p:cNvSpPr>
          <p:nvPr/>
        </p:nvSpPr>
        <p:spPr bwMode="auto">
          <a:xfrm>
            <a:off x="6481763" y="1371600"/>
            <a:ext cx="76200" cy="762000"/>
          </a:xfrm>
          <a:prstGeom prst="rightBrace">
            <a:avLst>
              <a:gd name="adj1" fmla="val 83333"/>
              <a:gd name="adj2" fmla="val 50000"/>
            </a:avLst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6557963" y="1320800"/>
            <a:ext cx="190023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Intrinsic</a:t>
            </a:r>
          </a:p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background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1981200" y="5354638"/>
            <a:ext cx="11430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chemeClr val="folHlink"/>
                </a:solidFill>
                <a:latin typeface="Comic Sans MS" pitchFamily="66" charset="0"/>
                <a:ea typeface="HGS創英角ﾎﾟｯﾌﾟ体" pitchFamily="50" charset="-128"/>
              </a:rPr>
              <a:t>forward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228600" y="4284663"/>
            <a:ext cx="13065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solidFill>
                  <a:schemeClr val="folHlink"/>
                </a:solidFill>
                <a:latin typeface="Comic Sans MS" pitchFamily="66" charset="0"/>
                <a:ea typeface="HGS創英角ﾎﾟｯﾌﾟ体" pitchFamily="50" charset="-128"/>
              </a:rPr>
              <a:t>backward</a:t>
            </a:r>
          </a:p>
        </p:txBody>
      </p:sp>
    </p:spTree>
    <p:extLst>
      <p:ext uri="{BB962C8B-B14F-4D97-AF65-F5344CB8AC3E}">
        <p14:creationId xmlns:p14="http://schemas.microsoft.com/office/powerpoint/2010/main" val="36195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4525963" y="2743200"/>
          <a:ext cx="2103437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0" name="Picture" r:id="rId3" imgW="3242804" imgH="3413478" progId="PhotoDraw.Document">
                  <p:embed/>
                </p:oleObj>
              </mc:Choice>
              <mc:Fallback>
                <p:oleObj name="Picture" r:id="rId3" imgW="3242804" imgH="3413478" progId="PhotoDraw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963" y="2743200"/>
                        <a:ext cx="2103437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6400800" y="3794125"/>
          <a:ext cx="2584450" cy="240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1" name="Picture" r:id="rId5" imgW="4309516" imgH="3834067" progId="PhotoDraw.Document">
                  <p:embed/>
                </p:oleObj>
              </mc:Choice>
              <mc:Fallback>
                <p:oleObj name="Picture" r:id="rId5" imgW="4309516" imgH="3834067" progId="PhotoDraw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3794125"/>
                        <a:ext cx="2584450" cy="2401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0" y="2667000"/>
          <a:ext cx="2101850" cy="220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2" name="Picture" r:id="rId7" imgW="3242804" imgH="3413478" progId="PhotoDraw.Document">
                  <p:embed/>
                </p:oleObj>
              </mc:Choice>
              <mc:Fallback>
                <p:oleObj name="Picture" r:id="rId7" imgW="3242804" imgH="3413478" progId="PhotoDraw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2667000"/>
                        <a:ext cx="2101850" cy="220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1752600" y="3733800"/>
          <a:ext cx="2743200" cy="249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53" name="Picture" r:id="rId9" imgW="3102608" imgH="2791737" progId="PhotoDraw.Document">
                  <p:embed/>
                </p:oleObj>
              </mc:Choice>
              <mc:Fallback>
                <p:oleObj name="Picture" r:id="rId9" imgW="3102608" imgH="2791737" progId="PhotoDraw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733800"/>
                        <a:ext cx="2743200" cy="2490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752600" y="3929063"/>
            <a:ext cx="14525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150 </a:t>
            </a:r>
            <a:r>
              <a:rPr lang="en-US" altLang="ja-JP" b="1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events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title"/>
          </p:nvPr>
        </p:nvSpPr>
        <p:spPr>
          <a:xfrm>
            <a:off x="228600" y="190500"/>
            <a:ext cx="8915400" cy="6477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200" dirty="0"/>
              <a:t>Comparison with the </a:t>
            </a:r>
            <a:r>
              <a:rPr lang="en-US" altLang="ja-JP" sz="3200" dirty="0" smtClean="0"/>
              <a:t>usual </a:t>
            </a:r>
            <a:r>
              <a:rPr lang="en-US" altLang="ja-JP" sz="3200" dirty="0"/>
              <a:t>Compton method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47650" y="1022822"/>
            <a:ext cx="4095750" cy="46196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Electron-Tracking Compton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4859338" y="1022350"/>
            <a:ext cx="3595856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Usual </a:t>
            </a:r>
            <a:r>
              <a:rPr lang="en-US" altLang="ja-JP" sz="2400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Compton Imaging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235825" y="5716588"/>
            <a:ext cx="1452563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>
                <a:solidFill>
                  <a:srgbClr val="990099"/>
                </a:solidFill>
                <a:latin typeface="Comic Sans MS" pitchFamily="66" charset="0"/>
                <a:ea typeface="HGS創英角ﾎﾟｯﾌﾟ体" pitchFamily="50" charset="-128"/>
              </a:rPr>
              <a:t>600 </a:t>
            </a:r>
            <a:r>
              <a:rPr lang="en-US" altLang="ja-JP" b="1">
                <a:solidFill>
                  <a:srgbClr val="990099"/>
                </a:solidFill>
                <a:latin typeface="Comic Sans MS" pitchFamily="66" charset="0"/>
                <a:ea typeface="HGS創英角ﾎﾟｯﾌﾟ体" pitchFamily="50" charset="-128"/>
              </a:rPr>
              <a:t>events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395288" y="1628775"/>
            <a:ext cx="35258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Using the electron tracks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468313" y="2030413"/>
            <a:ext cx="37830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ja-JP" altLang="en-US" b="1"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complete direction within</a:t>
            </a:r>
          </a:p>
          <a:p>
            <a:pPr eaLnBrk="1" hangingPunct="1"/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  </a:t>
            </a:r>
            <a:r>
              <a:rPr lang="en-US" altLang="ja-JP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sector form</a:t>
            </a:r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 error region </a:t>
            </a:r>
            <a:r>
              <a:rPr lang="en-US" altLang="ja-JP" b="1">
                <a:latin typeface="Comic Sans MS" pitchFamily="66" charset="0"/>
                <a:ea typeface="HGS創英角ﾎﾟｯﾌﾟ体" pitchFamily="50" charset="-128"/>
              </a:rPr>
              <a:t> </a:t>
            </a:r>
            <a:endParaRPr lang="en-US" altLang="ja-JP" b="1">
              <a:solidFill>
                <a:srgbClr val="FF0000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003800" y="2060575"/>
            <a:ext cx="34671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ja-JP" altLang="en-US" b="1"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only event circle within</a:t>
            </a:r>
          </a:p>
          <a:p>
            <a:pPr eaLnBrk="1" hangingPunct="1"/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  </a:t>
            </a:r>
            <a:r>
              <a:rPr lang="en-US" altLang="ja-JP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ring form</a:t>
            </a:r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 error region</a:t>
            </a:r>
          </a:p>
        </p:txBody>
      </p:sp>
      <p:sp>
        <p:nvSpPr>
          <p:cNvPr id="4110" name="AutoShape 14"/>
          <p:cNvSpPr>
            <a:spLocks noChangeArrowheads="1"/>
          </p:cNvSpPr>
          <p:nvPr/>
        </p:nvSpPr>
        <p:spPr bwMode="auto">
          <a:xfrm>
            <a:off x="1905000" y="2924175"/>
            <a:ext cx="609600" cy="352425"/>
          </a:xfrm>
          <a:prstGeom prst="downArrow">
            <a:avLst>
              <a:gd name="adj1" fmla="val 58037"/>
              <a:gd name="adj2" fmla="val 5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6400800" y="2924175"/>
            <a:ext cx="655638" cy="352425"/>
          </a:xfrm>
          <a:prstGeom prst="downArrow">
            <a:avLst>
              <a:gd name="adj1" fmla="val 58037"/>
              <a:gd name="adj2" fmla="val 5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4500563" y="1268413"/>
            <a:ext cx="0" cy="5113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1431925" y="6138863"/>
            <a:ext cx="517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-15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1219200" y="5972175"/>
            <a:ext cx="517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-15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3756025" y="6138863"/>
            <a:ext cx="434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15</a:t>
            </a:r>
          </a:p>
        </p:txBody>
      </p:sp>
      <p:sp>
        <p:nvSpPr>
          <p:cNvPr id="4116" name="Text Box 20"/>
          <p:cNvSpPr txBox="1">
            <a:spLocks noChangeArrowheads="1"/>
          </p:cNvSpPr>
          <p:nvPr/>
        </p:nvSpPr>
        <p:spPr bwMode="auto">
          <a:xfrm>
            <a:off x="1317625" y="3776663"/>
            <a:ext cx="434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15</a:t>
            </a:r>
          </a:p>
        </p:txBody>
      </p:sp>
      <p:sp>
        <p:nvSpPr>
          <p:cNvPr id="4117" name="Text Box 21"/>
          <p:cNvSpPr txBox="1">
            <a:spLocks noChangeArrowheads="1"/>
          </p:cNvSpPr>
          <p:nvPr/>
        </p:nvSpPr>
        <p:spPr bwMode="auto">
          <a:xfrm>
            <a:off x="2568575" y="6138863"/>
            <a:ext cx="860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X [cm]</a:t>
            </a:r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 rot="-5400000">
            <a:off x="1139825" y="4770438"/>
            <a:ext cx="858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Y [cm]</a:t>
            </a: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6080125" y="6110288"/>
            <a:ext cx="5175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-15</a:t>
            </a:r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5867400" y="5943600"/>
            <a:ext cx="517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-15</a:t>
            </a: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8404225" y="6110288"/>
            <a:ext cx="434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15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7216775" y="6110288"/>
            <a:ext cx="860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X [cm]</a:t>
            </a: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5965825" y="3824288"/>
            <a:ext cx="434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15</a:t>
            </a:r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 rot="-5400000">
            <a:off x="5734050" y="4894263"/>
            <a:ext cx="8588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Y [cm]</a:t>
            </a:r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4787900" y="1628775"/>
            <a:ext cx="4060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Not using the electron tracks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1992313" y="3200400"/>
            <a:ext cx="22748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000">
                <a:latin typeface="Comic Sans MS" pitchFamily="66" charset="0"/>
                <a:ea typeface="HGS創英角ﾎﾟｯﾌﾟ体" pitchFamily="50" charset="-128"/>
              </a:rPr>
              <a:t>2 </a:t>
            </a:r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sources were</a:t>
            </a:r>
          </a:p>
          <a:p>
            <a:pPr eaLnBrk="1" hangingPunct="1"/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separated clearly</a:t>
            </a:r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6659563" y="3200400"/>
            <a:ext cx="24844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Hard to separate </a:t>
            </a:r>
          </a:p>
          <a:p>
            <a:pPr eaLnBrk="1" hangingPunct="1"/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2 sources</a:t>
            </a:r>
            <a:r>
              <a:rPr lang="en-US" altLang="ja-JP" sz="2000">
                <a:ea typeface="HGS創英角ﾎﾟｯﾌﾟ体" pitchFamily="50" charset="-128"/>
              </a:rPr>
              <a:t> </a:t>
            </a:r>
          </a:p>
        </p:txBody>
      </p:sp>
      <p:sp>
        <p:nvSpPr>
          <p:cNvPr id="4128" name="Text Box 34"/>
          <p:cNvSpPr txBox="1">
            <a:spLocks noChangeArrowheads="1"/>
          </p:cNvSpPr>
          <p:nvPr/>
        </p:nvSpPr>
        <p:spPr bwMode="auto">
          <a:xfrm>
            <a:off x="5148263" y="6384925"/>
            <a:ext cx="37048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aseline="30000" dirty="0">
                <a:latin typeface="Comic Sans MS" pitchFamily="66" charset="0"/>
                <a:ea typeface="HGS創英角ﾎﾟｯﾌﾟ体" pitchFamily="50" charset="-128"/>
              </a:rPr>
              <a:t>137</a:t>
            </a:r>
            <a:r>
              <a:rPr lang="en-US" altLang="ja-JP" sz="2000" dirty="0">
                <a:latin typeface="Comic Sans MS" pitchFamily="66" charset="0"/>
                <a:ea typeface="HGS創英角ﾎﾟｯﾌﾟ体" pitchFamily="50" charset="-128"/>
              </a:rPr>
              <a:t>Cs(1MBq)</a:t>
            </a:r>
            <a:r>
              <a:rPr lang="en-US" altLang="ja-JP" sz="2000" b="1" dirty="0"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 sz="2000" dirty="0"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2, </a:t>
            </a:r>
            <a:r>
              <a:rPr lang="en-US" altLang="ja-JP" sz="2000" dirty="0" smtClean="0"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usual </a:t>
            </a:r>
            <a:r>
              <a:rPr lang="en-US" altLang="ja-JP" sz="2000" dirty="0"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Compton</a:t>
            </a:r>
          </a:p>
        </p:txBody>
      </p:sp>
      <p:sp>
        <p:nvSpPr>
          <p:cNvPr id="4129" name="Text Box 35"/>
          <p:cNvSpPr txBox="1">
            <a:spLocks noChangeArrowheads="1"/>
          </p:cNvSpPr>
          <p:nvPr/>
        </p:nvSpPr>
        <p:spPr bwMode="auto">
          <a:xfrm>
            <a:off x="381000" y="6400800"/>
            <a:ext cx="414178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aseline="30000">
                <a:latin typeface="Comic Sans MS" pitchFamily="66" charset="0"/>
                <a:ea typeface="HGS創英角ﾎﾟｯﾌﾟ体" pitchFamily="50" charset="-128"/>
              </a:rPr>
              <a:t>137</a:t>
            </a:r>
            <a:r>
              <a:rPr lang="en-US" altLang="ja-JP" sz="2000">
                <a:latin typeface="Comic Sans MS" pitchFamily="66" charset="0"/>
                <a:ea typeface="HGS創英角ﾎﾟｯﾌﾟ体" pitchFamily="50" charset="-128"/>
              </a:rPr>
              <a:t>Cs(1MBq)</a:t>
            </a:r>
            <a:r>
              <a:rPr lang="en-US" altLang="ja-JP" sz="2000" b="1"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 sz="2000"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2, Advanced Compton</a:t>
            </a:r>
          </a:p>
        </p:txBody>
      </p:sp>
      <p:sp>
        <p:nvSpPr>
          <p:cNvPr id="4130" name="Text Box 36"/>
          <p:cNvSpPr txBox="1">
            <a:spLocks noChangeArrowheads="1"/>
          </p:cNvSpPr>
          <p:nvPr/>
        </p:nvSpPr>
        <p:spPr bwMode="auto">
          <a:xfrm>
            <a:off x="2514600" y="2895600"/>
            <a:ext cx="16494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FF"/>
                </a:solidFill>
                <a:latin typeface="Comic Sans MS" pitchFamily="66" charset="0"/>
                <a:ea typeface="HGS創英角ﾎﾟｯﾌﾟ体" pitchFamily="50" charset="-128"/>
              </a:rPr>
              <a:t>Simply overlay</a:t>
            </a:r>
          </a:p>
        </p:txBody>
      </p:sp>
      <p:sp>
        <p:nvSpPr>
          <p:cNvPr id="4131" name="Text Box 37"/>
          <p:cNvSpPr txBox="1">
            <a:spLocks noChangeArrowheads="1"/>
          </p:cNvSpPr>
          <p:nvPr/>
        </p:nvSpPr>
        <p:spPr bwMode="auto">
          <a:xfrm>
            <a:off x="7086600" y="2895600"/>
            <a:ext cx="16494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FF"/>
                </a:solidFill>
                <a:latin typeface="Comic Sans MS" pitchFamily="66" charset="0"/>
                <a:ea typeface="HGS創英角ﾎﾟｯﾌﾟ体" pitchFamily="50" charset="-128"/>
              </a:rPr>
              <a:t>Simply overlay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421063" y="1484313"/>
            <a:ext cx="935037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latin typeface="+mn-lt"/>
              </a:rPr>
              <a:t>(ETCC)</a:t>
            </a:r>
            <a:endParaRPr lang="ja-JP" alt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667625" y="1474788"/>
            <a:ext cx="14303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latin typeface="+mn-lt"/>
              </a:rPr>
              <a:t>(COMPTEL)</a:t>
            </a:r>
            <a:endParaRPr lang="ja-JP" altLang="en-US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94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711200"/>
          <a:ext cx="4651375" cy="599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1" name="Picture" r:id="rId4" imgW="6802574" imgH="8765323" progId="">
                  <p:embed/>
                </p:oleObj>
              </mc:Choice>
              <mc:Fallback>
                <p:oleObj name="Picture" r:id="rId4" imgW="6802574" imgH="8765323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11200"/>
                        <a:ext cx="4651375" cy="599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Rectangle 8"/>
          <p:cNvSpPr>
            <a:spLocks noGrp="1" noChangeArrowheads="1"/>
          </p:cNvSpPr>
          <p:nvPr>
            <p:ph idx="1"/>
          </p:nvPr>
        </p:nvSpPr>
        <p:spPr>
          <a:xfrm>
            <a:off x="4500563" y="4276725"/>
            <a:ext cx="4500562" cy="1295400"/>
          </a:xfrm>
        </p:spPr>
        <p:txBody>
          <a:bodyPr/>
          <a:lstStyle/>
          <a:p>
            <a:pPr eaLnBrk="1" hangingPunct="1"/>
            <a:r>
              <a:rPr lang="en-US" altLang="ja-JP" sz="2000" smtClean="0">
                <a:solidFill>
                  <a:schemeClr val="tx2"/>
                </a:solidFill>
              </a:rPr>
              <a:t>1 photon </a:t>
            </a:r>
            <a:r>
              <a:rPr lang="en-US" altLang="ja-JP" sz="2000" smtClean="0">
                <a:solidFill>
                  <a:schemeClr val="tx2"/>
                </a:solidFill>
                <a:sym typeface="Symbol" pitchFamily="18" charset="2"/>
              </a:rPr>
              <a:t></a:t>
            </a:r>
            <a:r>
              <a:rPr lang="en-US" altLang="ja-JP" sz="2000" smtClean="0">
                <a:solidFill>
                  <a:schemeClr val="tx2"/>
                </a:solidFill>
              </a:rPr>
              <a:t> direction + energy</a:t>
            </a:r>
          </a:p>
          <a:p>
            <a:pPr eaLnBrk="1" hangingPunct="1"/>
            <a:r>
              <a:rPr lang="en-US" altLang="ja-JP" sz="2000" smtClean="0">
                <a:solidFill>
                  <a:schemeClr val="tx2"/>
                </a:solidFill>
              </a:rPr>
              <a:t>Large FOV (~3str)</a:t>
            </a:r>
          </a:p>
          <a:p>
            <a:pPr eaLnBrk="1" hangingPunct="1"/>
            <a:r>
              <a:rPr lang="en-US" altLang="ja-JP" sz="2000" smtClean="0">
                <a:solidFill>
                  <a:srgbClr val="FF0000"/>
                </a:solidFill>
              </a:rPr>
              <a:t>Kinematical background rejection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63880" cy="685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Electron-Tracking Compton </a:t>
            </a:r>
            <a:r>
              <a:rPr lang="en-US" altLang="ja-JP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Camera (ETCC)</a:t>
            </a:r>
            <a:endParaRPr lang="en-US" altLang="ja-JP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4786313" y="804863"/>
            <a:ext cx="3657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220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 Gaseous TPC : </a:t>
            </a:r>
            <a:r>
              <a:rPr lang="en-US" altLang="ja-JP" sz="22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Tracker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200">
                <a:latin typeface="Comic Sans MS" pitchFamily="66" charset="0"/>
                <a:ea typeface="HGS創英角ﾎﾟｯﾌﾟ体" pitchFamily="50" charset="-128"/>
              </a:rPr>
              <a:t>     </a:t>
            </a:r>
            <a:r>
              <a:rPr lang="en-US" altLang="ja-JP" sz="22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track and energy </a:t>
            </a:r>
          </a:p>
          <a:p>
            <a:pPr eaLnBrk="1" hangingPunct="1"/>
            <a:r>
              <a:rPr lang="en-US" altLang="ja-JP" sz="22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        of recoil electron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20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 Scintillator : </a:t>
            </a:r>
            <a:r>
              <a:rPr lang="en-US" altLang="ja-JP" sz="22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Absorber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200">
                <a:latin typeface="Comic Sans MS" pitchFamily="66" charset="0"/>
                <a:ea typeface="HGS創英角ﾎﾟｯﾌﾟ体" pitchFamily="50" charset="-128"/>
              </a:rPr>
              <a:t>     </a:t>
            </a:r>
            <a:r>
              <a:rPr lang="en-US" altLang="ja-JP" sz="22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position and energy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2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         of scattered gamma</a:t>
            </a:r>
          </a:p>
        </p:txBody>
      </p:sp>
      <p:sp>
        <p:nvSpPr>
          <p:cNvPr id="2056" name="AutoShape 5"/>
          <p:cNvSpPr>
            <a:spLocks noChangeArrowheads="1"/>
          </p:cNvSpPr>
          <p:nvPr/>
        </p:nvSpPr>
        <p:spPr bwMode="auto">
          <a:xfrm>
            <a:off x="6138863" y="2981325"/>
            <a:ext cx="1219200" cy="304800"/>
          </a:xfrm>
          <a:prstGeom prst="downArrow">
            <a:avLst>
              <a:gd name="adj1" fmla="val 42972"/>
              <a:gd name="adj2" fmla="val 5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2057" name="Text Box 6"/>
          <p:cNvSpPr txBox="1">
            <a:spLocks noChangeArrowheads="1"/>
          </p:cNvSpPr>
          <p:nvPr/>
        </p:nvSpPr>
        <p:spPr bwMode="auto">
          <a:xfrm>
            <a:off x="4565650" y="3444875"/>
            <a:ext cx="4435475" cy="76993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200">
                <a:solidFill>
                  <a:srgbClr val="FF0707"/>
                </a:solidFill>
                <a:latin typeface="Comic Sans MS" pitchFamily="66" charset="0"/>
                <a:ea typeface="HGS創英角ﾎﾟｯﾌﾟ体" pitchFamily="50" charset="-128"/>
              </a:rPr>
              <a:t>Reconstruct Compton scattering</a:t>
            </a:r>
          </a:p>
          <a:p>
            <a:pPr algn="ctr" eaLnBrk="1" hangingPunct="1"/>
            <a:r>
              <a:rPr lang="en-US" altLang="ja-JP" sz="2200">
                <a:solidFill>
                  <a:srgbClr val="FF0707"/>
                </a:solidFill>
                <a:latin typeface="Comic Sans MS" pitchFamily="66" charset="0"/>
                <a:ea typeface="HGS創英角ﾎﾟｯﾌﾟ体" pitchFamily="50" charset="-128"/>
              </a:rPr>
              <a:t>event by event</a:t>
            </a: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4800600" y="5357813"/>
          <a:ext cx="4129088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Picture" r:id="rId6" imgW="10337961" imgH="1712834" progId="">
                  <p:embed/>
                </p:oleObj>
              </mc:Choice>
              <mc:Fallback>
                <p:oleObj name="Picture" r:id="rId6" imgW="10337961" imgH="171283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5357813"/>
                        <a:ext cx="4129088" cy="685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2300288" y="5580063"/>
          <a:ext cx="1676400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3" name="Picture" r:id="rId8" imgW="4748391" imgH="883847" progId="">
                  <p:embed/>
                </p:oleObj>
              </mc:Choice>
              <mc:Fallback>
                <p:oleObj name="Picture" r:id="rId8" imgW="4748391" imgH="88384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0288" y="5580063"/>
                        <a:ext cx="1676400" cy="311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AutoShape 10"/>
          <p:cNvSpPr>
            <a:spLocks noChangeArrowheads="1"/>
          </p:cNvSpPr>
          <p:nvPr/>
        </p:nvSpPr>
        <p:spPr bwMode="auto">
          <a:xfrm>
            <a:off x="4052888" y="5586413"/>
            <a:ext cx="609600" cy="228600"/>
          </a:xfrm>
          <a:prstGeom prst="leftRightArrow">
            <a:avLst>
              <a:gd name="adj1" fmla="val 50000"/>
              <a:gd name="adj2" fmla="val 5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2059" name="テキスト ボックス 10"/>
          <p:cNvSpPr txBox="1">
            <a:spLocks noChangeArrowheads="1"/>
          </p:cNvSpPr>
          <p:nvPr/>
        </p:nvSpPr>
        <p:spPr bwMode="auto">
          <a:xfrm>
            <a:off x="5226050" y="6000750"/>
            <a:ext cx="3917950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>
                <a:latin typeface="Comic Sans MS" pitchFamily="66" charset="0"/>
                <a:ea typeface="HGS創英角ﾎﾟｯﾌﾟ体" pitchFamily="50" charset="-128"/>
              </a:rPr>
              <a:t>E</a:t>
            </a:r>
            <a:r>
              <a:rPr lang="en-US" altLang="ja-JP" sz="1600" baseline="-25000">
                <a:latin typeface="Symbol" pitchFamily="18" charset="2"/>
                <a:ea typeface="HGS創英角ﾎﾟｯﾌﾟ体" pitchFamily="50" charset="-128"/>
              </a:rPr>
              <a:t>g</a:t>
            </a:r>
            <a:r>
              <a:rPr lang="en-US" altLang="ja-JP" sz="1600">
                <a:latin typeface="Comic Sans MS" pitchFamily="66" charset="0"/>
                <a:ea typeface="HGS創英角ﾎﾟｯﾌﾟ体" pitchFamily="50" charset="-128"/>
              </a:rPr>
              <a:t> : Energy of scattered gamma-ray</a:t>
            </a:r>
          </a:p>
          <a:p>
            <a:pPr eaLnBrk="1" hangingPunct="1"/>
            <a:r>
              <a:rPr lang="en-US" altLang="ja-JP" sz="1600">
                <a:latin typeface="Comic Sans MS" pitchFamily="66" charset="0"/>
                <a:ea typeface="HGS創英角ﾎﾟｯﾌﾟ体" pitchFamily="50" charset="-128"/>
              </a:rPr>
              <a:t>K</a:t>
            </a:r>
            <a:r>
              <a:rPr lang="en-US" altLang="ja-JP" sz="1600" baseline="-25000">
                <a:latin typeface="Comic Sans MS" pitchFamily="66" charset="0"/>
                <a:ea typeface="HGS創英角ﾎﾟｯﾌﾟ体" pitchFamily="50" charset="-128"/>
              </a:rPr>
              <a:t>e</a:t>
            </a:r>
            <a:r>
              <a:rPr lang="en-US" altLang="ja-JP" sz="1600">
                <a:latin typeface="Comic Sans MS" pitchFamily="66" charset="0"/>
                <a:ea typeface="HGS創英角ﾎﾟｯﾌﾟ体" pitchFamily="50" charset="-128"/>
              </a:rPr>
              <a:t> : Kinematic energy of recoil electron</a:t>
            </a:r>
          </a:p>
          <a:p>
            <a:pPr eaLnBrk="1" hangingPunct="1"/>
            <a:r>
              <a:rPr lang="en-US" altLang="ja-JP" sz="1600">
                <a:latin typeface="Comic Sans MS" pitchFamily="66" charset="0"/>
                <a:ea typeface="HGS創英角ﾎﾟｯﾌﾟ体" pitchFamily="50" charset="-128"/>
              </a:rPr>
              <a:t>m</a:t>
            </a:r>
            <a:r>
              <a:rPr lang="en-US" altLang="ja-JP" sz="1600" baseline="-25000">
                <a:latin typeface="Comic Sans MS" pitchFamily="66" charset="0"/>
                <a:ea typeface="HGS創英角ﾎﾟｯﾌﾟ体" pitchFamily="50" charset="-128"/>
              </a:rPr>
              <a:t>e</a:t>
            </a:r>
            <a:r>
              <a:rPr lang="en-US" altLang="ja-JP" sz="1600">
                <a:latin typeface="Comic Sans MS" pitchFamily="66" charset="0"/>
                <a:ea typeface="HGS創英角ﾎﾟｯﾌﾟ体" pitchFamily="50" charset="-128"/>
              </a:rPr>
              <a:t>c</a:t>
            </a:r>
            <a:r>
              <a:rPr lang="en-US" altLang="ja-JP" sz="1600" baseline="30000">
                <a:latin typeface="Comic Sans MS" pitchFamily="66" charset="0"/>
                <a:ea typeface="HGS創英角ﾎﾟｯﾌﾟ体" pitchFamily="50" charset="-128"/>
              </a:rPr>
              <a:t>2</a:t>
            </a:r>
            <a:r>
              <a:rPr lang="en-US" altLang="ja-JP" sz="1600">
                <a:latin typeface="Comic Sans MS" pitchFamily="66" charset="0"/>
                <a:ea typeface="HGS創英角ﾎﾟｯﾌﾟ体" pitchFamily="50" charset="-128"/>
              </a:rPr>
              <a:t> : Rest mass of electron </a:t>
            </a:r>
            <a:endParaRPr lang="ja-JP" altLang="en-US" sz="1600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2060" name="テキスト ボックス 11"/>
          <p:cNvSpPr txBox="1">
            <a:spLocks noChangeArrowheads="1"/>
          </p:cNvSpPr>
          <p:nvPr/>
        </p:nvSpPr>
        <p:spPr bwMode="auto">
          <a:xfrm>
            <a:off x="1450975" y="6143625"/>
            <a:ext cx="3835400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600">
                <a:latin typeface="Comic Sans MS" pitchFamily="66" charset="0"/>
                <a:ea typeface="HGS創英角ﾎﾟｯﾌﾟ体" pitchFamily="50" charset="-128"/>
              </a:rPr>
              <a:t> g : unit vector of scattering direction</a:t>
            </a:r>
          </a:p>
          <a:p>
            <a:pPr eaLnBrk="1" hangingPunct="1"/>
            <a:r>
              <a:rPr lang="en-US" altLang="ja-JP" sz="1600">
                <a:latin typeface="Comic Sans MS" pitchFamily="66" charset="0"/>
                <a:ea typeface="HGS創英角ﾎﾟｯﾌﾟ体" pitchFamily="50" charset="-128"/>
              </a:rPr>
              <a:t> e : unit vector of recoil direction</a:t>
            </a:r>
            <a:endParaRPr lang="ja-JP" altLang="en-US" sz="1600">
              <a:latin typeface="Comic Sans MS" pitchFamily="66" charset="0"/>
              <a:ea typeface="HGS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328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31"/>
          <p:cNvGrpSpPr>
            <a:grpSpLocks/>
          </p:cNvGrpSpPr>
          <p:nvPr/>
        </p:nvGrpSpPr>
        <p:grpSpPr bwMode="auto">
          <a:xfrm>
            <a:off x="5181600" y="0"/>
            <a:ext cx="3962400" cy="4648200"/>
            <a:chOff x="3356" y="1321"/>
            <a:chExt cx="2308" cy="2903"/>
          </a:xfrm>
        </p:grpSpPr>
        <p:grpSp>
          <p:nvGrpSpPr>
            <p:cNvPr id="31767" name="Group 32"/>
            <p:cNvGrpSpPr>
              <a:grpSpLocks/>
            </p:cNvGrpSpPr>
            <p:nvPr/>
          </p:nvGrpSpPr>
          <p:grpSpPr bwMode="auto">
            <a:xfrm>
              <a:off x="3401" y="1321"/>
              <a:ext cx="2177" cy="2903"/>
              <a:chOff x="431" y="981"/>
              <a:chExt cx="2177" cy="2903"/>
            </a:xfrm>
          </p:grpSpPr>
          <p:pic>
            <p:nvPicPr>
              <p:cNvPr id="31786" name="Picture 33"/>
              <p:cNvPicPr>
                <a:picLocks noChangeAspect="1" noChangeArrowheads="1"/>
              </p:cNvPicPr>
              <p:nvPr/>
            </p:nvPicPr>
            <p:blipFill>
              <a:blip r:embed="rId2">
                <a:lum contrast="-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981"/>
                <a:ext cx="2177" cy="2903"/>
              </a:xfrm>
              <a:prstGeom prst="rect">
                <a:avLst/>
              </a:prstGeom>
              <a:noFill/>
              <a:ln w="9525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787" name="Freeform 34"/>
              <p:cNvSpPr>
                <a:spLocks/>
              </p:cNvSpPr>
              <p:nvPr/>
            </p:nvSpPr>
            <p:spPr bwMode="auto">
              <a:xfrm>
                <a:off x="1698" y="2595"/>
                <a:ext cx="243" cy="33"/>
              </a:xfrm>
              <a:custGeom>
                <a:avLst/>
                <a:gdLst>
                  <a:gd name="T0" fmla="*/ 0 w 243"/>
                  <a:gd name="T1" fmla="*/ 33 h 33"/>
                  <a:gd name="T2" fmla="*/ 222 w 243"/>
                  <a:gd name="T3" fmla="*/ 9 h 33"/>
                  <a:gd name="T4" fmla="*/ 243 w 243"/>
                  <a:gd name="T5" fmla="*/ 0 h 33"/>
                  <a:gd name="T6" fmla="*/ 0 60000 65536"/>
                  <a:gd name="T7" fmla="*/ 0 60000 65536"/>
                  <a:gd name="T8" fmla="*/ 0 60000 65536"/>
                  <a:gd name="T9" fmla="*/ 0 w 243"/>
                  <a:gd name="T10" fmla="*/ 0 h 33"/>
                  <a:gd name="T11" fmla="*/ 243 w 243"/>
                  <a:gd name="T12" fmla="*/ 33 h 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3" h="33">
                    <a:moveTo>
                      <a:pt x="0" y="33"/>
                    </a:moveTo>
                    <a:cubicBezTo>
                      <a:pt x="62" y="27"/>
                      <a:pt x="151" y="14"/>
                      <a:pt x="222" y="9"/>
                    </a:cubicBezTo>
                    <a:cubicBezTo>
                      <a:pt x="241" y="3"/>
                      <a:pt x="236" y="7"/>
                      <a:pt x="243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88" name="Freeform 35"/>
              <p:cNvSpPr>
                <a:spLocks/>
              </p:cNvSpPr>
              <p:nvPr/>
            </p:nvSpPr>
            <p:spPr bwMode="auto">
              <a:xfrm>
                <a:off x="1931" y="2259"/>
                <a:ext cx="18" cy="342"/>
              </a:xfrm>
              <a:custGeom>
                <a:avLst/>
                <a:gdLst>
                  <a:gd name="T0" fmla="*/ 7 w 18"/>
                  <a:gd name="T1" fmla="*/ 0 h 342"/>
                  <a:gd name="T2" fmla="*/ 16 w 18"/>
                  <a:gd name="T3" fmla="*/ 63 h 342"/>
                  <a:gd name="T4" fmla="*/ 13 w 18"/>
                  <a:gd name="T5" fmla="*/ 333 h 342"/>
                  <a:gd name="T6" fmla="*/ 1 w 18"/>
                  <a:gd name="T7" fmla="*/ 336 h 342"/>
                  <a:gd name="T8" fmla="*/ 13 w 18"/>
                  <a:gd name="T9" fmla="*/ 339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342"/>
                  <a:gd name="T17" fmla="*/ 18 w 18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342">
                    <a:moveTo>
                      <a:pt x="7" y="0"/>
                    </a:moveTo>
                    <a:cubicBezTo>
                      <a:pt x="10" y="21"/>
                      <a:pt x="14" y="41"/>
                      <a:pt x="16" y="63"/>
                    </a:cubicBezTo>
                    <a:cubicBezTo>
                      <a:pt x="15" y="153"/>
                      <a:pt x="18" y="243"/>
                      <a:pt x="13" y="333"/>
                    </a:cubicBezTo>
                    <a:cubicBezTo>
                      <a:pt x="13" y="337"/>
                      <a:pt x="2" y="332"/>
                      <a:pt x="1" y="336"/>
                    </a:cubicBezTo>
                    <a:cubicBezTo>
                      <a:pt x="0" y="340"/>
                      <a:pt x="10" y="342"/>
                      <a:pt x="13" y="33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89" name="Freeform 36"/>
              <p:cNvSpPr>
                <a:spLocks/>
              </p:cNvSpPr>
              <p:nvPr/>
            </p:nvSpPr>
            <p:spPr bwMode="auto">
              <a:xfrm>
                <a:off x="1692" y="2244"/>
                <a:ext cx="234" cy="21"/>
              </a:xfrm>
              <a:custGeom>
                <a:avLst/>
                <a:gdLst>
                  <a:gd name="T0" fmla="*/ 234 w 234"/>
                  <a:gd name="T1" fmla="*/ 21 h 21"/>
                  <a:gd name="T2" fmla="*/ 0 w 234"/>
                  <a:gd name="T3" fmla="*/ 0 h 21"/>
                  <a:gd name="T4" fmla="*/ 0 60000 65536"/>
                  <a:gd name="T5" fmla="*/ 0 60000 65536"/>
                  <a:gd name="T6" fmla="*/ 0 w 234"/>
                  <a:gd name="T7" fmla="*/ 0 h 21"/>
                  <a:gd name="T8" fmla="*/ 234 w 234"/>
                  <a:gd name="T9" fmla="*/ 21 h 2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34" h="21">
                    <a:moveTo>
                      <a:pt x="234" y="21"/>
                    </a:moveTo>
                    <a:cubicBezTo>
                      <a:pt x="103" y="3"/>
                      <a:pt x="227" y="0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0" name="Freeform 37"/>
              <p:cNvSpPr>
                <a:spLocks/>
              </p:cNvSpPr>
              <p:nvPr/>
            </p:nvSpPr>
            <p:spPr bwMode="auto">
              <a:xfrm>
                <a:off x="1685" y="2229"/>
                <a:ext cx="21" cy="402"/>
              </a:xfrm>
              <a:custGeom>
                <a:avLst/>
                <a:gdLst>
                  <a:gd name="T0" fmla="*/ 7 w 21"/>
                  <a:gd name="T1" fmla="*/ 18 h 402"/>
                  <a:gd name="T2" fmla="*/ 1 w 21"/>
                  <a:gd name="T3" fmla="*/ 264 h 402"/>
                  <a:gd name="T4" fmla="*/ 4 w 21"/>
                  <a:gd name="T5" fmla="*/ 372 h 402"/>
                  <a:gd name="T6" fmla="*/ 16 w 21"/>
                  <a:gd name="T7" fmla="*/ 402 h 4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402"/>
                  <a:gd name="T14" fmla="*/ 21 w 21"/>
                  <a:gd name="T15" fmla="*/ 402 h 4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402">
                    <a:moveTo>
                      <a:pt x="7" y="18"/>
                    </a:moveTo>
                    <a:cubicBezTo>
                      <a:pt x="21" y="116"/>
                      <a:pt x="6" y="0"/>
                      <a:pt x="1" y="264"/>
                    </a:cubicBezTo>
                    <a:cubicBezTo>
                      <a:pt x="0" y="300"/>
                      <a:pt x="2" y="336"/>
                      <a:pt x="4" y="372"/>
                    </a:cubicBezTo>
                    <a:cubicBezTo>
                      <a:pt x="5" y="383"/>
                      <a:pt x="16" y="402"/>
                      <a:pt x="16" y="40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1" name="Freeform 38"/>
              <p:cNvSpPr>
                <a:spLocks/>
              </p:cNvSpPr>
              <p:nvPr/>
            </p:nvSpPr>
            <p:spPr bwMode="auto">
              <a:xfrm>
                <a:off x="1971" y="1950"/>
                <a:ext cx="372" cy="189"/>
              </a:xfrm>
              <a:custGeom>
                <a:avLst/>
                <a:gdLst>
                  <a:gd name="T0" fmla="*/ 0 w 372"/>
                  <a:gd name="T1" fmla="*/ 0 h 189"/>
                  <a:gd name="T2" fmla="*/ 240 w 372"/>
                  <a:gd name="T3" fmla="*/ 15 h 189"/>
                  <a:gd name="T4" fmla="*/ 324 w 372"/>
                  <a:gd name="T5" fmla="*/ 21 h 189"/>
                  <a:gd name="T6" fmla="*/ 327 w 372"/>
                  <a:gd name="T7" fmla="*/ 189 h 189"/>
                  <a:gd name="T8" fmla="*/ 6 w 372"/>
                  <a:gd name="T9" fmla="*/ 183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2"/>
                  <a:gd name="T16" fmla="*/ 0 h 189"/>
                  <a:gd name="T17" fmla="*/ 372 w 372"/>
                  <a:gd name="T18" fmla="*/ 189 h 1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2" h="189">
                    <a:moveTo>
                      <a:pt x="0" y="0"/>
                    </a:moveTo>
                    <a:cubicBezTo>
                      <a:pt x="90" y="2"/>
                      <a:pt x="150" y="12"/>
                      <a:pt x="240" y="15"/>
                    </a:cubicBezTo>
                    <a:cubicBezTo>
                      <a:pt x="276" y="18"/>
                      <a:pt x="289" y="24"/>
                      <a:pt x="324" y="21"/>
                    </a:cubicBezTo>
                    <a:cubicBezTo>
                      <a:pt x="372" y="33"/>
                      <a:pt x="330" y="142"/>
                      <a:pt x="327" y="189"/>
                    </a:cubicBezTo>
                    <a:cubicBezTo>
                      <a:pt x="199" y="186"/>
                      <a:pt x="139" y="183"/>
                      <a:pt x="6" y="18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2" name="Freeform 39"/>
              <p:cNvSpPr>
                <a:spLocks/>
              </p:cNvSpPr>
              <p:nvPr/>
            </p:nvSpPr>
            <p:spPr bwMode="auto">
              <a:xfrm>
                <a:off x="1880" y="1947"/>
                <a:ext cx="46" cy="196"/>
              </a:xfrm>
              <a:custGeom>
                <a:avLst/>
                <a:gdLst>
                  <a:gd name="T0" fmla="*/ 46 w 46"/>
                  <a:gd name="T1" fmla="*/ 192 h 196"/>
                  <a:gd name="T2" fmla="*/ 10 w 46"/>
                  <a:gd name="T3" fmla="*/ 186 h 196"/>
                  <a:gd name="T4" fmla="*/ 7 w 46"/>
                  <a:gd name="T5" fmla="*/ 129 h 196"/>
                  <a:gd name="T6" fmla="*/ 7 w 46"/>
                  <a:gd name="T7" fmla="*/ 0 h 1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196"/>
                  <a:gd name="T14" fmla="*/ 46 w 46"/>
                  <a:gd name="T15" fmla="*/ 196 h 1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196">
                    <a:moveTo>
                      <a:pt x="46" y="192"/>
                    </a:moveTo>
                    <a:cubicBezTo>
                      <a:pt x="34" y="190"/>
                      <a:pt x="16" y="196"/>
                      <a:pt x="10" y="186"/>
                    </a:cubicBezTo>
                    <a:cubicBezTo>
                      <a:pt x="0" y="170"/>
                      <a:pt x="7" y="148"/>
                      <a:pt x="7" y="129"/>
                    </a:cubicBezTo>
                    <a:cubicBezTo>
                      <a:pt x="6" y="86"/>
                      <a:pt x="7" y="43"/>
                      <a:pt x="7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3" name="Freeform 40"/>
              <p:cNvSpPr>
                <a:spLocks/>
              </p:cNvSpPr>
              <p:nvPr/>
            </p:nvSpPr>
            <p:spPr bwMode="auto">
              <a:xfrm>
                <a:off x="1704" y="1944"/>
                <a:ext cx="186" cy="16"/>
              </a:xfrm>
              <a:custGeom>
                <a:avLst/>
                <a:gdLst>
                  <a:gd name="T0" fmla="*/ 186 w 186"/>
                  <a:gd name="T1" fmla="*/ 0 h 16"/>
                  <a:gd name="T2" fmla="*/ 57 w 186"/>
                  <a:gd name="T3" fmla="*/ 9 h 16"/>
                  <a:gd name="T4" fmla="*/ 42 w 186"/>
                  <a:gd name="T5" fmla="*/ 15 h 16"/>
                  <a:gd name="T6" fmla="*/ 0 60000 65536"/>
                  <a:gd name="T7" fmla="*/ 0 60000 65536"/>
                  <a:gd name="T8" fmla="*/ 0 60000 65536"/>
                  <a:gd name="T9" fmla="*/ 0 w 186"/>
                  <a:gd name="T10" fmla="*/ 0 h 16"/>
                  <a:gd name="T11" fmla="*/ 186 w 18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6" h="16">
                    <a:moveTo>
                      <a:pt x="186" y="0"/>
                    </a:moveTo>
                    <a:cubicBezTo>
                      <a:pt x="143" y="4"/>
                      <a:pt x="100" y="4"/>
                      <a:pt x="57" y="9"/>
                    </a:cubicBezTo>
                    <a:cubicBezTo>
                      <a:pt x="0" y="16"/>
                      <a:pt x="77" y="15"/>
                      <a:pt x="42" y="1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4" name="Freeform 41"/>
              <p:cNvSpPr>
                <a:spLocks/>
              </p:cNvSpPr>
              <p:nvPr/>
            </p:nvSpPr>
            <p:spPr bwMode="auto">
              <a:xfrm>
                <a:off x="687" y="2016"/>
                <a:ext cx="33" cy="153"/>
              </a:xfrm>
              <a:custGeom>
                <a:avLst/>
                <a:gdLst>
                  <a:gd name="T0" fmla="*/ 33 w 33"/>
                  <a:gd name="T1" fmla="*/ 0 h 153"/>
                  <a:gd name="T2" fmla="*/ 27 w 33"/>
                  <a:gd name="T3" fmla="*/ 153 h 153"/>
                  <a:gd name="T4" fmla="*/ 0 60000 65536"/>
                  <a:gd name="T5" fmla="*/ 0 60000 65536"/>
                  <a:gd name="T6" fmla="*/ 0 w 33"/>
                  <a:gd name="T7" fmla="*/ 0 h 153"/>
                  <a:gd name="T8" fmla="*/ 33 w 33"/>
                  <a:gd name="T9" fmla="*/ 153 h 15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" h="153">
                    <a:moveTo>
                      <a:pt x="33" y="0"/>
                    </a:moveTo>
                    <a:cubicBezTo>
                      <a:pt x="0" y="49"/>
                      <a:pt x="27" y="5"/>
                      <a:pt x="27" y="1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5" name="Freeform 42"/>
              <p:cNvSpPr>
                <a:spLocks/>
              </p:cNvSpPr>
              <p:nvPr/>
            </p:nvSpPr>
            <p:spPr bwMode="auto">
              <a:xfrm>
                <a:off x="645" y="2283"/>
                <a:ext cx="75" cy="2"/>
              </a:xfrm>
              <a:custGeom>
                <a:avLst/>
                <a:gdLst>
                  <a:gd name="T0" fmla="*/ 0 w 75"/>
                  <a:gd name="T1" fmla="*/ 0 h 2"/>
                  <a:gd name="T2" fmla="*/ 75 w 75"/>
                  <a:gd name="T3" fmla="*/ 0 h 2"/>
                  <a:gd name="T4" fmla="*/ 0 60000 65536"/>
                  <a:gd name="T5" fmla="*/ 0 60000 65536"/>
                  <a:gd name="T6" fmla="*/ 0 w 75"/>
                  <a:gd name="T7" fmla="*/ 0 h 2"/>
                  <a:gd name="T8" fmla="*/ 75 w 75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5" h="2">
                    <a:moveTo>
                      <a:pt x="0" y="0"/>
                    </a:moveTo>
                    <a:cubicBezTo>
                      <a:pt x="44" y="2"/>
                      <a:pt x="43" y="0"/>
                      <a:pt x="75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6" name="Freeform 43"/>
              <p:cNvSpPr>
                <a:spLocks/>
              </p:cNvSpPr>
              <p:nvPr/>
            </p:nvSpPr>
            <p:spPr bwMode="auto">
              <a:xfrm>
                <a:off x="726" y="2286"/>
                <a:ext cx="1" cy="279"/>
              </a:xfrm>
              <a:custGeom>
                <a:avLst/>
                <a:gdLst>
                  <a:gd name="T0" fmla="*/ 0 w 1"/>
                  <a:gd name="T1" fmla="*/ 0 h 279"/>
                  <a:gd name="T2" fmla="*/ 0 w 1"/>
                  <a:gd name="T3" fmla="*/ 279 h 279"/>
                  <a:gd name="T4" fmla="*/ 0 60000 65536"/>
                  <a:gd name="T5" fmla="*/ 0 60000 65536"/>
                  <a:gd name="T6" fmla="*/ 0 w 1"/>
                  <a:gd name="T7" fmla="*/ 0 h 279"/>
                  <a:gd name="T8" fmla="*/ 1 w 1"/>
                  <a:gd name="T9" fmla="*/ 279 h 27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79">
                    <a:moveTo>
                      <a:pt x="0" y="0"/>
                    </a:moveTo>
                    <a:cubicBezTo>
                      <a:pt x="0" y="93"/>
                      <a:pt x="0" y="186"/>
                      <a:pt x="0" y="27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7" name="Freeform 44"/>
              <p:cNvSpPr>
                <a:spLocks/>
              </p:cNvSpPr>
              <p:nvPr/>
            </p:nvSpPr>
            <p:spPr bwMode="auto">
              <a:xfrm>
                <a:off x="723" y="2277"/>
                <a:ext cx="237" cy="12"/>
              </a:xfrm>
              <a:custGeom>
                <a:avLst/>
                <a:gdLst>
                  <a:gd name="T0" fmla="*/ 0 w 237"/>
                  <a:gd name="T1" fmla="*/ 12 h 12"/>
                  <a:gd name="T2" fmla="*/ 135 w 237"/>
                  <a:gd name="T3" fmla="*/ 12 h 12"/>
                  <a:gd name="T4" fmla="*/ 237 w 237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237"/>
                  <a:gd name="T10" fmla="*/ 0 h 12"/>
                  <a:gd name="T11" fmla="*/ 237 w 237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7" h="12">
                    <a:moveTo>
                      <a:pt x="0" y="12"/>
                    </a:moveTo>
                    <a:cubicBezTo>
                      <a:pt x="46" y="5"/>
                      <a:pt x="89" y="9"/>
                      <a:pt x="135" y="12"/>
                    </a:cubicBezTo>
                    <a:cubicBezTo>
                      <a:pt x="155" y="10"/>
                      <a:pt x="233" y="4"/>
                      <a:pt x="237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8" name="Freeform 45"/>
              <p:cNvSpPr>
                <a:spLocks/>
              </p:cNvSpPr>
              <p:nvPr/>
            </p:nvSpPr>
            <p:spPr bwMode="auto">
              <a:xfrm>
                <a:off x="1914" y="2195"/>
                <a:ext cx="375" cy="96"/>
              </a:xfrm>
              <a:custGeom>
                <a:avLst/>
                <a:gdLst>
                  <a:gd name="T0" fmla="*/ 375 w 375"/>
                  <a:gd name="T1" fmla="*/ 64 h 96"/>
                  <a:gd name="T2" fmla="*/ 216 w 375"/>
                  <a:gd name="T3" fmla="*/ 7 h 96"/>
                  <a:gd name="T4" fmla="*/ 12 w 375"/>
                  <a:gd name="T5" fmla="*/ 16 h 96"/>
                  <a:gd name="T6" fmla="*/ 18 w 375"/>
                  <a:gd name="T7" fmla="*/ 61 h 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96"/>
                  <a:gd name="T14" fmla="*/ 375 w 375"/>
                  <a:gd name="T15" fmla="*/ 96 h 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96">
                    <a:moveTo>
                      <a:pt x="375" y="64"/>
                    </a:moveTo>
                    <a:cubicBezTo>
                      <a:pt x="212" y="61"/>
                      <a:pt x="238" y="96"/>
                      <a:pt x="216" y="7"/>
                    </a:cubicBezTo>
                    <a:cubicBezTo>
                      <a:pt x="167" y="8"/>
                      <a:pt x="74" y="0"/>
                      <a:pt x="12" y="16"/>
                    </a:cubicBezTo>
                    <a:cubicBezTo>
                      <a:pt x="15" y="62"/>
                      <a:pt x="0" y="61"/>
                      <a:pt x="18" y="6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99" name="Freeform 46"/>
              <p:cNvSpPr>
                <a:spLocks/>
              </p:cNvSpPr>
              <p:nvPr/>
            </p:nvSpPr>
            <p:spPr bwMode="auto">
              <a:xfrm>
                <a:off x="1944" y="2256"/>
                <a:ext cx="369" cy="331"/>
              </a:xfrm>
              <a:custGeom>
                <a:avLst/>
                <a:gdLst>
                  <a:gd name="T0" fmla="*/ 348 w 369"/>
                  <a:gd name="T1" fmla="*/ 0 h 331"/>
                  <a:gd name="T2" fmla="*/ 363 w 369"/>
                  <a:gd name="T3" fmla="*/ 252 h 331"/>
                  <a:gd name="T4" fmla="*/ 360 w 369"/>
                  <a:gd name="T5" fmla="*/ 270 h 331"/>
                  <a:gd name="T6" fmla="*/ 312 w 369"/>
                  <a:gd name="T7" fmla="*/ 276 h 331"/>
                  <a:gd name="T8" fmla="*/ 249 w 369"/>
                  <a:gd name="T9" fmla="*/ 288 h 331"/>
                  <a:gd name="T10" fmla="*/ 141 w 369"/>
                  <a:gd name="T11" fmla="*/ 303 h 331"/>
                  <a:gd name="T12" fmla="*/ 39 w 369"/>
                  <a:gd name="T13" fmla="*/ 321 h 331"/>
                  <a:gd name="T14" fmla="*/ 0 w 369"/>
                  <a:gd name="T15" fmla="*/ 327 h 33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9"/>
                  <a:gd name="T25" fmla="*/ 0 h 331"/>
                  <a:gd name="T26" fmla="*/ 369 w 369"/>
                  <a:gd name="T27" fmla="*/ 331 h 33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9" h="331">
                    <a:moveTo>
                      <a:pt x="348" y="0"/>
                    </a:moveTo>
                    <a:cubicBezTo>
                      <a:pt x="369" y="122"/>
                      <a:pt x="363" y="65"/>
                      <a:pt x="363" y="252"/>
                    </a:cubicBezTo>
                    <a:cubicBezTo>
                      <a:pt x="363" y="258"/>
                      <a:pt x="366" y="267"/>
                      <a:pt x="360" y="270"/>
                    </a:cubicBezTo>
                    <a:cubicBezTo>
                      <a:pt x="345" y="277"/>
                      <a:pt x="328" y="274"/>
                      <a:pt x="312" y="276"/>
                    </a:cubicBezTo>
                    <a:cubicBezTo>
                      <a:pt x="302" y="305"/>
                      <a:pt x="314" y="280"/>
                      <a:pt x="249" y="288"/>
                    </a:cubicBezTo>
                    <a:cubicBezTo>
                      <a:pt x="195" y="295"/>
                      <a:pt x="223" y="300"/>
                      <a:pt x="141" y="303"/>
                    </a:cubicBezTo>
                    <a:cubicBezTo>
                      <a:pt x="105" y="315"/>
                      <a:pt x="78" y="319"/>
                      <a:pt x="39" y="321"/>
                    </a:cubicBezTo>
                    <a:cubicBezTo>
                      <a:pt x="19" y="331"/>
                      <a:pt x="31" y="327"/>
                      <a:pt x="0" y="32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1768" name="Line 47"/>
            <p:cNvSpPr>
              <a:spLocks noChangeShapeType="1"/>
            </p:cNvSpPr>
            <p:nvPr/>
          </p:nvSpPr>
          <p:spPr bwMode="auto">
            <a:xfrm flipH="1">
              <a:off x="5034" y="2001"/>
              <a:ext cx="226" cy="3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69" name="Line 48"/>
            <p:cNvSpPr>
              <a:spLocks noChangeShapeType="1"/>
            </p:cNvSpPr>
            <p:nvPr/>
          </p:nvSpPr>
          <p:spPr bwMode="auto">
            <a:xfrm flipH="1">
              <a:off x="5170" y="2046"/>
              <a:ext cx="136" cy="68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0" name="Line 49"/>
            <p:cNvSpPr>
              <a:spLocks noChangeShapeType="1"/>
            </p:cNvSpPr>
            <p:nvPr/>
          </p:nvSpPr>
          <p:spPr bwMode="auto">
            <a:xfrm flipH="1">
              <a:off x="4761" y="2954"/>
              <a:ext cx="364" cy="40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1" name="Line 50"/>
            <p:cNvSpPr>
              <a:spLocks noChangeShapeType="1"/>
            </p:cNvSpPr>
            <p:nvPr/>
          </p:nvSpPr>
          <p:spPr bwMode="auto">
            <a:xfrm>
              <a:off x="4490" y="1638"/>
              <a:ext cx="271" cy="118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2" name="Line 51"/>
            <p:cNvSpPr>
              <a:spLocks noChangeShapeType="1"/>
            </p:cNvSpPr>
            <p:nvPr/>
          </p:nvSpPr>
          <p:spPr bwMode="auto">
            <a:xfrm flipV="1">
              <a:off x="3537" y="2727"/>
              <a:ext cx="317" cy="31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3" name="Text Box 52"/>
            <p:cNvSpPr txBox="1">
              <a:spLocks noChangeArrowheads="1"/>
            </p:cNvSpPr>
            <p:nvPr/>
          </p:nvSpPr>
          <p:spPr bwMode="auto">
            <a:xfrm>
              <a:off x="4080" y="1462"/>
              <a:ext cx="733" cy="2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Regulator</a:t>
              </a:r>
            </a:p>
          </p:txBody>
        </p:sp>
        <p:sp>
          <p:nvSpPr>
            <p:cNvPr id="31774" name="Text Box 53"/>
            <p:cNvSpPr txBox="1">
              <a:spLocks noChangeArrowheads="1"/>
            </p:cNvSpPr>
            <p:nvPr/>
          </p:nvSpPr>
          <p:spPr bwMode="auto">
            <a:xfrm>
              <a:off x="4992" y="1968"/>
              <a:ext cx="672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Battery</a:t>
              </a:r>
            </a:p>
          </p:txBody>
        </p:sp>
        <p:sp>
          <p:nvSpPr>
            <p:cNvPr id="31775" name="Text Box 54"/>
            <p:cNvSpPr txBox="1">
              <a:spLocks noChangeArrowheads="1"/>
            </p:cNvSpPr>
            <p:nvPr/>
          </p:nvSpPr>
          <p:spPr bwMode="auto">
            <a:xfrm>
              <a:off x="3356" y="3044"/>
              <a:ext cx="676" cy="2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Battery</a:t>
              </a:r>
            </a:p>
          </p:txBody>
        </p:sp>
        <p:sp>
          <p:nvSpPr>
            <p:cNvPr id="31776" name="Freeform 55"/>
            <p:cNvSpPr>
              <a:spLocks/>
            </p:cNvSpPr>
            <p:nvPr/>
          </p:nvSpPr>
          <p:spPr bwMode="auto">
            <a:xfrm>
              <a:off x="4707" y="2296"/>
              <a:ext cx="3" cy="183"/>
            </a:xfrm>
            <a:custGeom>
              <a:avLst/>
              <a:gdLst>
                <a:gd name="T0" fmla="*/ 0 w 3"/>
                <a:gd name="T1" fmla="*/ 0 h 183"/>
                <a:gd name="T2" fmla="*/ 3 w 3"/>
                <a:gd name="T3" fmla="*/ 183 h 183"/>
                <a:gd name="T4" fmla="*/ 0 60000 65536"/>
                <a:gd name="T5" fmla="*/ 0 60000 65536"/>
                <a:gd name="T6" fmla="*/ 0 w 3"/>
                <a:gd name="T7" fmla="*/ 0 h 183"/>
                <a:gd name="T8" fmla="*/ 3 w 3"/>
                <a:gd name="T9" fmla="*/ 183 h 1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183">
                  <a:moveTo>
                    <a:pt x="0" y="0"/>
                  </a:moveTo>
                  <a:cubicBezTo>
                    <a:pt x="3" y="175"/>
                    <a:pt x="3" y="114"/>
                    <a:pt x="3" y="18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7" name="Freeform 56"/>
            <p:cNvSpPr>
              <a:spLocks/>
            </p:cNvSpPr>
            <p:nvPr/>
          </p:nvSpPr>
          <p:spPr bwMode="auto">
            <a:xfrm>
              <a:off x="4704" y="2471"/>
              <a:ext cx="156" cy="14"/>
            </a:xfrm>
            <a:custGeom>
              <a:avLst/>
              <a:gdLst>
                <a:gd name="T0" fmla="*/ 0 w 156"/>
                <a:gd name="T1" fmla="*/ 14 h 14"/>
                <a:gd name="T2" fmla="*/ 120 w 156"/>
                <a:gd name="T3" fmla="*/ 5 h 14"/>
                <a:gd name="T4" fmla="*/ 156 w 156"/>
                <a:gd name="T5" fmla="*/ 5 h 14"/>
                <a:gd name="T6" fmla="*/ 0 60000 65536"/>
                <a:gd name="T7" fmla="*/ 0 60000 65536"/>
                <a:gd name="T8" fmla="*/ 0 60000 65536"/>
                <a:gd name="T9" fmla="*/ 0 w 156"/>
                <a:gd name="T10" fmla="*/ 0 h 14"/>
                <a:gd name="T11" fmla="*/ 156 w 156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6" h="14">
                  <a:moveTo>
                    <a:pt x="0" y="14"/>
                  </a:moveTo>
                  <a:cubicBezTo>
                    <a:pt x="48" y="6"/>
                    <a:pt x="47" y="7"/>
                    <a:pt x="120" y="5"/>
                  </a:cubicBezTo>
                  <a:cubicBezTo>
                    <a:pt x="134" y="0"/>
                    <a:pt x="144" y="11"/>
                    <a:pt x="156" y="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8" name="Freeform 57"/>
            <p:cNvSpPr>
              <a:spLocks/>
            </p:cNvSpPr>
            <p:nvPr/>
          </p:nvSpPr>
          <p:spPr bwMode="auto">
            <a:xfrm>
              <a:off x="3612" y="2350"/>
              <a:ext cx="75" cy="9"/>
            </a:xfrm>
            <a:custGeom>
              <a:avLst/>
              <a:gdLst>
                <a:gd name="T0" fmla="*/ 0 w 75"/>
                <a:gd name="T1" fmla="*/ 9 h 9"/>
                <a:gd name="T2" fmla="*/ 75 w 75"/>
                <a:gd name="T3" fmla="*/ 0 h 9"/>
                <a:gd name="T4" fmla="*/ 0 60000 65536"/>
                <a:gd name="T5" fmla="*/ 0 60000 65536"/>
                <a:gd name="T6" fmla="*/ 0 w 75"/>
                <a:gd name="T7" fmla="*/ 0 h 9"/>
                <a:gd name="T8" fmla="*/ 75 w 75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5" h="9">
                  <a:moveTo>
                    <a:pt x="0" y="9"/>
                  </a:moveTo>
                  <a:cubicBezTo>
                    <a:pt x="25" y="1"/>
                    <a:pt x="47" y="0"/>
                    <a:pt x="75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79" name="Freeform 58"/>
            <p:cNvSpPr>
              <a:spLocks/>
            </p:cNvSpPr>
            <p:nvPr/>
          </p:nvSpPr>
          <p:spPr bwMode="auto">
            <a:xfrm>
              <a:off x="3690" y="2344"/>
              <a:ext cx="246" cy="7"/>
            </a:xfrm>
            <a:custGeom>
              <a:avLst/>
              <a:gdLst>
                <a:gd name="T0" fmla="*/ 0 w 246"/>
                <a:gd name="T1" fmla="*/ 3 h 7"/>
                <a:gd name="T2" fmla="*/ 213 w 246"/>
                <a:gd name="T3" fmla="*/ 0 h 7"/>
                <a:gd name="T4" fmla="*/ 246 w 246"/>
                <a:gd name="T5" fmla="*/ 3 h 7"/>
                <a:gd name="T6" fmla="*/ 0 60000 65536"/>
                <a:gd name="T7" fmla="*/ 0 60000 65536"/>
                <a:gd name="T8" fmla="*/ 0 60000 65536"/>
                <a:gd name="T9" fmla="*/ 0 w 246"/>
                <a:gd name="T10" fmla="*/ 0 h 7"/>
                <a:gd name="T11" fmla="*/ 246 w 246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6" h="7">
                  <a:moveTo>
                    <a:pt x="0" y="3"/>
                  </a:moveTo>
                  <a:cubicBezTo>
                    <a:pt x="153" y="6"/>
                    <a:pt x="121" y="7"/>
                    <a:pt x="213" y="0"/>
                  </a:cubicBezTo>
                  <a:cubicBezTo>
                    <a:pt x="244" y="3"/>
                    <a:pt x="233" y="3"/>
                    <a:pt x="246" y="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0" name="Text Box 59"/>
            <p:cNvSpPr txBox="1">
              <a:spLocks noChangeArrowheads="1"/>
            </p:cNvSpPr>
            <p:nvPr/>
          </p:nvSpPr>
          <p:spPr bwMode="auto">
            <a:xfrm>
              <a:off x="4853" y="2954"/>
              <a:ext cx="680" cy="17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4000" tIns="10800" rIns="54000" bIns="10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Ballast</a:t>
              </a:r>
            </a:p>
          </p:txBody>
        </p:sp>
        <p:sp>
          <p:nvSpPr>
            <p:cNvPr id="31781" name="Text Box 60"/>
            <p:cNvSpPr txBox="1">
              <a:spLocks noChangeArrowheads="1"/>
            </p:cNvSpPr>
            <p:nvPr/>
          </p:nvSpPr>
          <p:spPr bwMode="auto">
            <a:xfrm>
              <a:off x="5034" y="1321"/>
              <a:ext cx="342" cy="2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GA</a:t>
              </a:r>
            </a:p>
          </p:txBody>
        </p:sp>
        <p:sp>
          <p:nvSpPr>
            <p:cNvPr id="31782" name="Line 61"/>
            <p:cNvSpPr>
              <a:spLocks noChangeShapeType="1"/>
            </p:cNvSpPr>
            <p:nvPr/>
          </p:nvSpPr>
          <p:spPr bwMode="auto">
            <a:xfrm flipH="1">
              <a:off x="4898" y="1502"/>
              <a:ext cx="136" cy="31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3" name="Line 62"/>
            <p:cNvSpPr>
              <a:spLocks noChangeShapeType="1"/>
            </p:cNvSpPr>
            <p:nvPr/>
          </p:nvSpPr>
          <p:spPr bwMode="auto">
            <a:xfrm flipV="1">
              <a:off x="3537" y="2409"/>
              <a:ext cx="318" cy="63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4" name="Text Box 63"/>
            <p:cNvSpPr txBox="1">
              <a:spLocks noChangeArrowheads="1"/>
            </p:cNvSpPr>
            <p:nvPr/>
          </p:nvSpPr>
          <p:spPr bwMode="auto">
            <a:xfrm>
              <a:off x="3408" y="1798"/>
              <a:ext cx="528" cy="2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Bessel</a:t>
              </a:r>
            </a:p>
          </p:txBody>
        </p:sp>
        <p:sp>
          <p:nvSpPr>
            <p:cNvPr id="31785" name="Line 64"/>
            <p:cNvSpPr>
              <a:spLocks noChangeShapeType="1"/>
            </p:cNvSpPr>
            <p:nvPr/>
          </p:nvSpPr>
          <p:spPr bwMode="auto">
            <a:xfrm>
              <a:off x="3665" y="1988"/>
              <a:ext cx="463" cy="36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1747" name="AutoShape 66"/>
          <p:cNvSpPr>
            <a:spLocks noChangeArrowheads="1"/>
          </p:cNvSpPr>
          <p:nvPr/>
        </p:nvSpPr>
        <p:spPr bwMode="auto">
          <a:xfrm>
            <a:off x="685800" y="990600"/>
            <a:ext cx="3886200" cy="5562600"/>
          </a:xfrm>
          <a:prstGeom prst="wedgeRectCallout">
            <a:avLst>
              <a:gd name="adj1" fmla="val 103389"/>
              <a:gd name="adj2" fmla="val -35731"/>
            </a:avLst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endParaRPr lang="ja-JP" altLang="ja-JP">
              <a:latin typeface="Comic Sans MS" pitchFamily="66" charset="0"/>
              <a:ea typeface="HGS創英角ﾎﾟｯﾌﾟ体" pitchFamily="50" charset="-128"/>
            </a:endParaRPr>
          </a:p>
        </p:txBody>
      </p:sp>
      <p:pic>
        <p:nvPicPr>
          <p:cNvPr id="3174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1052513"/>
            <a:ext cx="3838575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Text Box 9"/>
          <p:cNvSpPr txBox="1">
            <a:spLocks noChangeArrowheads="1"/>
          </p:cNvSpPr>
          <p:nvPr/>
        </p:nvSpPr>
        <p:spPr bwMode="auto">
          <a:xfrm>
            <a:off x="174625" y="1373188"/>
            <a:ext cx="635000" cy="40481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TPC</a:t>
            </a:r>
          </a:p>
        </p:txBody>
      </p:sp>
      <p:sp>
        <p:nvSpPr>
          <p:cNvPr id="31750" name="Text Box 10"/>
          <p:cNvSpPr txBox="1">
            <a:spLocks noChangeArrowheads="1"/>
          </p:cNvSpPr>
          <p:nvPr/>
        </p:nvSpPr>
        <p:spPr bwMode="auto">
          <a:xfrm>
            <a:off x="3662363" y="981075"/>
            <a:ext cx="935037" cy="67945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GSO</a:t>
            </a:r>
          </a:p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scinti.</a:t>
            </a:r>
          </a:p>
        </p:txBody>
      </p:sp>
      <p:sp>
        <p:nvSpPr>
          <p:cNvPr id="31751" name="Text Box 11"/>
          <p:cNvSpPr txBox="1">
            <a:spLocks noChangeArrowheads="1"/>
          </p:cNvSpPr>
          <p:nvPr/>
        </p:nvSpPr>
        <p:spPr bwMode="auto">
          <a:xfrm>
            <a:off x="2078038" y="2570163"/>
            <a:ext cx="1536700" cy="404812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preamplifier</a:t>
            </a:r>
          </a:p>
        </p:txBody>
      </p:sp>
      <p:sp>
        <p:nvSpPr>
          <p:cNvPr id="31752" name="Text Box 12"/>
          <p:cNvSpPr txBox="1">
            <a:spLocks noChangeArrowheads="1"/>
          </p:cNvSpPr>
          <p:nvPr/>
        </p:nvSpPr>
        <p:spPr bwMode="auto">
          <a:xfrm>
            <a:off x="204788" y="720725"/>
            <a:ext cx="1766887" cy="404813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Plastic scinti.</a:t>
            </a:r>
          </a:p>
        </p:txBody>
      </p:sp>
      <p:sp>
        <p:nvSpPr>
          <p:cNvPr id="31753" name="Text Box 13"/>
          <p:cNvSpPr txBox="1">
            <a:spLocks noChangeArrowheads="1"/>
          </p:cNvSpPr>
          <p:nvPr/>
        </p:nvSpPr>
        <p:spPr bwMode="auto">
          <a:xfrm>
            <a:off x="46038" y="5570538"/>
            <a:ext cx="1858962" cy="679450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FPGA encoding </a:t>
            </a:r>
          </a:p>
          <a:p>
            <a:pPr algn="ctr"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board</a:t>
            </a:r>
          </a:p>
        </p:txBody>
      </p:sp>
      <p:sp>
        <p:nvSpPr>
          <p:cNvPr id="31754" name="Text Box 14"/>
          <p:cNvSpPr txBox="1">
            <a:spLocks noChangeArrowheads="1"/>
          </p:cNvSpPr>
          <p:nvPr/>
        </p:nvSpPr>
        <p:spPr bwMode="auto">
          <a:xfrm>
            <a:off x="2870200" y="5013325"/>
            <a:ext cx="1778000" cy="1503363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VME module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CPU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ADC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telemetry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scaler</a:t>
            </a:r>
          </a:p>
        </p:txBody>
      </p:sp>
      <p:sp>
        <p:nvSpPr>
          <p:cNvPr id="31755" name="Text Box 15"/>
          <p:cNvSpPr txBox="1">
            <a:spLocks noChangeArrowheads="1"/>
          </p:cNvSpPr>
          <p:nvPr/>
        </p:nvSpPr>
        <p:spPr bwMode="auto">
          <a:xfrm>
            <a:off x="3013075" y="3217863"/>
            <a:ext cx="1539875" cy="954087"/>
          </a:xfrm>
          <a:prstGeom prst="rect">
            <a:avLst/>
          </a:prstGeom>
          <a:solidFill>
            <a:schemeClr val="bg1"/>
          </a:solidFill>
          <a:ln w="38100">
            <a:solidFill>
              <a:srgbClr val="0066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NIM module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Shaper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DAC</a:t>
            </a:r>
          </a:p>
        </p:txBody>
      </p:sp>
      <p:sp>
        <p:nvSpPr>
          <p:cNvPr id="31756" name="Line 16"/>
          <p:cNvSpPr>
            <a:spLocks noChangeShapeType="1"/>
          </p:cNvSpPr>
          <p:nvPr/>
        </p:nvSpPr>
        <p:spPr bwMode="auto">
          <a:xfrm flipH="1">
            <a:off x="2725738" y="1196975"/>
            <a:ext cx="936625" cy="3603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31757" name="Line 17"/>
          <p:cNvSpPr>
            <a:spLocks noChangeShapeType="1"/>
          </p:cNvSpPr>
          <p:nvPr/>
        </p:nvSpPr>
        <p:spPr bwMode="auto">
          <a:xfrm flipH="1">
            <a:off x="2220913" y="1268413"/>
            <a:ext cx="144145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31758" name="Line 18"/>
          <p:cNvSpPr>
            <a:spLocks noChangeShapeType="1"/>
          </p:cNvSpPr>
          <p:nvPr/>
        </p:nvSpPr>
        <p:spPr bwMode="auto">
          <a:xfrm>
            <a:off x="1357313" y="1125538"/>
            <a:ext cx="574675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31759" name="Line 19"/>
          <p:cNvSpPr>
            <a:spLocks noChangeShapeType="1"/>
          </p:cNvSpPr>
          <p:nvPr/>
        </p:nvSpPr>
        <p:spPr bwMode="auto">
          <a:xfrm flipV="1">
            <a:off x="854075" y="1484313"/>
            <a:ext cx="7905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31760" name="Line 20"/>
          <p:cNvSpPr>
            <a:spLocks noChangeShapeType="1"/>
          </p:cNvSpPr>
          <p:nvPr/>
        </p:nvSpPr>
        <p:spPr bwMode="auto">
          <a:xfrm flipH="1" flipV="1">
            <a:off x="1789113" y="2060575"/>
            <a:ext cx="865187" cy="504825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31761" name="Line 21"/>
          <p:cNvSpPr>
            <a:spLocks noChangeShapeType="1"/>
          </p:cNvSpPr>
          <p:nvPr/>
        </p:nvSpPr>
        <p:spPr bwMode="auto">
          <a:xfrm flipV="1">
            <a:off x="2725738" y="1916113"/>
            <a:ext cx="576262" cy="649287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31762" name="Line 22"/>
          <p:cNvSpPr>
            <a:spLocks noChangeShapeType="1"/>
          </p:cNvSpPr>
          <p:nvPr/>
        </p:nvSpPr>
        <p:spPr bwMode="auto">
          <a:xfrm flipH="1">
            <a:off x="2941638" y="4149725"/>
            <a:ext cx="647700" cy="2159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31763" name="Line 23"/>
          <p:cNvSpPr>
            <a:spLocks noChangeShapeType="1"/>
          </p:cNvSpPr>
          <p:nvPr/>
        </p:nvSpPr>
        <p:spPr bwMode="auto">
          <a:xfrm flipH="1" flipV="1">
            <a:off x="3530600" y="4797425"/>
            <a:ext cx="347663" cy="2159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31764" name="Line 24"/>
          <p:cNvSpPr>
            <a:spLocks noChangeShapeType="1"/>
          </p:cNvSpPr>
          <p:nvPr/>
        </p:nvSpPr>
        <p:spPr bwMode="auto">
          <a:xfrm flipV="1">
            <a:off x="854075" y="3860800"/>
            <a:ext cx="792163" cy="1728788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15388" name="Rectangle 28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64008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HG創英角ﾎﾟｯﾌﾟ体" pitchFamily="49" charset="-128"/>
              </a:rPr>
              <a:t>SMILE-I gondola</a:t>
            </a:r>
          </a:p>
        </p:txBody>
      </p:sp>
      <p:sp>
        <p:nvSpPr>
          <p:cNvPr id="31766" name="Text Box 67"/>
          <p:cNvSpPr txBox="1">
            <a:spLocks noChangeArrowheads="1"/>
          </p:cNvSpPr>
          <p:nvPr/>
        </p:nvSpPr>
        <p:spPr bwMode="auto">
          <a:xfrm>
            <a:off x="5191125" y="4876800"/>
            <a:ext cx="2584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Size : 1.45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1.2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1.55m</a:t>
            </a:r>
            <a:r>
              <a:rPr lang="en-US" altLang="ja-JP" baseline="30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3</a:t>
            </a:r>
          </a:p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Weight : 397 kg</a:t>
            </a:r>
          </a:p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Power : ~250 W</a:t>
            </a:r>
          </a:p>
          <a:p>
            <a:pPr eaLnBrk="1" hangingPunct="1"/>
            <a:r>
              <a:rPr lang="en-US" altLang="ja-JP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No posture control !!</a:t>
            </a:r>
          </a:p>
        </p:txBody>
      </p:sp>
    </p:spTree>
    <p:extLst>
      <p:ext uri="{BB962C8B-B14F-4D97-AF65-F5344CB8AC3E}">
        <p14:creationId xmlns:p14="http://schemas.microsoft.com/office/powerpoint/2010/main" val="196574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72"/>
          <p:cNvSpPr>
            <a:spLocks noGrp="1" noChangeArrowheads="1"/>
          </p:cNvSpPr>
          <p:nvPr>
            <p:ph idx="1"/>
          </p:nvPr>
        </p:nvSpPr>
        <p:spPr>
          <a:xfrm>
            <a:off x="2819400" y="4724400"/>
            <a:ext cx="2971800" cy="1752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ja-JP" sz="2000" b="1" u="sng" dirty="0" smtClean="0">
                <a:solidFill>
                  <a:srgbClr val="008000"/>
                </a:solidFill>
              </a:rPr>
              <a:t>Balloon</a:t>
            </a:r>
          </a:p>
          <a:p>
            <a:pPr eaLnBrk="1" hangingPunct="1">
              <a:buFontTx/>
              <a:buNone/>
            </a:pPr>
            <a:r>
              <a:rPr lang="en-US" altLang="ja-JP" sz="1800" dirty="0" smtClean="0">
                <a:solidFill>
                  <a:schemeClr val="tx2"/>
                </a:solidFill>
              </a:rPr>
              <a:t>B100 (100,000m</a:t>
            </a:r>
            <a:r>
              <a:rPr lang="en-US" altLang="ja-JP" sz="1800" baseline="30000" dirty="0" smtClean="0">
                <a:solidFill>
                  <a:schemeClr val="tx2"/>
                </a:solidFill>
              </a:rPr>
              <a:t>3</a:t>
            </a:r>
            <a:r>
              <a:rPr lang="en-US" altLang="ja-JP" sz="1800" dirty="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altLang="ja-JP" sz="1800" dirty="0" smtClean="0">
                <a:solidFill>
                  <a:schemeClr val="tx2"/>
                </a:solidFill>
              </a:rPr>
              <a:t>Weight</a:t>
            </a:r>
            <a:r>
              <a:rPr lang="ja-JP" altLang="en-US" sz="1800" dirty="0" smtClean="0">
                <a:solidFill>
                  <a:schemeClr val="tx2"/>
                </a:solidFill>
              </a:rPr>
              <a:t>　</a:t>
            </a:r>
            <a:r>
              <a:rPr lang="en-US" altLang="ja-JP" sz="1800" dirty="0" smtClean="0">
                <a:solidFill>
                  <a:schemeClr val="tx2"/>
                </a:solidFill>
              </a:rPr>
              <a:t>816kg</a:t>
            </a:r>
            <a:r>
              <a:rPr lang="ja-JP" altLang="en-US" sz="1800" dirty="0" smtClean="0">
                <a:solidFill>
                  <a:schemeClr val="tx2"/>
                </a:solidFill>
              </a:rPr>
              <a:t>　</a:t>
            </a:r>
          </a:p>
          <a:p>
            <a:pPr eaLnBrk="1" hangingPunct="1">
              <a:buFontTx/>
              <a:buNone/>
            </a:pPr>
            <a:r>
              <a:rPr lang="en-US" altLang="ja-JP" sz="1800" dirty="0" smtClean="0">
                <a:solidFill>
                  <a:schemeClr val="tx2"/>
                </a:solidFill>
              </a:rPr>
              <a:t>Buoyancy</a:t>
            </a:r>
            <a:r>
              <a:rPr lang="ja-JP" altLang="en-US" sz="1800" dirty="0" smtClean="0">
                <a:solidFill>
                  <a:schemeClr val="tx2"/>
                </a:solidFill>
              </a:rPr>
              <a:t>　</a:t>
            </a:r>
            <a:r>
              <a:rPr lang="en-US" altLang="ja-JP" sz="1800" dirty="0" smtClean="0">
                <a:solidFill>
                  <a:schemeClr val="tx2"/>
                </a:solidFill>
              </a:rPr>
              <a:t>888.2kg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5105400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i="1" dirty="0"/>
              <a:t>1</a:t>
            </a:r>
            <a:r>
              <a:rPr lang="en-US" altLang="ja-JP" sz="3600" i="1" baseline="30000" dirty="0"/>
              <a:t>st</a:t>
            </a:r>
            <a:r>
              <a:rPr lang="en-US" altLang="ja-JP" sz="3600" i="1" dirty="0"/>
              <a:t> Flight SMILE</a:t>
            </a:r>
          </a:p>
        </p:txBody>
      </p:sp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80963" y="838200"/>
            <a:ext cx="4643437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Gondola size: 1.45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1.2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1.55m</a:t>
            </a:r>
            <a:r>
              <a:rPr lang="en-US" altLang="ja-JP" baseline="30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3</a:t>
            </a:r>
            <a:endParaRPr lang="en-US" altLang="ja-JP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Gondola weight: 397kg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Bessel: 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</a:rPr>
              <a:t>f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1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1.4m</a:t>
            </a:r>
            <a:r>
              <a:rPr lang="en-US" altLang="ja-JP" baseline="30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3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Power: ~350W</a:t>
            </a:r>
          </a:p>
          <a:p>
            <a:pPr lvl="1"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in Bessel</a:t>
            </a:r>
            <a:r>
              <a:rPr lang="ja-JP" altLang="en-US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：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220W</a:t>
            </a:r>
            <a:r>
              <a:rPr lang="ja-JP" altLang="en-US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　</a:t>
            </a:r>
          </a:p>
        </p:txBody>
      </p:sp>
      <p:sp>
        <p:nvSpPr>
          <p:cNvPr id="11271" name="Text Box 4"/>
          <p:cNvSpPr txBox="1">
            <a:spLocks noChangeArrowheads="1"/>
          </p:cNvSpPr>
          <p:nvPr/>
        </p:nvSpPr>
        <p:spPr bwMode="auto">
          <a:xfrm>
            <a:off x="0" y="2997200"/>
            <a:ext cx="3132138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In Bessel (1 </a:t>
            </a:r>
            <a:r>
              <a:rPr kumimoji="0" lang="en-US" altLang="ja-JP" sz="2000" b="1" u="sng" dirty="0" err="1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atm</a:t>
            </a:r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)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Detector, DAQ system, Storage, Thermometer, 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Pressure gauge, 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GPS, Clinometer</a:t>
            </a:r>
          </a:p>
        </p:txBody>
      </p:sp>
      <p:sp>
        <p:nvSpPr>
          <p:cNvPr id="11272" name="Text Box 5"/>
          <p:cNvSpPr txBox="1">
            <a:spLocks noChangeArrowheads="1"/>
          </p:cNvSpPr>
          <p:nvPr/>
        </p:nvSpPr>
        <p:spPr bwMode="auto">
          <a:xfrm>
            <a:off x="0" y="4719638"/>
            <a:ext cx="2951163" cy="177006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Out of Bessel</a:t>
            </a:r>
            <a:endParaRPr kumimoji="0" lang="en-US" altLang="ja-JP" b="1" dirty="0">
              <a:solidFill>
                <a:schemeClr val="tx2"/>
              </a:solidFill>
              <a:ea typeface="HGS創英角ﾎﾟｯﾌﾟ体" pitchFamily="50" charset="-128"/>
            </a:endParaRP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Battery &amp; Regulator,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Thermometer,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Pressure gauge,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GPS antenna,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Geomagnetic </a:t>
            </a:r>
            <a:r>
              <a:rPr kumimoji="0" lang="en-US" altLang="ja-JP" dirty="0" err="1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aspectmeter</a:t>
            </a:r>
            <a:endParaRPr kumimoji="0" lang="en-US" altLang="ja-JP" dirty="0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11273" name="Text Box 6"/>
          <p:cNvSpPr txBox="1">
            <a:spLocks noChangeArrowheads="1"/>
          </p:cNvSpPr>
          <p:nvPr/>
        </p:nvSpPr>
        <p:spPr bwMode="auto">
          <a:xfrm>
            <a:off x="2916238" y="2992438"/>
            <a:ext cx="2325687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Flight Control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Telemetry,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Transponder,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Buoy, </a:t>
            </a:r>
            <a:r>
              <a:rPr kumimoji="0" lang="en-US" altLang="ja-JP" dirty="0" err="1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Radiosonde</a:t>
            </a:r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GPS, Thermometer,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Pressure gauge, etc.</a:t>
            </a:r>
          </a:p>
        </p:txBody>
      </p:sp>
      <p:grpSp>
        <p:nvGrpSpPr>
          <p:cNvPr id="11274" name="Group 7"/>
          <p:cNvGrpSpPr>
            <a:grpSpLocks/>
          </p:cNvGrpSpPr>
          <p:nvPr/>
        </p:nvGrpSpPr>
        <p:grpSpPr bwMode="auto">
          <a:xfrm>
            <a:off x="5583238" y="1981200"/>
            <a:ext cx="3484562" cy="4648200"/>
            <a:chOff x="3517" y="1248"/>
            <a:chExt cx="2195" cy="2928"/>
          </a:xfrm>
        </p:grpSpPr>
        <p:graphicFrame>
          <p:nvGraphicFramePr>
            <p:cNvPr id="11267" name="Object 3"/>
            <p:cNvGraphicFramePr>
              <a:graphicFrameLocks noChangeAspect="1"/>
            </p:cNvGraphicFramePr>
            <p:nvPr/>
          </p:nvGraphicFramePr>
          <p:xfrm>
            <a:off x="3517" y="1248"/>
            <a:ext cx="2195" cy="29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92" name="Picture" r:id="rId3" imgW="2736878" imgH="3651202" progId="">
                    <p:embed/>
                  </p:oleObj>
                </mc:Choice>
                <mc:Fallback>
                  <p:oleObj name="Picture" r:id="rId3" imgW="2736878" imgH="3651202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17" y="1248"/>
                          <a:ext cx="2195" cy="29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24" name="Text Box 9"/>
            <p:cNvSpPr txBox="1">
              <a:spLocks noChangeArrowheads="1"/>
            </p:cNvSpPr>
            <p:nvPr/>
          </p:nvSpPr>
          <p:spPr bwMode="auto">
            <a:xfrm>
              <a:off x="4915" y="1332"/>
              <a:ext cx="400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TPC</a:t>
              </a:r>
            </a:p>
          </p:txBody>
        </p:sp>
        <p:sp>
          <p:nvSpPr>
            <p:cNvPr id="11325" name="Line 10"/>
            <p:cNvSpPr>
              <a:spLocks noChangeShapeType="1"/>
            </p:cNvSpPr>
            <p:nvPr/>
          </p:nvSpPr>
          <p:spPr bwMode="auto">
            <a:xfrm flipH="1">
              <a:off x="4800" y="1584"/>
              <a:ext cx="144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6" name="Text Box 11"/>
            <p:cNvSpPr txBox="1">
              <a:spLocks noChangeArrowheads="1"/>
            </p:cNvSpPr>
            <p:nvPr/>
          </p:nvSpPr>
          <p:spPr bwMode="auto">
            <a:xfrm>
              <a:off x="4118" y="2484"/>
              <a:ext cx="453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GSO</a:t>
              </a:r>
            </a:p>
          </p:txBody>
        </p:sp>
        <p:sp>
          <p:nvSpPr>
            <p:cNvPr id="11327" name="Line 12"/>
            <p:cNvSpPr>
              <a:spLocks noChangeShapeType="1"/>
            </p:cNvSpPr>
            <p:nvPr/>
          </p:nvSpPr>
          <p:spPr bwMode="auto">
            <a:xfrm flipV="1">
              <a:off x="4272" y="2304"/>
              <a:ext cx="144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8" name="Text Box 13"/>
            <p:cNvSpPr txBox="1">
              <a:spLocks noChangeArrowheads="1"/>
            </p:cNvSpPr>
            <p:nvPr/>
          </p:nvSpPr>
          <p:spPr bwMode="auto">
            <a:xfrm>
              <a:off x="3648" y="1572"/>
              <a:ext cx="449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ASD</a:t>
              </a:r>
            </a:p>
          </p:txBody>
        </p:sp>
        <p:sp>
          <p:nvSpPr>
            <p:cNvPr id="11329" name="Line 14"/>
            <p:cNvSpPr>
              <a:spLocks noChangeShapeType="1"/>
            </p:cNvSpPr>
            <p:nvPr/>
          </p:nvSpPr>
          <p:spPr bwMode="auto">
            <a:xfrm>
              <a:off x="3840" y="1824"/>
              <a:ext cx="144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0" name="Line 15"/>
            <p:cNvSpPr>
              <a:spLocks noChangeShapeType="1"/>
            </p:cNvSpPr>
            <p:nvPr/>
          </p:nvSpPr>
          <p:spPr bwMode="auto">
            <a:xfrm>
              <a:off x="3888" y="1824"/>
              <a:ext cx="912" cy="38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1" name="Text Box 16"/>
            <p:cNvSpPr txBox="1">
              <a:spLocks noChangeArrowheads="1"/>
            </p:cNvSpPr>
            <p:nvPr/>
          </p:nvSpPr>
          <p:spPr bwMode="auto">
            <a:xfrm>
              <a:off x="4368" y="3012"/>
              <a:ext cx="461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NIM</a:t>
              </a:r>
            </a:p>
          </p:txBody>
        </p:sp>
        <p:sp>
          <p:nvSpPr>
            <p:cNvPr id="11332" name="Line 17"/>
            <p:cNvSpPr>
              <a:spLocks noChangeShapeType="1"/>
            </p:cNvSpPr>
            <p:nvPr/>
          </p:nvSpPr>
          <p:spPr bwMode="auto">
            <a:xfrm flipH="1" flipV="1">
              <a:off x="4032" y="2976"/>
              <a:ext cx="336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3" name="Text Box 18"/>
            <p:cNvSpPr txBox="1">
              <a:spLocks noChangeArrowheads="1"/>
            </p:cNvSpPr>
            <p:nvPr/>
          </p:nvSpPr>
          <p:spPr bwMode="auto">
            <a:xfrm>
              <a:off x="4358" y="3530"/>
              <a:ext cx="451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VME</a:t>
              </a:r>
            </a:p>
          </p:txBody>
        </p:sp>
        <p:sp>
          <p:nvSpPr>
            <p:cNvPr id="11334" name="Line 19"/>
            <p:cNvSpPr>
              <a:spLocks noChangeShapeType="1"/>
            </p:cNvSpPr>
            <p:nvPr/>
          </p:nvSpPr>
          <p:spPr bwMode="auto">
            <a:xfrm flipH="1" flipV="1">
              <a:off x="4128" y="3456"/>
              <a:ext cx="240" cy="19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5" name="Text Box 20"/>
            <p:cNvSpPr txBox="1">
              <a:spLocks noChangeArrowheads="1"/>
            </p:cNvSpPr>
            <p:nvPr/>
          </p:nvSpPr>
          <p:spPr bwMode="auto">
            <a:xfrm>
              <a:off x="4982" y="3146"/>
              <a:ext cx="677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encoder</a:t>
              </a:r>
            </a:p>
          </p:txBody>
        </p:sp>
        <p:sp>
          <p:nvSpPr>
            <p:cNvPr id="11336" name="Line 21"/>
            <p:cNvSpPr>
              <a:spLocks noChangeShapeType="1"/>
            </p:cNvSpPr>
            <p:nvPr/>
          </p:nvSpPr>
          <p:spPr bwMode="auto">
            <a:xfrm flipH="1" flipV="1">
              <a:off x="5040" y="2832"/>
              <a:ext cx="24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562600" y="2057400"/>
            <a:ext cx="3482975" cy="4648200"/>
            <a:chOff x="3504" y="1248"/>
            <a:chExt cx="2194" cy="2928"/>
          </a:xfrm>
        </p:grpSpPr>
        <p:graphicFrame>
          <p:nvGraphicFramePr>
            <p:cNvPr id="11266" name="Object 2"/>
            <p:cNvGraphicFramePr>
              <a:graphicFrameLocks noChangeAspect="1"/>
            </p:cNvGraphicFramePr>
            <p:nvPr/>
          </p:nvGraphicFramePr>
          <p:xfrm>
            <a:off x="3504" y="1248"/>
            <a:ext cx="2194" cy="29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393" name="Picture" r:id="rId5" imgW="2736878" imgH="3651202" progId="">
                    <p:embed/>
                  </p:oleObj>
                </mc:Choice>
                <mc:Fallback>
                  <p:oleObj name="Picture" r:id="rId5" imgW="2736878" imgH="3651202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1248"/>
                          <a:ext cx="2194" cy="29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20" name="Line 24"/>
            <p:cNvSpPr>
              <a:spLocks noChangeShapeType="1"/>
            </p:cNvSpPr>
            <p:nvPr/>
          </p:nvSpPr>
          <p:spPr bwMode="auto">
            <a:xfrm>
              <a:off x="4080" y="1584"/>
              <a:ext cx="0" cy="23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1" name="Text Box 25"/>
            <p:cNvSpPr txBox="1">
              <a:spLocks noChangeArrowheads="1"/>
            </p:cNvSpPr>
            <p:nvPr/>
          </p:nvSpPr>
          <p:spPr bwMode="auto">
            <a:xfrm>
              <a:off x="4043" y="2429"/>
              <a:ext cx="5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FF0000"/>
                  </a:solidFill>
                  <a:latin typeface="Comic Sans MS" pitchFamily="66" charset="0"/>
                  <a:ea typeface="HGS創英角ﾎﾟｯﾌﾟ体" pitchFamily="50" charset="-128"/>
                </a:rPr>
                <a:t>1.4m</a:t>
              </a:r>
            </a:p>
          </p:txBody>
        </p:sp>
        <p:sp>
          <p:nvSpPr>
            <p:cNvPr id="11322" name="Line 26"/>
            <p:cNvSpPr>
              <a:spLocks noChangeShapeType="1"/>
            </p:cNvSpPr>
            <p:nvPr/>
          </p:nvSpPr>
          <p:spPr bwMode="auto">
            <a:xfrm>
              <a:off x="3759" y="2208"/>
              <a:ext cx="1617" cy="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3" name="Text Box 27"/>
            <p:cNvSpPr txBox="1">
              <a:spLocks noChangeArrowheads="1"/>
            </p:cNvSpPr>
            <p:nvPr/>
          </p:nvSpPr>
          <p:spPr bwMode="auto">
            <a:xfrm>
              <a:off x="4201" y="1968"/>
              <a:ext cx="56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FF0000"/>
                  </a:solidFill>
                  <a:latin typeface="Symbol" pitchFamily="18" charset="2"/>
                  <a:ea typeface="HGS創英角ﾎﾟｯﾌﾟ体" pitchFamily="50" charset="-128"/>
                </a:rPr>
                <a:t>f</a:t>
              </a:r>
              <a:r>
                <a:rPr lang="en-US" altLang="ja-JP">
                  <a:solidFill>
                    <a:srgbClr val="FF0000"/>
                  </a:solidFill>
                  <a:latin typeface="Comic Sans MS" pitchFamily="66" charset="0"/>
                  <a:ea typeface="HGS創英角ﾎﾟｯﾌﾟ体" pitchFamily="50" charset="-128"/>
                </a:rPr>
                <a:t>~1m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899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72"/>
          <p:cNvSpPr>
            <a:spLocks noGrp="1" noChangeArrowheads="1"/>
          </p:cNvSpPr>
          <p:nvPr>
            <p:ph idx="1"/>
          </p:nvPr>
        </p:nvSpPr>
        <p:spPr>
          <a:xfrm>
            <a:off x="2819400" y="4724400"/>
            <a:ext cx="2971800" cy="1752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ja-JP" sz="2000" b="1" u="sng" dirty="0" smtClean="0">
                <a:solidFill>
                  <a:srgbClr val="008000"/>
                </a:solidFill>
              </a:rPr>
              <a:t>Balloon</a:t>
            </a:r>
          </a:p>
          <a:p>
            <a:pPr eaLnBrk="1" hangingPunct="1">
              <a:buFontTx/>
              <a:buNone/>
            </a:pPr>
            <a:r>
              <a:rPr lang="en-US" altLang="ja-JP" sz="1800" dirty="0" smtClean="0">
                <a:solidFill>
                  <a:schemeClr val="tx2"/>
                </a:solidFill>
              </a:rPr>
              <a:t>B100 (100,000m</a:t>
            </a:r>
            <a:r>
              <a:rPr lang="en-US" altLang="ja-JP" sz="1800" baseline="30000" dirty="0" smtClean="0">
                <a:solidFill>
                  <a:schemeClr val="tx2"/>
                </a:solidFill>
              </a:rPr>
              <a:t>3</a:t>
            </a:r>
            <a:r>
              <a:rPr lang="en-US" altLang="ja-JP" sz="1800" dirty="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altLang="ja-JP" sz="1800" dirty="0" smtClean="0">
                <a:solidFill>
                  <a:schemeClr val="tx2"/>
                </a:solidFill>
              </a:rPr>
              <a:t>Weight</a:t>
            </a:r>
            <a:r>
              <a:rPr lang="ja-JP" altLang="en-US" sz="1800" dirty="0" smtClean="0">
                <a:solidFill>
                  <a:schemeClr val="tx2"/>
                </a:solidFill>
              </a:rPr>
              <a:t>　</a:t>
            </a:r>
            <a:r>
              <a:rPr lang="en-US" altLang="ja-JP" sz="1800" dirty="0" smtClean="0">
                <a:solidFill>
                  <a:schemeClr val="tx2"/>
                </a:solidFill>
              </a:rPr>
              <a:t>816kg</a:t>
            </a:r>
            <a:r>
              <a:rPr lang="ja-JP" altLang="en-US" sz="1800" dirty="0" smtClean="0">
                <a:solidFill>
                  <a:schemeClr val="tx2"/>
                </a:solidFill>
              </a:rPr>
              <a:t>　</a:t>
            </a:r>
          </a:p>
          <a:p>
            <a:pPr eaLnBrk="1" hangingPunct="1">
              <a:buFontTx/>
              <a:buNone/>
            </a:pPr>
            <a:r>
              <a:rPr lang="en-US" altLang="ja-JP" sz="1800" dirty="0" smtClean="0">
                <a:solidFill>
                  <a:schemeClr val="tx2"/>
                </a:solidFill>
              </a:rPr>
              <a:t>Buoyancy</a:t>
            </a:r>
            <a:r>
              <a:rPr lang="ja-JP" altLang="en-US" sz="1800" dirty="0" smtClean="0">
                <a:solidFill>
                  <a:schemeClr val="tx2"/>
                </a:solidFill>
              </a:rPr>
              <a:t>　</a:t>
            </a:r>
            <a:r>
              <a:rPr lang="en-US" altLang="ja-JP" sz="1800" dirty="0" smtClean="0">
                <a:solidFill>
                  <a:schemeClr val="tx2"/>
                </a:solidFill>
              </a:rPr>
              <a:t>888.2kg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5105400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i="1" dirty="0"/>
              <a:t>1</a:t>
            </a:r>
            <a:r>
              <a:rPr lang="en-US" altLang="ja-JP" sz="3600" i="1" baseline="30000" dirty="0"/>
              <a:t>st</a:t>
            </a:r>
            <a:r>
              <a:rPr lang="en-US" altLang="ja-JP" sz="3600" i="1" dirty="0"/>
              <a:t> Flight SMILE</a:t>
            </a:r>
          </a:p>
        </p:txBody>
      </p:sp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80963" y="838200"/>
            <a:ext cx="4643437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Gondola size: 1.45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1.2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1.55m</a:t>
            </a:r>
            <a:r>
              <a:rPr lang="en-US" altLang="ja-JP" baseline="30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3</a:t>
            </a:r>
            <a:endParaRPr lang="en-US" altLang="ja-JP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Gondola weight: 397kg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Bessel: 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</a:rPr>
              <a:t>f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1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1.4m</a:t>
            </a:r>
            <a:r>
              <a:rPr lang="en-US" altLang="ja-JP" baseline="30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3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Power: ~350W</a:t>
            </a:r>
          </a:p>
          <a:p>
            <a:pPr lvl="1"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in Bessel</a:t>
            </a:r>
            <a:r>
              <a:rPr lang="ja-JP" altLang="en-US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：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220W</a:t>
            </a:r>
            <a:r>
              <a:rPr lang="ja-JP" altLang="en-US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　</a:t>
            </a:r>
          </a:p>
        </p:txBody>
      </p:sp>
      <p:sp>
        <p:nvSpPr>
          <p:cNvPr id="11271" name="Text Box 4"/>
          <p:cNvSpPr txBox="1">
            <a:spLocks noChangeArrowheads="1"/>
          </p:cNvSpPr>
          <p:nvPr/>
        </p:nvSpPr>
        <p:spPr bwMode="auto">
          <a:xfrm>
            <a:off x="0" y="2997200"/>
            <a:ext cx="3132138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In Bessel (1 </a:t>
            </a:r>
            <a:r>
              <a:rPr kumimoji="0" lang="en-US" altLang="ja-JP" sz="2000" b="1" u="sng" dirty="0" err="1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atm</a:t>
            </a:r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)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Detector, DAQ system, Storage, Thermometer, 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Pressure gauge, 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GPS, Clinometer</a:t>
            </a:r>
          </a:p>
        </p:txBody>
      </p:sp>
      <p:sp>
        <p:nvSpPr>
          <p:cNvPr id="11272" name="Text Box 5"/>
          <p:cNvSpPr txBox="1">
            <a:spLocks noChangeArrowheads="1"/>
          </p:cNvSpPr>
          <p:nvPr/>
        </p:nvSpPr>
        <p:spPr bwMode="auto">
          <a:xfrm>
            <a:off x="0" y="4719638"/>
            <a:ext cx="2951163" cy="177006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Out of Bessel</a:t>
            </a:r>
            <a:endParaRPr kumimoji="0" lang="en-US" altLang="ja-JP" b="1" dirty="0">
              <a:solidFill>
                <a:schemeClr val="tx2"/>
              </a:solidFill>
              <a:ea typeface="HGS創英角ﾎﾟｯﾌﾟ体" pitchFamily="50" charset="-128"/>
            </a:endParaRP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Battery &amp; Regulator,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Thermometer,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Pressure gauge,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GPS antenna,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Geomagnetic </a:t>
            </a:r>
            <a:r>
              <a:rPr kumimoji="0" lang="en-US" altLang="ja-JP" dirty="0" err="1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aspectmeter</a:t>
            </a:r>
            <a:endParaRPr kumimoji="0" lang="en-US" altLang="ja-JP" dirty="0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11273" name="Text Box 6"/>
          <p:cNvSpPr txBox="1">
            <a:spLocks noChangeArrowheads="1"/>
          </p:cNvSpPr>
          <p:nvPr/>
        </p:nvSpPr>
        <p:spPr bwMode="auto">
          <a:xfrm>
            <a:off x="2916238" y="2992438"/>
            <a:ext cx="2325687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Flight Control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Telemetry,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Transponder,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Buoy, </a:t>
            </a:r>
            <a:r>
              <a:rPr kumimoji="0" lang="en-US" altLang="ja-JP" dirty="0" err="1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Radiosonde</a:t>
            </a:r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GPS, Thermometer,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Pressure gauge, etc.</a:t>
            </a:r>
          </a:p>
        </p:txBody>
      </p:sp>
      <p:grpSp>
        <p:nvGrpSpPr>
          <p:cNvPr id="11274" name="Group 7"/>
          <p:cNvGrpSpPr>
            <a:grpSpLocks/>
          </p:cNvGrpSpPr>
          <p:nvPr/>
        </p:nvGrpSpPr>
        <p:grpSpPr bwMode="auto">
          <a:xfrm>
            <a:off x="5583238" y="1981200"/>
            <a:ext cx="3484562" cy="4648200"/>
            <a:chOff x="3517" y="1248"/>
            <a:chExt cx="2195" cy="2928"/>
          </a:xfrm>
        </p:grpSpPr>
        <p:graphicFrame>
          <p:nvGraphicFramePr>
            <p:cNvPr id="11267" name="Object 3"/>
            <p:cNvGraphicFramePr>
              <a:graphicFrameLocks noChangeAspect="1"/>
            </p:cNvGraphicFramePr>
            <p:nvPr/>
          </p:nvGraphicFramePr>
          <p:xfrm>
            <a:off x="3517" y="1248"/>
            <a:ext cx="2195" cy="29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16" name="Picture" r:id="rId3" imgW="2736878" imgH="3651202" progId="">
                    <p:embed/>
                  </p:oleObj>
                </mc:Choice>
                <mc:Fallback>
                  <p:oleObj name="Picture" r:id="rId3" imgW="2736878" imgH="3651202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17" y="1248"/>
                          <a:ext cx="2195" cy="29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24" name="Text Box 9"/>
            <p:cNvSpPr txBox="1">
              <a:spLocks noChangeArrowheads="1"/>
            </p:cNvSpPr>
            <p:nvPr/>
          </p:nvSpPr>
          <p:spPr bwMode="auto">
            <a:xfrm>
              <a:off x="4915" y="1332"/>
              <a:ext cx="400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TPC</a:t>
              </a:r>
            </a:p>
          </p:txBody>
        </p:sp>
        <p:sp>
          <p:nvSpPr>
            <p:cNvPr id="11325" name="Line 10"/>
            <p:cNvSpPr>
              <a:spLocks noChangeShapeType="1"/>
            </p:cNvSpPr>
            <p:nvPr/>
          </p:nvSpPr>
          <p:spPr bwMode="auto">
            <a:xfrm flipH="1">
              <a:off x="4800" y="1584"/>
              <a:ext cx="144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6" name="Text Box 11"/>
            <p:cNvSpPr txBox="1">
              <a:spLocks noChangeArrowheads="1"/>
            </p:cNvSpPr>
            <p:nvPr/>
          </p:nvSpPr>
          <p:spPr bwMode="auto">
            <a:xfrm>
              <a:off x="4118" y="2484"/>
              <a:ext cx="453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GSO</a:t>
              </a:r>
            </a:p>
          </p:txBody>
        </p:sp>
        <p:sp>
          <p:nvSpPr>
            <p:cNvPr id="11327" name="Line 12"/>
            <p:cNvSpPr>
              <a:spLocks noChangeShapeType="1"/>
            </p:cNvSpPr>
            <p:nvPr/>
          </p:nvSpPr>
          <p:spPr bwMode="auto">
            <a:xfrm flipV="1">
              <a:off x="4272" y="2304"/>
              <a:ext cx="144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8" name="Text Box 13"/>
            <p:cNvSpPr txBox="1">
              <a:spLocks noChangeArrowheads="1"/>
            </p:cNvSpPr>
            <p:nvPr/>
          </p:nvSpPr>
          <p:spPr bwMode="auto">
            <a:xfrm>
              <a:off x="3648" y="1572"/>
              <a:ext cx="449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ASD</a:t>
              </a:r>
            </a:p>
          </p:txBody>
        </p:sp>
        <p:sp>
          <p:nvSpPr>
            <p:cNvPr id="11329" name="Line 14"/>
            <p:cNvSpPr>
              <a:spLocks noChangeShapeType="1"/>
            </p:cNvSpPr>
            <p:nvPr/>
          </p:nvSpPr>
          <p:spPr bwMode="auto">
            <a:xfrm>
              <a:off x="3840" y="1824"/>
              <a:ext cx="144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0" name="Line 15"/>
            <p:cNvSpPr>
              <a:spLocks noChangeShapeType="1"/>
            </p:cNvSpPr>
            <p:nvPr/>
          </p:nvSpPr>
          <p:spPr bwMode="auto">
            <a:xfrm>
              <a:off x="3888" y="1824"/>
              <a:ext cx="912" cy="38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1" name="Text Box 16"/>
            <p:cNvSpPr txBox="1">
              <a:spLocks noChangeArrowheads="1"/>
            </p:cNvSpPr>
            <p:nvPr/>
          </p:nvSpPr>
          <p:spPr bwMode="auto">
            <a:xfrm>
              <a:off x="4368" y="3012"/>
              <a:ext cx="461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NIM</a:t>
              </a:r>
            </a:p>
          </p:txBody>
        </p:sp>
        <p:sp>
          <p:nvSpPr>
            <p:cNvPr id="11332" name="Line 17"/>
            <p:cNvSpPr>
              <a:spLocks noChangeShapeType="1"/>
            </p:cNvSpPr>
            <p:nvPr/>
          </p:nvSpPr>
          <p:spPr bwMode="auto">
            <a:xfrm flipH="1" flipV="1">
              <a:off x="4032" y="2976"/>
              <a:ext cx="336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3" name="Text Box 18"/>
            <p:cNvSpPr txBox="1">
              <a:spLocks noChangeArrowheads="1"/>
            </p:cNvSpPr>
            <p:nvPr/>
          </p:nvSpPr>
          <p:spPr bwMode="auto">
            <a:xfrm>
              <a:off x="4358" y="3530"/>
              <a:ext cx="451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VME</a:t>
              </a:r>
            </a:p>
          </p:txBody>
        </p:sp>
        <p:sp>
          <p:nvSpPr>
            <p:cNvPr id="11334" name="Line 19"/>
            <p:cNvSpPr>
              <a:spLocks noChangeShapeType="1"/>
            </p:cNvSpPr>
            <p:nvPr/>
          </p:nvSpPr>
          <p:spPr bwMode="auto">
            <a:xfrm flipH="1" flipV="1">
              <a:off x="4128" y="3456"/>
              <a:ext cx="240" cy="19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5" name="Text Box 20"/>
            <p:cNvSpPr txBox="1">
              <a:spLocks noChangeArrowheads="1"/>
            </p:cNvSpPr>
            <p:nvPr/>
          </p:nvSpPr>
          <p:spPr bwMode="auto">
            <a:xfrm>
              <a:off x="4982" y="3146"/>
              <a:ext cx="677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encoder</a:t>
              </a:r>
            </a:p>
          </p:txBody>
        </p:sp>
        <p:sp>
          <p:nvSpPr>
            <p:cNvPr id="11336" name="Line 21"/>
            <p:cNvSpPr>
              <a:spLocks noChangeShapeType="1"/>
            </p:cNvSpPr>
            <p:nvPr/>
          </p:nvSpPr>
          <p:spPr bwMode="auto">
            <a:xfrm flipH="1" flipV="1">
              <a:off x="5040" y="2832"/>
              <a:ext cx="24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562600" y="2057400"/>
            <a:ext cx="3482975" cy="4648200"/>
            <a:chOff x="3504" y="1248"/>
            <a:chExt cx="2194" cy="2928"/>
          </a:xfrm>
        </p:grpSpPr>
        <p:graphicFrame>
          <p:nvGraphicFramePr>
            <p:cNvPr id="11266" name="Object 2"/>
            <p:cNvGraphicFramePr>
              <a:graphicFrameLocks noChangeAspect="1"/>
            </p:cNvGraphicFramePr>
            <p:nvPr/>
          </p:nvGraphicFramePr>
          <p:xfrm>
            <a:off x="3504" y="1248"/>
            <a:ext cx="2194" cy="29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17" name="Picture" r:id="rId5" imgW="2736878" imgH="3651202" progId="">
                    <p:embed/>
                  </p:oleObj>
                </mc:Choice>
                <mc:Fallback>
                  <p:oleObj name="Picture" r:id="rId5" imgW="2736878" imgH="3651202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1248"/>
                          <a:ext cx="2194" cy="29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20" name="Line 24"/>
            <p:cNvSpPr>
              <a:spLocks noChangeShapeType="1"/>
            </p:cNvSpPr>
            <p:nvPr/>
          </p:nvSpPr>
          <p:spPr bwMode="auto">
            <a:xfrm>
              <a:off x="4080" y="1584"/>
              <a:ext cx="0" cy="23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1" name="Text Box 25"/>
            <p:cNvSpPr txBox="1">
              <a:spLocks noChangeArrowheads="1"/>
            </p:cNvSpPr>
            <p:nvPr/>
          </p:nvSpPr>
          <p:spPr bwMode="auto">
            <a:xfrm>
              <a:off x="4043" y="2429"/>
              <a:ext cx="5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FF0000"/>
                  </a:solidFill>
                  <a:latin typeface="Comic Sans MS" pitchFamily="66" charset="0"/>
                  <a:ea typeface="HGS創英角ﾎﾟｯﾌﾟ体" pitchFamily="50" charset="-128"/>
                </a:rPr>
                <a:t>1.4m</a:t>
              </a:r>
            </a:p>
          </p:txBody>
        </p:sp>
        <p:sp>
          <p:nvSpPr>
            <p:cNvPr id="11322" name="Line 26"/>
            <p:cNvSpPr>
              <a:spLocks noChangeShapeType="1"/>
            </p:cNvSpPr>
            <p:nvPr/>
          </p:nvSpPr>
          <p:spPr bwMode="auto">
            <a:xfrm>
              <a:off x="3759" y="2208"/>
              <a:ext cx="1617" cy="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3" name="Text Box 27"/>
            <p:cNvSpPr txBox="1">
              <a:spLocks noChangeArrowheads="1"/>
            </p:cNvSpPr>
            <p:nvPr/>
          </p:nvSpPr>
          <p:spPr bwMode="auto">
            <a:xfrm>
              <a:off x="4201" y="1968"/>
              <a:ext cx="56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FF0000"/>
                  </a:solidFill>
                  <a:latin typeface="Symbol" pitchFamily="18" charset="2"/>
                  <a:ea typeface="HGS創英角ﾎﾟｯﾌﾟ体" pitchFamily="50" charset="-128"/>
                </a:rPr>
                <a:t>f</a:t>
              </a:r>
              <a:r>
                <a:rPr lang="en-US" altLang="ja-JP">
                  <a:solidFill>
                    <a:srgbClr val="FF0000"/>
                  </a:solidFill>
                  <a:latin typeface="Comic Sans MS" pitchFamily="66" charset="0"/>
                  <a:ea typeface="HGS創英角ﾎﾟｯﾌﾟ体" pitchFamily="50" charset="-128"/>
                </a:rPr>
                <a:t>~1m</a:t>
              </a:r>
            </a:p>
          </p:txBody>
        </p:sp>
      </p:grpSp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5327650" y="2097088"/>
            <a:ext cx="3663950" cy="4608512"/>
            <a:chOff x="3356" y="1321"/>
            <a:chExt cx="2308" cy="2903"/>
          </a:xfrm>
        </p:grpSpPr>
        <p:grpSp>
          <p:nvGrpSpPr>
            <p:cNvPr id="11287" name="Group 29"/>
            <p:cNvGrpSpPr>
              <a:grpSpLocks/>
            </p:cNvGrpSpPr>
            <p:nvPr/>
          </p:nvGrpSpPr>
          <p:grpSpPr bwMode="auto">
            <a:xfrm>
              <a:off x="3401" y="1321"/>
              <a:ext cx="2177" cy="2903"/>
              <a:chOff x="431" y="981"/>
              <a:chExt cx="2177" cy="2903"/>
            </a:xfrm>
          </p:grpSpPr>
          <p:pic>
            <p:nvPicPr>
              <p:cNvPr id="11306" name="Picture 30"/>
              <p:cNvPicPr>
                <a:picLocks noChangeAspect="1" noChangeArrowheads="1"/>
              </p:cNvPicPr>
              <p:nvPr/>
            </p:nvPicPr>
            <p:blipFill>
              <a:blip r:embed="rId7">
                <a:lum contrast="-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981"/>
                <a:ext cx="2177" cy="2903"/>
              </a:xfrm>
              <a:prstGeom prst="rect">
                <a:avLst/>
              </a:prstGeom>
              <a:noFill/>
              <a:ln w="9525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307" name="Freeform 31"/>
              <p:cNvSpPr>
                <a:spLocks/>
              </p:cNvSpPr>
              <p:nvPr/>
            </p:nvSpPr>
            <p:spPr bwMode="auto">
              <a:xfrm>
                <a:off x="1698" y="2595"/>
                <a:ext cx="243" cy="33"/>
              </a:xfrm>
              <a:custGeom>
                <a:avLst/>
                <a:gdLst>
                  <a:gd name="T0" fmla="*/ 0 w 243"/>
                  <a:gd name="T1" fmla="*/ 33 h 33"/>
                  <a:gd name="T2" fmla="*/ 222 w 243"/>
                  <a:gd name="T3" fmla="*/ 9 h 33"/>
                  <a:gd name="T4" fmla="*/ 243 w 243"/>
                  <a:gd name="T5" fmla="*/ 0 h 33"/>
                  <a:gd name="T6" fmla="*/ 0 60000 65536"/>
                  <a:gd name="T7" fmla="*/ 0 60000 65536"/>
                  <a:gd name="T8" fmla="*/ 0 60000 65536"/>
                  <a:gd name="T9" fmla="*/ 0 w 243"/>
                  <a:gd name="T10" fmla="*/ 0 h 33"/>
                  <a:gd name="T11" fmla="*/ 243 w 243"/>
                  <a:gd name="T12" fmla="*/ 33 h 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3" h="33">
                    <a:moveTo>
                      <a:pt x="0" y="33"/>
                    </a:moveTo>
                    <a:cubicBezTo>
                      <a:pt x="62" y="27"/>
                      <a:pt x="151" y="14"/>
                      <a:pt x="222" y="9"/>
                    </a:cubicBezTo>
                    <a:cubicBezTo>
                      <a:pt x="241" y="3"/>
                      <a:pt x="236" y="7"/>
                      <a:pt x="243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08" name="Freeform 32"/>
              <p:cNvSpPr>
                <a:spLocks/>
              </p:cNvSpPr>
              <p:nvPr/>
            </p:nvSpPr>
            <p:spPr bwMode="auto">
              <a:xfrm>
                <a:off x="1931" y="2259"/>
                <a:ext cx="18" cy="342"/>
              </a:xfrm>
              <a:custGeom>
                <a:avLst/>
                <a:gdLst>
                  <a:gd name="T0" fmla="*/ 7 w 18"/>
                  <a:gd name="T1" fmla="*/ 0 h 342"/>
                  <a:gd name="T2" fmla="*/ 16 w 18"/>
                  <a:gd name="T3" fmla="*/ 63 h 342"/>
                  <a:gd name="T4" fmla="*/ 13 w 18"/>
                  <a:gd name="T5" fmla="*/ 333 h 342"/>
                  <a:gd name="T6" fmla="*/ 1 w 18"/>
                  <a:gd name="T7" fmla="*/ 336 h 342"/>
                  <a:gd name="T8" fmla="*/ 13 w 18"/>
                  <a:gd name="T9" fmla="*/ 339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342"/>
                  <a:gd name="T17" fmla="*/ 18 w 18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342">
                    <a:moveTo>
                      <a:pt x="7" y="0"/>
                    </a:moveTo>
                    <a:cubicBezTo>
                      <a:pt x="10" y="21"/>
                      <a:pt x="14" y="41"/>
                      <a:pt x="16" y="63"/>
                    </a:cubicBezTo>
                    <a:cubicBezTo>
                      <a:pt x="15" y="153"/>
                      <a:pt x="18" y="243"/>
                      <a:pt x="13" y="333"/>
                    </a:cubicBezTo>
                    <a:cubicBezTo>
                      <a:pt x="13" y="337"/>
                      <a:pt x="2" y="332"/>
                      <a:pt x="1" y="336"/>
                    </a:cubicBezTo>
                    <a:cubicBezTo>
                      <a:pt x="0" y="340"/>
                      <a:pt x="10" y="342"/>
                      <a:pt x="13" y="33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09" name="Freeform 33"/>
              <p:cNvSpPr>
                <a:spLocks/>
              </p:cNvSpPr>
              <p:nvPr/>
            </p:nvSpPr>
            <p:spPr bwMode="auto">
              <a:xfrm>
                <a:off x="1692" y="2244"/>
                <a:ext cx="234" cy="21"/>
              </a:xfrm>
              <a:custGeom>
                <a:avLst/>
                <a:gdLst>
                  <a:gd name="T0" fmla="*/ 234 w 234"/>
                  <a:gd name="T1" fmla="*/ 21 h 21"/>
                  <a:gd name="T2" fmla="*/ 0 w 234"/>
                  <a:gd name="T3" fmla="*/ 0 h 21"/>
                  <a:gd name="T4" fmla="*/ 0 60000 65536"/>
                  <a:gd name="T5" fmla="*/ 0 60000 65536"/>
                  <a:gd name="T6" fmla="*/ 0 w 234"/>
                  <a:gd name="T7" fmla="*/ 0 h 21"/>
                  <a:gd name="T8" fmla="*/ 234 w 234"/>
                  <a:gd name="T9" fmla="*/ 21 h 2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34" h="21">
                    <a:moveTo>
                      <a:pt x="234" y="21"/>
                    </a:moveTo>
                    <a:cubicBezTo>
                      <a:pt x="103" y="3"/>
                      <a:pt x="227" y="0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0" name="Freeform 34"/>
              <p:cNvSpPr>
                <a:spLocks/>
              </p:cNvSpPr>
              <p:nvPr/>
            </p:nvSpPr>
            <p:spPr bwMode="auto">
              <a:xfrm>
                <a:off x="1685" y="2229"/>
                <a:ext cx="21" cy="402"/>
              </a:xfrm>
              <a:custGeom>
                <a:avLst/>
                <a:gdLst>
                  <a:gd name="T0" fmla="*/ 7 w 21"/>
                  <a:gd name="T1" fmla="*/ 18 h 402"/>
                  <a:gd name="T2" fmla="*/ 1 w 21"/>
                  <a:gd name="T3" fmla="*/ 264 h 402"/>
                  <a:gd name="T4" fmla="*/ 4 w 21"/>
                  <a:gd name="T5" fmla="*/ 372 h 402"/>
                  <a:gd name="T6" fmla="*/ 16 w 21"/>
                  <a:gd name="T7" fmla="*/ 402 h 4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402"/>
                  <a:gd name="T14" fmla="*/ 21 w 21"/>
                  <a:gd name="T15" fmla="*/ 402 h 4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402">
                    <a:moveTo>
                      <a:pt x="7" y="18"/>
                    </a:moveTo>
                    <a:cubicBezTo>
                      <a:pt x="21" y="116"/>
                      <a:pt x="6" y="0"/>
                      <a:pt x="1" y="264"/>
                    </a:cubicBezTo>
                    <a:cubicBezTo>
                      <a:pt x="0" y="300"/>
                      <a:pt x="2" y="336"/>
                      <a:pt x="4" y="372"/>
                    </a:cubicBezTo>
                    <a:cubicBezTo>
                      <a:pt x="5" y="383"/>
                      <a:pt x="16" y="402"/>
                      <a:pt x="16" y="40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1" name="Freeform 35"/>
              <p:cNvSpPr>
                <a:spLocks/>
              </p:cNvSpPr>
              <p:nvPr/>
            </p:nvSpPr>
            <p:spPr bwMode="auto">
              <a:xfrm>
                <a:off x="1971" y="1950"/>
                <a:ext cx="372" cy="189"/>
              </a:xfrm>
              <a:custGeom>
                <a:avLst/>
                <a:gdLst>
                  <a:gd name="T0" fmla="*/ 0 w 372"/>
                  <a:gd name="T1" fmla="*/ 0 h 189"/>
                  <a:gd name="T2" fmla="*/ 240 w 372"/>
                  <a:gd name="T3" fmla="*/ 15 h 189"/>
                  <a:gd name="T4" fmla="*/ 324 w 372"/>
                  <a:gd name="T5" fmla="*/ 21 h 189"/>
                  <a:gd name="T6" fmla="*/ 327 w 372"/>
                  <a:gd name="T7" fmla="*/ 189 h 189"/>
                  <a:gd name="T8" fmla="*/ 6 w 372"/>
                  <a:gd name="T9" fmla="*/ 183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2"/>
                  <a:gd name="T16" fmla="*/ 0 h 189"/>
                  <a:gd name="T17" fmla="*/ 372 w 372"/>
                  <a:gd name="T18" fmla="*/ 189 h 1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2" h="189">
                    <a:moveTo>
                      <a:pt x="0" y="0"/>
                    </a:moveTo>
                    <a:cubicBezTo>
                      <a:pt x="90" y="2"/>
                      <a:pt x="150" y="12"/>
                      <a:pt x="240" y="15"/>
                    </a:cubicBezTo>
                    <a:cubicBezTo>
                      <a:pt x="276" y="18"/>
                      <a:pt x="289" y="24"/>
                      <a:pt x="324" y="21"/>
                    </a:cubicBezTo>
                    <a:cubicBezTo>
                      <a:pt x="372" y="33"/>
                      <a:pt x="330" y="142"/>
                      <a:pt x="327" y="189"/>
                    </a:cubicBezTo>
                    <a:cubicBezTo>
                      <a:pt x="199" y="186"/>
                      <a:pt x="139" y="183"/>
                      <a:pt x="6" y="18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2" name="Freeform 36"/>
              <p:cNvSpPr>
                <a:spLocks/>
              </p:cNvSpPr>
              <p:nvPr/>
            </p:nvSpPr>
            <p:spPr bwMode="auto">
              <a:xfrm>
                <a:off x="1880" y="1947"/>
                <a:ext cx="46" cy="196"/>
              </a:xfrm>
              <a:custGeom>
                <a:avLst/>
                <a:gdLst>
                  <a:gd name="T0" fmla="*/ 46 w 46"/>
                  <a:gd name="T1" fmla="*/ 192 h 196"/>
                  <a:gd name="T2" fmla="*/ 10 w 46"/>
                  <a:gd name="T3" fmla="*/ 186 h 196"/>
                  <a:gd name="T4" fmla="*/ 7 w 46"/>
                  <a:gd name="T5" fmla="*/ 129 h 196"/>
                  <a:gd name="T6" fmla="*/ 7 w 46"/>
                  <a:gd name="T7" fmla="*/ 0 h 1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196"/>
                  <a:gd name="T14" fmla="*/ 46 w 46"/>
                  <a:gd name="T15" fmla="*/ 196 h 1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196">
                    <a:moveTo>
                      <a:pt x="46" y="192"/>
                    </a:moveTo>
                    <a:cubicBezTo>
                      <a:pt x="34" y="190"/>
                      <a:pt x="16" y="196"/>
                      <a:pt x="10" y="186"/>
                    </a:cubicBezTo>
                    <a:cubicBezTo>
                      <a:pt x="0" y="170"/>
                      <a:pt x="7" y="148"/>
                      <a:pt x="7" y="129"/>
                    </a:cubicBezTo>
                    <a:cubicBezTo>
                      <a:pt x="6" y="86"/>
                      <a:pt x="7" y="43"/>
                      <a:pt x="7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3" name="Freeform 37"/>
              <p:cNvSpPr>
                <a:spLocks/>
              </p:cNvSpPr>
              <p:nvPr/>
            </p:nvSpPr>
            <p:spPr bwMode="auto">
              <a:xfrm>
                <a:off x="1704" y="1944"/>
                <a:ext cx="186" cy="16"/>
              </a:xfrm>
              <a:custGeom>
                <a:avLst/>
                <a:gdLst>
                  <a:gd name="T0" fmla="*/ 186 w 186"/>
                  <a:gd name="T1" fmla="*/ 0 h 16"/>
                  <a:gd name="T2" fmla="*/ 57 w 186"/>
                  <a:gd name="T3" fmla="*/ 9 h 16"/>
                  <a:gd name="T4" fmla="*/ 42 w 186"/>
                  <a:gd name="T5" fmla="*/ 15 h 16"/>
                  <a:gd name="T6" fmla="*/ 0 60000 65536"/>
                  <a:gd name="T7" fmla="*/ 0 60000 65536"/>
                  <a:gd name="T8" fmla="*/ 0 60000 65536"/>
                  <a:gd name="T9" fmla="*/ 0 w 186"/>
                  <a:gd name="T10" fmla="*/ 0 h 16"/>
                  <a:gd name="T11" fmla="*/ 186 w 18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6" h="16">
                    <a:moveTo>
                      <a:pt x="186" y="0"/>
                    </a:moveTo>
                    <a:cubicBezTo>
                      <a:pt x="143" y="4"/>
                      <a:pt x="100" y="4"/>
                      <a:pt x="57" y="9"/>
                    </a:cubicBezTo>
                    <a:cubicBezTo>
                      <a:pt x="0" y="16"/>
                      <a:pt x="77" y="15"/>
                      <a:pt x="42" y="1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4" name="Freeform 38"/>
              <p:cNvSpPr>
                <a:spLocks/>
              </p:cNvSpPr>
              <p:nvPr/>
            </p:nvSpPr>
            <p:spPr bwMode="auto">
              <a:xfrm>
                <a:off x="687" y="2016"/>
                <a:ext cx="33" cy="153"/>
              </a:xfrm>
              <a:custGeom>
                <a:avLst/>
                <a:gdLst>
                  <a:gd name="T0" fmla="*/ 33 w 33"/>
                  <a:gd name="T1" fmla="*/ 0 h 153"/>
                  <a:gd name="T2" fmla="*/ 27 w 33"/>
                  <a:gd name="T3" fmla="*/ 153 h 153"/>
                  <a:gd name="T4" fmla="*/ 0 60000 65536"/>
                  <a:gd name="T5" fmla="*/ 0 60000 65536"/>
                  <a:gd name="T6" fmla="*/ 0 w 33"/>
                  <a:gd name="T7" fmla="*/ 0 h 153"/>
                  <a:gd name="T8" fmla="*/ 33 w 33"/>
                  <a:gd name="T9" fmla="*/ 153 h 15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" h="153">
                    <a:moveTo>
                      <a:pt x="33" y="0"/>
                    </a:moveTo>
                    <a:cubicBezTo>
                      <a:pt x="0" y="49"/>
                      <a:pt x="27" y="5"/>
                      <a:pt x="27" y="1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5" name="Freeform 39"/>
              <p:cNvSpPr>
                <a:spLocks/>
              </p:cNvSpPr>
              <p:nvPr/>
            </p:nvSpPr>
            <p:spPr bwMode="auto">
              <a:xfrm>
                <a:off x="645" y="2283"/>
                <a:ext cx="75" cy="2"/>
              </a:xfrm>
              <a:custGeom>
                <a:avLst/>
                <a:gdLst>
                  <a:gd name="T0" fmla="*/ 0 w 75"/>
                  <a:gd name="T1" fmla="*/ 0 h 2"/>
                  <a:gd name="T2" fmla="*/ 75 w 75"/>
                  <a:gd name="T3" fmla="*/ 0 h 2"/>
                  <a:gd name="T4" fmla="*/ 0 60000 65536"/>
                  <a:gd name="T5" fmla="*/ 0 60000 65536"/>
                  <a:gd name="T6" fmla="*/ 0 w 75"/>
                  <a:gd name="T7" fmla="*/ 0 h 2"/>
                  <a:gd name="T8" fmla="*/ 75 w 75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5" h="2">
                    <a:moveTo>
                      <a:pt x="0" y="0"/>
                    </a:moveTo>
                    <a:cubicBezTo>
                      <a:pt x="44" y="2"/>
                      <a:pt x="43" y="0"/>
                      <a:pt x="75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6" name="Freeform 40"/>
              <p:cNvSpPr>
                <a:spLocks/>
              </p:cNvSpPr>
              <p:nvPr/>
            </p:nvSpPr>
            <p:spPr bwMode="auto">
              <a:xfrm>
                <a:off x="726" y="2286"/>
                <a:ext cx="1" cy="279"/>
              </a:xfrm>
              <a:custGeom>
                <a:avLst/>
                <a:gdLst>
                  <a:gd name="T0" fmla="*/ 0 w 1"/>
                  <a:gd name="T1" fmla="*/ 0 h 279"/>
                  <a:gd name="T2" fmla="*/ 0 w 1"/>
                  <a:gd name="T3" fmla="*/ 279 h 279"/>
                  <a:gd name="T4" fmla="*/ 0 60000 65536"/>
                  <a:gd name="T5" fmla="*/ 0 60000 65536"/>
                  <a:gd name="T6" fmla="*/ 0 w 1"/>
                  <a:gd name="T7" fmla="*/ 0 h 279"/>
                  <a:gd name="T8" fmla="*/ 1 w 1"/>
                  <a:gd name="T9" fmla="*/ 279 h 27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79">
                    <a:moveTo>
                      <a:pt x="0" y="0"/>
                    </a:moveTo>
                    <a:cubicBezTo>
                      <a:pt x="0" y="93"/>
                      <a:pt x="0" y="186"/>
                      <a:pt x="0" y="27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7" name="Freeform 41"/>
              <p:cNvSpPr>
                <a:spLocks/>
              </p:cNvSpPr>
              <p:nvPr/>
            </p:nvSpPr>
            <p:spPr bwMode="auto">
              <a:xfrm>
                <a:off x="723" y="2277"/>
                <a:ext cx="237" cy="12"/>
              </a:xfrm>
              <a:custGeom>
                <a:avLst/>
                <a:gdLst>
                  <a:gd name="T0" fmla="*/ 0 w 237"/>
                  <a:gd name="T1" fmla="*/ 12 h 12"/>
                  <a:gd name="T2" fmla="*/ 135 w 237"/>
                  <a:gd name="T3" fmla="*/ 12 h 12"/>
                  <a:gd name="T4" fmla="*/ 237 w 237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237"/>
                  <a:gd name="T10" fmla="*/ 0 h 12"/>
                  <a:gd name="T11" fmla="*/ 237 w 237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7" h="12">
                    <a:moveTo>
                      <a:pt x="0" y="12"/>
                    </a:moveTo>
                    <a:cubicBezTo>
                      <a:pt x="46" y="5"/>
                      <a:pt x="89" y="9"/>
                      <a:pt x="135" y="12"/>
                    </a:cubicBezTo>
                    <a:cubicBezTo>
                      <a:pt x="155" y="10"/>
                      <a:pt x="233" y="4"/>
                      <a:pt x="237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8" name="Freeform 42"/>
              <p:cNvSpPr>
                <a:spLocks/>
              </p:cNvSpPr>
              <p:nvPr/>
            </p:nvSpPr>
            <p:spPr bwMode="auto">
              <a:xfrm>
                <a:off x="1914" y="2195"/>
                <a:ext cx="375" cy="96"/>
              </a:xfrm>
              <a:custGeom>
                <a:avLst/>
                <a:gdLst>
                  <a:gd name="T0" fmla="*/ 375 w 375"/>
                  <a:gd name="T1" fmla="*/ 64 h 96"/>
                  <a:gd name="T2" fmla="*/ 216 w 375"/>
                  <a:gd name="T3" fmla="*/ 7 h 96"/>
                  <a:gd name="T4" fmla="*/ 12 w 375"/>
                  <a:gd name="T5" fmla="*/ 16 h 96"/>
                  <a:gd name="T6" fmla="*/ 18 w 375"/>
                  <a:gd name="T7" fmla="*/ 61 h 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96"/>
                  <a:gd name="T14" fmla="*/ 375 w 375"/>
                  <a:gd name="T15" fmla="*/ 96 h 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96">
                    <a:moveTo>
                      <a:pt x="375" y="64"/>
                    </a:moveTo>
                    <a:cubicBezTo>
                      <a:pt x="212" y="61"/>
                      <a:pt x="238" y="96"/>
                      <a:pt x="216" y="7"/>
                    </a:cubicBezTo>
                    <a:cubicBezTo>
                      <a:pt x="167" y="8"/>
                      <a:pt x="74" y="0"/>
                      <a:pt x="12" y="16"/>
                    </a:cubicBezTo>
                    <a:cubicBezTo>
                      <a:pt x="15" y="62"/>
                      <a:pt x="0" y="61"/>
                      <a:pt x="18" y="6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9" name="Freeform 43"/>
              <p:cNvSpPr>
                <a:spLocks/>
              </p:cNvSpPr>
              <p:nvPr/>
            </p:nvSpPr>
            <p:spPr bwMode="auto">
              <a:xfrm>
                <a:off x="1944" y="2256"/>
                <a:ext cx="369" cy="331"/>
              </a:xfrm>
              <a:custGeom>
                <a:avLst/>
                <a:gdLst>
                  <a:gd name="T0" fmla="*/ 348 w 369"/>
                  <a:gd name="T1" fmla="*/ 0 h 331"/>
                  <a:gd name="T2" fmla="*/ 363 w 369"/>
                  <a:gd name="T3" fmla="*/ 252 h 331"/>
                  <a:gd name="T4" fmla="*/ 360 w 369"/>
                  <a:gd name="T5" fmla="*/ 270 h 331"/>
                  <a:gd name="T6" fmla="*/ 312 w 369"/>
                  <a:gd name="T7" fmla="*/ 276 h 331"/>
                  <a:gd name="T8" fmla="*/ 249 w 369"/>
                  <a:gd name="T9" fmla="*/ 288 h 331"/>
                  <a:gd name="T10" fmla="*/ 141 w 369"/>
                  <a:gd name="T11" fmla="*/ 303 h 331"/>
                  <a:gd name="T12" fmla="*/ 39 w 369"/>
                  <a:gd name="T13" fmla="*/ 321 h 331"/>
                  <a:gd name="T14" fmla="*/ 0 w 369"/>
                  <a:gd name="T15" fmla="*/ 327 h 33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9"/>
                  <a:gd name="T25" fmla="*/ 0 h 331"/>
                  <a:gd name="T26" fmla="*/ 369 w 369"/>
                  <a:gd name="T27" fmla="*/ 331 h 33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9" h="331">
                    <a:moveTo>
                      <a:pt x="348" y="0"/>
                    </a:moveTo>
                    <a:cubicBezTo>
                      <a:pt x="369" y="122"/>
                      <a:pt x="363" y="65"/>
                      <a:pt x="363" y="252"/>
                    </a:cubicBezTo>
                    <a:cubicBezTo>
                      <a:pt x="363" y="258"/>
                      <a:pt x="366" y="267"/>
                      <a:pt x="360" y="270"/>
                    </a:cubicBezTo>
                    <a:cubicBezTo>
                      <a:pt x="345" y="277"/>
                      <a:pt x="328" y="274"/>
                      <a:pt x="312" y="276"/>
                    </a:cubicBezTo>
                    <a:cubicBezTo>
                      <a:pt x="302" y="305"/>
                      <a:pt x="314" y="280"/>
                      <a:pt x="249" y="288"/>
                    </a:cubicBezTo>
                    <a:cubicBezTo>
                      <a:pt x="195" y="295"/>
                      <a:pt x="223" y="300"/>
                      <a:pt x="141" y="303"/>
                    </a:cubicBezTo>
                    <a:cubicBezTo>
                      <a:pt x="105" y="315"/>
                      <a:pt x="78" y="319"/>
                      <a:pt x="39" y="321"/>
                    </a:cubicBezTo>
                    <a:cubicBezTo>
                      <a:pt x="19" y="331"/>
                      <a:pt x="31" y="327"/>
                      <a:pt x="0" y="32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288" name="Line 44"/>
            <p:cNvSpPr>
              <a:spLocks noChangeShapeType="1"/>
            </p:cNvSpPr>
            <p:nvPr/>
          </p:nvSpPr>
          <p:spPr bwMode="auto">
            <a:xfrm flipH="1">
              <a:off x="5034" y="2001"/>
              <a:ext cx="226" cy="3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89" name="Line 45"/>
            <p:cNvSpPr>
              <a:spLocks noChangeShapeType="1"/>
            </p:cNvSpPr>
            <p:nvPr/>
          </p:nvSpPr>
          <p:spPr bwMode="auto">
            <a:xfrm flipH="1">
              <a:off x="5170" y="2046"/>
              <a:ext cx="136" cy="68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0" name="Line 46"/>
            <p:cNvSpPr>
              <a:spLocks noChangeShapeType="1"/>
            </p:cNvSpPr>
            <p:nvPr/>
          </p:nvSpPr>
          <p:spPr bwMode="auto">
            <a:xfrm flipH="1">
              <a:off x="4761" y="2954"/>
              <a:ext cx="364" cy="40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1" name="Line 47"/>
            <p:cNvSpPr>
              <a:spLocks noChangeShapeType="1"/>
            </p:cNvSpPr>
            <p:nvPr/>
          </p:nvSpPr>
          <p:spPr bwMode="auto">
            <a:xfrm>
              <a:off x="4490" y="1638"/>
              <a:ext cx="271" cy="118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2" name="Line 48"/>
            <p:cNvSpPr>
              <a:spLocks noChangeShapeType="1"/>
            </p:cNvSpPr>
            <p:nvPr/>
          </p:nvSpPr>
          <p:spPr bwMode="auto">
            <a:xfrm flipV="1">
              <a:off x="3537" y="2727"/>
              <a:ext cx="317" cy="31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3" name="Text Box 49"/>
            <p:cNvSpPr txBox="1">
              <a:spLocks noChangeArrowheads="1"/>
            </p:cNvSpPr>
            <p:nvPr/>
          </p:nvSpPr>
          <p:spPr bwMode="auto">
            <a:xfrm>
              <a:off x="4080" y="1462"/>
              <a:ext cx="733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Regulator</a:t>
              </a:r>
            </a:p>
          </p:txBody>
        </p:sp>
        <p:sp>
          <p:nvSpPr>
            <p:cNvPr id="11294" name="Text Box 50"/>
            <p:cNvSpPr txBox="1">
              <a:spLocks noChangeArrowheads="1"/>
            </p:cNvSpPr>
            <p:nvPr/>
          </p:nvSpPr>
          <p:spPr bwMode="auto">
            <a:xfrm>
              <a:off x="4992" y="1968"/>
              <a:ext cx="672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Battery</a:t>
              </a:r>
            </a:p>
          </p:txBody>
        </p:sp>
        <p:sp>
          <p:nvSpPr>
            <p:cNvPr id="11295" name="Text Box 51"/>
            <p:cNvSpPr txBox="1">
              <a:spLocks noChangeArrowheads="1"/>
            </p:cNvSpPr>
            <p:nvPr/>
          </p:nvSpPr>
          <p:spPr bwMode="auto">
            <a:xfrm>
              <a:off x="3356" y="3044"/>
              <a:ext cx="67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Battery</a:t>
              </a:r>
            </a:p>
          </p:txBody>
        </p:sp>
        <p:sp>
          <p:nvSpPr>
            <p:cNvPr id="11296" name="Freeform 52"/>
            <p:cNvSpPr>
              <a:spLocks/>
            </p:cNvSpPr>
            <p:nvPr/>
          </p:nvSpPr>
          <p:spPr bwMode="auto">
            <a:xfrm>
              <a:off x="4707" y="2296"/>
              <a:ext cx="3" cy="183"/>
            </a:xfrm>
            <a:custGeom>
              <a:avLst/>
              <a:gdLst>
                <a:gd name="T0" fmla="*/ 0 w 3"/>
                <a:gd name="T1" fmla="*/ 0 h 183"/>
                <a:gd name="T2" fmla="*/ 3 w 3"/>
                <a:gd name="T3" fmla="*/ 183 h 183"/>
                <a:gd name="T4" fmla="*/ 0 60000 65536"/>
                <a:gd name="T5" fmla="*/ 0 60000 65536"/>
                <a:gd name="T6" fmla="*/ 0 w 3"/>
                <a:gd name="T7" fmla="*/ 0 h 183"/>
                <a:gd name="T8" fmla="*/ 3 w 3"/>
                <a:gd name="T9" fmla="*/ 183 h 1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183">
                  <a:moveTo>
                    <a:pt x="0" y="0"/>
                  </a:moveTo>
                  <a:cubicBezTo>
                    <a:pt x="3" y="175"/>
                    <a:pt x="3" y="114"/>
                    <a:pt x="3" y="18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7" name="Freeform 53"/>
            <p:cNvSpPr>
              <a:spLocks/>
            </p:cNvSpPr>
            <p:nvPr/>
          </p:nvSpPr>
          <p:spPr bwMode="auto">
            <a:xfrm>
              <a:off x="4704" y="2471"/>
              <a:ext cx="156" cy="14"/>
            </a:xfrm>
            <a:custGeom>
              <a:avLst/>
              <a:gdLst>
                <a:gd name="T0" fmla="*/ 0 w 156"/>
                <a:gd name="T1" fmla="*/ 14 h 14"/>
                <a:gd name="T2" fmla="*/ 120 w 156"/>
                <a:gd name="T3" fmla="*/ 5 h 14"/>
                <a:gd name="T4" fmla="*/ 156 w 156"/>
                <a:gd name="T5" fmla="*/ 5 h 14"/>
                <a:gd name="T6" fmla="*/ 0 60000 65536"/>
                <a:gd name="T7" fmla="*/ 0 60000 65536"/>
                <a:gd name="T8" fmla="*/ 0 60000 65536"/>
                <a:gd name="T9" fmla="*/ 0 w 156"/>
                <a:gd name="T10" fmla="*/ 0 h 14"/>
                <a:gd name="T11" fmla="*/ 156 w 156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6" h="14">
                  <a:moveTo>
                    <a:pt x="0" y="14"/>
                  </a:moveTo>
                  <a:cubicBezTo>
                    <a:pt x="48" y="6"/>
                    <a:pt x="47" y="7"/>
                    <a:pt x="120" y="5"/>
                  </a:cubicBezTo>
                  <a:cubicBezTo>
                    <a:pt x="134" y="0"/>
                    <a:pt x="144" y="11"/>
                    <a:pt x="156" y="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8" name="Freeform 54"/>
            <p:cNvSpPr>
              <a:spLocks/>
            </p:cNvSpPr>
            <p:nvPr/>
          </p:nvSpPr>
          <p:spPr bwMode="auto">
            <a:xfrm>
              <a:off x="3612" y="2350"/>
              <a:ext cx="75" cy="9"/>
            </a:xfrm>
            <a:custGeom>
              <a:avLst/>
              <a:gdLst>
                <a:gd name="T0" fmla="*/ 0 w 75"/>
                <a:gd name="T1" fmla="*/ 9 h 9"/>
                <a:gd name="T2" fmla="*/ 75 w 75"/>
                <a:gd name="T3" fmla="*/ 0 h 9"/>
                <a:gd name="T4" fmla="*/ 0 60000 65536"/>
                <a:gd name="T5" fmla="*/ 0 60000 65536"/>
                <a:gd name="T6" fmla="*/ 0 w 75"/>
                <a:gd name="T7" fmla="*/ 0 h 9"/>
                <a:gd name="T8" fmla="*/ 75 w 75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5" h="9">
                  <a:moveTo>
                    <a:pt x="0" y="9"/>
                  </a:moveTo>
                  <a:cubicBezTo>
                    <a:pt x="25" y="1"/>
                    <a:pt x="47" y="0"/>
                    <a:pt x="75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9" name="Freeform 55"/>
            <p:cNvSpPr>
              <a:spLocks/>
            </p:cNvSpPr>
            <p:nvPr/>
          </p:nvSpPr>
          <p:spPr bwMode="auto">
            <a:xfrm>
              <a:off x="3690" y="2344"/>
              <a:ext cx="246" cy="7"/>
            </a:xfrm>
            <a:custGeom>
              <a:avLst/>
              <a:gdLst>
                <a:gd name="T0" fmla="*/ 0 w 246"/>
                <a:gd name="T1" fmla="*/ 3 h 7"/>
                <a:gd name="T2" fmla="*/ 213 w 246"/>
                <a:gd name="T3" fmla="*/ 0 h 7"/>
                <a:gd name="T4" fmla="*/ 246 w 246"/>
                <a:gd name="T5" fmla="*/ 3 h 7"/>
                <a:gd name="T6" fmla="*/ 0 60000 65536"/>
                <a:gd name="T7" fmla="*/ 0 60000 65536"/>
                <a:gd name="T8" fmla="*/ 0 60000 65536"/>
                <a:gd name="T9" fmla="*/ 0 w 246"/>
                <a:gd name="T10" fmla="*/ 0 h 7"/>
                <a:gd name="T11" fmla="*/ 246 w 246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6" h="7">
                  <a:moveTo>
                    <a:pt x="0" y="3"/>
                  </a:moveTo>
                  <a:cubicBezTo>
                    <a:pt x="153" y="6"/>
                    <a:pt x="121" y="7"/>
                    <a:pt x="213" y="0"/>
                  </a:cubicBezTo>
                  <a:cubicBezTo>
                    <a:pt x="244" y="3"/>
                    <a:pt x="233" y="3"/>
                    <a:pt x="246" y="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0" name="Text Box 56"/>
            <p:cNvSpPr txBox="1">
              <a:spLocks noChangeArrowheads="1"/>
            </p:cNvSpPr>
            <p:nvPr/>
          </p:nvSpPr>
          <p:spPr bwMode="auto">
            <a:xfrm>
              <a:off x="4853" y="2954"/>
              <a:ext cx="680" cy="1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4000" tIns="10800" rIns="54000" bIns="10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Ballast</a:t>
              </a:r>
            </a:p>
          </p:txBody>
        </p:sp>
        <p:sp>
          <p:nvSpPr>
            <p:cNvPr id="11301" name="Text Box 57"/>
            <p:cNvSpPr txBox="1">
              <a:spLocks noChangeArrowheads="1"/>
            </p:cNvSpPr>
            <p:nvPr/>
          </p:nvSpPr>
          <p:spPr bwMode="auto">
            <a:xfrm>
              <a:off x="5034" y="1321"/>
              <a:ext cx="342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GA</a:t>
              </a:r>
            </a:p>
          </p:txBody>
        </p:sp>
        <p:sp>
          <p:nvSpPr>
            <p:cNvPr id="11302" name="Line 58"/>
            <p:cNvSpPr>
              <a:spLocks noChangeShapeType="1"/>
            </p:cNvSpPr>
            <p:nvPr/>
          </p:nvSpPr>
          <p:spPr bwMode="auto">
            <a:xfrm flipH="1">
              <a:off x="4898" y="1502"/>
              <a:ext cx="136" cy="31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3" name="Line 59"/>
            <p:cNvSpPr>
              <a:spLocks noChangeShapeType="1"/>
            </p:cNvSpPr>
            <p:nvPr/>
          </p:nvSpPr>
          <p:spPr bwMode="auto">
            <a:xfrm flipV="1">
              <a:off x="3537" y="2409"/>
              <a:ext cx="318" cy="63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4" name="Text Box 60"/>
            <p:cNvSpPr txBox="1">
              <a:spLocks noChangeArrowheads="1"/>
            </p:cNvSpPr>
            <p:nvPr/>
          </p:nvSpPr>
          <p:spPr bwMode="auto">
            <a:xfrm>
              <a:off x="3408" y="1798"/>
              <a:ext cx="528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Bessel</a:t>
              </a:r>
            </a:p>
          </p:txBody>
        </p:sp>
        <p:sp>
          <p:nvSpPr>
            <p:cNvPr id="11305" name="Line 61"/>
            <p:cNvSpPr>
              <a:spLocks noChangeShapeType="1"/>
            </p:cNvSpPr>
            <p:nvPr/>
          </p:nvSpPr>
          <p:spPr bwMode="auto">
            <a:xfrm>
              <a:off x="3665" y="1988"/>
              <a:ext cx="463" cy="36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233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72"/>
          <p:cNvSpPr>
            <a:spLocks noGrp="1" noChangeArrowheads="1"/>
          </p:cNvSpPr>
          <p:nvPr>
            <p:ph idx="1"/>
          </p:nvPr>
        </p:nvSpPr>
        <p:spPr>
          <a:xfrm>
            <a:off x="2819400" y="4724400"/>
            <a:ext cx="2971800" cy="1752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ja-JP" sz="2000" b="1" u="sng" dirty="0" smtClean="0">
                <a:solidFill>
                  <a:srgbClr val="008000"/>
                </a:solidFill>
              </a:rPr>
              <a:t>Balloon</a:t>
            </a:r>
          </a:p>
          <a:p>
            <a:pPr eaLnBrk="1" hangingPunct="1">
              <a:buFontTx/>
              <a:buNone/>
            </a:pPr>
            <a:r>
              <a:rPr lang="en-US" altLang="ja-JP" sz="1800" dirty="0" smtClean="0">
                <a:solidFill>
                  <a:schemeClr val="tx2"/>
                </a:solidFill>
              </a:rPr>
              <a:t>B100 (100,000m</a:t>
            </a:r>
            <a:r>
              <a:rPr lang="en-US" altLang="ja-JP" sz="1800" baseline="30000" dirty="0" smtClean="0">
                <a:solidFill>
                  <a:schemeClr val="tx2"/>
                </a:solidFill>
              </a:rPr>
              <a:t>3</a:t>
            </a:r>
            <a:r>
              <a:rPr lang="en-US" altLang="ja-JP" sz="1800" dirty="0" smtClean="0">
                <a:solidFill>
                  <a:schemeClr val="tx2"/>
                </a:solidFill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altLang="ja-JP" sz="1800" dirty="0" smtClean="0">
                <a:solidFill>
                  <a:schemeClr val="tx2"/>
                </a:solidFill>
              </a:rPr>
              <a:t>Weight</a:t>
            </a:r>
            <a:r>
              <a:rPr lang="ja-JP" altLang="en-US" sz="1800" dirty="0" smtClean="0">
                <a:solidFill>
                  <a:schemeClr val="tx2"/>
                </a:solidFill>
              </a:rPr>
              <a:t>　</a:t>
            </a:r>
            <a:r>
              <a:rPr lang="en-US" altLang="ja-JP" sz="1800" dirty="0" smtClean="0">
                <a:solidFill>
                  <a:schemeClr val="tx2"/>
                </a:solidFill>
              </a:rPr>
              <a:t>816kg</a:t>
            </a:r>
            <a:r>
              <a:rPr lang="ja-JP" altLang="en-US" sz="1800" dirty="0" smtClean="0">
                <a:solidFill>
                  <a:schemeClr val="tx2"/>
                </a:solidFill>
              </a:rPr>
              <a:t>　</a:t>
            </a:r>
          </a:p>
          <a:p>
            <a:pPr eaLnBrk="1" hangingPunct="1">
              <a:buFontTx/>
              <a:buNone/>
            </a:pPr>
            <a:r>
              <a:rPr lang="en-US" altLang="ja-JP" sz="1800" dirty="0" smtClean="0">
                <a:solidFill>
                  <a:schemeClr val="tx2"/>
                </a:solidFill>
              </a:rPr>
              <a:t>Buoyancy</a:t>
            </a:r>
            <a:r>
              <a:rPr lang="ja-JP" altLang="en-US" sz="1800" dirty="0" smtClean="0">
                <a:solidFill>
                  <a:schemeClr val="tx2"/>
                </a:solidFill>
              </a:rPr>
              <a:t>　</a:t>
            </a:r>
            <a:r>
              <a:rPr lang="en-US" altLang="ja-JP" sz="1800" dirty="0" smtClean="0">
                <a:solidFill>
                  <a:schemeClr val="tx2"/>
                </a:solidFill>
              </a:rPr>
              <a:t>888.2kg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5105400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i="1" dirty="0"/>
              <a:t>1</a:t>
            </a:r>
            <a:r>
              <a:rPr lang="en-US" altLang="ja-JP" sz="3600" i="1" baseline="30000" dirty="0"/>
              <a:t>st</a:t>
            </a:r>
            <a:r>
              <a:rPr lang="en-US" altLang="ja-JP" sz="3600" i="1" dirty="0"/>
              <a:t> Flight SMILE</a:t>
            </a:r>
          </a:p>
        </p:txBody>
      </p:sp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80963" y="838200"/>
            <a:ext cx="4643437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Gondola size: 1.45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1.2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1.55m</a:t>
            </a:r>
            <a:r>
              <a:rPr lang="en-US" altLang="ja-JP" baseline="30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  <a:sym typeface="Symbol" pitchFamily="18" charset="2"/>
              </a:rPr>
              <a:t>3</a:t>
            </a:r>
            <a:endParaRPr lang="en-US" altLang="ja-JP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Gondola weight: 397kg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Bessel: 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</a:rPr>
              <a:t>f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1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  <a:sym typeface="Symbol" pitchFamily="18" charset="2"/>
              </a:rPr>
              <a:t>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1.4m</a:t>
            </a:r>
            <a:r>
              <a:rPr lang="en-US" altLang="ja-JP" baseline="30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3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</a:p>
          <a:p>
            <a:pPr eaLnBrk="1" hangingPunct="1">
              <a:buFontTx/>
              <a:buChar char="•"/>
            </a:pP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Power: ~350W</a:t>
            </a:r>
          </a:p>
          <a:p>
            <a:pPr lvl="1"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in Bessel</a:t>
            </a:r>
            <a:r>
              <a:rPr lang="ja-JP" altLang="en-US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：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220W</a:t>
            </a:r>
            <a:r>
              <a:rPr lang="ja-JP" altLang="en-US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　</a:t>
            </a:r>
          </a:p>
        </p:txBody>
      </p:sp>
      <p:sp>
        <p:nvSpPr>
          <p:cNvPr id="11271" name="Text Box 4"/>
          <p:cNvSpPr txBox="1">
            <a:spLocks noChangeArrowheads="1"/>
          </p:cNvSpPr>
          <p:nvPr/>
        </p:nvSpPr>
        <p:spPr bwMode="auto">
          <a:xfrm>
            <a:off x="0" y="2997200"/>
            <a:ext cx="3132138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In Bessel (1 </a:t>
            </a:r>
            <a:r>
              <a:rPr kumimoji="0" lang="en-US" altLang="ja-JP" sz="2000" b="1" u="sng" dirty="0" err="1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atm</a:t>
            </a:r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)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Detector, DAQ system, Storage, Thermometer, 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Pressure gauge, 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GPS, Clinometer</a:t>
            </a:r>
          </a:p>
        </p:txBody>
      </p:sp>
      <p:sp>
        <p:nvSpPr>
          <p:cNvPr id="11272" name="Text Box 5"/>
          <p:cNvSpPr txBox="1">
            <a:spLocks noChangeArrowheads="1"/>
          </p:cNvSpPr>
          <p:nvPr/>
        </p:nvSpPr>
        <p:spPr bwMode="auto">
          <a:xfrm>
            <a:off x="0" y="4719638"/>
            <a:ext cx="2951163" cy="177006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Out of Bessel</a:t>
            </a:r>
            <a:endParaRPr kumimoji="0" lang="en-US" altLang="ja-JP" b="1" dirty="0">
              <a:solidFill>
                <a:schemeClr val="tx2"/>
              </a:solidFill>
              <a:ea typeface="HGS創英角ﾎﾟｯﾌﾟ体" pitchFamily="50" charset="-128"/>
            </a:endParaRP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Battery &amp; Regulator,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Thermometer,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Pressure gauge,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GPS antenna,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Geomagnetic </a:t>
            </a:r>
            <a:r>
              <a:rPr kumimoji="0" lang="en-US" altLang="ja-JP" dirty="0" err="1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aspectmeter</a:t>
            </a:r>
            <a:endParaRPr kumimoji="0" lang="en-US" altLang="ja-JP" dirty="0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11273" name="Text Box 6"/>
          <p:cNvSpPr txBox="1">
            <a:spLocks noChangeArrowheads="1"/>
          </p:cNvSpPr>
          <p:nvPr/>
        </p:nvSpPr>
        <p:spPr bwMode="auto">
          <a:xfrm>
            <a:off x="2916238" y="2992438"/>
            <a:ext cx="2325687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kumimoji="0" lang="en-US" altLang="ja-JP" sz="2000" b="1" u="sng" dirty="0">
                <a:solidFill>
                  <a:srgbClr val="008000"/>
                </a:solidFill>
                <a:latin typeface="Comic Sans MS" pitchFamily="66" charset="0"/>
                <a:ea typeface="HGS創英角ﾎﾟｯﾌﾟ体" pitchFamily="50" charset="-128"/>
              </a:rPr>
              <a:t>Flight Control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Telemetry,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Transponder,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Buoy, </a:t>
            </a:r>
            <a:r>
              <a:rPr kumimoji="0" lang="en-US" altLang="ja-JP" dirty="0" err="1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Radiosonde</a:t>
            </a:r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GPS, Thermometer,</a:t>
            </a:r>
          </a:p>
          <a:p>
            <a:pPr eaLnBrk="1" hangingPunct="1"/>
            <a:r>
              <a:rPr kumimoji="0"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Pressure gauge, etc.</a:t>
            </a:r>
          </a:p>
        </p:txBody>
      </p:sp>
      <p:grpSp>
        <p:nvGrpSpPr>
          <p:cNvPr id="11274" name="Group 7"/>
          <p:cNvGrpSpPr>
            <a:grpSpLocks/>
          </p:cNvGrpSpPr>
          <p:nvPr/>
        </p:nvGrpSpPr>
        <p:grpSpPr bwMode="auto">
          <a:xfrm>
            <a:off x="5583238" y="1981200"/>
            <a:ext cx="3484562" cy="4648200"/>
            <a:chOff x="3517" y="1248"/>
            <a:chExt cx="2195" cy="2928"/>
          </a:xfrm>
        </p:grpSpPr>
        <p:graphicFrame>
          <p:nvGraphicFramePr>
            <p:cNvPr id="11267" name="Object 3"/>
            <p:cNvGraphicFramePr>
              <a:graphicFrameLocks noChangeAspect="1"/>
            </p:cNvGraphicFramePr>
            <p:nvPr/>
          </p:nvGraphicFramePr>
          <p:xfrm>
            <a:off x="3517" y="1248"/>
            <a:ext cx="2195" cy="29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0" name="Picture" r:id="rId3" imgW="2736878" imgH="3651202" progId="">
                    <p:embed/>
                  </p:oleObj>
                </mc:Choice>
                <mc:Fallback>
                  <p:oleObj name="Picture" r:id="rId3" imgW="2736878" imgH="3651202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17" y="1248"/>
                          <a:ext cx="2195" cy="29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24" name="Text Box 9"/>
            <p:cNvSpPr txBox="1">
              <a:spLocks noChangeArrowheads="1"/>
            </p:cNvSpPr>
            <p:nvPr/>
          </p:nvSpPr>
          <p:spPr bwMode="auto">
            <a:xfrm>
              <a:off x="4915" y="1332"/>
              <a:ext cx="400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TPC</a:t>
              </a:r>
            </a:p>
          </p:txBody>
        </p:sp>
        <p:sp>
          <p:nvSpPr>
            <p:cNvPr id="11325" name="Line 10"/>
            <p:cNvSpPr>
              <a:spLocks noChangeShapeType="1"/>
            </p:cNvSpPr>
            <p:nvPr/>
          </p:nvSpPr>
          <p:spPr bwMode="auto">
            <a:xfrm flipH="1">
              <a:off x="4800" y="1584"/>
              <a:ext cx="144" cy="2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6" name="Text Box 11"/>
            <p:cNvSpPr txBox="1">
              <a:spLocks noChangeArrowheads="1"/>
            </p:cNvSpPr>
            <p:nvPr/>
          </p:nvSpPr>
          <p:spPr bwMode="auto">
            <a:xfrm>
              <a:off x="4118" y="2484"/>
              <a:ext cx="453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GSO</a:t>
              </a:r>
            </a:p>
          </p:txBody>
        </p:sp>
        <p:sp>
          <p:nvSpPr>
            <p:cNvPr id="11327" name="Line 12"/>
            <p:cNvSpPr>
              <a:spLocks noChangeShapeType="1"/>
            </p:cNvSpPr>
            <p:nvPr/>
          </p:nvSpPr>
          <p:spPr bwMode="auto">
            <a:xfrm flipV="1">
              <a:off x="4272" y="2304"/>
              <a:ext cx="144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8" name="Text Box 13"/>
            <p:cNvSpPr txBox="1">
              <a:spLocks noChangeArrowheads="1"/>
            </p:cNvSpPr>
            <p:nvPr/>
          </p:nvSpPr>
          <p:spPr bwMode="auto">
            <a:xfrm>
              <a:off x="3648" y="1572"/>
              <a:ext cx="449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ASD</a:t>
              </a:r>
            </a:p>
          </p:txBody>
        </p:sp>
        <p:sp>
          <p:nvSpPr>
            <p:cNvPr id="11329" name="Line 14"/>
            <p:cNvSpPr>
              <a:spLocks noChangeShapeType="1"/>
            </p:cNvSpPr>
            <p:nvPr/>
          </p:nvSpPr>
          <p:spPr bwMode="auto">
            <a:xfrm>
              <a:off x="3840" y="1824"/>
              <a:ext cx="144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0" name="Line 15"/>
            <p:cNvSpPr>
              <a:spLocks noChangeShapeType="1"/>
            </p:cNvSpPr>
            <p:nvPr/>
          </p:nvSpPr>
          <p:spPr bwMode="auto">
            <a:xfrm>
              <a:off x="3888" y="1824"/>
              <a:ext cx="912" cy="38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1" name="Text Box 16"/>
            <p:cNvSpPr txBox="1">
              <a:spLocks noChangeArrowheads="1"/>
            </p:cNvSpPr>
            <p:nvPr/>
          </p:nvSpPr>
          <p:spPr bwMode="auto">
            <a:xfrm>
              <a:off x="4368" y="3012"/>
              <a:ext cx="461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NIM</a:t>
              </a:r>
            </a:p>
          </p:txBody>
        </p:sp>
        <p:sp>
          <p:nvSpPr>
            <p:cNvPr id="11332" name="Line 17"/>
            <p:cNvSpPr>
              <a:spLocks noChangeShapeType="1"/>
            </p:cNvSpPr>
            <p:nvPr/>
          </p:nvSpPr>
          <p:spPr bwMode="auto">
            <a:xfrm flipH="1" flipV="1">
              <a:off x="4032" y="2976"/>
              <a:ext cx="336" cy="14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3" name="Text Box 18"/>
            <p:cNvSpPr txBox="1">
              <a:spLocks noChangeArrowheads="1"/>
            </p:cNvSpPr>
            <p:nvPr/>
          </p:nvSpPr>
          <p:spPr bwMode="auto">
            <a:xfrm>
              <a:off x="4358" y="3530"/>
              <a:ext cx="451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VME</a:t>
              </a:r>
            </a:p>
          </p:txBody>
        </p:sp>
        <p:sp>
          <p:nvSpPr>
            <p:cNvPr id="11334" name="Line 19"/>
            <p:cNvSpPr>
              <a:spLocks noChangeShapeType="1"/>
            </p:cNvSpPr>
            <p:nvPr/>
          </p:nvSpPr>
          <p:spPr bwMode="auto">
            <a:xfrm flipH="1" flipV="1">
              <a:off x="4128" y="3456"/>
              <a:ext cx="240" cy="19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35" name="Text Box 20"/>
            <p:cNvSpPr txBox="1">
              <a:spLocks noChangeArrowheads="1"/>
            </p:cNvSpPr>
            <p:nvPr/>
          </p:nvSpPr>
          <p:spPr bwMode="auto">
            <a:xfrm>
              <a:off x="4982" y="3146"/>
              <a:ext cx="677" cy="25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encoder</a:t>
              </a:r>
            </a:p>
          </p:txBody>
        </p:sp>
        <p:sp>
          <p:nvSpPr>
            <p:cNvPr id="11336" name="Line 21"/>
            <p:cNvSpPr>
              <a:spLocks noChangeShapeType="1"/>
            </p:cNvSpPr>
            <p:nvPr/>
          </p:nvSpPr>
          <p:spPr bwMode="auto">
            <a:xfrm flipH="1" flipV="1">
              <a:off x="5040" y="2832"/>
              <a:ext cx="240" cy="2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562600" y="2057400"/>
            <a:ext cx="3482975" cy="4648200"/>
            <a:chOff x="3504" y="1248"/>
            <a:chExt cx="2194" cy="2928"/>
          </a:xfrm>
        </p:grpSpPr>
        <p:graphicFrame>
          <p:nvGraphicFramePr>
            <p:cNvPr id="11266" name="Object 2"/>
            <p:cNvGraphicFramePr>
              <a:graphicFrameLocks noChangeAspect="1"/>
            </p:cNvGraphicFramePr>
            <p:nvPr/>
          </p:nvGraphicFramePr>
          <p:xfrm>
            <a:off x="3504" y="1248"/>
            <a:ext cx="2194" cy="29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41" name="Picture" r:id="rId5" imgW="2736878" imgH="3651202" progId="">
                    <p:embed/>
                  </p:oleObj>
                </mc:Choice>
                <mc:Fallback>
                  <p:oleObj name="Picture" r:id="rId5" imgW="2736878" imgH="3651202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1248"/>
                          <a:ext cx="2194" cy="292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20" name="Line 24"/>
            <p:cNvSpPr>
              <a:spLocks noChangeShapeType="1"/>
            </p:cNvSpPr>
            <p:nvPr/>
          </p:nvSpPr>
          <p:spPr bwMode="auto">
            <a:xfrm>
              <a:off x="4080" y="1584"/>
              <a:ext cx="0" cy="23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1" name="Text Box 25"/>
            <p:cNvSpPr txBox="1">
              <a:spLocks noChangeArrowheads="1"/>
            </p:cNvSpPr>
            <p:nvPr/>
          </p:nvSpPr>
          <p:spPr bwMode="auto">
            <a:xfrm>
              <a:off x="4043" y="2429"/>
              <a:ext cx="51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FF0000"/>
                  </a:solidFill>
                  <a:latin typeface="Comic Sans MS" pitchFamily="66" charset="0"/>
                  <a:ea typeface="HGS創英角ﾎﾟｯﾌﾟ体" pitchFamily="50" charset="-128"/>
                </a:rPr>
                <a:t>1.4m</a:t>
              </a:r>
            </a:p>
          </p:txBody>
        </p:sp>
        <p:sp>
          <p:nvSpPr>
            <p:cNvPr id="11322" name="Line 26"/>
            <p:cNvSpPr>
              <a:spLocks noChangeShapeType="1"/>
            </p:cNvSpPr>
            <p:nvPr/>
          </p:nvSpPr>
          <p:spPr bwMode="auto">
            <a:xfrm>
              <a:off x="3759" y="2208"/>
              <a:ext cx="1617" cy="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ja-JP" altLang="en-US"/>
            </a:p>
          </p:txBody>
        </p:sp>
        <p:sp>
          <p:nvSpPr>
            <p:cNvPr id="11323" name="Text Box 27"/>
            <p:cNvSpPr txBox="1">
              <a:spLocks noChangeArrowheads="1"/>
            </p:cNvSpPr>
            <p:nvPr/>
          </p:nvSpPr>
          <p:spPr bwMode="auto">
            <a:xfrm>
              <a:off x="4201" y="1968"/>
              <a:ext cx="56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>
                  <a:solidFill>
                    <a:srgbClr val="FF0000"/>
                  </a:solidFill>
                  <a:latin typeface="Symbol" pitchFamily="18" charset="2"/>
                  <a:ea typeface="HGS創英角ﾎﾟｯﾌﾟ体" pitchFamily="50" charset="-128"/>
                </a:rPr>
                <a:t>f</a:t>
              </a:r>
              <a:r>
                <a:rPr lang="en-US" altLang="ja-JP">
                  <a:solidFill>
                    <a:srgbClr val="FF0000"/>
                  </a:solidFill>
                  <a:latin typeface="Comic Sans MS" pitchFamily="66" charset="0"/>
                  <a:ea typeface="HGS創英角ﾎﾟｯﾌﾟ体" pitchFamily="50" charset="-128"/>
                </a:rPr>
                <a:t>~1m</a:t>
              </a:r>
            </a:p>
          </p:txBody>
        </p:sp>
      </p:grpSp>
      <p:grpSp>
        <p:nvGrpSpPr>
          <p:cNvPr id="4" name="Group 73"/>
          <p:cNvGrpSpPr>
            <a:grpSpLocks/>
          </p:cNvGrpSpPr>
          <p:nvPr/>
        </p:nvGrpSpPr>
        <p:grpSpPr bwMode="auto">
          <a:xfrm>
            <a:off x="5327650" y="2097088"/>
            <a:ext cx="3663950" cy="4608512"/>
            <a:chOff x="3356" y="1321"/>
            <a:chExt cx="2308" cy="2903"/>
          </a:xfrm>
        </p:grpSpPr>
        <p:grpSp>
          <p:nvGrpSpPr>
            <p:cNvPr id="11287" name="Group 29"/>
            <p:cNvGrpSpPr>
              <a:grpSpLocks/>
            </p:cNvGrpSpPr>
            <p:nvPr/>
          </p:nvGrpSpPr>
          <p:grpSpPr bwMode="auto">
            <a:xfrm>
              <a:off x="3401" y="1321"/>
              <a:ext cx="2177" cy="2903"/>
              <a:chOff x="431" y="981"/>
              <a:chExt cx="2177" cy="2903"/>
            </a:xfrm>
          </p:grpSpPr>
          <p:pic>
            <p:nvPicPr>
              <p:cNvPr id="11306" name="Picture 30"/>
              <p:cNvPicPr>
                <a:picLocks noChangeAspect="1" noChangeArrowheads="1"/>
              </p:cNvPicPr>
              <p:nvPr/>
            </p:nvPicPr>
            <p:blipFill>
              <a:blip r:embed="rId7">
                <a:lum contrast="-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1" y="981"/>
                <a:ext cx="2177" cy="2903"/>
              </a:xfrm>
              <a:prstGeom prst="rect">
                <a:avLst/>
              </a:prstGeom>
              <a:noFill/>
              <a:ln w="9525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307" name="Freeform 31"/>
              <p:cNvSpPr>
                <a:spLocks/>
              </p:cNvSpPr>
              <p:nvPr/>
            </p:nvSpPr>
            <p:spPr bwMode="auto">
              <a:xfrm>
                <a:off x="1698" y="2595"/>
                <a:ext cx="243" cy="33"/>
              </a:xfrm>
              <a:custGeom>
                <a:avLst/>
                <a:gdLst>
                  <a:gd name="T0" fmla="*/ 0 w 243"/>
                  <a:gd name="T1" fmla="*/ 33 h 33"/>
                  <a:gd name="T2" fmla="*/ 222 w 243"/>
                  <a:gd name="T3" fmla="*/ 9 h 33"/>
                  <a:gd name="T4" fmla="*/ 243 w 243"/>
                  <a:gd name="T5" fmla="*/ 0 h 33"/>
                  <a:gd name="T6" fmla="*/ 0 60000 65536"/>
                  <a:gd name="T7" fmla="*/ 0 60000 65536"/>
                  <a:gd name="T8" fmla="*/ 0 60000 65536"/>
                  <a:gd name="T9" fmla="*/ 0 w 243"/>
                  <a:gd name="T10" fmla="*/ 0 h 33"/>
                  <a:gd name="T11" fmla="*/ 243 w 243"/>
                  <a:gd name="T12" fmla="*/ 33 h 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3" h="33">
                    <a:moveTo>
                      <a:pt x="0" y="33"/>
                    </a:moveTo>
                    <a:cubicBezTo>
                      <a:pt x="62" y="27"/>
                      <a:pt x="151" y="14"/>
                      <a:pt x="222" y="9"/>
                    </a:cubicBezTo>
                    <a:cubicBezTo>
                      <a:pt x="241" y="3"/>
                      <a:pt x="236" y="7"/>
                      <a:pt x="243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08" name="Freeform 32"/>
              <p:cNvSpPr>
                <a:spLocks/>
              </p:cNvSpPr>
              <p:nvPr/>
            </p:nvSpPr>
            <p:spPr bwMode="auto">
              <a:xfrm>
                <a:off x="1931" y="2259"/>
                <a:ext cx="18" cy="342"/>
              </a:xfrm>
              <a:custGeom>
                <a:avLst/>
                <a:gdLst>
                  <a:gd name="T0" fmla="*/ 7 w 18"/>
                  <a:gd name="T1" fmla="*/ 0 h 342"/>
                  <a:gd name="T2" fmla="*/ 16 w 18"/>
                  <a:gd name="T3" fmla="*/ 63 h 342"/>
                  <a:gd name="T4" fmla="*/ 13 w 18"/>
                  <a:gd name="T5" fmla="*/ 333 h 342"/>
                  <a:gd name="T6" fmla="*/ 1 w 18"/>
                  <a:gd name="T7" fmla="*/ 336 h 342"/>
                  <a:gd name="T8" fmla="*/ 13 w 18"/>
                  <a:gd name="T9" fmla="*/ 339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342"/>
                  <a:gd name="T17" fmla="*/ 18 w 18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342">
                    <a:moveTo>
                      <a:pt x="7" y="0"/>
                    </a:moveTo>
                    <a:cubicBezTo>
                      <a:pt x="10" y="21"/>
                      <a:pt x="14" y="41"/>
                      <a:pt x="16" y="63"/>
                    </a:cubicBezTo>
                    <a:cubicBezTo>
                      <a:pt x="15" y="153"/>
                      <a:pt x="18" y="243"/>
                      <a:pt x="13" y="333"/>
                    </a:cubicBezTo>
                    <a:cubicBezTo>
                      <a:pt x="13" y="337"/>
                      <a:pt x="2" y="332"/>
                      <a:pt x="1" y="336"/>
                    </a:cubicBezTo>
                    <a:cubicBezTo>
                      <a:pt x="0" y="340"/>
                      <a:pt x="10" y="342"/>
                      <a:pt x="13" y="33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09" name="Freeform 33"/>
              <p:cNvSpPr>
                <a:spLocks/>
              </p:cNvSpPr>
              <p:nvPr/>
            </p:nvSpPr>
            <p:spPr bwMode="auto">
              <a:xfrm>
                <a:off x="1692" y="2244"/>
                <a:ext cx="234" cy="21"/>
              </a:xfrm>
              <a:custGeom>
                <a:avLst/>
                <a:gdLst>
                  <a:gd name="T0" fmla="*/ 234 w 234"/>
                  <a:gd name="T1" fmla="*/ 21 h 21"/>
                  <a:gd name="T2" fmla="*/ 0 w 234"/>
                  <a:gd name="T3" fmla="*/ 0 h 21"/>
                  <a:gd name="T4" fmla="*/ 0 60000 65536"/>
                  <a:gd name="T5" fmla="*/ 0 60000 65536"/>
                  <a:gd name="T6" fmla="*/ 0 w 234"/>
                  <a:gd name="T7" fmla="*/ 0 h 21"/>
                  <a:gd name="T8" fmla="*/ 234 w 234"/>
                  <a:gd name="T9" fmla="*/ 21 h 2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234" h="21">
                    <a:moveTo>
                      <a:pt x="234" y="21"/>
                    </a:moveTo>
                    <a:cubicBezTo>
                      <a:pt x="103" y="3"/>
                      <a:pt x="227" y="0"/>
                      <a:pt x="0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0" name="Freeform 34"/>
              <p:cNvSpPr>
                <a:spLocks/>
              </p:cNvSpPr>
              <p:nvPr/>
            </p:nvSpPr>
            <p:spPr bwMode="auto">
              <a:xfrm>
                <a:off x="1685" y="2229"/>
                <a:ext cx="21" cy="402"/>
              </a:xfrm>
              <a:custGeom>
                <a:avLst/>
                <a:gdLst>
                  <a:gd name="T0" fmla="*/ 7 w 21"/>
                  <a:gd name="T1" fmla="*/ 18 h 402"/>
                  <a:gd name="T2" fmla="*/ 1 w 21"/>
                  <a:gd name="T3" fmla="*/ 264 h 402"/>
                  <a:gd name="T4" fmla="*/ 4 w 21"/>
                  <a:gd name="T5" fmla="*/ 372 h 402"/>
                  <a:gd name="T6" fmla="*/ 16 w 21"/>
                  <a:gd name="T7" fmla="*/ 402 h 4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402"/>
                  <a:gd name="T14" fmla="*/ 21 w 21"/>
                  <a:gd name="T15" fmla="*/ 402 h 4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402">
                    <a:moveTo>
                      <a:pt x="7" y="18"/>
                    </a:moveTo>
                    <a:cubicBezTo>
                      <a:pt x="21" y="116"/>
                      <a:pt x="6" y="0"/>
                      <a:pt x="1" y="264"/>
                    </a:cubicBezTo>
                    <a:cubicBezTo>
                      <a:pt x="0" y="300"/>
                      <a:pt x="2" y="336"/>
                      <a:pt x="4" y="372"/>
                    </a:cubicBezTo>
                    <a:cubicBezTo>
                      <a:pt x="5" y="383"/>
                      <a:pt x="16" y="402"/>
                      <a:pt x="16" y="40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1" name="Freeform 35"/>
              <p:cNvSpPr>
                <a:spLocks/>
              </p:cNvSpPr>
              <p:nvPr/>
            </p:nvSpPr>
            <p:spPr bwMode="auto">
              <a:xfrm>
                <a:off x="1971" y="1950"/>
                <a:ext cx="372" cy="189"/>
              </a:xfrm>
              <a:custGeom>
                <a:avLst/>
                <a:gdLst>
                  <a:gd name="T0" fmla="*/ 0 w 372"/>
                  <a:gd name="T1" fmla="*/ 0 h 189"/>
                  <a:gd name="T2" fmla="*/ 240 w 372"/>
                  <a:gd name="T3" fmla="*/ 15 h 189"/>
                  <a:gd name="T4" fmla="*/ 324 w 372"/>
                  <a:gd name="T5" fmla="*/ 21 h 189"/>
                  <a:gd name="T6" fmla="*/ 327 w 372"/>
                  <a:gd name="T7" fmla="*/ 189 h 189"/>
                  <a:gd name="T8" fmla="*/ 6 w 372"/>
                  <a:gd name="T9" fmla="*/ 183 h 1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2"/>
                  <a:gd name="T16" fmla="*/ 0 h 189"/>
                  <a:gd name="T17" fmla="*/ 372 w 372"/>
                  <a:gd name="T18" fmla="*/ 189 h 1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2" h="189">
                    <a:moveTo>
                      <a:pt x="0" y="0"/>
                    </a:moveTo>
                    <a:cubicBezTo>
                      <a:pt x="90" y="2"/>
                      <a:pt x="150" y="12"/>
                      <a:pt x="240" y="15"/>
                    </a:cubicBezTo>
                    <a:cubicBezTo>
                      <a:pt x="276" y="18"/>
                      <a:pt x="289" y="24"/>
                      <a:pt x="324" y="21"/>
                    </a:cubicBezTo>
                    <a:cubicBezTo>
                      <a:pt x="372" y="33"/>
                      <a:pt x="330" y="142"/>
                      <a:pt x="327" y="189"/>
                    </a:cubicBezTo>
                    <a:cubicBezTo>
                      <a:pt x="199" y="186"/>
                      <a:pt x="139" y="183"/>
                      <a:pt x="6" y="18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2" name="Freeform 36"/>
              <p:cNvSpPr>
                <a:spLocks/>
              </p:cNvSpPr>
              <p:nvPr/>
            </p:nvSpPr>
            <p:spPr bwMode="auto">
              <a:xfrm>
                <a:off x="1880" y="1947"/>
                <a:ext cx="46" cy="196"/>
              </a:xfrm>
              <a:custGeom>
                <a:avLst/>
                <a:gdLst>
                  <a:gd name="T0" fmla="*/ 46 w 46"/>
                  <a:gd name="T1" fmla="*/ 192 h 196"/>
                  <a:gd name="T2" fmla="*/ 10 w 46"/>
                  <a:gd name="T3" fmla="*/ 186 h 196"/>
                  <a:gd name="T4" fmla="*/ 7 w 46"/>
                  <a:gd name="T5" fmla="*/ 129 h 196"/>
                  <a:gd name="T6" fmla="*/ 7 w 46"/>
                  <a:gd name="T7" fmla="*/ 0 h 1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6"/>
                  <a:gd name="T13" fmla="*/ 0 h 196"/>
                  <a:gd name="T14" fmla="*/ 46 w 46"/>
                  <a:gd name="T15" fmla="*/ 196 h 1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6" h="196">
                    <a:moveTo>
                      <a:pt x="46" y="192"/>
                    </a:moveTo>
                    <a:cubicBezTo>
                      <a:pt x="34" y="190"/>
                      <a:pt x="16" y="196"/>
                      <a:pt x="10" y="186"/>
                    </a:cubicBezTo>
                    <a:cubicBezTo>
                      <a:pt x="0" y="170"/>
                      <a:pt x="7" y="148"/>
                      <a:pt x="7" y="129"/>
                    </a:cubicBezTo>
                    <a:cubicBezTo>
                      <a:pt x="6" y="86"/>
                      <a:pt x="7" y="43"/>
                      <a:pt x="7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3" name="Freeform 37"/>
              <p:cNvSpPr>
                <a:spLocks/>
              </p:cNvSpPr>
              <p:nvPr/>
            </p:nvSpPr>
            <p:spPr bwMode="auto">
              <a:xfrm>
                <a:off x="1704" y="1944"/>
                <a:ext cx="186" cy="16"/>
              </a:xfrm>
              <a:custGeom>
                <a:avLst/>
                <a:gdLst>
                  <a:gd name="T0" fmla="*/ 186 w 186"/>
                  <a:gd name="T1" fmla="*/ 0 h 16"/>
                  <a:gd name="T2" fmla="*/ 57 w 186"/>
                  <a:gd name="T3" fmla="*/ 9 h 16"/>
                  <a:gd name="T4" fmla="*/ 42 w 186"/>
                  <a:gd name="T5" fmla="*/ 15 h 16"/>
                  <a:gd name="T6" fmla="*/ 0 60000 65536"/>
                  <a:gd name="T7" fmla="*/ 0 60000 65536"/>
                  <a:gd name="T8" fmla="*/ 0 60000 65536"/>
                  <a:gd name="T9" fmla="*/ 0 w 186"/>
                  <a:gd name="T10" fmla="*/ 0 h 16"/>
                  <a:gd name="T11" fmla="*/ 186 w 186"/>
                  <a:gd name="T12" fmla="*/ 16 h 1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6" h="16">
                    <a:moveTo>
                      <a:pt x="186" y="0"/>
                    </a:moveTo>
                    <a:cubicBezTo>
                      <a:pt x="143" y="4"/>
                      <a:pt x="100" y="4"/>
                      <a:pt x="57" y="9"/>
                    </a:cubicBezTo>
                    <a:cubicBezTo>
                      <a:pt x="0" y="16"/>
                      <a:pt x="77" y="15"/>
                      <a:pt x="42" y="15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4" name="Freeform 38"/>
              <p:cNvSpPr>
                <a:spLocks/>
              </p:cNvSpPr>
              <p:nvPr/>
            </p:nvSpPr>
            <p:spPr bwMode="auto">
              <a:xfrm>
                <a:off x="687" y="2016"/>
                <a:ext cx="33" cy="153"/>
              </a:xfrm>
              <a:custGeom>
                <a:avLst/>
                <a:gdLst>
                  <a:gd name="T0" fmla="*/ 33 w 33"/>
                  <a:gd name="T1" fmla="*/ 0 h 153"/>
                  <a:gd name="T2" fmla="*/ 27 w 33"/>
                  <a:gd name="T3" fmla="*/ 153 h 153"/>
                  <a:gd name="T4" fmla="*/ 0 60000 65536"/>
                  <a:gd name="T5" fmla="*/ 0 60000 65536"/>
                  <a:gd name="T6" fmla="*/ 0 w 33"/>
                  <a:gd name="T7" fmla="*/ 0 h 153"/>
                  <a:gd name="T8" fmla="*/ 33 w 33"/>
                  <a:gd name="T9" fmla="*/ 153 h 153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3" h="153">
                    <a:moveTo>
                      <a:pt x="33" y="0"/>
                    </a:moveTo>
                    <a:cubicBezTo>
                      <a:pt x="0" y="49"/>
                      <a:pt x="27" y="5"/>
                      <a:pt x="27" y="153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5" name="Freeform 39"/>
              <p:cNvSpPr>
                <a:spLocks/>
              </p:cNvSpPr>
              <p:nvPr/>
            </p:nvSpPr>
            <p:spPr bwMode="auto">
              <a:xfrm>
                <a:off x="645" y="2283"/>
                <a:ext cx="75" cy="2"/>
              </a:xfrm>
              <a:custGeom>
                <a:avLst/>
                <a:gdLst>
                  <a:gd name="T0" fmla="*/ 0 w 75"/>
                  <a:gd name="T1" fmla="*/ 0 h 2"/>
                  <a:gd name="T2" fmla="*/ 75 w 75"/>
                  <a:gd name="T3" fmla="*/ 0 h 2"/>
                  <a:gd name="T4" fmla="*/ 0 60000 65536"/>
                  <a:gd name="T5" fmla="*/ 0 60000 65536"/>
                  <a:gd name="T6" fmla="*/ 0 w 75"/>
                  <a:gd name="T7" fmla="*/ 0 h 2"/>
                  <a:gd name="T8" fmla="*/ 75 w 75"/>
                  <a:gd name="T9" fmla="*/ 2 h 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5" h="2">
                    <a:moveTo>
                      <a:pt x="0" y="0"/>
                    </a:moveTo>
                    <a:cubicBezTo>
                      <a:pt x="44" y="2"/>
                      <a:pt x="43" y="0"/>
                      <a:pt x="75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6" name="Freeform 40"/>
              <p:cNvSpPr>
                <a:spLocks/>
              </p:cNvSpPr>
              <p:nvPr/>
            </p:nvSpPr>
            <p:spPr bwMode="auto">
              <a:xfrm>
                <a:off x="726" y="2286"/>
                <a:ext cx="1" cy="279"/>
              </a:xfrm>
              <a:custGeom>
                <a:avLst/>
                <a:gdLst>
                  <a:gd name="T0" fmla="*/ 0 w 1"/>
                  <a:gd name="T1" fmla="*/ 0 h 279"/>
                  <a:gd name="T2" fmla="*/ 0 w 1"/>
                  <a:gd name="T3" fmla="*/ 279 h 279"/>
                  <a:gd name="T4" fmla="*/ 0 60000 65536"/>
                  <a:gd name="T5" fmla="*/ 0 60000 65536"/>
                  <a:gd name="T6" fmla="*/ 0 w 1"/>
                  <a:gd name="T7" fmla="*/ 0 h 279"/>
                  <a:gd name="T8" fmla="*/ 1 w 1"/>
                  <a:gd name="T9" fmla="*/ 279 h 279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" h="279">
                    <a:moveTo>
                      <a:pt x="0" y="0"/>
                    </a:moveTo>
                    <a:cubicBezTo>
                      <a:pt x="0" y="93"/>
                      <a:pt x="0" y="186"/>
                      <a:pt x="0" y="27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7" name="Freeform 41"/>
              <p:cNvSpPr>
                <a:spLocks/>
              </p:cNvSpPr>
              <p:nvPr/>
            </p:nvSpPr>
            <p:spPr bwMode="auto">
              <a:xfrm>
                <a:off x="723" y="2277"/>
                <a:ext cx="237" cy="12"/>
              </a:xfrm>
              <a:custGeom>
                <a:avLst/>
                <a:gdLst>
                  <a:gd name="T0" fmla="*/ 0 w 237"/>
                  <a:gd name="T1" fmla="*/ 12 h 12"/>
                  <a:gd name="T2" fmla="*/ 135 w 237"/>
                  <a:gd name="T3" fmla="*/ 12 h 12"/>
                  <a:gd name="T4" fmla="*/ 237 w 237"/>
                  <a:gd name="T5" fmla="*/ 0 h 12"/>
                  <a:gd name="T6" fmla="*/ 0 60000 65536"/>
                  <a:gd name="T7" fmla="*/ 0 60000 65536"/>
                  <a:gd name="T8" fmla="*/ 0 60000 65536"/>
                  <a:gd name="T9" fmla="*/ 0 w 237"/>
                  <a:gd name="T10" fmla="*/ 0 h 12"/>
                  <a:gd name="T11" fmla="*/ 237 w 237"/>
                  <a:gd name="T12" fmla="*/ 12 h 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7" h="12">
                    <a:moveTo>
                      <a:pt x="0" y="12"/>
                    </a:moveTo>
                    <a:cubicBezTo>
                      <a:pt x="46" y="5"/>
                      <a:pt x="89" y="9"/>
                      <a:pt x="135" y="12"/>
                    </a:cubicBezTo>
                    <a:cubicBezTo>
                      <a:pt x="155" y="10"/>
                      <a:pt x="233" y="4"/>
                      <a:pt x="237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8" name="Freeform 42"/>
              <p:cNvSpPr>
                <a:spLocks/>
              </p:cNvSpPr>
              <p:nvPr/>
            </p:nvSpPr>
            <p:spPr bwMode="auto">
              <a:xfrm>
                <a:off x="1914" y="2195"/>
                <a:ext cx="375" cy="96"/>
              </a:xfrm>
              <a:custGeom>
                <a:avLst/>
                <a:gdLst>
                  <a:gd name="T0" fmla="*/ 375 w 375"/>
                  <a:gd name="T1" fmla="*/ 64 h 96"/>
                  <a:gd name="T2" fmla="*/ 216 w 375"/>
                  <a:gd name="T3" fmla="*/ 7 h 96"/>
                  <a:gd name="T4" fmla="*/ 12 w 375"/>
                  <a:gd name="T5" fmla="*/ 16 h 96"/>
                  <a:gd name="T6" fmla="*/ 18 w 375"/>
                  <a:gd name="T7" fmla="*/ 61 h 9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5"/>
                  <a:gd name="T13" fmla="*/ 0 h 96"/>
                  <a:gd name="T14" fmla="*/ 375 w 375"/>
                  <a:gd name="T15" fmla="*/ 96 h 9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5" h="96">
                    <a:moveTo>
                      <a:pt x="375" y="64"/>
                    </a:moveTo>
                    <a:cubicBezTo>
                      <a:pt x="212" y="61"/>
                      <a:pt x="238" y="96"/>
                      <a:pt x="216" y="7"/>
                    </a:cubicBezTo>
                    <a:cubicBezTo>
                      <a:pt x="167" y="8"/>
                      <a:pt x="74" y="0"/>
                      <a:pt x="12" y="16"/>
                    </a:cubicBezTo>
                    <a:cubicBezTo>
                      <a:pt x="15" y="62"/>
                      <a:pt x="0" y="61"/>
                      <a:pt x="18" y="61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319" name="Freeform 43"/>
              <p:cNvSpPr>
                <a:spLocks/>
              </p:cNvSpPr>
              <p:nvPr/>
            </p:nvSpPr>
            <p:spPr bwMode="auto">
              <a:xfrm>
                <a:off x="1944" y="2256"/>
                <a:ext cx="369" cy="331"/>
              </a:xfrm>
              <a:custGeom>
                <a:avLst/>
                <a:gdLst>
                  <a:gd name="T0" fmla="*/ 348 w 369"/>
                  <a:gd name="T1" fmla="*/ 0 h 331"/>
                  <a:gd name="T2" fmla="*/ 363 w 369"/>
                  <a:gd name="T3" fmla="*/ 252 h 331"/>
                  <a:gd name="T4" fmla="*/ 360 w 369"/>
                  <a:gd name="T5" fmla="*/ 270 h 331"/>
                  <a:gd name="T6" fmla="*/ 312 w 369"/>
                  <a:gd name="T7" fmla="*/ 276 h 331"/>
                  <a:gd name="T8" fmla="*/ 249 w 369"/>
                  <a:gd name="T9" fmla="*/ 288 h 331"/>
                  <a:gd name="T10" fmla="*/ 141 w 369"/>
                  <a:gd name="T11" fmla="*/ 303 h 331"/>
                  <a:gd name="T12" fmla="*/ 39 w 369"/>
                  <a:gd name="T13" fmla="*/ 321 h 331"/>
                  <a:gd name="T14" fmla="*/ 0 w 369"/>
                  <a:gd name="T15" fmla="*/ 327 h 33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69"/>
                  <a:gd name="T25" fmla="*/ 0 h 331"/>
                  <a:gd name="T26" fmla="*/ 369 w 369"/>
                  <a:gd name="T27" fmla="*/ 331 h 33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69" h="331">
                    <a:moveTo>
                      <a:pt x="348" y="0"/>
                    </a:moveTo>
                    <a:cubicBezTo>
                      <a:pt x="369" y="122"/>
                      <a:pt x="363" y="65"/>
                      <a:pt x="363" y="252"/>
                    </a:cubicBezTo>
                    <a:cubicBezTo>
                      <a:pt x="363" y="258"/>
                      <a:pt x="366" y="267"/>
                      <a:pt x="360" y="270"/>
                    </a:cubicBezTo>
                    <a:cubicBezTo>
                      <a:pt x="345" y="277"/>
                      <a:pt x="328" y="274"/>
                      <a:pt x="312" y="276"/>
                    </a:cubicBezTo>
                    <a:cubicBezTo>
                      <a:pt x="302" y="305"/>
                      <a:pt x="314" y="280"/>
                      <a:pt x="249" y="288"/>
                    </a:cubicBezTo>
                    <a:cubicBezTo>
                      <a:pt x="195" y="295"/>
                      <a:pt x="223" y="300"/>
                      <a:pt x="141" y="303"/>
                    </a:cubicBezTo>
                    <a:cubicBezTo>
                      <a:pt x="105" y="315"/>
                      <a:pt x="78" y="319"/>
                      <a:pt x="39" y="321"/>
                    </a:cubicBezTo>
                    <a:cubicBezTo>
                      <a:pt x="19" y="331"/>
                      <a:pt x="31" y="327"/>
                      <a:pt x="0" y="327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1288" name="Line 44"/>
            <p:cNvSpPr>
              <a:spLocks noChangeShapeType="1"/>
            </p:cNvSpPr>
            <p:nvPr/>
          </p:nvSpPr>
          <p:spPr bwMode="auto">
            <a:xfrm flipH="1">
              <a:off x="5034" y="2001"/>
              <a:ext cx="226" cy="3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89" name="Line 45"/>
            <p:cNvSpPr>
              <a:spLocks noChangeShapeType="1"/>
            </p:cNvSpPr>
            <p:nvPr/>
          </p:nvSpPr>
          <p:spPr bwMode="auto">
            <a:xfrm flipH="1">
              <a:off x="5170" y="2046"/>
              <a:ext cx="136" cy="68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0" name="Line 46"/>
            <p:cNvSpPr>
              <a:spLocks noChangeShapeType="1"/>
            </p:cNvSpPr>
            <p:nvPr/>
          </p:nvSpPr>
          <p:spPr bwMode="auto">
            <a:xfrm flipH="1">
              <a:off x="4761" y="2954"/>
              <a:ext cx="364" cy="40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1" name="Line 47"/>
            <p:cNvSpPr>
              <a:spLocks noChangeShapeType="1"/>
            </p:cNvSpPr>
            <p:nvPr/>
          </p:nvSpPr>
          <p:spPr bwMode="auto">
            <a:xfrm>
              <a:off x="4490" y="1638"/>
              <a:ext cx="271" cy="118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2" name="Line 48"/>
            <p:cNvSpPr>
              <a:spLocks noChangeShapeType="1"/>
            </p:cNvSpPr>
            <p:nvPr/>
          </p:nvSpPr>
          <p:spPr bwMode="auto">
            <a:xfrm flipV="1">
              <a:off x="3537" y="2727"/>
              <a:ext cx="317" cy="31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3" name="Text Box 49"/>
            <p:cNvSpPr txBox="1">
              <a:spLocks noChangeArrowheads="1"/>
            </p:cNvSpPr>
            <p:nvPr/>
          </p:nvSpPr>
          <p:spPr bwMode="auto">
            <a:xfrm>
              <a:off x="4080" y="1462"/>
              <a:ext cx="733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Regulator</a:t>
              </a:r>
            </a:p>
          </p:txBody>
        </p:sp>
        <p:sp>
          <p:nvSpPr>
            <p:cNvPr id="11294" name="Text Box 50"/>
            <p:cNvSpPr txBox="1">
              <a:spLocks noChangeArrowheads="1"/>
            </p:cNvSpPr>
            <p:nvPr/>
          </p:nvSpPr>
          <p:spPr bwMode="auto">
            <a:xfrm>
              <a:off x="4992" y="1968"/>
              <a:ext cx="672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Battery</a:t>
              </a:r>
            </a:p>
          </p:txBody>
        </p:sp>
        <p:sp>
          <p:nvSpPr>
            <p:cNvPr id="11295" name="Text Box 51"/>
            <p:cNvSpPr txBox="1">
              <a:spLocks noChangeArrowheads="1"/>
            </p:cNvSpPr>
            <p:nvPr/>
          </p:nvSpPr>
          <p:spPr bwMode="auto">
            <a:xfrm>
              <a:off x="3356" y="3044"/>
              <a:ext cx="676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Battery</a:t>
              </a:r>
            </a:p>
          </p:txBody>
        </p:sp>
        <p:sp>
          <p:nvSpPr>
            <p:cNvPr id="11296" name="Freeform 52"/>
            <p:cNvSpPr>
              <a:spLocks/>
            </p:cNvSpPr>
            <p:nvPr/>
          </p:nvSpPr>
          <p:spPr bwMode="auto">
            <a:xfrm>
              <a:off x="4707" y="2296"/>
              <a:ext cx="3" cy="183"/>
            </a:xfrm>
            <a:custGeom>
              <a:avLst/>
              <a:gdLst>
                <a:gd name="T0" fmla="*/ 0 w 3"/>
                <a:gd name="T1" fmla="*/ 0 h 183"/>
                <a:gd name="T2" fmla="*/ 3 w 3"/>
                <a:gd name="T3" fmla="*/ 183 h 183"/>
                <a:gd name="T4" fmla="*/ 0 60000 65536"/>
                <a:gd name="T5" fmla="*/ 0 60000 65536"/>
                <a:gd name="T6" fmla="*/ 0 w 3"/>
                <a:gd name="T7" fmla="*/ 0 h 183"/>
                <a:gd name="T8" fmla="*/ 3 w 3"/>
                <a:gd name="T9" fmla="*/ 183 h 1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183">
                  <a:moveTo>
                    <a:pt x="0" y="0"/>
                  </a:moveTo>
                  <a:cubicBezTo>
                    <a:pt x="3" y="175"/>
                    <a:pt x="3" y="114"/>
                    <a:pt x="3" y="18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7" name="Freeform 53"/>
            <p:cNvSpPr>
              <a:spLocks/>
            </p:cNvSpPr>
            <p:nvPr/>
          </p:nvSpPr>
          <p:spPr bwMode="auto">
            <a:xfrm>
              <a:off x="4704" y="2471"/>
              <a:ext cx="156" cy="14"/>
            </a:xfrm>
            <a:custGeom>
              <a:avLst/>
              <a:gdLst>
                <a:gd name="T0" fmla="*/ 0 w 156"/>
                <a:gd name="T1" fmla="*/ 14 h 14"/>
                <a:gd name="T2" fmla="*/ 120 w 156"/>
                <a:gd name="T3" fmla="*/ 5 h 14"/>
                <a:gd name="T4" fmla="*/ 156 w 156"/>
                <a:gd name="T5" fmla="*/ 5 h 14"/>
                <a:gd name="T6" fmla="*/ 0 60000 65536"/>
                <a:gd name="T7" fmla="*/ 0 60000 65536"/>
                <a:gd name="T8" fmla="*/ 0 60000 65536"/>
                <a:gd name="T9" fmla="*/ 0 w 156"/>
                <a:gd name="T10" fmla="*/ 0 h 14"/>
                <a:gd name="T11" fmla="*/ 156 w 156"/>
                <a:gd name="T12" fmla="*/ 14 h 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6" h="14">
                  <a:moveTo>
                    <a:pt x="0" y="14"/>
                  </a:moveTo>
                  <a:cubicBezTo>
                    <a:pt x="48" y="6"/>
                    <a:pt x="47" y="7"/>
                    <a:pt x="120" y="5"/>
                  </a:cubicBezTo>
                  <a:cubicBezTo>
                    <a:pt x="134" y="0"/>
                    <a:pt x="144" y="11"/>
                    <a:pt x="156" y="5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8" name="Freeform 54"/>
            <p:cNvSpPr>
              <a:spLocks/>
            </p:cNvSpPr>
            <p:nvPr/>
          </p:nvSpPr>
          <p:spPr bwMode="auto">
            <a:xfrm>
              <a:off x="3612" y="2350"/>
              <a:ext cx="75" cy="9"/>
            </a:xfrm>
            <a:custGeom>
              <a:avLst/>
              <a:gdLst>
                <a:gd name="T0" fmla="*/ 0 w 75"/>
                <a:gd name="T1" fmla="*/ 9 h 9"/>
                <a:gd name="T2" fmla="*/ 75 w 75"/>
                <a:gd name="T3" fmla="*/ 0 h 9"/>
                <a:gd name="T4" fmla="*/ 0 60000 65536"/>
                <a:gd name="T5" fmla="*/ 0 60000 65536"/>
                <a:gd name="T6" fmla="*/ 0 w 75"/>
                <a:gd name="T7" fmla="*/ 0 h 9"/>
                <a:gd name="T8" fmla="*/ 75 w 75"/>
                <a:gd name="T9" fmla="*/ 9 h 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5" h="9">
                  <a:moveTo>
                    <a:pt x="0" y="9"/>
                  </a:moveTo>
                  <a:cubicBezTo>
                    <a:pt x="25" y="1"/>
                    <a:pt x="47" y="0"/>
                    <a:pt x="75" y="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299" name="Freeform 55"/>
            <p:cNvSpPr>
              <a:spLocks/>
            </p:cNvSpPr>
            <p:nvPr/>
          </p:nvSpPr>
          <p:spPr bwMode="auto">
            <a:xfrm>
              <a:off x="3690" y="2344"/>
              <a:ext cx="246" cy="7"/>
            </a:xfrm>
            <a:custGeom>
              <a:avLst/>
              <a:gdLst>
                <a:gd name="T0" fmla="*/ 0 w 246"/>
                <a:gd name="T1" fmla="*/ 3 h 7"/>
                <a:gd name="T2" fmla="*/ 213 w 246"/>
                <a:gd name="T3" fmla="*/ 0 h 7"/>
                <a:gd name="T4" fmla="*/ 246 w 246"/>
                <a:gd name="T5" fmla="*/ 3 h 7"/>
                <a:gd name="T6" fmla="*/ 0 60000 65536"/>
                <a:gd name="T7" fmla="*/ 0 60000 65536"/>
                <a:gd name="T8" fmla="*/ 0 60000 65536"/>
                <a:gd name="T9" fmla="*/ 0 w 246"/>
                <a:gd name="T10" fmla="*/ 0 h 7"/>
                <a:gd name="T11" fmla="*/ 246 w 246"/>
                <a:gd name="T12" fmla="*/ 7 h 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6" h="7">
                  <a:moveTo>
                    <a:pt x="0" y="3"/>
                  </a:moveTo>
                  <a:cubicBezTo>
                    <a:pt x="153" y="6"/>
                    <a:pt x="121" y="7"/>
                    <a:pt x="213" y="0"/>
                  </a:cubicBezTo>
                  <a:cubicBezTo>
                    <a:pt x="244" y="3"/>
                    <a:pt x="233" y="3"/>
                    <a:pt x="246" y="3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0" name="Text Box 56"/>
            <p:cNvSpPr txBox="1">
              <a:spLocks noChangeArrowheads="1"/>
            </p:cNvSpPr>
            <p:nvPr/>
          </p:nvSpPr>
          <p:spPr bwMode="auto">
            <a:xfrm>
              <a:off x="4853" y="2954"/>
              <a:ext cx="680" cy="17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54000" tIns="10800" rIns="54000" bIns="10800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Ballast</a:t>
              </a:r>
            </a:p>
          </p:txBody>
        </p:sp>
        <p:sp>
          <p:nvSpPr>
            <p:cNvPr id="11301" name="Text Box 57"/>
            <p:cNvSpPr txBox="1">
              <a:spLocks noChangeArrowheads="1"/>
            </p:cNvSpPr>
            <p:nvPr/>
          </p:nvSpPr>
          <p:spPr bwMode="auto">
            <a:xfrm>
              <a:off x="5034" y="1321"/>
              <a:ext cx="342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GA</a:t>
              </a:r>
            </a:p>
          </p:txBody>
        </p:sp>
        <p:sp>
          <p:nvSpPr>
            <p:cNvPr id="11302" name="Line 58"/>
            <p:cNvSpPr>
              <a:spLocks noChangeShapeType="1"/>
            </p:cNvSpPr>
            <p:nvPr/>
          </p:nvSpPr>
          <p:spPr bwMode="auto">
            <a:xfrm flipH="1">
              <a:off x="4898" y="1502"/>
              <a:ext cx="136" cy="31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3" name="Line 59"/>
            <p:cNvSpPr>
              <a:spLocks noChangeShapeType="1"/>
            </p:cNvSpPr>
            <p:nvPr/>
          </p:nvSpPr>
          <p:spPr bwMode="auto">
            <a:xfrm flipV="1">
              <a:off x="3537" y="2409"/>
              <a:ext cx="318" cy="63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304" name="Text Box 60"/>
            <p:cNvSpPr txBox="1">
              <a:spLocks noChangeArrowheads="1"/>
            </p:cNvSpPr>
            <p:nvPr/>
          </p:nvSpPr>
          <p:spPr bwMode="auto">
            <a:xfrm>
              <a:off x="3408" y="1798"/>
              <a:ext cx="528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kumimoji="0" lang="en-US" altLang="ja-JP" sz="1600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Bessel</a:t>
              </a:r>
            </a:p>
          </p:txBody>
        </p:sp>
        <p:sp>
          <p:nvSpPr>
            <p:cNvPr id="11305" name="Line 61"/>
            <p:cNvSpPr>
              <a:spLocks noChangeShapeType="1"/>
            </p:cNvSpPr>
            <p:nvPr/>
          </p:nvSpPr>
          <p:spPr bwMode="auto">
            <a:xfrm>
              <a:off x="3665" y="1988"/>
              <a:ext cx="463" cy="364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" name="Group 62"/>
          <p:cNvGrpSpPr>
            <a:grpSpLocks/>
          </p:cNvGrpSpPr>
          <p:nvPr/>
        </p:nvGrpSpPr>
        <p:grpSpPr bwMode="auto">
          <a:xfrm>
            <a:off x="5576888" y="76200"/>
            <a:ext cx="3490912" cy="6781800"/>
            <a:chOff x="3513" y="48"/>
            <a:chExt cx="2199" cy="4272"/>
          </a:xfrm>
        </p:grpSpPr>
        <p:pic>
          <p:nvPicPr>
            <p:cNvPr id="11278" name="Picture 63" descr="D:\D_th\tmp\houkyuu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9" y="48"/>
              <a:ext cx="1843" cy="2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AutoShape 64"/>
            <p:cNvSpPr>
              <a:spLocks noChangeArrowheads="1"/>
            </p:cNvSpPr>
            <p:nvPr/>
          </p:nvSpPr>
          <p:spPr bwMode="auto">
            <a:xfrm>
              <a:off x="3600" y="2688"/>
              <a:ext cx="1920" cy="1584"/>
            </a:xfrm>
            <a:prstGeom prst="wedgeRectCallout">
              <a:avLst>
                <a:gd name="adj1" fmla="val 14634"/>
                <a:gd name="adj2" fmla="val -78787"/>
              </a:avLst>
            </a:prstGeom>
            <a:solidFill>
              <a:schemeClr val="bg1"/>
            </a:solidFill>
            <a:ln w="38100" cap="sq">
              <a:solidFill>
                <a:srgbClr val="00FF00"/>
              </a:solidFill>
              <a:miter lim="800000"/>
              <a:headEnd type="none" w="sm" len="sm"/>
              <a:tailEnd type="none" w="sm" len="sm"/>
            </a:ln>
          </p:spPr>
          <p:txBody>
            <a:bodyPr/>
            <a:lstStyle/>
            <a:p>
              <a:pPr algn="ctr"/>
              <a:endParaRPr lang="ja-JP" altLang="ja-JP" sz="3600">
                <a:latin typeface="HGP創英角ﾎﾟｯﾌﾟ体" pitchFamily="50" charset="-128"/>
                <a:ea typeface="HGP創英角ﾎﾟｯﾌﾟ体" pitchFamily="50" charset="-128"/>
              </a:endParaRPr>
            </a:p>
          </p:txBody>
        </p:sp>
        <p:pic>
          <p:nvPicPr>
            <p:cNvPr id="11280" name="Picture 65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8" y="2723"/>
              <a:ext cx="1814" cy="15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Line 66"/>
            <p:cNvSpPr>
              <a:spLocks noChangeShapeType="1"/>
            </p:cNvSpPr>
            <p:nvPr/>
          </p:nvSpPr>
          <p:spPr bwMode="auto">
            <a:xfrm>
              <a:off x="5282" y="2959"/>
              <a:ext cx="0" cy="998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ja-JP" altLang="en-US"/>
            </a:p>
          </p:txBody>
        </p:sp>
        <p:sp>
          <p:nvSpPr>
            <p:cNvPr id="11282" name="Text Box 67"/>
            <p:cNvSpPr txBox="1">
              <a:spLocks noChangeArrowheads="1"/>
            </p:cNvSpPr>
            <p:nvPr/>
          </p:nvSpPr>
          <p:spPr bwMode="auto">
            <a:xfrm rot="-5400000">
              <a:off x="5186" y="3363"/>
              <a:ext cx="726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b="1">
                  <a:solidFill>
                    <a:schemeClr val="tx2"/>
                  </a:solidFill>
                  <a:latin typeface="Comic Sans MS" pitchFamily="66" charset="0"/>
                  <a:ea typeface="HG創英角ﾎﾟｯﾌﾟ体" pitchFamily="49" charset="-128"/>
                </a:rPr>
                <a:t>1.55m</a:t>
              </a:r>
            </a:p>
          </p:txBody>
        </p:sp>
        <p:sp>
          <p:nvSpPr>
            <p:cNvPr id="11283" name="Line 68"/>
            <p:cNvSpPr>
              <a:spLocks noChangeShapeType="1"/>
            </p:cNvSpPr>
            <p:nvPr/>
          </p:nvSpPr>
          <p:spPr bwMode="auto">
            <a:xfrm flipV="1">
              <a:off x="4420" y="4002"/>
              <a:ext cx="907" cy="46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ja-JP" altLang="en-US"/>
            </a:p>
          </p:txBody>
        </p:sp>
        <p:sp>
          <p:nvSpPr>
            <p:cNvPr id="11284" name="Text Box 69"/>
            <p:cNvSpPr txBox="1">
              <a:spLocks noChangeArrowheads="1"/>
            </p:cNvSpPr>
            <p:nvPr/>
          </p:nvSpPr>
          <p:spPr bwMode="auto">
            <a:xfrm>
              <a:off x="4692" y="4089"/>
              <a:ext cx="726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b="1">
                  <a:solidFill>
                    <a:schemeClr val="tx2"/>
                  </a:solidFill>
                  <a:latin typeface="Comic Sans MS" pitchFamily="66" charset="0"/>
                  <a:ea typeface="HG創英角ﾎﾟｯﾌﾟ体" pitchFamily="49" charset="-128"/>
                </a:rPr>
                <a:t>1.45m</a:t>
              </a:r>
            </a:p>
          </p:txBody>
        </p:sp>
        <p:sp>
          <p:nvSpPr>
            <p:cNvPr id="11285" name="Line 70"/>
            <p:cNvSpPr>
              <a:spLocks noChangeShapeType="1"/>
            </p:cNvSpPr>
            <p:nvPr/>
          </p:nvSpPr>
          <p:spPr bwMode="auto">
            <a:xfrm>
              <a:off x="3694" y="4002"/>
              <a:ext cx="681" cy="46"/>
            </a:xfrm>
            <a:prstGeom prst="line">
              <a:avLst/>
            </a:prstGeom>
            <a:noFill/>
            <a:ln w="38100">
              <a:solidFill>
                <a:srgbClr val="00FFCC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ja-JP" altLang="en-US"/>
            </a:p>
          </p:txBody>
        </p:sp>
        <p:sp>
          <p:nvSpPr>
            <p:cNvPr id="11286" name="Text Box 71"/>
            <p:cNvSpPr txBox="1">
              <a:spLocks noChangeArrowheads="1"/>
            </p:cNvSpPr>
            <p:nvPr/>
          </p:nvSpPr>
          <p:spPr bwMode="auto">
            <a:xfrm>
              <a:off x="3513" y="4089"/>
              <a:ext cx="726" cy="2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b="1">
                  <a:solidFill>
                    <a:schemeClr val="tx2"/>
                  </a:solidFill>
                  <a:latin typeface="Comic Sans MS" pitchFamily="66" charset="0"/>
                  <a:ea typeface="HG創英角ﾎﾟｯﾌﾟ体" pitchFamily="49" charset="-128"/>
                </a:rPr>
                <a:t>1.20m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233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82550"/>
            <a:ext cx="9144000" cy="9080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Sensitivity of X/Gamma-ray observations</a:t>
            </a: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069975" y="992188"/>
          <a:ext cx="7462838" cy="571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1" name="Picture" r:id="rId4" imgW="10289197" imgH="7875381" progId="">
                  <p:embed/>
                </p:oleObj>
              </mc:Choice>
              <mc:Fallback>
                <p:oleObj name="Picture" r:id="rId4" imgW="10289197" imgH="787538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9975" y="992188"/>
                        <a:ext cx="7462838" cy="5713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319088" y="3124200"/>
            <a:ext cx="671512" cy="214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32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Sensitivity</a:t>
            </a:r>
          </a:p>
        </p:txBody>
      </p:sp>
      <p:sp>
        <p:nvSpPr>
          <p:cNvPr id="6149" name="Text Box 10"/>
          <p:cNvSpPr txBox="1">
            <a:spLocks noChangeArrowheads="1"/>
          </p:cNvSpPr>
          <p:nvPr/>
        </p:nvSpPr>
        <p:spPr bwMode="auto">
          <a:xfrm>
            <a:off x="1979613" y="4221163"/>
            <a:ext cx="1173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1">
                <a:solidFill>
                  <a:srgbClr val="008000"/>
                </a:solidFill>
                <a:latin typeface="Tahoma" pitchFamily="34" charset="0"/>
                <a:ea typeface="HGS創英角ﾎﾟｯﾌﾟ体" pitchFamily="50" charset="-128"/>
              </a:rPr>
              <a:t>Astro-H</a:t>
            </a:r>
          </a:p>
        </p:txBody>
      </p:sp>
      <p:sp>
        <p:nvSpPr>
          <p:cNvPr id="6150" name="Line 11"/>
          <p:cNvSpPr>
            <a:spLocks noChangeShapeType="1"/>
          </p:cNvSpPr>
          <p:nvPr/>
        </p:nvSpPr>
        <p:spPr bwMode="auto">
          <a:xfrm>
            <a:off x="2484438" y="3500438"/>
            <a:ext cx="1871662" cy="360362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51" name="Rectangle 12"/>
          <p:cNvSpPr>
            <a:spLocks noChangeArrowheads="1"/>
          </p:cNvSpPr>
          <p:nvPr/>
        </p:nvSpPr>
        <p:spPr bwMode="auto">
          <a:xfrm>
            <a:off x="5364163" y="3716338"/>
            <a:ext cx="3168650" cy="15843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ja-JP" altLang="ja-JP">
              <a:latin typeface="Tahoma" pitchFamily="34" charset="0"/>
              <a:ea typeface="HGS創英角ﾎﾟｯﾌﾟ体" pitchFamily="50" charset="-128"/>
            </a:endParaRPr>
          </a:p>
        </p:txBody>
      </p:sp>
      <p:sp>
        <p:nvSpPr>
          <p:cNvPr id="6152" name="Line 13"/>
          <p:cNvSpPr>
            <a:spLocks noChangeShapeType="1"/>
          </p:cNvSpPr>
          <p:nvPr/>
        </p:nvSpPr>
        <p:spPr bwMode="auto">
          <a:xfrm flipH="1" flipV="1">
            <a:off x="4356100" y="3860800"/>
            <a:ext cx="1368425" cy="503238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53" name="Line 14"/>
          <p:cNvSpPr>
            <a:spLocks noChangeShapeType="1"/>
          </p:cNvSpPr>
          <p:nvPr/>
        </p:nvSpPr>
        <p:spPr bwMode="auto">
          <a:xfrm>
            <a:off x="5724525" y="4365625"/>
            <a:ext cx="1943100" cy="0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54" name="Line 15"/>
          <p:cNvSpPr>
            <a:spLocks noChangeShapeType="1"/>
          </p:cNvSpPr>
          <p:nvPr/>
        </p:nvSpPr>
        <p:spPr bwMode="auto">
          <a:xfrm>
            <a:off x="7667625" y="4365625"/>
            <a:ext cx="865188" cy="503238"/>
          </a:xfrm>
          <a:prstGeom prst="line">
            <a:avLst/>
          </a:prstGeom>
          <a:noFill/>
          <a:ln w="38100" cap="rnd">
            <a:solidFill>
              <a:srgbClr val="00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55" name="Text Box 16"/>
          <p:cNvSpPr txBox="1">
            <a:spLocks noChangeArrowheads="1"/>
          </p:cNvSpPr>
          <p:nvPr/>
        </p:nvSpPr>
        <p:spPr bwMode="auto">
          <a:xfrm rot="862030">
            <a:off x="1692275" y="3141663"/>
            <a:ext cx="1203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1">
                <a:solidFill>
                  <a:srgbClr val="000000"/>
                </a:solidFill>
                <a:latin typeface="Tahoma" pitchFamily="34" charset="0"/>
                <a:ea typeface="HGS創英角ﾎﾟｯﾌﾟ体" pitchFamily="50" charset="-128"/>
              </a:rPr>
              <a:t>1mCrab</a:t>
            </a:r>
          </a:p>
        </p:txBody>
      </p:sp>
      <p:sp>
        <p:nvSpPr>
          <p:cNvPr id="6156" name="Line 17"/>
          <p:cNvSpPr>
            <a:spLocks noChangeShapeType="1"/>
          </p:cNvSpPr>
          <p:nvPr/>
        </p:nvSpPr>
        <p:spPr bwMode="auto">
          <a:xfrm>
            <a:off x="5148263" y="3933825"/>
            <a:ext cx="431800" cy="2159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57" name="Line 18"/>
          <p:cNvSpPr>
            <a:spLocks noChangeShapeType="1"/>
          </p:cNvSpPr>
          <p:nvPr/>
        </p:nvSpPr>
        <p:spPr bwMode="auto">
          <a:xfrm flipH="1">
            <a:off x="5580063" y="4149725"/>
            <a:ext cx="6477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58" name="Line 19"/>
          <p:cNvSpPr>
            <a:spLocks noChangeShapeType="1"/>
          </p:cNvSpPr>
          <p:nvPr/>
        </p:nvSpPr>
        <p:spPr bwMode="auto">
          <a:xfrm flipV="1">
            <a:off x="6227763" y="3500438"/>
            <a:ext cx="1439862" cy="649287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59" name="Rectangle 20"/>
          <p:cNvSpPr>
            <a:spLocks noChangeArrowheads="1"/>
          </p:cNvSpPr>
          <p:nvPr/>
        </p:nvSpPr>
        <p:spPr bwMode="auto">
          <a:xfrm>
            <a:off x="5435600" y="3141663"/>
            <a:ext cx="1441450" cy="5746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6160" name="Line 21"/>
          <p:cNvSpPr>
            <a:spLocks noChangeShapeType="1"/>
          </p:cNvSpPr>
          <p:nvPr/>
        </p:nvSpPr>
        <p:spPr bwMode="auto">
          <a:xfrm>
            <a:off x="5435600" y="3573463"/>
            <a:ext cx="360363" cy="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61" name="Line 22"/>
          <p:cNvSpPr>
            <a:spLocks noChangeShapeType="1"/>
          </p:cNvSpPr>
          <p:nvPr/>
        </p:nvSpPr>
        <p:spPr bwMode="auto">
          <a:xfrm flipV="1">
            <a:off x="5795963" y="2708275"/>
            <a:ext cx="936625" cy="865188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62" name="Text Box 23"/>
          <p:cNvSpPr txBox="1">
            <a:spLocks noChangeArrowheads="1"/>
          </p:cNvSpPr>
          <p:nvPr/>
        </p:nvSpPr>
        <p:spPr bwMode="auto">
          <a:xfrm>
            <a:off x="6300788" y="2924175"/>
            <a:ext cx="10239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1">
                <a:solidFill>
                  <a:srgbClr val="0066FF"/>
                </a:solidFill>
                <a:latin typeface="Tahoma" pitchFamily="34" charset="0"/>
                <a:ea typeface="HGS創英角ﾎﾟｯﾌﾟ体" pitchFamily="50" charset="-128"/>
              </a:rPr>
              <a:t>EGRET</a:t>
            </a:r>
          </a:p>
        </p:txBody>
      </p:sp>
      <p:sp>
        <p:nvSpPr>
          <p:cNvPr id="6163" name="Line 24"/>
          <p:cNvSpPr>
            <a:spLocks noChangeShapeType="1"/>
          </p:cNvSpPr>
          <p:nvPr/>
        </p:nvSpPr>
        <p:spPr bwMode="auto">
          <a:xfrm>
            <a:off x="7380288" y="4078288"/>
            <a:ext cx="720725" cy="358775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64" name="Line 25"/>
          <p:cNvSpPr>
            <a:spLocks noChangeShapeType="1"/>
          </p:cNvSpPr>
          <p:nvPr/>
        </p:nvSpPr>
        <p:spPr bwMode="auto">
          <a:xfrm flipH="1">
            <a:off x="8101013" y="4149725"/>
            <a:ext cx="431800" cy="287338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65" name="Text Box 26"/>
          <p:cNvSpPr txBox="1">
            <a:spLocks noChangeArrowheads="1"/>
          </p:cNvSpPr>
          <p:nvPr/>
        </p:nvSpPr>
        <p:spPr bwMode="auto">
          <a:xfrm>
            <a:off x="7597775" y="3448050"/>
            <a:ext cx="15462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1">
                <a:solidFill>
                  <a:srgbClr val="FF6600"/>
                </a:solidFill>
                <a:latin typeface="Tahoma" pitchFamily="34" charset="0"/>
                <a:ea typeface="HGS創英角ﾎﾟｯﾌﾟ体" pitchFamily="50" charset="-128"/>
              </a:rPr>
              <a:t>Air </a:t>
            </a:r>
          </a:p>
          <a:p>
            <a:pPr eaLnBrk="1" hangingPunct="1"/>
            <a:r>
              <a:rPr lang="en-US" altLang="ja-JP" sz="2000" b="1">
                <a:solidFill>
                  <a:srgbClr val="FF6600"/>
                </a:solidFill>
                <a:latin typeface="Tahoma" pitchFamily="34" charset="0"/>
                <a:ea typeface="HGS創英角ﾎﾟｯﾌﾟ体" pitchFamily="50" charset="-128"/>
              </a:rPr>
              <a:t>Cherenkov</a:t>
            </a:r>
          </a:p>
        </p:txBody>
      </p:sp>
      <p:sp>
        <p:nvSpPr>
          <p:cNvPr id="6166" name="Text Box 27"/>
          <p:cNvSpPr txBox="1">
            <a:spLocks noChangeArrowheads="1"/>
          </p:cNvSpPr>
          <p:nvPr/>
        </p:nvSpPr>
        <p:spPr bwMode="auto">
          <a:xfrm>
            <a:off x="5329238" y="3743325"/>
            <a:ext cx="9191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1">
                <a:solidFill>
                  <a:srgbClr val="3333CC"/>
                </a:solidFill>
                <a:latin typeface="Tahoma" pitchFamily="34" charset="0"/>
                <a:ea typeface="HGS創英角ﾎﾟｯﾌﾟ体" pitchFamily="50" charset="-128"/>
              </a:rPr>
              <a:t>Fermi</a:t>
            </a:r>
          </a:p>
        </p:txBody>
      </p:sp>
      <p:sp>
        <p:nvSpPr>
          <p:cNvPr id="6167" name="Rectangle 28"/>
          <p:cNvSpPr>
            <a:spLocks noChangeArrowheads="1"/>
          </p:cNvSpPr>
          <p:nvPr/>
        </p:nvSpPr>
        <p:spPr bwMode="auto">
          <a:xfrm>
            <a:off x="4427538" y="6021388"/>
            <a:ext cx="1223962" cy="360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ja-JP" altLang="en-US" sz="2000" b="1">
                <a:solidFill>
                  <a:srgbClr val="993300"/>
                </a:solidFill>
                <a:latin typeface="Tahoma" pitchFamily="34" charset="0"/>
                <a:ea typeface="HGS創英角ﾎﾟｯﾌﾟ体" pitchFamily="50" charset="-128"/>
              </a:rPr>
              <a:t>～１</a:t>
            </a:r>
            <a:r>
              <a:rPr lang="en-US" altLang="ja-JP" sz="2000" b="1">
                <a:solidFill>
                  <a:srgbClr val="993300"/>
                </a:solidFill>
                <a:latin typeface="Tahoma" pitchFamily="34" charset="0"/>
                <a:ea typeface="HGS創英角ﾎﾟｯﾌﾟ体" pitchFamily="50" charset="-128"/>
              </a:rPr>
              <a:t>°</a:t>
            </a:r>
          </a:p>
        </p:txBody>
      </p:sp>
      <p:sp>
        <p:nvSpPr>
          <p:cNvPr id="6168" name="Line 29"/>
          <p:cNvSpPr>
            <a:spLocks noChangeShapeType="1"/>
          </p:cNvSpPr>
          <p:nvPr/>
        </p:nvSpPr>
        <p:spPr bwMode="auto">
          <a:xfrm>
            <a:off x="3348038" y="3500438"/>
            <a:ext cx="1871662" cy="0"/>
          </a:xfrm>
          <a:prstGeom prst="line">
            <a:avLst/>
          </a:prstGeom>
          <a:noFill/>
          <a:ln w="165100">
            <a:solidFill>
              <a:srgbClr val="FFCC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69" name="Line 30"/>
          <p:cNvSpPr>
            <a:spLocks noChangeShapeType="1"/>
          </p:cNvSpPr>
          <p:nvPr/>
        </p:nvSpPr>
        <p:spPr bwMode="auto">
          <a:xfrm flipV="1">
            <a:off x="2843213" y="3429000"/>
            <a:ext cx="792162" cy="1512888"/>
          </a:xfrm>
          <a:prstGeom prst="line">
            <a:avLst/>
          </a:prstGeom>
          <a:noFill/>
          <a:ln w="38100">
            <a:solidFill>
              <a:srgbClr val="008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70" name="Line 31"/>
          <p:cNvSpPr>
            <a:spLocks noChangeShapeType="1"/>
          </p:cNvSpPr>
          <p:nvPr/>
        </p:nvSpPr>
        <p:spPr bwMode="auto">
          <a:xfrm>
            <a:off x="5148263" y="3284538"/>
            <a:ext cx="287337" cy="288925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24608" name="Line 32"/>
          <p:cNvSpPr>
            <a:spLocks noChangeShapeType="1"/>
          </p:cNvSpPr>
          <p:nvPr/>
        </p:nvSpPr>
        <p:spPr bwMode="auto">
          <a:xfrm>
            <a:off x="3276600" y="3500438"/>
            <a:ext cx="201612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6172" name="Line 33"/>
          <p:cNvSpPr>
            <a:spLocks noChangeShapeType="1"/>
          </p:cNvSpPr>
          <p:nvPr/>
        </p:nvSpPr>
        <p:spPr bwMode="auto">
          <a:xfrm flipV="1">
            <a:off x="3203575" y="3213100"/>
            <a:ext cx="215900" cy="287338"/>
          </a:xfrm>
          <a:prstGeom prst="line">
            <a:avLst/>
          </a:prstGeom>
          <a:noFill/>
          <a:ln w="76200">
            <a:solidFill>
              <a:srgbClr val="FFCC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24610" name="Text Box 34"/>
          <p:cNvSpPr txBox="1">
            <a:spLocks noChangeArrowheads="1"/>
          </p:cNvSpPr>
          <p:nvPr/>
        </p:nvSpPr>
        <p:spPr bwMode="auto">
          <a:xfrm>
            <a:off x="3825875" y="3505200"/>
            <a:ext cx="7461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en-US" altLang="ja-JP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goal</a:t>
            </a:r>
          </a:p>
        </p:txBody>
      </p:sp>
      <p:sp>
        <p:nvSpPr>
          <p:cNvPr id="6174" name="AutoShape 35"/>
          <p:cNvSpPr>
            <a:spLocks noChangeArrowheads="1"/>
          </p:cNvSpPr>
          <p:nvPr/>
        </p:nvSpPr>
        <p:spPr bwMode="auto">
          <a:xfrm rot="5400000">
            <a:off x="38100" y="5524500"/>
            <a:ext cx="1219200" cy="685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altLang="ja-JP" sz="2000">
                <a:solidFill>
                  <a:schemeClr val="tx2"/>
                </a:solidFill>
                <a:latin typeface="Comic Sans MS" pitchFamily="66" charset="0"/>
                <a:ea typeface="HGP創英角ﾎﾟｯﾌﾟ体" pitchFamily="50" charset="-128"/>
              </a:rPr>
              <a:t>Good</a:t>
            </a:r>
          </a:p>
        </p:txBody>
      </p:sp>
      <p:sp>
        <p:nvSpPr>
          <p:cNvPr id="6175" name="AutoShape 36"/>
          <p:cNvSpPr>
            <a:spLocks noChangeArrowheads="1"/>
          </p:cNvSpPr>
          <p:nvPr/>
        </p:nvSpPr>
        <p:spPr bwMode="auto">
          <a:xfrm rot="16200000" flipV="1">
            <a:off x="38100" y="2171700"/>
            <a:ext cx="1219200" cy="685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altLang="ja-JP" sz="2000">
                <a:solidFill>
                  <a:schemeClr val="tx2"/>
                </a:solidFill>
                <a:latin typeface="Comic Sans MS" pitchFamily="66" charset="0"/>
                <a:ea typeface="HGP創英角ﾎﾟｯﾌﾟ体" pitchFamily="50" charset="-128"/>
              </a:rPr>
              <a:t>Bad</a:t>
            </a:r>
          </a:p>
        </p:txBody>
      </p:sp>
      <p:sp>
        <p:nvSpPr>
          <p:cNvPr id="6176" name="Text Box 37"/>
          <p:cNvSpPr txBox="1">
            <a:spLocks noChangeArrowheads="1"/>
          </p:cNvSpPr>
          <p:nvPr/>
        </p:nvSpPr>
        <p:spPr bwMode="auto">
          <a:xfrm>
            <a:off x="990600" y="2438400"/>
            <a:ext cx="1222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b="1">
                <a:solidFill>
                  <a:schemeClr val="tx2"/>
                </a:solidFill>
                <a:ea typeface="HGS創英角ﾎﾟｯﾌﾟ体" pitchFamily="50" charset="-128"/>
              </a:rPr>
              <a:t>erg / (cm</a:t>
            </a:r>
            <a:r>
              <a:rPr lang="en-US" altLang="ja-JP" sz="1200" b="1" baseline="30000">
                <a:solidFill>
                  <a:schemeClr val="tx2"/>
                </a:solidFill>
                <a:ea typeface="HGS創英角ﾎﾟｯﾌﾟ体" pitchFamily="50" charset="-128"/>
              </a:rPr>
              <a:t>2</a:t>
            </a:r>
            <a:r>
              <a:rPr lang="en-US" altLang="ja-JP" sz="1200" b="1">
                <a:solidFill>
                  <a:schemeClr val="tx2"/>
                </a:solidFill>
                <a:ea typeface="HGS創英角ﾎﾟｯﾌﾟ体" pitchFamily="50" charset="-128"/>
              </a:rPr>
              <a:t> sec)</a:t>
            </a:r>
          </a:p>
        </p:txBody>
      </p:sp>
      <p:sp>
        <p:nvSpPr>
          <p:cNvPr id="6177" name="Rectangle 38"/>
          <p:cNvSpPr>
            <a:spLocks noChangeArrowheads="1"/>
          </p:cNvSpPr>
          <p:nvPr/>
        </p:nvSpPr>
        <p:spPr bwMode="auto">
          <a:xfrm>
            <a:off x="1600200" y="2743200"/>
            <a:ext cx="83820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544888" y="2143125"/>
            <a:ext cx="598487" cy="3698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atin typeface="Comic Sans MS" pitchFamily="66" charset="0"/>
                <a:ea typeface="+mn-ea"/>
              </a:rPr>
              <a:t>      </a:t>
            </a:r>
            <a:endParaRPr lang="ja-JP" altLang="en-US" dirty="0">
              <a:latin typeface="Comic Sans MS" pitchFamily="66" charset="0"/>
              <a:ea typeface="+mn-ea"/>
            </a:endParaRPr>
          </a:p>
        </p:txBody>
      </p:sp>
      <p:grpSp>
        <p:nvGrpSpPr>
          <p:cNvPr id="2" name="グループ化 46"/>
          <p:cNvGrpSpPr>
            <a:grpSpLocks/>
          </p:cNvGrpSpPr>
          <p:nvPr/>
        </p:nvGrpSpPr>
        <p:grpSpPr bwMode="auto">
          <a:xfrm>
            <a:off x="3082925" y="2162175"/>
            <a:ext cx="1060450" cy="339725"/>
            <a:chOff x="3083466" y="2161752"/>
            <a:chExt cx="1059906" cy="340142"/>
          </a:xfrm>
        </p:grpSpPr>
        <p:sp>
          <p:nvSpPr>
            <p:cNvPr id="6184" name="テキスト ボックス 45"/>
            <p:cNvSpPr txBox="1">
              <a:spLocks noChangeArrowheads="1"/>
            </p:cNvSpPr>
            <p:nvPr/>
          </p:nvSpPr>
          <p:spPr bwMode="auto">
            <a:xfrm>
              <a:off x="3083466" y="2161752"/>
              <a:ext cx="105990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600" dirty="0">
                  <a:solidFill>
                    <a:schemeClr val="accent2"/>
                  </a:solidFill>
                  <a:latin typeface="Comic Sans MS" pitchFamily="66" charset="0"/>
                  <a:ea typeface="HGS創英角ﾎﾟｯﾌﾟ体" pitchFamily="50" charset="-128"/>
                </a:rPr>
                <a:t>SMILE-I</a:t>
              </a:r>
              <a:endParaRPr lang="ja-JP" altLang="en-US" sz="1600" dirty="0">
                <a:solidFill>
                  <a:schemeClr val="accent2"/>
                </a:solidFill>
                <a:latin typeface="Comic Sans MS" pitchFamily="66" charset="0"/>
                <a:ea typeface="HGS創英角ﾎﾟｯﾌﾟ体" pitchFamily="50" charset="-128"/>
              </a:endParaRPr>
            </a:p>
          </p:txBody>
        </p:sp>
        <p:cxnSp>
          <p:nvCxnSpPr>
            <p:cNvPr id="43" name="直線コネクタ 42"/>
            <p:cNvCxnSpPr/>
            <p:nvPr/>
          </p:nvCxnSpPr>
          <p:spPr>
            <a:xfrm>
              <a:off x="3215161" y="2500305"/>
              <a:ext cx="714009" cy="1589"/>
            </a:xfrm>
            <a:prstGeom prst="line">
              <a:avLst/>
            </a:prstGeom>
            <a:ln w="76200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81" name="テキスト ボックス 40"/>
          <p:cNvSpPr txBox="1">
            <a:spLocks noChangeArrowheads="1"/>
          </p:cNvSpPr>
          <p:nvPr/>
        </p:nvSpPr>
        <p:spPr bwMode="auto">
          <a:xfrm>
            <a:off x="5643563" y="5000625"/>
            <a:ext cx="2427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Obs. Time : 10</a:t>
            </a:r>
            <a:r>
              <a:rPr lang="en-US" altLang="ja-JP" baseline="30000">
                <a:latin typeface="Comic Sans MS" pitchFamily="66" charset="0"/>
                <a:ea typeface="HGS創英角ﾎﾟｯﾌﾟ体" pitchFamily="50" charset="-128"/>
              </a:rPr>
              <a:t>6</a:t>
            </a:r>
            <a:r>
              <a:rPr lang="en-US" altLang="ja-JP">
                <a:latin typeface="Comic Sans MS" pitchFamily="66" charset="0"/>
                <a:ea typeface="HGS創英角ﾎﾟｯﾌﾟ体" pitchFamily="50" charset="-128"/>
              </a:rPr>
              <a:t> sec</a:t>
            </a:r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03528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600" i="1">
                <a:solidFill>
                  <a:srgbClr val="0000FF"/>
                </a:solidFill>
              </a:rPr>
              <a:t>GEM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990600" y="1920875"/>
            <a:ext cx="180181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G</a:t>
            </a:r>
            <a:r>
              <a:rPr lang="en-US" altLang="ja-JP" sz="28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as</a:t>
            </a:r>
          </a:p>
          <a:p>
            <a:pPr eaLnBrk="1" hangingPunct="1"/>
            <a:r>
              <a:rPr lang="en-US" altLang="ja-JP" sz="28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E</a:t>
            </a:r>
            <a:r>
              <a:rPr lang="en-US" altLang="ja-JP" sz="28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lectron</a:t>
            </a:r>
          </a:p>
          <a:p>
            <a:pPr eaLnBrk="1" hangingPunct="1"/>
            <a:r>
              <a:rPr lang="en-US" altLang="ja-JP" sz="280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M</a:t>
            </a:r>
            <a:r>
              <a:rPr lang="en-US" altLang="ja-JP" sz="28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ultiplier</a:t>
            </a:r>
          </a:p>
        </p:txBody>
      </p:sp>
      <p:grpSp>
        <p:nvGrpSpPr>
          <p:cNvPr id="48132" name="Group 4"/>
          <p:cNvGrpSpPr>
            <a:grpSpLocks/>
          </p:cNvGrpSpPr>
          <p:nvPr/>
        </p:nvGrpSpPr>
        <p:grpSpPr bwMode="auto">
          <a:xfrm>
            <a:off x="3352800" y="3200400"/>
            <a:ext cx="3733800" cy="3535363"/>
            <a:chOff x="3552" y="2112"/>
            <a:chExt cx="2065" cy="2084"/>
          </a:xfrm>
        </p:grpSpPr>
        <p:pic>
          <p:nvPicPr>
            <p:cNvPr id="48151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2112"/>
              <a:ext cx="2065" cy="20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52" name="Line 6"/>
            <p:cNvSpPr>
              <a:spLocks noChangeShapeType="1"/>
            </p:cNvSpPr>
            <p:nvPr/>
          </p:nvSpPr>
          <p:spPr bwMode="auto">
            <a:xfrm flipV="1">
              <a:off x="3696" y="2448"/>
              <a:ext cx="96" cy="672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039" name="Text Box 7"/>
            <p:cNvSpPr txBox="1">
              <a:spLocks noChangeArrowheads="1"/>
            </p:cNvSpPr>
            <p:nvPr/>
          </p:nvSpPr>
          <p:spPr bwMode="auto">
            <a:xfrm>
              <a:off x="3744" y="3696"/>
              <a:ext cx="102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ja-JP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  <a:ea typeface="+mn-ea"/>
              </a:endParaRPr>
            </a:p>
          </p:txBody>
        </p:sp>
        <p:sp>
          <p:nvSpPr>
            <p:cNvPr id="48154" name="Text Box 8"/>
            <p:cNvSpPr txBox="1">
              <a:spLocks noChangeArrowheads="1"/>
            </p:cNvSpPr>
            <p:nvPr/>
          </p:nvSpPr>
          <p:spPr bwMode="auto">
            <a:xfrm>
              <a:off x="3792" y="2142"/>
              <a:ext cx="843" cy="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u="sng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Kapton</a:t>
              </a:r>
            </a:p>
            <a:p>
              <a:pPr eaLnBrk="1" hangingPunct="1"/>
              <a:r>
                <a:rPr lang="en-US" altLang="ja-JP" u="sng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(d=50</a:t>
              </a:r>
              <a:r>
                <a:rPr lang="en-US" altLang="ja-JP" u="sng">
                  <a:solidFill>
                    <a:schemeClr val="tx2"/>
                  </a:solidFill>
                  <a:latin typeface="Symbol" pitchFamily="18" charset="2"/>
                  <a:ea typeface="HGS創英角ﾎﾟｯﾌﾟ体" pitchFamily="50" charset="-128"/>
                </a:rPr>
                <a:t>m</a:t>
              </a:r>
              <a:r>
                <a:rPr lang="en-US" altLang="ja-JP" u="sng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m)</a:t>
              </a:r>
            </a:p>
          </p:txBody>
        </p:sp>
        <p:sp>
          <p:nvSpPr>
            <p:cNvPr id="48155" name="Line 9"/>
            <p:cNvSpPr>
              <a:spLocks noChangeShapeType="1"/>
            </p:cNvSpPr>
            <p:nvPr/>
          </p:nvSpPr>
          <p:spPr bwMode="auto">
            <a:xfrm>
              <a:off x="4512" y="3312"/>
              <a:ext cx="144" cy="576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6" name="Line 10"/>
            <p:cNvSpPr>
              <a:spLocks noChangeShapeType="1"/>
            </p:cNvSpPr>
            <p:nvPr/>
          </p:nvSpPr>
          <p:spPr bwMode="auto">
            <a:xfrm flipH="1">
              <a:off x="5280" y="2928"/>
              <a:ext cx="240" cy="864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57" name="Text Box 11"/>
            <p:cNvSpPr txBox="1">
              <a:spLocks noChangeArrowheads="1"/>
            </p:cNvSpPr>
            <p:nvPr/>
          </p:nvSpPr>
          <p:spPr bwMode="auto">
            <a:xfrm>
              <a:off x="4656" y="3711"/>
              <a:ext cx="741" cy="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u="sng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Cupper</a:t>
              </a:r>
            </a:p>
            <a:p>
              <a:pPr eaLnBrk="1" hangingPunct="1"/>
              <a:r>
                <a:rPr lang="en-US" altLang="ja-JP" u="sng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(d=5</a:t>
              </a:r>
              <a:r>
                <a:rPr lang="en-US" altLang="ja-JP" u="sng">
                  <a:solidFill>
                    <a:schemeClr val="tx2"/>
                  </a:solidFill>
                  <a:latin typeface="Symbol" pitchFamily="18" charset="2"/>
                  <a:ea typeface="HGS創英角ﾎﾟｯﾌﾟ体" pitchFamily="50" charset="-128"/>
                </a:rPr>
                <a:t>m</a:t>
              </a:r>
              <a:r>
                <a:rPr lang="en-US" altLang="ja-JP" u="sng">
                  <a:solidFill>
                    <a:schemeClr val="tx2"/>
                  </a:solidFill>
                  <a:latin typeface="Comic Sans MS" pitchFamily="66" charset="0"/>
                  <a:ea typeface="HGS創英角ﾎﾟｯﾌﾟ体" pitchFamily="50" charset="-128"/>
                </a:rPr>
                <a:t>m)</a:t>
              </a:r>
            </a:p>
          </p:txBody>
        </p:sp>
      </p:grpSp>
      <p:pic>
        <p:nvPicPr>
          <p:cNvPr id="48133" name="Picture 12" descr="http://gdd.web.cern.ch/GDD/gembasic.res/fabio_and_gem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025" y="0"/>
            <a:ext cx="5006975" cy="332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4" name="Picture 13" descr="C:\Documents and Settings\inuzuka\My Documents\PHENIX\elmic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667000"/>
            <a:ext cx="259080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Oval 14"/>
          <p:cNvSpPr>
            <a:spLocks noChangeArrowheads="1"/>
          </p:cNvSpPr>
          <p:nvPr/>
        </p:nvSpPr>
        <p:spPr bwMode="auto">
          <a:xfrm>
            <a:off x="5410200" y="1981200"/>
            <a:ext cx="533400" cy="533400"/>
          </a:xfrm>
          <a:prstGeom prst="ellipse">
            <a:avLst/>
          </a:prstGeom>
          <a:noFill/>
          <a:ln w="38100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48136" name="Rectangle 15"/>
          <p:cNvSpPr>
            <a:spLocks noChangeArrowheads="1"/>
          </p:cNvSpPr>
          <p:nvPr/>
        </p:nvSpPr>
        <p:spPr bwMode="auto">
          <a:xfrm>
            <a:off x="6553200" y="2667000"/>
            <a:ext cx="2590800" cy="1905000"/>
          </a:xfrm>
          <a:prstGeom prst="rect">
            <a:avLst/>
          </a:prstGeom>
          <a:noFill/>
          <a:ln w="38100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48137" name="AutoShape 16"/>
          <p:cNvSpPr>
            <a:spLocks noChangeArrowheads="1"/>
          </p:cNvSpPr>
          <p:nvPr/>
        </p:nvSpPr>
        <p:spPr bwMode="auto">
          <a:xfrm rot="1706387">
            <a:off x="6019800" y="2286000"/>
            <a:ext cx="381000" cy="533400"/>
          </a:xfrm>
          <a:prstGeom prst="rightArrow">
            <a:avLst>
              <a:gd name="adj1" fmla="val 45241"/>
              <a:gd name="adj2" fmla="val 458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48138" name="Text Box 17"/>
          <p:cNvSpPr txBox="1">
            <a:spLocks noChangeArrowheads="1"/>
          </p:cNvSpPr>
          <p:nvPr/>
        </p:nvSpPr>
        <p:spPr bwMode="auto">
          <a:xfrm>
            <a:off x="609600" y="3365500"/>
            <a:ext cx="2125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F.Sauli, CERN</a:t>
            </a:r>
          </a:p>
        </p:txBody>
      </p:sp>
      <p:sp>
        <p:nvSpPr>
          <p:cNvPr id="48139" name="Text Box 18"/>
          <p:cNvSpPr txBox="1">
            <a:spLocks noChangeArrowheads="1"/>
          </p:cNvSpPr>
          <p:nvPr/>
        </p:nvSpPr>
        <p:spPr bwMode="auto">
          <a:xfrm>
            <a:off x="8069263" y="0"/>
            <a:ext cx="1074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accent2"/>
                </a:solidFill>
                <a:latin typeface="Tahoma" pitchFamily="34" charset="0"/>
                <a:ea typeface="HGS創英角ﾎﾟｯﾌﾟ体" pitchFamily="50" charset="-128"/>
              </a:rPr>
              <a:t>F.Sauli</a:t>
            </a:r>
          </a:p>
        </p:txBody>
      </p:sp>
      <p:sp>
        <p:nvSpPr>
          <p:cNvPr id="48140" name="Line 19"/>
          <p:cNvSpPr>
            <a:spLocks noChangeShapeType="1"/>
          </p:cNvSpPr>
          <p:nvPr/>
        </p:nvSpPr>
        <p:spPr bwMode="auto">
          <a:xfrm>
            <a:off x="3810000" y="5181600"/>
            <a:ext cx="0" cy="838200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8141" name="Line 20"/>
          <p:cNvSpPr>
            <a:spLocks noChangeShapeType="1"/>
          </p:cNvSpPr>
          <p:nvPr/>
        </p:nvSpPr>
        <p:spPr bwMode="auto">
          <a:xfrm>
            <a:off x="4724400" y="5181600"/>
            <a:ext cx="0" cy="838200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8142" name="Line 21"/>
          <p:cNvSpPr>
            <a:spLocks noChangeShapeType="1"/>
          </p:cNvSpPr>
          <p:nvPr/>
        </p:nvSpPr>
        <p:spPr bwMode="auto">
          <a:xfrm>
            <a:off x="3810000" y="5791200"/>
            <a:ext cx="914400" cy="0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8143" name="Text Box 22"/>
          <p:cNvSpPr txBox="1">
            <a:spLocks noChangeArrowheads="1"/>
          </p:cNvSpPr>
          <p:nvPr/>
        </p:nvSpPr>
        <p:spPr bwMode="auto">
          <a:xfrm>
            <a:off x="3798888" y="5880100"/>
            <a:ext cx="968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70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</a:rPr>
              <a:t>m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m</a:t>
            </a:r>
          </a:p>
        </p:txBody>
      </p:sp>
      <p:sp>
        <p:nvSpPr>
          <p:cNvPr id="48144" name="Line 23"/>
          <p:cNvSpPr>
            <a:spLocks noChangeShapeType="1"/>
          </p:cNvSpPr>
          <p:nvPr/>
        </p:nvSpPr>
        <p:spPr bwMode="auto">
          <a:xfrm flipV="1">
            <a:off x="4267200" y="4114800"/>
            <a:ext cx="0" cy="137160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8145" name="Line 24"/>
          <p:cNvSpPr>
            <a:spLocks noChangeShapeType="1"/>
          </p:cNvSpPr>
          <p:nvPr/>
        </p:nvSpPr>
        <p:spPr bwMode="auto">
          <a:xfrm flipV="1">
            <a:off x="6096000" y="4114800"/>
            <a:ext cx="0" cy="137160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8146" name="Line 25"/>
          <p:cNvSpPr>
            <a:spLocks noChangeShapeType="1"/>
          </p:cNvSpPr>
          <p:nvPr/>
        </p:nvSpPr>
        <p:spPr bwMode="auto">
          <a:xfrm>
            <a:off x="4267200" y="4419600"/>
            <a:ext cx="1828800" cy="0"/>
          </a:xfrm>
          <a:prstGeom prst="line">
            <a:avLst/>
          </a:prstGeom>
          <a:noFill/>
          <a:ln w="38100">
            <a:solidFill>
              <a:schemeClr val="tx2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8147" name="Text Box 26"/>
          <p:cNvSpPr txBox="1">
            <a:spLocks noChangeArrowheads="1"/>
          </p:cNvSpPr>
          <p:nvPr/>
        </p:nvSpPr>
        <p:spPr bwMode="auto">
          <a:xfrm>
            <a:off x="4632325" y="4008438"/>
            <a:ext cx="1104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140</a:t>
            </a:r>
            <a:r>
              <a:rPr lang="en-US" altLang="ja-JP">
                <a:solidFill>
                  <a:schemeClr val="tx2"/>
                </a:solidFill>
                <a:latin typeface="Symbol" pitchFamily="18" charset="2"/>
                <a:ea typeface="HGS創英角ﾎﾟｯﾌﾟ体" pitchFamily="50" charset="-128"/>
              </a:rPr>
              <a:t>m</a:t>
            </a:r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m</a:t>
            </a:r>
          </a:p>
        </p:txBody>
      </p:sp>
      <p:pic>
        <p:nvPicPr>
          <p:cNvPr id="48148" name="Picture 27" descr="C:\Documents and Settings\inuzuka\My Documents\PHENIX\P72900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14850"/>
            <a:ext cx="312737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49" name="Line 28"/>
          <p:cNvSpPr>
            <a:spLocks noChangeShapeType="1"/>
          </p:cNvSpPr>
          <p:nvPr/>
        </p:nvSpPr>
        <p:spPr bwMode="auto">
          <a:xfrm flipH="1">
            <a:off x="2209800" y="5029200"/>
            <a:ext cx="76200" cy="1524000"/>
          </a:xfrm>
          <a:prstGeom prst="line">
            <a:avLst/>
          </a:prstGeom>
          <a:noFill/>
          <a:ln w="38100">
            <a:solidFill>
              <a:srgbClr val="FF00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ja-JP" altLang="en-US"/>
          </a:p>
        </p:txBody>
      </p:sp>
      <p:sp>
        <p:nvSpPr>
          <p:cNvPr id="48150" name="Text Box 29"/>
          <p:cNvSpPr txBox="1">
            <a:spLocks noChangeArrowheads="1"/>
          </p:cNvSpPr>
          <p:nvPr/>
        </p:nvSpPr>
        <p:spPr bwMode="auto">
          <a:xfrm>
            <a:off x="1279525" y="5837238"/>
            <a:ext cx="900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10cm</a:t>
            </a:r>
          </a:p>
        </p:txBody>
      </p:sp>
    </p:spTree>
    <p:extLst>
      <p:ext uri="{BB962C8B-B14F-4D97-AF65-F5344CB8AC3E}">
        <p14:creationId xmlns:p14="http://schemas.microsoft.com/office/powerpoint/2010/main" val="245205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ja-JP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ja-JP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lectron-</a:t>
            </a:r>
            <a:r>
              <a:rPr lang="en-US" altLang="ja-JP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altLang="ja-JP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racking </a:t>
            </a:r>
            <a:r>
              <a:rPr lang="en-US" altLang="ja-JP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altLang="ja-JP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ompton </a:t>
            </a:r>
            <a:r>
              <a:rPr lang="en-US" altLang="ja-JP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amera (</a:t>
            </a:r>
            <a:r>
              <a:rPr lang="en-US" altLang="ja-JP" sz="36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ETCC</a:t>
            </a:r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altLang="ja-JP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Rectangle 8"/>
          <p:cNvSpPr>
            <a:spLocks noGrp="1" noChangeArrowheads="1"/>
          </p:cNvSpPr>
          <p:nvPr>
            <p:ph idx="1"/>
          </p:nvPr>
        </p:nvSpPr>
        <p:spPr>
          <a:xfrm>
            <a:off x="3989414" y="5322921"/>
            <a:ext cx="5154586" cy="153508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ja-JP" sz="2400" b="1" dirty="0" smtClean="0">
                <a:solidFill>
                  <a:schemeClr val="tx2"/>
                </a:solidFill>
              </a:rPr>
              <a:t>1 photon </a:t>
            </a:r>
            <a:r>
              <a:rPr lang="en-US" altLang="ja-JP" sz="2400" b="1" dirty="0" smtClean="0">
                <a:solidFill>
                  <a:schemeClr val="tx2"/>
                </a:solidFill>
                <a:sym typeface="Symbol" pitchFamily="18" charset="2"/>
              </a:rPr>
              <a:t></a:t>
            </a:r>
            <a:r>
              <a:rPr lang="en-US" altLang="ja-JP" sz="2400" b="1" dirty="0" smtClean="0">
                <a:solidFill>
                  <a:schemeClr val="tx2"/>
                </a:solidFill>
              </a:rPr>
              <a:t> direction + energy</a:t>
            </a:r>
          </a:p>
          <a:p>
            <a:pPr eaLnBrk="1" hangingPunct="1"/>
            <a:r>
              <a:rPr lang="en-US" altLang="ja-JP" sz="2400" b="1" dirty="0" smtClean="0">
                <a:solidFill>
                  <a:schemeClr val="tx2"/>
                </a:solidFill>
              </a:rPr>
              <a:t>Large </a:t>
            </a:r>
            <a:r>
              <a:rPr lang="en-US" altLang="ja-JP" sz="2400" b="1" dirty="0" err="1">
                <a:solidFill>
                  <a:schemeClr val="tx2"/>
                </a:solidFill>
              </a:rPr>
              <a:t>f</a:t>
            </a:r>
            <a:r>
              <a:rPr lang="en-US" altLang="ja-JP" sz="2400" b="1" dirty="0" err="1" smtClean="0">
                <a:solidFill>
                  <a:schemeClr val="tx2"/>
                </a:solidFill>
              </a:rPr>
              <a:t>ielf</a:t>
            </a:r>
            <a:r>
              <a:rPr lang="en-US" altLang="ja-JP" sz="2400" b="1" dirty="0" smtClean="0">
                <a:solidFill>
                  <a:schemeClr val="tx2"/>
                </a:solidFill>
              </a:rPr>
              <a:t>  of view  (~3str)</a:t>
            </a:r>
          </a:p>
          <a:p>
            <a:pPr eaLnBrk="1" hangingPunct="1"/>
            <a:r>
              <a:rPr lang="en-US" altLang="ja-JP" sz="2400" b="1" dirty="0" smtClean="0">
                <a:solidFill>
                  <a:srgbClr val="FF0000"/>
                </a:solidFill>
              </a:rPr>
              <a:t>Kinematical noise rejection (</a:t>
            </a:r>
            <a:r>
              <a:rPr lang="en-US" altLang="ja-JP" sz="24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6896" y="4255401"/>
            <a:ext cx="3657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altLang="ja-JP" sz="2200" dirty="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 Gaseous TPC : </a:t>
            </a:r>
            <a:r>
              <a:rPr lang="en-US" altLang="ja-JP" sz="2200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Tracker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200" dirty="0">
                <a:latin typeface="Comic Sans MS" pitchFamily="66" charset="0"/>
                <a:ea typeface="HGS創英角ﾎﾟｯﾌﾟ体" pitchFamily="50" charset="-128"/>
              </a:rPr>
              <a:t>     </a:t>
            </a:r>
            <a:r>
              <a:rPr lang="en-US" altLang="ja-JP" sz="22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track and energy </a:t>
            </a:r>
          </a:p>
          <a:p>
            <a:pPr eaLnBrk="1" hangingPunct="1"/>
            <a:r>
              <a:rPr lang="en-US" altLang="ja-JP" sz="22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        of recoil electron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altLang="ja-JP" sz="2200" dirty="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 Scintillator : </a:t>
            </a:r>
            <a:r>
              <a:rPr lang="en-US" altLang="ja-JP" sz="2200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Absorber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200" dirty="0">
                <a:latin typeface="Comic Sans MS" pitchFamily="66" charset="0"/>
                <a:ea typeface="HGS創英角ﾎﾟｯﾌﾟ体" pitchFamily="50" charset="-128"/>
              </a:rPr>
              <a:t>     </a:t>
            </a:r>
            <a:r>
              <a:rPr lang="en-US" altLang="ja-JP" sz="22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position and energy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ja-JP" sz="22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         of scattered gamma</a:t>
            </a:r>
          </a:p>
        </p:txBody>
      </p:sp>
      <p:sp>
        <p:nvSpPr>
          <p:cNvPr id="2056" name="AutoShape 5"/>
          <p:cNvSpPr>
            <a:spLocks noChangeArrowheads="1"/>
          </p:cNvSpPr>
          <p:nvPr/>
        </p:nvSpPr>
        <p:spPr bwMode="auto">
          <a:xfrm rot="-5400000">
            <a:off x="3227413" y="5165038"/>
            <a:ext cx="1219200" cy="304800"/>
          </a:xfrm>
          <a:prstGeom prst="downArrow">
            <a:avLst>
              <a:gd name="adj1" fmla="val 42972"/>
              <a:gd name="adj2" fmla="val 5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2057" name="Text Box 6"/>
          <p:cNvSpPr txBox="1">
            <a:spLocks noChangeArrowheads="1"/>
          </p:cNvSpPr>
          <p:nvPr/>
        </p:nvSpPr>
        <p:spPr bwMode="auto">
          <a:xfrm>
            <a:off x="4418746" y="4338709"/>
            <a:ext cx="4435475" cy="76993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200" dirty="0">
                <a:solidFill>
                  <a:srgbClr val="FF0707"/>
                </a:solidFill>
                <a:latin typeface="Comic Sans MS" pitchFamily="66" charset="0"/>
                <a:ea typeface="HGS創英角ﾎﾟｯﾌﾟ体" pitchFamily="50" charset="-128"/>
              </a:rPr>
              <a:t>Reconstruct Compton scattering</a:t>
            </a:r>
          </a:p>
          <a:p>
            <a:pPr algn="ctr" eaLnBrk="1" hangingPunct="1"/>
            <a:r>
              <a:rPr lang="en-US" altLang="ja-JP" sz="2200" dirty="0">
                <a:solidFill>
                  <a:srgbClr val="FF0707"/>
                </a:solidFill>
                <a:latin typeface="Comic Sans MS" pitchFamily="66" charset="0"/>
                <a:ea typeface="HGS創英角ﾎﾟｯﾌﾟ体" pitchFamily="50" charset="-128"/>
              </a:rPr>
              <a:t>event by event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826040"/>
            <a:ext cx="3672408" cy="3003804"/>
          </a:xfrm>
          <a:prstGeom prst="rect">
            <a:avLst/>
          </a:prstGeom>
        </p:spPr>
      </p:pic>
      <p:sp>
        <p:nvSpPr>
          <p:cNvPr id="6" name="フリーフォーム 5"/>
          <p:cNvSpPr/>
          <p:nvPr/>
        </p:nvSpPr>
        <p:spPr>
          <a:xfrm>
            <a:off x="1835696" y="2327942"/>
            <a:ext cx="341194" cy="220434"/>
          </a:xfrm>
          <a:custGeom>
            <a:avLst/>
            <a:gdLst>
              <a:gd name="connsiteX0" fmla="*/ 0 w 341194"/>
              <a:gd name="connsiteY0" fmla="*/ 191069 h 220434"/>
              <a:gd name="connsiteX1" fmla="*/ 245659 w 341194"/>
              <a:gd name="connsiteY1" fmla="*/ 204717 h 220434"/>
              <a:gd name="connsiteX2" fmla="*/ 341194 w 341194"/>
              <a:gd name="connsiteY2" fmla="*/ 0 h 2204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194" h="220434">
                <a:moveTo>
                  <a:pt x="0" y="191069"/>
                </a:moveTo>
                <a:cubicBezTo>
                  <a:pt x="94396" y="213815"/>
                  <a:pt x="188793" y="236562"/>
                  <a:pt x="245659" y="204717"/>
                </a:cubicBezTo>
                <a:cubicBezTo>
                  <a:pt x="302525" y="172872"/>
                  <a:pt x="321859" y="86436"/>
                  <a:pt x="341194" y="0"/>
                </a:cubicBezTo>
              </a:path>
            </a:pathLst>
          </a:cu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944950" y="2438159"/>
            <a:ext cx="410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endParaRPr kumimoji="1" lang="ja-JP" altLang="en-US" sz="2800" b="1" dirty="0">
              <a:solidFill>
                <a:srgbClr val="FF0000"/>
              </a:solidFill>
              <a:latin typeface="Symbol" pitchFamily="18" charset="2"/>
            </a:endParaRPr>
          </a:p>
        </p:txBody>
      </p:sp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8386438"/>
              </p:ext>
            </p:extLst>
          </p:nvPr>
        </p:nvGraphicFramePr>
        <p:xfrm>
          <a:off x="5004048" y="1188877"/>
          <a:ext cx="1485437" cy="1561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0" name="Picture" r:id="rId5" imgW="3242804" imgH="3413478" progId="PhotoDraw.Document">
                  <p:embed/>
                </p:oleObj>
              </mc:Choice>
              <mc:Fallback>
                <p:oleObj name="Picture" r:id="rId5" imgW="3242804" imgH="3413478" progId="PhotoDraw.Document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1188877"/>
                        <a:ext cx="1485437" cy="15617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4958829"/>
              </p:ext>
            </p:extLst>
          </p:nvPr>
        </p:nvGraphicFramePr>
        <p:xfrm>
          <a:off x="5076056" y="2780927"/>
          <a:ext cx="1594434" cy="1447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1" name="Picture" r:id="rId7" imgW="3102608" imgH="2791737" progId="PhotoDraw.Document">
                  <p:embed/>
                </p:oleObj>
              </mc:Choice>
              <mc:Fallback>
                <p:oleObj name="Picture" r:id="rId7" imgW="3102608" imgH="2791737" progId="PhotoDraw.Document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2780927"/>
                        <a:ext cx="1594434" cy="1447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オブジェクト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6007859"/>
              </p:ext>
            </p:extLst>
          </p:nvPr>
        </p:nvGraphicFramePr>
        <p:xfrm>
          <a:off x="7164288" y="2814859"/>
          <a:ext cx="1512168" cy="14053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2" name="Picture" r:id="rId9" imgW="4309516" imgH="3834067" progId="PhotoDraw.Document">
                  <p:embed/>
                </p:oleObj>
              </mc:Choice>
              <mc:Fallback>
                <p:oleObj name="Picture" r:id="rId9" imgW="4309516" imgH="3834067" progId="PhotoDraw.Document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2814859"/>
                        <a:ext cx="1512168" cy="14053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123042"/>
              </p:ext>
            </p:extLst>
          </p:nvPr>
        </p:nvGraphicFramePr>
        <p:xfrm>
          <a:off x="7164288" y="1186784"/>
          <a:ext cx="1512168" cy="1588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3" name="Picture" r:id="rId11" imgW="3242804" imgH="3413478" progId="PhotoDraw.Document">
                  <p:embed/>
                </p:oleObj>
              </mc:Choice>
              <mc:Fallback>
                <p:oleObj name="Picture" r:id="rId11" imgW="3242804" imgH="3413478" progId="PhotoDraw.Document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4288" y="1186784"/>
                        <a:ext cx="1512168" cy="15886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4414460" y="805919"/>
            <a:ext cx="23051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</a:rPr>
              <a:t>w</a:t>
            </a:r>
            <a:r>
              <a:rPr lang="en-US" altLang="ja-JP" sz="1600" b="1" dirty="0" smtClean="0">
                <a:solidFill>
                  <a:srgbClr val="FF0000"/>
                </a:solidFill>
              </a:rPr>
              <a:t>ith electron tracking</a:t>
            </a:r>
          </a:p>
          <a:p>
            <a:pPr algn="ctr"/>
            <a:r>
              <a:rPr kumimoji="1" lang="en-US" altLang="ja-JP" sz="1600" b="1" dirty="0" smtClean="0">
                <a:solidFill>
                  <a:srgbClr val="FF0000"/>
                </a:solidFill>
              </a:rPr>
              <a:t>(ETCC)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636484" y="819086"/>
            <a:ext cx="26305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without electron tracking</a:t>
            </a:r>
          </a:p>
          <a:p>
            <a:pPr algn="ctr"/>
            <a:r>
              <a:rPr kumimoji="1" lang="en-US" altLang="ja-JP" sz="1600" b="1" dirty="0" smtClean="0">
                <a:solidFill>
                  <a:srgbClr val="FF0000"/>
                </a:solidFill>
              </a:rPr>
              <a:t>(COMPTEL)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19983" y="3845721"/>
            <a:ext cx="2864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Schematic view of ETCC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74282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4500563" y="617538"/>
            <a:ext cx="4443412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endParaRPr lang="ja-JP" altLang="ja-JP" sz="4400">
              <a:solidFill>
                <a:schemeClr val="tx2"/>
              </a:solidFill>
              <a:latin typeface="Comic Sans MS" pitchFamily="66" charset="0"/>
              <a:ea typeface="富士ポップ"/>
              <a:cs typeface="富士ポップ"/>
            </a:endParaRPr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395288" y="1422400"/>
            <a:ext cx="75660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10cm cube</a:t>
            </a:r>
            <a:r>
              <a:rPr lang="en-US" altLang="ja-JP" sz="28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camera @ Sanriku (Sep. 1</a:t>
            </a:r>
            <a:r>
              <a:rPr lang="en-US" altLang="ja-JP" sz="2800" baseline="300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st</a:t>
            </a:r>
            <a:r>
              <a:rPr lang="en-US" altLang="ja-JP" sz="28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2006)</a:t>
            </a:r>
          </a:p>
        </p:txBody>
      </p: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323850" y="3484967"/>
            <a:ext cx="33607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30cm cube</a:t>
            </a:r>
            <a:r>
              <a:rPr lang="en-US" altLang="ja-JP" sz="28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camera </a:t>
            </a:r>
          </a:p>
        </p:txBody>
      </p:sp>
      <p:sp>
        <p:nvSpPr>
          <p:cNvPr id="30725" name="Text Box 6"/>
          <p:cNvSpPr txBox="1">
            <a:spLocks noChangeArrowheads="1"/>
          </p:cNvSpPr>
          <p:nvPr/>
        </p:nvSpPr>
        <p:spPr bwMode="auto">
          <a:xfrm>
            <a:off x="1476375" y="1755775"/>
            <a:ext cx="7164388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altLang="ja-JP" sz="2000" dirty="0">
                <a:solidFill>
                  <a:srgbClr val="0066FF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sz="2000" dirty="0">
                <a:solidFill>
                  <a:srgbClr val="0070C0"/>
                </a:solidFill>
                <a:latin typeface="Comic Sans MS" pitchFamily="66" charset="0"/>
                <a:ea typeface="HGS創英角ﾎﾟｯﾌﾟ体" pitchFamily="50" charset="-128"/>
              </a:rPr>
              <a:t>Operation test @ balloon altitude</a:t>
            </a:r>
            <a:endParaRPr lang="en-US" altLang="ja-JP" sz="2000" dirty="0">
              <a:solidFill>
                <a:srgbClr val="0070C0"/>
              </a:solidFill>
              <a:latin typeface="Tahoma" pitchFamily="34" charset="0"/>
              <a:ea typeface="HGS創英角ﾎﾟｯﾌﾟ体" pitchFamily="50" charset="-128"/>
            </a:endParaRPr>
          </a:p>
          <a:p>
            <a:pPr eaLnBrk="1" hangingPunct="1">
              <a:buFontTx/>
              <a:buBlip>
                <a:blip r:embed="rId3"/>
              </a:buBlip>
            </a:pPr>
            <a:r>
              <a:rPr lang="en-US" altLang="ja-JP" sz="2000" dirty="0">
                <a:solidFill>
                  <a:srgbClr val="0070C0"/>
                </a:solidFill>
                <a:latin typeface="Comic Sans MS" pitchFamily="66" charset="0"/>
                <a:ea typeface="HGS創英角ﾎﾟｯﾌﾟ体" pitchFamily="50" charset="-128"/>
              </a:rPr>
              <a:t> Observation of </a:t>
            </a:r>
          </a:p>
          <a:p>
            <a:pPr eaLnBrk="1" hangingPunct="1"/>
            <a:r>
              <a:rPr lang="en-US" altLang="ja-JP" sz="2000" dirty="0">
                <a:solidFill>
                  <a:srgbClr val="0070C0"/>
                </a:solidFill>
                <a:latin typeface="Comic Sans MS" pitchFamily="66" charset="0"/>
                <a:ea typeface="HGS創英角ﾎﾟｯﾌﾟ体" pitchFamily="50" charset="-128"/>
              </a:rPr>
              <a:t>	 diffuse cosmic/atmospheric gamma</a:t>
            </a:r>
          </a:p>
          <a:p>
            <a:pPr eaLnBrk="1" hangingPunct="1"/>
            <a:r>
              <a:rPr lang="en-US" altLang="ja-JP" sz="2000" dirty="0">
                <a:solidFill>
                  <a:srgbClr val="0066FF"/>
                </a:solidFill>
                <a:latin typeface="Comic Sans MS" pitchFamily="66" charset="0"/>
                <a:ea typeface="HGS創英角ﾎﾟｯﾌﾟ体" pitchFamily="50" charset="-128"/>
              </a:rPr>
              <a:t>      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~400 photons during 3 hours </a:t>
            </a:r>
          </a:p>
          <a:p>
            <a:pPr eaLnBrk="1" hangingPunct="1"/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		(100 keV~1MeV)</a:t>
            </a:r>
          </a:p>
        </p:txBody>
      </p:sp>
      <p:sp>
        <p:nvSpPr>
          <p:cNvPr id="30726" name="AutoShape 7"/>
          <p:cNvSpPr>
            <a:spLocks noChangeArrowheads="1"/>
          </p:cNvSpPr>
          <p:nvPr/>
        </p:nvSpPr>
        <p:spPr bwMode="auto">
          <a:xfrm>
            <a:off x="755650" y="1916113"/>
            <a:ext cx="158750" cy="1512887"/>
          </a:xfrm>
          <a:prstGeom prst="downArrow">
            <a:avLst>
              <a:gd name="adj1" fmla="val 50000"/>
              <a:gd name="adj2" fmla="val 29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30727" name="Text Box 8"/>
          <p:cNvSpPr txBox="1">
            <a:spLocks noChangeArrowheads="1"/>
          </p:cNvSpPr>
          <p:nvPr/>
        </p:nvSpPr>
        <p:spPr bwMode="auto">
          <a:xfrm>
            <a:off x="1547813" y="4017416"/>
            <a:ext cx="580479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sz="2000" dirty="0" smtClean="0">
                <a:solidFill>
                  <a:srgbClr val="0070C0"/>
                </a:solidFill>
                <a:latin typeface="Comic Sans MS" pitchFamily="66" charset="0"/>
                <a:ea typeface="HGS創英角ﾎﾟｯﾌﾟ体" pitchFamily="50" charset="-128"/>
              </a:rPr>
              <a:t>Checking the imaging performance </a:t>
            </a:r>
          </a:p>
          <a:p>
            <a:pPr eaLnBrk="1" hangingPunct="1"/>
            <a:r>
              <a:rPr lang="en-US" altLang="ja-JP" sz="2000" dirty="0" smtClean="0">
                <a:solidFill>
                  <a:srgbClr val="0070C0"/>
                </a:solidFill>
                <a:latin typeface="Comic Sans MS" pitchFamily="66" charset="0"/>
                <a:ea typeface="HGS創英角ﾎﾟｯﾌﾟ体" pitchFamily="50" charset="-128"/>
              </a:rPr>
              <a:t>    by observing gamma rays from </a:t>
            </a:r>
            <a:r>
              <a:rPr lang="en-US" altLang="ja-JP" sz="2000" dirty="0">
                <a:solidFill>
                  <a:srgbClr val="0070C0"/>
                </a:solidFill>
                <a:latin typeface="Comic Sans MS" pitchFamily="66" charset="0"/>
                <a:ea typeface="HGS創英角ﾎﾟｯﾌﾟ体" pitchFamily="50" charset="-128"/>
              </a:rPr>
              <a:t>Crab/</a:t>
            </a:r>
            <a:r>
              <a:rPr lang="en-US" altLang="ja-JP" sz="2000" dirty="0" err="1">
                <a:solidFill>
                  <a:srgbClr val="0070C0"/>
                </a:solidFill>
                <a:latin typeface="Comic Sans MS" pitchFamily="66" charset="0"/>
                <a:ea typeface="HGS創英角ﾎﾟｯﾌﾟ体" pitchFamily="50" charset="-128"/>
              </a:rPr>
              <a:t>Cyg</a:t>
            </a:r>
            <a:r>
              <a:rPr lang="en-US" altLang="ja-JP" sz="2000" dirty="0">
                <a:solidFill>
                  <a:srgbClr val="0070C0"/>
                </a:solidFill>
                <a:latin typeface="Comic Sans MS" pitchFamily="66" charset="0"/>
                <a:ea typeface="HGS創英角ﾎﾟｯﾌﾟ体" pitchFamily="50" charset="-128"/>
              </a:rPr>
              <a:t> X-1</a:t>
            </a:r>
          </a:p>
        </p:txBody>
      </p:sp>
      <p:sp>
        <p:nvSpPr>
          <p:cNvPr id="30728" name="AutoShape 9"/>
          <p:cNvSpPr>
            <a:spLocks noChangeArrowheads="1"/>
          </p:cNvSpPr>
          <p:nvPr/>
        </p:nvSpPr>
        <p:spPr bwMode="auto">
          <a:xfrm>
            <a:off x="755650" y="4156075"/>
            <a:ext cx="158750" cy="492125"/>
          </a:xfrm>
          <a:prstGeom prst="downArrow">
            <a:avLst>
              <a:gd name="adj1" fmla="val 50000"/>
              <a:gd name="adj2" fmla="val 14600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30729" name="Text Box 10"/>
          <p:cNvSpPr txBox="1">
            <a:spLocks noChangeArrowheads="1"/>
          </p:cNvSpPr>
          <p:nvPr/>
        </p:nvSpPr>
        <p:spPr bwMode="auto">
          <a:xfrm>
            <a:off x="395288" y="4648200"/>
            <a:ext cx="32848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40cm cube</a:t>
            </a:r>
            <a:r>
              <a:rPr lang="en-US" altLang="ja-JP" sz="28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sz="2800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camera</a:t>
            </a:r>
            <a:endParaRPr lang="en-US" altLang="ja-JP" dirty="0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30730" name="AutoShape 11"/>
          <p:cNvSpPr>
            <a:spLocks noChangeArrowheads="1"/>
          </p:cNvSpPr>
          <p:nvPr/>
        </p:nvSpPr>
        <p:spPr bwMode="auto">
          <a:xfrm>
            <a:off x="755650" y="5143500"/>
            <a:ext cx="158750" cy="792163"/>
          </a:xfrm>
          <a:prstGeom prst="downArrow">
            <a:avLst>
              <a:gd name="adj1" fmla="val 50000"/>
              <a:gd name="adj2" fmla="val 124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30731" name="Text Box 12"/>
          <p:cNvSpPr txBox="1">
            <a:spLocks noChangeArrowheads="1"/>
          </p:cNvSpPr>
          <p:nvPr/>
        </p:nvSpPr>
        <p:spPr bwMode="auto">
          <a:xfrm>
            <a:off x="395288" y="5867400"/>
            <a:ext cx="3254375" cy="519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>
                <a:solidFill>
                  <a:srgbClr val="009900"/>
                </a:solidFill>
                <a:latin typeface="Comic Sans MS" pitchFamily="66" charset="0"/>
                <a:ea typeface="HGS創英角ﾎﾟｯﾌﾟ体" pitchFamily="50" charset="-128"/>
              </a:rPr>
              <a:t>50cm cube</a:t>
            </a:r>
            <a:r>
              <a:rPr lang="en-US" altLang="ja-JP" sz="280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camera</a:t>
            </a:r>
          </a:p>
        </p:txBody>
      </p:sp>
      <p:sp>
        <p:nvSpPr>
          <p:cNvPr id="14352" name="Rectangle 1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91440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ub-</a:t>
            </a:r>
            <a:r>
              <a:rPr lang="en-US" altLang="ja-JP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 gamma-ray </a:t>
            </a:r>
            <a:r>
              <a:rPr lang="en-US" altLang="ja-JP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maging</a:t>
            </a:r>
            <a:b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altLang="ja-JP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US" altLang="ja-JP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oaded-on-balloon </a:t>
            </a:r>
            <a:r>
              <a:rPr lang="en-US" altLang="ja-JP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xperiment (</a:t>
            </a:r>
            <a:r>
              <a:rPr lang="en-US" altLang="ja-JP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SMILE</a:t>
            </a:r>
            <a:r>
              <a:rPr lang="en-US" altLang="ja-JP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altLang="ja-JP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34" name="Text Box 17"/>
          <p:cNvSpPr txBox="1">
            <a:spLocks noChangeArrowheads="1"/>
          </p:cNvSpPr>
          <p:nvPr/>
        </p:nvSpPr>
        <p:spPr bwMode="auto">
          <a:xfrm>
            <a:off x="1560513" y="5097463"/>
            <a:ext cx="68976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sz="2000" dirty="0">
                <a:solidFill>
                  <a:srgbClr val="0070C0"/>
                </a:solidFill>
                <a:latin typeface="Comic Sans MS" pitchFamily="66" charset="0"/>
                <a:ea typeface="HGS創英角ﾎﾟｯﾌﾟ体" pitchFamily="50" charset="-128"/>
              </a:rPr>
              <a:t>Long duration observation with super pressure balloon</a:t>
            </a:r>
          </a:p>
          <a:p>
            <a:pPr eaLnBrk="1" hangingPunct="1">
              <a:buFontTx/>
              <a:buBlip>
                <a:blip r:embed="rId3"/>
              </a:buBlip>
            </a:pPr>
            <a:r>
              <a:rPr lang="en-US" altLang="ja-JP" sz="2000" dirty="0">
                <a:solidFill>
                  <a:srgbClr val="0070C0"/>
                </a:solidFill>
                <a:latin typeface="Comic Sans MS" pitchFamily="66" charset="0"/>
                <a:ea typeface="HGS創英角ﾎﾟｯﾌﾟ体" pitchFamily="50" charset="-128"/>
              </a:rPr>
              <a:t> Adding pair-creation mode</a:t>
            </a:r>
          </a:p>
        </p:txBody>
      </p:sp>
      <p:sp>
        <p:nvSpPr>
          <p:cNvPr id="30735" name="Text Box 18"/>
          <p:cNvSpPr txBox="1">
            <a:spLocks noChangeArrowheads="1"/>
          </p:cNvSpPr>
          <p:nvPr/>
        </p:nvSpPr>
        <p:spPr bwMode="auto">
          <a:xfrm>
            <a:off x="1558925" y="6324600"/>
            <a:ext cx="447675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buFontTx/>
              <a:buBlip>
                <a:blip r:embed="rId3"/>
              </a:buBlip>
            </a:pPr>
            <a:r>
              <a:rPr lang="en-US" altLang="ja-JP" sz="2000" dirty="0">
                <a:solidFill>
                  <a:srgbClr val="0066FF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sz="2000" dirty="0">
                <a:solidFill>
                  <a:srgbClr val="0070C0"/>
                </a:solidFill>
                <a:latin typeface="Comic Sans MS" pitchFamily="66" charset="0"/>
                <a:ea typeface="HGS創英角ﾎﾟｯﾌﾟ体" pitchFamily="50" charset="-128"/>
              </a:rPr>
              <a:t>All sky survey (load on a satellite)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179011" y="4771370"/>
            <a:ext cx="21304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solidFill>
                  <a:schemeClr val="accent3"/>
                </a:solidFill>
                <a:latin typeface="Comic Sans MS" pitchFamily="66" charset="0"/>
                <a:ea typeface="+mn-ea"/>
              </a:rPr>
              <a:t>Sub-</a:t>
            </a:r>
            <a:r>
              <a:rPr lang="en-US" altLang="ja-JP" sz="2000" dirty="0" err="1">
                <a:solidFill>
                  <a:schemeClr val="accent3"/>
                </a:solidFill>
                <a:latin typeface="Comic Sans MS" pitchFamily="66" charset="0"/>
                <a:ea typeface="+mn-ea"/>
              </a:rPr>
              <a:t>MeV</a:t>
            </a:r>
            <a:r>
              <a:rPr lang="en-US" altLang="ja-JP" sz="2000" dirty="0">
                <a:solidFill>
                  <a:schemeClr val="accent3"/>
                </a:solidFill>
                <a:latin typeface="Comic Sans MS" pitchFamily="66" charset="0"/>
                <a:ea typeface="+mn-ea"/>
              </a:rPr>
              <a:t> ~ </a:t>
            </a:r>
            <a:r>
              <a:rPr lang="en-US" altLang="ja-JP" sz="2000" dirty="0" err="1">
                <a:solidFill>
                  <a:schemeClr val="accent3"/>
                </a:solidFill>
                <a:latin typeface="Comic Sans MS" pitchFamily="66" charset="0"/>
                <a:ea typeface="+mn-ea"/>
              </a:rPr>
              <a:t>MeV</a:t>
            </a:r>
            <a:endParaRPr lang="ja-JP" altLang="en-US" sz="2000" dirty="0">
              <a:solidFill>
                <a:schemeClr val="accent3"/>
              </a:solidFill>
              <a:latin typeface="Comic Sans MS" pitchFamily="66" charset="0"/>
              <a:ea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390525" y="2216724"/>
            <a:ext cx="15937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SMILE-I</a:t>
            </a:r>
            <a:endParaRPr kumimoji="1" lang="ja-JP" altLang="en-US" sz="3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364076" y="4078971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SMILE-II</a:t>
            </a:r>
            <a:endParaRPr kumimoji="1" lang="ja-JP" altLang="en-US" sz="3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304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303" y="11113"/>
            <a:ext cx="3305572" cy="1219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ja-JP" sz="3600" i="1" dirty="0" smtClean="0"/>
              <a:t>Gaseous TPC </a:t>
            </a:r>
            <a:br>
              <a:rPr lang="en-US" altLang="ja-JP" sz="3600" i="1" dirty="0" smtClean="0"/>
            </a:br>
            <a:r>
              <a:rPr lang="en-US" altLang="ja-JP" sz="3600" i="1" dirty="0" smtClean="0"/>
              <a:t>(micro-TPC)</a:t>
            </a:r>
            <a:endParaRPr lang="en-US" altLang="ja-JP" sz="3600" i="1" dirty="0"/>
          </a:p>
        </p:txBody>
      </p:sp>
      <p:sp>
        <p:nvSpPr>
          <p:cNvPr id="61" name="Text Box 12"/>
          <p:cNvSpPr txBox="1">
            <a:spLocks noChangeArrowheads="1"/>
          </p:cNvSpPr>
          <p:nvPr/>
        </p:nvSpPr>
        <p:spPr bwMode="auto">
          <a:xfrm>
            <a:off x="13649" y="3845372"/>
            <a:ext cx="3766263" cy="12557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</a:pPr>
            <a:r>
              <a:rPr lang="en-US" altLang="ja-JP" b="1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  micro</a:t>
            </a:r>
            <a:r>
              <a:rPr lang="en-US" altLang="ja-JP" b="1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b="1" dirty="0" err="1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PI</a:t>
            </a:r>
            <a:r>
              <a:rPr lang="en-US" altLang="ja-JP" b="1" dirty="0" err="1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xel</a:t>
            </a:r>
            <a:r>
              <a:rPr lang="en-US" altLang="ja-JP" b="1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C</a:t>
            </a:r>
            <a:r>
              <a:rPr lang="en-US" altLang="ja-JP" b="1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hamber(</a:t>
            </a:r>
            <a:r>
              <a:rPr lang="en-US" altLang="ja-JP" b="1" i="1" dirty="0" smtClean="0">
                <a:solidFill>
                  <a:srgbClr val="FF0000"/>
                </a:solidFill>
                <a:latin typeface="Symbol" pitchFamily="18" charset="2"/>
              </a:rPr>
              <a:t>m-</a:t>
            </a:r>
            <a:r>
              <a:rPr lang="en-US" altLang="ja-JP" b="1" i="1" dirty="0" smtClean="0">
                <a:solidFill>
                  <a:srgbClr val="FF0000"/>
                </a:solidFill>
                <a:latin typeface="Comic Sans MS" pitchFamily="66" charset="0"/>
              </a:rPr>
              <a:t>PIC</a:t>
            </a:r>
            <a:r>
              <a:rPr lang="en-US" altLang="ja-JP" b="1" i="1" dirty="0" smtClean="0">
                <a:latin typeface="Comic Sans MS" pitchFamily="66" charset="0"/>
              </a:rPr>
              <a:t>)</a:t>
            </a:r>
            <a:endParaRPr lang="en-US" altLang="ja-JP" b="1" dirty="0" smtClean="0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3"/>
              </a:buBlip>
            </a:pP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sliced proportional chambers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3"/>
              </a:buBlip>
            </a:pPr>
            <a:r>
              <a:rPr lang="en-US" altLang="ja-JP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2D readout </a:t>
            </a:r>
            <a:r>
              <a:rPr lang="en-US" altLang="ja-JP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(</a:t>
            </a:r>
            <a:r>
              <a:rPr lang="en-US" altLang="ja-JP" b="1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400 </a:t>
            </a:r>
            <a:r>
              <a:rPr lang="en-US" altLang="ja-JP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b="1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m pitch</a:t>
            </a:r>
            <a:r>
              <a:rPr lang="en-US" altLang="ja-JP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)</a:t>
            </a:r>
            <a:endParaRPr lang="en-US" altLang="ja-JP" b="1" dirty="0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3"/>
              </a:buBlip>
            </a:pP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Large detection </a:t>
            </a:r>
            <a:r>
              <a:rPr lang="en-US" altLang="ja-JP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area </a:t>
            </a:r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 </a:t>
            </a:r>
            <a:r>
              <a:rPr lang="en-US" altLang="ja-JP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: </a:t>
            </a:r>
            <a:r>
              <a:rPr lang="en-US" altLang="ja-JP" b="1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(30cm)</a:t>
            </a:r>
            <a:r>
              <a:rPr lang="en-US" altLang="ja-JP" b="1" baseline="50000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2</a:t>
            </a:r>
            <a:endParaRPr lang="en-US" altLang="ja-JP" dirty="0">
              <a:solidFill>
                <a:schemeClr val="tx2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77" name="Text Box 13"/>
          <p:cNvSpPr txBox="1">
            <a:spLocks noChangeArrowheads="1"/>
          </p:cNvSpPr>
          <p:nvPr/>
        </p:nvSpPr>
        <p:spPr bwMode="auto">
          <a:xfrm>
            <a:off x="2915816" y="-47357"/>
            <a:ext cx="636531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n"/>
            </a:pP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Gas 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: 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Ar</a:t>
            </a:r>
            <a:r>
              <a:rPr lang="en-US" altLang="ja-JP" sz="2000" b="1" dirty="0" smtClean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 90% </a:t>
            </a:r>
            <a:r>
              <a:rPr lang="en-US" altLang="ja-JP" sz="2000" b="1" dirty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+ C</a:t>
            </a:r>
            <a:r>
              <a:rPr lang="en-US" altLang="ja-JP" sz="2000" b="1" baseline="-25000" dirty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2</a:t>
            </a:r>
            <a:r>
              <a:rPr lang="en-US" altLang="ja-JP" sz="2000" b="1" dirty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H</a:t>
            </a:r>
            <a:r>
              <a:rPr lang="en-US" altLang="ja-JP" sz="2000" b="1" baseline="-25000" dirty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6</a:t>
            </a:r>
            <a:r>
              <a:rPr lang="en-US" altLang="ja-JP" sz="2000" b="1" dirty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 </a:t>
            </a:r>
            <a:r>
              <a:rPr lang="en-US" altLang="ja-JP" sz="2000" b="1" dirty="0" smtClean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10% </a:t>
            </a:r>
            <a:r>
              <a:rPr lang="en-US" altLang="ja-JP" sz="2000" b="1" dirty="0" smtClean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  </a:t>
            </a:r>
            <a:r>
              <a:rPr lang="en-US" altLang="ja-JP" sz="2000" dirty="0" smtClean="0">
                <a:latin typeface="Comic Sans MS" pitchFamily="66" charset="0"/>
                <a:ea typeface="HG創英角ﾎﾟｯﾌﾟ体" pitchFamily="49" charset="-128"/>
              </a:rPr>
              <a:t>1atm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, sealed</a:t>
            </a: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Gain 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: </a:t>
            </a:r>
            <a:r>
              <a:rPr lang="en-US" altLang="ja-JP" sz="2000" b="1" dirty="0" smtClean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~10</a:t>
            </a:r>
            <a:r>
              <a:rPr lang="en-US" altLang="ja-JP" sz="2000" b="1" baseline="50000" dirty="0" smtClean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6</a:t>
            </a:r>
            <a:r>
              <a:rPr lang="en-US" altLang="ja-JP" sz="2000" b="1" dirty="0" smtClean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 </a:t>
            </a:r>
            <a:endParaRPr lang="en-US" altLang="ja-JP" sz="2000" b="1" dirty="0">
              <a:solidFill>
                <a:schemeClr val="tx2"/>
              </a:solidFill>
              <a:latin typeface="Comic Sans MS" pitchFamily="66" charset="0"/>
              <a:ea typeface="HG創英角ﾎﾟｯﾌﾟ体" pitchFamily="49" charset="-128"/>
            </a:endParaRP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Drift 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velocity </a:t>
            </a: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(</a:t>
            </a:r>
            <a:r>
              <a:rPr lang="en-US" altLang="ja-JP" sz="2000" b="1" dirty="0" smtClean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4 cm/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sec</a:t>
            </a: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)</a:t>
            </a: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sz="2000" dirty="0" smtClean="0">
                <a:latin typeface="Comic Sans MS" pitchFamily="66" charset="0"/>
                <a:ea typeface="HGS創英角ﾎﾟｯﾌﾟ体" pitchFamily="50" charset="-128"/>
              </a:rPr>
              <a:t>position </a:t>
            </a:r>
            <a:r>
              <a:rPr lang="en-US" altLang="ja-JP" sz="2000" dirty="0">
                <a:latin typeface="Comic Sans MS" pitchFamily="66" charset="0"/>
                <a:ea typeface="HGS創英角ﾎﾟｯﾌﾟ体" pitchFamily="50" charset="-128"/>
              </a:rPr>
              <a:t>resolution:  </a:t>
            </a:r>
            <a:r>
              <a:rPr lang="en-US" altLang="ja-JP" sz="2000" b="1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400μm</a:t>
            </a:r>
            <a:endParaRPr lang="en-US" altLang="ja-JP" sz="2000" b="1" dirty="0">
              <a:solidFill>
                <a:srgbClr val="FF0000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039" y="2464365"/>
            <a:ext cx="2016252" cy="153619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25" y="5035296"/>
            <a:ext cx="2621280" cy="1822704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13648" y="3845372"/>
            <a:ext cx="3766264" cy="3012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570231"/>
              </p:ext>
            </p:extLst>
          </p:nvPr>
        </p:nvGraphicFramePr>
        <p:xfrm>
          <a:off x="126400" y="1268760"/>
          <a:ext cx="2950327" cy="2422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5" name="Picture" r:id="rId6" imgW="3651202" imgH="2998984" progId="">
                  <p:embed/>
                </p:oleObj>
              </mc:Choice>
              <mc:Fallback>
                <p:oleObj name="Picture" r:id="rId6" imgW="3651202" imgH="2998984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400" y="1268760"/>
                        <a:ext cx="2950327" cy="242291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正方形/長方形 9"/>
          <p:cNvSpPr/>
          <p:nvPr/>
        </p:nvSpPr>
        <p:spPr>
          <a:xfrm>
            <a:off x="107504" y="1268760"/>
            <a:ext cx="2988121" cy="23912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Picture 4" descr="tpc_annimation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130" y="1276083"/>
            <a:ext cx="3571875" cy="256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直線矢印コネクタ 7"/>
          <p:cNvCxnSpPr/>
          <p:nvPr/>
        </p:nvCxnSpPr>
        <p:spPr>
          <a:xfrm flipV="1">
            <a:off x="971600" y="2852936"/>
            <a:ext cx="288106" cy="992436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図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387" y="614362"/>
            <a:ext cx="2391727" cy="1455725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7003009" y="2070087"/>
            <a:ext cx="1802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Pressure Vessel</a:t>
            </a:r>
            <a:endParaRPr kumimoji="1" lang="ja-JP" altLang="en-US" b="1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251122" y="4000557"/>
            <a:ext cx="1306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/>
              <a:t>Drift Cage</a:t>
            </a:r>
            <a:endParaRPr kumimoji="1" lang="ja-JP" altLang="en-US" b="1" dirty="0"/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330" y="4369889"/>
            <a:ext cx="4709160" cy="2395728"/>
          </a:xfrm>
          <a:prstGeom prst="rect">
            <a:avLst/>
          </a:prstGeom>
        </p:spPr>
      </p:pic>
      <p:sp>
        <p:nvSpPr>
          <p:cNvPr id="43" name="テキスト ボックス 42"/>
          <p:cNvSpPr txBox="1"/>
          <p:nvPr/>
        </p:nvSpPr>
        <p:spPr>
          <a:xfrm>
            <a:off x="4333228" y="4369889"/>
            <a:ext cx="1625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/>
              <a:t>cosmic </a:t>
            </a:r>
            <a:r>
              <a:rPr lang="en-US" altLang="ja-JP" b="1" dirty="0" err="1" smtClean="0"/>
              <a:t>m</a:t>
            </a:r>
            <a:r>
              <a:rPr kumimoji="1" lang="en-US" altLang="ja-JP" b="1" dirty="0" err="1" smtClean="0"/>
              <a:t>uon</a:t>
            </a:r>
            <a:endParaRPr kumimoji="1" lang="ja-JP" altLang="en-US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196603" y="4369889"/>
            <a:ext cx="181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/>
              <a:t>r</a:t>
            </a:r>
            <a:r>
              <a:rPr kumimoji="1" lang="en-US" altLang="ja-JP" b="1" dirty="0" smtClean="0"/>
              <a:t>ecoil </a:t>
            </a:r>
            <a:r>
              <a:rPr kumimoji="1" lang="en-US" altLang="ja-JP" b="1" dirty="0" smtClean="0"/>
              <a:t>electron</a:t>
            </a:r>
            <a:endParaRPr kumimoji="1" lang="ja-JP" altLang="en-US" b="1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13188" y="6488668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Data of (10 cm)</a:t>
            </a:r>
            <a:r>
              <a:rPr lang="en-US" altLang="ja-JP" baseline="50000" dirty="0" smtClean="0"/>
              <a:t>3</a:t>
            </a:r>
            <a:r>
              <a:rPr lang="en-US" altLang="ja-JP" dirty="0" smtClean="0"/>
              <a:t> ETCC</a:t>
            </a:r>
            <a:endParaRPr kumimoji="1" lang="ja-JP" altLang="en-US" dirty="0"/>
          </a:p>
        </p:txBody>
      </p:sp>
      <p:cxnSp>
        <p:nvCxnSpPr>
          <p:cNvPr id="24" name="直線矢印コネクタ 23"/>
          <p:cNvCxnSpPr/>
          <p:nvPr/>
        </p:nvCxnSpPr>
        <p:spPr>
          <a:xfrm flipV="1">
            <a:off x="2627784" y="1342224"/>
            <a:ext cx="0" cy="1070880"/>
          </a:xfrm>
          <a:prstGeom prst="straightConnector1">
            <a:avLst/>
          </a:prstGeom>
          <a:ln w="508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971600" y="1338807"/>
            <a:ext cx="16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70C0"/>
                </a:solidFill>
              </a:rPr>
              <a:t>Electric Field</a:t>
            </a:r>
            <a:endParaRPr kumimoji="1" lang="ja-JP" alt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65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766088" y="2433758"/>
            <a:ext cx="3630295" cy="1856047"/>
            <a:chOff x="4939265" y="2540291"/>
            <a:chExt cx="3630295" cy="1856047"/>
          </a:xfrm>
        </p:grpSpPr>
        <p:pic>
          <p:nvPicPr>
            <p:cNvPr id="32776" name="Picture 56" descr="137Cs_teimen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85" r="1846" b="6195"/>
            <a:stretch>
              <a:fillRect/>
            </a:stretch>
          </p:blipFill>
          <p:spPr bwMode="auto">
            <a:xfrm>
              <a:off x="5347031" y="2879831"/>
              <a:ext cx="2661355" cy="1516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7" name="Text Box 58"/>
            <p:cNvSpPr txBox="1">
              <a:spLocks noChangeArrowheads="1"/>
            </p:cNvSpPr>
            <p:nvPr/>
          </p:nvSpPr>
          <p:spPr bwMode="auto">
            <a:xfrm>
              <a:off x="4939265" y="2546902"/>
              <a:ext cx="1214438" cy="400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2000" b="1" baseline="30000" dirty="0">
                  <a:latin typeface="Comic Sans MS" pitchFamily="66" charset="0"/>
                  <a:ea typeface="HGS創英角ﾎﾟｯﾌﾟ体" pitchFamily="50" charset="-128"/>
                </a:rPr>
                <a:t>137</a:t>
              </a:r>
              <a:r>
                <a:rPr lang="en-US" altLang="ja-JP" sz="2000" b="1" dirty="0">
                  <a:latin typeface="Comic Sans MS" pitchFamily="66" charset="0"/>
                  <a:ea typeface="HGS創英角ﾎﾟｯﾌﾟ体" pitchFamily="50" charset="-128"/>
                </a:rPr>
                <a:t>Cs</a:t>
              </a:r>
            </a:p>
          </p:txBody>
        </p:sp>
        <p:sp>
          <p:nvSpPr>
            <p:cNvPr id="32779" name="Text Box 57"/>
            <p:cNvSpPr txBox="1">
              <a:spLocks noChangeArrowheads="1"/>
            </p:cNvSpPr>
            <p:nvPr/>
          </p:nvSpPr>
          <p:spPr bwMode="auto">
            <a:xfrm>
              <a:off x="5621572" y="2540291"/>
              <a:ext cx="2947988" cy="400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ja-JP" sz="2000" b="1" dirty="0">
                  <a:solidFill>
                    <a:srgbClr val="00B050"/>
                  </a:solidFill>
                  <a:latin typeface="Comic Sans MS" pitchFamily="66" charset="0"/>
                  <a:ea typeface="HGS創英角ﾎﾟｯﾌﾟ体" pitchFamily="50" charset="-128"/>
                </a:rPr>
                <a:t>Position imaging map</a:t>
              </a:r>
            </a:p>
          </p:txBody>
        </p:sp>
      </p:grpSp>
      <p:sp>
        <p:nvSpPr>
          <p:cNvPr id="9218" name="Rectangle 3"/>
          <p:cNvSpPr>
            <a:spLocks noGrp="1" noChangeArrowheads="1"/>
          </p:cNvSpPr>
          <p:nvPr>
            <p:ph type="title"/>
          </p:nvPr>
        </p:nvSpPr>
        <p:spPr>
          <a:xfrm>
            <a:off x="151547" y="116633"/>
            <a:ext cx="8473341" cy="52170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ja-JP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Scintillation Camera</a:t>
            </a:r>
          </a:p>
        </p:txBody>
      </p:sp>
      <p:pic>
        <p:nvPicPr>
          <p:cNvPr id="32771" name="Picture 26" descr="DSCF00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47" y="824565"/>
            <a:ext cx="3571875" cy="26797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Text Box 34"/>
          <p:cNvSpPr txBox="1">
            <a:spLocks noChangeArrowheads="1"/>
          </p:cNvSpPr>
          <p:nvPr/>
        </p:nvSpPr>
        <p:spPr bwMode="auto">
          <a:xfrm>
            <a:off x="1812992" y="3071813"/>
            <a:ext cx="22477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dirty="0">
                <a:latin typeface="Comic Sans MS" pitchFamily="66" charset="0"/>
                <a:ea typeface="HGS創英角ﾎﾟｯﾌﾟ体" pitchFamily="50" charset="-128"/>
              </a:rPr>
              <a:t>GSO </a:t>
            </a:r>
            <a:r>
              <a:rPr lang="en-US" altLang="ja-JP" dirty="0" smtClean="0">
                <a:latin typeface="Comic Sans MS" pitchFamily="66" charset="0"/>
                <a:ea typeface="HGS創英角ﾎﾟｯﾌﾟ体" pitchFamily="50" charset="-128"/>
              </a:rPr>
              <a:t>8×8 pixels</a:t>
            </a:r>
            <a:endParaRPr lang="en-US" altLang="ja-JP" dirty="0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32773" name="Text Box 35"/>
          <p:cNvSpPr txBox="1">
            <a:spLocks noChangeArrowheads="1"/>
          </p:cNvSpPr>
          <p:nvPr/>
        </p:nvSpPr>
        <p:spPr bwMode="auto">
          <a:xfrm>
            <a:off x="660467" y="2819400"/>
            <a:ext cx="1152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dirty="0">
                <a:latin typeface="Comic Sans MS" pitchFamily="66" charset="0"/>
                <a:ea typeface="HGS創英角ﾎﾟｯﾌﾟ体" pitchFamily="50" charset="-128"/>
              </a:rPr>
              <a:t> H8500</a:t>
            </a:r>
          </a:p>
        </p:txBody>
      </p:sp>
      <p:sp>
        <p:nvSpPr>
          <p:cNvPr id="32774" name="Line 40"/>
          <p:cNvSpPr>
            <a:spLocks noChangeShapeType="1"/>
          </p:cNvSpPr>
          <p:nvPr/>
        </p:nvSpPr>
        <p:spPr bwMode="auto">
          <a:xfrm>
            <a:off x="2071688" y="2643188"/>
            <a:ext cx="1000125" cy="4286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2775" name="Text Box 41"/>
          <p:cNvSpPr txBox="1">
            <a:spLocks noChangeArrowheads="1"/>
          </p:cNvSpPr>
          <p:nvPr/>
        </p:nvSpPr>
        <p:spPr bwMode="auto">
          <a:xfrm>
            <a:off x="2071688" y="2819400"/>
            <a:ext cx="8651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>
                <a:solidFill>
                  <a:srgbClr val="000000"/>
                </a:solidFill>
                <a:latin typeface="Comic Sans MS" pitchFamily="66" charset="0"/>
                <a:ea typeface="HGS創英角ﾎﾟｯﾌﾟ体" pitchFamily="50" charset="-128"/>
              </a:rPr>
              <a:t>5cm</a:t>
            </a:r>
          </a:p>
        </p:txBody>
      </p:sp>
      <p:sp>
        <p:nvSpPr>
          <p:cNvPr id="32778" name="Text Box 15"/>
          <p:cNvSpPr txBox="1">
            <a:spLocks noChangeArrowheads="1"/>
          </p:cNvSpPr>
          <p:nvPr/>
        </p:nvSpPr>
        <p:spPr bwMode="auto">
          <a:xfrm>
            <a:off x="3841339" y="918508"/>
            <a:ext cx="5479794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 Scintillator : </a:t>
            </a:r>
            <a:r>
              <a:rPr lang="en-US" altLang="ja-JP" sz="2000" dirty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GSO(</a:t>
            </a:r>
            <a:r>
              <a:rPr lang="en-US" altLang="ja-JP" sz="2000" dirty="0" err="1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Ce</a:t>
            </a:r>
            <a:r>
              <a:rPr lang="en-US" altLang="ja-JP" sz="2000" dirty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)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 Pixel size : </a:t>
            </a:r>
            <a:r>
              <a:rPr lang="en-US" altLang="ja-JP" sz="2000" dirty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6x6x13 mm</a:t>
            </a:r>
            <a:r>
              <a:rPr lang="en-US" altLang="ja-JP" sz="2000" baseline="30000" dirty="0">
                <a:solidFill>
                  <a:srgbClr val="FF0000"/>
                </a:solidFill>
                <a:latin typeface="Comic Sans MS" pitchFamily="66" charset="0"/>
                <a:ea typeface="HG創英角ﾎﾟｯﾌﾟ体" pitchFamily="49" charset="-128"/>
              </a:rPr>
              <a:t>3</a:t>
            </a: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 Photo readout : </a:t>
            </a: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multi anode PMT H8500</a:t>
            </a:r>
          </a:p>
          <a:p>
            <a:pPr eaLnBrk="1" hangingPunct="1"/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創英角ﾎﾟｯﾌﾟ体" pitchFamily="49" charset="-128"/>
              </a:rPr>
              <a:t>    (Hamamatsu Photonics)</a:t>
            </a:r>
            <a:endParaRPr lang="en-US" altLang="ja-JP" sz="2000" dirty="0">
              <a:solidFill>
                <a:schemeClr val="tx2"/>
              </a:solidFill>
              <a:latin typeface="Comic Sans MS" pitchFamily="66" charset="0"/>
              <a:ea typeface="HG創英角ﾎﾟｯﾌﾟ体" pitchFamily="49" charset="-128"/>
            </a:endParaRPr>
          </a:p>
          <a:p>
            <a:pPr marL="342900" indent="-342900" eaLnBrk="1" hangingPunct="1">
              <a:buFont typeface="Wingdings" pitchFamily="2" charset="2"/>
              <a:buChar char="n"/>
            </a:pP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4 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channels readout </a:t>
            </a: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S創英角ﾎﾟｯﾌﾟ体" pitchFamily="50" charset="-128"/>
              </a:rPr>
              <a:t>with resistor chain</a:t>
            </a:r>
            <a:endParaRPr lang="en-US" altLang="ja-JP" sz="2000" dirty="0">
              <a:solidFill>
                <a:schemeClr val="tx2"/>
              </a:solidFill>
              <a:latin typeface="Comic Sans MS" pitchFamily="66" charset="0"/>
              <a:ea typeface="HG創英角ﾎﾟｯﾌﾟ体" pitchFamily="49" charset="-128"/>
            </a:endParaRPr>
          </a:p>
        </p:txBody>
      </p:sp>
      <p:pic>
        <p:nvPicPr>
          <p:cNvPr id="32780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14" y="3654057"/>
            <a:ext cx="3624939" cy="269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2" name="テキスト ボックス 36"/>
          <p:cNvSpPr txBox="1">
            <a:spLocks noChangeArrowheads="1"/>
          </p:cNvSpPr>
          <p:nvPr/>
        </p:nvSpPr>
        <p:spPr bwMode="auto">
          <a:xfrm>
            <a:off x="-4412" y="6010005"/>
            <a:ext cx="17972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FFC000"/>
                </a:solidFill>
                <a:latin typeface="Comic Sans MS" pitchFamily="66" charset="0"/>
                <a:ea typeface="HGS創英角ﾎﾟｯﾌﾟ体" pitchFamily="50" charset="-128"/>
              </a:rPr>
              <a:t>Absorber </a:t>
            </a:r>
            <a:r>
              <a:rPr lang="en-US" altLang="ja-JP" b="1" dirty="0" smtClean="0">
                <a:solidFill>
                  <a:srgbClr val="FFC000"/>
                </a:solidFill>
                <a:latin typeface="Comic Sans MS" pitchFamily="66" charset="0"/>
                <a:ea typeface="HGS創英角ﾎﾟｯﾌﾟ体" pitchFamily="50" charset="-128"/>
              </a:rPr>
              <a:t>Unit</a:t>
            </a:r>
            <a:endParaRPr lang="ja-JP" altLang="en-US" b="1" dirty="0">
              <a:solidFill>
                <a:srgbClr val="FFC000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3071813" y="1484784"/>
            <a:ext cx="228887" cy="21602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4294045" y="1260062"/>
            <a:ext cx="624030" cy="34239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コネクタ 3"/>
          <p:cNvCxnSpPr>
            <a:stCxn id="18" idx="1"/>
            <a:endCxn id="2" idx="3"/>
          </p:cNvCxnSpPr>
          <p:nvPr/>
        </p:nvCxnSpPr>
        <p:spPr>
          <a:xfrm flipH="1">
            <a:off x="3300700" y="1431257"/>
            <a:ext cx="993345" cy="16153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34"/>
          <p:cNvSpPr txBox="1">
            <a:spLocks noChangeArrowheads="1"/>
          </p:cNvSpPr>
          <p:nvPr/>
        </p:nvSpPr>
        <p:spPr bwMode="auto">
          <a:xfrm>
            <a:off x="157229" y="3059668"/>
            <a:ext cx="22477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ja-JP" dirty="0" smtClean="0">
                <a:latin typeface="Comic Sans MS" pitchFamily="66" charset="0"/>
                <a:ea typeface="HGS創英角ﾎﾟｯﾌﾟ体" pitchFamily="50" charset="-128"/>
              </a:rPr>
              <a:t>8×8 anodes</a:t>
            </a:r>
            <a:endParaRPr lang="en-US" altLang="ja-JP" dirty="0"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151547" y="995188"/>
            <a:ext cx="1661445" cy="1814687"/>
          </a:xfrm>
          <a:prstGeom prst="round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endCxn id="26" idx="0"/>
          </p:cNvCxnSpPr>
          <p:nvPr/>
        </p:nvCxnSpPr>
        <p:spPr>
          <a:xfrm>
            <a:off x="660467" y="2809875"/>
            <a:ext cx="168523" cy="2521267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角丸四角形 29"/>
          <p:cNvSpPr/>
          <p:nvPr/>
        </p:nvSpPr>
        <p:spPr>
          <a:xfrm>
            <a:off x="2031689" y="995188"/>
            <a:ext cx="1604207" cy="1862312"/>
          </a:xfrm>
          <a:prstGeom prst="round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コネクタ 10"/>
          <p:cNvCxnSpPr>
            <a:endCxn id="29" idx="0"/>
          </p:cNvCxnSpPr>
          <p:nvPr/>
        </p:nvCxnSpPr>
        <p:spPr>
          <a:xfrm flipH="1">
            <a:off x="820716" y="2819400"/>
            <a:ext cx="1375020" cy="2879181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/>
          <p:cNvGrpSpPr>
            <a:grpSpLocks noChangeAspect="1"/>
          </p:cNvGrpSpPr>
          <p:nvPr/>
        </p:nvGrpSpPr>
        <p:grpSpPr>
          <a:xfrm>
            <a:off x="3828793" y="4334291"/>
            <a:ext cx="2617291" cy="2276761"/>
            <a:chOff x="3397162" y="4502152"/>
            <a:chExt cx="2726345" cy="2371626"/>
          </a:xfrm>
        </p:grpSpPr>
        <p:pic>
          <p:nvPicPr>
            <p:cNvPr id="28" name="Picture 5" descr="p100001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48" t="9743" r="10364" b="1317"/>
            <a:stretch>
              <a:fillRect/>
            </a:stretch>
          </p:blipFill>
          <p:spPr bwMode="auto">
            <a:xfrm rot="5400000">
              <a:off x="3643661" y="4788659"/>
              <a:ext cx="1999552" cy="21706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 Box 6"/>
            <p:cNvSpPr txBox="1">
              <a:spLocks noChangeArrowheads="1"/>
            </p:cNvSpPr>
            <p:nvPr/>
          </p:nvSpPr>
          <p:spPr bwMode="auto">
            <a:xfrm>
              <a:off x="4253822" y="4502152"/>
              <a:ext cx="923925" cy="3667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lang="en-US" altLang="ja-JP" b="1" dirty="0">
                  <a:latin typeface="Comic Sans MS" pitchFamily="66" charset="0"/>
                  <a:ea typeface="HGP創英角ｺﾞｼｯｸUB" pitchFamily="50" charset="-128"/>
                </a:rPr>
                <a:t>30cm</a:t>
              </a:r>
            </a:p>
          </p:txBody>
        </p:sp>
        <p:sp>
          <p:nvSpPr>
            <p:cNvPr id="32" name="Line 7"/>
            <p:cNvSpPr>
              <a:spLocks noChangeShapeType="1"/>
            </p:cNvSpPr>
            <p:nvPr/>
          </p:nvSpPr>
          <p:spPr bwMode="auto">
            <a:xfrm flipV="1">
              <a:off x="4073587" y="4899432"/>
              <a:ext cx="1284397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Line 8"/>
            <p:cNvSpPr>
              <a:spLocks noChangeShapeType="1"/>
            </p:cNvSpPr>
            <p:nvPr/>
          </p:nvSpPr>
          <p:spPr bwMode="auto">
            <a:xfrm flipH="1">
              <a:off x="3586349" y="5013176"/>
              <a:ext cx="450762" cy="805373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Text Box 9"/>
            <p:cNvSpPr txBox="1">
              <a:spLocks noChangeArrowheads="1"/>
            </p:cNvSpPr>
            <p:nvPr/>
          </p:nvSpPr>
          <p:spPr bwMode="auto">
            <a:xfrm rot="-3600000">
              <a:off x="3011399" y="5046887"/>
              <a:ext cx="1141413" cy="3698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lang="en-US" altLang="ja-JP" b="1" dirty="0">
                  <a:latin typeface="Comic Sans MS" pitchFamily="66" charset="0"/>
                  <a:ea typeface="HGP創英角ｺﾞｼｯｸUB" pitchFamily="50" charset="-128"/>
                </a:rPr>
                <a:t>30cm</a:t>
              </a:r>
            </a:p>
          </p:txBody>
        </p:sp>
        <p:sp>
          <p:nvSpPr>
            <p:cNvPr id="35" name="Line 10"/>
            <p:cNvSpPr>
              <a:spLocks noChangeShapeType="1"/>
            </p:cNvSpPr>
            <p:nvPr/>
          </p:nvSpPr>
          <p:spPr bwMode="auto">
            <a:xfrm flipH="1">
              <a:off x="5580112" y="5874000"/>
              <a:ext cx="88491" cy="651343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Text Box 11"/>
            <p:cNvSpPr txBox="1">
              <a:spLocks noChangeArrowheads="1"/>
            </p:cNvSpPr>
            <p:nvPr/>
          </p:nvSpPr>
          <p:spPr bwMode="auto">
            <a:xfrm rot="6000000">
              <a:off x="5478188" y="6016314"/>
              <a:ext cx="923925" cy="3667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itchFamily="34" charset="0"/>
                  <a:ea typeface="ＭＳ Ｐゴシック" pitchFamily="50" charset="-128"/>
                </a:defRPr>
              </a:lvl9pPr>
            </a:lstStyle>
            <a:p>
              <a:pPr algn="ctr" eaLnBrk="1" hangingPunct="1"/>
              <a:r>
                <a:rPr lang="en-US" altLang="ja-JP" b="1" dirty="0">
                  <a:latin typeface="Comic Sans MS" pitchFamily="66" charset="0"/>
                  <a:ea typeface="HGP創英角ｺﾞｼｯｸUB" pitchFamily="50" charset="-128"/>
                </a:rPr>
                <a:t>14cm</a:t>
              </a:r>
            </a:p>
          </p:txBody>
        </p:sp>
      </p:grpSp>
      <p:sp>
        <p:nvSpPr>
          <p:cNvPr id="26" name="角丸四角形 25"/>
          <p:cNvSpPr/>
          <p:nvPr/>
        </p:nvSpPr>
        <p:spPr>
          <a:xfrm>
            <a:off x="288929" y="5331142"/>
            <a:ext cx="1080121" cy="367439"/>
          </a:xfrm>
          <a:prstGeom prst="roundRect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280655" y="5698581"/>
            <a:ext cx="1080121" cy="265010"/>
          </a:xfrm>
          <a:prstGeom prst="roundRect">
            <a:avLst/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405424" y="6540049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</a:rPr>
              <a:t>6×6 units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236" y="4368180"/>
            <a:ext cx="2238451" cy="2403043"/>
          </a:xfrm>
          <a:prstGeom prst="rect">
            <a:avLst/>
          </a:prstGeom>
        </p:spPr>
      </p:pic>
      <p:sp>
        <p:nvSpPr>
          <p:cNvPr id="8" name="円/楕円 7"/>
          <p:cNvSpPr/>
          <p:nvPr/>
        </p:nvSpPr>
        <p:spPr>
          <a:xfrm rot="900000">
            <a:off x="6958215" y="6139810"/>
            <a:ext cx="1007767" cy="267448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3841339" y="4361872"/>
            <a:ext cx="2558642" cy="2221601"/>
          </a:xfrm>
          <a:prstGeom prst="round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157229" y="3654057"/>
            <a:ext cx="3433956" cy="2382529"/>
          </a:xfrm>
          <a:prstGeom prst="round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5292080" y="5107384"/>
            <a:ext cx="301229" cy="472513"/>
          </a:xfrm>
          <a:prstGeom prst="round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>
            <a:stCxn id="13" idx="3"/>
            <a:endCxn id="14" idx="1"/>
          </p:cNvCxnSpPr>
          <p:nvPr/>
        </p:nvCxnSpPr>
        <p:spPr>
          <a:xfrm>
            <a:off x="3591185" y="4845322"/>
            <a:ext cx="1700895" cy="49831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>
            <a:endCxn id="8" idx="2"/>
          </p:cNvCxnSpPr>
          <p:nvPr/>
        </p:nvCxnSpPr>
        <p:spPr>
          <a:xfrm>
            <a:off x="6399981" y="5569701"/>
            <a:ext cx="575403" cy="57341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21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429000"/>
            <a:ext cx="3250692" cy="325069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9592" y="2636912"/>
            <a:ext cx="8002136" cy="1143000"/>
          </a:xfrm>
        </p:spPr>
        <p:txBody>
          <a:bodyPr>
            <a:normAutofit/>
          </a:bodyPr>
          <a:lstStyle/>
          <a:p>
            <a:pPr algn="ctr"/>
            <a:r>
              <a:rPr lang="en-US" altLang="ja-JP" sz="3200" dirty="0"/>
              <a:t>(30 cm)</a:t>
            </a:r>
            <a:r>
              <a:rPr lang="en-US" altLang="ja-JP" sz="3200" baseline="50000" dirty="0"/>
              <a:t>3 </a:t>
            </a:r>
            <a:r>
              <a:rPr lang="en-US" altLang="ja-JP" sz="3200" dirty="0"/>
              <a:t>prototype </a:t>
            </a:r>
            <a:r>
              <a:rPr lang="en-US" altLang="ja-JP" sz="3200" dirty="0" smtClean="0"/>
              <a:t>ETCC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10965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5" descr="P10102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3" t="22839" b="9843"/>
          <a:stretch>
            <a:fillRect/>
          </a:stretch>
        </p:blipFill>
        <p:spPr bwMode="auto">
          <a:xfrm>
            <a:off x="-319242" y="1479970"/>
            <a:ext cx="4555760" cy="2462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0075"/>
            <a:ext cx="9144000" cy="7207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ja-JP" sz="3200" b="1" dirty="0" smtClean="0">
                <a:ea typeface="HG創英角ｺﾞｼｯｸUB" pitchFamily="49" charset="-128"/>
              </a:rPr>
              <a:t>Imaging performance</a:t>
            </a:r>
          </a:p>
        </p:txBody>
      </p:sp>
      <p:sp>
        <p:nvSpPr>
          <p:cNvPr id="41994" name="Text Box 52"/>
          <p:cNvSpPr txBox="1">
            <a:spLocks noChangeArrowheads="1"/>
          </p:cNvSpPr>
          <p:nvPr/>
        </p:nvSpPr>
        <p:spPr bwMode="auto">
          <a:xfrm>
            <a:off x="3312316" y="1220692"/>
            <a:ext cx="6805613" cy="7016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aseline="30000" dirty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137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Cs : </a:t>
            </a: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 662keV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, 1MBq (X,Y,Z) = (5, </a:t>
            </a: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5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, -52) [cm]</a:t>
            </a:r>
          </a:p>
          <a:p>
            <a:pPr eaLnBrk="1" hangingPunct="1"/>
            <a:r>
              <a:rPr lang="en-US" altLang="ja-JP" sz="2000" baseline="30000" dirty="0" smtClean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54</a:t>
            </a: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Mn 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: 835keV, 1MBq (X,Y,Z) = </a:t>
            </a: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(-5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, </a:t>
            </a:r>
            <a:r>
              <a:rPr lang="en-US" altLang="ja-JP" sz="2000" dirty="0" smtClean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-5</a:t>
            </a:r>
            <a:r>
              <a:rPr lang="en-US" altLang="ja-JP" sz="2000" dirty="0">
                <a:solidFill>
                  <a:schemeClr val="tx2"/>
                </a:solidFill>
                <a:latin typeface="Comic Sans MS" pitchFamily="66" charset="0"/>
                <a:ea typeface="HGP創英角ｺﾞｼｯｸUB" pitchFamily="50" charset="-128"/>
              </a:rPr>
              <a:t>, -52) [cm]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3136"/>
            <a:ext cx="3572256" cy="194462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490" y="2204864"/>
            <a:ext cx="5821680" cy="3535680"/>
          </a:xfrm>
          <a:prstGeom prst="rect">
            <a:avLst/>
          </a:prstGeom>
        </p:spPr>
      </p:pic>
      <p:sp>
        <p:nvSpPr>
          <p:cNvPr id="138" name="Line 54"/>
          <p:cNvSpPr>
            <a:spLocks noChangeShapeType="1"/>
          </p:cNvSpPr>
          <p:nvPr/>
        </p:nvSpPr>
        <p:spPr bwMode="auto">
          <a:xfrm flipV="1">
            <a:off x="683568" y="1703694"/>
            <a:ext cx="925252" cy="72231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9" name="Text Box 55"/>
          <p:cNvSpPr txBox="1">
            <a:spLocks noChangeArrowheads="1"/>
          </p:cNvSpPr>
          <p:nvPr/>
        </p:nvSpPr>
        <p:spPr bwMode="auto">
          <a:xfrm>
            <a:off x="679404" y="1235812"/>
            <a:ext cx="865187" cy="36988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0" lang="en-US" altLang="ja-JP" b="1" dirty="0">
                <a:solidFill>
                  <a:srgbClr val="FF0000"/>
                </a:solidFill>
                <a:latin typeface="Comic Sans MS" pitchFamily="66" charset="0"/>
                <a:ea typeface="HGP創英角ｺﾞｼｯｸUB" pitchFamily="50" charset="-128"/>
              </a:rPr>
              <a:t>40cm</a:t>
            </a:r>
          </a:p>
        </p:txBody>
      </p:sp>
      <p:sp>
        <p:nvSpPr>
          <p:cNvPr id="140" name="Line 8"/>
          <p:cNvSpPr>
            <a:spLocks noChangeShapeType="1"/>
          </p:cNvSpPr>
          <p:nvPr/>
        </p:nvSpPr>
        <p:spPr bwMode="auto">
          <a:xfrm flipV="1">
            <a:off x="1610249" y="1220692"/>
            <a:ext cx="175879" cy="98417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41" name="テキスト ボックス 28"/>
          <p:cNvSpPr txBox="1">
            <a:spLocks noChangeArrowheads="1"/>
          </p:cNvSpPr>
          <p:nvPr/>
        </p:nvSpPr>
        <p:spPr bwMode="auto">
          <a:xfrm>
            <a:off x="504189" y="800800"/>
            <a:ext cx="27943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1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(30cm)</a:t>
            </a:r>
            <a:r>
              <a:rPr lang="en-US" altLang="ja-JP" sz="2000" b="1" baseline="50000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3</a:t>
            </a:r>
            <a:r>
              <a:rPr lang="en-US" altLang="ja-JP" sz="2000" b="1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 Gaseous </a:t>
            </a:r>
            <a:r>
              <a:rPr lang="en-US" altLang="ja-JP" sz="2000" b="1" dirty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TPC</a:t>
            </a:r>
            <a:endParaRPr lang="ja-JP" altLang="en-US" sz="2000" b="1" dirty="0">
              <a:solidFill>
                <a:srgbClr val="FF0000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142" name="テキスト ボックス 29"/>
          <p:cNvSpPr txBox="1">
            <a:spLocks noChangeArrowheads="1"/>
          </p:cNvSpPr>
          <p:nvPr/>
        </p:nvSpPr>
        <p:spPr bwMode="auto">
          <a:xfrm>
            <a:off x="654216" y="3942193"/>
            <a:ext cx="28488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000" b="1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Scintillation Camera</a:t>
            </a:r>
          </a:p>
          <a:p>
            <a:pPr eaLnBrk="1" hangingPunct="1"/>
            <a:r>
              <a:rPr lang="en-US" altLang="ja-JP" sz="2000" b="1" dirty="0" smtClean="0">
                <a:solidFill>
                  <a:srgbClr val="FF0000"/>
                </a:solidFill>
                <a:latin typeface="Comic Sans MS" pitchFamily="66" charset="0"/>
                <a:ea typeface="HGS創英角ﾎﾟｯﾌﾟ体" pitchFamily="50" charset="-128"/>
              </a:rPr>
              <a:t>(6×6 absorber units)</a:t>
            </a:r>
            <a:endParaRPr lang="ja-JP" altLang="en-US" sz="2000" b="1" dirty="0">
              <a:solidFill>
                <a:srgbClr val="FF0000"/>
              </a:solidFill>
              <a:latin typeface="Comic Sans MS" pitchFamily="66" charset="0"/>
              <a:ea typeface="HGS創英角ﾎﾟｯﾌﾟ体" pitchFamily="50" charset="-128"/>
            </a:endParaRPr>
          </a:p>
        </p:txBody>
      </p:sp>
      <p:sp>
        <p:nvSpPr>
          <p:cNvPr id="143" name="Line 8"/>
          <p:cNvSpPr>
            <a:spLocks noChangeShapeType="1"/>
          </p:cNvSpPr>
          <p:nvPr/>
        </p:nvSpPr>
        <p:spPr bwMode="auto">
          <a:xfrm flipH="1" flipV="1">
            <a:off x="1610250" y="3212976"/>
            <a:ext cx="152400" cy="81867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6411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\\192.168.24.1\takada\ARMWi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013"/>
            <a:ext cx="4882859" cy="471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\\192.168.24.1\takada\ResWi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15005"/>
            <a:ext cx="4894954" cy="472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2" name="Picture 3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86313"/>
            <a:ext cx="25622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076575" y="4941888"/>
            <a:ext cx="2528888" cy="1323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000" dirty="0">
                <a:latin typeface="+mn-lt"/>
                <a:ea typeface="HGP創英角ｺﾞｼｯｸUB" pitchFamily="50" charset="-128"/>
              </a:rPr>
              <a:t>SPD: </a:t>
            </a:r>
            <a:r>
              <a:rPr lang="en-US" altLang="ja-JP" sz="2000" dirty="0" smtClean="0">
                <a:solidFill>
                  <a:srgbClr val="FF0000"/>
                </a:solidFill>
                <a:latin typeface="+mn-lt"/>
                <a:ea typeface="HGP創英角ｺﾞｼｯｸUB" pitchFamily="50" charset="-128"/>
              </a:rPr>
              <a:t>147</a:t>
            </a:r>
            <a:r>
              <a:rPr lang="en-US" altLang="ja-JP" sz="2000" dirty="0" smtClean="0">
                <a:latin typeface="+mn-lt"/>
                <a:ea typeface="HGP創英角ｺﾞｼｯｸUB" pitchFamily="50" charset="-128"/>
              </a:rPr>
              <a:t>[</a:t>
            </a:r>
            <a:r>
              <a:rPr lang="en-US" altLang="ja-JP" sz="2000" dirty="0" err="1" smtClean="0">
                <a:latin typeface="+mn-lt"/>
                <a:ea typeface="HGP創英角ｺﾞｼｯｸUB" pitchFamily="50" charset="-128"/>
              </a:rPr>
              <a:t>deg</a:t>
            </a:r>
            <a:r>
              <a:rPr lang="en-US" altLang="ja-JP" sz="2000" dirty="0">
                <a:latin typeface="+mn-lt"/>
                <a:ea typeface="HGP創英角ｺﾞｼｯｸUB" pitchFamily="50" charset="-128"/>
              </a:rPr>
              <a:t>]</a:t>
            </a:r>
          </a:p>
          <a:p>
            <a:pPr>
              <a:defRPr/>
            </a:pPr>
            <a:r>
              <a:rPr lang="en-US" altLang="ja-JP" sz="2000" dirty="0">
                <a:latin typeface="+mn-lt"/>
                <a:ea typeface="HGP創英角ｺﾞｼｯｸUB" pitchFamily="50" charset="-128"/>
              </a:rPr>
              <a:t>ARM: </a:t>
            </a:r>
            <a:r>
              <a:rPr lang="en-US" altLang="ja-JP" sz="2000" dirty="0" smtClean="0">
                <a:solidFill>
                  <a:srgbClr val="FF0000"/>
                </a:solidFill>
                <a:latin typeface="+mn-lt"/>
                <a:ea typeface="HGP創英角ｺﾞｼｯｸUB" pitchFamily="50" charset="-128"/>
              </a:rPr>
              <a:t>9.8</a:t>
            </a:r>
            <a:r>
              <a:rPr lang="en-US" altLang="ja-JP" sz="2000" dirty="0" smtClean="0">
                <a:latin typeface="+mn-lt"/>
                <a:ea typeface="HGP創英角ｺﾞｼｯｸUB" pitchFamily="50" charset="-128"/>
              </a:rPr>
              <a:t>[</a:t>
            </a:r>
            <a:r>
              <a:rPr lang="en-US" altLang="ja-JP" sz="2000" dirty="0" err="1" smtClean="0">
                <a:latin typeface="+mn-lt"/>
                <a:ea typeface="HGP創英角ｺﾞｼｯｸUB" pitchFamily="50" charset="-128"/>
              </a:rPr>
              <a:t>deg</a:t>
            </a:r>
            <a:r>
              <a:rPr lang="en-US" altLang="ja-JP" sz="2000" dirty="0">
                <a:latin typeface="+mn-lt"/>
                <a:ea typeface="HGP創英角ｺﾞｼｯｸUB" pitchFamily="50" charset="-128"/>
              </a:rPr>
              <a:t>]</a:t>
            </a:r>
          </a:p>
          <a:p>
            <a:pPr>
              <a:defRPr/>
            </a:pPr>
            <a:r>
              <a:rPr lang="en-US" altLang="ja-JP" sz="2000" dirty="0">
                <a:latin typeface="+mn-lt"/>
                <a:ea typeface="HGP創英角ｺﾞｼｯｸUB" pitchFamily="50" charset="-128"/>
              </a:rPr>
              <a:t>DE/E: </a:t>
            </a:r>
            <a:r>
              <a:rPr lang="en-US" altLang="ja-JP" sz="2000" dirty="0" smtClean="0">
                <a:solidFill>
                  <a:srgbClr val="FF0000"/>
                </a:solidFill>
                <a:latin typeface="+mn-lt"/>
                <a:ea typeface="HGP創英角ｺﾞｼｯｸUB" pitchFamily="50" charset="-128"/>
              </a:rPr>
              <a:t>12.3</a:t>
            </a:r>
            <a:r>
              <a:rPr lang="en-US" altLang="ja-JP" sz="2000" dirty="0" smtClean="0">
                <a:latin typeface="+mn-lt"/>
                <a:ea typeface="HGP創英角ｺﾞｼｯｸUB" pitchFamily="50" charset="-128"/>
              </a:rPr>
              <a:t>%</a:t>
            </a:r>
            <a:endParaRPr lang="en-US" altLang="ja-JP" sz="2000" dirty="0">
              <a:latin typeface="+mn-lt"/>
              <a:ea typeface="HGP創英角ｺﾞｼｯｸUB" pitchFamily="50" charset="-128"/>
            </a:endParaRPr>
          </a:p>
          <a:p>
            <a:pPr>
              <a:defRPr/>
            </a:pPr>
            <a:r>
              <a:rPr lang="en-US" altLang="ja-JP" sz="2000" dirty="0">
                <a:latin typeface="+mn-lt"/>
                <a:ea typeface="HGP創英角ｺﾞｼｯｸUB" pitchFamily="50" charset="-128"/>
              </a:rPr>
              <a:t> (FWHM) @662keV</a:t>
            </a:r>
          </a:p>
        </p:txBody>
      </p:sp>
      <p:sp>
        <p:nvSpPr>
          <p:cNvPr id="2053" name="AutoShape 23"/>
          <p:cNvSpPr>
            <a:spLocks noChangeArrowheads="1"/>
          </p:cNvSpPr>
          <p:nvPr/>
        </p:nvSpPr>
        <p:spPr bwMode="auto">
          <a:xfrm>
            <a:off x="5138738" y="5173663"/>
            <a:ext cx="504825" cy="431800"/>
          </a:xfrm>
          <a:prstGeom prst="leftRightArrow">
            <a:avLst>
              <a:gd name="adj1" fmla="val 50000"/>
              <a:gd name="adj2" fmla="val 233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ja-JP" sz="2400">
              <a:latin typeface="+mn-lt"/>
              <a:ea typeface="ＭＳ ゴシック" pitchFamily="49" charset="-128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746289" y="4881731"/>
            <a:ext cx="1375698" cy="10156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000" dirty="0">
                <a:latin typeface="+mn-lt"/>
                <a:ea typeface="HGP創英角ｺﾞｼｯｸUB" pitchFamily="50" charset="-128"/>
              </a:rPr>
              <a:t> </a:t>
            </a:r>
            <a:r>
              <a:rPr lang="en-US" altLang="ja-JP" sz="2000" dirty="0" smtClean="0">
                <a:ea typeface="HGP創英角ｺﾞｼｯｸUB" pitchFamily="50" charset="-128"/>
              </a:rPr>
              <a:t>183</a:t>
            </a:r>
            <a:r>
              <a:rPr lang="en-US" altLang="ja-JP" sz="2000" dirty="0" smtClean="0">
                <a:latin typeface="+mn-lt"/>
                <a:ea typeface="HGP創英角ｺﾞｼｯｸUB" pitchFamily="50" charset="-128"/>
              </a:rPr>
              <a:t>[</a:t>
            </a:r>
            <a:r>
              <a:rPr lang="en-US" altLang="ja-JP" sz="2000" dirty="0" err="1" smtClean="0">
                <a:latin typeface="+mn-lt"/>
                <a:ea typeface="HGP創英角ｺﾞｼｯｸUB" pitchFamily="50" charset="-128"/>
              </a:rPr>
              <a:t>deg</a:t>
            </a:r>
            <a:r>
              <a:rPr lang="en-US" altLang="ja-JP" sz="2000" dirty="0">
                <a:latin typeface="+mn-lt"/>
                <a:ea typeface="HGP創英角ｺﾞｼｯｸUB" pitchFamily="50" charset="-128"/>
              </a:rPr>
              <a:t>]</a:t>
            </a:r>
          </a:p>
          <a:p>
            <a:pPr>
              <a:defRPr/>
            </a:pPr>
            <a:r>
              <a:rPr lang="en-US" altLang="ja-JP" sz="2000" dirty="0">
                <a:latin typeface="+mn-lt"/>
                <a:ea typeface="HGP創英角ｺﾞｼｯｸUB" pitchFamily="50" charset="-128"/>
              </a:rPr>
              <a:t> </a:t>
            </a:r>
            <a:r>
              <a:rPr lang="en-US" altLang="ja-JP" sz="2000" dirty="0" smtClean="0">
                <a:ea typeface="HGP創英角ｺﾞｼｯｸUB" pitchFamily="50" charset="-128"/>
              </a:rPr>
              <a:t>17.7</a:t>
            </a:r>
            <a:r>
              <a:rPr lang="en-US" altLang="ja-JP" sz="2000" dirty="0" smtClean="0">
                <a:latin typeface="+mn-lt"/>
                <a:ea typeface="HGP創英角ｺﾞｼｯｸUB" pitchFamily="50" charset="-128"/>
              </a:rPr>
              <a:t>[</a:t>
            </a:r>
            <a:r>
              <a:rPr lang="en-US" altLang="ja-JP" sz="2000" dirty="0" err="1" smtClean="0">
                <a:latin typeface="+mn-lt"/>
                <a:ea typeface="HGP創英角ｺﾞｼｯｸUB" pitchFamily="50" charset="-128"/>
              </a:rPr>
              <a:t>deg</a:t>
            </a:r>
            <a:r>
              <a:rPr lang="en-US" altLang="ja-JP" sz="2000" dirty="0">
                <a:latin typeface="+mn-lt"/>
                <a:ea typeface="HGP創英角ｺﾞｼｯｸUB" pitchFamily="50" charset="-128"/>
              </a:rPr>
              <a:t>]</a:t>
            </a:r>
          </a:p>
          <a:p>
            <a:pPr>
              <a:defRPr/>
            </a:pPr>
            <a:r>
              <a:rPr lang="en-US" altLang="ja-JP" sz="2000" dirty="0" smtClean="0">
                <a:latin typeface="+mn-lt"/>
                <a:ea typeface="HGP創英角ｺﾞｼｯｸUB" pitchFamily="50" charset="-128"/>
              </a:rPr>
              <a:t> 14.3%</a:t>
            </a:r>
            <a:endParaRPr lang="en-US" altLang="ja-JP" sz="2000" dirty="0">
              <a:latin typeface="+mn-lt"/>
              <a:ea typeface="HGP創英角ｺﾞｼｯｸUB" pitchFamily="50" charset="-128"/>
            </a:endParaRPr>
          </a:p>
        </p:txBody>
      </p:sp>
      <p:sp>
        <p:nvSpPr>
          <p:cNvPr id="2055" name="テキスト ボックス 16"/>
          <p:cNvSpPr txBox="1">
            <a:spLocks noChangeArrowheads="1"/>
          </p:cNvSpPr>
          <p:nvPr/>
        </p:nvSpPr>
        <p:spPr bwMode="auto">
          <a:xfrm>
            <a:off x="5875906" y="5822950"/>
            <a:ext cx="2143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dirty="0" smtClean="0">
                <a:ea typeface="ＭＳ ゴシック" pitchFamily="49" charset="-128"/>
              </a:rPr>
              <a:t>SMILE-I</a:t>
            </a:r>
            <a:endParaRPr lang="en-US" altLang="ja-JP" sz="2000" dirty="0">
              <a:latin typeface="+mn-lt"/>
              <a:ea typeface="ＭＳ ゴシック" pitchFamily="49" charset="-128"/>
            </a:endParaRPr>
          </a:p>
        </p:txBody>
      </p:sp>
      <p:sp>
        <p:nvSpPr>
          <p:cNvPr id="2056" name="テキスト ボックス 19"/>
          <p:cNvSpPr txBox="1">
            <a:spLocks noChangeArrowheads="1"/>
          </p:cNvSpPr>
          <p:nvPr/>
        </p:nvSpPr>
        <p:spPr bwMode="auto">
          <a:xfrm>
            <a:off x="120650" y="82073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ja-JP" altLang="ja-JP" sz="3600">
              <a:solidFill>
                <a:schemeClr val="tx2"/>
              </a:solidFill>
              <a:latin typeface="+mn-lt"/>
              <a:ea typeface="ＭＳ ゴシック" pitchFamily="49" charset="-128"/>
            </a:endParaRPr>
          </a:p>
        </p:txBody>
      </p:sp>
      <p:sp>
        <p:nvSpPr>
          <p:cNvPr id="2101" name="Text Box 66"/>
          <p:cNvSpPr txBox="1">
            <a:spLocks noChangeArrowheads="1"/>
          </p:cNvSpPr>
          <p:nvPr/>
        </p:nvSpPr>
        <p:spPr bwMode="auto">
          <a:xfrm>
            <a:off x="1042988" y="765175"/>
            <a:ext cx="11689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0070C0"/>
                </a:solidFill>
              </a:rPr>
              <a:t>SMILE-I</a:t>
            </a:r>
            <a:endParaRPr lang="en-US" altLang="ja-JP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102" name="Text Box 67"/>
          <p:cNvSpPr txBox="1">
            <a:spLocks noChangeArrowheads="1"/>
          </p:cNvSpPr>
          <p:nvPr/>
        </p:nvSpPr>
        <p:spPr bwMode="auto">
          <a:xfrm>
            <a:off x="5651500" y="2483604"/>
            <a:ext cx="11689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0070C0"/>
                </a:solidFill>
              </a:rPr>
              <a:t>SMILE-I</a:t>
            </a:r>
            <a:endParaRPr lang="en-US" altLang="ja-JP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103" name="Text Box 68"/>
          <p:cNvSpPr txBox="1">
            <a:spLocks noChangeArrowheads="1"/>
          </p:cNvSpPr>
          <p:nvPr/>
        </p:nvSpPr>
        <p:spPr bwMode="auto">
          <a:xfrm>
            <a:off x="7121987" y="1936751"/>
            <a:ext cx="1747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latin typeface="+mn-lt"/>
              </a:rPr>
              <a:t>(30 cm)</a:t>
            </a:r>
            <a:r>
              <a:rPr lang="en-US" altLang="ja-JP" baseline="30000" dirty="0">
                <a:solidFill>
                  <a:srgbClr val="FF0000"/>
                </a:solidFill>
                <a:latin typeface="+mn-lt"/>
              </a:rPr>
              <a:t>3</a:t>
            </a:r>
            <a:r>
              <a:rPr lang="en-US" altLang="ja-JP" dirty="0">
                <a:solidFill>
                  <a:srgbClr val="FF0000"/>
                </a:solidFill>
                <a:latin typeface="+mn-lt"/>
              </a:rPr>
              <a:t> ETCC</a:t>
            </a:r>
          </a:p>
        </p:txBody>
      </p:sp>
      <p:sp>
        <p:nvSpPr>
          <p:cNvPr id="2104" name="Text Box 69"/>
          <p:cNvSpPr txBox="1">
            <a:spLocks noChangeArrowheads="1"/>
          </p:cNvSpPr>
          <p:nvPr/>
        </p:nvSpPr>
        <p:spPr bwMode="auto">
          <a:xfrm>
            <a:off x="2188033" y="1566863"/>
            <a:ext cx="174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latin typeface="+mn-lt"/>
              </a:rPr>
              <a:t>(30 cm)</a:t>
            </a:r>
            <a:r>
              <a:rPr lang="en-US" altLang="ja-JP" baseline="30000" dirty="0">
                <a:solidFill>
                  <a:srgbClr val="FF0000"/>
                </a:solidFill>
                <a:latin typeface="+mn-lt"/>
              </a:rPr>
              <a:t>3</a:t>
            </a:r>
            <a:r>
              <a:rPr lang="en-US" altLang="ja-JP" dirty="0">
                <a:solidFill>
                  <a:srgbClr val="FF0000"/>
                </a:solidFill>
                <a:latin typeface="+mn-lt"/>
              </a:rPr>
              <a:t> ETCC</a:t>
            </a:r>
          </a:p>
        </p:txBody>
      </p:sp>
      <p:sp>
        <p:nvSpPr>
          <p:cNvPr id="60" name="タイトル 2"/>
          <p:cNvSpPr txBox="1">
            <a:spLocks/>
          </p:cNvSpPr>
          <p:nvPr/>
        </p:nvSpPr>
        <p:spPr>
          <a:xfrm>
            <a:off x="0" y="0"/>
            <a:ext cx="9072563" cy="573088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ja-JP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GP創英角ｺﾞｼｯｸUB" pitchFamily="50" charset="-128"/>
                <a:cs typeface="+mj-cs"/>
              </a:rPr>
              <a:t>Angular </a:t>
            </a:r>
            <a:r>
              <a:rPr lang="en-US" altLang="ja-JP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GP創英角ｺﾞｼｯｸUB" pitchFamily="50" charset="-128"/>
                <a:cs typeface="+mj-cs"/>
              </a:rPr>
              <a:t>and </a:t>
            </a:r>
            <a:r>
              <a:rPr lang="en-US" altLang="ja-JP" sz="3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GP創英角ｺﾞｼｯｸUB" pitchFamily="50" charset="-128"/>
                <a:cs typeface="+mj-cs"/>
              </a:rPr>
              <a:t>e</a:t>
            </a:r>
            <a:r>
              <a:rPr lang="en-US" altLang="ja-JP" sz="32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HGP創英角ｺﾞｼｯｸUB" pitchFamily="50" charset="-128"/>
                <a:cs typeface="+mj-cs"/>
              </a:rPr>
              <a:t>nergy resolutions</a:t>
            </a:r>
            <a:endParaRPr lang="ja-JP" altLang="en-US" sz="32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HGP創英角ｺﾞｼｯｸUB" pitchFamily="50" charset="-128"/>
              <a:cs typeface="+mj-cs"/>
            </a:endParaRPr>
          </a:p>
        </p:txBody>
      </p:sp>
      <p:sp>
        <p:nvSpPr>
          <p:cNvPr id="2059" name="Text Box 8"/>
          <p:cNvSpPr txBox="1">
            <a:spLocks noChangeArrowheads="1"/>
          </p:cNvSpPr>
          <p:nvPr/>
        </p:nvSpPr>
        <p:spPr bwMode="auto">
          <a:xfrm>
            <a:off x="3419475" y="799877"/>
            <a:ext cx="833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2000" dirty="0">
                <a:solidFill>
                  <a:schemeClr val="tx2"/>
                </a:solidFill>
                <a:latin typeface="+mn-lt"/>
                <a:ea typeface="HGP創英角ｺﾞｼｯｸUB" pitchFamily="50" charset="-128"/>
              </a:rPr>
              <a:t>SPD</a:t>
            </a:r>
          </a:p>
        </p:txBody>
      </p:sp>
      <p:sp>
        <p:nvSpPr>
          <p:cNvPr id="2060" name="Text Box 8"/>
          <p:cNvSpPr txBox="1">
            <a:spLocks noChangeArrowheads="1"/>
          </p:cNvSpPr>
          <p:nvPr/>
        </p:nvSpPr>
        <p:spPr bwMode="auto">
          <a:xfrm>
            <a:off x="3203848" y="2852936"/>
            <a:ext cx="833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2000" dirty="0">
                <a:solidFill>
                  <a:schemeClr val="tx2"/>
                </a:solidFill>
                <a:latin typeface="+mn-lt"/>
                <a:ea typeface="HGP創英角ｺﾞｼｯｸUB" pitchFamily="50" charset="-128"/>
              </a:rPr>
              <a:t>ARM</a:t>
            </a:r>
          </a:p>
        </p:txBody>
      </p:sp>
      <p:sp>
        <p:nvSpPr>
          <p:cNvPr id="62" name="Text Box 5"/>
          <p:cNvSpPr txBox="1">
            <a:spLocks noChangeArrowheads="1"/>
          </p:cNvSpPr>
          <p:nvPr/>
        </p:nvSpPr>
        <p:spPr bwMode="auto">
          <a:xfrm>
            <a:off x="5148064" y="6165304"/>
            <a:ext cx="395820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</a:rPr>
              <a:t>ARM : Angular Resolution Measure</a:t>
            </a:r>
            <a:endParaRPr lang="en-US" altLang="ja-JP" dirty="0">
              <a:solidFill>
                <a:schemeClr val="tx2"/>
              </a:solidFill>
              <a:latin typeface="Comic Sans MS" pitchFamily="66" charset="0"/>
              <a:ea typeface="富士ポップ"/>
              <a:cs typeface="富士ポップ"/>
            </a:endParaRPr>
          </a:p>
          <a:p>
            <a:r>
              <a:rPr lang="en-US" altLang="ja-JP" dirty="0">
                <a:solidFill>
                  <a:schemeClr val="tx2"/>
                </a:solidFill>
                <a:latin typeface="Comic Sans MS" pitchFamily="66" charset="0"/>
              </a:rPr>
              <a:t>SPD : Scatter Plane Deviation</a:t>
            </a:r>
            <a:endParaRPr lang="en-US" altLang="ja-JP" dirty="0">
              <a:solidFill>
                <a:schemeClr val="tx2"/>
              </a:solidFill>
              <a:latin typeface="Comic Sans MS" pitchFamily="66" charset="0"/>
              <a:ea typeface="富士ポップ"/>
              <a:cs typeface="富士ポップ"/>
            </a:endParaRPr>
          </a:p>
        </p:txBody>
      </p:sp>
      <p:sp>
        <p:nvSpPr>
          <p:cNvPr id="63" name="Text Box 66"/>
          <p:cNvSpPr txBox="1">
            <a:spLocks noChangeArrowheads="1"/>
          </p:cNvSpPr>
          <p:nvPr/>
        </p:nvSpPr>
        <p:spPr bwMode="auto">
          <a:xfrm>
            <a:off x="1653139" y="2306639"/>
            <a:ext cx="11689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 smtClean="0">
                <a:solidFill>
                  <a:srgbClr val="0070C0"/>
                </a:solidFill>
              </a:rPr>
              <a:t>SMILE-I</a:t>
            </a:r>
            <a:endParaRPr lang="en-US" altLang="ja-JP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64" name="Text Box 69"/>
          <p:cNvSpPr txBox="1">
            <a:spLocks noChangeArrowheads="1"/>
          </p:cNvSpPr>
          <p:nvPr/>
        </p:nvSpPr>
        <p:spPr bwMode="auto">
          <a:xfrm>
            <a:off x="2562225" y="3898379"/>
            <a:ext cx="1746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latin typeface="+mn-lt"/>
              </a:rPr>
              <a:t>(30 cm)</a:t>
            </a:r>
            <a:r>
              <a:rPr lang="en-US" altLang="ja-JP" baseline="30000" dirty="0">
                <a:solidFill>
                  <a:srgbClr val="FF0000"/>
                </a:solidFill>
                <a:latin typeface="+mn-lt"/>
              </a:rPr>
              <a:t>3</a:t>
            </a:r>
            <a:r>
              <a:rPr lang="en-US" altLang="ja-JP" dirty="0">
                <a:solidFill>
                  <a:srgbClr val="FF0000"/>
                </a:solidFill>
                <a:latin typeface="+mn-lt"/>
              </a:rPr>
              <a:t> ETCC</a:t>
            </a:r>
          </a:p>
        </p:txBody>
      </p:sp>
    </p:spTree>
    <p:extLst>
      <p:ext uri="{BB962C8B-B14F-4D97-AF65-F5344CB8AC3E}">
        <p14:creationId xmlns:p14="http://schemas.microsoft.com/office/powerpoint/2010/main" val="16115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7.2|27.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2327</TotalTime>
  <Words>2061</Words>
  <Application>Microsoft Office PowerPoint</Application>
  <PresentationFormat>画面に合わせる (4:3)</PresentationFormat>
  <Paragraphs>566</Paragraphs>
  <Slides>29</Slides>
  <Notes>2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1" baseType="lpstr">
      <vt:lpstr>フレッシュ</vt:lpstr>
      <vt:lpstr>Picture</vt:lpstr>
      <vt:lpstr>Development of the Balloon-Borne sub-MeV Gamma-ray Compton Camera Using an Electron-Tracking Gaseous TPC and a Scintillation Camera</vt:lpstr>
      <vt:lpstr>Motivation (sub-MeV/MeV gamma-ray astronomy )</vt:lpstr>
      <vt:lpstr>Electron-Tracking Compton Camera (ETCC)</vt:lpstr>
      <vt:lpstr>Sub-MeV gamma-ray Imaging  Loaded-on-balloon Experiment (SMILE)</vt:lpstr>
      <vt:lpstr>Gaseous TPC  (micro-TPC)</vt:lpstr>
      <vt:lpstr>Scintillation Camera</vt:lpstr>
      <vt:lpstr>(30 cm)3 prototype ETCC</vt:lpstr>
      <vt:lpstr>Imaging performance</vt:lpstr>
      <vt:lpstr>PowerPoint プレゼンテーション</vt:lpstr>
      <vt:lpstr>New readout circuit of the scintillation camera for SMILE-II</vt:lpstr>
      <vt:lpstr>PowerPoint プレゼンテーション</vt:lpstr>
      <vt:lpstr>PowerPoint プレゼンテーション</vt:lpstr>
      <vt:lpstr>Performances of the new readout circuit</vt:lpstr>
      <vt:lpstr>conclusion</vt:lpstr>
      <vt:lpstr>Future work</vt:lpstr>
      <vt:lpstr>Future work</vt:lpstr>
      <vt:lpstr>PowerPoint プレゼンテーション</vt:lpstr>
      <vt:lpstr>Motivation</vt:lpstr>
      <vt:lpstr>MeV gamma-ray imaging</vt:lpstr>
      <vt:lpstr>COMPTEL (CGRO:1991～2000)</vt:lpstr>
      <vt:lpstr>Background of COMPTEL</vt:lpstr>
      <vt:lpstr>Comparison with the usual Compton method</vt:lpstr>
      <vt:lpstr>Electron-Tracking Compton Camera (ETCC)</vt:lpstr>
      <vt:lpstr>SMILE-I gondola</vt:lpstr>
      <vt:lpstr>1st Flight SMILE</vt:lpstr>
      <vt:lpstr>1st Flight SMILE</vt:lpstr>
      <vt:lpstr>1st Flight SMILE</vt:lpstr>
      <vt:lpstr>Sensitivity of X/Gamma-ray observations</vt:lpstr>
      <vt:lpstr>GEM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the Balloon-Borne sub-MeV Gamma-ray Compton Camera Using an Electron-Tracking Gaseous TPC and a Scintillation Camera</dc:title>
  <dc:creator>Mizumoto Tetsuya</dc:creator>
  <cp:lastModifiedBy>Mizumoto Tetsuya</cp:lastModifiedBy>
  <cp:revision>123</cp:revision>
  <dcterms:created xsi:type="dcterms:W3CDTF">2011-09-05T02:54:12Z</dcterms:created>
  <dcterms:modified xsi:type="dcterms:W3CDTF">2011-09-11T21:15:37Z</dcterms:modified>
</cp:coreProperties>
</file>