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7" r:id="rId3"/>
    <p:sldId id="257" r:id="rId4"/>
    <p:sldId id="270" r:id="rId5"/>
    <p:sldId id="258" r:id="rId6"/>
    <p:sldId id="259" r:id="rId7"/>
    <p:sldId id="267" r:id="rId8"/>
    <p:sldId id="261" r:id="rId9"/>
    <p:sldId id="290" r:id="rId10"/>
    <p:sldId id="291" r:id="rId11"/>
    <p:sldId id="292" r:id="rId12"/>
    <p:sldId id="262" r:id="rId13"/>
    <p:sldId id="272" r:id="rId14"/>
    <p:sldId id="280" r:id="rId15"/>
    <p:sldId id="271" r:id="rId16"/>
    <p:sldId id="285" r:id="rId17"/>
    <p:sldId id="276" r:id="rId18"/>
    <p:sldId id="265" r:id="rId19"/>
    <p:sldId id="284" r:id="rId20"/>
    <p:sldId id="263" r:id="rId21"/>
    <p:sldId id="277" r:id="rId22"/>
    <p:sldId id="278" r:id="rId23"/>
    <p:sldId id="286" r:id="rId24"/>
    <p:sldId id="281" r:id="rId25"/>
    <p:sldId id="282" r:id="rId26"/>
    <p:sldId id="289" r:id="rId27"/>
    <p:sldId id="288" r:id="rId28"/>
    <p:sldId id="279" r:id="rId29"/>
    <p:sldId id="283" r:id="rId30"/>
    <p:sldId id="275" r:id="rId31"/>
    <p:sldId id="274" r:id="rId32"/>
    <p:sldId id="269" r:id="rId33"/>
    <p:sldId id="266" r:id="rId34"/>
  </p:sldIdLst>
  <p:sldSz cx="9144000" cy="6858000" type="screen4x3"/>
  <p:notesSz cx="6972300" cy="10109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FD37A-63FF-4A9F-9C3D-5084075F2D77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413480-416F-41CD-82D0-D7AB9AE013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6C345-8BB9-4E1A-940A-9BFE1AFA9274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58A45-29C7-4725-B1F7-B57DFC3603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D316-9E17-48C2-BE38-BEDC7F361962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DABA3-0F1F-406E-B418-5C609AB489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A6104-5747-4145-8B75-EDE7DBF7332C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8A9-F39B-462F-AF2A-D3BF70ECF7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EA6D5-2D34-455B-A210-6CC38B20E5D3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82D17-162E-4F03-87B6-2EC0478871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18A0-C9FA-4432-8ECE-05041F5376E7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0D814-0BD1-432D-8A24-401B07FD9C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69352-F405-452D-B10E-7B290D8F41AA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E08B6-4C3F-4DDA-B33A-7E6CC71585E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A4604-C8D7-4C19-B75C-9E34ED282D1F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9D7D-D85C-45A2-AABC-61419BDFD32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4825-763A-43F3-81C8-CDED0C24A05D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0222-8E4D-4350-A3E6-048D05017EA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EEA97-6ED3-4118-BEFF-5800F14E3DF3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1EDBA-5055-4FCF-8534-84966B577A7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9DC49-5047-4579-AB12-4D2DE36225B4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FA98F-3E3B-4186-833C-30D70FDC8F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CBE530-A311-42BB-87BB-F10F054D1F3A}" type="datetimeFigureOut">
              <a:rPr lang="en-US"/>
              <a:pPr>
                <a:defRPr/>
              </a:pPr>
              <a:t>9/15/2011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7762F47B-3AA2-4610-BA3E-D5BE8C3062E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6" r:id="rId2"/>
    <p:sldLayoutId id="2147483984" r:id="rId3"/>
    <p:sldLayoutId id="2147483977" r:id="rId4"/>
    <p:sldLayoutId id="2147483978" r:id="rId5"/>
    <p:sldLayoutId id="2147483979" r:id="rId6"/>
    <p:sldLayoutId id="2147483980" r:id="rId7"/>
    <p:sldLayoutId id="2147483985" r:id="rId8"/>
    <p:sldLayoutId id="2147483986" r:id="rId9"/>
    <p:sldLayoutId id="2147483981" r:id="rId10"/>
    <p:sldLayoutId id="21474839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>
          <a:xfrm>
            <a:off x="1357313" y="3286125"/>
            <a:ext cx="6400800" cy="1752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dirty="0" smtClean="0">
                <a:solidFill>
                  <a:schemeClr val="tx1"/>
                </a:solidFill>
              </a:rPr>
              <a:t>Mike </a:t>
            </a:r>
            <a:r>
              <a:rPr lang="en-GB" dirty="0" err="1" smtClean="0">
                <a:solidFill>
                  <a:schemeClr val="tx1"/>
                </a:solidFill>
              </a:rPr>
              <a:t>Slee</a:t>
            </a:r>
            <a:endParaRPr lang="en-GB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dirty="0" smtClean="0">
                <a:solidFill>
                  <a:schemeClr val="tx1"/>
                </a:solidFill>
              </a:rPr>
              <a:t>PSD9-Aberystwyth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>
                <a:solidFill>
                  <a:schemeClr val="tx1"/>
                </a:solidFill>
              </a:rPr>
              <a:t>15/09/2011</a:t>
            </a:r>
          </a:p>
          <a:p>
            <a:pPr eaLnBrk="1" hangingPunct="1">
              <a:buFont typeface="Arial" charset="0"/>
              <a:buNone/>
            </a:pPr>
            <a:endParaRPr lang="en-GB" dirty="0" smtClean="0"/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Preliminary results for </a:t>
            </a:r>
            <a:r>
              <a:rPr lang="en-GB" dirty="0" smtClean="0"/>
              <a:t>Compton </a:t>
            </a:r>
            <a:r>
              <a:rPr lang="en-GB" dirty="0" smtClean="0"/>
              <a:t>Imaging </a:t>
            </a:r>
            <a:r>
              <a:rPr lang="en-GB" dirty="0" smtClean="0"/>
              <a:t>of the AGATA A006 detector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5929313"/>
            <a:ext cx="2741613" cy="633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 descr="Agat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3500438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Straight Connector 27"/>
          <p:cNvCxnSpPr>
            <a:endCxn id="31" idx="1"/>
          </p:cNvCxnSpPr>
          <p:nvPr/>
        </p:nvCxnSpPr>
        <p:spPr bwMode="auto">
          <a:xfrm>
            <a:off x="2357438" y="2571750"/>
            <a:ext cx="773112" cy="392113"/>
          </a:xfrm>
          <a:prstGeom prst="line">
            <a:avLst/>
          </a:prstGeom>
          <a:ln w="31750" cap="sq" cmpd="sng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44" idx="0"/>
          </p:cNvCxnSpPr>
          <p:nvPr/>
        </p:nvCxnSpPr>
        <p:spPr bwMode="auto">
          <a:xfrm flipV="1">
            <a:off x="3287713" y="2201863"/>
            <a:ext cx="2368550" cy="92233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5-Point Star 29"/>
          <p:cNvSpPr/>
          <p:nvPr/>
        </p:nvSpPr>
        <p:spPr bwMode="auto">
          <a:xfrm>
            <a:off x="2143125" y="2357438"/>
            <a:ext cx="376238" cy="32067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1" name="5-Point Star 30"/>
          <p:cNvSpPr/>
          <p:nvPr/>
        </p:nvSpPr>
        <p:spPr bwMode="auto">
          <a:xfrm>
            <a:off x="3130550" y="2841625"/>
            <a:ext cx="376238" cy="32067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2" name="Arc 31"/>
          <p:cNvSpPr/>
          <p:nvPr/>
        </p:nvSpPr>
        <p:spPr bwMode="auto">
          <a:xfrm>
            <a:off x="3500438" y="3357563"/>
            <a:ext cx="1122362" cy="1457325"/>
          </a:xfrm>
          <a:prstGeom prst="arc">
            <a:avLst>
              <a:gd name="adj1" fmla="val 19622295"/>
              <a:gd name="adj2" fmla="val 411211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3320" name="TextBox 24"/>
          <p:cNvSpPr txBox="1">
            <a:spLocks noChangeArrowheads="1"/>
          </p:cNvSpPr>
          <p:nvPr/>
        </p:nvSpPr>
        <p:spPr bwMode="auto">
          <a:xfrm>
            <a:off x="2857500" y="3786188"/>
            <a:ext cx="1035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Scatter</a:t>
            </a:r>
          </a:p>
          <a:p>
            <a:pPr algn="just"/>
            <a:r>
              <a:rPr lang="en-GB" sz="1000">
                <a:latin typeface="Calibri" pitchFamily="34" charset="0"/>
              </a:rPr>
              <a:t>  </a:t>
            </a:r>
          </a:p>
        </p:txBody>
      </p:sp>
      <p:sp>
        <p:nvSpPr>
          <p:cNvPr id="13321" name="TextBox 25"/>
          <p:cNvSpPr txBox="1">
            <a:spLocks noChangeArrowheads="1"/>
          </p:cNvSpPr>
          <p:nvPr/>
        </p:nvSpPr>
        <p:spPr bwMode="auto">
          <a:xfrm>
            <a:off x="1928813" y="3929063"/>
            <a:ext cx="1241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Absorber</a:t>
            </a:r>
          </a:p>
          <a:p>
            <a:r>
              <a:rPr lang="en-GB" sz="1000">
                <a:latin typeface="Calibri" pitchFamily="34" charset="0"/>
              </a:rPr>
              <a:t>     </a:t>
            </a:r>
          </a:p>
        </p:txBody>
      </p: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4000500" y="3643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ɵ</a:t>
            </a:r>
          </a:p>
        </p:txBody>
      </p: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2857500" y="928688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Interaction 1</a:t>
            </a:r>
          </a:p>
        </p:txBody>
      </p:sp>
      <p:sp>
        <p:nvSpPr>
          <p:cNvPr id="37" name="TextBox 30"/>
          <p:cNvSpPr txBox="1">
            <a:spLocks noChangeArrowheads="1"/>
          </p:cNvSpPr>
          <p:nvPr/>
        </p:nvSpPr>
        <p:spPr bwMode="auto">
          <a:xfrm>
            <a:off x="1571625" y="928688"/>
            <a:ext cx="1428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Interaction 2</a:t>
            </a:r>
          </a:p>
        </p:txBody>
      </p:sp>
      <p:cxnSp>
        <p:nvCxnSpPr>
          <p:cNvPr id="38" name="Straight Arrow Connector 37"/>
          <p:cNvCxnSpPr>
            <a:stCxn id="37" idx="2"/>
            <a:endCxn id="30" idx="0"/>
          </p:cNvCxnSpPr>
          <p:nvPr/>
        </p:nvCxnSpPr>
        <p:spPr bwMode="auto">
          <a:xfrm rot="16200000" flipH="1">
            <a:off x="1762918" y="1789907"/>
            <a:ext cx="1090613" cy="444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 rot="5400000">
            <a:off x="2472532" y="2151856"/>
            <a:ext cx="1625600" cy="47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473700" y="1565275"/>
            <a:ext cx="13128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Cone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143250" y="5143500"/>
            <a:ext cx="1357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Scatter angle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rot="5400000" flipH="1" flipV="1">
            <a:off x="3455988" y="4473575"/>
            <a:ext cx="1123950" cy="3206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1" idx="3"/>
            <a:endCxn id="45" idx="2"/>
          </p:cNvCxnSpPr>
          <p:nvPr/>
        </p:nvCxnSpPr>
        <p:spPr bwMode="auto">
          <a:xfrm rot="16200000" flipH="1">
            <a:off x="2864644" y="3733006"/>
            <a:ext cx="2695575" cy="15541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 bwMode="auto">
          <a:xfrm rot="483295">
            <a:off x="4764088" y="2185988"/>
            <a:ext cx="1185862" cy="36242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5" name="Sun 44"/>
          <p:cNvSpPr/>
          <p:nvPr/>
        </p:nvSpPr>
        <p:spPr bwMode="auto">
          <a:xfrm>
            <a:off x="4803775" y="5534025"/>
            <a:ext cx="376238" cy="323850"/>
          </a:xfrm>
          <a:prstGeom prst="sun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3465513" y="3124200"/>
            <a:ext cx="1841500" cy="9921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4" name="TextBox 26"/>
          <p:cNvSpPr txBox="1">
            <a:spLocks noChangeArrowheads="1"/>
          </p:cNvSpPr>
          <p:nvPr/>
        </p:nvSpPr>
        <p:spPr bwMode="auto">
          <a:xfrm>
            <a:off x="4714875" y="5929313"/>
            <a:ext cx="1143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Source</a:t>
            </a:r>
          </a:p>
        </p:txBody>
      </p:sp>
      <p:sp>
        <p:nvSpPr>
          <p:cNvPr id="25" name="Oval 24"/>
          <p:cNvSpPr/>
          <p:nvPr/>
        </p:nvSpPr>
        <p:spPr>
          <a:xfrm>
            <a:off x="5286380" y="4071942"/>
            <a:ext cx="71438" cy="7143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214950"/>
            <a:ext cx="1857375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6215082"/>
            <a:ext cx="121443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164288" y="5805264"/>
            <a:ext cx="819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</a:t>
            </a:r>
            <a:endParaRPr lang="en-US" dirty="0"/>
          </a:p>
        </p:txBody>
      </p:sp>
      <p:sp>
        <p:nvSpPr>
          <p:cNvPr id="47" name="Content Placeholder 46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064"/>
          </a:xfrm>
        </p:spPr>
        <p:txBody>
          <a:bodyPr>
            <a:normAutofit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79512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Energy deposited in the first interaction and total energy of gamma-ray determines the incident angle.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7" grpId="1"/>
      <p:bldP spid="41" grpId="0"/>
      <p:bldP spid="25" grpId="0" animBg="1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Cone Reconstruction</a:t>
            </a:r>
          </a:p>
        </p:txBody>
      </p:sp>
      <p:sp>
        <p:nvSpPr>
          <p:cNvPr id="5" name="Oval 4"/>
          <p:cNvSpPr/>
          <p:nvPr/>
        </p:nvSpPr>
        <p:spPr>
          <a:xfrm>
            <a:off x="2699792" y="3789040"/>
            <a:ext cx="2952328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20678262">
            <a:off x="4680905" y="2633805"/>
            <a:ext cx="792088" cy="2016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336240">
            <a:off x="5076056" y="4365104"/>
            <a:ext cx="2376264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851359">
            <a:off x="3827487" y="3963088"/>
            <a:ext cx="208823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9817167">
            <a:off x="5435595" y="3384580"/>
            <a:ext cx="2160240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635561">
            <a:off x="4699768" y="4123476"/>
            <a:ext cx="936104" cy="172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63" y="571500"/>
            <a:ext cx="8358187" cy="412420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The three main sources of error are :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           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	1) Finite energy resolution of detector.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                                                                                        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	 2) Finite position resolution of the detector.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	3) Non –zero momentum of the bound electron .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          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The first and third sources of error affect the determination of the opening angle of the cone and the final one affects the determination of the axis.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To reduce these errors a gamma-ray detector with excellent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itchFamily="34" charset="0"/>
              </a:rPr>
              <a:t>energy and position resolution is required.</a:t>
            </a:r>
            <a:endParaRPr lang="en-GB" dirty="0">
              <a:latin typeface="+mn-lt"/>
              <a:cs typeface="+mn-cs"/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Content Placeholder 3" descr="Agat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88"/>
            <a:ext cx="3500438" cy="3336925"/>
          </a:xfrm>
        </p:spPr>
      </p:pic>
      <p:cxnSp>
        <p:nvCxnSpPr>
          <p:cNvPr id="28" name="Straight Connector 27"/>
          <p:cNvCxnSpPr>
            <a:endCxn id="31" idx="1"/>
          </p:cNvCxnSpPr>
          <p:nvPr/>
        </p:nvCxnSpPr>
        <p:spPr bwMode="auto">
          <a:xfrm>
            <a:off x="2357438" y="2571750"/>
            <a:ext cx="773112" cy="392113"/>
          </a:xfrm>
          <a:prstGeom prst="line">
            <a:avLst/>
          </a:prstGeom>
          <a:ln w="31750" cap="sq" cmpd="sng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44" idx="0"/>
          </p:cNvCxnSpPr>
          <p:nvPr/>
        </p:nvCxnSpPr>
        <p:spPr bwMode="auto">
          <a:xfrm flipV="1">
            <a:off x="3287713" y="2201863"/>
            <a:ext cx="2368550" cy="92233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5-Point Star 29"/>
          <p:cNvSpPr/>
          <p:nvPr/>
        </p:nvSpPr>
        <p:spPr bwMode="auto">
          <a:xfrm>
            <a:off x="2143125" y="2357438"/>
            <a:ext cx="376238" cy="32067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1" name="5-Point Star 30"/>
          <p:cNvSpPr/>
          <p:nvPr/>
        </p:nvSpPr>
        <p:spPr bwMode="auto">
          <a:xfrm>
            <a:off x="3130550" y="2841625"/>
            <a:ext cx="376238" cy="32067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2" name="Arc 31"/>
          <p:cNvSpPr/>
          <p:nvPr/>
        </p:nvSpPr>
        <p:spPr bwMode="auto">
          <a:xfrm>
            <a:off x="3500438" y="3357563"/>
            <a:ext cx="1122362" cy="1457325"/>
          </a:xfrm>
          <a:prstGeom prst="arc">
            <a:avLst>
              <a:gd name="adj1" fmla="val 19622295"/>
              <a:gd name="adj2" fmla="val 411211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3320" name="TextBox 24"/>
          <p:cNvSpPr txBox="1">
            <a:spLocks noChangeArrowheads="1"/>
          </p:cNvSpPr>
          <p:nvPr/>
        </p:nvSpPr>
        <p:spPr bwMode="auto">
          <a:xfrm>
            <a:off x="2857500" y="3786188"/>
            <a:ext cx="1035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Scatter</a:t>
            </a:r>
          </a:p>
          <a:p>
            <a:pPr algn="just"/>
            <a:r>
              <a:rPr lang="en-GB" sz="1000">
                <a:latin typeface="Calibri" pitchFamily="34" charset="0"/>
              </a:rPr>
              <a:t>  </a:t>
            </a:r>
          </a:p>
        </p:txBody>
      </p:sp>
      <p:sp>
        <p:nvSpPr>
          <p:cNvPr id="13321" name="TextBox 25"/>
          <p:cNvSpPr txBox="1">
            <a:spLocks noChangeArrowheads="1"/>
          </p:cNvSpPr>
          <p:nvPr/>
        </p:nvSpPr>
        <p:spPr bwMode="auto">
          <a:xfrm>
            <a:off x="1928813" y="3929063"/>
            <a:ext cx="1241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Absorber</a:t>
            </a:r>
          </a:p>
          <a:p>
            <a:r>
              <a:rPr lang="en-GB" sz="1000">
                <a:latin typeface="Calibri" pitchFamily="34" charset="0"/>
              </a:rPr>
              <a:t>     </a:t>
            </a:r>
          </a:p>
        </p:txBody>
      </p: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4000500" y="3643313"/>
            <a:ext cx="390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ɵ</a:t>
            </a:r>
          </a:p>
        </p:txBody>
      </p: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2857500" y="928688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Interaction 1</a:t>
            </a:r>
          </a:p>
        </p:txBody>
      </p:sp>
      <p:sp>
        <p:nvSpPr>
          <p:cNvPr id="37" name="TextBox 30"/>
          <p:cNvSpPr txBox="1">
            <a:spLocks noChangeArrowheads="1"/>
          </p:cNvSpPr>
          <p:nvPr/>
        </p:nvSpPr>
        <p:spPr bwMode="auto">
          <a:xfrm>
            <a:off x="1571625" y="928688"/>
            <a:ext cx="1428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Interaction 2</a:t>
            </a:r>
          </a:p>
        </p:txBody>
      </p:sp>
      <p:cxnSp>
        <p:nvCxnSpPr>
          <p:cNvPr id="38" name="Straight Arrow Connector 37"/>
          <p:cNvCxnSpPr>
            <a:stCxn id="37" idx="2"/>
            <a:endCxn id="30" idx="0"/>
          </p:cNvCxnSpPr>
          <p:nvPr/>
        </p:nvCxnSpPr>
        <p:spPr bwMode="auto">
          <a:xfrm rot="16200000" flipH="1">
            <a:off x="1762918" y="1789907"/>
            <a:ext cx="1090613" cy="444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 rot="5400000">
            <a:off x="2472532" y="2151856"/>
            <a:ext cx="1625600" cy="47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473700" y="1565275"/>
            <a:ext cx="13128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Cone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143250" y="5143500"/>
            <a:ext cx="1357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Scatter angle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rot="5400000" flipH="1" flipV="1">
            <a:off x="3455988" y="4473575"/>
            <a:ext cx="1123950" cy="3206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1" idx="3"/>
            <a:endCxn id="45" idx="2"/>
          </p:cNvCxnSpPr>
          <p:nvPr/>
        </p:nvCxnSpPr>
        <p:spPr bwMode="auto">
          <a:xfrm rot="16200000" flipH="1">
            <a:off x="2864644" y="3733006"/>
            <a:ext cx="2695575" cy="15541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 bwMode="auto">
          <a:xfrm rot="483295">
            <a:off x="4764088" y="2185988"/>
            <a:ext cx="1185862" cy="36242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5" name="Sun 44"/>
          <p:cNvSpPr/>
          <p:nvPr/>
        </p:nvSpPr>
        <p:spPr bwMode="auto">
          <a:xfrm>
            <a:off x="4803775" y="5534025"/>
            <a:ext cx="376238" cy="323850"/>
          </a:xfrm>
          <a:prstGeom prst="sun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3465513" y="3124200"/>
            <a:ext cx="1841500" cy="9921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4" name="TextBox 26"/>
          <p:cNvSpPr txBox="1">
            <a:spLocks noChangeArrowheads="1"/>
          </p:cNvSpPr>
          <p:nvPr/>
        </p:nvSpPr>
        <p:spPr bwMode="auto">
          <a:xfrm>
            <a:off x="4714875" y="5929313"/>
            <a:ext cx="1143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Source</a:t>
            </a:r>
          </a:p>
        </p:txBody>
      </p:sp>
      <p:sp>
        <p:nvSpPr>
          <p:cNvPr id="25" name="Oval 24"/>
          <p:cNvSpPr/>
          <p:nvPr/>
        </p:nvSpPr>
        <p:spPr>
          <a:xfrm>
            <a:off x="5286380" y="4071942"/>
            <a:ext cx="71438" cy="7143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7" grpId="1"/>
      <p:bldP spid="40" grpId="0"/>
      <p:bldP spid="41" grpId="0"/>
      <p:bldP spid="4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Cone Reconstruction</a:t>
            </a:r>
          </a:p>
        </p:txBody>
      </p:sp>
      <p:pic>
        <p:nvPicPr>
          <p:cNvPr id="5" name="Picture 57" descr="overlap.JPG"/>
          <p:cNvPicPr>
            <a:picLocks noChangeAspect="1"/>
          </p:cNvPicPr>
          <p:nvPr/>
        </p:nvPicPr>
        <p:blipFill>
          <a:blip r:embed="rId2" cstate="print"/>
          <a:srcRect l="10001" t="11458" r="23077" b="40417"/>
          <a:stretch>
            <a:fillRect/>
          </a:stretch>
        </p:blipFill>
        <p:spPr bwMode="auto">
          <a:xfrm>
            <a:off x="2428860" y="1500174"/>
            <a:ext cx="4643470" cy="463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Experimental Method</a:t>
            </a: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00174"/>
            <a:ext cx="4038600" cy="2500312"/>
          </a:xfrm>
        </p:spPr>
      </p:pic>
      <p:sp>
        <p:nvSpPr>
          <p:cNvPr id="16388" name="Content Placeholder 4"/>
          <p:cNvSpPr>
            <a:spLocks noGrp="1"/>
          </p:cNvSpPr>
          <p:nvPr>
            <p:ph sz="quarter" idx="2"/>
          </p:nvPr>
        </p:nvSpPr>
        <p:spPr>
          <a:xfrm>
            <a:off x="4643438" y="2071688"/>
            <a:ext cx="4038600" cy="4525962"/>
          </a:xfrm>
        </p:spPr>
        <p:txBody>
          <a:bodyPr/>
          <a:lstStyle/>
          <a:p>
            <a:pPr eaLnBrk="1" hangingPunct="1"/>
            <a:r>
              <a:rPr lang="en-GB" sz="2400" dirty="0" smtClean="0"/>
              <a:t>Reconstructing data from a single AGATA crystal.</a:t>
            </a:r>
          </a:p>
          <a:p>
            <a:pPr eaLnBrk="1" hangingPunct="1"/>
            <a:endParaRPr lang="en-GB" sz="2400" dirty="0" smtClean="0"/>
          </a:p>
          <a:p>
            <a:r>
              <a:rPr lang="en-GB" sz="2400" dirty="0" smtClean="0"/>
              <a:t>A 137 Cs source was placed directly below the centre (i.e. segment intersection point) of the crystal front face.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sz="2400" dirty="0" smtClean="0"/>
              <a:t>Preliminary position and energy results.</a:t>
            </a:r>
          </a:p>
          <a:p>
            <a:pPr eaLnBrk="1" hangingPunct="1"/>
            <a:endParaRPr lang="en-GB" sz="2400" dirty="0" smtClean="0"/>
          </a:p>
          <a:p>
            <a:pPr eaLnBrk="1" hangingPunct="1">
              <a:buFont typeface="Arial" charset="0"/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357158" y="4357694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428596" y="4643446"/>
            <a:ext cx="2286016" cy="1571636"/>
            <a:chOff x="642910" y="4643446"/>
            <a:chExt cx="2286016" cy="1571636"/>
          </a:xfrm>
        </p:grpSpPr>
        <p:sp>
          <p:nvSpPr>
            <p:cNvPr id="8" name="Rectangle 7"/>
            <p:cNvSpPr/>
            <p:nvPr/>
          </p:nvSpPr>
          <p:spPr>
            <a:xfrm>
              <a:off x="714348" y="4643446"/>
              <a:ext cx="2214578" cy="15716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>
              <a:off x="428596" y="5429264"/>
              <a:ext cx="15716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1000100" y="5429264"/>
              <a:ext cx="15716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1643042" y="5429264"/>
              <a:ext cx="15716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14348" y="5214950"/>
              <a:ext cx="22145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42910" y="5715016"/>
              <a:ext cx="22145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85918" y="5214950"/>
              <a:ext cx="642942" cy="5000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1785918" y="5214950"/>
              <a:ext cx="642942" cy="5000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Experimental Method</a:t>
            </a:r>
          </a:p>
        </p:txBody>
      </p:sp>
      <p:sp>
        <p:nvSpPr>
          <p:cNvPr id="17411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Energy Resolution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2714625" y="6143625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FWHM = </a:t>
            </a:r>
            <a:r>
              <a:rPr lang="en-GB" dirty="0" smtClean="0"/>
              <a:t>2.45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  <a:r>
              <a:rPr lang="en-GB" smtClean="0"/>
              <a:t>@662 </a:t>
            </a:r>
            <a:r>
              <a:rPr lang="en-GB" dirty="0" err="1" smtClean="0"/>
              <a:t>keV</a:t>
            </a:r>
            <a:endParaRPr lang="en-GB" dirty="0"/>
          </a:p>
        </p:txBody>
      </p:sp>
      <p:pic>
        <p:nvPicPr>
          <p:cNvPr id="18437" name="Picture 5" descr="C:\Users\NUCLEA~1\AppData\Local\Temp\137C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2247" y="1447800"/>
            <a:ext cx="591670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Energy matrix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857875" y="6286500"/>
            <a:ext cx="264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energy first detector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357313" y="6429375"/>
            <a:ext cx="4143375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-1142206" y="3928269"/>
            <a:ext cx="5000625" cy="158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3" name="TextBox 11"/>
          <p:cNvSpPr txBox="1">
            <a:spLocks noChangeArrowheads="1"/>
          </p:cNvSpPr>
          <p:nvPr/>
        </p:nvSpPr>
        <p:spPr bwMode="auto">
          <a:xfrm rot="-5400000">
            <a:off x="-422275" y="2422525"/>
            <a:ext cx="264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energy second detector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71670" y="2571744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be completed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Interaction sites within the detector</a:t>
            </a:r>
          </a:p>
        </p:txBody>
      </p:sp>
      <p:pic>
        <p:nvPicPr>
          <p:cNvPr id="20483" name="Content Placeholder 3" descr="hitmatff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09" y="1500174"/>
            <a:ext cx="4166587" cy="4500594"/>
          </a:xfrm>
        </p:spPr>
      </p:pic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1285852" y="6215082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First hit segment</a:t>
            </a: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 rot="-5400000">
            <a:off x="-1172398" y="3529797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Second hit segment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929190" y="1571612"/>
            <a:ext cx="4000524" cy="4643470"/>
            <a:chOff x="1857375" y="357188"/>
            <a:chExt cx="5214938" cy="604996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71688" y="357188"/>
              <a:ext cx="4572000" cy="282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57375" y="3286125"/>
              <a:ext cx="5214938" cy="312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3500438" y="3000375"/>
              <a:ext cx="25717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Segment Layout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GB" sz="4000" dirty="0" smtClean="0"/>
          </a:p>
          <a:p>
            <a:r>
              <a:rPr lang="en-GB" sz="4000" dirty="0" smtClean="0"/>
              <a:t>  </a:t>
            </a:r>
            <a:r>
              <a:rPr lang="en-GB" sz="2000" dirty="0" smtClean="0"/>
              <a:t>Data has been taken with the AGATA A006 detector to develop Compton imaging capabilities.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7375" y="357188"/>
            <a:ext cx="5214938" cy="6049962"/>
            <a:chOff x="1857375" y="357188"/>
            <a:chExt cx="5214938" cy="6049962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88" y="357188"/>
              <a:ext cx="4572000" cy="282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75" y="3286125"/>
              <a:ext cx="5214938" cy="312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8" name="TextBox 6"/>
            <p:cNvSpPr txBox="1">
              <a:spLocks noChangeArrowheads="1"/>
            </p:cNvSpPr>
            <p:nvPr/>
          </p:nvSpPr>
          <p:spPr bwMode="auto">
            <a:xfrm>
              <a:off x="3500438" y="3000375"/>
              <a:ext cx="25717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Segment Layout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Pulse Shape Analysis	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571612"/>
            <a:ext cx="7772400" cy="4572000"/>
          </a:xfrm>
        </p:spPr>
        <p:txBody>
          <a:bodyPr/>
          <a:lstStyle/>
          <a:p>
            <a:r>
              <a:rPr lang="en-GB" dirty="0" smtClean="0"/>
              <a:t>Charge pulse from gamma-ray interaction contains information on event .</a:t>
            </a:r>
          </a:p>
          <a:p>
            <a:endParaRPr lang="en-GB" dirty="0" smtClean="0"/>
          </a:p>
          <a:p>
            <a:r>
              <a:rPr lang="en-GB" dirty="0" smtClean="0"/>
              <a:t>Aim to study different approaches to position determination.</a:t>
            </a:r>
          </a:p>
          <a:p>
            <a:endParaRPr lang="en-GB" dirty="0" smtClean="0"/>
          </a:p>
          <a:p>
            <a:r>
              <a:rPr lang="en-GB" dirty="0" smtClean="0"/>
              <a:t>Future work is to analyse PSA using library methods and parametric methods.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Parametric PSA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Analysis of the rise time (T30 – T90) and image charge asymmetry.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sz="2800" dirty="0" smtClean="0"/>
              <a:t>Pulses from the outer edge of the crystal respond quicker, electrons to outer cathode and holes to anode.</a:t>
            </a:r>
          </a:p>
          <a:p>
            <a:r>
              <a:rPr lang="en-GB" dirty="0" smtClean="0"/>
              <a:t>Analysis of the pulses enable the depth of interaction to be located.</a:t>
            </a:r>
          </a:p>
          <a:p>
            <a:pPr>
              <a:buFont typeface="Wingdings 2" pitchFamily="18" charset="2"/>
              <a:buNone/>
            </a:pPr>
            <a:endParaRPr lang="en-GB" dirty="0" smtClean="0"/>
          </a:p>
          <a:p>
            <a:endParaRPr lang="en-GB" dirty="0" smtClean="0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1000125" y="2500313"/>
            <a:ext cx="6858000" cy="2286000"/>
            <a:chOff x="857224" y="3500438"/>
            <a:chExt cx="6858000" cy="2286000"/>
          </a:xfrm>
        </p:grpSpPr>
        <p:pic>
          <p:nvPicPr>
            <p:cNvPr id="23557" name="Picture 5" descr="C:\Users\NUCLEA~1\AppData\Local\Temp\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24" y="3500438"/>
              <a:ext cx="6858000" cy="2128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500412" y="3500438"/>
              <a:ext cx="3000375" cy="2286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T30 </a:t>
            </a:r>
            <a:r>
              <a:rPr lang="en-GB" dirty="0" err="1" smtClean="0"/>
              <a:t>vs</a:t>
            </a:r>
            <a:r>
              <a:rPr lang="en-GB" dirty="0" smtClean="0"/>
              <a:t> T90</a:t>
            </a:r>
            <a:endParaRPr lang="en-GB" dirty="0"/>
          </a:p>
        </p:txBody>
      </p:sp>
      <p:pic>
        <p:nvPicPr>
          <p:cNvPr id="55298" name="Picture 2" descr="C:\Users\NUCLEA~1\AppData\Local\Temp\t30vst9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85992"/>
            <a:ext cx="1928826" cy="3492819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107919" y="4035429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43108" y="6072206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2976" y="200024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T90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621508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T30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Parametric PSA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438" y="1714500"/>
            <a:ext cx="8232775" cy="4429125"/>
          </a:xfrm>
          <a:noFill/>
        </p:spPr>
      </p:pic>
      <p:sp>
        <p:nvSpPr>
          <p:cNvPr id="24580" name="TextBox 31"/>
          <p:cNvSpPr txBox="1">
            <a:spLocks noChangeArrowheads="1"/>
          </p:cNvSpPr>
          <p:nvPr/>
        </p:nvSpPr>
        <p:spPr bwMode="auto">
          <a:xfrm>
            <a:off x="785813" y="6286500"/>
            <a:ext cx="2500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Image Charge</a:t>
            </a:r>
          </a:p>
        </p:txBody>
      </p:sp>
      <p:sp>
        <p:nvSpPr>
          <p:cNvPr id="24581" name="TextBox 32"/>
          <p:cNvSpPr txBox="1">
            <a:spLocks noChangeArrowheads="1"/>
          </p:cNvSpPr>
          <p:nvPr/>
        </p:nvSpPr>
        <p:spPr bwMode="auto">
          <a:xfrm>
            <a:off x="5286375" y="6286500"/>
            <a:ext cx="250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Real Charge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rot="5400000" flipH="1" flipV="1">
            <a:off x="4750594" y="4464844"/>
            <a:ext cx="3000375" cy="500063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1643063" y="3357562"/>
            <a:ext cx="2928938" cy="2786063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Parametric PSA</a:t>
            </a:r>
          </a:p>
        </p:txBody>
      </p:sp>
      <p:sp>
        <p:nvSpPr>
          <p:cNvPr id="25603" name="Content Placeholder 19"/>
          <p:cNvSpPr>
            <a:spLocks noGrp="1"/>
          </p:cNvSpPr>
          <p:nvPr>
            <p:ph sz="quarter" idx="1"/>
          </p:nvPr>
        </p:nvSpPr>
        <p:spPr>
          <a:xfrm>
            <a:off x="214313" y="1785938"/>
            <a:ext cx="3500437" cy="4572000"/>
          </a:xfrm>
        </p:spPr>
        <p:txBody>
          <a:bodyPr/>
          <a:lstStyle/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Image Charge asymmetry varies with lateral interaction position </a:t>
            </a:r>
          </a:p>
        </p:txBody>
      </p:sp>
      <p:grpSp>
        <p:nvGrpSpPr>
          <p:cNvPr id="25604" name="Group 18"/>
          <p:cNvGrpSpPr>
            <a:grpSpLocks/>
          </p:cNvGrpSpPr>
          <p:nvPr/>
        </p:nvGrpSpPr>
        <p:grpSpPr bwMode="auto">
          <a:xfrm>
            <a:off x="3071813" y="1357313"/>
            <a:ext cx="5857875" cy="4357687"/>
            <a:chOff x="4787900" y="2349500"/>
            <a:chExt cx="4356100" cy="3313113"/>
          </a:xfrm>
        </p:grpSpPr>
        <p:grpSp>
          <p:nvGrpSpPr>
            <p:cNvPr id="25605" name="Group 8"/>
            <p:cNvGrpSpPr>
              <a:grpSpLocks/>
            </p:cNvGrpSpPr>
            <p:nvPr/>
          </p:nvGrpSpPr>
          <p:grpSpPr bwMode="auto">
            <a:xfrm>
              <a:off x="5364163" y="4941888"/>
              <a:ext cx="2879725" cy="720725"/>
              <a:chOff x="3742" y="2931"/>
              <a:chExt cx="1814" cy="454"/>
            </a:xfrm>
          </p:grpSpPr>
          <p:sp>
            <p:nvSpPr>
              <p:cNvPr id="25615" name="Rectangle 9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1814" cy="45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6" name="Rectangle 10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604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7" name="Rectangle 11"/>
              <p:cNvSpPr>
                <a:spLocks noChangeArrowheads="1"/>
              </p:cNvSpPr>
              <p:nvPr/>
            </p:nvSpPr>
            <p:spPr bwMode="auto">
              <a:xfrm>
                <a:off x="4346" y="2931"/>
                <a:ext cx="5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8" name="Rectangle 12"/>
              <p:cNvSpPr>
                <a:spLocks noChangeArrowheads="1"/>
              </p:cNvSpPr>
              <p:nvPr/>
            </p:nvSpPr>
            <p:spPr bwMode="auto">
              <a:xfrm>
                <a:off x="4901" y="2931"/>
                <a:ext cx="6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9" name="AutoShape 13"/>
              <p:cNvSpPr>
                <a:spLocks noChangeArrowheads="1"/>
              </p:cNvSpPr>
              <p:nvPr/>
            </p:nvSpPr>
            <p:spPr bwMode="auto">
              <a:xfrm>
                <a:off x="4332" y="3067"/>
                <a:ext cx="196" cy="159"/>
              </a:xfrm>
              <a:prstGeom prst="irregularSeal1">
                <a:avLst/>
              </a:prstGeom>
              <a:solidFill>
                <a:srgbClr val="FFFF00"/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5606" name="Group 14"/>
            <p:cNvGrpSpPr>
              <a:grpSpLocks/>
            </p:cNvGrpSpPr>
            <p:nvPr/>
          </p:nvGrpSpPr>
          <p:grpSpPr bwMode="auto">
            <a:xfrm>
              <a:off x="4787900" y="2349500"/>
              <a:ext cx="1531938" cy="2592388"/>
              <a:chOff x="3016" y="1480"/>
              <a:chExt cx="965" cy="1633"/>
            </a:xfrm>
          </p:grpSpPr>
          <p:pic>
            <p:nvPicPr>
              <p:cNvPr id="25613" name="Picture 15" descr="ICbig_pic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16" y="1480"/>
                <a:ext cx="965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4" name="Line 16"/>
              <p:cNvSpPr>
                <a:spLocks noChangeShapeType="1"/>
              </p:cNvSpPr>
              <p:nvPr/>
            </p:nvSpPr>
            <p:spPr bwMode="auto">
              <a:xfrm flipH="1" flipV="1">
                <a:off x="3334" y="2568"/>
                <a:ext cx="362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607" name="Group 17"/>
            <p:cNvGrpSpPr>
              <a:grpSpLocks/>
            </p:cNvGrpSpPr>
            <p:nvPr/>
          </p:nvGrpSpPr>
          <p:grpSpPr bwMode="auto">
            <a:xfrm>
              <a:off x="6443663" y="2349500"/>
              <a:ext cx="1296987" cy="2592388"/>
              <a:chOff x="4059" y="1480"/>
              <a:chExt cx="817" cy="1633"/>
            </a:xfrm>
          </p:grpSpPr>
          <p:pic>
            <p:nvPicPr>
              <p:cNvPr id="25611" name="Picture 18" descr="Pulse_pic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59" y="1480"/>
                <a:ext cx="817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2" name="Line 19"/>
              <p:cNvSpPr>
                <a:spLocks noChangeShapeType="1"/>
              </p:cNvSpPr>
              <p:nvPr/>
            </p:nvSpPr>
            <p:spPr bwMode="auto">
              <a:xfrm flipV="1">
                <a:off x="4286" y="2568"/>
                <a:ext cx="136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608" name="Group 20"/>
            <p:cNvGrpSpPr>
              <a:grpSpLocks/>
            </p:cNvGrpSpPr>
            <p:nvPr/>
          </p:nvGrpSpPr>
          <p:grpSpPr bwMode="auto">
            <a:xfrm>
              <a:off x="7851775" y="2349500"/>
              <a:ext cx="1292225" cy="2592388"/>
              <a:chOff x="4946" y="1480"/>
              <a:chExt cx="814" cy="1633"/>
            </a:xfrm>
          </p:grpSpPr>
          <p:pic>
            <p:nvPicPr>
              <p:cNvPr id="25609" name="Picture 21" descr="ICsmall_pic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46" y="1480"/>
                <a:ext cx="814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0" name="Line 22"/>
              <p:cNvSpPr>
                <a:spLocks noChangeShapeType="1"/>
              </p:cNvSpPr>
              <p:nvPr/>
            </p:nvSpPr>
            <p:spPr bwMode="auto">
              <a:xfrm flipV="1">
                <a:off x="4967" y="2568"/>
                <a:ext cx="272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Parametric PSA</a:t>
            </a:r>
          </a:p>
        </p:txBody>
      </p:sp>
      <p:sp>
        <p:nvSpPr>
          <p:cNvPr id="25603" name="Content Placeholder 19"/>
          <p:cNvSpPr>
            <a:spLocks noGrp="1"/>
          </p:cNvSpPr>
          <p:nvPr>
            <p:ph sz="quarter" idx="1"/>
          </p:nvPr>
        </p:nvSpPr>
        <p:spPr>
          <a:xfrm>
            <a:off x="214313" y="1785938"/>
            <a:ext cx="3500437" cy="457200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Image Charge asymmetry varies with lateral interaction position 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750677" y="1357313"/>
            <a:ext cx="5179010" cy="4357687"/>
            <a:chOff x="5292725" y="2349500"/>
            <a:chExt cx="3851275" cy="3313113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364163" y="4941888"/>
              <a:ext cx="2879725" cy="720725"/>
              <a:chOff x="3742" y="2931"/>
              <a:chExt cx="1814" cy="454"/>
            </a:xfrm>
          </p:grpSpPr>
          <p:sp>
            <p:nvSpPr>
              <p:cNvPr id="25615" name="Rectangle 9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1814" cy="45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6" name="Rectangle 10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604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7" name="Rectangle 11"/>
              <p:cNvSpPr>
                <a:spLocks noChangeArrowheads="1"/>
              </p:cNvSpPr>
              <p:nvPr/>
            </p:nvSpPr>
            <p:spPr bwMode="auto">
              <a:xfrm>
                <a:off x="4346" y="2931"/>
                <a:ext cx="5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8" name="Rectangle 12"/>
              <p:cNvSpPr>
                <a:spLocks noChangeArrowheads="1"/>
              </p:cNvSpPr>
              <p:nvPr/>
            </p:nvSpPr>
            <p:spPr bwMode="auto">
              <a:xfrm>
                <a:off x="4901" y="2931"/>
                <a:ext cx="6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9" name="AutoShape 13"/>
              <p:cNvSpPr>
                <a:spLocks noChangeArrowheads="1"/>
              </p:cNvSpPr>
              <p:nvPr/>
            </p:nvSpPr>
            <p:spPr bwMode="auto">
              <a:xfrm>
                <a:off x="4517" y="3077"/>
                <a:ext cx="196" cy="159"/>
              </a:xfrm>
              <a:prstGeom prst="irregularSeal1">
                <a:avLst/>
              </a:prstGeom>
              <a:solidFill>
                <a:srgbClr val="FFFF00"/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5614" name="Line 16"/>
            <p:cNvSpPr>
              <a:spLocks noChangeShapeType="1"/>
            </p:cNvSpPr>
            <p:nvPr/>
          </p:nvSpPr>
          <p:spPr bwMode="auto">
            <a:xfrm flipH="1" flipV="1">
              <a:off x="5292725" y="4076700"/>
              <a:ext cx="574675" cy="865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6443663" y="2349500"/>
              <a:ext cx="1296987" cy="2592388"/>
              <a:chOff x="4059" y="1480"/>
              <a:chExt cx="817" cy="1633"/>
            </a:xfrm>
          </p:grpSpPr>
          <p:pic>
            <p:nvPicPr>
              <p:cNvPr id="25611" name="Picture 18" descr="Pulse_pic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59" y="1480"/>
                <a:ext cx="817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2" name="Line 19"/>
              <p:cNvSpPr>
                <a:spLocks noChangeShapeType="1"/>
              </p:cNvSpPr>
              <p:nvPr/>
            </p:nvSpPr>
            <p:spPr bwMode="auto">
              <a:xfrm flipV="1">
                <a:off x="4286" y="2568"/>
                <a:ext cx="136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7851775" y="2349500"/>
              <a:ext cx="1292225" cy="2592388"/>
              <a:chOff x="4946" y="1480"/>
              <a:chExt cx="814" cy="1633"/>
            </a:xfrm>
          </p:grpSpPr>
          <p:pic>
            <p:nvPicPr>
              <p:cNvPr id="25609" name="Picture 21" descr="ICsmall_pic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46" y="1480"/>
                <a:ext cx="814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0" name="Line 22"/>
              <p:cNvSpPr>
                <a:spLocks noChangeShapeType="1"/>
              </p:cNvSpPr>
              <p:nvPr/>
            </p:nvSpPr>
            <p:spPr bwMode="auto">
              <a:xfrm flipV="1">
                <a:off x="4967" y="2568"/>
                <a:ext cx="272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pic>
        <p:nvPicPr>
          <p:cNvPr id="20" name="Picture 21" descr="ICsmall_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357298"/>
            <a:ext cx="1737722" cy="227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Parametric PSA</a:t>
            </a:r>
          </a:p>
        </p:txBody>
      </p:sp>
      <p:sp>
        <p:nvSpPr>
          <p:cNvPr id="25603" name="Content Placeholder 19"/>
          <p:cNvSpPr>
            <a:spLocks noGrp="1"/>
          </p:cNvSpPr>
          <p:nvPr>
            <p:ph sz="quarter" idx="1"/>
          </p:nvPr>
        </p:nvSpPr>
        <p:spPr>
          <a:xfrm>
            <a:off x="214313" y="1785938"/>
            <a:ext cx="3500437" cy="4572000"/>
          </a:xfrm>
        </p:spPr>
        <p:txBody>
          <a:bodyPr/>
          <a:lstStyle/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Image Charge asymmetry varies with lateral interaction position 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57875" y="1286320"/>
            <a:ext cx="5785293" cy="4428679"/>
            <a:chOff x="5000625" y="2295525"/>
            <a:chExt cx="4302126" cy="336708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364163" y="4941888"/>
              <a:ext cx="2879725" cy="720725"/>
              <a:chOff x="3742" y="2931"/>
              <a:chExt cx="1814" cy="454"/>
            </a:xfrm>
          </p:grpSpPr>
          <p:sp>
            <p:nvSpPr>
              <p:cNvPr id="25615" name="Rectangle 9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1814" cy="45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6" name="Rectangle 10"/>
              <p:cNvSpPr>
                <a:spLocks noChangeArrowheads="1"/>
              </p:cNvSpPr>
              <p:nvPr/>
            </p:nvSpPr>
            <p:spPr bwMode="auto">
              <a:xfrm>
                <a:off x="3742" y="2931"/>
                <a:ext cx="604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7" name="Rectangle 11"/>
              <p:cNvSpPr>
                <a:spLocks noChangeArrowheads="1"/>
              </p:cNvSpPr>
              <p:nvPr/>
            </p:nvSpPr>
            <p:spPr bwMode="auto">
              <a:xfrm>
                <a:off x="4346" y="2931"/>
                <a:ext cx="5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8" name="Rectangle 12"/>
              <p:cNvSpPr>
                <a:spLocks noChangeArrowheads="1"/>
              </p:cNvSpPr>
              <p:nvPr/>
            </p:nvSpPr>
            <p:spPr bwMode="auto">
              <a:xfrm>
                <a:off x="4901" y="2931"/>
                <a:ext cx="655" cy="45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19" name="AutoShape 13"/>
              <p:cNvSpPr>
                <a:spLocks noChangeArrowheads="1"/>
              </p:cNvSpPr>
              <p:nvPr/>
            </p:nvSpPr>
            <p:spPr bwMode="auto">
              <a:xfrm>
                <a:off x="4684" y="3077"/>
                <a:ext cx="196" cy="159"/>
              </a:xfrm>
              <a:prstGeom prst="irregularSeal1">
                <a:avLst/>
              </a:prstGeom>
              <a:solidFill>
                <a:srgbClr val="FFFF00"/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5292725" y="2403475"/>
              <a:ext cx="4010026" cy="2538413"/>
              <a:chOff x="3334" y="1514"/>
              <a:chExt cx="2526" cy="1599"/>
            </a:xfrm>
          </p:grpSpPr>
          <p:pic>
            <p:nvPicPr>
              <p:cNvPr id="25613" name="Picture 15" descr="ICbig_pic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95" y="1514"/>
                <a:ext cx="965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4" name="Line 16"/>
              <p:cNvSpPr>
                <a:spLocks noChangeShapeType="1"/>
              </p:cNvSpPr>
              <p:nvPr/>
            </p:nvSpPr>
            <p:spPr bwMode="auto">
              <a:xfrm flipH="1" flipV="1">
                <a:off x="3334" y="2568"/>
                <a:ext cx="362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6443663" y="2349500"/>
              <a:ext cx="1296987" cy="2592388"/>
              <a:chOff x="4059" y="1480"/>
              <a:chExt cx="817" cy="1633"/>
            </a:xfrm>
          </p:grpSpPr>
          <p:pic>
            <p:nvPicPr>
              <p:cNvPr id="25611" name="Picture 18" descr="Pulse_pic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59" y="1480"/>
                <a:ext cx="817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2" name="Line 19"/>
              <p:cNvSpPr>
                <a:spLocks noChangeShapeType="1"/>
              </p:cNvSpPr>
              <p:nvPr/>
            </p:nvSpPr>
            <p:spPr bwMode="auto">
              <a:xfrm flipV="1">
                <a:off x="4286" y="2568"/>
                <a:ext cx="136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5000625" y="2295525"/>
              <a:ext cx="3316288" cy="2646363"/>
              <a:chOff x="3150" y="1446"/>
              <a:chExt cx="2089" cy="1667"/>
            </a:xfrm>
          </p:grpSpPr>
          <p:pic>
            <p:nvPicPr>
              <p:cNvPr id="25609" name="Picture 21" descr="ICsmall_pic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50" y="1446"/>
                <a:ext cx="814" cy="1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0" name="Line 22"/>
              <p:cNvSpPr>
                <a:spLocks noChangeShapeType="1"/>
              </p:cNvSpPr>
              <p:nvPr/>
            </p:nvSpPr>
            <p:spPr bwMode="auto">
              <a:xfrm flipV="1">
                <a:off x="4967" y="2568"/>
                <a:ext cx="272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Event by event comparison of pulse shapes with a basis dataset. </a:t>
            </a:r>
          </a:p>
          <a:p>
            <a:endParaRPr lang="en-GB" smtClean="0">
              <a:latin typeface="Symbol" pitchFamily="18" charset="2"/>
            </a:endParaRPr>
          </a:p>
          <a:p>
            <a:r>
              <a:rPr lang="en-GB" smtClean="0">
                <a:latin typeface="Symbol" pitchFamily="18" charset="2"/>
              </a:rPr>
              <a:t>c</a:t>
            </a:r>
            <a:r>
              <a:rPr lang="en-GB" baseline="30000" smtClean="0">
                <a:latin typeface="Comic Sans MS" pitchFamily="66" charset="0"/>
              </a:rPr>
              <a:t>2</a:t>
            </a:r>
            <a:r>
              <a:rPr lang="en-GB" smtClean="0">
                <a:latin typeface="Comic Sans MS" pitchFamily="66" charset="0"/>
              </a:rPr>
              <a:t>  </a:t>
            </a:r>
            <a:r>
              <a:rPr lang="en-GB" smtClean="0"/>
              <a:t>minimisation to find best match between observed pulse and generated dataset pulse.</a:t>
            </a:r>
          </a:p>
          <a:p>
            <a:endParaRPr lang="en-GB" smtClean="0"/>
          </a:p>
          <a:p>
            <a:r>
              <a:rPr lang="en-GB" smtClean="0"/>
              <a:t>Advantage of this method is the whole pulse analysed .</a:t>
            </a:r>
          </a:p>
          <a:p>
            <a:endParaRPr lang="en-GB" smtClean="0"/>
          </a:p>
          <a:p>
            <a:r>
              <a:rPr lang="en-GB" smtClean="0"/>
              <a:t>Better determination of position.</a:t>
            </a:r>
          </a:p>
          <a:p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Overview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>
          <a:xfrm>
            <a:off x="785813" y="2000250"/>
            <a:ext cx="7772400" cy="3714750"/>
          </a:xfrm>
        </p:spPr>
        <p:txBody>
          <a:bodyPr/>
          <a:lstStyle/>
          <a:p>
            <a:pPr eaLnBrk="1" hangingPunct="1"/>
            <a:r>
              <a:rPr lang="en-GB" smtClean="0"/>
              <a:t>Introduction to AGATA 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Introduce Gamma-ray tracking and Pulse Shape Analysis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Compton Imaging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Preliminary results of energy and position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Pulse Shape Analysis in greater detail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Z slices</a:t>
            </a:r>
          </a:p>
        </p:txBody>
      </p:sp>
      <p:pic>
        <p:nvPicPr>
          <p:cNvPr id="28675" name="Content Placeholder 3" descr="Agat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88" y="2071688"/>
            <a:ext cx="3500437" cy="3336925"/>
          </a:xfrm>
        </p:spPr>
      </p:pic>
      <p:cxnSp>
        <p:nvCxnSpPr>
          <p:cNvPr id="6" name="Straight Arrow Connector 5"/>
          <p:cNvCxnSpPr/>
          <p:nvPr/>
        </p:nvCxnSpPr>
        <p:spPr>
          <a:xfrm rot="16200000" flipV="1">
            <a:off x="-857250" y="3857626"/>
            <a:ext cx="3571875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28688" y="5643563"/>
            <a:ext cx="6715125" cy="158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285750" y="19288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Y</a:t>
            </a:r>
          </a:p>
        </p:txBody>
      </p:sp>
      <p:sp>
        <p:nvSpPr>
          <p:cNvPr id="28679" name="TextBox 9"/>
          <p:cNvSpPr txBox="1">
            <a:spLocks noChangeArrowheads="1"/>
          </p:cNvSpPr>
          <p:nvPr/>
        </p:nvSpPr>
        <p:spPr bwMode="auto">
          <a:xfrm>
            <a:off x="7572375" y="58578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Z</a:t>
            </a:r>
          </a:p>
        </p:txBody>
      </p:sp>
      <p:sp>
        <p:nvSpPr>
          <p:cNvPr id="11" name="Sun 10"/>
          <p:cNvSpPr/>
          <p:nvPr/>
        </p:nvSpPr>
        <p:spPr bwMode="auto">
          <a:xfrm>
            <a:off x="6215063" y="3286125"/>
            <a:ext cx="376237" cy="323850"/>
          </a:xfrm>
          <a:prstGeom prst="sun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-785813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-428625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-71438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42937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000125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1357312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1714500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000250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357437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2714625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071812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429000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786187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4143375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4500562" y="392906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Reconstructed Image</a:t>
            </a:r>
          </a:p>
        </p:txBody>
      </p:sp>
      <p:pic>
        <p:nvPicPr>
          <p:cNvPr id="29699" name="Content Placeholder 13" descr="Reconstructed con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50913" y="1943100"/>
            <a:ext cx="3676650" cy="3581400"/>
          </a:xfrm>
        </p:spPr>
      </p:pic>
      <p:pic>
        <p:nvPicPr>
          <p:cNvPr id="29700" name="Content Placeholder 14" descr="Reconstructed conezoom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65700" y="1957388"/>
            <a:ext cx="3686175" cy="35528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Current and Further Work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928688" y="1571625"/>
            <a:ext cx="7772400" cy="4572000"/>
          </a:xfrm>
        </p:spPr>
        <p:txBody>
          <a:bodyPr/>
          <a:lstStyle/>
          <a:p>
            <a:pPr eaLnBrk="1" hangingPunct="1"/>
            <a:r>
              <a:rPr lang="en-GB" sz="2400" smtClean="0"/>
              <a:t>Instead of using the centroid as the position of interaction in a segment use analysis of the pulse shapes and comparison of basis dataset to improve the position resolution.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Comparison of position resolution from different rings, greater distance creates a narrower cone.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Investigate the minimum number of cones required to create a coherent image.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Acknowledgements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2000" smtClean="0"/>
              <a:t>     A J Boston, H Boston, S J Colosimo, F Filmer, L J Harkness, M Jones, D S Judson, S Moon, D C Oxley, D P Scraggs, A Sweeney, C Unsworth and AGATA collaboration</a:t>
            </a:r>
          </a:p>
          <a:p>
            <a:pPr eaLnBrk="1" hangingPunct="1">
              <a:buFont typeface="Arial" charset="0"/>
              <a:buNone/>
            </a:pPr>
            <a:endParaRPr lang="en-GB" sz="200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5929313"/>
            <a:ext cx="2741613" cy="633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Introduction</a:t>
            </a:r>
          </a:p>
        </p:txBody>
      </p:sp>
      <p:sp>
        <p:nvSpPr>
          <p:cNvPr id="8195" name="Content Placeholder 4"/>
          <p:cNvSpPr>
            <a:spLocks noGrp="1"/>
          </p:cNvSpPr>
          <p:nvPr>
            <p:ph sz="quarter" idx="1"/>
          </p:nvPr>
        </p:nvSpPr>
        <p:spPr>
          <a:xfrm>
            <a:off x="928688" y="1785938"/>
            <a:ext cx="7772400" cy="3552825"/>
          </a:xfrm>
        </p:spPr>
        <p:txBody>
          <a:bodyPr/>
          <a:lstStyle/>
          <a:p>
            <a:pPr eaLnBrk="1" hangingPunct="1"/>
            <a:r>
              <a:rPr lang="en-GB" sz="2400" smtClean="0"/>
              <a:t>Reconstructing data from a single 36 fold segmented High Purity Germanium (HPGe) AGATA crystal. Detector with good energy resolution.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Similar to using two single detectors, comparing data from two rings.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advantage of using a large volume single crystal is a greater efficiency.</a:t>
            </a:r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Introduction to AGATA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43063"/>
            <a:ext cx="8229600" cy="5214937"/>
          </a:xfrm>
        </p:spPr>
        <p:txBody>
          <a:bodyPr/>
          <a:lstStyle/>
          <a:p>
            <a:pPr eaLnBrk="1" hangingPunct="1"/>
            <a:r>
              <a:rPr lang="en-GB" sz="2000" dirty="0" smtClean="0"/>
              <a:t>The AGATA project is part of the next generation of high resolution gamma spectroscopy arrays.</a:t>
            </a:r>
          </a:p>
          <a:p>
            <a:pPr eaLnBrk="1" hangingPunct="1"/>
            <a:endParaRPr lang="en-GB" sz="800" dirty="0" smtClean="0"/>
          </a:p>
          <a:p>
            <a:pPr eaLnBrk="1" hangingPunct="1"/>
            <a:r>
              <a:rPr lang="en-GB" sz="2000" dirty="0" smtClean="0"/>
              <a:t>These arrays improve the </a:t>
            </a:r>
            <a:r>
              <a:rPr lang="en-GB" sz="2000" dirty="0" err="1" smtClean="0"/>
              <a:t>photopeak</a:t>
            </a:r>
            <a:r>
              <a:rPr lang="en-GB" sz="2000" dirty="0" smtClean="0"/>
              <a:t> efficiency to around 40% @ 1332KeV</a:t>
            </a:r>
          </a:p>
          <a:p>
            <a:pPr eaLnBrk="1" hangingPunct="1"/>
            <a:endParaRPr lang="en-GB" sz="800" dirty="0" smtClean="0"/>
          </a:p>
          <a:p>
            <a:pPr eaLnBrk="1" hangingPunct="1"/>
            <a:r>
              <a:rPr lang="en-GB" sz="2000" dirty="0" smtClean="0"/>
              <a:t>Achieved by creating a 4</a:t>
            </a:r>
            <a:r>
              <a:rPr lang="el-GR" sz="2000" dirty="0" smtClean="0"/>
              <a:t> π</a:t>
            </a:r>
            <a:r>
              <a:rPr lang="en-GB" sz="2000" dirty="0" smtClean="0"/>
              <a:t> ball of Germanium (</a:t>
            </a:r>
            <a:r>
              <a:rPr lang="en-GB" sz="2000" dirty="0" err="1" smtClean="0"/>
              <a:t>Ge</a:t>
            </a:r>
            <a:r>
              <a:rPr lang="en-GB" sz="2000" dirty="0" smtClean="0"/>
              <a:t>) composed of 180 </a:t>
            </a:r>
            <a:r>
              <a:rPr lang="en-GB" sz="2000" dirty="0" err="1" smtClean="0"/>
              <a:t>HPGe</a:t>
            </a:r>
            <a:r>
              <a:rPr lang="en-GB" sz="2000" dirty="0" smtClean="0"/>
              <a:t> crystals  around the target, removing Bismuth Germinate (BGO) suppression shield.</a:t>
            </a:r>
          </a:p>
          <a:p>
            <a:pPr eaLnBrk="1" hangingPunct="1"/>
            <a:endParaRPr lang="en-GB" sz="800" dirty="0" smtClean="0"/>
          </a:p>
          <a:p>
            <a:pPr eaLnBrk="1" hangingPunct="1"/>
            <a:r>
              <a:rPr lang="en-GB" sz="2000" dirty="0" smtClean="0"/>
              <a:t>Utilising gamma-ray tracking to reconstruct interactions of Compton scattered gamma-rays.</a:t>
            </a:r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endParaRPr lang="en-GB" sz="2000" dirty="0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4714875"/>
            <a:ext cx="17049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2" descr="TrackIntro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5429250"/>
            <a:ext cx="28829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CasellaDiTesto 24"/>
          <p:cNvSpPr txBox="1">
            <a:spLocks noChangeArrowheads="1"/>
          </p:cNvSpPr>
          <p:nvPr/>
        </p:nvSpPr>
        <p:spPr bwMode="auto">
          <a:xfrm>
            <a:off x="1643063" y="5143500"/>
            <a:ext cx="1120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latin typeface="Microsoft Sans Serif" pitchFamily="34" charset="0"/>
                <a:cs typeface="Microsoft Sans Serif" pitchFamily="34" charset="0"/>
              </a:rPr>
              <a:t>Compton</a:t>
            </a:r>
          </a:p>
          <a:p>
            <a:r>
              <a:rPr lang="it-IT">
                <a:latin typeface="Microsoft Sans Serif" pitchFamily="34" charset="0"/>
                <a:cs typeface="Microsoft Sans Serif" pitchFamily="34" charset="0"/>
              </a:rPr>
              <a:t>rejected</a:t>
            </a:r>
          </a:p>
        </p:txBody>
      </p:sp>
      <p:sp>
        <p:nvSpPr>
          <p:cNvPr id="9223" name="CasellaDiTesto 25"/>
          <p:cNvSpPr txBox="1">
            <a:spLocks noChangeArrowheads="1"/>
          </p:cNvSpPr>
          <p:nvPr/>
        </p:nvSpPr>
        <p:spPr bwMode="auto">
          <a:xfrm>
            <a:off x="857250" y="6000750"/>
            <a:ext cx="1325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latin typeface="Microsoft Sans Serif" pitchFamily="34" charset="0"/>
                <a:cs typeface="Microsoft Sans Serif" pitchFamily="34" charset="0"/>
              </a:rPr>
              <a:t>Full energy</a:t>
            </a:r>
          </a:p>
          <a:p>
            <a:r>
              <a:rPr lang="it-IT">
                <a:latin typeface="Microsoft Sans Serif" pitchFamily="34" charset="0"/>
                <a:cs typeface="Microsoft Sans Serif" pitchFamily="34" charset="0"/>
              </a:rPr>
              <a:t>accepted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Gamma-ray Tracking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928688" y="1714500"/>
            <a:ext cx="7772400" cy="4572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z="2000" smtClean="0"/>
              <a:t>Use a high fold segmented Germanium detector and utilise electronics to process the digital signal.</a:t>
            </a:r>
          </a:p>
          <a:p>
            <a:pPr eaLnBrk="1" hangingPunct="1">
              <a:buFont typeface="Arial" charset="0"/>
              <a:buChar char="•"/>
            </a:pPr>
            <a:r>
              <a:rPr lang="en-GB" sz="2000" smtClean="0"/>
              <a:t>Using the information on the positions of the interaction points and the energies , the tracks of the gamma-rays can be reconstructed. </a:t>
            </a:r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r>
              <a:rPr lang="en-GB" sz="2000" smtClean="0"/>
              <a:t>Able to extract energy, timing and spatial information on the interactions through Pulse Shape Analysis of signals.</a:t>
            </a:r>
          </a:p>
          <a:p>
            <a:pPr eaLnBrk="1" hangingPunct="1">
              <a:buFont typeface="Arial" charset="0"/>
              <a:buChar char="•"/>
            </a:pPr>
            <a:endParaRPr lang="en-GB" sz="2000" smtClean="0"/>
          </a:p>
          <a:p>
            <a:pPr eaLnBrk="1" hangingPunct="1">
              <a:buFont typeface="Arial" charset="0"/>
              <a:buChar char="•"/>
            </a:pPr>
            <a:endParaRPr lang="en-GB" sz="2400" smtClean="0"/>
          </a:p>
          <a:p>
            <a:pPr eaLnBrk="1" hangingPunct="1">
              <a:buFont typeface="Arial" charset="0"/>
              <a:buChar char="•"/>
            </a:pPr>
            <a:endParaRPr lang="en-GB" sz="2400" smtClean="0"/>
          </a:p>
          <a:p>
            <a:pPr eaLnBrk="1" hangingPunct="1">
              <a:buFont typeface="Arial" charset="0"/>
              <a:buNone/>
            </a:pPr>
            <a:endParaRPr lang="en-GB" sz="2400" b="1" i="1" smtClean="0"/>
          </a:p>
        </p:txBody>
      </p:sp>
      <p:pic>
        <p:nvPicPr>
          <p:cNvPr id="10244" name="Picture 31" descr="TrackIntro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500438"/>
            <a:ext cx="40005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214438" y="4071938"/>
            <a:ext cx="128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PSA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 eaLnBrk="1" hangingPunct="1"/>
            <a:r>
              <a:rPr lang="en-GB" sz="2400" dirty="0" smtClean="0"/>
              <a:t>Pulse Shape Analysis makes use of the differences in signal shapes observed.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sz="2400" dirty="0" smtClean="0"/>
              <a:t>Shorter time for the charge carriers to reach electrode due to close proximity.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sz="2400" dirty="0" smtClean="0"/>
              <a:t>Important to have detailed understanding of the pulse shapes to have accurate gamma-ray tracking. One way to test this is to use Compton Image Reconstruction, this also has imaging applications.</a:t>
            </a:r>
          </a:p>
          <a:p>
            <a:pPr eaLnBrk="1" hangingPunct="1"/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Compton Image reconstruction</a:t>
            </a:r>
          </a:p>
        </p:txBody>
      </p:sp>
      <p:sp>
        <p:nvSpPr>
          <p:cNvPr id="12291" name="TextBox 44"/>
          <p:cNvSpPr txBox="1">
            <a:spLocks noChangeArrowheads="1"/>
          </p:cNvSpPr>
          <p:nvPr/>
        </p:nvSpPr>
        <p:spPr bwMode="auto">
          <a:xfrm>
            <a:off x="4286250" y="1571625"/>
            <a:ext cx="44291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latin typeface="Calibri" pitchFamily="34" charset="0"/>
              </a:rPr>
              <a:t>This is based around the principles of Compton scattering, the most likely interaction mechanism for gamma-rays, in the energy range of 150 keV to 1.5 MeV.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428750"/>
            <a:ext cx="31337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714750"/>
            <a:ext cx="33718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47"/>
          <p:cNvSpPr>
            <a:spLocks noChangeArrowheads="1"/>
          </p:cNvSpPr>
          <p:nvPr/>
        </p:nvSpPr>
        <p:spPr bwMode="auto">
          <a:xfrm>
            <a:off x="4286250" y="3714750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latin typeface="Calibri" pitchFamily="34" charset="0"/>
              </a:rPr>
              <a:t>The angle a gamma ray scatters can be predicted by the Klein-Nishina formula. This takes into account the rate of scattering events normalized to the incident intensity, the material density, the size and the efficiency of the detector.</a:t>
            </a:r>
          </a:p>
        </p:txBody>
      </p:sp>
      <p:sp>
        <p:nvSpPr>
          <p:cNvPr id="7" name="Rectangle 6"/>
          <p:cNvSpPr/>
          <p:nvPr/>
        </p:nvSpPr>
        <p:spPr>
          <a:xfrm>
            <a:off x="2143125" y="5572125"/>
            <a:ext cx="2000250" cy="242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latin typeface="+mn-lt"/>
                <a:cs typeface="+mn-cs"/>
              </a:rPr>
              <a:t>(G.F Knoll, 2000)</a:t>
            </a:r>
          </a:p>
        </p:txBody>
      </p:sp>
      <p:sp>
        <p:nvSpPr>
          <p:cNvPr id="8" name="Rectangle 7"/>
          <p:cNvSpPr/>
          <p:nvPr/>
        </p:nvSpPr>
        <p:spPr>
          <a:xfrm>
            <a:off x="1857375" y="3071813"/>
            <a:ext cx="2000250" cy="242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latin typeface="+mn-lt"/>
                <a:cs typeface="+mn-cs"/>
              </a:rPr>
              <a:t>(G.F Knoll, 2000)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Compton Image 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2 detectors. Front optimised for Compton scattering and the rear optimised for photo-electric absorption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39052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29672</TotalTime>
  <Words>827</Words>
  <Application>Microsoft Office PowerPoint</Application>
  <PresentationFormat>On-screen Show (4:3)</PresentationFormat>
  <Paragraphs>199</Paragraphs>
  <Slides>33</Slides>
  <Notes>0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Equity</vt:lpstr>
      <vt:lpstr>Preliminary results for Compton Imaging of the AGATA A006 detector</vt:lpstr>
      <vt:lpstr>Motivation</vt:lpstr>
      <vt:lpstr>Overview</vt:lpstr>
      <vt:lpstr>Introduction</vt:lpstr>
      <vt:lpstr>Introduction to AGATA</vt:lpstr>
      <vt:lpstr>Gamma-ray Tracking</vt:lpstr>
      <vt:lpstr>PSA </vt:lpstr>
      <vt:lpstr>Compton Image reconstruction</vt:lpstr>
      <vt:lpstr>Compton Image reconstruction</vt:lpstr>
      <vt:lpstr>Slide 10</vt:lpstr>
      <vt:lpstr>Cone Reconstruction</vt:lpstr>
      <vt:lpstr>Slide 12</vt:lpstr>
      <vt:lpstr>Slide 13</vt:lpstr>
      <vt:lpstr>Cone Reconstruction</vt:lpstr>
      <vt:lpstr>Experimental Method</vt:lpstr>
      <vt:lpstr>Experimental Method</vt:lpstr>
      <vt:lpstr>Energy Resolution</vt:lpstr>
      <vt:lpstr>Energy matrix</vt:lpstr>
      <vt:lpstr>Interaction sites within the detector</vt:lpstr>
      <vt:lpstr>Slide 20</vt:lpstr>
      <vt:lpstr>Pulse Shape Analysis </vt:lpstr>
      <vt:lpstr>Parametric PSA</vt:lpstr>
      <vt:lpstr>T30 vs T90</vt:lpstr>
      <vt:lpstr>Parametric PSA</vt:lpstr>
      <vt:lpstr>Parametric PSA</vt:lpstr>
      <vt:lpstr>Parametric PSA</vt:lpstr>
      <vt:lpstr>Parametric PSA</vt:lpstr>
      <vt:lpstr>BASIS</vt:lpstr>
      <vt:lpstr>BASIS</vt:lpstr>
      <vt:lpstr>Z slices</vt:lpstr>
      <vt:lpstr>Reconstructed Image</vt:lpstr>
      <vt:lpstr>Current and Further Work</vt:lpstr>
      <vt:lpstr>Acknowledgements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Compton Imaging results of the AGATA C001 detector</dc:title>
  <dc:creator>NuclearPhysics</dc:creator>
  <cp:lastModifiedBy>NuclearPhysics</cp:lastModifiedBy>
  <cp:revision>2284</cp:revision>
  <dcterms:created xsi:type="dcterms:W3CDTF">2010-03-03T15:33:29Z</dcterms:created>
  <dcterms:modified xsi:type="dcterms:W3CDTF">2011-09-15T08:06:19Z</dcterms:modified>
</cp:coreProperties>
</file>