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</p:sldMasterIdLst>
  <p:notesMasterIdLst>
    <p:notesMasterId r:id="rId19"/>
  </p:notesMasterIdLst>
  <p:sldIdLst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5" r:id="rId11"/>
    <p:sldId id="298" r:id="rId12"/>
    <p:sldId id="296" r:id="rId13"/>
    <p:sldId id="275" r:id="rId14"/>
    <p:sldId id="297" r:id="rId15"/>
    <p:sldId id="282" r:id="rId16"/>
    <p:sldId id="292" r:id="rId17"/>
    <p:sldId id="293" r:id="rId18"/>
  </p:sldIdLst>
  <p:sldSz cx="9144000" cy="6858000" type="screen4x3"/>
  <p:notesSz cx="6810375" cy="99425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BC2A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5660" autoAdjust="0"/>
  </p:normalViewPr>
  <p:slideViewPr>
    <p:cSldViewPr>
      <p:cViewPr varScale="1">
        <p:scale>
          <a:sx n="89" d="100"/>
          <a:sy n="89" d="100"/>
        </p:scale>
        <p:origin x="-2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90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7636" y="0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694"/>
            <a:ext cx="5448300" cy="4474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3662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36" y="9443662"/>
            <a:ext cx="2951163" cy="4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E154048-4B61-404D-B034-9C8D35BD7A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 am going to talk about a Pixellated CZT based X-ray instrument</a:t>
            </a:r>
            <a:r>
              <a:rPr lang="en-GB" baseline="0" dirty="0" smtClean="0"/>
              <a:t> we have built.</a:t>
            </a:r>
          </a:p>
          <a:p>
            <a:pPr lvl="0"/>
            <a:r>
              <a:rPr lang="en-GB" baseline="0" dirty="0" smtClean="0"/>
              <a:t>I will say 	Something about the problems in CZT</a:t>
            </a:r>
          </a:p>
          <a:p>
            <a:pPr lvl="2"/>
            <a:r>
              <a:rPr lang="en-GB" baseline="0" dirty="0" smtClean="0"/>
              <a:t>Explain the imaging system</a:t>
            </a:r>
          </a:p>
          <a:p>
            <a:pPr lvl="2"/>
            <a:r>
              <a:rPr lang="en-GB" baseline="0" dirty="0" smtClean="0"/>
              <a:t>Say something about results and applications</a:t>
            </a:r>
          </a:p>
          <a:p>
            <a:pPr lvl="2"/>
            <a:r>
              <a:rPr lang="en-GB" baseline="0" dirty="0" smtClean="0"/>
              <a:t>Explain the current development under way for larger areas.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This shows similar performance with a 2mm thick CZT but slightly worse FWHM due to higher leakage and charge sharing.</a:t>
            </a:r>
          </a:p>
          <a:p>
            <a:r>
              <a:rPr lang="en-GB" dirty="0" smtClean="0"/>
              <a:t>This is only 2020.</a:t>
            </a:r>
          </a:p>
          <a:p>
            <a:r>
              <a:rPr lang="en-GB" dirty="0" smtClean="0"/>
              <a:t>We are currently developing the 8080 CZT for the higher energy applications.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are</a:t>
            </a:r>
            <a:r>
              <a:rPr lang="en-GB" baseline="0" dirty="0" smtClean="0"/>
              <a:t> using the system with several partners in applications that need the combined spectroscopy and imaging capability.</a:t>
            </a:r>
          </a:p>
          <a:p>
            <a:r>
              <a:rPr lang="en-GB" baseline="0" dirty="0" smtClean="0"/>
              <a:t>The imaging applications are:</a:t>
            </a:r>
          </a:p>
          <a:p>
            <a:r>
              <a:rPr lang="en-GB" baseline="0" dirty="0" smtClean="0"/>
              <a:t>As well as imaging we have several diffraction based applications.</a:t>
            </a:r>
          </a:p>
          <a:p>
            <a:r>
              <a:rPr lang="en-GB" baseline="0" dirty="0" smtClean="0"/>
              <a:t>Most diffraction techniques use monochromatic beam and image lattice using y=</a:t>
            </a:r>
            <a:r>
              <a:rPr lang="en-GB" baseline="0" dirty="0" err="1" smtClean="0"/>
              <a:t>ndsin</a:t>
            </a:r>
            <a:r>
              <a:rPr lang="en-GB" baseline="0" dirty="0" smtClean="0"/>
              <a:t>(0)</a:t>
            </a:r>
          </a:p>
          <a:p>
            <a:r>
              <a:rPr lang="en-GB" baseline="0" dirty="0" smtClean="0"/>
              <a:t>We use white beam and measure several diffractions at once but we can unpick this as we have the spectrum at each angle.</a:t>
            </a:r>
          </a:p>
          <a:p>
            <a:r>
              <a:rPr lang="en-GB" baseline="0" dirty="0" err="1" smtClean="0"/>
              <a:t>Teddi</a:t>
            </a:r>
            <a:r>
              <a:rPr lang="en-GB" baseline="0" dirty="0" smtClean="0"/>
              <a:t> is a synchrotron technique to measure material, crystalline form, orientation and stress through the bulk of a material.</a:t>
            </a:r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Surrey</a:t>
            </a:r>
            <a:r>
              <a:rPr lang="en-GB" baseline="0" dirty="0" smtClean="0"/>
              <a:t> County Hospital have irradiated the detector with Tc99m and seen a very good spectra at 141keV.</a:t>
            </a:r>
          </a:p>
          <a:p>
            <a:r>
              <a:rPr lang="en-GB" baseline="0" dirty="0" smtClean="0"/>
              <a:t>They are studying Dual Isotope SPECT imaging to differentiate </a:t>
            </a:r>
            <a:r>
              <a:rPr lang="en-GB" baseline="0" dirty="0" err="1" smtClean="0"/>
              <a:t>Parkinsons</a:t>
            </a:r>
            <a:r>
              <a:rPr lang="en-GB" baseline="0" dirty="0" smtClean="0"/>
              <a:t> from MSA</a:t>
            </a:r>
          </a:p>
          <a:p>
            <a:r>
              <a:rPr lang="en-GB" baseline="0" dirty="0" smtClean="0"/>
              <a:t>They are image brain phantoms with collimators with simultaneous I and </a:t>
            </a:r>
            <a:r>
              <a:rPr lang="en-GB" baseline="0" dirty="0" err="1" smtClean="0"/>
              <a:t>Tc</a:t>
            </a:r>
            <a:r>
              <a:rPr lang="en-GB" baseline="0" dirty="0" smtClean="0"/>
              <a:t> tracers. </a:t>
            </a:r>
          </a:p>
          <a:p>
            <a:r>
              <a:rPr lang="en-GB" baseline="0" dirty="0" smtClean="0"/>
              <a:t>I images dopamine transponders and </a:t>
            </a:r>
            <a:r>
              <a:rPr lang="en-GB" baseline="0" dirty="0" err="1" smtClean="0"/>
              <a:t>Tc</a:t>
            </a:r>
            <a:r>
              <a:rPr lang="en-GB" baseline="0" dirty="0" smtClean="0"/>
              <a:t> images perfusion.</a:t>
            </a:r>
          </a:p>
          <a:p>
            <a:r>
              <a:rPr lang="en-GB" baseline="0" dirty="0" smtClean="0"/>
              <a:t>The image quality depends of separating the I at 159keV image from </a:t>
            </a:r>
            <a:r>
              <a:rPr lang="en-GB" baseline="0" dirty="0" err="1" smtClean="0"/>
              <a:t>Tc</a:t>
            </a:r>
            <a:r>
              <a:rPr lang="en-GB" baseline="0" dirty="0" smtClean="0"/>
              <a:t> at 140keV.</a:t>
            </a:r>
          </a:p>
          <a:p>
            <a:r>
              <a:rPr lang="en-GB" baseline="0" dirty="0" smtClean="0"/>
              <a:t>Clearly this is very good with this detector. A standard Anger camera has difficulty with this.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At Manchester they used the system to image alumina catalyst shells contaminated with Antimony</a:t>
            </a:r>
            <a:r>
              <a:rPr lang="en-GB" baseline="0" dirty="0" smtClean="0"/>
              <a:t>.</a:t>
            </a:r>
          </a:p>
          <a:p>
            <a:r>
              <a:rPr lang="en-GB" baseline="0" dirty="0" smtClean="0"/>
              <a:t>The letterbox illumination illuminated a section of the cylinder</a:t>
            </a:r>
          </a:p>
          <a:p>
            <a:r>
              <a:rPr lang="en-GB" baseline="0" dirty="0" smtClean="0"/>
              <a:t>At most energies there is no image.</a:t>
            </a:r>
          </a:p>
          <a:p>
            <a:r>
              <a:rPr lang="en-GB" baseline="0" dirty="0" smtClean="0"/>
              <a:t>At the </a:t>
            </a:r>
            <a:r>
              <a:rPr lang="en-GB" baseline="0" dirty="0" err="1" smtClean="0"/>
              <a:t>k</a:t>
            </a:r>
            <a:r>
              <a:rPr lang="en-GB" baseline="0" dirty="0" smtClean="0"/>
              <a:t> edge of the Antimony we can see the illuminated ring which shows </a:t>
            </a:r>
            <a:r>
              <a:rPr lang="en-GB" baseline="0" smtClean="0"/>
              <a:t>the contamination.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With a single detector we can only image 20mm </a:t>
            </a:r>
            <a:r>
              <a:rPr lang="en-GB" dirty="0" err="1" smtClean="0"/>
              <a:t>x</a:t>
            </a:r>
            <a:r>
              <a:rPr lang="en-GB" dirty="0" smtClean="0"/>
              <a:t> 20mm.</a:t>
            </a:r>
          </a:p>
          <a:p>
            <a:r>
              <a:rPr lang="en-GB" dirty="0" smtClean="0"/>
              <a:t>It is difficult to make single bonded units bigger than this for several reasons.</a:t>
            </a:r>
          </a:p>
          <a:p>
            <a:r>
              <a:rPr lang="en-GB" dirty="0" smtClean="0"/>
              <a:t>We are currently making larger</a:t>
            </a:r>
            <a:r>
              <a:rPr lang="en-GB" baseline="0" dirty="0" smtClean="0"/>
              <a:t> areas by mounting individual detectors and ASICs on a copper block for alignment and cooling.</a:t>
            </a:r>
          </a:p>
          <a:p>
            <a:r>
              <a:rPr lang="en-GB" baseline="0" dirty="0" smtClean="0"/>
              <a:t>We can mount 2xn detectors like this but we are currently making TSV through the silicon to bond at the back of the ASIC.</a:t>
            </a:r>
          </a:p>
          <a:p>
            <a:r>
              <a:rPr lang="en-GB" baseline="0" dirty="0" smtClean="0"/>
              <a:t>This will allow 4-side butting with small dead regions.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Manchester partners used a pin hole arrangement to image</a:t>
            </a:r>
            <a:r>
              <a:rPr lang="en-GB" baseline="0" dirty="0" smtClean="0"/>
              <a:t> a white beam illuminated sample made of </a:t>
            </a:r>
            <a:r>
              <a:rPr lang="en-GB" baseline="0" dirty="0" err="1" smtClean="0"/>
              <a:t>Pb</a:t>
            </a:r>
            <a:r>
              <a:rPr lang="en-GB" baseline="0" dirty="0" smtClean="0"/>
              <a:t>, W and Mo.</a:t>
            </a:r>
          </a:p>
          <a:p>
            <a:r>
              <a:rPr lang="en-GB" baseline="0" dirty="0" smtClean="0"/>
              <a:t>The data was collected</a:t>
            </a:r>
          </a:p>
          <a:p>
            <a:r>
              <a:rPr lang="en-GB" baseline="0" dirty="0" smtClean="0"/>
              <a:t>Afterwards different parts can be imaged by selecting different energies in the data.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At RAL we have bonded many CZT detector devices.</a:t>
            </a:r>
            <a:r>
              <a:rPr lang="en-GB" baseline="0" dirty="0" smtClean="0"/>
              <a:t> </a:t>
            </a:r>
          </a:p>
          <a:p>
            <a:r>
              <a:rPr lang="en-GB" baseline="0" dirty="0" smtClean="0"/>
              <a:t>Here you see the CZT bump bonded with Gold stud and Silver glue dots to the 8080 readout ASIC. </a:t>
            </a:r>
          </a:p>
          <a:p>
            <a:r>
              <a:rPr lang="en-GB" baseline="0" dirty="0" smtClean="0"/>
              <a:t>This in turn is mounted on a copper inset and wire bonded to a Chip-on-Board card.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X-rays</a:t>
            </a:r>
            <a:r>
              <a:rPr lang="en-GB" baseline="0" dirty="0" smtClean="0"/>
              <a:t> converting in the CZT produce </a:t>
            </a:r>
            <a:r>
              <a:rPr lang="en-GB" baseline="0" dirty="0" err="1" smtClean="0"/>
              <a:t>e-h</a:t>
            </a:r>
            <a:r>
              <a:rPr lang="en-GB" baseline="0" dirty="0" smtClean="0"/>
              <a:t> pairs which drift in the applied electric field.</a:t>
            </a:r>
          </a:p>
          <a:p>
            <a:r>
              <a:rPr lang="en-GB" baseline="0" dirty="0" smtClean="0"/>
              <a:t>Both the </a:t>
            </a:r>
            <a:r>
              <a:rPr lang="en-GB" baseline="0" dirty="0" err="1" smtClean="0"/>
              <a:t>e</a:t>
            </a:r>
            <a:r>
              <a:rPr lang="en-GB" baseline="0" dirty="0" smtClean="0"/>
              <a:t> and </a:t>
            </a:r>
            <a:r>
              <a:rPr lang="en-GB" baseline="0" dirty="0" err="1" smtClean="0"/>
              <a:t>h</a:t>
            </a:r>
            <a:r>
              <a:rPr lang="en-GB" baseline="0" dirty="0" smtClean="0"/>
              <a:t> induced signal on the pixel pads.</a:t>
            </a:r>
          </a:p>
          <a:p>
            <a:r>
              <a:rPr lang="en-GB" baseline="0" dirty="0" smtClean="0"/>
              <a:t>The holes particularly can be trapped which causes loss of signal. Causing tailing in the spectra.</a:t>
            </a:r>
          </a:p>
          <a:p>
            <a:r>
              <a:rPr lang="en-GB" baseline="0" dirty="0" smtClean="0"/>
              <a:t>We use the so called small-pixel-effect. This effectively converts it into a single carrier sensitive device and reduces tailing.</a:t>
            </a:r>
          </a:p>
          <a:p>
            <a:r>
              <a:rPr lang="en-GB" baseline="0" dirty="0" smtClean="0"/>
              <a:t>The electrons and holes take several hundred ns to travel through the 2-3mm of CZT which limits readout speed.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Another</a:t>
            </a:r>
            <a:r>
              <a:rPr lang="en-GB" baseline="0" dirty="0" smtClean="0"/>
              <a:t> limitation is t</a:t>
            </a:r>
            <a:r>
              <a:rPr lang="en-GB" dirty="0" smtClean="0"/>
              <a:t>hat charge carriers diffuse while they are drifting. This can typically</a:t>
            </a:r>
            <a:r>
              <a:rPr lang="en-GB" baseline="0" dirty="0" smtClean="0"/>
              <a:t> </a:t>
            </a:r>
            <a:r>
              <a:rPr lang="en-GB" dirty="0" smtClean="0"/>
              <a:t>be up to 100um.</a:t>
            </a:r>
          </a:p>
          <a:p>
            <a:r>
              <a:rPr lang="en-GB" dirty="0" smtClean="0"/>
              <a:t>This charge sharing causes blurring</a:t>
            </a:r>
            <a:r>
              <a:rPr lang="en-GB" baseline="0" dirty="0" smtClean="0"/>
              <a:t> of the spectra as the charge is partly measured on several pixels.</a:t>
            </a:r>
          </a:p>
          <a:p>
            <a:r>
              <a:rPr lang="en-GB" baseline="0" dirty="0" smtClean="0"/>
              <a:t>Also Te and </a:t>
            </a:r>
            <a:r>
              <a:rPr lang="en-GB" baseline="0" dirty="0" err="1" smtClean="0"/>
              <a:t>Cd</a:t>
            </a:r>
            <a:r>
              <a:rPr lang="en-GB" baseline="0" dirty="0" smtClean="0"/>
              <a:t> fluoresce at about 25-30 </a:t>
            </a:r>
            <a:r>
              <a:rPr lang="en-GB" baseline="0" dirty="0" err="1" smtClean="0"/>
              <a:t>keV</a:t>
            </a:r>
            <a:r>
              <a:rPr lang="en-GB" baseline="0" dirty="0" smtClean="0"/>
              <a:t> which has a range of 60um</a:t>
            </a:r>
          </a:p>
          <a:p>
            <a:r>
              <a:rPr lang="en-GB" baseline="0" dirty="0" smtClean="0"/>
              <a:t>By adding the signals together you can reconstruct the good spectra but this requires processing.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These constraints have lead us to a geometry for our detector.</a:t>
            </a:r>
          </a:p>
          <a:p>
            <a:r>
              <a:rPr lang="en-GB" dirty="0" smtClean="0"/>
              <a:t>We have built a 8080 pixel detector with relatively</a:t>
            </a:r>
            <a:r>
              <a:rPr lang="en-GB" baseline="0" dirty="0" smtClean="0"/>
              <a:t> large 250um pixels which still have small-pixel-effect.</a:t>
            </a:r>
          </a:p>
          <a:p>
            <a:r>
              <a:rPr lang="en-GB" baseline="0" dirty="0" smtClean="0"/>
              <a:t>This is readout in a rolling shutter fashion.</a:t>
            </a:r>
          </a:p>
          <a:p>
            <a:r>
              <a:rPr lang="en-GB" baseline="0" dirty="0" smtClean="0"/>
              <a:t>We readout all the analogue data for correction latter.</a:t>
            </a:r>
          </a:p>
          <a:p>
            <a:r>
              <a:rPr lang="en-GB" baseline="0" dirty="0" smtClean="0"/>
              <a:t>It has an energy range of 5-200keV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have a simple pixel with preamplifier,</a:t>
            </a:r>
            <a:r>
              <a:rPr lang="en-GB" baseline="0" dirty="0" smtClean="0"/>
              <a:t> </a:t>
            </a:r>
          </a:p>
          <a:p>
            <a:r>
              <a:rPr lang="en-GB" baseline="0" dirty="0" smtClean="0"/>
              <a:t>Shaper </a:t>
            </a:r>
            <a:r>
              <a:rPr lang="en-GB" dirty="0" smtClean="0"/>
              <a:t>using 2us shaping to we get low</a:t>
            </a:r>
            <a:r>
              <a:rPr lang="en-GB" baseline="0" dirty="0" smtClean="0"/>
              <a:t> noise and no ballistic deficit from slow collection</a:t>
            </a:r>
          </a:p>
          <a:p>
            <a:r>
              <a:rPr lang="en-GB" baseline="0" dirty="0" smtClean="0"/>
              <a:t>Peak-hold to store the signal during a frame.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This is an image of the ASIC with 8080 pixels and the </a:t>
            </a:r>
            <a:r>
              <a:rPr lang="en-GB" dirty="0" err="1" smtClean="0"/>
              <a:t>CoB</a:t>
            </a:r>
            <a:r>
              <a:rPr lang="en-GB" dirty="0" smtClean="0"/>
              <a:t> with a copper insert which cools the ASIC.</a:t>
            </a:r>
          </a:p>
          <a:p>
            <a:r>
              <a:rPr lang="en-GB" dirty="0" smtClean="0"/>
              <a:t>We have 4 blocks of pixels in the ASIC. </a:t>
            </a:r>
          </a:p>
          <a:p>
            <a:r>
              <a:rPr lang="en-GB" dirty="0" smtClean="0"/>
              <a:t>It is readout at 20MHz which allows us to readout at 10,000 frames per second.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This </a:t>
            </a:r>
            <a:r>
              <a:rPr lang="en-GB" dirty="0" err="1" smtClean="0"/>
              <a:t>CoB</a:t>
            </a:r>
            <a:r>
              <a:rPr lang="en-GB" dirty="0" smtClean="0"/>
              <a:t> is plugged</a:t>
            </a:r>
            <a:r>
              <a:rPr lang="en-GB" baseline="0" dirty="0" smtClean="0"/>
              <a:t> into an enclosure which contains a temperature </a:t>
            </a:r>
            <a:r>
              <a:rPr lang="en-GB" baseline="0" dirty="0" err="1" smtClean="0"/>
              <a:t>stablaised</a:t>
            </a:r>
            <a:r>
              <a:rPr lang="en-GB" baseline="0" dirty="0" smtClean="0"/>
              <a:t> copper block.</a:t>
            </a:r>
          </a:p>
          <a:p>
            <a:r>
              <a:rPr lang="en-GB" baseline="0" dirty="0" smtClean="0"/>
              <a:t>It also contains all the electronics to digitise and output data to a PC via Camera-Link.</a:t>
            </a:r>
          </a:p>
          <a:p>
            <a:r>
              <a:rPr lang="en-GB" baseline="0" dirty="0" smtClean="0"/>
              <a:t>Several of these systems are being used for different applications.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This shows 80x80 pixel results,</a:t>
            </a:r>
            <a:r>
              <a:rPr lang="en-GB" baseline="0" dirty="0" smtClean="0"/>
              <a:t> imaging an Am source with a 1mm </a:t>
            </a:r>
            <a:r>
              <a:rPr lang="en-GB" baseline="0" dirty="0" err="1" smtClean="0"/>
              <a:t>CdTe</a:t>
            </a:r>
            <a:r>
              <a:rPr lang="en-GB" baseline="0" dirty="0" smtClean="0"/>
              <a:t> detector.</a:t>
            </a:r>
          </a:p>
          <a:p>
            <a:r>
              <a:rPr lang="en-GB" baseline="0" dirty="0" smtClean="0"/>
              <a:t>Note the good spectra of Am at 60keV and </a:t>
            </a:r>
            <a:r>
              <a:rPr lang="en-GB" baseline="0" dirty="0" err="1" smtClean="0"/>
              <a:t>Np</a:t>
            </a:r>
            <a:r>
              <a:rPr lang="en-GB" baseline="0" dirty="0" smtClean="0"/>
              <a:t> daughters. The low count pixels are due to poor material not bad bonds.</a:t>
            </a:r>
          </a:p>
          <a:p>
            <a:r>
              <a:rPr lang="en-GB" baseline="0" dirty="0" smtClean="0"/>
              <a:t>Note the good noise uniformity and distribution of FWHM around 750eV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154048-4B61-404D-B034-9C8D35BD7A7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62ECD-4CCD-4AB4-A4DC-A74D3426B2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70AA5-61FD-49BD-9C88-7C68A4CE38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C7C12-4238-483B-AFBE-5055C319EB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Paul Seller, RAL : PSD9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F0A4A-D5D4-450F-9C01-295511E9EC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91A72-7FAF-4709-9633-B98466F9D8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83A19-B3FC-41BD-8E40-1E30C0AF7A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34A3B-3A86-4D28-9E92-601522D201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73E80-A1B7-417F-968D-6B6F80D76F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F9A32-9828-4D85-B67B-D5FAAF0EB6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DF3B4-93C3-4C13-8120-A9A60454E8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2A7AB-AEB1-40D3-9D31-E7705187FA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13/9/2011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BAD1D0-E7B1-44E1-84AD-C3877C8C6D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13/9/2011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Paul Seller, RAL : PSD9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73A89-76FE-4F43-B50D-C577E945276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.jpe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2" name="Content Placeholder 2"/>
          <p:cNvSpPr>
            <a:spLocks noGrp="1"/>
          </p:cNvSpPr>
          <p:nvPr>
            <p:ph idx="1"/>
          </p:nvPr>
        </p:nvSpPr>
        <p:spPr>
          <a:xfrm>
            <a:off x="2411760" y="3284984"/>
            <a:ext cx="5040560" cy="1872208"/>
          </a:xfrm>
        </p:spPr>
        <p:txBody>
          <a:bodyPr/>
          <a:lstStyle/>
          <a:p>
            <a:r>
              <a:rPr lang="en-GB" dirty="0" err="1" smtClean="0"/>
              <a:t>Cd</a:t>
            </a:r>
            <a:r>
              <a:rPr lang="en-GB" dirty="0" smtClean="0"/>
              <a:t>(Zn)Te X-ray detectors</a:t>
            </a:r>
          </a:p>
          <a:p>
            <a:r>
              <a:rPr lang="en-GB" dirty="0" smtClean="0"/>
              <a:t>80 </a:t>
            </a:r>
            <a:r>
              <a:rPr lang="en-GB" dirty="0" err="1" smtClean="0"/>
              <a:t>x</a:t>
            </a:r>
            <a:r>
              <a:rPr lang="en-GB" dirty="0" smtClean="0"/>
              <a:t> 80 pixel X-ray imaging system</a:t>
            </a:r>
          </a:p>
          <a:p>
            <a:r>
              <a:rPr lang="en-GB" dirty="0" smtClean="0"/>
              <a:t>Results and applications</a:t>
            </a:r>
          </a:p>
          <a:p>
            <a:r>
              <a:rPr lang="en-GB" dirty="0" smtClean="0"/>
              <a:t>Construction of larger area detectors</a:t>
            </a:r>
          </a:p>
        </p:txBody>
      </p: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115616" y="1340768"/>
            <a:ext cx="698477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400" b="1" dirty="0" smtClean="0"/>
              <a:t>Pixellated CZT high-energy X-ray instrument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Paul Seller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kern="0" dirty="0" smtClean="0">
                <a:latin typeface="+mn-lt"/>
              </a:rPr>
              <a:t>RAL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71600" y="3433936"/>
            <a:ext cx="6840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 smtClean="0">
                <a:latin typeface="Arial" pitchFamily="34" charset="0"/>
                <a:ea typeface="Times New Roman" pitchFamily="18" charset="0"/>
              </a:rPr>
              <a:t>P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ixel map showing Am-241 spectrum from a typical pixels.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043608" y="5877272"/>
            <a:ext cx="669674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FWHM of the 60keV peak for pixels and variation in FWHM per pixel 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411760" y="836712"/>
            <a:ext cx="5681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20 </a:t>
            </a:r>
            <a:r>
              <a:rPr lang="en-GB" b="1" dirty="0" err="1" smtClean="0"/>
              <a:t>x</a:t>
            </a:r>
            <a:r>
              <a:rPr lang="en-GB" b="1" dirty="0" smtClean="0"/>
              <a:t> 20 pixel 2mm </a:t>
            </a:r>
            <a:r>
              <a:rPr lang="en-GB" b="1" dirty="0" err="1" smtClean="0"/>
              <a:t>Redlen</a:t>
            </a:r>
            <a:r>
              <a:rPr lang="en-GB" b="1" dirty="0" smtClean="0"/>
              <a:t> </a:t>
            </a:r>
            <a:r>
              <a:rPr lang="en-GB" b="1" dirty="0" err="1" smtClean="0"/>
              <a:t>CdZnTe</a:t>
            </a:r>
            <a:r>
              <a:rPr lang="en-GB" b="1" dirty="0" smtClean="0"/>
              <a:t> detector results</a:t>
            </a:r>
            <a:endParaRPr lang="en-GB" b="1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412776"/>
            <a:ext cx="3131840" cy="204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/>
          <a:srcRect l="5451" t="3871" r="7845"/>
          <a:stretch>
            <a:fillRect/>
          </a:stretch>
        </p:blipFill>
        <p:spPr bwMode="auto">
          <a:xfrm>
            <a:off x="4644008" y="3789040"/>
            <a:ext cx="3564396" cy="210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/>
          <a:srcRect l="11654" t="3867" r="20802" b="13260"/>
          <a:stretch>
            <a:fillRect/>
          </a:stretch>
        </p:blipFill>
        <p:spPr bwMode="auto">
          <a:xfrm>
            <a:off x="1331640" y="1268760"/>
            <a:ext cx="3354180" cy="2121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/>
          <a:srcRect l="28865" t="3110" r="16934" b="6691"/>
          <a:stretch>
            <a:fillRect/>
          </a:stretch>
        </p:blipFill>
        <p:spPr bwMode="auto">
          <a:xfrm>
            <a:off x="1403648" y="3653119"/>
            <a:ext cx="2592288" cy="222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1560" y="1556792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b="1" dirty="0" smtClean="0"/>
              <a:t>Imaging applications</a:t>
            </a:r>
          </a:p>
          <a:p>
            <a:pPr>
              <a:buFont typeface="Arial" pitchFamily="34" charset="0"/>
              <a:buChar char="•"/>
            </a:pPr>
            <a:endParaRPr lang="en-GB" sz="1600" b="1" dirty="0" smtClean="0"/>
          </a:p>
          <a:p>
            <a:pPr lvl="1">
              <a:buFont typeface="Arial" pitchFamily="34" charset="0"/>
              <a:buChar char="•"/>
            </a:pPr>
            <a:r>
              <a:rPr lang="en-GB" sz="1600" b="1" dirty="0" smtClean="0"/>
              <a:t>Dual isotope SPECT</a:t>
            </a:r>
            <a:endParaRPr lang="en-GB" sz="1600" dirty="0" smtClean="0"/>
          </a:p>
          <a:p>
            <a:pPr lvl="1">
              <a:buFont typeface="Arial" pitchFamily="34" charset="0"/>
              <a:buChar char="•"/>
            </a:pPr>
            <a:endParaRPr lang="en-GB" sz="1600" dirty="0" smtClean="0"/>
          </a:p>
          <a:p>
            <a:pPr lvl="1">
              <a:buFont typeface="Arial" pitchFamily="34" charset="0"/>
              <a:buChar char="•"/>
            </a:pPr>
            <a:r>
              <a:rPr lang="en-GB" sz="1600" b="1" dirty="0" smtClean="0"/>
              <a:t>Florescence imaging</a:t>
            </a:r>
            <a:endParaRPr lang="en-GB" sz="1600" dirty="0" smtClean="0"/>
          </a:p>
          <a:p>
            <a:pPr lvl="1"/>
            <a:endParaRPr lang="en-GB" sz="1600" dirty="0" smtClean="0"/>
          </a:p>
          <a:p>
            <a:pPr lvl="1">
              <a:buFont typeface="Arial" pitchFamily="34" charset="0"/>
              <a:buChar char="•"/>
            </a:pPr>
            <a:r>
              <a:rPr lang="en-GB" sz="1600" b="1" dirty="0" smtClean="0"/>
              <a:t>Astrophysics</a:t>
            </a:r>
            <a:r>
              <a:rPr lang="en-GB" sz="1600" dirty="0" smtClean="0"/>
              <a:t> and solar X-ray, high altitude balloon </a:t>
            </a:r>
            <a:r>
              <a:rPr lang="en-GB" sz="1600" dirty="0" smtClean="0"/>
              <a:t>project </a:t>
            </a:r>
            <a:r>
              <a:rPr lang="en-GB" sz="1600" dirty="0" smtClean="0"/>
              <a:t>with NASA</a:t>
            </a:r>
          </a:p>
          <a:p>
            <a:endParaRPr lang="en-GB" sz="1600" dirty="0" smtClean="0"/>
          </a:p>
          <a:p>
            <a:pPr>
              <a:buFont typeface="Arial" pitchFamily="34" charset="0"/>
              <a:buChar char="•"/>
            </a:pPr>
            <a:r>
              <a:rPr lang="en-GB" sz="1600" b="1" dirty="0" smtClean="0"/>
              <a:t>Diffraction based techniques </a:t>
            </a:r>
            <a:r>
              <a:rPr lang="en-GB" sz="1600" dirty="0" smtClean="0"/>
              <a:t>(white beam)</a:t>
            </a:r>
          </a:p>
          <a:p>
            <a:endParaRPr lang="en-GB" sz="1600" dirty="0" smtClean="0"/>
          </a:p>
          <a:p>
            <a:pPr lvl="1">
              <a:buFont typeface="Arial" pitchFamily="34" charset="0"/>
              <a:buChar char="•"/>
            </a:pPr>
            <a:r>
              <a:rPr lang="en-GB" sz="1600" b="1" dirty="0" smtClean="0"/>
              <a:t>TEDDI </a:t>
            </a:r>
            <a:r>
              <a:rPr lang="en-GB" sz="1600" dirty="0" smtClean="0"/>
              <a:t>for material imaging</a:t>
            </a:r>
          </a:p>
          <a:p>
            <a:pPr lvl="1">
              <a:buFont typeface="Arial" pitchFamily="34" charset="0"/>
              <a:buChar char="•"/>
            </a:pPr>
            <a:endParaRPr lang="en-GB" sz="1600" dirty="0" smtClean="0"/>
          </a:p>
          <a:p>
            <a:pPr lvl="1">
              <a:buFont typeface="Arial" pitchFamily="34" charset="0"/>
              <a:buChar char="•"/>
            </a:pPr>
            <a:r>
              <a:rPr lang="en-GB" sz="1600" b="1" dirty="0" smtClean="0"/>
              <a:t>Cancerous tissue identification </a:t>
            </a:r>
            <a:r>
              <a:rPr lang="en-GB" sz="1600" dirty="0" smtClean="0"/>
              <a:t>of surgically removed collagen-adipose tissue.</a:t>
            </a:r>
          </a:p>
          <a:p>
            <a:pPr lvl="1">
              <a:buFont typeface="Arial" pitchFamily="34" charset="0"/>
              <a:buChar char="•"/>
            </a:pPr>
            <a:endParaRPr lang="en-GB" sz="1600" dirty="0" smtClean="0"/>
          </a:p>
          <a:p>
            <a:pPr lvl="1">
              <a:buFont typeface="Arial" pitchFamily="34" charset="0"/>
              <a:buChar char="•"/>
            </a:pPr>
            <a:r>
              <a:rPr lang="en-GB" sz="1600" b="1" dirty="0" smtClean="0"/>
              <a:t>Drugs and explosives identification </a:t>
            </a:r>
            <a:r>
              <a:rPr lang="en-GB" sz="1600" dirty="0" smtClean="0"/>
              <a:t>again using Energy Dispersive Diffraction and white beam source. (poster #45 tomorrow)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627784" y="908720"/>
            <a:ext cx="5506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Applications with combined Energy and Position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10" name="Picture 9"/>
          <p:cNvPicPr/>
          <p:nvPr/>
        </p:nvPicPr>
        <p:blipFill>
          <a:blip r:embed="rId5" cstate="print"/>
          <a:srcRect l="2063" t="6214" r="6884"/>
          <a:stretch>
            <a:fillRect/>
          </a:stretch>
        </p:blipFill>
        <p:spPr bwMode="auto">
          <a:xfrm>
            <a:off x="611560" y="1844824"/>
            <a:ext cx="3240360" cy="243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6" cstate="print"/>
          <a:srcRect l="1179" t="4638" r="6446" b="2041"/>
          <a:stretch>
            <a:fillRect/>
          </a:stretch>
        </p:blipFill>
        <p:spPr bwMode="auto">
          <a:xfrm>
            <a:off x="4139952" y="1772816"/>
            <a:ext cx="3024336" cy="240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467544" y="4221088"/>
            <a:ext cx="77768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1600" dirty="0" smtClean="0"/>
              <a:t>Surrey County Hospital data,</a:t>
            </a:r>
            <a:r>
              <a:rPr lang="en-US" sz="1600" dirty="0" smtClean="0"/>
              <a:t>Tc-99m spectrum and the distribution of the FWHM of the 141keV peak measured on each pixel. </a:t>
            </a:r>
          </a:p>
          <a:p>
            <a:pPr lvl="1"/>
            <a:endParaRPr lang="en-US" sz="1600" dirty="0" smtClean="0"/>
          </a:p>
          <a:p>
            <a:r>
              <a:rPr lang="en-US" sz="1600" b="1" dirty="0" smtClean="0"/>
              <a:t>Dual Isotope SPECT </a:t>
            </a:r>
            <a:r>
              <a:rPr lang="en-GB" sz="1600" dirty="0" smtClean="0"/>
              <a:t>(Parkinson’s and Multiple System Atrophy.)</a:t>
            </a:r>
            <a:endParaRPr lang="en-US" sz="1600" b="1" dirty="0" smtClean="0"/>
          </a:p>
          <a:p>
            <a:pPr marL="457200" lvl="2"/>
            <a:r>
              <a:rPr lang="en-US" sz="1600" dirty="0" smtClean="0"/>
              <a:t>Brain imaging with collimators and simultaneous dual isotope tracers .</a:t>
            </a:r>
          </a:p>
          <a:p>
            <a:pPr marL="457200" lvl="2"/>
            <a:r>
              <a:rPr lang="en-US" sz="1600" dirty="0" smtClean="0"/>
              <a:t>I-123 (dopamine transponders) and Tc-99m (perfusion) .</a:t>
            </a:r>
            <a:r>
              <a:rPr lang="en-GB" sz="1600" dirty="0" smtClean="0"/>
              <a:t> </a:t>
            </a:r>
          </a:p>
          <a:p>
            <a:pPr marL="457200" lvl="2"/>
            <a:r>
              <a:rPr lang="en-US" sz="1600" dirty="0" smtClean="0"/>
              <a:t>Quality depends on separating the image of I at 159keV from </a:t>
            </a:r>
            <a:r>
              <a:rPr lang="en-US" sz="1600" dirty="0" err="1" smtClean="0"/>
              <a:t>Tc</a:t>
            </a:r>
            <a:r>
              <a:rPr lang="en-US" sz="1600" dirty="0" smtClean="0"/>
              <a:t> at 141keV .</a:t>
            </a:r>
            <a:endParaRPr lang="en-GB" sz="1600" dirty="0" smtClean="0"/>
          </a:p>
          <a:p>
            <a:endParaRPr lang="en-GB" sz="1600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907704" y="1196752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Nuclear medicine neurology and cardiology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827584" y="1628800"/>
            <a:ext cx="3528392" cy="2826118"/>
            <a:chOff x="646157" y="1556792"/>
            <a:chExt cx="7526243" cy="4842342"/>
          </a:xfrm>
        </p:grpSpPr>
        <p:sp>
          <p:nvSpPr>
            <p:cNvPr id="13" name="Oval 12"/>
            <p:cNvSpPr/>
            <p:nvPr/>
          </p:nvSpPr>
          <p:spPr>
            <a:xfrm>
              <a:off x="5101570" y="2455394"/>
              <a:ext cx="1476164" cy="144016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Parallelogram 13"/>
            <p:cNvSpPr/>
            <p:nvPr/>
          </p:nvSpPr>
          <p:spPr>
            <a:xfrm rot="16200000">
              <a:off x="4391980" y="1448780"/>
              <a:ext cx="3672408" cy="3888432"/>
            </a:xfrm>
            <a:prstGeom prst="parallelogram">
              <a:avLst>
                <a:gd name="adj" fmla="val 45671"/>
              </a:avLst>
            </a:prstGeom>
            <a:solidFill>
              <a:srgbClr val="EEECE1">
                <a:alpha val="5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/>
            <p:cNvSpPr/>
            <p:nvPr/>
          </p:nvSpPr>
          <p:spPr>
            <a:xfrm rot="-300000" flipH="1">
              <a:off x="5046814" y="2460440"/>
              <a:ext cx="1325386" cy="1440160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 rot="-300000" flipH="1">
              <a:off x="5199214" y="2612840"/>
              <a:ext cx="1028970" cy="110419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>
              <a:endCxn id="19" idx="0"/>
            </p:cNvCxnSpPr>
            <p:nvPr/>
          </p:nvCxnSpPr>
          <p:spPr>
            <a:xfrm flipH="1">
              <a:off x="1907225" y="2415739"/>
              <a:ext cx="3926968" cy="3147594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5" idx="4"/>
              <a:endCxn id="19" idx="4"/>
            </p:cNvCxnSpPr>
            <p:nvPr/>
          </p:nvCxnSpPr>
          <p:spPr>
            <a:xfrm flipH="1">
              <a:off x="1654933" y="3897860"/>
              <a:ext cx="4117333" cy="23465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 rot="21000000" flipV="1">
              <a:off x="1122333" y="4121474"/>
              <a:ext cx="1317491" cy="145289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 rot="21000000" flipV="1">
              <a:off x="1287958" y="4262141"/>
              <a:ext cx="950939" cy="1144385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Parallelogram 21"/>
            <p:cNvSpPr/>
            <p:nvPr/>
          </p:nvSpPr>
          <p:spPr>
            <a:xfrm rot="16200000">
              <a:off x="228270" y="3666870"/>
              <a:ext cx="3150151" cy="2314377"/>
            </a:xfrm>
            <a:prstGeom prst="parallelogram">
              <a:avLst>
                <a:gd name="adj" fmla="val 45671"/>
              </a:avLst>
            </a:prstGeom>
            <a:solidFill>
              <a:srgbClr val="EEECE1">
                <a:alpha val="50196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1337" b="38749"/>
          <a:stretch/>
        </p:blipFill>
        <p:spPr bwMode="auto">
          <a:xfrm>
            <a:off x="5508104" y="1412776"/>
            <a:ext cx="197067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159"/>
          <a:stretch/>
        </p:blipFill>
        <p:spPr bwMode="auto">
          <a:xfrm>
            <a:off x="4788024" y="3789040"/>
            <a:ext cx="4065584" cy="230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755576" y="400506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2123728" y="3212976"/>
            <a:ext cx="659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Pin</a:t>
            </a:r>
            <a:r>
              <a:rPr lang="en-GB" dirty="0" smtClean="0"/>
              <a:t> </a:t>
            </a:r>
          </a:p>
          <a:p>
            <a:r>
              <a:rPr lang="en-GB" dirty="0" smtClean="0"/>
              <a:t>Hole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11560" y="1556792"/>
            <a:ext cx="153760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100um thick</a:t>
            </a:r>
          </a:p>
          <a:p>
            <a:r>
              <a:rPr lang="en-GB" sz="1400" dirty="0" smtClean="0"/>
              <a:t>X-ray  ‘letter-box’</a:t>
            </a:r>
          </a:p>
          <a:p>
            <a:r>
              <a:rPr lang="en-GB" sz="1400" dirty="0" smtClean="0"/>
              <a:t>illumination</a:t>
            </a:r>
            <a:endParaRPr lang="en-GB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979712" y="1628800"/>
            <a:ext cx="576064" cy="21602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979712" y="2060848"/>
            <a:ext cx="576064" cy="21602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979712" y="2492896"/>
            <a:ext cx="576064" cy="21602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39552" y="465313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3mm alumina shell used as Pt catalyst body.</a:t>
            </a:r>
          </a:p>
          <a:p>
            <a:r>
              <a:rPr lang="en-GB" dirty="0" smtClean="0"/>
              <a:t>Contaminated with </a:t>
            </a:r>
            <a:r>
              <a:rPr lang="en-GB" dirty="0" err="1" smtClean="0"/>
              <a:t>Sb</a:t>
            </a:r>
            <a:r>
              <a:rPr lang="en-GB" dirty="0" smtClean="0"/>
              <a:t> (Antimony). </a:t>
            </a:r>
          </a:p>
          <a:p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323528" y="5805264"/>
            <a:ext cx="2521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(Manchester University data.)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2339752" y="98072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X-ray Fluorescence imaging in 3D</a:t>
            </a:r>
            <a:endParaRPr lang="en-GB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716016" y="3429000"/>
            <a:ext cx="4176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At most energies there is no image</a:t>
            </a:r>
            <a:endParaRPr lang="en-GB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4644008" y="5733256"/>
            <a:ext cx="4248472" cy="58477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At </a:t>
            </a:r>
            <a:r>
              <a:rPr lang="en-GB" sz="1600" dirty="0" err="1" smtClean="0"/>
              <a:t>Sb</a:t>
            </a:r>
            <a:r>
              <a:rPr lang="en-GB" sz="1600" dirty="0" smtClean="0"/>
              <a:t> </a:t>
            </a:r>
            <a:r>
              <a:rPr lang="en-GB" sz="1600" dirty="0" err="1" smtClean="0"/>
              <a:t>k</a:t>
            </a:r>
            <a:r>
              <a:rPr lang="en-GB" sz="1600" dirty="0" smtClean="0"/>
              <a:t>-edge (26keV) image appears</a:t>
            </a:r>
          </a:p>
          <a:p>
            <a:pPr algn="ctr"/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3077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8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6" name="Content Placeholder 2"/>
          <p:cNvSpPr>
            <a:spLocks noGrp="1"/>
          </p:cNvSpPr>
          <p:nvPr>
            <p:ph idx="1"/>
          </p:nvPr>
        </p:nvSpPr>
        <p:spPr>
          <a:xfrm>
            <a:off x="2483768" y="1196752"/>
            <a:ext cx="4032448" cy="576064"/>
          </a:xfrm>
        </p:spPr>
        <p:txBody>
          <a:bodyPr/>
          <a:lstStyle/>
          <a:p>
            <a:pPr eaLnBrk="1" hangingPunct="1">
              <a:buNone/>
            </a:pPr>
            <a:r>
              <a:rPr lang="en-GB" dirty="0" smtClean="0"/>
              <a:t>3-side butting of larger tiled array.</a:t>
            </a:r>
          </a:p>
          <a:p>
            <a:pPr lvl="1"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2109" name="Rectangle 6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205" name="Rectangle 15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60" name="Date Placeholder 15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61" name="Footer Placeholder 16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3073" name="Group 1"/>
          <p:cNvGrpSpPr>
            <a:grpSpLocks noChangeAspect="1"/>
          </p:cNvGrpSpPr>
          <p:nvPr/>
        </p:nvGrpSpPr>
        <p:grpSpPr bwMode="auto">
          <a:xfrm>
            <a:off x="323529" y="1988841"/>
            <a:ext cx="3600400" cy="1873850"/>
            <a:chOff x="2962" y="1355"/>
            <a:chExt cx="5697" cy="2965"/>
          </a:xfrm>
        </p:grpSpPr>
        <p:sp>
          <p:nvSpPr>
            <p:cNvPr id="3099" name="AutoShape 27"/>
            <p:cNvSpPr>
              <a:spLocks noChangeAspect="1" noChangeArrowheads="1"/>
            </p:cNvSpPr>
            <p:nvPr/>
          </p:nvSpPr>
          <p:spPr bwMode="auto">
            <a:xfrm>
              <a:off x="2962" y="1355"/>
              <a:ext cx="5443" cy="296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8" name="Text Box 26"/>
            <p:cNvSpPr txBox="1">
              <a:spLocks noChangeArrowheads="1"/>
            </p:cNvSpPr>
            <p:nvPr/>
          </p:nvSpPr>
          <p:spPr bwMode="auto">
            <a:xfrm>
              <a:off x="3131" y="2400"/>
              <a:ext cx="910" cy="283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Gold studs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7" name="Text Box 25"/>
            <p:cNvSpPr txBox="1">
              <a:spLocks noChangeArrowheads="1"/>
            </p:cNvSpPr>
            <p:nvPr/>
          </p:nvSpPr>
          <p:spPr bwMode="auto">
            <a:xfrm>
              <a:off x="7749" y="2479"/>
              <a:ext cx="910" cy="282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Wire bond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6" name="Text Box 24"/>
            <p:cNvSpPr txBox="1">
              <a:spLocks noChangeArrowheads="1"/>
            </p:cNvSpPr>
            <p:nvPr/>
          </p:nvSpPr>
          <p:spPr bwMode="auto">
            <a:xfrm>
              <a:off x="6018" y="3353"/>
              <a:ext cx="909" cy="284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PCB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5" name="Text Box 23"/>
            <p:cNvSpPr txBox="1">
              <a:spLocks noChangeArrowheads="1"/>
            </p:cNvSpPr>
            <p:nvPr/>
          </p:nvSpPr>
          <p:spPr bwMode="auto">
            <a:xfrm>
              <a:off x="3328" y="3416"/>
              <a:ext cx="909" cy="282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Heat sink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4" name="Text Box 22"/>
            <p:cNvSpPr txBox="1">
              <a:spLocks noChangeArrowheads="1"/>
            </p:cNvSpPr>
            <p:nvPr/>
          </p:nvSpPr>
          <p:spPr bwMode="auto">
            <a:xfrm>
              <a:off x="3068" y="1782"/>
              <a:ext cx="911" cy="451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Detector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eg</a:t>
              </a: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. CZT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3" name="Rectangle 21"/>
            <p:cNvSpPr>
              <a:spLocks noChangeArrowheads="1"/>
            </p:cNvSpPr>
            <p:nvPr/>
          </p:nvSpPr>
          <p:spPr bwMode="auto">
            <a:xfrm>
              <a:off x="4187" y="1805"/>
              <a:ext cx="3053" cy="76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2" name="Rectangle 20"/>
            <p:cNvSpPr>
              <a:spLocks noChangeArrowheads="1"/>
            </p:cNvSpPr>
            <p:nvPr/>
          </p:nvSpPr>
          <p:spPr bwMode="auto">
            <a:xfrm>
              <a:off x="4220" y="2671"/>
              <a:ext cx="3319" cy="54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1" name="Rectangle 19"/>
            <p:cNvSpPr>
              <a:spLocks noChangeArrowheads="1"/>
            </p:cNvSpPr>
            <p:nvPr/>
          </p:nvSpPr>
          <p:spPr bwMode="auto">
            <a:xfrm>
              <a:off x="4206" y="3212"/>
              <a:ext cx="3382" cy="141"/>
            </a:xfrm>
            <a:prstGeom prst="rect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6484" y="3353"/>
              <a:ext cx="1496" cy="241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 flipV="1">
              <a:off x="7379" y="2258"/>
              <a:ext cx="457" cy="1119"/>
            </a:xfrm>
            <a:custGeom>
              <a:avLst/>
              <a:gdLst/>
              <a:ahLst/>
              <a:cxnLst>
                <a:cxn ang="0">
                  <a:pos x="625" y="0"/>
                </a:cxn>
                <a:cxn ang="0">
                  <a:pos x="514" y="1083"/>
                </a:cxn>
                <a:cxn ang="0">
                  <a:pos x="0" y="771"/>
                </a:cxn>
              </a:cxnLst>
              <a:rect l="0" t="0" r="r" b="b"/>
              <a:pathLst>
                <a:path w="625" h="1211">
                  <a:moveTo>
                    <a:pt x="625" y="0"/>
                  </a:moveTo>
                  <a:cubicBezTo>
                    <a:pt x="621" y="477"/>
                    <a:pt x="618" y="955"/>
                    <a:pt x="514" y="1083"/>
                  </a:cubicBezTo>
                  <a:cubicBezTo>
                    <a:pt x="410" y="1211"/>
                    <a:pt x="87" y="823"/>
                    <a:pt x="0" y="771"/>
                  </a:cubicBezTo>
                </a:path>
              </a:pathLst>
            </a:custGeom>
            <a:noFill/>
            <a:ln w="28575">
              <a:solidFill>
                <a:srgbClr val="548DD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8" name="Oval 16"/>
            <p:cNvSpPr>
              <a:spLocks noChangeArrowheads="1"/>
            </p:cNvSpPr>
            <p:nvPr/>
          </p:nvSpPr>
          <p:spPr bwMode="auto">
            <a:xfrm>
              <a:off x="5644" y="2569"/>
              <a:ext cx="114" cy="11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7" name="Oval 15"/>
            <p:cNvSpPr>
              <a:spLocks noChangeArrowheads="1"/>
            </p:cNvSpPr>
            <p:nvPr/>
          </p:nvSpPr>
          <p:spPr bwMode="auto">
            <a:xfrm>
              <a:off x="5399" y="2569"/>
              <a:ext cx="113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6" name="Oval 14"/>
            <p:cNvSpPr>
              <a:spLocks noChangeArrowheads="1"/>
            </p:cNvSpPr>
            <p:nvPr/>
          </p:nvSpPr>
          <p:spPr bwMode="auto">
            <a:xfrm>
              <a:off x="5122" y="2569"/>
              <a:ext cx="113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auto">
            <a:xfrm>
              <a:off x="4917" y="2570"/>
              <a:ext cx="114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4666" y="2570"/>
              <a:ext cx="113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4429" y="2570"/>
              <a:ext cx="114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4222" y="2570"/>
              <a:ext cx="116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6736" y="2570"/>
              <a:ext cx="114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6531" y="2573"/>
              <a:ext cx="114" cy="11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6281" y="2573"/>
              <a:ext cx="112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6043" y="2573"/>
              <a:ext cx="114" cy="11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5836" y="2573"/>
              <a:ext cx="116" cy="11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Oval 4"/>
            <p:cNvSpPr>
              <a:spLocks noChangeArrowheads="1"/>
            </p:cNvSpPr>
            <p:nvPr/>
          </p:nvSpPr>
          <p:spPr bwMode="auto">
            <a:xfrm>
              <a:off x="7013" y="2575"/>
              <a:ext cx="114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75" name="Text Box 3"/>
            <p:cNvSpPr txBox="1">
              <a:spLocks noChangeArrowheads="1"/>
            </p:cNvSpPr>
            <p:nvPr/>
          </p:nvSpPr>
          <p:spPr bwMode="auto">
            <a:xfrm>
              <a:off x="5227" y="2888"/>
              <a:ext cx="1260" cy="284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ASIC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4" name="Rectangle 2"/>
            <p:cNvSpPr>
              <a:spLocks noChangeArrowheads="1"/>
            </p:cNvSpPr>
            <p:nvPr/>
          </p:nvSpPr>
          <p:spPr bwMode="auto">
            <a:xfrm>
              <a:off x="4200" y="3365"/>
              <a:ext cx="1899" cy="476"/>
            </a:xfrm>
            <a:prstGeom prst="rect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3136" name="Rectangle 6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3107" name="Group 35"/>
          <p:cNvGrpSpPr>
            <a:grpSpLocks noChangeAspect="1"/>
          </p:cNvGrpSpPr>
          <p:nvPr/>
        </p:nvGrpSpPr>
        <p:grpSpPr bwMode="auto">
          <a:xfrm>
            <a:off x="395536" y="3933056"/>
            <a:ext cx="3415438" cy="2000573"/>
            <a:chOff x="3061" y="1355"/>
            <a:chExt cx="5062" cy="2965"/>
          </a:xfrm>
        </p:grpSpPr>
        <p:sp>
          <p:nvSpPr>
            <p:cNvPr id="3135" name="AutoShape 63"/>
            <p:cNvSpPr>
              <a:spLocks noChangeAspect="1" noChangeArrowheads="1"/>
            </p:cNvSpPr>
            <p:nvPr/>
          </p:nvSpPr>
          <p:spPr bwMode="auto">
            <a:xfrm>
              <a:off x="3061" y="1355"/>
              <a:ext cx="4703" cy="2965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34" name="Text Box 62"/>
            <p:cNvSpPr txBox="1">
              <a:spLocks noChangeArrowheads="1"/>
            </p:cNvSpPr>
            <p:nvPr/>
          </p:nvSpPr>
          <p:spPr bwMode="auto">
            <a:xfrm>
              <a:off x="3131" y="2400"/>
              <a:ext cx="910" cy="283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Gold studs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32" name="Text Box 60"/>
            <p:cNvSpPr txBox="1">
              <a:spLocks noChangeArrowheads="1"/>
            </p:cNvSpPr>
            <p:nvPr/>
          </p:nvSpPr>
          <p:spPr bwMode="auto">
            <a:xfrm>
              <a:off x="7215" y="3568"/>
              <a:ext cx="908" cy="285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PCB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31" name="Text Box 59"/>
            <p:cNvSpPr txBox="1">
              <a:spLocks noChangeArrowheads="1"/>
            </p:cNvSpPr>
            <p:nvPr/>
          </p:nvSpPr>
          <p:spPr bwMode="auto">
            <a:xfrm>
              <a:off x="3328" y="3260"/>
              <a:ext cx="909" cy="282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Heat sink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30" name="Text Box 58"/>
            <p:cNvSpPr txBox="1">
              <a:spLocks noChangeArrowheads="1"/>
            </p:cNvSpPr>
            <p:nvPr/>
          </p:nvSpPr>
          <p:spPr bwMode="auto">
            <a:xfrm>
              <a:off x="3381" y="1889"/>
              <a:ext cx="911" cy="451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Detector</a:t>
              </a:r>
              <a:endPara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eg</a:t>
              </a:r>
              <a:r>
                <a:rPr kumimoji="0" lang="en-US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. CZT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9" name="Rectangle 57"/>
            <p:cNvSpPr>
              <a:spLocks noChangeArrowheads="1"/>
            </p:cNvSpPr>
            <p:nvPr/>
          </p:nvSpPr>
          <p:spPr bwMode="auto">
            <a:xfrm>
              <a:off x="4187" y="1805"/>
              <a:ext cx="3112" cy="765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8" name="Rectangle 56"/>
            <p:cNvSpPr>
              <a:spLocks noChangeArrowheads="1"/>
            </p:cNvSpPr>
            <p:nvPr/>
          </p:nvSpPr>
          <p:spPr bwMode="auto">
            <a:xfrm>
              <a:off x="4220" y="2671"/>
              <a:ext cx="3091" cy="54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7" name="Rectangle 55"/>
            <p:cNvSpPr>
              <a:spLocks noChangeArrowheads="1"/>
            </p:cNvSpPr>
            <p:nvPr/>
          </p:nvSpPr>
          <p:spPr bwMode="auto">
            <a:xfrm>
              <a:off x="4218" y="3212"/>
              <a:ext cx="2795" cy="82"/>
            </a:xfrm>
            <a:prstGeom prst="rect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6" name="Rectangle 54"/>
            <p:cNvSpPr>
              <a:spLocks noChangeArrowheads="1"/>
            </p:cNvSpPr>
            <p:nvPr/>
          </p:nvSpPr>
          <p:spPr bwMode="auto">
            <a:xfrm>
              <a:off x="6172" y="3281"/>
              <a:ext cx="863" cy="25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5" name="Oval 53"/>
            <p:cNvSpPr>
              <a:spLocks noChangeArrowheads="1"/>
            </p:cNvSpPr>
            <p:nvPr/>
          </p:nvSpPr>
          <p:spPr bwMode="auto">
            <a:xfrm>
              <a:off x="5644" y="2569"/>
              <a:ext cx="114" cy="11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4" name="Oval 52"/>
            <p:cNvSpPr>
              <a:spLocks noChangeArrowheads="1"/>
            </p:cNvSpPr>
            <p:nvPr/>
          </p:nvSpPr>
          <p:spPr bwMode="auto">
            <a:xfrm>
              <a:off x="5399" y="2569"/>
              <a:ext cx="113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3" name="Oval 51"/>
            <p:cNvSpPr>
              <a:spLocks noChangeArrowheads="1"/>
            </p:cNvSpPr>
            <p:nvPr/>
          </p:nvSpPr>
          <p:spPr bwMode="auto">
            <a:xfrm>
              <a:off x="5122" y="2569"/>
              <a:ext cx="113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2" name="Oval 50"/>
            <p:cNvSpPr>
              <a:spLocks noChangeArrowheads="1"/>
            </p:cNvSpPr>
            <p:nvPr/>
          </p:nvSpPr>
          <p:spPr bwMode="auto">
            <a:xfrm>
              <a:off x="4917" y="2570"/>
              <a:ext cx="114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1" name="Oval 49"/>
            <p:cNvSpPr>
              <a:spLocks noChangeArrowheads="1"/>
            </p:cNvSpPr>
            <p:nvPr/>
          </p:nvSpPr>
          <p:spPr bwMode="auto">
            <a:xfrm>
              <a:off x="4666" y="2570"/>
              <a:ext cx="113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20" name="Oval 48"/>
            <p:cNvSpPr>
              <a:spLocks noChangeArrowheads="1"/>
            </p:cNvSpPr>
            <p:nvPr/>
          </p:nvSpPr>
          <p:spPr bwMode="auto">
            <a:xfrm>
              <a:off x="4429" y="2570"/>
              <a:ext cx="114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9" name="Oval 47"/>
            <p:cNvSpPr>
              <a:spLocks noChangeArrowheads="1"/>
            </p:cNvSpPr>
            <p:nvPr/>
          </p:nvSpPr>
          <p:spPr bwMode="auto">
            <a:xfrm>
              <a:off x="4222" y="2570"/>
              <a:ext cx="116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8" name="Oval 46"/>
            <p:cNvSpPr>
              <a:spLocks noChangeArrowheads="1"/>
            </p:cNvSpPr>
            <p:nvPr/>
          </p:nvSpPr>
          <p:spPr bwMode="auto">
            <a:xfrm>
              <a:off x="6736" y="2570"/>
              <a:ext cx="114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7" name="Oval 45"/>
            <p:cNvSpPr>
              <a:spLocks noChangeArrowheads="1"/>
            </p:cNvSpPr>
            <p:nvPr/>
          </p:nvSpPr>
          <p:spPr bwMode="auto">
            <a:xfrm>
              <a:off x="6531" y="2573"/>
              <a:ext cx="114" cy="11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6" name="Oval 44"/>
            <p:cNvSpPr>
              <a:spLocks noChangeArrowheads="1"/>
            </p:cNvSpPr>
            <p:nvPr/>
          </p:nvSpPr>
          <p:spPr bwMode="auto">
            <a:xfrm>
              <a:off x="6281" y="2573"/>
              <a:ext cx="112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5" name="Oval 43"/>
            <p:cNvSpPr>
              <a:spLocks noChangeArrowheads="1"/>
            </p:cNvSpPr>
            <p:nvPr/>
          </p:nvSpPr>
          <p:spPr bwMode="auto">
            <a:xfrm>
              <a:off x="6043" y="2573"/>
              <a:ext cx="114" cy="11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4" name="Oval 42"/>
            <p:cNvSpPr>
              <a:spLocks noChangeArrowheads="1"/>
            </p:cNvSpPr>
            <p:nvPr/>
          </p:nvSpPr>
          <p:spPr bwMode="auto">
            <a:xfrm>
              <a:off x="5836" y="2573"/>
              <a:ext cx="116" cy="11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3" name="Oval 41"/>
            <p:cNvSpPr>
              <a:spLocks noChangeArrowheads="1"/>
            </p:cNvSpPr>
            <p:nvPr/>
          </p:nvSpPr>
          <p:spPr bwMode="auto">
            <a:xfrm>
              <a:off x="7013" y="2575"/>
              <a:ext cx="114" cy="11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2" name="Text Box 40"/>
            <p:cNvSpPr txBox="1">
              <a:spLocks noChangeArrowheads="1"/>
            </p:cNvSpPr>
            <p:nvPr/>
          </p:nvSpPr>
          <p:spPr bwMode="auto">
            <a:xfrm>
              <a:off x="5227" y="2888"/>
              <a:ext cx="1260" cy="284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ASIC</a:t>
              </a:r>
              <a:endPara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1" name="AutoShape 39"/>
            <p:cNvSpPr>
              <a:spLocks noChangeShapeType="1"/>
            </p:cNvSpPr>
            <p:nvPr/>
          </p:nvSpPr>
          <p:spPr bwMode="auto">
            <a:xfrm>
              <a:off x="7242" y="2671"/>
              <a:ext cx="2" cy="513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10" name="Rectangle 38"/>
            <p:cNvSpPr>
              <a:spLocks noChangeArrowheads="1"/>
            </p:cNvSpPr>
            <p:nvPr/>
          </p:nvSpPr>
          <p:spPr bwMode="auto">
            <a:xfrm>
              <a:off x="4217" y="3308"/>
              <a:ext cx="1899" cy="475"/>
            </a:xfrm>
            <a:prstGeom prst="rect">
              <a:avLst/>
            </a:prstGeom>
            <a:solidFill>
              <a:srgbClr val="8DB3E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9" name="Freeform 37"/>
            <p:cNvSpPr>
              <a:spLocks/>
            </p:cNvSpPr>
            <p:nvPr/>
          </p:nvSpPr>
          <p:spPr bwMode="auto">
            <a:xfrm>
              <a:off x="6743" y="3265"/>
              <a:ext cx="498" cy="433"/>
            </a:xfrm>
            <a:custGeom>
              <a:avLst/>
              <a:gdLst/>
              <a:ahLst/>
              <a:cxnLst>
                <a:cxn ang="0">
                  <a:pos x="625" y="0"/>
                </a:cxn>
                <a:cxn ang="0">
                  <a:pos x="514" y="1083"/>
                </a:cxn>
                <a:cxn ang="0">
                  <a:pos x="0" y="771"/>
                </a:cxn>
              </a:cxnLst>
              <a:rect l="0" t="0" r="r" b="b"/>
              <a:pathLst>
                <a:path w="625" h="1211">
                  <a:moveTo>
                    <a:pt x="625" y="0"/>
                  </a:moveTo>
                  <a:cubicBezTo>
                    <a:pt x="621" y="477"/>
                    <a:pt x="618" y="955"/>
                    <a:pt x="514" y="1083"/>
                  </a:cubicBezTo>
                  <a:cubicBezTo>
                    <a:pt x="410" y="1211"/>
                    <a:pt x="87" y="823"/>
                    <a:pt x="0" y="771"/>
                  </a:cubicBezTo>
                </a:path>
              </a:pathLst>
            </a:custGeom>
            <a:noFill/>
            <a:ln w="28575">
              <a:solidFill>
                <a:srgbClr val="548DD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08" name="Rectangle 36"/>
            <p:cNvSpPr>
              <a:spLocks noChangeArrowheads="1"/>
            </p:cNvSpPr>
            <p:nvPr/>
          </p:nvSpPr>
          <p:spPr bwMode="auto">
            <a:xfrm>
              <a:off x="7142" y="3185"/>
              <a:ext cx="192" cy="114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218" name="Picture 217" descr="P1010417"/>
          <p:cNvPicPr/>
          <p:nvPr/>
        </p:nvPicPr>
        <p:blipFill>
          <a:blip r:embed="rId5" cstate="print"/>
          <a:srcRect l="15114" t="24791" r="15114" b="17044"/>
          <a:stretch>
            <a:fillRect/>
          </a:stretch>
        </p:blipFill>
        <p:spPr bwMode="auto">
          <a:xfrm>
            <a:off x="3707904" y="1988840"/>
            <a:ext cx="498830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TextBox 67"/>
          <p:cNvSpPr txBox="1"/>
          <p:nvPr/>
        </p:nvSpPr>
        <p:spPr>
          <a:xfrm>
            <a:off x="3779912" y="5877272"/>
            <a:ext cx="47671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CZT detector and multi-element alignment system.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3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2" name="Content Placeholder 2"/>
          <p:cNvSpPr>
            <a:spLocks noGrp="1"/>
          </p:cNvSpPr>
          <p:nvPr>
            <p:ph idx="1"/>
          </p:nvPr>
        </p:nvSpPr>
        <p:spPr>
          <a:xfrm>
            <a:off x="827584" y="1412776"/>
            <a:ext cx="2376264" cy="4248472"/>
          </a:xfrm>
        </p:spPr>
        <p:txBody>
          <a:bodyPr/>
          <a:lstStyle/>
          <a:p>
            <a:pPr marL="342900" lvl="1" indent="-342900" eaLnBrk="1" hangingPunct="1">
              <a:buNone/>
            </a:pPr>
            <a:r>
              <a:rPr lang="en-GB" sz="1600" b="1" dirty="0" smtClean="0"/>
              <a:t>Acknowledgements</a:t>
            </a:r>
          </a:p>
          <a:p>
            <a:pPr marL="342900" lvl="1" indent="-342900" eaLnBrk="1" hangingPunct="1">
              <a:buNone/>
            </a:pPr>
            <a:endParaRPr lang="en-GB" sz="1600" dirty="0" smtClean="0"/>
          </a:p>
          <a:p>
            <a:pPr marL="342900" lvl="1" indent="-342900" eaLnBrk="1" hangingPunct="1">
              <a:buNone/>
            </a:pPr>
            <a:r>
              <a:rPr lang="en-GB" sz="1600" b="1" dirty="0" err="1" smtClean="0"/>
              <a:t>Cd</a:t>
            </a:r>
            <a:r>
              <a:rPr lang="en-GB" sz="1600" b="1" dirty="0" smtClean="0"/>
              <a:t>(Zn)Te project</a:t>
            </a:r>
          </a:p>
          <a:p>
            <a:pPr marL="742950" lvl="2" indent="-342900" eaLnBrk="1" hangingPunct="1">
              <a:buNone/>
            </a:pPr>
            <a:r>
              <a:rPr lang="en-GB" sz="1600" dirty="0" smtClean="0"/>
              <a:t>M. Wilson</a:t>
            </a:r>
          </a:p>
          <a:p>
            <a:pPr marL="742950" lvl="2" indent="-342900" eaLnBrk="1" hangingPunct="1">
              <a:buNone/>
            </a:pPr>
            <a:r>
              <a:rPr lang="en-GB" sz="1600" dirty="0" smtClean="0"/>
              <a:t>M. Veale</a:t>
            </a:r>
          </a:p>
          <a:p>
            <a:pPr marL="742950" lvl="2" indent="-342900" eaLnBrk="1" hangingPunct="1">
              <a:buNone/>
            </a:pPr>
            <a:r>
              <a:rPr lang="en-GB" sz="1600" dirty="0" smtClean="0"/>
              <a:t>S. Bell</a:t>
            </a:r>
          </a:p>
          <a:p>
            <a:pPr marL="342900" lvl="1" indent="-342900" eaLnBrk="1" hangingPunct="1">
              <a:buNone/>
            </a:pPr>
            <a:r>
              <a:rPr lang="en-GB" sz="1600" b="1" dirty="0" smtClean="0"/>
              <a:t>ASICs</a:t>
            </a:r>
          </a:p>
          <a:p>
            <a:pPr marL="742950" lvl="2" indent="-342900" eaLnBrk="1" hangingPunct="1">
              <a:buNone/>
            </a:pPr>
            <a:r>
              <a:rPr lang="en-GB" sz="1600" dirty="0" smtClean="0"/>
              <a:t>M. Prydderch</a:t>
            </a:r>
          </a:p>
          <a:p>
            <a:pPr marL="742950" lvl="2" indent="-342900" eaLnBrk="1" hangingPunct="1">
              <a:buNone/>
            </a:pPr>
            <a:r>
              <a:rPr lang="en-GB" sz="1600" dirty="0" smtClean="0"/>
              <a:t>P. Murray</a:t>
            </a:r>
          </a:p>
          <a:p>
            <a:pPr marL="742950" lvl="2" indent="-342900" eaLnBrk="1" hangingPunct="1">
              <a:buNone/>
            </a:pPr>
            <a:r>
              <a:rPr lang="en-GB" sz="1600" dirty="0" smtClean="0"/>
              <a:t>M. Hart</a:t>
            </a:r>
          </a:p>
          <a:p>
            <a:pPr marL="742950" lvl="2" indent="-342900" eaLnBrk="1" hangingPunct="1">
              <a:buNone/>
            </a:pPr>
            <a:r>
              <a:rPr lang="en-GB" sz="1600" dirty="0" smtClean="0"/>
              <a:t>L. Jones</a:t>
            </a:r>
          </a:p>
          <a:p>
            <a:pPr marL="742950" lvl="2" indent="-342900" eaLnBrk="1" hangingPunct="1">
              <a:buNone/>
            </a:pPr>
            <a:r>
              <a:rPr lang="en-GB" sz="1600" dirty="0" smtClean="0"/>
              <a:t>S. Thomas</a:t>
            </a:r>
          </a:p>
        </p:txBody>
      </p: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563888" y="1412776"/>
            <a:ext cx="511256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285750" lvl="1" indent="-342900">
              <a:spcBef>
                <a:spcPct val="20000"/>
              </a:spcBef>
              <a:defRPr/>
            </a:pPr>
            <a:r>
              <a:rPr lang="en-GB" sz="1600" b="1" kern="0" dirty="0" smtClean="0">
                <a:latin typeface="+mn-lt"/>
              </a:rPr>
              <a:t>Surrey University + </a:t>
            </a:r>
            <a:r>
              <a:rPr lang="en-GB" sz="1600" b="1" kern="0" dirty="0" smtClean="0"/>
              <a:t>Royal Surrey County </a:t>
            </a:r>
            <a:r>
              <a:rPr lang="en-GB" sz="1600" b="1" kern="0" dirty="0" smtClean="0">
                <a:latin typeface="+mn-lt"/>
              </a:rPr>
              <a:t>Hospital </a:t>
            </a:r>
            <a:r>
              <a:rPr lang="en-GB" sz="1400" i="1" kern="0" dirty="0" smtClean="0">
                <a:latin typeface="+mn-lt"/>
              </a:rPr>
              <a:t>(Nuclear medicine and </a:t>
            </a:r>
            <a:r>
              <a:rPr lang="en-GB" sz="1400" i="1" kern="0" dirty="0" err="1" smtClean="0">
                <a:latin typeface="+mn-lt"/>
              </a:rPr>
              <a:t>k</a:t>
            </a:r>
            <a:r>
              <a:rPr lang="en-GB" sz="1400" i="1" kern="0" dirty="0" smtClean="0">
                <a:latin typeface="+mn-lt"/>
              </a:rPr>
              <a:t>-edge)</a:t>
            </a:r>
          </a:p>
          <a:p>
            <a:pPr marL="742950" lvl="2" indent="-342900">
              <a:spcBef>
                <a:spcPct val="20000"/>
              </a:spcBef>
              <a:defRPr/>
            </a:pPr>
            <a:r>
              <a:rPr lang="en-GB" sz="1600" kern="0" dirty="0" smtClean="0">
                <a:latin typeface="+mn-lt"/>
              </a:rPr>
              <a:t>P. Sellin, J.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Scuffham, S. Pani</a:t>
            </a:r>
          </a:p>
          <a:p>
            <a:pPr marL="285750" lvl="1" indent="-342900">
              <a:spcBef>
                <a:spcPct val="20000"/>
              </a:spcBef>
              <a:defRPr/>
            </a:pPr>
            <a:r>
              <a:rPr lang="en-GB" sz="1600" b="1" kern="0" dirty="0" smtClean="0">
                <a:latin typeface="+mn-lt"/>
              </a:rPr>
              <a:t>Manchester University</a:t>
            </a:r>
            <a:r>
              <a:rPr lang="en-GB" sz="1400" i="1" kern="0" dirty="0" smtClean="0">
                <a:latin typeface="+mn-lt"/>
              </a:rPr>
              <a:t>( XRF imaging and TEDDI)</a:t>
            </a:r>
          </a:p>
          <a:p>
            <a:pPr marL="742950" lvl="2" indent="-342900">
              <a:spcBef>
                <a:spcPct val="20000"/>
              </a:spcBef>
              <a:defRPr/>
            </a:pPr>
            <a:r>
              <a:rPr lang="en-GB" sz="1600" kern="0" dirty="0" smtClean="0">
                <a:latin typeface="+mn-lt"/>
              </a:rPr>
              <a:t>B. Cernik, S. Jacques, C. Egan</a:t>
            </a:r>
          </a:p>
          <a:p>
            <a:pPr marL="285750" lvl="1" indent="-342900">
              <a:spcBef>
                <a:spcPct val="20000"/>
              </a:spcBef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UCL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(Diffraction</a:t>
            </a:r>
            <a:r>
              <a:rPr kumimoji="0" lang="en-GB" sz="1400" b="0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for illicit materials)</a:t>
            </a:r>
            <a:endParaRPr kumimoji="0" lang="en-GB" sz="14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lvl="2" indent="-342900">
              <a:spcBef>
                <a:spcPct val="20000"/>
              </a:spcBef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R. Speller, C.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Christadoulou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, C. Reid</a:t>
            </a:r>
          </a:p>
          <a:p>
            <a:pPr marL="285750" lvl="1" indent="-342900">
              <a:spcBef>
                <a:spcPct val="20000"/>
              </a:spcBef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NASA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(</a:t>
            </a:r>
            <a:r>
              <a:rPr kumimoji="0" lang="en-GB" sz="14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Astro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-physics and solar imaging)</a:t>
            </a:r>
          </a:p>
          <a:p>
            <a:pPr marL="742950" lvl="2" indent="-342900">
              <a:spcBef>
                <a:spcPct val="20000"/>
              </a:spcBef>
              <a:defRPr/>
            </a:pPr>
            <a:r>
              <a:rPr lang="en-GB" sz="1600" kern="0" dirty="0" smtClean="0">
                <a:latin typeface="+mn-lt"/>
              </a:rPr>
              <a:t>B. Ramsey,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J.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Gaskin 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331640" y="5589240"/>
            <a:ext cx="567758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i="1" dirty="0" smtClean="0"/>
              <a:t>Funding from EPSRC-</a:t>
            </a:r>
            <a:r>
              <a:rPr lang="en-GB" i="1" dirty="0" err="1" smtClean="0"/>
              <a:t>Hexitec</a:t>
            </a:r>
            <a:r>
              <a:rPr lang="en-GB" i="1" dirty="0" smtClean="0"/>
              <a:t> project and STFC-</a:t>
            </a:r>
            <a:r>
              <a:rPr lang="en-GB" i="1" dirty="0" err="1" smtClean="0"/>
              <a:t>CfI</a:t>
            </a:r>
            <a:r>
              <a:rPr lang="en-GB" i="1" dirty="0" smtClean="0"/>
              <a:t>.</a:t>
            </a:r>
            <a:endParaRPr lang="en-GB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  <p:pic>
        <p:nvPicPr>
          <p:cNvPr id="13" name="Picture 2" descr="C:\Users\Simon\Downloads\for_Marco_FanGeom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651"/>
          <a:stretch/>
        </p:blipFill>
        <p:spPr bwMode="auto">
          <a:xfrm>
            <a:off x="395536" y="1412776"/>
            <a:ext cx="847070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55576" y="5661248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GB" dirty="0" smtClean="0"/>
              <a:t>Test object is made up of Mo, W wires and </a:t>
            </a:r>
            <a:r>
              <a:rPr lang="en-GB" dirty="0" err="1" smtClean="0"/>
              <a:t>Pb</a:t>
            </a:r>
            <a:r>
              <a:rPr lang="en-GB" dirty="0" smtClean="0"/>
              <a:t> washer (17, 60, 74 </a:t>
            </a:r>
            <a:r>
              <a:rPr lang="en-GB" dirty="0" err="1" smtClean="0"/>
              <a:t>keV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699792" y="980728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X-ray Fluorescence imaging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lum bright="25000" contrast="11000"/>
          </a:blip>
          <a:stretch>
            <a:fillRect/>
          </a:stretch>
        </p:blipFill>
        <p:spPr bwMode="auto">
          <a:xfrm>
            <a:off x="1115616" y="1340768"/>
            <a:ext cx="6408712" cy="4536504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115616" y="5877272"/>
            <a:ext cx="5760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3mm CZT gold stud bonded to ASIC and wire bonded to </a:t>
            </a:r>
            <a:r>
              <a:rPr lang="en-GB" sz="1400" dirty="0" err="1" smtClean="0"/>
              <a:t>CoB</a:t>
            </a:r>
            <a:endParaRPr lang="en-GB" sz="14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2771800" y="908720"/>
            <a:ext cx="3514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/>
              <a:t>Cd</a:t>
            </a:r>
            <a:r>
              <a:rPr lang="en-GB" b="1" dirty="0" smtClean="0"/>
              <a:t>(Zn)Te X-ray pixel detectors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28800"/>
            <a:ext cx="3528392" cy="2368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5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1" name="Rectangle 30"/>
          <p:cNvSpPr>
            <a:spLocks noChangeArrowheads="1"/>
          </p:cNvSpPr>
          <p:nvPr/>
        </p:nvSpPr>
        <p:spPr bwMode="auto">
          <a:xfrm>
            <a:off x="958429" y="1843683"/>
            <a:ext cx="1739900" cy="2038350"/>
          </a:xfrm>
          <a:prstGeom prst="rect">
            <a:avLst/>
          </a:prstGeom>
          <a:solidFill>
            <a:srgbClr val="C6C797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31"/>
          <p:cNvSpPr>
            <a:spLocks noChangeShapeType="1"/>
          </p:cNvSpPr>
          <p:nvPr/>
        </p:nvSpPr>
        <p:spPr bwMode="auto">
          <a:xfrm>
            <a:off x="1474366" y="3859808"/>
            <a:ext cx="606425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Line 32"/>
          <p:cNvSpPr>
            <a:spLocks noChangeShapeType="1"/>
          </p:cNvSpPr>
          <p:nvPr/>
        </p:nvSpPr>
        <p:spPr bwMode="auto">
          <a:xfrm>
            <a:off x="971129" y="1843683"/>
            <a:ext cx="172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Oval 33"/>
          <p:cNvSpPr>
            <a:spLocks noChangeArrowheads="1"/>
          </p:cNvSpPr>
          <p:nvPr/>
        </p:nvSpPr>
        <p:spPr bwMode="auto">
          <a:xfrm>
            <a:off x="1618829" y="2204045"/>
            <a:ext cx="215900" cy="215900"/>
          </a:xfrm>
          <a:prstGeom prst="ellipse">
            <a:avLst/>
          </a:prstGeom>
          <a:solidFill>
            <a:srgbClr val="FBC2A3"/>
          </a:solidFill>
          <a:ln w="9525">
            <a:solidFill>
              <a:srgbClr val="FBC2A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34"/>
          <p:cNvSpPr>
            <a:spLocks noChangeArrowheads="1"/>
          </p:cNvSpPr>
          <p:nvPr/>
        </p:nvSpPr>
        <p:spPr bwMode="auto">
          <a:xfrm>
            <a:off x="1618829" y="3572470"/>
            <a:ext cx="215900" cy="2159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35"/>
          <p:cNvSpPr>
            <a:spLocks noChangeShapeType="1"/>
          </p:cNvSpPr>
          <p:nvPr/>
        </p:nvSpPr>
        <p:spPr bwMode="auto">
          <a:xfrm>
            <a:off x="1763291" y="3859808"/>
            <a:ext cx="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7" name="Oval 36"/>
          <p:cNvSpPr>
            <a:spLocks noChangeArrowheads="1"/>
          </p:cNvSpPr>
          <p:nvPr/>
        </p:nvSpPr>
        <p:spPr bwMode="auto">
          <a:xfrm>
            <a:off x="1618829" y="2564408"/>
            <a:ext cx="215900" cy="215900"/>
          </a:xfrm>
          <a:prstGeom prst="ellipse">
            <a:avLst/>
          </a:prstGeom>
          <a:solidFill>
            <a:srgbClr val="FBC2A3"/>
          </a:solidFill>
          <a:ln w="9525">
            <a:solidFill>
              <a:srgbClr val="FBC2A3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37"/>
          <p:cNvSpPr>
            <a:spLocks noChangeArrowheads="1"/>
          </p:cNvSpPr>
          <p:nvPr/>
        </p:nvSpPr>
        <p:spPr bwMode="auto">
          <a:xfrm>
            <a:off x="1618829" y="2635845"/>
            <a:ext cx="215900" cy="2159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Text Box 38"/>
          <p:cNvSpPr txBox="1">
            <a:spLocks noChangeArrowheads="1"/>
          </p:cNvSpPr>
          <p:nvPr/>
        </p:nvSpPr>
        <p:spPr bwMode="auto">
          <a:xfrm>
            <a:off x="1834729" y="2132608"/>
            <a:ext cx="614362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en-GB" sz="1600">
                <a:latin typeface="Times New Roman" pitchFamily="18" charset="0"/>
              </a:rPr>
              <a:t>holes</a:t>
            </a:r>
          </a:p>
        </p:txBody>
      </p:sp>
      <p:sp>
        <p:nvSpPr>
          <p:cNvPr id="21" name="Text Box 40"/>
          <p:cNvSpPr txBox="1">
            <a:spLocks noChangeArrowheads="1"/>
          </p:cNvSpPr>
          <p:nvPr/>
        </p:nvSpPr>
        <p:spPr bwMode="auto">
          <a:xfrm>
            <a:off x="1834729" y="3501033"/>
            <a:ext cx="9207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en-GB" sz="1600">
                <a:latin typeface="Times New Roman" pitchFamily="18" charset="0"/>
              </a:rPr>
              <a:t>electrons</a:t>
            </a:r>
          </a:p>
        </p:txBody>
      </p:sp>
      <p:sp>
        <p:nvSpPr>
          <p:cNvPr id="22" name="Text Box 41"/>
          <p:cNvSpPr txBox="1">
            <a:spLocks noChangeArrowheads="1"/>
          </p:cNvSpPr>
          <p:nvPr/>
        </p:nvSpPr>
        <p:spPr bwMode="auto">
          <a:xfrm>
            <a:off x="1474366" y="4077295"/>
            <a:ext cx="4032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en-GB" sz="1600">
                <a:latin typeface="Times New Roman" pitchFamily="18" charset="0"/>
              </a:rPr>
              <a:t>i</a:t>
            </a:r>
            <a:r>
              <a:rPr lang="en-GB" sz="1600" baseline="-25000">
                <a:latin typeface="Times New Roman" pitchFamily="18" charset="0"/>
              </a:rPr>
              <a:t>sig</a:t>
            </a:r>
          </a:p>
        </p:txBody>
      </p:sp>
      <p:sp>
        <p:nvSpPr>
          <p:cNvPr id="23" name="Line 42"/>
          <p:cNvSpPr>
            <a:spLocks noChangeShapeType="1"/>
          </p:cNvSpPr>
          <p:nvPr/>
        </p:nvSpPr>
        <p:spPr bwMode="auto">
          <a:xfrm flipV="1">
            <a:off x="1690266" y="191670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4" name="Line 43"/>
          <p:cNvSpPr>
            <a:spLocks noChangeShapeType="1"/>
          </p:cNvSpPr>
          <p:nvPr/>
        </p:nvSpPr>
        <p:spPr bwMode="auto">
          <a:xfrm flipH="1">
            <a:off x="1690266" y="285174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5" name="Text Box 45"/>
          <p:cNvSpPr txBox="1">
            <a:spLocks noChangeArrowheads="1"/>
          </p:cNvSpPr>
          <p:nvPr/>
        </p:nvSpPr>
        <p:spPr bwMode="auto">
          <a:xfrm>
            <a:off x="1834729" y="2564408"/>
            <a:ext cx="3302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en-GB" sz="1600">
                <a:latin typeface="Times New Roman" pitchFamily="18" charset="0"/>
              </a:rPr>
              <a:t>Q</a:t>
            </a:r>
            <a:endParaRPr lang="en-GB" sz="1600" baseline="-25000">
              <a:latin typeface="Times New Roman" pitchFamily="18" charset="0"/>
            </a:endParaRPr>
          </a:p>
        </p:txBody>
      </p:sp>
      <p:sp>
        <p:nvSpPr>
          <p:cNvPr id="26" name="Text Box 46"/>
          <p:cNvSpPr txBox="1">
            <a:spLocks noChangeArrowheads="1"/>
          </p:cNvSpPr>
          <p:nvPr/>
        </p:nvSpPr>
        <p:spPr bwMode="auto">
          <a:xfrm>
            <a:off x="2915816" y="1916832"/>
            <a:ext cx="2160240" cy="18158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762000" eaLnBrk="0" hangingPunct="0"/>
            <a:r>
              <a:rPr lang="en-GB" sz="1600" dirty="0" smtClean="0">
                <a:latin typeface="+mj-lt"/>
              </a:rPr>
              <a:t>Charge carriers can </a:t>
            </a:r>
            <a:r>
              <a:rPr lang="en-GB" sz="1600" dirty="0">
                <a:latin typeface="+mj-lt"/>
              </a:rPr>
              <a:t>be </a:t>
            </a:r>
            <a:r>
              <a:rPr lang="en-GB" sz="1600" dirty="0" smtClean="0">
                <a:latin typeface="+mj-lt"/>
              </a:rPr>
              <a:t>‘trapped’ </a:t>
            </a:r>
            <a:r>
              <a:rPr lang="en-GB" sz="1600" dirty="0">
                <a:latin typeface="+mj-lt"/>
              </a:rPr>
              <a:t>in the bulk.</a:t>
            </a:r>
          </a:p>
          <a:p>
            <a:pPr defTabSz="762000" eaLnBrk="0" hangingPunct="0"/>
            <a:r>
              <a:rPr lang="en-GB" sz="1600" dirty="0" smtClean="0">
                <a:latin typeface="+mj-lt"/>
              </a:rPr>
              <a:t>This is depends </a:t>
            </a:r>
            <a:r>
              <a:rPr lang="en-GB" sz="1600" dirty="0">
                <a:latin typeface="+mj-lt"/>
              </a:rPr>
              <a:t>on depth </a:t>
            </a:r>
            <a:r>
              <a:rPr lang="en-GB" sz="1600" dirty="0" smtClean="0">
                <a:latin typeface="+mj-lt"/>
              </a:rPr>
              <a:t>of interaction so we use: </a:t>
            </a:r>
          </a:p>
          <a:p>
            <a:pPr defTabSz="762000" eaLnBrk="0" hangingPunct="0"/>
            <a:r>
              <a:rPr lang="en-GB" sz="1600" dirty="0" smtClean="0">
                <a:latin typeface="+mj-lt"/>
              </a:rPr>
              <a:t>Small-Pixel-Effect. </a:t>
            </a:r>
            <a:endParaRPr lang="en-GB" sz="1600" baseline="-25000" dirty="0">
              <a:latin typeface="+mj-lt"/>
            </a:endParaRPr>
          </a:p>
        </p:txBody>
      </p:sp>
      <p:sp>
        <p:nvSpPr>
          <p:cNvPr id="28" name="Text Box 48"/>
          <p:cNvSpPr txBox="1">
            <a:spLocks noChangeArrowheads="1"/>
          </p:cNvSpPr>
          <p:nvPr/>
        </p:nvSpPr>
        <p:spPr bwMode="auto">
          <a:xfrm>
            <a:off x="5868144" y="2204864"/>
            <a:ext cx="17129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en-GB" sz="2400" dirty="0">
                <a:solidFill>
                  <a:schemeClr val="hlink"/>
                </a:solidFill>
                <a:latin typeface="Times New Roman" pitchFamily="18" charset="0"/>
              </a:rPr>
              <a:t>CZT Tailing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43608" y="4581128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Carrier transit times typically can be 100-500ns in CZT </a:t>
            </a:r>
            <a:endParaRPr lang="en-GB" sz="1600" dirty="0" smtClean="0"/>
          </a:p>
          <a:p>
            <a:r>
              <a:rPr lang="en-GB" sz="1600" dirty="0" smtClean="0"/>
              <a:t>L</a:t>
            </a:r>
            <a:r>
              <a:rPr lang="en-GB" sz="1600" dirty="0" smtClean="0"/>
              <a:t>imits shaping </a:t>
            </a:r>
            <a:r>
              <a:rPr lang="en-GB" sz="1600" dirty="0" smtClean="0"/>
              <a:t>time of the signal processing (no ballistic deficit).</a:t>
            </a:r>
            <a:endParaRPr lang="en-GB" sz="1600" dirty="0"/>
          </a:p>
        </p:txBody>
      </p:sp>
      <p:sp>
        <p:nvSpPr>
          <p:cNvPr id="31" name="Rectangle 30"/>
          <p:cNvSpPr/>
          <p:nvPr/>
        </p:nvSpPr>
        <p:spPr>
          <a:xfrm>
            <a:off x="2123728" y="1124744"/>
            <a:ext cx="3835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 err="1" smtClean="0">
                <a:latin typeface="+mj-lt"/>
              </a:rPr>
              <a:t>Cd</a:t>
            </a:r>
            <a:r>
              <a:rPr lang="en-GB" b="1" dirty="0" smtClean="0">
                <a:latin typeface="+mj-lt"/>
              </a:rPr>
              <a:t>(Zn)Te detector limitations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3933056"/>
            <a:ext cx="3683948" cy="233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4" name="Straight Arrow Connector 33"/>
          <p:cNvCxnSpPr/>
          <p:nvPr/>
        </p:nvCxnSpPr>
        <p:spPr>
          <a:xfrm rot="16200000" flipH="1">
            <a:off x="6768244" y="2672916"/>
            <a:ext cx="1008112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grpSp>
        <p:nvGrpSpPr>
          <p:cNvPr id="11" name="Group 49"/>
          <p:cNvGrpSpPr>
            <a:grpSpLocks/>
          </p:cNvGrpSpPr>
          <p:nvPr/>
        </p:nvGrpSpPr>
        <p:grpSpPr bwMode="auto">
          <a:xfrm>
            <a:off x="1403871" y="2344688"/>
            <a:ext cx="2016125" cy="2208212"/>
            <a:chOff x="720" y="1069"/>
            <a:chExt cx="1729" cy="2393"/>
          </a:xfrm>
        </p:grpSpPr>
        <p:sp>
          <p:nvSpPr>
            <p:cNvPr id="12" name="Rectangle 50"/>
            <p:cNvSpPr>
              <a:spLocks noChangeArrowheads="1"/>
            </p:cNvSpPr>
            <p:nvPr/>
          </p:nvSpPr>
          <p:spPr bwMode="auto">
            <a:xfrm>
              <a:off x="720" y="1417"/>
              <a:ext cx="1728" cy="1632"/>
            </a:xfrm>
            <a:prstGeom prst="rect">
              <a:avLst/>
            </a:prstGeom>
            <a:solidFill>
              <a:srgbClr val="C6C797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51"/>
            <p:cNvSpPr>
              <a:spLocks noChangeShapeType="1"/>
            </p:cNvSpPr>
            <p:nvPr/>
          </p:nvSpPr>
          <p:spPr bwMode="auto">
            <a:xfrm>
              <a:off x="720" y="1417"/>
              <a:ext cx="1728" cy="1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52"/>
            <p:cNvSpPr>
              <a:spLocks noChangeShapeType="1"/>
            </p:cNvSpPr>
            <p:nvPr/>
          </p:nvSpPr>
          <p:spPr bwMode="auto">
            <a:xfrm flipH="1">
              <a:off x="1680" y="1321"/>
              <a:ext cx="374" cy="1056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 type="none" w="sm" len="sm"/>
              <a:tailEnd type="triangl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53"/>
            <p:cNvSpPr>
              <a:spLocks noChangeShapeType="1"/>
            </p:cNvSpPr>
            <p:nvPr/>
          </p:nvSpPr>
          <p:spPr bwMode="auto">
            <a:xfrm>
              <a:off x="720" y="1849"/>
              <a:ext cx="1" cy="6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54"/>
            <p:cNvSpPr>
              <a:spLocks noChangeShapeType="1"/>
            </p:cNvSpPr>
            <p:nvPr/>
          </p:nvSpPr>
          <p:spPr bwMode="auto">
            <a:xfrm>
              <a:off x="2448" y="1849"/>
              <a:ext cx="1" cy="6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Text Box 55"/>
            <p:cNvSpPr txBox="1">
              <a:spLocks noChangeArrowheads="1"/>
            </p:cNvSpPr>
            <p:nvPr/>
          </p:nvSpPr>
          <p:spPr bwMode="auto">
            <a:xfrm>
              <a:off x="1846" y="1069"/>
              <a:ext cx="565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defTabSz="762000" eaLnBrk="0" hangingPunct="0"/>
              <a:r>
                <a:rPr lang="en-GB" sz="1600">
                  <a:latin typeface="Times New Roman" pitchFamily="18" charset="0"/>
                </a:rPr>
                <a:t>X-ray</a:t>
              </a:r>
            </a:p>
          </p:txBody>
        </p:sp>
        <p:sp>
          <p:nvSpPr>
            <p:cNvPr id="19" name="Line 56"/>
            <p:cNvSpPr>
              <a:spLocks noChangeShapeType="1"/>
            </p:cNvSpPr>
            <p:nvPr/>
          </p:nvSpPr>
          <p:spPr bwMode="auto">
            <a:xfrm>
              <a:off x="720" y="3049"/>
              <a:ext cx="1728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Text Box 57"/>
            <p:cNvSpPr txBox="1">
              <a:spLocks noChangeArrowheads="1"/>
            </p:cNvSpPr>
            <p:nvPr/>
          </p:nvSpPr>
          <p:spPr bwMode="auto">
            <a:xfrm>
              <a:off x="1296" y="3097"/>
              <a:ext cx="852" cy="36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defTabSz="762000" eaLnBrk="0" hangingPunct="0"/>
              <a:r>
                <a:rPr lang="en-GB" sz="1600">
                  <a:latin typeface="Times New Roman" pitchFamily="18" charset="0"/>
                </a:rPr>
                <a:t>P+ diodes</a:t>
              </a:r>
            </a:p>
          </p:txBody>
        </p:sp>
        <p:sp>
          <p:nvSpPr>
            <p:cNvPr id="21" name="Line 58"/>
            <p:cNvSpPr>
              <a:spLocks noChangeShapeType="1"/>
            </p:cNvSpPr>
            <p:nvPr/>
          </p:nvSpPr>
          <p:spPr bwMode="auto">
            <a:xfrm>
              <a:off x="1248" y="3049"/>
              <a:ext cx="1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Line 59"/>
            <p:cNvSpPr>
              <a:spLocks noChangeShapeType="1"/>
            </p:cNvSpPr>
            <p:nvPr/>
          </p:nvSpPr>
          <p:spPr bwMode="auto">
            <a:xfrm>
              <a:off x="1152" y="3433"/>
              <a:ext cx="192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Text Box 60"/>
            <p:cNvSpPr txBox="1">
              <a:spLocks noChangeArrowheads="1"/>
            </p:cNvSpPr>
            <p:nvPr/>
          </p:nvSpPr>
          <p:spPr bwMode="auto">
            <a:xfrm>
              <a:off x="743" y="1069"/>
              <a:ext cx="538" cy="36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defTabSz="762000" eaLnBrk="0" hangingPunct="0"/>
              <a:r>
                <a:rPr lang="en-GB" sz="1600">
                  <a:latin typeface="Times New Roman" pitchFamily="18" charset="0"/>
                </a:rPr>
                <a:t>+bias</a:t>
              </a:r>
            </a:p>
          </p:txBody>
        </p:sp>
        <p:sp>
          <p:nvSpPr>
            <p:cNvPr id="24" name="Line 61"/>
            <p:cNvSpPr>
              <a:spLocks noChangeShapeType="1"/>
            </p:cNvSpPr>
            <p:nvPr/>
          </p:nvSpPr>
          <p:spPr bwMode="auto">
            <a:xfrm>
              <a:off x="1056" y="3049"/>
              <a:ext cx="336" cy="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62"/>
            <p:cNvSpPr>
              <a:spLocks noChangeShapeType="1"/>
            </p:cNvSpPr>
            <p:nvPr/>
          </p:nvSpPr>
          <p:spPr bwMode="auto">
            <a:xfrm>
              <a:off x="1872" y="3049"/>
              <a:ext cx="1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63"/>
            <p:cNvSpPr>
              <a:spLocks noChangeShapeType="1"/>
            </p:cNvSpPr>
            <p:nvPr/>
          </p:nvSpPr>
          <p:spPr bwMode="auto">
            <a:xfrm>
              <a:off x="1776" y="3433"/>
              <a:ext cx="192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64"/>
            <p:cNvSpPr>
              <a:spLocks noChangeShapeType="1"/>
            </p:cNvSpPr>
            <p:nvPr/>
          </p:nvSpPr>
          <p:spPr bwMode="auto">
            <a:xfrm>
              <a:off x="1728" y="3049"/>
              <a:ext cx="336" cy="1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65"/>
            <p:cNvSpPr>
              <a:spLocks noChangeShapeType="1"/>
            </p:cNvSpPr>
            <p:nvPr/>
          </p:nvSpPr>
          <p:spPr bwMode="auto">
            <a:xfrm>
              <a:off x="1680" y="2281"/>
              <a:ext cx="1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Text Box 66"/>
            <p:cNvSpPr txBox="1">
              <a:spLocks noChangeArrowheads="1"/>
            </p:cNvSpPr>
            <p:nvPr/>
          </p:nvSpPr>
          <p:spPr bwMode="auto">
            <a:xfrm>
              <a:off x="1585" y="1800"/>
              <a:ext cx="260" cy="29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defTabSz="762000" eaLnBrk="0" hangingPunct="0"/>
              <a:r>
                <a:rPr lang="en-GB" sz="1200">
                  <a:latin typeface="Times New Roman" pitchFamily="18" charset="0"/>
                </a:rPr>
                <a:t>e-</a:t>
              </a:r>
            </a:p>
          </p:txBody>
        </p:sp>
        <p:sp>
          <p:nvSpPr>
            <p:cNvPr id="30" name="Text Box 67"/>
            <p:cNvSpPr txBox="1">
              <a:spLocks noChangeArrowheads="1"/>
            </p:cNvSpPr>
            <p:nvPr/>
          </p:nvSpPr>
          <p:spPr bwMode="auto">
            <a:xfrm>
              <a:off x="1585" y="2666"/>
              <a:ext cx="296" cy="29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defTabSz="762000" eaLnBrk="0" hangingPunct="0"/>
              <a:r>
                <a:rPr lang="en-GB" sz="1200">
                  <a:latin typeface="Times New Roman" pitchFamily="18" charset="0"/>
                </a:rPr>
                <a:t>h+</a:t>
              </a:r>
            </a:p>
          </p:txBody>
        </p:sp>
        <p:sp>
          <p:nvSpPr>
            <p:cNvPr id="31" name="Freeform 68"/>
            <p:cNvSpPr>
              <a:spLocks/>
            </p:cNvSpPr>
            <p:nvPr/>
          </p:nvSpPr>
          <p:spPr bwMode="auto">
            <a:xfrm>
              <a:off x="1440" y="2377"/>
              <a:ext cx="208" cy="664"/>
            </a:xfrm>
            <a:custGeom>
              <a:avLst/>
              <a:gdLst>
                <a:gd name="T0" fmla="*/ 208 w 208"/>
                <a:gd name="T1" fmla="*/ 0 h 664"/>
                <a:gd name="T2" fmla="*/ 112 w 208"/>
                <a:gd name="T3" fmla="*/ 96 h 664"/>
                <a:gd name="T4" fmla="*/ 16 w 208"/>
                <a:gd name="T5" fmla="*/ 576 h 664"/>
                <a:gd name="T6" fmla="*/ 16 w 208"/>
                <a:gd name="T7" fmla="*/ 624 h 6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8"/>
                <a:gd name="T13" fmla="*/ 0 h 664"/>
                <a:gd name="T14" fmla="*/ 208 w 208"/>
                <a:gd name="T15" fmla="*/ 664 h 6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8" h="664">
                  <a:moveTo>
                    <a:pt x="208" y="0"/>
                  </a:moveTo>
                  <a:cubicBezTo>
                    <a:pt x="176" y="0"/>
                    <a:pt x="144" y="0"/>
                    <a:pt x="112" y="96"/>
                  </a:cubicBezTo>
                  <a:cubicBezTo>
                    <a:pt x="80" y="192"/>
                    <a:pt x="32" y="488"/>
                    <a:pt x="16" y="576"/>
                  </a:cubicBezTo>
                  <a:cubicBezTo>
                    <a:pt x="0" y="664"/>
                    <a:pt x="8" y="644"/>
                    <a:pt x="16" y="62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Freeform 69"/>
            <p:cNvSpPr>
              <a:spLocks/>
            </p:cNvSpPr>
            <p:nvPr/>
          </p:nvSpPr>
          <p:spPr bwMode="auto">
            <a:xfrm flipH="1">
              <a:off x="1680" y="2377"/>
              <a:ext cx="208" cy="664"/>
            </a:xfrm>
            <a:custGeom>
              <a:avLst/>
              <a:gdLst>
                <a:gd name="T0" fmla="*/ 208 w 208"/>
                <a:gd name="T1" fmla="*/ 0 h 664"/>
                <a:gd name="T2" fmla="*/ 112 w 208"/>
                <a:gd name="T3" fmla="*/ 96 h 664"/>
                <a:gd name="T4" fmla="*/ 16 w 208"/>
                <a:gd name="T5" fmla="*/ 576 h 664"/>
                <a:gd name="T6" fmla="*/ 16 w 208"/>
                <a:gd name="T7" fmla="*/ 624 h 6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8"/>
                <a:gd name="T13" fmla="*/ 0 h 664"/>
                <a:gd name="T14" fmla="*/ 208 w 208"/>
                <a:gd name="T15" fmla="*/ 664 h 6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8" h="664">
                  <a:moveTo>
                    <a:pt x="208" y="0"/>
                  </a:moveTo>
                  <a:cubicBezTo>
                    <a:pt x="176" y="0"/>
                    <a:pt x="144" y="0"/>
                    <a:pt x="112" y="96"/>
                  </a:cubicBezTo>
                  <a:cubicBezTo>
                    <a:pt x="80" y="192"/>
                    <a:pt x="32" y="488"/>
                    <a:pt x="16" y="576"/>
                  </a:cubicBezTo>
                  <a:cubicBezTo>
                    <a:pt x="0" y="664"/>
                    <a:pt x="8" y="644"/>
                    <a:pt x="16" y="62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Freeform 70"/>
            <p:cNvSpPr>
              <a:spLocks/>
            </p:cNvSpPr>
            <p:nvPr/>
          </p:nvSpPr>
          <p:spPr bwMode="auto">
            <a:xfrm flipV="1">
              <a:off x="1440" y="1417"/>
              <a:ext cx="208" cy="960"/>
            </a:xfrm>
            <a:custGeom>
              <a:avLst/>
              <a:gdLst>
                <a:gd name="T0" fmla="*/ 208 w 208"/>
                <a:gd name="T1" fmla="*/ 0 h 664"/>
                <a:gd name="T2" fmla="*/ 112 w 208"/>
                <a:gd name="T3" fmla="*/ 969108 h 664"/>
                <a:gd name="T4" fmla="*/ 16 w 208"/>
                <a:gd name="T5" fmla="*/ 5794623 h 664"/>
                <a:gd name="T6" fmla="*/ 16 w 208"/>
                <a:gd name="T7" fmla="*/ 6273363 h 6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8"/>
                <a:gd name="T13" fmla="*/ 0 h 664"/>
                <a:gd name="T14" fmla="*/ 208 w 208"/>
                <a:gd name="T15" fmla="*/ 664 h 6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8" h="664">
                  <a:moveTo>
                    <a:pt x="208" y="0"/>
                  </a:moveTo>
                  <a:cubicBezTo>
                    <a:pt x="176" y="0"/>
                    <a:pt x="144" y="0"/>
                    <a:pt x="112" y="96"/>
                  </a:cubicBezTo>
                  <a:cubicBezTo>
                    <a:pt x="80" y="192"/>
                    <a:pt x="32" y="488"/>
                    <a:pt x="16" y="576"/>
                  </a:cubicBezTo>
                  <a:cubicBezTo>
                    <a:pt x="0" y="664"/>
                    <a:pt x="8" y="644"/>
                    <a:pt x="16" y="62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Freeform 71"/>
            <p:cNvSpPr>
              <a:spLocks/>
            </p:cNvSpPr>
            <p:nvPr/>
          </p:nvSpPr>
          <p:spPr bwMode="auto">
            <a:xfrm flipH="1" flipV="1">
              <a:off x="1680" y="1417"/>
              <a:ext cx="208" cy="960"/>
            </a:xfrm>
            <a:custGeom>
              <a:avLst/>
              <a:gdLst>
                <a:gd name="T0" fmla="*/ 208 w 208"/>
                <a:gd name="T1" fmla="*/ 0 h 664"/>
                <a:gd name="T2" fmla="*/ 112 w 208"/>
                <a:gd name="T3" fmla="*/ 969108 h 664"/>
                <a:gd name="T4" fmla="*/ 16 w 208"/>
                <a:gd name="T5" fmla="*/ 5794623 h 664"/>
                <a:gd name="T6" fmla="*/ 16 w 208"/>
                <a:gd name="T7" fmla="*/ 6273363 h 6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8"/>
                <a:gd name="T13" fmla="*/ 0 h 664"/>
                <a:gd name="T14" fmla="*/ 208 w 208"/>
                <a:gd name="T15" fmla="*/ 664 h 6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8" h="664">
                  <a:moveTo>
                    <a:pt x="208" y="0"/>
                  </a:moveTo>
                  <a:cubicBezTo>
                    <a:pt x="176" y="0"/>
                    <a:pt x="144" y="0"/>
                    <a:pt x="112" y="96"/>
                  </a:cubicBezTo>
                  <a:cubicBezTo>
                    <a:pt x="80" y="192"/>
                    <a:pt x="32" y="488"/>
                    <a:pt x="16" y="576"/>
                  </a:cubicBezTo>
                  <a:cubicBezTo>
                    <a:pt x="0" y="664"/>
                    <a:pt x="8" y="644"/>
                    <a:pt x="16" y="62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5" name="Text Box 72"/>
          <p:cNvSpPr txBox="1">
            <a:spLocks noChangeArrowheads="1"/>
          </p:cNvSpPr>
          <p:nvPr/>
        </p:nvSpPr>
        <p:spPr bwMode="auto">
          <a:xfrm>
            <a:off x="3635896" y="2420888"/>
            <a:ext cx="1800225" cy="224676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 eaLnBrk="0" hangingPunct="0"/>
            <a:r>
              <a:rPr lang="en-GB" sz="1400" dirty="0">
                <a:latin typeface="Times New Roman" pitchFamily="18" charset="0"/>
              </a:rPr>
              <a:t>As q </a:t>
            </a:r>
            <a:r>
              <a:rPr lang="en-GB" sz="1400" b="1" dirty="0">
                <a:latin typeface="Times New Roman" pitchFamily="18" charset="0"/>
              </a:rPr>
              <a:t>drifts</a:t>
            </a:r>
            <a:r>
              <a:rPr lang="en-GB" sz="1400" dirty="0">
                <a:latin typeface="Times New Roman" pitchFamily="18" charset="0"/>
              </a:rPr>
              <a:t> in the electric field it also </a:t>
            </a:r>
            <a:r>
              <a:rPr lang="en-GB" sz="1400" b="1" dirty="0">
                <a:latin typeface="Times New Roman" pitchFamily="18" charset="0"/>
              </a:rPr>
              <a:t>diffuses</a:t>
            </a:r>
            <a:r>
              <a:rPr lang="en-GB" sz="1400" dirty="0">
                <a:latin typeface="Times New Roman" pitchFamily="18" charset="0"/>
              </a:rPr>
              <a:t> in all directions. This produces </a:t>
            </a:r>
            <a:r>
              <a:rPr lang="en-GB" sz="1400" b="1" dirty="0">
                <a:latin typeface="Times New Roman" pitchFamily="18" charset="0"/>
              </a:rPr>
              <a:t>Charge Sharing</a:t>
            </a:r>
            <a:r>
              <a:rPr lang="en-GB" sz="1400" dirty="0">
                <a:latin typeface="Times New Roman" pitchFamily="18" charset="0"/>
              </a:rPr>
              <a:t> between pixels and can give rise to ‘tailing’ </a:t>
            </a:r>
            <a:r>
              <a:rPr lang="en-GB" sz="1400" dirty="0" smtClean="0">
                <a:latin typeface="Times New Roman" pitchFamily="18" charset="0"/>
              </a:rPr>
              <a:t>or </a:t>
            </a:r>
            <a:r>
              <a:rPr lang="en-GB" sz="1400" dirty="0">
                <a:latin typeface="Times New Roman" pitchFamily="18" charset="0"/>
              </a:rPr>
              <a:t>multiple hits in photon counting </a:t>
            </a:r>
            <a:r>
              <a:rPr lang="en-GB" sz="1400" dirty="0" smtClean="0">
                <a:latin typeface="Times New Roman" pitchFamily="18" charset="0"/>
              </a:rPr>
              <a:t>systems. </a:t>
            </a:r>
          </a:p>
        </p:txBody>
      </p:sp>
      <p:pic>
        <p:nvPicPr>
          <p:cNvPr id="36" name="Picture 73" descr="spectr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9146" y="2276425"/>
            <a:ext cx="3382963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Box 74"/>
          <p:cNvSpPr txBox="1">
            <a:spLocks noChangeArrowheads="1"/>
          </p:cNvSpPr>
          <p:nvPr/>
        </p:nvSpPr>
        <p:spPr bwMode="auto">
          <a:xfrm>
            <a:off x="7380809" y="2708225"/>
            <a:ext cx="1139825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defTabSz="762000" eaLnBrk="0" hangingPunct="0"/>
            <a:r>
              <a:rPr lang="en-GB" sz="2400">
                <a:solidFill>
                  <a:schemeClr val="hlink"/>
                </a:solidFill>
                <a:latin typeface="Times New Roman" pitchFamily="18" charset="0"/>
              </a:rPr>
              <a:t>Charge </a:t>
            </a:r>
          </a:p>
          <a:p>
            <a:pPr defTabSz="762000" eaLnBrk="0" hangingPunct="0"/>
            <a:r>
              <a:rPr lang="en-GB" sz="2400">
                <a:solidFill>
                  <a:schemeClr val="hlink"/>
                </a:solidFill>
                <a:latin typeface="Times New Roman" pitchFamily="18" charset="0"/>
              </a:rPr>
              <a:t>sharing</a:t>
            </a:r>
          </a:p>
          <a:p>
            <a:pPr defTabSz="762000" eaLnBrk="0" hangingPunct="0"/>
            <a:r>
              <a:rPr lang="en-GB" sz="2400">
                <a:solidFill>
                  <a:schemeClr val="hlink"/>
                </a:solidFill>
                <a:latin typeface="Times New Roman" pitchFamily="18" charset="0"/>
              </a:rPr>
              <a:t>in CZT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1980109" y="3551684"/>
            <a:ext cx="505869" cy="2113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72"/>
          <p:cNvSpPr txBox="1">
            <a:spLocks noChangeArrowheads="1"/>
          </p:cNvSpPr>
          <p:nvPr/>
        </p:nvSpPr>
        <p:spPr bwMode="auto">
          <a:xfrm>
            <a:off x="323529" y="2492697"/>
            <a:ext cx="1080516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defTabSz="762000" eaLnBrk="0" hangingPunct="0"/>
            <a:r>
              <a:rPr lang="en-GB" sz="1400" dirty="0" smtClean="0">
                <a:latin typeface="Times New Roman" pitchFamily="18" charset="0"/>
              </a:rPr>
              <a:t>Florescence photons at  small pixel sizes.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260029" y="3068761"/>
            <a:ext cx="792088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187624" y="5085184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Small pixels require complex </a:t>
            </a:r>
            <a:r>
              <a:rPr lang="en-GB" sz="1600" dirty="0" smtClean="0"/>
              <a:t>charge reconstruction algorithms</a:t>
            </a:r>
          </a:p>
          <a:p>
            <a:r>
              <a:rPr lang="en-GB" sz="1600" dirty="0" smtClean="0"/>
              <a:t>to get good spectral and spatial resolution.</a:t>
            </a:r>
            <a:endParaRPr lang="en-GB" sz="1600" dirty="0"/>
          </a:p>
        </p:txBody>
      </p:sp>
      <p:sp>
        <p:nvSpPr>
          <p:cNvPr id="42" name="Rectangle 41"/>
          <p:cNvSpPr/>
          <p:nvPr/>
        </p:nvSpPr>
        <p:spPr>
          <a:xfrm>
            <a:off x="2123728" y="1412776"/>
            <a:ext cx="3835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b="1" dirty="0" err="1" smtClean="0"/>
              <a:t>Cd</a:t>
            </a:r>
            <a:r>
              <a:rPr lang="en-GB" b="1" dirty="0" smtClean="0"/>
              <a:t>(Zn)Te </a:t>
            </a:r>
            <a:r>
              <a:rPr lang="en-GB" b="1" dirty="0" smtClean="0">
                <a:latin typeface="+mj-lt"/>
              </a:rPr>
              <a:t>detector</a:t>
            </a:r>
            <a:r>
              <a:rPr lang="en-GB" b="1" dirty="0" smtClean="0"/>
              <a:t> limitations</a:t>
            </a:r>
          </a:p>
        </p:txBody>
      </p:sp>
      <p:sp>
        <p:nvSpPr>
          <p:cNvPr id="43" name="Date Placeholder 4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11" name="Picture 4" descr="HexiBloc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1844824"/>
            <a:ext cx="3758407" cy="410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644008" y="2132856"/>
            <a:ext cx="41044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>
              <a:spcBef>
                <a:spcPct val="60000"/>
              </a:spcBef>
              <a:buClr>
                <a:srgbClr val="990000"/>
              </a:buClr>
              <a:buFont typeface="Wingdings" pitchFamily="2" charset="2"/>
              <a:buChar char="q"/>
            </a:pPr>
            <a:r>
              <a:rPr lang="en-GB" sz="1600" dirty="0" smtClean="0">
                <a:latin typeface="+mj-lt"/>
              </a:rPr>
              <a:t>80x80 pixel arrays on one ASIC</a:t>
            </a:r>
          </a:p>
          <a:p>
            <a:pPr marL="266700" indent="-266700">
              <a:spcBef>
                <a:spcPct val="60000"/>
              </a:spcBef>
              <a:buClr>
                <a:srgbClr val="990000"/>
              </a:buClr>
              <a:buFont typeface="Wingdings" pitchFamily="2" charset="2"/>
              <a:buChar char="q"/>
            </a:pPr>
            <a:r>
              <a:rPr lang="en-GB" sz="1600" dirty="0" smtClean="0">
                <a:latin typeface="+mj-lt"/>
              </a:rPr>
              <a:t>250um </a:t>
            </a:r>
            <a:r>
              <a:rPr lang="en-GB" sz="1600" dirty="0" err="1" smtClean="0">
                <a:latin typeface="+mj-lt"/>
              </a:rPr>
              <a:t>x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dirty="0" smtClean="0">
                <a:latin typeface="+mj-lt"/>
              </a:rPr>
              <a:t>250um </a:t>
            </a:r>
            <a:r>
              <a:rPr lang="en-GB" sz="1600" dirty="0" smtClean="0">
                <a:latin typeface="+mj-lt"/>
              </a:rPr>
              <a:t>pixels</a:t>
            </a:r>
          </a:p>
          <a:p>
            <a:pPr marL="266700" indent="-266700">
              <a:spcBef>
                <a:spcPct val="60000"/>
              </a:spcBef>
              <a:buClr>
                <a:srgbClr val="990000"/>
              </a:buClr>
              <a:buFont typeface="Wingdings" pitchFamily="2" charset="2"/>
              <a:buChar char="q"/>
            </a:pPr>
            <a:r>
              <a:rPr lang="en-GB" sz="1600" dirty="0" smtClean="0">
                <a:latin typeface="+mj-lt"/>
              </a:rPr>
              <a:t>Rolling shutter type readout</a:t>
            </a:r>
          </a:p>
          <a:p>
            <a:pPr marL="266700" indent="-266700">
              <a:spcBef>
                <a:spcPct val="60000"/>
              </a:spcBef>
              <a:buClr>
                <a:srgbClr val="990000"/>
              </a:buClr>
              <a:buFont typeface="Wingdings" pitchFamily="2" charset="2"/>
              <a:buChar char="q"/>
            </a:pPr>
            <a:r>
              <a:rPr lang="en-GB" sz="1600" dirty="0" smtClean="0">
                <a:latin typeface="+mj-lt"/>
              </a:rPr>
              <a:t>Analogue outputs</a:t>
            </a:r>
            <a:endParaRPr lang="en-GB" sz="1600" dirty="0">
              <a:latin typeface="+mj-lt"/>
            </a:endParaRPr>
          </a:p>
          <a:p>
            <a:pPr marL="266700" indent="-266700">
              <a:spcBef>
                <a:spcPct val="60000"/>
              </a:spcBef>
              <a:buClr>
                <a:srgbClr val="990000"/>
              </a:buClr>
              <a:buFont typeface="Wingdings" pitchFamily="2" charset="2"/>
              <a:buChar char="q"/>
            </a:pPr>
            <a:r>
              <a:rPr lang="en-GB" sz="1600" dirty="0" smtClean="0">
                <a:latin typeface="+mj-lt"/>
              </a:rPr>
              <a:t>Range 5keV-200keV </a:t>
            </a:r>
            <a:endParaRPr lang="en-GB" sz="1600" dirty="0">
              <a:latin typeface="+mj-lt"/>
            </a:endParaRPr>
          </a:p>
          <a:p>
            <a:pPr marL="266700" indent="-266700">
              <a:spcBef>
                <a:spcPct val="60000"/>
              </a:spcBef>
              <a:buClr>
                <a:srgbClr val="990000"/>
              </a:buClr>
              <a:buFont typeface="Wingdings" pitchFamily="2" charset="2"/>
              <a:buChar char="q"/>
            </a:pPr>
            <a:r>
              <a:rPr lang="en-GB" sz="1600" dirty="0" smtClean="0">
                <a:latin typeface="+mj-lt"/>
              </a:rPr>
              <a:t>AMS 0.35um CMOS</a:t>
            </a:r>
            <a:endParaRPr lang="en-GB" sz="1600" dirty="0">
              <a:latin typeface="+mj-lt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99592" y="1196752"/>
            <a:ext cx="70557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 dirty="0" err="1" smtClean="0">
                <a:latin typeface="+mj-lt"/>
              </a:rPr>
              <a:t>Cd</a:t>
            </a:r>
            <a:r>
              <a:rPr lang="en-GB" b="1" dirty="0" smtClean="0">
                <a:latin typeface="+mj-lt"/>
              </a:rPr>
              <a:t>(Zn)Te Spectroscopy ASIC</a:t>
            </a:r>
            <a:endParaRPr lang="en-GB" b="1" dirty="0">
              <a:latin typeface="+mj-lt"/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11" name="Picture 9" descr="Pixel Blocks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772816"/>
            <a:ext cx="624703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899592" y="1268760"/>
            <a:ext cx="67687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b="1" dirty="0" err="1" smtClean="0">
                <a:latin typeface="+mj-lt"/>
              </a:rPr>
              <a:t>Cd</a:t>
            </a:r>
            <a:r>
              <a:rPr lang="en-GB" b="1" dirty="0" smtClean="0">
                <a:latin typeface="+mj-lt"/>
              </a:rPr>
              <a:t>(Zn)Te Spectroscopy </a:t>
            </a:r>
            <a:r>
              <a:rPr lang="en-GB" b="1" dirty="0">
                <a:latin typeface="+mj-lt"/>
              </a:rPr>
              <a:t>ASIC </a:t>
            </a:r>
            <a:r>
              <a:rPr lang="en-GB" b="1" dirty="0" smtClean="0">
                <a:latin typeface="+mj-lt"/>
              </a:rPr>
              <a:t>Pixel</a:t>
            </a:r>
            <a:endParaRPr lang="en-GB" b="1" dirty="0">
              <a:latin typeface="+mj-lt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1844824"/>
            <a:ext cx="3958055" cy="409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4" descr="E:\DCIM\100OLYMP\P10103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2996952"/>
            <a:ext cx="3934725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475656" y="1196752"/>
            <a:ext cx="6216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80 </a:t>
            </a:r>
            <a:r>
              <a:rPr lang="en-GB" b="1" dirty="0" err="1" smtClean="0"/>
              <a:t>x</a:t>
            </a:r>
            <a:r>
              <a:rPr lang="en-GB" b="1" dirty="0" smtClean="0"/>
              <a:t> 80 pixel ASIC and Readout Card with copper insert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32040" y="1628800"/>
            <a:ext cx="3528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 blocks output at 20MHz/pixel</a:t>
            </a:r>
          </a:p>
          <a:p>
            <a:endParaRPr lang="en-GB" dirty="0" smtClean="0"/>
          </a:p>
          <a:p>
            <a:r>
              <a:rPr lang="en-GB" dirty="0" smtClean="0"/>
              <a:t>20x80x50ns =100us/frame </a:t>
            </a:r>
          </a:p>
          <a:p>
            <a:r>
              <a:rPr lang="en-GB" dirty="0" smtClean="0"/>
              <a:t>                  =10,000 frames/sec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1844824"/>
            <a:ext cx="7421885" cy="4465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1556792"/>
            <a:ext cx="2952328" cy="241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259632" y="105273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Enclosure with temperature stabilisation and Camera Link output.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0"/>
            <a:ext cx="7162800" cy="1517650"/>
            <a:chOff x="0" y="0"/>
            <a:chExt cx="4512" cy="956"/>
          </a:xfrm>
        </p:grpSpPr>
        <p:pic>
          <p:nvPicPr>
            <p:cNvPr id="2055" name="Picture 7" descr="SCI_PPT_templ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4512" cy="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 descr="Technology_Portrait"/>
            <p:cNvPicPr>
              <a:picLocks noChangeAspect="1" noChangeArrowheads="1"/>
            </p:cNvPicPr>
            <p:nvPr/>
          </p:nvPicPr>
          <p:blipFill>
            <a:blip r:embed="rId4" cstate="print"/>
            <a:srcRect l="2448" t="13913" r="66270" b="40738"/>
            <a:stretch>
              <a:fillRect/>
            </a:stretch>
          </p:blipFill>
          <p:spPr bwMode="auto">
            <a:xfrm>
              <a:off x="113" y="73"/>
              <a:ext cx="1283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3" name="TextBox 13"/>
          <p:cNvSpPr txBox="1">
            <a:spLocks noChangeArrowheads="1"/>
          </p:cNvSpPr>
          <p:nvPr/>
        </p:nvSpPr>
        <p:spPr bwMode="auto">
          <a:xfrm>
            <a:off x="785813" y="4286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54" name="TextBox 14"/>
          <p:cNvSpPr txBox="1">
            <a:spLocks noChangeArrowheads="1"/>
          </p:cNvSpPr>
          <p:nvPr/>
        </p:nvSpPr>
        <p:spPr bwMode="auto">
          <a:xfrm>
            <a:off x="2000250" y="50006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>
              <a:latin typeface="Calibri" pitchFamily="34" charset="0"/>
            </a:endParaRPr>
          </a:p>
        </p:txBody>
      </p:sp>
      <p:pic>
        <p:nvPicPr>
          <p:cNvPr id="13" name="Picture 12" descr="C:\Documents and Settings\crc47443\Local Settings\Temporary Internet Files\Content.Word\Tab1_Intensity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1268760"/>
            <a:ext cx="2103949" cy="2080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/>
          <p:nvPr/>
        </p:nvPicPr>
        <p:blipFill>
          <a:blip r:embed="rId6" cstate="print"/>
          <a:srcRect l="2504" t="3529" r="6480"/>
          <a:stretch>
            <a:fillRect/>
          </a:stretch>
        </p:blipFill>
        <p:spPr bwMode="auto">
          <a:xfrm>
            <a:off x="4067944" y="1196752"/>
            <a:ext cx="3290031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71600" y="3433936"/>
            <a:ext cx="68407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 smtClean="0">
                <a:latin typeface="Arial" pitchFamily="34" charset="0"/>
                <a:ea typeface="Times New Roman" pitchFamily="18" charset="0"/>
              </a:rPr>
              <a:t>P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ixel intensity map showing the number of events per pixel and the Am-241 spectrum from a typical pixel.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Picture 14"/>
          <p:cNvPicPr/>
          <p:nvPr/>
        </p:nvPicPr>
        <p:blipFill>
          <a:blip r:embed="rId7" cstate="print"/>
          <a:srcRect t="3252" r="7294" b="1626"/>
          <a:stretch>
            <a:fillRect/>
          </a:stretch>
        </p:blipFill>
        <p:spPr bwMode="auto">
          <a:xfrm>
            <a:off x="4644008" y="3717032"/>
            <a:ext cx="2628900" cy="234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/>
          <p:nvPr/>
        </p:nvPicPr>
        <p:blipFill>
          <a:blip r:embed="rId8" cstate="print"/>
          <a:srcRect l="10832" r="5100" b="6957"/>
          <a:stretch>
            <a:fillRect/>
          </a:stretch>
        </p:blipFill>
        <p:spPr bwMode="auto">
          <a:xfrm>
            <a:off x="899592" y="3645024"/>
            <a:ext cx="2743200" cy="246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043608" y="6021288"/>
            <a:ext cx="669674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FWHM of the 60keV peak for pixels and variation in FWHM per pixel . Note the rotation of the image 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13/9/2011</a:t>
            </a:r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Paul Seller, RAL : PSD9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411760" y="836712"/>
            <a:ext cx="550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80 </a:t>
            </a:r>
            <a:r>
              <a:rPr lang="en-GB" b="1" dirty="0" err="1" smtClean="0"/>
              <a:t>x</a:t>
            </a:r>
            <a:r>
              <a:rPr lang="en-GB" b="1" dirty="0" smtClean="0"/>
              <a:t> 80 pixel 1mm </a:t>
            </a:r>
            <a:r>
              <a:rPr lang="en-GB" b="1" dirty="0" err="1" smtClean="0"/>
              <a:t>Acrorad</a:t>
            </a:r>
            <a:r>
              <a:rPr lang="en-GB" b="1" dirty="0" smtClean="0"/>
              <a:t> </a:t>
            </a:r>
            <a:r>
              <a:rPr lang="en-GB" b="1" dirty="0" err="1" smtClean="0"/>
              <a:t>CdTe</a:t>
            </a:r>
            <a:r>
              <a:rPr lang="en-GB" b="1" dirty="0" smtClean="0"/>
              <a:t> detector results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3662</TotalTime>
  <Words>1640</Words>
  <Application>Microsoft Office PowerPoint</Application>
  <PresentationFormat>On-screen Show (4:3)</PresentationFormat>
  <Paragraphs>237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ps88</dc:creator>
  <cp:lastModifiedBy>ps88</cp:lastModifiedBy>
  <cp:revision>276</cp:revision>
  <dcterms:created xsi:type="dcterms:W3CDTF">2008-03-11T14:03:50Z</dcterms:created>
  <dcterms:modified xsi:type="dcterms:W3CDTF">2011-09-09T15:50:43Z</dcterms:modified>
</cp:coreProperties>
</file>