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9" r:id="rId2"/>
    <p:sldId id="256" r:id="rId3"/>
    <p:sldId id="318" r:id="rId4"/>
    <p:sldId id="319" r:id="rId5"/>
    <p:sldId id="320" r:id="rId6"/>
    <p:sldId id="321" r:id="rId7"/>
    <p:sldId id="322" r:id="rId8"/>
    <p:sldId id="324" r:id="rId9"/>
    <p:sldId id="325" r:id="rId10"/>
    <p:sldId id="326" r:id="rId11"/>
    <p:sldId id="298" r:id="rId12"/>
    <p:sldId id="300" r:id="rId13"/>
    <p:sldId id="308" r:id="rId14"/>
    <p:sldId id="299" r:id="rId15"/>
    <p:sldId id="327" r:id="rId16"/>
    <p:sldId id="328" r:id="rId17"/>
    <p:sldId id="306" r:id="rId18"/>
    <p:sldId id="307" r:id="rId19"/>
    <p:sldId id="329" r:id="rId20"/>
    <p:sldId id="266" r:id="rId21"/>
    <p:sldId id="275" r:id="rId22"/>
    <p:sldId id="267" r:id="rId23"/>
    <p:sldId id="269" r:id="rId24"/>
    <p:sldId id="268" r:id="rId25"/>
    <p:sldId id="270" r:id="rId26"/>
    <p:sldId id="273" r:id="rId27"/>
    <p:sldId id="271" r:id="rId28"/>
    <p:sldId id="272" r:id="rId29"/>
    <p:sldId id="286" r:id="rId30"/>
    <p:sldId id="309" r:id="rId31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A7"/>
    <a:srgbClr val="FFEAA7"/>
    <a:srgbClr val="FFDC6D"/>
    <a:srgbClr val="0033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5" autoAdjust="0"/>
  </p:normalViewPr>
  <p:slideViewPr>
    <p:cSldViewPr>
      <p:cViewPr varScale="1">
        <p:scale>
          <a:sx n="127" d="100"/>
          <a:sy n="127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0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02B24-3D01-4A68-A92E-AEAC37654495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20FBA-F643-45AB-9BB1-27269DA152C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182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20FBA-F643-45AB-9BB1-27269DA152CA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500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3879" y="0"/>
            <a:ext cx="9144000" cy="1066800"/>
          </a:xfrm>
          <a:prstGeom prst="rect">
            <a:avLst/>
          </a:prstGeom>
          <a:gradFill flip="none" rotWithShape="1">
            <a:gsLst>
              <a:gs pos="99000">
                <a:srgbClr val="0033CC">
                  <a:lumMod val="100000"/>
                </a:srgbClr>
              </a:gs>
              <a:gs pos="29000">
                <a:srgbClr val="0070C0">
                  <a:lumMod val="87000"/>
                  <a:lumOff val="13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rgbClr val="0033CC"/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pic>
        <p:nvPicPr>
          <p:cNvPr id="4" name="Picture 7" descr="AGIPD-Logo SW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71438"/>
            <a:ext cx="2041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uppieren 16"/>
          <p:cNvGrpSpPr>
            <a:grpSpLocks/>
          </p:cNvGrpSpPr>
          <p:nvPr userDrawn="1"/>
        </p:nvGrpSpPr>
        <p:grpSpPr bwMode="auto">
          <a:xfrm>
            <a:off x="0" y="5980113"/>
            <a:ext cx="9144000" cy="882650"/>
            <a:chOff x="0" y="5979430"/>
            <a:chExt cx="9144000" cy="882651"/>
          </a:xfrm>
        </p:grpSpPr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0" y="5979430"/>
              <a:ext cx="9144000" cy="88265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7" name="Grafik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2684" y="6154637"/>
              <a:ext cx="1625599" cy="570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0" descr="Desylogo_cyan_trans_klein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125" y="6067198"/>
              <a:ext cx="715963" cy="715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Grafik 20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077" y="6139718"/>
              <a:ext cx="1604054" cy="57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Grafik 21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8779" y="6081664"/>
              <a:ext cx="713284" cy="715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itelplatzhalter 1"/>
          <p:cNvSpPr>
            <a:spLocks noGrp="1"/>
          </p:cNvSpPr>
          <p:nvPr>
            <p:ph type="title"/>
          </p:nvPr>
        </p:nvSpPr>
        <p:spPr>
          <a:xfrm>
            <a:off x="683568" y="2348880"/>
            <a:ext cx="7776864" cy="194421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7576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13879" y="0"/>
            <a:ext cx="9144000" cy="1066800"/>
          </a:xfrm>
          <a:prstGeom prst="rect">
            <a:avLst/>
          </a:prstGeom>
          <a:gradFill flip="none" rotWithShape="1">
            <a:gsLst>
              <a:gs pos="99000">
                <a:srgbClr val="0033CC">
                  <a:lumMod val="100000"/>
                </a:srgbClr>
              </a:gs>
              <a:gs pos="29000">
                <a:srgbClr val="0070C0">
                  <a:lumMod val="87000"/>
                  <a:lumOff val="13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rgbClr val="0033CC"/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pic>
        <p:nvPicPr>
          <p:cNvPr id="5" name="Picture 7" descr="AGIPD-Logo SW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71438"/>
            <a:ext cx="2041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0"/>
          </p:nvPr>
        </p:nvSpPr>
        <p:spPr>
          <a:xfrm>
            <a:off x="755577" y="1844824"/>
            <a:ext cx="7704856" cy="40324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50825" y="71438"/>
            <a:ext cx="6265863" cy="923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6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3CB62C4-6239-455C-8534-49CCB7F4B90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756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258763"/>
            <a:ext cx="4992688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28625" y="2084388"/>
            <a:ext cx="4038600" cy="42433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9625" y="2084388"/>
            <a:ext cx="4038600" cy="42433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6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258763"/>
            <a:ext cx="4992688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28625" y="2084388"/>
            <a:ext cx="4038600" cy="42433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19625" y="2084388"/>
            <a:ext cx="4038600" cy="20447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19625" y="4281488"/>
            <a:ext cx="4038600" cy="20462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1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000">
              <a:srgbClr val="0033CC">
                <a:lumMod val="0"/>
                <a:lumOff val="100000"/>
                <a:alpha val="0"/>
              </a:srgbClr>
            </a:gs>
            <a:gs pos="12000">
              <a:srgbClr val="0070C0">
                <a:lumMod val="87000"/>
                <a:lumOff val="13000"/>
              </a:srgb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84213" y="2349500"/>
            <a:ext cx="77755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8AB366-E1C8-457C-90C4-849AC5DA71B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13879" y="0"/>
            <a:ext cx="9144000" cy="1066800"/>
          </a:xfrm>
          <a:prstGeom prst="rect">
            <a:avLst/>
          </a:prstGeom>
          <a:gradFill flip="none" rotWithShape="1">
            <a:gsLst>
              <a:gs pos="99000">
                <a:srgbClr val="0033CC">
                  <a:lumMod val="100000"/>
                </a:srgbClr>
              </a:gs>
              <a:gs pos="29000">
                <a:srgbClr val="0070C0">
                  <a:lumMod val="87000"/>
                  <a:lumOff val="13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rgbClr val="0033CC"/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pic>
        <p:nvPicPr>
          <p:cNvPr id="1033" name="Picture 7" descr="AGIPD-Logo SW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71438"/>
            <a:ext cx="2041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4" name="Gruppieren 2"/>
          <p:cNvGrpSpPr>
            <a:grpSpLocks/>
          </p:cNvGrpSpPr>
          <p:nvPr userDrawn="1"/>
        </p:nvGrpSpPr>
        <p:grpSpPr bwMode="auto">
          <a:xfrm>
            <a:off x="0" y="5980113"/>
            <a:ext cx="9144000" cy="882650"/>
            <a:chOff x="0" y="5979430"/>
            <a:chExt cx="9144000" cy="882651"/>
          </a:xfrm>
        </p:grpSpPr>
        <p:sp>
          <p:nvSpPr>
            <p:cNvPr id="1036" name="Rectangle 9"/>
            <p:cNvSpPr>
              <a:spLocks noChangeArrowheads="1"/>
            </p:cNvSpPr>
            <p:nvPr userDrawn="1"/>
          </p:nvSpPr>
          <p:spPr bwMode="auto">
            <a:xfrm>
              <a:off x="0" y="5979430"/>
              <a:ext cx="9144000" cy="88265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1037" name="Grafik 9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2684" y="6154637"/>
              <a:ext cx="1625599" cy="570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10" descr="Desylogo_cyan_trans_klein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125" y="6067198"/>
              <a:ext cx="715963" cy="715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Grafik 11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077" y="6139718"/>
              <a:ext cx="1604054" cy="570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0" name="Grafik 12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8779" y="6081664"/>
              <a:ext cx="713284" cy="715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Textplatzhalter 1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98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media" Target="../media/media2.wmv"/><Relationship Id="rId7" Type="http://schemas.openxmlformats.org/officeDocument/2006/relationships/image" Target="../media/image18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wm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1108.2980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Heinz.Graafsma@desy.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Inhaltsplatzhalter 3"/>
          <p:cNvSpPr>
            <a:spLocks noGrp="1"/>
          </p:cNvSpPr>
          <p:nvPr>
            <p:ph sz="quarter" idx="4294967295"/>
          </p:nvPr>
        </p:nvSpPr>
        <p:spPr>
          <a:xfrm>
            <a:off x="323528" y="1700809"/>
            <a:ext cx="8640959" cy="3096616"/>
          </a:xfrm>
        </p:spPr>
        <p:txBody>
          <a:bodyPr/>
          <a:lstStyle/>
          <a:p>
            <a:pPr marL="0" indent="0" algn="ctr" eaLnBrk="1" hangingPunct="1"/>
            <a:r>
              <a:rPr lang="en-US" sz="3600" b="1" noProof="0" dirty="0" smtClean="0"/>
              <a:t>The Adaptive Gain Integrating Pixel Detector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A </a:t>
            </a:r>
            <a:r>
              <a:rPr lang="en-US" sz="2000" b="1" dirty="0"/>
              <a:t>4.5 MHz camera for the European </a:t>
            </a:r>
            <a:r>
              <a:rPr lang="en-US" sz="2000" b="1" dirty="0" smtClean="0"/>
              <a:t>XFEL</a:t>
            </a:r>
          </a:p>
          <a:p>
            <a:pPr marL="0" indent="0" algn="ctr" eaLnBrk="1" hangingPunct="1"/>
            <a:endParaRPr lang="en-US" sz="2000" b="1" dirty="0" smtClean="0"/>
          </a:p>
          <a:p>
            <a:pPr marL="0" indent="0" algn="ctr" eaLnBrk="1" hangingPunct="1"/>
            <a:endParaRPr lang="en-US" sz="2000" b="1" dirty="0" smtClean="0"/>
          </a:p>
          <a:p>
            <a:pPr marL="0" indent="0" algn="ctr" eaLnBrk="1" hangingPunct="1"/>
            <a:r>
              <a:rPr lang="en-US" sz="3600" b="1" dirty="0"/>
              <a:t>Investigation of pixel detector designs </a:t>
            </a:r>
            <a:r>
              <a:rPr lang="en-US" sz="3600" b="1" dirty="0" smtClean="0"/>
              <a:t>for</a:t>
            </a:r>
            <a:br>
              <a:rPr lang="en-US" sz="3600" b="1" dirty="0" smtClean="0"/>
            </a:br>
            <a:r>
              <a:rPr lang="en-US" sz="3600" b="1" dirty="0" smtClean="0"/>
              <a:t>X-ray </a:t>
            </a:r>
            <a:r>
              <a:rPr lang="en-US" sz="3600" b="1" dirty="0"/>
              <a:t>Photon </a:t>
            </a:r>
            <a:r>
              <a:rPr lang="en-US" sz="3600" b="1" dirty="0" smtClean="0"/>
              <a:t>Correlation Spectroscopy</a:t>
            </a:r>
            <a:endParaRPr lang="en-US" sz="3600" noProof="0" dirty="0" smtClean="0"/>
          </a:p>
          <a:p>
            <a:pPr marL="0" indent="0" algn="ctr" eaLnBrk="1" hangingPunct="1"/>
            <a:endParaRPr lang="en-US" noProof="0" dirty="0" smtClean="0"/>
          </a:p>
          <a:p>
            <a:pPr marL="0" indent="0" algn="ctr" eaLnBrk="1" hangingPunct="1"/>
            <a:r>
              <a:rPr lang="en-US" noProof="0" dirty="0" smtClean="0"/>
              <a:t>Julian Becker</a:t>
            </a:r>
          </a:p>
        </p:txBody>
      </p:sp>
      <p:pic>
        <p:nvPicPr>
          <p:cNvPr id="1026" name="Picture 2" descr="E:\Presentations\european-xfel-logo-500x50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6" y="7496"/>
            <a:ext cx="1052735" cy="105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Inhaltsplatzhalter 11"/>
          <p:cNvSpPr>
            <a:spLocks noGrp="1"/>
          </p:cNvSpPr>
          <p:nvPr>
            <p:ph sz="quarter" idx="10"/>
          </p:nvPr>
        </p:nvSpPr>
        <p:spPr>
          <a:xfrm>
            <a:off x="755650" y="1412777"/>
            <a:ext cx="7704138" cy="4464148"/>
          </a:xfrm>
        </p:spPr>
        <p:txBody>
          <a:bodyPr/>
          <a:lstStyle/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>
                <a:solidFill>
                  <a:schemeClr val="bg1">
                    <a:lumMod val="75000"/>
                  </a:schemeClr>
                </a:solidFill>
              </a:rPr>
              <a:t>The AGIPD</a:t>
            </a:r>
          </a:p>
          <a:p>
            <a:pPr lvl="1" indent="-342900" eaLnBrk="1" hangingPunct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XFEL challenges</a:t>
            </a:r>
          </a:p>
          <a:p>
            <a:pPr lvl="1" indent="-342900" eaLnBrk="1" hangingPunct="1"/>
            <a:r>
              <a:rPr lang="en-US" sz="2000" noProof="0" dirty="0" smtClean="0">
                <a:solidFill>
                  <a:schemeClr val="bg1">
                    <a:lumMod val="75000"/>
                  </a:schemeClr>
                </a:solidFill>
              </a:rPr>
              <a:t>AGIPD design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/>
              <a:t>HORUS</a:t>
            </a:r>
          </a:p>
          <a:p>
            <a:pPr lvl="1" indent="-342900" eaLnBrk="1" hangingPunct="1"/>
            <a:r>
              <a:rPr lang="en-US" sz="2000" noProof="0" dirty="0" smtClean="0"/>
              <a:t>What is HORUS?</a:t>
            </a:r>
          </a:p>
          <a:p>
            <a:pPr lvl="1" indent="-342900" eaLnBrk="1" hangingPunct="1"/>
            <a:r>
              <a:rPr lang="en-US" sz="2000" dirty="0" smtClean="0"/>
              <a:t>Processing chain</a:t>
            </a:r>
            <a:endParaRPr lang="en-US" sz="2000" noProof="0" dirty="0" smtClean="0"/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>
                <a:solidFill>
                  <a:schemeClr val="bg1">
                    <a:lumMod val="75000"/>
                  </a:schemeClr>
                </a:solidFill>
              </a:rPr>
              <a:t>XPCS Simulations</a:t>
            </a:r>
          </a:p>
          <a:p>
            <a:pPr lvl="1" indent="-342900" eaLnBrk="1" hangingPunct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What is XPCS?</a:t>
            </a:r>
          </a:p>
          <a:p>
            <a:pPr lvl="1" indent="-342900" eaLnBrk="1" hangingPunct="1"/>
            <a:r>
              <a:rPr lang="en-US" sz="2000" noProof="0" dirty="0" smtClean="0">
                <a:solidFill>
                  <a:schemeClr val="bg1">
                    <a:lumMod val="75000"/>
                  </a:schemeClr>
                </a:solidFill>
              </a:rPr>
              <a:t>Simulation procedure</a:t>
            </a:r>
          </a:p>
          <a:p>
            <a:pPr lvl="1" indent="-342900" eaLnBrk="1" hangingPunct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Figures of merit for different layouts</a:t>
            </a:r>
            <a:endParaRPr lang="en-US" sz="2000" noProof="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</a:p>
        </p:txBody>
      </p:sp>
      <p:sp>
        <p:nvSpPr>
          <p:cNvPr id="5123" name="Textplatzhalter 1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eaLnBrk="1" hangingPunct="1"/>
            <a:r>
              <a:rPr lang="en-US" sz="3600" noProof="0" dirty="0" smtClean="0">
                <a:solidFill>
                  <a:schemeClr val="bg1"/>
                </a:solidFill>
              </a:rPr>
              <a:t>Outline (II)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27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HORUS stands for</a:t>
            </a:r>
            <a:r>
              <a:rPr lang="en-US" dirty="0" smtClean="0"/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err="1"/>
              <a:t>H</a:t>
            </a:r>
            <a:r>
              <a:rPr lang="en-US" dirty="0" err="1"/>
              <a:t>pad</a:t>
            </a:r>
            <a:r>
              <a:rPr lang="en-US" dirty="0"/>
              <a:t> </a:t>
            </a:r>
            <a:r>
              <a:rPr lang="en-US" b="1" dirty="0"/>
              <a:t>O</a:t>
            </a:r>
            <a:r>
              <a:rPr lang="en-US" dirty="0"/>
              <a:t>utput </a:t>
            </a:r>
            <a:r>
              <a:rPr lang="en-US" b="1" dirty="0"/>
              <a:t>R</a:t>
            </a:r>
            <a:r>
              <a:rPr lang="en-US" dirty="0"/>
              <a:t>esponse </a:t>
            </a:r>
            <a:r>
              <a:rPr lang="en-US" dirty="0" err="1"/>
              <a:t>f</a:t>
            </a:r>
            <a:r>
              <a:rPr lang="en-US" b="1" dirty="0" err="1"/>
              <a:t>U</a:t>
            </a:r>
            <a:r>
              <a:rPr lang="en-US" dirty="0" err="1"/>
              <a:t>nction</a:t>
            </a:r>
            <a:r>
              <a:rPr lang="en-US" dirty="0"/>
              <a:t> </a:t>
            </a:r>
            <a:r>
              <a:rPr lang="en-US" b="1" dirty="0"/>
              <a:t>S</a:t>
            </a:r>
            <a:r>
              <a:rPr lang="en-US" dirty="0"/>
              <a:t>imulator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Collection of IDL routines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Designed to evaluate influences of certain design choices for AGIPD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Expanded to allow simulations </a:t>
            </a:r>
            <a:r>
              <a:rPr lang="en-US" dirty="0" smtClean="0"/>
              <a:t>of High-Z sensors and </a:t>
            </a:r>
            <a:r>
              <a:rPr lang="en-US" dirty="0"/>
              <a:t>photon counting detectors (Medipix3) by D. Pennicard </a:t>
            </a:r>
          </a:p>
          <a:p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is HORUS?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677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467544" y="1484784"/>
            <a:ext cx="8208911" cy="4392488"/>
          </a:xfrm>
        </p:spPr>
        <p:txBody>
          <a:bodyPr/>
          <a:lstStyle/>
          <a:p>
            <a:r>
              <a:rPr lang="en-US" dirty="0"/>
              <a:t>HORUS is </a:t>
            </a:r>
            <a:r>
              <a:rPr lang="en-US" dirty="0" smtClean="0"/>
              <a:t>a </a:t>
            </a:r>
            <a:r>
              <a:rPr lang="en-US" dirty="0"/>
              <a:t>transparent </a:t>
            </a:r>
            <a:r>
              <a:rPr lang="en-US" dirty="0" smtClean="0"/>
              <a:t>detector </a:t>
            </a:r>
            <a:r>
              <a:rPr lang="en-US" dirty="0"/>
              <a:t>simulation </a:t>
            </a:r>
            <a:r>
              <a:rPr lang="en-US" dirty="0" smtClean="0"/>
              <a:t>tool-kit:</a:t>
            </a:r>
            <a:endParaRPr lang="en-US" dirty="0"/>
          </a:p>
          <a:p>
            <a:pPr lvl="1"/>
            <a:r>
              <a:rPr lang="en-US" dirty="0" smtClean="0"/>
              <a:t>User provides an (oversampled) ‘input image’ </a:t>
            </a:r>
            <a:r>
              <a:rPr lang="en-US" dirty="0"/>
              <a:t>containing the number of photons in each </a:t>
            </a:r>
            <a:r>
              <a:rPr lang="en-US" dirty="0" smtClean="0"/>
              <a:t>pixel</a:t>
            </a:r>
          </a:p>
          <a:p>
            <a:pPr lvl="1"/>
            <a:r>
              <a:rPr lang="en-US" dirty="0" smtClean="0"/>
              <a:t>HORUS produces </a:t>
            </a:r>
            <a:r>
              <a:rPr lang="en-US" dirty="0"/>
              <a:t>an output image, i.e. the number of detected photons in each pixel</a:t>
            </a:r>
          </a:p>
          <a:p>
            <a:pPr lvl="1"/>
            <a:r>
              <a:rPr lang="en-US" dirty="0"/>
              <a:t>Simulation parameters/behavior can by adjusted by the user</a:t>
            </a:r>
          </a:p>
          <a:p>
            <a:pPr lvl="1"/>
            <a:r>
              <a:rPr lang="en-US" dirty="0"/>
              <a:t>Additional functionality with special </a:t>
            </a:r>
            <a:r>
              <a:rPr lang="en-US" dirty="0" smtClean="0"/>
              <a:t>options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Design of HORUS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022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HORUS processing chain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251520" y="2060848"/>
            <a:ext cx="15840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Incoming photon distribution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1907704" y="2472916"/>
            <a:ext cx="15840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Photon interaction in sensor volume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3563888" y="2924944"/>
            <a:ext cx="15840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Charge transport in sensor volume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5220072" y="3356992"/>
            <a:ext cx="15840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ASIC and FE electronics</a:t>
            </a:r>
            <a:endParaRPr lang="en-US" dirty="0"/>
          </a:p>
        </p:txBody>
      </p:sp>
      <p:sp>
        <p:nvSpPr>
          <p:cNvPr id="11" name="Rechteck 10"/>
          <p:cNvSpPr/>
          <p:nvPr/>
        </p:nvSpPr>
        <p:spPr>
          <a:xfrm>
            <a:off x="6890512" y="3783683"/>
            <a:ext cx="15840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Requantized</a:t>
            </a:r>
            <a:r>
              <a:rPr lang="en-US" dirty="0" smtClean="0"/>
              <a:t> number of detected photons</a:t>
            </a:r>
            <a:endParaRPr lang="en-US" dirty="0"/>
          </a:p>
        </p:txBody>
      </p:sp>
      <p:sp>
        <p:nvSpPr>
          <p:cNvPr id="15" name="Gebogener Pfeil 14"/>
          <p:cNvSpPr/>
          <p:nvPr/>
        </p:nvSpPr>
        <p:spPr>
          <a:xfrm>
            <a:off x="1403648" y="1988840"/>
            <a:ext cx="1008112" cy="872349"/>
          </a:xfrm>
          <a:prstGeom prst="circularArrow">
            <a:avLst>
              <a:gd name="adj1" fmla="val 9810"/>
              <a:gd name="adj2" fmla="val 1142319"/>
              <a:gd name="adj3" fmla="val 20399985"/>
              <a:gd name="adj4" fmla="val 15969008"/>
              <a:gd name="adj5" fmla="val 14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Gebogener Pfeil 15"/>
          <p:cNvSpPr/>
          <p:nvPr/>
        </p:nvSpPr>
        <p:spPr>
          <a:xfrm>
            <a:off x="3059832" y="2425014"/>
            <a:ext cx="1008112" cy="872349"/>
          </a:xfrm>
          <a:prstGeom prst="circularArrow">
            <a:avLst>
              <a:gd name="adj1" fmla="val 9810"/>
              <a:gd name="adj2" fmla="val 1142319"/>
              <a:gd name="adj3" fmla="val 20399985"/>
              <a:gd name="adj4" fmla="val 15969008"/>
              <a:gd name="adj5" fmla="val 14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Gebogener Pfeil 16"/>
          <p:cNvSpPr/>
          <p:nvPr/>
        </p:nvSpPr>
        <p:spPr>
          <a:xfrm>
            <a:off x="4716016" y="2852936"/>
            <a:ext cx="1008112" cy="872349"/>
          </a:xfrm>
          <a:prstGeom prst="circularArrow">
            <a:avLst>
              <a:gd name="adj1" fmla="val 9810"/>
              <a:gd name="adj2" fmla="val 1142319"/>
              <a:gd name="adj3" fmla="val 20399985"/>
              <a:gd name="adj4" fmla="val 15969008"/>
              <a:gd name="adj5" fmla="val 14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Gebogener Pfeil 17"/>
          <p:cNvSpPr/>
          <p:nvPr/>
        </p:nvSpPr>
        <p:spPr>
          <a:xfrm>
            <a:off x="6372200" y="3289108"/>
            <a:ext cx="1008112" cy="872349"/>
          </a:xfrm>
          <a:prstGeom prst="circularArrow">
            <a:avLst>
              <a:gd name="adj1" fmla="val 9810"/>
              <a:gd name="adj2" fmla="val 1142319"/>
              <a:gd name="adj3" fmla="val 20399985"/>
              <a:gd name="adj4" fmla="val 15969008"/>
              <a:gd name="adj5" fmla="val 14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51520" y="3068960"/>
            <a:ext cx="1656184" cy="230832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Provided by user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Can be oversampled with respect to pixel size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Quantized if necessary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907528" y="3573016"/>
            <a:ext cx="1728368" cy="258532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Entry window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Mean free path of photons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Parallax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Compton/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Thomson scattering (3%)*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Fluorescence (4% of events)*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563888" y="4172887"/>
            <a:ext cx="1728192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Charge sharing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Plasma effects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Arbitrary CCE possible</a:t>
            </a:r>
            <a:endParaRPr lang="en-US" dirty="0"/>
          </a:p>
        </p:txBody>
      </p:sp>
      <p:sp>
        <p:nvSpPr>
          <p:cNvPr id="22" name="Textfeld 21"/>
          <p:cNvSpPr txBox="1"/>
          <p:nvPr/>
        </p:nvSpPr>
        <p:spPr>
          <a:xfrm>
            <a:off x="5220072" y="4437112"/>
            <a:ext cx="1656184" cy="14773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Amplifier noise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Dynamic gain switching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Storage cells</a:t>
            </a:r>
          </a:p>
          <a:p>
            <a:pPr marL="180000" indent="-180000">
              <a:buFont typeface="Arial" pitchFamily="34" charset="0"/>
              <a:buChar char="•"/>
            </a:pPr>
            <a:r>
              <a:rPr lang="en-US" dirty="0" smtClean="0"/>
              <a:t>AD conversion</a:t>
            </a:r>
            <a:endParaRPr lang="en-US" dirty="0"/>
          </a:p>
        </p:txBody>
      </p:sp>
      <p:sp>
        <p:nvSpPr>
          <p:cNvPr id="23" name="Textfeld 22"/>
          <p:cNvSpPr txBox="1"/>
          <p:nvPr/>
        </p:nvSpPr>
        <p:spPr>
          <a:xfrm>
            <a:off x="6876256" y="5085184"/>
            <a:ext cx="1728192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80000" indent="-180000">
              <a:buFont typeface="Arial" pitchFamily="34" charset="0"/>
              <a:buChar char="•"/>
            </a:pPr>
            <a:r>
              <a:rPr lang="en-US" dirty="0" err="1" smtClean="0"/>
              <a:t>Requantization</a:t>
            </a:r>
            <a:r>
              <a:rPr lang="en-US" dirty="0" smtClean="0"/>
              <a:t> threshold</a:t>
            </a:r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>
            <a:off x="2735796" y="1285597"/>
            <a:ext cx="6192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Behavior of all steps can be modified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Intermediate results can be accessed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995399" y="2181153"/>
            <a:ext cx="1929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</a:t>
            </a:r>
            <a:r>
              <a:rPr lang="en-US" dirty="0" smtClean="0">
                <a:solidFill>
                  <a:srgbClr val="0070C0"/>
                </a:solidFill>
              </a:rPr>
              <a:t>ew in version 2.0</a:t>
            </a:r>
          </a:p>
          <a:p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ew in version 3.0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378344" y="6298605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12.4 </a:t>
            </a:r>
            <a:r>
              <a:rPr lang="en-US" sz="1400" dirty="0" err="1" smtClean="0"/>
              <a:t>keV</a:t>
            </a:r>
            <a:r>
              <a:rPr lang="en-US" sz="1400" dirty="0" smtClean="0"/>
              <a:t> photons and 500 µm silicon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7210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1043608" y="1412776"/>
            <a:ext cx="7056784" cy="4464496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Using Monte </a:t>
            </a:r>
            <a:r>
              <a:rPr lang="en-US" sz="2800" dirty="0"/>
              <a:t>Carlo </a:t>
            </a:r>
            <a:r>
              <a:rPr lang="en-US" sz="2800" dirty="0" smtClean="0"/>
              <a:t>and analytic elements:</a:t>
            </a:r>
            <a:endParaRPr lang="en-US" sz="2800" dirty="0"/>
          </a:p>
          <a:p>
            <a:pPr lvl="1"/>
            <a:r>
              <a:rPr lang="en-US" sz="2400" dirty="0" smtClean="0"/>
              <a:t>Analytic </a:t>
            </a:r>
            <a:r>
              <a:rPr lang="en-US" sz="2400" dirty="0"/>
              <a:t>treatment of charge </a:t>
            </a:r>
            <a:r>
              <a:rPr lang="en-US" sz="2400" dirty="0" smtClean="0"/>
              <a:t>transport and plasma effects</a:t>
            </a:r>
            <a:endParaRPr lang="en-US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NOT simulating the </a:t>
            </a:r>
            <a:r>
              <a:rPr lang="en-US" sz="2800" dirty="0"/>
              <a:t>surrounding material (Bumps/ASIC/Module mechanics</a:t>
            </a:r>
            <a:r>
              <a:rPr lang="en-US" sz="2800" dirty="0" smtClean="0"/>
              <a:t>)</a:t>
            </a:r>
            <a:endParaRPr lang="en-US" sz="2800" dirty="0"/>
          </a:p>
          <a:p>
            <a:pPr marL="457200" lvl="1" indent="-457200">
              <a:buFont typeface="Arial" pitchFamily="34" charset="0"/>
              <a:buChar char="•"/>
            </a:pPr>
            <a:r>
              <a:rPr lang="en-US" dirty="0" smtClean="0"/>
              <a:t>Using a simplified sensor </a:t>
            </a:r>
            <a:r>
              <a:rPr lang="en-US" dirty="0"/>
              <a:t>geometry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NOT </a:t>
            </a:r>
            <a:r>
              <a:rPr lang="en-US" sz="2800" dirty="0"/>
              <a:t>tested with whole scale </a:t>
            </a:r>
            <a:r>
              <a:rPr lang="en-US" sz="2800" dirty="0" smtClean="0"/>
              <a:t>AGIPD</a:t>
            </a:r>
            <a:br>
              <a:rPr lang="en-US" sz="2800" dirty="0" smtClean="0"/>
            </a:br>
            <a:r>
              <a:rPr lang="en-US" sz="2800" dirty="0" smtClean="0"/>
              <a:t>(doesn’t exist yet!), but:</a:t>
            </a:r>
            <a:endParaRPr lang="en-US" sz="2800" dirty="0"/>
          </a:p>
          <a:p>
            <a:pPr lvl="1"/>
            <a:r>
              <a:rPr lang="en-US" sz="2400" dirty="0"/>
              <a:t>Simulation results for </a:t>
            </a:r>
            <a:r>
              <a:rPr lang="en-US" sz="2400" dirty="0" smtClean="0"/>
              <a:t>Medipix3 </a:t>
            </a:r>
            <a:r>
              <a:rPr lang="en-US" sz="2400" dirty="0"/>
              <a:t>match well</a:t>
            </a:r>
          </a:p>
          <a:p>
            <a:pPr lvl="1"/>
            <a:r>
              <a:rPr lang="en-US" sz="2400" dirty="0"/>
              <a:t>Test results from all </a:t>
            </a:r>
            <a:r>
              <a:rPr lang="en-US" sz="2400" dirty="0" smtClean="0"/>
              <a:t>AGIPD </a:t>
            </a:r>
            <a:r>
              <a:rPr lang="en-US" sz="2400" dirty="0"/>
              <a:t>test chips are included</a:t>
            </a:r>
          </a:p>
          <a:p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Additionally </a:t>
            </a:r>
            <a:r>
              <a:rPr lang="en-US" dirty="0">
                <a:solidFill>
                  <a:schemeClr val="bg1"/>
                </a:solidFill>
              </a:rPr>
              <a:t>HORUS is: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843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Inhaltsplatzhalter 11"/>
          <p:cNvSpPr>
            <a:spLocks noGrp="1"/>
          </p:cNvSpPr>
          <p:nvPr>
            <p:ph sz="quarter" idx="10"/>
          </p:nvPr>
        </p:nvSpPr>
        <p:spPr>
          <a:xfrm>
            <a:off x="755650" y="1412777"/>
            <a:ext cx="7704138" cy="4464148"/>
          </a:xfrm>
        </p:spPr>
        <p:txBody>
          <a:bodyPr/>
          <a:lstStyle/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>
                <a:solidFill>
                  <a:schemeClr val="bg1">
                    <a:lumMod val="75000"/>
                  </a:schemeClr>
                </a:solidFill>
              </a:rPr>
              <a:t>The AGIPD</a:t>
            </a:r>
          </a:p>
          <a:p>
            <a:pPr lvl="1" indent="-342900" eaLnBrk="1" hangingPunct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XFEL challenges</a:t>
            </a:r>
          </a:p>
          <a:p>
            <a:pPr lvl="1" indent="-342900" eaLnBrk="1" hangingPunct="1"/>
            <a:r>
              <a:rPr lang="en-US" sz="2000" noProof="0" dirty="0" smtClean="0">
                <a:solidFill>
                  <a:schemeClr val="bg1">
                    <a:lumMod val="75000"/>
                  </a:schemeClr>
                </a:solidFill>
              </a:rPr>
              <a:t>AGIPD design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>
                <a:solidFill>
                  <a:schemeClr val="bg1">
                    <a:lumMod val="75000"/>
                  </a:schemeClr>
                </a:solidFill>
              </a:rPr>
              <a:t>HORUS</a:t>
            </a:r>
          </a:p>
          <a:p>
            <a:pPr lvl="1" indent="-342900" eaLnBrk="1" hangingPunct="1"/>
            <a:r>
              <a:rPr lang="en-US" sz="2000" noProof="0" dirty="0" smtClean="0">
                <a:solidFill>
                  <a:schemeClr val="bg1">
                    <a:lumMod val="75000"/>
                  </a:schemeClr>
                </a:solidFill>
              </a:rPr>
              <a:t>What is HORUS?</a:t>
            </a:r>
          </a:p>
          <a:p>
            <a:pPr lvl="1" indent="-342900" eaLnBrk="1" hangingPunct="1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Processing chain</a:t>
            </a:r>
            <a:endParaRPr lang="en-US" sz="2000" noProof="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/>
              <a:t>XPCS Simulations</a:t>
            </a:r>
          </a:p>
          <a:p>
            <a:pPr lvl="1" indent="-342900" eaLnBrk="1" hangingPunct="1"/>
            <a:r>
              <a:rPr lang="en-US" sz="2000" dirty="0" smtClean="0"/>
              <a:t>What is XPCS?</a:t>
            </a:r>
          </a:p>
          <a:p>
            <a:pPr lvl="1" indent="-342900" eaLnBrk="1" hangingPunct="1"/>
            <a:r>
              <a:rPr lang="en-US" sz="2000" noProof="0" dirty="0" smtClean="0"/>
              <a:t>Simulation procedure</a:t>
            </a:r>
          </a:p>
          <a:p>
            <a:pPr lvl="1" indent="-342900" eaLnBrk="1" hangingPunct="1"/>
            <a:r>
              <a:rPr lang="en-US" sz="2000" dirty="0" smtClean="0"/>
              <a:t>Figures of merit for different layouts</a:t>
            </a:r>
            <a:endParaRPr lang="en-US" sz="2000" noProof="0" dirty="0" smtClean="0"/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</a:p>
        </p:txBody>
      </p:sp>
      <p:sp>
        <p:nvSpPr>
          <p:cNvPr id="5123" name="Textplatzhalter 1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eaLnBrk="1" hangingPunct="1"/>
            <a:r>
              <a:rPr lang="en-US" sz="3600" noProof="0" dirty="0" smtClean="0">
                <a:solidFill>
                  <a:schemeClr val="bg1"/>
                </a:solidFill>
              </a:rPr>
              <a:t>Outline (III)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27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quarter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72" r="64096"/>
          <a:stretch/>
        </p:blipFill>
        <p:spPr>
          <a:xfrm>
            <a:off x="5076056" y="1467087"/>
            <a:ext cx="1750967" cy="1757014"/>
          </a:xfrm>
        </p:spPr>
      </p:pic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50825" y="71438"/>
            <a:ext cx="6697439" cy="9239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Scattering on many particles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72" r="64096"/>
          <a:stretch/>
        </p:blipFill>
        <p:spPr>
          <a:xfrm>
            <a:off x="5076056" y="3734693"/>
            <a:ext cx="1750967" cy="1757014"/>
          </a:xfrm>
          <a:prstGeom prst="rect">
            <a:avLst/>
          </a:prstGeom>
        </p:spPr>
      </p:pic>
      <p:grpSp>
        <p:nvGrpSpPr>
          <p:cNvPr id="42" name="Gruppieren 41"/>
          <p:cNvGrpSpPr/>
          <p:nvPr/>
        </p:nvGrpSpPr>
        <p:grpSpPr>
          <a:xfrm>
            <a:off x="3323258" y="2826188"/>
            <a:ext cx="686605" cy="944165"/>
            <a:chOff x="2842933" y="2124472"/>
            <a:chExt cx="686605" cy="944165"/>
          </a:xfrm>
        </p:grpSpPr>
        <p:sp>
          <p:nvSpPr>
            <p:cNvPr id="9" name="Ellipse 8"/>
            <p:cNvSpPr/>
            <p:nvPr/>
          </p:nvSpPr>
          <p:spPr>
            <a:xfrm>
              <a:off x="2915816" y="234888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/>
            <p:cNvSpPr/>
            <p:nvPr/>
          </p:nvSpPr>
          <p:spPr>
            <a:xfrm>
              <a:off x="3068216" y="250128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220616" y="2653680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385522" y="2564881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/>
            <p:cNvSpPr/>
            <p:nvPr/>
          </p:nvSpPr>
          <p:spPr>
            <a:xfrm>
              <a:off x="3292638" y="2668179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/>
            <p:cNvSpPr/>
            <p:nvPr/>
          </p:nvSpPr>
          <p:spPr>
            <a:xfrm>
              <a:off x="3195015" y="2452155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/>
            <p:cNvSpPr/>
            <p:nvPr/>
          </p:nvSpPr>
          <p:spPr>
            <a:xfrm>
              <a:off x="3094776" y="228525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/>
            <p:cNvSpPr/>
            <p:nvPr/>
          </p:nvSpPr>
          <p:spPr>
            <a:xfrm>
              <a:off x="3241506" y="2378369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/>
            <p:cNvSpPr/>
            <p:nvPr/>
          </p:nvSpPr>
          <p:spPr>
            <a:xfrm>
              <a:off x="2987824" y="232310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/>
            <p:cNvSpPr/>
            <p:nvPr/>
          </p:nvSpPr>
          <p:spPr>
            <a:xfrm>
              <a:off x="3313514" y="246964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/>
            <p:cNvSpPr/>
            <p:nvPr/>
          </p:nvSpPr>
          <p:spPr>
            <a:xfrm>
              <a:off x="3003118" y="280353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/>
            <p:cNvSpPr/>
            <p:nvPr/>
          </p:nvSpPr>
          <p:spPr>
            <a:xfrm>
              <a:off x="3241506" y="2492873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/>
            <p:cNvSpPr/>
            <p:nvPr/>
          </p:nvSpPr>
          <p:spPr>
            <a:xfrm>
              <a:off x="3004592" y="2420865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/>
            <p:cNvSpPr/>
            <p:nvPr/>
          </p:nvSpPr>
          <p:spPr>
            <a:xfrm>
              <a:off x="3013664" y="2714014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/>
            <p:cNvSpPr/>
            <p:nvPr/>
          </p:nvSpPr>
          <p:spPr>
            <a:xfrm>
              <a:off x="3181115" y="2815329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/>
            <p:cNvSpPr/>
            <p:nvPr/>
          </p:nvSpPr>
          <p:spPr>
            <a:xfrm>
              <a:off x="3339676" y="2429272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/>
            <p:cNvSpPr/>
            <p:nvPr/>
          </p:nvSpPr>
          <p:spPr>
            <a:xfrm>
              <a:off x="3197728" y="2234353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/>
            <p:cNvSpPr/>
            <p:nvPr/>
          </p:nvSpPr>
          <p:spPr>
            <a:xfrm>
              <a:off x="2953595" y="2375127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/>
            <p:cNvSpPr/>
            <p:nvPr/>
          </p:nvSpPr>
          <p:spPr>
            <a:xfrm>
              <a:off x="3306753" y="2673788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/>
            <p:cNvSpPr/>
            <p:nvPr/>
          </p:nvSpPr>
          <p:spPr>
            <a:xfrm>
              <a:off x="3053712" y="2524163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/>
            <p:cNvSpPr/>
            <p:nvPr/>
          </p:nvSpPr>
          <p:spPr>
            <a:xfrm>
              <a:off x="2957413" y="2581672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/>
            <p:cNvSpPr/>
            <p:nvPr/>
          </p:nvSpPr>
          <p:spPr>
            <a:xfrm>
              <a:off x="2842933" y="2771079"/>
              <a:ext cx="144016" cy="14401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/>
            <p:cNvSpPr/>
            <p:nvPr/>
          </p:nvSpPr>
          <p:spPr>
            <a:xfrm>
              <a:off x="3076600" y="2124472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/>
            <p:cNvSpPr/>
            <p:nvPr/>
          </p:nvSpPr>
          <p:spPr>
            <a:xfrm>
              <a:off x="2987824" y="2653680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/>
            <p:cNvSpPr/>
            <p:nvPr/>
          </p:nvSpPr>
          <p:spPr>
            <a:xfrm>
              <a:off x="3381400" y="2429272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/>
            <p:cNvSpPr/>
            <p:nvPr/>
          </p:nvSpPr>
          <p:spPr>
            <a:xfrm>
              <a:off x="3169498" y="2668179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Ellipse 34"/>
            <p:cNvSpPr/>
            <p:nvPr/>
          </p:nvSpPr>
          <p:spPr>
            <a:xfrm>
              <a:off x="3076600" y="2420865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Ellipse 35"/>
            <p:cNvSpPr/>
            <p:nvPr/>
          </p:nvSpPr>
          <p:spPr>
            <a:xfrm>
              <a:off x="3207722" y="2204864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Ellipse 36"/>
            <p:cNvSpPr/>
            <p:nvPr/>
          </p:nvSpPr>
          <p:spPr>
            <a:xfrm>
              <a:off x="2941656" y="2285256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Ellipse 37"/>
            <p:cNvSpPr/>
            <p:nvPr/>
          </p:nvSpPr>
          <p:spPr>
            <a:xfrm>
              <a:off x="3157680" y="2924621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Ellipse 38"/>
            <p:cNvSpPr/>
            <p:nvPr/>
          </p:nvSpPr>
          <p:spPr>
            <a:xfrm>
              <a:off x="2936706" y="2547813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Ellipse 39"/>
            <p:cNvSpPr/>
            <p:nvPr/>
          </p:nvSpPr>
          <p:spPr>
            <a:xfrm>
              <a:off x="2850428" y="2524163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Ellipse 40"/>
            <p:cNvSpPr/>
            <p:nvPr/>
          </p:nvSpPr>
          <p:spPr>
            <a:xfrm>
              <a:off x="3195660" y="2591198"/>
              <a:ext cx="144016" cy="14401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899592" y="3043808"/>
            <a:ext cx="1944216" cy="457200"/>
            <a:chOff x="827584" y="3201111"/>
            <a:chExt cx="1944216" cy="457200"/>
          </a:xfrm>
        </p:grpSpPr>
        <p:cxnSp>
          <p:nvCxnSpPr>
            <p:cNvPr id="44" name="Gerade Verbindung mit Pfeil 43"/>
            <p:cNvCxnSpPr/>
            <p:nvPr/>
          </p:nvCxnSpPr>
          <p:spPr>
            <a:xfrm>
              <a:off x="827584" y="3201111"/>
              <a:ext cx="19442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/>
          </p:nvCxnSpPr>
          <p:spPr>
            <a:xfrm>
              <a:off x="827584" y="3353511"/>
              <a:ext cx="19442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/>
          </p:nvCxnSpPr>
          <p:spPr>
            <a:xfrm>
              <a:off x="827584" y="3505911"/>
              <a:ext cx="19442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/>
          </p:nvCxnSpPr>
          <p:spPr>
            <a:xfrm>
              <a:off x="827584" y="3658311"/>
              <a:ext cx="19442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Textfeld 48"/>
          <p:cNvSpPr txBox="1"/>
          <p:nvPr/>
        </p:nvSpPr>
        <p:spPr>
          <a:xfrm>
            <a:off x="1007604" y="242088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X-rays</a:t>
            </a:r>
            <a:endParaRPr lang="en-US" sz="2000" dirty="0"/>
          </a:p>
        </p:txBody>
      </p:sp>
      <p:sp>
        <p:nvSpPr>
          <p:cNvPr id="50" name="Textfeld 49"/>
          <p:cNvSpPr txBox="1"/>
          <p:nvPr/>
        </p:nvSpPr>
        <p:spPr>
          <a:xfrm>
            <a:off x="2771800" y="2145050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Disordered sample</a:t>
            </a:r>
            <a:endParaRPr lang="en-US" sz="2000" dirty="0"/>
          </a:p>
        </p:txBody>
      </p:sp>
      <p:sp>
        <p:nvSpPr>
          <p:cNvPr id="51" name="Textfeld 50"/>
          <p:cNvSpPr txBox="1"/>
          <p:nvPr/>
        </p:nvSpPr>
        <p:spPr>
          <a:xfrm>
            <a:off x="2771800" y="3884855"/>
            <a:ext cx="1764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Acts like optical grating</a:t>
            </a:r>
            <a:endParaRPr lang="en-US" sz="2000" dirty="0"/>
          </a:p>
        </p:txBody>
      </p:sp>
      <p:sp>
        <p:nvSpPr>
          <p:cNvPr id="52" name="Textfeld 51"/>
          <p:cNvSpPr txBox="1"/>
          <p:nvPr/>
        </p:nvSpPr>
        <p:spPr>
          <a:xfrm>
            <a:off x="4727403" y="1124744"/>
            <a:ext cx="2448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Incoherent beam</a:t>
            </a:r>
            <a:endParaRPr lang="en-US" dirty="0"/>
          </a:p>
        </p:txBody>
      </p:sp>
      <p:sp>
        <p:nvSpPr>
          <p:cNvPr id="53" name="Textfeld 52"/>
          <p:cNvSpPr txBox="1"/>
          <p:nvPr/>
        </p:nvSpPr>
        <p:spPr>
          <a:xfrm>
            <a:off x="4907422" y="3348608"/>
            <a:ext cx="2088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Coherent beam</a:t>
            </a:r>
            <a:endParaRPr lang="en-US" dirty="0"/>
          </a:p>
        </p:txBody>
      </p:sp>
      <p:cxnSp>
        <p:nvCxnSpPr>
          <p:cNvPr id="55" name="Gerade Verbindung mit Pfeil 54"/>
          <p:cNvCxnSpPr/>
          <p:nvPr/>
        </p:nvCxnSpPr>
        <p:spPr>
          <a:xfrm flipV="1">
            <a:off x="4067944" y="2348881"/>
            <a:ext cx="936104" cy="9177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>
            <a:off x="4067944" y="3266597"/>
            <a:ext cx="936104" cy="11705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feld 57"/>
          <p:cNvSpPr txBox="1"/>
          <p:nvPr/>
        </p:nvSpPr>
        <p:spPr>
          <a:xfrm>
            <a:off x="6899031" y="1765265"/>
            <a:ext cx="19934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Encodes average properties of the particles</a:t>
            </a:r>
            <a:endParaRPr lang="en-US" sz="2000" dirty="0"/>
          </a:p>
        </p:txBody>
      </p:sp>
      <p:sp>
        <p:nvSpPr>
          <p:cNvPr id="59" name="Textfeld 58"/>
          <p:cNvSpPr txBox="1"/>
          <p:nvPr/>
        </p:nvSpPr>
        <p:spPr>
          <a:xfrm>
            <a:off x="6899031" y="3789040"/>
            <a:ext cx="20654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Additionally encodes position of each particle as ‘speckles’ on the average value</a:t>
            </a:r>
            <a:endParaRPr lang="en-US" sz="2000" dirty="0"/>
          </a:p>
        </p:txBody>
      </p:sp>
      <p:sp>
        <p:nvSpPr>
          <p:cNvPr id="63" name="Textfeld 62"/>
          <p:cNvSpPr txBox="1"/>
          <p:nvPr/>
        </p:nvSpPr>
        <p:spPr>
          <a:xfrm>
            <a:off x="251520" y="5085184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Changes in the positions of the scattering particles change the positions of the speckles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7902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S_img_0000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4999" t="24943" r="25000" b="24943"/>
          <a:stretch/>
        </p:blipFill>
        <p:spPr>
          <a:xfrm>
            <a:off x="1128238" y="1910142"/>
            <a:ext cx="2926080" cy="2932771"/>
          </a:xfrm>
          <a:prstGeom prst="rect">
            <a:avLst/>
          </a:prstGeom>
        </p:spPr>
      </p:pic>
      <p:pic>
        <p:nvPicPr>
          <p:cNvPr id="8" name="diff_log_0000.mpg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t="69932" r="70000"/>
          <a:stretch/>
        </p:blipFill>
        <p:spPr>
          <a:xfrm>
            <a:off x="4782690" y="1910142"/>
            <a:ext cx="2926080" cy="2932771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395536" y="4869160"/>
            <a:ext cx="8496944" cy="1656184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Investigation of fluctuations in diffraction images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e.g. molecular </a:t>
            </a:r>
            <a:r>
              <a:rPr lang="en-US" sz="2800" dirty="0"/>
              <a:t>dynamics in </a:t>
            </a:r>
            <a:r>
              <a:rPr lang="en-US" sz="2800" dirty="0" smtClean="0"/>
              <a:t>soft matter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P</a:t>
            </a:r>
            <a:r>
              <a:rPr lang="en-US" sz="2800" dirty="0" smtClean="0"/>
              <a:t>ump-probe </a:t>
            </a:r>
            <a:r>
              <a:rPr lang="en-US" sz="2800" dirty="0"/>
              <a:t>XPCS </a:t>
            </a:r>
            <a:endParaRPr lang="en-US" sz="2800" dirty="0" smtClean="0"/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/>
              <a:t>Many more applications</a:t>
            </a:r>
            <a:endParaRPr lang="en-US" sz="28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XPCS?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504346" y="1134471"/>
            <a:ext cx="2173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Real space</a:t>
            </a:r>
            <a:endParaRPr lang="en-US" sz="3200" dirty="0"/>
          </a:p>
        </p:txBody>
      </p:sp>
      <p:sp>
        <p:nvSpPr>
          <p:cNvPr id="10" name="Textfeld 9"/>
          <p:cNvSpPr txBox="1"/>
          <p:nvPr/>
        </p:nvSpPr>
        <p:spPr>
          <a:xfrm>
            <a:off x="4782690" y="983630"/>
            <a:ext cx="29260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Log(Intensity) in detector plane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5309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679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008" y="1844824"/>
            <a:ext cx="4887773" cy="3528392"/>
          </a:xfrm>
        </p:spPr>
      </p:pic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XPCS is performed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5038" y="1556792"/>
            <a:ext cx="4248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00" indent="-216000">
              <a:buFont typeface="Arial" pitchFamily="34" charset="0"/>
              <a:buChar char="•"/>
            </a:pPr>
            <a:r>
              <a:rPr lang="en-US" sz="2800" dirty="0" smtClean="0"/>
              <a:t>Probe sample sequentially with non-destructive XFEL pulses</a:t>
            </a:r>
          </a:p>
          <a:p>
            <a:pPr marL="216000" indent="-216000">
              <a:buFont typeface="Arial" pitchFamily="34" charset="0"/>
              <a:buChar char="•"/>
            </a:pPr>
            <a:r>
              <a:rPr lang="en-US" sz="2800" dirty="0" smtClean="0"/>
              <a:t>Analyze image series using intensity autocorrelation</a:t>
            </a:r>
            <a:br>
              <a:rPr lang="en-US" sz="2800" dirty="0" smtClean="0"/>
            </a:br>
            <a:r>
              <a:rPr lang="en-US" sz="2800" dirty="0"/>
              <a:t>(</a:t>
            </a:r>
            <a:r>
              <a:rPr lang="en-US" sz="2800" dirty="0" smtClean="0"/>
              <a:t>g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function)</a:t>
            </a:r>
          </a:p>
          <a:p>
            <a:pPr marL="216000" indent="-216000">
              <a:buFont typeface="Arial" pitchFamily="34" charset="0"/>
              <a:buChar char="•"/>
            </a:pPr>
            <a:r>
              <a:rPr lang="en-US" sz="2800" dirty="0" smtClean="0"/>
              <a:t>Functional form determined by interaction mechanism</a:t>
            </a:r>
          </a:p>
          <a:p>
            <a:pPr marL="216000" indent="-216000">
              <a:buFont typeface="Arial" pitchFamily="34" charset="0"/>
              <a:buChar char="•"/>
            </a:pPr>
            <a:r>
              <a:rPr lang="en-US" sz="2800" dirty="0" smtClean="0"/>
              <a:t>Extract time constant</a:t>
            </a:r>
            <a:endParaRPr lang="en-US" sz="2800" dirty="0"/>
          </a:p>
        </p:txBody>
      </p:sp>
      <p:sp>
        <p:nvSpPr>
          <p:cNvPr id="9" name="Textfeld 8"/>
          <p:cNvSpPr txBox="1"/>
          <p:nvPr/>
        </p:nvSpPr>
        <p:spPr>
          <a:xfrm>
            <a:off x="4211960" y="5450165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Non-destructiveness requires large </a:t>
            </a:r>
            <a:br>
              <a:rPr lang="en-US" sz="2000" dirty="0" smtClean="0"/>
            </a:br>
            <a:r>
              <a:rPr lang="en-US" sz="2000" dirty="0" smtClean="0"/>
              <a:t>low intensity XFEL pulses </a:t>
            </a:r>
            <a:br>
              <a:rPr lang="en-US" sz="2000" dirty="0" smtClean="0"/>
            </a:br>
            <a:r>
              <a:rPr lang="en-US" sz="2000" dirty="0" smtClean="0"/>
              <a:t>-&gt; resulting speckles will be small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46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755577" y="1412776"/>
            <a:ext cx="7704856" cy="4896544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4 µrad angular resolution</a:t>
            </a:r>
          </a:p>
          <a:p>
            <a:pPr marL="857250" lvl="1" indent="-457200">
              <a:buFont typeface="Calibri" pitchFamily="34" charset="0"/>
              <a:buChar char="→"/>
            </a:pPr>
            <a:r>
              <a:rPr lang="en-US" dirty="0" smtClean="0"/>
              <a:t>80 µm pixel size at 20m distance</a:t>
            </a:r>
          </a:p>
          <a:p>
            <a:pPr marL="857250" lvl="1" indent="-457200">
              <a:buFont typeface="Calibri" pitchFamily="34" charset="0"/>
              <a:buChar char="X"/>
            </a:pPr>
            <a:r>
              <a:rPr lang="en-US" dirty="0" smtClean="0">
                <a:solidFill>
                  <a:srgbClr val="FF0000"/>
                </a:solidFill>
              </a:rPr>
              <a:t>AGIPD Pixel size is 200 µm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Single photon sensitivity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Provided by AGIPD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Very high frame rate 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Single pulse imaging possible with AGIPD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Acquisition of </a:t>
            </a:r>
            <a:r>
              <a:rPr lang="en-US" dirty="0" smtClean="0"/>
              <a:t>image </a:t>
            </a:r>
            <a:r>
              <a:rPr lang="en-US" dirty="0" smtClean="0"/>
              <a:t>sequence</a:t>
            </a:r>
          </a:p>
          <a:p>
            <a:pPr marL="857250" lvl="1" indent="-457200">
              <a:buFont typeface="Wingdings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More than 300 images stored per train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50825" y="71438"/>
            <a:ext cx="6769447" cy="9239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Detector requirements for XPCS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5631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Inhaltsplatzhalter 11"/>
          <p:cNvSpPr>
            <a:spLocks noGrp="1"/>
          </p:cNvSpPr>
          <p:nvPr>
            <p:ph sz="quarter" idx="10"/>
          </p:nvPr>
        </p:nvSpPr>
        <p:spPr>
          <a:xfrm>
            <a:off x="755650" y="1412777"/>
            <a:ext cx="7704138" cy="4464148"/>
          </a:xfrm>
        </p:spPr>
        <p:txBody>
          <a:bodyPr/>
          <a:lstStyle/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/>
              <a:t>The AGIPD</a:t>
            </a:r>
          </a:p>
          <a:p>
            <a:pPr lvl="1" indent="-342900" eaLnBrk="1" hangingPunct="1"/>
            <a:r>
              <a:rPr lang="en-US" sz="2000" dirty="0" smtClean="0"/>
              <a:t>XFEL challenges</a:t>
            </a:r>
          </a:p>
          <a:p>
            <a:pPr lvl="1" indent="-342900" eaLnBrk="1" hangingPunct="1"/>
            <a:r>
              <a:rPr lang="en-US" sz="2000" noProof="0" dirty="0" smtClean="0"/>
              <a:t>AGIPD design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/>
              <a:t>HORUS</a:t>
            </a:r>
          </a:p>
          <a:p>
            <a:pPr lvl="1" indent="-342900" eaLnBrk="1" hangingPunct="1"/>
            <a:r>
              <a:rPr lang="en-US" sz="2000" noProof="0" dirty="0" smtClean="0"/>
              <a:t>What is HORUS?</a:t>
            </a:r>
          </a:p>
          <a:p>
            <a:pPr lvl="1" indent="-342900" eaLnBrk="1" hangingPunct="1"/>
            <a:r>
              <a:rPr lang="en-US" sz="2000" dirty="0" smtClean="0"/>
              <a:t>Processing chain</a:t>
            </a:r>
            <a:endParaRPr lang="en-US" sz="2000" noProof="0" dirty="0" smtClean="0"/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/>
              <a:t>XPCS Simulations</a:t>
            </a:r>
          </a:p>
          <a:p>
            <a:pPr lvl="1" indent="-342900" eaLnBrk="1" hangingPunct="1"/>
            <a:r>
              <a:rPr lang="en-US" sz="2000" dirty="0" smtClean="0"/>
              <a:t>What is XPCS?</a:t>
            </a:r>
          </a:p>
          <a:p>
            <a:pPr lvl="1" indent="-342900" eaLnBrk="1" hangingPunct="1"/>
            <a:r>
              <a:rPr lang="en-US" sz="2000" noProof="0" dirty="0" smtClean="0"/>
              <a:t>Simulation procedure</a:t>
            </a:r>
          </a:p>
          <a:p>
            <a:pPr lvl="1" indent="-342900" eaLnBrk="1" hangingPunct="1"/>
            <a:r>
              <a:rPr lang="en-US" sz="2000" dirty="0" smtClean="0"/>
              <a:t>Figures of merit for different layouts</a:t>
            </a:r>
            <a:endParaRPr lang="en-US" sz="2000" noProof="0" dirty="0" smtClean="0"/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noProof="0" dirty="0" smtClean="0"/>
              <a:t>Summary and Outlook</a:t>
            </a:r>
          </a:p>
        </p:txBody>
      </p:sp>
      <p:sp>
        <p:nvSpPr>
          <p:cNvPr id="5123" name="Textplatzhalter 1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eaLnBrk="1" hangingPunct="1"/>
            <a:r>
              <a:rPr lang="en-US" sz="3600" noProof="0" dirty="0" smtClean="0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Inhaltsplatzhalter 11"/>
          <p:cNvSpPr>
            <a:spLocks noGrp="1"/>
          </p:cNvSpPr>
          <p:nvPr>
            <p:ph sz="quarter" idx="10"/>
          </p:nvPr>
        </p:nvSpPr>
        <p:spPr>
          <a:xfrm>
            <a:off x="755576" y="1268760"/>
            <a:ext cx="7704138" cy="467995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noProof="0" dirty="0" smtClean="0"/>
              <a:t>Generate and evolve real space system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noProof="0" dirty="0" smtClean="0"/>
              <a:t>Calculate complex wave form in the detector plane (Fourier transform)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noProof="0" dirty="0" smtClean="0"/>
              <a:t>Scale and quantize wave form to produce discrete photon distribution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Use the photon distribution in the detector simulation (HORUS)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Evaluate output data and derive a figure of merit</a:t>
            </a:r>
          </a:p>
        </p:txBody>
      </p:sp>
      <p:sp>
        <p:nvSpPr>
          <p:cNvPr id="5123" name="Textplatzhalter 1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eaLnBrk="1" hangingPunct="1"/>
            <a:r>
              <a:rPr lang="en-US" sz="3600" noProof="0" dirty="0" smtClean="0">
                <a:solidFill>
                  <a:schemeClr val="bg1"/>
                </a:solidFill>
              </a:rPr>
              <a:t>XPCS Simulations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942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Inhaltsplatzhalter 11"/>
          <p:cNvSpPr>
            <a:spLocks noGrp="1"/>
          </p:cNvSpPr>
          <p:nvPr>
            <p:ph sz="quarter" idx="10"/>
          </p:nvPr>
        </p:nvSpPr>
        <p:spPr>
          <a:xfrm>
            <a:off x="755576" y="1844824"/>
            <a:ext cx="7704138" cy="4103886"/>
          </a:xfrm>
        </p:spPr>
        <p:txBody>
          <a:bodyPr/>
          <a:lstStyle/>
          <a:p>
            <a:pPr marL="514350" indent="-514350" eaLnBrk="1" hangingPunct="1">
              <a:buFont typeface="Arial" pitchFamily="34" charset="0"/>
              <a:buChar char="•"/>
            </a:pPr>
            <a:r>
              <a:rPr lang="en-US" noProof="0" dirty="0" smtClean="0"/>
              <a:t>Linear sequence of 300 images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en-US" dirty="0" smtClean="0"/>
              <a:t>5 independent pulse trains</a:t>
            </a:r>
            <a:endParaRPr lang="en-US" noProof="0" dirty="0" smtClean="0"/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en-US" dirty="0" smtClean="0"/>
              <a:t>Infinite coherence length (long./lat.)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en-US" dirty="0" smtClean="0"/>
              <a:t>Small angle scattering approximations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en-US" noProof="0" dirty="0" smtClean="0"/>
              <a:t>Incoherent noise of 10</a:t>
            </a:r>
            <a:r>
              <a:rPr lang="en-US" baseline="30000" noProof="0" dirty="0" smtClean="0"/>
              <a:t>-2</a:t>
            </a:r>
            <a:r>
              <a:rPr lang="en-US" noProof="0" dirty="0" smtClean="0"/>
              <a:t> </a:t>
            </a:r>
            <a:r>
              <a:rPr lang="en-US" noProof="0" dirty="0" smtClean="0">
                <a:sym typeface="Symbol"/>
              </a:rPr>
              <a:t></a:t>
            </a:r>
            <a:r>
              <a:rPr lang="en-US" noProof="0" dirty="0" smtClean="0"/>
              <a:t>/pixel/frame</a:t>
            </a:r>
          </a:p>
          <a:p>
            <a:pPr marL="514350" indent="-514350" eaLnBrk="1" hangingPunct="1">
              <a:buFont typeface="Arial" pitchFamily="34" charset="0"/>
              <a:buChar char="•"/>
            </a:pPr>
            <a:r>
              <a:rPr lang="en-US" noProof="0" dirty="0" smtClean="0"/>
              <a:t>Speckle size of </a:t>
            </a:r>
            <a:r>
              <a:rPr lang="en-US" noProof="0" dirty="0" smtClean="0">
                <a:sym typeface="Symbol"/>
              </a:rPr>
              <a:t> 150 µm FWHM</a:t>
            </a:r>
          </a:p>
          <a:p>
            <a:pPr marL="914400" lvl="1" indent="-514350" eaLnBrk="1" hangingPunct="1">
              <a:buFont typeface="Calibri" pitchFamily="34" charset="0"/>
              <a:buChar char="→"/>
            </a:pPr>
            <a:r>
              <a:rPr lang="en-US" dirty="0" smtClean="0">
                <a:sym typeface="Symbol"/>
              </a:rPr>
              <a:t>At 20m distance:  13 µm FWHM beam</a:t>
            </a:r>
            <a:endParaRPr lang="en-US" noProof="0" dirty="0" smtClean="0"/>
          </a:p>
        </p:txBody>
      </p:sp>
      <p:sp>
        <p:nvSpPr>
          <p:cNvPr id="5123" name="Textplatzhalter 1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eaLnBrk="1" hangingPunct="1"/>
            <a:r>
              <a:rPr lang="en-US" sz="3600" noProof="0" dirty="0" smtClean="0">
                <a:solidFill>
                  <a:schemeClr val="bg1"/>
                </a:solidFill>
              </a:rPr>
              <a:t>Key simulation parameters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34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Signal to </a:t>
            </a:r>
            <a:r>
              <a:rPr lang="en-US" smtClean="0"/>
              <a:t>noise </a:t>
            </a:r>
            <a:r>
              <a:rPr lang="en-US"/>
              <a:t>ratio of the g</a:t>
            </a:r>
            <a:r>
              <a:rPr lang="en-US" baseline="-25000"/>
              <a:t>2</a:t>
            </a:r>
            <a:r>
              <a:rPr lang="en-US"/>
              <a:t> function</a:t>
            </a:r>
          </a:p>
          <a:p>
            <a:pPr marL="857250" lvl="1" indent="-457200"/>
            <a:r>
              <a:rPr lang="en-US" smtClean="0"/>
              <a:t>Analytic </a:t>
            </a:r>
            <a:r>
              <a:rPr lang="en-US" dirty="0" smtClean="0"/>
              <a:t>expression available for low intensities</a:t>
            </a:r>
          </a:p>
          <a:p>
            <a:pPr marL="857250" lvl="1" indent="-457200"/>
            <a:r>
              <a:rPr lang="en-US" dirty="0" smtClean="0"/>
              <a:t>Has been successfully used for many years</a:t>
            </a:r>
          </a:p>
          <a:p>
            <a:r>
              <a:rPr lang="en-US" dirty="0" smtClean="0"/>
              <a:t>Relative error of the correlation constant</a:t>
            </a:r>
          </a:p>
          <a:p>
            <a:pPr marL="857250" lvl="1" indent="-457200"/>
            <a:r>
              <a:rPr lang="en-US" dirty="0" smtClean="0"/>
              <a:t>Relevant physical parameter</a:t>
            </a:r>
          </a:p>
          <a:p>
            <a:pPr marL="857250" lvl="1" indent="-457200"/>
            <a:r>
              <a:rPr lang="en-US" dirty="0" smtClean="0"/>
              <a:t>Essential for error determination on derived parameters like hydrodynamic functions etc.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Figures of merit (I)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151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Region of interest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6531206" y="6361253"/>
            <a:ext cx="2133600" cy="365125"/>
          </a:xfrm>
        </p:spPr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4287104" y="2515106"/>
            <a:ext cx="792088" cy="792088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3488194" y="2371090"/>
            <a:ext cx="792088" cy="792088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4162291" y="3300504"/>
            <a:ext cx="792088" cy="792088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3375583" y="3163178"/>
            <a:ext cx="792088" cy="792088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/>
          <p:cNvSpPr>
            <a:spLocks/>
          </p:cNvSpPr>
          <p:nvPr/>
        </p:nvSpPr>
        <p:spPr>
          <a:xfrm>
            <a:off x="4280282" y="2904504"/>
            <a:ext cx="396000" cy="396000"/>
          </a:xfrm>
          <a:prstGeom prst="rect">
            <a:avLst/>
          </a:prstGeom>
          <a:solidFill>
            <a:schemeClr val="accent5">
              <a:alpha val="8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4162291" y="3300504"/>
            <a:ext cx="396000" cy="396000"/>
          </a:xfrm>
          <a:prstGeom prst="rect">
            <a:avLst/>
          </a:prstGeom>
          <a:solidFill>
            <a:schemeClr val="accent5">
              <a:alpha val="8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hteck 12"/>
          <p:cNvSpPr>
            <a:spLocks/>
          </p:cNvSpPr>
          <p:nvPr/>
        </p:nvSpPr>
        <p:spPr>
          <a:xfrm>
            <a:off x="3771671" y="3163134"/>
            <a:ext cx="396000" cy="396000"/>
          </a:xfrm>
          <a:prstGeom prst="rect">
            <a:avLst/>
          </a:prstGeom>
          <a:solidFill>
            <a:schemeClr val="accent5">
              <a:alpha val="8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hteck 13"/>
          <p:cNvSpPr>
            <a:spLocks/>
          </p:cNvSpPr>
          <p:nvPr/>
        </p:nvSpPr>
        <p:spPr>
          <a:xfrm>
            <a:off x="3884238" y="2767134"/>
            <a:ext cx="396000" cy="396000"/>
          </a:xfrm>
          <a:prstGeom prst="rect">
            <a:avLst/>
          </a:prstGeom>
          <a:solidFill>
            <a:schemeClr val="accent5">
              <a:alpha val="8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ad 14"/>
          <p:cNvSpPr/>
          <p:nvPr/>
        </p:nvSpPr>
        <p:spPr>
          <a:xfrm>
            <a:off x="3965843" y="2969639"/>
            <a:ext cx="514800" cy="514800"/>
          </a:xfrm>
          <a:prstGeom prst="donut">
            <a:avLst>
              <a:gd name="adj" fmla="val 10414"/>
            </a:avLst>
          </a:prstGeom>
          <a:solidFill>
            <a:schemeClr val="accent2">
              <a:alpha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7389717" y="2573595"/>
            <a:ext cx="792088" cy="792088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hteck 16"/>
          <p:cNvSpPr/>
          <p:nvPr/>
        </p:nvSpPr>
        <p:spPr>
          <a:xfrm>
            <a:off x="6590807" y="2429579"/>
            <a:ext cx="792088" cy="792088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hteck 17"/>
          <p:cNvSpPr/>
          <p:nvPr/>
        </p:nvSpPr>
        <p:spPr>
          <a:xfrm>
            <a:off x="7264904" y="3358993"/>
            <a:ext cx="792088" cy="792088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hteck 18"/>
          <p:cNvSpPr/>
          <p:nvPr/>
        </p:nvSpPr>
        <p:spPr>
          <a:xfrm>
            <a:off x="6478196" y="3221667"/>
            <a:ext cx="792088" cy="792088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hteck 24"/>
          <p:cNvSpPr>
            <a:spLocks/>
          </p:cNvSpPr>
          <p:nvPr/>
        </p:nvSpPr>
        <p:spPr>
          <a:xfrm>
            <a:off x="7785518" y="2567616"/>
            <a:ext cx="396000" cy="396000"/>
          </a:xfrm>
          <a:prstGeom prst="rect">
            <a:avLst/>
          </a:prstGeom>
          <a:solidFill>
            <a:schemeClr val="accent5">
              <a:alpha val="8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hteck 25"/>
          <p:cNvSpPr>
            <a:spLocks/>
          </p:cNvSpPr>
          <p:nvPr/>
        </p:nvSpPr>
        <p:spPr>
          <a:xfrm>
            <a:off x="7667527" y="2963616"/>
            <a:ext cx="396000" cy="396000"/>
          </a:xfrm>
          <a:prstGeom prst="rect">
            <a:avLst/>
          </a:prstGeom>
          <a:solidFill>
            <a:schemeClr val="accent5">
              <a:alpha val="8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hteck 26"/>
          <p:cNvSpPr>
            <a:spLocks/>
          </p:cNvSpPr>
          <p:nvPr/>
        </p:nvSpPr>
        <p:spPr>
          <a:xfrm>
            <a:off x="7276907" y="2826246"/>
            <a:ext cx="396000" cy="396000"/>
          </a:xfrm>
          <a:prstGeom prst="rect">
            <a:avLst/>
          </a:prstGeom>
          <a:solidFill>
            <a:schemeClr val="accent5">
              <a:alpha val="8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hteck 27"/>
          <p:cNvSpPr>
            <a:spLocks/>
          </p:cNvSpPr>
          <p:nvPr/>
        </p:nvSpPr>
        <p:spPr>
          <a:xfrm>
            <a:off x="7389474" y="2430246"/>
            <a:ext cx="396000" cy="396000"/>
          </a:xfrm>
          <a:prstGeom prst="rect">
            <a:avLst/>
          </a:prstGeom>
          <a:solidFill>
            <a:schemeClr val="accent5">
              <a:alpha val="8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ad 23"/>
          <p:cNvSpPr/>
          <p:nvPr/>
        </p:nvSpPr>
        <p:spPr>
          <a:xfrm>
            <a:off x="6711665" y="2678665"/>
            <a:ext cx="1224135" cy="1224136"/>
          </a:xfrm>
          <a:prstGeom prst="donut">
            <a:avLst>
              <a:gd name="adj" fmla="val 9076"/>
            </a:avLst>
          </a:prstGeom>
          <a:solidFill>
            <a:schemeClr val="accent2">
              <a:alpha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140401" y="1783247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Small ROI</a:t>
            </a:r>
            <a:endParaRPr lang="en-US" sz="3600" dirty="0"/>
          </a:p>
        </p:txBody>
      </p:sp>
      <p:sp>
        <p:nvSpPr>
          <p:cNvPr id="30" name="Textfeld 29"/>
          <p:cNvSpPr txBox="1"/>
          <p:nvPr/>
        </p:nvSpPr>
        <p:spPr>
          <a:xfrm>
            <a:off x="6236745" y="1783248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Large ROI</a:t>
            </a:r>
            <a:endParaRPr lang="en-US" sz="3600" dirty="0"/>
          </a:p>
        </p:txBody>
      </p:sp>
      <p:sp>
        <p:nvSpPr>
          <p:cNvPr id="31" name="Textfeld 30"/>
          <p:cNvSpPr txBox="1"/>
          <p:nvPr/>
        </p:nvSpPr>
        <p:spPr>
          <a:xfrm>
            <a:off x="3140401" y="4675346"/>
            <a:ext cx="22796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Limited by pixel density</a:t>
            </a:r>
            <a:endParaRPr lang="en-US" sz="3200" dirty="0"/>
          </a:p>
        </p:txBody>
      </p:sp>
      <p:sp>
        <p:nvSpPr>
          <p:cNvPr id="32" name="Textfeld 31"/>
          <p:cNvSpPr txBox="1"/>
          <p:nvPr/>
        </p:nvSpPr>
        <p:spPr>
          <a:xfrm>
            <a:off x="6376270" y="4675346"/>
            <a:ext cx="2164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Limited by total area</a:t>
            </a:r>
            <a:endParaRPr lang="en-US" sz="3200" dirty="0"/>
          </a:p>
        </p:txBody>
      </p:sp>
      <p:sp>
        <p:nvSpPr>
          <p:cNvPr id="33" name="Rechteck 32"/>
          <p:cNvSpPr/>
          <p:nvPr/>
        </p:nvSpPr>
        <p:spPr>
          <a:xfrm>
            <a:off x="160452" y="1338589"/>
            <a:ext cx="792088" cy="792088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hteck 33"/>
          <p:cNvSpPr>
            <a:spLocks/>
          </p:cNvSpPr>
          <p:nvPr/>
        </p:nvSpPr>
        <p:spPr>
          <a:xfrm>
            <a:off x="586377" y="2926378"/>
            <a:ext cx="396000" cy="396000"/>
          </a:xfrm>
          <a:prstGeom prst="rect">
            <a:avLst/>
          </a:prstGeom>
          <a:solidFill>
            <a:schemeClr val="accent5">
              <a:alpha val="8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ad 34"/>
          <p:cNvSpPr/>
          <p:nvPr/>
        </p:nvSpPr>
        <p:spPr>
          <a:xfrm>
            <a:off x="586377" y="3961947"/>
            <a:ext cx="514800" cy="514800"/>
          </a:xfrm>
          <a:prstGeom prst="donut">
            <a:avLst>
              <a:gd name="adj" fmla="val 10414"/>
            </a:avLst>
          </a:prstGeom>
          <a:solidFill>
            <a:schemeClr val="accent2">
              <a:alpha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982377" y="1268760"/>
            <a:ext cx="1584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Quadrant of 200 µm pixels</a:t>
            </a:r>
          </a:p>
          <a:p>
            <a:r>
              <a:rPr lang="en-US" dirty="0" smtClean="0"/>
              <a:t>(AGIPD, MAAT)</a:t>
            </a:r>
            <a:endParaRPr lang="en-US" dirty="0"/>
          </a:p>
        </p:txBody>
      </p:sp>
      <p:sp>
        <p:nvSpPr>
          <p:cNvPr id="37" name="Textfeld 36"/>
          <p:cNvSpPr txBox="1"/>
          <p:nvPr/>
        </p:nvSpPr>
        <p:spPr>
          <a:xfrm>
            <a:off x="1047757" y="2603212"/>
            <a:ext cx="1519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Quadrant of 100 µm pixels</a:t>
            </a:r>
          </a:p>
          <a:p>
            <a:r>
              <a:rPr lang="en-US" dirty="0" smtClean="0"/>
              <a:t>(RAMSES)</a:t>
            </a:r>
            <a:endParaRPr lang="en-US" dirty="0"/>
          </a:p>
        </p:txBody>
      </p:sp>
      <p:sp>
        <p:nvSpPr>
          <p:cNvPr id="38" name="Textfeld 37"/>
          <p:cNvSpPr txBox="1"/>
          <p:nvPr/>
        </p:nvSpPr>
        <p:spPr>
          <a:xfrm>
            <a:off x="1094878" y="3856022"/>
            <a:ext cx="151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Region of Interest</a:t>
            </a:r>
            <a:endParaRPr lang="en-US" dirty="0"/>
          </a:p>
        </p:txBody>
      </p:sp>
      <p:sp>
        <p:nvSpPr>
          <p:cNvPr id="39" name="Textfeld 38"/>
          <p:cNvSpPr txBox="1"/>
          <p:nvPr/>
        </p:nvSpPr>
        <p:spPr>
          <a:xfrm>
            <a:off x="160452" y="4757956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MAAT = </a:t>
            </a:r>
            <a:br>
              <a:rPr lang="en-US" dirty="0" smtClean="0"/>
            </a:br>
            <a:r>
              <a:rPr lang="en-US" dirty="0" smtClean="0"/>
              <a:t>AGIPD + </a:t>
            </a:r>
            <a:r>
              <a:rPr lang="en-US" dirty="0" err="1" smtClean="0"/>
              <a:t>aperturing</a:t>
            </a:r>
            <a:r>
              <a:rPr lang="en-US" dirty="0" smtClean="0"/>
              <a:t> to 100 µm effective pixel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17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844824"/>
            <a:ext cx="5645150" cy="4032250"/>
          </a:xfrm>
        </p:spPr>
      </p:pic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Figures of merit (II)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323528" y="1700808"/>
                <a:ext cx="2736304" cy="49136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 signal to noise ratio is derived from the dispersion of g2 values (blue arrow)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>
                          <a:latin typeface="Cambria Math"/>
                        </a:rPr>
                        <m:t>𝑆𝑁𝑅</m:t>
                      </m:r>
                      <m:r>
                        <a:rPr lang="de-DE" sz="2400" i="1">
                          <a:latin typeface="Cambria Math"/>
                          <a:ea typeface="Cambria Math"/>
                        </a:rPr>
                        <m:t>≝</m:t>
                      </m:r>
                      <m:f>
                        <m:fPr>
                          <m:ctrlPr>
                            <a:rPr lang="de-DE" sz="24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sz="24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num>
                        <m:den>
                          <m:r>
                            <a:rPr lang="de-DE" sz="2400" i="1">
                              <a:latin typeface="Cambria Math"/>
                              <a:ea typeface="Cambria Math"/>
                            </a:rPr>
                            <m:t>𝑒𝑟𝑟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latin typeface="Cambria Math"/>
                                      <a:ea typeface="Cambria Math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>
                    <a:solidFill>
                      <a:schemeClr val="bg1">
                        <a:lumMod val="65000"/>
                      </a:schemeClr>
                    </a:solidFill>
                  </a:rPr>
                  <a:t>The relative error of the correlation constant is the error of fit result (violet arrow)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700808"/>
                <a:ext cx="2736304" cy="4913653"/>
              </a:xfrm>
              <a:prstGeom prst="rect">
                <a:avLst/>
              </a:prstGeom>
              <a:blipFill rotWithShape="1">
                <a:blip r:embed="rId3"/>
                <a:stretch>
                  <a:fillRect l="-3341" t="-993" r="-4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Gerade Verbindung mit Pfeil 9"/>
          <p:cNvCxnSpPr/>
          <p:nvPr/>
        </p:nvCxnSpPr>
        <p:spPr>
          <a:xfrm>
            <a:off x="5508104" y="2348880"/>
            <a:ext cx="0" cy="7920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3779912" y="4293096"/>
            <a:ext cx="3600400" cy="0"/>
          </a:xfrm>
          <a:prstGeom prst="straightConnector1">
            <a:avLst/>
          </a:prstGeom>
          <a:ln>
            <a:solidFill>
              <a:schemeClr val="accent3">
                <a:alpha val="3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7380312" y="4293096"/>
            <a:ext cx="0" cy="1152128"/>
          </a:xfrm>
          <a:prstGeom prst="straightConnector1">
            <a:avLst/>
          </a:prstGeom>
          <a:ln>
            <a:solidFill>
              <a:schemeClr val="accent3">
                <a:alpha val="3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7236296" y="4869160"/>
            <a:ext cx="288032" cy="0"/>
          </a:xfrm>
          <a:prstGeom prst="straightConnector1">
            <a:avLst/>
          </a:prstGeom>
          <a:ln>
            <a:solidFill>
              <a:schemeClr val="accent4">
                <a:alpha val="35000"/>
              </a:schemeClr>
            </a:solidFill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4935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91" y="1145358"/>
            <a:ext cx="4368000" cy="3120000"/>
          </a:xfrm>
        </p:spPr>
      </p:pic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Signal to noise ratio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84984"/>
            <a:ext cx="4392488" cy="3137491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611560" y="2780928"/>
            <a:ext cx="1296144" cy="1152128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611560" y="3933056"/>
            <a:ext cx="4464496" cy="2088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1907704" y="2780928"/>
            <a:ext cx="6912768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4644008" y="1268760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Higher values indicate better quality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Noise level at dashed vertical line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S/N saturates around &lt;I&gt; </a:t>
            </a:r>
            <a:r>
              <a:rPr lang="en-US" sz="2000" dirty="0" smtClean="0">
                <a:sym typeface="Symbol"/>
              </a:rPr>
              <a:t> 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ym typeface="Symbol"/>
              </a:rPr>
              <a:t>At low intensities 200 µm pixel systems have higher S/N </a:t>
            </a:r>
            <a:br>
              <a:rPr lang="en-US" sz="2000" dirty="0" smtClean="0">
                <a:sym typeface="Symbol"/>
              </a:rPr>
            </a:br>
            <a:r>
              <a:rPr lang="en-US" sz="2000" dirty="0" smtClean="0">
                <a:sym typeface="Symbol"/>
              </a:rPr>
              <a:t>	than 100 µm systems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467544" y="5157192"/>
                <a:ext cx="3672408" cy="1340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Analytic expression (dotted)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0" i="1" smtClean="0">
                          <a:latin typeface="Cambria Math"/>
                        </a:rPr>
                        <m:t>𝑆𝑁𝑅</m:t>
                      </m:r>
                      <m:r>
                        <a:rPr lang="de-DE" sz="2000" b="0" i="1" smtClean="0">
                          <a:latin typeface="Cambria Math"/>
                          <a:ea typeface="Cambria Math"/>
                        </a:rPr>
                        <m:t>≝</m:t>
                      </m:r>
                      <m:f>
                        <m:fPr>
                          <m:ctrlPr>
                            <a:rPr lang="de-DE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de-DE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num>
                        <m:den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𝑒𝑟𝑟</m:t>
                          </m:r>
                          <m:d>
                            <m:dPr>
                              <m:ctrlPr>
                                <a:rPr lang="de-DE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0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000" b="0" i="1" smtClean="0">
                                      <a:latin typeface="Cambria Math"/>
                                      <a:ea typeface="Cambria Math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de-DE" sz="20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de-DE" sz="2000" b="0" i="1" smtClean="0">
                          <a:latin typeface="Cambria Math"/>
                          <a:ea typeface="Cambria Math"/>
                        </a:rPr>
                        <m:t>∝</m:t>
                      </m:r>
                      <m:r>
                        <a:rPr lang="de-DE" sz="2000" b="0" i="1" smtClean="0">
                          <a:latin typeface="Cambria Math"/>
                          <a:ea typeface="Cambria Math"/>
                        </a:rPr>
                        <m:t>𝐶</m:t>
                      </m:r>
                      <m:r>
                        <a:rPr lang="de-DE" sz="2000" b="0" i="1" smtClean="0">
                          <a:latin typeface="Cambria Math"/>
                          <a:ea typeface="Cambria Math"/>
                        </a:rPr>
                        <m:t>&lt;</m:t>
                      </m:r>
                      <m:sSub>
                        <m:sSubPr>
                          <m:ctrlPr>
                            <a:rPr lang="de-DE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sub>
                      </m:sSub>
                      <m:r>
                        <a:rPr lang="de-DE" sz="2000" b="0" i="1" smtClean="0">
                          <a:latin typeface="Cambria Math"/>
                          <a:ea typeface="Cambria Math"/>
                        </a:rPr>
                        <m:t>&gt;</m:t>
                      </m:r>
                      <m:rad>
                        <m:radPr>
                          <m:degHide m:val="on"/>
                          <m:ctrlPr>
                            <a:rPr lang="de-DE" sz="20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</m:rad>
                    </m:oMath>
                  </m:oMathPara>
                </a14:m>
                <a:endParaRPr lang="en-US" sz="2000" dirty="0"/>
              </a:p>
              <a:p>
                <a:r>
                  <a:rPr lang="en-US" sz="2000" dirty="0" smtClean="0"/>
                  <a:t>valid for low intensities</a:t>
                </a:r>
                <a:endParaRPr lang="en-US" sz="2000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157192"/>
                <a:ext cx="3672408" cy="1340047"/>
              </a:xfrm>
              <a:prstGeom prst="rect">
                <a:avLst/>
              </a:prstGeom>
              <a:blipFill rotWithShape="1">
                <a:blip r:embed="rId4"/>
                <a:stretch>
                  <a:fillRect l="-1827" t="-2273"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69634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844824"/>
            <a:ext cx="5645150" cy="4032250"/>
          </a:xfrm>
        </p:spPr>
      </p:pic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Figures of merit (III)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1700808"/>
            <a:ext cx="27363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The signal to noise ratio is derived from the dispersion of g2 values (blue arrow)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relative error of the correlation constant is the error of fit result (violet arrow)</a:t>
            </a:r>
          </a:p>
          <a:p>
            <a:endParaRPr lang="en-US" sz="2400" dirty="0"/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5508104" y="2348880"/>
            <a:ext cx="0" cy="792088"/>
          </a:xfrm>
          <a:prstGeom prst="straightConnector1">
            <a:avLst/>
          </a:prstGeom>
          <a:ln>
            <a:solidFill>
              <a:schemeClr val="accent5">
                <a:alpha val="35000"/>
              </a:schemeClr>
            </a:solidFill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3779912" y="4293096"/>
            <a:ext cx="3600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7380312" y="4293096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7236296" y="4869160"/>
            <a:ext cx="2880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589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91" y="1158358"/>
            <a:ext cx="4368000" cy="3094000"/>
          </a:xfrm>
        </p:spPr>
      </p:pic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Relative error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84984"/>
            <a:ext cx="4392487" cy="3137491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740586" y="1700808"/>
            <a:ext cx="1095110" cy="2189108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740586" y="3889916"/>
            <a:ext cx="4407478" cy="21313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1835696" y="1700808"/>
            <a:ext cx="6984776" cy="1872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4644010" y="1052736"/>
            <a:ext cx="45365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Lower values indicate better quality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Noise level at dashed vertical line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Error saturates around &lt;I&gt; </a:t>
            </a:r>
            <a:r>
              <a:rPr lang="en-US" sz="2000" dirty="0" smtClean="0">
                <a:sym typeface="Symbol"/>
              </a:rPr>
              <a:t> 0.1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ym typeface="Symbol"/>
              </a:rPr>
              <a:t>L</a:t>
            </a:r>
            <a:r>
              <a:rPr lang="en-US" sz="2000" dirty="0" smtClean="0">
                <a:sym typeface="Symbol"/>
              </a:rPr>
              <a:t>ower saturation value for small </a:t>
            </a:r>
            <a:r>
              <a:rPr lang="en-US" sz="2000" dirty="0">
                <a:sym typeface="Symbol"/>
              </a:rPr>
              <a:t>pixels </a:t>
            </a:r>
            <a:endParaRPr lang="en-US" sz="2000" dirty="0" smtClean="0">
              <a:sym typeface="Symbol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ym typeface="Symbol"/>
              </a:rPr>
              <a:t>AGIPD lower than RAMSES for large </a:t>
            </a:r>
            <a:br>
              <a:rPr lang="en-US" sz="2000" dirty="0" smtClean="0">
                <a:sym typeface="Symbol"/>
              </a:rPr>
            </a:br>
            <a:r>
              <a:rPr lang="en-US" sz="2000" dirty="0" smtClean="0">
                <a:sym typeface="Symbol"/>
              </a:rPr>
              <a:t>		ROI and low intensity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07504" y="5201905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No analytic expression available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Relevant quantity for further data evaluation (diffusion constants, hydrodynamic functions, </a:t>
            </a:r>
            <a:r>
              <a:rPr lang="en-US" sz="2000" dirty="0" err="1" smtClean="0"/>
              <a:t>etc</a:t>
            </a:r>
            <a:r>
              <a:rPr lang="en-US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156034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323528" y="1556792"/>
            <a:ext cx="8640960" cy="432048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XPCS insensitive to FEL fluctuations (not shown)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Aperturing</a:t>
            </a:r>
            <a:r>
              <a:rPr lang="en-US" dirty="0" smtClean="0"/>
              <a:t> not beneficial at low intensities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S/N and relative error behave differently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Both saturate, but at different intensities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Better performance of AGIPD at low intensities comp. to 100 µm pixel version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Paper under review</a:t>
            </a:r>
            <a:br>
              <a:rPr lang="en-US" dirty="0"/>
            </a:br>
            <a:r>
              <a:rPr lang="en-US" dirty="0"/>
              <a:t>preprint: </a:t>
            </a:r>
            <a:r>
              <a:rPr lang="en-US" dirty="0">
                <a:hlinkClick r:id="rId2"/>
              </a:rPr>
              <a:t>http://arxiv.org/abs/1108.2980</a:t>
            </a:r>
            <a:endParaRPr lang="en-US" dirty="0"/>
          </a:p>
          <a:p>
            <a:pPr marL="0" indent="0"/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Conclusions for XPCS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281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755577" y="1340768"/>
            <a:ext cx="7704856" cy="4536504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Progress on AGIPD test chips</a:t>
            </a:r>
          </a:p>
          <a:p>
            <a:pPr marL="857250" lvl="1" indent="-457200">
              <a:buFont typeface="Calibri" pitchFamily="34" charset="0"/>
              <a:buChar char="―"/>
            </a:pPr>
            <a:r>
              <a:rPr lang="en-US" dirty="0" smtClean="0"/>
              <a:t>Verified basic circuit blocks</a:t>
            </a:r>
          </a:p>
          <a:p>
            <a:pPr marL="857250" lvl="1" indent="-457200">
              <a:buFont typeface="Calibri" pitchFamily="34" charset="0"/>
              <a:buChar char="―"/>
            </a:pPr>
            <a:r>
              <a:rPr lang="en-US" dirty="0" smtClean="0"/>
              <a:t>Verified gain switching</a:t>
            </a:r>
          </a:p>
          <a:p>
            <a:pPr marL="857250" lvl="1" indent="-457200">
              <a:buFont typeface="Calibri" pitchFamily="34" charset="0"/>
              <a:buChar char="―"/>
            </a:pPr>
            <a:r>
              <a:rPr lang="en-US" dirty="0" smtClean="0"/>
              <a:t>First imaging capability demonstrated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Progress on HORUS code</a:t>
            </a:r>
          </a:p>
          <a:p>
            <a:pPr marL="857250" lvl="1" indent="-457200">
              <a:buFont typeface="Calibri" pitchFamily="34" charset="0"/>
              <a:buChar char="―"/>
            </a:pPr>
            <a:r>
              <a:rPr lang="en-US" dirty="0" smtClean="0"/>
              <a:t>Included Compton/Thomson scattering</a:t>
            </a:r>
          </a:p>
          <a:p>
            <a:pPr marL="857250" lvl="1" indent="-457200">
              <a:buFont typeface="Calibri" pitchFamily="34" charset="0"/>
              <a:buChar char="―"/>
            </a:pPr>
            <a:r>
              <a:rPr lang="en-US" dirty="0" smtClean="0"/>
              <a:t>Included fluorescence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Published first results on XPCS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AGIPD suitable for XPCS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Summary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86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251521" y="1484784"/>
            <a:ext cx="4608511" cy="4968552"/>
          </a:xfrm>
        </p:spPr>
        <p:txBody>
          <a:bodyPr/>
          <a:lstStyle/>
          <a:p>
            <a:r>
              <a:rPr lang="en-US" sz="2000" u="sng" dirty="0" smtClean="0"/>
              <a:t>Special structure of pulse trains:</a:t>
            </a:r>
            <a:r>
              <a:rPr lang="en-US" sz="2000" u="sng" dirty="0" smtClean="0">
                <a:sym typeface="Wingdings" pitchFamily="2" charset="2"/>
              </a:rPr>
              <a:t> 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/>
              <a:t>600 µs long </a:t>
            </a:r>
            <a:r>
              <a:rPr lang="en-US" sz="2000" dirty="0" smtClean="0"/>
              <a:t>pulse </a:t>
            </a:r>
            <a:r>
              <a:rPr lang="en-US" sz="2000" dirty="0"/>
              <a:t>trains  </a:t>
            </a:r>
            <a:r>
              <a:rPr lang="en-US" sz="2000" dirty="0" smtClean="0"/>
              <a:t>at </a:t>
            </a:r>
            <a:r>
              <a:rPr lang="en-US" sz="2000" dirty="0"/>
              <a:t>a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repetition </a:t>
            </a:r>
            <a:r>
              <a:rPr lang="en-US" sz="2000" dirty="0"/>
              <a:t>rate of </a:t>
            </a:r>
            <a:r>
              <a:rPr lang="en-US" sz="2000" dirty="0" smtClean="0"/>
              <a:t>10 </a:t>
            </a:r>
            <a:r>
              <a:rPr lang="en-US" sz="2000" dirty="0"/>
              <a:t>Hz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Each </a:t>
            </a:r>
            <a:r>
              <a:rPr lang="en-US" sz="2000" dirty="0"/>
              <a:t>train consists of </a:t>
            </a:r>
            <a:r>
              <a:rPr lang="en-US" sz="2000" dirty="0" smtClean="0"/>
              <a:t>2700 </a:t>
            </a:r>
            <a:r>
              <a:rPr lang="en-US" sz="2000" dirty="0"/>
              <a:t>bunches with a </a:t>
            </a:r>
            <a:r>
              <a:rPr lang="en-US" sz="2000" dirty="0" smtClean="0"/>
              <a:t>separation </a:t>
            </a:r>
            <a:r>
              <a:rPr lang="en-US" sz="2000" dirty="0"/>
              <a:t>of </a:t>
            </a:r>
            <a:r>
              <a:rPr lang="en-US" sz="2000" dirty="0" smtClean="0"/>
              <a:t>220 </a:t>
            </a:r>
            <a:r>
              <a:rPr lang="en-US" sz="2000" dirty="0"/>
              <a:t>ns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(</a:t>
            </a:r>
            <a:r>
              <a:rPr lang="en-US" sz="2000" dirty="0"/>
              <a:t>SASE) Each bunch </a:t>
            </a:r>
            <a:r>
              <a:rPr lang="en-US" sz="2000" dirty="0" smtClean="0"/>
              <a:t> </a:t>
            </a:r>
            <a:r>
              <a:rPr lang="en-US" sz="2000" dirty="0"/>
              <a:t>consists of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ym typeface="Symbol"/>
              </a:rPr>
              <a:t>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12</a:t>
            </a:r>
            <a:r>
              <a:rPr lang="en-US" sz="2000" dirty="0" smtClean="0"/>
              <a:t> </a:t>
            </a:r>
            <a:r>
              <a:rPr lang="en-US" sz="2000" dirty="0"/>
              <a:t>photons  </a:t>
            </a:r>
            <a:r>
              <a:rPr lang="en-US" sz="2000" dirty="0" smtClean="0"/>
              <a:t>arriving </a:t>
            </a:r>
            <a:r>
              <a:rPr lang="en-US" sz="2000" dirty="0"/>
              <a:t>&lt;100 </a:t>
            </a:r>
            <a:r>
              <a:rPr lang="en-US" sz="2000" dirty="0" err="1"/>
              <a:t>fs</a:t>
            </a:r>
            <a:endParaRPr lang="en-US" sz="2000" dirty="0"/>
          </a:p>
          <a:p>
            <a:pPr eaLnBrk="1" hangingPunct="1"/>
            <a:r>
              <a:rPr lang="en-US" sz="2000" u="sng" dirty="0" smtClean="0"/>
              <a:t>Beam energy:</a:t>
            </a:r>
            <a:endParaRPr lang="en-US" sz="2000" u="sng" dirty="0"/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5 </a:t>
            </a:r>
            <a:r>
              <a:rPr lang="en-US" sz="2000" dirty="0" smtClean="0"/>
              <a:t>– </a:t>
            </a:r>
            <a:r>
              <a:rPr lang="en-US" sz="2000" dirty="0" smtClean="0"/>
              <a:t>25 </a:t>
            </a:r>
            <a:r>
              <a:rPr lang="en-US" sz="2000" dirty="0" err="1" smtClean="0"/>
              <a:t>keV</a:t>
            </a:r>
            <a:r>
              <a:rPr lang="en-US" sz="2000" dirty="0" smtClean="0"/>
              <a:t> (depends on station)</a:t>
            </a:r>
            <a:endParaRPr lang="en-US" sz="2000" dirty="0"/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12.4 </a:t>
            </a:r>
            <a:r>
              <a:rPr lang="en-US" sz="2000" dirty="0" err="1" smtClean="0"/>
              <a:t>keV</a:t>
            </a:r>
            <a:r>
              <a:rPr lang="en-US" sz="2000" dirty="0" smtClean="0"/>
              <a:t> (</a:t>
            </a:r>
            <a:r>
              <a:rPr lang="en-US" sz="2000" dirty="0" smtClean="0">
                <a:sym typeface="Symbol"/>
              </a:rPr>
              <a:t></a:t>
            </a:r>
            <a:r>
              <a:rPr lang="en-US" sz="2000" dirty="0" smtClean="0"/>
              <a:t>=0.1 nm) nominal design energy for AGIPD</a:t>
            </a:r>
            <a:endParaRPr lang="en-US" sz="20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XFEL pulse trains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XFEL-temporalstru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276784"/>
            <a:ext cx="4270375" cy="419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03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539552" y="1647964"/>
            <a:ext cx="8136904" cy="31491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3"/>
          <a:lstStyle/>
          <a:p>
            <a:r>
              <a:rPr lang="en-US" sz="2800" dirty="0" smtClean="0"/>
              <a:t>DESY</a:t>
            </a:r>
            <a:endParaRPr lang="en-US" sz="1800" dirty="0" smtClean="0"/>
          </a:p>
          <a:p>
            <a:r>
              <a:rPr lang="en-US" sz="1800" dirty="0" smtClean="0"/>
              <a:t>Julian Becker</a:t>
            </a:r>
          </a:p>
          <a:p>
            <a:r>
              <a:rPr lang="de-DE" sz="1800" dirty="0" smtClean="0"/>
              <a:t>Peter </a:t>
            </a:r>
            <a:r>
              <a:rPr lang="de-DE" sz="1800" dirty="0"/>
              <a:t>Goettlicher </a:t>
            </a:r>
          </a:p>
          <a:p>
            <a:r>
              <a:rPr lang="de-DE" sz="1800" dirty="0"/>
              <a:t>Heinz Graafsma </a:t>
            </a:r>
          </a:p>
          <a:p>
            <a:r>
              <a:rPr lang="de-DE" sz="1800" dirty="0"/>
              <a:t>Helmut Hirsemann </a:t>
            </a:r>
          </a:p>
          <a:p>
            <a:r>
              <a:rPr lang="de-DE" sz="1800" dirty="0"/>
              <a:t>Stefanie </a:t>
            </a:r>
            <a:r>
              <a:rPr lang="de-DE" sz="1800" dirty="0" smtClean="0"/>
              <a:t>Jack</a:t>
            </a:r>
          </a:p>
          <a:p>
            <a:r>
              <a:rPr lang="de-DE" sz="1800" dirty="0" smtClean="0"/>
              <a:t>Sabine Lange</a:t>
            </a:r>
            <a:endParaRPr lang="en-US" sz="1800" dirty="0"/>
          </a:p>
          <a:p>
            <a:r>
              <a:rPr lang="en-US" sz="1800" dirty="0" smtClean="0"/>
              <a:t>Alessandro </a:t>
            </a:r>
            <a:r>
              <a:rPr lang="en-US" sz="1800" dirty="0"/>
              <a:t>Marras</a:t>
            </a:r>
          </a:p>
          <a:p>
            <a:r>
              <a:rPr lang="en-US" sz="1800" dirty="0" smtClean="0"/>
              <a:t>Ulrich Trunk</a:t>
            </a:r>
          </a:p>
          <a:p>
            <a:r>
              <a:rPr lang="en-US" sz="2800" dirty="0" smtClean="0"/>
              <a:t>PSI</a:t>
            </a:r>
          </a:p>
          <a:p>
            <a:r>
              <a:rPr lang="de-DE" sz="1800" dirty="0"/>
              <a:t>Roberto Dinapoli </a:t>
            </a:r>
          </a:p>
          <a:p>
            <a:r>
              <a:rPr lang="en-US" sz="1800" dirty="0" smtClean="0"/>
              <a:t>Dominic Greiffenberg</a:t>
            </a:r>
          </a:p>
          <a:p>
            <a:r>
              <a:rPr lang="de-DE" sz="1800" dirty="0" smtClean="0"/>
              <a:t>Beat Henrich</a:t>
            </a:r>
          </a:p>
          <a:p>
            <a:r>
              <a:rPr lang="de-DE" sz="1800" dirty="0"/>
              <a:t>Aldo Mozzanica</a:t>
            </a:r>
          </a:p>
          <a:p>
            <a:r>
              <a:rPr lang="de-DE" sz="1800" dirty="0" smtClean="0"/>
              <a:t>Bernd </a:t>
            </a:r>
            <a:r>
              <a:rPr lang="de-DE" sz="1800" dirty="0"/>
              <a:t>Schmitt </a:t>
            </a:r>
            <a:endParaRPr lang="de-DE" sz="1800" dirty="0" smtClean="0"/>
          </a:p>
          <a:p>
            <a:r>
              <a:rPr lang="de-DE" sz="1800" dirty="0" smtClean="0"/>
              <a:t>Xintian </a:t>
            </a:r>
            <a:r>
              <a:rPr lang="de-DE" sz="1800" dirty="0"/>
              <a:t>Shi </a:t>
            </a:r>
            <a:endParaRPr lang="de-DE" sz="1800" dirty="0" smtClean="0"/>
          </a:p>
          <a:p>
            <a:endParaRPr lang="de-DE" sz="1800" dirty="0" smtClean="0"/>
          </a:p>
          <a:p>
            <a:r>
              <a:rPr lang="de-DE" sz="2800" dirty="0"/>
              <a:t>Univ. Bonn </a:t>
            </a:r>
            <a:endParaRPr lang="de-DE" sz="2800" dirty="0" smtClean="0"/>
          </a:p>
          <a:p>
            <a:r>
              <a:rPr lang="de-DE" sz="1800" dirty="0" smtClean="0"/>
              <a:t>Marcus </a:t>
            </a:r>
            <a:r>
              <a:rPr lang="de-DE" sz="1800" dirty="0" err="1" smtClean="0"/>
              <a:t>Gronewald</a:t>
            </a:r>
            <a:endParaRPr lang="de-DE" sz="1800" dirty="0" smtClean="0"/>
          </a:p>
          <a:p>
            <a:r>
              <a:rPr lang="de-DE" sz="1800" dirty="0" smtClean="0"/>
              <a:t>Hans </a:t>
            </a:r>
            <a:r>
              <a:rPr lang="de-DE" sz="1800" dirty="0"/>
              <a:t>Krueger </a:t>
            </a:r>
            <a:endParaRPr lang="de-DE" sz="1800" dirty="0" smtClean="0"/>
          </a:p>
          <a:p>
            <a:r>
              <a:rPr lang="de-DE" sz="2800" dirty="0"/>
              <a:t>Univ. Hamburg </a:t>
            </a:r>
            <a:endParaRPr lang="de-DE" sz="2800" dirty="0" smtClean="0"/>
          </a:p>
          <a:p>
            <a:r>
              <a:rPr lang="de-DE" sz="1800" dirty="0" smtClean="0"/>
              <a:t>Robert Klanner</a:t>
            </a:r>
          </a:p>
          <a:p>
            <a:r>
              <a:rPr lang="de-DE" sz="1800" dirty="0" smtClean="0"/>
              <a:t>Joern Schwandt</a:t>
            </a:r>
          </a:p>
          <a:p>
            <a:r>
              <a:rPr lang="de-DE" sz="1800" dirty="0" smtClean="0"/>
              <a:t>Jiaguo </a:t>
            </a:r>
            <a:r>
              <a:rPr lang="de-DE" sz="1800" dirty="0"/>
              <a:t>Zhang </a:t>
            </a:r>
            <a:endParaRPr lang="de-DE" sz="1800" dirty="0" smtClean="0"/>
          </a:p>
          <a:p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Acknowledgements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483768" y="1052736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AGIPD Collaboration</a:t>
            </a:r>
            <a:endParaRPr lang="en-US" sz="3600" dirty="0"/>
          </a:p>
        </p:txBody>
      </p:sp>
      <p:sp>
        <p:nvSpPr>
          <p:cNvPr id="8" name="Textfeld 7"/>
          <p:cNvSpPr txBox="1"/>
          <p:nvPr/>
        </p:nvSpPr>
        <p:spPr>
          <a:xfrm>
            <a:off x="539552" y="5085184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HORUS was initially designed by:</a:t>
            </a:r>
          </a:p>
          <a:p>
            <a:r>
              <a:rPr lang="en-US" dirty="0" smtClean="0"/>
              <a:t>Guillaume Potdevin, TU Munich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4499992" y="4869160"/>
            <a:ext cx="4608512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We’re looking for </a:t>
            </a:r>
            <a:r>
              <a:rPr lang="en-US" sz="2400" dirty="0" err="1" smtClean="0"/>
              <a:t>PostDocs</a:t>
            </a:r>
            <a:r>
              <a:rPr lang="en-US" sz="2400" dirty="0" smtClean="0"/>
              <a:t> 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AGIPD calibration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Low energy Detectors</a:t>
            </a:r>
          </a:p>
          <a:p>
            <a:r>
              <a:rPr lang="en-US" sz="2400" dirty="0" smtClean="0"/>
              <a:t>Contact </a:t>
            </a:r>
            <a:r>
              <a:rPr lang="en-US" sz="2400" dirty="0" smtClean="0">
                <a:hlinkClick r:id="rId3"/>
              </a:rPr>
              <a:t>Heinz.Graafsma@desy.de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3145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XFEL challenges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7" name="Picture 23" descr="xfel_detailed_bun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68960"/>
            <a:ext cx="1828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533400" y="1371600"/>
            <a:ext cx="25908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i="1" u="sng" dirty="0" smtClean="0">
                <a:solidFill>
                  <a:schemeClr val="tx1"/>
                </a:solidFill>
                <a:latin typeface="+mn-lt"/>
              </a:rPr>
              <a:t>XFEL </a:t>
            </a:r>
            <a:r>
              <a:rPr lang="en-US" sz="2000" i="1" u="sng" dirty="0">
                <a:solidFill>
                  <a:schemeClr val="tx1"/>
                </a:solidFill>
                <a:latin typeface="+mn-lt"/>
              </a:rPr>
              <a:t>provides</a:t>
            </a:r>
          </a:p>
          <a:p>
            <a:pPr eaLnBrk="1" hangingPunct="1"/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Simultaneous deposition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of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all 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photons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3124200" y="1371600"/>
            <a:ext cx="25908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i="1" u="sng" dirty="0">
                <a:solidFill>
                  <a:schemeClr val="tx1"/>
                </a:solidFill>
                <a:latin typeface="+mn-lt"/>
              </a:rPr>
              <a:t>Challenges</a:t>
            </a:r>
          </a:p>
          <a:p>
            <a:pPr eaLnBrk="1" hangingPunct="1"/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Single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photon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counting not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possible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Dynamic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range: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+mn-lt"/>
              </a:rPr>
            </a:b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10</a:t>
            </a:r>
            <a:r>
              <a:rPr lang="en-US" sz="2000" baseline="30000" dirty="0" smtClean="0">
                <a:solidFill>
                  <a:schemeClr val="tx1"/>
                </a:solidFill>
                <a:latin typeface="+mn-lt"/>
              </a:rPr>
              <a:t>4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photons/pixel with single photon sensitivity 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5715000" y="1360488"/>
            <a:ext cx="3105472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i="1" u="sng" dirty="0">
                <a:solidFill>
                  <a:schemeClr val="tx1"/>
                </a:solidFill>
                <a:latin typeface="+mn-lt"/>
              </a:rPr>
              <a:t>Approach</a:t>
            </a:r>
          </a:p>
          <a:p>
            <a:pPr eaLnBrk="1" hangingPunct="1"/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Charge integration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Dynamic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gain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switching</a:t>
            </a:r>
          </a:p>
          <a:p>
            <a:pPr eaLnBrk="1" hangingPunct="1"/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marL="342900" indent="-342900" eaLnBrk="1" hangingPunct="1">
              <a:buFont typeface="Calibri" pitchFamily="34" charset="0"/>
              <a:buChar char="→"/>
            </a:pPr>
            <a:r>
              <a:rPr lang="en-US" sz="20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3 </a:t>
            </a:r>
            <a:r>
              <a:rPr lang="en-US" sz="2000" dirty="0">
                <a:solidFill>
                  <a:schemeClr val="tx1"/>
                </a:solidFill>
                <a:latin typeface="+mn-lt"/>
                <a:sym typeface="Wingdings" pitchFamily="2" charset="2"/>
              </a:rPr>
              <a:t>gain stages</a:t>
            </a:r>
          </a:p>
          <a:p>
            <a:pPr marL="342900" indent="-342900" eaLnBrk="1" hangingPunct="1">
              <a:buFont typeface="Calibri" pitchFamily="34" charset="0"/>
              <a:buChar char="→"/>
            </a:pPr>
            <a:r>
              <a:rPr lang="en-US" sz="20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Single </a:t>
            </a:r>
            <a:r>
              <a:rPr lang="en-US" sz="2000" dirty="0">
                <a:solidFill>
                  <a:schemeClr val="tx1"/>
                </a:solidFill>
                <a:latin typeface="+mn-lt"/>
                <a:sym typeface="Wingdings" pitchFamily="2" charset="2"/>
              </a:rPr>
              <a:t>photon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sensitivity in </a:t>
            </a:r>
            <a:r>
              <a:rPr lang="en-US" sz="2000" dirty="0">
                <a:solidFill>
                  <a:schemeClr val="tx1"/>
                </a:solidFill>
                <a:latin typeface="+mn-lt"/>
                <a:sym typeface="Wingdings" pitchFamily="2" charset="2"/>
              </a:rPr>
              <a:t>highest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gain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eaLnBrk="1" hangingPunct="1"/>
            <a:endParaRPr lang="en-US" sz="2000" dirty="0">
              <a:solidFill>
                <a:schemeClr val="tx1"/>
              </a:solidFill>
              <a:latin typeface="Comic Sans MS" pitchFamily="66" charset="0"/>
            </a:endParaRPr>
          </a:p>
          <a:p>
            <a:pPr eaLnBrk="1" hangingPunct="1"/>
            <a:endParaRPr lang="en-US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" name="Right Arrow 14"/>
          <p:cNvSpPr>
            <a:spLocks noChangeArrowheads="1"/>
          </p:cNvSpPr>
          <p:nvPr/>
        </p:nvSpPr>
        <p:spPr bwMode="auto">
          <a:xfrm>
            <a:off x="2819400" y="1981200"/>
            <a:ext cx="3048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" name="Right Arrow 15"/>
          <p:cNvSpPr>
            <a:spLocks noChangeArrowheads="1"/>
          </p:cNvSpPr>
          <p:nvPr/>
        </p:nvSpPr>
        <p:spPr bwMode="auto">
          <a:xfrm>
            <a:off x="5181600" y="1981200"/>
            <a:ext cx="3048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609600" y="4572000"/>
            <a:ext cx="23622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High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number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of bunches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eaLnBrk="1" hangingPunct="1"/>
            <a:endParaRPr lang="en-US" sz="2000" dirty="0">
              <a:solidFill>
                <a:schemeClr val="tx1"/>
              </a:solidFill>
              <a:latin typeface="+mn-lt"/>
              <a:sym typeface="Wingdings" pitchFamily="2" charset="2"/>
            </a:endParaRPr>
          </a:p>
          <a:p>
            <a:pPr marL="342900" indent="-342900" eaLnBrk="1" hangingPunct="1">
              <a:buFont typeface="Calibri" pitchFamily="34" charset="0"/>
              <a:buChar char="→"/>
            </a:pPr>
            <a:r>
              <a:rPr lang="en-US" sz="2000" dirty="0">
                <a:solidFill>
                  <a:schemeClr val="tx1"/>
                </a:solidFill>
                <a:latin typeface="+mn-lt"/>
                <a:sym typeface="Wingdings" pitchFamily="2" charset="2"/>
              </a:rPr>
              <a:t>2700 bunches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per </a:t>
            </a:r>
            <a:r>
              <a:rPr lang="en-US" sz="2000" dirty="0">
                <a:solidFill>
                  <a:schemeClr val="tx1"/>
                </a:solidFill>
                <a:latin typeface="+mn-lt"/>
                <a:sym typeface="Wingdings" pitchFamily="2" charset="2"/>
              </a:rPr>
              <a:t>train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(</a:t>
            </a:r>
            <a:r>
              <a:rPr lang="en-US" sz="2000" dirty="0">
                <a:solidFill>
                  <a:schemeClr val="tx1"/>
                </a:solidFill>
                <a:latin typeface="+mn-lt"/>
                <a:sym typeface="Wingdings" pitchFamily="2" charset="2"/>
              </a:rPr>
              <a:t>600 µs)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Right Arrow 17"/>
          <p:cNvSpPr>
            <a:spLocks noChangeArrowheads="1"/>
          </p:cNvSpPr>
          <p:nvPr/>
        </p:nvSpPr>
        <p:spPr bwMode="auto">
          <a:xfrm>
            <a:off x="2819400" y="4724400"/>
            <a:ext cx="3048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124200" y="4606925"/>
            <a:ext cx="2286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Reading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out of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single frames during pulse train impossible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TextBox 19"/>
          <p:cNvSpPr txBox="1">
            <a:spLocks noChangeArrowheads="1"/>
          </p:cNvSpPr>
          <p:nvPr/>
        </p:nvSpPr>
        <p:spPr bwMode="auto">
          <a:xfrm>
            <a:off x="5715000" y="4572000"/>
            <a:ext cx="261399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Analog memory in the pixel using the </a:t>
            </a:r>
            <a:br>
              <a:rPr lang="en-US" sz="2000" dirty="0" smtClean="0">
                <a:solidFill>
                  <a:schemeClr val="tx1"/>
                </a:solidFill>
                <a:latin typeface="+mn-lt"/>
              </a:rPr>
            </a:b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&gt;200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storage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cells per pixel 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Right Arrow 20"/>
          <p:cNvSpPr>
            <a:spLocks noChangeArrowheads="1"/>
          </p:cNvSpPr>
          <p:nvPr/>
        </p:nvSpPr>
        <p:spPr bwMode="auto">
          <a:xfrm>
            <a:off x="5181600" y="4724400"/>
            <a:ext cx="3048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18" name="Straight Connector 22"/>
          <p:cNvCxnSpPr>
            <a:cxnSpLocks noChangeShapeType="1"/>
          </p:cNvCxnSpPr>
          <p:nvPr/>
        </p:nvCxnSpPr>
        <p:spPr bwMode="auto">
          <a:xfrm>
            <a:off x="609600" y="4495800"/>
            <a:ext cx="784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2884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  <p:bldP spid="13" grpId="0"/>
      <p:bldP spid="14" grpId="0" animBg="1"/>
      <p:bldP spid="15" grpId="0"/>
      <p:bldP spid="16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AGIPD design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485002" y="4691210"/>
            <a:ext cx="720080" cy="230832"/>
          </a:xfrm>
          <a:prstGeom prst="rect">
            <a:avLst/>
          </a:prstGeom>
          <a:solidFill>
            <a:srgbClr val="FFFFA7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 smtClean="0">
                <a:latin typeface="Arial" pitchFamily="34" charset="0"/>
                <a:cs typeface="Arial" pitchFamily="34" charset="0"/>
              </a:rPr>
              <a:t>memory</a:t>
            </a:r>
            <a:endParaRPr lang="en-US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420489" y="2975066"/>
            <a:ext cx="720080" cy="230832"/>
          </a:xfrm>
          <a:prstGeom prst="rect">
            <a:avLst/>
          </a:prstGeom>
          <a:solidFill>
            <a:srgbClr val="FFFFA7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500" dirty="0" smtClean="0">
                <a:latin typeface="Arial" pitchFamily="34" charset="0"/>
                <a:cs typeface="Arial" pitchFamily="34" charset="0"/>
              </a:rPr>
              <a:t>memory</a:t>
            </a:r>
            <a:endParaRPr lang="en-US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51520" y="1519386"/>
            <a:ext cx="1224136" cy="4855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1547664" y="1519386"/>
            <a:ext cx="5616624" cy="48550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/>
          <p:cNvSpPr/>
          <p:nvPr/>
        </p:nvSpPr>
        <p:spPr>
          <a:xfrm>
            <a:off x="7236296" y="1519386"/>
            <a:ext cx="1728192" cy="48550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 descr="AGIPD_Schematics_NoLCC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19386"/>
            <a:ext cx="748665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251520" y="105273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Sensor</a:t>
            </a:r>
            <a:endParaRPr lang="en-US" sz="2800" dirty="0"/>
          </a:p>
        </p:txBody>
      </p:sp>
      <p:sp>
        <p:nvSpPr>
          <p:cNvPr id="13" name="Textfeld 12"/>
          <p:cNvSpPr txBox="1"/>
          <p:nvPr/>
        </p:nvSpPr>
        <p:spPr>
          <a:xfrm>
            <a:off x="3743908" y="99616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ASIC</a:t>
            </a:r>
            <a:endParaRPr lang="en-US" sz="2800" dirty="0"/>
          </a:p>
        </p:txBody>
      </p:sp>
      <p:sp>
        <p:nvSpPr>
          <p:cNvPr id="14" name="Textfeld 13"/>
          <p:cNvSpPr txBox="1"/>
          <p:nvPr/>
        </p:nvSpPr>
        <p:spPr>
          <a:xfrm>
            <a:off x="7236296" y="982469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Interface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610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251520" y="1196752"/>
            <a:ext cx="4536504" cy="5184576"/>
          </a:xfrm>
        </p:spPr>
        <p:txBody>
          <a:bodyPr/>
          <a:lstStyle/>
          <a:p>
            <a:pPr eaLnBrk="1" hangingPunct="1"/>
            <a:r>
              <a:rPr lang="en-US" sz="2400" i="1" u="sng" dirty="0" smtClean="0"/>
              <a:t>Specifications:</a:t>
            </a:r>
            <a:endParaRPr lang="en-US" sz="2400" i="1" u="sng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1 </a:t>
            </a:r>
            <a:r>
              <a:rPr lang="en-US" sz="2400" dirty="0" err="1" smtClean="0"/>
              <a:t>Mpixel</a:t>
            </a:r>
            <a:endParaRPr lang="en-US" sz="24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de-DE" sz="2400" dirty="0" smtClean="0"/>
              <a:t>4 </a:t>
            </a:r>
            <a:r>
              <a:rPr lang="de-DE" sz="2400" dirty="0" err="1" smtClean="0"/>
              <a:t>quadrants</a:t>
            </a:r>
            <a:endParaRPr lang="en-US" sz="24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4 </a:t>
            </a:r>
            <a:r>
              <a:rPr lang="en-US" sz="2400" dirty="0"/>
              <a:t>modules </a:t>
            </a:r>
            <a:r>
              <a:rPr lang="en-US" sz="2400" dirty="0" smtClean="0"/>
              <a:t>per quadrant</a:t>
            </a:r>
            <a:endParaRPr lang="en-US" sz="2400" dirty="0"/>
          </a:p>
          <a:p>
            <a:pPr marL="0" indent="0" eaLnBrk="1" hangingPunct="1"/>
            <a:endParaRPr lang="en-US" sz="2400" dirty="0"/>
          </a:p>
          <a:p>
            <a:pPr eaLnBrk="1" hangingPunct="1">
              <a:buFont typeface="Calibri" pitchFamily="34" charset="0"/>
              <a:buChar char="→"/>
            </a:pPr>
            <a:r>
              <a:rPr lang="en-US" sz="2400" dirty="0">
                <a:sym typeface="Wingdings" pitchFamily="2" charset="2"/>
              </a:rPr>
              <a:t>1 module: </a:t>
            </a:r>
            <a:r>
              <a:rPr lang="en-US" sz="2400" dirty="0"/>
              <a:t>8 x 2 chips, </a:t>
            </a:r>
          </a:p>
          <a:p>
            <a:pPr eaLnBrk="1" hangingPunct="1">
              <a:buFont typeface="Calibri" pitchFamily="34" charset="0"/>
              <a:buChar char="→"/>
            </a:pPr>
            <a:r>
              <a:rPr lang="en-US" sz="2400" dirty="0" smtClean="0">
                <a:sym typeface="Wingdings" pitchFamily="2" charset="2"/>
              </a:rPr>
              <a:t>1 </a:t>
            </a:r>
            <a:r>
              <a:rPr lang="en-US" sz="2400" dirty="0">
                <a:sym typeface="Wingdings" pitchFamily="2" charset="2"/>
              </a:rPr>
              <a:t>chip:</a:t>
            </a:r>
            <a:r>
              <a:rPr lang="en-US" sz="2400" dirty="0"/>
              <a:t> 64 x 64 </a:t>
            </a:r>
            <a:r>
              <a:rPr lang="en-US" sz="2400" dirty="0" smtClean="0"/>
              <a:t>pixels</a:t>
            </a:r>
            <a:endParaRPr lang="en-US" sz="2400" dirty="0"/>
          </a:p>
          <a:p>
            <a:pPr marL="0" indent="0" eaLnBrk="1" hangingPunct="1"/>
            <a:endParaRPr lang="en-US" sz="24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200 </a:t>
            </a:r>
            <a:r>
              <a:rPr lang="en-US" sz="2400" dirty="0"/>
              <a:t>x 200 </a:t>
            </a:r>
            <a:r>
              <a:rPr lang="en-US" sz="2400" dirty="0" smtClean="0"/>
              <a:t>µm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pixel size</a:t>
            </a:r>
            <a:endParaRPr lang="en-US" sz="24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/>
              <a:t>5</a:t>
            </a:r>
            <a:r>
              <a:rPr lang="en-US" sz="2400" dirty="0" smtClean="0"/>
              <a:t>00 </a:t>
            </a:r>
            <a:r>
              <a:rPr lang="en-US" sz="2400" dirty="0"/>
              <a:t>µm </a:t>
            </a:r>
            <a:r>
              <a:rPr lang="en-US" sz="2400" dirty="0" smtClean="0"/>
              <a:t>silicon sensor</a:t>
            </a:r>
            <a:endParaRPr lang="en-US" sz="24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Hole </a:t>
            </a:r>
            <a:r>
              <a:rPr lang="en-US" sz="2400" dirty="0"/>
              <a:t>for direct </a:t>
            </a:r>
            <a:r>
              <a:rPr lang="en-US" sz="2400" dirty="0" smtClean="0"/>
              <a:t>beam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Upgradable to 4 </a:t>
            </a:r>
            <a:r>
              <a:rPr lang="en-US" sz="2400" dirty="0" err="1" smtClean="0"/>
              <a:t>Mpix</a:t>
            </a:r>
            <a:endParaRPr lang="en-US" sz="24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detector layout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pic>
        <p:nvPicPr>
          <p:cNvPr id="7" name="Picture 14" descr="AGIPD_Detector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06" b="99632" l="9925" r="100000">
                        <a14:foregroundMark x1="78346" y1="3309" x2="99098" y2="97610"/>
                        <a14:foregroundMark x1="94286" y1="6250" x2="83308" y2="60110"/>
                        <a14:foregroundMark x1="85113" y1="3493" x2="97444" y2="3309"/>
                        <a14:foregroundMark x1="17293" y1="90074" x2="10526" y2="99632"/>
                        <a14:foregroundMark x1="86466" y1="70772" x2="99850" y2="70772"/>
                        <a14:foregroundMark x1="87068" y1="91544" x2="97444" y2="80515"/>
                        <a14:foregroundMark x1="83158" y1="97610" x2="88571" y2="87868"/>
                        <a14:foregroundMark x1="14737" y1="97243" x2="97594" y2="96691"/>
                        <a14:foregroundMark x1="16090" y1="93199" x2="99699" y2="94301"/>
                        <a14:foregroundMark x1="35489" y1="91544" x2="35038" y2="98897"/>
                        <a14:foregroundMark x1="43759" y1="97794" x2="65414" y2="97243"/>
                        <a14:foregroundMark x1="96391" y1="10662" x2="95789" y2="67463"/>
                        <a14:foregroundMark x1="93534" y1="31066" x2="88872" y2="45404"/>
                        <a14:backgroundMark x1="902" y1="4779" x2="16541" y2="154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927" y="1556792"/>
            <a:ext cx="5453063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6588224" y="1772816"/>
            <a:ext cx="1872208" cy="1944216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quadrant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0" name="Geschweifte Klammer links 9"/>
          <p:cNvSpPr/>
          <p:nvPr/>
        </p:nvSpPr>
        <p:spPr>
          <a:xfrm>
            <a:off x="4644008" y="1715798"/>
            <a:ext cx="72008" cy="43204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Geschweifte Klammer links 10"/>
          <p:cNvSpPr/>
          <p:nvPr/>
        </p:nvSpPr>
        <p:spPr>
          <a:xfrm rot="5400000">
            <a:off x="5629635" y="733346"/>
            <a:ext cx="72008" cy="180020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feld 11"/>
          <p:cNvSpPr txBox="1"/>
          <p:nvPr/>
        </p:nvSpPr>
        <p:spPr>
          <a:xfrm>
            <a:off x="5364088" y="129630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 chips</a:t>
            </a:r>
            <a:endParaRPr lang="en-US" sz="1400" dirty="0"/>
          </a:p>
        </p:txBody>
      </p:sp>
      <p:sp>
        <p:nvSpPr>
          <p:cNvPr id="13" name="Textfeld 12"/>
          <p:cNvSpPr txBox="1"/>
          <p:nvPr/>
        </p:nvSpPr>
        <p:spPr>
          <a:xfrm>
            <a:off x="3923928" y="177109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 chips</a:t>
            </a:r>
            <a:endParaRPr lang="en-US" sz="1400" dirty="0"/>
          </a:p>
        </p:txBody>
      </p:sp>
      <p:sp>
        <p:nvSpPr>
          <p:cNvPr id="14" name="Rechteck 13"/>
          <p:cNvSpPr/>
          <p:nvPr/>
        </p:nvSpPr>
        <p:spPr>
          <a:xfrm>
            <a:off x="4765539" y="1715798"/>
            <a:ext cx="18002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module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919376" y="2397099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single chip</a:t>
            </a:r>
            <a:endParaRPr lang="en-US" sz="1400" dirty="0"/>
          </a:p>
        </p:txBody>
      </p:sp>
      <p:cxnSp>
        <p:nvCxnSpPr>
          <p:cNvPr id="17" name="Gerade Verbindung mit Pfeil 16"/>
          <p:cNvCxnSpPr/>
          <p:nvPr/>
        </p:nvCxnSpPr>
        <p:spPr>
          <a:xfrm flipV="1">
            <a:off x="4514982" y="2527429"/>
            <a:ext cx="360040" cy="938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070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AGIPD test-chips (I)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7" name="Picture 10" descr="AGIPD02_Sensor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413" y="1878013"/>
            <a:ext cx="21605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AGIPD03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1874838"/>
            <a:ext cx="21605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AGIPD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74838"/>
            <a:ext cx="216058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15"/>
          <p:cNvCxnSpPr>
            <a:cxnSpLocks noChangeShapeType="1"/>
          </p:cNvCxnSpPr>
          <p:nvPr/>
        </p:nvCxnSpPr>
        <p:spPr bwMode="auto">
          <a:xfrm rot="5400000">
            <a:off x="773906" y="3815557"/>
            <a:ext cx="49323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Connector 16"/>
          <p:cNvCxnSpPr>
            <a:cxnSpLocks noChangeShapeType="1"/>
          </p:cNvCxnSpPr>
          <p:nvPr/>
        </p:nvCxnSpPr>
        <p:spPr bwMode="auto">
          <a:xfrm rot="5400000">
            <a:off x="3528218" y="3815557"/>
            <a:ext cx="49323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57200" y="1371600"/>
            <a:ext cx="274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i="1" dirty="0">
                <a:solidFill>
                  <a:schemeClr val="tx1"/>
                </a:solidFill>
                <a:latin typeface="+mn-lt"/>
              </a:rPr>
              <a:t>AGIPD 0.1</a:t>
            </a:r>
            <a:endParaRPr lang="en-US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3238500" y="1355725"/>
            <a:ext cx="274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i="1" dirty="0">
                <a:solidFill>
                  <a:schemeClr val="tx1"/>
                </a:solidFill>
                <a:latin typeface="+mn-lt"/>
              </a:rPr>
              <a:t>AGIPD 0.2</a:t>
            </a:r>
            <a:endParaRPr lang="en-US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6019800" y="1371600"/>
            <a:ext cx="274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i="1" dirty="0">
                <a:solidFill>
                  <a:schemeClr val="tx1"/>
                </a:solidFill>
                <a:latin typeface="+mn-lt"/>
              </a:rPr>
              <a:t>AGIPD 0.3</a:t>
            </a:r>
            <a:endParaRPr lang="en-US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570632" y="4177259"/>
            <a:ext cx="253062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No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pixels yet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3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readout blocks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consisting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of: </a:t>
            </a:r>
          </a:p>
          <a:p>
            <a:pPr marL="285750" indent="-285750" eaLnBrk="1" hangingPunct="1">
              <a:buFont typeface="Calibri" pitchFamily="34" charset="0"/>
              <a:buChar char="→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Readout chain </a:t>
            </a:r>
            <a:br>
              <a:rPr lang="en-US" dirty="0" smtClean="0">
                <a:solidFill>
                  <a:schemeClr val="tx1"/>
                </a:solidFill>
                <a:latin typeface="+mn-lt"/>
              </a:rPr>
            </a:br>
            <a:r>
              <a:rPr lang="en-US" dirty="0" smtClean="0">
                <a:solidFill>
                  <a:schemeClr val="tx1"/>
                </a:solidFill>
                <a:latin typeface="+mn-lt"/>
              </a:rPr>
              <a:t>(Preamp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+ CDS stage)</a:t>
            </a:r>
          </a:p>
          <a:p>
            <a:pPr marL="285750" indent="-285750" eaLnBrk="1" hangingPunct="1">
              <a:buFont typeface="Calibri" pitchFamily="34" charset="0"/>
              <a:buChar char="→"/>
            </a:pPr>
            <a:r>
              <a:rPr lang="en-US" dirty="0">
                <a:solidFill>
                  <a:schemeClr val="tx1"/>
                </a:solidFill>
                <a:latin typeface="+mn-lt"/>
                <a:sym typeface="Wingdings" pitchFamily="2" charset="2"/>
              </a:rPr>
              <a:t>3 different kinds 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of leakage </a:t>
            </a:r>
            <a:r>
              <a:rPr lang="en-US" dirty="0">
                <a:solidFill>
                  <a:schemeClr val="tx1"/>
                </a:solidFill>
                <a:latin typeface="+mn-lt"/>
                <a:sym typeface="Wingdings" pitchFamily="2" charset="2"/>
              </a:rPr>
              <a:t>current </a:t>
            </a:r>
            <a:r>
              <a:rPr lang="en-US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compensation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3300834" y="4191000"/>
            <a:ext cx="266774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16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x 16 pixels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100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storage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cells/pixel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No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leakage current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compensation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Different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combinations of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preamps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and storage cell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architectures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6297612" y="4191000"/>
            <a:ext cx="254158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16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x 16 pixels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200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storage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cells/pixel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Radiation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hard storage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cell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design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High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speed serial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control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logic</a:t>
            </a:r>
          </a:p>
        </p:txBody>
      </p:sp>
    </p:spTree>
    <p:extLst>
      <p:ext uri="{BB962C8B-B14F-4D97-AF65-F5344CB8AC3E}">
        <p14:creationId xmlns:p14="http://schemas.microsoft.com/office/powerpoint/2010/main" val="2744293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AGIPD test-chips (II)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7" name="Picture 10" descr="AGIPD02_Sensor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413" y="1878013"/>
            <a:ext cx="21605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AGIPD03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1874838"/>
            <a:ext cx="21605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AGIPD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74838"/>
            <a:ext cx="216058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15"/>
          <p:cNvCxnSpPr>
            <a:cxnSpLocks noChangeShapeType="1"/>
          </p:cNvCxnSpPr>
          <p:nvPr/>
        </p:nvCxnSpPr>
        <p:spPr bwMode="auto">
          <a:xfrm rot="5400000">
            <a:off x="773906" y="3815557"/>
            <a:ext cx="49323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Connector 16"/>
          <p:cNvCxnSpPr>
            <a:cxnSpLocks noChangeShapeType="1"/>
          </p:cNvCxnSpPr>
          <p:nvPr/>
        </p:nvCxnSpPr>
        <p:spPr bwMode="auto">
          <a:xfrm rot="5400000">
            <a:off x="3528218" y="3815557"/>
            <a:ext cx="49323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57200" y="1371600"/>
            <a:ext cx="274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i="1" dirty="0">
                <a:solidFill>
                  <a:schemeClr val="tx1"/>
                </a:solidFill>
                <a:latin typeface="+mn-lt"/>
              </a:rPr>
              <a:t>AGIPD 0.1</a:t>
            </a:r>
            <a:endParaRPr lang="en-US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3238500" y="1355725"/>
            <a:ext cx="274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i="1" dirty="0">
                <a:solidFill>
                  <a:schemeClr val="tx1"/>
                </a:solidFill>
                <a:latin typeface="+mn-lt"/>
              </a:rPr>
              <a:t>AGIPD 0.2</a:t>
            </a:r>
            <a:endParaRPr lang="en-US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6019800" y="1371600"/>
            <a:ext cx="274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b="1" i="1" dirty="0">
                <a:solidFill>
                  <a:schemeClr val="tx1"/>
                </a:solidFill>
                <a:latin typeface="+mn-lt"/>
              </a:rPr>
              <a:t>AGIPD 0.3</a:t>
            </a:r>
            <a:endParaRPr lang="en-US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570632" y="4177259"/>
            <a:ext cx="25306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Linearity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of the gain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Stress-test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of the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input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gate at the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preamp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Temporal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behavior of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the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preamp and CDS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stage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3300834" y="4191000"/>
            <a:ext cx="266774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Energy calibration 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Noise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determination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Pixel-to-Pixel variations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Storage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cells variations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First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imaging</a:t>
            </a: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6297613" y="4191000"/>
            <a:ext cx="237884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57200" eaLnBrk="0" fontAlgn="base" hangingPunct="0">
              <a:lnSpc>
                <a:spcPct val="7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Radiation hardness of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storage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cells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Test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of the high speed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serial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control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logic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Test ongoing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3145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Imaging with AGIPD 0.2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14.09.2011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J. Becker, DESY, PSD9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3CB62C4-6239-455C-8534-49CCB7F4B90B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7" name="Picture 4" descr="AGIPD02_First Im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63817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950757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1516</Words>
  <Application>Microsoft Office PowerPoint</Application>
  <PresentationFormat>Bildschirmpräsentation (4:3)</PresentationFormat>
  <Paragraphs>397</Paragraphs>
  <Slides>30</Slides>
  <Notes>1</Notes>
  <HiddenSlides>0</HiddenSlides>
  <MMClips>2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1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jack</dc:creator>
  <cp:lastModifiedBy>Julian Becker</cp:lastModifiedBy>
  <cp:revision>121</cp:revision>
  <cp:lastPrinted>2011-08-16T14:17:49Z</cp:lastPrinted>
  <dcterms:created xsi:type="dcterms:W3CDTF">2011-03-24T13:43:19Z</dcterms:created>
  <dcterms:modified xsi:type="dcterms:W3CDTF">2011-09-09T10:12:30Z</dcterms:modified>
</cp:coreProperties>
</file>