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50" r:id="rId2"/>
  </p:sldMasterIdLst>
  <p:notesMasterIdLst>
    <p:notesMasterId r:id="rId24"/>
  </p:notesMasterIdLst>
  <p:handoutMasterIdLst>
    <p:handoutMasterId r:id="rId25"/>
  </p:handoutMasterIdLst>
  <p:sldIdLst>
    <p:sldId id="291" r:id="rId3"/>
    <p:sldId id="317" r:id="rId4"/>
    <p:sldId id="334" r:id="rId5"/>
    <p:sldId id="320" r:id="rId6"/>
    <p:sldId id="335" r:id="rId7"/>
    <p:sldId id="322" r:id="rId8"/>
    <p:sldId id="321" r:id="rId9"/>
    <p:sldId id="336" r:id="rId10"/>
    <p:sldId id="323" r:id="rId11"/>
    <p:sldId id="324" r:id="rId12"/>
    <p:sldId id="318" r:id="rId13"/>
    <p:sldId id="325" r:id="rId14"/>
    <p:sldId id="339" r:id="rId15"/>
    <p:sldId id="326" r:id="rId16"/>
    <p:sldId id="327" r:id="rId17"/>
    <p:sldId id="329" r:id="rId18"/>
    <p:sldId id="341" r:id="rId19"/>
    <p:sldId id="340" r:id="rId20"/>
    <p:sldId id="331" r:id="rId21"/>
    <p:sldId id="332" r:id="rId22"/>
    <p:sldId id="337" r:id="rId23"/>
  </p:sldIdLst>
  <p:sldSz cx="9906000" cy="6858000" type="A4"/>
  <p:notesSz cx="6858000" cy="9144000"/>
  <p:defaultTextStyle>
    <a:defPPr>
      <a:defRPr lang="en-GB"/>
    </a:defPPr>
    <a:lvl1pPr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CB0"/>
    <a:srgbClr val="93B1CC"/>
    <a:srgbClr val="B7AA9E"/>
    <a:srgbClr val="C4C18E"/>
    <a:srgbClr val="31AA1C"/>
    <a:srgbClr val="CF3900"/>
    <a:srgbClr val="FCD450"/>
    <a:srgbClr val="1C59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636" autoAdjust="0"/>
    <p:restoredTop sz="93240" autoAdjust="0"/>
  </p:normalViewPr>
  <p:slideViewPr>
    <p:cSldViewPr snapToGrid="0" showGuides="1">
      <p:cViewPr>
        <p:scale>
          <a:sx n="66" d="100"/>
          <a:sy n="66" d="100"/>
        </p:scale>
        <p:origin x="-798" y="-2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7D8B444-D5E5-49ED-BBFC-7CF3543705DD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bob is the man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FD827F0-D3CF-43A7-8D42-E4BEC76FDD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948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FA4230-7B0D-436C-908D-8A3AE84F18A2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bob is the man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E3A88EA-D011-4074-AACC-5F372D7ACB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985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ckground graded"/>
          <p:cNvPicPr>
            <a:picLocks noChangeAspect="1" noChangeArrowheads="1"/>
          </p:cNvPicPr>
          <p:nvPr/>
        </p:nvPicPr>
        <p:blipFill>
          <a:blip r:embed="rId2" cstate="print">
            <a:lum bright="6000" contrast="-6000"/>
          </a:blip>
          <a:srcRect t="-93" b="369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Merged_dropshadow_UniGener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35463"/>
            <a:ext cx="9906000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274638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pic>
        <p:nvPicPr>
          <p:cNvPr id="7" name="Picture 16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688" y="166688"/>
            <a:ext cx="46497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7425" y="1573213"/>
            <a:ext cx="6378575" cy="1057275"/>
          </a:xfrm>
          <a:noFill/>
        </p:spPr>
        <p:txBody>
          <a:bodyPr lIns="0" tIns="0" rIns="0" bIns="0" anchor="b"/>
          <a:lstStyle>
            <a:lvl1pPr algn="l">
              <a:defRPr sz="3600" b="1" smtClean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27425" y="2771775"/>
            <a:ext cx="6378575" cy="973138"/>
          </a:xfrm>
        </p:spPr>
        <p:txBody>
          <a:bodyPr/>
          <a:lstStyle>
            <a:lvl1pPr>
              <a:defRPr sz="3200" smtClean="0">
                <a:solidFill>
                  <a:srgbClr val="333333"/>
                </a:solidFill>
              </a:defRPr>
            </a:lvl1pPr>
          </a:lstStyle>
          <a:p>
            <a:r>
              <a:rPr lang="en-GB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9A4E5-01D6-4CD6-8F41-1590165417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225" y="0"/>
            <a:ext cx="531177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7513" y="990600"/>
            <a:ext cx="4597400" cy="5453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7313" y="990600"/>
            <a:ext cx="4598987" cy="5453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E128-F7FE-40A4-B88C-C9A3365609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225" y="0"/>
            <a:ext cx="531177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7513" y="990600"/>
            <a:ext cx="4597400" cy="5453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67313" y="990600"/>
            <a:ext cx="4598987" cy="2649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67313" y="3792538"/>
            <a:ext cx="4598987" cy="2651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D9EB-7931-44AC-85D6-87722CB67C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225" y="0"/>
            <a:ext cx="531177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7513" y="990600"/>
            <a:ext cx="4597400" cy="5453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7313" y="990600"/>
            <a:ext cx="4598987" cy="5453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8C71-42ED-47F9-906A-FC65BF64BC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064A3-0E4C-4DE0-A52B-AC4C6BC9FE92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DD36A-A3C5-4FE7-A51E-02E2E7B5B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5694E-3F03-44EC-A53B-36FA7EA0D56A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CA1E9-CCC4-4E33-BE04-C457FBE649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36BEE-531F-45FE-AE76-B59B56F5D399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6C0B5-BA4A-442B-890D-0F7860A85C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56B1-36CE-45C4-9C14-3A025CA2C0AE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DB37A-BDA5-440D-92EE-31A8FB1293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15B1-B397-4AAF-B31D-CBA498A86C94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A207F-2F60-438D-BDF3-4BE737CDC1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32460-609B-43C1-8B5E-788459D0BDCB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FBAF1-3F07-4C60-8C82-F4081BE07C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73D89558-054E-4782-9D02-EE2D4EB6602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037B9-12D5-4A51-BB00-5AAD5293BDDC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D7DA6-A0A8-4DBF-B8E8-3BC0C40830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2581E-1804-41C9-B920-5F3171BF3AB6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13401-BD68-4E9F-A77F-016FA788E0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DA421-B50E-4869-B2DC-6E26ADC9A093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A9084-8DFF-457D-A887-ABD14F670C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4567E-A879-4072-8581-2FD37EB5CCB9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39D75-4168-4447-A0A8-1E2BC4D0A0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0C886-0FFC-48BF-850F-94246111F21A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E63E4-76F1-4327-9539-8C871E15B0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225" y="0"/>
            <a:ext cx="5311775" cy="609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594225" y="0"/>
            <a:ext cx="5311775" cy="6096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72000" tIns="36000" bIns="36000" anchor="ctr"/>
          <a:lstStyle/>
          <a:p>
            <a:pPr algn="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28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Click to edit Master title style</a:t>
            </a:r>
            <a:endParaRPr lang="en-GB" sz="2800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D445D-45F5-486B-BAC3-EC98420309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E1FD-DAF2-4D9F-95AD-634C0D76F3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DDA7-EBFE-4BF4-B75B-FB68D7313C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153A3-ADF7-4557-8D47-179EBE21DEE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91440" tIns="45720" rIns="91440" bIns="4572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2C0D3-4686-4311-B291-D3B596FFC54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D42F-55B1-443B-B261-42F5C5E969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94225" y="0"/>
            <a:ext cx="5311775" cy="6096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72000" tIns="36000" rIns="9144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7513" y="990600"/>
            <a:ext cx="9348787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10663" y="6570663"/>
            <a:ext cx="79533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DA9C91-3A0A-4D21-A663-525994E64D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274638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3388" y="6557963"/>
            <a:ext cx="1890712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73375" y="6559550"/>
            <a:ext cx="43561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Dima Maneuski, PSD2011, PSD2011</a:t>
            </a:r>
            <a:endParaRPr lang="en-US" dirty="0"/>
          </a:p>
        </p:txBody>
      </p:sp>
      <p:pic>
        <p:nvPicPr>
          <p:cNvPr id="3080" name="Picture 1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4488" y="44450"/>
            <a:ext cx="42005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50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defRPr sz="2400" b="1">
          <a:solidFill>
            <a:schemeClr val="tx2"/>
          </a:solidFill>
          <a:latin typeface="Calibri" pitchFamily="34" charset="0"/>
          <a:ea typeface="+mn-ea"/>
          <a:cs typeface="Calibri" pitchFamily="34" charset="0"/>
        </a:defRPr>
      </a:lvl1pPr>
      <a:lvl2pPr marL="1588" indent="455613" algn="l" rtl="0" eaLnBrk="0" fontAlgn="base" hangingPunct="0">
        <a:spcBef>
          <a:spcPct val="3000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77800" indent="-17462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346075" indent="-166688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Arial" charset="0"/>
        <a:buChar char="–"/>
        <a:defRPr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523875" indent="-1762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97FB874-2597-4CE0-BD7F-6853B565420F}" type="datetime1">
              <a:rPr lang="en-US"/>
              <a:pPr>
                <a:defRPr/>
              </a:pPr>
              <a:t>9/15/2011</a:t>
            </a:fld>
            <a:endParaRPr lang="en-US" dirty="0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B9E5818-7C40-490F-B5B7-B8E54C0ACB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6961" y="1074056"/>
            <a:ext cx="7602069" cy="1496047"/>
          </a:xfrm>
        </p:spPr>
        <p:txBody>
          <a:bodyPr/>
          <a:lstStyle/>
          <a:p>
            <a:pPr algn="just"/>
            <a:r>
              <a:rPr lang="en-GB" sz="3200" dirty="0">
                <a:latin typeface="Calibri" pitchFamily="34" charset="0"/>
                <a:cs typeface="Calibri" pitchFamily="34" charset="0"/>
              </a:rPr>
              <a:t>Imaging and spectroscopic performance studies of </a:t>
            </a:r>
            <a:r>
              <a:rPr lang="en-GB" sz="3200" dirty="0" smtClean="0">
                <a:latin typeface="Calibri" pitchFamily="34" charset="0"/>
                <a:cs typeface="Calibri" pitchFamily="34" charset="0"/>
              </a:rPr>
              <a:t>pixellated CdTe </a:t>
            </a:r>
            <a:r>
              <a:rPr lang="en-GB" sz="3200" dirty="0">
                <a:latin typeface="Calibri" pitchFamily="34" charset="0"/>
                <a:cs typeface="Calibri" pitchFamily="34" charset="0"/>
              </a:rPr>
              <a:t>Timepix </a:t>
            </a:r>
            <a:r>
              <a:rPr lang="en-GB" sz="3200" dirty="0" smtClean="0">
                <a:latin typeface="Calibri" pitchFamily="34" charset="0"/>
                <a:cs typeface="Calibri" pitchFamily="34" charset="0"/>
              </a:rPr>
              <a:t>detector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7426" y="2807635"/>
            <a:ext cx="6154456" cy="482413"/>
          </a:xfrm>
        </p:spPr>
        <p:txBody>
          <a:bodyPr/>
          <a:lstStyle/>
          <a:p>
            <a:pPr algn="r"/>
            <a:r>
              <a:rPr lang="en-GB" dirty="0" smtClean="0">
                <a:latin typeface="Calibri" pitchFamily="34" charset="0"/>
                <a:cs typeface="Calibri" pitchFamily="34" charset="0"/>
              </a:rPr>
              <a:t>Dima Maneuski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6559" y="3459194"/>
            <a:ext cx="516821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latin typeface="Calibri" pitchFamily="34" charset="0"/>
                <a:cs typeface="Calibri" pitchFamily="34" charset="0"/>
              </a:rPr>
              <a:t>Vytautas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Astromskas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, Erik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Fröjdh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Christer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Fröjdh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, Eva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Gimenez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-Navarro, </a:t>
            </a:r>
            <a:endParaRPr lang="en-GB" sz="12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Julien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Marchal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Val O'Shea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, Graeme Stewart, Nicola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Tartoni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Heribert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Wilhelm,</a:t>
            </a:r>
          </a:p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Kenneth </a:t>
            </a:r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Wraight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Rasif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200" dirty="0" err="1">
                <a:latin typeface="Calibri" pitchFamily="34" charset="0"/>
                <a:cs typeface="Calibri" pitchFamily="34" charset="0"/>
              </a:rPr>
              <a:t>Modh</a:t>
            </a:r>
            <a:r>
              <a:rPr lang="en-GB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Zain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.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132" y="156769"/>
            <a:ext cx="1800522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608" y="156769"/>
            <a:ext cx="121153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110 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/>
              <a:t>m pixel sources spectra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026" name="Picture 2" descr="C:\PSDFigures\110um\energy\Cs1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65" y="1041448"/>
            <a:ext cx="3600000" cy="255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PSDFigures\110um\energy\Na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897" y="1041447"/>
            <a:ext cx="3600000" cy="2558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PSDFigures\110um\energy\Cs137-size-ke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65" y="3864648"/>
            <a:ext cx="3600000" cy="2441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PSDFigures\110um\energy\Na22-size-ke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897" y="3864650"/>
            <a:ext cx="3600000" cy="244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C:\PSDFigures\110um\energy\Na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897" y="1041448"/>
            <a:ext cx="3600000" cy="255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C:\PSDFigures\110um\energy\Na22-size-ke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897" y="3864651"/>
            <a:ext cx="3600000" cy="2441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50084" y="942835"/>
            <a:ext cx="1538370" cy="12988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Cs</a:t>
            </a:r>
            <a:r>
              <a:rPr lang="en-GB" sz="1600" baseline="30000" dirty="0" smtClean="0">
                <a:latin typeface="Calibri" pitchFamily="34" charset="0"/>
                <a:cs typeface="Calibri" pitchFamily="34" charset="0"/>
              </a:rPr>
              <a:t>137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 (662 keV)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Mean 631 keV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Sigma 34 keV</a:t>
            </a:r>
          </a:p>
          <a:p>
            <a:r>
              <a:rPr lang="en-GB" sz="1600" dirty="0">
                <a:latin typeface="Symbol" pitchFamily="18" charset="2"/>
                <a:cs typeface="Calibri" pitchFamily="34" charset="0"/>
              </a:rPr>
              <a:t>D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E/E = 5%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1476" y="942835"/>
            <a:ext cx="1408527" cy="12988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Na</a:t>
            </a:r>
            <a:r>
              <a:rPr lang="en-GB" sz="1600" baseline="30000" dirty="0" smtClean="0">
                <a:latin typeface="Calibri" pitchFamily="34" charset="0"/>
                <a:cs typeface="Calibri" pitchFamily="34" charset="0"/>
              </a:rPr>
              <a:t>22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 (511 keV)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Mean 480 keV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Sigma 35 keV</a:t>
            </a:r>
          </a:p>
          <a:p>
            <a:r>
              <a:rPr lang="en-GB" sz="1600" dirty="0">
                <a:latin typeface="Symbol" pitchFamily="18" charset="2"/>
                <a:cs typeface="Calibri" pitchFamily="34" charset="0"/>
              </a:rPr>
              <a:t>D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E/E = 7%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51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dirty="0" smtClean="0"/>
              <a:t>110 </a:t>
            </a:r>
            <a:r>
              <a:rPr lang="en-GB" sz="2300" dirty="0">
                <a:latin typeface="Symbol" pitchFamily="18" charset="2"/>
              </a:rPr>
              <a:t>m</a:t>
            </a:r>
            <a:r>
              <a:rPr lang="en-GB" sz="2300" dirty="0"/>
              <a:t>m </a:t>
            </a:r>
            <a:r>
              <a:rPr lang="en-GB" sz="2300" dirty="0" smtClean="0"/>
              <a:t>pixel energy resolutions Diamond</a:t>
            </a:r>
            <a:endParaRPr lang="en-GB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028" name="Picture 4" descr="C:\PSDFigures\110um\energy\29ke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10" y="3735389"/>
            <a:ext cx="3600000" cy="255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SDFigures\110um\energy\33ke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38" y="993668"/>
            <a:ext cx="3600000" cy="255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SDFigures\110um\energy\40ke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38" y="3735390"/>
            <a:ext cx="3600000" cy="2558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PSDFigures\110um\energy\25keV.pn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10" y="993668"/>
            <a:ext cx="3600000" cy="2558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PSDFigures\110um\energy\77keV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74" y="1488141"/>
            <a:ext cx="5222217" cy="3711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172775" y="2019188"/>
            <a:ext cx="1430007" cy="12988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77 keV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Mean 80.2 keV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Sigma 3.3 keV</a:t>
            </a:r>
          </a:p>
          <a:p>
            <a:r>
              <a:rPr lang="en-GB" sz="1600" dirty="0">
                <a:latin typeface="Symbol" pitchFamily="18" charset="2"/>
                <a:cs typeface="Calibri" pitchFamily="34" charset="0"/>
              </a:rPr>
              <a:t>D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E/E = 4%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82362" y="1132550"/>
            <a:ext cx="75610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33 keV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82362" y="3875750"/>
            <a:ext cx="75610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40 keV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1373" y="3875750"/>
            <a:ext cx="75610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29 keV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1373" y="1132550"/>
            <a:ext cx="75610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25 keV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07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/>
              <a:t>Energy resolutions 55 &amp; 110 </a:t>
            </a:r>
            <a:r>
              <a:rPr lang="en-GB" sz="2600" dirty="0" smtClean="0">
                <a:latin typeface="Symbol" pitchFamily="18" charset="2"/>
              </a:rPr>
              <a:t>m</a:t>
            </a:r>
            <a:r>
              <a:rPr lang="en-GB" sz="2600" dirty="0" smtClean="0"/>
              <a:t>m pixel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564" y="1314063"/>
            <a:ext cx="5904529" cy="4561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5129" y="1317812"/>
            <a:ext cx="31197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Energy resolution for 110 </a:t>
            </a:r>
            <a:r>
              <a:rPr lang="en-GB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pixel pitch is systematically better than for 55 </a:t>
            </a:r>
            <a:r>
              <a:rPr lang="en-GB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pixel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@60 keV 7% vs. 13%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@662 </a:t>
            </a:r>
            <a:r>
              <a:rPr lang="en-GB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keV 5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% vs. 8%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Most likely due to additional pixel-2-pixel non-uniformities</a:t>
            </a:r>
          </a:p>
        </p:txBody>
      </p:sp>
    </p:spTree>
    <p:extLst>
      <p:ext uri="{BB962C8B-B14F-4D97-AF65-F5344CB8AC3E}">
        <p14:creationId xmlns:p14="http://schemas.microsoft.com/office/powerpoint/2010/main" val="390754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Imaging performance (MTF’s)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843" y="904356"/>
            <a:ext cx="3685182" cy="2846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8301" y="894312"/>
            <a:ext cx="269285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Experiment</a:t>
            </a:r>
            <a:endParaRPr lang="en-GB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60 keV X-ray 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tube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55 </a:t>
            </a:r>
            <a:r>
              <a:rPr lang="en-GB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pixel detector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Counting mode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183" y="3587781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995767" y="3587781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-50V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183" y="904356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924434" y="89431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-300V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endCxn id="13" idx="1"/>
          </p:cNvCxnSpPr>
          <p:nvPr/>
        </p:nvCxnSpPr>
        <p:spPr>
          <a:xfrm>
            <a:off x="4652682" y="2671482"/>
            <a:ext cx="2702501" cy="21354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5" idx="1"/>
          </p:cNvCxnSpPr>
          <p:nvPr/>
        </p:nvCxnSpPr>
        <p:spPr>
          <a:xfrm flipV="1">
            <a:off x="5174799" y="2123556"/>
            <a:ext cx="2180384" cy="3264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301" y="4252983"/>
            <a:ext cx="6255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Results</a:t>
            </a:r>
            <a:endParaRPr lang="en-GB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Optimal bias for imaging is &gt; 400V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MTF varies 10-20% between regions in the sensor</a:t>
            </a:r>
            <a:r>
              <a:rPr lang="en-GB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even @ high biases</a:t>
            </a:r>
          </a:p>
        </p:txBody>
      </p:sp>
    </p:spTree>
    <p:extLst>
      <p:ext uri="{BB962C8B-B14F-4D97-AF65-F5344CB8AC3E}">
        <p14:creationId xmlns:p14="http://schemas.microsoft.com/office/powerpoint/2010/main" val="28552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357" y="3675530"/>
            <a:ext cx="3492000" cy="269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758" y="861256"/>
            <a:ext cx="3486618" cy="269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Imaging performance (MTF’s)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72009" y="675055"/>
            <a:ext cx="3158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Various X-ray tube energies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382" y="3675530"/>
            <a:ext cx="3490139" cy="269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884974" y="3555229"/>
            <a:ext cx="25948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55 </a:t>
            </a:r>
            <a:r>
              <a:rPr lang="en-GB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vs. 110 </a:t>
            </a:r>
            <a:r>
              <a:rPr lang="en-GB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MFT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458" y="754291"/>
            <a:ext cx="4463060" cy="1976967"/>
          </a:xfrm>
        </p:spPr>
        <p:txBody>
          <a:bodyPr/>
          <a:lstStyle/>
          <a:p>
            <a:r>
              <a:rPr lang="en-GB" dirty="0" smtClean="0"/>
              <a:t>Experiment </a:t>
            </a:r>
          </a:p>
          <a:p>
            <a:pPr>
              <a:buFont typeface="Arial" pitchFamily="34" charset="0"/>
              <a:buChar char="•"/>
            </a:pPr>
            <a:r>
              <a:rPr lang="en-GB" sz="1800" b="0" dirty="0" smtClean="0"/>
              <a:t>Counting mode</a:t>
            </a:r>
          </a:p>
          <a:p>
            <a:pPr>
              <a:buFont typeface="Arial" pitchFamily="34" charset="0"/>
              <a:buChar char="•"/>
            </a:pPr>
            <a:r>
              <a:rPr lang="en-GB" sz="1800" b="0" dirty="0" smtClean="0"/>
              <a:t>Various energies @ -300V</a:t>
            </a:r>
          </a:p>
          <a:p>
            <a:pPr>
              <a:buFont typeface="Arial" pitchFamily="34" charset="0"/>
              <a:buChar char="•"/>
            </a:pPr>
            <a:r>
              <a:rPr lang="en-GB" sz="1800" b="0" dirty="0" smtClean="0"/>
              <a:t>Various thresholds (Noise 5 keV, E/2, 3/4E)</a:t>
            </a:r>
          </a:p>
          <a:p>
            <a:pPr>
              <a:buFont typeface="Arial" pitchFamily="34" charset="0"/>
              <a:buChar char="•"/>
            </a:pPr>
            <a:r>
              <a:rPr lang="en-GB" sz="1800" b="0" dirty="0" smtClean="0"/>
              <a:t>55 </a:t>
            </a:r>
            <a:r>
              <a:rPr lang="en-GB" sz="1800" b="0" dirty="0" smtClean="0">
                <a:latin typeface="Symbol" pitchFamily="18" charset="2"/>
              </a:rPr>
              <a:t>m</a:t>
            </a:r>
            <a:r>
              <a:rPr lang="en-GB" sz="1800" b="0" dirty="0" smtClean="0"/>
              <a:t>m vs. 110 </a:t>
            </a:r>
            <a:r>
              <a:rPr lang="en-GB" sz="1800" b="0" dirty="0" smtClean="0">
                <a:latin typeface="Symbol" pitchFamily="18" charset="2"/>
              </a:rPr>
              <a:t>m</a:t>
            </a:r>
            <a:r>
              <a:rPr lang="en-GB" sz="1800" b="0" dirty="0" smtClean="0"/>
              <a:t>m pixel pitch</a:t>
            </a:r>
            <a:endParaRPr lang="en-GB" sz="1800" b="0" dirty="0"/>
          </a:p>
        </p:txBody>
      </p:sp>
      <p:sp>
        <p:nvSpPr>
          <p:cNvPr id="9" name="Rectangle 8"/>
          <p:cNvSpPr/>
          <p:nvPr/>
        </p:nvSpPr>
        <p:spPr>
          <a:xfrm>
            <a:off x="404776" y="2674498"/>
            <a:ext cx="3065604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~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15% 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difference between 20 keV and 60 keV @ 5.0 </a:t>
            </a:r>
            <a:r>
              <a:rPr lang="en-GB" sz="1800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lp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/mm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&lt;10%</a:t>
            </a:r>
            <a:r>
              <a:rPr lang="en-GB" sz="1800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difference 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between 5 and 15 keV threshold @ 20 keV @ 5.0 </a:t>
            </a:r>
            <a:r>
              <a:rPr lang="en-GB" sz="1800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lp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/mm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Most likely due to non-optimal CdTe bias voltage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MTF is better by 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&gt; x2 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for 55 um @ 4 </a:t>
            </a:r>
            <a:r>
              <a:rPr lang="en-GB" sz="1800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lp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/mm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95390" y="3560092"/>
            <a:ext cx="2846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X-ray tube energy 20 keV</a:t>
            </a:r>
          </a:p>
        </p:txBody>
      </p:sp>
    </p:spTree>
    <p:extLst>
      <p:ext uri="{BB962C8B-B14F-4D97-AF65-F5344CB8AC3E}">
        <p14:creationId xmlns:p14="http://schemas.microsoft.com/office/powerpoint/2010/main" val="4726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sharing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370" y="746799"/>
            <a:ext cx="3600000" cy="278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370" y="3733223"/>
            <a:ext cx="3600000" cy="2781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65123" y="692739"/>
            <a:ext cx="900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25 keV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5123" y="3700674"/>
            <a:ext cx="900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40 keV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427" y="3733223"/>
            <a:ext cx="4159371" cy="278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7658" y="1092849"/>
            <a:ext cx="4818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Experiment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Monochromatic X-ray beam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Pixel scan across the pixel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Time-over-Threshold Mode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Software </a:t>
            </a:r>
            <a:r>
              <a:rPr lang="en-GB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nergy thresholds (above E/2, below E/2)</a:t>
            </a:r>
            <a:endParaRPr lang="en-GB" b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50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01" y="3721978"/>
            <a:ext cx="3600000" cy="278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 keV pixel scan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101" y="795259"/>
            <a:ext cx="3600000" cy="278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29748" y="3549049"/>
            <a:ext cx="3629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above E/2 (&gt;12.5 keV)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5344" y="650119"/>
            <a:ext cx="3515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above noise (&gt;5 keV)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101" y="3721978"/>
            <a:ext cx="3600000" cy="27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631056" y="3547810"/>
            <a:ext cx="37040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below E/2 (&lt; 12.5 keV)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144" y="1050228"/>
            <a:ext cx="434164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Energy-2-counts 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conversion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Superimposed count profiles from neighbouring pixels (x-1, x, x+1)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applied</a:t>
            </a:r>
            <a:endParaRPr lang="en-GB" b="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9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363" y="746220"/>
            <a:ext cx="3600000" cy="278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363" y="3653339"/>
            <a:ext cx="3600000" cy="278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04" y="3678435"/>
            <a:ext cx="3600000" cy="27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40 keV pixel scan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29748" y="3549049"/>
            <a:ext cx="34401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above E/2 (&gt;20 keV)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35606" y="650119"/>
            <a:ext cx="3515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above noise (&gt;5 keV)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40704" y="3547810"/>
            <a:ext cx="3505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below E/2 (&lt; 20 keV)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144" y="1050228"/>
            <a:ext cx="434164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Energy-2-counts 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conversion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Superimposed count profiles from neighbouring pixels (x-1, x, x+1)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Threshold imposed</a:t>
            </a:r>
          </a:p>
        </p:txBody>
      </p:sp>
    </p:spTree>
    <p:extLst>
      <p:ext uri="{BB962C8B-B14F-4D97-AF65-F5344CB8AC3E}">
        <p14:creationId xmlns:p14="http://schemas.microsoft.com/office/powerpoint/2010/main" val="25337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80" y="4037953"/>
            <a:ext cx="3600000" cy="230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 keV vs. 40 keV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255993" y="4023439"/>
            <a:ext cx="951259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474" y="1246598"/>
            <a:ext cx="3600000" cy="278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80" y="1246598"/>
            <a:ext cx="3600000" cy="27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4" y="746889"/>
            <a:ext cx="3836012" cy="839739"/>
          </a:xfrm>
        </p:spPr>
        <p:txBody>
          <a:bodyPr/>
          <a:lstStyle/>
          <a:p>
            <a:pPr algn="ctr"/>
            <a:r>
              <a:rPr lang="en-GB" sz="2000" dirty="0" smtClean="0"/>
              <a:t>Energy 25 keV, threshold below E/2</a:t>
            </a:r>
          </a:p>
          <a:p>
            <a:pPr algn="ctr"/>
            <a:r>
              <a:rPr lang="en-GB" sz="2000" dirty="0"/>
              <a:t>Charge sharing </a:t>
            </a:r>
            <a:r>
              <a:rPr lang="en-GB" sz="2000" dirty="0" smtClean="0"/>
              <a:t>only</a:t>
            </a:r>
            <a:endParaRPr lang="en-GB" sz="2000" dirty="0"/>
          </a:p>
        </p:txBody>
      </p:sp>
      <p:sp>
        <p:nvSpPr>
          <p:cNvPr id="18" name="Oval 17"/>
          <p:cNvSpPr/>
          <p:nvPr/>
        </p:nvSpPr>
        <p:spPr>
          <a:xfrm>
            <a:off x="1439189" y="4023439"/>
            <a:ext cx="968063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512262" y="722452"/>
            <a:ext cx="3820424" cy="83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1588" indent="455613" algn="l" rtl="0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77800" indent="-1746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346075" indent="-1666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523875" indent="-1762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/>
            <a:r>
              <a:rPr lang="en-GB" sz="2000" smtClean="0"/>
              <a:t>Energy </a:t>
            </a:r>
            <a:r>
              <a:rPr lang="en-GB" sz="2000" smtClean="0"/>
              <a:t>40 </a:t>
            </a:r>
            <a:r>
              <a:rPr lang="en-GB" sz="2000" dirty="0" smtClean="0"/>
              <a:t>keV, threshold below E/2</a:t>
            </a:r>
          </a:p>
          <a:p>
            <a:pPr algn="ctr"/>
            <a:r>
              <a:rPr lang="en-GB" sz="2000" dirty="0" smtClean="0"/>
              <a:t>Charge sharing + fluorescence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474" y="4037952"/>
            <a:ext cx="3600000" cy="230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Oval 21"/>
          <p:cNvSpPr/>
          <p:nvPr/>
        </p:nvSpPr>
        <p:spPr>
          <a:xfrm>
            <a:off x="8265316" y="4030595"/>
            <a:ext cx="951259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6433997" y="4030595"/>
            <a:ext cx="968063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75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Defect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922" y="1097662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30377" y="711146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-500V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905" y="1124606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01530" y="724496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-300V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6529" y="3531975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-150V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03" y="3923667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904" y="3923667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870278" y="356300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-50V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9052" y="1168148"/>
            <a:ext cx="267464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Experiment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55 </a:t>
            </a:r>
            <a:r>
              <a:rPr lang="en-GB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detector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Counting mode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60 keV X-ray tube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Variable bias voltage</a:t>
            </a:r>
            <a:endParaRPr lang="en-GB" b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052" y="3967209"/>
            <a:ext cx="348417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High bias voltage suppresses visibility of defects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Defects “travel” over time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Defects result in non-uniform electrical field</a:t>
            </a:r>
            <a:endParaRPr lang="en-GB" b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049" y="2008453"/>
            <a:ext cx="3134414" cy="313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4165600" y="1111256"/>
            <a:ext cx="0" cy="24207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3506125" y="2121560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14 mm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38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Table of contents</a:t>
            </a:r>
            <a:endParaRPr lang="en-GB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Presentation plan</a:t>
            </a:r>
          </a:p>
          <a:p>
            <a:r>
              <a:rPr lang="en-GB" sz="2000" dirty="0" smtClean="0"/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CdTe Timepix detector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Energy calibration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Diamond Light Source </a:t>
            </a:r>
            <a:r>
              <a:rPr lang="en-GB" sz="2000" b="0" dirty="0"/>
              <a:t>experiment</a:t>
            </a:r>
            <a:endParaRPr lang="en-GB" sz="2000" b="0" dirty="0" smtClean="0"/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Laboratory X-ray tube experiment</a:t>
            </a:r>
          </a:p>
          <a:p>
            <a:r>
              <a:rPr lang="en-GB" sz="2000" dirty="0" smtClean="0"/>
              <a:t>Results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Energy resolution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Imaging performance</a:t>
            </a:r>
            <a:endParaRPr lang="en-GB" sz="2000" b="0" dirty="0"/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Charge sharing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/>
              <a:t>Defects studies</a:t>
            </a:r>
          </a:p>
          <a:p>
            <a:r>
              <a:rPr lang="en-GB" sz="2000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D89558-054E-4782-9D02-EE2D4EB66026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4568">
            <a:off x="4708631" y="1027221"/>
            <a:ext cx="2160000" cy="15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6141">
            <a:off x="7290225" y="1505057"/>
            <a:ext cx="2160000" cy="150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0778">
            <a:off x="5966176" y="2793741"/>
            <a:ext cx="2160000" cy="1497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2970">
            <a:off x="7337639" y="4439012"/>
            <a:ext cx="2160000" cy="149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992">
            <a:off x="4246838" y="4182325"/>
            <a:ext cx="2414219" cy="167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56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Defect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314" y="1106527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5164730" y="737195"/>
            <a:ext cx="893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+</a:t>
            </a:r>
            <a:r>
              <a:rPr lang="en-GB" sz="2000" dirty="0" smtClean="0"/>
              <a:t>500V</a:t>
            </a:r>
            <a:endParaRPr lang="en-GB" sz="2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7" y="1106527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7897056" y="745989"/>
            <a:ext cx="8937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588" indent="455613" algn="l" rtl="0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77800" indent="-1746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346075" indent="-1666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523875" indent="-1762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+300V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314" y="4004577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7"/>
          <p:cNvSpPr txBox="1">
            <a:spLocks/>
          </p:cNvSpPr>
          <p:nvPr/>
        </p:nvSpPr>
        <p:spPr bwMode="auto">
          <a:xfrm>
            <a:off x="5170663" y="3635580"/>
            <a:ext cx="8937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588" indent="455613" algn="l" rtl="0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77800" indent="-1746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346075" indent="-1666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523875" indent="-1762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+150V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7" y="4004577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7897056" y="3644158"/>
            <a:ext cx="8937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588" indent="455613" algn="l" rtl="0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77800" indent="-1746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346075" indent="-1666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523875" indent="-1762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+50V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333" y="1151599"/>
            <a:ext cx="348417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Different defects are visible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Defects “travel” and “pulse” over time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Defects result in non-uniform electrical field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Afterimage remains for sometime (bias switch on/off/reverse doesn’t help)</a:t>
            </a:r>
            <a:endParaRPr lang="en-GB" b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144217" y="4004577"/>
            <a:ext cx="0" cy="24207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3484742" y="5014881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14 mm</a:t>
            </a:r>
            <a:endParaRPr lang="en-GB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7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970" y="743858"/>
            <a:ext cx="6564762" cy="5845628"/>
          </a:xfrm>
        </p:spPr>
        <p:txBody>
          <a:bodyPr/>
          <a:lstStyle/>
          <a:p>
            <a:pPr algn="just"/>
            <a:r>
              <a:rPr lang="en-GB" dirty="0" smtClean="0"/>
              <a:t>Conclusions</a:t>
            </a:r>
            <a:endParaRPr lang="en-GB" sz="2000" dirty="0" smtClean="0"/>
          </a:p>
          <a:p>
            <a:pPr algn="just">
              <a:buFont typeface="Arial" pitchFamily="34" charset="0"/>
              <a:buChar char="•"/>
            </a:pPr>
            <a:r>
              <a:rPr lang="en-GB" sz="2000" b="0" dirty="0" smtClean="0"/>
              <a:t>55 </a:t>
            </a:r>
            <a:r>
              <a:rPr lang="en-GB" sz="2000" b="0" dirty="0" smtClean="0">
                <a:latin typeface="Symbol" pitchFamily="18" charset="2"/>
              </a:rPr>
              <a:t>m</a:t>
            </a:r>
            <a:r>
              <a:rPr lang="en-GB" sz="2000" b="0" dirty="0" smtClean="0"/>
              <a:t>m and 110 </a:t>
            </a:r>
            <a:r>
              <a:rPr lang="en-GB" sz="2000" b="0" dirty="0" smtClean="0">
                <a:latin typeface="Symbol" pitchFamily="18" charset="2"/>
              </a:rPr>
              <a:t>m</a:t>
            </a:r>
            <a:r>
              <a:rPr lang="en-GB" sz="2000" b="0" dirty="0" smtClean="0"/>
              <a:t>m pixel CdTe Timepix detectors were compared for imaging and spectroscopic applications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X-ray tube </a:t>
            </a:r>
            <a:r>
              <a:rPr lang="en-GB" dirty="0" smtClean="0"/>
              <a:t>and sources spectra and MTF’s</a:t>
            </a:r>
            <a:endParaRPr lang="en-GB" dirty="0"/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Diamond light </a:t>
            </a:r>
            <a:r>
              <a:rPr lang="en-GB" dirty="0" smtClean="0"/>
              <a:t>source spectra, charge sharing</a:t>
            </a:r>
            <a:endParaRPr lang="en-GB" dirty="0"/>
          </a:p>
          <a:p>
            <a:pPr algn="just">
              <a:buFont typeface="Arial" pitchFamily="34" charset="0"/>
              <a:buChar char="•"/>
            </a:pPr>
            <a:r>
              <a:rPr lang="en-GB" sz="2000" b="0" dirty="0" smtClean="0"/>
              <a:t>Analysis of CdTe defects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Positively/negatively charged defects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E-field distortions imaged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b="0" dirty="0" smtClean="0"/>
              <a:t>Future work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Per-pixel energy calibration -&gt; better energy resolution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Optimal bias -&gt; better imaging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Fancy correction algorithms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b="0" dirty="0" smtClean="0"/>
              <a:t>A lot of ideas for potential applications</a:t>
            </a:r>
            <a:endParaRPr lang="en-GB" sz="2000" b="0" dirty="0"/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Wakefield accelerator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Radioisotope production</a:t>
            </a:r>
          </a:p>
          <a:p>
            <a:pPr lvl="4" algn="just">
              <a:buFont typeface="Arial" pitchFamily="34" charset="0"/>
              <a:buChar char="•"/>
            </a:pPr>
            <a:r>
              <a:rPr lang="en-GB" dirty="0"/>
              <a:t>????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475" y="2622394"/>
            <a:ext cx="2509261" cy="250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62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CdTe sensor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  <a:cs typeface="Calibri" pitchFamily="34" charset="0"/>
              </a:rPr>
              <a:t>Basic CdTe sensor properties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CdTe from ACRORAD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Bump-bonded to Timepix by FMF Freiburg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1 mm thickness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55 and 110 </a:t>
            </a:r>
            <a:r>
              <a:rPr lang="en-GB" sz="2000" b="0" dirty="0" smtClean="0">
                <a:latin typeface="Symbol" pitchFamily="18" charset="2"/>
              </a:rPr>
              <a:t>m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m 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pixel pitch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 err="1" smtClean="0">
                <a:latin typeface="Calibri" pitchFamily="34" charset="0"/>
                <a:cs typeface="Calibri" pitchFamily="34" charset="0"/>
              </a:rPr>
              <a:t>Ohmic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 contacts (</a:t>
            </a:r>
            <a:r>
              <a:rPr lang="en-GB" sz="2000" b="0" dirty="0" err="1" smtClean="0">
                <a:latin typeface="Calibri" pitchFamily="34" charset="0"/>
                <a:cs typeface="Calibri" pitchFamily="34" charset="0"/>
              </a:rPr>
              <a:t>Pt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)</a:t>
            </a:r>
            <a:endParaRPr lang="en-GB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746" y="2959617"/>
            <a:ext cx="4358254" cy="336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8264" y="4507795"/>
            <a:ext cx="253466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Calibri" pitchFamily="34" charset="0"/>
                <a:cs typeface="Calibri" pitchFamily="34" charset="0"/>
              </a:rPr>
              <a:t>µ</a:t>
            </a:r>
            <a:r>
              <a:rPr lang="de-DE" baseline="-25000" dirty="0">
                <a:latin typeface="Calibri" pitchFamily="34" charset="0"/>
                <a:cs typeface="Calibri" pitchFamily="34" charset="0"/>
              </a:rPr>
              <a:t>e</a:t>
            </a:r>
            <a:r>
              <a:rPr lang="el-GR" dirty="0">
                <a:latin typeface="Calibri" pitchFamily="34" charset="0"/>
                <a:cs typeface="Calibri" pitchFamily="34" charset="0"/>
              </a:rPr>
              <a:t>τ</a:t>
            </a:r>
            <a:r>
              <a:rPr lang="de-DE" baseline="-25000" dirty="0">
                <a:latin typeface="Calibri" pitchFamily="34" charset="0"/>
                <a:cs typeface="Calibri" pitchFamily="34" charset="0"/>
              </a:rPr>
              <a:t>e</a:t>
            </a:r>
            <a:r>
              <a:rPr lang="de-DE" dirty="0">
                <a:latin typeface="Calibri" pitchFamily="34" charset="0"/>
                <a:cs typeface="Calibri" pitchFamily="34" charset="0"/>
              </a:rPr>
              <a:t>= 1.95 10</a:t>
            </a:r>
            <a:r>
              <a:rPr lang="de-DE" baseline="30000" dirty="0">
                <a:latin typeface="Calibri" pitchFamily="34" charset="0"/>
                <a:cs typeface="Calibri" pitchFamily="34" charset="0"/>
              </a:rPr>
              <a:t>-3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cm²/Vs</a:t>
            </a:r>
          </a:p>
          <a:p>
            <a:r>
              <a:rPr lang="de-DE" dirty="0">
                <a:latin typeface="Calibri" pitchFamily="34" charset="0"/>
                <a:cs typeface="Calibri" pitchFamily="34" charset="0"/>
              </a:rPr>
              <a:t>µ</a:t>
            </a:r>
            <a:r>
              <a:rPr lang="de-DE" baseline="-25000" dirty="0">
                <a:latin typeface="Calibri" pitchFamily="34" charset="0"/>
                <a:cs typeface="Calibri" pitchFamily="34" charset="0"/>
              </a:rPr>
              <a:t>h</a:t>
            </a:r>
            <a:r>
              <a:rPr lang="el-GR" dirty="0">
                <a:latin typeface="Calibri" pitchFamily="34" charset="0"/>
                <a:cs typeface="Calibri" pitchFamily="34" charset="0"/>
              </a:rPr>
              <a:t>τ</a:t>
            </a:r>
            <a:r>
              <a:rPr lang="de-DE" baseline="-25000" dirty="0">
                <a:latin typeface="Calibri" pitchFamily="34" charset="0"/>
                <a:cs typeface="Calibri" pitchFamily="34" charset="0"/>
              </a:rPr>
              <a:t>h</a:t>
            </a:r>
            <a:r>
              <a:rPr lang="de-DE" dirty="0">
                <a:latin typeface="Calibri" pitchFamily="34" charset="0"/>
                <a:cs typeface="Calibri" pitchFamily="34" charset="0"/>
              </a:rPr>
              <a:t>= 0.75 10</a:t>
            </a:r>
            <a:r>
              <a:rPr lang="de-DE" baseline="30000" dirty="0">
                <a:latin typeface="Calibri" pitchFamily="34" charset="0"/>
                <a:cs typeface="Calibri" pitchFamily="34" charset="0"/>
              </a:rPr>
              <a:t>-4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cm²/Vs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847" y="1074437"/>
            <a:ext cx="2658276" cy="168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 descr="hybri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375" y="3688972"/>
            <a:ext cx="2346371" cy="237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84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Timepix detector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2" name="Picture 4" descr="C:\PSDFigures\tpx sche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680" y="888891"/>
            <a:ext cx="5070704" cy="206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087" y="3428196"/>
            <a:ext cx="3066295" cy="310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658087" y="3428198"/>
            <a:ext cx="1398985" cy="310022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057073" y="3428198"/>
            <a:ext cx="1667310" cy="310022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Elbow Connector 9"/>
          <p:cNvCxnSpPr/>
          <p:nvPr/>
        </p:nvCxnSpPr>
        <p:spPr>
          <a:xfrm>
            <a:off x="5571325" y="2908738"/>
            <a:ext cx="1021189" cy="912764"/>
          </a:xfrm>
          <a:prstGeom prst="bentConnector3">
            <a:avLst>
              <a:gd name="adj1" fmla="val -17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3783" y="4614185"/>
            <a:ext cx="267028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Operation modes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Counting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Time-over-threshold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Time-of-arrival</a:t>
            </a:r>
            <a:endParaRPr lang="en-GB" b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3785" y="921447"/>
            <a:ext cx="4461606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Timepix detector basic properties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15 x 6 x 2 cm assembly size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Detector 14x14 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mm, 256x256 pixels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55 </a:t>
            </a:r>
            <a:r>
              <a:rPr lang="en-GB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pixel pitch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~550 transistors/pixel</a:t>
            </a:r>
            <a:endParaRPr lang="en-GB" b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13.5 </a:t>
            </a:r>
            <a:r>
              <a:rPr lang="en-GB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mW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static power consumption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Up to 100 MHz </a:t>
            </a:r>
            <a:r>
              <a:rPr lang="en-GB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ToT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Clock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USB2.0 </a:t>
            </a:r>
            <a:r>
              <a:rPr lang="en-GB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FitPix</a:t>
            </a: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readout (~80 fps)</a:t>
            </a:r>
          </a:p>
        </p:txBody>
      </p:sp>
      <p:sp>
        <p:nvSpPr>
          <p:cNvPr id="22" name="Octagon 21"/>
          <p:cNvSpPr/>
          <p:nvPr/>
        </p:nvSpPr>
        <p:spPr>
          <a:xfrm>
            <a:off x="6935638" y="3821502"/>
            <a:ext cx="983411" cy="1000664"/>
          </a:xfrm>
          <a:prstGeom prst="octagon">
            <a:avLst/>
          </a:prstGeom>
          <a:solidFill>
            <a:schemeClr val="accent5">
              <a:alpha val="8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711" y="4101772"/>
            <a:ext cx="2999866" cy="231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>
            <a:off x="8191234" y="2963917"/>
            <a:ext cx="440387" cy="401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35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Signal clustering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084" y="842990"/>
            <a:ext cx="3312503" cy="3312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701" y="5273101"/>
            <a:ext cx="902299" cy="984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6846465" y="1511593"/>
            <a:ext cx="310550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7" idx="4"/>
            <a:endCxn id="3077" idx="0"/>
          </p:cNvCxnSpPr>
          <p:nvPr/>
        </p:nvCxnSpPr>
        <p:spPr>
          <a:xfrm flipH="1">
            <a:off x="5460851" y="1835083"/>
            <a:ext cx="1540889" cy="34380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347" y="4972004"/>
            <a:ext cx="1271138" cy="1285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>
            <a:off x="7157015" y="1906767"/>
            <a:ext cx="310550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6" idx="5"/>
            <a:endCxn id="3078" idx="0"/>
          </p:cNvCxnSpPr>
          <p:nvPr/>
        </p:nvCxnSpPr>
        <p:spPr>
          <a:xfrm>
            <a:off x="7422086" y="2182883"/>
            <a:ext cx="1445830" cy="278912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28" y="4571715"/>
            <a:ext cx="1141770" cy="1173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 22"/>
          <p:cNvSpPr/>
          <p:nvPr/>
        </p:nvSpPr>
        <p:spPr>
          <a:xfrm>
            <a:off x="6804835" y="2608896"/>
            <a:ext cx="310550" cy="323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23" idx="4"/>
            <a:endCxn id="3081" idx="0"/>
          </p:cNvCxnSpPr>
          <p:nvPr/>
        </p:nvCxnSpPr>
        <p:spPr>
          <a:xfrm>
            <a:off x="6960110" y="2932386"/>
            <a:ext cx="138603" cy="163932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11" y="3162571"/>
            <a:ext cx="4162455" cy="3215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69023" y="732874"/>
            <a:ext cx="4355432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Charge sharing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Fluorescence (Cd K-absorption edge – 26.7 keV, </a:t>
            </a:r>
            <a:r>
              <a:rPr lang="en-GB" sz="1800" b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Te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1800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K-absorption edge </a:t>
            </a:r>
            <a:r>
              <a:rPr lang="en-GB" sz="18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– 31.8 keV)</a:t>
            </a:r>
          </a:p>
        </p:txBody>
      </p:sp>
      <p:sp>
        <p:nvSpPr>
          <p:cNvPr id="9" name="Rectangle 8"/>
          <p:cNvSpPr/>
          <p:nvPr/>
        </p:nvSpPr>
        <p:spPr>
          <a:xfrm>
            <a:off x="569023" y="2105681"/>
            <a:ext cx="4355432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Clustering is </a:t>
            </a:r>
            <a:r>
              <a:rPr lang="en-GB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essential (software)</a:t>
            </a:r>
            <a:endParaRPr lang="en-GB" sz="18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Clusters are between 55 and 2500 </a:t>
            </a:r>
            <a:r>
              <a:rPr lang="en-GB" sz="1800" dirty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 for 4 – 1000 keV</a:t>
            </a:r>
          </a:p>
        </p:txBody>
      </p:sp>
    </p:spTree>
    <p:extLst>
      <p:ext uri="{BB962C8B-B14F-4D97-AF65-F5344CB8AC3E}">
        <p14:creationId xmlns:p14="http://schemas.microsoft.com/office/powerpoint/2010/main" val="420676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775" y="957951"/>
            <a:ext cx="3932912" cy="268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4161" y="866586"/>
            <a:ext cx="423274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Energy calibration procedure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48 MHz Timepix clock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Single clusters identified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Non-linear function fitted</a:t>
            </a:r>
          </a:p>
          <a:p>
            <a:pPr marL="342900" indent="-342900">
              <a:buFont typeface="Arial" pitchFamily="34" charset="0"/>
              <a:buChar char="•"/>
            </a:pPr>
            <a:endParaRPr lang="en-GB" b="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For energies &gt; 100 keV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All clusters for calibration work better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Linear part of calibration only is needed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calibration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69" y="4354508"/>
            <a:ext cx="3027386" cy="2053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191598" y="2440898"/>
                <a:ext cx="2467524" cy="513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𝑇𝑜𝑇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𝑎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∙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𝐸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GB" sz="1600" i="1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1600" i="1">
                              <a:solidFill>
                                <a:schemeClr val="tx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chemeClr val="tx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schemeClr val="tx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𝑡</m:t>
                          </m:r>
                          <m:r>
                            <a:rPr lang="en-GB" sz="1600" i="1">
                              <a:solidFill>
                                <a:schemeClr val="tx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a:rPr lang="en-GB" sz="1600" i="1">
                              <a:solidFill>
                                <a:schemeClr val="tx2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doni MT" pitchFamily="18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598" y="2440898"/>
                <a:ext cx="2467524" cy="513987"/>
              </a:xfrm>
              <a:prstGeom prst="rect">
                <a:avLst/>
              </a:prstGeom>
              <a:blipFill rotWithShape="1">
                <a:blip r:embed="rId4"/>
                <a:stretch>
                  <a:fillRect b="-1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>
          <a:xfrm>
            <a:off x="6933220" y="2195280"/>
            <a:ext cx="183572" cy="63312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813" y="4354508"/>
            <a:ext cx="2876085" cy="2053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>
            <a:endCxn id="14" idx="2"/>
          </p:cNvCxnSpPr>
          <p:nvPr/>
        </p:nvCxnSpPr>
        <p:spPr>
          <a:xfrm flipV="1">
            <a:off x="5139762" y="2511843"/>
            <a:ext cx="1793458" cy="178426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68235" y="2888940"/>
            <a:ext cx="585924" cy="1407163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8362769">
            <a:off x="3979966" y="2240844"/>
            <a:ext cx="1609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endParaRPr lang="en-GB" b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56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 Light Source I15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890" y="3588672"/>
            <a:ext cx="3847654" cy="2573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45" y="4067767"/>
            <a:ext cx="5366850" cy="2138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828" y="830286"/>
            <a:ext cx="3873716" cy="2591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5084" y="830287"/>
            <a:ext cx="505717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Extreme conditions beam line I15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48 hours allocated February 2011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20-80 keV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Beam size @ 40keV collimated by double slits to </a:t>
            </a:r>
            <a:r>
              <a:rPr lang="en-GB" sz="2400" b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0 </a:t>
            </a:r>
            <a:r>
              <a:rPr lang="en-GB" sz="2400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Energy resolution </a:t>
            </a:r>
            <a:r>
              <a:rPr lang="en-GB" sz="2400" b="0" dirty="0" smtClean="0">
                <a:solidFill>
                  <a:schemeClr val="tx2"/>
                </a:solidFill>
                <a:latin typeface="Symbol" pitchFamily="18" charset="2"/>
                <a:cs typeface="Calibri" pitchFamily="34" charset="0"/>
              </a:rPr>
              <a:t>D</a:t>
            </a: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E/E = </a:t>
            </a: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1x10</a:t>
            </a:r>
            <a:r>
              <a:rPr lang="en-GB" sz="2400" b="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-3</a:t>
            </a:r>
            <a:endParaRPr lang="en-GB" sz="2400" b="0" baseline="300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Energies 25, 29, 33, 40 and 77 keV</a:t>
            </a:r>
          </a:p>
        </p:txBody>
      </p:sp>
    </p:spTree>
    <p:extLst>
      <p:ext uri="{BB962C8B-B14F-4D97-AF65-F5344CB8AC3E}">
        <p14:creationId xmlns:p14="http://schemas.microsoft.com/office/powerpoint/2010/main" val="2501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Laboratory X-ray tube setup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3" y="990601"/>
            <a:ext cx="4422501" cy="5276192"/>
          </a:xfrm>
        </p:spPr>
        <p:txBody>
          <a:bodyPr/>
          <a:lstStyle/>
          <a:p>
            <a:r>
              <a:rPr lang="en-GB" dirty="0" smtClean="0"/>
              <a:t>Experimental setup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55 and 110 </a:t>
            </a:r>
            <a:r>
              <a:rPr lang="en-GB" b="0" dirty="0" smtClean="0">
                <a:latin typeface="Symbol" pitchFamily="18" charset="2"/>
              </a:rPr>
              <a:t>m</a:t>
            </a:r>
            <a:r>
              <a:rPr lang="en-GB" b="0" dirty="0" smtClean="0"/>
              <a:t>m detectors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Tungsten X-ray tube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Up to 50 keV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Up to 50 mA current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Various fluorescence metals (Ti, Ni, Cu, </a:t>
            </a:r>
            <a:r>
              <a:rPr lang="en-GB" b="0" dirty="0" err="1" smtClean="0"/>
              <a:t>Zr</a:t>
            </a:r>
            <a:r>
              <a:rPr lang="en-GB" b="0" dirty="0" smtClean="0"/>
              <a:t>, Ag, In, </a:t>
            </a:r>
            <a:r>
              <a:rPr lang="en-GB" b="0" dirty="0" err="1" smtClean="0"/>
              <a:t>Sn</a:t>
            </a:r>
            <a:r>
              <a:rPr lang="en-GB" b="0" dirty="0" smtClean="0"/>
              <a:t>) 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Variable X-ray source (</a:t>
            </a:r>
            <a:r>
              <a:rPr lang="en-GB" b="0" dirty="0" err="1" smtClean="0"/>
              <a:t>Rb</a:t>
            </a:r>
            <a:r>
              <a:rPr lang="en-GB" b="0" dirty="0" smtClean="0"/>
              <a:t>, Mo, Ag, Ba, Tb, Am</a:t>
            </a:r>
            <a:r>
              <a:rPr lang="en-GB" b="0" baseline="30000" dirty="0" smtClean="0"/>
              <a:t>241</a:t>
            </a:r>
            <a:r>
              <a:rPr lang="en-GB" b="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Also Co</a:t>
            </a:r>
            <a:r>
              <a:rPr lang="en-GB" b="0" baseline="30000" dirty="0" smtClean="0"/>
              <a:t>57</a:t>
            </a:r>
            <a:r>
              <a:rPr lang="en-GB" b="0" dirty="0"/>
              <a:t>, Na</a:t>
            </a:r>
            <a:r>
              <a:rPr lang="en-GB" b="0" baseline="30000" dirty="0"/>
              <a:t>22</a:t>
            </a:r>
            <a:r>
              <a:rPr lang="en-GB" b="0" dirty="0"/>
              <a:t>, Cs</a:t>
            </a:r>
            <a:r>
              <a:rPr lang="en-GB" b="0" baseline="30000" dirty="0"/>
              <a:t>137</a:t>
            </a:r>
            <a:r>
              <a:rPr lang="en-GB" b="0" dirty="0"/>
              <a:t>, </a:t>
            </a:r>
            <a:r>
              <a:rPr lang="en-GB" b="0" dirty="0" smtClean="0"/>
              <a:t>Co</a:t>
            </a:r>
            <a:r>
              <a:rPr lang="en-GB" b="0" baseline="30000" dirty="0" smtClean="0"/>
              <a:t>60</a:t>
            </a:r>
          </a:p>
          <a:p>
            <a:pPr>
              <a:buFont typeface="Arial" pitchFamily="34" charset="0"/>
              <a:buChar char="•"/>
            </a:pPr>
            <a:r>
              <a:rPr lang="en-GB" b="0" dirty="0" err="1" smtClean="0"/>
              <a:t>PbNr</a:t>
            </a:r>
            <a:r>
              <a:rPr lang="en-GB" b="0" dirty="0" smtClean="0"/>
              <a:t> slit for imaging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855" y="1134352"/>
            <a:ext cx="4220944" cy="2828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7575331" y="2548664"/>
            <a:ext cx="1663262" cy="22606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42890" y="2148553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X-rays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01710" y="4398579"/>
            <a:ext cx="3188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Default detector settings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</a:rPr>
              <a:t>-300V bias voltage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0" dirty="0" smtClean="0">
                <a:solidFill>
                  <a:schemeClr val="tx2"/>
                </a:solidFill>
              </a:rPr>
              <a:t>48 MHz Timepix clock </a:t>
            </a:r>
            <a:endParaRPr lang="en-GB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55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m pixel sources </a:t>
            </a:r>
            <a:r>
              <a:rPr lang="en-GB" dirty="0"/>
              <a:t>spectra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15 September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Dima Maneuski, PSD2011</a:t>
            </a:r>
            <a:endParaRPr lang="en-US" dirty="0"/>
          </a:p>
        </p:txBody>
      </p:sp>
      <p:pic>
        <p:nvPicPr>
          <p:cNvPr id="2050" name="Picture 2" descr="C:\PSDFigures\55um\Energy\Cs137-clustersize-ke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38" y="3821669"/>
            <a:ext cx="3600000" cy="2441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PSDFigures\55um\Energy\Na22-all-clusters-ke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411" y="1041447"/>
            <a:ext cx="3600000" cy="255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PSDFigures\55um\Energy\Na22-clustersize-keV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411" y="3821669"/>
            <a:ext cx="3600000" cy="2441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PSDFigures\55um\Energy\Cs137-all-clusters-keV.pn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38" y="1041449"/>
            <a:ext cx="3600000" cy="2558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50084" y="942835"/>
            <a:ext cx="1538370" cy="12988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Cs</a:t>
            </a:r>
            <a:r>
              <a:rPr lang="en-GB" sz="1600" baseline="30000" dirty="0" smtClean="0">
                <a:latin typeface="Calibri" pitchFamily="34" charset="0"/>
                <a:cs typeface="Calibri" pitchFamily="34" charset="0"/>
              </a:rPr>
              <a:t>137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 (662 keV)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Mean 651 keV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Sigma 55 keV</a:t>
            </a:r>
          </a:p>
          <a:p>
            <a:r>
              <a:rPr lang="en-GB" sz="1600" dirty="0">
                <a:latin typeface="Symbol" pitchFamily="18" charset="2"/>
                <a:cs typeface="Calibri" pitchFamily="34" charset="0"/>
              </a:rPr>
              <a:t>D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E/E = 8%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1476" y="942835"/>
            <a:ext cx="1408527" cy="12988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itchFamily="34" charset="0"/>
                <a:cs typeface="Calibri" pitchFamily="34" charset="0"/>
              </a:rPr>
              <a:t>Na</a:t>
            </a:r>
            <a:r>
              <a:rPr lang="en-GB" sz="1600" baseline="30000" dirty="0" smtClean="0">
                <a:latin typeface="Calibri" pitchFamily="34" charset="0"/>
                <a:cs typeface="Calibri" pitchFamily="34" charset="0"/>
              </a:rPr>
              <a:t>22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 (511 keV)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Mean 494 keV</a:t>
            </a:r>
          </a:p>
          <a:p>
            <a:r>
              <a:rPr lang="en-GB" sz="1600" b="0" dirty="0" smtClean="0">
                <a:latin typeface="Calibri" pitchFamily="34" charset="0"/>
                <a:cs typeface="Calibri" pitchFamily="34" charset="0"/>
              </a:rPr>
              <a:t>Sigma 50 keV</a:t>
            </a:r>
          </a:p>
          <a:p>
            <a:r>
              <a:rPr lang="en-GB" sz="1600" dirty="0">
                <a:latin typeface="Symbol" pitchFamily="18" charset="2"/>
                <a:cs typeface="Calibri" pitchFamily="34" charset="0"/>
              </a:rPr>
              <a:t>D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E/E = 10%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12Slide">
  <a:themeElements>
    <a:clrScheme name="Default Design 1">
      <a:dk1>
        <a:srgbClr val="000000"/>
      </a:dk1>
      <a:lt1>
        <a:srgbClr val="FFFFFF"/>
      </a:lt1>
      <a:dk2>
        <a:srgbClr val="003C69"/>
      </a:dk2>
      <a:lt2>
        <a:srgbClr val="808080"/>
      </a:lt2>
      <a:accent1>
        <a:srgbClr val="1C598C"/>
      </a:accent1>
      <a:accent2>
        <a:srgbClr val="4386AF"/>
      </a:accent2>
      <a:accent3>
        <a:srgbClr val="FFFFFF"/>
      </a:accent3>
      <a:accent4>
        <a:srgbClr val="000000"/>
      </a:accent4>
      <a:accent5>
        <a:srgbClr val="ABB5C5"/>
      </a:accent5>
      <a:accent6>
        <a:srgbClr val="3C799E"/>
      </a:accent6>
      <a:hlink>
        <a:srgbClr val="92BCD6"/>
      </a:hlink>
      <a:folHlink>
        <a:srgbClr val="C5DBE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5A2669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2">
        <a:dk1>
          <a:srgbClr val="000000"/>
        </a:dk1>
        <a:lt1>
          <a:srgbClr val="FFFFFF"/>
        </a:lt1>
        <a:dk2>
          <a:srgbClr val="5A266A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3">
        <a:dk1>
          <a:srgbClr val="000000"/>
        </a:dk1>
        <a:lt1>
          <a:srgbClr val="FFFFFF"/>
        </a:lt1>
        <a:dk2>
          <a:srgbClr val="693F58"/>
        </a:dk2>
        <a:lt2>
          <a:srgbClr val="808080"/>
        </a:lt2>
        <a:accent1>
          <a:srgbClr val="92587B"/>
        </a:accent1>
        <a:accent2>
          <a:srgbClr val="B88AA5"/>
        </a:accent2>
        <a:accent3>
          <a:srgbClr val="FFFFFF"/>
        </a:accent3>
        <a:accent4>
          <a:srgbClr val="000000"/>
        </a:accent4>
        <a:accent5>
          <a:srgbClr val="C7B4BF"/>
        </a:accent5>
        <a:accent6>
          <a:srgbClr val="A67D95"/>
        </a:accent6>
        <a:hlink>
          <a:srgbClr val="DEC8D5"/>
        </a:hlink>
        <a:folHlink>
          <a:srgbClr val="EFE5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4">
        <a:dk1>
          <a:srgbClr val="000000"/>
        </a:dk1>
        <a:lt1>
          <a:srgbClr val="FFFFFF"/>
        </a:lt1>
        <a:dk2>
          <a:srgbClr val="813C49"/>
        </a:dk2>
        <a:lt2>
          <a:srgbClr val="808080"/>
        </a:lt2>
        <a:accent1>
          <a:srgbClr val="A54D5E"/>
        </a:accent1>
        <a:accent2>
          <a:srgbClr val="BD717F"/>
        </a:accent2>
        <a:accent3>
          <a:srgbClr val="FFFFFF"/>
        </a:accent3>
        <a:accent4>
          <a:srgbClr val="000000"/>
        </a:accent4>
        <a:accent5>
          <a:srgbClr val="CFB2B6"/>
        </a:accent5>
        <a:accent6>
          <a:srgbClr val="AB6672"/>
        </a:accent6>
        <a:hlink>
          <a:srgbClr val="D8ACB4"/>
        </a:hlink>
        <a:folHlink>
          <a:srgbClr val="E9C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5">
        <a:dk1>
          <a:srgbClr val="000000"/>
        </a:dk1>
        <a:lt1>
          <a:srgbClr val="FFFFFF"/>
        </a:lt1>
        <a:dk2>
          <a:srgbClr val="433F6D"/>
        </a:dk2>
        <a:lt2>
          <a:srgbClr val="808080"/>
        </a:lt2>
        <a:accent1>
          <a:srgbClr val="5F5999"/>
        </a:accent1>
        <a:accent2>
          <a:srgbClr val="8B86B8"/>
        </a:accent2>
        <a:accent3>
          <a:srgbClr val="FFFFFF"/>
        </a:accent3>
        <a:accent4>
          <a:srgbClr val="000000"/>
        </a:accent4>
        <a:accent5>
          <a:srgbClr val="B6B5CA"/>
        </a:accent5>
        <a:accent6>
          <a:srgbClr val="7D79A6"/>
        </a:accent6>
        <a:hlink>
          <a:srgbClr val="C2C0DA"/>
        </a:hlink>
        <a:folHlink>
          <a:srgbClr val="D6D5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6">
        <a:dk1>
          <a:srgbClr val="000000"/>
        </a:dk1>
        <a:lt1>
          <a:srgbClr val="FFFFFF"/>
        </a:lt1>
        <a:dk2>
          <a:srgbClr val="20628D"/>
        </a:dk2>
        <a:lt2>
          <a:srgbClr val="808080"/>
        </a:lt2>
        <a:accent1>
          <a:srgbClr val="4A98B0"/>
        </a:accent1>
        <a:accent2>
          <a:srgbClr val="78B3C6"/>
        </a:accent2>
        <a:accent3>
          <a:srgbClr val="FFFFFF"/>
        </a:accent3>
        <a:accent4>
          <a:srgbClr val="000000"/>
        </a:accent4>
        <a:accent5>
          <a:srgbClr val="B1CAD4"/>
        </a:accent5>
        <a:accent6>
          <a:srgbClr val="6CA2B3"/>
        </a:accent6>
        <a:hlink>
          <a:srgbClr val="A1CAD7"/>
        </a:hlink>
        <a:folHlink>
          <a:srgbClr val="C4DE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7">
        <a:dk1>
          <a:srgbClr val="000000"/>
        </a:dk1>
        <a:lt1>
          <a:srgbClr val="FFFFFF"/>
        </a:lt1>
        <a:dk2>
          <a:srgbClr val="305C74"/>
        </a:dk2>
        <a:lt2>
          <a:srgbClr val="808080"/>
        </a:lt2>
        <a:accent1>
          <a:srgbClr val="4381A3"/>
        </a:accent1>
        <a:accent2>
          <a:srgbClr val="77AAC7"/>
        </a:accent2>
        <a:accent3>
          <a:srgbClr val="FFFFFF"/>
        </a:accent3>
        <a:accent4>
          <a:srgbClr val="000000"/>
        </a:accent4>
        <a:accent5>
          <a:srgbClr val="B0C1CE"/>
        </a:accent5>
        <a:accent6>
          <a:srgbClr val="6B9AB4"/>
        </a:accent6>
        <a:hlink>
          <a:srgbClr val="B8D3E2"/>
        </a:hlink>
        <a:folHlink>
          <a:srgbClr val="D6E5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8">
        <a:dk1>
          <a:srgbClr val="000000"/>
        </a:dk1>
        <a:lt1>
          <a:srgbClr val="FFFFFF"/>
        </a:lt1>
        <a:dk2>
          <a:srgbClr val="40685B"/>
        </a:dk2>
        <a:lt2>
          <a:srgbClr val="808080"/>
        </a:lt2>
        <a:accent1>
          <a:srgbClr val="619D89"/>
        </a:accent1>
        <a:accent2>
          <a:srgbClr val="95BDB0"/>
        </a:accent2>
        <a:accent3>
          <a:srgbClr val="FFFFFF"/>
        </a:accent3>
        <a:accent4>
          <a:srgbClr val="000000"/>
        </a:accent4>
        <a:accent5>
          <a:srgbClr val="B7CCC4"/>
        </a:accent5>
        <a:accent6>
          <a:srgbClr val="87AB9F"/>
        </a:accent6>
        <a:hlink>
          <a:srgbClr val="CEE0DA"/>
        </a:hlink>
        <a:folHlink>
          <a:srgbClr val="DCE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9">
        <a:dk1>
          <a:srgbClr val="000000"/>
        </a:dk1>
        <a:lt1>
          <a:srgbClr val="FFFFFF"/>
        </a:lt1>
        <a:dk2>
          <a:srgbClr val="8B4A1D"/>
        </a:dk2>
        <a:lt2>
          <a:srgbClr val="808080"/>
        </a:lt2>
        <a:accent1>
          <a:srgbClr val="A96B45"/>
        </a:accent1>
        <a:accent2>
          <a:srgbClr val="C79577"/>
        </a:accent2>
        <a:accent3>
          <a:srgbClr val="FFFFFF"/>
        </a:accent3>
        <a:accent4>
          <a:srgbClr val="000000"/>
        </a:accent4>
        <a:accent5>
          <a:srgbClr val="D1BAB0"/>
        </a:accent5>
        <a:accent6>
          <a:srgbClr val="B4876B"/>
        </a:accent6>
        <a:hlink>
          <a:srgbClr val="DEC2B0"/>
        </a:hlink>
        <a:folHlink>
          <a:srgbClr val="EAD9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HD:Users:margarete:Desktop:templates:FacultyPPTtemps:standard12Slide.pot</Template>
  <TotalTime>13294</TotalTime>
  <Words>1121</Words>
  <Application>Microsoft Office PowerPoint</Application>
  <PresentationFormat>A4 Paper (210x297 mm)</PresentationFormat>
  <Paragraphs>262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standard12Slide</vt:lpstr>
      <vt:lpstr>Custom Design</vt:lpstr>
      <vt:lpstr>Imaging and spectroscopic performance studies of pixellated CdTe Timepix detector</vt:lpstr>
      <vt:lpstr>Table of contents</vt:lpstr>
      <vt:lpstr>CdTe sensor</vt:lpstr>
      <vt:lpstr>Timepix detector </vt:lpstr>
      <vt:lpstr>Signal clustering</vt:lpstr>
      <vt:lpstr>Energy calibration</vt:lpstr>
      <vt:lpstr>Diamond Light Source I15</vt:lpstr>
      <vt:lpstr>Laboratory X-ray tube setup</vt:lpstr>
      <vt:lpstr>55 mm pixel sources spectra</vt:lpstr>
      <vt:lpstr>110 mm pixel sources spectra</vt:lpstr>
      <vt:lpstr>110 mm pixel energy resolutions Diamond</vt:lpstr>
      <vt:lpstr>Energy resolutions 55 &amp; 110 mm pixel</vt:lpstr>
      <vt:lpstr>Imaging performance (MTF’s)</vt:lpstr>
      <vt:lpstr>Imaging performance (MTF’s)</vt:lpstr>
      <vt:lpstr>Charge sharing studies</vt:lpstr>
      <vt:lpstr>25 keV pixel scan</vt:lpstr>
      <vt:lpstr>40 keV pixel scan</vt:lpstr>
      <vt:lpstr>25 keV vs. 40 keV</vt:lpstr>
      <vt:lpstr>Defect studies</vt:lpstr>
      <vt:lpstr>Defect studies</vt:lpstr>
      <vt:lpstr>Conclusions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title here</dc:title>
  <dc:creator>Dima Maneuski</dc:creator>
  <cp:lastModifiedBy>Dima Maneuski</cp:lastModifiedBy>
  <cp:revision>1122</cp:revision>
  <cp:lastPrinted>2007-12-20T16:37:02Z</cp:lastPrinted>
  <dcterms:created xsi:type="dcterms:W3CDTF">2008-05-15T08:37:03Z</dcterms:created>
  <dcterms:modified xsi:type="dcterms:W3CDTF">2011-09-15T09:11:24Z</dcterms:modified>
</cp:coreProperties>
</file>