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63" r:id="rId3"/>
    <p:sldId id="264" r:id="rId4"/>
    <p:sldId id="266" r:id="rId5"/>
    <p:sldId id="272" r:id="rId6"/>
    <p:sldId id="277" r:id="rId7"/>
    <p:sldId id="257" r:id="rId8"/>
    <p:sldId id="267" r:id="rId9"/>
    <p:sldId id="260" r:id="rId10"/>
    <p:sldId id="262" r:id="rId11"/>
    <p:sldId id="270" r:id="rId12"/>
    <p:sldId id="271" r:id="rId13"/>
    <p:sldId id="265" r:id="rId14"/>
    <p:sldId id="268" r:id="rId15"/>
    <p:sldId id="269" r:id="rId16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791919"/>
    <a:srgbClr val="FFFF00"/>
    <a:srgbClr val="FFABAB"/>
    <a:srgbClr val="DCE6F2"/>
    <a:srgbClr val="92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69" autoAdjust="0"/>
    <p:restoredTop sz="93099" autoAdjust="0"/>
  </p:normalViewPr>
  <p:slideViewPr>
    <p:cSldViewPr showGuides="1">
      <p:cViewPr varScale="1">
        <p:scale>
          <a:sx n="68" d="100"/>
          <a:sy n="68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099" cy="496967"/>
          </a:xfrm>
          <a:prstGeom prst="rect">
            <a:avLst/>
          </a:prstGeom>
        </p:spPr>
        <p:txBody>
          <a:bodyPr vert="horz" lIns="95680" tIns="47840" rIns="95680" bIns="47840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5680" tIns="47840" rIns="95680" bIns="47840" rtlCol="0"/>
          <a:lstStyle>
            <a:lvl1pPr algn="r">
              <a:defRPr sz="1300"/>
            </a:lvl1pPr>
          </a:lstStyle>
          <a:p>
            <a:fld id="{434326F2-BCD5-4F50-B1DE-2A997EE60ADF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80" tIns="47840" rIns="95680" bIns="4784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5680" tIns="47840" rIns="95680" bIns="4784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6967"/>
          </a:xfrm>
          <a:prstGeom prst="rect">
            <a:avLst/>
          </a:prstGeom>
        </p:spPr>
        <p:txBody>
          <a:bodyPr vert="horz" lIns="95680" tIns="47840" rIns="95680" bIns="47840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5680" tIns="47840" rIns="95680" bIns="47840" rtlCol="0" anchor="b"/>
          <a:lstStyle>
            <a:lvl1pPr algn="r">
              <a:defRPr sz="1300"/>
            </a:lvl1pPr>
          </a:lstStyle>
          <a:p>
            <a:fld id="{43382543-05BD-4A11-A863-46FAF9A226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2543-05BD-4A11-A863-46FAF9A2261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2543-05BD-4A11-A863-46FAF9A2261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2543-05BD-4A11-A863-46FAF9A22612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2543-05BD-4A11-A863-46FAF9A22612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4665" y="0"/>
            <a:ext cx="1479335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rgbClr val="7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>
            <a:lvl1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1520" y="116632"/>
            <a:ext cx="395064" cy="365125"/>
          </a:xfrm>
        </p:spPr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0604" y="0"/>
            <a:ext cx="973396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rgbClr val="7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 flipV="1">
            <a:off x="611560" y="836711"/>
            <a:ext cx="7992888" cy="18000"/>
          </a:xfrm>
          <a:prstGeom prst="rect">
            <a:avLst/>
          </a:prstGeom>
          <a:solidFill>
            <a:srgbClr val="7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3A593-E364-4DFE-82FA-E10916039965}" type="datetimeFigureOut">
              <a:rPr kumimoji="1" lang="ja-JP" altLang="en-US" smtClean="0"/>
              <a:pPr/>
              <a:t>2011/9/13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1D20E-E4DD-4A6E-8861-7917BBB9D61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856984" cy="3195787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Development of</a:t>
            </a:r>
            <a:br>
              <a:rPr kumimoji="1"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kumimoji="1"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 gamma-ray imager </a:t>
            </a:r>
            <a:br>
              <a:rPr kumimoji="1"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kumimoji="1"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using a large area</a:t>
            </a:r>
            <a:br>
              <a:rPr kumimoji="1"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kumimoji="1" lang="en-US" altLang="ja-JP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monolithic 4x4 MPPC array </a:t>
            </a:r>
            <a:r>
              <a:rPr kumimoji="1"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kumimoji="1"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kumimoji="1" lang="en-US" altLang="ja-JP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for a future PET scanner</a:t>
            </a:r>
            <a:endParaRPr kumimoji="1" lang="ja-JP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7344816" cy="1752600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sz="5100" b="1" u="sng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Takeshi </a:t>
            </a:r>
            <a:r>
              <a:rPr kumimoji="1" lang="en-US" altLang="ja-JP" sz="5100" b="1" u="sng" dirty="0" err="1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Nakamori</a:t>
            </a:r>
            <a:endParaRPr kumimoji="1" lang="en-US" altLang="ja-JP" sz="5100" b="1" u="sng" dirty="0" smtClean="0">
              <a:solidFill>
                <a:srgbClr val="79191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T. Kato, J. </a:t>
            </a:r>
            <a:r>
              <a:rPr lang="en-US" altLang="ja-JP" dirty="0" err="1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Kataoka</a:t>
            </a:r>
            <a:r>
              <a:rPr lang="en-US" altLang="ja-JP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T. Miura, H. Matsuda </a:t>
            </a:r>
            <a:r>
              <a:rPr lang="en-US" altLang="ja-JP" sz="4000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altLang="ja-JP" sz="4000" b="1" dirty="0" err="1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Waseda</a:t>
            </a:r>
            <a:r>
              <a:rPr lang="en-US" altLang="ja-JP" sz="4000" b="1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</a:t>
            </a:r>
            <a:r>
              <a:rPr lang="en-US" altLang="ja-JP" sz="4000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endParaRPr lang="en-US" altLang="ja-JP" dirty="0" smtClean="0">
              <a:solidFill>
                <a:srgbClr val="79191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K. Sato, Y. Ishikawa, K. Yamamura, N. Kawabata</a:t>
            </a:r>
            <a:r>
              <a:rPr lang="en-US" altLang="ja-JP" baseline="30000" dirty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(Hamamatsu), </a:t>
            </a:r>
          </a:p>
          <a:p>
            <a:r>
              <a:rPr lang="en-US" altLang="ja-JP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H. Ikeda, G. Sato</a:t>
            </a:r>
            <a:r>
              <a:rPr lang="en-US" altLang="ja-JP" baseline="30000" dirty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(ISAS/JAXA), K. </a:t>
            </a:r>
            <a:r>
              <a:rPr lang="en-US" altLang="ja-JP" dirty="0" err="1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Kamada</a:t>
            </a:r>
            <a:r>
              <a:rPr lang="en-US" altLang="ja-JP" baseline="30000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dirty="0" smtClean="0">
                <a:solidFill>
                  <a:srgbClr val="7919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(Furukawa Co., Ltd.)</a:t>
            </a:r>
            <a:endParaRPr kumimoji="1" lang="en-US" altLang="ja-JP" dirty="0" smtClean="0">
              <a:solidFill>
                <a:srgbClr val="79191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サブタイトル 2"/>
          <p:cNvSpPr txBox="1">
            <a:spLocks/>
          </p:cNvSpPr>
          <p:nvPr/>
        </p:nvSpPr>
        <p:spPr>
          <a:xfrm>
            <a:off x="1835696" y="5760640"/>
            <a:ext cx="5400600" cy="764704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ja-JP" sz="5100" noProof="0" dirty="0" smtClean="0"/>
              <a:t>12 September 2011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ja-JP" sz="5100" i="0" strike="noStrike" kern="1200" cap="none" spc="0" normalizeH="0" baseline="0" dirty="0" smtClean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Position</a:t>
            </a:r>
            <a:r>
              <a:rPr kumimoji="1" lang="en-US" altLang="ja-JP" sz="5100" i="0" strike="noStrike" kern="1200" cap="none" spc="0" normalizeH="0" dirty="0" smtClean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 Sensitive Detectors 9</a:t>
            </a:r>
            <a:r>
              <a:rPr kumimoji="1" lang="en-US" altLang="ja-JP" sz="5100" i="0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  @ </a:t>
            </a:r>
            <a:r>
              <a:rPr kumimoji="1" lang="en-US" altLang="ja-JP" sz="5100" i="0" strike="noStrike" kern="1200" cap="none" spc="0" normalizeH="0" baseline="0" noProof="0" dirty="0" err="1" smtClean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rPr>
              <a:t>Aberystwyth</a:t>
            </a:r>
            <a:endParaRPr kumimoji="1" lang="en-US" altLang="ja-JP" sz="5100" i="0" strike="noStrike" kern="1200" cap="none" spc="0" normalizeH="0" baseline="0" noProof="0" dirty="0" smtClean="0">
              <a:ln>
                <a:noFill/>
              </a:ln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45580"/>
            <a:ext cx="5544616" cy="392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テキスト ボックス 14"/>
          <p:cNvSpPr txBox="1"/>
          <p:nvPr/>
        </p:nvSpPr>
        <p:spPr>
          <a:xfrm>
            <a:off x="673455" y="971436"/>
            <a:ext cx="116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Kato+11</a:t>
            </a:r>
            <a:endParaRPr kumimoji="1" lang="ja-JP" altLang="en-US" i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Charge spectra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99592" y="5013176"/>
            <a:ext cx="78785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WLS enhanced the light yields detected</a:t>
            </a: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by ~30%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Still much less than LYSO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Yet we prefer </a:t>
            </a:r>
            <a:r>
              <a:rPr lang="en-US" altLang="ja-JP" sz="2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LuAG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for better timing resolution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“UV-enhanced MPPC” could be a solution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t="2237"/>
          <a:stretch>
            <a:fillRect/>
          </a:stretch>
        </p:blipFill>
        <p:spPr bwMode="auto">
          <a:xfrm>
            <a:off x="5292080" y="1268760"/>
            <a:ext cx="3677844" cy="278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テキスト ボックス 18"/>
          <p:cNvSpPr txBox="1"/>
          <p:nvPr/>
        </p:nvSpPr>
        <p:spPr>
          <a:xfrm>
            <a:off x="7308304" y="980728"/>
            <a:ext cx="152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Yoshino+11</a:t>
            </a:r>
            <a:endParaRPr kumimoji="1" lang="ja-JP" altLang="en-US" i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491880" y="1340768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channel A-1</a:t>
            </a:r>
            <a:endParaRPr lang="ja-JP" altLang="en-US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1520" y="446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0152" y="4077072"/>
            <a:ext cx="309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Q.E. of UV-enhanced APD</a:t>
            </a:r>
            <a:endParaRPr kumimoji="1" lang="ja-JP" altLang="en-US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rot="5400000">
            <a:off x="6095056" y="2528900"/>
            <a:ext cx="2232248" cy="0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6300192" y="1700808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310nm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832" y="2546434"/>
            <a:ext cx="3689504" cy="339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012990"/>
            <a:ext cx="4032448" cy="384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" name="グループ化 30"/>
          <p:cNvGrpSpPr/>
          <p:nvPr/>
        </p:nvGrpSpPr>
        <p:grpSpPr>
          <a:xfrm>
            <a:off x="6300192" y="764704"/>
            <a:ext cx="2520280" cy="1944216"/>
            <a:chOff x="395536" y="3275692"/>
            <a:chExt cx="3395662" cy="2400300"/>
          </a:xfrm>
        </p:grpSpPr>
        <p:pic>
          <p:nvPicPr>
            <p:cNvPr id="4301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5536" y="3275692"/>
              <a:ext cx="3395662" cy="2400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8" name="円/楕円 997"/>
            <p:cNvSpPr/>
            <p:nvPr/>
          </p:nvSpPr>
          <p:spPr>
            <a:xfrm flipV="1">
              <a:off x="1475656" y="35637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円/楕円 998"/>
            <p:cNvSpPr/>
            <p:nvPr/>
          </p:nvSpPr>
          <p:spPr>
            <a:xfrm flipV="1">
              <a:off x="1475656" y="39957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円/楕円 999"/>
            <p:cNvSpPr/>
            <p:nvPr/>
          </p:nvSpPr>
          <p:spPr>
            <a:xfrm flipV="1">
              <a:off x="1475656" y="44998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円/楕円 1000"/>
            <p:cNvSpPr/>
            <p:nvPr/>
          </p:nvSpPr>
          <p:spPr>
            <a:xfrm flipV="1">
              <a:off x="1475656" y="500388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円/楕円 1001"/>
            <p:cNvSpPr/>
            <p:nvPr/>
          </p:nvSpPr>
          <p:spPr>
            <a:xfrm flipV="1">
              <a:off x="1835696" y="35637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円/楕円 1002"/>
            <p:cNvSpPr/>
            <p:nvPr/>
          </p:nvSpPr>
          <p:spPr>
            <a:xfrm flipV="1">
              <a:off x="1835696" y="39957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円/楕円 1003"/>
            <p:cNvSpPr/>
            <p:nvPr/>
          </p:nvSpPr>
          <p:spPr>
            <a:xfrm flipV="1">
              <a:off x="1835696" y="44998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円/楕円 1004"/>
            <p:cNvSpPr/>
            <p:nvPr/>
          </p:nvSpPr>
          <p:spPr>
            <a:xfrm flipV="1">
              <a:off x="1835696" y="500388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円/楕円 1005"/>
            <p:cNvSpPr/>
            <p:nvPr/>
          </p:nvSpPr>
          <p:spPr>
            <a:xfrm flipV="1">
              <a:off x="2263832" y="35637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円/楕円 1006"/>
            <p:cNvSpPr/>
            <p:nvPr/>
          </p:nvSpPr>
          <p:spPr>
            <a:xfrm flipV="1">
              <a:off x="2263832" y="39957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円/楕円 1007"/>
            <p:cNvSpPr/>
            <p:nvPr/>
          </p:nvSpPr>
          <p:spPr>
            <a:xfrm flipV="1">
              <a:off x="2263832" y="44998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円/楕円 1008"/>
            <p:cNvSpPr/>
            <p:nvPr/>
          </p:nvSpPr>
          <p:spPr>
            <a:xfrm flipV="1">
              <a:off x="2263832" y="500388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円/楕円 1009"/>
            <p:cNvSpPr/>
            <p:nvPr/>
          </p:nvSpPr>
          <p:spPr>
            <a:xfrm flipV="1">
              <a:off x="2623872" y="356372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円/楕円 1010"/>
            <p:cNvSpPr/>
            <p:nvPr/>
          </p:nvSpPr>
          <p:spPr>
            <a:xfrm flipV="1">
              <a:off x="2623872" y="39957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円/楕円 1011"/>
            <p:cNvSpPr/>
            <p:nvPr/>
          </p:nvSpPr>
          <p:spPr>
            <a:xfrm flipV="1">
              <a:off x="2623872" y="449982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円/楕円 1012"/>
            <p:cNvSpPr/>
            <p:nvPr/>
          </p:nvSpPr>
          <p:spPr>
            <a:xfrm flipV="1">
              <a:off x="2623872" y="500388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Charge division readout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512168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Can reduce the number of read out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Often applied for </a:t>
            </a:r>
            <a:r>
              <a:rPr kumimoji="1" lang="en-US" altLang="ja-JP" dirty="0" smtClean="0"/>
              <a:t>MAPMT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0 </a:t>
            </a:r>
            <a:r>
              <a:rPr lang="en-US" altLang="ja-JP" baseline="30000" dirty="0" err="1" smtClean="0"/>
              <a:t>o</a:t>
            </a:r>
            <a:r>
              <a:rPr lang="en-US" altLang="ja-JP" dirty="0" err="1" smtClean="0"/>
              <a:t>C</a:t>
            </a:r>
            <a:r>
              <a:rPr lang="en-US" altLang="ja-JP" dirty="0" smtClean="0"/>
              <a:t>, 71.9V, LYSO array, </a:t>
            </a:r>
            <a:r>
              <a:rPr lang="en-US" altLang="ja-JP" baseline="30000" dirty="0" smtClean="0"/>
              <a:t>137</a:t>
            </a:r>
            <a:r>
              <a:rPr lang="en-US" altLang="ja-JP" dirty="0" smtClean="0"/>
              <a:t>Cs</a:t>
            </a:r>
            <a:endParaRPr kumimoji="1" lang="en-US" altLang="ja-JP" dirty="0" smtClean="0"/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Interaction positions are nicely resolved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Spectra from each pixel extracted</a:t>
            </a:r>
          </a:p>
          <a:p>
            <a:pPr>
              <a:buNone/>
            </a:pPr>
            <a:endParaRPr lang="en-US" altLang="ja-JP" dirty="0" smtClean="0"/>
          </a:p>
          <a:p>
            <a:pPr>
              <a:buFont typeface="Wingdings" pitchFamily="2" charset="2"/>
              <a:buChar char="Ø"/>
            </a:pPr>
            <a:endParaRPr lang="en-US" altLang="ja-JP" dirty="0" smtClean="0"/>
          </a:p>
          <a:p>
            <a:pPr>
              <a:buFont typeface="Wingdings" pitchFamily="2" charset="2"/>
              <a:buChar char="Ø"/>
            </a:pPr>
            <a:endParaRPr kumimoji="1" lang="en-US" altLang="ja-JP" dirty="0" smtClean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35696" y="6525344"/>
            <a:ext cx="2539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X position (</a:t>
            </a:r>
            <a:r>
              <a:rPr kumimoji="1" lang="en-US" altLang="ja-JP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arb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unit) 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-868594" y="4101658"/>
            <a:ext cx="2609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Y position (</a:t>
            </a:r>
            <a:r>
              <a:rPr kumimoji="1" lang="en-US" altLang="ja-JP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arb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. unit) 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51520" y="446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11</a:t>
            </a:r>
            <a:endParaRPr kumimoji="1" lang="ja-JP" altLang="en-US" dirty="0"/>
          </a:p>
        </p:txBody>
      </p:sp>
      <p:sp>
        <p:nvSpPr>
          <p:cNvPr id="32" name="角丸四角形 31"/>
          <p:cNvSpPr/>
          <p:nvPr/>
        </p:nvSpPr>
        <p:spPr>
          <a:xfrm>
            <a:off x="1475656" y="5075892"/>
            <a:ext cx="3240360" cy="64807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1628056" y="2699628"/>
            <a:ext cx="567680" cy="317673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6049381" y="4509120"/>
            <a:ext cx="20510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LYSO</a:t>
            </a:r>
            <a:endParaRPr lang="ja-JP" altLang="en-US" sz="54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220072" y="2708920"/>
            <a:ext cx="3797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err="1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ave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. 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  <a:ea typeface="メイリオ" pitchFamily="50" charset="-128"/>
                <a:cs typeface="メイリオ" pitchFamily="50" charset="-128"/>
              </a:rPr>
              <a:t>D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E/E ~ 9.9 %(FWHM)</a:t>
            </a:r>
            <a:endParaRPr kumimoji="1" lang="ja-JP" altLang="en-US" sz="20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4199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8992" y="5847391"/>
            <a:ext cx="3131776" cy="71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-544560" y="3855748"/>
            <a:ext cx="3096343" cy="784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テキスト ボックス 39"/>
          <p:cNvSpPr txBox="1"/>
          <p:nvPr/>
        </p:nvSpPr>
        <p:spPr>
          <a:xfrm>
            <a:off x="179512" y="2361947"/>
            <a:ext cx="496430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b="1" dirty="0" err="1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ave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. FHWM ~ x:0.274, y:0.263 mm</a:t>
            </a:r>
            <a:endParaRPr kumimoji="1" lang="ja-JP" altLang="en-US" sz="20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11560" y="6021288"/>
            <a:ext cx="687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Kato</a:t>
            </a:r>
            <a:endParaRPr kumimoji="1" lang="ja-JP" altLang="en-US" i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Optimization of R-chain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1052736"/>
            <a:ext cx="5544616" cy="1872208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Minimize</a:t>
            </a:r>
            <a:r>
              <a:rPr lang="en-US" altLang="ja-JP" dirty="0" smtClean="0">
                <a:solidFill>
                  <a:srgbClr val="791919"/>
                </a:solidFill>
              </a:rPr>
              <a:t> </a:t>
            </a:r>
            <a:r>
              <a:rPr lang="en-US" altLang="ja-JP" dirty="0" smtClean="0"/>
              <a:t>averaged FWHM (mm) from X- and Y-projection :</a:t>
            </a:r>
          </a:p>
          <a:p>
            <a:pPr>
              <a:buFont typeface="Wingdings" pitchFamily="2" charset="2"/>
              <a:buChar char="Ø"/>
            </a:pPr>
            <a:endParaRPr lang="en-US" altLang="ja-JP" b="1" dirty="0" smtClean="0">
              <a:solidFill>
                <a:srgbClr val="791919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altLang="ja-JP" b="1" dirty="0" smtClean="0">
              <a:solidFill>
                <a:srgbClr val="791919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Too many degrees of freedom 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Just tried 3 criteria with </a:t>
            </a:r>
            <a:r>
              <a:rPr lang="en-US" altLang="ja-JP" b="1" i="1" dirty="0" smtClean="0">
                <a:solidFill>
                  <a:srgbClr val="FF0000"/>
                </a:solidFill>
              </a:rPr>
              <a:t>Rx</a:t>
            </a:r>
            <a:r>
              <a:rPr lang="en-US" altLang="ja-JP" dirty="0" smtClean="0"/>
              <a:t> and </a:t>
            </a:r>
            <a:r>
              <a:rPr lang="en-US" altLang="ja-JP" b="1" i="1" dirty="0" err="1" smtClean="0">
                <a:solidFill>
                  <a:schemeClr val="tx2"/>
                </a:solidFill>
              </a:rPr>
              <a:t>Ry</a:t>
            </a:r>
            <a:r>
              <a:rPr lang="en-US" altLang="ja-JP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en-US" altLang="ja-JP" dirty="0" smtClean="0"/>
          </a:p>
          <a:p>
            <a:pPr>
              <a:buFont typeface="Wingdings" pitchFamily="2" charset="2"/>
              <a:buChar char="Ø"/>
            </a:pP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7866" y="446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12</a:t>
            </a:r>
            <a:endParaRPr kumimoji="1" lang="ja-JP" altLang="en-US" dirty="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589" y="3996016"/>
            <a:ext cx="2863940" cy="249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3" cstate="print"/>
          <a:srcRect b="4259"/>
          <a:stretch>
            <a:fillRect/>
          </a:stretch>
        </p:blipFill>
        <p:spPr bwMode="auto">
          <a:xfrm>
            <a:off x="3250740" y="3956503"/>
            <a:ext cx="2902982" cy="242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1061" y="3934250"/>
            <a:ext cx="2989754" cy="2561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035708"/>
            <a:ext cx="3312368" cy="246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角丸四角形 28"/>
          <p:cNvSpPr/>
          <p:nvPr/>
        </p:nvSpPr>
        <p:spPr>
          <a:xfrm>
            <a:off x="6710464" y="1226616"/>
            <a:ext cx="1728192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710464" y="2755812"/>
            <a:ext cx="1728192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6733910" y="1491202"/>
            <a:ext cx="1728192" cy="1289726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380312" y="3068960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Rx</a:t>
            </a:r>
            <a:endParaRPr kumimoji="1" lang="ja-JP" altLang="en-US" sz="2400" b="1" i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307093" y="908720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Rx</a:t>
            </a:r>
            <a:endParaRPr kumimoji="1" lang="ja-JP" altLang="en-US" sz="2400" b="1" i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156176" y="2132856"/>
            <a:ext cx="598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err="1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Ry</a:t>
            </a:r>
            <a:endParaRPr kumimoji="1" lang="ja-JP" altLang="en-US" sz="2400" b="1" i="1" dirty="0">
              <a:solidFill>
                <a:schemeClr val="tx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835696" y="4139788"/>
            <a:ext cx="1315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en-US" altLang="ja-JP" sz="2000" b="1" i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Rx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=</a:t>
            </a:r>
            <a:r>
              <a:rPr lang="en-US" altLang="ja-JP" sz="2000" b="1" i="1" dirty="0" err="1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Ry</a:t>
            </a:r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kumimoji="1" lang="ja-JP" altLang="en-US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204288" y="4077072"/>
            <a:ext cx="1487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1" lang="en-US" altLang="ja-JP" sz="2000" b="1" i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Rx</a:t>
            </a:r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=39</a:t>
            </a:r>
            <a:r>
              <a:rPr kumimoji="1" lang="en-US" altLang="ja-JP" sz="2000" dirty="0" smtClean="0">
                <a:latin typeface="Symbol" pitchFamily="18" charset="2"/>
                <a:ea typeface="メイリオ" pitchFamily="50" charset="-128"/>
                <a:cs typeface="メイリオ" pitchFamily="50" charset="-128"/>
              </a:rPr>
              <a:t>W</a:t>
            </a:r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kumimoji="1" lang="ja-JP" altLang="en-US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914564" y="4053626"/>
            <a:ext cx="169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en-US" altLang="ja-JP" b="1" i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Rx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en-US" altLang="ja-JP" b="1" i="1" dirty="0" err="1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Ry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=1/2)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 rot="16200000">
            <a:off x="-1008826" y="4977378"/>
            <a:ext cx="2746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averaged FWHM (mm)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95536" y="4149080"/>
            <a:ext cx="620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0.6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22925" y="5981218"/>
            <a:ext cx="620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0.2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475656" y="64886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Rx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(</a:t>
            </a:r>
            <a:r>
              <a:rPr kumimoji="1" lang="en-US" altLang="ja-JP" dirty="0" smtClean="0">
                <a:latin typeface="Symbol" pitchFamily="18" charset="2"/>
                <a:ea typeface="メイリオ" pitchFamily="50" charset="-128"/>
                <a:cs typeface="メイリオ" pitchFamily="50" charset="-128"/>
              </a:rPr>
              <a:t>W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44008" y="6488668"/>
            <a:ext cx="95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err="1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Ry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(</a:t>
            </a:r>
            <a:r>
              <a:rPr kumimoji="1" lang="en-US" altLang="ja-JP" dirty="0" smtClean="0">
                <a:latin typeface="Symbol" pitchFamily="18" charset="2"/>
                <a:ea typeface="メイリオ" pitchFamily="50" charset="-128"/>
                <a:cs typeface="メイリオ" pitchFamily="50" charset="-128"/>
              </a:rPr>
              <a:t>W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164288" y="64886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Rx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(</a:t>
            </a:r>
            <a:r>
              <a:rPr kumimoji="1" lang="en-US" altLang="ja-JP" dirty="0" smtClean="0">
                <a:latin typeface="Symbol" pitchFamily="18" charset="2"/>
                <a:ea typeface="メイリオ" pitchFamily="50" charset="-128"/>
                <a:cs typeface="メイリオ" pitchFamily="50" charset="-128"/>
              </a:rPr>
              <a:t>W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39552" y="6237312"/>
            <a:ext cx="357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699792" y="6237312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815081" y="6309320"/>
            <a:ext cx="646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</a:t>
            </a:r>
            <a:r>
              <a:rPr kumimoji="1" lang="en-US" altLang="ja-JP" sz="2000" b="1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endParaRPr kumimoji="1" lang="ja-JP" altLang="en-US" b="1" baseline="30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653861" y="6309320"/>
            <a:ext cx="646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</a:t>
            </a:r>
            <a:r>
              <a:rPr kumimoji="1" lang="en-US" altLang="ja-JP" sz="2000" b="1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endParaRPr kumimoji="1" lang="ja-JP" altLang="en-US" b="1" baseline="30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228184" y="6309320"/>
            <a:ext cx="357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211887" y="6321043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979712" y="4797152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</a:t>
            </a:r>
            <a:endParaRPr kumimoji="1" lang="ja-JP" altLang="en-US" sz="28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123728" y="530120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y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276128" y="5775647"/>
            <a:ext cx="38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x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891136" y="4869160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</a:t>
            </a:r>
            <a:endParaRPr kumimoji="1" lang="ja-JP" altLang="en-US" sz="28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004048" y="566124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y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932040" y="5373216"/>
            <a:ext cx="38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x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100392" y="4839543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</a:t>
            </a:r>
            <a:endParaRPr kumimoji="1" lang="ja-JP" altLang="en-US" sz="28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316416" y="5877272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y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172400" y="5373216"/>
            <a:ext cx="351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x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39552" y="3140968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(Rx, </a:t>
            </a:r>
            <a:r>
              <a:rPr kumimoji="1" lang="en-US" altLang="ja-JP" sz="2000" b="1" dirty="0" err="1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Ry</a:t>
            </a:r>
            <a:r>
              <a:rPr lang="en-US" altLang="ja-JP" sz="2000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)= (51</a:t>
            </a:r>
            <a:r>
              <a:rPr lang="en-US" altLang="ja-JP" sz="2000" b="1" dirty="0" smtClean="0">
                <a:solidFill>
                  <a:srgbClr val="791919"/>
                </a:solidFill>
                <a:latin typeface="Symbol" pitchFamily="18" charset="2"/>
                <a:ea typeface="メイリオ" pitchFamily="50" charset="-128"/>
                <a:cs typeface="メイリオ" pitchFamily="50" charset="-128"/>
              </a:rPr>
              <a:t>W</a:t>
            </a:r>
            <a:r>
              <a:rPr lang="en-US" altLang="ja-JP" sz="2000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, 100</a:t>
            </a:r>
            <a:r>
              <a:rPr lang="en-US" altLang="ja-JP" sz="2000" b="1" dirty="0" smtClean="0">
                <a:solidFill>
                  <a:srgbClr val="791919"/>
                </a:solidFill>
                <a:latin typeface="Symbol" pitchFamily="18" charset="2"/>
                <a:ea typeface="メイリオ" pitchFamily="50" charset="-128"/>
                <a:cs typeface="メイリオ" pitchFamily="50" charset="-128"/>
              </a:rPr>
              <a:t>W</a:t>
            </a:r>
            <a:r>
              <a:rPr lang="en-US" altLang="ja-JP" sz="2000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 is the best here,</a:t>
            </a:r>
          </a:p>
          <a:p>
            <a:r>
              <a:rPr lang="en-US" altLang="ja-JP" sz="2000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but there could be better ones… </a:t>
            </a:r>
          </a:p>
          <a:p>
            <a:r>
              <a:rPr kumimoji="1" lang="en-US" altLang="ja-JP" sz="2000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 </a:t>
            </a:r>
            <a:endParaRPr kumimoji="1" lang="ja-JP" altLang="en-US" sz="2000" b="1" dirty="0">
              <a:solidFill>
                <a:srgbClr val="79191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62" name="直線矢印コネクタ 61"/>
          <p:cNvCxnSpPr/>
          <p:nvPr/>
        </p:nvCxnSpPr>
        <p:spPr>
          <a:xfrm rot="5400000">
            <a:off x="3743908" y="4977172"/>
            <a:ext cx="504056" cy="1588"/>
          </a:xfrm>
          <a:prstGeom prst="straightConnector1">
            <a:avLst/>
          </a:prstGeom>
          <a:ln w="31750">
            <a:solidFill>
              <a:srgbClr val="79191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3679727" y="4437112"/>
            <a:ext cx="726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80 </a:t>
            </a:r>
            <a:r>
              <a:rPr lang="en-US" altLang="ja-JP" dirty="0" smtClean="0">
                <a:latin typeface="Symbol" pitchFamily="18" charset="2"/>
                <a:ea typeface="メイリオ" pitchFamily="50" charset="-128"/>
                <a:cs typeface="メイリオ" pitchFamily="50" charset="-128"/>
              </a:rPr>
              <a:t>W</a:t>
            </a:r>
            <a:endParaRPr lang="ja-JP" altLang="en-US" dirty="0"/>
          </a:p>
        </p:txBody>
      </p:sp>
      <p:cxnSp>
        <p:nvCxnSpPr>
          <p:cNvPr id="64" name="直線矢印コネクタ 63"/>
          <p:cNvCxnSpPr/>
          <p:nvPr/>
        </p:nvCxnSpPr>
        <p:spPr>
          <a:xfrm rot="5400000">
            <a:off x="7201086" y="5120394"/>
            <a:ext cx="504056" cy="1588"/>
          </a:xfrm>
          <a:prstGeom prst="straightConnector1">
            <a:avLst/>
          </a:prstGeom>
          <a:ln w="31750">
            <a:solidFill>
              <a:srgbClr val="79191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/>
          <p:cNvSpPr/>
          <p:nvPr/>
        </p:nvSpPr>
        <p:spPr>
          <a:xfrm>
            <a:off x="7164288" y="4581128"/>
            <a:ext cx="726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51 </a:t>
            </a:r>
            <a:r>
              <a:rPr lang="en-US" altLang="ja-JP" dirty="0" smtClean="0">
                <a:latin typeface="Symbol" pitchFamily="18" charset="2"/>
                <a:ea typeface="メイリオ" pitchFamily="50" charset="-128"/>
                <a:cs typeface="メイリオ" pitchFamily="50" charset="-128"/>
              </a:rPr>
              <a:t>W</a:t>
            </a:r>
            <a:endParaRPr lang="ja-JP" altLang="en-US" dirty="0"/>
          </a:p>
        </p:txBody>
      </p:sp>
      <p:sp>
        <p:nvSpPr>
          <p:cNvPr id="66" name="正方形/長方形 65"/>
          <p:cNvSpPr/>
          <p:nvPr/>
        </p:nvSpPr>
        <p:spPr>
          <a:xfrm>
            <a:off x="1763688" y="1599183"/>
            <a:ext cx="23599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err="1" smtClean="0">
                <a:solidFill>
                  <a:srgbClr val="791919"/>
                </a:solidFill>
                <a:latin typeface="Symbol" pitchFamily="18" charset="2"/>
              </a:rPr>
              <a:t>s</a:t>
            </a:r>
            <a:r>
              <a:rPr lang="en-US" altLang="ja-JP" sz="2400" b="1" baseline="-25000" dirty="0" err="1" smtClean="0">
                <a:solidFill>
                  <a:srgbClr val="791919"/>
                </a:solidFill>
              </a:rPr>
              <a:t>r</a:t>
            </a:r>
            <a:r>
              <a:rPr lang="en-US" altLang="ja-JP" sz="2400" b="1" dirty="0" smtClean="0">
                <a:solidFill>
                  <a:srgbClr val="791919"/>
                </a:solidFill>
              </a:rPr>
              <a:t> = </a:t>
            </a:r>
            <a:r>
              <a:rPr lang="en-US" altLang="ja-JP" sz="2400" b="1" dirty="0" err="1" smtClean="0">
                <a:solidFill>
                  <a:srgbClr val="791919"/>
                </a:solidFill>
              </a:rPr>
              <a:t>sqrt</a:t>
            </a:r>
            <a:r>
              <a:rPr lang="en-US" altLang="ja-JP" sz="2400" b="1" dirty="0" smtClean="0">
                <a:solidFill>
                  <a:srgbClr val="791919"/>
                </a:solidFill>
              </a:rPr>
              <a:t>(</a:t>
            </a:r>
            <a:r>
              <a:rPr lang="en-US" altLang="ja-JP" sz="2400" b="1" dirty="0" smtClean="0">
                <a:solidFill>
                  <a:srgbClr val="791919"/>
                </a:solidFill>
                <a:latin typeface="Symbol" pitchFamily="18" charset="2"/>
              </a:rPr>
              <a:t>s</a:t>
            </a:r>
            <a:r>
              <a:rPr lang="en-US" altLang="ja-JP" sz="2400" b="1" baseline="-25000" dirty="0" smtClean="0">
                <a:solidFill>
                  <a:srgbClr val="791919"/>
                </a:solidFill>
              </a:rPr>
              <a:t>x</a:t>
            </a:r>
            <a:r>
              <a:rPr lang="en-US" altLang="ja-JP" sz="2400" b="1" baseline="30000" dirty="0" smtClean="0">
                <a:solidFill>
                  <a:srgbClr val="791919"/>
                </a:solidFill>
              </a:rPr>
              <a:t>2</a:t>
            </a:r>
            <a:r>
              <a:rPr lang="en-US" altLang="ja-JP" sz="2400" b="1" dirty="0" smtClean="0">
                <a:solidFill>
                  <a:srgbClr val="791919"/>
                </a:solidFill>
              </a:rPr>
              <a:t>+</a:t>
            </a:r>
            <a:r>
              <a:rPr lang="en-US" altLang="ja-JP" sz="2400" b="1" dirty="0" smtClean="0">
                <a:solidFill>
                  <a:srgbClr val="791919"/>
                </a:solidFill>
                <a:latin typeface="Symbol" pitchFamily="18" charset="2"/>
              </a:rPr>
              <a:t>s</a:t>
            </a:r>
            <a:r>
              <a:rPr lang="en-US" altLang="ja-JP" sz="2400" b="1" baseline="-25000" dirty="0" smtClean="0">
                <a:solidFill>
                  <a:srgbClr val="791919"/>
                </a:solidFill>
              </a:rPr>
              <a:t>y</a:t>
            </a:r>
            <a:r>
              <a:rPr lang="en-US" altLang="ja-JP" sz="2400" b="1" baseline="30000" dirty="0" smtClean="0">
                <a:solidFill>
                  <a:srgbClr val="791919"/>
                </a:solidFill>
              </a:rPr>
              <a:t>2</a:t>
            </a:r>
            <a:r>
              <a:rPr lang="en-US" altLang="ja-JP" sz="2400" b="1" dirty="0" smtClean="0">
                <a:solidFill>
                  <a:srgbClr val="791919"/>
                </a:solidFill>
              </a:rPr>
              <a:t>)</a:t>
            </a:r>
            <a:endParaRPr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円/楕円 31"/>
          <p:cNvSpPr/>
          <p:nvPr/>
        </p:nvSpPr>
        <p:spPr>
          <a:xfrm>
            <a:off x="3995936" y="1340768"/>
            <a:ext cx="2016224" cy="108012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251520" y="2780928"/>
            <a:ext cx="3384376" cy="136815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827584" y="1484784"/>
            <a:ext cx="2880320" cy="108012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5508104" y="4797152"/>
            <a:ext cx="3563888" cy="158417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2699792" y="5517232"/>
            <a:ext cx="3888432" cy="136815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上矢印 11"/>
          <p:cNvSpPr/>
          <p:nvPr/>
        </p:nvSpPr>
        <p:spPr>
          <a:xfrm rot="3204408">
            <a:off x="3537291" y="-344045"/>
            <a:ext cx="1714226" cy="8329680"/>
          </a:xfrm>
          <a:prstGeom prst="upArrow">
            <a:avLst>
              <a:gd name="adj1" fmla="val 42255"/>
              <a:gd name="adj2" fmla="val 5866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080120"/>
          </a:xfrm>
        </p:spPr>
        <p:txBody>
          <a:bodyPr/>
          <a:lstStyle/>
          <a:p>
            <a:r>
              <a:rPr lang="en-US" altLang="ja-JP" dirty="0" smtClean="0"/>
              <a:t>Our efforts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19243"/>
          <a:stretch>
            <a:fillRect/>
          </a:stretch>
        </p:blipFill>
        <p:spPr bwMode="auto">
          <a:xfrm>
            <a:off x="323528" y="5690426"/>
            <a:ext cx="1296144" cy="1039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5868144" y="3894147"/>
            <a:ext cx="2555776" cy="830997"/>
          </a:xfrm>
          <a:prstGeom prst="rect">
            <a:avLst/>
          </a:prstGeom>
          <a:solidFill>
            <a:srgbClr val="791919"/>
          </a:solidFill>
        </p:spPr>
        <p:txBody>
          <a:bodyPr wrap="square" rtlCol="0">
            <a:spAutoFit/>
          </a:bodyPr>
          <a:lstStyle/>
          <a:p>
            <a:r>
              <a:rPr lang="en-US" altLang="ja-JP" sz="2400" b="1" i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Gamma-ray measurement</a:t>
            </a:r>
            <a:endParaRPr kumimoji="1" lang="ja-JP" altLang="en-US" sz="2400" b="1" i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889556"/>
            <a:ext cx="3100592" cy="523220"/>
          </a:xfrm>
          <a:prstGeom prst="rect">
            <a:avLst/>
          </a:prstGeom>
          <a:solidFill>
            <a:srgbClr val="791919"/>
          </a:solidFill>
        </p:spPr>
        <p:txBody>
          <a:bodyPr wrap="none" rtlCol="0">
            <a:spAutoFit/>
          </a:bodyPr>
          <a:lstStyle/>
          <a:p>
            <a:r>
              <a:rPr lang="en-US" altLang="ja-JP" sz="2800" b="1" i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PET application</a:t>
            </a:r>
            <a:endParaRPr kumimoji="1" lang="ja-JP" altLang="en-US" sz="2800" b="1" i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520" y="2535287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Better pos. res.</a:t>
            </a:r>
            <a:endParaRPr kumimoji="1" lang="ja-JP" altLang="en-US" sz="4800" i="1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9552" y="1484784"/>
            <a:ext cx="783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TOF</a:t>
            </a:r>
            <a:endParaRPr kumimoji="1" lang="ja-JP" altLang="en-US" sz="2400" i="1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98609" y="5487615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Low threshold</a:t>
            </a:r>
            <a:endParaRPr kumimoji="1" lang="ja-JP" altLang="en-US" sz="2400" i="1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17711" t="7512" r="11443" b="12488"/>
          <a:stretch>
            <a:fillRect/>
          </a:stretch>
        </p:blipFill>
        <p:spPr bwMode="auto">
          <a:xfrm>
            <a:off x="2075723" y="3501008"/>
            <a:ext cx="249627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テキスト ボックス 12"/>
          <p:cNvSpPr txBox="1"/>
          <p:nvPr/>
        </p:nvSpPr>
        <p:spPr>
          <a:xfrm>
            <a:off x="1331640" y="3501008"/>
            <a:ext cx="181331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Kato+11 (in prep)</a:t>
            </a:r>
            <a:endParaRPr kumimoji="1" lang="ja-JP" altLang="en-US" dirty="0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860042"/>
            <a:ext cx="2304256" cy="187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テキスト ボックス 15"/>
          <p:cNvSpPr txBox="1"/>
          <p:nvPr/>
        </p:nvSpPr>
        <p:spPr>
          <a:xfrm>
            <a:off x="7325257" y="5425479"/>
            <a:ext cx="80887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Miura+</a:t>
            </a:r>
            <a:endParaRPr kumimoji="1" lang="ja-JP" altLang="en-US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03848" y="4931876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4x4 + FPC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115616" y="1772816"/>
            <a:ext cx="242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edicated “fast” LSI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059832" y="6093296"/>
            <a:ext cx="2975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Coincidence technique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148064" y="5661248"/>
            <a:ext cx="2130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Waveform-DAQ</a:t>
            </a:r>
            <a:endParaRPr kumimoji="1" lang="ja-JP" altLang="en-US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148064" y="4725144"/>
            <a:ext cx="2438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BG </a:t>
            </a:r>
            <a:r>
              <a:rPr lang="en-US" altLang="ja-JP" sz="2400" i="1" u="sng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surpression</a:t>
            </a:r>
            <a:endParaRPr kumimoji="1" lang="ja-JP" altLang="en-US" sz="2400" i="1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084168" y="5117122"/>
            <a:ext cx="2478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Phoswitch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counter</a:t>
            </a:r>
            <a:endParaRPr kumimoji="1" lang="ja-JP" altLang="en-US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465980" y="55085"/>
            <a:ext cx="2638864" cy="954107"/>
          </a:xfrm>
          <a:prstGeom prst="rect">
            <a:avLst/>
          </a:prstGeom>
          <a:solidFill>
            <a:srgbClr val="791919"/>
          </a:solidFill>
        </p:spPr>
        <p:txBody>
          <a:bodyPr wrap="none" rtlCol="0">
            <a:spAutoFit/>
          </a:bodyPr>
          <a:lstStyle/>
          <a:p>
            <a:r>
              <a:rPr lang="en-US" altLang="ja-JP" sz="2800" b="1" i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MPPCs </a:t>
            </a:r>
          </a:p>
          <a:p>
            <a:r>
              <a:rPr lang="en-US" altLang="ja-JP" sz="2800" b="1" i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development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75656" y="2132856"/>
            <a:ext cx="221855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Matsuda+11 (in prep)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11560" y="3131676"/>
            <a:ext cx="2476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Sub-mm LYSO array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779912" y="6402814"/>
            <a:ext cx="27168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Poster [20] by Miura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375095" y="1412776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DOI</a:t>
            </a:r>
            <a:endParaRPr kumimoji="1" lang="ja-JP" altLang="en-US" sz="2400" i="1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788024" y="1897087"/>
            <a:ext cx="80887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Miura</a:t>
            </a:r>
            <a:r>
              <a:rPr kumimoji="1"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+</a:t>
            </a:r>
            <a:endParaRPr kumimoji="1" lang="ja-JP" altLang="en-US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51520" y="446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13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084168" y="3347700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Buttable</a:t>
            </a:r>
            <a:r>
              <a:rPr kumimoji="1"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8x8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3419872" y="2636912"/>
            <a:ext cx="1296144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3275856" y="2761183"/>
            <a:ext cx="15458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Waveform-DAQ</a:t>
            </a:r>
            <a:endParaRPr lang="ja-JP" altLang="en-US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987824" y="2545159"/>
            <a:ext cx="15247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signal precision</a:t>
            </a:r>
            <a:endParaRPr lang="ja-JP" altLang="en-US" sz="1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 smtClean="0"/>
              <a:t>Waveform acquisition</a:t>
            </a:r>
            <a:endParaRPr kumimoji="1"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446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14</a:t>
            </a:r>
            <a:endParaRPr kumimoji="1" lang="ja-JP" altLang="en-US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1080120" cy="11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コンテンツ プレースホルダ 2"/>
          <p:cNvSpPr>
            <a:spLocks noGrp="1"/>
          </p:cNvSpPr>
          <p:nvPr>
            <p:ph idx="1"/>
          </p:nvPr>
        </p:nvSpPr>
        <p:spPr>
          <a:xfrm>
            <a:off x="1728192" y="980728"/>
            <a:ext cx="7668344" cy="15121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2000" dirty="0" smtClean="0"/>
              <a:t>Domino Ring Sampler 4 : Fast analog memory LSI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/>
              <a:t>developed for particle experiments (MEG, MAGIC,..)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1800" dirty="0" smtClean="0"/>
              <a:t>Low cost, low power  : 140 </a:t>
            </a:r>
            <a:r>
              <a:rPr lang="en-US" altLang="ja-JP" sz="1800" dirty="0" err="1" smtClean="0"/>
              <a:t>mW</a:t>
            </a:r>
            <a:r>
              <a:rPr lang="en-US" altLang="ja-JP" sz="1800" dirty="0" smtClean="0"/>
              <a:t>/8ch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1800" dirty="0" smtClean="0"/>
              <a:t>fast sampling : Max 5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GHz,  1 V/12 bit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70220" y="4433175"/>
            <a:ext cx="4329772" cy="2524218"/>
            <a:chOff x="4839003" y="904968"/>
            <a:chExt cx="4160981" cy="2405848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6056" y="904968"/>
              <a:ext cx="3923928" cy="2199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7668344" y="2941484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/>
                <a:t>Time (ns)</a:t>
              </a:r>
              <a:endParaRPr kumimoji="1" lang="en-US" altLang="ja-JP" b="1" dirty="0" smtClean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16200000">
              <a:off x="4152236" y="1731467"/>
              <a:ext cx="1728468" cy="354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Voltage (mV)</a:t>
              </a:r>
              <a:endParaRPr kumimoji="1"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509120"/>
            <a:ext cx="2376264" cy="2100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437112"/>
            <a:ext cx="2376264" cy="221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正方形/長方形 31"/>
          <p:cNvSpPr/>
          <p:nvPr/>
        </p:nvSpPr>
        <p:spPr>
          <a:xfrm>
            <a:off x="251520" y="2996952"/>
            <a:ext cx="52200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Suit for large number of channels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Digital filtering &amp; noise reduction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Capable of pulse shape discrimination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etc… lots of potential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464148" y="2463279"/>
            <a:ext cx="43238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u="sng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Applicable to (DOI-)PET !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940152" y="2445856"/>
            <a:ext cx="2616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u="sng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Demonstration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580112" y="2877904"/>
            <a:ext cx="3563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3x3mm</a:t>
            </a:r>
            <a:r>
              <a:rPr lang="en-US" altLang="ja-JP" sz="2000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MPPC + LYSO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w/ current amp.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 </a:t>
            </a:r>
            <a:r>
              <a:rPr lang="en-US" altLang="ja-JP" sz="2000" baseline="30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</a:t>
            </a:r>
            <a:r>
              <a:rPr lang="en-US" altLang="ja-JP" sz="2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, G=7.5e5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Spectra obtained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Noise level reduced 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675667" y="4623519"/>
            <a:ext cx="98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137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</a:t>
            </a:r>
            <a:endParaRPr kumimoji="1" lang="ja-JP" altLang="en-US" sz="2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987824" y="6146140"/>
            <a:ext cx="98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137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</a:t>
            </a:r>
            <a:endParaRPr kumimoji="1" lang="ja-JP" altLang="en-US" sz="2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124169" y="4509120"/>
            <a:ext cx="1019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109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Cd</a:t>
            </a:r>
            <a:endParaRPr kumimoji="1" lang="ja-JP" altLang="en-US" sz="2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02267" y="6516052"/>
            <a:ext cx="138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Energy (</a:t>
            </a:r>
            <a:r>
              <a:rPr lang="en-US" altLang="ja-JP" b="1" dirty="0" err="1" smtClean="0"/>
              <a:t>keV</a:t>
            </a:r>
            <a:r>
              <a:rPr lang="en-US" altLang="ja-JP" b="1" dirty="0" smtClean="0"/>
              <a:t>)</a:t>
            </a:r>
            <a:endParaRPr kumimoji="1" lang="en-US" altLang="ja-JP" b="1" dirty="0" smtClean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68344" y="6525344"/>
            <a:ext cx="138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Energy (</a:t>
            </a:r>
            <a:r>
              <a:rPr lang="en-US" altLang="ja-JP" b="1" dirty="0" err="1" smtClean="0"/>
              <a:t>keV</a:t>
            </a:r>
            <a:r>
              <a:rPr lang="en-US" altLang="ja-JP" b="1" dirty="0" smtClean="0"/>
              <a:t>)</a:t>
            </a:r>
            <a:endParaRPr kumimoji="1" lang="en-US" altLang="ja-JP" b="1" dirty="0" smtClean="0"/>
          </a:p>
        </p:txBody>
      </p:sp>
      <p:sp>
        <p:nvSpPr>
          <p:cNvPr id="46" name="正方形/長方形 45"/>
          <p:cNvSpPr/>
          <p:nvPr/>
        </p:nvSpPr>
        <p:spPr>
          <a:xfrm>
            <a:off x="7668344" y="6021288"/>
            <a:ext cx="11288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Q-ADC</a:t>
            </a:r>
          </a:p>
          <a:p>
            <a:r>
              <a:rPr lang="en-US" altLang="ja-JP" sz="1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waveform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683568" y="2051556"/>
            <a:ext cx="986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(S. </a:t>
            </a:r>
            <a:r>
              <a:rPr lang="en-US" altLang="ja-JP" dirty="0" err="1" smtClean="0"/>
              <a:t>Ritt</a:t>
            </a:r>
            <a:r>
              <a:rPr lang="en-US" altLang="ja-JP" dirty="0" smtClean="0"/>
              <a:t>+)</a:t>
            </a:r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5743121" y="5209455"/>
            <a:ext cx="8451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662keV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7882649" y="5229200"/>
            <a:ext cx="7938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88 </a:t>
            </a:r>
            <a:r>
              <a:rPr lang="en-US" altLang="ja-JP" sz="1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keV</a:t>
            </a:r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7020272" y="4869160"/>
            <a:ext cx="7938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22 </a:t>
            </a:r>
            <a:r>
              <a:rPr lang="en-US" altLang="ja-JP" sz="1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keV</a:t>
            </a:r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83568" y="6186790"/>
            <a:ext cx="1743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en-US" altLang="ja-JP" sz="1600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digital filtered</a:t>
            </a:r>
            <a:r>
              <a:rPr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kumimoji="1" lang="ja-JP" altLang="en-US" sz="1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196752"/>
            <a:ext cx="7416824" cy="525658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sz="2800" dirty="0" smtClean="0"/>
              <a:t>MPPC is a promising </a:t>
            </a:r>
            <a:r>
              <a:rPr kumimoji="1" lang="en-US" altLang="ja-JP" sz="2800" dirty="0" err="1" smtClean="0"/>
              <a:t>photosensor</a:t>
            </a:r>
            <a:r>
              <a:rPr kumimoji="1" lang="en-US" altLang="ja-JP" sz="2800" dirty="0" smtClean="0"/>
              <a:t>, especially for TOF-PET scanner </a:t>
            </a:r>
          </a:p>
          <a:p>
            <a:pPr>
              <a:buFont typeface="Wingdings" pitchFamily="2" charset="2"/>
              <a:buChar char="Ø"/>
            </a:pPr>
            <a:endParaRPr kumimoji="1" lang="en-US" altLang="ja-JP" sz="2800" dirty="0" smtClean="0"/>
          </a:p>
          <a:p>
            <a:pPr>
              <a:buFont typeface="Wingdings" pitchFamily="2" charset="2"/>
              <a:buChar char="Ø"/>
            </a:pPr>
            <a:r>
              <a:rPr kumimoji="1" lang="en-US" altLang="ja-JP" sz="2800" dirty="0" smtClean="0"/>
              <a:t>We developed a monolithic 4x4 MPPC array to be applied for </a:t>
            </a:r>
            <a:r>
              <a:rPr lang="en-US" altLang="ja-JP" sz="2800" dirty="0" smtClean="0"/>
              <a:t>PET</a:t>
            </a:r>
          </a:p>
          <a:p>
            <a:pPr>
              <a:buFont typeface="Wingdings" pitchFamily="2" charset="2"/>
              <a:buChar char="Ø"/>
            </a:pPr>
            <a:endParaRPr kumimoji="1" lang="en-US" altLang="ja-JP" sz="2800" dirty="0" smtClean="0"/>
          </a:p>
          <a:p>
            <a:pPr>
              <a:buFont typeface="Wingdings" pitchFamily="2" charset="2"/>
              <a:buChar char="Ø"/>
            </a:pPr>
            <a:r>
              <a:rPr kumimoji="1" lang="en-US" altLang="ja-JP" sz="2800" dirty="0" smtClean="0"/>
              <a:t>We showed the performance of the array as a gamma-ray detector</a:t>
            </a:r>
          </a:p>
          <a:p>
            <a:pPr>
              <a:buFont typeface="Wingdings" pitchFamily="2" charset="2"/>
              <a:buChar char="Ø"/>
            </a:pPr>
            <a:endParaRPr kumimoji="1" lang="en-US" altLang="ja-JP" sz="2800" dirty="0" smtClean="0"/>
          </a:p>
          <a:p>
            <a:pPr>
              <a:buFont typeface="Wingdings" pitchFamily="2" charset="2"/>
              <a:buChar char="Ø"/>
            </a:pPr>
            <a:r>
              <a:rPr lang="en-US" altLang="ja-JP" sz="2800" dirty="0" smtClean="0"/>
              <a:t>LYSO(</a:t>
            </a:r>
            <a:r>
              <a:rPr lang="en-US" altLang="ja-JP" sz="2800" dirty="0" err="1" smtClean="0"/>
              <a:t>Ce</a:t>
            </a:r>
            <a:r>
              <a:rPr lang="en-US" altLang="ja-JP" sz="2800" dirty="0" smtClean="0"/>
              <a:t>) is better than </a:t>
            </a:r>
            <a:r>
              <a:rPr lang="en-US" altLang="ja-JP" sz="2800" dirty="0" err="1" smtClean="0"/>
              <a:t>LuAG</a:t>
            </a:r>
            <a:r>
              <a:rPr lang="en-US" altLang="ja-JP" sz="2800" dirty="0" smtClean="0"/>
              <a:t>(Pr) at this moment, even with the wavelength shifter</a:t>
            </a:r>
          </a:p>
          <a:p>
            <a:pPr>
              <a:buFont typeface="Wingdings" pitchFamily="2" charset="2"/>
              <a:buChar char="Ø"/>
            </a:pPr>
            <a:endParaRPr lang="en-US" altLang="ja-JP" sz="2800" dirty="0" smtClean="0"/>
          </a:p>
          <a:p>
            <a:pPr>
              <a:buFont typeface="Wingdings" pitchFamily="2" charset="2"/>
              <a:buChar char="Ø"/>
            </a:pPr>
            <a:r>
              <a:rPr lang="en-US" altLang="ja-JP" sz="2800" dirty="0" smtClean="0"/>
              <a:t>We also demonstrated the charge division readout which works well. </a:t>
            </a:r>
          </a:p>
          <a:p>
            <a:pPr>
              <a:buFont typeface="Wingdings" pitchFamily="2" charset="2"/>
              <a:buChar char="Ø"/>
            </a:pPr>
            <a:endParaRPr lang="en-US" altLang="ja-JP" sz="2800" dirty="0" smtClean="0"/>
          </a:p>
          <a:p>
            <a:pPr>
              <a:buFont typeface="Wingdings" pitchFamily="2" charset="2"/>
              <a:buChar char="Ø"/>
            </a:pPr>
            <a:r>
              <a:rPr lang="en-US" altLang="ja-JP" sz="2800" dirty="0" smtClean="0"/>
              <a:t>Lots of wonderful results will be published soon !</a:t>
            </a:r>
          </a:p>
          <a:p>
            <a:endParaRPr lang="en-US" altLang="ja-JP" sz="2800" dirty="0" smtClean="0"/>
          </a:p>
          <a:p>
            <a:endParaRPr lang="en-US" altLang="ja-JP" sz="2800" dirty="0" smtClean="0"/>
          </a:p>
          <a:p>
            <a:endParaRPr lang="en-US" altLang="ja-JP" sz="2800" dirty="0" smtClean="0"/>
          </a:p>
          <a:p>
            <a:endParaRPr lang="en-US" altLang="ja-JP" sz="2800" dirty="0" smtClean="0"/>
          </a:p>
          <a:p>
            <a:endParaRPr lang="en-US" altLang="ja-JP" sz="2800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446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15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2692895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PET and Semiconductor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sensors</a:t>
            </a:r>
          </a:p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Performance of the MPPC array</a:t>
            </a:r>
          </a:p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Charge division readout</a:t>
            </a:r>
          </a:p>
          <a:p>
            <a:r>
              <a:rPr lang="en-US" altLang="ja-JP" dirty="0" smtClean="0"/>
              <a:t>Other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applications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dirty="0" smtClean="0"/>
              <a:t>S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ummary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869160"/>
            <a:ext cx="2376264" cy="178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t="19243"/>
          <a:stretch>
            <a:fillRect/>
          </a:stretch>
        </p:blipFill>
        <p:spPr bwMode="auto">
          <a:xfrm>
            <a:off x="3923928" y="4869160"/>
            <a:ext cx="2214441" cy="177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072"/>
          <a:stretch>
            <a:fillRect/>
          </a:stretch>
        </p:blipFill>
        <p:spPr bwMode="auto">
          <a:xfrm>
            <a:off x="6372200" y="4773742"/>
            <a:ext cx="2354185" cy="208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251520" y="44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/>
          <p:cNvSpPr/>
          <p:nvPr/>
        </p:nvSpPr>
        <p:spPr>
          <a:xfrm rot="2176947">
            <a:off x="7940377" y="2682009"/>
            <a:ext cx="258625" cy="41384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 rot="2176947">
            <a:off x="6244522" y="5350672"/>
            <a:ext cx="258625" cy="41384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PET and our approach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536" y="1509752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Semiconductor </a:t>
            </a:r>
            <a:r>
              <a:rPr lang="en-US" altLang="ja-JP" sz="2000" b="1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photosensors</a:t>
            </a:r>
            <a:r>
              <a:rPr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are promising &amp; successful</a:t>
            </a:r>
            <a:endParaRPr kumimoji="1" lang="ja-JP" altLang="en-US" sz="2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5536" y="1023119"/>
            <a:ext cx="849700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Positron Emission Tomography : </a:t>
            </a:r>
            <a:r>
              <a:rPr kumimoji="1" lang="en-US" altLang="ja-JP" sz="2400" b="1" dirty="0" err="1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</a:t>
            </a:r>
            <a:r>
              <a:rPr kumimoji="1" lang="en-US" altLang="ja-JP" sz="2400" b="1" baseline="30000" dirty="0" err="1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+</a:t>
            </a:r>
            <a:r>
              <a:rPr kumimoji="1" lang="en-US" altLang="ja-JP" sz="2400" b="1" dirty="0" err="1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</a:t>
            </a:r>
            <a:r>
              <a:rPr kumimoji="1" lang="en-US" altLang="ja-JP" sz="2400" b="1" baseline="30000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</a:t>
            </a:r>
            <a:r>
              <a:rPr kumimoji="1" lang="en-US" altLang="ja-JP" sz="2400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→ </a:t>
            </a:r>
            <a:r>
              <a:rPr kumimoji="1" lang="en-US" altLang="ja-JP" sz="2400" b="1" dirty="0" err="1" smtClean="0">
                <a:solidFill>
                  <a:srgbClr val="791919"/>
                </a:solidFill>
                <a:latin typeface="Symbol" pitchFamily="18" charset="2"/>
                <a:ea typeface="メイリオ" pitchFamily="50" charset="-128"/>
                <a:cs typeface="メイリオ" pitchFamily="50" charset="-128"/>
              </a:rPr>
              <a:t>gg</a:t>
            </a:r>
            <a:r>
              <a:rPr kumimoji="1" lang="en-US" altLang="ja-JP" sz="2400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imaging </a:t>
            </a:r>
            <a:endParaRPr kumimoji="1" lang="ja-JP" altLang="en-US" sz="2400" b="1" dirty="0">
              <a:solidFill>
                <a:srgbClr val="79191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8566" y="5301208"/>
            <a:ext cx="147302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682666" y="1916832"/>
            <a:ext cx="80657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Compactness, low power, mass productivity, easy handling…</a:t>
            </a:r>
          </a:p>
          <a:p>
            <a:endParaRPr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buFont typeface="Wingdings" pitchFamily="2" charset="2"/>
              <a:buChar char="Ø"/>
            </a:pPr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Insensitive to magnetic fields </a:t>
            </a:r>
          </a:p>
          <a:p>
            <a:endParaRPr kumimoji="1"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APD-PET project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kumimoji="1" lang="ja-JP" altLang="en-US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15616" y="2276872"/>
            <a:ext cx="7749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</a:t>
            </a:r>
            <a:r>
              <a:rPr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Realized large number of channels, fine/complex configurations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→ “DOI-PET”</a:t>
            </a:r>
            <a:endParaRPr kumimoji="1" lang="ja-JP" altLang="en-US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87624" y="3171165"/>
            <a:ext cx="180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 “MRI-PET”</a:t>
            </a:r>
            <a:endParaRPr kumimoji="1" lang="ja-JP" altLang="en-US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328592"/>
            <a:ext cx="1486222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テキスト ボックス 19"/>
          <p:cNvSpPr txBox="1"/>
          <p:nvPr/>
        </p:nvSpPr>
        <p:spPr>
          <a:xfrm>
            <a:off x="1259632" y="3789040"/>
            <a:ext cx="4102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 dedicated LSI </a:t>
            </a:r>
            <a:r>
              <a:rPr lang="en-US" altLang="ja-JP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en-US" altLang="ja-JP" sz="1600" i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Koizumi+10</a:t>
            </a:r>
            <a:r>
              <a:rPr lang="en-US" altLang="ja-JP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en-US" altLang="ja-JP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 sub-mm resolution </a:t>
            </a:r>
            <a:r>
              <a:rPr lang="en-US" altLang="ja-JP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en-US" altLang="ja-JP" sz="1600" i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Kataoka+10</a:t>
            </a:r>
            <a:r>
              <a:rPr lang="en-US" altLang="ja-JP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en-US" altLang="ja-JP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 </a:t>
            </a:r>
            <a:r>
              <a:rPr lang="en-US" altLang="ja-JP" b="1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&gt;a few ns time res. 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en-US" altLang="ja-JP" sz="1600" i="1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Matsuda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4574" y="5322980"/>
            <a:ext cx="216024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テキスト ボックス 12"/>
          <p:cNvSpPr txBox="1"/>
          <p:nvPr/>
        </p:nvSpPr>
        <p:spPr>
          <a:xfrm>
            <a:off x="5436096" y="6525344"/>
            <a:ext cx="155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Kataoka+10</a:t>
            </a:r>
            <a:endParaRPr kumimoji="1" lang="ja-JP" altLang="en-US" i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1520" y="5373216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16x16 APDs</a:t>
            </a:r>
            <a:endParaRPr kumimoji="1" lang="ja-JP" altLang="en-US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628316" y="4757082"/>
            <a:ext cx="3375732" cy="400110"/>
          </a:xfrm>
          <a:prstGeom prst="rect">
            <a:avLst/>
          </a:prstGeom>
          <a:solidFill>
            <a:srgbClr val="791919"/>
          </a:solidFill>
          <a:ln>
            <a:solidFill>
              <a:srgbClr val="791919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MPPC can overcome !!  </a:t>
            </a:r>
            <a:endParaRPr kumimoji="1" lang="ja-JP" altLang="en-US" sz="20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472121" y="5301208"/>
            <a:ext cx="1523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PET module</a:t>
            </a:r>
            <a:endParaRPr kumimoji="1" lang="ja-JP" altLang="en-US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067944" y="5301208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22</a:t>
            </a:r>
            <a:r>
              <a:rPr kumimoji="1" lang="en-US" altLang="ja-JP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Na image</a:t>
            </a:r>
            <a:endParaRPr kumimoji="1" lang="ja-JP" altLang="en-US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5887576" y="2916233"/>
            <a:ext cx="2664296" cy="26642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 rot="1942921">
            <a:off x="7045589" y="2408289"/>
            <a:ext cx="323213" cy="3611607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星 7 27"/>
          <p:cNvSpPr/>
          <p:nvPr/>
        </p:nvSpPr>
        <p:spPr>
          <a:xfrm>
            <a:off x="7255728" y="3852337"/>
            <a:ext cx="288032" cy="288032"/>
          </a:xfrm>
          <a:prstGeom prst="star7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9" name="左右矢印 28"/>
          <p:cNvSpPr/>
          <p:nvPr/>
        </p:nvSpPr>
        <p:spPr>
          <a:xfrm rot="2199508">
            <a:off x="6550418" y="4542867"/>
            <a:ext cx="720080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右矢印 29"/>
          <p:cNvSpPr/>
          <p:nvPr/>
        </p:nvSpPr>
        <p:spPr>
          <a:xfrm rot="18252897">
            <a:off x="6713174" y="3582975"/>
            <a:ext cx="720080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28484" y="3318664"/>
            <a:ext cx="783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TOF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039704" y="490284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DOI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 rot="2418333">
            <a:off x="7858080" y="2855345"/>
            <a:ext cx="79208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 rot="2418333">
            <a:off x="5769848" y="5180905"/>
            <a:ext cx="79208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/>
          <p:nvPr/>
        </p:nvCxnSpPr>
        <p:spPr>
          <a:xfrm rot="16200000" flipH="1" flipV="1">
            <a:off x="6124005" y="5322507"/>
            <a:ext cx="329482" cy="2794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16200000" flipH="1" flipV="1">
            <a:off x="5895231" y="5151712"/>
            <a:ext cx="329482" cy="2794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rot="16200000" flipH="1" flipV="1">
            <a:off x="7994349" y="2847456"/>
            <a:ext cx="329482" cy="2794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rot="16200000" flipH="1" flipV="1">
            <a:off x="8217065" y="3002358"/>
            <a:ext cx="329482" cy="2794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251520" y="44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328063" y="5805264"/>
            <a:ext cx="28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TOF &amp; DOI information </a:t>
            </a:r>
          </a:p>
          <a:p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improve position accuracy</a:t>
            </a:r>
            <a:endParaRPr kumimoji="1" lang="ja-JP" altLang="en-US" sz="1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Muti</a:t>
            </a:r>
            <a:r>
              <a:rPr kumimoji="1" lang="en-US" altLang="ja-JP" dirty="0" smtClean="0"/>
              <a:t>-Pixel Photon Counter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3568" y="1052736"/>
            <a:ext cx="78974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2D-array of APDs operated in Geiger mode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Charges proportional to the number of fired APDs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low bias voltage (&lt;100V)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high gain (10</a:t>
            </a:r>
            <a:r>
              <a:rPr lang="en-US" altLang="ja-JP" sz="2400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5-6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Insensitive to magnetic field 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323528" y="3212976"/>
            <a:ext cx="7029619" cy="3725652"/>
            <a:chOff x="609865" y="2410368"/>
            <a:chExt cx="8075581" cy="4280005"/>
          </a:xfrm>
        </p:grpSpPr>
        <p:pic>
          <p:nvPicPr>
            <p:cNvPr id="7169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2587" y="2410368"/>
              <a:ext cx="7541468" cy="4186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グループ化 9"/>
            <p:cNvGrpSpPr/>
            <p:nvPr/>
          </p:nvGrpSpPr>
          <p:grpSpPr>
            <a:xfrm>
              <a:off x="609865" y="2796199"/>
              <a:ext cx="8075581" cy="3894174"/>
              <a:chOff x="609865" y="2796199"/>
              <a:chExt cx="8075581" cy="3894174"/>
            </a:xfrm>
          </p:grpSpPr>
          <p:sp>
            <p:nvSpPr>
              <p:cNvPr id="6" name="正方形/長方形 5"/>
              <p:cNvSpPr/>
              <p:nvPr/>
            </p:nvSpPr>
            <p:spPr>
              <a:xfrm>
                <a:off x="5738649" y="2796199"/>
                <a:ext cx="2946797" cy="7964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609865" y="6132872"/>
                <a:ext cx="5017520" cy="5575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276872"/>
            <a:ext cx="2880320" cy="2168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251520" y="44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Characteristics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467545" y="1124744"/>
          <a:ext cx="8352925" cy="27736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808311"/>
                <a:gridCol w="1368152"/>
                <a:gridCol w="1080120"/>
                <a:gridCol w="1425757"/>
                <a:gridCol w="167058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919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PMT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19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PD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19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APD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19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MPPC</a:t>
                      </a:r>
                      <a:endParaRPr kumimoji="1" lang="ja-JP" altLang="en-US" sz="2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191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Gain</a:t>
                      </a:r>
                      <a:endParaRPr kumimoji="1" lang="ja-JP" altLang="en-US" sz="2000" i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r>
                        <a:rPr kumimoji="1" lang="en-US" altLang="ja-JP" sz="2000" b="1" baseline="30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5-6</a:t>
                      </a:r>
                      <a:endParaRPr kumimoji="1" lang="ja-JP" altLang="en-US" sz="2000" b="1" baseline="30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50-100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r>
                        <a:rPr kumimoji="1" lang="en-US" altLang="ja-JP" sz="2000" b="1" baseline="300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5-6</a:t>
                      </a:r>
                      <a:endParaRPr kumimoji="1" lang="ja-JP" altLang="en-US" sz="2000" b="1" baseline="300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Q.E.</a:t>
                      </a:r>
                      <a:r>
                        <a:rPr kumimoji="1" lang="en-US" altLang="ja-JP" sz="2000" i="1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(PDE)</a:t>
                      </a:r>
                      <a:endParaRPr kumimoji="1" lang="ja-JP" altLang="en-US" sz="2000" i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&gt;25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&gt;80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&gt;25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Volume</a:t>
                      </a:r>
                      <a:endParaRPr kumimoji="1" lang="ja-JP" altLang="en-US" sz="2000" i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large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small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baseline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Interfered by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Yes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No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Structure</a:t>
                      </a:r>
                      <a:endParaRPr kumimoji="1" lang="ja-JP" altLang="en-US" sz="2000" i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complex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simple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Power Consumption</a:t>
                      </a:r>
                      <a:endParaRPr kumimoji="1" lang="ja-JP" altLang="en-US" sz="2000" i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high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low</a:t>
                      </a:r>
                      <a:endParaRPr kumimoji="1" lang="ja-JP" altLang="en-US" sz="2000" b="1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164288" y="980728"/>
            <a:ext cx="1728192" cy="1584176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3275856" y="2204864"/>
            <a:ext cx="1440160" cy="19442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6012160" y="2132856"/>
            <a:ext cx="1440160" cy="19442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72200" y="4149080"/>
            <a:ext cx="2072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better for PET</a:t>
            </a:r>
            <a:endParaRPr kumimoji="1" lang="ja-JP" altLang="en-US" sz="2000" b="1" i="1" dirty="0">
              <a:solidFill>
                <a:schemeClr val="tx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左右矢印 8"/>
          <p:cNvSpPr/>
          <p:nvPr/>
        </p:nvSpPr>
        <p:spPr>
          <a:xfrm>
            <a:off x="4572000" y="2636912"/>
            <a:ext cx="1584176" cy="79208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552" y="4191471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MPPC </a:t>
            </a:r>
            <a:r>
              <a:rPr kumimoji="1" lang="en-US" altLang="ja-JP" sz="2400" b="1" u="sng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vs</a:t>
            </a:r>
            <a:r>
              <a:rPr kumimoji="1" lang="en-US" altLang="ja-JP" sz="24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APD</a:t>
            </a:r>
            <a:endParaRPr kumimoji="1" lang="ja-JP" altLang="en-US" sz="2400" b="1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9552" y="4653136"/>
            <a:ext cx="86409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higher gain, doesn’t need CSAs</a:t>
            </a:r>
          </a:p>
          <a:p>
            <a:pPr lvl="1">
              <a:buFont typeface="Wingdings" pitchFamily="2" charset="2"/>
              <a:buChar char="Ø"/>
            </a:pPr>
            <a:r>
              <a:rPr kumimoji="1"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much better S/N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much better timing resolution (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suit for TOF-PET, </a:t>
            </a:r>
            <a:r>
              <a:rPr lang="en-US" altLang="ja-JP" sz="20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next slide)</a:t>
            </a:r>
            <a:endParaRPr kumimoji="1" lang="en-US" altLang="ja-JP" sz="2000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less photo-detection efficiency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worse </a:t>
            </a:r>
            <a:r>
              <a:rPr lang="en-US" altLang="ja-JP" sz="2000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energy resolution (</a:t>
            </a:r>
            <a:r>
              <a:rPr lang="en-US" altLang="ja-JP" sz="2000" i="1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see </a:t>
            </a:r>
            <a:r>
              <a:rPr lang="en-US" altLang="ja-JP" sz="2000" b="1" i="1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Poster [20] by Miura  </a:t>
            </a:r>
            <a:r>
              <a:rPr lang="en-US" altLang="ja-JP" sz="2000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narrower dynamic range due to the limited number of pixels</a:t>
            </a:r>
          </a:p>
          <a:p>
            <a:pPr lvl="1">
              <a:buFont typeface="Wingdings" pitchFamily="2" charset="2"/>
              <a:buChar char="Ø"/>
            </a:pPr>
            <a:r>
              <a:rPr kumimoji="1" lang="en-US" altLang="ja-JP" sz="2000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need linearity correction</a:t>
            </a:r>
          </a:p>
          <a:p>
            <a:pPr lvl="1">
              <a:buFont typeface="Wingdings" pitchFamily="2" charset="2"/>
              <a:buChar char="Ø"/>
            </a:pPr>
            <a:endParaRPr kumimoji="1"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520" y="44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5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/>
          <p:cNvGrpSpPr/>
          <p:nvPr/>
        </p:nvGrpSpPr>
        <p:grpSpPr>
          <a:xfrm>
            <a:off x="323528" y="3429000"/>
            <a:ext cx="4430276" cy="3265165"/>
            <a:chOff x="323528" y="3429000"/>
            <a:chExt cx="4430276" cy="3265165"/>
          </a:xfrm>
        </p:grpSpPr>
        <p:pic>
          <p:nvPicPr>
            <p:cNvPr id="4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3429000"/>
              <a:ext cx="4430276" cy="3265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" name="正方形/長方形 52"/>
            <p:cNvSpPr/>
            <p:nvPr/>
          </p:nvSpPr>
          <p:spPr>
            <a:xfrm>
              <a:off x="3203848" y="4005064"/>
              <a:ext cx="936104" cy="936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TOF Timing resolution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 bwMode="auto">
          <a:xfrm>
            <a:off x="815107" y="1320577"/>
            <a:ext cx="215900" cy="7175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2153369" y="1320577"/>
            <a:ext cx="215900" cy="7175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569044" y="2038127"/>
            <a:ext cx="720725" cy="146050"/>
          </a:xfrm>
          <a:prstGeom prst="rect">
            <a:avLst/>
          </a:prstGeom>
          <a:solidFill>
            <a:srgbClr val="79191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1900957" y="2038127"/>
            <a:ext cx="720725" cy="146050"/>
          </a:xfrm>
          <a:prstGeom prst="rect">
            <a:avLst/>
          </a:prstGeom>
          <a:solidFill>
            <a:srgbClr val="79191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9" name="直線コネクタ 8"/>
          <p:cNvCxnSpPr>
            <a:stCxn id="8" idx="2"/>
          </p:cNvCxnSpPr>
          <p:nvPr/>
        </p:nvCxnSpPr>
        <p:spPr bwMode="auto">
          <a:xfrm>
            <a:off x="2261319" y="2184177"/>
            <a:ext cx="0" cy="3603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 bwMode="auto">
          <a:xfrm>
            <a:off x="923057" y="2182589"/>
            <a:ext cx="0" cy="9636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 bwMode="auto">
          <a:xfrm>
            <a:off x="2261319" y="2528664"/>
            <a:ext cx="5699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 bwMode="auto">
          <a:xfrm flipV="1">
            <a:off x="929407" y="3146202"/>
            <a:ext cx="1905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二等辺三角形 12"/>
          <p:cNvSpPr/>
          <p:nvPr/>
        </p:nvSpPr>
        <p:spPr bwMode="auto">
          <a:xfrm rot="5400000">
            <a:off x="2732807" y="2971577"/>
            <a:ext cx="566737" cy="35083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二等辺三角形 13"/>
          <p:cNvSpPr/>
          <p:nvPr/>
        </p:nvSpPr>
        <p:spPr bwMode="auto">
          <a:xfrm rot="5400000">
            <a:off x="2733601" y="2369119"/>
            <a:ext cx="565150" cy="35083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5" name="直線コネクタ 14"/>
          <p:cNvCxnSpPr/>
          <p:nvPr/>
        </p:nvCxnSpPr>
        <p:spPr bwMode="auto">
          <a:xfrm>
            <a:off x="3191594" y="2528664"/>
            <a:ext cx="5699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 bwMode="auto">
          <a:xfrm flipV="1">
            <a:off x="3191594" y="3140968"/>
            <a:ext cx="3396630" cy="523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 bwMode="auto">
          <a:xfrm>
            <a:off x="3761507" y="2344514"/>
            <a:ext cx="842962" cy="36988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CFD</a:t>
            </a: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 bwMode="auto">
          <a:xfrm>
            <a:off x="3761507" y="2960464"/>
            <a:ext cx="842962" cy="36988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CFD</a:t>
            </a: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 bwMode="auto">
          <a:xfrm>
            <a:off x="4932040" y="2966394"/>
            <a:ext cx="1152128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delay</a:t>
            </a: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 bwMode="auto">
          <a:xfrm>
            <a:off x="4604469" y="2544539"/>
            <a:ext cx="19843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 bwMode="auto">
          <a:xfrm>
            <a:off x="6588844" y="2334989"/>
            <a:ext cx="1079500" cy="9239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TAC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24" name="直線矢印コネクタ 23"/>
          <p:cNvCxnSpPr/>
          <p:nvPr/>
        </p:nvCxnSpPr>
        <p:spPr bwMode="auto">
          <a:xfrm flipV="1">
            <a:off x="7668344" y="2780928"/>
            <a:ext cx="504056" cy="610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42"/>
          <p:cNvSpPr txBox="1">
            <a:spLocks noChangeArrowheads="1"/>
          </p:cNvSpPr>
          <p:nvPr/>
        </p:nvSpPr>
        <p:spPr bwMode="auto">
          <a:xfrm>
            <a:off x="8172400" y="2564904"/>
            <a:ext cx="842963" cy="3683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Franklin Gothic Book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Franklin Gothic Book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Franklin Gothic Book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Franklin Gothic Book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Franklin Gothic Book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MCA</a:t>
            </a:r>
            <a:endParaRPr lang="ja-JP" altLang="en-US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テキスト ボックス 2057"/>
          <p:cNvSpPr txBox="1">
            <a:spLocks noChangeArrowheads="1"/>
          </p:cNvSpPr>
          <p:nvPr/>
        </p:nvSpPr>
        <p:spPr bwMode="auto">
          <a:xfrm>
            <a:off x="1187624" y="1196752"/>
            <a:ext cx="74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9pPr>
          </a:lstStyle>
          <a:p>
            <a:pPr>
              <a:defRPr/>
            </a:pPr>
            <a:r>
              <a:rPr lang="en-US" altLang="ja-JP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22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Na</a:t>
            </a:r>
            <a:endParaRPr lang="ja-JP" altLang="en-US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1148903" y="1628800"/>
            <a:ext cx="870918" cy="17662"/>
          </a:xfrm>
          <a:prstGeom prst="straightConnector1">
            <a:avLst/>
          </a:prstGeom>
          <a:ln w="12700">
            <a:solidFill>
              <a:srgbClr val="79191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61"/>
          <p:cNvSpPr txBox="1">
            <a:spLocks noChangeArrowheads="1"/>
          </p:cNvSpPr>
          <p:nvPr/>
        </p:nvSpPr>
        <p:spPr bwMode="auto">
          <a:xfrm>
            <a:off x="1107207" y="2160364"/>
            <a:ext cx="9683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9pPr>
          </a:lstStyle>
          <a:p>
            <a:pPr algn="ctr">
              <a:defRPr/>
            </a:pPr>
            <a:r>
              <a:rPr lang="en-US" altLang="ja-JP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MPPC or </a:t>
            </a:r>
          </a:p>
          <a:p>
            <a:pPr algn="ctr">
              <a:defRPr/>
            </a:pPr>
            <a:r>
              <a:rPr lang="en-US" altLang="ja-JP" b="1" dirty="0" smtClean="0">
                <a:solidFill>
                  <a:srgbClr val="79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APD</a:t>
            </a:r>
            <a:endParaRPr lang="ja-JP" altLang="en-US" b="1" dirty="0" smtClean="0">
              <a:solidFill>
                <a:srgbClr val="79191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1475656" y="153552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148461" y="3731548"/>
            <a:ext cx="3816027" cy="156966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MPPC (G=9x10</a:t>
            </a:r>
            <a:r>
              <a:rPr lang="en-US" altLang="ja-JP" sz="2400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 </a:t>
            </a:r>
            <a:r>
              <a:rPr lang="en-US" altLang="ja-JP" sz="2400" b="1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624ps (FWHM</a:t>
            </a:r>
            <a:r>
              <a:rPr lang="en-US" altLang="ja-JP" sz="2400" b="1" dirty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APD (G=50):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 </a:t>
            </a:r>
            <a:r>
              <a:rPr lang="en-US" altLang="ja-JP" sz="2400" b="1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5300ps (FWHM</a:t>
            </a:r>
            <a:r>
              <a:rPr lang="en-US" altLang="ja-JP" sz="2400" b="1" dirty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ja-JP" altLang="en-US" sz="2400" b="1" dirty="0">
              <a:solidFill>
                <a:schemeClr val="tx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2699792" y="1916832"/>
            <a:ext cx="648072" cy="1656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123728" y="1043444"/>
            <a:ext cx="76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LYSO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51520" y="1043444"/>
            <a:ext cx="76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LYSO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330564" y="1229851"/>
            <a:ext cx="4985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APD  : Charge Sensitive Amp.</a:t>
            </a:r>
          </a:p>
          <a:p>
            <a:r>
              <a:rPr kumimoji="1" lang="en-US" altLang="ja-JP" sz="2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MPPC: Current Amp. </a:t>
            </a:r>
            <a:endParaRPr kumimoji="1" lang="ja-JP" altLang="en-US" sz="24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99592" y="4365104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MPPC</a:t>
            </a:r>
            <a:endParaRPr kumimoji="1" lang="ja-JP" altLang="en-US" sz="28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915459" y="3965714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APD</a:t>
            </a:r>
            <a:endParaRPr kumimoji="1" lang="ja-JP" altLang="en-US" sz="2800" b="1" dirty="0">
              <a:solidFill>
                <a:schemeClr val="tx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491880" y="4077072"/>
            <a:ext cx="687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Kato</a:t>
            </a:r>
            <a:endParaRPr kumimoji="1" lang="ja-JP" altLang="en-US" i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355976" y="5601434"/>
            <a:ext cx="48542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APDs always require </a:t>
            </a:r>
            <a:r>
              <a:rPr kumimoji="1" lang="en-US" altLang="ja-JP" sz="24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CSA </a:t>
            </a:r>
          </a:p>
          <a:p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that limits time resolution.</a:t>
            </a:r>
            <a:endParaRPr kumimoji="1" lang="ja-JP" altLang="en-US" sz="2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51520" y="44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</a:t>
            </a:r>
            <a:endParaRPr kumimoji="1" lang="ja-JP" altLang="en-US" dirty="0"/>
          </a:p>
        </p:txBody>
      </p:sp>
      <p:cxnSp>
        <p:nvCxnSpPr>
          <p:cNvPr id="60" name="直線コネクタ 59"/>
          <p:cNvCxnSpPr/>
          <p:nvPr/>
        </p:nvCxnSpPr>
        <p:spPr>
          <a:xfrm flipV="1">
            <a:off x="3203848" y="1988840"/>
            <a:ext cx="360040" cy="2880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</a:t>
            </a:r>
            <a:r>
              <a:rPr lang="en-US" altLang="ja-JP" dirty="0"/>
              <a:t>M</a:t>
            </a:r>
            <a:r>
              <a:rPr lang="en-US" altLang="ja-JP" dirty="0" smtClean="0"/>
              <a:t>onolithic Array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99792" y="1196753"/>
            <a:ext cx="6264696" cy="1872207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sz="3600" dirty="0" smtClean="0"/>
              <a:t>4x4 array with 3x3 mm2 pixe</a:t>
            </a:r>
            <a:r>
              <a:rPr lang="en-US" altLang="ja-JP" sz="3600" dirty="0" smtClean="0"/>
              <a:t>l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3600" dirty="0" smtClean="0"/>
              <a:t>0.2 mm gap 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3600" dirty="0" smtClean="0"/>
              <a:t>50 um type (3600 APDs/pixel)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3600" dirty="0" smtClean="0"/>
              <a:t>16 anodes, common cathode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3600" dirty="0" smtClean="0"/>
              <a:t>A bit high dark count rate ~2Mcps @ 20 </a:t>
            </a:r>
            <a:r>
              <a:rPr lang="en-US" altLang="ja-JP" sz="3600" baseline="50000" dirty="0" err="1" smtClean="0"/>
              <a:t>o</a:t>
            </a:r>
            <a:r>
              <a:rPr lang="en-US" altLang="ja-JP" sz="3600" dirty="0" err="1" smtClean="0"/>
              <a:t>C</a:t>
            </a:r>
            <a:endParaRPr lang="en-US" altLang="ja-JP" sz="3600" dirty="0" smtClean="0"/>
          </a:p>
          <a:p>
            <a:pPr>
              <a:buNone/>
            </a:pPr>
            <a:r>
              <a:rPr lang="en-US" altLang="ja-JP" sz="2900" dirty="0" smtClean="0"/>
              <a:t>     (t</a:t>
            </a:r>
            <a:r>
              <a:rPr lang="en-US" altLang="ja-JP" sz="2500" dirty="0" smtClean="0"/>
              <a:t>his was the first prototype: ~400 kHz in recent products)</a:t>
            </a:r>
          </a:p>
          <a:p>
            <a:pPr>
              <a:buFont typeface="Wingdings" pitchFamily="2" charset="2"/>
              <a:buChar char="Ø"/>
            </a:pPr>
            <a:endParaRPr lang="en-US" altLang="ja-JP" sz="3600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42857"/>
          <a:stretch>
            <a:fillRect/>
          </a:stretch>
        </p:blipFill>
        <p:spPr bwMode="auto">
          <a:xfrm>
            <a:off x="440360" y="1196752"/>
            <a:ext cx="19714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607" y="3554115"/>
            <a:ext cx="3212769" cy="3115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5429" b="4882"/>
          <a:stretch>
            <a:fillRect/>
          </a:stretch>
        </p:blipFill>
        <p:spPr bwMode="auto">
          <a:xfrm>
            <a:off x="630725" y="3140968"/>
            <a:ext cx="4248472" cy="3308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8"/>
          <p:cNvSpPr txBox="1"/>
          <p:nvPr/>
        </p:nvSpPr>
        <p:spPr>
          <a:xfrm rot="16200000">
            <a:off x="-489062" y="4689705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Gain (10</a:t>
            </a:r>
            <a:r>
              <a:rPr kumimoji="1" lang="en-US" altLang="ja-JP" sz="2400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28698" y="6423719"/>
            <a:ext cx="2606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Bias Voltage (V)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2693" y="3399383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8677" y="2967335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70685" y="6279703"/>
            <a:ext cx="86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70.8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06789" y="6279703"/>
            <a:ext cx="86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72.0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47027" y="3284984"/>
            <a:ext cx="3457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Gain map (</a:t>
            </a:r>
            <a:r>
              <a:rPr kumimoji="1" lang="en-US" altLang="ja-JP" sz="2000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71.9V, </a:t>
            </a:r>
            <a:r>
              <a:rPr lang="en-US" altLang="ja-JP" sz="2000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 </a:t>
            </a:r>
            <a:r>
              <a:rPr lang="en-US" altLang="ja-JP" sz="2000" u="sng" baseline="50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</a:t>
            </a:r>
            <a:r>
              <a:rPr lang="en-US" altLang="ja-JP" sz="2000" u="sng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</a:t>
            </a:r>
            <a:r>
              <a:rPr lang="en-US" altLang="ja-JP" sz="2000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)</a:t>
            </a:r>
            <a:endParaRPr kumimoji="1" lang="ja-JP" altLang="en-US" sz="2000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rot="5400000">
            <a:off x="7164288" y="5157192"/>
            <a:ext cx="2448272" cy="1588"/>
          </a:xfrm>
          <a:prstGeom prst="straightConnector1">
            <a:avLst/>
          </a:prstGeom>
          <a:ln w="31750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7884368" y="4983559"/>
            <a:ext cx="1059906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7.2%</a:t>
            </a:r>
            <a:endParaRPr kumimoji="1"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テキスト ボックス 8"/>
          <p:cNvSpPr txBox="1">
            <a:spLocks noChangeArrowheads="1"/>
          </p:cNvSpPr>
          <p:nvPr/>
        </p:nvSpPr>
        <p:spPr bwMode="auto">
          <a:xfrm>
            <a:off x="5220072" y="6397625"/>
            <a:ext cx="34563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Franklin Gothic Book" pitchFamily="34" charset="0"/>
                <a:ea typeface="HGｺﾞｼｯｸE" pitchFamily="49" charset="-128"/>
              </a:defRPr>
            </a:lvl9pPr>
          </a:lstStyle>
          <a:p>
            <a:pPr algn="ctr">
              <a:defRPr/>
            </a:pPr>
            <a:r>
              <a:rPr lang="en-US" altLang="ja-JP" sz="2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ave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. gain = 9.7x10</a:t>
            </a:r>
            <a:r>
              <a:rPr lang="en-US" altLang="ja-JP" sz="2400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endParaRPr lang="ja-JP" altLang="en-US" sz="2400" baseline="30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51520" y="44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7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64288" y="836712"/>
            <a:ext cx="2010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Kato+11, NIM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Scintillator</a:t>
            </a:r>
            <a:r>
              <a:rPr kumimoji="1" lang="en-US" altLang="ja-JP" dirty="0" smtClean="0"/>
              <a:t> array</a:t>
            </a:r>
            <a:endParaRPr kumimoji="1"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395536" y="3888432"/>
            <a:ext cx="4464496" cy="2734000"/>
            <a:chOff x="251520" y="1484784"/>
            <a:chExt cx="4680520" cy="3314673"/>
          </a:xfrm>
        </p:grpSpPr>
        <p:pic>
          <p:nvPicPr>
            <p:cNvPr id="2355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1484784"/>
              <a:ext cx="4536504" cy="3314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正方形/長方形 7"/>
            <p:cNvSpPr/>
            <p:nvPr/>
          </p:nvSpPr>
          <p:spPr>
            <a:xfrm>
              <a:off x="1979712" y="1484784"/>
              <a:ext cx="2952328" cy="72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3059832" y="4608512"/>
            <a:ext cx="1414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Kamada+10</a:t>
            </a:r>
            <a:endParaRPr lang="en-US" altLang="ja-JP" i="1" u="sng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71800" y="5328592"/>
            <a:ext cx="1919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Pr:LuAG</a:t>
            </a:r>
            <a:endParaRPr kumimoji="1" lang="en-US" altLang="ja-JP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Pr:LuAG+WLS</a:t>
            </a:r>
            <a:endParaRPr kumimoji="1" lang="ja-JP" altLang="en-US" b="1" dirty="0">
              <a:solidFill>
                <a:schemeClr val="tx2">
                  <a:lumMod val="60000"/>
                  <a:lumOff val="4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 t="26534" b="26294"/>
          <a:stretch>
            <a:fillRect/>
          </a:stretch>
        </p:blipFill>
        <p:spPr bwMode="auto">
          <a:xfrm>
            <a:off x="395536" y="1916832"/>
            <a:ext cx="333037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テキスト ボックス 12"/>
          <p:cNvSpPr txBox="1"/>
          <p:nvPr/>
        </p:nvSpPr>
        <p:spPr>
          <a:xfrm>
            <a:off x="4139952" y="1124744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3x3x10</a:t>
            </a: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mm</a:t>
            </a:r>
            <a:r>
              <a:rPr lang="en-US" altLang="ja-JP" sz="2400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crystals</a:t>
            </a:r>
          </a:p>
          <a:p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4x4 arrays</a:t>
            </a:r>
          </a:p>
          <a:p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0.2 mm-thick BaSO</a:t>
            </a:r>
            <a:r>
              <a:rPr kumimoji="1" lang="en-US" altLang="ja-JP" sz="2400" baseline="-25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reflector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LYSO(</a:t>
            </a:r>
            <a:r>
              <a:rPr lang="en-US" altLang="ja-JP" sz="2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Ce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1" lang="en-US" altLang="ja-JP" sz="2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LuAG</a:t>
            </a:r>
            <a:r>
              <a:rPr kumimoji="1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(Pr)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LuAG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(Pr) + WLS coating</a:t>
            </a:r>
            <a:endParaRPr kumimoji="1" lang="en-US" altLang="ja-JP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8788" y="3998416"/>
            <a:ext cx="4455212" cy="295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円/楕円 14"/>
          <p:cNvSpPr/>
          <p:nvPr/>
        </p:nvSpPr>
        <p:spPr>
          <a:xfrm>
            <a:off x="1547664" y="3888432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5630348" y="5476802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2051720" y="4608512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6084168" y="4464496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35696" y="6624736"/>
            <a:ext cx="17091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Wavelength (nm)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-554022" y="5126022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Relative light yield</a:t>
            </a:r>
          </a:p>
        </p:txBody>
      </p:sp>
      <p:sp>
        <p:nvSpPr>
          <p:cNvPr id="22" name="フリーフォーム 21"/>
          <p:cNvSpPr/>
          <p:nvPr/>
        </p:nvSpPr>
        <p:spPr>
          <a:xfrm>
            <a:off x="1225783" y="4072876"/>
            <a:ext cx="2794383" cy="2322021"/>
          </a:xfrm>
          <a:custGeom>
            <a:avLst/>
            <a:gdLst>
              <a:gd name="connsiteX0" fmla="*/ 37752 w 2794383"/>
              <a:gd name="connsiteY0" fmla="*/ 2294312 h 2322021"/>
              <a:gd name="connsiteX1" fmla="*/ 231715 w 2794383"/>
              <a:gd name="connsiteY1" fmla="*/ 2288771 h 2322021"/>
              <a:gd name="connsiteX2" fmla="*/ 458930 w 2794383"/>
              <a:gd name="connsiteY2" fmla="*/ 2283229 h 2322021"/>
              <a:gd name="connsiteX3" fmla="*/ 486639 w 2794383"/>
              <a:gd name="connsiteY3" fmla="*/ 2277687 h 2322021"/>
              <a:gd name="connsiteX4" fmla="*/ 503264 w 2794383"/>
              <a:gd name="connsiteY4" fmla="*/ 2216727 h 2322021"/>
              <a:gd name="connsiteX5" fmla="*/ 497722 w 2794383"/>
              <a:gd name="connsiteY5" fmla="*/ 2128058 h 2322021"/>
              <a:gd name="connsiteX6" fmla="*/ 503264 w 2794383"/>
              <a:gd name="connsiteY6" fmla="*/ 2044931 h 2322021"/>
              <a:gd name="connsiteX7" fmla="*/ 514348 w 2794383"/>
              <a:gd name="connsiteY7" fmla="*/ 1790007 h 2322021"/>
              <a:gd name="connsiteX8" fmla="*/ 519890 w 2794383"/>
              <a:gd name="connsiteY8" fmla="*/ 1518458 h 2322021"/>
              <a:gd name="connsiteX9" fmla="*/ 525432 w 2794383"/>
              <a:gd name="connsiteY9" fmla="*/ 1385454 h 2322021"/>
              <a:gd name="connsiteX10" fmla="*/ 536515 w 2794383"/>
              <a:gd name="connsiteY10" fmla="*/ 1141614 h 2322021"/>
              <a:gd name="connsiteX11" fmla="*/ 530973 w 2794383"/>
              <a:gd name="connsiteY11" fmla="*/ 997527 h 2322021"/>
              <a:gd name="connsiteX12" fmla="*/ 525432 w 2794383"/>
              <a:gd name="connsiteY12" fmla="*/ 919941 h 2322021"/>
              <a:gd name="connsiteX13" fmla="*/ 536515 w 2794383"/>
              <a:gd name="connsiteY13" fmla="*/ 670560 h 2322021"/>
              <a:gd name="connsiteX14" fmla="*/ 542057 w 2794383"/>
              <a:gd name="connsiteY14" fmla="*/ 404552 h 2322021"/>
              <a:gd name="connsiteX15" fmla="*/ 547599 w 2794383"/>
              <a:gd name="connsiteY15" fmla="*/ 304800 h 2322021"/>
              <a:gd name="connsiteX16" fmla="*/ 564224 w 2794383"/>
              <a:gd name="connsiteY16" fmla="*/ 0 h 2322021"/>
              <a:gd name="connsiteX17" fmla="*/ 580850 w 2794383"/>
              <a:gd name="connsiteY17" fmla="*/ 49876 h 2322021"/>
              <a:gd name="connsiteX18" fmla="*/ 586392 w 2794383"/>
              <a:gd name="connsiteY18" fmla="*/ 66501 h 2322021"/>
              <a:gd name="connsiteX19" fmla="*/ 591933 w 2794383"/>
              <a:gd name="connsiteY19" fmla="*/ 182880 h 2322021"/>
              <a:gd name="connsiteX20" fmla="*/ 597475 w 2794383"/>
              <a:gd name="connsiteY20" fmla="*/ 570807 h 2322021"/>
              <a:gd name="connsiteX21" fmla="*/ 603017 w 2794383"/>
              <a:gd name="connsiteY21" fmla="*/ 592974 h 2322021"/>
              <a:gd name="connsiteX22" fmla="*/ 608559 w 2794383"/>
              <a:gd name="connsiteY22" fmla="*/ 626225 h 2322021"/>
              <a:gd name="connsiteX23" fmla="*/ 619642 w 2794383"/>
              <a:gd name="connsiteY23" fmla="*/ 709352 h 2322021"/>
              <a:gd name="connsiteX24" fmla="*/ 636268 w 2794383"/>
              <a:gd name="connsiteY24" fmla="*/ 809105 h 2322021"/>
              <a:gd name="connsiteX25" fmla="*/ 641810 w 2794383"/>
              <a:gd name="connsiteY25" fmla="*/ 825731 h 2322021"/>
              <a:gd name="connsiteX26" fmla="*/ 647352 w 2794383"/>
              <a:gd name="connsiteY26" fmla="*/ 842356 h 2322021"/>
              <a:gd name="connsiteX27" fmla="*/ 652893 w 2794383"/>
              <a:gd name="connsiteY27" fmla="*/ 886691 h 2322021"/>
              <a:gd name="connsiteX28" fmla="*/ 658435 w 2794383"/>
              <a:gd name="connsiteY28" fmla="*/ 908858 h 2322021"/>
              <a:gd name="connsiteX29" fmla="*/ 669519 w 2794383"/>
              <a:gd name="connsiteY29" fmla="*/ 997527 h 2322021"/>
              <a:gd name="connsiteX30" fmla="*/ 675061 w 2794383"/>
              <a:gd name="connsiteY30" fmla="*/ 1174865 h 2322021"/>
              <a:gd name="connsiteX31" fmla="*/ 691686 w 2794383"/>
              <a:gd name="connsiteY31" fmla="*/ 1263534 h 2322021"/>
              <a:gd name="connsiteX32" fmla="*/ 702770 w 2794383"/>
              <a:gd name="connsiteY32" fmla="*/ 1324494 h 2322021"/>
              <a:gd name="connsiteX33" fmla="*/ 708312 w 2794383"/>
              <a:gd name="connsiteY33" fmla="*/ 1379912 h 2322021"/>
              <a:gd name="connsiteX34" fmla="*/ 713853 w 2794383"/>
              <a:gd name="connsiteY34" fmla="*/ 1402080 h 2322021"/>
              <a:gd name="connsiteX35" fmla="*/ 719395 w 2794383"/>
              <a:gd name="connsiteY35" fmla="*/ 1468581 h 2322021"/>
              <a:gd name="connsiteX36" fmla="*/ 724937 w 2794383"/>
              <a:gd name="connsiteY36" fmla="*/ 1512916 h 2322021"/>
              <a:gd name="connsiteX37" fmla="*/ 736021 w 2794383"/>
              <a:gd name="connsiteY37" fmla="*/ 1629294 h 2322021"/>
              <a:gd name="connsiteX38" fmla="*/ 741562 w 2794383"/>
              <a:gd name="connsiteY38" fmla="*/ 1668087 h 2322021"/>
              <a:gd name="connsiteX39" fmla="*/ 758188 w 2794383"/>
              <a:gd name="connsiteY39" fmla="*/ 1717963 h 2322021"/>
              <a:gd name="connsiteX40" fmla="*/ 763730 w 2794383"/>
              <a:gd name="connsiteY40" fmla="*/ 1734589 h 2322021"/>
              <a:gd name="connsiteX41" fmla="*/ 774813 w 2794383"/>
              <a:gd name="connsiteY41" fmla="*/ 1751214 h 2322021"/>
              <a:gd name="connsiteX42" fmla="*/ 785897 w 2794383"/>
              <a:gd name="connsiteY42" fmla="*/ 1784465 h 2322021"/>
              <a:gd name="connsiteX43" fmla="*/ 808064 w 2794383"/>
              <a:gd name="connsiteY43" fmla="*/ 1834341 h 2322021"/>
              <a:gd name="connsiteX44" fmla="*/ 830232 w 2794383"/>
              <a:gd name="connsiteY44" fmla="*/ 1867592 h 2322021"/>
              <a:gd name="connsiteX45" fmla="*/ 863482 w 2794383"/>
              <a:gd name="connsiteY45" fmla="*/ 1900843 h 2322021"/>
              <a:gd name="connsiteX46" fmla="*/ 880108 w 2794383"/>
              <a:gd name="connsiteY46" fmla="*/ 1906385 h 2322021"/>
              <a:gd name="connsiteX47" fmla="*/ 891192 w 2794383"/>
              <a:gd name="connsiteY47" fmla="*/ 1923011 h 2322021"/>
              <a:gd name="connsiteX48" fmla="*/ 918901 w 2794383"/>
              <a:gd name="connsiteY48" fmla="*/ 1956261 h 2322021"/>
              <a:gd name="connsiteX49" fmla="*/ 929984 w 2794383"/>
              <a:gd name="connsiteY49" fmla="*/ 1989512 h 2322021"/>
              <a:gd name="connsiteX50" fmla="*/ 963235 w 2794383"/>
              <a:gd name="connsiteY50" fmla="*/ 2044931 h 2322021"/>
              <a:gd name="connsiteX51" fmla="*/ 974319 w 2794383"/>
              <a:gd name="connsiteY51" fmla="*/ 2061556 h 2322021"/>
              <a:gd name="connsiteX52" fmla="*/ 985402 w 2794383"/>
              <a:gd name="connsiteY52" fmla="*/ 2083723 h 2322021"/>
              <a:gd name="connsiteX53" fmla="*/ 990944 w 2794383"/>
              <a:gd name="connsiteY53" fmla="*/ 2100349 h 2322021"/>
              <a:gd name="connsiteX54" fmla="*/ 1002028 w 2794383"/>
              <a:gd name="connsiteY54" fmla="*/ 2116974 h 2322021"/>
              <a:gd name="connsiteX55" fmla="*/ 1024195 w 2794383"/>
              <a:gd name="connsiteY55" fmla="*/ 2150225 h 2322021"/>
              <a:gd name="connsiteX56" fmla="*/ 1046362 w 2794383"/>
              <a:gd name="connsiteY56" fmla="*/ 2183476 h 2322021"/>
              <a:gd name="connsiteX57" fmla="*/ 1068530 w 2794383"/>
              <a:gd name="connsiteY57" fmla="*/ 2216727 h 2322021"/>
              <a:gd name="connsiteX58" fmla="*/ 1079613 w 2794383"/>
              <a:gd name="connsiteY58" fmla="*/ 2233352 h 2322021"/>
              <a:gd name="connsiteX59" fmla="*/ 1096239 w 2794383"/>
              <a:gd name="connsiteY59" fmla="*/ 2244436 h 2322021"/>
              <a:gd name="connsiteX60" fmla="*/ 1107322 w 2794383"/>
              <a:gd name="connsiteY60" fmla="*/ 2261061 h 2322021"/>
              <a:gd name="connsiteX61" fmla="*/ 1146115 w 2794383"/>
              <a:gd name="connsiteY61" fmla="*/ 2277687 h 2322021"/>
              <a:gd name="connsiteX62" fmla="*/ 1179366 w 2794383"/>
              <a:gd name="connsiteY62" fmla="*/ 2288771 h 2322021"/>
              <a:gd name="connsiteX63" fmla="*/ 1195992 w 2794383"/>
              <a:gd name="connsiteY63" fmla="*/ 2294312 h 2322021"/>
              <a:gd name="connsiteX64" fmla="*/ 1245868 w 2794383"/>
              <a:gd name="connsiteY64" fmla="*/ 2316480 h 2322021"/>
              <a:gd name="connsiteX65" fmla="*/ 1262493 w 2794383"/>
              <a:gd name="connsiteY65" fmla="*/ 2322021 h 2322021"/>
              <a:gd name="connsiteX66" fmla="*/ 1356704 w 2794383"/>
              <a:gd name="connsiteY66" fmla="*/ 2316480 h 2322021"/>
              <a:gd name="connsiteX67" fmla="*/ 1373330 w 2794383"/>
              <a:gd name="connsiteY67" fmla="*/ 2310938 h 2322021"/>
              <a:gd name="connsiteX68" fmla="*/ 1389955 w 2794383"/>
              <a:gd name="connsiteY68" fmla="*/ 2299854 h 2322021"/>
              <a:gd name="connsiteX69" fmla="*/ 1683672 w 2794383"/>
              <a:gd name="connsiteY69" fmla="*/ 2294312 h 2322021"/>
              <a:gd name="connsiteX70" fmla="*/ 1938595 w 2794383"/>
              <a:gd name="connsiteY70" fmla="*/ 2277687 h 2322021"/>
              <a:gd name="connsiteX71" fmla="*/ 1955221 w 2794383"/>
              <a:gd name="connsiteY71" fmla="*/ 2244436 h 2322021"/>
              <a:gd name="connsiteX72" fmla="*/ 1966304 w 2794383"/>
              <a:gd name="connsiteY72" fmla="*/ 2205643 h 2322021"/>
              <a:gd name="connsiteX73" fmla="*/ 1982930 w 2794383"/>
              <a:gd name="connsiteY73" fmla="*/ 2200101 h 2322021"/>
              <a:gd name="connsiteX74" fmla="*/ 2016181 w 2794383"/>
              <a:gd name="connsiteY74" fmla="*/ 2216727 h 2322021"/>
              <a:gd name="connsiteX75" fmla="*/ 2060515 w 2794383"/>
              <a:gd name="connsiteY75" fmla="*/ 2238894 h 2322021"/>
              <a:gd name="connsiteX76" fmla="*/ 2260021 w 2794383"/>
              <a:gd name="connsiteY76" fmla="*/ 2244436 h 2322021"/>
              <a:gd name="connsiteX77" fmla="*/ 2359773 w 2794383"/>
              <a:gd name="connsiteY77" fmla="*/ 2255520 h 2322021"/>
              <a:gd name="connsiteX78" fmla="*/ 2393024 w 2794383"/>
              <a:gd name="connsiteY78" fmla="*/ 2261061 h 2322021"/>
              <a:gd name="connsiteX79" fmla="*/ 2431817 w 2794383"/>
              <a:gd name="connsiteY79" fmla="*/ 2266603 h 2322021"/>
              <a:gd name="connsiteX80" fmla="*/ 2465068 w 2794383"/>
              <a:gd name="connsiteY80" fmla="*/ 2272145 h 2322021"/>
              <a:gd name="connsiteX81" fmla="*/ 2581446 w 2794383"/>
              <a:gd name="connsiteY81" fmla="*/ 2277687 h 2322021"/>
              <a:gd name="connsiteX82" fmla="*/ 2703366 w 2794383"/>
              <a:gd name="connsiteY82" fmla="*/ 2288771 h 2322021"/>
              <a:gd name="connsiteX83" fmla="*/ 2786493 w 2794383"/>
              <a:gd name="connsiteY83" fmla="*/ 2294312 h 232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794383" h="2322021">
                <a:moveTo>
                  <a:pt x="37752" y="2294312"/>
                </a:moveTo>
                <a:cubicBezTo>
                  <a:pt x="178965" y="2307150"/>
                  <a:pt x="0" y="2294423"/>
                  <a:pt x="231715" y="2288771"/>
                </a:cubicBezTo>
                <a:lnTo>
                  <a:pt x="458930" y="2283229"/>
                </a:lnTo>
                <a:cubicBezTo>
                  <a:pt x="468166" y="2281382"/>
                  <a:pt x="479979" y="2284348"/>
                  <a:pt x="486639" y="2277687"/>
                </a:cubicBezTo>
                <a:cubicBezTo>
                  <a:pt x="493669" y="2270657"/>
                  <a:pt x="501100" y="2227548"/>
                  <a:pt x="503264" y="2216727"/>
                </a:cubicBezTo>
                <a:cubicBezTo>
                  <a:pt x="501417" y="2187171"/>
                  <a:pt x="497722" y="2157672"/>
                  <a:pt x="497722" y="2128058"/>
                </a:cubicBezTo>
                <a:cubicBezTo>
                  <a:pt x="497722" y="2100287"/>
                  <a:pt x="501584" y="2072651"/>
                  <a:pt x="503264" y="2044931"/>
                </a:cubicBezTo>
                <a:cubicBezTo>
                  <a:pt x="509036" y="1949689"/>
                  <a:pt x="511721" y="1891135"/>
                  <a:pt x="514348" y="1790007"/>
                </a:cubicBezTo>
                <a:cubicBezTo>
                  <a:pt x="516699" y="1699502"/>
                  <a:pt x="517410" y="1608959"/>
                  <a:pt x="519890" y="1518458"/>
                </a:cubicBezTo>
                <a:cubicBezTo>
                  <a:pt x="521105" y="1474102"/>
                  <a:pt x="523790" y="1429797"/>
                  <a:pt x="525432" y="1385454"/>
                </a:cubicBezTo>
                <a:cubicBezTo>
                  <a:pt x="533316" y="1172579"/>
                  <a:pt x="526331" y="1284191"/>
                  <a:pt x="536515" y="1141614"/>
                </a:cubicBezTo>
                <a:cubicBezTo>
                  <a:pt x="534668" y="1093585"/>
                  <a:pt x="533373" y="1045532"/>
                  <a:pt x="530973" y="997527"/>
                </a:cubicBezTo>
                <a:cubicBezTo>
                  <a:pt x="529678" y="971631"/>
                  <a:pt x="525432" y="945869"/>
                  <a:pt x="525432" y="919941"/>
                </a:cubicBezTo>
                <a:cubicBezTo>
                  <a:pt x="525432" y="884814"/>
                  <a:pt x="534283" y="715202"/>
                  <a:pt x="536515" y="670560"/>
                </a:cubicBezTo>
                <a:cubicBezTo>
                  <a:pt x="538362" y="581891"/>
                  <a:pt x="539371" y="493200"/>
                  <a:pt x="542057" y="404552"/>
                </a:cubicBezTo>
                <a:cubicBezTo>
                  <a:pt x="543066" y="371265"/>
                  <a:pt x="545849" y="338056"/>
                  <a:pt x="547599" y="304800"/>
                </a:cubicBezTo>
                <a:cubicBezTo>
                  <a:pt x="562301" y="25464"/>
                  <a:pt x="553319" y="174472"/>
                  <a:pt x="564224" y="0"/>
                </a:cubicBezTo>
                <a:lnTo>
                  <a:pt x="580850" y="49876"/>
                </a:lnTo>
                <a:lnTo>
                  <a:pt x="586392" y="66501"/>
                </a:lnTo>
                <a:cubicBezTo>
                  <a:pt x="588239" y="105294"/>
                  <a:pt x="591080" y="144052"/>
                  <a:pt x="591933" y="182880"/>
                </a:cubicBezTo>
                <a:cubicBezTo>
                  <a:pt x="594774" y="312171"/>
                  <a:pt x="593981" y="441532"/>
                  <a:pt x="597475" y="570807"/>
                </a:cubicBezTo>
                <a:cubicBezTo>
                  <a:pt x="597681" y="578421"/>
                  <a:pt x="601523" y="585505"/>
                  <a:pt x="603017" y="592974"/>
                </a:cubicBezTo>
                <a:cubicBezTo>
                  <a:pt x="605221" y="603992"/>
                  <a:pt x="607165" y="615075"/>
                  <a:pt x="608559" y="626225"/>
                </a:cubicBezTo>
                <a:cubicBezTo>
                  <a:pt x="619359" y="712622"/>
                  <a:pt x="608268" y="652476"/>
                  <a:pt x="619642" y="709352"/>
                </a:cubicBezTo>
                <a:cubicBezTo>
                  <a:pt x="626154" y="787498"/>
                  <a:pt x="618150" y="754751"/>
                  <a:pt x="636268" y="809105"/>
                </a:cubicBezTo>
                <a:lnTo>
                  <a:pt x="641810" y="825731"/>
                </a:lnTo>
                <a:lnTo>
                  <a:pt x="647352" y="842356"/>
                </a:lnTo>
                <a:cubicBezTo>
                  <a:pt x="649199" y="857134"/>
                  <a:pt x="650445" y="872000"/>
                  <a:pt x="652893" y="886691"/>
                </a:cubicBezTo>
                <a:cubicBezTo>
                  <a:pt x="654145" y="894204"/>
                  <a:pt x="657305" y="901326"/>
                  <a:pt x="658435" y="908858"/>
                </a:cubicBezTo>
                <a:cubicBezTo>
                  <a:pt x="662854" y="938315"/>
                  <a:pt x="669519" y="997527"/>
                  <a:pt x="669519" y="997527"/>
                </a:cubicBezTo>
                <a:cubicBezTo>
                  <a:pt x="671366" y="1056640"/>
                  <a:pt x="671038" y="1115860"/>
                  <a:pt x="675061" y="1174865"/>
                </a:cubicBezTo>
                <a:cubicBezTo>
                  <a:pt x="681042" y="1262585"/>
                  <a:pt x="682847" y="1214920"/>
                  <a:pt x="691686" y="1263534"/>
                </a:cubicBezTo>
                <a:cubicBezTo>
                  <a:pt x="704924" y="1336342"/>
                  <a:pt x="690200" y="1274217"/>
                  <a:pt x="702770" y="1324494"/>
                </a:cubicBezTo>
                <a:cubicBezTo>
                  <a:pt x="704617" y="1342967"/>
                  <a:pt x="705687" y="1361534"/>
                  <a:pt x="708312" y="1379912"/>
                </a:cubicBezTo>
                <a:cubicBezTo>
                  <a:pt x="709389" y="1387452"/>
                  <a:pt x="712908" y="1394522"/>
                  <a:pt x="713853" y="1402080"/>
                </a:cubicBezTo>
                <a:cubicBezTo>
                  <a:pt x="716612" y="1424152"/>
                  <a:pt x="717182" y="1446448"/>
                  <a:pt x="719395" y="1468581"/>
                </a:cubicBezTo>
                <a:cubicBezTo>
                  <a:pt x="720877" y="1483400"/>
                  <a:pt x="723404" y="1498102"/>
                  <a:pt x="724937" y="1512916"/>
                </a:cubicBezTo>
                <a:cubicBezTo>
                  <a:pt x="728947" y="1551677"/>
                  <a:pt x="730511" y="1590717"/>
                  <a:pt x="736021" y="1629294"/>
                </a:cubicBezTo>
                <a:cubicBezTo>
                  <a:pt x="737868" y="1642225"/>
                  <a:pt x="738625" y="1655359"/>
                  <a:pt x="741562" y="1668087"/>
                </a:cubicBezTo>
                <a:cubicBezTo>
                  <a:pt x="741563" y="1668092"/>
                  <a:pt x="755416" y="1709647"/>
                  <a:pt x="758188" y="1717963"/>
                </a:cubicBezTo>
                <a:cubicBezTo>
                  <a:pt x="760035" y="1723505"/>
                  <a:pt x="760490" y="1729728"/>
                  <a:pt x="763730" y="1734589"/>
                </a:cubicBezTo>
                <a:cubicBezTo>
                  <a:pt x="767424" y="1740131"/>
                  <a:pt x="772108" y="1745128"/>
                  <a:pt x="774813" y="1751214"/>
                </a:cubicBezTo>
                <a:cubicBezTo>
                  <a:pt x="779558" y="1761890"/>
                  <a:pt x="781558" y="1773617"/>
                  <a:pt x="785897" y="1784465"/>
                </a:cubicBezTo>
                <a:cubicBezTo>
                  <a:pt x="792565" y="1801134"/>
                  <a:pt x="798747" y="1818814"/>
                  <a:pt x="808064" y="1834341"/>
                </a:cubicBezTo>
                <a:cubicBezTo>
                  <a:pt x="814918" y="1845764"/>
                  <a:pt x="820813" y="1858172"/>
                  <a:pt x="830232" y="1867592"/>
                </a:cubicBezTo>
                <a:cubicBezTo>
                  <a:pt x="841315" y="1878676"/>
                  <a:pt x="848612" y="1895886"/>
                  <a:pt x="863482" y="1900843"/>
                </a:cubicBezTo>
                <a:lnTo>
                  <a:pt x="880108" y="1906385"/>
                </a:lnTo>
                <a:cubicBezTo>
                  <a:pt x="883803" y="1911927"/>
                  <a:pt x="886928" y="1917894"/>
                  <a:pt x="891192" y="1923011"/>
                </a:cubicBezTo>
                <a:cubicBezTo>
                  <a:pt x="926755" y="1965687"/>
                  <a:pt x="891378" y="1914979"/>
                  <a:pt x="918901" y="1956261"/>
                </a:cubicBezTo>
                <a:cubicBezTo>
                  <a:pt x="922595" y="1967345"/>
                  <a:pt x="923503" y="1979791"/>
                  <a:pt x="929984" y="1989512"/>
                </a:cubicBezTo>
                <a:cubicBezTo>
                  <a:pt x="984218" y="2070861"/>
                  <a:pt x="929151" y="1985282"/>
                  <a:pt x="963235" y="2044931"/>
                </a:cubicBezTo>
                <a:cubicBezTo>
                  <a:pt x="966539" y="2050714"/>
                  <a:pt x="971015" y="2055773"/>
                  <a:pt x="974319" y="2061556"/>
                </a:cubicBezTo>
                <a:cubicBezTo>
                  <a:pt x="978418" y="2068729"/>
                  <a:pt x="982148" y="2076130"/>
                  <a:pt x="985402" y="2083723"/>
                </a:cubicBezTo>
                <a:cubicBezTo>
                  <a:pt x="987703" y="2089092"/>
                  <a:pt x="988331" y="2095124"/>
                  <a:pt x="990944" y="2100349"/>
                </a:cubicBezTo>
                <a:cubicBezTo>
                  <a:pt x="993923" y="2106306"/>
                  <a:pt x="998333" y="2111432"/>
                  <a:pt x="1002028" y="2116974"/>
                </a:cubicBezTo>
                <a:cubicBezTo>
                  <a:pt x="1012627" y="2148771"/>
                  <a:pt x="999980" y="2119091"/>
                  <a:pt x="1024195" y="2150225"/>
                </a:cubicBezTo>
                <a:cubicBezTo>
                  <a:pt x="1032373" y="2160740"/>
                  <a:pt x="1038973" y="2172392"/>
                  <a:pt x="1046362" y="2183476"/>
                </a:cubicBezTo>
                <a:lnTo>
                  <a:pt x="1068530" y="2216727"/>
                </a:lnTo>
                <a:cubicBezTo>
                  <a:pt x="1072224" y="2222269"/>
                  <a:pt x="1074071" y="2229658"/>
                  <a:pt x="1079613" y="2233352"/>
                </a:cubicBezTo>
                <a:lnTo>
                  <a:pt x="1096239" y="2244436"/>
                </a:lnTo>
                <a:cubicBezTo>
                  <a:pt x="1099933" y="2249978"/>
                  <a:pt x="1102613" y="2256352"/>
                  <a:pt x="1107322" y="2261061"/>
                </a:cubicBezTo>
                <a:cubicBezTo>
                  <a:pt x="1121139" y="2274878"/>
                  <a:pt x="1127945" y="2272236"/>
                  <a:pt x="1146115" y="2277687"/>
                </a:cubicBezTo>
                <a:cubicBezTo>
                  <a:pt x="1157305" y="2281044"/>
                  <a:pt x="1168282" y="2285077"/>
                  <a:pt x="1179366" y="2288771"/>
                </a:cubicBezTo>
                <a:lnTo>
                  <a:pt x="1195992" y="2294312"/>
                </a:lnTo>
                <a:cubicBezTo>
                  <a:pt x="1222337" y="2311876"/>
                  <a:pt x="1206300" y="2303291"/>
                  <a:pt x="1245868" y="2316480"/>
                </a:cubicBezTo>
                <a:lnTo>
                  <a:pt x="1262493" y="2322021"/>
                </a:lnTo>
                <a:cubicBezTo>
                  <a:pt x="1293897" y="2320174"/>
                  <a:pt x="1325402" y="2319610"/>
                  <a:pt x="1356704" y="2316480"/>
                </a:cubicBezTo>
                <a:cubicBezTo>
                  <a:pt x="1362517" y="2315899"/>
                  <a:pt x="1368105" y="2313551"/>
                  <a:pt x="1373330" y="2310938"/>
                </a:cubicBezTo>
                <a:cubicBezTo>
                  <a:pt x="1379287" y="2307959"/>
                  <a:pt x="1383304" y="2300210"/>
                  <a:pt x="1389955" y="2299854"/>
                </a:cubicBezTo>
                <a:cubicBezTo>
                  <a:pt x="1487738" y="2294615"/>
                  <a:pt x="1585766" y="2296159"/>
                  <a:pt x="1683672" y="2294312"/>
                </a:cubicBezTo>
                <a:cubicBezTo>
                  <a:pt x="1842334" y="2278447"/>
                  <a:pt x="1757406" y="2284656"/>
                  <a:pt x="1938595" y="2277687"/>
                </a:cubicBezTo>
                <a:cubicBezTo>
                  <a:pt x="1950738" y="2259473"/>
                  <a:pt x="1949486" y="2264510"/>
                  <a:pt x="1955221" y="2244436"/>
                </a:cubicBezTo>
                <a:cubicBezTo>
                  <a:pt x="1955279" y="2244232"/>
                  <a:pt x="1963645" y="2208302"/>
                  <a:pt x="1966304" y="2205643"/>
                </a:cubicBezTo>
                <a:cubicBezTo>
                  <a:pt x="1970435" y="2201512"/>
                  <a:pt x="1977388" y="2201948"/>
                  <a:pt x="1982930" y="2200101"/>
                </a:cubicBezTo>
                <a:cubicBezTo>
                  <a:pt x="2003519" y="2206964"/>
                  <a:pt x="1997380" y="2203298"/>
                  <a:pt x="2016181" y="2216727"/>
                </a:cubicBezTo>
                <a:cubicBezTo>
                  <a:pt x="2034595" y="2229880"/>
                  <a:pt x="2037507" y="2237744"/>
                  <a:pt x="2060515" y="2238894"/>
                </a:cubicBezTo>
                <a:cubicBezTo>
                  <a:pt x="2126960" y="2242216"/>
                  <a:pt x="2193519" y="2242589"/>
                  <a:pt x="2260021" y="2244436"/>
                </a:cubicBezTo>
                <a:cubicBezTo>
                  <a:pt x="2297679" y="2248202"/>
                  <a:pt x="2323153" y="2250289"/>
                  <a:pt x="2359773" y="2255520"/>
                </a:cubicBezTo>
                <a:cubicBezTo>
                  <a:pt x="2370897" y="2257109"/>
                  <a:pt x="2381918" y="2259353"/>
                  <a:pt x="2393024" y="2261061"/>
                </a:cubicBezTo>
                <a:cubicBezTo>
                  <a:pt x="2405934" y="2263047"/>
                  <a:pt x="2418907" y="2264617"/>
                  <a:pt x="2431817" y="2266603"/>
                </a:cubicBezTo>
                <a:cubicBezTo>
                  <a:pt x="2442923" y="2268312"/>
                  <a:pt x="2453862" y="2271315"/>
                  <a:pt x="2465068" y="2272145"/>
                </a:cubicBezTo>
                <a:cubicBezTo>
                  <a:pt x="2503799" y="2275014"/>
                  <a:pt x="2542653" y="2275840"/>
                  <a:pt x="2581446" y="2277687"/>
                </a:cubicBezTo>
                <a:cubicBezTo>
                  <a:pt x="2658115" y="2290465"/>
                  <a:pt x="2566041" y="2276288"/>
                  <a:pt x="2703366" y="2288771"/>
                </a:cubicBezTo>
                <a:cubicBezTo>
                  <a:pt x="2794383" y="2297045"/>
                  <a:pt x="2664175" y="2294312"/>
                  <a:pt x="2786493" y="2294312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/>
          <p:cNvSpPr/>
          <p:nvPr/>
        </p:nvSpPr>
        <p:spPr>
          <a:xfrm>
            <a:off x="1291244" y="4793312"/>
            <a:ext cx="2660072" cy="1607127"/>
          </a:xfrm>
          <a:custGeom>
            <a:avLst/>
            <a:gdLst>
              <a:gd name="connsiteX0" fmla="*/ 0 w 2660072"/>
              <a:gd name="connsiteY0" fmla="*/ 1607127 h 1607127"/>
              <a:gd name="connsiteX1" fmla="*/ 210589 w 2660072"/>
              <a:gd name="connsiteY1" fmla="*/ 1590502 h 1607127"/>
              <a:gd name="connsiteX2" fmla="*/ 310341 w 2660072"/>
              <a:gd name="connsiteY2" fmla="*/ 1596044 h 1607127"/>
              <a:gd name="connsiteX3" fmla="*/ 532014 w 2660072"/>
              <a:gd name="connsiteY3" fmla="*/ 1584960 h 1607127"/>
              <a:gd name="connsiteX4" fmla="*/ 565265 w 2660072"/>
              <a:gd name="connsiteY4" fmla="*/ 1573876 h 1607127"/>
              <a:gd name="connsiteX5" fmla="*/ 592974 w 2660072"/>
              <a:gd name="connsiteY5" fmla="*/ 1540625 h 1607127"/>
              <a:gd name="connsiteX6" fmla="*/ 609600 w 2660072"/>
              <a:gd name="connsiteY6" fmla="*/ 1529542 h 1607127"/>
              <a:gd name="connsiteX7" fmla="*/ 626225 w 2660072"/>
              <a:gd name="connsiteY7" fmla="*/ 1474124 h 1607127"/>
              <a:gd name="connsiteX8" fmla="*/ 631767 w 2660072"/>
              <a:gd name="connsiteY8" fmla="*/ 1435331 h 1607127"/>
              <a:gd name="connsiteX9" fmla="*/ 648392 w 2660072"/>
              <a:gd name="connsiteY9" fmla="*/ 1402080 h 1607127"/>
              <a:gd name="connsiteX10" fmla="*/ 659476 w 2660072"/>
              <a:gd name="connsiteY10" fmla="*/ 1368829 h 1607127"/>
              <a:gd name="connsiteX11" fmla="*/ 665018 w 2660072"/>
              <a:gd name="connsiteY11" fmla="*/ 1352204 h 1607127"/>
              <a:gd name="connsiteX12" fmla="*/ 670560 w 2660072"/>
              <a:gd name="connsiteY12" fmla="*/ 1324495 h 1607127"/>
              <a:gd name="connsiteX13" fmla="*/ 676101 w 2660072"/>
              <a:gd name="connsiteY13" fmla="*/ 1291244 h 1607127"/>
              <a:gd name="connsiteX14" fmla="*/ 681643 w 2660072"/>
              <a:gd name="connsiteY14" fmla="*/ 1274618 h 1607127"/>
              <a:gd name="connsiteX15" fmla="*/ 687185 w 2660072"/>
              <a:gd name="connsiteY15" fmla="*/ 1252451 h 1607127"/>
              <a:gd name="connsiteX16" fmla="*/ 692727 w 2660072"/>
              <a:gd name="connsiteY16" fmla="*/ 1224742 h 1607127"/>
              <a:gd name="connsiteX17" fmla="*/ 703811 w 2660072"/>
              <a:gd name="connsiteY17" fmla="*/ 1191491 h 1607127"/>
              <a:gd name="connsiteX18" fmla="*/ 714894 w 2660072"/>
              <a:gd name="connsiteY18" fmla="*/ 1158240 h 1607127"/>
              <a:gd name="connsiteX19" fmla="*/ 720436 w 2660072"/>
              <a:gd name="connsiteY19" fmla="*/ 1141615 h 1607127"/>
              <a:gd name="connsiteX20" fmla="*/ 725978 w 2660072"/>
              <a:gd name="connsiteY20" fmla="*/ 1124989 h 1607127"/>
              <a:gd name="connsiteX21" fmla="*/ 742603 w 2660072"/>
              <a:gd name="connsiteY21" fmla="*/ 1091738 h 1607127"/>
              <a:gd name="connsiteX22" fmla="*/ 753687 w 2660072"/>
              <a:gd name="connsiteY22" fmla="*/ 1075113 h 1607127"/>
              <a:gd name="connsiteX23" fmla="*/ 764771 w 2660072"/>
              <a:gd name="connsiteY23" fmla="*/ 1052945 h 1607127"/>
              <a:gd name="connsiteX24" fmla="*/ 775854 w 2660072"/>
              <a:gd name="connsiteY24" fmla="*/ 1036320 h 1607127"/>
              <a:gd name="connsiteX25" fmla="*/ 786938 w 2660072"/>
              <a:gd name="connsiteY25" fmla="*/ 1003069 h 1607127"/>
              <a:gd name="connsiteX26" fmla="*/ 809105 w 2660072"/>
              <a:gd name="connsiteY26" fmla="*/ 947651 h 1607127"/>
              <a:gd name="connsiteX27" fmla="*/ 814647 w 2660072"/>
              <a:gd name="connsiteY27" fmla="*/ 931025 h 1607127"/>
              <a:gd name="connsiteX28" fmla="*/ 825731 w 2660072"/>
              <a:gd name="connsiteY28" fmla="*/ 853440 h 1607127"/>
              <a:gd name="connsiteX29" fmla="*/ 831272 w 2660072"/>
              <a:gd name="connsiteY29" fmla="*/ 836815 h 1607127"/>
              <a:gd name="connsiteX30" fmla="*/ 842356 w 2660072"/>
              <a:gd name="connsiteY30" fmla="*/ 764771 h 1607127"/>
              <a:gd name="connsiteX31" fmla="*/ 847898 w 2660072"/>
              <a:gd name="connsiteY31" fmla="*/ 748145 h 1607127"/>
              <a:gd name="connsiteX32" fmla="*/ 858981 w 2660072"/>
              <a:gd name="connsiteY32" fmla="*/ 648393 h 1607127"/>
              <a:gd name="connsiteX33" fmla="*/ 864523 w 2660072"/>
              <a:gd name="connsiteY33" fmla="*/ 615142 h 1607127"/>
              <a:gd name="connsiteX34" fmla="*/ 875607 w 2660072"/>
              <a:gd name="connsiteY34" fmla="*/ 520931 h 1607127"/>
              <a:gd name="connsiteX35" fmla="*/ 881149 w 2660072"/>
              <a:gd name="connsiteY35" fmla="*/ 448887 h 1607127"/>
              <a:gd name="connsiteX36" fmla="*/ 886691 w 2660072"/>
              <a:gd name="connsiteY36" fmla="*/ 421178 h 1607127"/>
              <a:gd name="connsiteX37" fmla="*/ 892232 w 2660072"/>
              <a:gd name="connsiteY37" fmla="*/ 326967 h 1607127"/>
              <a:gd name="connsiteX38" fmla="*/ 897774 w 2660072"/>
              <a:gd name="connsiteY38" fmla="*/ 293716 h 1607127"/>
              <a:gd name="connsiteX39" fmla="*/ 903316 w 2660072"/>
              <a:gd name="connsiteY39" fmla="*/ 243840 h 1607127"/>
              <a:gd name="connsiteX40" fmla="*/ 908858 w 2660072"/>
              <a:gd name="connsiteY40" fmla="*/ 188422 h 1607127"/>
              <a:gd name="connsiteX41" fmla="*/ 914400 w 2660072"/>
              <a:gd name="connsiteY41" fmla="*/ 160713 h 1607127"/>
              <a:gd name="connsiteX42" fmla="*/ 925483 w 2660072"/>
              <a:gd name="connsiteY42" fmla="*/ 16625 h 1607127"/>
              <a:gd name="connsiteX43" fmla="*/ 947651 w 2660072"/>
              <a:gd name="connsiteY43" fmla="*/ 11084 h 1607127"/>
              <a:gd name="connsiteX44" fmla="*/ 980901 w 2660072"/>
              <a:gd name="connsiteY44" fmla="*/ 0 h 1607127"/>
              <a:gd name="connsiteX45" fmla="*/ 1036320 w 2660072"/>
              <a:gd name="connsiteY45" fmla="*/ 27709 h 1607127"/>
              <a:gd name="connsiteX46" fmla="*/ 1047403 w 2660072"/>
              <a:gd name="connsiteY46" fmla="*/ 60960 h 1607127"/>
              <a:gd name="connsiteX47" fmla="*/ 1052945 w 2660072"/>
              <a:gd name="connsiteY47" fmla="*/ 77585 h 1607127"/>
              <a:gd name="connsiteX48" fmla="*/ 1058487 w 2660072"/>
              <a:gd name="connsiteY48" fmla="*/ 94211 h 1607127"/>
              <a:gd name="connsiteX49" fmla="*/ 1075112 w 2660072"/>
              <a:gd name="connsiteY49" fmla="*/ 216131 h 1607127"/>
              <a:gd name="connsiteX50" fmla="*/ 1086196 w 2660072"/>
              <a:gd name="connsiteY50" fmla="*/ 376844 h 1607127"/>
              <a:gd name="connsiteX51" fmla="*/ 1091738 w 2660072"/>
              <a:gd name="connsiteY51" fmla="*/ 426720 h 1607127"/>
              <a:gd name="connsiteX52" fmla="*/ 1086196 w 2660072"/>
              <a:gd name="connsiteY52" fmla="*/ 742604 h 1607127"/>
              <a:gd name="connsiteX53" fmla="*/ 1086196 w 2660072"/>
              <a:gd name="connsiteY53" fmla="*/ 936567 h 1607127"/>
              <a:gd name="connsiteX54" fmla="*/ 1097280 w 2660072"/>
              <a:gd name="connsiteY54" fmla="*/ 953193 h 1607127"/>
              <a:gd name="connsiteX55" fmla="*/ 1108363 w 2660072"/>
              <a:gd name="connsiteY55" fmla="*/ 986444 h 1607127"/>
              <a:gd name="connsiteX56" fmla="*/ 1113905 w 2660072"/>
              <a:gd name="connsiteY56" fmla="*/ 1003069 h 1607127"/>
              <a:gd name="connsiteX57" fmla="*/ 1124989 w 2660072"/>
              <a:gd name="connsiteY57" fmla="*/ 1047404 h 1607127"/>
              <a:gd name="connsiteX58" fmla="*/ 1136072 w 2660072"/>
              <a:gd name="connsiteY58" fmla="*/ 1252451 h 1607127"/>
              <a:gd name="connsiteX59" fmla="*/ 1141614 w 2660072"/>
              <a:gd name="connsiteY59" fmla="*/ 1280160 h 1607127"/>
              <a:gd name="connsiteX60" fmla="*/ 1147156 w 2660072"/>
              <a:gd name="connsiteY60" fmla="*/ 1335578 h 1607127"/>
              <a:gd name="connsiteX61" fmla="*/ 1152698 w 2660072"/>
              <a:gd name="connsiteY61" fmla="*/ 1352204 h 1607127"/>
              <a:gd name="connsiteX62" fmla="*/ 1169323 w 2660072"/>
              <a:gd name="connsiteY62" fmla="*/ 1357745 h 1607127"/>
              <a:gd name="connsiteX63" fmla="*/ 1224741 w 2660072"/>
              <a:gd name="connsiteY63" fmla="*/ 1363287 h 1607127"/>
              <a:gd name="connsiteX64" fmla="*/ 1241367 w 2660072"/>
              <a:gd name="connsiteY64" fmla="*/ 1379913 h 1607127"/>
              <a:gd name="connsiteX65" fmla="*/ 1252451 w 2660072"/>
              <a:gd name="connsiteY65" fmla="*/ 1396538 h 1607127"/>
              <a:gd name="connsiteX66" fmla="*/ 1269076 w 2660072"/>
              <a:gd name="connsiteY66" fmla="*/ 1407622 h 1607127"/>
              <a:gd name="connsiteX67" fmla="*/ 1307869 w 2660072"/>
              <a:gd name="connsiteY67" fmla="*/ 1402080 h 1607127"/>
              <a:gd name="connsiteX68" fmla="*/ 1324494 w 2660072"/>
              <a:gd name="connsiteY68" fmla="*/ 1396538 h 1607127"/>
              <a:gd name="connsiteX69" fmla="*/ 1368829 w 2660072"/>
              <a:gd name="connsiteY69" fmla="*/ 1402080 h 1607127"/>
              <a:gd name="connsiteX70" fmla="*/ 1385454 w 2660072"/>
              <a:gd name="connsiteY70" fmla="*/ 1407622 h 1607127"/>
              <a:gd name="connsiteX71" fmla="*/ 1418705 w 2660072"/>
              <a:gd name="connsiteY71" fmla="*/ 1429789 h 1607127"/>
              <a:gd name="connsiteX72" fmla="*/ 1446414 w 2660072"/>
              <a:gd name="connsiteY72" fmla="*/ 1451956 h 1607127"/>
              <a:gd name="connsiteX73" fmla="*/ 1474123 w 2660072"/>
              <a:gd name="connsiteY73" fmla="*/ 1474124 h 1607127"/>
              <a:gd name="connsiteX74" fmla="*/ 1518458 w 2660072"/>
              <a:gd name="connsiteY74" fmla="*/ 1524000 h 1607127"/>
              <a:gd name="connsiteX75" fmla="*/ 1535083 w 2660072"/>
              <a:gd name="connsiteY75" fmla="*/ 1535084 h 1607127"/>
              <a:gd name="connsiteX76" fmla="*/ 1573876 w 2660072"/>
              <a:gd name="connsiteY76" fmla="*/ 1546167 h 1607127"/>
              <a:gd name="connsiteX77" fmla="*/ 1607127 w 2660072"/>
              <a:gd name="connsiteY77" fmla="*/ 1557251 h 1607127"/>
              <a:gd name="connsiteX78" fmla="*/ 1640378 w 2660072"/>
              <a:gd name="connsiteY78" fmla="*/ 1573876 h 1607127"/>
              <a:gd name="connsiteX79" fmla="*/ 1673629 w 2660072"/>
              <a:gd name="connsiteY79" fmla="*/ 1584960 h 1607127"/>
              <a:gd name="connsiteX80" fmla="*/ 1756756 w 2660072"/>
              <a:gd name="connsiteY80" fmla="*/ 1579418 h 1607127"/>
              <a:gd name="connsiteX81" fmla="*/ 1790007 w 2660072"/>
              <a:gd name="connsiteY81" fmla="*/ 1562793 h 1607127"/>
              <a:gd name="connsiteX82" fmla="*/ 1817716 w 2660072"/>
              <a:gd name="connsiteY82" fmla="*/ 1557251 h 1607127"/>
              <a:gd name="connsiteX83" fmla="*/ 1834341 w 2660072"/>
              <a:gd name="connsiteY83" fmla="*/ 1546167 h 1607127"/>
              <a:gd name="connsiteX84" fmla="*/ 1867592 w 2660072"/>
              <a:gd name="connsiteY84" fmla="*/ 1535084 h 1607127"/>
              <a:gd name="connsiteX85" fmla="*/ 1889760 w 2660072"/>
              <a:gd name="connsiteY85" fmla="*/ 1496291 h 1607127"/>
              <a:gd name="connsiteX86" fmla="*/ 1906385 w 2660072"/>
              <a:gd name="connsiteY86" fmla="*/ 1490749 h 1607127"/>
              <a:gd name="connsiteX87" fmla="*/ 1950720 w 2660072"/>
              <a:gd name="connsiteY87" fmla="*/ 1501833 h 1607127"/>
              <a:gd name="connsiteX88" fmla="*/ 2000596 w 2660072"/>
              <a:gd name="connsiteY88" fmla="*/ 1512916 h 1607127"/>
              <a:gd name="connsiteX89" fmla="*/ 2033847 w 2660072"/>
              <a:gd name="connsiteY89" fmla="*/ 1524000 h 1607127"/>
              <a:gd name="connsiteX90" fmla="*/ 2050472 w 2660072"/>
              <a:gd name="connsiteY90" fmla="*/ 1529542 h 1607127"/>
              <a:gd name="connsiteX91" fmla="*/ 2100349 w 2660072"/>
              <a:gd name="connsiteY91" fmla="*/ 1535084 h 1607127"/>
              <a:gd name="connsiteX92" fmla="*/ 2128058 w 2660072"/>
              <a:gd name="connsiteY92" fmla="*/ 1540625 h 1607127"/>
              <a:gd name="connsiteX93" fmla="*/ 2277687 w 2660072"/>
              <a:gd name="connsiteY93" fmla="*/ 1546167 h 1607127"/>
              <a:gd name="connsiteX94" fmla="*/ 2394065 w 2660072"/>
              <a:gd name="connsiteY94" fmla="*/ 1557251 h 1607127"/>
              <a:gd name="connsiteX95" fmla="*/ 2427316 w 2660072"/>
              <a:gd name="connsiteY95" fmla="*/ 1562793 h 1607127"/>
              <a:gd name="connsiteX96" fmla="*/ 2560320 w 2660072"/>
              <a:gd name="connsiteY96" fmla="*/ 1573876 h 1607127"/>
              <a:gd name="connsiteX97" fmla="*/ 2643447 w 2660072"/>
              <a:gd name="connsiteY97" fmla="*/ 1584960 h 1607127"/>
              <a:gd name="connsiteX98" fmla="*/ 2660072 w 2660072"/>
              <a:gd name="connsiteY98" fmla="*/ 1584960 h 1607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2660072" h="1607127">
                <a:moveTo>
                  <a:pt x="0" y="1607127"/>
                </a:moveTo>
                <a:cubicBezTo>
                  <a:pt x="113912" y="1588143"/>
                  <a:pt x="44045" y="1596908"/>
                  <a:pt x="210589" y="1590502"/>
                </a:cubicBezTo>
                <a:cubicBezTo>
                  <a:pt x="243840" y="1592349"/>
                  <a:pt x="277039" y="1596044"/>
                  <a:pt x="310341" y="1596044"/>
                </a:cubicBezTo>
                <a:cubicBezTo>
                  <a:pt x="464715" y="1596044"/>
                  <a:pt x="441748" y="1597856"/>
                  <a:pt x="532014" y="1584960"/>
                </a:cubicBezTo>
                <a:cubicBezTo>
                  <a:pt x="543098" y="1581265"/>
                  <a:pt x="558784" y="1583597"/>
                  <a:pt x="565265" y="1573876"/>
                </a:cubicBezTo>
                <a:cubicBezTo>
                  <a:pt x="576162" y="1557532"/>
                  <a:pt x="576976" y="1553957"/>
                  <a:pt x="592974" y="1540625"/>
                </a:cubicBezTo>
                <a:cubicBezTo>
                  <a:pt x="598091" y="1536361"/>
                  <a:pt x="604058" y="1533236"/>
                  <a:pt x="609600" y="1529542"/>
                </a:cubicBezTo>
                <a:cubicBezTo>
                  <a:pt x="615382" y="1512196"/>
                  <a:pt x="622875" y="1492546"/>
                  <a:pt x="626225" y="1474124"/>
                </a:cubicBezTo>
                <a:cubicBezTo>
                  <a:pt x="628562" y="1461272"/>
                  <a:pt x="629205" y="1448140"/>
                  <a:pt x="631767" y="1435331"/>
                </a:cubicBezTo>
                <a:cubicBezTo>
                  <a:pt x="637279" y="1407770"/>
                  <a:pt x="636504" y="1428829"/>
                  <a:pt x="648392" y="1402080"/>
                </a:cubicBezTo>
                <a:cubicBezTo>
                  <a:pt x="653137" y="1391404"/>
                  <a:pt x="655781" y="1379913"/>
                  <a:pt x="659476" y="1368829"/>
                </a:cubicBezTo>
                <a:cubicBezTo>
                  <a:pt x="661323" y="1363287"/>
                  <a:pt x="663872" y="1357932"/>
                  <a:pt x="665018" y="1352204"/>
                </a:cubicBezTo>
                <a:cubicBezTo>
                  <a:pt x="666865" y="1342968"/>
                  <a:pt x="668875" y="1333762"/>
                  <a:pt x="670560" y="1324495"/>
                </a:cubicBezTo>
                <a:cubicBezTo>
                  <a:pt x="672570" y="1313440"/>
                  <a:pt x="673664" y="1302213"/>
                  <a:pt x="676101" y="1291244"/>
                </a:cubicBezTo>
                <a:cubicBezTo>
                  <a:pt x="677368" y="1285541"/>
                  <a:pt x="680038" y="1280235"/>
                  <a:pt x="681643" y="1274618"/>
                </a:cubicBezTo>
                <a:cubicBezTo>
                  <a:pt x="683735" y="1267295"/>
                  <a:pt x="685533" y="1259886"/>
                  <a:pt x="687185" y="1252451"/>
                </a:cubicBezTo>
                <a:cubicBezTo>
                  <a:pt x="689228" y="1243256"/>
                  <a:pt x="690249" y="1233829"/>
                  <a:pt x="692727" y="1224742"/>
                </a:cubicBezTo>
                <a:cubicBezTo>
                  <a:pt x="695801" y="1213470"/>
                  <a:pt x="700117" y="1202575"/>
                  <a:pt x="703811" y="1191491"/>
                </a:cubicBezTo>
                <a:lnTo>
                  <a:pt x="714894" y="1158240"/>
                </a:lnTo>
                <a:lnTo>
                  <a:pt x="720436" y="1141615"/>
                </a:lnTo>
                <a:cubicBezTo>
                  <a:pt x="722283" y="1136073"/>
                  <a:pt x="722738" y="1129850"/>
                  <a:pt x="725978" y="1124989"/>
                </a:cubicBezTo>
                <a:cubicBezTo>
                  <a:pt x="757745" y="1077337"/>
                  <a:pt x="719654" y="1137634"/>
                  <a:pt x="742603" y="1091738"/>
                </a:cubicBezTo>
                <a:cubicBezTo>
                  <a:pt x="745582" y="1085781"/>
                  <a:pt x="750382" y="1080896"/>
                  <a:pt x="753687" y="1075113"/>
                </a:cubicBezTo>
                <a:cubicBezTo>
                  <a:pt x="757786" y="1067940"/>
                  <a:pt x="760672" y="1060118"/>
                  <a:pt x="764771" y="1052945"/>
                </a:cubicBezTo>
                <a:cubicBezTo>
                  <a:pt x="768075" y="1047162"/>
                  <a:pt x="773149" y="1042406"/>
                  <a:pt x="775854" y="1036320"/>
                </a:cubicBezTo>
                <a:cubicBezTo>
                  <a:pt x="780599" y="1025644"/>
                  <a:pt x="781713" y="1013519"/>
                  <a:pt x="786938" y="1003069"/>
                </a:cubicBezTo>
                <a:cubicBezTo>
                  <a:pt x="803245" y="970453"/>
                  <a:pt x="795409" y="988738"/>
                  <a:pt x="809105" y="947651"/>
                </a:cubicBezTo>
                <a:lnTo>
                  <a:pt x="814647" y="931025"/>
                </a:lnTo>
                <a:cubicBezTo>
                  <a:pt x="817044" y="911847"/>
                  <a:pt x="821165" y="873990"/>
                  <a:pt x="825731" y="853440"/>
                </a:cubicBezTo>
                <a:cubicBezTo>
                  <a:pt x="826998" y="847738"/>
                  <a:pt x="829425" y="842357"/>
                  <a:pt x="831272" y="836815"/>
                </a:cubicBezTo>
                <a:cubicBezTo>
                  <a:pt x="833040" y="824440"/>
                  <a:pt x="839280" y="778612"/>
                  <a:pt x="842356" y="764771"/>
                </a:cubicBezTo>
                <a:cubicBezTo>
                  <a:pt x="843623" y="759068"/>
                  <a:pt x="846051" y="753687"/>
                  <a:pt x="847898" y="748145"/>
                </a:cubicBezTo>
                <a:cubicBezTo>
                  <a:pt x="863498" y="638948"/>
                  <a:pt x="841053" y="800788"/>
                  <a:pt x="858981" y="648393"/>
                </a:cubicBezTo>
                <a:cubicBezTo>
                  <a:pt x="860294" y="637233"/>
                  <a:pt x="863282" y="626310"/>
                  <a:pt x="864523" y="615142"/>
                </a:cubicBezTo>
                <a:cubicBezTo>
                  <a:pt x="875590" y="515538"/>
                  <a:pt x="863694" y="580494"/>
                  <a:pt x="875607" y="520931"/>
                </a:cubicBezTo>
                <a:cubicBezTo>
                  <a:pt x="877454" y="496916"/>
                  <a:pt x="878489" y="472825"/>
                  <a:pt x="881149" y="448887"/>
                </a:cubicBezTo>
                <a:cubicBezTo>
                  <a:pt x="882189" y="439525"/>
                  <a:pt x="885838" y="430559"/>
                  <a:pt x="886691" y="421178"/>
                </a:cubicBezTo>
                <a:cubicBezTo>
                  <a:pt x="889539" y="389849"/>
                  <a:pt x="889507" y="358307"/>
                  <a:pt x="892232" y="326967"/>
                </a:cubicBezTo>
                <a:cubicBezTo>
                  <a:pt x="893205" y="315773"/>
                  <a:pt x="896289" y="304854"/>
                  <a:pt x="897774" y="293716"/>
                </a:cubicBezTo>
                <a:cubicBezTo>
                  <a:pt x="899985" y="277135"/>
                  <a:pt x="901565" y="260476"/>
                  <a:pt x="903316" y="243840"/>
                </a:cubicBezTo>
                <a:cubicBezTo>
                  <a:pt x="905260" y="225377"/>
                  <a:pt x="906404" y="206824"/>
                  <a:pt x="908858" y="188422"/>
                </a:cubicBezTo>
                <a:cubicBezTo>
                  <a:pt x="910103" y="179085"/>
                  <a:pt x="912553" y="169949"/>
                  <a:pt x="914400" y="160713"/>
                </a:cubicBezTo>
                <a:cubicBezTo>
                  <a:pt x="918094" y="112684"/>
                  <a:pt x="878750" y="28306"/>
                  <a:pt x="925483" y="16625"/>
                </a:cubicBezTo>
                <a:cubicBezTo>
                  <a:pt x="932872" y="14778"/>
                  <a:pt x="940356" y="13273"/>
                  <a:pt x="947651" y="11084"/>
                </a:cubicBezTo>
                <a:cubicBezTo>
                  <a:pt x="958841" y="7727"/>
                  <a:pt x="980901" y="0"/>
                  <a:pt x="980901" y="0"/>
                </a:cubicBezTo>
                <a:cubicBezTo>
                  <a:pt x="1003535" y="6467"/>
                  <a:pt x="1023993" y="5520"/>
                  <a:pt x="1036320" y="27709"/>
                </a:cubicBezTo>
                <a:cubicBezTo>
                  <a:pt x="1041994" y="37922"/>
                  <a:pt x="1043709" y="49876"/>
                  <a:pt x="1047403" y="60960"/>
                </a:cubicBezTo>
                <a:lnTo>
                  <a:pt x="1052945" y="77585"/>
                </a:lnTo>
                <a:lnTo>
                  <a:pt x="1058487" y="94211"/>
                </a:lnTo>
                <a:cubicBezTo>
                  <a:pt x="1070965" y="194030"/>
                  <a:pt x="1064675" y="153499"/>
                  <a:pt x="1075112" y="216131"/>
                </a:cubicBezTo>
                <a:cubicBezTo>
                  <a:pt x="1078314" y="267355"/>
                  <a:pt x="1081508" y="325279"/>
                  <a:pt x="1086196" y="376844"/>
                </a:cubicBezTo>
                <a:cubicBezTo>
                  <a:pt x="1087710" y="393503"/>
                  <a:pt x="1089891" y="410095"/>
                  <a:pt x="1091738" y="426720"/>
                </a:cubicBezTo>
                <a:cubicBezTo>
                  <a:pt x="1089891" y="532015"/>
                  <a:pt x="1089292" y="637339"/>
                  <a:pt x="1086196" y="742604"/>
                </a:cubicBezTo>
                <a:cubicBezTo>
                  <a:pt x="1082775" y="858916"/>
                  <a:pt x="1066455" y="758905"/>
                  <a:pt x="1086196" y="936567"/>
                </a:cubicBezTo>
                <a:cubicBezTo>
                  <a:pt x="1086932" y="943187"/>
                  <a:pt x="1093585" y="947651"/>
                  <a:pt x="1097280" y="953193"/>
                </a:cubicBezTo>
                <a:lnTo>
                  <a:pt x="1108363" y="986444"/>
                </a:lnTo>
                <a:cubicBezTo>
                  <a:pt x="1110210" y="991986"/>
                  <a:pt x="1112759" y="997341"/>
                  <a:pt x="1113905" y="1003069"/>
                </a:cubicBezTo>
                <a:cubicBezTo>
                  <a:pt x="1120593" y="1036506"/>
                  <a:pt x="1116468" y="1021842"/>
                  <a:pt x="1124989" y="1047404"/>
                </a:cubicBezTo>
                <a:cubicBezTo>
                  <a:pt x="1126756" y="1086280"/>
                  <a:pt x="1131263" y="1204357"/>
                  <a:pt x="1136072" y="1252451"/>
                </a:cubicBezTo>
                <a:cubicBezTo>
                  <a:pt x="1137009" y="1261824"/>
                  <a:pt x="1140369" y="1270823"/>
                  <a:pt x="1141614" y="1280160"/>
                </a:cubicBezTo>
                <a:cubicBezTo>
                  <a:pt x="1144068" y="1298562"/>
                  <a:pt x="1144333" y="1317229"/>
                  <a:pt x="1147156" y="1335578"/>
                </a:cubicBezTo>
                <a:cubicBezTo>
                  <a:pt x="1148044" y="1341352"/>
                  <a:pt x="1148567" y="1348073"/>
                  <a:pt x="1152698" y="1352204"/>
                </a:cubicBezTo>
                <a:cubicBezTo>
                  <a:pt x="1156828" y="1356334"/>
                  <a:pt x="1163550" y="1356857"/>
                  <a:pt x="1169323" y="1357745"/>
                </a:cubicBezTo>
                <a:cubicBezTo>
                  <a:pt x="1187672" y="1360568"/>
                  <a:pt x="1206268" y="1361440"/>
                  <a:pt x="1224741" y="1363287"/>
                </a:cubicBezTo>
                <a:cubicBezTo>
                  <a:pt x="1230283" y="1368829"/>
                  <a:pt x="1236349" y="1373892"/>
                  <a:pt x="1241367" y="1379913"/>
                </a:cubicBezTo>
                <a:cubicBezTo>
                  <a:pt x="1245631" y="1385030"/>
                  <a:pt x="1247741" y="1391828"/>
                  <a:pt x="1252451" y="1396538"/>
                </a:cubicBezTo>
                <a:cubicBezTo>
                  <a:pt x="1257161" y="1401248"/>
                  <a:pt x="1263534" y="1403927"/>
                  <a:pt x="1269076" y="1407622"/>
                </a:cubicBezTo>
                <a:cubicBezTo>
                  <a:pt x="1282007" y="1405775"/>
                  <a:pt x="1295060" y="1404642"/>
                  <a:pt x="1307869" y="1402080"/>
                </a:cubicBezTo>
                <a:cubicBezTo>
                  <a:pt x="1313597" y="1400934"/>
                  <a:pt x="1318653" y="1396538"/>
                  <a:pt x="1324494" y="1396538"/>
                </a:cubicBezTo>
                <a:cubicBezTo>
                  <a:pt x="1339387" y="1396538"/>
                  <a:pt x="1354051" y="1400233"/>
                  <a:pt x="1368829" y="1402080"/>
                </a:cubicBezTo>
                <a:cubicBezTo>
                  <a:pt x="1374371" y="1403927"/>
                  <a:pt x="1380348" y="1404785"/>
                  <a:pt x="1385454" y="1407622"/>
                </a:cubicBezTo>
                <a:cubicBezTo>
                  <a:pt x="1397099" y="1414091"/>
                  <a:pt x="1418705" y="1429789"/>
                  <a:pt x="1418705" y="1429789"/>
                </a:cubicBezTo>
                <a:cubicBezTo>
                  <a:pt x="1450472" y="1477439"/>
                  <a:pt x="1408173" y="1421364"/>
                  <a:pt x="1446414" y="1451956"/>
                </a:cubicBezTo>
                <a:cubicBezTo>
                  <a:pt x="1482226" y="1480605"/>
                  <a:pt x="1432334" y="1460194"/>
                  <a:pt x="1474123" y="1474124"/>
                </a:cubicBezTo>
                <a:cubicBezTo>
                  <a:pt x="1487450" y="1494113"/>
                  <a:pt x="1495682" y="1508815"/>
                  <a:pt x="1518458" y="1524000"/>
                </a:cubicBezTo>
                <a:cubicBezTo>
                  <a:pt x="1524000" y="1527695"/>
                  <a:pt x="1528899" y="1532610"/>
                  <a:pt x="1535083" y="1535084"/>
                </a:cubicBezTo>
                <a:cubicBezTo>
                  <a:pt x="1547570" y="1540079"/>
                  <a:pt x="1561022" y="1542212"/>
                  <a:pt x="1573876" y="1546167"/>
                </a:cubicBezTo>
                <a:cubicBezTo>
                  <a:pt x="1585043" y="1549603"/>
                  <a:pt x="1596043" y="1553556"/>
                  <a:pt x="1607127" y="1557251"/>
                </a:cubicBezTo>
                <a:cubicBezTo>
                  <a:pt x="1667758" y="1577462"/>
                  <a:pt x="1575920" y="1545229"/>
                  <a:pt x="1640378" y="1573876"/>
                </a:cubicBezTo>
                <a:cubicBezTo>
                  <a:pt x="1651054" y="1578621"/>
                  <a:pt x="1673629" y="1584960"/>
                  <a:pt x="1673629" y="1584960"/>
                </a:cubicBezTo>
                <a:cubicBezTo>
                  <a:pt x="1701338" y="1583113"/>
                  <a:pt x="1729155" y="1582485"/>
                  <a:pt x="1756756" y="1579418"/>
                </a:cubicBezTo>
                <a:cubicBezTo>
                  <a:pt x="1781202" y="1576702"/>
                  <a:pt x="1766807" y="1571493"/>
                  <a:pt x="1790007" y="1562793"/>
                </a:cubicBezTo>
                <a:cubicBezTo>
                  <a:pt x="1798827" y="1559486"/>
                  <a:pt x="1808480" y="1559098"/>
                  <a:pt x="1817716" y="1557251"/>
                </a:cubicBezTo>
                <a:cubicBezTo>
                  <a:pt x="1823258" y="1553556"/>
                  <a:pt x="1828255" y="1548872"/>
                  <a:pt x="1834341" y="1546167"/>
                </a:cubicBezTo>
                <a:cubicBezTo>
                  <a:pt x="1845017" y="1541422"/>
                  <a:pt x="1867592" y="1535084"/>
                  <a:pt x="1867592" y="1535084"/>
                </a:cubicBezTo>
                <a:cubicBezTo>
                  <a:pt x="1870320" y="1529628"/>
                  <a:pt x="1883231" y="1501514"/>
                  <a:pt x="1889760" y="1496291"/>
                </a:cubicBezTo>
                <a:cubicBezTo>
                  <a:pt x="1894321" y="1492642"/>
                  <a:pt x="1900843" y="1492596"/>
                  <a:pt x="1906385" y="1490749"/>
                </a:cubicBezTo>
                <a:lnTo>
                  <a:pt x="1950720" y="1501833"/>
                </a:lnTo>
                <a:cubicBezTo>
                  <a:pt x="1973553" y="1507102"/>
                  <a:pt x="1979273" y="1506519"/>
                  <a:pt x="2000596" y="1512916"/>
                </a:cubicBezTo>
                <a:cubicBezTo>
                  <a:pt x="2011787" y="1516273"/>
                  <a:pt x="2022763" y="1520305"/>
                  <a:pt x="2033847" y="1524000"/>
                </a:cubicBezTo>
                <a:cubicBezTo>
                  <a:pt x="2039389" y="1525847"/>
                  <a:pt x="2044666" y="1528897"/>
                  <a:pt x="2050472" y="1529542"/>
                </a:cubicBezTo>
                <a:cubicBezTo>
                  <a:pt x="2067098" y="1531389"/>
                  <a:pt x="2083789" y="1532718"/>
                  <a:pt x="2100349" y="1535084"/>
                </a:cubicBezTo>
                <a:cubicBezTo>
                  <a:pt x="2109674" y="1536416"/>
                  <a:pt x="2118657" y="1540037"/>
                  <a:pt x="2128058" y="1540625"/>
                </a:cubicBezTo>
                <a:cubicBezTo>
                  <a:pt x="2177871" y="1543738"/>
                  <a:pt x="2227811" y="1544320"/>
                  <a:pt x="2277687" y="1546167"/>
                </a:cubicBezTo>
                <a:cubicBezTo>
                  <a:pt x="2318316" y="1549553"/>
                  <a:pt x="2354073" y="1551919"/>
                  <a:pt x="2394065" y="1557251"/>
                </a:cubicBezTo>
                <a:cubicBezTo>
                  <a:pt x="2405203" y="1558736"/>
                  <a:pt x="2416166" y="1561399"/>
                  <a:pt x="2427316" y="1562793"/>
                </a:cubicBezTo>
                <a:cubicBezTo>
                  <a:pt x="2470642" y="1568209"/>
                  <a:pt x="2517136" y="1570792"/>
                  <a:pt x="2560320" y="1573876"/>
                </a:cubicBezTo>
                <a:cubicBezTo>
                  <a:pt x="2580882" y="1576814"/>
                  <a:pt x="2623748" y="1583169"/>
                  <a:pt x="2643447" y="1584960"/>
                </a:cubicBezTo>
                <a:cubicBezTo>
                  <a:pt x="2648966" y="1585462"/>
                  <a:pt x="2654530" y="1584960"/>
                  <a:pt x="2660072" y="1584960"/>
                </a:cubicBezTo>
              </a:path>
            </a:pathLst>
          </a:cu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7092280" y="5040560"/>
            <a:ext cx="1296144" cy="360040"/>
          </a:xfrm>
          <a:prstGeom prst="rect">
            <a:avLst/>
          </a:pr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452320" y="4608512"/>
            <a:ext cx="1450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</a:rPr>
              <a:t>(in this work)</a:t>
            </a:r>
            <a:endParaRPr kumimoji="1" lang="ja-JP" altLang="en-US" b="1" dirty="0">
              <a:solidFill>
                <a:schemeClr val="tx2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96666" y="2996952"/>
            <a:ext cx="762966" cy="369332"/>
          </a:xfrm>
          <a:prstGeom prst="rect">
            <a:avLst/>
          </a:prstGeom>
          <a:solidFill>
            <a:srgbClr val="791919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LYSO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559667" y="2996952"/>
            <a:ext cx="780085" cy="369332"/>
          </a:xfrm>
          <a:prstGeom prst="rect">
            <a:avLst/>
          </a:prstGeom>
          <a:solidFill>
            <a:srgbClr val="791919"/>
          </a:solidFill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LuAG</a:t>
            </a:r>
            <a:endParaRPr lang="en-US" altLang="ja-JP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524956" y="2987660"/>
            <a:ext cx="1470980" cy="369332"/>
          </a:xfrm>
          <a:prstGeom prst="rect">
            <a:avLst/>
          </a:prstGeom>
          <a:solidFill>
            <a:srgbClr val="791919"/>
          </a:solidFill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LuAG+WLS</a:t>
            </a:r>
            <a:endParaRPr lang="en-US" altLang="ja-JP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87139" y="4239180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310nm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371315" y="4239180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420nm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32240" y="3717032"/>
            <a:ext cx="21691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chemeClr val="tx2"/>
                </a:solidFill>
              </a:rPr>
              <a:t>(HPK; 1x1 mm</a:t>
            </a:r>
            <a:r>
              <a:rPr lang="en-US" altLang="ja-JP" b="1" baseline="30000" dirty="0" smtClean="0">
                <a:solidFill>
                  <a:schemeClr val="tx2"/>
                </a:solidFill>
              </a:rPr>
              <a:t>2</a:t>
            </a:r>
            <a:r>
              <a:rPr lang="en-US" altLang="ja-JP" b="1" dirty="0" smtClean="0">
                <a:solidFill>
                  <a:schemeClr val="tx2"/>
                </a:solidFill>
              </a:rPr>
              <a:t> type)</a:t>
            </a:r>
            <a:endParaRPr kumimoji="1" lang="ja-JP" altLang="en-US" b="1" dirty="0">
              <a:solidFill>
                <a:schemeClr val="tx2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10432" y="959462"/>
            <a:ext cx="1353256" cy="923330"/>
          </a:xfrm>
          <a:prstGeom prst="rect">
            <a:avLst/>
          </a:prstGeom>
          <a:noFill/>
          <a:ln>
            <a:solidFill>
              <a:srgbClr val="791919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itchFamily="18" charset="2"/>
              </a:rPr>
              <a:t>r </a:t>
            </a:r>
            <a:r>
              <a:rPr lang="en-US" altLang="ja-JP" dirty="0" smtClean="0"/>
              <a:t>= 7.1g/cc</a:t>
            </a:r>
            <a:endParaRPr kumimoji="1" lang="en-US" altLang="ja-JP" dirty="0" smtClean="0"/>
          </a:p>
          <a:p>
            <a:r>
              <a:rPr kumimoji="1" lang="en-US" altLang="ja-JP" dirty="0" smtClean="0">
                <a:latin typeface="Symbol" pitchFamily="18" charset="2"/>
              </a:rPr>
              <a:t>t </a:t>
            </a:r>
            <a:r>
              <a:rPr kumimoji="1" lang="en-US" altLang="ja-JP" dirty="0" smtClean="0"/>
              <a:t>= 40ns</a:t>
            </a:r>
          </a:p>
          <a:p>
            <a:r>
              <a:rPr lang="en-US" altLang="ja-JP" dirty="0" smtClean="0"/>
              <a:t>25 </a:t>
            </a:r>
            <a:r>
              <a:rPr lang="en-US" altLang="ja-JP" dirty="0" err="1" smtClean="0"/>
              <a:t>kph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MeV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083619" y="948829"/>
            <a:ext cx="1353256" cy="923330"/>
          </a:xfrm>
          <a:prstGeom prst="rect">
            <a:avLst/>
          </a:prstGeom>
          <a:noFill/>
          <a:ln>
            <a:solidFill>
              <a:srgbClr val="791919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Symbol" pitchFamily="18" charset="2"/>
              </a:rPr>
              <a:t>r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= 6.7g/cc</a:t>
            </a:r>
          </a:p>
          <a:p>
            <a:r>
              <a:rPr lang="en-US" altLang="ja-JP" dirty="0" smtClean="0">
                <a:latin typeface="Symbol" pitchFamily="18" charset="2"/>
              </a:rPr>
              <a:t>t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= 20ns</a:t>
            </a:r>
          </a:p>
          <a:p>
            <a:r>
              <a:rPr lang="en-US" altLang="ja-JP" dirty="0" smtClean="0"/>
              <a:t>20 </a:t>
            </a:r>
            <a:r>
              <a:rPr lang="en-US" altLang="ja-JP" dirty="0" err="1" smtClean="0"/>
              <a:t>kph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MeV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547664" y="3356992"/>
            <a:ext cx="2467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791919"/>
                </a:solidFill>
                <a:latin typeface="+mj-lt"/>
                <a:ea typeface="メイリオ" pitchFamily="50" charset="-128"/>
                <a:cs typeface="メイリオ" pitchFamily="50" charset="-128"/>
              </a:rPr>
              <a:t>faster  (better time res.)</a:t>
            </a:r>
            <a:endParaRPr kumimoji="1" lang="ja-JP" altLang="en-US" b="1" i="1" dirty="0">
              <a:solidFill>
                <a:srgbClr val="791919"/>
              </a:solidFill>
              <a:latin typeface="+mj-lt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1403648" y="4536504"/>
            <a:ext cx="1152128" cy="1588"/>
          </a:xfrm>
          <a:prstGeom prst="straightConnector1">
            <a:avLst/>
          </a:prstGeom>
          <a:ln w="25400">
            <a:solidFill>
              <a:srgbClr val="79191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251520" y="44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9080" y="3495675"/>
            <a:ext cx="43434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 t="8171"/>
          <a:stretch>
            <a:fillRect/>
          </a:stretch>
        </p:blipFill>
        <p:spPr bwMode="auto">
          <a:xfrm>
            <a:off x="287908" y="3870583"/>
            <a:ext cx="4140076" cy="294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4" cstate="print"/>
          <a:srcRect t="6522"/>
          <a:stretch>
            <a:fillRect/>
          </a:stretch>
        </p:blipFill>
        <p:spPr bwMode="auto">
          <a:xfrm>
            <a:off x="323528" y="908720"/>
            <a:ext cx="407814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Energy spectra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981759" y="6588060"/>
            <a:ext cx="116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Kato+11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465016" y="2060848"/>
            <a:ext cx="20510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LYSO</a:t>
            </a:r>
            <a:endParaRPr lang="ja-JP" altLang="en-US" sz="54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520318" y="4797152"/>
            <a:ext cx="211820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400" b="1" dirty="0" err="1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LuAG</a:t>
            </a:r>
            <a:endParaRPr lang="ja-JP" altLang="en-US" sz="54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940425" y="2564904"/>
            <a:ext cx="3231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LYSO          :13.8%</a:t>
            </a:r>
          </a:p>
          <a:p>
            <a:r>
              <a:rPr lang="en-US" altLang="ja-JP" sz="2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LuAG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       :14.7%</a:t>
            </a:r>
          </a:p>
          <a:p>
            <a:r>
              <a:rPr lang="en-US" altLang="ja-JP" sz="2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LuAG+WLS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:14.0%</a:t>
            </a:r>
            <a:endParaRPr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626842" y="4797152"/>
            <a:ext cx="43079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400" b="1" dirty="0" err="1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LuAG+WLS</a:t>
            </a:r>
            <a:endParaRPr lang="ja-JP" altLang="en-US" sz="54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572000" y="980728"/>
            <a:ext cx="401802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2000" baseline="30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137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 source, 0 </a:t>
            </a:r>
            <a:r>
              <a:rPr lang="en-US" altLang="ja-JP" sz="2000" baseline="30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</a:t>
            </a:r>
            <a:r>
              <a:rPr lang="en-US" altLang="ja-JP" sz="2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, 71.9V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w/o current amplifier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Linearity corrected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Discrete readout with Q-ADC</a:t>
            </a:r>
          </a:p>
          <a:p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Energy resolution for 662 </a:t>
            </a:r>
            <a:r>
              <a:rPr lang="en-US" altLang="ja-JP" sz="2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keV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:</a:t>
            </a: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1520" y="446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9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14122</TotalTime>
  <Words>1046</Words>
  <Application>Microsoft Office PowerPoint</Application>
  <PresentationFormat>画面に合わせる (4:3)</PresentationFormat>
  <Paragraphs>318</Paragraphs>
  <Slides>15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テーマ</vt:lpstr>
      <vt:lpstr>Development of a gamma-ray imager  using a large area monolithic 4x4 MPPC array  for a future PET scanner</vt:lpstr>
      <vt:lpstr>Contents</vt:lpstr>
      <vt:lpstr>PET and our approach</vt:lpstr>
      <vt:lpstr>Muti-Pixel Photon Counter</vt:lpstr>
      <vt:lpstr>Characteristics summary</vt:lpstr>
      <vt:lpstr>TOF Timing resolution</vt:lpstr>
      <vt:lpstr>The Monolithic Array</vt:lpstr>
      <vt:lpstr>Scintillator array</vt:lpstr>
      <vt:lpstr>Energy spectra</vt:lpstr>
      <vt:lpstr>Charge spectra</vt:lpstr>
      <vt:lpstr>Charge division readout</vt:lpstr>
      <vt:lpstr>Optimization of R-chain</vt:lpstr>
      <vt:lpstr>Our efforts</vt:lpstr>
      <vt:lpstr>Waveform acquisition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 gamma-ray imager using a large area monolithic 4x4 MPPC array for future PET scanner</dc:title>
  <dc:creator>nakamori</dc:creator>
  <cp:lastModifiedBy>nakamori</cp:lastModifiedBy>
  <cp:revision>1097</cp:revision>
  <dcterms:created xsi:type="dcterms:W3CDTF">2011-08-23T06:30:37Z</dcterms:created>
  <dcterms:modified xsi:type="dcterms:W3CDTF">2011-09-13T10:40:26Z</dcterms:modified>
</cp:coreProperties>
</file>