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65" r:id="rId5"/>
    <p:sldId id="278" r:id="rId6"/>
    <p:sldId id="276" r:id="rId7"/>
    <p:sldId id="274" r:id="rId8"/>
    <p:sldId id="275" r:id="rId9"/>
    <p:sldId id="259" r:id="rId10"/>
    <p:sldId id="272" r:id="rId11"/>
    <p:sldId id="280" r:id="rId12"/>
    <p:sldId id="269" r:id="rId13"/>
    <p:sldId id="282" r:id="rId14"/>
    <p:sldId id="279" r:id="rId15"/>
    <p:sldId id="285" r:id="rId16"/>
    <p:sldId id="267" r:id="rId17"/>
    <p:sldId id="288" r:id="rId18"/>
    <p:sldId id="289" r:id="rId19"/>
    <p:sldId id="283" r:id="rId20"/>
    <p:sldId id="284" r:id="rId21"/>
    <p:sldId id="261" r:id="rId22"/>
    <p:sldId id="262" r:id="rId23"/>
    <p:sldId id="263" r:id="rId24"/>
    <p:sldId id="264" r:id="rId25"/>
    <p:sldId id="286" r:id="rId26"/>
    <p:sldId id="270" r:id="rId27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1" autoAdjust="0"/>
    <p:restoredTop sz="94660"/>
  </p:normalViewPr>
  <p:slideViewPr>
    <p:cSldViewPr>
      <p:cViewPr varScale="1">
        <p:scale>
          <a:sx n="114" d="100"/>
          <a:sy n="114" d="100"/>
        </p:scale>
        <p:origin x="-464" y="-96"/>
      </p:cViewPr>
      <p:guideLst>
        <p:guide orient="horz" pos="18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Relationship Id="rId2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7C736D-EE0F-A94B-AB83-753400ED6AF2}" type="datetime1">
              <a:rPr lang="en-US" smtClean="0"/>
              <a:pPr/>
              <a:t>9/9/11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750B7-D97A-0147-9053-D6ED182E5C11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3492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865B8B-8843-AB4D-B851-5329D486175C}" type="datetime1">
              <a:rPr lang="en-US" smtClean="0"/>
              <a:pPr/>
              <a:t>9/9/11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69E590-9B1D-C743-AAEB-F32B18C9727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0650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Note: </a:t>
            </a:r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The performance in the </a:t>
            </a:r>
            <a:r>
              <a:rPr lang="en-US" dirty="0" err="1" smtClean="0"/>
              <a:t>Endcaps</a:t>
            </a:r>
            <a:r>
              <a:rPr lang="en-US" baseline="0" dirty="0" smtClean="0"/>
              <a:t> the resolution increases by ~20% and multiple scattering contributes double</a:t>
            </a:r>
          </a:p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9E590-9B1D-C743-AAEB-F32B18C9727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238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up to 1um precision for W</a:t>
            </a:r>
            <a:r>
              <a:rPr lang="en-US" baseline="0" dirty="0" smtClean="0"/>
              <a:t> mass measurement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9E590-9B1D-C743-AAEB-F32B18C9727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8971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A44C423-58B6-4C4F-93EC-1EFD05D2DF70}" type="slidenum">
              <a:rPr lang="en-GB" sz="1200"/>
              <a:pPr/>
              <a:t>4</a:t>
            </a:fld>
            <a:endParaRPr lang="en-GB" sz="120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3382F57-5F05-D743-B9B4-7C33F0AEE070}" type="slidenum">
              <a:rPr lang="en-GB" sz="1200"/>
              <a:pPr/>
              <a:t>5</a:t>
            </a:fld>
            <a:endParaRPr lang="en-GB" sz="120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A44C423-58B6-4C4F-93EC-1EFD05D2DF70}" type="slidenum">
              <a:rPr lang="en-GB" sz="1200"/>
              <a:pPr/>
              <a:t>6</a:t>
            </a:fld>
            <a:endParaRPr lang="en-GB" sz="120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408B241-C96F-4341-9EAB-25FE83249F4E}" type="slidenum">
              <a:rPr lang="en-GB" sz="1200"/>
              <a:pPr/>
              <a:t>7</a:t>
            </a:fld>
            <a:endParaRPr lang="en-GB" sz="120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408B241-C96F-4341-9EAB-25FE83249F4E}" type="slidenum">
              <a:rPr lang="en-GB" sz="1200"/>
              <a:pPr/>
              <a:t>8</a:t>
            </a:fld>
            <a:endParaRPr lang="en-GB" sz="120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9E590-9B1D-C743-AAEB-F32B18C9727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80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179939 &amp; 180149 there was a cooling system failure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180481 &amp; 180614 there was a power cut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180710 &amp; 182284 there was a LHC technical stop where the cooling &amp; power was turned off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182519 &amp; 182726 a fire alarm went off and as a result the cooling system was required to be shut down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182787 &amp; 183003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toroidal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magnetic field was dumped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9E590-9B1D-C743-AAEB-F32B18C9727F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873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Mastertitelformat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Master-Untertitelformat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7C00-E3B3-7A41-BCCF-FF726A3A2EDE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598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390A9-6CF4-F441-B690-EBCDD38693D3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589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Mastertitelformat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F7F53-214F-9C4B-8AB2-B240B009E443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2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E222-DB46-694B-B8F7-CDF08BB20448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563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Mastertitelformat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434F2-B30B-574B-91AF-9ADF05CA8D63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503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71A6-1746-4D4D-A256-D2BB6F68969B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318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Mastertitelformat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4CF5D-D5AF-3343-8DA5-5A47638E14BA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61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C327-A41E-4349-B306-58FCE9E26201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240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2CE61-B28E-3240-B456-9A76530DC8DD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366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Mastertitelformat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3336-0C7F-F042-9F08-40673BCB892A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2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Mastertitelformat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5170D-A893-C642-915D-4AB284FF5290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86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Mastertitelformat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Mastertextformat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Zweite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smtClean="0"/>
              <a:t>Dritte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70009" y="6356350"/>
            <a:ext cx="10572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1BBE8-C9D0-0A44-B1C1-3CB43AC17B71}" type="datetime5">
              <a:rPr lang="en-US" smtClean="0"/>
              <a:pPr/>
              <a:t>9-Sep-11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61458" y="6370213"/>
            <a:ext cx="36381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814016" y="6356350"/>
            <a:ext cx="8727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60E2B-1CF4-A845-9413-215B88CBB597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7" name="Bild 6" descr="200px-LMU_Muenchen_Logo.svg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232" y="6356349"/>
            <a:ext cx="792307" cy="415961"/>
          </a:xfrm>
          <a:prstGeom prst="rect">
            <a:avLst/>
          </a:prstGeom>
        </p:spPr>
      </p:pic>
      <p:pic>
        <p:nvPicPr>
          <p:cNvPr id="8" name="Bild 7" descr="Logo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027" y="6356350"/>
            <a:ext cx="459786" cy="415960"/>
          </a:xfrm>
          <a:prstGeom prst="rect">
            <a:avLst/>
          </a:prstGeom>
        </p:spPr>
      </p:pic>
      <p:pic>
        <p:nvPicPr>
          <p:cNvPr id="9" name="Bild 8" descr="ATLAS-chrome-logo-blue_lo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181" y="6356349"/>
            <a:ext cx="1112610" cy="372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9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Relationship Id="rId3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21.emf"/><Relationship Id="rId5" Type="http://schemas.openxmlformats.org/officeDocument/2006/relationships/image" Target="../media/image18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Relationship Id="rId3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0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0.emf"/><Relationship Id="rId5" Type="http://schemas.openxmlformats.org/officeDocument/2006/relationships/oleObject" Target="../embeddings/oleObject3.bin"/><Relationship Id="rId6" Type="http://schemas.openxmlformats.org/officeDocument/2006/relationships/image" Target="../media/image11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 descr="Atlas_Gold_display.jpg"/>
          <p:cNvPicPr>
            <a:picLocks noChangeAspect="1"/>
          </p:cNvPicPr>
          <p:nvPr/>
        </p:nvPicPr>
        <p:blipFill>
          <a:blip r:embed="rId2">
            <a:alphaModFix amt="3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5000"/>
                    </a14:imgEffect>
                    <a14:imgEffect>
                      <a14:brightnessContrast bright="11000" contrast="-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Track </a:t>
            </a:r>
            <a:r>
              <a:rPr lang="en-US" dirty="0"/>
              <a:t>b</a:t>
            </a:r>
            <a:r>
              <a:rPr lang="en-US" dirty="0" smtClean="0"/>
              <a:t>ased Alignment of the ATLAS Inner Detector Tracking System	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11560" y="2924944"/>
            <a:ext cx="7791134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Jochen Schieck</a:t>
            </a:r>
          </a:p>
          <a:p>
            <a:r>
              <a:rPr lang="en-US" dirty="0" smtClean="0"/>
              <a:t>Ludwig-</a:t>
            </a:r>
            <a:r>
              <a:rPr lang="en-US" dirty="0" err="1" smtClean="0"/>
              <a:t>Maximilians</a:t>
            </a:r>
            <a:r>
              <a:rPr lang="en-US" dirty="0"/>
              <a:t>-</a:t>
            </a:r>
            <a:r>
              <a:rPr lang="en-US" dirty="0" err="1" smtClean="0"/>
              <a:t>Universität</a:t>
            </a:r>
            <a:r>
              <a:rPr lang="en-US" dirty="0" smtClean="0"/>
              <a:t> </a:t>
            </a:r>
            <a:r>
              <a:rPr lang="en-US" dirty="0" err="1" smtClean="0"/>
              <a:t>München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und</a:t>
            </a:r>
            <a:br>
              <a:rPr lang="en-US" dirty="0" smtClean="0"/>
            </a:br>
            <a:r>
              <a:rPr lang="en-US" dirty="0" smtClean="0"/>
              <a:t>Excellence Cluster Universe</a:t>
            </a:r>
            <a:endParaRPr lang="en-US" dirty="0"/>
          </a:p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the ATLAS Collaboration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pic>
        <p:nvPicPr>
          <p:cNvPr id="4" name="Bild 3" descr="master_U10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301208"/>
            <a:ext cx="1403648" cy="58687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835696" y="5085184"/>
            <a:ext cx="65576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i="1" dirty="0" smtClean="0"/>
              <a:t>9</a:t>
            </a:r>
            <a:r>
              <a:rPr lang="en-US" sz="2000" b="1" i="1" baseline="30000" dirty="0" smtClean="0"/>
              <a:t>th</a:t>
            </a:r>
            <a:r>
              <a:rPr lang="en-US" sz="2000" b="1" i="1" dirty="0" smtClean="0"/>
              <a:t> International Conference on Position Sensitive Detectors</a:t>
            </a:r>
            <a:br>
              <a:rPr lang="en-US" sz="2000" b="1" i="1" dirty="0" smtClean="0"/>
            </a:br>
            <a:r>
              <a:rPr lang="en-US" sz="2000" b="1" i="1" dirty="0" err="1"/>
              <a:t>Aberystwyth</a:t>
            </a:r>
            <a:r>
              <a:rPr lang="en-US" sz="2000" b="1" i="1" dirty="0"/>
              <a:t> 12</a:t>
            </a:r>
            <a:r>
              <a:rPr lang="en-US" sz="2000" b="1" i="1" baseline="30000" dirty="0"/>
              <a:t>th</a:t>
            </a:r>
            <a:r>
              <a:rPr lang="en-US" sz="2000" b="1" i="1" dirty="0"/>
              <a:t> - </a:t>
            </a:r>
            <a:r>
              <a:rPr lang="en-US" sz="2000" b="1" i="1" dirty="0" smtClean="0"/>
              <a:t>16</a:t>
            </a:r>
            <a:r>
              <a:rPr lang="en-US" sz="2000" b="1" i="1" baseline="30000" dirty="0" smtClean="0"/>
              <a:t>th</a:t>
            </a:r>
            <a:r>
              <a:rPr lang="en-US" sz="2000" b="1" i="1" dirty="0" smtClean="0"/>
              <a:t>,</a:t>
            </a:r>
            <a:r>
              <a:rPr lang="en-US" sz="2000" b="1" i="1" dirty="0"/>
              <a:t> </a:t>
            </a:r>
            <a:r>
              <a:rPr lang="en-US" sz="2000" b="1" i="1" dirty="0" smtClean="0"/>
              <a:t>September </a:t>
            </a:r>
            <a:r>
              <a:rPr lang="en-US" sz="2000" b="1" i="1" dirty="0"/>
              <a:t>2011</a:t>
            </a:r>
          </a:p>
        </p:txBody>
      </p:sp>
    </p:spTree>
    <p:extLst>
      <p:ext uri="{BB962C8B-B14F-4D97-AF65-F5344CB8AC3E}">
        <p14:creationId xmlns:p14="http://schemas.microsoft.com/office/powerpoint/2010/main" val="1517479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 based alignment procedure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3374887" cy="4525963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start from survey information (Pixel)</a:t>
            </a:r>
          </a:p>
          <a:p>
            <a:r>
              <a:rPr lang="en-US" sz="2400" dirty="0" smtClean="0"/>
              <a:t>perform hierarchically alignment following detector structure</a:t>
            </a:r>
          </a:p>
          <a:p>
            <a:r>
              <a:rPr lang="en-US" sz="2400" dirty="0" smtClean="0"/>
              <a:t>align up to 6 degrees of freedom (</a:t>
            </a:r>
            <a:r>
              <a:rPr lang="en-US" sz="2400" dirty="0" err="1" smtClean="0"/>
              <a:t>d.o.f</a:t>
            </a:r>
            <a:r>
              <a:rPr lang="en-US" sz="2400" dirty="0" smtClean="0"/>
              <a:t>.) per structure</a:t>
            </a:r>
          </a:p>
          <a:p>
            <a:pPr lvl="1"/>
            <a:r>
              <a:rPr lang="en-US" sz="2000" dirty="0" smtClean="0"/>
              <a:t>35k </a:t>
            </a:r>
            <a:r>
              <a:rPr lang="en-US" sz="2000" dirty="0" err="1" smtClean="0"/>
              <a:t>d.o.f</a:t>
            </a:r>
            <a:r>
              <a:rPr lang="en-US" sz="2000" dirty="0"/>
              <a:t> </a:t>
            </a:r>
            <a:r>
              <a:rPr lang="en-US" sz="2000" dirty="0" smtClean="0"/>
              <a:t>for Pixel and SCT</a:t>
            </a:r>
            <a:br>
              <a:rPr lang="en-US" sz="2000" dirty="0" smtClean="0"/>
            </a:br>
            <a:r>
              <a:rPr lang="en-US" sz="2000" dirty="0" smtClean="0"/>
              <a:t>(6 </a:t>
            </a:r>
            <a:r>
              <a:rPr lang="en-US" sz="2000" dirty="0" err="1" smtClean="0"/>
              <a:t>d.o.f</a:t>
            </a:r>
            <a:r>
              <a:rPr lang="en-US" sz="2000" dirty="0" smtClean="0"/>
              <a:t>. per module) </a:t>
            </a:r>
          </a:p>
          <a:p>
            <a:pPr lvl="1"/>
            <a:r>
              <a:rPr lang="en-US" sz="2000" dirty="0" smtClean="0"/>
              <a:t>700k </a:t>
            </a:r>
            <a:r>
              <a:rPr lang="en-US" sz="2000" dirty="0" err="1" smtClean="0"/>
              <a:t>d.o.f</a:t>
            </a:r>
            <a:r>
              <a:rPr lang="en-US" sz="2000" dirty="0" smtClean="0"/>
              <a:t> for TRT </a:t>
            </a:r>
            <a:br>
              <a:rPr lang="en-US" sz="2000" dirty="0" smtClean="0"/>
            </a:br>
            <a:r>
              <a:rPr lang="en-US" sz="2000" dirty="0" smtClean="0"/>
              <a:t>(2 </a:t>
            </a:r>
            <a:r>
              <a:rPr lang="en-US" sz="2000" dirty="0" err="1" smtClean="0"/>
              <a:t>d.o.f</a:t>
            </a:r>
            <a:r>
              <a:rPr lang="en-US" sz="2000" dirty="0" smtClean="0"/>
              <a:t>. per straw) </a:t>
            </a:r>
          </a:p>
          <a:p>
            <a:r>
              <a:rPr lang="en-US" sz="2200" dirty="0" smtClean="0"/>
              <a:t>iterative procedure </a:t>
            </a:r>
          </a:p>
          <a:p>
            <a:pPr lvl="1"/>
            <a:r>
              <a:rPr lang="en-US" sz="2200" dirty="0" smtClean="0"/>
              <a:t>10-20 steps for production of complete alignment set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DCD3-675B-CE4D-8FC8-F3C1BF1CFA46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Bild 6" descr="Level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393" y="1417638"/>
            <a:ext cx="4545595" cy="2282227"/>
          </a:xfrm>
          <a:prstGeom prst="rect">
            <a:avLst/>
          </a:prstGeom>
        </p:spPr>
      </p:pic>
      <p:sp>
        <p:nvSpPr>
          <p:cNvPr id="8" name="Inhaltsplatzhalter 2"/>
          <p:cNvSpPr txBox="1">
            <a:spLocks/>
          </p:cNvSpPr>
          <p:nvPr/>
        </p:nvSpPr>
        <p:spPr>
          <a:xfrm>
            <a:off x="4143513" y="4226339"/>
            <a:ext cx="4746487" cy="2130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test2</a:t>
            </a:r>
            <a:endParaRPr lang="en-US" dirty="0"/>
          </a:p>
        </p:txBody>
      </p:sp>
      <p:pic>
        <p:nvPicPr>
          <p:cNvPr id="9" name="Bild 8" descr="Level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293096"/>
            <a:ext cx="5258498" cy="1565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9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to the Alignment Algorithm</a:t>
            </a:r>
            <a:endParaRPr lang="en-US" dirty="0"/>
          </a:p>
        </p:txBody>
      </p:sp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–tracks to minimize multiple scattering effects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tracks from collision events</a:t>
            </a:r>
          </a:p>
          <a:p>
            <a:pPr lvl="2"/>
            <a:r>
              <a:rPr lang="en-US" dirty="0" smtClean="0"/>
              <a:t>enough tracks during collisions produced –statistics no problem</a:t>
            </a:r>
          </a:p>
          <a:p>
            <a:pPr lvl="2"/>
            <a:r>
              <a:rPr lang="en-US" dirty="0" smtClean="0"/>
              <a:t>large time </a:t>
            </a:r>
            <a:r>
              <a:rPr lang="en-US" dirty="0"/>
              <a:t>consumption due </a:t>
            </a:r>
            <a:r>
              <a:rPr lang="en-US" dirty="0" smtClean="0"/>
              <a:t>to  repeating reconstruction </a:t>
            </a:r>
            <a:r>
              <a:rPr lang="en-US" dirty="0"/>
              <a:t>of tracks in iterative alignment </a:t>
            </a:r>
            <a:endParaRPr lang="en-US" dirty="0" smtClean="0"/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production </a:t>
            </a:r>
            <a:r>
              <a:rPr lang="en-US" dirty="0">
                <a:solidFill>
                  <a:srgbClr val="0000FF"/>
                </a:solidFill>
              </a:rPr>
              <a:t>of reduced data stream with selected high </a:t>
            </a:r>
            <a:r>
              <a:rPr lang="en-US" dirty="0" err="1">
                <a:solidFill>
                  <a:srgbClr val="0000FF"/>
                </a:solidFill>
              </a:rPr>
              <a:t>p</a:t>
            </a:r>
            <a:r>
              <a:rPr lang="en-US" baseline="-25000" dirty="0" err="1">
                <a:solidFill>
                  <a:srgbClr val="0000FF"/>
                </a:solidFill>
              </a:rPr>
              <a:t>T</a:t>
            </a:r>
            <a:r>
              <a:rPr lang="en-US" dirty="0">
                <a:solidFill>
                  <a:srgbClr val="0000FF"/>
                </a:solidFill>
              </a:rPr>
              <a:t>-tracks containing ID </a:t>
            </a:r>
            <a:r>
              <a:rPr lang="en-US" dirty="0" smtClean="0">
                <a:solidFill>
                  <a:srgbClr val="0000FF"/>
                </a:solidFill>
              </a:rPr>
              <a:t>and track related information only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tracks from cosmic ray events</a:t>
            </a:r>
          </a:p>
          <a:p>
            <a:pPr lvl="2"/>
            <a:r>
              <a:rPr lang="en-US" dirty="0" smtClean="0"/>
              <a:t>different track topology </a:t>
            </a:r>
          </a:p>
          <a:p>
            <a:pPr lvl="2"/>
            <a:r>
              <a:rPr lang="en-US" dirty="0" smtClean="0"/>
              <a:t>tracks connect </a:t>
            </a:r>
            <a:r>
              <a:rPr lang="en-US" dirty="0"/>
              <a:t>t</a:t>
            </a:r>
            <a:r>
              <a:rPr lang="en-US" dirty="0" smtClean="0"/>
              <a:t>op and </a:t>
            </a:r>
            <a:r>
              <a:rPr lang="en-US" dirty="0"/>
              <a:t>b</a:t>
            </a:r>
            <a:r>
              <a:rPr lang="en-US" dirty="0" smtClean="0"/>
              <a:t>ottom of ID</a:t>
            </a:r>
          </a:p>
          <a:p>
            <a:pPr lvl="2"/>
            <a:r>
              <a:rPr lang="en-US" dirty="0" smtClean="0"/>
              <a:t>hardly any illumination of </a:t>
            </a:r>
            <a:r>
              <a:rPr lang="en-US" dirty="0" err="1" smtClean="0"/>
              <a:t>endcap</a:t>
            </a:r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74827-18AE-A646-A511-ED33C85D21A2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909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Residual Distribution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90824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alignment minimizes the Χ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all measurement residuals </a:t>
            </a:r>
            <a:r>
              <a:rPr lang="en-US" dirty="0" smtClean="0"/>
              <a:t>	</a:t>
            </a:r>
          </a:p>
          <a:p>
            <a:pPr lvl="1"/>
            <a:r>
              <a:rPr lang="en-US" dirty="0" smtClean="0"/>
              <a:t>alignment </a:t>
            </a:r>
            <a:r>
              <a:rPr lang="en-US" dirty="0"/>
              <a:t>returns residual distribution which is almost consistent with MC residual distribution with perfect geometry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this is a necessary but not sufficient </a:t>
            </a:r>
            <a:r>
              <a:rPr lang="en-US" dirty="0" smtClean="0">
                <a:solidFill>
                  <a:srgbClr val="0000FF"/>
                </a:solidFill>
              </a:rPr>
              <a:t>condition</a:t>
            </a:r>
            <a:endParaRPr lang="en-US" sz="2400" dirty="0" smtClean="0"/>
          </a:p>
          <a:p>
            <a:pPr lvl="1"/>
            <a:r>
              <a:rPr lang="en-US" sz="2400" dirty="0" smtClean="0"/>
              <a:t>resulting Χ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-value may end up at a local Χ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-minimum (or valley – weak modes of the solution)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9BF65-EDAC-F34E-8E49-05DC1F290DB9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9" name="Bild 8" descr="fig_13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6225"/>
            <a:ext cx="2932462" cy="2174670"/>
          </a:xfrm>
          <a:prstGeom prst="rect">
            <a:avLst/>
          </a:prstGeom>
        </p:spPr>
      </p:pic>
      <p:pic>
        <p:nvPicPr>
          <p:cNvPr id="10" name="Bild 9" descr="fig_13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462" y="3869919"/>
            <a:ext cx="3035877" cy="2237134"/>
          </a:xfrm>
          <a:prstGeom prst="rect">
            <a:avLst/>
          </a:prstGeom>
        </p:spPr>
      </p:pic>
      <p:pic>
        <p:nvPicPr>
          <p:cNvPr id="11" name="Bild 10" descr="fig_15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191" y="3874993"/>
            <a:ext cx="2955623" cy="223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025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 Alignment – Quality Assurance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18638" cy="4426446"/>
          </a:xfrm>
        </p:spPr>
        <p:txBody>
          <a:bodyPr>
            <a:normAutofit/>
          </a:bodyPr>
          <a:lstStyle/>
          <a:p>
            <a:r>
              <a:rPr lang="en-US" dirty="0" smtClean="0"/>
              <a:t>estimate alignment performance using control plots not based on residual distributions</a:t>
            </a:r>
          </a:p>
          <a:p>
            <a:pPr lvl="1"/>
            <a:r>
              <a:rPr lang="en-US" dirty="0" smtClean="0"/>
              <a:t>main focus on the improvement of the momentum scale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E222-DB46-694B-B8F7-CDF08BB20448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ATLAS ID Alignment - </a:t>
            </a:r>
            <a:r>
              <a:rPr lang="en-US" dirty="0" err="1" smtClean="0"/>
              <a:t>Jochen</a:t>
            </a:r>
            <a:r>
              <a:rPr lang="en-US" dirty="0" smtClean="0"/>
              <a:t>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Bild 8" descr="ATL-PHYS-PUB-2009-080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0" t="24794" r="25873" b="40526"/>
          <a:stretch/>
        </p:blipFill>
        <p:spPr>
          <a:xfrm>
            <a:off x="4346078" y="3174751"/>
            <a:ext cx="3956223" cy="3078461"/>
          </a:xfrm>
          <a:prstGeom prst="rect">
            <a:avLst/>
          </a:prstGeom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6"/>
          <a:stretch>
            <a:fillRect/>
          </a:stretch>
        </p:blipFill>
        <p:spPr bwMode="auto">
          <a:xfrm>
            <a:off x="1076240" y="3406989"/>
            <a:ext cx="2985218" cy="2538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7221752" y="4214323"/>
            <a:ext cx="1184527" cy="646331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ATLAS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Simulation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4853840" y="6068546"/>
            <a:ext cx="1608133" cy="246221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ATLAS-PHYS-PUB-2009-080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7651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Position of Detector	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alignment procedure returns internally consistent set of alignment constants</a:t>
            </a:r>
          </a:p>
          <a:p>
            <a:pPr lvl="1"/>
            <a:r>
              <a:rPr lang="en-US" dirty="0" smtClean="0"/>
              <a:t>6 </a:t>
            </a:r>
            <a:r>
              <a:rPr lang="en-US" dirty="0" err="1" smtClean="0"/>
              <a:t>d.o.f</a:t>
            </a:r>
            <a:r>
              <a:rPr lang="en-US" dirty="0" smtClean="0"/>
              <a:t>. (= overall position of detector) cannot be determined from alignment procedure</a:t>
            </a:r>
          </a:p>
          <a:p>
            <a:pPr lvl="1"/>
            <a:r>
              <a:rPr lang="en-US" dirty="0" smtClean="0"/>
              <a:t>initial position determined by requiring minimal module-by-module deviation from the perfect geometry</a:t>
            </a:r>
          </a:p>
          <a:p>
            <a:r>
              <a:rPr lang="en-US" dirty="0" smtClean="0"/>
              <a:t>keep average position consistent for alignment updates </a:t>
            </a:r>
            <a:r>
              <a:rPr lang="en-US" dirty="0"/>
              <a:t>(</a:t>
            </a:r>
            <a:r>
              <a:rPr lang="en-US" dirty="0" smtClean="0"/>
              <a:t>keep beam spot position constant)</a:t>
            </a:r>
          </a:p>
          <a:p>
            <a:pPr lvl="1"/>
            <a:r>
              <a:rPr lang="en-US" dirty="0" smtClean="0"/>
              <a:t> ID may be misaligned with respect to the </a:t>
            </a:r>
            <a:r>
              <a:rPr lang="en-US" dirty="0" err="1" smtClean="0"/>
              <a:t>solenoidal</a:t>
            </a:r>
            <a:r>
              <a:rPr lang="en-US" dirty="0" smtClean="0"/>
              <a:t> magnetic field (relative tilt)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0C62-A7BE-1245-B0A8-79328ECD9E0D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470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 descr="aJpsiMassVsPhiECA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88840"/>
            <a:ext cx="4170168" cy="29934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27784" y="260648"/>
            <a:ext cx="6419056" cy="1143000"/>
          </a:xfrm>
        </p:spPr>
        <p:txBody>
          <a:bodyPr/>
          <a:lstStyle/>
          <a:p>
            <a:r>
              <a:rPr lang="en-US" dirty="0" smtClean="0"/>
              <a:t>Solenoid Field Tilt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4941168"/>
            <a:ext cx="8856984" cy="131071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measure the invariant mass variation with respect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 smtClean="0"/>
              <a:t>PDG-value </a:t>
            </a:r>
            <a:r>
              <a:rPr lang="en-US" dirty="0"/>
              <a:t>(ΔM) as </a:t>
            </a:r>
            <a:r>
              <a:rPr lang="en-US" dirty="0" smtClean="0"/>
              <a:t>function of </a:t>
            </a:r>
            <a:r>
              <a:rPr lang="en-US" dirty="0" err="1" smtClean="0"/>
              <a:t>Φ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tilt of the magnetic field is reflected in </a:t>
            </a:r>
            <a:r>
              <a:rPr lang="en-US" dirty="0" err="1" smtClean="0"/>
              <a:t>Φ</a:t>
            </a:r>
            <a:r>
              <a:rPr lang="en-US" dirty="0" smtClean="0"/>
              <a:t>-dependent J/</a:t>
            </a:r>
            <a:r>
              <a:rPr lang="en-US" dirty="0" err="1" smtClean="0"/>
              <a:t>ψ</a:t>
            </a:r>
            <a:r>
              <a:rPr lang="en-US" dirty="0" smtClean="0"/>
              <a:t>-mass</a:t>
            </a:r>
          </a:p>
          <a:p>
            <a:pPr lvl="1"/>
            <a:r>
              <a:rPr lang="en-US" dirty="0" smtClean="0"/>
              <a:t>rotation around the x-axis by 0.55 </a:t>
            </a:r>
            <a:r>
              <a:rPr lang="en-US" dirty="0" err="1" smtClean="0"/>
              <a:t>mrad</a:t>
            </a:r>
            <a:r>
              <a:rPr lang="en-US" dirty="0" smtClean="0"/>
              <a:t> reduces </a:t>
            </a:r>
            <a:r>
              <a:rPr lang="en-US" dirty="0" err="1" smtClean="0"/>
              <a:t>Φ</a:t>
            </a:r>
            <a:r>
              <a:rPr lang="en-US" dirty="0" smtClean="0"/>
              <a:t>-dependence </a:t>
            </a:r>
            <a:r>
              <a:rPr lang="en-US" dirty="0" smtClean="0"/>
              <a:t>significantly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E222-DB46-694B-B8F7-CDF08BB20448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9" name="Bild 8" descr="aJpsiMassVsPhiECC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854" y="1988840"/>
            <a:ext cx="4215146" cy="3025687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563888" y="2276872"/>
            <a:ext cx="1107996" cy="369332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E</a:t>
            </a:r>
            <a:r>
              <a:rPr lang="en-US" dirty="0" err="1" smtClean="0">
                <a:solidFill>
                  <a:schemeClr val="bg1"/>
                </a:solidFill>
              </a:rPr>
              <a:t>ndcap</a:t>
            </a:r>
            <a:r>
              <a:rPr lang="en-US" dirty="0" smtClean="0">
                <a:solidFill>
                  <a:schemeClr val="bg1"/>
                </a:solidFill>
              </a:rPr>
              <a:t>  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7524328" y="3933056"/>
            <a:ext cx="1107996" cy="369332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E</a:t>
            </a:r>
            <a:r>
              <a:rPr lang="en-US" dirty="0" err="1" smtClean="0">
                <a:solidFill>
                  <a:schemeClr val="bg1"/>
                </a:solidFill>
              </a:rPr>
              <a:t>ndcap</a:t>
            </a:r>
            <a:r>
              <a:rPr lang="en-US" dirty="0" smtClean="0">
                <a:solidFill>
                  <a:schemeClr val="bg1"/>
                </a:solidFill>
              </a:rPr>
              <a:t>  C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2" name="Gruppierung 11"/>
          <p:cNvGrpSpPr/>
          <p:nvPr/>
        </p:nvGrpSpPr>
        <p:grpSpPr>
          <a:xfrm>
            <a:off x="-24856" y="404664"/>
            <a:ext cx="2789010" cy="1537463"/>
            <a:chOff x="-24856" y="404664"/>
            <a:chExt cx="2789010" cy="1537463"/>
          </a:xfrm>
        </p:grpSpPr>
        <p:sp>
          <p:nvSpPr>
            <p:cNvPr id="20" name="Zylinder 19"/>
            <p:cNvSpPr/>
            <p:nvPr/>
          </p:nvSpPr>
          <p:spPr>
            <a:xfrm rot="13946716">
              <a:off x="664847" y="-157180"/>
              <a:ext cx="1409604" cy="2789010"/>
            </a:xfrm>
            <a:prstGeom prst="can">
              <a:avLst>
                <a:gd name="adj" fmla="val 66607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uppierung 10"/>
            <p:cNvGrpSpPr/>
            <p:nvPr/>
          </p:nvGrpSpPr>
          <p:grpSpPr>
            <a:xfrm>
              <a:off x="611560" y="404664"/>
              <a:ext cx="1451972" cy="1160512"/>
              <a:chOff x="611560" y="404664"/>
              <a:chExt cx="1451972" cy="1160512"/>
            </a:xfrm>
          </p:grpSpPr>
          <p:cxnSp>
            <p:nvCxnSpPr>
              <p:cNvPr id="21" name="Gerade Verbindung mit Pfeil 20"/>
              <p:cNvCxnSpPr/>
              <p:nvPr/>
            </p:nvCxnSpPr>
            <p:spPr>
              <a:xfrm flipH="1" flipV="1">
                <a:off x="611560" y="1052736"/>
                <a:ext cx="725607" cy="39232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Gerade Verbindung mit Pfeil 21"/>
              <p:cNvCxnSpPr/>
              <p:nvPr/>
            </p:nvCxnSpPr>
            <p:spPr>
              <a:xfrm flipV="1">
                <a:off x="1346703" y="410252"/>
                <a:ext cx="1152" cy="104878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Gerade Verbindung mit Pfeil 22"/>
              <p:cNvCxnSpPr/>
              <p:nvPr/>
            </p:nvCxnSpPr>
            <p:spPr>
              <a:xfrm flipV="1">
                <a:off x="1355087" y="980728"/>
                <a:ext cx="495672" cy="46475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feld 23"/>
              <p:cNvSpPr txBox="1"/>
              <p:nvPr/>
            </p:nvSpPr>
            <p:spPr>
              <a:xfrm>
                <a:off x="755576" y="980728"/>
                <a:ext cx="20096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x</a:t>
                </a:r>
                <a:endParaRPr lang="en-US" sz="1000" dirty="0"/>
              </a:p>
            </p:txBody>
          </p:sp>
          <p:sp>
            <p:nvSpPr>
              <p:cNvPr id="25" name="Textfeld 24"/>
              <p:cNvSpPr txBox="1"/>
              <p:nvPr/>
            </p:nvSpPr>
            <p:spPr>
              <a:xfrm>
                <a:off x="1778751" y="980728"/>
                <a:ext cx="2353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z</a:t>
                </a:r>
                <a:endParaRPr lang="en-US" sz="1000" dirty="0"/>
              </a:p>
            </p:txBody>
          </p:sp>
          <p:sp>
            <p:nvSpPr>
              <p:cNvPr id="26" name="Textfeld 25"/>
              <p:cNvSpPr txBox="1"/>
              <p:nvPr/>
            </p:nvSpPr>
            <p:spPr>
              <a:xfrm>
                <a:off x="1346703" y="404664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y</a:t>
                </a:r>
                <a:endParaRPr lang="en-US" sz="1000" dirty="0"/>
              </a:p>
            </p:txBody>
          </p:sp>
          <p:grpSp>
            <p:nvGrpSpPr>
              <p:cNvPr id="27" name="Gruppierung 26"/>
              <p:cNvGrpSpPr/>
              <p:nvPr/>
            </p:nvGrpSpPr>
            <p:grpSpPr>
              <a:xfrm>
                <a:off x="914655" y="620688"/>
                <a:ext cx="1140493" cy="936104"/>
                <a:chOff x="4799659" y="3284984"/>
                <a:chExt cx="1140493" cy="936104"/>
              </a:xfrm>
            </p:grpSpPr>
            <p:cxnSp>
              <p:nvCxnSpPr>
                <p:cNvPr id="28" name="Gerade Verbindung mit Pfeil 27"/>
                <p:cNvCxnSpPr/>
                <p:nvPr/>
              </p:nvCxnSpPr>
              <p:spPr>
                <a:xfrm flipH="1">
                  <a:off x="4932040" y="3284984"/>
                  <a:ext cx="720080" cy="648072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Gerade Verbindung mit Pfeil 28"/>
                <p:cNvCxnSpPr/>
                <p:nvPr/>
              </p:nvCxnSpPr>
              <p:spPr>
                <a:xfrm flipH="1">
                  <a:off x="5076056" y="3429000"/>
                  <a:ext cx="720080" cy="648072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Gerade Verbindung mit Pfeil 29"/>
                <p:cNvCxnSpPr/>
                <p:nvPr/>
              </p:nvCxnSpPr>
              <p:spPr>
                <a:xfrm flipH="1">
                  <a:off x="5220072" y="3573016"/>
                  <a:ext cx="720080" cy="648072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feld 30"/>
                <p:cNvSpPr txBox="1"/>
                <p:nvPr/>
              </p:nvSpPr>
              <p:spPr>
                <a:xfrm rot="18953255">
                  <a:off x="4799659" y="3305413"/>
                  <a:ext cx="82903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B-Field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p:grpSp>
          <p:cxnSp>
            <p:nvCxnSpPr>
              <p:cNvPr id="33" name="Gerade Verbindung mit Pfeil 32"/>
              <p:cNvCxnSpPr/>
              <p:nvPr/>
            </p:nvCxnSpPr>
            <p:spPr>
              <a:xfrm flipH="1">
                <a:off x="1343452" y="917104"/>
                <a:ext cx="720080" cy="64807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6792134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E/p Momentum Constraint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identical calorimeter response for  e</a:t>
            </a:r>
            <a:r>
              <a:rPr lang="en-US" baseline="30000" dirty="0" smtClean="0">
                <a:latin typeface="Symbol" charset="2"/>
                <a:cs typeface="Symbol" charset="2"/>
              </a:rPr>
              <a:t>+</a:t>
            </a:r>
            <a:r>
              <a:rPr lang="en-US" dirty="0"/>
              <a:t> </a:t>
            </a:r>
            <a:r>
              <a:rPr lang="en-US" dirty="0" smtClean="0"/>
              <a:t>and e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E/p measurement sensitive to charge asymmetric bias on p-measurement (like curl or </a:t>
            </a:r>
            <a:r>
              <a:rPr lang="en-US" dirty="0" err="1" smtClean="0"/>
              <a:t>sagitta</a:t>
            </a:r>
            <a:r>
              <a:rPr lang="en-US" dirty="0" smtClean="0"/>
              <a:t> distortions)</a:t>
            </a:r>
          </a:p>
          <a:p>
            <a:r>
              <a:rPr lang="en-US" dirty="0"/>
              <a:t>m</a:t>
            </a:r>
            <a:r>
              <a:rPr lang="en-US" dirty="0" smtClean="0"/>
              <a:t>easure E/p (</a:t>
            </a:r>
            <a:r>
              <a:rPr lang="en-US" dirty="0" err="1" smtClean="0"/>
              <a:t>η,Φ</a:t>
            </a:r>
            <a:r>
              <a:rPr lang="en-US" dirty="0" smtClean="0"/>
              <a:t>) and use offset between </a:t>
            </a:r>
            <a:r>
              <a:rPr lang="en-US" dirty="0"/>
              <a:t>e</a:t>
            </a:r>
            <a:r>
              <a:rPr lang="en-US" baseline="30000" dirty="0">
                <a:latin typeface="Symbol" charset="2"/>
                <a:cs typeface="Symbol" charset="2"/>
              </a:rPr>
              <a:t>+</a:t>
            </a:r>
            <a:r>
              <a:rPr lang="en-US" dirty="0"/>
              <a:t> and e</a:t>
            </a:r>
            <a:r>
              <a:rPr lang="en-US" baseline="30000" dirty="0">
                <a:latin typeface="Symbol" charset="2"/>
                <a:cs typeface="Symbol" charset="2"/>
              </a:rPr>
              <a:t>-</a:t>
            </a:r>
            <a:r>
              <a:rPr lang="en-US" dirty="0"/>
              <a:t> </a:t>
            </a:r>
            <a:r>
              <a:rPr lang="en-US" dirty="0" smtClean="0"/>
              <a:t>to constrain track momentum in alignment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E8605-1020-604F-A7AA-0731EB33B12B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2336708"/>
              </p:ext>
            </p:extLst>
          </p:nvPr>
        </p:nvGraphicFramePr>
        <p:xfrm>
          <a:off x="1691680" y="4005064"/>
          <a:ext cx="3937471" cy="22912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" name="Equation" r:id="rId3" imgW="2463800" imgH="1435100" progId="Equation.3">
                  <p:embed/>
                </p:oleObj>
              </mc:Choice>
              <mc:Fallback>
                <p:oleObj name="Equation" r:id="rId3" imgW="2463800" imgH="1435100" progId="Equation.3">
                  <p:embed/>
                  <p:pic>
                    <p:nvPicPr>
                      <p:cNvPr id="0" name="Picture 1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4005064"/>
                        <a:ext cx="3937471" cy="22912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6"/>
          <a:stretch>
            <a:fillRect/>
          </a:stretch>
        </p:blipFill>
        <p:spPr bwMode="auto">
          <a:xfrm>
            <a:off x="6228184" y="4149080"/>
            <a:ext cx="2376264" cy="20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0201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Improved Mass resolution </a:t>
            </a:r>
            <a:br>
              <a:rPr lang="en-US" dirty="0" smtClean="0"/>
            </a:br>
            <a:r>
              <a:rPr lang="en-US" dirty="0" smtClean="0"/>
              <a:t>using E/p constraint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4797152"/>
            <a:ext cx="8219256" cy="122413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mass resolution of Z</a:t>
            </a:r>
            <a:r>
              <a:rPr lang="en-US" baseline="30000" dirty="0" smtClean="0"/>
              <a:t> </a:t>
            </a:r>
            <a:r>
              <a:rPr lang="en-US" dirty="0" smtClean="0"/>
              <a:t>significantly reduced with E/p constraint tracks used in the alignment procedure</a:t>
            </a:r>
          </a:p>
          <a:p>
            <a:r>
              <a:rPr lang="en-US" dirty="0" smtClean="0"/>
              <a:t>data performance nearly reproduces MC predictions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E222-DB46-694B-B8F7-CDF08BB20448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Inhaltsplatzhalter 9" descr="Z_M_ID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204" b="-22204"/>
          <a:stretch>
            <a:fillRect/>
          </a:stretch>
        </p:blipFill>
        <p:spPr>
          <a:xfrm>
            <a:off x="539552" y="1340768"/>
            <a:ext cx="4040188" cy="3951288"/>
          </a:xfrm>
          <a:prstGeom prst="rect">
            <a:avLst/>
          </a:prstGeom>
        </p:spPr>
      </p:pic>
      <p:pic>
        <p:nvPicPr>
          <p:cNvPr id="8" name="Inhaltsplatzhalter 10" descr="Z_M_ID_BB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175" b="-22175"/>
          <a:stretch>
            <a:fillRect/>
          </a:stretch>
        </p:blipFill>
        <p:spPr>
          <a:xfrm>
            <a:off x="4572000" y="1340768"/>
            <a:ext cx="4041775" cy="395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7973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Improved Mass resolution </a:t>
            </a:r>
            <a:br>
              <a:rPr lang="en-US" dirty="0" smtClean="0"/>
            </a:br>
            <a:r>
              <a:rPr lang="en-US" dirty="0" smtClean="0"/>
              <a:t>using E/p constraint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4869160"/>
            <a:ext cx="8219256" cy="1224136"/>
          </a:xfrm>
        </p:spPr>
        <p:txBody>
          <a:bodyPr/>
          <a:lstStyle/>
          <a:p>
            <a:r>
              <a:rPr lang="en-US" dirty="0" smtClean="0"/>
              <a:t>E/p constraint removed </a:t>
            </a:r>
            <a:r>
              <a:rPr lang="en-US" dirty="0" err="1" smtClean="0"/>
              <a:t>Φ</a:t>
            </a:r>
            <a:r>
              <a:rPr lang="en-US" dirty="0" smtClean="0"/>
              <a:t>-dependence of Z-mass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E222-DB46-694B-B8F7-CDF08BB20448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9" name="Bild 8" descr="Zmass_neg_BB_vs_mu_phi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700808"/>
            <a:ext cx="4465622" cy="3024336"/>
          </a:xfrm>
          <a:prstGeom prst="rect">
            <a:avLst/>
          </a:prstGeom>
        </p:spPr>
      </p:pic>
      <p:pic>
        <p:nvPicPr>
          <p:cNvPr id="10" name="Bild 9" descr="Zmass_pos_BB_vs_mu_phi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4608612" cy="312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6375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Effect on Impact Parameter Measurement</a:t>
            </a:r>
            <a:endParaRPr lang="en-US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34880" cy="427707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input tracks for alignment constraint to originate from primary vertex (d</a:t>
            </a:r>
            <a:r>
              <a:rPr lang="en-US" baseline="-25000" dirty="0" smtClean="0"/>
              <a:t>0</a:t>
            </a:r>
            <a:r>
              <a:rPr lang="en-US" dirty="0" smtClean="0"/>
              <a:t>= 0) </a:t>
            </a:r>
          </a:p>
          <a:p>
            <a:r>
              <a:rPr lang="en-US" dirty="0" smtClean="0"/>
              <a:t>impact parameter measurements as a function of </a:t>
            </a:r>
            <a:r>
              <a:rPr lang="en-US" dirty="0" err="1" smtClean="0"/>
              <a:t>η</a:t>
            </a:r>
            <a:r>
              <a:rPr lang="en-US" dirty="0" smtClean="0"/>
              <a:t> and </a:t>
            </a:r>
            <a:r>
              <a:rPr lang="en-US" dirty="0" err="1" smtClean="0"/>
              <a:t>Φ</a:t>
            </a:r>
            <a:r>
              <a:rPr lang="en-US" dirty="0" smtClean="0"/>
              <a:t> indicate residual misalignments </a:t>
            </a:r>
          </a:p>
          <a:p>
            <a:pPr lvl="1"/>
            <a:r>
              <a:rPr lang="en-US" dirty="0" smtClean="0"/>
              <a:t>Δd</a:t>
            </a:r>
            <a:r>
              <a:rPr lang="en-US" baseline="-25000" dirty="0" smtClean="0"/>
              <a:t>0 </a:t>
            </a:r>
            <a:r>
              <a:rPr lang="en-US" dirty="0" smtClean="0"/>
              <a:t>up</a:t>
            </a:r>
            <a:r>
              <a:rPr lang="en-US" baseline="-25000" dirty="0" smtClean="0"/>
              <a:t> </a:t>
            </a:r>
            <a:r>
              <a:rPr lang="en-US" dirty="0" smtClean="0"/>
              <a:t>to 10 </a:t>
            </a:r>
            <a:r>
              <a:rPr lang="en-US" dirty="0" err="1" smtClean="0"/>
              <a:t>μm</a:t>
            </a:r>
            <a:endParaRPr lang="en-US" dirty="0"/>
          </a:p>
          <a:p>
            <a:r>
              <a:rPr lang="en-US" dirty="0" smtClean="0"/>
              <a:t>impact on impact parameter based measurements expected</a:t>
            </a:r>
          </a:p>
          <a:p>
            <a:pPr marL="0" indent="0">
              <a:buNone/>
            </a:pPr>
            <a:r>
              <a:rPr lang="en-US" baseline="-25000" dirty="0" smtClean="0"/>
              <a:t> 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E222-DB46-694B-B8F7-CDF08BB20448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Bild 6" descr="fig_21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765" y="1280662"/>
            <a:ext cx="3313797" cy="2458037"/>
          </a:xfrm>
          <a:prstGeom prst="rect">
            <a:avLst/>
          </a:prstGeom>
        </p:spPr>
      </p:pic>
      <p:pic>
        <p:nvPicPr>
          <p:cNvPr id="8" name="Bild 7" descr="fig_2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765" y="3738699"/>
            <a:ext cx="3313797" cy="244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142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9" descr="0803012_02-A4-at-144-dpi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4"/>
          <a:stretch/>
        </p:blipFill>
        <p:spPr>
          <a:xfrm>
            <a:off x="72341" y="807196"/>
            <a:ext cx="4333352" cy="3079004"/>
          </a:xfrm>
          <a:prstGeom prst="rect">
            <a:avLst/>
          </a:prstGeom>
          <a:effectLst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ATLAS Detector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4862513"/>
            <a:ext cx="8229600" cy="1302485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ATLAS Inner Detector (ID) main tracking device of ATLAS</a:t>
            </a:r>
          </a:p>
          <a:p>
            <a:pPr lvl="1"/>
            <a:r>
              <a:rPr lang="en-US" dirty="0" smtClean="0"/>
              <a:t>consists of Pixel, Silicon strip (SCT) and drift tube (TRT) detectors </a:t>
            </a:r>
          </a:p>
          <a:p>
            <a:pPr lvl="1"/>
            <a:r>
              <a:rPr lang="en-US" dirty="0" smtClean="0"/>
              <a:t>single hit resolution between 10 </a:t>
            </a:r>
            <a:r>
              <a:rPr lang="en-US" dirty="0" err="1" smtClean="0"/>
              <a:t>μm</a:t>
            </a:r>
            <a:r>
              <a:rPr lang="en-US" dirty="0" smtClean="0"/>
              <a:t> (Pixel) and 130 </a:t>
            </a:r>
            <a:r>
              <a:rPr lang="en-US" dirty="0" err="1" smtClean="0"/>
              <a:t>μm</a:t>
            </a:r>
            <a:r>
              <a:rPr lang="en-US" dirty="0" smtClean="0"/>
              <a:t> (TRT)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D78A5-29FA-8049-AC20-A160912F6A4D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1" name="Abgerundetes Rechteck 10"/>
          <p:cNvSpPr/>
          <p:nvPr/>
        </p:nvSpPr>
        <p:spPr>
          <a:xfrm rot="21182027">
            <a:off x="2144635" y="2188871"/>
            <a:ext cx="580613" cy="16247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Gerade Verbindung mit Pfeil 12"/>
          <p:cNvCxnSpPr/>
          <p:nvPr/>
        </p:nvCxnSpPr>
        <p:spPr>
          <a:xfrm flipH="1" flipV="1">
            <a:off x="2511203" y="2385952"/>
            <a:ext cx="885174" cy="89407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3249811" y="3239869"/>
            <a:ext cx="898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You are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here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Bild 3" descr="fig_0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965" y="1263689"/>
            <a:ext cx="4251286" cy="3444700"/>
          </a:xfrm>
          <a:prstGeom prst="rect">
            <a:avLst/>
          </a:prstGeom>
          <a:effectLst/>
        </p:spPr>
      </p:pic>
      <p:graphicFrame>
        <p:nvGraphicFramePr>
          <p:cNvPr id="17" name="Obj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4651320"/>
              </p:ext>
            </p:extLst>
          </p:nvPr>
        </p:nvGraphicFramePr>
        <p:xfrm>
          <a:off x="792198" y="3575271"/>
          <a:ext cx="2457613" cy="11342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9" name="Equation" r:id="rId6" imgW="1981200" imgH="914400" progId="Equation.3">
                  <p:embed/>
                </p:oleObj>
              </mc:Choice>
              <mc:Fallback>
                <p:oleObj name="Equation" r:id="rId6" imgW="1981200" imgH="914400" progId="Equation.3">
                  <p:embed/>
                  <p:pic>
                    <p:nvPicPr>
                      <p:cNvPr id="0" name="Picture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198" y="3575271"/>
                        <a:ext cx="2457613" cy="113428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23901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Impact Parameter based Measurements</a:t>
            </a:r>
            <a:endParaRPr lang="en-US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4653136"/>
            <a:ext cx="4402832" cy="136512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exclusive </a:t>
            </a:r>
            <a:r>
              <a:rPr lang="en-US" dirty="0" err="1" smtClean="0">
                <a:solidFill>
                  <a:srgbClr val="0000FF"/>
                </a:solidFill>
              </a:rPr>
              <a:t>B</a:t>
            </a:r>
            <a:r>
              <a:rPr lang="en-US" baseline="-25000" dirty="0" err="1" smtClean="0">
                <a:solidFill>
                  <a:srgbClr val="0000FF"/>
                </a:solidFill>
              </a:rPr>
              <a:t>d</a:t>
            </a:r>
            <a:r>
              <a:rPr lang="en-US" dirty="0" smtClean="0">
                <a:solidFill>
                  <a:srgbClr val="0000FF"/>
                </a:solidFill>
              </a:rPr>
              <a:t>  lifetime measurement</a:t>
            </a:r>
          </a:p>
          <a:p>
            <a:r>
              <a:rPr lang="en-US" dirty="0" err="1" smtClean="0"/>
              <a:t>τ</a:t>
            </a:r>
            <a:r>
              <a:rPr lang="en-US" baseline="-25000" dirty="0" err="1" smtClean="0"/>
              <a:t>Bd</a:t>
            </a:r>
            <a:r>
              <a:rPr lang="en-US" dirty="0" smtClean="0"/>
              <a:t>=1.51±0.04+0.04 </a:t>
            </a:r>
            <a:r>
              <a:rPr lang="en-US" dirty="0" err="1" smtClean="0"/>
              <a:t>ps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(PDG: 1.519±0.007 </a:t>
            </a:r>
            <a:r>
              <a:rPr lang="en-US" dirty="0" err="1" smtClean="0"/>
              <a:t>ps</a:t>
            </a:r>
            <a:r>
              <a:rPr lang="en-US" dirty="0" smtClean="0"/>
              <a:t>)</a:t>
            </a:r>
          </a:p>
          <a:p>
            <a:r>
              <a:rPr lang="en-US" dirty="0" smtClean="0"/>
              <a:t>(0.04 </a:t>
            </a:r>
            <a:r>
              <a:rPr lang="en-US" dirty="0" err="1" smtClean="0"/>
              <a:t>ps</a:t>
            </a:r>
            <a:r>
              <a:rPr lang="en-US" dirty="0" smtClean="0"/>
              <a:t> ~ 20 um for 10 </a:t>
            </a:r>
            <a:r>
              <a:rPr lang="en-US" dirty="0" err="1" smtClean="0"/>
              <a:t>GeV</a:t>
            </a:r>
            <a:r>
              <a:rPr lang="en-US" dirty="0" smtClean="0"/>
              <a:t> B-Meson)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E222-DB46-694B-B8F7-CDF08BB20448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8" name="Bild 7" descr="fig_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047" y="1506662"/>
            <a:ext cx="3132560" cy="300549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7176069" y="1582277"/>
            <a:ext cx="1377300" cy="246221"/>
          </a:xfrm>
          <a:prstGeom prst="rect">
            <a:avLst/>
          </a:prstGeom>
          <a:solidFill>
            <a:srgbClr val="0000FF"/>
          </a:solidFill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FFFFFF"/>
                </a:solidFill>
              </a:rPr>
              <a:t>ATLAS-CONF-2011-102</a:t>
            </a:r>
          </a:p>
        </p:txBody>
      </p:sp>
      <p:pic>
        <p:nvPicPr>
          <p:cNvPr id="10" name="Bild 9" descr="fig_01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75" y="1506662"/>
            <a:ext cx="3039772" cy="2916466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2912263" y="1705388"/>
            <a:ext cx="1377300" cy="246221"/>
          </a:xfrm>
          <a:prstGeom prst="rect">
            <a:avLst/>
          </a:prstGeom>
          <a:solidFill>
            <a:srgbClr val="0000FF"/>
          </a:solidFill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FFFFFF"/>
                </a:solidFill>
              </a:rPr>
              <a:t>ATLAS-CONF-2011-092</a:t>
            </a:r>
          </a:p>
        </p:txBody>
      </p:sp>
      <p:sp>
        <p:nvSpPr>
          <p:cNvPr id="11" name="Inhaltsplatzhalter 2"/>
          <p:cNvSpPr txBox="1">
            <a:spLocks/>
          </p:cNvSpPr>
          <p:nvPr/>
        </p:nvSpPr>
        <p:spPr>
          <a:xfrm>
            <a:off x="4710073" y="4597051"/>
            <a:ext cx="4326423" cy="141246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0000FF"/>
                </a:solidFill>
              </a:rPr>
              <a:t>impact parameter based b-</a:t>
            </a:r>
            <a:r>
              <a:rPr lang="en-US" sz="2000" dirty="0" err="1" smtClean="0">
                <a:solidFill>
                  <a:srgbClr val="0000FF"/>
                </a:solidFill>
              </a:rPr>
              <a:t>flavour</a:t>
            </a:r>
            <a:r>
              <a:rPr lang="en-US" sz="2000" dirty="0" smtClean="0">
                <a:solidFill>
                  <a:srgbClr val="0000FF"/>
                </a:solidFill>
              </a:rPr>
              <a:t> tagging</a:t>
            </a:r>
          </a:p>
          <a:p>
            <a:r>
              <a:rPr lang="en-US" sz="2000" dirty="0" smtClean="0"/>
              <a:t>negative part of signed impact parameter (=resolution) returns up to 10% difference to Monte Carlo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810831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Final Remarks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production of alignment constants is time and computing intense </a:t>
            </a:r>
          </a:p>
          <a:p>
            <a:pPr lvl="1"/>
            <a:r>
              <a:rPr lang="en-US" dirty="0" smtClean="0"/>
              <a:t>several iterations with track (finding and) reconstruction required</a:t>
            </a:r>
          </a:p>
          <a:p>
            <a:pPr lvl="1"/>
            <a:r>
              <a:rPr lang="en-US" dirty="0" smtClean="0"/>
              <a:t>reduced data format (e.g. data stream with hits of high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-tracks only) improves turnaround and speeds up validation</a:t>
            </a:r>
          </a:p>
          <a:p>
            <a:r>
              <a:rPr lang="en-US" dirty="0" smtClean="0"/>
              <a:t>cosmic tracks are highly valuable for alignment performance</a:t>
            </a:r>
          </a:p>
          <a:p>
            <a:pPr lvl="1"/>
            <a:r>
              <a:rPr lang="en-US" dirty="0" smtClean="0"/>
              <a:t>consider trigger of cosmic tracks during data taking </a:t>
            </a:r>
          </a:p>
          <a:p>
            <a:r>
              <a:rPr lang="en-US" dirty="0" smtClean="0"/>
              <a:t>minimizing residuals is the easy part</a:t>
            </a:r>
          </a:p>
          <a:p>
            <a:pPr lvl="1"/>
            <a:r>
              <a:rPr lang="en-US" dirty="0" smtClean="0"/>
              <a:t>focus early on measurements sensitive to global distortions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0DA55-5020-4448-A1F9-FC0FAD27E8D4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174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alignment of ATLAS ID uses track based alignment</a:t>
            </a:r>
          </a:p>
          <a:p>
            <a:pPr lvl="1"/>
            <a:r>
              <a:rPr lang="en-US" dirty="0" smtClean="0"/>
              <a:t>minimization of residuals with respect to alignment parameters</a:t>
            </a:r>
          </a:p>
          <a:p>
            <a:r>
              <a:rPr lang="en-US" dirty="0" smtClean="0"/>
              <a:t>residual distribution almost identical to MC with perfect geometry</a:t>
            </a:r>
          </a:p>
          <a:p>
            <a:pPr lvl="1"/>
            <a:r>
              <a:rPr lang="en-US" dirty="0" smtClean="0"/>
              <a:t>residual minimization necessary but not sufficient</a:t>
            </a:r>
          </a:p>
          <a:p>
            <a:r>
              <a:rPr lang="en-US" dirty="0" smtClean="0"/>
              <a:t>momentum measurement considerably improved by</a:t>
            </a:r>
          </a:p>
          <a:p>
            <a:pPr lvl="1"/>
            <a:r>
              <a:rPr lang="en-US" dirty="0" smtClean="0"/>
              <a:t>realignment of B-field with respect to the ID</a:t>
            </a:r>
          </a:p>
          <a:p>
            <a:pPr lvl="1"/>
            <a:r>
              <a:rPr lang="en-US" dirty="0" smtClean="0"/>
              <a:t>require identical E/p measurement for e</a:t>
            </a:r>
            <a:r>
              <a:rPr lang="en-US" baseline="30000" dirty="0" smtClean="0">
                <a:latin typeface="Symbol" charset="2"/>
                <a:cs typeface="Symbol" charset="2"/>
              </a:rPr>
              <a:t>+</a:t>
            </a:r>
            <a:r>
              <a:rPr lang="en-US" dirty="0" smtClean="0"/>
              <a:t> and e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r>
              <a:rPr lang="en-US" baseline="30000" dirty="0" smtClean="0"/>
              <a:t> </a:t>
            </a:r>
          </a:p>
          <a:p>
            <a:r>
              <a:rPr lang="en-US" dirty="0" smtClean="0"/>
              <a:t>measurement of average offset of impact parameter d</a:t>
            </a:r>
            <a:r>
              <a:rPr lang="en-US" baseline="-25000" dirty="0" smtClean="0"/>
              <a:t>0</a:t>
            </a:r>
            <a:r>
              <a:rPr lang="en-US" dirty="0" smtClean="0"/>
              <a:t> better than 10 </a:t>
            </a:r>
            <a:r>
              <a:rPr lang="en-US" dirty="0" err="1" smtClean="0"/>
              <a:t>μm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72CA8-C924-2341-BBE3-79177AC50F16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826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Bonus Material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377E-6203-5C4E-B785-81417FF4E285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9953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ATLAS </a:t>
            </a:r>
            <a:r>
              <a:rPr lang="en-US" smtClean="0"/>
              <a:t>Inner Detector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5F1FD-1276-8344-B858-5F723397AA4D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9" name="Group 4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3525979"/>
              </p:ext>
            </p:extLst>
          </p:nvPr>
        </p:nvGraphicFramePr>
        <p:xfrm>
          <a:off x="156071" y="2406622"/>
          <a:ext cx="8839200" cy="2604961"/>
        </p:xfrm>
        <a:graphic>
          <a:graphicData uri="http://schemas.openxmlformats.org/drawingml/2006/table">
            <a:tbl>
              <a:tblPr/>
              <a:tblGrid>
                <a:gridCol w="2438400"/>
                <a:gridCol w="914400"/>
                <a:gridCol w="1752600"/>
                <a:gridCol w="1600200"/>
                <a:gridCol w="990600"/>
                <a:gridCol w="1143000"/>
              </a:tblGrid>
              <a:tr h="674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subdetector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9A9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 (cm)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9A9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element size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9A9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resolution</a:t>
                      </a:r>
                      <a:b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</a:b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 X  *  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9A9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hits/ track (Barrel)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9A9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channels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9A9F">
                        <a:alpha val="50195"/>
                      </a:srgbClr>
                    </a:solidFill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Pixel (Silicon)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9A9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5-12.5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50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0"/>
                          <a:ea typeface="ＭＳ Ｐゴシック" charset="0"/>
                          <a:cs typeface="ＭＳ Ｐゴシック" charset="0"/>
                        </a:rPr>
                        <a:t>m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 * 400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0"/>
                          <a:ea typeface="ＭＳ Ｐゴシック" charset="0"/>
                          <a:cs typeface="ＭＳ Ｐゴシック" charset="0"/>
                        </a:rPr>
                        <a:t>m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0"/>
                          <a:ea typeface="ＭＳ Ｐゴシック" charset="0"/>
                          <a:cs typeface="ＭＳ Ｐゴシック" charset="0"/>
                        </a:rPr>
                        <a:t>m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 * 115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0"/>
                          <a:ea typeface="ＭＳ Ｐゴシック" charset="0"/>
                          <a:cs typeface="ＭＳ Ｐゴシック" charset="0"/>
                        </a:rPr>
                        <a:t>m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80x10</a:t>
                      </a:r>
                      <a:r>
                        <a:rPr kumimoji="0" lang="en-GB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</a:t>
                      </a:r>
                      <a:endParaRPr kumimoji="0" lang="en-US" sz="16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SCT (Silicon Strip)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9A9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30-52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80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0"/>
                          <a:ea typeface="ＭＳ Ｐゴシック" charset="0"/>
                          <a:cs typeface="ＭＳ Ｐゴシック" charset="0"/>
                        </a:rPr>
                        <a:t>m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 * 12cm (stereo)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17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0"/>
                          <a:ea typeface="ＭＳ Ｐゴシック" charset="0"/>
                          <a:cs typeface="ＭＳ Ｐゴシック" charset="0"/>
                        </a:rPr>
                        <a:t>m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 * 580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0"/>
                          <a:ea typeface="ＭＳ Ｐゴシック" charset="0"/>
                          <a:cs typeface="ＭＳ Ｐゴシック" charset="0"/>
                        </a:rPr>
                        <a:t>m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6x10</a:t>
                      </a:r>
                      <a:r>
                        <a:rPr kumimoji="0" lang="en-GB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</a:t>
                      </a:r>
                      <a:endParaRPr kumimoji="0" lang="en-US" sz="16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TRT (straw tubes)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9A9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56-107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4mm * 74cm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130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0"/>
                          <a:ea typeface="ＭＳ Ｐゴシック" charset="0"/>
                          <a:cs typeface="ＭＳ Ｐゴシック" charset="0"/>
                        </a:rPr>
                        <a:t>m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0.4x10</a:t>
                      </a:r>
                      <a:r>
                        <a:rPr kumimoji="0" lang="en-GB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</a:t>
                      </a:r>
                      <a:endParaRPr kumimoji="0" lang="en-US" sz="16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61674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Dependence of Alignment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E222-DB46-694B-B8F7-CDF08BB20448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8" name="Bild 7" descr="AlignTxEvol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2" y="1700808"/>
            <a:ext cx="5904656" cy="3811471"/>
          </a:xfrm>
          <a:prstGeom prst="rect">
            <a:avLst/>
          </a:prstGeom>
        </p:spPr>
      </p:pic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5508104" y="1600200"/>
            <a:ext cx="3178696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single set of alignment constants used for 2011 data</a:t>
            </a:r>
          </a:p>
          <a:p>
            <a:r>
              <a:rPr lang="en-US" dirty="0" smtClean="0"/>
              <a:t>small (&lt;10 </a:t>
            </a:r>
            <a:r>
              <a:rPr lang="en-US" dirty="0" err="1" smtClean="0"/>
              <a:t>μm</a:t>
            </a:r>
            <a:r>
              <a:rPr lang="en-US" dirty="0" smtClean="0"/>
              <a:t>) changes visible</a:t>
            </a:r>
          </a:p>
          <a:p>
            <a:pPr lvl="1"/>
            <a:r>
              <a:rPr lang="en-US" dirty="0" smtClean="0"/>
              <a:t>changes related to  mechanical interventions (</a:t>
            </a:r>
            <a:r>
              <a:rPr lang="en-US" dirty="0" err="1" smtClean="0"/>
              <a:t>ie</a:t>
            </a:r>
            <a:r>
              <a:rPr lang="en-US" dirty="0" smtClean="0"/>
              <a:t>. power cut)</a:t>
            </a:r>
          </a:p>
          <a:p>
            <a:r>
              <a:rPr lang="en-US" dirty="0" smtClean="0"/>
              <a:t>pixel stable during data taking period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5306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Residual Distribution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199" y="4735222"/>
            <a:ext cx="5429831" cy="136505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mean value of residual distribution consistent with expectations from Simulation</a:t>
            </a:r>
          </a:p>
          <a:p>
            <a:r>
              <a:rPr lang="en-US" dirty="0" smtClean="0"/>
              <a:t>significant improvement achieved by alignment  using individual module </a:t>
            </a:r>
            <a:r>
              <a:rPr lang="en-US" dirty="0" err="1" smtClean="0"/>
              <a:t>DoFs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B6D9D-364A-9E49-BEAE-3C47F9B30A3D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Bild 6" descr="fig_18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221" y="1310019"/>
            <a:ext cx="4320705" cy="3199812"/>
          </a:xfrm>
          <a:prstGeom prst="rect">
            <a:avLst/>
          </a:prstGeom>
        </p:spPr>
      </p:pic>
      <p:pic>
        <p:nvPicPr>
          <p:cNvPr id="9" name="Bild 8" descr="fig_03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444" y="3710561"/>
            <a:ext cx="3068556" cy="2659652"/>
          </a:xfrm>
          <a:prstGeom prst="rect">
            <a:avLst/>
          </a:prstGeom>
        </p:spPr>
      </p:pic>
      <p:pic>
        <p:nvPicPr>
          <p:cNvPr id="8" name="Bild 7" descr="fig_03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444" y="1198260"/>
            <a:ext cx="3068556" cy="264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616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require_rphi"/>
          <p:cNvPicPr>
            <a:picLocks noChangeAspect="1" noChangeArrowheads="1"/>
          </p:cNvPicPr>
          <p:nvPr/>
        </p:nvPicPr>
        <p:blipFill>
          <a:blip r:embed="rId3">
            <a:lum bright="-72000" contrast="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60" r="49153" b="-578"/>
          <a:stretch>
            <a:fillRect/>
          </a:stretch>
        </p:blipFill>
        <p:spPr bwMode="auto">
          <a:xfrm>
            <a:off x="6121667" y="3765903"/>
            <a:ext cx="2879941" cy="2590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from Tracking 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4232" y="1417638"/>
            <a:ext cx="5767435" cy="468090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construction and installation precision ~100 </a:t>
            </a:r>
            <a:r>
              <a:rPr lang="en-US" dirty="0" err="1" smtClean="0"/>
              <a:t>μm</a:t>
            </a:r>
            <a:endParaRPr lang="en-US" dirty="0" smtClean="0"/>
          </a:p>
          <a:p>
            <a:r>
              <a:rPr lang="en-US" dirty="0" smtClean="0"/>
              <a:t>track parameter resolution should not be degraded by more than 20%</a:t>
            </a:r>
          </a:p>
          <a:p>
            <a:pPr lvl="1"/>
            <a:r>
              <a:rPr lang="en-US" dirty="0" smtClean="0"/>
              <a:t>7 </a:t>
            </a:r>
            <a:r>
              <a:rPr lang="en-US" dirty="0" err="1" smtClean="0"/>
              <a:t>μm</a:t>
            </a:r>
            <a:r>
              <a:rPr lang="en-US" dirty="0" smtClean="0"/>
              <a:t> precision in RΦ for Pixel </a:t>
            </a:r>
          </a:p>
          <a:p>
            <a:pPr lvl="1"/>
            <a:r>
              <a:rPr lang="en-US" dirty="0" smtClean="0"/>
              <a:t>12 </a:t>
            </a:r>
            <a:r>
              <a:rPr lang="en-US" dirty="0" err="1" smtClean="0"/>
              <a:t>μm</a:t>
            </a:r>
            <a:r>
              <a:rPr lang="en-US" dirty="0" smtClean="0"/>
              <a:t> precision in RΦ for SCT </a:t>
            </a:r>
          </a:p>
          <a:p>
            <a:r>
              <a:rPr lang="en-US" dirty="0" smtClean="0"/>
              <a:t>ultimate precision can be achieved </a:t>
            </a:r>
            <a:r>
              <a:rPr lang="en-US" dirty="0" smtClean="0">
                <a:solidFill>
                  <a:srgbClr val="0000FF"/>
                </a:solidFill>
              </a:rPr>
              <a:t>with track based alignment </a:t>
            </a:r>
            <a:r>
              <a:rPr lang="en-US" dirty="0" smtClean="0"/>
              <a:t>procedure only</a:t>
            </a:r>
          </a:p>
          <a:p>
            <a:r>
              <a:rPr lang="en-US" dirty="0" smtClean="0"/>
              <a:t>hardware based system (FSI) available in the SCT to monitor fast movements of support structures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FC1EF-AB6B-E448-BA7B-F2689CDD4E81}" type="datetime5">
              <a:rPr lang="en-US" smtClean="0"/>
              <a:pPr/>
              <a:t>9-Sep-11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Picture 6" descr="require_rphi"/>
          <p:cNvPicPr>
            <a:picLocks noChangeAspect="1" noChangeArrowheads="1"/>
          </p:cNvPicPr>
          <p:nvPr/>
        </p:nvPicPr>
        <p:blipFill>
          <a:blip r:embed="rId3">
            <a:lum bright="-72000" contrast="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153" b="67282"/>
          <a:stretch>
            <a:fillRect/>
          </a:stretch>
        </p:blipFill>
        <p:spPr bwMode="auto">
          <a:xfrm>
            <a:off x="6121667" y="1295400"/>
            <a:ext cx="2798060" cy="2518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7917151" y="2997200"/>
            <a:ext cx="87716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 b="1" dirty="0">
                <a:solidFill>
                  <a:srgbClr val="0000FF"/>
                </a:solidFill>
                <a:latin typeface="+mj-lt"/>
              </a:rPr>
              <a:t>momentum</a:t>
            </a: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V="1">
            <a:off x="6694933" y="5082080"/>
            <a:ext cx="2161168" cy="174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flipV="1">
            <a:off x="6694933" y="2550344"/>
            <a:ext cx="2099381" cy="174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746187" y="1413550"/>
            <a:ext cx="617326" cy="461665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 b="1" dirty="0">
                <a:solidFill>
                  <a:schemeClr val="bg1"/>
                </a:solidFill>
                <a:latin typeface="+mj-lt"/>
              </a:rPr>
              <a:t>ATLAS</a:t>
            </a:r>
          </a:p>
          <a:p>
            <a:pPr algn="ctr" eaLnBrk="1" hangingPunct="1"/>
            <a:r>
              <a:rPr lang="en-US" sz="1200" b="1" dirty="0">
                <a:solidFill>
                  <a:schemeClr val="bg1"/>
                </a:solidFill>
                <a:latin typeface="+mj-lt"/>
              </a:rPr>
              <a:t>ID TDR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7699607" y="5486400"/>
            <a:ext cx="11464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b="1" dirty="0">
                <a:solidFill>
                  <a:srgbClr val="0000FF"/>
                </a:solidFill>
                <a:latin typeface="+mn-lt"/>
              </a:rPr>
              <a:t>impact parameter</a:t>
            </a:r>
            <a:endParaRPr lang="en-US" sz="1000" b="1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2562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Datumsplatzhalt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49C9770-ED40-CA4D-95D4-8FFE6D6D0ED7}" type="datetime5">
              <a:rPr lang="en-US" sz="10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/>
              <a:t>9-Sep-11</a:t>
            </a:fld>
            <a:endParaRPr lang="en-GB" sz="10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2227" name="Fußzeilenplatzhalt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0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ATLAS ID Alignment - Jochen Schieck</a:t>
            </a:r>
            <a:endParaRPr lang="en-GB" sz="10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2228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DD019CB-649E-B244-B02B-5F52FC6D4710}" type="slidenum">
              <a:rPr lang="en-GB" sz="1000">
                <a:solidFill>
                  <a:schemeClr val="bg1">
                    <a:lumMod val="50000"/>
                  </a:schemeClr>
                </a:solidFill>
                <a:latin typeface="+mn-lt"/>
              </a:rPr>
              <a:pPr/>
              <a:t>4</a:t>
            </a:fld>
            <a:endParaRPr lang="en-GB" sz="10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22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ea typeface="ＭＳ Ｐゴシック" charset="0"/>
                <a:cs typeface="ＭＳ Ｐゴシック" charset="0"/>
              </a:rPr>
              <a:t>How to align a Detector</a:t>
            </a:r>
          </a:p>
        </p:txBody>
      </p:sp>
      <p:sp>
        <p:nvSpPr>
          <p:cNvPr id="52230" name="Rectangle 3"/>
          <p:cNvSpPr>
            <a:spLocks noChangeArrowheads="1"/>
          </p:cNvSpPr>
          <p:nvPr/>
        </p:nvSpPr>
        <p:spPr bwMode="auto">
          <a:xfrm>
            <a:off x="609600" y="1676400"/>
            <a:ext cx="3124200" cy="32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8180" name="Oval 4"/>
          <p:cNvSpPr>
            <a:spLocks noChangeArrowheads="1"/>
          </p:cNvSpPr>
          <p:nvPr/>
        </p:nvSpPr>
        <p:spPr bwMode="auto">
          <a:xfrm>
            <a:off x="2414588" y="2625725"/>
            <a:ext cx="100012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8181" name="Oval 5"/>
          <p:cNvSpPr>
            <a:spLocks noChangeArrowheads="1"/>
          </p:cNvSpPr>
          <p:nvPr/>
        </p:nvSpPr>
        <p:spPr bwMode="auto">
          <a:xfrm>
            <a:off x="2057400" y="3536950"/>
            <a:ext cx="100013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8182" name="Oval 6"/>
          <p:cNvSpPr>
            <a:spLocks noChangeArrowheads="1"/>
          </p:cNvSpPr>
          <p:nvPr/>
        </p:nvSpPr>
        <p:spPr bwMode="auto">
          <a:xfrm>
            <a:off x="2514600" y="1795463"/>
            <a:ext cx="101600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8183" name="Oval 7"/>
          <p:cNvSpPr>
            <a:spLocks noChangeArrowheads="1"/>
          </p:cNvSpPr>
          <p:nvPr/>
        </p:nvSpPr>
        <p:spPr bwMode="auto">
          <a:xfrm>
            <a:off x="1517650" y="4521200"/>
            <a:ext cx="101600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8184" name="Line 8"/>
          <p:cNvSpPr>
            <a:spLocks noChangeShapeType="1"/>
          </p:cNvSpPr>
          <p:nvPr/>
        </p:nvSpPr>
        <p:spPr bwMode="auto">
          <a:xfrm flipH="1" flipV="1">
            <a:off x="7823200" y="11430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185" name="Line 9"/>
          <p:cNvSpPr>
            <a:spLocks noChangeShapeType="1"/>
          </p:cNvSpPr>
          <p:nvPr/>
        </p:nvSpPr>
        <p:spPr bwMode="auto">
          <a:xfrm>
            <a:off x="7362825" y="2032000"/>
            <a:ext cx="1019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186" name="Freeform 10"/>
          <p:cNvSpPr>
            <a:spLocks/>
          </p:cNvSpPr>
          <p:nvPr/>
        </p:nvSpPr>
        <p:spPr bwMode="auto">
          <a:xfrm>
            <a:off x="7507288" y="1524000"/>
            <a:ext cx="666750" cy="481013"/>
          </a:xfrm>
          <a:custGeom>
            <a:avLst/>
            <a:gdLst>
              <a:gd name="T0" fmla="*/ 0 w 345"/>
              <a:gd name="T1" fmla="*/ 2147483647 h 270"/>
              <a:gd name="T2" fmla="*/ 2147483647 w 345"/>
              <a:gd name="T3" fmla="*/ 2147483647 h 270"/>
              <a:gd name="T4" fmla="*/ 2147483647 w 345"/>
              <a:gd name="T5" fmla="*/ 0 h 270"/>
              <a:gd name="T6" fmla="*/ 2147483647 w 345"/>
              <a:gd name="T7" fmla="*/ 2147483647 h 270"/>
              <a:gd name="T8" fmla="*/ 2147483647 w 345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5"/>
              <a:gd name="T16" fmla="*/ 0 h 270"/>
              <a:gd name="T17" fmla="*/ 345 w 345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5" h="270">
                <a:moveTo>
                  <a:pt x="0" y="267"/>
                </a:moveTo>
                <a:cubicBezTo>
                  <a:pt x="10" y="260"/>
                  <a:pt x="33" y="266"/>
                  <a:pt x="60" y="222"/>
                </a:cubicBezTo>
                <a:cubicBezTo>
                  <a:pt x="87" y="178"/>
                  <a:pt x="114" y="0"/>
                  <a:pt x="165" y="0"/>
                </a:cubicBezTo>
                <a:cubicBezTo>
                  <a:pt x="216" y="0"/>
                  <a:pt x="222" y="176"/>
                  <a:pt x="270" y="222"/>
                </a:cubicBezTo>
                <a:cubicBezTo>
                  <a:pt x="318" y="268"/>
                  <a:pt x="330" y="260"/>
                  <a:pt x="345" y="27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187" name="Line 11"/>
          <p:cNvSpPr>
            <a:spLocks noChangeShapeType="1"/>
          </p:cNvSpPr>
          <p:nvPr/>
        </p:nvSpPr>
        <p:spPr bwMode="auto">
          <a:xfrm>
            <a:off x="7362825" y="2862263"/>
            <a:ext cx="1019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188" name="Freeform 12"/>
          <p:cNvSpPr>
            <a:spLocks/>
          </p:cNvSpPr>
          <p:nvPr/>
        </p:nvSpPr>
        <p:spPr bwMode="auto">
          <a:xfrm>
            <a:off x="7515225" y="2362200"/>
            <a:ext cx="666750" cy="481013"/>
          </a:xfrm>
          <a:custGeom>
            <a:avLst/>
            <a:gdLst>
              <a:gd name="T0" fmla="*/ 0 w 345"/>
              <a:gd name="T1" fmla="*/ 2147483647 h 270"/>
              <a:gd name="T2" fmla="*/ 2147483647 w 345"/>
              <a:gd name="T3" fmla="*/ 2147483647 h 270"/>
              <a:gd name="T4" fmla="*/ 2147483647 w 345"/>
              <a:gd name="T5" fmla="*/ 0 h 270"/>
              <a:gd name="T6" fmla="*/ 2147483647 w 345"/>
              <a:gd name="T7" fmla="*/ 2147483647 h 270"/>
              <a:gd name="T8" fmla="*/ 2147483647 w 345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5"/>
              <a:gd name="T16" fmla="*/ 0 h 270"/>
              <a:gd name="T17" fmla="*/ 345 w 345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5" h="270">
                <a:moveTo>
                  <a:pt x="0" y="267"/>
                </a:moveTo>
                <a:cubicBezTo>
                  <a:pt x="10" y="260"/>
                  <a:pt x="33" y="266"/>
                  <a:pt x="60" y="222"/>
                </a:cubicBezTo>
                <a:cubicBezTo>
                  <a:pt x="87" y="178"/>
                  <a:pt x="114" y="0"/>
                  <a:pt x="165" y="0"/>
                </a:cubicBezTo>
                <a:cubicBezTo>
                  <a:pt x="216" y="0"/>
                  <a:pt x="222" y="176"/>
                  <a:pt x="270" y="222"/>
                </a:cubicBezTo>
                <a:cubicBezTo>
                  <a:pt x="318" y="268"/>
                  <a:pt x="330" y="260"/>
                  <a:pt x="345" y="27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189" name="Line 13"/>
          <p:cNvSpPr>
            <a:spLocks noChangeShapeType="1"/>
          </p:cNvSpPr>
          <p:nvPr/>
        </p:nvSpPr>
        <p:spPr bwMode="auto">
          <a:xfrm>
            <a:off x="7362825" y="3860800"/>
            <a:ext cx="1019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190" name="Freeform 14"/>
          <p:cNvSpPr>
            <a:spLocks/>
          </p:cNvSpPr>
          <p:nvPr/>
        </p:nvSpPr>
        <p:spPr bwMode="auto">
          <a:xfrm>
            <a:off x="7507288" y="3352800"/>
            <a:ext cx="666750" cy="481013"/>
          </a:xfrm>
          <a:custGeom>
            <a:avLst/>
            <a:gdLst>
              <a:gd name="T0" fmla="*/ 0 w 345"/>
              <a:gd name="T1" fmla="*/ 2147483647 h 270"/>
              <a:gd name="T2" fmla="*/ 2147483647 w 345"/>
              <a:gd name="T3" fmla="*/ 2147483647 h 270"/>
              <a:gd name="T4" fmla="*/ 2147483647 w 345"/>
              <a:gd name="T5" fmla="*/ 0 h 270"/>
              <a:gd name="T6" fmla="*/ 2147483647 w 345"/>
              <a:gd name="T7" fmla="*/ 2147483647 h 270"/>
              <a:gd name="T8" fmla="*/ 2147483647 w 345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5"/>
              <a:gd name="T16" fmla="*/ 0 h 270"/>
              <a:gd name="T17" fmla="*/ 345 w 345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5" h="270">
                <a:moveTo>
                  <a:pt x="0" y="267"/>
                </a:moveTo>
                <a:cubicBezTo>
                  <a:pt x="10" y="260"/>
                  <a:pt x="33" y="266"/>
                  <a:pt x="60" y="222"/>
                </a:cubicBezTo>
                <a:cubicBezTo>
                  <a:pt x="87" y="178"/>
                  <a:pt x="114" y="0"/>
                  <a:pt x="165" y="0"/>
                </a:cubicBezTo>
                <a:cubicBezTo>
                  <a:pt x="216" y="0"/>
                  <a:pt x="222" y="176"/>
                  <a:pt x="270" y="222"/>
                </a:cubicBezTo>
                <a:cubicBezTo>
                  <a:pt x="318" y="268"/>
                  <a:pt x="330" y="260"/>
                  <a:pt x="345" y="27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191" name="Line 15"/>
          <p:cNvSpPr>
            <a:spLocks noChangeShapeType="1"/>
          </p:cNvSpPr>
          <p:nvPr/>
        </p:nvSpPr>
        <p:spPr bwMode="auto">
          <a:xfrm>
            <a:off x="7362825" y="4799013"/>
            <a:ext cx="1019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192" name="Freeform 16"/>
          <p:cNvSpPr>
            <a:spLocks/>
          </p:cNvSpPr>
          <p:nvPr/>
        </p:nvSpPr>
        <p:spPr bwMode="auto">
          <a:xfrm>
            <a:off x="7507288" y="4291013"/>
            <a:ext cx="666750" cy="481012"/>
          </a:xfrm>
          <a:custGeom>
            <a:avLst/>
            <a:gdLst>
              <a:gd name="T0" fmla="*/ 0 w 345"/>
              <a:gd name="T1" fmla="*/ 2147483647 h 270"/>
              <a:gd name="T2" fmla="*/ 2147483647 w 345"/>
              <a:gd name="T3" fmla="*/ 2147483647 h 270"/>
              <a:gd name="T4" fmla="*/ 2147483647 w 345"/>
              <a:gd name="T5" fmla="*/ 0 h 270"/>
              <a:gd name="T6" fmla="*/ 2147483647 w 345"/>
              <a:gd name="T7" fmla="*/ 2147483647 h 270"/>
              <a:gd name="T8" fmla="*/ 2147483647 w 345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5"/>
              <a:gd name="T16" fmla="*/ 0 h 270"/>
              <a:gd name="T17" fmla="*/ 345 w 345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5" h="270">
                <a:moveTo>
                  <a:pt x="0" y="267"/>
                </a:moveTo>
                <a:cubicBezTo>
                  <a:pt x="10" y="260"/>
                  <a:pt x="33" y="266"/>
                  <a:pt x="60" y="222"/>
                </a:cubicBezTo>
                <a:cubicBezTo>
                  <a:pt x="87" y="178"/>
                  <a:pt x="114" y="0"/>
                  <a:pt x="165" y="0"/>
                </a:cubicBezTo>
                <a:cubicBezTo>
                  <a:pt x="216" y="0"/>
                  <a:pt x="222" y="176"/>
                  <a:pt x="270" y="222"/>
                </a:cubicBezTo>
                <a:cubicBezTo>
                  <a:pt x="318" y="268"/>
                  <a:pt x="330" y="260"/>
                  <a:pt x="345" y="27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193" name="Text Box 17"/>
          <p:cNvSpPr txBox="1">
            <a:spLocks noChangeArrowheads="1"/>
          </p:cNvSpPr>
          <p:nvPr/>
        </p:nvSpPr>
        <p:spPr bwMode="auto">
          <a:xfrm>
            <a:off x="7896225" y="4802188"/>
            <a:ext cx="7175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1200"/>
              <a:t>residual</a:t>
            </a:r>
          </a:p>
        </p:txBody>
      </p:sp>
      <p:sp>
        <p:nvSpPr>
          <p:cNvPr id="178194" name="Text Box 18"/>
          <p:cNvSpPr txBox="1">
            <a:spLocks noChangeArrowheads="1"/>
          </p:cNvSpPr>
          <p:nvPr/>
        </p:nvSpPr>
        <p:spPr bwMode="auto">
          <a:xfrm rot="-5400000">
            <a:off x="7322344" y="1026319"/>
            <a:ext cx="7175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1200"/>
              <a:t># of hits</a:t>
            </a:r>
          </a:p>
        </p:txBody>
      </p:sp>
      <p:sp>
        <p:nvSpPr>
          <p:cNvPr id="52246" name="Rectangle 19"/>
          <p:cNvSpPr>
            <a:spLocks noChangeArrowheads="1"/>
          </p:cNvSpPr>
          <p:nvPr/>
        </p:nvSpPr>
        <p:spPr bwMode="auto">
          <a:xfrm>
            <a:off x="609600" y="2514600"/>
            <a:ext cx="3124200" cy="32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47" name="Rectangle 20"/>
          <p:cNvSpPr>
            <a:spLocks noChangeArrowheads="1"/>
          </p:cNvSpPr>
          <p:nvPr/>
        </p:nvSpPr>
        <p:spPr bwMode="auto">
          <a:xfrm>
            <a:off x="609600" y="3429000"/>
            <a:ext cx="3124200" cy="32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48" name="Rectangle 21"/>
          <p:cNvSpPr>
            <a:spLocks noChangeArrowheads="1"/>
          </p:cNvSpPr>
          <p:nvPr/>
        </p:nvSpPr>
        <p:spPr bwMode="auto">
          <a:xfrm>
            <a:off x="609600" y="4419600"/>
            <a:ext cx="3124200" cy="32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8198" name="Oval 22"/>
          <p:cNvSpPr>
            <a:spLocks noChangeArrowheads="1"/>
          </p:cNvSpPr>
          <p:nvPr/>
        </p:nvSpPr>
        <p:spPr bwMode="auto">
          <a:xfrm>
            <a:off x="1295400" y="5486400"/>
            <a:ext cx="101600" cy="92075"/>
          </a:xfrm>
          <a:prstGeom prst="ellipse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DE">
              <a:latin typeface="Verdana" charset="0"/>
            </a:endParaRPr>
          </a:p>
        </p:txBody>
      </p:sp>
      <p:sp>
        <p:nvSpPr>
          <p:cNvPr id="178199" name="Line 23"/>
          <p:cNvSpPr>
            <a:spLocks noChangeShapeType="1"/>
          </p:cNvSpPr>
          <p:nvPr/>
        </p:nvSpPr>
        <p:spPr bwMode="auto">
          <a:xfrm>
            <a:off x="2100263" y="3576638"/>
            <a:ext cx="85725" cy="47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200" name="Bogen 24"/>
          <p:cNvSpPr>
            <a:spLocks/>
          </p:cNvSpPr>
          <p:nvPr/>
        </p:nvSpPr>
        <p:spPr bwMode="auto">
          <a:xfrm flipV="1">
            <a:off x="-2590800" y="1176338"/>
            <a:ext cx="5181600" cy="3694112"/>
          </a:xfrm>
          <a:custGeom>
            <a:avLst/>
            <a:gdLst>
              <a:gd name="T0" fmla="*/ 2147483647 w 21600"/>
              <a:gd name="T1" fmla="*/ 0 h 16889"/>
              <a:gd name="T2" fmla="*/ 2147483647 w 21600"/>
              <a:gd name="T3" fmla="*/ 2147483647 h 16889"/>
              <a:gd name="T4" fmla="*/ 0 w 21600"/>
              <a:gd name="T5" fmla="*/ 2147483647 h 16889"/>
              <a:gd name="T6" fmla="*/ 0 60000 65536"/>
              <a:gd name="T7" fmla="*/ 0 60000 65536"/>
              <a:gd name="T8" fmla="*/ 0 60000 65536"/>
              <a:gd name="T9" fmla="*/ 0 w 21600"/>
              <a:gd name="T10" fmla="*/ 0 h 16889"/>
              <a:gd name="T11" fmla="*/ 21600 w 21600"/>
              <a:gd name="T12" fmla="*/ 16889 h 168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6889" fill="none" extrusionOk="0">
                <a:moveTo>
                  <a:pt x="16222" y="0"/>
                </a:moveTo>
                <a:cubicBezTo>
                  <a:pt x="19688" y="3942"/>
                  <a:pt x="21600" y="9011"/>
                  <a:pt x="21600" y="14261"/>
                </a:cubicBezTo>
                <a:cubicBezTo>
                  <a:pt x="21600" y="15139"/>
                  <a:pt x="21546" y="16017"/>
                  <a:pt x="21439" y="16888"/>
                </a:cubicBezTo>
              </a:path>
              <a:path w="21600" h="16889" stroke="0" extrusionOk="0">
                <a:moveTo>
                  <a:pt x="16222" y="0"/>
                </a:moveTo>
                <a:cubicBezTo>
                  <a:pt x="19688" y="3942"/>
                  <a:pt x="21600" y="9011"/>
                  <a:pt x="21600" y="14261"/>
                </a:cubicBezTo>
                <a:cubicBezTo>
                  <a:pt x="21600" y="15139"/>
                  <a:pt x="21546" y="16017"/>
                  <a:pt x="21439" y="16888"/>
                </a:cubicBezTo>
                <a:lnTo>
                  <a:pt x="0" y="1426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52" name="Text Box 25"/>
          <p:cNvSpPr txBox="1">
            <a:spLocks noChangeArrowheads="1"/>
          </p:cNvSpPr>
          <p:nvPr/>
        </p:nvSpPr>
        <p:spPr bwMode="auto">
          <a:xfrm>
            <a:off x="4876800" y="5486400"/>
            <a:ext cx="3236784" cy="646331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+mn-lt"/>
              </a:rPr>
              <a:t>residual = distance between</a:t>
            </a:r>
          </a:p>
          <a:p>
            <a:r>
              <a:rPr lang="en-US" sz="1800" dirty="0">
                <a:solidFill>
                  <a:schemeClr val="bg1"/>
                </a:solidFill>
                <a:latin typeface="+mn-lt"/>
              </a:rPr>
              <a:t>                hit and the fitted track</a:t>
            </a:r>
          </a:p>
        </p:txBody>
      </p:sp>
    </p:spTree>
    <p:extLst>
      <p:ext uri="{BB962C8B-B14F-4D97-AF65-F5344CB8AC3E}">
        <p14:creationId xmlns:p14="http://schemas.microsoft.com/office/powerpoint/2010/main" val="31053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5.55042E-8 L 0.16667 -0.643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8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3" y="-3219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8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8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8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8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7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78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8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78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78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78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78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78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78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78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7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7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80" grpId="0" animBg="1"/>
      <p:bldP spid="178181" grpId="0" animBg="1"/>
      <p:bldP spid="178182" grpId="0" animBg="1"/>
      <p:bldP spid="178183" grpId="0" animBg="1"/>
      <p:bldP spid="178184" grpId="0" animBg="1"/>
      <p:bldP spid="178185" grpId="0" animBg="1"/>
      <p:bldP spid="178186" grpId="0" animBg="1"/>
      <p:bldP spid="178187" grpId="0" animBg="1"/>
      <p:bldP spid="178188" grpId="0" animBg="1"/>
      <p:bldP spid="178189" grpId="0" animBg="1"/>
      <p:bldP spid="178190" grpId="0" animBg="1"/>
      <p:bldP spid="178191" grpId="0" animBg="1"/>
      <p:bldP spid="178192" grpId="0" animBg="1"/>
      <p:bldP spid="178198" grpId="0" animBg="1"/>
      <p:bldP spid="178198" grpId="1" animBg="1"/>
      <p:bldP spid="178199" grpId="0" animBg="1"/>
      <p:bldP spid="17820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Datumsplatzhalt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95A4AE-3594-244A-9038-8EDBA317162A}" type="datetime5">
              <a:rPr lang="en-US" sz="10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/>
              <a:t>9-Sep-11</a:t>
            </a:fld>
            <a:endParaRPr lang="en-GB" sz="10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4275" name="Fußzeilenplatzhalt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0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ATLAS ID Alignment - Jochen Schieck</a:t>
            </a:r>
            <a:endParaRPr lang="en-GB" sz="10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4276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8252989-47AE-A44C-9037-F8C929F1303E}" type="slidenum">
              <a:rPr lang="en-GB" sz="1000">
                <a:solidFill>
                  <a:schemeClr val="bg1">
                    <a:lumMod val="50000"/>
                  </a:schemeClr>
                </a:solidFill>
                <a:latin typeface="+mn-lt"/>
              </a:rPr>
              <a:pPr/>
              <a:t>5</a:t>
            </a:fld>
            <a:endParaRPr lang="en-GB" sz="10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427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33362"/>
            <a:ext cx="82296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How to align Detector</a:t>
            </a:r>
          </a:p>
        </p:txBody>
      </p:sp>
      <p:sp>
        <p:nvSpPr>
          <p:cNvPr id="54278" name="Rectangle 3"/>
          <p:cNvSpPr>
            <a:spLocks noChangeArrowheads="1"/>
          </p:cNvSpPr>
          <p:nvPr/>
        </p:nvSpPr>
        <p:spPr bwMode="auto">
          <a:xfrm>
            <a:off x="609600" y="1676400"/>
            <a:ext cx="3124200" cy="32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9204" name="Oval 4"/>
          <p:cNvSpPr>
            <a:spLocks noChangeArrowheads="1"/>
          </p:cNvSpPr>
          <p:nvPr/>
        </p:nvSpPr>
        <p:spPr bwMode="auto">
          <a:xfrm>
            <a:off x="2414588" y="2625725"/>
            <a:ext cx="100012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9205" name="Oval 5"/>
          <p:cNvSpPr>
            <a:spLocks noChangeArrowheads="1"/>
          </p:cNvSpPr>
          <p:nvPr/>
        </p:nvSpPr>
        <p:spPr bwMode="auto">
          <a:xfrm>
            <a:off x="2057400" y="3536950"/>
            <a:ext cx="100013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9206" name="Oval 6"/>
          <p:cNvSpPr>
            <a:spLocks noChangeArrowheads="1"/>
          </p:cNvSpPr>
          <p:nvPr/>
        </p:nvSpPr>
        <p:spPr bwMode="auto">
          <a:xfrm>
            <a:off x="2514600" y="1795463"/>
            <a:ext cx="101600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9207" name="Oval 7"/>
          <p:cNvSpPr>
            <a:spLocks noChangeArrowheads="1"/>
          </p:cNvSpPr>
          <p:nvPr/>
        </p:nvSpPr>
        <p:spPr bwMode="auto">
          <a:xfrm>
            <a:off x="1517650" y="4521200"/>
            <a:ext cx="101600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9208" name="Line 8"/>
          <p:cNvSpPr>
            <a:spLocks noChangeShapeType="1"/>
          </p:cNvSpPr>
          <p:nvPr/>
        </p:nvSpPr>
        <p:spPr bwMode="auto">
          <a:xfrm flipH="1" flipV="1">
            <a:off x="7848600" y="11430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09" name="Line 9"/>
          <p:cNvSpPr>
            <a:spLocks noChangeShapeType="1"/>
          </p:cNvSpPr>
          <p:nvPr/>
        </p:nvSpPr>
        <p:spPr bwMode="auto">
          <a:xfrm>
            <a:off x="7362825" y="2032000"/>
            <a:ext cx="1019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0" name="Freeform 10"/>
          <p:cNvSpPr>
            <a:spLocks/>
          </p:cNvSpPr>
          <p:nvPr/>
        </p:nvSpPr>
        <p:spPr bwMode="auto">
          <a:xfrm>
            <a:off x="7467600" y="1524000"/>
            <a:ext cx="666750" cy="481013"/>
          </a:xfrm>
          <a:custGeom>
            <a:avLst/>
            <a:gdLst>
              <a:gd name="T0" fmla="*/ 0 w 345"/>
              <a:gd name="T1" fmla="*/ 2147483647 h 270"/>
              <a:gd name="T2" fmla="*/ 2147483647 w 345"/>
              <a:gd name="T3" fmla="*/ 2147483647 h 270"/>
              <a:gd name="T4" fmla="*/ 2147483647 w 345"/>
              <a:gd name="T5" fmla="*/ 0 h 270"/>
              <a:gd name="T6" fmla="*/ 2147483647 w 345"/>
              <a:gd name="T7" fmla="*/ 2147483647 h 270"/>
              <a:gd name="T8" fmla="*/ 2147483647 w 345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5"/>
              <a:gd name="T16" fmla="*/ 0 h 270"/>
              <a:gd name="T17" fmla="*/ 345 w 345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5" h="270">
                <a:moveTo>
                  <a:pt x="0" y="267"/>
                </a:moveTo>
                <a:cubicBezTo>
                  <a:pt x="10" y="260"/>
                  <a:pt x="33" y="266"/>
                  <a:pt x="60" y="222"/>
                </a:cubicBezTo>
                <a:cubicBezTo>
                  <a:pt x="87" y="178"/>
                  <a:pt x="114" y="0"/>
                  <a:pt x="165" y="0"/>
                </a:cubicBezTo>
                <a:cubicBezTo>
                  <a:pt x="216" y="0"/>
                  <a:pt x="222" y="176"/>
                  <a:pt x="270" y="222"/>
                </a:cubicBezTo>
                <a:cubicBezTo>
                  <a:pt x="318" y="268"/>
                  <a:pt x="330" y="260"/>
                  <a:pt x="345" y="27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1" name="Line 11"/>
          <p:cNvSpPr>
            <a:spLocks noChangeShapeType="1"/>
          </p:cNvSpPr>
          <p:nvPr/>
        </p:nvSpPr>
        <p:spPr bwMode="auto">
          <a:xfrm>
            <a:off x="7362825" y="2862263"/>
            <a:ext cx="1019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2" name="Freeform 12"/>
          <p:cNvSpPr>
            <a:spLocks/>
          </p:cNvSpPr>
          <p:nvPr/>
        </p:nvSpPr>
        <p:spPr bwMode="auto">
          <a:xfrm>
            <a:off x="7867650" y="2362200"/>
            <a:ext cx="666750" cy="481013"/>
          </a:xfrm>
          <a:custGeom>
            <a:avLst/>
            <a:gdLst>
              <a:gd name="T0" fmla="*/ 0 w 345"/>
              <a:gd name="T1" fmla="*/ 2147483647 h 270"/>
              <a:gd name="T2" fmla="*/ 2147483647 w 345"/>
              <a:gd name="T3" fmla="*/ 2147483647 h 270"/>
              <a:gd name="T4" fmla="*/ 2147483647 w 345"/>
              <a:gd name="T5" fmla="*/ 0 h 270"/>
              <a:gd name="T6" fmla="*/ 2147483647 w 345"/>
              <a:gd name="T7" fmla="*/ 2147483647 h 270"/>
              <a:gd name="T8" fmla="*/ 2147483647 w 345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5"/>
              <a:gd name="T16" fmla="*/ 0 h 270"/>
              <a:gd name="T17" fmla="*/ 345 w 345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5" h="270">
                <a:moveTo>
                  <a:pt x="0" y="267"/>
                </a:moveTo>
                <a:cubicBezTo>
                  <a:pt x="10" y="260"/>
                  <a:pt x="33" y="266"/>
                  <a:pt x="60" y="222"/>
                </a:cubicBezTo>
                <a:cubicBezTo>
                  <a:pt x="87" y="178"/>
                  <a:pt x="114" y="0"/>
                  <a:pt x="165" y="0"/>
                </a:cubicBezTo>
                <a:cubicBezTo>
                  <a:pt x="216" y="0"/>
                  <a:pt x="222" y="176"/>
                  <a:pt x="270" y="222"/>
                </a:cubicBezTo>
                <a:cubicBezTo>
                  <a:pt x="318" y="268"/>
                  <a:pt x="330" y="260"/>
                  <a:pt x="345" y="27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3" name="Line 13"/>
          <p:cNvSpPr>
            <a:spLocks noChangeShapeType="1"/>
          </p:cNvSpPr>
          <p:nvPr/>
        </p:nvSpPr>
        <p:spPr bwMode="auto">
          <a:xfrm>
            <a:off x="7362825" y="3860800"/>
            <a:ext cx="1019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4" name="Freeform 14"/>
          <p:cNvSpPr>
            <a:spLocks/>
          </p:cNvSpPr>
          <p:nvPr/>
        </p:nvSpPr>
        <p:spPr bwMode="auto">
          <a:xfrm>
            <a:off x="7467600" y="3352800"/>
            <a:ext cx="666750" cy="481013"/>
          </a:xfrm>
          <a:custGeom>
            <a:avLst/>
            <a:gdLst>
              <a:gd name="T0" fmla="*/ 0 w 345"/>
              <a:gd name="T1" fmla="*/ 2147483647 h 270"/>
              <a:gd name="T2" fmla="*/ 2147483647 w 345"/>
              <a:gd name="T3" fmla="*/ 2147483647 h 270"/>
              <a:gd name="T4" fmla="*/ 2147483647 w 345"/>
              <a:gd name="T5" fmla="*/ 0 h 270"/>
              <a:gd name="T6" fmla="*/ 2147483647 w 345"/>
              <a:gd name="T7" fmla="*/ 2147483647 h 270"/>
              <a:gd name="T8" fmla="*/ 2147483647 w 345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5"/>
              <a:gd name="T16" fmla="*/ 0 h 270"/>
              <a:gd name="T17" fmla="*/ 345 w 345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5" h="270">
                <a:moveTo>
                  <a:pt x="0" y="267"/>
                </a:moveTo>
                <a:cubicBezTo>
                  <a:pt x="10" y="260"/>
                  <a:pt x="33" y="266"/>
                  <a:pt x="60" y="222"/>
                </a:cubicBezTo>
                <a:cubicBezTo>
                  <a:pt x="87" y="178"/>
                  <a:pt x="114" y="0"/>
                  <a:pt x="165" y="0"/>
                </a:cubicBezTo>
                <a:cubicBezTo>
                  <a:pt x="216" y="0"/>
                  <a:pt x="222" y="176"/>
                  <a:pt x="270" y="222"/>
                </a:cubicBezTo>
                <a:cubicBezTo>
                  <a:pt x="318" y="268"/>
                  <a:pt x="330" y="260"/>
                  <a:pt x="345" y="27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5" name="Line 15"/>
          <p:cNvSpPr>
            <a:spLocks noChangeShapeType="1"/>
          </p:cNvSpPr>
          <p:nvPr/>
        </p:nvSpPr>
        <p:spPr bwMode="auto">
          <a:xfrm>
            <a:off x="7362825" y="4799013"/>
            <a:ext cx="1019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6" name="Freeform 16"/>
          <p:cNvSpPr>
            <a:spLocks/>
          </p:cNvSpPr>
          <p:nvPr/>
        </p:nvSpPr>
        <p:spPr bwMode="auto">
          <a:xfrm>
            <a:off x="7467600" y="4291013"/>
            <a:ext cx="666750" cy="481012"/>
          </a:xfrm>
          <a:custGeom>
            <a:avLst/>
            <a:gdLst>
              <a:gd name="T0" fmla="*/ 0 w 345"/>
              <a:gd name="T1" fmla="*/ 2147483647 h 270"/>
              <a:gd name="T2" fmla="*/ 2147483647 w 345"/>
              <a:gd name="T3" fmla="*/ 2147483647 h 270"/>
              <a:gd name="T4" fmla="*/ 2147483647 w 345"/>
              <a:gd name="T5" fmla="*/ 0 h 270"/>
              <a:gd name="T6" fmla="*/ 2147483647 w 345"/>
              <a:gd name="T7" fmla="*/ 2147483647 h 270"/>
              <a:gd name="T8" fmla="*/ 2147483647 w 345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5"/>
              <a:gd name="T16" fmla="*/ 0 h 270"/>
              <a:gd name="T17" fmla="*/ 345 w 345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5" h="270">
                <a:moveTo>
                  <a:pt x="0" y="267"/>
                </a:moveTo>
                <a:cubicBezTo>
                  <a:pt x="10" y="260"/>
                  <a:pt x="33" y="266"/>
                  <a:pt x="60" y="222"/>
                </a:cubicBezTo>
                <a:cubicBezTo>
                  <a:pt x="87" y="178"/>
                  <a:pt x="114" y="0"/>
                  <a:pt x="165" y="0"/>
                </a:cubicBezTo>
                <a:cubicBezTo>
                  <a:pt x="216" y="0"/>
                  <a:pt x="222" y="176"/>
                  <a:pt x="270" y="222"/>
                </a:cubicBezTo>
                <a:cubicBezTo>
                  <a:pt x="318" y="268"/>
                  <a:pt x="330" y="260"/>
                  <a:pt x="345" y="27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7" name="Text Box 17"/>
          <p:cNvSpPr txBox="1">
            <a:spLocks noChangeArrowheads="1"/>
          </p:cNvSpPr>
          <p:nvPr/>
        </p:nvSpPr>
        <p:spPr bwMode="auto">
          <a:xfrm>
            <a:off x="7896225" y="4802188"/>
            <a:ext cx="7175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1200"/>
              <a:t>residual</a:t>
            </a:r>
          </a:p>
        </p:txBody>
      </p:sp>
      <p:sp>
        <p:nvSpPr>
          <p:cNvPr id="179218" name="Text Box 18"/>
          <p:cNvSpPr txBox="1">
            <a:spLocks noChangeArrowheads="1"/>
          </p:cNvSpPr>
          <p:nvPr/>
        </p:nvSpPr>
        <p:spPr bwMode="auto">
          <a:xfrm rot="-5400000">
            <a:off x="7276307" y="1026319"/>
            <a:ext cx="7175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1200"/>
              <a:t># of hits</a:t>
            </a:r>
          </a:p>
        </p:txBody>
      </p:sp>
      <p:sp>
        <p:nvSpPr>
          <p:cNvPr id="179219" name="Rectangle 19"/>
          <p:cNvSpPr>
            <a:spLocks noChangeArrowheads="1"/>
          </p:cNvSpPr>
          <p:nvPr/>
        </p:nvSpPr>
        <p:spPr bwMode="auto">
          <a:xfrm>
            <a:off x="1905000" y="2514600"/>
            <a:ext cx="3124200" cy="32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95" name="Rectangle 20"/>
          <p:cNvSpPr>
            <a:spLocks noChangeArrowheads="1"/>
          </p:cNvSpPr>
          <p:nvPr/>
        </p:nvSpPr>
        <p:spPr bwMode="auto">
          <a:xfrm>
            <a:off x="609600" y="3429000"/>
            <a:ext cx="3124200" cy="32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96" name="Rectangle 21"/>
          <p:cNvSpPr>
            <a:spLocks noChangeArrowheads="1"/>
          </p:cNvSpPr>
          <p:nvPr/>
        </p:nvSpPr>
        <p:spPr bwMode="auto">
          <a:xfrm>
            <a:off x="609600" y="4419600"/>
            <a:ext cx="3124200" cy="32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9222" name="Oval 22"/>
          <p:cNvSpPr>
            <a:spLocks noChangeArrowheads="1"/>
          </p:cNvSpPr>
          <p:nvPr/>
        </p:nvSpPr>
        <p:spPr bwMode="auto">
          <a:xfrm>
            <a:off x="1295400" y="5486400"/>
            <a:ext cx="101600" cy="92075"/>
          </a:xfrm>
          <a:prstGeom prst="ellipse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DE">
              <a:latin typeface="Verdana" charset="0"/>
            </a:endParaRPr>
          </a:p>
        </p:txBody>
      </p:sp>
      <p:sp>
        <p:nvSpPr>
          <p:cNvPr id="179223" name="Bogen 23"/>
          <p:cNvSpPr>
            <a:spLocks/>
          </p:cNvSpPr>
          <p:nvPr/>
        </p:nvSpPr>
        <p:spPr bwMode="auto">
          <a:xfrm flipV="1">
            <a:off x="-2895600" y="1176338"/>
            <a:ext cx="5181600" cy="3694112"/>
          </a:xfrm>
          <a:custGeom>
            <a:avLst/>
            <a:gdLst>
              <a:gd name="T0" fmla="*/ 2147483647 w 21600"/>
              <a:gd name="T1" fmla="*/ 0 h 16889"/>
              <a:gd name="T2" fmla="*/ 2147483647 w 21600"/>
              <a:gd name="T3" fmla="*/ 2147483647 h 16889"/>
              <a:gd name="T4" fmla="*/ 0 w 21600"/>
              <a:gd name="T5" fmla="*/ 2147483647 h 16889"/>
              <a:gd name="T6" fmla="*/ 0 60000 65536"/>
              <a:gd name="T7" fmla="*/ 0 60000 65536"/>
              <a:gd name="T8" fmla="*/ 0 60000 65536"/>
              <a:gd name="T9" fmla="*/ 0 w 21600"/>
              <a:gd name="T10" fmla="*/ 0 h 16889"/>
              <a:gd name="T11" fmla="*/ 21600 w 21600"/>
              <a:gd name="T12" fmla="*/ 16889 h 168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6889" fill="none" extrusionOk="0">
                <a:moveTo>
                  <a:pt x="16222" y="0"/>
                </a:moveTo>
                <a:cubicBezTo>
                  <a:pt x="19688" y="3942"/>
                  <a:pt x="21600" y="9011"/>
                  <a:pt x="21600" y="14261"/>
                </a:cubicBezTo>
                <a:cubicBezTo>
                  <a:pt x="21600" y="15139"/>
                  <a:pt x="21546" y="16017"/>
                  <a:pt x="21439" y="16888"/>
                </a:cubicBezTo>
              </a:path>
              <a:path w="21600" h="16889" stroke="0" extrusionOk="0">
                <a:moveTo>
                  <a:pt x="16222" y="0"/>
                </a:moveTo>
                <a:cubicBezTo>
                  <a:pt x="19688" y="3942"/>
                  <a:pt x="21600" y="9011"/>
                  <a:pt x="21600" y="14261"/>
                </a:cubicBezTo>
                <a:cubicBezTo>
                  <a:pt x="21600" y="15139"/>
                  <a:pt x="21546" y="16017"/>
                  <a:pt x="21439" y="16888"/>
                </a:cubicBezTo>
                <a:lnTo>
                  <a:pt x="0" y="1426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9224" name="Line 24"/>
          <p:cNvSpPr>
            <a:spLocks noChangeShapeType="1"/>
          </p:cNvSpPr>
          <p:nvPr/>
        </p:nvSpPr>
        <p:spPr bwMode="auto">
          <a:xfrm>
            <a:off x="1876425" y="3581400"/>
            <a:ext cx="247650" cy="47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25" name="Line 25"/>
          <p:cNvSpPr>
            <a:spLocks noChangeShapeType="1"/>
          </p:cNvSpPr>
          <p:nvPr/>
        </p:nvSpPr>
        <p:spPr bwMode="auto">
          <a:xfrm>
            <a:off x="1166813" y="2671763"/>
            <a:ext cx="10287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26" name="Line 26"/>
          <p:cNvSpPr>
            <a:spLocks noChangeShapeType="1"/>
          </p:cNvSpPr>
          <p:nvPr/>
        </p:nvSpPr>
        <p:spPr bwMode="auto">
          <a:xfrm flipV="1">
            <a:off x="2276475" y="1843088"/>
            <a:ext cx="295275" cy="47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27" name="Line 27"/>
          <p:cNvSpPr>
            <a:spLocks noChangeShapeType="1"/>
          </p:cNvSpPr>
          <p:nvPr/>
        </p:nvSpPr>
        <p:spPr bwMode="auto">
          <a:xfrm>
            <a:off x="1281113" y="4552950"/>
            <a:ext cx="285750" cy="95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03" name="Text Box 28"/>
          <p:cNvSpPr txBox="1">
            <a:spLocks noChangeArrowheads="1"/>
          </p:cNvSpPr>
          <p:nvPr/>
        </p:nvSpPr>
        <p:spPr bwMode="auto">
          <a:xfrm>
            <a:off x="4318363" y="1524000"/>
            <a:ext cx="2564674" cy="646331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  <a:latin typeface="+mn-lt"/>
              </a:rPr>
              <a:t>imagine the real detector</a:t>
            </a:r>
          </a:p>
          <a:p>
            <a:pPr algn="ctr"/>
            <a:r>
              <a:rPr lang="en-US" sz="1800" dirty="0">
                <a:solidFill>
                  <a:schemeClr val="bg1"/>
                </a:solidFill>
                <a:latin typeface="+mn-lt"/>
              </a:rPr>
              <a:t>looks like this:</a:t>
            </a:r>
          </a:p>
        </p:txBody>
      </p:sp>
      <p:sp>
        <p:nvSpPr>
          <p:cNvPr id="179229" name="Text Box 29"/>
          <p:cNvSpPr txBox="1">
            <a:spLocks noChangeArrowheads="1"/>
          </p:cNvSpPr>
          <p:nvPr/>
        </p:nvSpPr>
        <p:spPr bwMode="auto">
          <a:xfrm>
            <a:off x="1143000" y="5486400"/>
            <a:ext cx="5840060" cy="369332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+mn-lt"/>
                <a:sym typeface="Wingdings" charset="0"/>
              </a:rPr>
              <a:t> minimize residuals with respect to the module’s positions</a:t>
            </a:r>
            <a:endParaRPr lang="de-DE" sz="1800" dirty="0">
              <a:solidFill>
                <a:schemeClr val="bg1"/>
              </a:solidFill>
              <a:latin typeface="+mn-lt"/>
              <a:sym typeface="Wingdings" charset="0"/>
            </a:endParaRPr>
          </a:p>
        </p:txBody>
      </p:sp>
      <p:sp>
        <p:nvSpPr>
          <p:cNvPr id="179230" name="Text Box 30"/>
          <p:cNvSpPr txBox="1">
            <a:spLocks noChangeArrowheads="1"/>
          </p:cNvSpPr>
          <p:nvPr/>
        </p:nvSpPr>
        <p:spPr bwMode="auto">
          <a:xfrm>
            <a:off x="3941739" y="1527175"/>
            <a:ext cx="3124200" cy="64135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  <a:latin typeface="+mn-lt"/>
              </a:rPr>
              <a:t>but we think it</a:t>
            </a:r>
          </a:p>
          <a:p>
            <a:pPr algn="ctr"/>
            <a:r>
              <a:rPr lang="en-US" sz="1800" dirty="0">
                <a:solidFill>
                  <a:schemeClr val="bg1"/>
                </a:solidFill>
                <a:latin typeface="+mn-lt"/>
              </a:rPr>
              <a:t>is like this:</a:t>
            </a:r>
          </a:p>
        </p:txBody>
      </p:sp>
      <p:sp>
        <p:nvSpPr>
          <p:cNvPr id="179231" name="Text Box 31"/>
          <p:cNvSpPr txBox="1">
            <a:spLocks noChangeArrowheads="1"/>
          </p:cNvSpPr>
          <p:nvPr/>
        </p:nvSpPr>
        <p:spPr bwMode="auto">
          <a:xfrm>
            <a:off x="3941739" y="1528981"/>
            <a:ext cx="3124200" cy="64135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  <a:latin typeface="+mn-lt"/>
              </a:rPr>
              <a:t>if we had the</a:t>
            </a:r>
          </a:p>
          <a:p>
            <a:pPr algn="ctr"/>
            <a:r>
              <a:rPr lang="en-US" sz="1800" dirty="0">
                <a:solidFill>
                  <a:schemeClr val="bg1"/>
                </a:solidFill>
                <a:latin typeface="+mn-lt"/>
              </a:rPr>
              <a:t>correct knowledge: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5.55042E-8 L 0.16667 -0.643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9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3" y="-3219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9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9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9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9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7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4166 0 " pathEditMode="relative" ptsTypes="AA">
                                      <p:cBhvr>
                                        <p:cTn id="28" dur="2000" fill="hold"/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4166 0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79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79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79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79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79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79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79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79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79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7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7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7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5185E-6 L -0.03855 -0.00023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179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7" y="-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4.07407E-6 L 0.0066 0.00046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6" y="23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-2.59259E-6 L 0.00556 -2.59259E-6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179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4" y="0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0.00092 L 0.00521 1.85185E-6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179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-46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67 3.7037E-6 L 0.00069 -0.00024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18" y="-23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66 -3.33333E-6 L -0.00277 -0.00069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44" y="-46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179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179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179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17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0093 L 0.02604 -7.40741E-7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179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2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7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4" grpId="0" animBg="1"/>
      <p:bldP spid="179204" grpId="1" animBg="1"/>
      <p:bldP spid="179204" grpId="2" animBg="1"/>
      <p:bldP spid="179205" grpId="0" animBg="1"/>
      <p:bldP spid="179206" grpId="0" animBg="1"/>
      <p:bldP spid="179207" grpId="0" animBg="1"/>
      <p:bldP spid="179208" grpId="0" animBg="1"/>
      <p:bldP spid="179209" grpId="0" animBg="1"/>
      <p:bldP spid="179210" grpId="0" animBg="1"/>
      <p:bldP spid="179210" grpId="1" animBg="1"/>
      <p:bldP spid="179211" grpId="0" animBg="1"/>
      <p:bldP spid="179212" grpId="0" animBg="1"/>
      <p:bldP spid="179212" grpId="1" animBg="1"/>
      <p:bldP spid="179213" grpId="0" animBg="1"/>
      <p:bldP spid="179214" grpId="0" animBg="1"/>
      <p:bldP spid="179214" grpId="1" animBg="1"/>
      <p:bldP spid="179215" grpId="0" animBg="1"/>
      <p:bldP spid="179216" grpId="0" animBg="1"/>
      <p:bldP spid="179216" grpId="1" animBg="1"/>
      <p:bldP spid="179217" grpId="0"/>
      <p:bldP spid="179218" grpId="0"/>
      <p:bldP spid="179219" grpId="0" animBg="1"/>
      <p:bldP spid="179219" grpId="1" animBg="1"/>
      <p:bldP spid="179222" grpId="0" animBg="1"/>
      <p:bldP spid="179223" grpId="0" animBg="1"/>
      <p:bldP spid="179223" grpId="1" animBg="1"/>
      <p:bldP spid="179224" grpId="0" animBg="1"/>
      <p:bldP spid="179224" grpId="1" animBg="1"/>
      <p:bldP spid="179225" grpId="0" animBg="1"/>
      <p:bldP spid="179225" grpId="1" animBg="1"/>
      <p:bldP spid="179226" grpId="0" animBg="1"/>
      <p:bldP spid="179226" grpId="1" animBg="1"/>
      <p:bldP spid="179227" grpId="0" animBg="1"/>
      <p:bldP spid="179227" grpId="1" animBg="1"/>
      <p:bldP spid="179229" grpId="0" animBg="1"/>
      <p:bldP spid="179230" grpId="0" animBg="1"/>
      <p:bldP spid="1792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Datumsplatzhalt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CCDF76C-6745-4242-93DF-4F234DF0646B}" type="datetime5">
              <a:rPr lang="en-US" sz="10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/>
              <a:t>9-Sep-11</a:t>
            </a:fld>
            <a:endParaRPr lang="en-GB" sz="10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2227" name="Fußzeilenplatzhalt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0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ATLAS ID Alignment - Jochen Schieck</a:t>
            </a:r>
            <a:endParaRPr lang="en-GB" sz="10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22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ea typeface="ＭＳ Ｐゴシック" charset="0"/>
                <a:cs typeface="ＭＳ Ｐゴシック" charset="0"/>
              </a:rPr>
              <a:t>How to align a Detector</a:t>
            </a:r>
          </a:p>
        </p:txBody>
      </p:sp>
      <p:sp>
        <p:nvSpPr>
          <p:cNvPr id="52230" name="Rectangle 3"/>
          <p:cNvSpPr>
            <a:spLocks noChangeArrowheads="1"/>
          </p:cNvSpPr>
          <p:nvPr/>
        </p:nvSpPr>
        <p:spPr bwMode="auto">
          <a:xfrm>
            <a:off x="609600" y="1676400"/>
            <a:ext cx="3124200" cy="32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8180" name="Oval 4"/>
          <p:cNvSpPr>
            <a:spLocks noChangeArrowheads="1"/>
          </p:cNvSpPr>
          <p:nvPr/>
        </p:nvSpPr>
        <p:spPr bwMode="auto">
          <a:xfrm>
            <a:off x="2414588" y="2625725"/>
            <a:ext cx="100012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8181" name="Oval 5"/>
          <p:cNvSpPr>
            <a:spLocks noChangeArrowheads="1"/>
          </p:cNvSpPr>
          <p:nvPr/>
        </p:nvSpPr>
        <p:spPr bwMode="auto">
          <a:xfrm>
            <a:off x="2057400" y="3536950"/>
            <a:ext cx="100013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8182" name="Oval 6"/>
          <p:cNvSpPr>
            <a:spLocks noChangeArrowheads="1"/>
          </p:cNvSpPr>
          <p:nvPr/>
        </p:nvSpPr>
        <p:spPr bwMode="auto">
          <a:xfrm>
            <a:off x="2514600" y="1795463"/>
            <a:ext cx="101600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8183" name="Oval 7"/>
          <p:cNvSpPr>
            <a:spLocks noChangeArrowheads="1"/>
          </p:cNvSpPr>
          <p:nvPr/>
        </p:nvSpPr>
        <p:spPr bwMode="auto">
          <a:xfrm>
            <a:off x="1517650" y="4521200"/>
            <a:ext cx="101600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8184" name="Line 8"/>
          <p:cNvSpPr>
            <a:spLocks noChangeShapeType="1"/>
          </p:cNvSpPr>
          <p:nvPr/>
        </p:nvSpPr>
        <p:spPr bwMode="auto">
          <a:xfrm flipH="1" flipV="1">
            <a:off x="7823200" y="11430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185" name="Line 9"/>
          <p:cNvSpPr>
            <a:spLocks noChangeShapeType="1"/>
          </p:cNvSpPr>
          <p:nvPr/>
        </p:nvSpPr>
        <p:spPr bwMode="auto">
          <a:xfrm>
            <a:off x="7362825" y="2032000"/>
            <a:ext cx="1019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186" name="Freeform 10"/>
          <p:cNvSpPr>
            <a:spLocks/>
          </p:cNvSpPr>
          <p:nvPr/>
        </p:nvSpPr>
        <p:spPr bwMode="auto">
          <a:xfrm>
            <a:off x="7507288" y="1524000"/>
            <a:ext cx="666750" cy="481013"/>
          </a:xfrm>
          <a:custGeom>
            <a:avLst/>
            <a:gdLst>
              <a:gd name="T0" fmla="*/ 0 w 345"/>
              <a:gd name="T1" fmla="*/ 2147483647 h 270"/>
              <a:gd name="T2" fmla="*/ 2147483647 w 345"/>
              <a:gd name="T3" fmla="*/ 2147483647 h 270"/>
              <a:gd name="T4" fmla="*/ 2147483647 w 345"/>
              <a:gd name="T5" fmla="*/ 0 h 270"/>
              <a:gd name="T6" fmla="*/ 2147483647 w 345"/>
              <a:gd name="T7" fmla="*/ 2147483647 h 270"/>
              <a:gd name="T8" fmla="*/ 2147483647 w 345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5"/>
              <a:gd name="T16" fmla="*/ 0 h 270"/>
              <a:gd name="T17" fmla="*/ 345 w 345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5" h="270">
                <a:moveTo>
                  <a:pt x="0" y="267"/>
                </a:moveTo>
                <a:cubicBezTo>
                  <a:pt x="10" y="260"/>
                  <a:pt x="33" y="266"/>
                  <a:pt x="60" y="222"/>
                </a:cubicBezTo>
                <a:cubicBezTo>
                  <a:pt x="87" y="178"/>
                  <a:pt x="114" y="0"/>
                  <a:pt x="165" y="0"/>
                </a:cubicBezTo>
                <a:cubicBezTo>
                  <a:pt x="216" y="0"/>
                  <a:pt x="222" y="176"/>
                  <a:pt x="270" y="222"/>
                </a:cubicBezTo>
                <a:cubicBezTo>
                  <a:pt x="318" y="268"/>
                  <a:pt x="330" y="260"/>
                  <a:pt x="345" y="27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187" name="Line 11"/>
          <p:cNvSpPr>
            <a:spLocks noChangeShapeType="1"/>
          </p:cNvSpPr>
          <p:nvPr/>
        </p:nvSpPr>
        <p:spPr bwMode="auto">
          <a:xfrm>
            <a:off x="7362825" y="2862263"/>
            <a:ext cx="1019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188" name="Freeform 12"/>
          <p:cNvSpPr>
            <a:spLocks/>
          </p:cNvSpPr>
          <p:nvPr/>
        </p:nvSpPr>
        <p:spPr bwMode="auto">
          <a:xfrm>
            <a:off x="7515225" y="2362200"/>
            <a:ext cx="666750" cy="481013"/>
          </a:xfrm>
          <a:custGeom>
            <a:avLst/>
            <a:gdLst>
              <a:gd name="T0" fmla="*/ 0 w 345"/>
              <a:gd name="T1" fmla="*/ 2147483647 h 270"/>
              <a:gd name="T2" fmla="*/ 2147483647 w 345"/>
              <a:gd name="T3" fmla="*/ 2147483647 h 270"/>
              <a:gd name="T4" fmla="*/ 2147483647 w 345"/>
              <a:gd name="T5" fmla="*/ 0 h 270"/>
              <a:gd name="T6" fmla="*/ 2147483647 w 345"/>
              <a:gd name="T7" fmla="*/ 2147483647 h 270"/>
              <a:gd name="T8" fmla="*/ 2147483647 w 345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5"/>
              <a:gd name="T16" fmla="*/ 0 h 270"/>
              <a:gd name="T17" fmla="*/ 345 w 345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5" h="270">
                <a:moveTo>
                  <a:pt x="0" y="267"/>
                </a:moveTo>
                <a:cubicBezTo>
                  <a:pt x="10" y="260"/>
                  <a:pt x="33" y="266"/>
                  <a:pt x="60" y="222"/>
                </a:cubicBezTo>
                <a:cubicBezTo>
                  <a:pt x="87" y="178"/>
                  <a:pt x="114" y="0"/>
                  <a:pt x="165" y="0"/>
                </a:cubicBezTo>
                <a:cubicBezTo>
                  <a:pt x="216" y="0"/>
                  <a:pt x="222" y="176"/>
                  <a:pt x="270" y="222"/>
                </a:cubicBezTo>
                <a:cubicBezTo>
                  <a:pt x="318" y="268"/>
                  <a:pt x="330" y="260"/>
                  <a:pt x="345" y="27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189" name="Line 13"/>
          <p:cNvSpPr>
            <a:spLocks noChangeShapeType="1"/>
          </p:cNvSpPr>
          <p:nvPr/>
        </p:nvSpPr>
        <p:spPr bwMode="auto">
          <a:xfrm>
            <a:off x="7362825" y="3860800"/>
            <a:ext cx="1019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190" name="Freeform 14"/>
          <p:cNvSpPr>
            <a:spLocks/>
          </p:cNvSpPr>
          <p:nvPr/>
        </p:nvSpPr>
        <p:spPr bwMode="auto">
          <a:xfrm>
            <a:off x="7507288" y="3352800"/>
            <a:ext cx="666750" cy="481013"/>
          </a:xfrm>
          <a:custGeom>
            <a:avLst/>
            <a:gdLst>
              <a:gd name="T0" fmla="*/ 0 w 345"/>
              <a:gd name="T1" fmla="*/ 2147483647 h 270"/>
              <a:gd name="T2" fmla="*/ 2147483647 w 345"/>
              <a:gd name="T3" fmla="*/ 2147483647 h 270"/>
              <a:gd name="T4" fmla="*/ 2147483647 w 345"/>
              <a:gd name="T5" fmla="*/ 0 h 270"/>
              <a:gd name="T6" fmla="*/ 2147483647 w 345"/>
              <a:gd name="T7" fmla="*/ 2147483647 h 270"/>
              <a:gd name="T8" fmla="*/ 2147483647 w 345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5"/>
              <a:gd name="T16" fmla="*/ 0 h 270"/>
              <a:gd name="T17" fmla="*/ 345 w 345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5" h="270">
                <a:moveTo>
                  <a:pt x="0" y="267"/>
                </a:moveTo>
                <a:cubicBezTo>
                  <a:pt x="10" y="260"/>
                  <a:pt x="33" y="266"/>
                  <a:pt x="60" y="222"/>
                </a:cubicBezTo>
                <a:cubicBezTo>
                  <a:pt x="87" y="178"/>
                  <a:pt x="114" y="0"/>
                  <a:pt x="165" y="0"/>
                </a:cubicBezTo>
                <a:cubicBezTo>
                  <a:pt x="216" y="0"/>
                  <a:pt x="222" y="176"/>
                  <a:pt x="270" y="222"/>
                </a:cubicBezTo>
                <a:cubicBezTo>
                  <a:pt x="318" y="268"/>
                  <a:pt x="330" y="260"/>
                  <a:pt x="345" y="27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191" name="Line 15"/>
          <p:cNvSpPr>
            <a:spLocks noChangeShapeType="1"/>
          </p:cNvSpPr>
          <p:nvPr/>
        </p:nvSpPr>
        <p:spPr bwMode="auto">
          <a:xfrm>
            <a:off x="7362825" y="4799013"/>
            <a:ext cx="1019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192" name="Freeform 16"/>
          <p:cNvSpPr>
            <a:spLocks/>
          </p:cNvSpPr>
          <p:nvPr/>
        </p:nvSpPr>
        <p:spPr bwMode="auto">
          <a:xfrm>
            <a:off x="7507288" y="4291013"/>
            <a:ext cx="666750" cy="481012"/>
          </a:xfrm>
          <a:custGeom>
            <a:avLst/>
            <a:gdLst>
              <a:gd name="T0" fmla="*/ 0 w 345"/>
              <a:gd name="T1" fmla="*/ 2147483647 h 270"/>
              <a:gd name="T2" fmla="*/ 2147483647 w 345"/>
              <a:gd name="T3" fmla="*/ 2147483647 h 270"/>
              <a:gd name="T4" fmla="*/ 2147483647 w 345"/>
              <a:gd name="T5" fmla="*/ 0 h 270"/>
              <a:gd name="T6" fmla="*/ 2147483647 w 345"/>
              <a:gd name="T7" fmla="*/ 2147483647 h 270"/>
              <a:gd name="T8" fmla="*/ 2147483647 w 345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5"/>
              <a:gd name="T16" fmla="*/ 0 h 270"/>
              <a:gd name="T17" fmla="*/ 345 w 345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5" h="270">
                <a:moveTo>
                  <a:pt x="0" y="267"/>
                </a:moveTo>
                <a:cubicBezTo>
                  <a:pt x="10" y="260"/>
                  <a:pt x="33" y="266"/>
                  <a:pt x="60" y="222"/>
                </a:cubicBezTo>
                <a:cubicBezTo>
                  <a:pt x="87" y="178"/>
                  <a:pt x="114" y="0"/>
                  <a:pt x="165" y="0"/>
                </a:cubicBezTo>
                <a:cubicBezTo>
                  <a:pt x="216" y="0"/>
                  <a:pt x="222" y="176"/>
                  <a:pt x="270" y="222"/>
                </a:cubicBezTo>
                <a:cubicBezTo>
                  <a:pt x="318" y="268"/>
                  <a:pt x="330" y="260"/>
                  <a:pt x="345" y="27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193" name="Text Box 17"/>
          <p:cNvSpPr txBox="1">
            <a:spLocks noChangeArrowheads="1"/>
          </p:cNvSpPr>
          <p:nvPr/>
        </p:nvSpPr>
        <p:spPr bwMode="auto">
          <a:xfrm>
            <a:off x="7896225" y="4802188"/>
            <a:ext cx="7175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1200"/>
              <a:t>residual</a:t>
            </a:r>
          </a:p>
        </p:txBody>
      </p:sp>
      <p:sp>
        <p:nvSpPr>
          <p:cNvPr id="178194" name="Text Box 18"/>
          <p:cNvSpPr txBox="1">
            <a:spLocks noChangeArrowheads="1"/>
          </p:cNvSpPr>
          <p:nvPr/>
        </p:nvSpPr>
        <p:spPr bwMode="auto">
          <a:xfrm rot="-5400000">
            <a:off x="7322344" y="1026319"/>
            <a:ext cx="7175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1200"/>
              <a:t># of hits</a:t>
            </a:r>
          </a:p>
        </p:txBody>
      </p:sp>
      <p:sp>
        <p:nvSpPr>
          <p:cNvPr id="52246" name="Rectangle 19"/>
          <p:cNvSpPr>
            <a:spLocks noChangeArrowheads="1"/>
          </p:cNvSpPr>
          <p:nvPr/>
        </p:nvSpPr>
        <p:spPr bwMode="auto">
          <a:xfrm>
            <a:off x="609600" y="2514600"/>
            <a:ext cx="3124200" cy="32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47" name="Rectangle 20"/>
          <p:cNvSpPr>
            <a:spLocks noChangeArrowheads="1"/>
          </p:cNvSpPr>
          <p:nvPr/>
        </p:nvSpPr>
        <p:spPr bwMode="auto">
          <a:xfrm>
            <a:off x="609600" y="3429000"/>
            <a:ext cx="3124200" cy="32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48" name="Rectangle 21"/>
          <p:cNvSpPr>
            <a:spLocks noChangeArrowheads="1"/>
          </p:cNvSpPr>
          <p:nvPr/>
        </p:nvSpPr>
        <p:spPr bwMode="auto">
          <a:xfrm>
            <a:off x="609600" y="4419600"/>
            <a:ext cx="3124200" cy="32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8199" name="Line 23"/>
          <p:cNvSpPr>
            <a:spLocks noChangeShapeType="1"/>
          </p:cNvSpPr>
          <p:nvPr/>
        </p:nvSpPr>
        <p:spPr bwMode="auto">
          <a:xfrm>
            <a:off x="2100263" y="3576638"/>
            <a:ext cx="85725" cy="47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200" name="Bogen 24"/>
          <p:cNvSpPr>
            <a:spLocks/>
          </p:cNvSpPr>
          <p:nvPr/>
        </p:nvSpPr>
        <p:spPr bwMode="auto">
          <a:xfrm flipV="1">
            <a:off x="-2590800" y="1176338"/>
            <a:ext cx="5181600" cy="3694112"/>
          </a:xfrm>
          <a:custGeom>
            <a:avLst/>
            <a:gdLst>
              <a:gd name="T0" fmla="*/ 2147483647 w 21600"/>
              <a:gd name="T1" fmla="*/ 0 h 16889"/>
              <a:gd name="T2" fmla="*/ 2147483647 w 21600"/>
              <a:gd name="T3" fmla="*/ 2147483647 h 16889"/>
              <a:gd name="T4" fmla="*/ 0 w 21600"/>
              <a:gd name="T5" fmla="*/ 2147483647 h 16889"/>
              <a:gd name="T6" fmla="*/ 0 60000 65536"/>
              <a:gd name="T7" fmla="*/ 0 60000 65536"/>
              <a:gd name="T8" fmla="*/ 0 60000 65536"/>
              <a:gd name="T9" fmla="*/ 0 w 21600"/>
              <a:gd name="T10" fmla="*/ 0 h 16889"/>
              <a:gd name="T11" fmla="*/ 21600 w 21600"/>
              <a:gd name="T12" fmla="*/ 16889 h 168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6889" fill="none" extrusionOk="0">
                <a:moveTo>
                  <a:pt x="16222" y="0"/>
                </a:moveTo>
                <a:cubicBezTo>
                  <a:pt x="19688" y="3942"/>
                  <a:pt x="21600" y="9011"/>
                  <a:pt x="21600" y="14261"/>
                </a:cubicBezTo>
                <a:cubicBezTo>
                  <a:pt x="21600" y="15139"/>
                  <a:pt x="21546" y="16017"/>
                  <a:pt x="21439" y="16888"/>
                </a:cubicBezTo>
              </a:path>
              <a:path w="21600" h="16889" stroke="0" extrusionOk="0">
                <a:moveTo>
                  <a:pt x="16222" y="0"/>
                </a:moveTo>
                <a:cubicBezTo>
                  <a:pt x="19688" y="3942"/>
                  <a:pt x="21600" y="9011"/>
                  <a:pt x="21600" y="14261"/>
                </a:cubicBezTo>
                <a:cubicBezTo>
                  <a:pt x="21600" y="15139"/>
                  <a:pt x="21546" y="16017"/>
                  <a:pt x="21439" y="16888"/>
                </a:cubicBezTo>
                <a:lnTo>
                  <a:pt x="0" y="1426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52" name="Text Box 25"/>
          <p:cNvSpPr txBox="1">
            <a:spLocks noChangeArrowheads="1"/>
          </p:cNvSpPr>
          <p:nvPr/>
        </p:nvSpPr>
        <p:spPr bwMode="auto">
          <a:xfrm>
            <a:off x="4876800" y="5486400"/>
            <a:ext cx="3236784" cy="646331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+mn-lt"/>
              </a:rPr>
              <a:t>residual = distance between</a:t>
            </a:r>
          </a:p>
          <a:p>
            <a:r>
              <a:rPr lang="en-US" sz="1800" dirty="0">
                <a:solidFill>
                  <a:schemeClr val="bg1"/>
                </a:solidFill>
                <a:latin typeface="+mn-lt"/>
              </a:rPr>
              <a:t>                hit and the fitted track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7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Datumsplatzhalt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89CD020-7986-D04B-A15C-F5689CFD14EC}" type="datetime5">
              <a:rPr lang="en-US" sz="10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/>
              <a:t>9-Sep-11</a:t>
            </a:fld>
            <a:endParaRPr lang="en-GB" sz="10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4275" name="Fußzeilenplatzhalt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0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ATLAS ID Alignment - Jochen Schieck</a:t>
            </a:r>
            <a:endParaRPr lang="en-GB" sz="10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42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How to align Detector</a:t>
            </a:r>
          </a:p>
        </p:txBody>
      </p:sp>
      <p:sp>
        <p:nvSpPr>
          <p:cNvPr id="54278" name="Rectangle 3"/>
          <p:cNvSpPr>
            <a:spLocks noChangeArrowheads="1"/>
          </p:cNvSpPr>
          <p:nvPr/>
        </p:nvSpPr>
        <p:spPr bwMode="auto">
          <a:xfrm>
            <a:off x="609600" y="1676400"/>
            <a:ext cx="3124200" cy="32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9204" name="Oval 4"/>
          <p:cNvSpPr>
            <a:spLocks noChangeArrowheads="1"/>
          </p:cNvSpPr>
          <p:nvPr/>
        </p:nvSpPr>
        <p:spPr bwMode="auto">
          <a:xfrm>
            <a:off x="1116807" y="2625725"/>
            <a:ext cx="100012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9205" name="Oval 5"/>
          <p:cNvSpPr>
            <a:spLocks noChangeArrowheads="1"/>
          </p:cNvSpPr>
          <p:nvPr/>
        </p:nvSpPr>
        <p:spPr bwMode="auto">
          <a:xfrm>
            <a:off x="2057400" y="3536950"/>
            <a:ext cx="100013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9206" name="Oval 6"/>
          <p:cNvSpPr>
            <a:spLocks noChangeArrowheads="1"/>
          </p:cNvSpPr>
          <p:nvPr/>
        </p:nvSpPr>
        <p:spPr bwMode="auto">
          <a:xfrm>
            <a:off x="2514600" y="1795463"/>
            <a:ext cx="101600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9207" name="Oval 7"/>
          <p:cNvSpPr>
            <a:spLocks noChangeArrowheads="1"/>
          </p:cNvSpPr>
          <p:nvPr/>
        </p:nvSpPr>
        <p:spPr bwMode="auto">
          <a:xfrm>
            <a:off x="1517650" y="4521200"/>
            <a:ext cx="101600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9208" name="Line 8"/>
          <p:cNvSpPr>
            <a:spLocks noChangeShapeType="1"/>
          </p:cNvSpPr>
          <p:nvPr/>
        </p:nvSpPr>
        <p:spPr bwMode="auto">
          <a:xfrm flipH="1" flipV="1">
            <a:off x="7848600" y="11430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09" name="Line 9"/>
          <p:cNvSpPr>
            <a:spLocks noChangeShapeType="1"/>
          </p:cNvSpPr>
          <p:nvPr/>
        </p:nvSpPr>
        <p:spPr bwMode="auto">
          <a:xfrm>
            <a:off x="7362825" y="2032000"/>
            <a:ext cx="1019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0" name="Freeform 10"/>
          <p:cNvSpPr>
            <a:spLocks/>
          </p:cNvSpPr>
          <p:nvPr/>
        </p:nvSpPr>
        <p:spPr bwMode="auto">
          <a:xfrm>
            <a:off x="7467600" y="1524000"/>
            <a:ext cx="666750" cy="481013"/>
          </a:xfrm>
          <a:custGeom>
            <a:avLst/>
            <a:gdLst>
              <a:gd name="T0" fmla="*/ 0 w 345"/>
              <a:gd name="T1" fmla="*/ 2147483647 h 270"/>
              <a:gd name="T2" fmla="*/ 2147483647 w 345"/>
              <a:gd name="T3" fmla="*/ 2147483647 h 270"/>
              <a:gd name="T4" fmla="*/ 2147483647 w 345"/>
              <a:gd name="T5" fmla="*/ 0 h 270"/>
              <a:gd name="T6" fmla="*/ 2147483647 w 345"/>
              <a:gd name="T7" fmla="*/ 2147483647 h 270"/>
              <a:gd name="T8" fmla="*/ 2147483647 w 345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5"/>
              <a:gd name="T16" fmla="*/ 0 h 270"/>
              <a:gd name="T17" fmla="*/ 345 w 345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5" h="270">
                <a:moveTo>
                  <a:pt x="0" y="267"/>
                </a:moveTo>
                <a:cubicBezTo>
                  <a:pt x="10" y="260"/>
                  <a:pt x="33" y="266"/>
                  <a:pt x="60" y="222"/>
                </a:cubicBezTo>
                <a:cubicBezTo>
                  <a:pt x="87" y="178"/>
                  <a:pt x="114" y="0"/>
                  <a:pt x="165" y="0"/>
                </a:cubicBezTo>
                <a:cubicBezTo>
                  <a:pt x="216" y="0"/>
                  <a:pt x="222" y="176"/>
                  <a:pt x="270" y="222"/>
                </a:cubicBezTo>
                <a:cubicBezTo>
                  <a:pt x="318" y="268"/>
                  <a:pt x="330" y="260"/>
                  <a:pt x="345" y="27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1" name="Line 11"/>
          <p:cNvSpPr>
            <a:spLocks noChangeShapeType="1"/>
          </p:cNvSpPr>
          <p:nvPr/>
        </p:nvSpPr>
        <p:spPr bwMode="auto">
          <a:xfrm>
            <a:off x="7362825" y="2862263"/>
            <a:ext cx="1019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2" name="Freeform 12"/>
          <p:cNvSpPr>
            <a:spLocks/>
          </p:cNvSpPr>
          <p:nvPr/>
        </p:nvSpPr>
        <p:spPr bwMode="auto">
          <a:xfrm>
            <a:off x="7867650" y="2362200"/>
            <a:ext cx="666750" cy="481013"/>
          </a:xfrm>
          <a:custGeom>
            <a:avLst/>
            <a:gdLst>
              <a:gd name="T0" fmla="*/ 0 w 345"/>
              <a:gd name="T1" fmla="*/ 2147483647 h 270"/>
              <a:gd name="T2" fmla="*/ 2147483647 w 345"/>
              <a:gd name="T3" fmla="*/ 2147483647 h 270"/>
              <a:gd name="T4" fmla="*/ 2147483647 w 345"/>
              <a:gd name="T5" fmla="*/ 0 h 270"/>
              <a:gd name="T6" fmla="*/ 2147483647 w 345"/>
              <a:gd name="T7" fmla="*/ 2147483647 h 270"/>
              <a:gd name="T8" fmla="*/ 2147483647 w 345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5"/>
              <a:gd name="T16" fmla="*/ 0 h 270"/>
              <a:gd name="T17" fmla="*/ 345 w 345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5" h="270">
                <a:moveTo>
                  <a:pt x="0" y="267"/>
                </a:moveTo>
                <a:cubicBezTo>
                  <a:pt x="10" y="260"/>
                  <a:pt x="33" y="266"/>
                  <a:pt x="60" y="222"/>
                </a:cubicBezTo>
                <a:cubicBezTo>
                  <a:pt x="87" y="178"/>
                  <a:pt x="114" y="0"/>
                  <a:pt x="165" y="0"/>
                </a:cubicBezTo>
                <a:cubicBezTo>
                  <a:pt x="216" y="0"/>
                  <a:pt x="222" y="176"/>
                  <a:pt x="270" y="222"/>
                </a:cubicBezTo>
                <a:cubicBezTo>
                  <a:pt x="318" y="268"/>
                  <a:pt x="330" y="260"/>
                  <a:pt x="345" y="27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3" name="Line 13"/>
          <p:cNvSpPr>
            <a:spLocks noChangeShapeType="1"/>
          </p:cNvSpPr>
          <p:nvPr/>
        </p:nvSpPr>
        <p:spPr bwMode="auto">
          <a:xfrm>
            <a:off x="7362825" y="3860800"/>
            <a:ext cx="1019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4" name="Freeform 14"/>
          <p:cNvSpPr>
            <a:spLocks/>
          </p:cNvSpPr>
          <p:nvPr/>
        </p:nvSpPr>
        <p:spPr bwMode="auto">
          <a:xfrm>
            <a:off x="7467600" y="3352800"/>
            <a:ext cx="666750" cy="481013"/>
          </a:xfrm>
          <a:custGeom>
            <a:avLst/>
            <a:gdLst>
              <a:gd name="T0" fmla="*/ 0 w 345"/>
              <a:gd name="T1" fmla="*/ 2147483647 h 270"/>
              <a:gd name="T2" fmla="*/ 2147483647 w 345"/>
              <a:gd name="T3" fmla="*/ 2147483647 h 270"/>
              <a:gd name="T4" fmla="*/ 2147483647 w 345"/>
              <a:gd name="T5" fmla="*/ 0 h 270"/>
              <a:gd name="T6" fmla="*/ 2147483647 w 345"/>
              <a:gd name="T7" fmla="*/ 2147483647 h 270"/>
              <a:gd name="T8" fmla="*/ 2147483647 w 345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5"/>
              <a:gd name="T16" fmla="*/ 0 h 270"/>
              <a:gd name="T17" fmla="*/ 345 w 345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5" h="270">
                <a:moveTo>
                  <a:pt x="0" y="267"/>
                </a:moveTo>
                <a:cubicBezTo>
                  <a:pt x="10" y="260"/>
                  <a:pt x="33" y="266"/>
                  <a:pt x="60" y="222"/>
                </a:cubicBezTo>
                <a:cubicBezTo>
                  <a:pt x="87" y="178"/>
                  <a:pt x="114" y="0"/>
                  <a:pt x="165" y="0"/>
                </a:cubicBezTo>
                <a:cubicBezTo>
                  <a:pt x="216" y="0"/>
                  <a:pt x="222" y="176"/>
                  <a:pt x="270" y="222"/>
                </a:cubicBezTo>
                <a:cubicBezTo>
                  <a:pt x="318" y="268"/>
                  <a:pt x="330" y="260"/>
                  <a:pt x="345" y="27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5" name="Line 15"/>
          <p:cNvSpPr>
            <a:spLocks noChangeShapeType="1"/>
          </p:cNvSpPr>
          <p:nvPr/>
        </p:nvSpPr>
        <p:spPr bwMode="auto">
          <a:xfrm>
            <a:off x="7362825" y="4799013"/>
            <a:ext cx="1019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6" name="Freeform 16"/>
          <p:cNvSpPr>
            <a:spLocks/>
          </p:cNvSpPr>
          <p:nvPr/>
        </p:nvSpPr>
        <p:spPr bwMode="auto">
          <a:xfrm>
            <a:off x="7467600" y="4291013"/>
            <a:ext cx="666750" cy="481012"/>
          </a:xfrm>
          <a:custGeom>
            <a:avLst/>
            <a:gdLst>
              <a:gd name="T0" fmla="*/ 0 w 345"/>
              <a:gd name="T1" fmla="*/ 2147483647 h 270"/>
              <a:gd name="T2" fmla="*/ 2147483647 w 345"/>
              <a:gd name="T3" fmla="*/ 2147483647 h 270"/>
              <a:gd name="T4" fmla="*/ 2147483647 w 345"/>
              <a:gd name="T5" fmla="*/ 0 h 270"/>
              <a:gd name="T6" fmla="*/ 2147483647 w 345"/>
              <a:gd name="T7" fmla="*/ 2147483647 h 270"/>
              <a:gd name="T8" fmla="*/ 2147483647 w 345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5"/>
              <a:gd name="T16" fmla="*/ 0 h 270"/>
              <a:gd name="T17" fmla="*/ 345 w 345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5" h="270">
                <a:moveTo>
                  <a:pt x="0" y="267"/>
                </a:moveTo>
                <a:cubicBezTo>
                  <a:pt x="10" y="260"/>
                  <a:pt x="33" y="266"/>
                  <a:pt x="60" y="222"/>
                </a:cubicBezTo>
                <a:cubicBezTo>
                  <a:pt x="87" y="178"/>
                  <a:pt x="114" y="0"/>
                  <a:pt x="165" y="0"/>
                </a:cubicBezTo>
                <a:cubicBezTo>
                  <a:pt x="216" y="0"/>
                  <a:pt x="222" y="176"/>
                  <a:pt x="270" y="222"/>
                </a:cubicBezTo>
                <a:cubicBezTo>
                  <a:pt x="318" y="268"/>
                  <a:pt x="330" y="260"/>
                  <a:pt x="345" y="27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7" name="Text Box 17"/>
          <p:cNvSpPr txBox="1">
            <a:spLocks noChangeArrowheads="1"/>
          </p:cNvSpPr>
          <p:nvPr/>
        </p:nvSpPr>
        <p:spPr bwMode="auto">
          <a:xfrm>
            <a:off x="7896225" y="4802188"/>
            <a:ext cx="7175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1200"/>
              <a:t>residual</a:t>
            </a:r>
          </a:p>
        </p:txBody>
      </p:sp>
      <p:sp>
        <p:nvSpPr>
          <p:cNvPr id="179218" name="Text Box 18"/>
          <p:cNvSpPr txBox="1">
            <a:spLocks noChangeArrowheads="1"/>
          </p:cNvSpPr>
          <p:nvPr/>
        </p:nvSpPr>
        <p:spPr bwMode="auto">
          <a:xfrm rot="-5400000">
            <a:off x="7276307" y="1026319"/>
            <a:ext cx="7175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1200"/>
              <a:t># of hits</a:t>
            </a:r>
          </a:p>
        </p:txBody>
      </p:sp>
      <p:sp>
        <p:nvSpPr>
          <p:cNvPr id="179219" name="Rectangle 19"/>
          <p:cNvSpPr>
            <a:spLocks noChangeArrowheads="1"/>
          </p:cNvSpPr>
          <p:nvPr/>
        </p:nvSpPr>
        <p:spPr bwMode="auto">
          <a:xfrm>
            <a:off x="595313" y="2541588"/>
            <a:ext cx="3124200" cy="32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95" name="Rectangle 20"/>
          <p:cNvSpPr>
            <a:spLocks noChangeArrowheads="1"/>
          </p:cNvSpPr>
          <p:nvPr/>
        </p:nvSpPr>
        <p:spPr bwMode="auto">
          <a:xfrm>
            <a:off x="609600" y="3429000"/>
            <a:ext cx="3124200" cy="32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96" name="Rectangle 21"/>
          <p:cNvSpPr>
            <a:spLocks noChangeArrowheads="1"/>
          </p:cNvSpPr>
          <p:nvPr/>
        </p:nvSpPr>
        <p:spPr bwMode="auto">
          <a:xfrm>
            <a:off x="609600" y="4419600"/>
            <a:ext cx="3124200" cy="32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9222" name="Oval 22"/>
          <p:cNvSpPr>
            <a:spLocks noChangeArrowheads="1"/>
          </p:cNvSpPr>
          <p:nvPr/>
        </p:nvSpPr>
        <p:spPr bwMode="auto">
          <a:xfrm>
            <a:off x="1295400" y="5486400"/>
            <a:ext cx="101600" cy="92075"/>
          </a:xfrm>
          <a:prstGeom prst="ellipse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DE">
              <a:latin typeface="Verdana" charset="0"/>
            </a:endParaRPr>
          </a:p>
        </p:txBody>
      </p:sp>
      <p:sp>
        <p:nvSpPr>
          <p:cNvPr id="179223" name="Bogen 23"/>
          <p:cNvSpPr>
            <a:spLocks/>
          </p:cNvSpPr>
          <p:nvPr/>
        </p:nvSpPr>
        <p:spPr bwMode="auto">
          <a:xfrm flipV="1">
            <a:off x="-2895600" y="1176338"/>
            <a:ext cx="5181600" cy="3694112"/>
          </a:xfrm>
          <a:custGeom>
            <a:avLst/>
            <a:gdLst>
              <a:gd name="T0" fmla="*/ 2147483647 w 21600"/>
              <a:gd name="T1" fmla="*/ 0 h 16889"/>
              <a:gd name="T2" fmla="*/ 2147483647 w 21600"/>
              <a:gd name="T3" fmla="*/ 2147483647 h 16889"/>
              <a:gd name="T4" fmla="*/ 0 w 21600"/>
              <a:gd name="T5" fmla="*/ 2147483647 h 16889"/>
              <a:gd name="T6" fmla="*/ 0 60000 65536"/>
              <a:gd name="T7" fmla="*/ 0 60000 65536"/>
              <a:gd name="T8" fmla="*/ 0 60000 65536"/>
              <a:gd name="T9" fmla="*/ 0 w 21600"/>
              <a:gd name="T10" fmla="*/ 0 h 16889"/>
              <a:gd name="T11" fmla="*/ 21600 w 21600"/>
              <a:gd name="T12" fmla="*/ 16889 h 168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6889" fill="none" extrusionOk="0">
                <a:moveTo>
                  <a:pt x="16222" y="0"/>
                </a:moveTo>
                <a:cubicBezTo>
                  <a:pt x="19688" y="3942"/>
                  <a:pt x="21600" y="9011"/>
                  <a:pt x="21600" y="14261"/>
                </a:cubicBezTo>
                <a:cubicBezTo>
                  <a:pt x="21600" y="15139"/>
                  <a:pt x="21546" y="16017"/>
                  <a:pt x="21439" y="16888"/>
                </a:cubicBezTo>
              </a:path>
              <a:path w="21600" h="16889" stroke="0" extrusionOk="0">
                <a:moveTo>
                  <a:pt x="16222" y="0"/>
                </a:moveTo>
                <a:cubicBezTo>
                  <a:pt x="19688" y="3942"/>
                  <a:pt x="21600" y="9011"/>
                  <a:pt x="21600" y="14261"/>
                </a:cubicBezTo>
                <a:cubicBezTo>
                  <a:pt x="21600" y="15139"/>
                  <a:pt x="21546" y="16017"/>
                  <a:pt x="21439" y="16888"/>
                </a:cubicBezTo>
                <a:lnTo>
                  <a:pt x="0" y="1426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9224" name="Line 24"/>
          <p:cNvSpPr>
            <a:spLocks noChangeShapeType="1"/>
          </p:cNvSpPr>
          <p:nvPr/>
        </p:nvSpPr>
        <p:spPr bwMode="auto">
          <a:xfrm>
            <a:off x="1876425" y="3581400"/>
            <a:ext cx="247650" cy="47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25" name="Line 25"/>
          <p:cNvSpPr>
            <a:spLocks noChangeShapeType="1"/>
          </p:cNvSpPr>
          <p:nvPr/>
        </p:nvSpPr>
        <p:spPr bwMode="auto">
          <a:xfrm>
            <a:off x="1166813" y="2671763"/>
            <a:ext cx="10287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26" name="Line 26"/>
          <p:cNvSpPr>
            <a:spLocks noChangeShapeType="1"/>
          </p:cNvSpPr>
          <p:nvPr/>
        </p:nvSpPr>
        <p:spPr bwMode="auto">
          <a:xfrm flipV="1">
            <a:off x="2276475" y="1843088"/>
            <a:ext cx="295275" cy="47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27" name="Line 27"/>
          <p:cNvSpPr>
            <a:spLocks noChangeShapeType="1"/>
          </p:cNvSpPr>
          <p:nvPr/>
        </p:nvSpPr>
        <p:spPr bwMode="auto">
          <a:xfrm>
            <a:off x="1281113" y="4552950"/>
            <a:ext cx="285750" cy="95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03" name="Text Box 28"/>
          <p:cNvSpPr txBox="1">
            <a:spLocks noChangeArrowheads="1"/>
          </p:cNvSpPr>
          <p:nvPr/>
        </p:nvSpPr>
        <p:spPr bwMode="auto">
          <a:xfrm>
            <a:off x="4318364" y="1524000"/>
            <a:ext cx="2916671" cy="92333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+mn-lt"/>
              </a:rPr>
              <a:t>imagine the real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detector </a:t>
            </a:r>
            <a:br>
              <a:rPr lang="en-US" sz="1800" dirty="0" smtClean="0">
                <a:solidFill>
                  <a:schemeClr val="bg1"/>
                </a:solidFill>
                <a:latin typeface="+mn-lt"/>
              </a:rPr>
            </a:b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is misaligned,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but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we think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it </a:t>
            </a:r>
            <a:br>
              <a:rPr lang="en-US" sz="1800" dirty="0" smtClean="0">
                <a:solidFill>
                  <a:schemeClr val="bg1"/>
                </a:solidFill>
                <a:latin typeface="+mn-lt"/>
              </a:rPr>
            </a:b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is perfect</a:t>
            </a: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9229" name="Text Box 29"/>
          <p:cNvSpPr txBox="1">
            <a:spLocks noChangeArrowheads="1"/>
          </p:cNvSpPr>
          <p:nvPr/>
        </p:nvSpPr>
        <p:spPr bwMode="auto">
          <a:xfrm>
            <a:off x="1143000" y="5486400"/>
            <a:ext cx="5840060" cy="369332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+mj-lt"/>
                <a:sym typeface="Wingdings" charset="0"/>
              </a:rPr>
              <a:t> minimize residuals with respect to the module’s positions</a:t>
            </a:r>
            <a:endParaRPr lang="de-DE" sz="1800" dirty="0">
              <a:solidFill>
                <a:schemeClr val="bg1"/>
              </a:solidFill>
              <a:latin typeface="+mj-lt"/>
              <a:sym typeface="Wingdings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795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Datumsplatzhalt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1ADF5A4-F05D-F44D-AD49-2EFE4EB62A87}" type="datetime5">
              <a:rPr lang="en-US" sz="10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/>
              <a:t>9-Sep-11</a:t>
            </a:fld>
            <a:endParaRPr lang="en-GB" sz="10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4275" name="Fußzeilenplatzhalt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0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ATLAS ID Alignment - Jochen Schieck</a:t>
            </a:r>
            <a:endParaRPr lang="en-GB" sz="10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42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How to align Detector</a:t>
            </a:r>
          </a:p>
        </p:txBody>
      </p:sp>
      <p:sp>
        <p:nvSpPr>
          <p:cNvPr id="54278" name="Rectangle 3"/>
          <p:cNvSpPr>
            <a:spLocks noChangeArrowheads="1"/>
          </p:cNvSpPr>
          <p:nvPr/>
        </p:nvSpPr>
        <p:spPr bwMode="auto">
          <a:xfrm>
            <a:off x="609600" y="1676400"/>
            <a:ext cx="3124200" cy="32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9204" name="Oval 4"/>
          <p:cNvSpPr>
            <a:spLocks noChangeArrowheads="1"/>
          </p:cNvSpPr>
          <p:nvPr/>
        </p:nvSpPr>
        <p:spPr bwMode="auto">
          <a:xfrm>
            <a:off x="2414588" y="2625725"/>
            <a:ext cx="100012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9205" name="Oval 5"/>
          <p:cNvSpPr>
            <a:spLocks noChangeArrowheads="1"/>
          </p:cNvSpPr>
          <p:nvPr/>
        </p:nvSpPr>
        <p:spPr bwMode="auto">
          <a:xfrm>
            <a:off x="2057400" y="3536950"/>
            <a:ext cx="100013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9206" name="Oval 6"/>
          <p:cNvSpPr>
            <a:spLocks noChangeArrowheads="1"/>
          </p:cNvSpPr>
          <p:nvPr/>
        </p:nvSpPr>
        <p:spPr bwMode="auto">
          <a:xfrm>
            <a:off x="2514600" y="1795463"/>
            <a:ext cx="101600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9207" name="Oval 7"/>
          <p:cNvSpPr>
            <a:spLocks noChangeArrowheads="1"/>
          </p:cNvSpPr>
          <p:nvPr/>
        </p:nvSpPr>
        <p:spPr bwMode="auto">
          <a:xfrm>
            <a:off x="1517650" y="4521200"/>
            <a:ext cx="101600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9208" name="Line 8"/>
          <p:cNvSpPr>
            <a:spLocks noChangeShapeType="1"/>
          </p:cNvSpPr>
          <p:nvPr/>
        </p:nvSpPr>
        <p:spPr bwMode="auto">
          <a:xfrm flipH="1" flipV="1">
            <a:off x="7848600" y="11430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09" name="Line 9"/>
          <p:cNvSpPr>
            <a:spLocks noChangeShapeType="1"/>
          </p:cNvSpPr>
          <p:nvPr/>
        </p:nvSpPr>
        <p:spPr bwMode="auto">
          <a:xfrm>
            <a:off x="7362825" y="2032000"/>
            <a:ext cx="1019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0" name="Freeform 10"/>
          <p:cNvSpPr>
            <a:spLocks/>
          </p:cNvSpPr>
          <p:nvPr/>
        </p:nvSpPr>
        <p:spPr bwMode="auto">
          <a:xfrm>
            <a:off x="7545307" y="1524000"/>
            <a:ext cx="666750" cy="481013"/>
          </a:xfrm>
          <a:custGeom>
            <a:avLst/>
            <a:gdLst>
              <a:gd name="T0" fmla="*/ 0 w 345"/>
              <a:gd name="T1" fmla="*/ 2147483647 h 270"/>
              <a:gd name="T2" fmla="*/ 2147483647 w 345"/>
              <a:gd name="T3" fmla="*/ 2147483647 h 270"/>
              <a:gd name="T4" fmla="*/ 2147483647 w 345"/>
              <a:gd name="T5" fmla="*/ 0 h 270"/>
              <a:gd name="T6" fmla="*/ 2147483647 w 345"/>
              <a:gd name="T7" fmla="*/ 2147483647 h 270"/>
              <a:gd name="T8" fmla="*/ 2147483647 w 345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5"/>
              <a:gd name="T16" fmla="*/ 0 h 270"/>
              <a:gd name="T17" fmla="*/ 345 w 345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5" h="270">
                <a:moveTo>
                  <a:pt x="0" y="267"/>
                </a:moveTo>
                <a:cubicBezTo>
                  <a:pt x="10" y="260"/>
                  <a:pt x="33" y="266"/>
                  <a:pt x="60" y="222"/>
                </a:cubicBezTo>
                <a:cubicBezTo>
                  <a:pt x="87" y="178"/>
                  <a:pt x="114" y="0"/>
                  <a:pt x="165" y="0"/>
                </a:cubicBezTo>
                <a:cubicBezTo>
                  <a:pt x="216" y="0"/>
                  <a:pt x="222" y="176"/>
                  <a:pt x="270" y="222"/>
                </a:cubicBezTo>
                <a:cubicBezTo>
                  <a:pt x="318" y="268"/>
                  <a:pt x="330" y="260"/>
                  <a:pt x="345" y="27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1" name="Line 11"/>
          <p:cNvSpPr>
            <a:spLocks noChangeShapeType="1"/>
          </p:cNvSpPr>
          <p:nvPr/>
        </p:nvSpPr>
        <p:spPr bwMode="auto">
          <a:xfrm>
            <a:off x="7362825" y="2862263"/>
            <a:ext cx="1019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2" name="Freeform 12"/>
          <p:cNvSpPr>
            <a:spLocks/>
          </p:cNvSpPr>
          <p:nvPr/>
        </p:nvSpPr>
        <p:spPr bwMode="auto">
          <a:xfrm>
            <a:off x="7534275" y="2385218"/>
            <a:ext cx="666750" cy="481013"/>
          </a:xfrm>
          <a:custGeom>
            <a:avLst/>
            <a:gdLst>
              <a:gd name="T0" fmla="*/ 0 w 345"/>
              <a:gd name="T1" fmla="*/ 2147483647 h 270"/>
              <a:gd name="T2" fmla="*/ 2147483647 w 345"/>
              <a:gd name="T3" fmla="*/ 2147483647 h 270"/>
              <a:gd name="T4" fmla="*/ 2147483647 w 345"/>
              <a:gd name="T5" fmla="*/ 0 h 270"/>
              <a:gd name="T6" fmla="*/ 2147483647 w 345"/>
              <a:gd name="T7" fmla="*/ 2147483647 h 270"/>
              <a:gd name="T8" fmla="*/ 2147483647 w 345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5"/>
              <a:gd name="T16" fmla="*/ 0 h 270"/>
              <a:gd name="T17" fmla="*/ 345 w 345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5" h="270">
                <a:moveTo>
                  <a:pt x="0" y="267"/>
                </a:moveTo>
                <a:cubicBezTo>
                  <a:pt x="10" y="260"/>
                  <a:pt x="33" y="266"/>
                  <a:pt x="60" y="222"/>
                </a:cubicBezTo>
                <a:cubicBezTo>
                  <a:pt x="87" y="178"/>
                  <a:pt x="114" y="0"/>
                  <a:pt x="165" y="0"/>
                </a:cubicBezTo>
                <a:cubicBezTo>
                  <a:pt x="216" y="0"/>
                  <a:pt x="222" y="176"/>
                  <a:pt x="270" y="222"/>
                </a:cubicBezTo>
                <a:cubicBezTo>
                  <a:pt x="318" y="268"/>
                  <a:pt x="330" y="260"/>
                  <a:pt x="345" y="27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3" name="Line 13"/>
          <p:cNvSpPr>
            <a:spLocks noChangeShapeType="1"/>
          </p:cNvSpPr>
          <p:nvPr/>
        </p:nvSpPr>
        <p:spPr bwMode="auto">
          <a:xfrm>
            <a:off x="7362825" y="3860800"/>
            <a:ext cx="1019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4" name="Freeform 14"/>
          <p:cNvSpPr>
            <a:spLocks/>
          </p:cNvSpPr>
          <p:nvPr/>
        </p:nvSpPr>
        <p:spPr bwMode="auto">
          <a:xfrm>
            <a:off x="7534275" y="3352800"/>
            <a:ext cx="666750" cy="481013"/>
          </a:xfrm>
          <a:custGeom>
            <a:avLst/>
            <a:gdLst>
              <a:gd name="T0" fmla="*/ 0 w 345"/>
              <a:gd name="T1" fmla="*/ 2147483647 h 270"/>
              <a:gd name="T2" fmla="*/ 2147483647 w 345"/>
              <a:gd name="T3" fmla="*/ 2147483647 h 270"/>
              <a:gd name="T4" fmla="*/ 2147483647 w 345"/>
              <a:gd name="T5" fmla="*/ 0 h 270"/>
              <a:gd name="T6" fmla="*/ 2147483647 w 345"/>
              <a:gd name="T7" fmla="*/ 2147483647 h 270"/>
              <a:gd name="T8" fmla="*/ 2147483647 w 345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5"/>
              <a:gd name="T16" fmla="*/ 0 h 270"/>
              <a:gd name="T17" fmla="*/ 345 w 345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5" h="270">
                <a:moveTo>
                  <a:pt x="0" y="267"/>
                </a:moveTo>
                <a:cubicBezTo>
                  <a:pt x="10" y="260"/>
                  <a:pt x="33" y="266"/>
                  <a:pt x="60" y="222"/>
                </a:cubicBezTo>
                <a:cubicBezTo>
                  <a:pt x="87" y="178"/>
                  <a:pt x="114" y="0"/>
                  <a:pt x="165" y="0"/>
                </a:cubicBezTo>
                <a:cubicBezTo>
                  <a:pt x="216" y="0"/>
                  <a:pt x="222" y="176"/>
                  <a:pt x="270" y="222"/>
                </a:cubicBezTo>
                <a:cubicBezTo>
                  <a:pt x="318" y="268"/>
                  <a:pt x="330" y="260"/>
                  <a:pt x="345" y="27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5" name="Line 15"/>
          <p:cNvSpPr>
            <a:spLocks noChangeShapeType="1"/>
          </p:cNvSpPr>
          <p:nvPr/>
        </p:nvSpPr>
        <p:spPr bwMode="auto">
          <a:xfrm>
            <a:off x="7362825" y="4799013"/>
            <a:ext cx="1019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6" name="Freeform 16"/>
          <p:cNvSpPr>
            <a:spLocks/>
          </p:cNvSpPr>
          <p:nvPr/>
        </p:nvSpPr>
        <p:spPr bwMode="auto">
          <a:xfrm>
            <a:off x="7545307" y="4291013"/>
            <a:ext cx="666750" cy="481012"/>
          </a:xfrm>
          <a:custGeom>
            <a:avLst/>
            <a:gdLst>
              <a:gd name="T0" fmla="*/ 0 w 345"/>
              <a:gd name="T1" fmla="*/ 2147483647 h 270"/>
              <a:gd name="T2" fmla="*/ 2147483647 w 345"/>
              <a:gd name="T3" fmla="*/ 2147483647 h 270"/>
              <a:gd name="T4" fmla="*/ 2147483647 w 345"/>
              <a:gd name="T5" fmla="*/ 0 h 270"/>
              <a:gd name="T6" fmla="*/ 2147483647 w 345"/>
              <a:gd name="T7" fmla="*/ 2147483647 h 270"/>
              <a:gd name="T8" fmla="*/ 2147483647 w 345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5"/>
              <a:gd name="T16" fmla="*/ 0 h 270"/>
              <a:gd name="T17" fmla="*/ 345 w 345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5" h="270">
                <a:moveTo>
                  <a:pt x="0" y="267"/>
                </a:moveTo>
                <a:cubicBezTo>
                  <a:pt x="10" y="260"/>
                  <a:pt x="33" y="266"/>
                  <a:pt x="60" y="222"/>
                </a:cubicBezTo>
                <a:cubicBezTo>
                  <a:pt x="87" y="178"/>
                  <a:pt x="114" y="0"/>
                  <a:pt x="165" y="0"/>
                </a:cubicBezTo>
                <a:cubicBezTo>
                  <a:pt x="216" y="0"/>
                  <a:pt x="222" y="176"/>
                  <a:pt x="270" y="222"/>
                </a:cubicBezTo>
                <a:cubicBezTo>
                  <a:pt x="318" y="268"/>
                  <a:pt x="330" y="260"/>
                  <a:pt x="345" y="27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17" name="Text Box 17"/>
          <p:cNvSpPr txBox="1">
            <a:spLocks noChangeArrowheads="1"/>
          </p:cNvSpPr>
          <p:nvPr/>
        </p:nvSpPr>
        <p:spPr bwMode="auto">
          <a:xfrm>
            <a:off x="7896225" y="4802188"/>
            <a:ext cx="7175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1200"/>
              <a:t>residual</a:t>
            </a:r>
          </a:p>
        </p:txBody>
      </p:sp>
      <p:sp>
        <p:nvSpPr>
          <p:cNvPr id="179218" name="Text Box 18"/>
          <p:cNvSpPr txBox="1">
            <a:spLocks noChangeArrowheads="1"/>
          </p:cNvSpPr>
          <p:nvPr/>
        </p:nvSpPr>
        <p:spPr bwMode="auto">
          <a:xfrm rot="-5400000">
            <a:off x="7276307" y="1026319"/>
            <a:ext cx="7175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1200"/>
              <a:t># of hits</a:t>
            </a:r>
          </a:p>
        </p:txBody>
      </p:sp>
      <p:sp>
        <p:nvSpPr>
          <p:cNvPr id="179219" name="Rectangle 19"/>
          <p:cNvSpPr>
            <a:spLocks noChangeArrowheads="1"/>
          </p:cNvSpPr>
          <p:nvPr/>
        </p:nvSpPr>
        <p:spPr bwMode="auto">
          <a:xfrm>
            <a:off x="1905000" y="2514600"/>
            <a:ext cx="3124200" cy="32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95" name="Rectangle 20"/>
          <p:cNvSpPr>
            <a:spLocks noChangeArrowheads="1"/>
          </p:cNvSpPr>
          <p:nvPr/>
        </p:nvSpPr>
        <p:spPr bwMode="auto">
          <a:xfrm>
            <a:off x="609600" y="3429000"/>
            <a:ext cx="3124200" cy="32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96" name="Rectangle 21"/>
          <p:cNvSpPr>
            <a:spLocks noChangeArrowheads="1"/>
          </p:cNvSpPr>
          <p:nvPr/>
        </p:nvSpPr>
        <p:spPr bwMode="auto">
          <a:xfrm>
            <a:off x="609600" y="4419600"/>
            <a:ext cx="3124200" cy="32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9222" name="Oval 22"/>
          <p:cNvSpPr>
            <a:spLocks noChangeArrowheads="1"/>
          </p:cNvSpPr>
          <p:nvPr/>
        </p:nvSpPr>
        <p:spPr bwMode="auto">
          <a:xfrm>
            <a:off x="1295400" y="5486400"/>
            <a:ext cx="101600" cy="92075"/>
          </a:xfrm>
          <a:prstGeom prst="ellipse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DE">
              <a:latin typeface="Verdana" charset="0"/>
            </a:endParaRPr>
          </a:p>
        </p:txBody>
      </p:sp>
      <p:sp>
        <p:nvSpPr>
          <p:cNvPr id="179223" name="Bogen 23"/>
          <p:cNvSpPr>
            <a:spLocks/>
          </p:cNvSpPr>
          <p:nvPr/>
        </p:nvSpPr>
        <p:spPr bwMode="auto">
          <a:xfrm flipV="1">
            <a:off x="-2895600" y="1176338"/>
            <a:ext cx="5181600" cy="3694112"/>
          </a:xfrm>
          <a:custGeom>
            <a:avLst/>
            <a:gdLst>
              <a:gd name="T0" fmla="*/ 2147483647 w 21600"/>
              <a:gd name="T1" fmla="*/ 0 h 16889"/>
              <a:gd name="T2" fmla="*/ 2147483647 w 21600"/>
              <a:gd name="T3" fmla="*/ 2147483647 h 16889"/>
              <a:gd name="T4" fmla="*/ 0 w 21600"/>
              <a:gd name="T5" fmla="*/ 2147483647 h 16889"/>
              <a:gd name="T6" fmla="*/ 0 60000 65536"/>
              <a:gd name="T7" fmla="*/ 0 60000 65536"/>
              <a:gd name="T8" fmla="*/ 0 60000 65536"/>
              <a:gd name="T9" fmla="*/ 0 w 21600"/>
              <a:gd name="T10" fmla="*/ 0 h 16889"/>
              <a:gd name="T11" fmla="*/ 21600 w 21600"/>
              <a:gd name="T12" fmla="*/ 16889 h 168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6889" fill="none" extrusionOk="0">
                <a:moveTo>
                  <a:pt x="16222" y="0"/>
                </a:moveTo>
                <a:cubicBezTo>
                  <a:pt x="19688" y="3942"/>
                  <a:pt x="21600" y="9011"/>
                  <a:pt x="21600" y="14261"/>
                </a:cubicBezTo>
                <a:cubicBezTo>
                  <a:pt x="21600" y="15139"/>
                  <a:pt x="21546" y="16017"/>
                  <a:pt x="21439" y="16888"/>
                </a:cubicBezTo>
              </a:path>
              <a:path w="21600" h="16889" stroke="0" extrusionOk="0">
                <a:moveTo>
                  <a:pt x="16222" y="0"/>
                </a:moveTo>
                <a:cubicBezTo>
                  <a:pt x="19688" y="3942"/>
                  <a:pt x="21600" y="9011"/>
                  <a:pt x="21600" y="14261"/>
                </a:cubicBezTo>
                <a:cubicBezTo>
                  <a:pt x="21600" y="15139"/>
                  <a:pt x="21546" y="16017"/>
                  <a:pt x="21439" y="16888"/>
                </a:cubicBezTo>
                <a:lnTo>
                  <a:pt x="0" y="1426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9224" name="Line 24"/>
          <p:cNvSpPr>
            <a:spLocks noChangeShapeType="1"/>
          </p:cNvSpPr>
          <p:nvPr/>
        </p:nvSpPr>
        <p:spPr bwMode="auto">
          <a:xfrm>
            <a:off x="1876425" y="3581400"/>
            <a:ext cx="247650" cy="47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25" name="Line 25"/>
          <p:cNvSpPr>
            <a:spLocks noChangeShapeType="1"/>
          </p:cNvSpPr>
          <p:nvPr/>
        </p:nvSpPr>
        <p:spPr bwMode="auto">
          <a:xfrm flipH="1">
            <a:off x="2195512" y="2671763"/>
            <a:ext cx="219076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26" name="Line 26"/>
          <p:cNvSpPr>
            <a:spLocks noChangeShapeType="1"/>
          </p:cNvSpPr>
          <p:nvPr/>
        </p:nvSpPr>
        <p:spPr bwMode="auto">
          <a:xfrm flipV="1">
            <a:off x="2276475" y="1843088"/>
            <a:ext cx="295275" cy="47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227" name="Line 27"/>
          <p:cNvSpPr>
            <a:spLocks noChangeShapeType="1"/>
          </p:cNvSpPr>
          <p:nvPr/>
        </p:nvSpPr>
        <p:spPr bwMode="auto">
          <a:xfrm>
            <a:off x="1281113" y="4552950"/>
            <a:ext cx="285750" cy="95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03" name="Text Box 28"/>
          <p:cNvSpPr txBox="1">
            <a:spLocks noChangeArrowheads="1"/>
          </p:cNvSpPr>
          <p:nvPr/>
        </p:nvSpPr>
        <p:spPr bwMode="auto">
          <a:xfrm>
            <a:off x="4056063" y="1524000"/>
            <a:ext cx="3089275" cy="64135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>
                <a:solidFill>
                  <a:schemeClr val="bg1"/>
                </a:solidFill>
                <a:latin typeface="Verdana" charset="0"/>
              </a:rPr>
              <a:t>imagine the real detector</a:t>
            </a:r>
          </a:p>
          <a:p>
            <a:pPr algn="ctr"/>
            <a:r>
              <a:rPr lang="en-US" sz="1800">
                <a:solidFill>
                  <a:schemeClr val="bg1"/>
                </a:solidFill>
                <a:latin typeface="Verdana" charset="0"/>
              </a:rPr>
              <a:t>looks like this:</a:t>
            </a:r>
          </a:p>
        </p:txBody>
      </p:sp>
      <p:sp>
        <p:nvSpPr>
          <p:cNvPr id="179229" name="Text Box 29"/>
          <p:cNvSpPr txBox="1">
            <a:spLocks noChangeArrowheads="1"/>
          </p:cNvSpPr>
          <p:nvPr/>
        </p:nvSpPr>
        <p:spPr bwMode="auto">
          <a:xfrm>
            <a:off x="1143000" y="5486400"/>
            <a:ext cx="5840060" cy="369332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+mj-lt"/>
                <a:sym typeface="Wingdings" charset="0"/>
              </a:rPr>
              <a:t> minimize residuals with respect to the module’s positions</a:t>
            </a:r>
            <a:endParaRPr lang="de-DE" sz="1800" dirty="0">
              <a:solidFill>
                <a:schemeClr val="bg1"/>
              </a:solidFill>
              <a:latin typeface="+mj-lt"/>
              <a:sym typeface="Wingdings" charset="0"/>
            </a:endParaRPr>
          </a:p>
        </p:txBody>
      </p:sp>
      <p:sp>
        <p:nvSpPr>
          <p:cNvPr id="179230" name="Text Box 30"/>
          <p:cNvSpPr txBox="1">
            <a:spLocks noChangeArrowheads="1"/>
          </p:cNvSpPr>
          <p:nvPr/>
        </p:nvSpPr>
        <p:spPr bwMode="auto">
          <a:xfrm>
            <a:off x="4038600" y="1524000"/>
            <a:ext cx="3124200" cy="64135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  <a:latin typeface="+mj-lt"/>
              </a:rPr>
              <a:t>but we think it</a:t>
            </a:r>
          </a:p>
          <a:p>
            <a:pPr algn="ctr"/>
            <a:r>
              <a:rPr lang="en-US" sz="1800" dirty="0">
                <a:solidFill>
                  <a:schemeClr val="bg1"/>
                </a:solidFill>
                <a:latin typeface="+mj-lt"/>
              </a:rPr>
              <a:t>is like this:</a:t>
            </a:r>
          </a:p>
        </p:txBody>
      </p:sp>
      <p:sp>
        <p:nvSpPr>
          <p:cNvPr id="179231" name="Text Box 31"/>
          <p:cNvSpPr txBox="1">
            <a:spLocks noChangeArrowheads="1"/>
          </p:cNvSpPr>
          <p:nvPr/>
        </p:nvSpPr>
        <p:spPr bwMode="auto">
          <a:xfrm>
            <a:off x="4056063" y="1524000"/>
            <a:ext cx="3124200" cy="64135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 smtClean="0">
                <a:solidFill>
                  <a:schemeClr val="bg1"/>
                </a:solidFill>
                <a:latin typeface="+mj-lt"/>
              </a:rPr>
              <a:t>if we had the</a:t>
            </a:r>
          </a:p>
          <a:p>
            <a:pPr algn="ctr"/>
            <a:r>
              <a:rPr lang="en-US" sz="1800" dirty="0" smtClean="0">
                <a:solidFill>
                  <a:schemeClr val="bg1"/>
                </a:solidFill>
                <a:latin typeface="+mj-lt"/>
              </a:rPr>
              <a:t>correct knowledge:</a:t>
            </a:r>
            <a:endParaRPr lang="en-US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3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 based alignment procedure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008D-AFCF-E441-85F3-2CC0F953ABF5}" type="datetime5">
              <a:rPr lang="en-US" smtClean="0"/>
              <a:pPr/>
              <a:t>9-Sep-11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 ID Alignment - Jochen Schieck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60E2B-1CF4-A845-9413-215B88CBB597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Line 460"/>
          <p:cNvSpPr>
            <a:spLocks noChangeShapeType="1"/>
          </p:cNvSpPr>
          <p:nvPr/>
        </p:nvSpPr>
        <p:spPr bwMode="auto">
          <a:xfrm flipV="1">
            <a:off x="7999472" y="2047116"/>
            <a:ext cx="0" cy="101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461"/>
          <p:cNvSpPr>
            <a:spLocks noChangeShapeType="1"/>
          </p:cNvSpPr>
          <p:nvPr/>
        </p:nvSpPr>
        <p:spPr bwMode="auto">
          <a:xfrm>
            <a:off x="7999472" y="3063116"/>
            <a:ext cx="83455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462"/>
          <p:cNvSpPr>
            <a:spLocks noChangeShapeType="1"/>
          </p:cNvSpPr>
          <p:nvPr/>
        </p:nvSpPr>
        <p:spPr bwMode="auto">
          <a:xfrm flipH="1">
            <a:off x="7257643" y="3063116"/>
            <a:ext cx="741829" cy="5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AutoShape 463"/>
          <p:cNvSpPr>
            <a:spLocks noChangeArrowheads="1"/>
          </p:cNvSpPr>
          <p:nvPr/>
        </p:nvSpPr>
        <p:spPr bwMode="auto">
          <a:xfrm>
            <a:off x="7535829" y="3063116"/>
            <a:ext cx="278186" cy="508000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w 21600"/>
              <a:gd name="T9" fmla="*/ 0 h 21600"/>
              <a:gd name="T10" fmla="*/ 0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50 w 21600"/>
              <a:gd name="T19" fmla="*/ 3150 h 21600"/>
              <a:gd name="T20" fmla="*/ 18450 w 21600"/>
              <a:gd name="T21" fmla="*/ 1845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latin typeface="Verdana" charset="0"/>
            </a:endParaRPr>
          </a:p>
        </p:txBody>
      </p:sp>
      <p:sp>
        <p:nvSpPr>
          <p:cNvPr id="13" name="AutoShape 464"/>
          <p:cNvSpPr>
            <a:spLocks noChangeArrowheads="1"/>
          </p:cNvSpPr>
          <p:nvPr/>
        </p:nvSpPr>
        <p:spPr bwMode="auto">
          <a:xfrm>
            <a:off x="7906744" y="2555116"/>
            <a:ext cx="224094" cy="508000"/>
          </a:xfrm>
          <a:prstGeom prst="curvedLeftArrow">
            <a:avLst>
              <a:gd name="adj1" fmla="val 33103"/>
              <a:gd name="adj2" fmla="val 66207"/>
              <a:gd name="adj3" fmla="val 33333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latin typeface="Verdana" charset="0"/>
            </a:endParaRPr>
          </a:p>
        </p:txBody>
      </p:sp>
      <p:sp>
        <p:nvSpPr>
          <p:cNvPr id="14" name="AutoShape 465"/>
          <p:cNvSpPr>
            <a:spLocks noChangeArrowheads="1"/>
          </p:cNvSpPr>
          <p:nvPr/>
        </p:nvSpPr>
        <p:spPr bwMode="auto">
          <a:xfrm>
            <a:off x="8277658" y="2936116"/>
            <a:ext cx="278186" cy="381000"/>
          </a:xfrm>
          <a:prstGeom prst="curvedDownArrow">
            <a:avLst>
              <a:gd name="adj1" fmla="val 20000"/>
              <a:gd name="adj2" fmla="val 40000"/>
              <a:gd name="adj3" fmla="val 33333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latin typeface="Verdana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8277658" y="2555116"/>
            <a:ext cx="330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</a:t>
            </a:r>
            <a:r>
              <a:rPr lang="en-US" baseline="-25000" dirty="0" err="1"/>
              <a:t>i</a:t>
            </a:r>
            <a:endParaRPr lang="en-US" dirty="0"/>
          </a:p>
        </p:txBody>
      </p:sp>
      <p:sp>
        <p:nvSpPr>
          <p:cNvPr id="16" name="Inhaltsplatzhalter 15"/>
          <p:cNvSpPr>
            <a:spLocks noGrp="1"/>
          </p:cNvSpPr>
          <p:nvPr>
            <p:ph idx="1"/>
          </p:nvPr>
        </p:nvSpPr>
        <p:spPr>
          <a:xfrm>
            <a:off x="375478" y="4030871"/>
            <a:ext cx="8311322" cy="208721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collect residual distributions for each module and minimize with respect to the alignment parameters</a:t>
            </a:r>
          </a:p>
          <a:p>
            <a:r>
              <a:rPr lang="en-US" sz="1800" dirty="0" smtClean="0"/>
              <a:t>module-to-module correlations are taken into account by nested dependence on track parameters:</a:t>
            </a:r>
          </a:p>
          <a:p>
            <a:r>
              <a:rPr lang="en-US" sz="1800" dirty="0" smtClean="0"/>
              <a:t>increased convergence</a:t>
            </a:r>
            <a:br>
              <a:rPr lang="en-US" sz="1800" dirty="0" smtClean="0"/>
            </a:br>
            <a:r>
              <a:rPr lang="en-US" sz="1800" dirty="0" smtClean="0"/>
              <a:t>speed </a:t>
            </a:r>
            <a:endParaRPr lang="en-US" sz="1800" dirty="0"/>
          </a:p>
        </p:txBody>
      </p:sp>
      <p:graphicFrame>
        <p:nvGraphicFramePr>
          <p:cNvPr id="1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6042783"/>
              </p:ext>
            </p:extLst>
          </p:nvPr>
        </p:nvGraphicFramePr>
        <p:xfrm>
          <a:off x="300314" y="1703319"/>
          <a:ext cx="6578962" cy="21011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4" name="Equation" r:id="rId3" imgW="3022600" imgH="965200" progId="Equation.3">
                  <p:embed/>
                </p:oleObj>
              </mc:Choice>
              <mc:Fallback>
                <p:oleObj name="Equation" r:id="rId3" imgW="3022600" imgH="965200" progId="Equation.3">
                  <p:embed/>
                  <p:pic>
                    <p:nvPicPr>
                      <p:cNvPr id="0" name="Picture 1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314" y="1703319"/>
                        <a:ext cx="6578962" cy="210115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2425903"/>
              </p:ext>
            </p:extLst>
          </p:nvPr>
        </p:nvGraphicFramePr>
        <p:xfrm>
          <a:off x="3339437" y="5019215"/>
          <a:ext cx="1950389" cy="8312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5" name="Equation" r:id="rId5" imgW="1092200" imgH="393700" progId="Equation.3">
                  <p:embed/>
                </p:oleObj>
              </mc:Choice>
              <mc:Fallback>
                <p:oleObj name="Equation" r:id="rId5" imgW="1092200" imgH="393700" progId="Equation.3">
                  <p:embed/>
                  <p:pic>
                    <p:nvPicPr>
                      <p:cNvPr id="0" name="Picture 1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9437" y="5019215"/>
                        <a:ext cx="1950389" cy="83124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1822985" y="5850462"/>
            <a:ext cx="5124855" cy="343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 eaLnBrk="1" hangingPunct="1">
              <a:lnSpc>
                <a:spcPct val="120000"/>
              </a:lnSpc>
              <a:buFont typeface="Arial"/>
              <a:buChar char="•"/>
            </a:pPr>
            <a:r>
              <a:rPr lang="en-US" sz="1400" dirty="0">
                <a:solidFill>
                  <a:srgbClr val="0000FF"/>
                </a:solidFill>
                <a:latin typeface="+mn-lt"/>
              </a:rPr>
              <a:t>derivative of the residual </a:t>
            </a:r>
            <a:r>
              <a:rPr lang="en-US" sz="1400" dirty="0" err="1">
                <a:solidFill>
                  <a:srgbClr val="0000FF"/>
                </a:solidFill>
                <a:latin typeface="+mn-lt"/>
              </a:rPr>
              <a:t>w.r.t</a:t>
            </a:r>
            <a:r>
              <a:rPr lang="en-US" sz="1400" dirty="0">
                <a:solidFill>
                  <a:srgbClr val="0000FF"/>
                </a:solidFill>
                <a:latin typeface="+mn-lt"/>
              </a:rPr>
              <a:t>. the alignment </a:t>
            </a:r>
            <a:r>
              <a:rPr lang="en-US" sz="1400" dirty="0" smtClean="0">
                <a:solidFill>
                  <a:srgbClr val="0000FF"/>
                </a:solidFill>
                <a:latin typeface="+mn-lt"/>
              </a:rPr>
              <a:t>parameters</a:t>
            </a:r>
            <a:endParaRPr lang="en-US" sz="14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5504787" y="4989714"/>
            <a:ext cx="4803913" cy="860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Tx/>
              <a:buChar char="•"/>
            </a:pPr>
            <a:r>
              <a:rPr lang="en-US" sz="1400" dirty="0">
                <a:solidFill>
                  <a:srgbClr val="0000FF"/>
                </a:solidFill>
              </a:rPr>
              <a:t>derivative of the residual </a:t>
            </a:r>
            <a:r>
              <a:rPr lang="en-US" sz="1400" dirty="0" err="1">
                <a:solidFill>
                  <a:srgbClr val="0000FF"/>
                </a:solidFill>
              </a:rPr>
              <a:t>w.r.t</a:t>
            </a:r>
            <a:r>
              <a:rPr lang="en-US" sz="1400" dirty="0">
                <a:solidFill>
                  <a:srgbClr val="0000FF"/>
                </a:solidFill>
              </a:rPr>
              <a:t>. </a:t>
            </a:r>
            <a:r>
              <a:rPr lang="en-US" sz="1400" dirty="0" smtClean="0">
                <a:solidFill>
                  <a:srgbClr val="0000FF"/>
                </a:solidFill>
              </a:rPr>
              <a:t>track 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en-US" sz="1400" dirty="0" smtClean="0">
                <a:solidFill>
                  <a:srgbClr val="0000FF"/>
                </a:solidFill>
              </a:rPr>
              <a:t>derivative </a:t>
            </a:r>
            <a:r>
              <a:rPr lang="en-US" sz="1400" dirty="0">
                <a:solidFill>
                  <a:srgbClr val="0000FF"/>
                </a:solidFill>
              </a:rPr>
              <a:t>of the track parameters </a:t>
            </a:r>
            <a:r>
              <a:rPr lang="en-US" sz="1400" dirty="0" err="1">
                <a:solidFill>
                  <a:srgbClr val="0000FF"/>
                </a:solidFill>
              </a:rPr>
              <a:t>w.r.t</a:t>
            </a:r>
            <a:r>
              <a:rPr lang="en-US" sz="1400" dirty="0">
                <a:solidFill>
                  <a:srgbClr val="0000FF"/>
                </a:solidFill>
              </a:rPr>
              <a:t>. </a:t>
            </a:r>
            <a:r>
              <a:rPr lang="en-US" sz="1400" dirty="0" smtClean="0">
                <a:solidFill>
                  <a:srgbClr val="0000FF"/>
                </a:solidFill>
              </a:rPr>
              <a:t/>
            </a:r>
            <a:br>
              <a:rPr lang="en-US" sz="1400" dirty="0" smtClean="0">
                <a:solidFill>
                  <a:srgbClr val="0000FF"/>
                </a:solidFill>
              </a:rPr>
            </a:br>
            <a:r>
              <a:rPr lang="en-US" sz="1400" dirty="0" smtClean="0">
                <a:solidFill>
                  <a:srgbClr val="0000FF"/>
                </a:solidFill>
              </a:rPr>
              <a:t>alignment </a:t>
            </a:r>
            <a:r>
              <a:rPr lang="en-US" sz="1400" dirty="0">
                <a:solidFill>
                  <a:srgbClr val="0000FF"/>
                </a:solidFill>
              </a:rPr>
              <a:t>parameters</a:t>
            </a:r>
            <a:endParaRPr lang="en-US" sz="1400" dirty="0">
              <a:solidFill>
                <a:schemeClr val="accent2"/>
              </a:solidFill>
            </a:endParaRPr>
          </a:p>
        </p:txBody>
      </p:sp>
      <p:cxnSp>
        <p:nvCxnSpPr>
          <p:cNvPr id="22" name="Gerade Verbindung mit Pfeil 21"/>
          <p:cNvCxnSpPr/>
          <p:nvPr/>
        </p:nvCxnSpPr>
        <p:spPr>
          <a:xfrm flipV="1">
            <a:off x="3909391" y="5850462"/>
            <a:ext cx="152067" cy="15719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>
            <a:endCxn id="18" idx="3"/>
          </p:cNvCxnSpPr>
          <p:nvPr/>
        </p:nvCxnSpPr>
        <p:spPr>
          <a:xfrm flipH="1" flipV="1">
            <a:off x="5289826" y="5434838"/>
            <a:ext cx="214962" cy="959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feil nach links 2"/>
          <p:cNvSpPr/>
          <p:nvPr/>
        </p:nvSpPr>
        <p:spPr>
          <a:xfrm rot="5400000">
            <a:off x="7920372" y="2168860"/>
            <a:ext cx="360040" cy="144016"/>
          </a:xfrm>
          <a:prstGeom prst="leftArrow">
            <a:avLst/>
          </a:prstGeom>
          <a:solidFill>
            <a:srgbClr val="0000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feil nach links 22"/>
          <p:cNvSpPr/>
          <p:nvPr/>
        </p:nvSpPr>
        <p:spPr>
          <a:xfrm rot="10800000">
            <a:off x="8532440" y="2852936"/>
            <a:ext cx="360040" cy="144016"/>
          </a:xfrm>
          <a:prstGeom prst="leftArrow">
            <a:avLst/>
          </a:prstGeom>
          <a:solidFill>
            <a:srgbClr val="0000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feil nach links 23"/>
          <p:cNvSpPr/>
          <p:nvPr/>
        </p:nvSpPr>
        <p:spPr>
          <a:xfrm rot="19583866">
            <a:off x="7318072" y="3516595"/>
            <a:ext cx="360040" cy="144016"/>
          </a:xfrm>
          <a:prstGeom prst="leftArrow">
            <a:avLst/>
          </a:prstGeom>
          <a:solidFill>
            <a:srgbClr val="0000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42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1377</Words>
  <Application>Microsoft Macintosh PowerPoint</Application>
  <PresentationFormat>Bildschirmpräsentation (4:3)</PresentationFormat>
  <Paragraphs>277</Paragraphs>
  <Slides>26</Slides>
  <Notes>9</Notes>
  <HiddenSlides>3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28" baseType="lpstr">
      <vt:lpstr>Office-Design</vt:lpstr>
      <vt:lpstr>Equation</vt:lpstr>
      <vt:lpstr>Track based Alignment of the ATLAS Inner Detector Tracking System </vt:lpstr>
      <vt:lpstr>The ATLAS Detector</vt:lpstr>
      <vt:lpstr>Requirements from Tracking </vt:lpstr>
      <vt:lpstr>How to align a Detector</vt:lpstr>
      <vt:lpstr>How to align Detector</vt:lpstr>
      <vt:lpstr>How to align a Detector</vt:lpstr>
      <vt:lpstr>How to align Detector</vt:lpstr>
      <vt:lpstr>How to align Detector</vt:lpstr>
      <vt:lpstr>Track based alignment procedure</vt:lpstr>
      <vt:lpstr>Track based alignment procedure</vt:lpstr>
      <vt:lpstr>Input to the Alignment Algorithm</vt:lpstr>
      <vt:lpstr>Residual Distribution</vt:lpstr>
      <vt:lpstr>ID Alignment – Quality Assurance</vt:lpstr>
      <vt:lpstr>Overall Position of Detector </vt:lpstr>
      <vt:lpstr>Solenoid Field Tilt</vt:lpstr>
      <vt:lpstr>E/p Momentum Constraint</vt:lpstr>
      <vt:lpstr>Improved Mass resolution  using E/p constraint</vt:lpstr>
      <vt:lpstr>Improved Mass resolution  using E/p constraint</vt:lpstr>
      <vt:lpstr>Effect on Impact Parameter Measurement</vt:lpstr>
      <vt:lpstr>Impact Parameter based Measurements</vt:lpstr>
      <vt:lpstr>Some Final Remarks</vt:lpstr>
      <vt:lpstr>Summary</vt:lpstr>
      <vt:lpstr>Bonus Material</vt:lpstr>
      <vt:lpstr>The ATLAS Inner Detector</vt:lpstr>
      <vt:lpstr>Time Dependence of Alignment</vt:lpstr>
      <vt:lpstr>Residual Distribution</vt:lpstr>
    </vt:vector>
  </TitlesOfParts>
  <Company>Ludwig Maximilians Universität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Jochen Schieck</dc:creator>
  <cp:lastModifiedBy>Jochen Schieck</cp:lastModifiedBy>
  <cp:revision>139</cp:revision>
  <cp:lastPrinted>2011-09-01T07:00:59Z</cp:lastPrinted>
  <dcterms:created xsi:type="dcterms:W3CDTF">2011-09-01T06:53:00Z</dcterms:created>
  <dcterms:modified xsi:type="dcterms:W3CDTF">2011-09-09T13:53:23Z</dcterms:modified>
</cp:coreProperties>
</file>