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7" r:id="rId2"/>
  </p:sldMasterIdLst>
  <p:notesMasterIdLst>
    <p:notesMasterId r:id="rId27"/>
  </p:notesMasterIdLst>
  <p:handoutMasterIdLst>
    <p:handoutMasterId r:id="rId28"/>
  </p:handoutMasterIdLst>
  <p:sldIdLst>
    <p:sldId id="256" r:id="rId3"/>
    <p:sldId id="261" r:id="rId4"/>
    <p:sldId id="257" r:id="rId5"/>
    <p:sldId id="262" r:id="rId6"/>
    <p:sldId id="263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80" r:id="rId16"/>
    <p:sldId id="283" r:id="rId17"/>
    <p:sldId id="281" r:id="rId18"/>
    <p:sldId id="284" r:id="rId19"/>
    <p:sldId id="282" r:id="rId20"/>
    <p:sldId id="285" r:id="rId21"/>
    <p:sldId id="276" r:id="rId22"/>
    <p:sldId id="277" r:id="rId23"/>
    <p:sldId id="278" r:id="rId24"/>
    <p:sldId id="279" r:id="rId25"/>
    <p:sldId id="260" r:id="rId26"/>
  </p:sldIdLst>
  <p:sldSz cx="9144000" cy="6858000" type="screen4x3"/>
  <p:notesSz cx="6789738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8" autoAdjust="0"/>
    <p:restoredTop sz="94660"/>
  </p:normalViewPr>
  <p:slideViewPr>
    <p:cSldViewPr showGuides="1">
      <p:cViewPr varScale="1">
        <p:scale>
          <a:sx n="43" d="100"/>
          <a:sy n="43" d="100"/>
        </p:scale>
        <p:origin x="-552" y="-102"/>
      </p:cViewPr>
      <p:guideLst>
        <p:guide orient="horz" pos="300"/>
        <p:guide orient="horz" pos="890"/>
        <p:guide orient="horz" pos="2160"/>
        <p:guide orient="horz" pos="3838"/>
        <p:guide pos="2880"/>
        <p:guide pos="5489"/>
        <p:guide pos="2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163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15DEA-E7BF-4AE2-A418-5239BE1EB8E4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6513" y="9431338"/>
            <a:ext cx="294163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7ACF7-4363-4DD9-978A-2D423789839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6513" y="0"/>
            <a:ext cx="294163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5177E-28FB-40CB-ADF9-272EF344863E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0838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6513" y="9431338"/>
            <a:ext cx="294163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2BC10-095F-43C2-A7F9-BAA4DC1341D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9858" y="3857628"/>
            <a:ext cx="6389703" cy="82868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7158" y="2928942"/>
            <a:ext cx="8229600" cy="1000124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2800" b="0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3000372"/>
            <a:ext cx="7772400" cy="80974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325" y="1297735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41325" y="1297735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200" y="1052528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00" y="1692290"/>
            <a:ext cx="404018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0025" y="105252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0025" y="1692290"/>
            <a:ext cx="4041775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200" y="357174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28" y="130961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858" y="4297550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="0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858" y="2786058"/>
            <a:ext cx="7772400" cy="103594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033" y="357174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325" y="130961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41325" y="130961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033" y="357174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047796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158" y="1687558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44983" y="1047796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4983" y="1687558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033" y="357174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2513006"/>
            <a:ext cx="7772400" cy="1470025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9858" y="3886200"/>
            <a:ext cx="6400800" cy="97156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282" y="1297735"/>
            <a:ext cx="836850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24625"/>
            <a:ext cx="2133600" cy="333375"/>
          </a:xfrm>
          <a:ln/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xellated Strip PPT baseline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6232585"/>
            <a:ext cx="9144000" cy="625415"/>
          </a:xfrm>
          <a:prstGeom prst="rect">
            <a:avLst/>
          </a:prstGeom>
        </p:spPr>
      </p:pic>
      <p:pic>
        <p:nvPicPr>
          <p:cNvPr id="7" name="Picture 6" descr="Kromek logo with strapline in white (black backgrnd).jp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073529" y="315946"/>
            <a:ext cx="1620000" cy="568869"/>
          </a:xfrm>
          <a:prstGeom prst="rect">
            <a:avLst/>
          </a:prstGeom>
        </p:spPr>
      </p:pic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524625"/>
            <a:ext cx="2133600" cy="333375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pPr algn="r">
              <a:defRPr/>
            </a:pPr>
            <a:fld id="{A2056BDE-0BAD-4A19-A967-E6E5A34BB4B3}" type="slidenum">
              <a:rPr lang="en-GB" smtClean="0"/>
              <a:pPr algn="r">
                <a:defRPr/>
              </a:pPr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ixellated Strip PPT baseline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6229370"/>
            <a:ext cx="9144000" cy="6254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2200" y="3578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283" y="129773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7" name="Picture 6" descr="Kromek logo in black with strapline - small for SF.jp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118778" y="321353"/>
            <a:ext cx="1620000" cy="569604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468313" y="1000108"/>
            <a:ext cx="82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524625"/>
            <a:ext cx="2133600" cy="333375"/>
          </a:xfrm>
          <a:prstGeom prst="rect">
            <a:avLst/>
          </a:prstGeom>
          <a:ln/>
        </p:spPr>
        <p:txBody>
          <a:bodyPr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0.jpeg"/><Relationship Id="rId4" Type="http://schemas.openxmlformats.org/officeDocument/2006/relationships/image" Target="../media/image15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071678"/>
            <a:ext cx="7747025" cy="1470025"/>
          </a:xfrm>
          <a:prstGeom prst="rect">
            <a:avLst/>
          </a:prstGeom>
        </p:spPr>
        <p:txBody>
          <a:bodyPr/>
          <a:lstStyle/>
          <a:p>
            <a:r>
              <a:rPr lang="en-GB" sz="3600" b="1" dirty="0" smtClean="0"/>
              <a:t>The development of x-ray imaging for airport security, defence and medical markets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3962416"/>
            <a:ext cx="6043610" cy="1538286"/>
          </a:xfrm>
        </p:spPr>
        <p:txBody>
          <a:bodyPr/>
          <a:lstStyle/>
          <a:p>
            <a:pPr algn="l"/>
            <a:r>
              <a:rPr lang="en-GB" dirty="0" smtClean="0"/>
              <a:t>John McGrath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9</a:t>
            </a:r>
            <a:r>
              <a:rPr lang="en-GB" baseline="30000" dirty="0" smtClean="0"/>
              <a:t>th</a:t>
            </a:r>
            <a:r>
              <a:rPr lang="en-GB" dirty="0" smtClean="0"/>
              <a:t> International Conference on </a:t>
            </a:r>
          </a:p>
          <a:p>
            <a:pPr algn="l"/>
            <a:r>
              <a:rPr lang="en-GB" dirty="0" smtClean="0"/>
              <a:t>POSITION SENSITIVE DETECTORS</a:t>
            </a:r>
          </a:p>
          <a:p>
            <a:pPr algn="l"/>
            <a:r>
              <a:rPr lang="en-GB" dirty="0" smtClean="0"/>
              <a:t>Aberystwyth</a:t>
            </a:r>
          </a:p>
          <a:p>
            <a:pPr algn="l"/>
            <a:r>
              <a:rPr lang="en-GB" dirty="0" smtClean="0"/>
              <a:t>12</a:t>
            </a:r>
            <a:r>
              <a:rPr lang="en-GB" baseline="30000" dirty="0" smtClean="0"/>
              <a:t>th</a:t>
            </a:r>
            <a:r>
              <a:rPr lang="en-GB" dirty="0" smtClean="0"/>
              <a:t> September 2011</a:t>
            </a:r>
          </a:p>
          <a:p>
            <a:pPr algn="l"/>
            <a:endParaRPr lang="en-GB" dirty="0" smtClean="0"/>
          </a:p>
          <a:p>
            <a:pPr algn="l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Kromek OEM products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pic>
        <p:nvPicPr>
          <p:cNvPr id="6" name="Picture 5" descr="Green boards - Cuto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8313" y="1555751"/>
            <a:ext cx="3097180" cy="1444621"/>
          </a:xfrm>
          <a:prstGeom prst="rect">
            <a:avLst/>
          </a:prstGeom>
        </p:spPr>
      </p:pic>
      <p:pic>
        <p:nvPicPr>
          <p:cNvPr id="5" name="Picture 4" descr="Detector card cropp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7441" y="1412875"/>
            <a:ext cx="2342991" cy="1801811"/>
          </a:xfrm>
          <a:prstGeom prst="rect">
            <a:avLst/>
          </a:prstGeom>
        </p:spPr>
      </p:pic>
      <p:pic>
        <p:nvPicPr>
          <p:cNvPr id="7" name="Picture 6" descr="Golden Box CutOu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3643314"/>
            <a:ext cx="2602828" cy="1714512"/>
          </a:xfrm>
          <a:prstGeom prst="rect">
            <a:avLst/>
          </a:prstGeom>
        </p:spPr>
      </p:pic>
      <p:pic>
        <p:nvPicPr>
          <p:cNvPr id="8" name="Picture 7" descr="Kromek Array Retouched 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3760652"/>
            <a:ext cx="2996192" cy="1525736"/>
          </a:xfrm>
          <a:prstGeom prst="rect">
            <a:avLst/>
          </a:prstGeom>
        </p:spPr>
      </p:pic>
      <p:pic>
        <p:nvPicPr>
          <p:cNvPr id="9" name="Picture 8" descr="Nexis Cutou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4828" y="1928802"/>
            <a:ext cx="2843452" cy="1000131"/>
          </a:xfrm>
          <a:prstGeom prst="rect">
            <a:avLst/>
          </a:prstGeom>
        </p:spPr>
      </p:pic>
      <p:pic>
        <p:nvPicPr>
          <p:cNvPr id="10" name="Picture 9" descr="Rena Wafer, Xena Nexi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58" y="3337118"/>
            <a:ext cx="2357454" cy="2092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Advantages of </a:t>
            </a:r>
            <a:r>
              <a:rPr lang="en-GB" dirty="0" err="1" smtClean="0"/>
              <a:t>CdTe</a:t>
            </a:r>
            <a:r>
              <a:rPr lang="en-GB" dirty="0" smtClean="0"/>
              <a:t> systems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5" name="Picture 4" descr="Advantages of CdTe system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6818" y="1041858"/>
            <a:ext cx="7918704" cy="4315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Advantages of Kromek materials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pic>
        <p:nvPicPr>
          <p:cNvPr id="5" name="Picture 4" descr="4 inch waf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5176" y="1271016"/>
            <a:ext cx="8613648" cy="4315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State-of-the-art operations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pic>
        <p:nvPicPr>
          <p:cNvPr id="4" name="Picture 3" descr="Cleanroom Mont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8313" y="1412875"/>
            <a:ext cx="8249385" cy="4449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Multi-tube Physical Vapour Transport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4" name="Text Box 34"/>
          <p:cNvSpPr txBox="1">
            <a:spLocks noChangeArrowheads="1"/>
          </p:cNvSpPr>
          <p:nvPr/>
        </p:nvSpPr>
        <p:spPr bwMode="auto">
          <a:xfrm>
            <a:off x="285720" y="5500702"/>
            <a:ext cx="6397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/>
              <a:t>source</a:t>
            </a:r>
            <a:endParaRPr lang="en-US" sz="1200" dirty="0"/>
          </a:p>
        </p:txBody>
      </p:sp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1571604" y="5500702"/>
            <a:ext cx="623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/>
              <a:t>crystal</a:t>
            </a:r>
            <a:endParaRPr lang="en-US" sz="1200" dirty="0"/>
          </a:p>
        </p:txBody>
      </p:sp>
      <p:grpSp>
        <p:nvGrpSpPr>
          <p:cNvPr id="6" name="Group 5"/>
          <p:cNvGrpSpPr/>
          <p:nvPr/>
        </p:nvGrpSpPr>
        <p:grpSpPr>
          <a:xfrm>
            <a:off x="571472" y="4857760"/>
            <a:ext cx="1504958" cy="428628"/>
            <a:chOff x="781026" y="2643182"/>
            <a:chExt cx="2667000" cy="720725"/>
          </a:xfrm>
        </p:grpSpPr>
        <p:sp>
          <p:nvSpPr>
            <p:cNvPr id="7" name="Rectangle 33" descr="Wide downward diagonal"/>
            <p:cNvSpPr>
              <a:spLocks noChangeArrowheads="1"/>
            </p:cNvSpPr>
            <p:nvPr/>
          </p:nvSpPr>
          <p:spPr bwMode="auto">
            <a:xfrm>
              <a:off x="2655864" y="2643182"/>
              <a:ext cx="287337" cy="719137"/>
            </a:xfrm>
            <a:prstGeom prst="rect">
              <a:avLst/>
            </a:prstGeom>
            <a:pattFill prst="wdDnDiag">
              <a:fgClr>
                <a:srgbClr val="33CC33"/>
              </a:fgClr>
              <a:bgClr>
                <a:srgbClr val="FFFFFF"/>
              </a:bgClr>
            </a:pattFill>
            <a:ln w="0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AutoShape 32" descr="Wide downward diagonal"/>
            <p:cNvSpPr>
              <a:spLocks noChangeArrowheads="1"/>
            </p:cNvSpPr>
            <p:nvPr/>
          </p:nvSpPr>
          <p:spPr bwMode="auto">
            <a:xfrm rot="5400000">
              <a:off x="2836045" y="2750338"/>
              <a:ext cx="719137" cy="504825"/>
            </a:xfrm>
            <a:prstGeom prst="triangle">
              <a:avLst>
                <a:gd name="adj" fmla="val 50000"/>
              </a:avLst>
            </a:prstGeom>
            <a:pattFill prst="wdDnDiag">
              <a:fgClr>
                <a:srgbClr val="33CC33"/>
              </a:fgClr>
              <a:bgClr>
                <a:srgbClr val="FFFFFF"/>
              </a:bgClr>
            </a:pattFill>
            <a:ln w="0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214414" y="2643182"/>
              <a:ext cx="1728787" cy="0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1214414" y="3362319"/>
              <a:ext cx="1728787" cy="0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2943201" y="2643182"/>
              <a:ext cx="504825" cy="358775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V="1">
              <a:off x="2943201" y="3001957"/>
              <a:ext cx="504825" cy="360362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24"/>
            <p:cNvSpPr>
              <a:spLocks noChangeShapeType="1"/>
            </p:cNvSpPr>
            <p:nvPr/>
          </p:nvSpPr>
          <p:spPr bwMode="auto">
            <a:xfrm>
              <a:off x="1863701" y="3001957"/>
              <a:ext cx="5032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AutoShape 31" descr="Wide downward diagonal"/>
            <p:cNvSpPr>
              <a:spLocks noChangeArrowheads="1"/>
            </p:cNvSpPr>
            <p:nvPr/>
          </p:nvSpPr>
          <p:spPr bwMode="auto">
            <a:xfrm>
              <a:off x="782614" y="2643182"/>
              <a:ext cx="431800" cy="719137"/>
            </a:xfrm>
            <a:prstGeom prst="moon">
              <a:avLst>
                <a:gd name="adj" fmla="val 87500"/>
              </a:avLst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Arc 37"/>
            <p:cNvSpPr>
              <a:spLocks/>
            </p:cNvSpPr>
            <p:nvPr/>
          </p:nvSpPr>
          <p:spPr bwMode="auto">
            <a:xfrm flipH="1">
              <a:off x="781026" y="2643182"/>
              <a:ext cx="431800" cy="360362"/>
            </a:xfrm>
            <a:custGeom>
              <a:avLst/>
              <a:gdLst>
                <a:gd name="T0" fmla="*/ 0 w 21600"/>
                <a:gd name="T1" fmla="*/ 0 h 21600"/>
                <a:gd name="T2" fmla="*/ 431800 w 21600"/>
                <a:gd name="T3" fmla="*/ 360362 h 21600"/>
                <a:gd name="T4" fmla="*/ 0 w 21600"/>
                <a:gd name="T5" fmla="*/ 360362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Arc 38"/>
            <p:cNvSpPr>
              <a:spLocks/>
            </p:cNvSpPr>
            <p:nvPr/>
          </p:nvSpPr>
          <p:spPr bwMode="auto">
            <a:xfrm flipH="1" flipV="1">
              <a:off x="781026" y="3003544"/>
              <a:ext cx="433388" cy="360363"/>
            </a:xfrm>
            <a:custGeom>
              <a:avLst/>
              <a:gdLst>
                <a:gd name="T0" fmla="*/ 0 w 21600"/>
                <a:gd name="T1" fmla="*/ 0 h 21600"/>
                <a:gd name="T2" fmla="*/ 433388 w 21600"/>
                <a:gd name="T3" fmla="*/ 360363 h 21600"/>
                <a:gd name="T4" fmla="*/ 0 w 21600"/>
                <a:gd name="T5" fmla="*/ 36036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17" name="Picture 16" descr="InSitu Monitoring Modifi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7" y="1071546"/>
            <a:ext cx="5331914" cy="3590046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1071538" y="3857628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oup 18"/>
          <p:cNvGrpSpPr/>
          <p:nvPr/>
        </p:nvGrpSpPr>
        <p:grpSpPr>
          <a:xfrm>
            <a:off x="928662" y="2143116"/>
            <a:ext cx="2928958" cy="2054225"/>
            <a:chOff x="1428728" y="2143116"/>
            <a:chExt cx="2928958" cy="2054225"/>
          </a:xfrm>
        </p:grpSpPr>
        <p:sp>
          <p:nvSpPr>
            <p:cNvPr id="20" name="Rectangle 9" descr="Wide downward diagonal"/>
            <p:cNvSpPr>
              <a:spLocks noChangeArrowheads="1"/>
            </p:cNvSpPr>
            <p:nvPr/>
          </p:nvSpPr>
          <p:spPr bwMode="auto">
            <a:xfrm>
              <a:off x="2940030" y="2503478"/>
              <a:ext cx="433387" cy="215900"/>
            </a:xfrm>
            <a:prstGeom prst="rect">
              <a:avLst/>
            </a:prstGeom>
            <a:pattFill prst="wdDnDiag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>
              <a:off x="2940030" y="2430453"/>
              <a:ext cx="0" cy="288925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Line 11"/>
            <p:cNvSpPr>
              <a:spLocks noChangeShapeType="1"/>
            </p:cNvSpPr>
            <p:nvPr/>
          </p:nvSpPr>
          <p:spPr bwMode="auto">
            <a:xfrm>
              <a:off x="3373417" y="2430453"/>
              <a:ext cx="0" cy="288925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Line 12"/>
            <p:cNvSpPr>
              <a:spLocks noChangeShapeType="1"/>
            </p:cNvSpPr>
            <p:nvPr/>
          </p:nvSpPr>
          <p:spPr bwMode="auto">
            <a:xfrm>
              <a:off x="2940030" y="2719378"/>
              <a:ext cx="433387" cy="0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Rectangle 14"/>
            <p:cNvSpPr>
              <a:spLocks noChangeArrowheads="1"/>
            </p:cNvSpPr>
            <p:nvPr/>
          </p:nvSpPr>
          <p:spPr bwMode="auto">
            <a:xfrm>
              <a:off x="2830492" y="3333741"/>
              <a:ext cx="650875" cy="163512"/>
            </a:xfrm>
            <a:prstGeom prst="rect">
              <a:avLst/>
            </a:prstGeom>
            <a:solidFill>
              <a:srgbClr val="CC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15"/>
            <p:cNvSpPr>
              <a:spLocks noChangeShapeType="1"/>
            </p:cNvSpPr>
            <p:nvPr/>
          </p:nvSpPr>
          <p:spPr bwMode="auto">
            <a:xfrm>
              <a:off x="2795567" y="2503478"/>
              <a:ext cx="11113" cy="1477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16"/>
            <p:cNvSpPr>
              <a:spLocks noChangeShapeType="1"/>
            </p:cNvSpPr>
            <p:nvPr/>
          </p:nvSpPr>
          <p:spPr bwMode="auto">
            <a:xfrm>
              <a:off x="3516292" y="2503478"/>
              <a:ext cx="9525" cy="1477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Rectangle 17" descr="Dark downward diagonal"/>
            <p:cNvSpPr>
              <a:spLocks noChangeArrowheads="1"/>
            </p:cNvSpPr>
            <p:nvPr/>
          </p:nvSpPr>
          <p:spPr bwMode="auto">
            <a:xfrm>
              <a:off x="2832080" y="3438516"/>
              <a:ext cx="647700" cy="323850"/>
            </a:xfrm>
            <a:prstGeom prst="rect">
              <a:avLst/>
            </a:prstGeom>
            <a:pattFill prst="dkDnDiag">
              <a:fgClr>
                <a:schemeClr val="accent2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18"/>
            <p:cNvSpPr>
              <a:spLocks noChangeShapeType="1"/>
            </p:cNvSpPr>
            <p:nvPr/>
          </p:nvSpPr>
          <p:spPr bwMode="auto">
            <a:xfrm flipV="1">
              <a:off x="2830492" y="3259128"/>
              <a:ext cx="1588" cy="138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Line 19"/>
            <p:cNvSpPr>
              <a:spLocks noChangeShapeType="1"/>
            </p:cNvSpPr>
            <p:nvPr/>
          </p:nvSpPr>
          <p:spPr bwMode="auto">
            <a:xfrm flipV="1">
              <a:off x="3481367" y="3259128"/>
              <a:ext cx="1588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Rectangle 20"/>
            <p:cNvSpPr>
              <a:spLocks noChangeArrowheads="1"/>
            </p:cNvSpPr>
            <p:nvPr/>
          </p:nvSpPr>
          <p:spPr bwMode="auto">
            <a:xfrm>
              <a:off x="2830492" y="3259128"/>
              <a:ext cx="647700" cy="74613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21"/>
            <p:cNvSpPr>
              <a:spLocks noChangeShapeType="1"/>
            </p:cNvSpPr>
            <p:nvPr/>
          </p:nvSpPr>
          <p:spPr bwMode="auto">
            <a:xfrm>
              <a:off x="3167042" y="3946516"/>
              <a:ext cx="0" cy="250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Arc 22"/>
            <p:cNvSpPr>
              <a:spLocks/>
            </p:cNvSpPr>
            <p:nvPr/>
          </p:nvSpPr>
          <p:spPr bwMode="auto">
            <a:xfrm rot="10800000">
              <a:off x="2814617" y="3779828"/>
              <a:ext cx="88900" cy="88900"/>
            </a:xfrm>
            <a:custGeom>
              <a:avLst/>
              <a:gdLst>
                <a:gd name="T0" fmla="*/ 0 w 21600"/>
                <a:gd name="T1" fmla="*/ 0 h 21600"/>
                <a:gd name="T2" fmla="*/ 88900 w 21600"/>
                <a:gd name="T3" fmla="*/ 88900 h 21600"/>
                <a:gd name="T4" fmla="*/ 0 w 21600"/>
                <a:gd name="T5" fmla="*/ 889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Arc 23"/>
            <p:cNvSpPr>
              <a:spLocks/>
            </p:cNvSpPr>
            <p:nvPr/>
          </p:nvSpPr>
          <p:spPr bwMode="auto">
            <a:xfrm rot="10800000" flipH="1">
              <a:off x="3382942" y="3802053"/>
              <a:ext cx="107950" cy="71438"/>
            </a:xfrm>
            <a:custGeom>
              <a:avLst/>
              <a:gdLst>
                <a:gd name="T0" fmla="*/ 0 w 21600"/>
                <a:gd name="T1" fmla="*/ 0 h 21600"/>
                <a:gd name="T2" fmla="*/ 107950 w 21600"/>
                <a:gd name="T3" fmla="*/ 71438 h 21600"/>
                <a:gd name="T4" fmla="*/ 0 w 21600"/>
                <a:gd name="T5" fmla="*/ 7143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Arc 24"/>
            <p:cNvSpPr>
              <a:spLocks/>
            </p:cNvSpPr>
            <p:nvPr/>
          </p:nvSpPr>
          <p:spPr bwMode="auto">
            <a:xfrm>
              <a:off x="3059092" y="3873491"/>
              <a:ext cx="107950" cy="88900"/>
            </a:xfrm>
            <a:custGeom>
              <a:avLst/>
              <a:gdLst>
                <a:gd name="T0" fmla="*/ 0 w 21600"/>
                <a:gd name="T1" fmla="*/ 0 h 21600"/>
                <a:gd name="T2" fmla="*/ 107950 w 21600"/>
                <a:gd name="T3" fmla="*/ 88900 h 21600"/>
                <a:gd name="T4" fmla="*/ 0 w 21600"/>
                <a:gd name="T5" fmla="*/ 889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Arc 25"/>
            <p:cNvSpPr>
              <a:spLocks/>
            </p:cNvSpPr>
            <p:nvPr/>
          </p:nvSpPr>
          <p:spPr bwMode="auto">
            <a:xfrm flipH="1">
              <a:off x="3167042" y="3873491"/>
              <a:ext cx="88900" cy="88900"/>
            </a:xfrm>
            <a:custGeom>
              <a:avLst/>
              <a:gdLst>
                <a:gd name="T0" fmla="*/ 0 w 21600"/>
                <a:gd name="T1" fmla="*/ 0 h 21600"/>
                <a:gd name="T2" fmla="*/ 88900 w 21600"/>
                <a:gd name="T3" fmla="*/ 88900 h 21600"/>
                <a:gd name="T4" fmla="*/ 0 w 21600"/>
                <a:gd name="T5" fmla="*/ 889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Line 26"/>
            <p:cNvSpPr>
              <a:spLocks noChangeShapeType="1"/>
            </p:cNvSpPr>
            <p:nvPr/>
          </p:nvSpPr>
          <p:spPr bwMode="auto">
            <a:xfrm>
              <a:off x="2903517" y="3868728"/>
              <a:ext cx="15557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Line 27"/>
            <p:cNvSpPr>
              <a:spLocks noChangeShapeType="1"/>
            </p:cNvSpPr>
            <p:nvPr/>
          </p:nvSpPr>
          <p:spPr bwMode="auto">
            <a:xfrm>
              <a:off x="3238480" y="3873491"/>
              <a:ext cx="1793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Arc 28"/>
            <p:cNvSpPr>
              <a:spLocks/>
            </p:cNvSpPr>
            <p:nvPr/>
          </p:nvSpPr>
          <p:spPr bwMode="auto">
            <a:xfrm>
              <a:off x="3155930" y="2143116"/>
              <a:ext cx="360362" cy="360362"/>
            </a:xfrm>
            <a:custGeom>
              <a:avLst/>
              <a:gdLst>
                <a:gd name="T0" fmla="*/ 0 w 21600"/>
                <a:gd name="T1" fmla="*/ 0 h 21600"/>
                <a:gd name="T2" fmla="*/ 360362 w 21600"/>
                <a:gd name="T3" fmla="*/ 360362 h 21600"/>
                <a:gd name="T4" fmla="*/ 0 w 21600"/>
                <a:gd name="T5" fmla="*/ 360362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Arc 29"/>
            <p:cNvSpPr>
              <a:spLocks/>
            </p:cNvSpPr>
            <p:nvPr/>
          </p:nvSpPr>
          <p:spPr bwMode="auto">
            <a:xfrm flipH="1">
              <a:off x="2795567" y="2143116"/>
              <a:ext cx="360363" cy="360362"/>
            </a:xfrm>
            <a:custGeom>
              <a:avLst/>
              <a:gdLst>
                <a:gd name="T0" fmla="*/ 0 w 21600"/>
                <a:gd name="T1" fmla="*/ 0 h 21600"/>
                <a:gd name="T2" fmla="*/ 360363 w 21600"/>
                <a:gd name="T3" fmla="*/ 360362 h 21600"/>
                <a:gd name="T4" fmla="*/ 0 w 21600"/>
                <a:gd name="T5" fmla="*/ 360362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31"/>
            <p:cNvSpPr>
              <a:spLocks noChangeShapeType="1"/>
            </p:cNvSpPr>
            <p:nvPr/>
          </p:nvSpPr>
          <p:spPr bwMode="auto">
            <a:xfrm>
              <a:off x="2868592" y="2503478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Line 32"/>
            <p:cNvSpPr>
              <a:spLocks noChangeShapeType="1"/>
            </p:cNvSpPr>
            <p:nvPr/>
          </p:nvSpPr>
          <p:spPr bwMode="auto">
            <a:xfrm>
              <a:off x="3443267" y="2503478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Line 39"/>
            <p:cNvSpPr>
              <a:spLocks noChangeShapeType="1"/>
            </p:cNvSpPr>
            <p:nvPr/>
          </p:nvSpPr>
          <p:spPr bwMode="auto">
            <a:xfrm flipH="1" flipV="1">
              <a:off x="2076430" y="3151178"/>
              <a:ext cx="792162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Text Box 41"/>
            <p:cNvSpPr txBox="1">
              <a:spLocks noChangeArrowheads="1"/>
            </p:cNvSpPr>
            <p:nvPr/>
          </p:nvSpPr>
          <p:spPr bwMode="auto">
            <a:xfrm>
              <a:off x="1643042" y="2216141"/>
              <a:ext cx="7207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GB" sz="1000" dirty="0"/>
                <a:t>source</a:t>
              </a:r>
              <a:endParaRPr lang="en-US" sz="1000" dirty="0"/>
            </a:p>
          </p:txBody>
        </p:sp>
        <p:sp>
          <p:nvSpPr>
            <p:cNvPr id="44" name="Line 42"/>
            <p:cNvSpPr>
              <a:spLocks noChangeShapeType="1"/>
            </p:cNvSpPr>
            <p:nvPr/>
          </p:nvSpPr>
          <p:spPr bwMode="auto">
            <a:xfrm>
              <a:off x="2292330" y="2287578"/>
              <a:ext cx="792162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49"/>
            <p:cNvSpPr>
              <a:spLocks noChangeShapeType="1"/>
            </p:cNvSpPr>
            <p:nvPr/>
          </p:nvSpPr>
          <p:spPr bwMode="auto">
            <a:xfrm>
              <a:off x="3084492" y="3006716"/>
              <a:ext cx="0" cy="14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50"/>
            <p:cNvSpPr>
              <a:spLocks noChangeShapeType="1"/>
            </p:cNvSpPr>
            <p:nvPr/>
          </p:nvSpPr>
          <p:spPr bwMode="auto">
            <a:xfrm>
              <a:off x="3155930" y="3006716"/>
              <a:ext cx="0" cy="144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51"/>
            <p:cNvSpPr>
              <a:spLocks noChangeShapeType="1"/>
            </p:cNvSpPr>
            <p:nvPr/>
          </p:nvSpPr>
          <p:spPr bwMode="auto">
            <a:xfrm>
              <a:off x="3155930" y="3006716"/>
              <a:ext cx="3603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52"/>
            <p:cNvSpPr>
              <a:spLocks noChangeShapeType="1"/>
            </p:cNvSpPr>
            <p:nvPr/>
          </p:nvSpPr>
          <p:spPr bwMode="auto">
            <a:xfrm flipH="1">
              <a:off x="2795567" y="3006716"/>
              <a:ext cx="2889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Right Arrow 48"/>
            <p:cNvSpPr/>
            <p:nvPr/>
          </p:nvSpPr>
          <p:spPr>
            <a:xfrm>
              <a:off x="3643306" y="2214554"/>
              <a:ext cx="714380" cy="35719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 Box 41"/>
            <p:cNvSpPr txBox="1">
              <a:spLocks noChangeArrowheads="1"/>
            </p:cNvSpPr>
            <p:nvPr/>
          </p:nvSpPr>
          <p:spPr bwMode="auto">
            <a:xfrm>
              <a:off x="1428728" y="3000372"/>
              <a:ext cx="7207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GB" sz="1000" dirty="0" smtClean="0"/>
                <a:t>crystal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142984"/>
            <a:ext cx="850112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A comprehensive modelling tool that can be used for detector design and analysis.</a:t>
            </a: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Production and Transport of Radiation</a:t>
            </a:r>
          </a:p>
          <a:p>
            <a:pPr marL="342900" indent="-342900">
              <a:buAutoNum type="arabicPeriod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Ionisation of the Semiconductor</a:t>
            </a:r>
          </a:p>
          <a:p>
            <a:pPr marL="342900" indent="-342900">
              <a:buAutoNum type="arabicPeriod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Separation and Acceleration of Electrons and Holes by the Electric Field</a:t>
            </a:r>
          </a:p>
          <a:p>
            <a:pPr marL="342900" indent="-342900">
              <a:buAutoNum type="arabicPeriod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Transport of Charge Carriers within the semiconductor and induction of charge on the electrodes ( formation of charge pulse)</a:t>
            </a:r>
          </a:p>
          <a:p>
            <a:pPr marL="342900" indent="-342900">
              <a:buAutoNum type="arabicPeriod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Amplification and Processing of the Charge Pulse</a:t>
            </a: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This can be achieved in 3 steps;  </a:t>
            </a:r>
          </a:p>
          <a:p>
            <a:endParaRPr lang="en-GB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Geant4</a:t>
            </a:r>
          </a:p>
          <a:p>
            <a:pPr marL="342900" indent="-342900">
              <a:buAutoNum type="arabicPeriod"/>
            </a:pPr>
            <a:endParaRPr lang="en-GB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COMSOL (Finite Element Method for Device Modelling)</a:t>
            </a:r>
          </a:p>
          <a:p>
            <a:pPr marL="342900" indent="-342900">
              <a:buAutoNum type="arabicPeriod"/>
            </a:pPr>
            <a:endParaRPr lang="en-GB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LABVIEW (Post Signal Processing)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7158" y="357166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Modelling – Monte Carlo and FEM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2200" y="35789"/>
            <a:ext cx="8229600" cy="1143000"/>
          </a:xfrm>
        </p:spPr>
        <p:txBody>
          <a:bodyPr/>
          <a:lstStyle/>
          <a:p>
            <a:r>
              <a:rPr lang="en-GB" dirty="0" smtClean="0"/>
              <a:t>Modelling – Monte Carlo and FEM</a:t>
            </a:r>
            <a:endParaRPr lang="en-GB" dirty="0"/>
          </a:p>
        </p:txBody>
      </p:sp>
      <p:pic>
        <p:nvPicPr>
          <p:cNvPr id="5" name="Picture 4" descr="15mm_DTRA_Jig_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66" y="1214422"/>
            <a:ext cx="2571768" cy="2571768"/>
          </a:xfrm>
          <a:prstGeom prst="rect">
            <a:avLst/>
          </a:prstGeom>
        </p:spPr>
      </p:pic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4572000" y="1412875"/>
            <a:ext cx="4141788" cy="4679949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3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Monte Carlo Modelling for Detector modules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3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For full </a:t>
            </a:r>
            <a:r>
              <a:rPr lang="en-GB" kern="0" dirty="0" err="1" smtClean="0">
                <a:latin typeface="Arial" pitchFamily="34" charset="0"/>
                <a:cs typeface="Arial" pitchFamily="34" charset="0"/>
              </a:rPr>
              <a:t>dectector</a:t>
            </a:r>
            <a:r>
              <a:rPr lang="en-GB" kern="0" dirty="0" smtClean="0">
                <a:latin typeface="Arial" pitchFamily="34" charset="0"/>
                <a:cs typeface="Arial" pitchFamily="34" charset="0"/>
              </a:rPr>
              <a:t> designs- industrial, medical and security.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3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Energy Deposition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3"/>
              </a:buBlip>
              <a:defRPr/>
            </a:pPr>
            <a:r>
              <a:rPr lang="en-GB" sz="1600" kern="0" dirty="0" smtClean="0">
                <a:latin typeface="Arial" pitchFamily="34" charset="0"/>
                <a:cs typeface="Arial" pitchFamily="34" charset="0"/>
              </a:rPr>
              <a:t>Interaction positions</a:t>
            </a:r>
            <a:endParaRPr lang="en-GB" sz="1600" kern="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3"/>
              </a:buBlip>
              <a:defRPr/>
            </a:pPr>
            <a:endParaRPr lang="en-GB" kern="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Times" pitchFamily="124" charset="0"/>
              <a:buBlip>
                <a:blip r:embed="rId3"/>
              </a:buBlip>
              <a:defRPr/>
            </a:pPr>
            <a:endParaRPr lang="en-GB" sz="1600" kern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Cs137_collimated_xyz_energ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4000504"/>
            <a:ext cx="3799432" cy="17859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FEM- </a:t>
            </a:r>
            <a:r>
              <a:rPr lang="en-GB" dirty="0" err="1" smtClean="0"/>
              <a:t>Comsol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142984"/>
            <a:ext cx="85011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Because of the complexity of these devices direct mapping of pulse shapes is impractical. The charge-carrier continuity equation must be solved for each point, this becomes prohibitive for complex electrode structures.</a:t>
            </a:r>
          </a:p>
          <a:p>
            <a:pPr algn="just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dirty="0" err="1" smtClean="0">
                <a:latin typeface="Arial" pitchFamily="34" charset="0"/>
                <a:cs typeface="Arial" pitchFamily="34" charset="0"/>
              </a:rPr>
              <a:t>Prettyman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introduced a new method for mapping charge pulses by solving the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adjoint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 carrier equation which yields a time and position dependent map that contains all possible charge pulses that can be produced by the detector for charge generated at discrete locations.</a:t>
            </a:r>
          </a:p>
          <a:p>
            <a:endParaRPr lang="en-GB" b="1" dirty="0" smtClean="0"/>
          </a:p>
          <a:p>
            <a:endParaRPr lang="en-GB" b="1" dirty="0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1285875" y="2786063"/>
          <a:ext cx="6940550" cy="1000125"/>
        </p:xfrm>
        <a:graphic>
          <a:graphicData uri="http://schemas.openxmlformats.org/presentationml/2006/ole">
            <p:oleObj spid="_x0000_s34818" name="Equation" r:id="rId3" imgW="290808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Induction Efficiency Maps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pic>
        <p:nvPicPr>
          <p:cNvPr id="4" name="Picture 3" descr="cie_slice_2m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1428736"/>
            <a:ext cx="1863759" cy="1863759"/>
          </a:xfrm>
          <a:prstGeom prst="rect">
            <a:avLst/>
          </a:prstGeom>
        </p:spPr>
      </p:pic>
      <p:pic>
        <p:nvPicPr>
          <p:cNvPr id="5" name="Picture 4" descr="wp_slice_2m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3714752"/>
            <a:ext cx="2000264" cy="2085383"/>
          </a:xfrm>
          <a:prstGeom prst="rect">
            <a:avLst/>
          </a:prstGeom>
        </p:spPr>
      </p:pic>
      <p:pic>
        <p:nvPicPr>
          <p:cNvPr id="6" name="Picture 5" descr="15mm_CIE_sli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1285860"/>
            <a:ext cx="2214578" cy="2214578"/>
          </a:xfrm>
          <a:prstGeom prst="rect">
            <a:avLst/>
          </a:prstGeom>
        </p:spPr>
      </p:pic>
      <p:pic>
        <p:nvPicPr>
          <p:cNvPr id="7" name="Picture 6" descr="15mm_WP_sli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3571876"/>
            <a:ext cx="2143140" cy="2143140"/>
          </a:xfrm>
          <a:prstGeom prst="rect">
            <a:avLst/>
          </a:prstGeom>
        </p:spPr>
      </p:pic>
      <p:pic>
        <p:nvPicPr>
          <p:cNvPr id="8" name="Picture 7" descr="5mm_CIE_slic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868" y="1428736"/>
            <a:ext cx="1857388" cy="1857388"/>
          </a:xfrm>
          <a:prstGeom prst="rect">
            <a:avLst/>
          </a:prstGeom>
        </p:spPr>
      </p:pic>
      <p:pic>
        <p:nvPicPr>
          <p:cNvPr id="9" name="Picture 8" descr="5mm_WP_sli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00430" y="3786190"/>
            <a:ext cx="1857388" cy="18573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0034" y="3332016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  15mm			5mm			    2mm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 </a:t>
            </a:r>
            <a:r>
              <a:rPr lang="en-GB" dirty="0" err="1" smtClean="0"/>
              <a:t>vs</a:t>
            </a:r>
            <a:r>
              <a:rPr lang="en-GB" dirty="0" smtClean="0"/>
              <a:t> Simulation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867788" y="6004153"/>
            <a:ext cx="2133600" cy="333375"/>
          </a:xfrm>
        </p:spPr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0" y="1142984"/>
            <a:ext cx="3428992" cy="4214842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2mm, 5mm and 15mm thick detectors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sz="1600" kern="0" dirty="0" smtClean="0">
                <a:latin typeface="Arial" pitchFamily="34" charset="0"/>
                <a:cs typeface="Arial" pitchFamily="34" charset="0"/>
              </a:rPr>
              <a:t>Largest at present 20x20x15mm</a:t>
            </a:r>
            <a:endParaRPr lang="en-GB" sz="1600" kern="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15mm needs DOI correction because of limited electron lifetime and diffusion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5mm needs DOI because of Weighting Potential effects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Using RENA ASICs from Nova – good for spectroscopy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endParaRPr lang="en-GB" sz="1600" kern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2D_sweep_ou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6521237" y="2979961"/>
            <a:ext cx="1888004" cy="2643206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357298"/>
            <a:ext cx="2495869" cy="4114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 rot="5400000">
            <a:off x="4608513" y="267810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4608513" y="410686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43306" y="5429264"/>
            <a:ext cx="2857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Segoe UI Symbol" pitchFamily="34" charset="0"/>
                <a:ea typeface="Segoe UI Symbol" pitchFamily="34" charset="0"/>
              </a:rPr>
              <a:t>CIE at -300V, 0.1, 0.5, 1</a:t>
            </a:r>
            <a:r>
              <a:rPr lang="en-GB" sz="1400" dirty="0" smtClean="0">
                <a:latin typeface="Segoe UI Symbol" pitchFamily="34" charset="0"/>
                <a:ea typeface="Segoe UI Symbol" pitchFamily="34" charset="0"/>
                <a:sym typeface="Symbol"/>
              </a:rPr>
              <a:t>s</a:t>
            </a:r>
            <a:endParaRPr lang="en-GB" sz="1400" dirty="0">
              <a:latin typeface="Segoe UI Symbol" pitchFamily="34" charset="0"/>
              <a:ea typeface="Segoe UI Symbo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00794" y="1428736"/>
            <a:ext cx="26432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>
                <a:latin typeface="Segoe UI Symbol" pitchFamily="34" charset="0"/>
                <a:ea typeface="Segoe UI Symbol" pitchFamily="34" charset="0"/>
              </a:rPr>
              <a:t>As reverse bias is increased, the CIE gets closer to </a:t>
            </a:r>
            <a:r>
              <a:rPr lang="en-GB" sz="1400" dirty="0" smtClean="0">
                <a:latin typeface="Segoe UI Symbol" pitchFamily="34" charset="0"/>
                <a:ea typeface="Segoe UI Symbol" pitchFamily="34" charset="0"/>
              </a:rPr>
              <a:t>1 hence the </a:t>
            </a:r>
            <a:r>
              <a:rPr lang="en-GB" sz="1400" dirty="0" err="1" smtClean="0">
                <a:latin typeface="Segoe UI Symbol" pitchFamily="34" charset="0"/>
                <a:ea typeface="Segoe UI Symbol" pitchFamily="34" charset="0"/>
              </a:rPr>
              <a:t>photopeak</a:t>
            </a:r>
            <a:r>
              <a:rPr lang="en-GB" sz="1400" dirty="0" smtClean="0">
                <a:latin typeface="Segoe UI Symbol" pitchFamily="34" charset="0"/>
                <a:ea typeface="Segoe UI Symbol" pitchFamily="34" charset="0"/>
              </a:rPr>
              <a:t> moves right. </a:t>
            </a:r>
          </a:p>
          <a:p>
            <a:pPr algn="just"/>
            <a:endParaRPr lang="en-GB" sz="1400" dirty="0" smtClean="0">
              <a:latin typeface="Segoe UI Symbol" pitchFamily="34" charset="0"/>
              <a:ea typeface="Segoe UI Symbol" pitchFamily="34" charset="0"/>
            </a:endParaRPr>
          </a:p>
          <a:p>
            <a:pPr algn="just"/>
            <a:r>
              <a:rPr lang="en-GB" sz="1400" dirty="0" smtClean="0">
                <a:latin typeface="Segoe UI Symbol" pitchFamily="34" charset="0"/>
                <a:ea typeface="Segoe UI Symbol" pitchFamily="34" charset="0"/>
              </a:rPr>
              <a:t>Large depth dependency in the CIE remains, hence there is a long tail on the </a:t>
            </a:r>
            <a:r>
              <a:rPr lang="en-GB" sz="1400" dirty="0" err="1" smtClean="0">
                <a:latin typeface="Segoe UI Symbol" pitchFamily="34" charset="0"/>
                <a:ea typeface="Segoe UI Symbol" pitchFamily="34" charset="0"/>
              </a:rPr>
              <a:t>photopeak</a:t>
            </a:r>
            <a:r>
              <a:rPr lang="en-GB" sz="1400" dirty="0" smtClean="0">
                <a:latin typeface="Segoe UI Symbol" pitchFamily="34" charset="0"/>
                <a:ea typeface="Segoe UI Symbol" pitchFamily="34" charset="0"/>
              </a:rPr>
              <a:t>.</a:t>
            </a:r>
            <a:endParaRPr lang="en-GB" sz="1400" dirty="0">
              <a:latin typeface="Segoe UI Symbol" pitchFamily="34" charset="0"/>
              <a:ea typeface="Segoe UI Symbo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H="1">
            <a:off x="7000892" y="3286124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2757" y="1412875"/>
            <a:ext cx="6798486" cy="1845513"/>
          </a:xfrm>
        </p:spPr>
        <p:txBody>
          <a:bodyPr/>
          <a:lstStyle/>
          <a:p>
            <a:pPr marL="226800" indent="-22680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600" kern="0" dirty="0" smtClean="0"/>
              <a:t>	</a:t>
            </a:r>
            <a:r>
              <a:rPr lang="en-GB" sz="2000" kern="0" dirty="0" smtClean="0"/>
              <a:t>To be the leading provider of digital colour x-ray imaging enabling direct materials identification in the security, medical, industrial inspection and defence markets</a:t>
            </a:r>
          </a:p>
          <a:p>
            <a:pPr algn="ctr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pic>
        <p:nvPicPr>
          <p:cNvPr id="5" name="Picture 4" descr="Market Matrix 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9940" y="3429000"/>
            <a:ext cx="5629264" cy="14689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Kromek </a:t>
            </a:r>
            <a:r>
              <a:rPr lang="en-GB" dirty="0" err="1" smtClean="0"/>
              <a:t>Identifier</a:t>
            </a:r>
            <a:r>
              <a:rPr lang="en-GB" baseline="30000" dirty="0" err="1" smtClean="0"/>
              <a:t>TM</a:t>
            </a:r>
            <a:r>
              <a:rPr lang="en-GB" dirty="0" smtClean="0"/>
              <a:t> – liquid explosive bottle scanner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4572000" y="1412875"/>
            <a:ext cx="4141788" cy="4679949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kern="0" dirty="0">
                <a:latin typeface="Arial" pitchFamily="34" charset="0"/>
                <a:cs typeface="Arial" pitchFamily="34" charset="0"/>
              </a:rPr>
              <a:t>Identifies the presence of hazardous liquids in containers </a:t>
            </a:r>
            <a:r>
              <a:rPr lang="en-GB" sz="1600" kern="0" dirty="0" smtClean="0">
                <a:latin typeface="Arial" pitchFamily="34" charset="0"/>
                <a:cs typeface="Arial" pitchFamily="34" charset="0"/>
              </a:rPr>
              <a:t>(liquids</a:t>
            </a:r>
            <a:r>
              <a:rPr lang="en-GB" sz="1600" kern="0" dirty="0">
                <a:latin typeface="Arial" pitchFamily="34" charset="0"/>
                <a:cs typeface="Arial" pitchFamily="34" charset="0"/>
              </a:rPr>
              <a:t>, aerosols and gels</a:t>
            </a:r>
            <a:r>
              <a:rPr lang="en-GB" sz="1600" kern="0" dirty="0" smtClean="0">
                <a:latin typeface="Arial" pitchFamily="34" charset="0"/>
                <a:cs typeface="Arial" pitchFamily="34" charset="0"/>
              </a:rPr>
              <a:t>)</a:t>
            </a:r>
            <a:endParaRPr lang="en-GB" sz="1600" kern="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Industry’s lowest false alarm rate</a:t>
            </a:r>
            <a:endParaRPr lang="en-GB" kern="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Scans all type/shapes container (coloured, clear and opaque glass, plastic, metal and cardboard)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Scans in less than 20 </a:t>
            </a:r>
            <a:r>
              <a:rPr lang="en-GB" kern="0" dirty="0" err="1" smtClean="0">
                <a:latin typeface="Arial" pitchFamily="34" charset="0"/>
                <a:cs typeface="Arial" pitchFamily="34" charset="0"/>
              </a:rPr>
              <a:t>secs</a:t>
            </a:r>
            <a:endParaRPr lang="en-GB" kern="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Easy </a:t>
            </a:r>
            <a:r>
              <a:rPr lang="en-GB" kern="0" dirty="0">
                <a:latin typeface="Arial" pitchFamily="34" charset="0"/>
                <a:cs typeface="Arial" pitchFamily="34" charset="0"/>
              </a:rPr>
              <a:t>to </a:t>
            </a:r>
            <a:r>
              <a:rPr lang="en-GB" kern="0" dirty="0" smtClean="0">
                <a:latin typeface="Arial" pitchFamily="34" charset="0"/>
                <a:cs typeface="Arial" pitchFamily="34" charset="0"/>
              </a:rPr>
              <a:t>use one-touch operation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Simple PASS/FAIL </a:t>
            </a:r>
            <a:r>
              <a:rPr lang="en-GB" kern="0" dirty="0">
                <a:latin typeface="Arial" pitchFamily="34" charset="0"/>
                <a:cs typeface="Arial" pitchFamily="34" charset="0"/>
              </a:rPr>
              <a:t>display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900"/>
              </a:spcAft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r>
              <a:rPr lang="en-GB" kern="0" dirty="0" smtClean="0">
                <a:latin typeface="Arial" pitchFamily="34" charset="0"/>
                <a:cs typeface="Arial" pitchFamily="34" charset="0"/>
              </a:rPr>
              <a:t>Threat </a:t>
            </a:r>
            <a:r>
              <a:rPr lang="en-GB" kern="0" dirty="0">
                <a:latin typeface="Arial" pitchFamily="34" charset="0"/>
                <a:cs typeface="Arial" pitchFamily="34" charset="0"/>
              </a:rPr>
              <a:t>database </a:t>
            </a:r>
            <a:r>
              <a:rPr lang="en-GB" kern="0" dirty="0" smtClean="0">
                <a:latin typeface="Arial" pitchFamily="34" charset="0"/>
                <a:cs typeface="Arial" pitchFamily="34" charset="0"/>
              </a:rPr>
              <a:t>easily upgraded</a:t>
            </a:r>
            <a:endParaRPr lang="en-GB" kern="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Times" pitchFamily="124" charset="0"/>
              <a:buBlip>
                <a:blip r:embed="rId2"/>
              </a:buBlip>
              <a:defRPr/>
            </a:pPr>
            <a:endParaRPr lang="en-GB" sz="1600" kern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Identifier 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313" y="1412874"/>
            <a:ext cx="3294134" cy="3944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Automatic liquid recognition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70128" y="1214421"/>
            <a:ext cx="8428068" cy="2214579"/>
            <a:chOff x="0" y="1333500"/>
            <a:chExt cx="9144000" cy="2038348"/>
          </a:xfrm>
        </p:grpSpPr>
        <p:graphicFrame>
          <p:nvGraphicFramePr>
            <p:cNvPr id="5" name="Object 15"/>
            <p:cNvGraphicFramePr>
              <a:graphicFrameLocks noChangeAspect="1"/>
            </p:cNvGraphicFramePr>
            <p:nvPr/>
          </p:nvGraphicFramePr>
          <p:xfrm>
            <a:off x="55100" y="1500174"/>
            <a:ext cx="9017494" cy="1500198"/>
          </p:xfrm>
          <a:graphic>
            <a:graphicData uri="http://schemas.openxmlformats.org/presentationml/2006/ole">
              <p:oleObj spid="_x0000_s2050" r:id="rId3" imgW="10972800" imgH="1828800" progId="">
                <p:embed/>
              </p:oleObj>
            </a:graphicData>
          </a:graphic>
        </p:graphicFrame>
        <p:sp>
          <p:nvSpPr>
            <p:cNvPr id="6" name="Oval 21"/>
            <p:cNvSpPr>
              <a:spLocks noChangeArrowheads="1"/>
            </p:cNvSpPr>
            <p:nvPr/>
          </p:nvSpPr>
          <p:spPr bwMode="auto">
            <a:xfrm>
              <a:off x="947847" y="1643051"/>
              <a:ext cx="396379" cy="1229080"/>
            </a:xfrm>
            <a:prstGeom prst="ellips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GB" sz="2400"/>
            </a:p>
          </p:txBody>
        </p:sp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1071538" y="3143248"/>
              <a:ext cx="798762" cy="228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 b="1">
                  <a:solidFill>
                    <a:srgbClr val="000080"/>
                  </a:solidFill>
                </a:rPr>
                <a:t>50keV</a:t>
              </a:r>
              <a:endParaRPr lang="en-US" sz="2400"/>
            </a:p>
          </p:txBody>
        </p:sp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7072330" y="3071810"/>
              <a:ext cx="1028700" cy="28575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 b="1">
                  <a:solidFill>
                    <a:srgbClr val="000080"/>
                  </a:solidFill>
                </a:rPr>
                <a:t>100keV</a:t>
              </a:r>
              <a:endParaRPr lang="en-US" sz="2400"/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4143372" y="3143248"/>
              <a:ext cx="6858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 b="1">
                  <a:solidFill>
                    <a:srgbClr val="000080"/>
                  </a:solidFill>
                </a:rPr>
                <a:t>80keV</a:t>
              </a:r>
              <a:endParaRPr lang="en-US" sz="900"/>
            </a:p>
            <a:p>
              <a:pPr eaLnBrk="0" hangingPunct="0"/>
              <a:endParaRPr lang="en-US" sz="2400"/>
            </a:p>
          </p:txBody>
        </p:sp>
        <p:sp>
          <p:nvSpPr>
            <p:cNvPr id="10" name="Rectangle 24"/>
            <p:cNvSpPr>
              <a:spLocks noChangeArrowheads="1"/>
            </p:cNvSpPr>
            <p:nvPr/>
          </p:nvSpPr>
          <p:spPr bwMode="auto">
            <a:xfrm>
              <a:off x="0" y="1333500"/>
              <a:ext cx="9144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endParaRPr lang="en-GB" sz="2400"/>
            </a:p>
          </p:txBody>
        </p:sp>
        <p:sp>
          <p:nvSpPr>
            <p:cNvPr id="11" name="Oval 21"/>
            <p:cNvSpPr>
              <a:spLocks noChangeArrowheads="1"/>
            </p:cNvSpPr>
            <p:nvPr/>
          </p:nvSpPr>
          <p:spPr bwMode="auto">
            <a:xfrm>
              <a:off x="3889869" y="1643050"/>
              <a:ext cx="396379" cy="1229080"/>
            </a:xfrm>
            <a:prstGeom prst="ellips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GB" sz="2400"/>
            </a:p>
          </p:txBody>
        </p:sp>
        <p:sp>
          <p:nvSpPr>
            <p:cNvPr id="12" name="Oval 21"/>
            <p:cNvSpPr>
              <a:spLocks noChangeArrowheads="1"/>
            </p:cNvSpPr>
            <p:nvPr/>
          </p:nvSpPr>
          <p:spPr bwMode="auto">
            <a:xfrm>
              <a:off x="6884142" y="1643050"/>
              <a:ext cx="396379" cy="1229080"/>
            </a:xfrm>
            <a:prstGeom prst="ellips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GB" sz="2400"/>
            </a:p>
          </p:txBody>
        </p:sp>
      </p:grp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58256" y="3557809"/>
            <a:ext cx="8358188" cy="250032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182563" indent="-182563" eaLnBrk="0" hangingPunct="0">
              <a:buSzPct val="150000"/>
              <a:buFont typeface="Wingdings" pitchFamily="2" charset="2"/>
              <a:buChar char="§"/>
              <a:defRPr/>
            </a:pPr>
            <a:r>
              <a:rPr lang="en-US" sz="1800" dirty="0" smtClean="0">
                <a:latin typeface="Arial" charset="0"/>
                <a:ea typeface="ヒラギノ角ゴ Pro W3" pitchFamily="124" charset="-128"/>
                <a:cs typeface="+mn-cs"/>
              </a:rPr>
              <a:t>Multispectral x-ray </a:t>
            </a:r>
            <a:r>
              <a:rPr lang="en-US" sz="1800" dirty="0">
                <a:latin typeface="Arial" charset="0"/>
                <a:ea typeface="ヒラギノ角ゴ Pro W3" pitchFamily="124" charset="-128"/>
                <a:cs typeface="+mn-cs"/>
              </a:rPr>
              <a:t>image of 2 bottles inside a bag at three different energy levels</a:t>
            </a:r>
          </a:p>
          <a:p>
            <a:pPr marL="182563" indent="-182563" eaLnBrk="0" hangingPunct="0">
              <a:buSzPct val="150000"/>
              <a:buFont typeface="Wingdings" pitchFamily="2" charset="2"/>
              <a:buChar char="§"/>
              <a:defRPr/>
            </a:pPr>
            <a:endParaRPr lang="en-US" sz="1800" dirty="0">
              <a:latin typeface="Arial" charset="0"/>
              <a:ea typeface="ヒラギノ角ゴ Pro W3" pitchFamily="124" charset="-128"/>
              <a:cs typeface="+mn-cs"/>
            </a:endParaRPr>
          </a:p>
          <a:p>
            <a:pPr marL="182563" indent="-182563" eaLnBrk="0" hangingPunct="0">
              <a:buSzPct val="150000"/>
              <a:buFont typeface="Wingdings" pitchFamily="2" charset="2"/>
              <a:buChar char="§"/>
              <a:defRPr/>
            </a:pPr>
            <a:r>
              <a:rPr lang="en-US" sz="1800" dirty="0">
                <a:latin typeface="Arial" charset="0"/>
                <a:ea typeface="ヒラギノ角ゴ Pro W3" pitchFamily="124" charset="-128"/>
                <a:cs typeface="+mn-cs"/>
              </a:rPr>
              <a:t>One bottle contains </a:t>
            </a:r>
            <a:r>
              <a:rPr lang="en-US" sz="1800" dirty="0" smtClean="0">
                <a:latin typeface="Arial" charset="0"/>
                <a:ea typeface="ヒラギノ角ゴ Pro W3" pitchFamily="124" charset="-128"/>
                <a:cs typeface="+mn-cs"/>
              </a:rPr>
              <a:t>hydrogen </a:t>
            </a:r>
            <a:r>
              <a:rPr lang="en-US" sz="1800" dirty="0">
                <a:latin typeface="Arial" charset="0"/>
                <a:ea typeface="ヒラギノ角ゴ Pro W3" pitchFamily="124" charset="-128"/>
                <a:cs typeface="+mn-cs"/>
              </a:rPr>
              <a:t>peroxide  (white circled) and other alcohol  </a:t>
            </a:r>
          </a:p>
          <a:p>
            <a:pPr marL="182563" indent="-182563" eaLnBrk="0" hangingPunct="0">
              <a:buSzPct val="150000"/>
              <a:buFont typeface="Wingdings" pitchFamily="2" charset="2"/>
              <a:buChar char="§"/>
              <a:defRPr/>
            </a:pPr>
            <a:endParaRPr lang="en-US" sz="1800" dirty="0">
              <a:latin typeface="Arial" charset="0"/>
              <a:ea typeface="ヒラギノ角ゴ Pro W3" pitchFamily="124" charset="-128"/>
              <a:cs typeface="+mn-cs"/>
            </a:endParaRPr>
          </a:p>
          <a:p>
            <a:pPr marL="182563" indent="-182563" eaLnBrk="0" hangingPunct="0">
              <a:buSzPct val="150000"/>
              <a:buFont typeface="Wingdings" pitchFamily="2" charset="2"/>
              <a:buChar char="§"/>
              <a:defRPr/>
            </a:pPr>
            <a:r>
              <a:rPr lang="en-US" sz="1800" dirty="0">
                <a:latin typeface="Arial" charset="0"/>
                <a:ea typeface="ヒラギノ角ゴ Pro W3" pitchFamily="124" charset="-128"/>
                <a:cs typeface="+mn-cs"/>
              </a:rPr>
              <a:t>ADMiT</a:t>
            </a:r>
            <a:r>
              <a:rPr lang="en-US" sz="1800" baseline="30000" dirty="0">
                <a:latin typeface="Arial" charset="0"/>
                <a:ea typeface="ヒラギノ角ゴ Pro W3" pitchFamily="124" charset="-128"/>
                <a:cs typeface="+mn-cs"/>
              </a:rPr>
              <a:t>TM</a:t>
            </a:r>
            <a:r>
              <a:rPr lang="en-US" sz="1800" dirty="0">
                <a:latin typeface="Arial" charset="0"/>
                <a:ea typeface="ヒラギノ角ゴ Pro W3" pitchFamily="124" charset="-128"/>
                <a:cs typeface="+mn-cs"/>
              </a:rPr>
              <a:t> algorithm can accurately identify material independent of the volume or thickness in convoluted  and multilayered environments</a:t>
            </a:r>
          </a:p>
          <a:p>
            <a:pPr eaLnBrk="0" hangingPunct="0">
              <a:defRPr/>
            </a:pPr>
            <a:endParaRPr lang="en-US" sz="1200" dirty="0">
              <a:latin typeface="Arial" charset="0"/>
              <a:ea typeface="ヒラギノ角ゴ Pro W3" pitchFamily="124" charset="-128"/>
              <a:cs typeface="+mn-cs"/>
            </a:endParaRPr>
          </a:p>
          <a:p>
            <a:pPr eaLnBrk="0" hangingPunct="0">
              <a:defRPr/>
            </a:pPr>
            <a:r>
              <a:rPr lang="en-US" sz="1200" dirty="0">
                <a:latin typeface="Arial" charset="0"/>
                <a:ea typeface="ヒラギノ角ゴ Pro W3" pitchFamily="124" charset="-128"/>
                <a:cs typeface="+mn-cs"/>
              </a:rPr>
              <a:t>.</a:t>
            </a:r>
            <a:endParaRPr lang="en-US" sz="2400" dirty="0">
              <a:latin typeface="Arial" charset="0"/>
              <a:ea typeface="ヒラギノ角ゴ Pro W3" pitchFamily="124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XRA</a:t>
            </a:r>
            <a:r>
              <a:rPr lang="en-GB" dirty="0" smtClean="0"/>
              <a:t> TM multi-view platform</a:t>
            </a:r>
            <a:endParaRPr lang="en-GB" dirty="0"/>
          </a:p>
        </p:txBody>
      </p:sp>
      <p:pic>
        <p:nvPicPr>
          <p:cNvPr id="6" name="Content Placeholder 5" descr="xra temporar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8314" y="1412876"/>
            <a:ext cx="4103686" cy="3016256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0629" y="1297735"/>
            <a:ext cx="3579296" cy="3560025"/>
          </a:xfrm>
        </p:spPr>
        <p:txBody>
          <a:bodyPr/>
          <a:lstStyle/>
          <a:p>
            <a:pPr marL="0">
              <a:buNone/>
            </a:pPr>
            <a:r>
              <a:rPr lang="en-GB" b="1" dirty="0" smtClean="0"/>
              <a:t>X-Ray Animation (</a:t>
            </a:r>
            <a:r>
              <a:rPr lang="en-GB" b="1" dirty="0" err="1" smtClean="0"/>
              <a:t>XRA</a:t>
            </a:r>
            <a:r>
              <a:rPr lang="en-GB" b="1" dirty="0" smtClean="0"/>
              <a:t>) new imaging IP will radically improve threat detection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XRA</a:t>
            </a:r>
            <a:r>
              <a:rPr lang="en-GB" dirty="0" smtClean="0"/>
              <a:t> TM multi-view platform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97735"/>
            <a:ext cx="4141788" cy="4795090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  <a:defRPr/>
            </a:pPr>
            <a:r>
              <a:rPr lang="en-GB" kern="0" dirty="0" err="1" smtClean="0"/>
              <a:t>3D</a:t>
            </a:r>
            <a:r>
              <a:rPr lang="en-GB" kern="0" dirty="0" smtClean="0"/>
              <a:t> Imaging with materials recognition</a:t>
            </a:r>
          </a:p>
          <a:p>
            <a:pPr>
              <a:buClr>
                <a:schemeClr val="tx1"/>
              </a:buClr>
              <a:defRPr/>
            </a:pPr>
            <a:r>
              <a:rPr lang="en-GB" kern="0" dirty="0" smtClean="0"/>
              <a:t>Multiple fan beams from a single source</a:t>
            </a:r>
          </a:p>
          <a:p>
            <a:pPr>
              <a:buClr>
                <a:schemeClr val="tx1"/>
              </a:buClr>
              <a:defRPr/>
            </a:pPr>
            <a:r>
              <a:rPr lang="en-GB" kern="0" dirty="0" smtClean="0"/>
              <a:t>Exploits the physiological phenomenon of monocular movement parallax to create three dimensional view of object.</a:t>
            </a:r>
          </a:p>
          <a:p>
            <a:pPr>
              <a:buClr>
                <a:schemeClr val="tx1"/>
              </a:buClr>
              <a:defRPr/>
            </a:pPr>
            <a:r>
              <a:rPr lang="en-GB" kern="0" dirty="0" smtClean="0"/>
              <a:t>Allows separation of layered or hidden parts</a:t>
            </a:r>
          </a:p>
          <a:p>
            <a:pPr>
              <a:buClr>
                <a:schemeClr val="tx1"/>
              </a:buClr>
              <a:defRPr/>
            </a:pPr>
            <a:r>
              <a:rPr lang="en-GB" kern="0" dirty="0" smtClean="0"/>
              <a:t>Images combined to produce an animated </a:t>
            </a:r>
            <a:r>
              <a:rPr lang="en-GB" kern="0" dirty="0" err="1" smtClean="0"/>
              <a:t>3D</a:t>
            </a:r>
            <a:r>
              <a:rPr lang="en-GB" kern="0" dirty="0" smtClean="0"/>
              <a:t> view of the object</a:t>
            </a:r>
          </a:p>
          <a:p>
            <a:pPr>
              <a:buClr>
                <a:schemeClr val="tx1"/>
              </a:buClr>
              <a:defRPr/>
            </a:pPr>
            <a:r>
              <a:rPr lang="en-GB" kern="0" dirty="0" smtClean="0"/>
              <a:t>Gathers spectral x-ray information, uses Kromek proprietary algorithms to determine material constituents of the object &amp; correlates material assignments via </a:t>
            </a:r>
            <a:r>
              <a:rPr lang="en-GB" kern="0" dirty="0" err="1" smtClean="0"/>
              <a:t>voxel</a:t>
            </a:r>
            <a:r>
              <a:rPr lang="en-GB" kern="0" dirty="0" smtClean="0"/>
              <a:t> analysis</a:t>
            </a:r>
            <a:endParaRPr lang="en-GB" kern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  <p:pic>
        <p:nvPicPr>
          <p:cNvPr id="8" name="Content Placeholder 5" descr="xra tempora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8314" y="1412876"/>
            <a:ext cx="4103686" cy="3016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p:pic>
        <p:nvPicPr>
          <p:cNvPr id="8" name="Picture 3" descr="IMG_2576_COMP.jpg"/>
          <p:cNvPicPr>
            <a:picLocks noChangeAspect="1"/>
          </p:cNvPicPr>
          <p:nvPr/>
        </p:nvPicPr>
        <p:blipFill>
          <a:blip r:embed="rId2" cstate="print"/>
          <a:srcRect l="4626" t="12612" r="1051" b="5360"/>
          <a:stretch>
            <a:fillRect/>
          </a:stretch>
        </p:blipFill>
        <p:spPr bwMode="auto">
          <a:xfrm>
            <a:off x="458955" y="2253722"/>
            <a:ext cx="4813434" cy="289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5453692" y="2167969"/>
            <a:ext cx="28575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cs typeface="Arial" pitchFamily="34" charset="0"/>
              </a:rPr>
              <a:t>Kromek Ltd</a:t>
            </a:r>
          </a:p>
          <a:p>
            <a:r>
              <a:rPr lang="en-GB">
                <a:cs typeface="Arial" pitchFamily="34" charset="0"/>
              </a:rPr>
              <a:t>NETPark</a:t>
            </a:r>
          </a:p>
          <a:p>
            <a:r>
              <a:rPr lang="en-GB">
                <a:cs typeface="Arial" pitchFamily="34" charset="0"/>
              </a:rPr>
              <a:t>Thomas Wright Way</a:t>
            </a:r>
          </a:p>
          <a:p>
            <a:r>
              <a:rPr lang="en-GB">
                <a:cs typeface="Arial" pitchFamily="34" charset="0"/>
              </a:rPr>
              <a:t>Sedgefield</a:t>
            </a:r>
          </a:p>
          <a:p>
            <a:r>
              <a:rPr lang="en-GB">
                <a:cs typeface="Arial" pitchFamily="34" charset="0"/>
              </a:rPr>
              <a:t>County Durham</a:t>
            </a:r>
          </a:p>
          <a:p>
            <a:r>
              <a:rPr lang="en-GB">
                <a:cs typeface="Arial" pitchFamily="34" charset="0"/>
              </a:rPr>
              <a:t>TS21 3FD</a:t>
            </a:r>
          </a:p>
          <a:p>
            <a:endParaRPr lang="en-GB">
              <a:cs typeface="Arial" pitchFamily="34" charset="0"/>
            </a:endParaRPr>
          </a:p>
          <a:p>
            <a:r>
              <a:rPr lang="en-GB">
                <a:cs typeface="Arial" pitchFamily="34" charset="0"/>
              </a:rPr>
              <a:t>T: +44 (0) 1740 626060</a:t>
            </a:r>
          </a:p>
          <a:p>
            <a:r>
              <a:rPr lang="en-GB">
                <a:cs typeface="Arial" pitchFamily="34" charset="0"/>
              </a:rPr>
              <a:t>F: +44 (0) 1740 626061</a:t>
            </a:r>
          </a:p>
          <a:p>
            <a:r>
              <a:rPr lang="en-GB">
                <a:cs typeface="Arial" pitchFamily="34" charset="0"/>
              </a:rPr>
              <a:t>E: sales@kromek.com</a:t>
            </a:r>
          </a:p>
          <a:p>
            <a:r>
              <a:rPr lang="en-GB">
                <a:cs typeface="Arial" pitchFamily="34" charset="0"/>
              </a:rPr>
              <a:t>W: www.kromek.com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2200" y="35789"/>
            <a:ext cx="8229600" cy="1143000"/>
          </a:xfrm>
        </p:spPr>
        <p:txBody>
          <a:bodyPr/>
          <a:lstStyle/>
          <a:p>
            <a:r>
              <a:rPr lang="en-GB" dirty="0" smtClean="0"/>
              <a:t>Profile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5282" y="1214422"/>
            <a:ext cx="8368505" cy="4525963"/>
          </a:xfrm>
        </p:spPr>
        <p:txBody>
          <a:bodyPr>
            <a:normAutofit/>
          </a:bodyPr>
          <a:lstStyle/>
          <a:p>
            <a:pPr eaLnBrk="0" hangingPunct="0">
              <a:lnSpc>
                <a:spcPct val="150000"/>
              </a:lnSpc>
              <a:buClr>
                <a:schemeClr val="tx1"/>
              </a:buClr>
              <a:defRPr/>
            </a:pPr>
            <a:r>
              <a:rPr lang="en-GB" kern="0" dirty="0" smtClean="0">
                <a:ea typeface="ヒラギノ角ゴ Pro W3" pitchFamily="124" charset="-128"/>
              </a:rPr>
              <a:t>Founded in 2003 as spin out from Durham University</a:t>
            </a:r>
          </a:p>
          <a:p>
            <a:pPr eaLnBrk="0" hangingPunct="0">
              <a:lnSpc>
                <a:spcPct val="150000"/>
              </a:lnSpc>
              <a:buClr>
                <a:schemeClr val="tx1"/>
              </a:buClr>
              <a:defRPr/>
            </a:pPr>
            <a:r>
              <a:rPr lang="en-GB" kern="0" dirty="0" smtClean="0">
                <a:ea typeface="ヒラギノ角ゴ Pro W3" pitchFamily="124" charset="-128"/>
              </a:rPr>
              <a:t>Based in North East England, UK and California, USA</a:t>
            </a:r>
          </a:p>
          <a:p>
            <a:pPr eaLnBrk="0" hangingPunct="0">
              <a:lnSpc>
                <a:spcPct val="150000"/>
              </a:lnSpc>
              <a:buClr>
                <a:schemeClr val="tx1"/>
              </a:buClr>
              <a:defRPr/>
            </a:pPr>
            <a:r>
              <a:rPr lang="en-GB" kern="0" dirty="0" smtClean="0">
                <a:ea typeface="ヒラギノ角ゴ Pro W3" pitchFamily="124" charset="-128"/>
              </a:rPr>
              <a:t>More than 140 families of patents over entire value stream</a:t>
            </a:r>
          </a:p>
          <a:p>
            <a:pPr eaLnBrk="0" hangingPunct="0">
              <a:lnSpc>
                <a:spcPct val="150000"/>
              </a:lnSpc>
              <a:buClr>
                <a:schemeClr val="tx1"/>
              </a:buClr>
              <a:defRPr/>
            </a:pPr>
            <a:r>
              <a:rPr lang="en-GB" kern="0" dirty="0" smtClean="0">
                <a:ea typeface="ヒラギノ角ゴ Pro W3" pitchFamily="124" charset="-128"/>
              </a:rPr>
              <a:t>Acquired Nova R&amp;D Inc, a Californian corporation in June 2010</a:t>
            </a:r>
          </a:p>
          <a:p>
            <a:pPr eaLnBrk="0" hangingPunct="0">
              <a:lnSpc>
                <a:spcPct val="150000"/>
              </a:lnSpc>
              <a:buClr>
                <a:schemeClr val="tx1"/>
              </a:buClr>
              <a:defRPr/>
            </a:pPr>
            <a:r>
              <a:rPr lang="en-GB" kern="0" dirty="0" smtClean="0">
                <a:ea typeface="ヒラギノ角ゴ Pro W3" pitchFamily="124" charset="-128"/>
              </a:rPr>
              <a:t>Employ over 60 people in US and UK including 19 PhD’s </a:t>
            </a:r>
          </a:p>
          <a:p>
            <a:pPr eaLnBrk="0" hangingPunct="0">
              <a:lnSpc>
                <a:spcPct val="150000"/>
              </a:lnSpc>
              <a:buClr>
                <a:schemeClr val="tx1"/>
              </a:buClr>
              <a:defRPr/>
            </a:pPr>
            <a:r>
              <a:rPr lang="en-GB" kern="0" dirty="0" smtClean="0">
                <a:ea typeface="ヒラギノ角ゴ Pro W3" pitchFamily="124" charset="-128"/>
              </a:rPr>
              <a:t>ISO 9001 accreditation for all internal design and manufacturing processes</a:t>
            </a:r>
          </a:p>
          <a:p>
            <a:pPr indent="-324000" eaLnBrk="0" hangingPunct="0">
              <a:lnSpc>
                <a:spcPct val="150000"/>
              </a:lnSpc>
              <a:buClr>
                <a:schemeClr val="tx1"/>
              </a:buClr>
              <a:defRPr/>
            </a:pPr>
            <a:r>
              <a:rPr lang="en-GB" b="1" kern="0" dirty="0" smtClean="0">
                <a:ea typeface="ヒラギノ角ゴ Pro W3" pitchFamily="124" charset="-128"/>
              </a:rPr>
              <a:t>Business Model </a:t>
            </a:r>
            <a:r>
              <a:rPr lang="en-GB" kern="0" dirty="0" smtClean="0">
                <a:ea typeface="ヒラギノ角ゴ Pro W3" pitchFamily="124" charset="-128"/>
              </a:rPr>
              <a:t>: End user products for niche applications and technology solution provider to  OEM’s in conventional markets</a:t>
            </a:r>
          </a:p>
          <a:p>
            <a:pPr indent="-324000" eaLnBrk="0" hangingPunct="0">
              <a:lnSpc>
                <a:spcPct val="150000"/>
              </a:lnSpc>
              <a:buClr>
                <a:schemeClr val="tx1"/>
              </a:buClr>
              <a:defRPr/>
            </a:pPr>
            <a:endParaRPr lang="en-GB" kern="0" dirty="0" smtClean="0">
              <a:ea typeface="ヒラギノ角ゴ Pro W3" pitchFamily="124" charset="-128"/>
            </a:endParaRPr>
          </a:p>
          <a:p>
            <a:pPr eaLnBrk="0" hangingPunct="0">
              <a:lnSpc>
                <a:spcPct val="150000"/>
              </a:lnSpc>
              <a:buClr>
                <a:schemeClr val="tx1"/>
              </a:buClr>
              <a:defRPr/>
            </a:pPr>
            <a:endParaRPr lang="en-GB" kern="0" dirty="0" smtClean="0">
              <a:ea typeface="ヒラギノ角ゴ Pro W3" pitchFamily="124" charset="-128"/>
            </a:endParaRPr>
          </a:p>
          <a:p>
            <a:pPr eaLnBrk="0" hangingPunct="0">
              <a:lnSpc>
                <a:spcPct val="150000"/>
              </a:lnSpc>
              <a:buClr>
                <a:schemeClr val="tx1"/>
              </a:buClr>
              <a:defRPr/>
            </a:pPr>
            <a:endParaRPr lang="en-GB" kern="0" dirty="0" smtClean="0">
              <a:ea typeface="ヒラギノ角ゴ Pro W3" pitchFamily="124" charset="-128"/>
            </a:endParaRPr>
          </a:p>
          <a:p>
            <a:pPr eaLnBrk="0" hangingPunct="0">
              <a:buClr>
                <a:schemeClr val="tx1"/>
              </a:buClr>
              <a:buBlip>
                <a:blip r:embed="rId2"/>
              </a:buBlip>
              <a:defRPr/>
            </a:pPr>
            <a:endParaRPr lang="en-GB" kern="0" dirty="0">
              <a:ea typeface="ヒラギノ角ゴ Pro W3" pitchFamily="12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 strategy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71640" y="2100250"/>
            <a:ext cx="1321396" cy="971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Materials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Substrates and detector grade material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75430" y="3351037"/>
            <a:ext cx="1389044" cy="971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Detectors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Pixellated and planar detectors with electronics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71226" y="4644275"/>
            <a:ext cx="1536124" cy="1241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Sub-systems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Application specific sub-system assemblies with Kromek detectors</a:t>
            </a:r>
          </a:p>
        </p:txBody>
      </p:sp>
      <p:pic>
        <p:nvPicPr>
          <p:cNvPr id="8" name="Picture 7" descr="231 1.jpg"/>
          <p:cNvPicPr>
            <a:picLocks noChangeAspect="1"/>
          </p:cNvPicPr>
          <p:nvPr/>
        </p:nvPicPr>
        <p:blipFill>
          <a:blip r:embed="rId2" cstate="print"/>
          <a:srcRect l="3000" t="17998" r="4499" b="15998"/>
          <a:stretch>
            <a:fillRect/>
          </a:stretch>
        </p:blipFill>
        <p:spPr>
          <a:xfrm>
            <a:off x="1798664" y="2161701"/>
            <a:ext cx="1261361" cy="900000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76200" dist="63500" dir="30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9" name="Picture 8" descr="232B.jpg"/>
          <p:cNvPicPr>
            <a:picLocks noChangeAspect="1"/>
          </p:cNvPicPr>
          <p:nvPr/>
        </p:nvPicPr>
        <p:blipFill>
          <a:blip r:embed="rId3" cstate="print"/>
          <a:srcRect l="17953" t="13468" r="9921" b="8506"/>
          <a:stretch>
            <a:fillRect/>
          </a:stretch>
        </p:blipFill>
        <p:spPr>
          <a:xfrm>
            <a:off x="1864048" y="3456463"/>
            <a:ext cx="1260000" cy="908541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76200" dist="63500" dir="30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10" name="Picture 9" descr="Kromek Array Small.jpg"/>
          <p:cNvPicPr>
            <a:picLocks noChangeAspect="1"/>
          </p:cNvPicPr>
          <p:nvPr/>
        </p:nvPicPr>
        <p:blipFill>
          <a:blip r:embed="rId4" cstate="print"/>
          <a:srcRect l="5999" r="5999"/>
          <a:stretch>
            <a:fillRect/>
          </a:stretch>
        </p:blipFill>
        <p:spPr>
          <a:xfrm>
            <a:off x="1828122" y="4742347"/>
            <a:ext cx="1296000" cy="868048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76200" dist="63500" dir="30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11" name="Picture 10" descr="Scanner montage whiteou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0896" y="2715035"/>
            <a:ext cx="4291632" cy="3428609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4257014" y="2072093"/>
            <a:ext cx="3714776" cy="971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Platform Integration</a:t>
            </a: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+ Products</a:t>
            </a:r>
            <a:endParaRPr kumimoji="0" lang="en-GB" sz="1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Selective high value-added</a:t>
            </a:r>
            <a:r>
              <a:rPr kumimoji="0" lang="en-GB" sz="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system prototypes exploiting advantages of Kromek detectors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64522" y="2027703"/>
            <a:ext cx="26336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339930" y="2027703"/>
            <a:ext cx="30718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69712" y="3373302"/>
            <a:ext cx="26336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69712" y="4646363"/>
            <a:ext cx="26336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359354" y="1299928"/>
            <a:ext cx="8032779" cy="6334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-32400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End user products for niche applications and technology solution provider to OEM’s in conventional markets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Kromek’s core capability offering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6" name="Picture 5" descr="Core Capability Offer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2380" y="1214421"/>
            <a:ext cx="7375767" cy="4878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importance of x-rays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4" name="Picture 3" descr="Importance of x-ray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860" y="1327610"/>
            <a:ext cx="8567928" cy="4315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markets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pic>
        <p:nvPicPr>
          <p:cNvPr id="4" name="Picture 3" descr="Large marke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35" y="1214423"/>
            <a:ext cx="8086721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6466" y="1357298"/>
            <a:ext cx="8537322" cy="4929222"/>
          </a:xfrm>
        </p:spPr>
        <p:txBody>
          <a:bodyPr>
            <a:normAutofit fontScale="92500" lnSpcReduction="20000"/>
          </a:bodyPr>
          <a:lstStyle/>
          <a:p>
            <a:pPr marL="539750" indent="-360363" eaLnBrk="0" hangingPunct="0">
              <a:buNone/>
            </a:pPr>
            <a:r>
              <a:rPr lang="en-GB" b="1" dirty="0" smtClean="0"/>
              <a:t>Medical</a:t>
            </a:r>
          </a:p>
          <a:p>
            <a:pPr marL="539750" indent="-360363" eaLnBrk="0" hangingPunct="0"/>
            <a:r>
              <a:rPr lang="en-GB" dirty="0" smtClean="0"/>
              <a:t>Multispectral CT detector subassembly development </a:t>
            </a:r>
            <a:r>
              <a:rPr lang="en-GB" b="1" dirty="0" smtClean="0"/>
              <a:t>(OEM)</a:t>
            </a:r>
          </a:p>
          <a:p>
            <a:pPr marL="539750" indent="-360363" eaLnBrk="0" hangingPunct="0"/>
            <a:r>
              <a:rPr lang="en-GB" dirty="0" smtClean="0"/>
              <a:t>Detection module for non-invasive colorectal scanning capsule </a:t>
            </a:r>
            <a:r>
              <a:rPr lang="en-GB" b="1" dirty="0" smtClean="0"/>
              <a:t>(OEM)</a:t>
            </a:r>
          </a:p>
          <a:p>
            <a:pPr marL="539750" indent="-360363" eaLnBrk="0" hangingPunct="0"/>
            <a:r>
              <a:rPr lang="en-GB" dirty="0" smtClean="0"/>
              <a:t>Multimodal x-ray imaging and breast CT </a:t>
            </a:r>
            <a:r>
              <a:rPr lang="en-GB" b="1" dirty="0" smtClean="0"/>
              <a:t>(UMASS – </a:t>
            </a:r>
            <a:r>
              <a:rPr lang="en-GB" b="1" dirty="0" err="1" smtClean="0"/>
              <a:t>NIH</a:t>
            </a:r>
            <a:r>
              <a:rPr lang="en-GB" b="1" dirty="0" smtClean="0"/>
              <a:t>, USA )</a:t>
            </a:r>
          </a:p>
          <a:p>
            <a:pPr marL="539750" indent="-360363" eaLnBrk="0" hangingPunct="0"/>
            <a:endParaRPr lang="en-GB" dirty="0" smtClean="0"/>
          </a:p>
          <a:p>
            <a:pPr marL="539750" indent="-360363" eaLnBrk="0" hangingPunct="0">
              <a:buNone/>
            </a:pPr>
            <a:r>
              <a:rPr lang="en-GB" b="1" dirty="0" smtClean="0"/>
              <a:t>Security</a:t>
            </a:r>
          </a:p>
          <a:p>
            <a:pPr marL="539750" indent="-360363" eaLnBrk="0" hangingPunct="0"/>
            <a:r>
              <a:rPr lang="en-GB" dirty="0" smtClean="0"/>
              <a:t>Liquid explosive detection system  </a:t>
            </a:r>
            <a:r>
              <a:rPr lang="en-GB" b="1" dirty="0" smtClean="0"/>
              <a:t>(</a:t>
            </a:r>
            <a:r>
              <a:rPr lang="en-GB" b="1" dirty="0" err="1" smtClean="0"/>
              <a:t>ECAC</a:t>
            </a:r>
            <a:r>
              <a:rPr lang="en-GB" b="1" dirty="0" smtClean="0"/>
              <a:t> Type B)</a:t>
            </a:r>
          </a:p>
          <a:p>
            <a:pPr marL="539750" indent="-360363" eaLnBrk="0" hangingPunct="0"/>
            <a:r>
              <a:rPr lang="en-GB" dirty="0" smtClean="0"/>
              <a:t>Spectral imaging system for baggage screening </a:t>
            </a:r>
            <a:r>
              <a:rPr lang="en-GB" b="1" dirty="0" smtClean="0"/>
              <a:t>(Type </a:t>
            </a:r>
            <a:r>
              <a:rPr lang="en-GB" b="1" dirty="0" err="1" smtClean="0"/>
              <a:t>C&amp;D</a:t>
            </a:r>
            <a:r>
              <a:rPr lang="en-GB" b="1" dirty="0" smtClean="0"/>
              <a:t>)</a:t>
            </a:r>
          </a:p>
          <a:p>
            <a:pPr marL="539750" indent="-360363" eaLnBrk="0" hangingPunct="0"/>
            <a:r>
              <a:rPr lang="en-GB" dirty="0" smtClean="0"/>
              <a:t>Sheet explosive and powder detection system</a:t>
            </a:r>
            <a:endParaRPr lang="en-GB" b="1" dirty="0" smtClean="0"/>
          </a:p>
          <a:p>
            <a:pPr marL="539750" indent="-360363" eaLnBrk="0" hangingPunct="0"/>
            <a:endParaRPr lang="en-GB" dirty="0" smtClean="0"/>
          </a:p>
          <a:p>
            <a:pPr marL="539750" indent="-360363" eaLnBrk="0" hangingPunct="0">
              <a:buNone/>
            </a:pPr>
            <a:r>
              <a:rPr lang="en-GB" b="1" dirty="0" smtClean="0"/>
              <a:t>Industrial</a:t>
            </a:r>
          </a:p>
          <a:p>
            <a:pPr marL="539750" indent="-360363" eaLnBrk="0" hangingPunct="0"/>
            <a:r>
              <a:rPr lang="en-GB" dirty="0" err="1" smtClean="0"/>
              <a:t>3D</a:t>
            </a:r>
            <a:r>
              <a:rPr lang="en-GB" dirty="0" smtClean="0"/>
              <a:t> imaging for large object scanning </a:t>
            </a:r>
            <a:r>
              <a:rPr lang="en-GB" b="1" dirty="0" smtClean="0"/>
              <a:t>(OEM)</a:t>
            </a:r>
          </a:p>
          <a:p>
            <a:pPr marL="539750" indent="-360363" eaLnBrk="0" hangingPunct="0"/>
            <a:r>
              <a:rPr lang="en-GB" dirty="0" smtClean="0"/>
              <a:t>High resolution x-ray imaging camera for semiconductor inspection </a:t>
            </a:r>
            <a:r>
              <a:rPr lang="en-GB" b="1" dirty="0" smtClean="0"/>
              <a:t>(OEM)</a:t>
            </a:r>
          </a:p>
          <a:p>
            <a:pPr marL="539750" indent="-360363" eaLnBrk="0" hangingPunct="0"/>
            <a:endParaRPr lang="en-GB" dirty="0" smtClean="0"/>
          </a:p>
          <a:p>
            <a:pPr marL="539750" indent="-360363" eaLnBrk="0" hangingPunct="0">
              <a:buNone/>
            </a:pPr>
            <a:r>
              <a:rPr lang="en-GB" b="1" dirty="0" err="1" smtClean="0"/>
              <a:t>Defense</a:t>
            </a:r>
            <a:endParaRPr lang="en-GB" b="1" dirty="0" smtClean="0"/>
          </a:p>
          <a:p>
            <a:pPr marL="539750" indent="-360363" eaLnBrk="0" hangingPunct="0"/>
            <a:r>
              <a:rPr lang="en-GB" dirty="0" smtClean="0"/>
              <a:t>Large volume </a:t>
            </a:r>
            <a:r>
              <a:rPr lang="en-GB" dirty="0" err="1" smtClean="0"/>
              <a:t>CZT</a:t>
            </a:r>
            <a:r>
              <a:rPr lang="en-GB" dirty="0" smtClean="0"/>
              <a:t> detector development for gamma ray detection</a:t>
            </a:r>
            <a:endParaRPr lang="en-GB" b="1" dirty="0" smtClean="0"/>
          </a:p>
          <a:p>
            <a:pPr marL="539750" indent="-360363" eaLnBrk="0" hangingPunct="0"/>
            <a:r>
              <a:rPr lang="en-GB" dirty="0" smtClean="0"/>
              <a:t>Low power high resolution spectroscopic ASIC for gamma ray detection </a:t>
            </a:r>
            <a:r>
              <a:rPr lang="en-GB" b="1" dirty="0" smtClean="0"/>
              <a:t>(OEM)</a:t>
            </a:r>
          </a:p>
          <a:p>
            <a:pPr marL="539750" indent="-360363" eaLnBrk="0" hangingPunct="0"/>
            <a:r>
              <a:rPr lang="en-GB" dirty="0" smtClean="0"/>
              <a:t>2 Phase II </a:t>
            </a:r>
            <a:r>
              <a:rPr lang="en-GB" dirty="0" err="1" smtClean="0"/>
              <a:t>SBIR</a:t>
            </a:r>
            <a:r>
              <a:rPr lang="en-GB" dirty="0" smtClean="0"/>
              <a:t> programmes</a:t>
            </a:r>
            <a:endParaRPr lang="en-GB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programmes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Illustrations of Kromek technologies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56BDE-0BAD-4A19-A967-E6E5A34BB4B3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02" y="1500188"/>
            <a:ext cx="2714625" cy="5572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5302" y="2214563"/>
            <a:ext cx="27146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58255" y="1155971"/>
            <a:ext cx="25003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600" b="1" dirty="0"/>
              <a:t>Small Animal Imaging</a:t>
            </a:r>
            <a:endParaRPr lang="en-GB" sz="1600" dirty="0"/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3458263" y="1483925"/>
            <a:ext cx="5286375" cy="1357312"/>
            <a:chOff x="0" y="1333500"/>
            <a:chExt cx="9144000" cy="2151618"/>
          </a:xfrm>
        </p:grpSpPr>
        <p:graphicFrame>
          <p:nvGraphicFramePr>
            <p:cNvPr id="8" name="Object 15"/>
            <p:cNvGraphicFramePr>
              <a:graphicFrameLocks noChangeAspect="1"/>
            </p:cNvGraphicFramePr>
            <p:nvPr/>
          </p:nvGraphicFramePr>
          <p:xfrm>
            <a:off x="55100" y="1500174"/>
            <a:ext cx="9017494" cy="1500198"/>
          </p:xfrm>
          <a:graphic>
            <a:graphicData uri="http://schemas.openxmlformats.org/presentationml/2006/ole">
              <p:oleObj spid="_x0000_s1026" r:id="rId5" imgW="10972800" imgH="1828800" progId="">
                <p:embed/>
              </p:oleObj>
            </a:graphicData>
          </a:graphic>
        </p:graphicFrame>
        <p:sp>
          <p:nvSpPr>
            <p:cNvPr id="9" name="Oval 21"/>
            <p:cNvSpPr>
              <a:spLocks noChangeArrowheads="1"/>
            </p:cNvSpPr>
            <p:nvPr/>
          </p:nvSpPr>
          <p:spPr bwMode="auto">
            <a:xfrm>
              <a:off x="947847" y="1643051"/>
              <a:ext cx="396379" cy="1229080"/>
            </a:xfrm>
            <a:prstGeom prst="ellips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/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1071539" y="3143247"/>
              <a:ext cx="1186252" cy="341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 b="1">
                  <a:solidFill>
                    <a:srgbClr val="000080"/>
                  </a:solidFill>
                </a:rPr>
                <a:t>50keV</a:t>
              </a:r>
              <a:endParaRPr lang="en-US" sz="2400"/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7072329" y="3071811"/>
              <a:ext cx="1507274" cy="3000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 b="1">
                  <a:solidFill>
                    <a:srgbClr val="000080"/>
                  </a:solidFill>
                </a:rPr>
                <a:t>100keV</a:t>
              </a:r>
              <a:endParaRPr lang="en-US" sz="2400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4143371" y="3143246"/>
              <a:ext cx="1162436" cy="2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 b="1">
                  <a:solidFill>
                    <a:srgbClr val="000080"/>
                  </a:solidFill>
                </a:rPr>
                <a:t>80keV</a:t>
              </a:r>
              <a:endParaRPr lang="en-US" sz="900"/>
            </a:p>
            <a:p>
              <a:pPr eaLnBrk="0" hangingPunct="0"/>
              <a:endParaRPr lang="en-US" sz="2400"/>
            </a:p>
          </p:txBody>
        </p: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0" y="1333500"/>
              <a:ext cx="9144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endParaRPr lang="en-US" sz="2400"/>
            </a:p>
          </p:txBody>
        </p:sp>
        <p:sp>
          <p:nvSpPr>
            <p:cNvPr id="14" name="Oval 21"/>
            <p:cNvSpPr>
              <a:spLocks noChangeArrowheads="1"/>
            </p:cNvSpPr>
            <p:nvPr/>
          </p:nvSpPr>
          <p:spPr bwMode="auto">
            <a:xfrm>
              <a:off x="3889869" y="1643050"/>
              <a:ext cx="396379" cy="1229080"/>
            </a:xfrm>
            <a:prstGeom prst="ellips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/>
            </a:p>
          </p:txBody>
        </p:sp>
        <p:sp>
          <p:nvSpPr>
            <p:cNvPr id="15" name="Oval 21"/>
            <p:cNvSpPr>
              <a:spLocks noChangeArrowheads="1"/>
            </p:cNvSpPr>
            <p:nvPr/>
          </p:nvSpPr>
          <p:spPr bwMode="auto">
            <a:xfrm>
              <a:off x="6884142" y="1643050"/>
              <a:ext cx="396379" cy="1229080"/>
            </a:xfrm>
            <a:prstGeom prst="ellips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/>
            </a:p>
          </p:txBody>
        </p:sp>
      </p:grpSp>
      <p:pic>
        <p:nvPicPr>
          <p:cNvPr id="16" name="Picture 1" descr="1image3-2"/>
          <p:cNvPicPr>
            <a:picLocks noChangeAspect="1" noChangeArrowheads="1"/>
          </p:cNvPicPr>
          <p:nvPr/>
        </p:nvPicPr>
        <p:blipFill>
          <a:blip r:embed="rId6" cstate="print"/>
          <a:srcRect l="14404" t="5542" r="13399" b="9412"/>
          <a:stretch>
            <a:fillRect/>
          </a:stretch>
        </p:blipFill>
        <p:spPr bwMode="auto">
          <a:xfrm>
            <a:off x="2987435" y="3714750"/>
            <a:ext cx="24288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32"/>
          <p:cNvSpPr>
            <a:spLocks noChangeArrowheads="1"/>
          </p:cNvSpPr>
          <p:nvPr/>
        </p:nvSpPr>
        <p:spPr bwMode="auto">
          <a:xfrm>
            <a:off x="2955946" y="5572125"/>
            <a:ext cx="2571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400" b="1" dirty="0"/>
              <a:t>Plastic strips in butter tub</a:t>
            </a:r>
          </a:p>
        </p:txBody>
      </p:sp>
      <p:pic>
        <p:nvPicPr>
          <p:cNvPr id="18" name="Picture 14" descr="dieattachvoid-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93" y="3714750"/>
            <a:ext cx="14541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 descr="himagdieattachvoid-p"/>
          <p:cNvPicPr>
            <a:picLocks noChangeAspect="1" noChangeArrowheads="1"/>
          </p:cNvPicPr>
          <p:nvPr/>
        </p:nvPicPr>
        <p:blipFill>
          <a:blip r:embed="rId8" cstate="print">
            <a:lum contrast="12000"/>
          </a:blip>
          <a:srcRect/>
          <a:stretch>
            <a:fillRect/>
          </a:stretch>
        </p:blipFill>
        <p:spPr bwMode="auto">
          <a:xfrm>
            <a:off x="7316818" y="3714750"/>
            <a:ext cx="151288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Oval 19"/>
          <p:cNvSpPr/>
          <p:nvPr/>
        </p:nvSpPr>
        <p:spPr>
          <a:xfrm>
            <a:off x="5929343" y="4286250"/>
            <a:ext cx="642937" cy="6429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cxnSp>
        <p:nvCxnSpPr>
          <p:cNvPr id="21" name="Straight Connector 20"/>
          <p:cNvCxnSpPr>
            <a:stCxn id="20" idx="0"/>
          </p:cNvCxnSpPr>
          <p:nvPr/>
        </p:nvCxnSpPr>
        <p:spPr>
          <a:xfrm rot="5400000" flipH="1" flipV="1">
            <a:off x="6804849" y="3090069"/>
            <a:ext cx="642937" cy="17494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20" idx="4"/>
          </p:cNvCxnSpPr>
          <p:nvPr/>
        </p:nvCxnSpPr>
        <p:spPr>
          <a:xfrm rot="16200000" flipH="1">
            <a:off x="6840568" y="4340225"/>
            <a:ext cx="642937" cy="1820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54"/>
          <p:cNvSpPr>
            <a:spLocks noChangeArrowheads="1"/>
          </p:cNvSpPr>
          <p:nvPr/>
        </p:nvSpPr>
        <p:spPr bwMode="auto">
          <a:xfrm>
            <a:off x="5554734" y="5656534"/>
            <a:ext cx="325753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sz="1400" b="1" dirty="0"/>
              <a:t>E</a:t>
            </a:r>
            <a:r>
              <a:rPr lang="en-GB" sz="1400" b="1" dirty="0" smtClean="0"/>
              <a:t>lectronic </a:t>
            </a:r>
            <a:r>
              <a:rPr lang="en-GB" sz="1400" b="1" dirty="0"/>
              <a:t>connection showing solder voids visible through connectors</a:t>
            </a:r>
          </a:p>
        </p:txBody>
      </p:sp>
      <p:sp>
        <p:nvSpPr>
          <p:cNvPr id="24" name="TextBox 55"/>
          <p:cNvSpPr txBox="1">
            <a:spLocks noChangeArrowheads="1"/>
          </p:cNvSpPr>
          <p:nvPr/>
        </p:nvSpPr>
        <p:spPr bwMode="auto">
          <a:xfrm>
            <a:off x="3001503" y="3286125"/>
            <a:ext cx="57864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600" b="1" dirty="0" smtClean="0"/>
              <a:t>Hyper-spectral </a:t>
            </a:r>
            <a:r>
              <a:rPr lang="en-GB" sz="1600" b="1" dirty="0"/>
              <a:t>Imaging for defect and anomaly detection</a:t>
            </a:r>
          </a:p>
        </p:txBody>
      </p:sp>
      <p:pic>
        <p:nvPicPr>
          <p:cNvPr id="25" name="Picture 5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84565" y="3714750"/>
            <a:ext cx="9286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5633" y="3714750"/>
            <a:ext cx="9286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Oval 26"/>
          <p:cNvSpPr/>
          <p:nvPr/>
        </p:nvSpPr>
        <p:spPr>
          <a:xfrm>
            <a:off x="1784810" y="4115239"/>
            <a:ext cx="428625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669946" y="4143375"/>
            <a:ext cx="428625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29" name="TextBox 60"/>
          <p:cNvSpPr txBox="1">
            <a:spLocks noChangeArrowheads="1"/>
          </p:cNvSpPr>
          <p:nvPr/>
        </p:nvSpPr>
        <p:spPr bwMode="auto">
          <a:xfrm>
            <a:off x="357157" y="5629495"/>
            <a:ext cx="2143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400" b="1" dirty="0"/>
              <a:t>Contrast Enhanced  Breast Imaging </a:t>
            </a:r>
          </a:p>
        </p:txBody>
      </p:sp>
      <p:sp>
        <p:nvSpPr>
          <p:cNvPr id="30" name="TextBox 61"/>
          <p:cNvSpPr txBox="1">
            <a:spLocks noChangeArrowheads="1"/>
          </p:cNvSpPr>
          <p:nvPr/>
        </p:nvSpPr>
        <p:spPr bwMode="auto">
          <a:xfrm>
            <a:off x="370128" y="3286125"/>
            <a:ext cx="2143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600" b="1" dirty="0"/>
              <a:t>Cancer Detection</a:t>
            </a:r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3444166" y="1170039"/>
            <a:ext cx="50720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600" b="1" dirty="0"/>
              <a:t>Multispectral x-ray images for explosive detection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897</Words>
  <Application>Microsoft Office PowerPoint</Application>
  <PresentationFormat>On-screen Show (4:3)</PresentationFormat>
  <Paragraphs>178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Office Theme</vt:lpstr>
      <vt:lpstr>Custom Design</vt:lpstr>
      <vt:lpstr>Equation</vt:lpstr>
      <vt:lpstr>The development of x-ray imaging for airport security, defence and medical markets</vt:lpstr>
      <vt:lpstr>Mission</vt:lpstr>
      <vt:lpstr>Profile</vt:lpstr>
      <vt:lpstr>Product strategy</vt:lpstr>
      <vt:lpstr>Kromek’s core capability offering</vt:lpstr>
      <vt:lpstr>The importance of x-rays</vt:lpstr>
      <vt:lpstr>Large markets</vt:lpstr>
      <vt:lpstr>Current programmes</vt:lpstr>
      <vt:lpstr>Illustrations of Kromek technologies</vt:lpstr>
      <vt:lpstr>Examples of Kromek OEM products</vt:lpstr>
      <vt:lpstr>Advantages of CdTe systems</vt:lpstr>
      <vt:lpstr>Advantages of Kromek materials</vt:lpstr>
      <vt:lpstr>State-of-the-art operations</vt:lpstr>
      <vt:lpstr>Multi-tube Physical Vapour Transport</vt:lpstr>
      <vt:lpstr>Slide 15</vt:lpstr>
      <vt:lpstr>Modelling – Monte Carlo and FEM</vt:lpstr>
      <vt:lpstr>FEM- Comsol</vt:lpstr>
      <vt:lpstr>Charge Induction Efficiency Maps</vt:lpstr>
      <vt:lpstr>Experiment vs Simulation</vt:lpstr>
      <vt:lpstr>Kromek IdentifierTM – liquid explosive bottle scanner</vt:lpstr>
      <vt:lpstr>Automatic liquid recognition</vt:lpstr>
      <vt:lpstr>XRA TM multi-view platform</vt:lpstr>
      <vt:lpstr>XRA TM multi-view platform</vt:lpstr>
      <vt:lpstr>Slide 24</vt:lpstr>
    </vt:vector>
  </TitlesOfParts>
  <Company>Kromek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david.cogdon</dc:creator>
  <cp:lastModifiedBy>John.McGrath</cp:lastModifiedBy>
  <cp:revision>106</cp:revision>
  <dcterms:created xsi:type="dcterms:W3CDTF">2010-12-13T12:02:37Z</dcterms:created>
  <dcterms:modified xsi:type="dcterms:W3CDTF">2011-09-12T11:42:34Z</dcterms:modified>
</cp:coreProperties>
</file>