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7" r:id="rId2"/>
    <p:sldId id="258" r:id="rId3"/>
    <p:sldId id="270" r:id="rId4"/>
    <p:sldId id="281" r:id="rId5"/>
    <p:sldId id="269" r:id="rId6"/>
    <p:sldId id="305" r:id="rId7"/>
    <p:sldId id="271" r:id="rId8"/>
    <p:sldId id="296" r:id="rId9"/>
    <p:sldId id="303" r:id="rId10"/>
    <p:sldId id="268" r:id="rId11"/>
    <p:sldId id="274" r:id="rId12"/>
    <p:sldId id="272" r:id="rId13"/>
    <p:sldId id="275" r:id="rId14"/>
    <p:sldId id="276" r:id="rId15"/>
    <p:sldId id="278" r:id="rId16"/>
    <p:sldId id="277" r:id="rId17"/>
    <p:sldId id="279" r:id="rId18"/>
    <p:sldId id="302" r:id="rId19"/>
    <p:sldId id="261" r:id="rId20"/>
    <p:sldId id="282" r:id="rId21"/>
    <p:sldId id="284" r:id="rId22"/>
    <p:sldId id="283" r:id="rId23"/>
    <p:sldId id="262" r:id="rId24"/>
    <p:sldId id="306" r:id="rId25"/>
    <p:sldId id="292" r:id="rId26"/>
    <p:sldId id="293" r:id="rId27"/>
    <p:sldId id="294" r:id="rId28"/>
    <p:sldId id="285" r:id="rId29"/>
    <p:sldId id="286" r:id="rId30"/>
    <p:sldId id="300" r:id="rId31"/>
    <p:sldId id="287" r:id="rId32"/>
    <p:sldId id="288" r:id="rId33"/>
    <p:sldId id="290" r:id="rId34"/>
    <p:sldId id="289" r:id="rId35"/>
    <p:sldId id="265" r:id="rId36"/>
    <p:sldId id="299" r:id="rId37"/>
    <p:sldId id="297" r:id="rId38"/>
    <p:sldId id="298" r:id="rId39"/>
    <p:sldId id="304" r:id="rId40"/>
    <p:sldId id="280" r:id="rId41"/>
    <p:sldId id="259" r:id="rId42"/>
    <p:sldId id="273" r:id="rId43"/>
    <p:sldId id="301" r:id="rId44"/>
    <p:sldId id="295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>
      <p:cViewPr varScale="1">
        <p:scale>
          <a:sx n="66" d="100"/>
          <a:sy n="66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D67B-D2CF-43C7-9C97-1F74EEB5A1EC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E8E43-B187-4877-9EF8-BEF53819041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C2C8E-48B0-4579-822F-65DDA766AD4A}" type="slidenum">
              <a:rPr lang="en-US"/>
              <a:pPr/>
              <a:t>11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8713" y="703263"/>
            <a:ext cx="4598987" cy="34480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6151" y="4362450"/>
            <a:ext cx="5404681" cy="4078165"/>
          </a:xfrm>
        </p:spPr>
        <p:txBody>
          <a:bodyPr/>
          <a:lstStyle/>
          <a:p>
            <a:r>
              <a:rPr lang="en-GB" sz="1400" b="1" dirty="0">
                <a:latin typeface="Comic Sans MS" pitchFamily="66" charset="0"/>
              </a:rPr>
              <a:t>Summary</a:t>
            </a:r>
          </a:p>
          <a:p>
            <a:r>
              <a:rPr lang="en-GB" sz="1400" b="1" dirty="0">
                <a:latin typeface="Comic Sans MS" pitchFamily="66" charset="0"/>
              </a:rPr>
              <a:t>List few items</a:t>
            </a:r>
          </a:p>
          <a:p>
            <a:r>
              <a:rPr lang="en-GB" sz="1400" b="1" dirty="0" err="1">
                <a:latin typeface="Comic Sans MS" pitchFamily="66" charset="0"/>
              </a:rPr>
              <a:t>Agata</a:t>
            </a:r>
            <a:r>
              <a:rPr lang="en-GB" sz="1400" b="1" dirty="0">
                <a:latin typeface="Comic Sans MS" pitchFamily="66" charset="0"/>
              </a:rPr>
              <a:t> very powerful instrument for nuclear spectroscopy</a:t>
            </a:r>
          </a:p>
          <a:p>
            <a:r>
              <a:rPr lang="en-GB" sz="1400" b="1" dirty="0">
                <a:latin typeface="Comic Sans MS" pitchFamily="66" charset="0"/>
              </a:rPr>
              <a:t>Exciting science programme subject of this meeting</a:t>
            </a:r>
          </a:p>
          <a:p>
            <a:r>
              <a:rPr lang="en-GB" sz="1400" b="1" dirty="0">
                <a:latin typeface="Comic Sans MS" pitchFamily="66" charset="0"/>
              </a:rPr>
              <a:t>Aim to propose and start realisation of the full AGATA from 2008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D34A42-AEE8-4911-B9B3-8EA98928F5F0}" type="slidenum">
              <a:rPr lang="en-GB"/>
              <a:pPr/>
              <a:t>12</a:t>
            </a:fld>
            <a:endParaRPr lang="en-GB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3587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856"/>
            <a:ext cx="5029200" cy="411419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3A1219-F25E-4FF4-958D-7BBA163FDB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A7DAC-F9FC-4E8E-9608-819163AE33E3}" type="slidenum">
              <a:rPr lang="en-GB"/>
              <a:pPr/>
              <a:t>14</a:t>
            </a:fld>
            <a:endParaRPr lang="en-GB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b="1" dirty="0">
                <a:latin typeface="Comic Sans MS" pitchFamily="66" charset="0"/>
              </a:rPr>
              <a:t>What has to be done to perform tracking</a:t>
            </a:r>
          </a:p>
          <a:p>
            <a:r>
              <a:rPr lang="en-GB" sz="1400" b="1" dirty="0">
                <a:latin typeface="Comic Sans MS" pitchFamily="66" charset="0"/>
              </a:rPr>
              <a:t>What are the ingredients</a:t>
            </a:r>
          </a:p>
          <a:p>
            <a:r>
              <a:rPr lang="en-GB" sz="1400" b="1" dirty="0">
                <a:latin typeface="Comic Sans MS" pitchFamily="66" charset="0"/>
              </a:rPr>
              <a:t>Detectors highly segmented, encapsulated, cryostats</a:t>
            </a:r>
          </a:p>
          <a:p>
            <a:r>
              <a:rPr lang="en-GB" sz="1400" b="1" dirty="0">
                <a:latin typeface="Comic Sans MS" pitchFamily="66" charset="0"/>
              </a:rPr>
              <a:t>Electronics Digital</a:t>
            </a:r>
          </a:p>
          <a:p>
            <a:r>
              <a:rPr lang="en-GB" sz="1400" b="1" dirty="0">
                <a:latin typeface="Comic Sans MS" pitchFamily="66" charset="0"/>
              </a:rPr>
              <a:t>PSA to extract Energy Time and Position</a:t>
            </a:r>
          </a:p>
          <a:p>
            <a:r>
              <a:rPr lang="en-GB" sz="1400" b="1" dirty="0">
                <a:latin typeface="Comic Sans MS" pitchFamily="66" charset="0"/>
              </a:rPr>
              <a:t>Algorithm development particularly for position</a:t>
            </a:r>
          </a:p>
          <a:p>
            <a:r>
              <a:rPr lang="en-GB" sz="1400" b="1" dirty="0">
                <a:latin typeface="Comic Sans MS" pitchFamily="66" charset="0"/>
              </a:rPr>
              <a:t>Area where effort is required Thorsten </a:t>
            </a:r>
            <a:r>
              <a:rPr lang="en-GB" sz="1400" b="1" dirty="0" err="1">
                <a:latin typeface="Comic Sans MS" pitchFamily="66" charset="0"/>
              </a:rPr>
              <a:t>Kroell</a:t>
            </a:r>
            <a:r>
              <a:rPr lang="en-GB" sz="1400" b="1" dirty="0">
                <a:latin typeface="Comic Sans MS" pitchFamily="66" charset="0"/>
              </a:rPr>
              <a:t>. See him.</a:t>
            </a:r>
          </a:p>
          <a:p>
            <a:r>
              <a:rPr lang="en-GB" sz="1400" b="1" dirty="0">
                <a:latin typeface="Comic Sans MS" pitchFamily="66" charset="0"/>
              </a:rPr>
              <a:t>Tracking algorithms, reconstruction of the events for full array</a:t>
            </a:r>
          </a:p>
          <a:p>
            <a:r>
              <a:rPr lang="en-GB" sz="1400" b="1" dirty="0">
                <a:latin typeface="Comic Sans MS" pitchFamily="66" charset="0"/>
              </a:rPr>
              <a:t>Obtain full energy</a:t>
            </a:r>
          </a:p>
          <a:p>
            <a:r>
              <a:rPr lang="en-GB" sz="1400" b="1" dirty="0">
                <a:latin typeface="Comic Sans MS" pitchFamily="66" charset="0"/>
              </a:rPr>
              <a:t>Many technical development in all areas.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3A1219-F25E-4FF4-958D-7BBA163FDBF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0E275-A331-4408-AF61-D166B8A01A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A165E2-30CC-4022-ACA7-FB401129261E}" type="slidenum">
              <a:rPr lang="en-US">
                <a:latin typeface="Arial" pitchFamily="34" charset="0"/>
              </a:rPr>
              <a:pPr/>
              <a:t>24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0E275-A331-4408-AF61-D166B8A01A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36B86C-5FC0-41A6-A92A-715FF261010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0E275-A331-4408-AF61-D166B8A01A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A1248-F2C1-41C4-AB34-F84495210D9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32A3BB-55BD-40FA-985C-52D60A83BC5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Nuclear engineers, nuclear physicists, tomographic imaging – scanning of cargo and domestic baggage</a:t>
            </a: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5B86B3-46B9-422B-82F7-46388294EC7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Fingerprint</a:t>
            </a: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BB1335-ACE7-46B8-BA5D-FB4330C63A81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Pulse time = 5 microseconds wide , neutron energy = 14meV</a:t>
            </a:r>
          </a:p>
          <a:p>
            <a:pPr>
              <a:spcBef>
                <a:spcPct val="0"/>
              </a:spcBef>
            </a:pPr>
            <a:r>
              <a:rPr lang="en-GB" smtClean="0"/>
              <a:t>Activate object – prompt gamma emission from inelastic scattering will b e detected providing fingerprint</a:t>
            </a:r>
          </a:p>
          <a:p>
            <a:pPr>
              <a:spcBef>
                <a:spcPct val="0"/>
              </a:spcBef>
            </a:pPr>
            <a:r>
              <a:rPr lang="en-GB" smtClean="0"/>
              <a:t>Use Compton camera principle direct imaging of elemental composition can be accomplished</a:t>
            </a:r>
          </a:p>
          <a:p>
            <a:pPr>
              <a:spcBef>
                <a:spcPct val="0"/>
              </a:spcBef>
            </a:pPr>
            <a:r>
              <a:rPr lang="en-GB" smtClean="0"/>
              <a:t>Detection of scattered neutron recoils provides tomographic image</a:t>
            </a: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91AA37-4CC4-48C8-9BEE-FC34F8C85D74}" type="slidenum">
              <a:rPr lang="en-US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1B6149-E7BC-4F32-BBE8-83E45505F9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B0C28A-E345-4716-9DF7-18D68628ADF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1B5DFC-4E2D-4A31-88FC-4FE648537B74}" type="slidenum">
              <a:rPr lang="en-US"/>
              <a:pPr/>
              <a:t>42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303213"/>
            <a:ext cx="1588" cy="1587"/>
          </a:xfrm>
          <a:solidFill>
            <a:srgbClr val="FFFFFF"/>
          </a:solidFill>
          <a:ln/>
        </p:spPr>
      </p:sp>
      <p:sp>
        <p:nvSpPr>
          <p:cNvPr id="28365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4D35C6-A27C-4A4C-B061-8A160746CA3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CCCFA2-1384-4585-B3B9-82180CBD928D}" type="slidenum">
              <a:rPr lang="en-GB"/>
              <a:pPr/>
              <a:t>5</a:t>
            </a:fld>
            <a:endParaRPr lang="en-GB"/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C6259F-CEE6-4ED0-8BB5-31815F43D683}" type="slidenum">
              <a:rPr lang="en-US"/>
              <a:pPr/>
              <a:t>6</a:t>
            </a:fld>
            <a:endParaRPr 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0E275-A331-4408-AF61-D166B8A01AA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DE0668-B27F-4D6D-B72F-5A96E319B49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82057B-E83C-4CA0-AF37-B54C5BB7C19B}" type="slidenum">
              <a:rPr lang="en-GB"/>
              <a:pPr/>
              <a:t>10</a:t>
            </a:fld>
            <a:endParaRPr lang="en-GB"/>
          </a:p>
        </p:txBody>
      </p:sp>
      <p:sp>
        <p:nvSpPr>
          <p:cNvPr id="48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b="1">
                <a:latin typeface="Comic Sans MS" pitchFamily="66" charset="0"/>
              </a:rPr>
              <a:t>What is it?</a:t>
            </a:r>
          </a:p>
          <a:p>
            <a:endParaRPr lang="en-GB" sz="1400" b="1">
              <a:latin typeface="Comic Sans MS" pitchFamily="66" charset="0"/>
            </a:endParaRPr>
          </a:p>
          <a:p>
            <a:r>
              <a:rPr lang="en-GB" sz="1400" b="1">
                <a:latin typeface="Comic Sans MS" pitchFamily="66" charset="0"/>
              </a:rPr>
              <a:t>Why tracking?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A96B57-755F-49DE-9040-3D390BAC13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D6B0A-A0E4-4C52-A6D4-04043F5898BB}" type="datetime7">
              <a:rPr lang="en-US"/>
              <a:pPr>
                <a:defRPr/>
              </a:pPr>
              <a:t>Sep-11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EE242-337B-4AF2-AC4B-40266E4A4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85A9B-ED6B-4B41-9C36-186C288041D3}" type="datetimeFigureOut">
              <a:rPr lang="en-GB" smtClean="0"/>
              <a:pPr/>
              <a:t>14/09/2011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D62D4-D60A-411A-842A-4BC1B1A1D5E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mailto:H.C.Boston@liverpool.ac.u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hyperlink" Target="http://www.crwflags.com/fotw/images/h/hu.gif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6" Type="http://schemas.openxmlformats.org/officeDocument/2006/relationships/hyperlink" Target="http://www.crwflags.com/fotw/images/t/tr.gif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19" Type="http://schemas.openxmlformats.org/officeDocument/2006/relationships/image" Target="../media/image26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jpeg"/><Relationship Id="rId5" Type="http://schemas.openxmlformats.org/officeDocument/2006/relationships/oleObject" Target="../embeddings/oleObject5.bin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helen\Documents\presentations\2010\CAARI\attempt5.avi" TargetMode="Externa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image" Target="../media/image66.png"/><Relationship Id="rId4" Type="http://schemas.openxmlformats.org/officeDocument/2006/relationships/image" Target="../media/image6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8.png"/><Relationship Id="rId4" Type="http://schemas.openxmlformats.org/officeDocument/2006/relationships/hyperlink" Target="../My%20Documents/AGATA_S1/A180-4Pw1.wrl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717032"/>
            <a:ext cx="4006378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2260794" y="5517232"/>
            <a:ext cx="48215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  <a:hlinkClick r:id="rId4"/>
              </a:rPr>
              <a:t>H.C.Boston@liverpool.ac.uk</a:t>
            </a:r>
            <a:endParaRPr lang="en-GB" sz="24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400" dirty="0" smtClean="0">
                <a:latin typeface="+mj-lt"/>
                <a:ea typeface="Verdana" pitchFamily="34" charset="0"/>
                <a:cs typeface="Verdana" pitchFamily="34" charset="0"/>
              </a:rPr>
              <a:t>http://ns.ph.liv.ac.uk/imaging-group/</a:t>
            </a:r>
            <a:endParaRPr lang="en-US" sz="2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50109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ea typeface="Verdana" pitchFamily="34" charset="0"/>
                <a:cs typeface="Verdana" pitchFamily="34" charset="0"/>
              </a:rPr>
              <a:t>Position Sensitive Detectors for Nuclear Structure Physics and their Applications</a:t>
            </a:r>
            <a:br>
              <a:rPr lang="en-GB" b="1" dirty="0" smtClean="0">
                <a:ea typeface="Verdana" pitchFamily="34" charset="0"/>
                <a:cs typeface="Verdana" pitchFamily="34" charset="0"/>
              </a:rPr>
            </a:br>
            <a:r>
              <a:rPr lang="en-GB" b="1" dirty="0" smtClean="0">
                <a:ea typeface="Verdana" pitchFamily="34" charset="0"/>
                <a:cs typeface="Verdana" pitchFamily="34" charset="0"/>
              </a:rPr>
              <a:t/>
            </a:r>
            <a:br>
              <a:rPr lang="en-GB" b="1" dirty="0" smtClean="0">
                <a:ea typeface="Verdana" pitchFamily="34" charset="0"/>
                <a:cs typeface="Verdana" pitchFamily="34" charset="0"/>
              </a:rPr>
            </a:br>
            <a:r>
              <a:rPr lang="en-GB" b="1" dirty="0" smtClean="0">
                <a:ea typeface="Verdana" pitchFamily="34" charset="0"/>
                <a:cs typeface="Verdana" pitchFamily="34" charset="0"/>
              </a:rPr>
              <a:t>Helen Boston</a:t>
            </a:r>
            <a:endParaRPr lang="en-US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1" descr="186-10326-A4-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1700808"/>
            <a:ext cx="2490424" cy="1988840"/>
          </a:xfrm>
          <a:prstGeom prst="rect">
            <a:avLst/>
          </a:prstGeom>
          <a:noFill/>
        </p:spPr>
      </p:pic>
      <p:pic>
        <p:nvPicPr>
          <p:cNvPr id="7" name="Picture 11" descr="DSC0016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8833" y="1844824"/>
            <a:ext cx="2113647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4" name="Text Box 4"/>
          <p:cNvSpPr txBox="1">
            <a:spLocks noChangeArrowheads="1"/>
          </p:cNvSpPr>
          <p:nvPr/>
        </p:nvSpPr>
        <p:spPr bwMode="auto">
          <a:xfrm>
            <a:off x="663993" y="1244632"/>
            <a:ext cx="837250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 Next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generation </a:t>
            </a:r>
            <a:r>
              <a:rPr lang="en-GB" sz="2800" i="0" dirty="0">
                <a:latin typeface="Symbol" pitchFamily="18" charset="2"/>
                <a:cs typeface="Times New Roman" pitchFamily="18" charset="0"/>
              </a:rPr>
              <a:t>g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-ray spectrometer based on </a:t>
            </a:r>
            <a:r>
              <a:rPr lang="en-GB" sz="2800" b="1" i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gamma- </a:t>
            </a:r>
          </a:p>
          <a:p>
            <a:r>
              <a:rPr lang="en-GB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b="1" i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ray </a:t>
            </a:r>
            <a:r>
              <a:rPr lang="en-GB" sz="2800" b="1" i="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tracking</a:t>
            </a:r>
            <a:endParaRPr lang="en-GB" sz="2800" b="1" i="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GB" sz="2800" i="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 First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“real” 4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 germanium array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no Compton </a:t>
            </a:r>
            <a:endParaRPr lang="en-GB" sz="2800" i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suppression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shields</a:t>
            </a:r>
          </a:p>
          <a:p>
            <a:pPr>
              <a:buFont typeface="Arial" pitchFamily="34" charset="0"/>
              <a:buChar char="•"/>
            </a:pPr>
            <a:endParaRPr lang="en-GB" sz="2800" i="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 Versatile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spectrometer with very high efficiency and </a:t>
            </a:r>
            <a:endParaRPr lang="en-GB" sz="2800" i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excellent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spectrum quality for radioactive and high </a:t>
            </a:r>
            <a:endParaRPr lang="en-GB" sz="2800" i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intensity </a:t>
            </a:r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stable </a:t>
            </a: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beams</a:t>
            </a:r>
          </a:p>
          <a:p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i="0" dirty="0" smtClean="0">
                <a:latin typeface="Times New Roman" pitchFamily="18" charset="0"/>
                <a:cs typeface="Times New Roman" pitchFamily="18" charset="0"/>
              </a:rPr>
              <a:t>Advanced </a:t>
            </a:r>
            <a:r>
              <a:rPr lang="en-GB" sz="2800" b="1" i="0" dirty="0" err="1" smtClean="0">
                <a:latin typeface="Times New Roman" pitchFamily="18" charset="0"/>
                <a:cs typeface="Times New Roman" pitchFamily="18" charset="0"/>
              </a:rPr>
              <a:t>GAmma</a:t>
            </a:r>
            <a:r>
              <a:rPr lang="en-GB" sz="2800" b="1" i="0" dirty="0" smtClean="0">
                <a:latin typeface="Times New Roman" pitchFamily="18" charset="0"/>
                <a:cs typeface="Times New Roman" pitchFamily="18" charset="0"/>
              </a:rPr>
              <a:t> Tracking Array </a:t>
            </a:r>
            <a:r>
              <a:rPr lang="en-GB" sz="2800" i="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800" b="1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AGATA</a:t>
            </a:r>
            <a:endParaRPr lang="en-GB" sz="2800" b="1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Future Arrays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6380734"/>
            <a:ext cx="1785994" cy="47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314278" y="6453336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7" name="Picture 21" descr="186-10326-A4-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1844675"/>
            <a:ext cx="4067175" cy="3248025"/>
          </a:xfrm>
          <a:prstGeom prst="rect">
            <a:avLst/>
          </a:prstGeom>
          <a:noFill/>
        </p:spPr>
      </p:pic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3419475" y="5445125"/>
            <a:ext cx="5724525" cy="141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00150" y="0"/>
            <a:ext cx="7696200" cy="1447800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AGATA</a:t>
            </a:r>
            <a:r>
              <a:rPr lang="en-US" sz="18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400" dirty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it-IT" sz="2400" dirty="0">
                <a:solidFill>
                  <a:srgbClr val="FF0000"/>
                </a:solidFill>
                <a:latin typeface="Comic Sans MS" pitchFamily="66" charset="0"/>
              </a:rPr>
              <a:t>Design and characteristics</a:t>
            </a:r>
            <a:r>
              <a:rPr lang="it-IT" sz="2400" dirty="0">
                <a:latin typeface="Comic Sans MS" pitchFamily="66" charset="0"/>
              </a:rPr>
              <a:t>)</a:t>
            </a:r>
            <a:br>
              <a:rPr lang="it-IT" sz="2400" dirty="0">
                <a:latin typeface="Comic Sans MS" pitchFamily="66" charset="0"/>
              </a:rPr>
            </a:br>
            <a:r>
              <a:rPr lang="it-IT" sz="1800" dirty="0">
                <a:latin typeface="Comic Sans MS" pitchFamily="66" charset="0"/>
              </a:rPr>
              <a:t> 4</a:t>
            </a:r>
            <a:r>
              <a:rPr lang="it-IT" sz="1800" dirty="0">
                <a:latin typeface="Comic Sans MS" pitchFamily="66" charset="0"/>
                <a:sym typeface="Symbol" pitchFamily="18" charset="2"/>
              </a:rPr>
              <a:t></a:t>
            </a:r>
            <a:r>
              <a:rPr lang="it-IT" sz="1800" dirty="0">
                <a:latin typeface="Comic Sans MS" pitchFamily="66" charset="0"/>
              </a:rPr>
              <a:t> </a:t>
            </a:r>
            <a:r>
              <a:rPr lang="it-IT" sz="1800" dirty="0">
                <a:latin typeface="Comic Sans MS" pitchFamily="66" charset="0"/>
                <a:sym typeface="Symbol" pitchFamily="18" charset="2"/>
              </a:rPr>
              <a:t></a:t>
            </a:r>
            <a:r>
              <a:rPr lang="it-IT" sz="1800" dirty="0">
                <a:latin typeface="Comic Sans MS" pitchFamily="66" charset="0"/>
              </a:rPr>
              <a:t>-array </a:t>
            </a:r>
            <a:r>
              <a:rPr lang="en-US" sz="1800" dirty="0">
                <a:solidFill>
                  <a:schemeClr val="tx1"/>
                </a:solidFill>
                <a:latin typeface="Comic Sans MS" pitchFamily="66" charset="0"/>
              </a:rPr>
              <a:t>for Nuclear Physics Experiments at European accelerators providing radioactive and stable beams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676650" y="1922463"/>
            <a:ext cx="4476750" cy="30305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260475" algn="l"/>
                <a:tab pos="2801938" algn="l"/>
              </a:tabLst>
            </a:pPr>
            <a:r>
              <a:rPr lang="it-IT" b="1" dirty="0">
                <a:latin typeface="Comic Sans MS" pitchFamily="66" charset="0"/>
              </a:rPr>
              <a:t>            Main features of AGATA</a:t>
            </a:r>
          </a:p>
          <a:p>
            <a:pPr>
              <a:lnSpc>
                <a:spcPct val="50000"/>
              </a:lnSpc>
              <a:tabLst>
                <a:tab pos="1260475" algn="l"/>
                <a:tab pos="2801938" algn="l"/>
              </a:tabLst>
            </a:pPr>
            <a:endParaRPr lang="it-IT" b="1" dirty="0">
              <a:latin typeface="Comic Sans MS" pitchFamily="66" charset="0"/>
            </a:endParaRPr>
          </a:p>
          <a:p>
            <a:pPr>
              <a:tabLst>
                <a:tab pos="1260475" algn="l"/>
                <a:tab pos="2801938" algn="l"/>
              </a:tabLst>
            </a:pPr>
            <a:r>
              <a:rPr lang="it-IT" b="1" dirty="0">
                <a:solidFill>
                  <a:schemeClr val="accent2"/>
                </a:solidFill>
                <a:latin typeface="Comic Sans MS" pitchFamily="66" charset="0"/>
              </a:rPr>
              <a:t>Efficiency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:   43%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=1) 	28%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 =30)</a:t>
            </a:r>
          </a:p>
          <a:p>
            <a:pPr>
              <a:tabLst>
                <a:tab pos="1260475" algn="l"/>
                <a:tab pos="2801938" algn="l"/>
              </a:tabLst>
            </a:pPr>
            <a:r>
              <a:rPr lang="it-IT" sz="1400" dirty="0">
                <a:latin typeface="Comic Sans MS" pitchFamily="66" charset="0"/>
                <a:sym typeface="Wingdings" pitchFamily="2" charset="2"/>
              </a:rPr>
              <a:t>today’s arrays	 </a:t>
            </a:r>
            <a:r>
              <a:rPr lang="en-GB" sz="1400" dirty="0">
                <a:latin typeface="Comic Sans MS" pitchFamily="66" charset="0"/>
              </a:rPr>
              <a:t>~</a:t>
            </a:r>
            <a:r>
              <a:rPr lang="it-IT" sz="1400" dirty="0">
                <a:latin typeface="Comic Sans MS" pitchFamily="66" charset="0"/>
              </a:rPr>
              <a:t>10% (gain ~4) 	   5% (gain ~1000)</a:t>
            </a:r>
          </a:p>
          <a:p>
            <a:pPr>
              <a:lnSpc>
                <a:spcPct val="140000"/>
              </a:lnSpc>
              <a:tabLst>
                <a:tab pos="1260475" algn="l"/>
                <a:tab pos="2801938" algn="l"/>
              </a:tabLst>
            </a:pPr>
            <a:r>
              <a:rPr lang="it-IT" b="1" dirty="0">
                <a:solidFill>
                  <a:schemeClr val="accent2"/>
                </a:solidFill>
                <a:latin typeface="Comic Sans MS" pitchFamily="66" charset="0"/>
              </a:rPr>
              <a:t>Peak/Total: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 58%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=1) 	49%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=30)</a:t>
            </a:r>
          </a:p>
          <a:p>
            <a:pPr>
              <a:tabLst>
                <a:tab pos="1260475" algn="l"/>
                <a:tab pos="2801938" algn="l"/>
              </a:tabLst>
            </a:pPr>
            <a:r>
              <a:rPr lang="it-IT" sz="1400" dirty="0">
                <a:latin typeface="Comic Sans MS" pitchFamily="66" charset="0"/>
                <a:sym typeface="Wingdings" pitchFamily="2" charset="2"/>
              </a:rPr>
              <a:t>today	</a:t>
            </a:r>
            <a:r>
              <a:rPr lang="en-GB" sz="1400" dirty="0">
                <a:latin typeface="Comic Sans MS" pitchFamily="66" charset="0"/>
              </a:rPr>
              <a:t>~</a:t>
            </a:r>
            <a:r>
              <a:rPr lang="it-IT" sz="1400" dirty="0">
                <a:latin typeface="Comic Sans MS" pitchFamily="66" charset="0"/>
              </a:rPr>
              <a:t>55%        	 40%</a:t>
            </a:r>
            <a:endParaRPr lang="it-IT" sz="1600" dirty="0">
              <a:latin typeface="Comic Sans MS" pitchFamily="66" charset="0"/>
            </a:endParaRPr>
          </a:p>
          <a:p>
            <a:pPr>
              <a:lnSpc>
                <a:spcPct val="130000"/>
              </a:lnSpc>
              <a:tabLst>
                <a:tab pos="1260475" algn="l"/>
                <a:tab pos="2801938" algn="l"/>
              </a:tabLst>
            </a:pPr>
            <a:r>
              <a:rPr lang="it-IT" b="1" dirty="0">
                <a:solidFill>
                  <a:schemeClr val="accent2"/>
                </a:solidFill>
                <a:latin typeface="Comic Sans MS" pitchFamily="66" charset="0"/>
              </a:rPr>
              <a:t>Angular Resolution: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GB" dirty="0">
                <a:solidFill>
                  <a:schemeClr val="accent2"/>
                </a:solidFill>
                <a:latin typeface="Comic Sans MS" pitchFamily="66" charset="0"/>
              </a:rPr>
              <a:t>~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1º 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</a:t>
            </a:r>
            <a:endParaRPr lang="it-IT" dirty="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tabLst>
                <a:tab pos="1260475" algn="l"/>
                <a:tab pos="2801938" algn="l"/>
              </a:tabLst>
            </a:pPr>
            <a:r>
              <a:rPr lang="it-IT" dirty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FWHM (1 MeV,  v/c=50%)  ~ 6 keV !!!</a:t>
            </a:r>
          </a:p>
          <a:p>
            <a:pPr>
              <a:buFont typeface="Wingdings" pitchFamily="2" charset="2"/>
              <a:buNone/>
              <a:tabLst>
                <a:tab pos="1260475" algn="l"/>
                <a:tab pos="2801938" algn="l"/>
              </a:tabLst>
            </a:pPr>
            <a:r>
              <a:rPr lang="it-IT" sz="1400" dirty="0">
                <a:latin typeface="Comic Sans MS" pitchFamily="66" charset="0"/>
              </a:rPr>
              <a:t>today		</a:t>
            </a:r>
            <a:r>
              <a:rPr lang="en-GB" sz="1400" dirty="0">
                <a:latin typeface="Comic Sans MS" pitchFamily="66" charset="0"/>
              </a:rPr>
              <a:t>~</a:t>
            </a:r>
            <a:r>
              <a:rPr lang="it-IT" sz="1400" dirty="0">
                <a:latin typeface="Comic Sans MS" pitchFamily="66" charset="0"/>
              </a:rPr>
              <a:t>40 keV</a:t>
            </a:r>
          </a:p>
          <a:p>
            <a:pPr eaLnBrk="0" hangingPunct="0">
              <a:lnSpc>
                <a:spcPct val="140000"/>
              </a:lnSpc>
              <a:buFont typeface="Symbol" pitchFamily="18" charset="2"/>
              <a:buNone/>
              <a:tabLst>
                <a:tab pos="1260475" algn="l"/>
                <a:tab pos="2801938" algn="l"/>
              </a:tabLst>
            </a:pPr>
            <a:r>
              <a:rPr lang="it-IT" b="1" dirty="0">
                <a:solidFill>
                  <a:schemeClr val="accent2"/>
                </a:solidFill>
                <a:latin typeface="Comic Sans MS" pitchFamily="66" charset="0"/>
              </a:rPr>
              <a:t>Rates: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 3 MHz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=1)  300 kHz (M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baseline="-25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=30)</a:t>
            </a:r>
          </a:p>
          <a:p>
            <a:pPr>
              <a:buFont typeface="Wingdings" pitchFamily="2" charset="2"/>
              <a:buNone/>
              <a:tabLst>
                <a:tab pos="1260475" algn="l"/>
                <a:tab pos="2801938" algn="l"/>
              </a:tabLst>
            </a:pPr>
            <a:r>
              <a:rPr lang="it-IT" sz="1400" dirty="0">
                <a:latin typeface="Comic Sans MS" pitchFamily="66" charset="0"/>
              </a:rPr>
              <a:t>today        1 MHz                       20  kHz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42908" y="5072074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it-IT" dirty="0">
                <a:solidFill>
                  <a:schemeClr val="tx2"/>
                </a:solidFill>
                <a:latin typeface="Comic Sans MS" pitchFamily="66" charset="0"/>
              </a:rPr>
              <a:t> 180 large volume </a:t>
            </a:r>
            <a:r>
              <a:rPr lang="it-IT" b="1" dirty="0">
                <a:solidFill>
                  <a:srgbClr val="FF0000"/>
                </a:solidFill>
                <a:latin typeface="Comic Sans MS" pitchFamily="66" charset="0"/>
              </a:rPr>
              <a:t>36-fold</a:t>
            </a:r>
            <a:r>
              <a:rPr lang="it-IT" dirty="0">
                <a:solidFill>
                  <a:schemeClr val="tx2"/>
                </a:solidFill>
                <a:latin typeface="Comic Sans MS" pitchFamily="66" charset="0"/>
              </a:rPr>
              <a:t> segmented Ge crystals in 60 triple-clusters </a:t>
            </a:r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, 12 </a:t>
            </a:r>
          </a:p>
          <a:p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   pentagonals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 Shell of Ge with inner radius of 23.5cm will consist of </a:t>
            </a:r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230kg</a:t>
            </a:r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 of Germanium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 Solid angle coverage of 80%</a:t>
            </a: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 D</a:t>
            </a:r>
            <a:r>
              <a:rPr lang="it-IT" dirty="0">
                <a:solidFill>
                  <a:schemeClr val="tx2"/>
                </a:solidFill>
                <a:latin typeface="Comic Sans MS" pitchFamily="66" charset="0"/>
              </a:rPr>
              <a:t>igital electronics and sophisticated Pulse Shape Analysis algorithms allow</a:t>
            </a:r>
          </a:p>
          <a:p>
            <a:r>
              <a:rPr lang="it-IT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it-IT" dirty="0" smtClean="0">
                <a:solidFill>
                  <a:schemeClr val="tx2"/>
                </a:solidFill>
                <a:latin typeface="Comic Sans MS" pitchFamily="66" charset="0"/>
              </a:rPr>
              <a:t> operation </a:t>
            </a:r>
            <a:r>
              <a:rPr lang="it-IT" dirty="0">
                <a:solidFill>
                  <a:schemeClr val="tx2"/>
                </a:solidFill>
                <a:latin typeface="Comic Sans MS" pitchFamily="66" charset="0"/>
              </a:rPr>
              <a:t>of Ge detectors in position sensitive mode </a:t>
            </a:r>
            <a:r>
              <a:rPr lang="it-IT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  <a:sym typeface="Symbol" pitchFamily="18" charset="2"/>
              </a:rPr>
              <a:t></a:t>
            </a:r>
            <a:r>
              <a:rPr lang="it-IT" dirty="0">
                <a:solidFill>
                  <a:schemeClr val="accent2"/>
                </a:solidFill>
                <a:latin typeface="Comic Sans MS" pitchFamily="66" charset="0"/>
              </a:rPr>
              <a:t>-ray tracking</a:t>
            </a:r>
          </a:p>
          <a:p>
            <a:pPr>
              <a:buFontTx/>
              <a:buChar char="•"/>
            </a:pPr>
            <a:endParaRPr lang="it-IT" dirty="0">
              <a:latin typeface="Comic Sans MS" pitchFamily="66" charset="0"/>
            </a:endParaRPr>
          </a:p>
        </p:txBody>
      </p:sp>
      <p:pic>
        <p:nvPicPr>
          <p:cNvPr id="19462" name="Picture 6" descr="Bulgaria_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47088" y="1428736"/>
            <a:ext cx="533400" cy="334962"/>
          </a:xfrm>
          <a:prstGeom prst="rect">
            <a:avLst/>
          </a:prstGeom>
          <a:noFill/>
        </p:spPr>
      </p:pic>
      <p:pic>
        <p:nvPicPr>
          <p:cNvPr id="19463" name="Picture 7" descr="Denmark_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47088" y="1785926"/>
            <a:ext cx="533400" cy="334963"/>
          </a:xfrm>
          <a:prstGeom prst="rect">
            <a:avLst/>
          </a:prstGeom>
          <a:noFill/>
        </p:spPr>
      </p:pic>
      <p:pic>
        <p:nvPicPr>
          <p:cNvPr id="19464" name="Picture 8" descr="Finland_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47088" y="2143116"/>
            <a:ext cx="533400" cy="334962"/>
          </a:xfrm>
          <a:prstGeom prst="rect">
            <a:avLst/>
          </a:prstGeom>
          <a:noFill/>
        </p:spPr>
      </p:pic>
      <p:pic>
        <p:nvPicPr>
          <p:cNvPr id="19465" name="Picture 9" descr="France_sh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47088" y="2500306"/>
            <a:ext cx="533400" cy="334962"/>
          </a:xfrm>
          <a:prstGeom prst="rect">
            <a:avLst/>
          </a:prstGeom>
          <a:noFill/>
        </p:spPr>
      </p:pic>
      <p:pic>
        <p:nvPicPr>
          <p:cNvPr id="19466" name="Picture 10" descr="Germany_s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47088" y="2857496"/>
            <a:ext cx="533400" cy="334963"/>
          </a:xfrm>
          <a:prstGeom prst="rect">
            <a:avLst/>
          </a:prstGeom>
          <a:noFill/>
        </p:spPr>
      </p:pic>
      <p:pic>
        <p:nvPicPr>
          <p:cNvPr id="19467" name="Picture 11" descr="Italy_s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47088" y="3214686"/>
            <a:ext cx="533400" cy="334963"/>
          </a:xfrm>
          <a:prstGeom prst="rect">
            <a:avLst/>
          </a:prstGeom>
          <a:noFill/>
        </p:spPr>
      </p:pic>
      <p:pic>
        <p:nvPicPr>
          <p:cNvPr id="19468" name="Picture 12" descr="Poland_sh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47088" y="3500438"/>
            <a:ext cx="533400" cy="334962"/>
          </a:xfrm>
          <a:prstGeom prst="rect">
            <a:avLst/>
          </a:prstGeom>
          <a:noFill/>
        </p:spPr>
      </p:pic>
      <p:pic>
        <p:nvPicPr>
          <p:cNvPr id="19469" name="Picture 13" descr="Romania_s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47088" y="3857628"/>
            <a:ext cx="533400" cy="334962"/>
          </a:xfrm>
          <a:prstGeom prst="rect">
            <a:avLst/>
          </a:prstGeom>
          <a:noFill/>
        </p:spPr>
      </p:pic>
      <p:pic>
        <p:nvPicPr>
          <p:cNvPr id="19470" name="Picture 14" descr="Sweden_sh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47088" y="4214818"/>
            <a:ext cx="533400" cy="334963"/>
          </a:xfrm>
          <a:prstGeom prst="rect">
            <a:avLst/>
          </a:prstGeom>
          <a:noFill/>
        </p:spPr>
      </p:pic>
      <p:pic>
        <p:nvPicPr>
          <p:cNvPr id="19471" name="Picture 15" descr="Union_Jack_sh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47088" y="4572008"/>
            <a:ext cx="533400" cy="334963"/>
          </a:xfrm>
          <a:prstGeom prst="rect">
            <a:avLst/>
          </a:prstGeom>
          <a:noFill/>
        </p:spPr>
      </p:pic>
      <p:pic>
        <p:nvPicPr>
          <p:cNvPr id="19472" name="Picture 16" descr="eu-flag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29600" y="0"/>
            <a:ext cx="914400" cy="614363"/>
          </a:xfrm>
          <a:prstGeom prst="rect">
            <a:avLst/>
          </a:prstGeom>
          <a:noFill/>
        </p:spPr>
      </p:pic>
      <p:pic>
        <p:nvPicPr>
          <p:cNvPr id="19473" name="Picture 17" descr="logo-amza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9525" y="0"/>
            <a:ext cx="1352550" cy="1828800"/>
          </a:xfrm>
          <a:prstGeom prst="rect">
            <a:avLst/>
          </a:prstGeom>
          <a:noFill/>
        </p:spPr>
      </p:pic>
      <p:pic>
        <p:nvPicPr>
          <p:cNvPr id="19474" name="Picture 18" descr="[Flag of Turkey]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47088" y="4929198"/>
            <a:ext cx="520700" cy="338137"/>
          </a:xfrm>
          <a:prstGeom prst="rect">
            <a:avLst/>
          </a:prstGeom>
          <a:noFill/>
        </p:spPr>
      </p:pic>
      <p:pic>
        <p:nvPicPr>
          <p:cNvPr id="19475" name="Picture 19" descr="[Hungarian flag]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447088" y="5286388"/>
            <a:ext cx="514350" cy="258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/>
              <a:t>Gamma-ray tracking arrays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1066800"/>
            <a:ext cx="2519362" cy="129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122" name="AutoShape 2"/>
          <p:cNvSpPr>
            <a:spLocks noChangeArrowheads="1"/>
          </p:cNvSpPr>
          <p:nvPr/>
        </p:nvSpPr>
        <p:spPr bwMode="auto">
          <a:xfrm rot="5400000">
            <a:off x="3463926" y="1341437"/>
            <a:ext cx="742950" cy="82867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FF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 rot="3600000">
            <a:off x="3304381" y="792957"/>
            <a:ext cx="744537" cy="8636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6080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 rot="7200000">
            <a:off x="3304381" y="1848644"/>
            <a:ext cx="744538" cy="8636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33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460750" y="1658938"/>
            <a:ext cx="211138" cy="201612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 rot="5400000">
            <a:off x="3367088" y="3101975"/>
            <a:ext cx="863600" cy="82867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FF3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 rot="9900000">
            <a:off x="3314700" y="3086100"/>
            <a:ext cx="935038" cy="144463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 rot="900000">
            <a:off x="3313113" y="3803650"/>
            <a:ext cx="935037" cy="142875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598863" y="3084513"/>
            <a:ext cx="212725" cy="201612"/>
          </a:xfrm>
          <a:prstGeom prst="irregularSeal2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4392613" y="1428750"/>
            <a:ext cx="647700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113338" y="973138"/>
            <a:ext cx="1531937" cy="1465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Compton continuum.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Large peak to total ratio</a:t>
            </a: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4392613" y="3155950"/>
            <a:ext cx="647700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7596188" y="2652713"/>
            <a:ext cx="1692275" cy="1465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Less solid angle coverage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Big drop in efficiency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141663" y="4121150"/>
            <a:ext cx="1103312" cy="2143125"/>
            <a:chOff x="1979" y="2596"/>
            <a:chExt cx="695" cy="1350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2154" y="3030"/>
              <a:ext cx="521" cy="472"/>
              <a:chOff x="2154" y="3030"/>
              <a:chExt cx="521" cy="472"/>
            </a:xfrm>
          </p:grpSpPr>
          <p:sp>
            <p:nvSpPr>
              <p:cNvPr id="5136" name="AutoShape 16"/>
              <p:cNvSpPr>
                <a:spLocks noChangeArrowheads="1"/>
              </p:cNvSpPr>
              <p:nvPr/>
            </p:nvSpPr>
            <p:spPr bwMode="auto">
              <a:xfrm rot="5400000">
                <a:off x="2178" y="3007"/>
                <a:ext cx="473" cy="52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66FF33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37" name="Line 17"/>
              <p:cNvSpPr>
                <a:spLocks noChangeShapeType="1"/>
              </p:cNvSpPr>
              <p:nvPr/>
            </p:nvSpPr>
            <p:spPr bwMode="auto">
              <a:xfrm>
                <a:off x="2154" y="3266"/>
                <a:ext cx="52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>
                <a:off x="2221" y="3128"/>
                <a:ext cx="1" cy="27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9" name="Line 19"/>
              <p:cNvSpPr>
                <a:spLocks noChangeShapeType="1"/>
              </p:cNvSpPr>
              <p:nvPr/>
            </p:nvSpPr>
            <p:spPr bwMode="auto">
              <a:xfrm>
                <a:off x="2312" y="3109"/>
                <a:ext cx="1" cy="3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0" name="Line 20"/>
              <p:cNvSpPr>
                <a:spLocks noChangeShapeType="1"/>
              </p:cNvSpPr>
              <p:nvPr/>
            </p:nvSpPr>
            <p:spPr bwMode="auto">
              <a:xfrm>
                <a:off x="2608" y="3044"/>
                <a:ext cx="1" cy="43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>
                <a:off x="2517" y="3070"/>
                <a:ext cx="1" cy="3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2" name="Line 22"/>
              <p:cNvSpPr>
                <a:spLocks noChangeShapeType="1"/>
              </p:cNvSpPr>
              <p:nvPr/>
            </p:nvSpPr>
            <p:spPr bwMode="auto">
              <a:xfrm>
                <a:off x="2426" y="3083"/>
                <a:ext cx="1" cy="35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1979" y="2596"/>
              <a:ext cx="687" cy="670"/>
              <a:chOff x="1979" y="2596"/>
              <a:chExt cx="687" cy="670"/>
            </a:xfrm>
          </p:grpSpPr>
          <p:sp>
            <p:nvSpPr>
              <p:cNvPr id="5144" name="AutoShape 24"/>
              <p:cNvSpPr>
                <a:spLocks noChangeArrowheads="1"/>
              </p:cNvSpPr>
              <p:nvPr/>
            </p:nvSpPr>
            <p:spPr bwMode="auto">
              <a:xfrm rot="3600000">
                <a:off x="2086" y="2670"/>
                <a:ext cx="473" cy="52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60802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45" name="Line 25"/>
              <p:cNvSpPr>
                <a:spLocks noChangeShapeType="1"/>
              </p:cNvSpPr>
              <p:nvPr/>
            </p:nvSpPr>
            <p:spPr bwMode="auto">
              <a:xfrm flipV="1">
                <a:off x="2098" y="2801"/>
                <a:ext cx="451" cy="26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6" name="Line 26"/>
              <p:cNvSpPr>
                <a:spLocks noChangeShapeType="1"/>
              </p:cNvSpPr>
              <p:nvPr/>
            </p:nvSpPr>
            <p:spPr bwMode="auto">
              <a:xfrm>
                <a:off x="2087" y="2909"/>
                <a:ext cx="138" cy="239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7" name="Line 27"/>
              <p:cNvSpPr>
                <a:spLocks noChangeShapeType="1"/>
              </p:cNvSpPr>
              <p:nvPr/>
            </p:nvSpPr>
            <p:spPr bwMode="auto">
              <a:xfrm>
                <a:off x="2156" y="2847"/>
                <a:ext cx="158" cy="2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8" name="Line 28"/>
              <p:cNvSpPr>
                <a:spLocks noChangeShapeType="1"/>
              </p:cNvSpPr>
              <p:nvPr/>
            </p:nvSpPr>
            <p:spPr bwMode="auto">
              <a:xfrm>
                <a:off x="2380" y="2642"/>
                <a:ext cx="217" cy="37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9" name="Line 29"/>
              <p:cNvSpPr>
                <a:spLocks noChangeShapeType="1"/>
              </p:cNvSpPr>
              <p:nvPr/>
            </p:nvSpPr>
            <p:spPr bwMode="auto">
              <a:xfrm>
                <a:off x="2314" y="2710"/>
                <a:ext cx="197" cy="34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0" name="Line 30"/>
              <p:cNvSpPr>
                <a:spLocks noChangeShapeType="1"/>
              </p:cNvSpPr>
              <p:nvPr/>
            </p:nvSpPr>
            <p:spPr bwMode="auto">
              <a:xfrm>
                <a:off x="2241" y="2767"/>
                <a:ext cx="177" cy="30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" name="Group 31"/>
            <p:cNvGrpSpPr>
              <a:grpSpLocks/>
            </p:cNvGrpSpPr>
            <p:nvPr/>
          </p:nvGrpSpPr>
          <p:grpSpPr bwMode="auto">
            <a:xfrm>
              <a:off x="1979" y="3276"/>
              <a:ext cx="687" cy="670"/>
              <a:chOff x="1979" y="3276"/>
              <a:chExt cx="687" cy="670"/>
            </a:xfrm>
          </p:grpSpPr>
          <p:sp>
            <p:nvSpPr>
              <p:cNvPr id="5152" name="AutoShape 32"/>
              <p:cNvSpPr>
                <a:spLocks noChangeArrowheads="1"/>
              </p:cNvSpPr>
              <p:nvPr/>
            </p:nvSpPr>
            <p:spPr bwMode="auto">
              <a:xfrm rot="7200000">
                <a:off x="2087" y="3351"/>
                <a:ext cx="473" cy="52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153" name="Line 33"/>
              <p:cNvSpPr>
                <a:spLocks noChangeShapeType="1"/>
              </p:cNvSpPr>
              <p:nvPr/>
            </p:nvSpPr>
            <p:spPr bwMode="auto">
              <a:xfrm>
                <a:off x="2098" y="3481"/>
                <a:ext cx="451" cy="26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4" name="Line 34"/>
              <p:cNvSpPr>
                <a:spLocks noChangeShapeType="1"/>
              </p:cNvSpPr>
              <p:nvPr/>
            </p:nvSpPr>
            <p:spPr bwMode="auto">
              <a:xfrm flipH="1">
                <a:off x="2086" y="3395"/>
                <a:ext cx="140" cy="239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5" name="Line 35"/>
              <p:cNvSpPr>
                <a:spLocks noChangeShapeType="1"/>
              </p:cNvSpPr>
              <p:nvPr/>
            </p:nvSpPr>
            <p:spPr bwMode="auto">
              <a:xfrm flipH="1">
                <a:off x="2154" y="3424"/>
                <a:ext cx="160" cy="27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6" name="Line 36"/>
              <p:cNvSpPr>
                <a:spLocks noChangeShapeType="1"/>
              </p:cNvSpPr>
              <p:nvPr/>
            </p:nvSpPr>
            <p:spPr bwMode="auto">
              <a:xfrm flipH="1">
                <a:off x="2384" y="3515"/>
                <a:ext cx="219" cy="37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7" name="Line 37"/>
              <p:cNvSpPr>
                <a:spLocks noChangeShapeType="1"/>
              </p:cNvSpPr>
              <p:nvPr/>
            </p:nvSpPr>
            <p:spPr bwMode="auto">
              <a:xfrm flipH="1">
                <a:off x="2312" y="3492"/>
                <a:ext cx="199" cy="34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8" name="Line 38"/>
              <p:cNvSpPr>
                <a:spLocks noChangeShapeType="1"/>
              </p:cNvSpPr>
              <p:nvPr/>
            </p:nvSpPr>
            <p:spPr bwMode="auto">
              <a:xfrm flipH="1">
                <a:off x="2247" y="3458"/>
                <a:ext cx="179" cy="30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5159" name="AutoShape 39"/>
          <p:cNvSpPr>
            <a:spLocks noChangeArrowheads="1"/>
          </p:cNvSpPr>
          <p:nvPr/>
        </p:nvSpPr>
        <p:spPr bwMode="auto">
          <a:xfrm>
            <a:off x="4392613" y="4883150"/>
            <a:ext cx="647700" cy="64928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0" name="Oval 40"/>
          <p:cNvSpPr>
            <a:spLocks noChangeArrowheads="1"/>
          </p:cNvSpPr>
          <p:nvPr/>
        </p:nvSpPr>
        <p:spPr bwMode="auto">
          <a:xfrm>
            <a:off x="2016125" y="4956175"/>
            <a:ext cx="144463" cy="144463"/>
          </a:xfrm>
          <a:prstGeom prst="ellipse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>
            <a:off x="3527425" y="1284288"/>
            <a:ext cx="211138" cy="201612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3960813" y="2149475"/>
            <a:ext cx="211137" cy="201613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3" name="AutoShape 43"/>
          <p:cNvSpPr>
            <a:spLocks noChangeArrowheads="1"/>
          </p:cNvSpPr>
          <p:nvPr/>
        </p:nvSpPr>
        <p:spPr bwMode="auto">
          <a:xfrm>
            <a:off x="3635375" y="4740275"/>
            <a:ext cx="212725" cy="201613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3995738" y="5605463"/>
            <a:ext cx="212725" cy="201612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3532188" y="4970463"/>
            <a:ext cx="212725" cy="201612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3454400" y="3516313"/>
            <a:ext cx="212725" cy="201612"/>
          </a:xfrm>
          <a:prstGeom prst="irregularSeal1">
            <a:avLst/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1187450" y="1101725"/>
            <a:ext cx="1512888" cy="1190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Without Compton suppression shields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76263" y="3228975"/>
            <a:ext cx="1512887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With BGO shielding</a:t>
            </a:r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76263" y="4675188"/>
            <a:ext cx="1512887" cy="1465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1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With highly segmented detectors</a:t>
            </a:r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003800" y="4308475"/>
            <a:ext cx="4140200" cy="2562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Path of </a:t>
            </a:r>
            <a:r>
              <a:rPr lang="en-GB" sz="1800">
                <a:solidFill>
                  <a:srgbClr val="000000"/>
                </a:solidFill>
                <a:latin typeface="Symbol" pitchFamily="18" charset="2"/>
                <a:ea typeface="DejaVu LGC Sans" charset="0"/>
                <a:cs typeface="DejaVu LGC Sans" charset="0"/>
              </a:rPr>
              <a:t></a:t>
            </a: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-ray reconstructed to form full energy event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Compton continuum reduced</a:t>
            </a:r>
          </a:p>
          <a:p>
            <a:pPr eaLnBrk="1" hangingPunct="1">
              <a:lnSpc>
                <a:spcPct val="100000"/>
              </a:lnSpc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Excellent efficiency ~</a:t>
            </a:r>
            <a:r>
              <a:rPr lang="en-GB" sz="180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50%</a:t>
            </a: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@1MeV 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Greatly improved </a:t>
            </a:r>
            <a:r>
              <a:rPr lang="en-GB" sz="180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angular resolution</a:t>
            </a: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(~1</a:t>
            </a:r>
            <a:r>
              <a:rPr lang="en-GB" sz="1800" baseline="300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0</a:t>
            </a: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) to reduce </a:t>
            </a:r>
            <a:r>
              <a:rPr lang="en-GB" sz="180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Doppler</a:t>
            </a:r>
            <a:r>
              <a:rPr lang="en-GB" sz="180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effects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>
              <a:solidFill>
                <a:srgbClr val="000000"/>
              </a:solidFill>
              <a:latin typeface="Comic Sans MS" pitchFamily="66" charset="0"/>
              <a:ea typeface="DejaVu LGC Sans" charset="0"/>
              <a:cs typeface="DejaVu LGC Sans" charset="0"/>
            </a:endParaRPr>
          </a:p>
        </p:txBody>
      </p:sp>
      <p:pic>
        <p:nvPicPr>
          <p:cNvPr id="5171" name="Picture 51"/>
          <p:cNvPicPr>
            <a:picLocks noChangeAspect="1" noChangeArrowheads="1"/>
          </p:cNvPicPr>
          <p:nvPr/>
        </p:nvPicPr>
        <p:blipFill>
          <a:blip r:embed="rId5" cstate="print"/>
          <a:srcRect l="9166" t="11603" r="5640" b="10774"/>
          <a:stretch>
            <a:fillRect/>
          </a:stretch>
        </p:blipFill>
        <p:spPr bwMode="auto">
          <a:xfrm>
            <a:off x="5148263" y="2693988"/>
            <a:ext cx="2376487" cy="13525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2089150" y="5100638"/>
            <a:ext cx="1584325" cy="1587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73" name="Line 53"/>
          <p:cNvSpPr>
            <a:spLocks noChangeShapeType="1"/>
          </p:cNvSpPr>
          <p:nvPr/>
        </p:nvSpPr>
        <p:spPr bwMode="auto">
          <a:xfrm flipV="1">
            <a:off x="3600450" y="4811713"/>
            <a:ext cx="144463" cy="290512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3744913" y="4813300"/>
            <a:ext cx="360362" cy="863600"/>
          </a:xfrm>
          <a:prstGeom prst="line">
            <a:avLst/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5175" name="Object 55"/>
          <p:cNvGraphicFramePr>
            <a:graphicFrameLocks noChangeAspect="1"/>
          </p:cNvGraphicFramePr>
          <p:nvPr/>
        </p:nvGraphicFramePr>
        <p:xfrm>
          <a:off x="612775" y="5602288"/>
          <a:ext cx="2733675" cy="722312"/>
        </p:xfrm>
        <a:graphic>
          <a:graphicData uri="http://schemas.openxmlformats.org/presentationml/2006/ole">
            <p:oleObj spid="_x0000_s1026" r:id="rId6" imgW="1777680" imgH="469800" progId="Equation.3">
              <p:embed/>
            </p:oleObj>
          </a:graphicData>
        </a:graphic>
      </p:graphicFrame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533400" y="152400"/>
            <a:ext cx="8534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r" eaLnBrk="1" hangingPunct="1">
              <a:lnSpc>
                <a:spcPct val="100000"/>
              </a:lnSpc>
              <a:buFont typeface="Verdan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rgbClr val="000000"/>
                </a:solidFill>
                <a:latin typeface="Verdana" pitchFamily="34" charset="0"/>
                <a:ea typeface="DejaVu LGC Sans" charset="0"/>
                <a:cs typeface="DejaVu LGC Sans" charset="0"/>
              </a:rPr>
              <a:t>The Concept</a:t>
            </a: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Concept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" dur="500" fill="hold" masterRel="sameClick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" dur="500" fill="hold" masterRel="sameClick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9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1" dur="500" fill="hold" masterRel="sameClick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3" dur="500" fill="hold" masterRel="sameClick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6" dur="500" fill="hold" masterRel="sameClick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7" dur="500" fill="hold" masterRel="sameClick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8" dur="500" fill="hold" masterRel="sameClick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1" dur="500" fill="hold" masterRel="sameClick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2" dur="500" fill="hold" masterRel="sameClick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3" dur="500" fill="hold" masterRel="sameClick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6" dur="500" fill="hold" masterRel="sameClick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7" dur="500" fill="hold" masterRel="sameClick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28" dur="500" fill="hold" masterRel="sameClick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1" dur="500" fill="hold" masterRel="sameClick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2" dur="500" fill="hold" masterRel="sameClick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7" dur="500" fill="hold" masterRel="sameClick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8" dur="500" fill="hold" masterRel="sameClick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41" dur="500" fill="hold" masterRel="sameClick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2" dur="500" fill="hold" masterRel="sameClick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3" dur="500" fill="hold" masterRel="sameClick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4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46" dur="500" fill="hold" masterRel="sameClick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7" dur="500" fill="hold" masterRel="sameClick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8" dur="500" fill="hold" masterRel="sameClick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4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1" dur="500" fill="hold" masterRel="sameClick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2" dur="500" fill="hold" masterRel="sameClick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3" dur="500" fill="hold" masterRel="sameClick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6" dur="500" fill="hold" masterRel="sameClick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8" dur="500" fill="hold" masterRel="sameClick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1" dur="500" fill="hold" masterRel="sameClick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2" dur="500" fill="hold" masterRel="sameClick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6" dur="500" fill="hold" masterRel="sameClick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7" dur="500" fill="hold" masterRel="sameClick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8" dur="500" fill="hold" masterRel="sameClick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6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1" dur="500" fill="hold" masterRel="sameClick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2" dur="500" fill="hold" masterRel="sameClick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3" dur="500" fill="hold" masterRel="sameClick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74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6" dur="500" fill="hold" masterRel="sameClick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7" dur="500" fill="hold" masterRel="sameClick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4" presetClass="emph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2" dur="500" fill="hold" masterRel="sameClick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3" dur="500" fill="hold" masterRel="sameClick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84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6" dur="500" fill="hold" masterRel="sameClick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8" dur="500" fill="hold" masterRel="sameClick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89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1" dur="500" fill="hold" masterRel="sameClick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92" dur="500" fill="hold" masterRel="sameClick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93" dur="500" fill="hold" masterRel="sameClick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94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4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6" dur="500" fill="hold" masterRel="sameClick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97" dur="500" fill="hold" masterRel="sameClick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98" dur="500" fill="hold" masterRel="sameClick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157" l="-24706"/>
                                      </p:by>
                                    </p:animClr>
                                    <p:set>
                                      <p:cBhvr additive="repl">
                                        <p:cTn id="99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3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1042 L 0.16527 0.01065">
                                      <p:cBhvr additive="repl">
                                        <p:cTn id="103" dur="500" fill="hold"/>
                                        <p:tgtEl>
                                          <p:spTgt spid="516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28 0.01065 L 0.17674 -0.03657">
                                      <p:cBhvr additive="repl">
                                        <p:cTn id="109" dur="500" fill="hold"/>
                                        <p:tgtEl>
                                          <p:spTgt spid="516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6 -0.03125 L 0.21267 0.09468">
                                      <p:cBhvr additive="repl">
                                        <p:cTn id="115" dur="500" fill="hold"/>
                                        <p:tgtEl>
                                          <p:spTgt spid="516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2" grpId="0" animBg="1"/>
      <p:bldP spid="5160" grpId="0" animBg="1"/>
      <p:bldP spid="5160" grpId="1" animBg="1"/>
      <p:bldP spid="5160" grpId="2" animBg="1"/>
      <p:bldP spid="5160" grpId="3" animBg="1"/>
      <p:bldP spid="5161" grpId="0" animBg="1"/>
      <p:bldP spid="5162" grpId="0" animBg="1"/>
      <p:bldP spid="5163" grpId="0" animBg="1"/>
      <p:bldP spid="5164" grpId="0" animBg="1"/>
      <p:bldP spid="5165" grpId="0" animBg="1"/>
      <p:bldP spid="5166" grpId="0" animBg="1"/>
      <p:bldP spid="5172" grpId="0" animBg="1"/>
      <p:bldP spid="5173" grpId="0" animBg="1"/>
      <p:bldP spid="51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500063" y="214290"/>
            <a:ext cx="8247062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Highly segmented detectors 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Position Sensitive Detectors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654364" y="5726370"/>
            <a:ext cx="1785994" cy="47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611220" y="4561842"/>
            <a:ext cx="8604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Tracking: Compton scatter formula relates scatter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    	 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 angle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to energy deposited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- Allows reconstruction of FEE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- Increases P/T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- Optimum use of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HPGe</a:t>
            </a: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coverage</a:t>
            </a:r>
          </a:p>
        </p:txBody>
      </p:sp>
      <p:graphicFrame>
        <p:nvGraphicFramePr>
          <p:cNvPr id="29" name="Object 9"/>
          <p:cNvGraphicFramePr>
            <a:graphicFrameLocks noChangeAspect="1"/>
          </p:cNvGraphicFramePr>
          <p:nvPr>
            <p:ph idx="1"/>
          </p:nvPr>
        </p:nvGraphicFramePr>
        <p:xfrm>
          <a:off x="5429257" y="785794"/>
          <a:ext cx="3714744" cy="1084455"/>
        </p:xfrm>
        <a:graphic>
          <a:graphicData uri="http://schemas.openxmlformats.org/presentationml/2006/ole">
            <p:oleObj spid="_x0000_s2050" name="Microsoft Equation 3.0" r:id="rId5" imgW="4165560" imgH="469800" progId="Equation.3">
              <p:embed/>
            </p:oleObj>
          </a:graphicData>
        </a:graphic>
      </p:graphicFrame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04843" y="1371600"/>
            <a:ext cx="4824413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event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y, z, t, E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611220" y="1989138"/>
            <a:ext cx="860425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x, y, z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determined with PSA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(IC + RC) </a:t>
            </a:r>
            <a:endParaRPr lang="en-GB" sz="28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39750" y="2595563"/>
            <a:ext cx="8604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Experimental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pulse shapes are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compared to theoretical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basis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			- Impossible to scan 180 detectors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			- Simulation can be adapted as neutron damage 			  occurs </a:t>
            </a:r>
            <a:endParaRPr lang="en-GB" sz="28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Freeform 2"/>
          <p:cNvSpPr>
            <a:spLocks/>
          </p:cNvSpPr>
          <p:nvPr/>
        </p:nvSpPr>
        <p:spPr bwMode="auto">
          <a:xfrm>
            <a:off x="1295400" y="1054100"/>
            <a:ext cx="6324600" cy="518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4"/>
              </a:cxn>
              <a:cxn ang="0">
                <a:pos x="2016" y="3264"/>
              </a:cxn>
              <a:cxn ang="0">
                <a:pos x="2016" y="96"/>
              </a:cxn>
              <a:cxn ang="0">
                <a:pos x="3984" y="96"/>
              </a:cxn>
              <a:cxn ang="0">
                <a:pos x="3984" y="2640"/>
              </a:cxn>
            </a:cxnLst>
            <a:rect l="0" t="0" r="r" b="b"/>
            <a:pathLst>
              <a:path w="3984" h="3264">
                <a:moveTo>
                  <a:pt x="0" y="0"/>
                </a:moveTo>
                <a:lnTo>
                  <a:pt x="0" y="3264"/>
                </a:lnTo>
                <a:lnTo>
                  <a:pt x="2016" y="3264"/>
                </a:lnTo>
                <a:lnTo>
                  <a:pt x="2016" y="96"/>
                </a:lnTo>
                <a:lnTo>
                  <a:pt x="3984" y="96"/>
                </a:lnTo>
                <a:lnTo>
                  <a:pt x="3984" y="2640"/>
                </a:lnTo>
              </a:path>
            </a:pathLst>
          </a:custGeom>
          <a:noFill/>
          <a:ln w="6350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25284" name="Picture 4" descr="det25_15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838" y="2722563"/>
            <a:ext cx="1579562" cy="1058862"/>
          </a:xfrm>
          <a:prstGeom prst="rect">
            <a:avLst/>
          </a:prstGeom>
          <a:noFill/>
        </p:spPr>
      </p:pic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3379788" y="3128963"/>
            <a:ext cx="2228850" cy="825500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de-DE" sz="1600" b="1" i="0">
                <a:latin typeface="Comic Sans MS" pitchFamily="66" charset="0"/>
              </a:rPr>
              <a:t>Pulse Shape Analysis</a:t>
            </a:r>
            <a:r>
              <a:rPr lang="en-GB" sz="1600" b="1" i="0">
                <a:latin typeface="Comic Sans MS" pitchFamily="66" charset="0"/>
              </a:rPr>
              <a:t/>
            </a:r>
            <a:br>
              <a:rPr lang="en-GB" sz="1600" b="1" i="0">
                <a:latin typeface="Comic Sans MS" pitchFamily="66" charset="0"/>
              </a:rPr>
            </a:br>
            <a:r>
              <a:rPr lang="en-GB" sz="1600" b="1" i="0">
                <a:latin typeface="Comic Sans MS" pitchFamily="66" charset="0"/>
              </a:rPr>
              <a:t>to decompose</a:t>
            </a:r>
            <a:br>
              <a:rPr lang="en-GB" sz="1600" b="1" i="0">
                <a:latin typeface="Comic Sans MS" pitchFamily="66" charset="0"/>
              </a:rPr>
            </a:br>
            <a:r>
              <a:rPr lang="en-GB" sz="1600" b="1" i="0">
                <a:latin typeface="Comic Sans MS" pitchFamily="66" charset="0"/>
              </a:rPr>
              <a:t>recorded waves </a:t>
            </a:r>
          </a:p>
        </p:txBody>
      </p:sp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311150" y="1857375"/>
            <a:ext cx="1982788" cy="581025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sz="1600" b="1" i="0">
                <a:latin typeface="Comic Sans MS" pitchFamily="66" charset="0"/>
              </a:rPr>
              <a:t>Highly segmented </a:t>
            </a:r>
          </a:p>
          <a:p>
            <a:pPr algn="ctr" eaLnBrk="1" hangingPunct="1"/>
            <a:r>
              <a:rPr lang="en-GB" sz="1600" b="1" i="0">
                <a:latin typeface="Comic Sans MS" pitchFamily="66" charset="0"/>
              </a:rPr>
              <a:t>HPGe detectors</a:t>
            </a:r>
          </a:p>
        </p:txBody>
      </p:sp>
      <p:sp>
        <p:nvSpPr>
          <p:cNvPr id="225288" name="Line 8"/>
          <p:cNvSpPr>
            <a:spLocks noChangeShapeType="1"/>
          </p:cNvSpPr>
          <p:nvPr/>
        </p:nvSpPr>
        <p:spPr bwMode="auto">
          <a:xfrm rot="16200000" flipV="1">
            <a:off x="950912" y="2730501"/>
            <a:ext cx="144463" cy="6969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5289" name="Line 9"/>
          <p:cNvSpPr>
            <a:spLocks noChangeShapeType="1"/>
          </p:cNvSpPr>
          <p:nvPr/>
        </p:nvSpPr>
        <p:spPr bwMode="auto">
          <a:xfrm rot="-5400000" flipH="1" flipV="1">
            <a:off x="1027113" y="3006725"/>
            <a:ext cx="190500" cy="511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5290" name="Line 10"/>
          <p:cNvSpPr>
            <a:spLocks noChangeShapeType="1"/>
          </p:cNvSpPr>
          <p:nvPr/>
        </p:nvSpPr>
        <p:spPr bwMode="auto">
          <a:xfrm rot="16200000" flipH="1">
            <a:off x="813594" y="3394869"/>
            <a:ext cx="271462" cy="165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5291" name="Text Box 11"/>
          <p:cNvSpPr txBox="1">
            <a:spLocks noChangeAspect="1" noChangeArrowheads="1"/>
          </p:cNvSpPr>
          <p:nvPr/>
        </p:nvSpPr>
        <p:spPr bwMode="auto">
          <a:xfrm rot="5400000">
            <a:off x="565150" y="2833688"/>
            <a:ext cx="287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800" b="1" i="0">
                <a:solidFill>
                  <a:srgbClr val="0000FF"/>
                </a:solidFill>
                <a:latin typeface="Comic Sans MS" pitchFamily="66" charset="0"/>
              </a:rPr>
              <a:t>·</a:t>
            </a:r>
          </a:p>
        </p:txBody>
      </p:sp>
      <p:sp>
        <p:nvSpPr>
          <p:cNvPr id="225292" name="Text Box 12"/>
          <p:cNvSpPr txBox="1">
            <a:spLocks noChangeAspect="1" noChangeArrowheads="1"/>
          </p:cNvSpPr>
          <p:nvPr/>
        </p:nvSpPr>
        <p:spPr bwMode="auto">
          <a:xfrm rot="5400000">
            <a:off x="1282700" y="2971801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800" b="1" i="0">
                <a:solidFill>
                  <a:srgbClr val="669900"/>
                </a:solidFill>
                <a:latin typeface="Comic Sans MS" pitchFamily="66" charset="0"/>
              </a:rPr>
              <a:t>·</a:t>
            </a:r>
          </a:p>
        </p:txBody>
      </p:sp>
      <p:sp>
        <p:nvSpPr>
          <p:cNvPr id="225293" name="Text Box 13"/>
          <p:cNvSpPr txBox="1">
            <a:spLocks noChangeAspect="1" noChangeArrowheads="1"/>
          </p:cNvSpPr>
          <p:nvPr/>
        </p:nvSpPr>
        <p:spPr bwMode="auto">
          <a:xfrm rot="5400000">
            <a:off x="777875" y="3170238"/>
            <a:ext cx="2873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800" b="1" i="0">
                <a:solidFill>
                  <a:srgbClr val="669900"/>
                </a:solidFill>
                <a:latin typeface="Comic Sans MS" pitchFamily="66" charset="0"/>
              </a:rPr>
              <a:t>·</a:t>
            </a:r>
          </a:p>
        </p:txBody>
      </p:sp>
      <p:sp>
        <p:nvSpPr>
          <p:cNvPr id="225294" name="Text Box 14"/>
          <p:cNvSpPr txBox="1">
            <a:spLocks noChangeAspect="1" noChangeArrowheads="1"/>
          </p:cNvSpPr>
          <p:nvPr/>
        </p:nvSpPr>
        <p:spPr bwMode="auto">
          <a:xfrm rot="5400000">
            <a:off x="930275" y="3435351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800" b="1" i="0">
                <a:solidFill>
                  <a:srgbClr val="669900"/>
                </a:solidFill>
                <a:latin typeface="Comic Sans MS" pitchFamily="66" charset="0"/>
              </a:rPr>
              <a:t>·</a:t>
            </a:r>
          </a:p>
        </p:txBody>
      </p:sp>
      <p:sp>
        <p:nvSpPr>
          <p:cNvPr id="225295" name="Text Box 15"/>
          <p:cNvSpPr txBox="1">
            <a:spLocks noChangeArrowheads="1"/>
          </p:cNvSpPr>
          <p:nvPr/>
        </p:nvSpPr>
        <p:spPr bwMode="auto">
          <a:xfrm>
            <a:off x="3549650" y="1671638"/>
            <a:ext cx="1890713" cy="1314450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sz="1600" b="1" i="0">
                <a:latin typeface="Comic Sans MS" pitchFamily="66" charset="0"/>
              </a:rPr>
              <a:t>Identified </a:t>
            </a:r>
          </a:p>
          <a:p>
            <a:pPr algn="ctr" eaLnBrk="1" hangingPunct="1"/>
            <a:r>
              <a:rPr lang="en-GB" sz="1600" b="1" i="0">
                <a:latin typeface="Comic Sans MS" pitchFamily="66" charset="0"/>
              </a:rPr>
              <a:t>interaction points</a:t>
            </a:r>
          </a:p>
          <a:p>
            <a:pPr algn="ctr" eaLnBrk="1" hangingPunct="1"/>
            <a:endParaRPr lang="en-GB" sz="1600" b="1" i="0">
              <a:latin typeface="Comic Sans MS" pitchFamily="66" charset="0"/>
            </a:endParaRPr>
          </a:p>
          <a:p>
            <a:pPr algn="ctr" eaLnBrk="1" hangingPunct="1"/>
            <a:endParaRPr lang="en-GB" sz="1600" b="1" i="0">
              <a:latin typeface="Comic Sans MS" pitchFamily="66" charset="0"/>
            </a:endParaRPr>
          </a:p>
        </p:txBody>
      </p:sp>
      <p:sp>
        <p:nvSpPr>
          <p:cNvPr id="225296" name="Text Box 16"/>
          <p:cNvSpPr txBox="1">
            <a:spLocks noChangeArrowheads="1"/>
          </p:cNvSpPr>
          <p:nvPr/>
        </p:nvSpPr>
        <p:spPr bwMode="auto">
          <a:xfrm>
            <a:off x="3808413" y="2270125"/>
            <a:ext cx="1590675" cy="428625"/>
          </a:xfrm>
          <a:prstGeom prst="rect">
            <a:avLst/>
          </a:prstGeom>
          <a:solidFill>
            <a:srgbClr val="DDDDDD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000" b="1" i="0">
                <a:latin typeface="Comic Sans MS" pitchFamily="66" charset="0"/>
              </a:rPr>
              <a:t>(x,y,z,E,t)</a:t>
            </a:r>
            <a:r>
              <a:rPr lang="en-US" sz="2000" b="1" i="0" baseline="-25000">
                <a:latin typeface="Comic Sans MS" pitchFamily="66" charset="0"/>
              </a:rPr>
              <a:t>i</a:t>
            </a:r>
          </a:p>
        </p:txBody>
      </p:sp>
      <p:sp>
        <p:nvSpPr>
          <p:cNvPr id="225297" name="Text Box 17"/>
          <p:cNvSpPr txBox="1">
            <a:spLocks noChangeArrowheads="1"/>
          </p:cNvSpPr>
          <p:nvPr/>
        </p:nvSpPr>
        <p:spPr bwMode="auto">
          <a:xfrm>
            <a:off x="6172200" y="1673225"/>
            <a:ext cx="2827338" cy="1069975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sz="1600" b="1" i="0">
                <a:latin typeface="Comic Sans MS" pitchFamily="66" charset="0"/>
              </a:rPr>
              <a:t>Reconstruction of tracks </a:t>
            </a:r>
          </a:p>
          <a:p>
            <a:pPr algn="ctr" eaLnBrk="1" hangingPunct="1"/>
            <a:r>
              <a:rPr lang="en-GB" sz="1600" b="1" i="0">
                <a:latin typeface="Comic Sans MS" pitchFamily="66" charset="0"/>
              </a:rPr>
              <a:t>e.g. by evaluation of</a:t>
            </a:r>
            <a:r>
              <a:rPr lang="de-DE" sz="1600" b="1" i="0">
                <a:latin typeface="Comic Sans MS" pitchFamily="66" charset="0"/>
              </a:rPr>
              <a:t> </a:t>
            </a:r>
            <a:r>
              <a:rPr lang="en-GB" sz="1600" b="1" i="0">
                <a:latin typeface="Comic Sans MS" pitchFamily="66" charset="0"/>
              </a:rPr>
              <a:t>permutations </a:t>
            </a:r>
          </a:p>
          <a:p>
            <a:pPr algn="ctr" eaLnBrk="1" hangingPunct="1"/>
            <a:r>
              <a:rPr lang="en-GB" sz="1600" b="1" i="0">
                <a:latin typeface="Comic Sans MS" pitchFamily="66" charset="0"/>
              </a:rPr>
              <a:t>of interaction points</a:t>
            </a:r>
          </a:p>
        </p:txBody>
      </p:sp>
      <p:pic>
        <p:nvPicPr>
          <p:cNvPr id="225298" name="Picture 18" descr="TrackingGamma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101975"/>
            <a:ext cx="3019425" cy="1241425"/>
          </a:xfrm>
          <a:prstGeom prst="rect">
            <a:avLst/>
          </a:prstGeom>
          <a:noFill/>
          <a:effectLst/>
        </p:spPr>
      </p:pic>
      <p:sp>
        <p:nvSpPr>
          <p:cNvPr id="225299" name="Text Box 19"/>
          <p:cNvSpPr txBox="1">
            <a:spLocks noChangeArrowheads="1"/>
          </p:cNvSpPr>
          <p:nvPr/>
        </p:nvSpPr>
        <p:spPr bwMode="auto">
          <a:xfrm>
            <a:off x="152400" y="4797425"/>
            <a:ext cx="2300288" cy="1069975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sz="1600" b="1" i="0">
                <a:latin typeface="Comic Sans MS" pitchFamily="66" charset="0"/>
              </a:rPr>
              <a:t>Digital electronics</a:t>
            </a:r>
          </a:p>
          <a:p>
            <a:pPr algn="ctr" eaLnBrk="1" hangingPunct="1"/>
            <a:r>
              <a:rPr lang="en-GB" sz="1600" b="1" i="0">
                <a:latin typeface="Comic Sans MS" pitchFamily="66" charset="0"/>
              </a:rPr>
              <a:t>to record and </a:t>
            </a:r>
            <a:br>
              <a:rPr lang="en-GB" sz="1600" b="1" i="0">
                <a:latin typeface="Comic Sans MS" pitchFamily="66" charset="0"/>
              </a:rPr>
            </a:br>
            <a:r>
              <a:rPr lang="en-GB" sz="1600" b="1" i="0">
                <a:latin typeface="Comic Sans MS" pitchFamily="66" charset="0"/>
              </a:rPr>
              <a:t>process segment signals</a:t>
            </a:r>
          </a:p>
        </p:txBody>
      </p:sp>
      <p:sp>
        <p:nvSpPr>
          <p:cNvPr id="225300" name="Text Box 20"/>
          <p:cNvSpPr txBox="1">
            <a:spLocks noChangeArrowheads="1"/>
          </p:cNvSpPr>
          <p:nvPr/>
        </p:nvSpPr>
        <p:spPr bwMode="auto">
          <a:xfrm>
            <a:off x="71438" y="2590800"/>
            <a:ext cx="309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b="1" i="0">
                <a:latin typeface="Symbol" pitchFamily="18" charset="2"/>
              </a:rPr>
              <a:t>g</a:t>
            </a:r>
            <a:endParaRPr lang="en-GB" b="1" i="0">
              <a:latin typeface="Symbol" pitchFamily="18" charset="2"/>
            </a:endParaRPr>
          </a:p>
        </p:txBody>
      </p:sp>
      <p:sp>
        <p:nvSpPr>
          <p:cNvPr id="225302" name="Text Box 22"/>
          <p:cNvSpPr txBox="1">
            <a:spLocks noChangeArrowheads="1"/>
          </p:cNvSpPr>
          <p:nvPr/>
        </p:nvSpPr>
        <p:spPr bwMode="auto">
          <a:xfrm>
            <a:off x="1111250" y="1250950"/>
            <a:ext cx="344488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>
                <a:latin typeface="Comic Sans MS" pitchFamily="66" charset="0"/>
              </a:rPr>
              <a:t>1</a:t>
            </a:r>
          </a:p>
        </p:txBody>
      </p:sp>
      <p:sp>
        <p:nvSpPr>
          <p:cNvPr id="225303" name="Text Box 23"/>
          <p:cNvSpPr txBox="1">
            <a:spLocks noChangeArrowheads="1"/>
          </p:cNvSpPr>
          <p:nvPr/>
        </p:nvSpPr>
        <p:spPr bwMode="auto">
          <a:xfrm>
            <a:off x="1111250" y="4122738"/>
            <a:ext cx="401638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>
                <a:latin typeface="Comic Sans MS" pitchFamily="66" charset="0"/>
              </a:rPr>
              <a:t>2</a:t>
            </a:r>
          </a:p>
        </p:txBody>
      </p:sp>
      <p:sp>
        <p:nvSpPr>
          <p:cNvPr id="225304" name="Text Box 24"/>
          <p:cNvSpPr txBox="1">
            <a:spLocks noChangeArrowheads="1"/>
          </p:cNvSpPr>
          <p:nvPr/>
        </p:nvSpPr>
        <p:spPr bwMode="auto">
          <a:xfrm>
            <a:off x="4303713" y="4124325"/>
            <a:ext cx="401637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>
                <a:latin typeface="Comic Sans MS" pitchFamily="66" charset="0"/>
              </a:rPr>
              <a:t>3</a:t>
            </a:r>
          </a:p>
        </p:txBody>
      </p:sp>
      <p:sp>
        <p:nvSpPr>
          <p:cNvPr id="225305" name="Text Box 25"/>
          <p:cNvSpPr txBox="1">
            <a:spLocks noChangeArrowheads="1"/>
          </p:cNvSpPr>
          <p:nvPr/>
        </p:nvSpPr>
        <p:spPr bwMode="auto">
          <a:xfrm>
            <a:off x="5865813" y="947738"/>
            <a:ext cx="401637" cy="5191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>
                <a:latin typeface="Comic Sans MS" pitchFamily="66" charset="0"/>
              </a:rPr>
              <a:t>4</a:t>
            </a:r>
          </a:p>
        </p:txBody>
      </p:sp>
      <p:sp>
        <p:nvSpPr>
          <p:cNvPr id="225306" name="AutoShape 26"/>
          <p:cNvSpPr>
            <a:spLocks noChangeArrowheads="1"/>
          </p:cNvSpPr>
          <p:nvPr/>
        </p:nvSpPr>
        <p:spPr bwMode="auto">
          <a:xfrm flipV="1">
            <a:off x="6959600" y="5232400"/>
            <a:ext cx="1295400" cy="76200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25307" name="Text Box 27"/>
          <p:cNvSpPr txBox="1">
            <a:spLocks noChangeArrowheads="1"/>
          </p:cNvSpPr>
          <p:nvPr/>
        </p:nvSpPr>
        <p:spPr bwMode="auto">
          <a:xfrm>
            <a:off x="5562600" y="6019800"/>
            <a:ext cx="3505200" cy="457200"/>
          </a:xfrm>
          <a:prstGeom prst="rect">
            <a:avLst/>
          </a:prstGeom>
          <a:solidFill>
            <a:srgbClr val="FFFF66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it-IT" b="1" i="0">
                <a:solidFill>
                  <a:srgbClr val="FF3300"/>
                </a:solidFill>
                <a:latin typeface="Comic Sans MS" pitchFamily="66" charset="0"/>
              </a:rPr>
              <a:t>reconstructed </a:t>
            </a:r>
            <a:r>
              <a:rPr lang="it-IT" b="1" i="0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it-IT" b="1" i="0">
                <a:solidFill>
                  <a:srgbClr val="FF3300"/>
                </a:solidFill>
                <a:latin typeface="Comic Sans MS" pitchFamily="66" charset="0"/>
              </a:rPr>
              <a:t>-rays</a:t>
            </a:r>
            <a:endParaRPr lang="en-GB" b="1" i="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225318" name="Picture 38" descr="cryst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438400"/>
            <a:ext cx="1905000" cy="1612900"/>
          </a:xfrm>
          <a:prstGeom prst="rect">
            <a:avLst/>
          </a:prstGeom>
          <a:noFill/>
        </p:spPr>
      </p:pic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3357563" y="4800600"/>
            <a:ext cx="2128837" cy="1447800"/>
            <a:chOff x="3128" y="2622"/>
            <a:chExt cx="2149" cy="1606"/>
          </a:xfrm>
        </p:grpSpPr>
        <p:pic>
          <p:nvPicPr>
            <p:cNvPr id="225321" name="Picture 41" descr="pt6a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28" y="2622"/>
              <a:ext cx="2149" cy="1606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225322" name="Freeform 42"/>
            <p:cNvSpPr>
              <a:spLocks/>
            </p:cNvSpPr>
            <p:nvPr/>
          </p:nvSpPr>
          <p:spPr bwMode="auto">
            <a:xfrm>
              <a:off x="3305" y="3288"/>
              <a:ext cx="1335" cy="378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35" y="30"/>
                </a:cxn>
                <a:cxn ang="0">
                  <a:pos x="44" y="18"/>
                </a:cxn>
                <a:cxn ang="0">
                  <a:pos x="66" y="18"/>
                </a:cxn>
                <a:cxn ang="0">
                  <a:pos x="90" y="12"/>
                </a:cxn>
                <a:cxn ang="0">
                  <a:pos x="113" y="16"/>
                </a:cxn>
                <a:cxn ang="0">
                  <a:pos x="127" y="14"/>
                </a:cxn>
                <a:cxn ang="0">
                  <a:pos x="158" y="20"/>
                </a:cxn>
                <a:cxn ang="0">
                  <a:pos x="186" y="30"/>
                </a:cxn>
                <a:cxn ang="0">
                  <a:pos x="209" y="25"/>
                </a:cxn>
                <a:cxn ang="0">
                  <a:pos x="223" y="19"/>
                </a:cxn>
                <a:cxn ang="0">
                  <a:pos x="236" y="18"/>
                </a:cxn>
                <a:cxn ang="0">
                  <a:pos x="254" y="12"/>
                </a:cxn>
                <a:cxn ang="0">
                  <a:pos x="276" y="20"/>
                </a:cxn>
                <a:cxn ang="0">
                  <a:pos x="294" y="31"/>
                </a:cxn>
                <a:cxn ang="0">
                  <a:pos x="317" y="24"/>
                </a:cxn>
                <a:cxn ang="0">
                  <a:pos x="332" y="13"/>
                </a:cxn>
                <a:cxn ang="0">
                  <a:pos x="356" y="4"/>
                </a:cxn>
                <a:cxn ang="0">
                  <a:pos x="377" y="5"/>
                </a:cxn>
                <a:cxn ang="0">
                  <a:pos x="393" y="8"/>
                </a:cxn>
                <a:cxn ang="0">
                  <a:pos x="419" y="8"/>
                </a:cxn>
                <a:cxn ang="0">
                  <a:pos x="443" y="24"/>
                </a:cxn>
                <a:cxn ang="0">
                  <a:pos x="473" y="25"/>
                </a:cxn>
                <a:cxn ang="0">
                  <a:pos x="482" y="22"/>
                </a:cxn>
                <a:cxn ang="0">
                  <a:pos x="509" y="7"/>
                </a:cxn>
                <a:cxn ang="0">
                  <a:pos x="552" y="12"/>
                </a:cxn>
                <a:cxn ang="0">
                  <a:pos x="571" y="19"/>
                </a:cxn>
                <a:cxn ang="0">
                  <a:pos x="591" y="36"/>
                </a:cxn>
                <a:cxn ang="0">
                  <a:pos x="612" y="54"/>
                </a:cxn>
                <a:cxn ang="0">
                  <a:pos x="624" y="71"/>
                </a:cxn>
                <a:cxn ang="0">
                  <a:pos x="641" y="103"/>
                </a:cxn>
                <a:cxn ang="0">
                  <a:pos x="654" y="118"/>
                </a:cxn>
                <a:cxn ang="0">
                  <a:pos x="693" y="157"/>
                </a:cxn>
                <a:cxn ang="0">
                  <a:pos x="719" y="182"/>
                </a:cxn>
                <a:cxn ang="0">
                  <a:pos x="744" y="204"/>
                </a:cxn>
                <a:cxn ang="0">
                  <a:pos x="762" y="223"/>
                </a:cxn>
                <a:cxn ang="0">
                  <a:pos x="795" y="253"/>
                </a:cxn>
                <a:cxn ang="0">
                  <a:pos x="810" y="271"/>
                </a:cxn>
                <a:cxn ang="0">
                  <a:pos x="827" y="292"/>
                </a:cxn>
                <a:cxn ang="0">
                  <a:pos x="869" y="335"/>
                </a:cxn>
                <a:cxn ang="0">
                  <a:pos x="896" y="354"/>
                </a:cxn>
                <a:cxn ang="0">
                  <a:pos x="911" y="365"/>
                </a:cxn>
                <a:cxn ang="0">
                  <a:pos x="947" y="371"/>
                </a:cxn>
                <a:cxn ang="0">
                  <a:pos x="965" y="340"/>
                </a:cxn>
                <a:cxn ang="0">
                  <a:pos x="995" y="246"/>
                </a:cxn>
                <a:cxn ang="0">
                  <a:pos x="1007" y="179"/>
                </a:cxn>
                <a:cxn ang="0">
                  <a:pos x="1019" y="140"/>
                </a:cxn>
                <a:cxn ang="0">
                  <a:pos x="1026" y="106"/>
                </a:cxn>
                <a:cxn ang="0">
                  <a:pos x="1062" y="17"/>
                </a:cxn>
                <a:cxn ang="0">
                  <a:pos x="1082" y="19"/>
                </a:cxn>
                <a:cxn ang="0">
                  <a:pos x="1123" y="8"/>
                </a:cxn>
                <a:cxn ang="0">
                  <a:pos x="1170" y="20"/>
                </a:cxn>
                <a:cxn ang="0">
                  <a:pos x="1209" y="23"/>
                </a:cxn>
                <a:cxn ang="0">
                  <a:pos x="1275" y="25"/>
                </a:cxn>
                <a:cxn ang="0">
                  <a:pos x="1314" y="29"/>
                </a:cxn>
                <a:cxn ang="0">
                  <a:pos x="1335" y="16"/>
                </a:cxn>
              </a:cxnLst>
              <a:rect l="0" t="0" r="r" b="b"/>
              <a:pathLst>
                <a:path w="1335" h="378">
                  <a:moveTo>
                    <a:pt x="0" y="35"/>
                  </a:moveTo>
                  <a:cubicBezTo>
                    <a:pt x="7" y="34"/>
                    <a:pt x="9" y="35"/>
                    <a:pt x="13" y="29"/>
                  </a:cubicBezTo>
                  <a:cubicBezTo>
                    <a:pt x="24" y="30"/>
                    <a:pt x="18" y="32"/>
                    <a:pt x="26" y="35"/>
                  </a:cubicBezTo>
                  <a:cubicBezTo>
                    <a:pt x="30" y="34"/>
                    <a:pt x="30" y="31"/>
                    <a:pt x="35" y="30"/>
                  </a:cubicBezTo>
                  <a:cubicBezTo>
                    <a:pt x="37" y="24"/>
                    <a:pt x="36" y="27"/>
                    <a:pt x="38" y="20"/>
                  </a:cubicBezTo>
                  <a:cubicBezTo>
                    <a:pt x="39" y="18"/>
                    <a:pt x="44" y="18"/>
                    <a:pt x="44" y="18"/>
                  </a:cubicBezTo>
                  <a:cubicBezTo>
                    <a:pt x="48" y="19"/>
                    <a:pt x="51" y="20"/>
                    <a:pt x="54" y="22"/>
                  </a:cubicBezTo>
                  <a:cubicBezTo>
                    <a:pt x="58" y="20"/>
                    <a:pt x="62" y="19"/>
                    <a:pt x="66" y="18"/>
                  </a:cubicBezTo>
                  <a:cubicBezTo>
                    <a:pt x="71" y="9"/>
                    <a:pt x="71" y="17"/>
                    <a:pt x="78" y="19"/>
                  </a:cubicBezTo>
                  <a:cubicBezTo>
                    <a:pt x="86" y="17"/>
                    <a:pt x="84" y="16"/>
                    <a:pt x="90" y="12"/>
                  </a:cubicBezTo>
                  <a:cubicBezTo>
                    <a:pt x="98" y="13"/>
                    <a:pt x="94" y="15"/>
                    <a:pt x="101" y="17"/>
                  </a:cubicBezTo>
                  <a:cubicBezTo>
                    <a:pt x="106" y="20"/>
                    <a:pt x="108" y="18"/>
                    <a:pt x="113" y="16"/>
                  </a:cubicBezTo>
                  <a:cubicBezTo>
                    <a:pt x="114" y="13"/>
                    <a:pt x="120" y="11"/>
                    <a:pt x="120" y="11"/>
                  </a:cubicBezTo>
                  <a:cubicBezTo>
                    <a:pt x="122" y="5"/>
                    <a:pt x="125" y="11"/>
                    <a:pt x="127" y="14"/>
                  </a:cubicBezTo>
                  <a:cubicBezTo>
                    <a:pt x="135" y="13"/>
                    <a:pt x="139" y="12"/>
                    <a:pt x="147" y="13"/>
                  </a:cubicBezTo>
                  <a:cubicBezTo>
                    <a:pt x="151" y="17"/>
                    <a:pt x="153" y="18"/>
                    <a:pt x="158" y="20"/>
                  </a:cubicBezTo>
                  <a:cubicBezTo>
                    <a:pt x="160" y="26"/>
                    <a:pt x="164" y="20"/>
                    <a:pt x="168" y="19"/>
                  </a:cubicBezTo>
                  <a:cubicBezTo>
                    <a:pt x="178" y="20"/>
                    <a:pt x="178" y="25"/>
                    <a:pt x="186" y="30"/>
                  </a:cubicBezTo>
                  <a:cubicBezTo>
                    <a:pt x="190" y="28"/>
                    <a:pt x="192" y="26"/>
                    <a:pt x="193" y="22"/>
                  </a:cubicBezTo>
                  <a:cubicBezTo>
                    <a:pt x="199" y="23"/>
                    <a:pt x="204" y="23"/>
                    <a:pt x="209" y="25"/>
                  </a:cubicBezTo>
                  <a:cubicBezTo>
                    <a:pt x="212" y="29"/>
                    <a:pt x="213" y="30"/>
                    <a:pt x="218" y="28"/>
                  </a:cubicBezTo>
                  <a:cubicBezTo>
                    <a:pt x="222" y="24"/>
                    <a:pt x="221" y="26"/>
                    <a:pt x="223" y="19"/>
                  </a:cubicBezTo>
                  <a:cubicBezTo>
                    <a:pt x="224" y="17"/>
                    <a:pt x="225" y="13"/>
                    <a:pt x="225" y="13"/>
                  </a:cubicBezTo>
                  <a:cubicBezTo>
                    <a:pt x="229" y="14"/>
                    <a:pt x="232" y="17"/>
                    <a:pt x="236" y="18"/>
                  </a:cubicBezTo>
                  <a:cubicBezTo>
                    <a:pt x="240" y="17"/>
                    <a:pt x="244" y="16"/>
                    <a:pt x="248" y="14"/>
                  </a:cubicBezTo>
                  <a:cubicBezTo>
                    <a:pt x="250" y="13"/>
                    <a:pt x="254" y="12"/>
                    <a:pt x="254" y="12"/>
                  </a:cubicBezTo>
                  <a:cubicBezTo>
                    <a:pt x="258" y="13"/>
                    <a:pt x="260" y="22"/>
                    <a:pt x="260" y="22"/>
                  </a:cubicBezTo>
                  <a:cubicBezTo>
                    <a:pt x="265" y="21"/>
                    <a:pt x="271" y="18"/>
                    <a:pt x="276" y="20"/>
                  </a:cubicBezTo>
                  <a:cubicBezTo>
                    <a:pt x="277" y="24"/>
                    <a:pt x="279" y="26"/>
                    <a:pt x="282" y="28"/>
                  </a:cubicBezTo>
                  <a:cubicBezTo>
                    <a:pt x="285" y="37"/>
                    <a:pt x="285" y="34"/>
                    <a:pt x="294" y="31"/>
                  </a:cubicBezTo>
                  <a:cubicBezTo>
                    <a:pt x="296" y="24"/>
                    <a:pt x="294" y="26"/>
                    <a:pt x="299" y="24"/>
                  </a:cubicBezTo>
                  <a:cubicBezTo>
                    <a:pt x="307" y="25"/>
                    <a:pt x="308" y="26"/>
                    <a:pt x="317" y="24"/>
                  </a:cubicBezTo>
                  <a:cubicBezTo>
                    <a:pt x="319" y="24"/>
                    <a:pt x="323" y="22"/>
                    <a:pt x="323" y="22"/>
                  </a:cubicBezTo>
                  <a:cubicBezTo>
                    <a:pt x="324" y="18"/>
                    <a:pt x="328" y="14"/>
                    <a:pt x="332" y="13"/>
                  </a:cubicBezTo>
                  <a:cubicBezTo>
                    <a:pt x="338" y="14"/>
                    <a:pt x="342" y="14"/>
                    <a:pt x="348" y="12"/>
                  </a:cubicBezTo>
                  <a:cubicBezTo>
                    <a:pt x="351" y="8"/>
                    <a:pt x="352" y="5"/>
                    <a:pt x="356" y="4"/>
                  </a:cubicBezTo>
                  <a:cubicBezTo>
                    <a:pt x="362" y="6"/>
                    <a:pt x="363" y="9"/>
                    <a:pt x="368" y="12"/>
                  </a:cubicBezTo>
                  <a:cubicBezTo>
                    <a:pt x="371" y="10"/>
                    <a:pt x="374" y="7"/>
                    <a:pt x="377" y="5"/>
                  </a:cubicBezTo>
                  <a:cubicBezTo>
                    <a:pt x="378" y="1"/>
                    <a:pt x="380" y="1"/>
                    <a:pt x="384" y="2"/>
                  </a:cubicBezTo>
                  <a:cubicBezTo>
                    <a:pt x="387" y="5"/>
                    <a:pt x="390" y="6"/>
                    <a:pt x="393" y="8"/>
                  </a:cubicBezTo>
                  <a:cubicBezTo>
                    <a:pt x="397" y="7"/>
                    <a:pt x="400" y="5"/>
                    <a:pt x="404" y="4"/>
                  </a:cubicBezTo>
                  <a:cubicBezTo>
                    <a:pt x="409" y="5"/>
                    <a:pt x="414" y="7"/>
                    <a:pt x="419" y="8"/>
                  </a:cubicBezTo>
                  <a:cubicBezTo>
                    <a:pt x="422" y="8"/>
                    <a:pt x="428" y="6"/>
                    <a:pt x="431" y="8"/>
                  </a:cubicBezTo>
                  <a:cubicBezTo>
                    <a:pt x="438" y="12"/>
                    <a:pt x="433" y="22"/>
                    <a:pt x="443" y="24"/>
                  </a:cubicBezTo>
                  <a:cubicBezTo>
                    <a:pt x="447" y="29"/>
                    <a:pt x="449" y="29"/>
                    <a:pt x="450" y="35"/>
                  </a:cubicBezTo>
                  <a:cubicBezTo>
                    <a:pt x="466" y="30"/>
                    <a:pt x="447" y="27"/>
                    <a:pt x="473" y="25"/>
                  </a:cubicBezTo>
                  <a:cubicBezTo>
                    <a:pt x="475" y="26"/>
                    <a:pt x="477" y="29"/>
                    <a:pt x="479" y="28"/>
                  </a:cubicBezTo>
                  <a:cubicBezTo>
                    <a:pt x="481" y="27"/>
                    <a:pt x="480" y="23"/>
                    <a:pt x="482" y="22"/>
                  </a:cubicBezTo>
                  <a:cubicBezTo>
                    <a:pt x="487" y="18"/>
                    <a:pt x="491" y="17"/>
                    <a:pt x="497" y="16"/>
                  </a:cubicBezTo>
                  <a:cubicBezTo>
                    <a:pt x="500" y="12"/>
                    <a:pt x="504" y="8"/>
                    <a:pt x="509" y="7"/>
                  </a:cubicBezTo>
                  <a:cubicBezTo>
                    <a:pt x="516" y="0"/>
                    <a:pt x="515" y="10"/>
                    <a:pt x="522" y="12"/>
                  </a:cubicBezTo>
                  <a:cubicBezTo>
                    <a:pt x="531" y="6"/>
                    <a:pt x="541" y="11"/>
                    <a:pt x="552" y="12"/>
                  </a:cubicBezTo>
                  <a:cubicBezTo>
                    <a:pt x="560" y="13"/>
                    <a:pt x="557" y="12"/>
                    <a:pt x="563" y="8"/>
                  </a:cubicBezTo>
                  <a:cubicBezTo>
                    <a:pt x="570" y="13"/>
                    <a:pt x="569" y="12"/>
                    <a:pt x="571" y="19"/>
                  </a:cubicBezTo>
                  <a:cubicBezTo>
                    <a:pt x="561" y="22"/>
                    <a:pt x="579" y="26"/>
                    <a:pt x="582" y="28"/>
                  </a:cubicBezTo>
                  <a:cubicBezTo>
                    <a:pt x="584" y="31"/>
                    <a:pt x="588" y="35"/>
                    <a:pt x="591" y="36"/>
                  </a:cubicBezTo>
                  <a:cubicBezTo>
                    <a:pt x="595" y="40"/>
                    <a:pt x="605" y="46"/>
                    <a:pt x="605" y="46"/>
                  </a:cubicBezTo>
                  <a:cubicBezTo>
                    <a:pt x="610" y="53"/>
                    <a:pt x="607" y="51"/>
                    <a:pt x="612" y="54"/>
                  </a:cubicBezTo>
                  <a:cubicBezTo>
                    <a:pt x="613" y="59"/>
                    <a:pt x="613" y="60"/>
                    <a:pt x="618" y="62"/>
                  </a:cubicBezTo>
                  <a:cubicBezTo>
                    <a:pt x="619" y="66"/>
                    <a:pt x="621" y="68"/>
                    <a:pt x="624" y="71"/>
                  </a:cubicBezTo>
                  <a:cubicBezTo>
                    <a:pt x="626" y="77"/>
                    <a:pt x="630" y="93"/>
                    <a:pt x="635" y="95"/>
                  </a:cubicBezTo>
                  <a:cubicBezTo>
                    <a:pt x="636" y="99"/>
                    <a:pt x="638" y="101"/>
                    <a:pt x="641" y="103"/>
                  </a:cubicBezTo>
                  <a:cubicBezTo>
                    <a:pt x="642" y="107"/>
                    <a:pt x="643" y="109"/>
                    <a:pt x="647" y="110"/>
                  </a:cubicBezTo>
                  <a:cubicBezTo>
                    <a:pt x="648" y="114"/>
                    <a:pt x="650" y="116"/>
                    <a:pt x="654" y="118"/>
                  </a:cubicBezTo>
                  <a:cubicBezTo>
                    <a:pt x="656" y="127"/>
                    <a:pt x="658" y="134"/>
                    <a:pt x="668" y="137"/>
                  </a:cubicBezTo>
                  <a:cubicBezTo>
                    <a:pt x="672" y="150"/>
                    <a:pt x="683" y="150"/>
                    <a:pt x="693" y="157"/>
                  </a:cubicBezTo>
                  <a:cubicBezTo>
                    <a:pt x="698" y="165"/>
                    <a:pt x="701" y="172"/>
                    <a:pt x="710" y="175"/>
                  </a:cubicBezTo>
                  <a:cubicBezTo>
                    <a:pt x="713" y="178"/>
                    <a:pt x="719" y="182"/>
                    <a:pt x="719" y="182"/>
                  </a:cubicBezTo>
                  <a:cubicBezTo>
                    <a:pt x="724" y="189"/>
                    <a:pt x="730" y="191"/>
                    <a:pt x="737" y="196"/>
                  </a:cubicBezTo>
                  <a:cubicBezTo>
                    <a:pt x="742" y="203"/>
                    <a:pt x="739" y="201"/>
                    <a:pt x="744" y="204"/>
                  </a:cubicBezTo>
                  <a:cubicBezTo>
                    <a:pt x="745" y="210"/>
                    <a:pt x="750" y="214"/>
                    <a:pt x="755" y="217"/>
                  </a:cubicBezTo>
                  <a:cubicBezTo>
                    <a:pt x="756" y="221"/>
                    <a:pt x="758" y="222"/>
                    <a:pt x="762" y="223"/>
                  </a:cubicBezTo>
                  <a:cubicBezTo>
                    <a:pt x="763" y="227"/>
                    <a:pt x="769" y="231"/>
                    <a:pt x="773" y="234"/>
                  </a:cubicBezTo>
                  <a:cubicBezTo>
                    <a:pt x="778" y="243"/>
                    <a:pt x="787" y="248"/>
                    <a:pt x="795" y="253"/>
                  </a:cubicBezTo>
                  <a:cubicBezTo>
                    <a:pt x="797" y="256"/>
                    <a:pt x="803" y="260"/>
                    <a:pt x="803" y="260"/>
                  </a:cubicBezTo>
                  <a:cubicBezTo>
                    <a:pt x="804" y="264"/>
                    <a:pt x="806" y="269"/>
                    <a:pt x="810" y="271"/>
                  </a:cubicBezTo>
                  <a:cubicBezTo>
                    <a:pt x="812" y="276"/>
                    <a:pt x="817" y="281"/>
                    <a:pt x="822" y="283"/>
                  </a:cubicBezTo>
                  <a:cubicBezTo>
                    <a:pt x="824" y="286"/>
                    <a:pt x="825" y="289"/>
                    <a:pt x="827" y="292"/>
                  </a:cubicBezTo>
                  <a:cubicBezTo>
                    <a:pt x="829" y="299"/>
                    <a:pt x="836" y="309"/>
                    <a:pt x="843" y="311"/>
                  </a:cubicBezTo>
                  <a:cubicBezTo>
                    <a:pt x="849" y="320"/>
                    <a:pt x="859" y="332"/>
                    <a:pt x="869" y="335"/>
                  </a:cubicBezTo>
                  <a:cubicBezTo>
                    <a:pt x="874" y="340"/>
                    <a:pt x="881" y="344"/>
                    <a:pt x="887" y="348"/>
                  </a:cubicBezTo>
                  <a:cubicBezTo>
                    <a:pt x="887" y="348"/>
                    <a:pt x="894" y="353"/>
                    <a:pt x="896" y="354"/>
                  </a:cubicBezTo>
                  <a:cubicBezTo>
                    <a:pt x="897" y="355"/>
                    <a:pt x="899" y="356"/>
                    <a:pt x="899" y="356"/>
                  </a:cubicBezTo>
                  <a:cubicBezTo>
                    <a:pt x="901" y="361"/>
                    <a:pt x="906" y="364"/>
                    <a:pt x="911" y="365"/>
                  </a:cubicBezTo>
                  <a:cubicBezTo>
                    <a:pt x="918" y="369"/>
                    <a:pt x="928" y="375"/>
                    <a:pt x="936" y="378"/>
                  </a:cubicBezTo>
                  <a:cubicBezTo>
                    <a:pt x="944" y="375"/>
                    <a:pt x="940" y="374"/>
                    <a:pt x="947" y="371"/>
                  </a:cubicBezTo>
                  <a:cubicBezTo>
                    <a:pt x="949" y="366"/>
                    <a:pt x="955" y="357"/>
                    <a:pt x="960" y="355"/>
                  </a:cubicBezTo>
                  <a:cubicBezTo>
                    <a:pt x="962" y="340"/>
                    <a:pt x="958" y="342"/>
                    <a:pt x="965" y="340"/>
                  </a:cubicBezTo>
                  <a:cubicBezTo>
                    <a:pt x="970" y="332"/>
                    <a:pt x="965" y="322"/>
                    <a:pt x="969" y="314"/>
                  </a:cubicBezTo>
                  <a:cubicBezTo>
                    <a:pt x="979" y="292"/>
                    <a:pt x="988" y="269"/>
                    <a:pt x="995" y="246"/>
                  </a:cubicBezTo>
                  <a:cubicBezTo>
                    <a:pt x="996" y="231"/>
                    <a:pt x="1000" y="217"/>
                    <a:pt x="1003" y="203"/>
                  </a:cubicBezTo>
                  <a:cubicBezTo>
                    <a:pt x="1004" y="194"/>
                    <a:pt x="1004" y="187"/>
                    <a:pt x="1007" y="179"/>
                  </a:cubicBezTo>
                  <a:cubicBezTo>
                    <a:pt x="1008" y="171"/>
                    <a:pt x="1009" y="163"/>
                    <a:pt x="1013" y="157"/>
                  </a:cubicBezTo>
                  <a:cubicBezTo>
                    <a:pt x="1014" y="150"/>
                    <a:pt x="1016" y="146"/>
                    <a:pt x="1019" y="140"/>
                  </a:cubicBezTo>
                  <a:cubicBezTo>
                    <a:pt x="1020" y="136"/>
                    <a:pt x="1021" y="132"/>
                    <a:pt x="1022" y="128"/>
                  </a:cubicBezTo>
                  <a:cubicBezTo>
                    <a:pt x="1023" y="118"/>
                    <a:pt x="1024" y="114"/>
                    <a:pt x="1026" y="106"/>
                  </a:cubicBezTo>
                  <a:cubicBezTo>
                    <a:pt x="1027" y="93"/>
                    <a:pt x="1029" y="80"/>
                    <a:pt x="1038" y="71"/>
                  </a:cubicBezTo>
                  <a:cubicBezTo>
                    <a:pt x="1043" y="56"/>
                    <a:pt x="1051" y="28"/>
                    <a:pt x="1062" y="17"/>
                  </a:cubicBezTo>
                  <a:cubicBezTo>
                    <a:pt x="1064" y="10"/>
                    <a:pt x="1069" y="12"/>
                    <a:pt x="1074" y="14"/>
                  </a:cubicBezTo>
                  <a:cubicBezTo>
                    <a:pt x="1076" y="17"/>
                    <a:pt x="1082" y="19"/>
                    <a:pt x="1082" y="19"/>
                  </a:cubicBezTo>
                  <a:cubicBezTo>
                    <a:pt x="1103" y="12"/>
                    <a:pt x="1093" y="12"/>
                    <a:pt x="1125" y="11"/>
                  </a:cubicBezTo>
                  <a:cubicBezTo>
                    <a:pt x="1124" y="10"/>
                    <a:pt x="1122" y="8"/>
                    <a:pt x="1123" y="8"/>
                  </a:cubicBezTo>
                  <a:cubicBezTo>
                    <a:pt x="1137" y="7"/>
                    <a:pt x="1146" y="14"/>
                    <a:pt x="1158" y="17"/>
                  </a:cubicBezTo>
                  <a:cubicBezTo>
                    <a:pt x="1162" y="18"/>
                    <a:pt x="1170" y="20"/>
                    <a:pt x="1170" y="20"/>
                  </a:cubicBezTo>
                  <a:cubicBezTo>
                    <a:pt x="1173" y="24"/>
                    <a:pt x="1183" y="27"/>
                    <a:pt x="1188" y="29"/>
                  </a:cubicBezTo>
                  <a:cubicBezTo>
                    <a:pt x="1196" y="28"/>
                    <a:pt x="1201" y="26"/>
                    <a:pt x="1209" y="23"/>
                  </a:cubicBezTo>
                  <a:cubicBezTo>
                    <a:pt x="1212" y="22"/>
                    <a:pt x="1218" y="20"/>
                    <a:pt x="1218" y="20"/>
                  </a:cubicBezTo>
                  <a:cubicBezTo>
                    <a:pt x="1237" y="23"/>
                    <a:pt x="1275" y="25"/>
                    <a:pt x="1275" y="25"/>
                  </a:cubicBezTo>
                  <a:cubicBezTo>
                    <a:pt x="1282" y="26"/>
                    <a:pt x="1288" y="29"/>
                    <a:pt x="1295" y="30"/>
                  </a:cubicBezTo>
                  <a:cubicBezTo>
                    <a:pt x="1301" y="30"/>
                    <a:pt x="1308" y="30"/>
                    <a:pt x="1314" y="29"/>
                  </a:cubicBezTo>
                  <a:cubicBezTo>
                    <a:pt x="1318" y="29"/>
                    <a:pt x="1326" y="24"/>
                    <a:pt x="1326" y="24"/>
                  </a:cubicBezTo>
                  <a:cubicBezTo>
                    <a:pt x="1329" y="21"/>
                    <a:pt x="1332" y="19"/>
                    <a:pt x="1335" y="16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25323" name="Freeform 43"/>
            <p:cNvSpPr>
              <a:spLocks/>
            </p:cNvSpPr>
            <p:nvPr/>
          </p:nvSpPr>
          <p:spPr bwMode="auto">
            <a:xfrm>
              <a:off x="4616" y="3295"/>
              <a:ext cx="532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29" y="15"/>
                </a:cxn>
                <a:cxn ang="0">
                  <a:pos x="69" y="18"/>
                </a:cxn>
                <a:cxn ang="0">
                  <a:pos x="104" y="3"/>
                </a:cxn>
                <a:cxn ang="0">
                  <a:pos x="122" y="6"/>
                </a:cxn>
                <a:cxn ang="0">
                  <a:pos x="131" y="9"/>
                </a:cxn>
                <a:cxn ang="0">
                  <a:pos x="170" y="4"/>
                </a:cxn>
                <a:cxn ang="0">
                  <a:pos x="226" y="7"/>
                </a:cxn>
                <a:cxn ang="0">
                  <a:pos x="236" y="11"/>
                </a:cxn>
                <a:cxn ang="0">
                  <a:pos x="242" y="13"/>
                </a:cxn>
                <a:cxn ang="0">
                  <a:pos x="281" y="12"/>
                </a:cxn>
                <a:cxn ang="0">
                  <a:pos x="299" y="15"/>
                </a:cxn>
                <a:cxn ang="0">
                  <a:pos x="320" y="7"/>
                </a:cxn>
                <a:cxn ang="0">
                  <a:pos x="356" y="16"/>
                </a:cxn>
                <a:cxn ang="0">
                  <a:pos x="399" y="15"/>
                </a:cxn>
                <a:cxn ang="0">
                  <a:pos x="413" y="6"/>
                </a:cxn>
                <a:cxn ang="0">
                  <a:pos x="446" y="5"/>
                </a:cxn>
                <a:cxn ang="0">
                  <a:pos x="479" y="10"/>
                </a:cxn>
                <a:cxn ang="0">
                  <a:pos x="519" y="6"/>
                </a:cxn>
                <a:cxn ang="0">
                  <a:pos x="530" y="0"/>
                </a:cxn>
                <a:cxn ang="0">
                  <a:pos x="532" y="4"/>
                </a:cxn>
              </a:cxnLst>
              <a:rect l="0" t="0" r="r" b="b"/>
              <a:pathLst>
                <a:path w="532" h="22">
                  <a:moveTo>
                    <a:pt x="0" y="22"/>
                  </a:moveTo>
                  <a:cubicBezTo>
                    <a:pt x="6" y="14"/>
                    <a:pt x="29" y="15"/>
                    <a:pt x="29" y="15"/>
                  </a:cubicBezTo>
                  <a:cubicBezTo>
                    <a:pt x="47" y="16"/>
                    <a:pt x="55" y="13"/>
                    <a:pt x="69" y="18"/>
                  </a:cubicBezTo>
                  <a:cubicBezTo>
                    <a:pt x="80" y="11"/>
                    <a:pt x="90" y="5"/>
                    <a:pt x="104" y="3"/>
                  </a:cubicBezTo>
                  <a:cubicBezTo>
                    <a:pt x="110" y="0"/>
                    <a:pt x="116" y="4"/>
                    <a:pt x="122" y="6"/>
                  </a:cubicBezTo>
                  <a:cubicBezTo>
                    <a:pt x="125" y="7"/>
                    <a:pt x="131" y="9"/>
                    <a:pt x="131" y="9"/>
                  </a:cubicBezTo>
                  <a:cubicBezTo>
                    <a:pt x="145" y="5"/>
                    <a:pt x="155" y="5"/>
                    <a:pt x="170" y="4"/>
                  </a:cubicBezTo>
                  <a:cubicBezTo>
                    <a:pt x="189" y="5"/>
                    <a:pt x="207" y="6"/>
                    <a:pt x="226" y="7"/>
                  </a:cubicBezTo>
                  <a:cubicBezTo>
                    <a:pt x="232" y="10"/>
                    <a:pt x="229" y="9"/>
                    <a:pt x="236" y="11"/>
                  </a:cubicBezTo>
                  <a:cubicBezTo>
                    <a:pt x="238" y="12"/>
                    <a:pt x="242" y="13"/>
                    <a:pt x="242" y="13"/>
                  </a:cubicBezTo>
                  <a:cubicBezTo>
                    <a:pt x="257" y="12"/>
                    <a:pt x="267" y="11"/>
                    <a:pt x="281" y="12"/>
                  </a:cubicBezTo>
                  <a:cubicBezTo>
                    <a:pt x="289" y="17"/>
                    <a:pt x="290" y="17"/>
                    <a:pt x="299" y="15"/>
                  </a:cubicBezTo>
                  <a:cubicBezTo>
                    <a:pt x="305" y="11"/>
                    <a:pt x="313" y="11"/>
                    <a:pt x="320" y="7"/>
                  </a:cubicBezTo>
                  <a:cubicBezTo>
                    <a:pt x="333" y="9"/>
                    <a:pt x="344" y="12"/>
                    <a:pt x="356" y="16"/>
                  </a:cubicBezTo>
                  <a:cubicBezTo>
                    <a:pt x="370" y="16"/>
                    <a:pt x="385" y="16"/>
                    <a:pt x="399" y="15"/>
                  </a:cubicBezTo>
                  <a:cubicBezTo>
                    <a:pt x="402" y="15"/>
                    <a:pt x="408" y="6"/>
                    <a:pt x="413" y="6"/>
                  </a:cubicBezTo>
                  <a:cubicBezTo>
                    <a:pt x="424" y="5"/>
                    <a:pt x="435" y="5"/>
                    <a:pt x="446" y="5"/>
                  </a:cubicBezTo>
                  <a:cubicBezTo>
                    <a:pt x="471" y="6"/>
                    <a:pt x="464" y="5"/>
                    <a:pt x="479" y="10"/>
                  </a:cubicBezTo>
                  <a:cubicBezTo>
                    <a:pt x="495" y="9"/>
                    <a:pt x="504" y="7"/>
                    <a:pt x="519" y="6"/>
                  </a:cubicBezTo>
                  <a:cubicBezTo>
                    <a:pt x="526" y="4"/>
                    <a:pt x="524" y="1"/>
                    <a:pt x="530" y="0"/>
                  </a:cubicBezTo>
                  <a:cubicBezTo>
                    <a:pt x="532" y="3"/>
                    <a:pt x="532" y="2"/>
                    <a:pt x="532" y="4"/>
                  </a:cubicBezTo>
                </a:path>
              </a:pathLst>
            </a:custGeom>
            <a:noFill/>
            <a:ln w="38100" cmpd="sng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25324" name="Freeform 44"/>
            <p:cNvSpPr>
              <a:spLocks/>
            </p:cNvSpPr>
            <p:nvPr/>
          </p:nvSpPr>
          <p:spPr bwMode="auto">
            <a:xfrm>
              <a:off x="3306" y="3168"/>
              <a:ext cx="1856" cy="48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2" y="10"/>
                </a:cxn>
                <a:cxn ang="0">
                  <a:pos x="35" y="6"/>
                </a:cxn>
                <a:cxn ang="0">
                  <a:pos x="80" y="0"/>
                </a:cxn>
                <a:cxn ang="0">
                  <a:pos x="454" y="3"/>
                </a:cxn>
                <a:cxn ang="0">
                  <a:pos x="579" y="6"/>
                </a:cxn>
                <a:cxn ang="0">
                  <a:pos x="665" y="45"/>
                </a:cxn>
                <a:cxn ang="0">
                  <a:pos x="688" y="64"/>
                </a:cxn>
                <a:cxn ang="0">
                  <a:pos x="707" y="70"/>
                </a:cxn>
                <a:cxn ang="0">
                  <a:pos x="732" y="83"/>
                </a:cxn>
                <a:cxn ang="0">
                  <a:pos x="764" y="102"/>
                </a:cxn>
                <a:cxn ang="0">
                  <a:pos x="806" y="125"/>
                </a:cxn>
                <a:cxn ang="0">
                  <a:pos x="844" y="147"/>
                </a:cxn>
                <a:cxn ang="0">
                  <a:pos x="860" y="163"/>
                </a:cxn>
                <a:cxn ang="0">
                  <a:pos x="867" y="170"/>
                </a:cxn>
                <a:cxn ang="0">
                  <a:pos x="896" y="208"/>
                </a:cxn>
                <a:cxn ang="0">
                  <a:pos x="915" y="214"/>
                </a:cxn>
                <a:cxn ang="0">
                  <a:pos x="928" y="227"/>
                </a:cxn>
                <a:cxn ang="0">
                  <a:pos x="944" y="256"/>
                </a:cxn>
                <a:cxn ang="0">
                  <a:pos x="966" y="298"/>
                </a:cxn>
                <a:cxn ang="0">
                  <a:pos x="976" y="314"/>
                </a:cxn>
                <a:cxn ang="0">
                  <a:pos x="1001" y="378"/>
                </a:cxn>
                <a:cxn ang="0">
                  <a:pos x="1030" y="442"/>
                </a:cxn>
                <a:cxn ang="0">
                  <a:pos x="1056" y="470"/>
                </a:cxn>
                <a:cxn ang="0">
                  <a:pos x="1209" y="458"/>
                </a:cxn>
                <a:cxn ang="0">
                  <a:pos x="1856" y="458"/>
                </a:cxn>
              </a:cxnLst>
              <a:rect l="0" t="0" r="r" b="b"/>
              <a:pathLst>
                <a:path w="1856" h="480">
                  <a:moveTo>
                    <a:pt x="0" y="13"/>
                  </a:moveTo>
                  <a:cubicBezTo>
                    <a:pt x="7" y="12"/>
                    <a:pt x="15" y="11"/>
                    <a:pt x="22" y="10"/>
                  </a:cubicBezTo>
                  <a:cubicBezTo>
                    <a:pt x="26" y="9"/>
                    <a:pt x="31" y="7"/>
                    <a:pt x="35" y="6"/>
                  </a:cubicBezTo>
                  <a:cubicBezTo>
                    <a:pt x="50" y="3"/>
                    <a:pt x="80" y="0"/>
                    <a:pt x="80" y="0"/>
                  </a:cubicBezTo>
                  <a:cubicBezTo>
                    <a:pt x="205" y="3"/>
                    <a:pt x="329" y="1"/>
                    <a:pt x="454" y="3"/>
                  </a:cubicBezTo>
                  <a:cubicBezTo>
                    <a:pt x="491" y="10"/>
                    <a:pt x="545" y="5"/>
                    <a:pt x="579" y="6"/>
                  </a:cubicBezTo>
                  <a:cubicBezTo>
                    <a:pt x="608" y="19"/>
                    <a:pt x="634" y="35"/>
                    <a:pt x="665" y="45"/>
                  </a:cubicBezTo>
                  <a:cubicBezTo>
                    <a:pt x="669" y="56"/>
                    <a:pt x="677" y="59"/>
                    <a:pt x="688" y="64"/>
                  </a:cubicBezTo>
                  <a:cubicBezTo>
                    <a:pt x="694" y="67"/>
                    <a:pt x="707" y="70"/>
                    <a:pt x="707" y="70"/>
                  </a:cubicBezTo>
                  <a:cubicBezTo>
                    <a:pt x="715" y="79"/>
                    <a:pt x="721" y="79"/>
                    <a:pt x="732" y="83"/>
                  </a:cubicBezTo>
                  <a:cubicBezTo>
                    <a:pt x="740" y="91"/>
                    <a:pt x="753" y="98"/>
                    <a:pt x="764" y="102"/>
                  </a:cubicBezTo>
                  <a:cubicBezTo>
                    <a:pt x="776" y="114"/>
                    <a:pt x="791" y="118"/>
                    <a:pt x="806" y="125"/>
                  </a:cubicBezTo>
                  <a:cubicBezTo>
                    <a:pt x="819" y="132"/>
                    <a:pt x="830" y="142"/>
                    <a:pt x="844" y="147"/>
                  </a:cubicBezTo>
                  <a:cubicBezTo>
                    <a:pt x="849" y="152"/>
                    <a:pt x="855" y="158"/>
                    <a:pt x="860" y="163"/>
                  </a:cubicBezTo>
                  <a:cubicBezTo>
                    <a:pt x="862" y="165"/>
                    <a:pt x="867" y="170"/>
                    <a:pt x="867" y="170"/>
                  </a:cubicBezTo>
                  <a:cubicBezTo>
                    <a:pt x="870" y="179"/>
                    <a:pt x="888" y="204"/>
                    <a:pt x="896" y="208"/>
                  </a:cubicBezTo>
                  <a:cubicBezTo>
                    <a:pt x="902" y="211"/>
                    <a:pt x="915" y="214"/>
                    <a:pt x="915" y="214"/>
                  </a:cubicBezTo>
                  <a:cubicBezTo>
                    <a:pt x="919" y="219"/>
                    <a:pt x="925" y="222"/>
                    <a:pt x="928" y="227"/>
                  </a:cubicBezTo>
                  <a:cubicBezTo>
                    <a:pt x="934" y="239"/>
                    <a:pt x="933" y="246"/>
                    <a:pt x="944" y="256"/>
                  </a:cubicBezTo>
                  <a:cubicBezTo>
                    <a:pt x="949" y="273"/>
                    <a:pt x="955" y="285"/>
                    <a:pt x="966" y="298"/>
                  </a:cubicBezTo>
                  <a:cubicBezTo>
                    <a:pt x="974" y="322"/>
                    <a:pt x="963" y="293"/>
                    <a:pt x="976" y="314"/>
                  </a:cubicBezTo>
                  <a:cubicBezTo>
                    <a:pt x="988" y="334"/>
                    <a:pt x="985" y="360"/>
                    <a:pt x="1001" y="378"/>
                  </a:cubicBezTo>
                  <a:cubicBezTo>
                    <a:pt x="1008" y="398"/>
                    <a:pt x="1010" y="434"/>
                    <a:pt x="1030" y="442"/>
                  </a:cubicBezTo>
                  <a:cubicBezTo>
                    <a:pt x="1034" y="455"/>
                    <a:pt x="1043" y="466"/>
                    <a:pt x="1056" y="470"/>
                  </a:cubicBezTo>
                  <a:cubicBezTo>
                    <a:pt x="1107" y="468"/>
                    <a:pt x="1158" y="466"/>
                    <a:pt x="1209" y="458"/>
                  </a:cubicBezTo>
                  <a:cubicBezTo>
                    <a:pt x="1419" y="480"/>
                    <a:pt x="1644" y="458"/>
                    <a:pt x="1856" y="458"/>
                  </a:cubicBezTo>
                </a:path>
              </a:pathLst>
            </a:custGeom>
            <a:noFill/>
            <a:ln w="38100" cmpd="sng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2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Ingredients of </a:t>
            </a:r>
            <a:r>
              <a:rPr lang="en-US" sz="4000" b="1" dirty="0" smtClean="0">
                <a:solidFill>
                  <a:schemeClr val="bg1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-Tracking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8313" y="2349500"/>
            <a:ext cx="8675687" cy="4375150"/>
            <a:chOff x="-157" y="1043"/>
            <a:chExt cx="5917" cy="3193"/>
          </a:xfrm>
        </p:grpSpPr>
        <p:pic>
          <p:nvPicPr>
            <p:cNvPr id="7171" name="Picture 3" descr="posxx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57" y="1043"/>
              <a:ext cx="5917" cy="2886"/>
            </a:xfrm>
            <a:prstGeom prst="rect">
              <a:avLst/>
            </a:prstGeom>
            <a:noFill/>
          </p:spPr>
        </p:pic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338" y="3929"/>
              <a:ext cx="2994" cy="307"/>
              <a:chOff x="1338" y="3929"/>
              <a:chExt cx="2994" cy="307"/>
            </a:xfrm>
          </p:grpSpPr>
          <p:sp>
            <p:nvSpPr>
              <p:cNvPr id="7173" name="Rectangle 5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4" cy="262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4" name="Line 6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5" name="Line 7"/>
              <p:cNvSpPr>
                <a:spLocks noChangeShapeType="1"/>
              </p:cNvSpPr>
              <p:nvPr/>
            </p:nvSpPr>
            <p:spPr bwMode="auto">
              <a:xfrm flipV="1">
                <a:off x="2043" y="3982"/>
                <a:ext cx="502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6" name="Line 8"/>
              <p:cNvSpPr>
                <a:spLocks noChangeShapeType="1"/>
              </p:cNvSpPr>
              <p:nvPr/>
            </p:nvSpPr>
            <p:spPr bwMode="auto">
              <a:xfrm>
                <a:off x="2596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7" name="Line 9"/>
              <p:cNvSpPr>
                <a:spLocks noChangeShapeType="1"/>
              </p:cNvSpPr>
              <p:nvPr/>
            </p:nvSpPr>
            <p:spPr bwMode="auto">
              <a:xfrm>
                <a:off x="1452" y="4229"/>
                <a:ext cx="2722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78" name="AutoShape 10"/>
              <p:cNvSpPr>
                <a:spLocks noChangeArrowheads="1"/>
              </p:cNvSpPr>
              <p:nvPr/>
            </p:nvSpPr>
            <p:spPr bwMode="auto">
              <a:xfrm rot="3000000">
                <a:off x="1667" y="4134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79" name="Line 11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1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0" name="Line 12"/>
              <p:cNvSpPr>
                <a:spLocks noChangeShapeType="1"/>
              </p:cNvSpPr>
              <p:nvPr/>
            </p:nvSpPr>
            <p:spPr bwMode="auto">
              <a:xfrm flipH="1">
                <a:off x="1679" y="4167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1" name="Text Box 13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182" name="Text Box 14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183" name="Line 15"/>
              <p:cNvSpPr>
                <a:spLocks noChangeShapeType="1"/>
              </p:cNvSpPr>
              <p:nvPr/>
            </p:nvSpPr>
            <p:spPr bwMode="auto">
              <a:xfrm>
                <a:off x="3673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4" name="Line 16"/>
              <p:cNvSpPr>
                <a:spLocks noChangeShapeType="1"/>
              </p:cNvSpPr>
              <p:nvPr/>
            </p:nvSpPr>
            <p:spPr bwMode="auto">
              <a:xfrm>
                <a:off x="3141" y="3983"/>
                <a:ext cx="502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85" name="Oval 17"/>
              <p:cNvSpPr>
                <a:spLocks noChangeArrowheads="1"/>
              </p:cNvSpPr>
              <p:nvPr/>
            </p:nvSpPr>
            <p:spPr bwMode="auto">
              <a:xfrm>
                <a:off x="2608" y="4001"/>
                <a:ext cx="85" cy="53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7186" name="Rectangle 1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GB" sz="1400"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endParaRPr lang="en-GB" sz="1400">
              <a:latin typeface="Comic Sans MS" pitchFamily="66" charset="0"/>
            </a:endParaRP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39750" y="836613"/>
            <a:ext cx="5184775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Tahoma" pitchFamily="34" charset="0"/>
              </a:rPr>
              <a:t>Image charge asymmetry varies as a function of </a:t>
            </a:r>
            <a:r>
              <a:rPr lang="en-GB">
                <a:solidFill>
                  <a:srgbClr val="FF0000"/>
                </a:solidFill>
                <a:latin typeface="Tahoma" pitchFamily="34" charset="0"/>
              </a:rPr>
              <a:t>lateral interaction position</a:t>
            </a:r>
          </a:p>
          <a:p>
            <a:pPr>
              <a:spcBef>
                <a:spcPct val="50000"/>
              </a:spcBef>
            </a:pPr>
            <a:r>
              <a:rPr lang="en-GB">
                <a:latin typeface="Tahoma" pitchFamily="34" charset="0"/>
              </a:rPr>
              <a:t>	</a:t>
            </a:r>
            <a:r>
              <a:rPr lang="en-GB" sz="1600">
                <a:latin typeface="Tahoma" pitchFamily="34" charset="0"/>
              </a:rPr>
              <a:t>- Calibration of asymmetry response</a:t>
            </a:r>
          </a:p>
          <a:p>
            <a:pPr>
              <a:spcBef>
                <a:spcPct val="50000"/>
              </a:spcBef>
            </a:pPr>
            <a:r>
              <a:rPr lang="en-GB" sz="1600">
                <a:latin typeface="Tahoma" pitchFamily="34" charset="0"/>
              </a:rPr>
              <a:t>Pixilation 5x5x20mm becomes 1mm</a:t>
            </a:r>
            <a:r>
              <a:rPr lang="en-GB" sz="1600" baseline="30000">
                <a:latin typeface="Tahoma" pitchFamily="34" charset="0"/>
              </a:rPr>
              <a:t>3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3"/>
            <a:chExt cx="5917" cy="3194"/>
          </a:xfrm>
        </p:grpSpPr>
        <p:pic>
          <p:nvPicPr>
            <p:cNvPr id="7191" name="Picture 23" descr="posxx3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56" y="1043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193" name="Rectangle 25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4" name="Line 26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5" name="Line 27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6" name="Line 28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7" name="Line 29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98" name="AutoShape 30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99" name="Line 31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0" name="Line 32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1" name="Text Box 33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02" name="Text Box 34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05" name="Oval 37"/>
              <p:cNvSpPr>
                <a:spLocks noChangeArrowheads="1"/>
              </p:cNvSpPr>
              <p:nvPr/>
            </p:nvSpPr>
            <p:spPr bwMode="auto">
              <a:xfrm>
                <a:off x="2709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07" name="Picture 39" descr="posxx38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09" name="Rectangle 41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0" name="Line 42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1" name="Line 43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2" name="Line 44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3" name="Line 45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4" name="AutoShape 46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15" name="Line 47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6" name="Line 48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17" name="Text Box 49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18" name="Text Box 50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19" name="Line 51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0" name="Line 52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auto">
              <a:xfrm>
                <a:off x="2809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23" name="Picture 55" descr="posxx39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9" name="Group 56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25" name="Rectangle 57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6" name="Line 58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7" name="Line 59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8" name="Line 60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29" name="Line 61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0" name="AutoShape 62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31" name="Line 63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2" name="Line 64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3" name="Text Box 65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34" name="Text Box 66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35" name="Line 67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6" name="Line 68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37" name="Oval 69"/>
              <p:cNvSpPr>
                <a:spLocks noChangeArrowheads="1"/>
              </p:cNvSpPr>
              <p:nvPr/>
            </p:nvSpPr>
            <p:spPr bwMode="auto">
              <a:xfrm>
                <a:off x="2906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0" name="Group 70"/>
          <p:cNvGrpSpPr>
            <a:grpSpLocks/>
          </p:cNvGrpSpPr>
          <p:nvPr/>
        </p:nvGrpSpPr>
        <p:grpSpPr bwMode="auto">
          <a:xfrm>
            <a:off x="466725" y="2349500"/>
            <a:ext cx="8677275" cy="4376738"/>
            <a:chOff x="-156" y="1042"/>
            <a:chExt cx="5917" cy="3195"/>
          </a:xfrm>
        </p:grpSpPr>
        <p:pic>
          <p:nvPicPr>
            <p:cNvPr id="7239" name="Picture 71" descr="posxx40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56" y="1042"/>
              <a:ext cx="5917" cy="2890"/>
            </a:xfrm>
            <a:prstGeom prst="rect">
              <a:avLst/>
            </a:prstGeom>
            <a:noFill/>
          </p:spPr>
        </p:pic>
        <p:grpSp>
          <p:nvGrpSpPr>
            <p:cNvPr id="11" name="Group 72"/>
            <p:cNvGrpSpPr>
              <a:grpSpLocks/>
            </p:cNvGrpSpPr>
            <p:nvPr/>
          </p:nvGrpSpPr>
          <p:grpSpPr bwMode="auto">
            <a:xfrm>
              <a:off x="1338" y="3929"/>
              <a:ext cx="2995" cy="308"/>
              <a:chOff x="1338" y="3929"/>
              <a:chExt cx="2995" cy="308"/>
            </a:xfrm>
          </p:grpSpPr>
          <p:sp>
            <p:nvSpPr>
              <p:cNvPr id="7241" name="Rectangle 73"/>
              <p:cNvSpPr>
                <a:spLocks noChangeArrowheads="1"/>
              </p:cNvSpPr>
              <p:nvPr/>
            </p:nvSpPr>
            <p:spPr bwMode="auto">
              <a:xfrm>
                <a:off x="1338" y="3974"/>
                <a:ext cx="2995" cy="263"/>
              </a:xfrm>
              <a:prstGeom prst="rect">
                <a:avLst/>
              </a:prstGeom>
              <a:solidFill>
                <a:srgbClr val="C0C0C0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2" name="Line 74"/>
              <p:cNvSpPr>
                <a:spLocks noChangeShapeType="1"/>
              </p:cNvSpPr>
              <p:nvPr/>
            </p:nvSpPr>
            <p:spPr bwMode="auto">
              <a:xfrm>
                <a:off x="1491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3" name="Line 75"/>
              <p:cNvSpPr>
                <a:spLocks noChangeShapeType="1"/>
              </p:cNvSpPr>
              <p:nvPr/>
            </p:nvSpPr>
            <p:spPr bwMode="auto">
              <a:xfrm flipV="1">
                <a:off x="2044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4" name="Line 76"/>
              <p:cNvSpPr>
                <a:spLocks noChangeShapeType="1"/>
              </p:cNvSpPr>
              <p:nvPr/>
            </p:nvSpPr>
            <p:spPr bwMode="auto">
              <a:xfrm>
                <a:off x="2597" y="3982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5" name="Line 77"/>
              <p:cNvSpPr>
                <a:spLocks noChangeShapeType="1"/>
              </p:cNvSpPr>
              <p:nvPr/>
            </p:nvSpPr>
            <p:spPr bwMode="auto">
              <a:xfrm>
                <a:off x="1452" y="4230"/>
                <a:ext cx="2723" cy="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6" name="AutoShape 78"/>
              <p:cNvSpPr>
                <a:spLocks noChangeArrowheads="1"/>
              </p:cNvSpPr>
              <p:nvPr/>
            </p:nvSpPr>
            <p:spPr bwMode="auto">
              <a:xfrm rot="3000000">
                <a:off x="1667" y="4135"/>
                <a:ext cx="23" cy="63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47" name="Line 79"/>
              <p:cNvSpPr>
                <a:spLocks noChangeShapeType="1"/>
              </p:cNvSpPr>
              <p:nvPr/>
            </p:nvSpPr>
            <p:spPr bwMode="auto">
              <a:xfrm flipH="1" flipV="1">
                <a:off x="1677" y="3986"/>
                <a:ext cx="0" cy="182"/>
              </a:xfrm>
              <a:prstGeom prst="line">
                <a:avLst/>
              </a:prstGeom>
              <a:noFill/>
              <a:ln w="19050">
                <a:solidFill>
                  <a:srgbClr val="9933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8" name="Line 80"/>
              <p:cNvSpPr>
                <a:spLocks noChangeShapeType="1"/>
              </p:cNvSpPr>
              <p:nvPr/>
            </p:nvSpPr>
            <p:spPr bwMode="auto">
              <a:xfrm flipH="1">
                <a:off x="1679" y="4168"/>
                <a:ext cx="0" cy="55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49" name="Text Box 81"/>
              <p:cNvSpPr txBox="1">
                <a:spLocks noChangeArrowheads="1"/>
              </p:cNvSpPr>
              <p:nvPr/>
            </p:nvSpPr>
            <p:spPr bwMode="auto">
              <a:xfrm>
                <a:off x="1474" y="4020"/>
                <a:ext cx="277" cy="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h</a:t>
                </a:r>
              </a:p>
            </p:txBody>
          </p:sp>
          <p:sp>
            <p:nvSpPr>
              <p:cNvPr id="7250" name="Text Box 82"/>
              <p:cNvSpPr txBox="1">
                <a:spLocks noChangeArrowheads="1"/>
              </p:cNvSpPr>
              <p:nvPr/>
            </p:nvSpPr>
            <p:spPr bwMode="auto">
              <a:xfrm>
                <a:off x="1746" y="3929"/>
                <a:ext cx="212" cy="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 sz="1600" b="1">
                    <a:solidFill>
                      <a:schemeClr val="tx2"/>
                    </a:solidFill>
                  </a:rPr>
                  <a:t>e</a:t>
                </a:r>
                <a:endParaRPr lang="en-GB" sz="1600" b="1" baseline="30000">
                  <a:solidFill>
                    <a:schemeClr val="tx2"/>
                  </a:solidFill>
                </a:endParaRPr>
              </a:p>
            </p:txBody>
          </p:sp>
          <p:sp>
            <p:nvSpPr>
              <p:cNvPr id="7251" name="Line 83"/>
              <p:cNvSpPr>
                <a:spLocks noChangeShapeType="1"/>
              </p:cNvSpPr>
              <p:nvPr/>
            </p:nvSpPr>
            <p:spPr bwMode="auto">
              <a:xfrm>
                <a:off x="3674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52" name="Line 84"/>
              <p:cNvSpPr>
                <a:spLocks noChangeShapeType="1"/>
              </p:cNvSpPr>
              <p:nvPr/>
            </p:nvSpPr>
            <p:spPr bwMode="auto">
              <a:xfrm>
                <a:off x="3142" y="3983"/>
                <a:ext cx="501" cy="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53" name="Oval 85"/>
              <p:cNvSpPr>
                <a:spLocks noChangeArrowheads="1"/>
              </p:cNvSpPr>
              <p:nvPr/>
            </p:nvSpPr>
            <p:spPr bwMode="auto">
              <a:xfrm>
                <a:off x="2991" y="4001"/>
                <a:ext cx="85" cy="54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12" name="Group 86"/>
          <p:cNvGrpSpPr>
            <a:grpSpLocks/>
          </p:cNvGrpSpPr>
          <p:nvPr/>
        </p:nvGrpSpPr>
        <p:grpSpPr bwMode="auto">
          <a:xfrm>
            <a:off x="5219700" y="1268413"/>
            <a:ext cx="3654425" cy="865187"/>
            <a:chOff x="3620" y="1061"/>
            <a:chExt cx="2075" cy="429"/>
          </a:xfrm>
        </p:grpSpPr>
        <p:graphicFrame>
          <p:nvGraphicFramePr>
            <p:cNvPr id="7255" name="Object 87"/>
            <p:cNvGraphicFramePr>
              <a:graphicFrameLocks noChangeAspect="1"/>
            </p:cNvGraphicFramePr>
            <p:nvPr/>
          </p:nvGraphicFramePr>
          <p:xfrm>
            <a:off x="3638" y="1061"/>
            <a:ext cx="1995" cy="429"/>
          </p:xfrm>
          <a:graphic>
            <a:graphicData uri="http://schemas.openxmlformats.org/presentationml/2006/ole">
              <p:oleObj spid="_x0000_s3074" name="Equation" r:id="rId8" imgW="2006280" imgH="469800" progId="Equation.3">
                <p:embed/>
              </p:oleObj>
            </a:graphicData>
          </a:graphic>
        </p:graphicFrame>
        <p:sp>
          <p:nvSpPr>
            <p:cNvPr id="7256" name="Rectangle 88"/>
            <p:cNvSpPr>
              <a:spLocks noChangeArrowheads="1"/>
            </p:cNvSpPr>
            <p:nvPr/>
          </p:nvSpPr>
          <p:spPr bwMode="auto">
            <a:xfrm>
              <a:off x="3620" y="1079"/>
              <a:ext cx="2075" cy="4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2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Pulse Shape Analysis (PSA): X Y position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3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-654364" y="5726370"/>
            <a:ext cx="1785994" cy="47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 txBox="1">
            <a:spLocks noChangeArrowheads="1"/>
          </p:cNvSpPr>
          <p:nvPr/>
        </p:nvSpPr>
        <p:spPr bwMode="auto">
          <a:xfrm>
            <a:off x="500063" y="285728"/>
            <a:ext cx="8247062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Location of the depth of interaction position within detector gathered by parameterisation of the information from the pulse shape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Pulse Shape Analysis (PSA):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DoI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654364" y="5726370"/>
            <a:ext cx="1785994" cy="47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87468" y="2348880"/>
            <a:ext cx="3912524" cy="1938849"/>
            <a:chOff x="764800" y="3347804"/>
            <a:chExt cx="8365472" cy="3065682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764800" y="3347804"/>
              <a:ext cx="8365472" cy="3065682"/>
              <a:chOff x="784" y="2977"/>
              <a:chExt cx="4630" cy="1156"/>
            </a:xfrm>
          </p:grpSpPr>
          <p:sp>
            <p:nvSpPr>
              <p:cNvPr id="6" name="Text Box 5"/>
              <p:cNvSpPr txBox="1">
                <a:spLocks noChangeArrowheads="1"/>
              </p:cNvSpPr>
              <p:nvPr/>
            </p:nvSpPr>
            <p:spPr bwMode="auto">
              <a:xfrm>
                <a:off x="4241" y="2977"/>
                <a:ext cx="1173" cy="1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latin typeface="Tahoma" pitchFamily="34" charset="0"/>
                  </a:rPr>
                  <a:t>100%</a:t>
                </a:r>
              </a:p>
              <a:p>
                <a:endParaRPr lang="en-GB" sz="2400" dirty="0">
                  <a:latin typeface="Tahoma" pitchFamily="34" charset="0"/>
                </a:endParaRPr>
              </a:p>
              <a:p>
                <a:r>
                  <a:rPr lang="en-GB" sz="2400" dirty="0">
                    <a:latin typeface="Tahoma" pitchFamily="34" charset="0"/>
                  </a:rPr>
                  <a:t> </a:t>
                </a:r>
                <a:r>
                  <a:rPr lang="en-GB" sz="2400" dirty="0" smtClean="0">
                    <a:latin typeface="Tahoma" pitchFamily="34" charset="0"/>
                  </a:rPr>
                  <a:t>50%</a:t>
                </a:r>
                <a:endParaRPr lang="en-GB" sz="2400" dirty="0">
                  <a:latin typeface="Tahoma" pitchFamily="34" charset="0"/>
                </a:endParaRPr>
              </a:p>
              <a:p>
                <a:endParaRPr lang="en-GB" sz="2400" dirty="0">
                  <a:latin typeface="Tahoma" pitchFamily="34" charset="0"/>
                </a:endParaRPr>
              </a:p>
              <a:p>
                <a:r>
                  <a:rPr lang="en-GB" sz="2400" dirty="0">
                    <a:latin typeface="Tahoma" pitchFamily="34" charset="0"/>
                  </a:rPr>
                  <a:t>  0%</a:t>
                </a:r>
                <a:endParaRPr lang="en-US" sz="2400" dirty="0">
                  <a:latin typeface="Tahoma" pitchFamily="34" charset="0"/>
                </a:endParaRPr>
              </a:p>
            </p:txBody>
          </p:sp>
          <p:grpSp>
            <p:nvGrpSpPr>
              <p:cNvPr id="3" name="Group 6"/>
              <p:cNvGrpSpPr>
                <a:grpSpLocks/>
              </p:cNvGrpSpPr>
              <p:nvPr/>
            </p:nvGrpSpPr>
            <p:grpSpPr bwMode="auto">
              <a:xfrm>
                <a:off x="784" y="3062"/>
                <a:ext cx="3542" cy="1059"/>
                <a:chOff x="829" y="3062"/>
                <a:chExt cx="3542" cy="1059"/>
              </a:xfrm>
            </p:grpSpPr>
            <p:sp>
              <p:nvSpPr>
                <p:cNvPr id="8" name="Line 7"/>
                <p:cNvSpPr>
                  <a:spLocks noChangeShapeType="1"/>
                </p:cNvSpPr>
                <p:nvPr/>
              </p:nvSpPr>
              <p:spPr bwMode="auto">
                <a:xfrm>
                  <a:off x="3100" y="4110"/>
                  <a:ext cx="1271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2099" y="3062"/>
                  <a:ext cx="1036" cy="1059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" name="Line 9"/>
                <p:cNvSpPr>
                  <a:spLocks noChangeShapeType="1"/>
                </p:cNvSpPr>
                <p:nvPr/>
              </p:nvSpPr>
              <p:spPr bwMode="auto">
                <a:xfrm>
                  <a:off x="829" y="3067"/>
                  <a:ext cx="1270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" name="Line 10"/>
                <p:cNvSpPr>
                  <a:spLocks noChangeShapeType="1"/>
                </p:cNvSpPr>
                <p:nvPr/>
              </p:nvSpPr>
              <p:spPr bwMode="auto">
                <a:xfrm>
                  <a:off x="2290" y="3521"/>
                  <a:ext cx="545" cy="0"/>
                </a:xfrm>
                <a:prstGeom prst="line">
                  <a:avLst/>
                </a:prstGeom>
                <a:noFill/>
                <a:ln w="349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" name="Line 11"/>
                <p:cNvSpPr>
                  <a:spLocks noChangeShapeType="1"/>
                </p:cNvSpPr>
                <p:nvPr/>
              </p:nvSpPr>
              <p:spPr bwMode="auto">
                <a:xfrm>
                  <a:off x="2577" y="3748"/>
                  <a:ext cx="545" cy="0"/>
                </a:xfrm>
                <a:prstGeom prst="line">
                  <a:avLst/>
                </a:prstGeom>
                <a:noFill/>
                <a:ln w="349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" name="Line 12"/>
                <p:cNvSpPr>
                  <a:spLocks noChangeShapeType="1"/>
                </p:cNvSpPr>
                <p:nvPr/>
              </p:nvSpPr>
              <p:spPr bwMode="auto">
                <a:xfrm>
                  <a:off x="2737" y="3974"/>
                  <a:ext cx="545" cy="0"/>
                </a:xfrm>
                <a:prstGeom prst="line">
                  <a:avLst/>
                </a:prstGeom>
                <a:noFill/>
                <a:ln w="349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Line 13"/>
                <p:cNvSpPr>
                  <a:spLocks noChangeShapeType="1"/>
                </p:cNvSpPr>
                <p:nvPr/>
              </p:nvSpPr>
              <p:spPr bwMode="auto">
                <a:xfrm>
                  <a:off x="1953" y="3158"/>
                  <a:ext cx="545" cy="0"/>
                </a:xfrm>
                <a:prstGeom prst="line">
                  <a:avLst/>
                </a:prstGeom>
                <a:noFill/>
                <a:ln w="349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14"/>
                <p:cNvSpPr>
                  <a:spLocks noChangeShapeType="1"/>
                </p:cNvSpPr>
                <p:nvPr/>
              </p:nvSpPr>
              <p:spPr bwMode="auto">
                <a:xfrm>
                  <a:off x="2179" y="3974"/>
                  <a:ext cx="518" cy="1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" name="Line 15"/>
                <p:cNvSpPr>
                  <a:spLocks noChangeShapeType="1"/>
                </p:cNvSpPr>
                <p:nvPr/>
              </p:nvSpPr>
              <p:spPr bwMode="auto">
                <a:xfrm>
                  <a:off x="1345" y="3521"/>
                  <a:ext cx="953" cy="0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6"/>
                <p:cNvSpPr>
                  <a:spLocks noChangeShapeType="1"/>
                </p:cNvSpPr>
                <p:nvPr/>
              </p:nvSpPr>
              <p:spPr bwMode="auto">
                <a:xfrm>
                  <a:off x="2192" y="3747"/>
                  <a:ext cx="385" cy="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" name="Line 17"/>
                <p:cNvSpPr>
                  <a:spLocks noChangeShapeType="1"/>
                </p:cNvSpPr>
                <p:nvPr/>
              </p:nvSpPr>
              <p:spPr bwMode="auto">
                <a:xfrm>
                  <a:off x="999" y="3146"/>
                  <a:ext cx="944" cy="12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179" y="3748"/>
                  <a:ext cx="0" cy="226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469" y="3748"/>
                  <a:ext cx="38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Tahoma" pitchFamily="34" charset="0"/>
                    </a:rPr>
                    <a:t>T30</a:t>
                  </a:r>
                  <a:endParaRPr lang="en-US" sz="2000" dirty="0">
                    <a:latin typeface="Tahoma" pitchFamily="34" charset="0"/>
                  </a:endParaRPr>
                </a:p>
              </p:txBody>
            </p:sp>
            <p:sp>
              <p:nvSpPr>
                <p:cNvPr id="21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340" y="3521"/>
                  <a:ext cx="0" cy="453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342" y="3521"/>
                  <a:ext cx="38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Tahoma" pitchFamily="34" charset="0"/>
                    </a:rPr>
                    <a:t>T50</a:t>
                  </a:r>
                  <a:endParaRPr lang="en-US" sz="2000" dirty="0">
                    <a:latin typeface="Tahoma" pitchFamily="34" charset="0"/>
                  </a:endParaRPr>
                </a:p>
              </p:txBody>
            </p:sp>
            <p:sp>
              <p:nvSpPr>
                <p:cNvPr id="23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999" y="3203"/>
                  <a:ext cx="0" cy="771"/>
                </a:xfrm>
                <a:prstGeom prst="line">
                  <a:avLst/>
                </a:prstGeom>
                <a:noFill/>
                <a:ln w="349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914" y="3189"/>
                  <a:ext cx="38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2000" dirty="0">
                      <a:latin typeface="Tahoma" pitchFamily="34" charset="0"/>
                    </a:rPr>
                    <a:t>T90</a:t>
                  </a:r>
                  <a:endParaRPr lang="en-US" sz="2000" dirty="0">
                    <a:latin typeface="Tahoma" pitchFamily="34" charset="0"/>
                  </a:endParaRPr>
                </a:p>
              </p:txBody>
            </p:sp>
          </p:grpSp>
        </p:grp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4511677" y="5001491"/>
              <a:ext cx="2712934" cy="1588"/>
            </a:xfrm>
            <a:prstGeom prst="straightConnector1">
              <a:avLst/>
            </a:prstGeom>
            <a:ln w="12700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940152" y="4643446"/>
              <a:ext cx="6431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latin typeface="Symbol" pitchFamily="18" charset="2"/>
                </a:rPr>
                <a:t>D</a:t>
              </a:r>
              <a:r>
                <a:rPr lang="en-GB" sz="2800" dirty="0" smtClean="0"/>
                <a:t>E</a:t>
              </a:r>
              <a:endParaRPr lang="en-GB" sz="2800" dirty="0"/>
            </a:p>
          </p:txBody>
        </p:sp>
        <p:cxnSp>
          <p:nvCxnSpPr>
            <p:cNvPr id="31" name="Straight Connector 30"/>
            <p:cNvCxnSpPr>
              <a:stCxn id="9" idx="1"/>
            </p:cNvCxnSpPr>
            <p:nvPr/>
          </p:nvCxnSpPr>
          <p:spPr>
            <a:xfrm rot="16200000" flipH="1">
              <a:off x="4968044" y="1664804"/>
              <a:ext cx="0" cy="381642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4" cstate="print"/>
          <a:srcRect r="8851"/>
          <a:stretch>
            <a:fillRect/>
          </a:stretch>
        </p:blipFill>
        <p:spPr>
          <a:xfrm>
            <a:off x="5280036" y="2096170"/>
            <a:ext cx="3900475" cy="2917006"/>
          </a:xfrm>
          <a:prstGeom prst="rect">
            <a:avLst/>
          </a:prstGeom>
          <a:noFill/>
          <a:ln/>
        </p:spPr>
      </p:pic>
      <p:pic>
        <p:nvPicPr>
          <p:cNvPr id="33" name="Picture 11"/>
          <p:cNvPicPr>
            <a:picLocks noChangeAspect="1" noChangeArrowheads="1"/>
          </p:cNvPicPr>
          <p:nvPr/>
        </p:nvPicPr>
        <p:blipFill>
          <a:blip r:embed="rId5" cstate="print"/>
          <a:srcRect r="1429"/>
          <a:stretch>
            <a:fillRect/>
          </a:stretch>
        </p:blipFill>
        <p:spPr bwMode="auto">
          <a:xfrm>
            <a:off x="467544" y="4460372"/>
            <a:ext cx="4968552" cy="242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Gamma Ray Tracking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386286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1365523"/>
            <a:ext cx="8247062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GB" sz="24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 smtClean="0">
              <a:latin typeface="+mj-lt"/>
              <a:cs typeface="Times New Roman" pitchFamily="18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35496" y="548680"/>
            <a:ext cx="4968552" cy="2736304"/>
            <a:chOff x="576263" y="4121150"/>
            <a:chExt cx="4464050" cy="2203450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3273424" y="4194178"/>
              <a:ext cx="974724" cy="1982789"/>
              <a:chOff x="2062" y="2642"/>
              <a:chExt cx="614" cy="1249"/>
            </a:xfrm>
          </p:grpSpPr>
          <p:grpSp>
            <p:nvGrpSpPr>
              <p:cNvPr id="4" name="Group 15"/>
              <p:cNvGrpSpPr>
                <a:grpSpLocks/>
              </p:cNvGrpSpPr>
              <p:nvPr/>
            </p:nvGrpSpPr>
            <p:grpSpPr bwMode="auto">
              <a:xfrm>
                <a:off x="2154" y="3031"/>
                <a:ext cx="522" cy="473"/>
                <a:chOff x="2154" y="3031"/>
                <a:chExt cx="522" cy="473"/>
              </a:xfrm>
            </p:grpSpPr>
            <p:sp>
              <p:nvSpPr>
                <p:cNvPr id="39" name="AutoShape 16"/>
                <p:cNvSpPr>
                  <a:spLocks noChangeArrowheads="1"/>
                </p:cNvSpPr>
                <p:nvPr/>
              </p:nvSpPr>
              <p:spPr bwMode="auto">
                <a:xfrm rot="5400000">
                  <a:off x="2178" y="3007"/>
                  <a:ext cx="473" cy="5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66FF33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" name="Line 17"/>
                <p:cNvSpPr>
                  <a:spLocks noChangeShapeType="1"/>
                </p:cNvSpPr>
                <p:nvPr/>
              </p:nvSpPr>
              <p:spPr bwMode="auto">
                <a:xfrm>
                  <a:off x="2154" y="3266"/>
                  <a:ext cx="521" cy="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" name="Line 18"/>
                <p:cNvSpPr>
                  <a:spLocks noChangeShapeType="1"/>
                </p:cNvSpPr>
                <p:nvPr/>
              </p:nvSpPr>
              <p:spPr bwMode="auto">
                <a:xfrm>
                  <a:off x="2221" y="3128"/>
                  <a:ext cx="1" cy="27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" name="Line 19"/>
                <p:cNvSpPr>
                  <a:spLocks noChangeShapeType="1"/>
                </p:cNvSpPr>
                <p:nvPr/>
              </p:nvSpPr>
              <p:spPr bwMode="auto">
                <a:xfrm>
                  <a:off x="2312" y="3109"/>
                  <a:ext cx="1" cy="315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" name="Line 20"/>
                <p:cNvSpPr>
                  <a:spLocks noChangeShapeType="1"/>
                </p:cNvSpPr>
                <p:nvPr/>
              </p:nvSpPr>
              <p:spPr bwMode="auto">
                <a:xfrm>
                  <a:off x="2608" y="3044"/>
                  <a:ext cx="1" cy="43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" name="Line 21"/>
                <p:cNvSpPr>
                  <a:spLocks noChangeShapeType="1"/>
                </p:cNvSpPr>
                <p:nvPr/>
              </p:nvSpPr>
              <p:spPr bwMode="auto">
                <a:xfrm>
                  <a:off x="2517" y="3070"/>
                  <a:ext cx="1" cy="394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>
                  <a:off x="2426" y="3083"/>
                  <a:ext cx="1" cy="355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2062" y="2642"/>
                <a:ext cx="535" cy="525"/>
                <a:chOff x="2062" y="2642"/>
                <a:chExt cx="535" cy="525"/>
              </a:xfrm>
            </p:grpSpPr>
            <p:sp>
              <p:nvSpPr>
                <p:cNvPr id="32" name="AutoShape 24"/>
                <p:cNvSpPr>
                  <a:spLocks noChangeArrowheads="1"/>
                </p:cNvSpPr>
                <p:nvPr/>
              </p:nvSpPr>
              <p:spPr bwMode="auto">
                <a:xfrm rot="3600000">
                  <a:off x="2086" y="2670"/>
                  <a:ext cx="473" cy="5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60802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3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098" y="2801"/>
                  <a:ext cx="451" cy="262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26"/>
                <p:cNvSpPr>
                  <a:spLocks noChangeShapeType="1"/>
                </p:cNvSpPr>
                <p:nvPr/>
              </p:nvSpPr>
              <p:spPr bwMode="auto">
                <a:xfrm>
                  <a:off x="2087" y="2909"/>
                  <a:ext cx="138" cy="239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27"/>
                <p:cNvSpPr>
                  <a:spLocks noChangeShapeType="1"/>
                </p:cNvSpPr>
                <p:nvPr/>
              </p:nvSpPr>
              <p:spPr bwMode="auto">
                <a:xfrm>
                  <a:off x="2156" y="2847"/>
                  <a:ext cx="158" cy="27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28"/>
                <p:cNvSpPr>
                  <a:spLocks noChangeShapeType="1"/>
                </p:cNvSpPr>
                <p:nvPr/>
              </p:nvSpPr>
              <p:spPr bwMode="auto">
                <a:xfrm>
                  <a:off x="2380" y="2642"/>
                  <a:ext cx="217" cy="37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7" name="Line 29"/>
                <p:cNvSpPr>
                  <a:spLocks noChangeShapeType="1"/>
                </p:cNvSpPr>
                <p:nvPr/>
              </p:nvSpPr>
              <p:spPr bwMode="auto">
                <a:xfrm>
                  <a:off x="2314" y="2710"/>
                  <a:ext cx="197" cy="34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30"/>
                <p:cNvSpPr>
                  <a:spLocks noChangeShapeType="1"/>
                </p:cNvSpPr>
                <p:nvPr/>
              </p:nvSpPr>
              <p:spPr bwMode="auto">
                <a:xfrm>
                  <a:off x="2241" y="2767"/>
                  <a:ext cx="177" cy="307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7" name="Group 31"/>
              <p:cNvGrpSpPr>
                <a:grpSpLocks/>
              </p:cNvGrpSpPr>
              <p:nvPr/>
            </p:nvGrpSpPr>
            <p:grpSpPr bwMode="auto">
              <a:xfrm>
                <a:off x="2063" y="3375"/>
                <a:ext cx="540" cy="516"/>
                <a:chOff x="2063" y="3375"/>
                <a:chExt cx="540" cy="516"/>
              </a:xfrm>
            </p:grpSpPr>
            <p:sp>
              <p:nvSpPr>
                <p:cNvPr id="25" name="AutoShape 32"/>
                <p:cNvSpPr>
                  <a:spLocks noChangeArrowheads="1"/>
                </p:cNvSpPr>
                <p:nvPr/>
              </p:nvSpPr>
              <p:spPr bwMode="auto">
                <a:xfrm rot="7200000">
                  <a:off x="2087" y="3351"/>
                  <a:ext cx="473" cy="522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6" name="Line 33"/>
                <p:cNvSpPr>
                  <a:spLocks noChangeShapeType="1"/>
                </p:cNvSpPr>
                <p:nvPr/>
              </p:nvSpPr>
              <p:spPr bwMode="auto">
                <a:xfrm>
                  <a:off x="2098" y="3481"/>
                  <a:ext cx="451" cy="2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7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2086" y="3395"/>
                  <a:ext cx="140" cy="239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35"/>
                <p:cNvSpPr>
                  <a:spLocks noChangeShapeType="1"/>
                </p:cNvSpPr>
                <p:nvPr/>
              </p:nvSpPr>
              <p:spPr bwMode="auto">
                <a:xfrm flipH="1">
                  <a:off x="2154" y="3424"/>
                  <a:ext cx="160" cy="27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2384" y="3515"/>
                  <a:ext cx="219" cy="376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2312" y="3492"/>
                  <a:ext cx="199" cy="34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2247" y="3458"/>
                  <a:ext cx="179" cy="307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12" name="AutoShape 39"/>
            <p:cNvSpPr>
              <a:spLocks noChangeArrowheads="1"/>
            </p:cNvSpPr>
            <p:nvPr/>
          </p:nvSpPr>
          <p:spPr bwMode="auto">
            <a:xfrm>
              <a:off x="4392613" y="4883150"/>
              <a:ext cx="647700" cy="6492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Oval 40"/>
            <p:cNvSpPr>
              <a:spLocks noChangeArrowheads="1"/>
            </p:cNvSpPr>
            <p:nvPr/>
          </p:nvSpPr>
          <p:spPr bwMode="auto">
            <a:xfrm>
              <a:off x="2016125" y="4956175"/>
              <a:ext cx="144463" cy="144463"/>
            </a:xfrm>
            <a:prstGeom prst="ellipse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AutoShape 43"/>
            <p:cNvSpPr>
              <a:spLocks noChangeArrowheads="1"/>
            </p:cNvSpPr>
            <p:nvPr/>
          </p:nvSpPr>
          <p:spPr bwMode="auto">
            <a:xfrm>
              <a:off x="3635375" y="4740275"/>
              <a:ext cx="212725" cy="201613"/>
            </a:xfrm>
            <a:prstGeom prst="irregularSeal1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AutoShape 44"/>
            <p:cNvSpPr>
              <a:spLocks noChangeArrowheads="1"/>
            </p:cNvSpPr>
            <p:nvPr/>
          </p:nvSpPr>
          <p:spPr bwMode="auto">
            <a:xfrm>
              <a:off x="3995738" y="5605463"/>
              <a:ext cx="212725" cy="201612"/>
            </a:xfrm>
            <a:prstGeom prst="irregularSeal1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AutoShape 45"/>
            <p:cNvSpPr>
              <a:spLocks noChangeArrowheads="1"/>
            </p:cNvSpPr>
            <p:nvPr/>
          </p:nvSpPr>
          <p:spPr bwMode="auto">
            <a:xfrm>
              <a:off x="3532188" y="4970463"/>
              <a:ext cx="212725" cy="201612"/>
            </a:xfrm>
            <a:prstGeom prst="irregularSeal1">
              <a:avLst/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49"/>
            <p:cNvSpPr txBox="1">
              <a:spLocks noChangeArrowheads="1"/>
            </p:cNvSpPr>
            <p:nvPr/>
          </p:nvSpPr>
          <p:spPr bwMode="auto">
            <a:xfrm>
              <a:off x="576263" y="4675188"/>
              <a:ext cx="1512887" cy="14652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eaLnBrk="1" hangingPunct="1">
                <a:lnSpc>
                  <a:spcPct val="100000"/>
                </a:lnSpc>
                <a:buFont typeface="Comic Sans MS" pitchFamily="6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800" b="1" dirty="0">
                  <a:solidFill>
                    <a:srgbClr val="000000"/>
                  </a:solidFill>
                  <a:latin typeface="Comic Sans MS" pitchFamily="66" charset="0"/>
                  <a:ea typeface="DejaVu LGC Sans" charset="0"/>
                  <a:cs typeface="DejaVu LGC Sans" charset="0"/>
                </a:rPr>
                <a:t>With highly segmented detectors</a:t>
              </a:r>
            </a:p>
          </p:txBody>
        </p:sp>
        <p:sp>
          <p:nvSpPr>
            <p:cNvPr id="18" name="Line 52"/>
            <p:cNvSpPr>
              <a:spLocks noChangeShapeType="1"/>
            </p:cNvSpPr>
            <p:nvPr/>
          </p:nvSpPr>
          <p:spPr bwMode="auto">
            <a:xfrm>
              <a:off x="2089150" y="5100638"/>
              <a:ext cx="1584325" cy="1587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auto">
            <a:xfrm flipV="1">
              <a:off x="3600450" y="4811713"/>
              <a:ext cx="144463" cy="290512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3744913" y="4813300"/>
              <a:ext cx="360362" cy="863600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21" name="Object 55"/>
            <p:cNvGraphicFramePr>
              <a:graphicFrameLocks noChangeAspect="1"/>
            </p:cNvGraphicFramePr>
            <p:nvPr/>
          </p:nvGraphicFramePr>
          <p:xfrm>
            <a:off x="612775" y="5602288"/>
            <a:ext cx="2733675" cy="722312"/>
          </p:xfrm>
          <a:graphic>
            <a:graphicData uri="http://schemas.openxmlformats.org/presentationml/2006/ole">
              <p:oleObj spid="_x0000_s4098" r:id="rId5" imgW="1777680" imgH="469800" progId="Equation.3">
                <p:embed/>
              </p:oleObj>
            </a:graphicData>
          </a:graphic>
        </p:graphicFrame>
      </p:grpSp>
      <p:sp>
        <p:nvSpPr>
          <p:cNvPr id="46" name="Text Box 50"/>
          <p:cNvSpPr txBox="1">
            <a:spLocks noChangeArrowheads="1"/>
          </p:cNvSpPr>
          <p:nvPr/>
        </p:nvSpPr>
        <p:spPr bwMode="auto">
          <a:xfrm>
            <a:off x="5003800" y="938783"/>
            <a:ext cx="4140200" cy="2562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Path of </a:t>
            </a:r>
            <a:r>
              <a:rPr lang="en-GB" sz="1800" dirty="0">
                <a:solidFill>
                  <a:srgbClr val="000000"/>
                </a:solidFill>
                <a:latin typeface="Symbol" pitchFamily="18" charset="2"/>
                <a:ea typeface="DejaVu LGC Sans" charset="0"/>
                <a:cs typeface="DejaVu LGC Sans" charset="0"/>
              </a:rPr>
              <a:t>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-ray reconstructed to form full energy event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Compton continuum reduced</a:t>
            </a:r>
          </a:p>
          <a:p>
            <a:pPr eaLnBrk="1" hangingPunct="1">
              <a:lnSpc>
                <a:spcPct val="100000"/>
              </a:lnSpc>
              <a:buFont typeface="Symbol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Excellent efficiency ~</a:t>
            </a:r>
            <a:r>
              <a:rPr lang="en-GB" sz="1800" dirty="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50%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@1MeV 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=&gt; Greatly improved </a:t>
            </a:r>
            <a:r>
              <a:rPr lang="en-GB" sz="1800" dirty="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angular resolution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(~1</a:t>
            </a:r>
            <a:r>
              <a:rPr lang="en-GB" sz="1800" baseline="300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0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) to reduce </a:t>
            </a:r>
            <a:r>
              <a:rPr lang="en-GB" sz="1800" dirty="0">
                <a:solidFill>
                  <a:srgbClr val="F60802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Doppler</a:t>
            </a:r>
            <a:r>
              <a:rPr lang="en-GB" sz="1800" dirty="0">
                <a:solidFill>
                  <a:srgbClr val="000000"/>
                </a:solidFill>
                <a:latin typeface="Comic Sans MS" pitchFamily="66" charset="0"/>
                <a:ea typeface="DejaVu LGC Sans" charset="0"/>
                <a:cs typeface="DejaVu LGC Sans" charset="0"/>
              </a:rPr>
              <a:t> effects</a:t>
            </a:r>
          </a:p>
          <a:p>
            <a:pPr eaLnBrk="1" hangingPunct="1">
              <a:lnSpc>
                <a:spcPct val="100000"/>
              </a:lnSpc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>
              <a:solidFill>
                <a:srgbClr val="000000"/>
              </a:solidFill>
              <a:latin typeface="Comic Sans MS" pitchFamily="66" charset="0"/>
              <a:ea typeface="DejaVu LGC Sans" charset="0"/>
              <a:cs typeface="DejaVu LGC Sans" charset="0"/>
            </a:endParaRPr>
          </a:p>
        </p:txBody>
      </p:sp>
      <p:pic>
        <p:nvPicPr>
          <p:cNvPr id="47" name="Picture 18" descr="TrackingGamma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0" y="3730054"/>
            <a:ext cx="6098216" cy="2507258"/>
          </a:xfrm>
          <a:prstGeom prst="rect">
            <a:avLst/>
          </a:prstGeom>
          <a:noFill/>
          <a:effectLst/>
        </p:spPr>
      </p:pic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6084168" y="3021706"/>
            <a:ext cx="3059832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Basic assumptions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w.r.t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   energy and Klein  </a:t>
            </a:r>
          </a:p>
          <a:p>
            <a:pPr marL="342900" indent="-342900">
              <a:spcBef>
                <a:spcPct val="20000"/>
              </a:spcBef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Nishina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interaction deposits most energy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Scatter will be forward focused </a:t>
            </a:r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7" name="Picture 9" descr="07_FA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620713"/>
            <a:ext cx="9144000" cy="6237287"/>
          </a:xfrm>
          <a:prstGeom prst="rect">
            <a:avLst/>
          </a:prstGeom>
          <a:noFill/>
        </p:spPr>
      </p:pic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435225" y="777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imes New Roman" pitchFamily="18" charset="0"/>
              <a:ea typeface="ＭＳ Ｐゴシック" pitchFamily="1" charset="-128"/>
            </a:endParaRP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447675" y="-4763"/>
            <a:ext cx="6134100" cy="39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de-DE" sz="2000" b="1">
                <a:solidFill>
                  <a:srgbClr val="FF0000"/>
                </a:solidFill>
                <a:latin typeface="Lucida Sans" pitchFamily="34" charset="0"/>
              </a:rPr>
              <a:t>FAIR</a:t>
            </a:r>
            <a:r>
              <a:rPr lang="de-DE" sz="2000" b="1">
                <a:solidFill>
                  <a:srgbClr val="0000FF"/>
                </a:solidFill>
                <a:latin typeface="Lucida Sans" pitchFamily="34" charset="0"/>
              </a:rPr>
              <a:t>: </a:t>
            </a:r>
            <a:r>
              <a:rPr lang="de-DE" sz="2000" b="1">
                <a:solidFill>
                  <a:srgbClr val="FF0000"/>
                </a:solidFill>
                <a:latin typeface="Lucida Sans" pitchFamily="34" charset="0"/>
              </a:rPr>
              <a:t>F</a:t>
            </a:r>
            <a:r>
              <a:rPr lang="de-DE" sz="2000" b="1">
                <a:solidFill>
                  <a:srgbClr val="0000FF"/>
                </a:solidFill>
                <a:latin typeface="Lucida Sans" pitchFamily="34" charset="0"/>
              </a:rPr>
              <a:t>acility for </a:t>
            </a:r>
            <a:r>
              <a:rPr lang="de-DE" sz="2000" b="1">
                <a:solidFill>
                  <a:srgbClr val="FF0000"/>
                </a:solidFill>
                <a:latin typeface="Lucida Sans" pitchFamily="34" charset="0"/>
              </a:rPr>
              <a:t>A</a:t>
            </a:r>
            <a:r>
              <a:rPr lang="de-DE" sz="2000" b="1">
                <a:solidFill>
                  <a:srgbClr val="0000FF"/>
                </a:solidFill>
                <a:latin typeface="Lucida Sans" pitchFamily="34" charset="0"/>
              </a:rPr>
              <a:t>ntiproton and </a:t>
            </a:r>
            <a:r>
              <a:rPr lang="de-DE" sz="2000" b="1">
                <a:solidFill>
                  <a:srgbClr val="FF0000"/>
                </a:solidFill>
                <a:latin typeface="Lucida Sans" pitchFamily="34" charset="0"/>
              </a:rPr>
              <a:t>I</a:t>
            </a:r>
            <a:r>
              <a:rPr lang="de-DE" sz="2000" b="1">
                <a:solidFill>
                  <a:srgbClr val="0000FF"/>
                </a:solidFill>
                <a:latin typeface="Lucida Sans" pitchFamily="34" charset="0"/>
              </a:rPr>
              <a:t>on </a:t>
            </a:r>
            <a:r>
              <a:rPr lang="de-DE" sz="2000" b="1">
                <a:solidFill>
                  <a:srgbClr val="FF0000"/>
                </a:solidFill>
                <a:latin typeface="Lucida Sans" pitchFamily="34" charset="0"/>
              </a:rPr>
              <a:t>R</a:t>
            </a:r>
            <a:r>
              <a:rPr lang="de-DE" sz="2000" b="1">
                <a:solidFill>
                  <a:srgbClr val="0000FF"/>
                </a:solidFill>
                <a:latin typeface="Lucida Sans" pitchFamily="34" charset="0"/>
              </a:rPr>
              <a:t>esearch</a:t>
            </a:r>
            <a:endParaRPr lang="en-US" sz="2000" b="1">
              <a:solidFill>
                <a:srgbClr val="0000FF"/>
              </a:solidFill>
              <a:latin typeface="Lucida Sans" pitchFamily="34" charset="0"/>
            </a:endParaRP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404813"/>
            <a:ext cx="9144000" cy="6453187"/>
          </a:xfrm>
          <a:prstGeom prst="rect">
            <a:avLst/>
          </a:prstGeom>
          <a:solidFill>
            <a:schemeClr val="bg1">
              <a:alpha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0" y="692150"/>
            <a:ext cx="3671888" cy="2314575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buFontTx/>
              <a:buChar char="•"/>
            </a:pPr>
            <a:r>
              <a:rPr lang="en-US" sz="2000" b="1">
                <a:latin typeface="Lucida Sans" pitchFamily="34" charset="0"/>
                <a:cs typeface="Arial" charset="0"/>
              </a:rPr>
              <a:t> Broad range of 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latin typeface="Lucida Sans" pitchFamily="34" charset="0"/>
                <a:cs typeface="Arial" charset="0"/>
              </a:rPr>
              <a:t>  </a:t>
            </a:r>
            <a:r>
              <a:rPr lang="en-US" sz="2000" b="1">
                <a:solidFill>
                  <a:srgbClr val="FF0000"/>
                </a:solidFill>
                <a:latin typeface="Lucida Sans" pitchFamily="34" charset="0"/>
                <a:cs typeface="Arial" charset="0"/>
              </a:rPr>
              <a:t>radioactive</a:t>
            </a:r>
            <a:r>
              <a:rPr lang="en-US" sz="2000" b="1">
                <a:latin typeface="Lucida Sans" pitchFamily="34" charset="0"/>
                <a:cs typeface="Arial" charset="0"/>
              </a:rPr>
              <a:t> beams up to</a:t>
            </a:r>
            <a:br>
              <a:rPr lang="en-US" sz="2000" b="1">
                <a:latin typeface="Lucida Sans" pitchFamily="34" charset="0"/>
                <a:cs typeface="Arial" charset="0"/>
              </a:rPr>
            </a:br>
            <a:r>
              <a:rPr lang="en-US" sz="2000" b="1">
                <a:latin typeface="Lucida Sans" pitchFamily="34" charset="0"/>
                <a:cs typeface="Arial" charset="0"/>
              </a:rPr>
              <a:t>  1.5 - 2 GeV/u; 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  <a:cs typeface="Arial" charset="0"/>
              </a:rPr>
              <a:t>  up to factor 10 000 in</a:t>
            </a:r>
          </a:p>
          <a:p>
            <a:pPr eaLnBrk="1" hangingPunct="1">
              <a:lnSpc>
                <a:spcPct val="110000"/>
              </a:lnSpc>
            </a:pPr>
            <a:r>
              <a:rPr lang="en-US" sz="2000" b="1">
                <a:latin typeface="Lucida Sans" pitchFamily="34" charset="0"/>
                <a:cs typeface="Arial" charset="0"/>
              </a:rPr>
              <a:t>  intensity over present </a:t>
            </a:r>
          </a:p>
          <a:p>
            <a:pPr eaLnBrk="1" hangingPunct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latin typeface="Lucida Sans" pitchFamily="34" charset="0"/>
                <a:cs typeface="Arial" charset="0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Lucida Sans" pitchFamily="34" charset="0"/>
                <a:cs typeface="Arial" charset="0"/>
              </a:rPr>
              <a:t>Antiprotons</a:t>
            </a:r>
            <a:r>
              <a:rPr lang="en-US" sz="2000" b="1">
                <a:latin typeface="Lucida Sans" pitchFamily="34" charset="0"/>
                <a:cs typeface="Arial" charset="0"/>
              </a:rPr>
              <a:t> 3 - 30 GeV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0" y="4632325"/>
            <a:ext cx="7451725" cy="2225675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u="sng">
                <a:solidFill>
                  <a:schemeClr val="accent2"/>
                </a:solidFill>
                <a:latin typeface="Arial" charset="0"/>
                <a:cs typeface="Arial" charset="0"/>
              </a:rPr>
              <a:t>Four major research areas: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>
                <a:solidFill>
                  <a:srgbClr val="CC0066"/>
                </a:solidFill>
                <a:latin typeface="Arial" charset="0"/>
                <a:cs typeface="Arial" charset="0"/>
              </a:rPr>
              <a:t> </a:t>
            </a:r>
            <a:r>
              <a:rPr lang="en-US" sz="2000" b="1">
                <a:solidFill>
                  <a:srgbClr val="FF0000"/>
                </a:solidFill>
                <a:latin typeface="Arial" charset="0"/>
                <a:cs typeface="Arial" charset="0"/>
              </a:rPr>
              <a:t>Nuclear Structure, Astrophysics and Reactions: NuSTAR</a:t>
            </a:r>
            <a:endParaRPr lang="en-US" sz="2000" b="1">
              <a:solidFill>
                <a:srgbClr val="CC0066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>
                <a:solidFill>
                  <a:srgbClr val="FF0000"/>
                </a:solidFill>
                <a:latin typeface="Arial" charset="0"/>
                <a:cs typeface="Arial" charset="0"/>
              </a:rPr>
              <a:t> Hadron spectroscopy UK: PANDA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  <a:latin typeface="Arial" charset="0"/>
                <a:cs typeface="Arial" charset="0"/>
              </a:rPr>
              <a:t> Compressed nuclear matter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>
                <a:solidFill>
                  <a:schemeClr val="accent2"/>
                </a:solidFill>
                <a:latin typeface="Arial" charset="0"/>
                <a:cs typeface="Arial" charset="0"/>
              </a:rPr>
              <a:t> Plasma and Atomic Physics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Advanced Implantation Detector Array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1835696" y="620688"/>
            <a:ext cx="84249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</a:t>
            </a:r>
            <a:r>
              <a:rPr lang="en-GB" sz="2800" b="1" dirty="0" smtClean="0">
                <a:latin typeface="+mj-lt"/>
                <a:ea typeface="Verdana" pitchFamily="34" charset="0"/>
                <a:cs typeface="Verdana" pitchFamily="34" charset="0"/>
              </a:rPr>
              <a:t>AIDA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for use at DESPEC at FAIR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sz="28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12976"/>
            <a:ext cx="4644008" cy="331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51520" y="1268760"/>
            <a:ext cx="761311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sz="2400" i="0" dirty="0"/>
              <a:t> </a:t>
            </a:r>
            <a:r>
              <a:rPr lang="en-GB" sz="2400" i="0" dirty="0" err="1"/>
              <a:t>SuperFRS</a:t>
            </a:r>
            <a:r>
              <a:rPr lang="en-GB" sz="2400" i="0" dirty="0"/>
              <a:t>, Low Energy Branch (LEB)</a:t>
            </a:r>
          </a:p>
          <a:p>
            <a:pPr>
              <a:buFontTx/>
              <a:buChar char="•"/>
            </a:pPr>
            <a:r>
              <a:rPr lang="en-GB" sz="2400" i="0" dirty="0"/>
              <a:t> Exotic nuclei – energies ~ 50 – 200MeV/u</a:t>
            </a:r>
          </a:p>
          <a:p>
            <a:pPr>
              <a:buFontTx/>
              <a:buChar char="•"/>
            </a:pPr>
            <a:r>
              <a:rPr lang="en-GB" sz="2400" i="0" dirty="0"/>
              <a:t> Implanted into multi-plane, highly segmented  DSSD array</a:t>
            </a:r>
          </a:p>
          <a:p>
            <a:pPr>
              <a:buFontTx/>
              <a:buChar char="•"/>
            </a:pPr>
            <a:r>
              <a:rPr lang="en-GB" sz="2400" i="0" dirty="0"/>
              <a:t> Implant – decay correlations</a:t>
            </a:r>
          </a:p>
          <a:p>
            <a:pPr>
              <a:buFontTx/>
              <a:buChar char="•"/>
            </a:pPr>
            <a:r>
              <a:rPr lang="en-GB" sz="2400" i="0" dirty="0"/>
              <a:t> Multi-</a:t>
            </a:r>
            <a:r>
              <a:rPr lang="en-GB" sz="2400" i="0" dirty="0" err="1"/>
              <a:t>GeV</a:t>
            </a:r>
            <a:r>
              <a:rPr lang="en-GB" sz="2400" i="0" dirty="0"/>
              <a:t>  DSSD implantation </a:t>
            </a:r>
            <a:r>
              <a:rPr lang="en-GB" sz="2400" i="0" dirty="0" smtClean="0"/>
              <a:t>events</a:t>
            </a:r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Observe subsequent p, 2p, </a:t>
            </a:r>
            <a:r>
              <a:rPr lang="en-GB" sz="2400" i="0" dirty="0">
                <a:latin typeface="Symbol" pitchFamily="18" charset="2"/>
              </a:rPr>
              <a:t>a, </a:t>
            </a:r>
            <a:endParaRPr lang="en-GB" sz="2400" i="0" dirty="0" smtClean="0">
              <a:latin typeface="Symbol" pitchFamily="18" charset="2"/>
            </a:endParaRPr>
          </a:p>
          <a:p>
            <a:r>
              <a:rPr lang="en-GB" sz="2400" dirty="0">
                <a:latin typeface="Symbol" pitchFamily="18" charset="2"/>
              </a:rPr>
              <a:t> </a:t>
            </a:r>
            <a:r>
              <a:rPr lang="en-GB" sz="2400" dirty="0" smtClean="0">
                <a:latin typeface="Symbol" pitchFamily="18" charset="2"/>
              </a:rPr>
              <a:t>  </a:t>
            </a:r>
            <a:r>
              <a:rPr lang="en-GB" sz="2400" i="0" dirty="0" smtClean="0">
                <a:latin typeface="Symbol" pitchFamily="18" charset="2"/>
              </a:rPr>
              <a:t>b</a:t>
            </a:r>
            <a:r>
              <a:rPr lang="en-GB" sz="2400" i="0" dirty="0">
                <a:latin typeface="Symbol" pitchFamily="18" charset="2"/>
              </a:rPr>
              <a:t>, g,</a:t>
            </a:r>
            <a:r>
              <a:rPr lang="en-GB" sz="2400" i="0" dirty="0"/>
              <a:t> </a:t>
            </a:r>
            <a:r>
              <a:rPr lang="en-GB" sz="2400" i="0" dirty="0" err="1">
                <a:latin typeface="Symbol" pitchFamily="18" charset="2"/>
              </a:rPr>
              <a:t>b</a:t>
            </a:r>
            <a:r>
              <a:rPr lang="en-GB" sz="2400" i="0" dirty="0" err="1"/>
              <a:t>p</a:t>
            </a:r>
            <a:r>
              <a:rPr lang="en-GB" sz="2400" i="0" dirty="0"/>
              <a:t>, </a:t>
            </a:r>
            <a:r>
              <a:rPr lang="en-GB" sz="2400" i="0" dirty="0" err="1">
                <a:latin typeface="Symbol" pitchFamily="18" charset="2"/>
              </a:rPr>
              <a:t>b</a:t>
            </a:r>
            <a:r>
              <a:rPr lang="en-GB" sz="2400" i="0" dirty="0" err="1"/>
              <a:t>n</a:t>
            </a:r>
            <a:r>
              <a:rPr lang="en-GB" sz="2400" i="0" dirty="0"/>
              <a:t> … low </a:t>
            </a:r>
            <a:r>
              <a:rPr lang="en-GB" sz="2400" i="0" dirty="0" smtClean="0"/>
              <a:t>energy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n-GB" sz="2400" i="0" dirty="0" smtClean="0"/>
              <a:t>(~</a:t>
            </a:r>
            <a:r>
              <a:rPr lang="en-GB" sz="2400" i="0" dirty="0" err="1"/>
              <a:t>MeV</a:t>
            </a:r>
            <a:r>
              <a:rPr lang="en-GB" sz="2400" i="0" dirty="0"/>
              <a:t>) decays</a:t>
            </a:r>
          </a:p>
          <a:p>
            <a:pPr>
              <a:buFontTx/>
              <a:buChar char="•"/>
            </a:pPr>
            <a:r>
              <a:rPr lang="en-GB" sz="2400" i="0" dirty="0"/>
              <a:t> Measure half lives, branching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 </a:t>
            </a:r>
            <a:r>
              <a:rPr lang="en-GB" sz="2400" i="0" dirty="0" smtClean="0"/>
              <a:t>ratios</a:t>
            </a:r>
            <a:r>
              <a:rPr lang="en-GB" sz="2400" i="0" dirty="0"/>
              <a:t>, </a:t>
            </a:r>
            <a:r>
              <a:rPr lang="en-GB" sz="2400" i="0" dirty="0" smtClean="0"/>
              <a:t>decay energies </a:t>
            </a:r>
            <a:r>
              <a:rPr lang="en-GB" sz="2400" i="0" dirty="0"/>
              <a:t>…</a:t>
            </a:r>
          </a:p>
          <a:p>
            <a:pPr>
              <a:buFontTx/>
              <a:buChar char="•"/>
            </a:pPr>
            <a:r>
              <a:rPr lang="en-GB" sz="2400" i="0" dirty="0"/>
              <a:t> Tag interesting events for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 </a:t>
            </a:r>
            <a:r>
              <a:rPr lang="en-GB" sz="2400" i="0" dirty="0" smtClean="0"/>
              <a:t>gamma </a:t>
            </a:r>
            <a:r>
              <a:rPr lang="en-GB" sz="2400" i="0" dirty="0"/>
              <a:t>and </a:t>
            </a:r>
            <a:r>
              <a:rPr lang="en-GB" sz="2400" i="0" dirty="0" smtClean="0"/>
              <a:t>neutron detector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a</a:t>
            </a:r>
            <a:r>
              <a:rPr lang="en-GB" sz="2400" i="0" dirty="0" smtClean="0"/>
              <a:t>rrays</a:t>
            </a:r>
            <a:endParaRPr lang="en-GB" sz="24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Content of the Talk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95536" y="1401738"/>
            <a:ext cx="84249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32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Introduction to Nuclear physics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Types of array</a:t>
            </a:r>
          </a:p>
          <a:p>
            <a:pPr lvl="1"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TIGRESS array</a:t>
            </a:r>
          </a:p>
          <a:p>
            <a:pPr lvl="1"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AGATA</a:t>
            </a:r>
          </a:p>
          <a:p>
            <a:pPr lvl="1"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AIDA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Applications of detectors spun off from NP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3200" dirty="0" smtClean="0">
                <a:latin typeface="+mj-lt"/>
                <a:ea typeface="Verdana" pitchFamily="34" charset="0"/>
                <a:cs typeface="Verdana" pitchFamily="34" charset="0"/>
              </a:rPr>
              <a:t> Conclusion</a:t>
            </a:r>
            <a:endParaRPr lang="en-GB" sz="3200" dirty="0" smtClean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5" name="Picture 5"/>
          <p:cNvPicPr>
            <a:picLocks noChangeAspect="1" noChangeArrowheads="1"/>
          </p:cNvPicPr>
          <p:nvPr/>
        </p:nvPicPr>
        <p:blipFill>
          <a:blip r:embed="rId2" cstate="print"/>
          <a:srcRect l="2136" t="17822" b="10892"/>
          <a:stretch>
            <a:fillRect/>
          </a:stretch>
        </p:blipFill>
        <p:spPr bwMode="auto">
          <a:xfrm>
            <a:off x="467544" y="548680"/>
            <a:ext cx="8300966" cy="325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2411760" y="3853497"/>
            <a:ext cx="39796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ctr"/>
            <a:r>
              <a:rPr lang="en-GB" sz="2400" b="1" i="0" dirty="0"/>
              <a:t>Two configurations proposed:</a:t>
            </a:r>
          </a:p>
          <a:p>
            <a:pPr marL="342900" indent="-342900" algn="ctr"/>
            <a:endParaRPr lang="en-GB" i="0" dirty="0"/>
          </a:p>
          <a:p>
            <a:pPr marL="342900" indent="-342900" algn="ctr"/>
            <a:endParaRPr lang="en-GB" i="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571503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Implantation</a:t>
            </a:r>
            <a:r>
              <a:rPr kumimoji="0" lang="en-GB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DSSD Configurations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476" y="4298320"/>
            <a:ext cx="37225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GB" sz="2400" i="0" dirty="0" smtClean="0"/>
              <a:t>8cm x 24cm </a:t>
            </a:r>
          </a:p>
          <a:p>
            <a:pPr marL="342900" indent="-342900"/>
            <a:r>
              <a:rPr lang="en-GB" sz="2400" i="0" dirty="0" smtClean="0"/>
              <a:t>     “cocktail” mode</a:t>
            </a:r>
          </a:p>
          <a:p>
            <a:pPr marL="342900" indent="-342900"/>
            <a:r>
              <a:rPr lang="en-GB" sz="2400" i="0" dirty="0" smtClean="0"/>
              <a:t>     </a:t>
            </a:r>
            <a:r>
              <a:rPr lang="en-GB" sz="2400" dirty="0" smtClean="0"/>
              <a:t>many</a:t>
            </a:r>
            <a:r>
              <a:rPr lang="en-GB" sz="2400" i="0" dirty="0" smtClean="0"/>
              <a:t> isotopes measured </a:t>
            </a:r>
          </a:p>
          <a:p>
            <a:pPr marL="342900" indent="-342900"/>
            <a:r>
              <a:rPr lang="en-GB" sz="2400" dirty="0" smtClean="0"/>
              <a:t>     </a:t>
            </a:r>
            <a:r>
              <a:rPr lang="en-GB" sz="2400" i="0" dirty="0" smtClean="0"/>
              <a:t>simultaneously</a:t>
            </a:r>
          </a:p>
          <a:p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4410978"/>
            <a:ext cx="54082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GB" sz="2400" i="0" dirty="0" smtClean="0"/>
              <a:t>b) 8cm x 8cm</a:t>
            </a:r>
          </a:p>
          <a:p>
            <a:pPr marL="342900" indent="-342900"/>
            <a:r>
              <a:rPr lang="en-GB" sz="2400" i="0" dirty="0" smtClean="0"/>
              <a:t>    concentrate on particular isotope(s)</a:t>
            </a:r>
          </a:p>
          <a:p>
            <a:pPr marL="342900" indent="-342900"/>
            <a:r>
              <a:rPr lang="en-GB" sz="2400" i="0" dirty="0" smtClean="0"/>
              <a:t>    high efficiency mode using:</a:t>
            </a:r>
          </a:p>
          <a:p>
            <a:pPr marL="342900" indent="-342900"/>
            <a:r>
              <a:rPr lang="en-GB" sz="2400" i="0" dirty="0" smtClean="0"/>
              <a:t>		total absorption spectrometer</a:t>
            </a:r>
          </a:p>
          <a:p>
            <a:pPr marL="342900" indent="-342900"/>
            <a:r>
              <a:rPr lang="en-GB" sz="2400" i="0" dirty="0" smtClean="0"/>
              <a:t>		moderated neutron detector array</a:t>
            </a:r>
          </a:p>
          <a:p>
            <a:endParaRPr lang="en-GB" sz="2400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90" name="Text Box 6"/>
          <p:cNvSpPr txBox="1">
            <a:spLocks noChangeArrowheads="1"/>
          </p:cNvSpPr>
          <p:nvPr/>
        </p:nvSpPr>
        <p:spPr bwMode="auto">
          <a:xfrm>
            <a:off x="498475" y="764704"/>
            <a:ext cx="8240717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 sz="2000" i="0" dirty="0"/>
              <a:t> </a:t>
            </a:r>
            <a:r>
              <a:rPr lang="en-GB" sz="2000" b="1" i="0" dirty="0"/>
              <a:t>8cm x 8cm </a:t>
            </a:r>
            <a:r>
              <a:rPr lang="en-GB" sz="2000" i="0" dirty="0"/>
              <a:t>DSSDs</a:t>
            </a:r>
          </a:p>
          <a:p>
            <a:r>
              <a:rPr lang="en-GB" sz="2000" i="0" dirty="0"/>
              <a:t>	</a:t>
            </a:r>
            <a:r>
              <a:rPr lang="en-GB" sz="2000" dirty="0">
                <a:solidFill>
                  <a:srgbClr val="FF0000"/>
                </a:solidFill>
              </a:rPr>
              <a:t>common wafer design</a:t>
            </a:r>
            <a:r>
              <a:rPr lang="en-GB" sz="2000" i="0" dirty="0"/>
              <a:t> for 8cm x 24cm and 8cm x 8cm </a:t>
            </a:r>
            <a:r>
              <a:rPr lang="en-GB" sz="2000" i="0" dirty="0" smtClean="0"/>
              <a:t>configurations</a:t>
            </a:r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</a:t>
            </a:r>
            <a:r>
              <a:rPr lang="en-GB" sz="2000" b="1" i="0" dirty="0"/>
              <a:t>8cm x 24cm</a:t>
            </a:r>
          </a:p>
          <a:p>
            <a:r>
              <a:rPr lang="en-GB" sz="2000" i="0" dirty="0"/>
              <a:t>	3 adjacent wafers – horizontal strips series </a:t>
            </a:r>
            <a:r>
              <a:rPr lang="en-GB" sz="2000" i="0" dirty="0" smtClean="0"/>
              <a:t>bonded</a:t>
            </a:r>
          </a:p>
          <a:p>
            <a:endParaRPr lang="en-GB" sz="2000" i="0" dirty="0"/>
          </a:p>
          <a:p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128 </a:t>
            </a:r>
            <a:r>
              <a:rPr lang="en-GB" sz="2000" i="0" dirty="0" err="1"/>
              <a:t>p+n</a:t>
            </a:r>
            <a:r>
              <a:rPr lang="en-GB" sz="2000" i="0" dirty="0"/>
              <a:t> junction strips, 128 </a:t>
            </a:r>
            <a:r>
              <a:rPr lang="en-GB" sz="2000" i="0" dirty="0" err="1"/>
              <a:t>n+n</a:t>
            </a:r>
            <a:r>
              <a:rPr lang="en-GB" sz="2000" i="0" dirty="0"/>
              <a:t> </a:t>
            </a:r>
            <a:r>
              <a:rPr lang="en-GB" sz="2000" i="0" dirty="0" err="1"/>
              <a:t>ohmic</a:t>
            </a:r>
            <a:r>
              <a:rPr lang="en-GB" sz="2000" i="0" dirty="0"/>
              <a:t> strips per wafer</a:t>
            </a:r>
          </a:p>
          <a:p>
            <a:pPr>
              <a:buFontTx/>
              <a:buChar char="•"/>
            </a:pPr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strip pitch 625</a:t>
            </a:r>
            <a:r>
              <a:rPr lang="en-GB" sz="2000" i="0" dirty="0">
                <a:latin typeface="Symbol" pitchFamily="18" charset="2"/>
              </a:rPr>
              <a:t>m</a:t>
            </a:r>
            <a:r>
              <a:rPr lang="en-GB" sz="2000" i="0" dirty="0"/>
              <a:t>m</a:t>
            </a:r>
          </a:p>
          <a:p>
            <a:pPr>
              <a:buFontTx/>
              <a:buChar char="•"/>
            </a:pPr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wafer thickness 1mm</a:t>
            </a:r>
          </a:p>
          <a:p>
            <a:pPr>
              <a:buFontTx/>
              <a:buChar char="•"/>
            </a:pPr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</a:t>
            </a:r>
            <a:r>
              <a:rPr lang="en-GB" sz="2000" i="0" dirty="0">
                <a:latin typeface="Symbol" pitchFamily="18" charset="2"/>
              </a:rPr>
              <a:t>D</a:t>
            </a:r>
            <a:r>
              <a:rPr lang="en-GB" sz="2000" i="0" dirty="0"/>
              <a:t>E, Veto and up to 6 intermediate planes</a:t>
            </a:r>
          </a:p>
          <a:p>
            <a:r>
              <a:rPr lang="en-GB" sz="2000" i="0" dirty="0"/>
              <a:t>	4096 channels (8cm x 24cm)</a:t>
            </a:r>
          </a:p>
          <a:p>
            <a:endParaRPr lang="en-GB" sz="2000" i="0" dirty="0"/>
          </a:p>
          <a:p>
            <a:pPr>
              <a:buFontTx/>
              <a:buChar char="•"/>
            </a:pPr>
            <a:r>
              <a:rPr lang="en-GB" sz="2000" i="0" dirty="0"/>
              <a:t> overall package sizes (silicon, PCB, connectors, enclosure … )</a:t>
            </a:r>
          </a:p>
          <a:p>
            <a:r>
              <a:rPr lang="en-GB" sz="2000" i="0" dirty="0"/>
              <a:t>	~ 10cm x 26cm x 4cm or ~ 10cm x 10cm x 4cm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571503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AIDA: DSSD Array Design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 l="12005" r="3959"/>
          <a:stretch>
            <a:fillRect/>
          </a:stretch>
        </p:blipFill>
        <p:spPr bwMode="auto">
          <a:xfrm>
            <a:off x="6228184" y="2895277"/>
            <a:ext cx="2915816" cy="247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41" name="Text Box 5"/>
          <p:cNvSpPr txBox="1">
            <a:spLocks noChangeArrowheads="1"/>
          </p:cNvSpPr>
          <p:nvPr/>
        </p:nvSpPr>
        <p:spPr bwMode="auto">
          <a:xfrm>
            <a:off x="179512" y="692696"/>
            <a:ext cx="87849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sz="2400" i="0" dirty="0"/>
              <a:t> DSSD strips identify </a:t>
            </a:r>
            <a:r>
              <a:rPr lang="en-GB" sz="2400" dirty="0">
                <a:solidFill>
                  <a:srgbClr val="FF0000"/>
                </a:solidFill>
              </a:rPr>
              <a:t>where</a:t>
            </a:r>
            <a:r>
              <a:rPr lang="en-GB" sz="2400" dirty="0"/>
              <a:t> (</a:t>
            </a:r>
            <a:r>
              <a:rPr lang="en-GB" sz="2400" dirty="0" err="1"/>
              <a:t>x,y</a:t>
            </a:r>
            <a:r>
              <a:rPr lang="en-GB" sz="2400" dirty="0"/>
              <a:t>)</a:t>
            </a:r>
            <a:r>
              <a:rPr lang="en-GB" sz="2400" i="0" dirty="0"/>
              <a:t> and </a:t>
            </a:r>
            <a:r>
              <a:rPr lang="en-GB" sz="2400" dirty="0">
                <a:solidFill>
                  <a:srgbClr val="FF0000"/>
                </a:solidFill>
              </a:rPr>
              <a:t>when</a:t>
            </a:r>
            <a:r>
              <a:rPr lang="en-GB" sz="2400" dirty="0"/>
              <a:t> (t</a:t>
            </a:r>
            <a:r>
              <a:rPr lang="en-GB" sz="2400" baseline="-25000" dirty="0"/>
              <a:t>0</a:t>
            </a:r>
            <a:r>
              <a:rPr lang="en-GB" sz="2400" dirty="0"/>
              <a:t>)</a:t>
            </a:r>
            <a:r>
              <a:rPr lang="en-GB" sz="2400" i="0" dirty="0"/>
              <a:t> ions </a:t>
            </a:r>
            <a:r>
              <a:rPr lang="en-GB" sz="2400" i="0" dirty="0" smtClean="0"/>
              <a:t>implanted</a:t>
            </a:r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Correlate with upstream detectors to </a:t>
            </a:r>
            <a:r>
              <a:rPr lang="en-GB" sz="2400" dirty="0">
                <a:solidFill>
                  <a:srgbClr val="FF0000"/>
                </a:solidFill>
              </a:rPr>
              <a:t>identify</a:t>
            </a:r>
            <a:r>
              <a:rPr lang="en-GB" sz="2400" i="0" dirty="0"/>
              <a:t> implanted ion </a:t>
            </a:r>
            <a:r>
              <a:rPr lang="en-GB" sz="2400" i="0" dirty="0" smtClean="0"/>
              <a:t>type</a:t>
            </a:r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Correlate with subsequent decay(s) at </a:t>
            </a:r>
            <a:r>
              <a:rPr lang="en-GB" sz="2400" dirty="0">
                <a:solidFill>
                  <a:srgbClr val="FF0000"/>
                </a:solidFill>
              </a:rPr>
              <a:t>same</a:t>
            </a:r>
            <a:r>
              <a:rPr lang="en-GB" sz="2400" i="0" dirty="0"/>
              <a:t> position </a:t>
            </a:r>
            <a:r>
              <a:rPr lang="en-GB" sz="2400" dirty="0"/>
              <a:t>(</a:t>
            </a:r>
            <a:r>
              <a:rPr lang="en-GB" sz="2400" dirty="0" err="1"/>
              <a:t>x,y</a:t>
            </a:r>
            <a:r>
              <a:rPr lang="en-GB" sz="2400" dirty="0"/>
              <a:t>)</a:t>
            </a:r>
            <a:r>
              <a:rPr lang="en-GB" sz="2400" i="0" dirty="0"/>
              <a:t> at times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 t</a:t>
            </a:r>
            <a:r>
              <a:rPr lang="en-GB" sz="2400" baseline="-25000" dirty="0" smtClean="0"/>
              <a:t>1</a:t>
            </a:r>
            <a:r>
              <a:rPr lang="en-GB" sz="2400" dirty="0"/>
              <a:t>(,t</a:t>
            </a:r>
            <a:r>
              <a:rPr lang="en-GB" sz="2400" baseline="-25000" dirty="0"/>
              <a:t>2</a:t>
            </a:r>
            <a:r>
              <a:rPr lang="en-GB" sz="2400" dirty="0"/>
              <a:t>, </a:t>
            </a:r>
            <a:r>
              <a:rPr lang="en-GB" sz="2400" dirty="0" smtClean="0"/>
              <a:t>…)</a:t>
            </a:r>
            <a:endParaRPr lang="en-GB" sz="2400" dirty="0"/>
          </a:p>
          <a:p>
            <a:pPr>
              <a:buFontTx/>
              <a:buChar char="•"/>
            </a:pPr>
            <a:r>
              <a:rPr lang="en-GB" sz="2400" dirty="0"/>
              <a:t> </a:t>
            </a:r>
            <a:r>
              <a:rPr lang="en-GB" sz="2400" i="0" dirty="0"/>
              <a:t>Observation of a </a:t>
            </a:r>
            <a:r>
              <a:rPr lang="en-GB" sz="2400" dirty="0">
                <a:solidFill>
                  <a:srgbClr val="FF0000"/>
                </a:solidFill>
              </a:rPr>
              <a:t>series of correlations</a:t>
            </a:r>
            <a:r>
              <a:rPr lang="en-GB" sz="2400" i="0" dirty="0"/>
              <a:t> enables determination of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n-GB" sz="2400" i="0" dirty="0" smtClean="0"/>
              <a:t>energy</a:t>
            </a:r>
            <a:r>
              <a:rPr lang="en-GB" sz="2400" dirty="0" smtClean="0"/>
              <a:t> </a:t>
            </a:r>
            <a:r>
              <a:rPr lang="en-GB" sz="2400" i="0" dirty="0" smtClean="0"/>
              <a:t>distribution </a:t>
            </a:r>
            <a:r>
              <a:rPr lang="en-GB" sz="2400" i="0" dirty="0"/>
              <a:t>and half-life of radioactive decay</a:t>
            </a:r>
          </a:p>
          <a:p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Require average time between implants at position </a:t>
            </a:r>
            <a:r>
              <a:rPr lang="en-GB" sz="2400" dirty="0"/>
              <a:t>(</a:t>
            </a:r>
            <a:r>
              <a:rPr lang="en-GB" sz="2400" dirty="0" err="1"/>
              <a:t>x,y</a:t>
            </a:r>
            <a:r>
              <a:rPr lang="en-GB" sz="2400" dirty="0"/>
              <a:t>)</a:t>
            </a:r>
            <a:r>
              <a:rPr lang="en-GB" sz="2400" i="0" dirty="0"/>
              <a:t> &gt;&gt; decay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n-GB" sz="2400" i="0" dirty="0" smtClean="0"/>
              <a:t>half-life depends </a:t>
            </a:r>
            <a:r>
              <a:rPr lang="en-GB" sz="2400" i="0" dirty="0"/>
              <a:t>on DSSD segmentation and implantation </a:t>
            </a:r>
            <a:endParaRPr lang="en-GB" sz="2400" i="0" dirty="0" smtClean="0"/>
          </a:p>
          <a:p>
            <a:r>
              <a:rPr lang="en-GB" sz="2400" dirty="0"/>
              <a:t> </a:t>
            </a:r>
            <a:r>
              <a:rPr lang="en-GB" sz="2400" dirty="0" smtClean="0"/>
              <a:t>  </a:t>
            </a:r>
            <a:r>
              <a:rPr lang="en-GB" sz="2400" i="0" dirty="0" smtClean="0"/>
              <a:t>rate/profile </a:t>
            </a:r>
            <a:r>
              <a:rPr lang="en-GB" sz="2400" i="0" dirty="0"/>
              <a:t>	</a:t>
            </a:r>
          </a:p>
          <a:p>
            <a:pPr>
              <a:buFontTx/>
              <a:buChar char="•"/>
            </a:pPr>
            <a:r>
              <a:rPr lang="en-GB" sz="2400" i="0" dirty="0"/>
              <a:t> Implantation profile</a:t>
            </a:r>
          </a:p>
          <a:p>
            <a:r>
              <a:rPr lang="en-GB" sz="2400" i="0" dirty="0"/>
              <a:t>	</a:t>
            </a:r>
            <a:r>
              <a:rPr lang="en-GB" sz="2400" i="0" dirty="0" err="1">
                <a:latin typeface="Symbol" pitchFamily="18" charset="2"/>
              </a:rPr>
              <a:t>s</a:t>
            </a:r>
            <a:r>
              <a:rPr lang="en-GB" sz="2400" i="0" baseline="-25000" dirty="0" err="1"/>
              <a:t>x</a:t>
            </a:r>
            <a:r>
              <a:rPr lang="en-GB" sz="2400" i="0" dirty="0"/>
              <a:t> ~ </a:t>
            </a:r>
            <a:r>
              <a:rPr lang="en-GB" sz="2400" i="0" dirty="0" err="1">
                <a:latin typeface="Symbol" pitchFamily="18" charset="2"/>
              </a:rPr>
              <a:t>s</a:t>
            </a:r>
            <a:r>
              <a:rPr lang="en-GB" sz="2400" i="0" baseline="-25000" dirty="0" err="1"/>
              <a:t>y</a:t>
            </a:r>
            <a:r>
              <a:rPr lang="en-GB" sz="2400" i="0" dirty="0"/>
              <a:t> ~ 2cm, </a:t>
            </a:r>
            <a:r>
              <a:rPr lang="en-GB" sz="2400" i="0" dirty="0" err="1">
                <a:latin typeface="Symbol" pitchFamily="18" charset="2"/>
              </a:rPr>
              <a:t>s</a:t>
            </a:r>
            <a:r>
              <a:rPr lang="en-GB" sz="2400" i="0" baseline="-25000" dirty="0" err="1"/>
              <a:t>z</a:t>
            </a:r>
            <a:r>
              <a:rPr lang="en-GB" sz="2400" i="0" dirty="0"/>
              <a:t> ~ </a:t>
            </a:r>
            <a:r>
              <a:rPr lang="en-GB" sz="2400" i="0" dirty="0" smtClean="0"/>
              <a:t>1mm</a:t>
            </a:r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Implantation rate (8cm x 24cm) ~ 10kHz, ~ kHz per isotope (say</a:t>
            </a:r>
            <a:r>
              <a:rPr lang="en-GB" sz="2400" i="0" dirty="0" smtClean="0"/>
              <a:t>)</a:t>
            </a:r>
            <a:endParaRPr lang="en-GB" sz="2400" i="0" dirty="0"/>
          </a:p>
          <a:p>
            <a:pPr>
              <a:buFontTx/>
              <a:buChar char="•"/>
            </a:pPr>
            <a:r>
              <a:rPr lang="en-GB" sz="2400" i="0" dirty="0"/>
              <a:t> Longest half life to be observed ~ </a:t>
            </a:r>
            <a:r>
              <a:rPr lang="en-GB" sz="2400" i="0" dirty="0" smtClean="0"/>
              <a:t>seconds</a:t>
            </a:r>
            <a:endParaRPr lang="en-GB" sz="2400" i="0" dirty="0"/>
          </a:p>
          <a:p>
            <a:pPr algn="ctr"/>
            <a:r>
              <a:rPr lang="en-GB" sz="2400" b="1" i="0" dirty="0">
                <a:solidFill>
                  <a:srgbClr val="0066FF"/>
                </a:solidFill>
              </a:rPr>
              <a:t>Implies quasi-pixel dimensions ~ 0.5mm x 0.5mm</a:t>
            </a:r>
            <a:endParaRPr lang="en-GB" sz="2400" b="1" i="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27384"/>
            <a:ext cx="9144000" cy="571503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Implantation</a:t>
            </a:r>
            <a:r>
              <a:rPr kumimoji="0" lang="en-GB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 Decay Correlation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Applications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23528" y="476672"/>
            <a:ext cx="84249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Medical Imaging – 3D functional image of cancers or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neurological diseases &lt; 600keV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Positron Emission Tomography (PET)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Single Photon Emission Computed Tomography (SPECT)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Energy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range 60keV – 20MeV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Security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– 3D spectroscopic image to show what and where 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Distinguish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PorGamRays</a:t>
            </a:r>
            <a:endParaRPr lang="en-GB" sz="24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Environmental imaging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BAE systems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AWE – Threat reduction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Nuclear decommissioning</a:t>
            </a:r>
          </a:p>
          <a:p>
            <a:pPr lvl="1"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NNL</a:t>
            </a:r>
            <a:endParaRPr lang="en-GB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	 </a:t>
            </a:r>
            <a:r>
              <a:rPr lang="en-GB" sz="2400" b="1" dirty="0" smtClean="0">
                <a:latin typeface="+mj-lt"/>
                <a:ea typeface="Verdana" pitchFamily="34" charset="0"/>
                <a:cs typeface="Verdana" pitchFamily="34" charset="0"/>
              </a:rPr>
              <a:t>Most use Compton Camera method – 3D imaging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sz="2400" dirty="0" smtClean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Oval 2"/>
          <p:cNvSpPr>
            <a:spLocks noChangeArrowheads="1"/>
          </p:cNvSpPr>
          <p:nvPr/>
        </p:nvSpPr>
        <p:spPr bwMode="auto">
          <a:xfrm>
            <a:off x="5508625" y="3716338"/>
            <a:ext cx="3384550" cy="2665412"/>
          </a:xfrm>
          <a:prstGeom prst="ellipse">
            <a:avLst/>
          </a:prstGeom>
          <a:solidFill>
            <a:schemeClr val="accent2">
              <a:alpha val="58823"/>
            </a:schemeClr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5" name="Oval 3"/>
          <p:cNvSpPr>
            <a:spLocks noChangeArrowheads="1"/>
          </p:cNvSpPr>
          <p:nvPr/>
        </p:nvSpPr>
        <p:spPr bwMode="auto">
          <a:xfrm>
            <a:off x="5795963" y="4076700"/>
            <a:ext cx="2736850" cy="19446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6" name="Oval 4"/>
          <p:cNvSpPr>
            <a:spLocks noChangeArrowheads="1"/>
          </p:cNvSpPr>
          <p:nvPr/>
        </p:nvSpPr>
        <p:spPr bwMode="auto">
          <a:xfrm>
            <a:off x="6084888" y="4365625"/>
            <a:ext cx="2232025" cy="1223963"/>
          </a:xfrm>
          <a:prstGeom prst="ellipse">
            <a:avLst/>
          </a:prstGeom>
          <a:solidFill>
            <a:srgbClr val="00FF00"/>
          </a:solidFill>
          <a:ln w="952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125438"/>
            <a:ext cx="4679950" cy="489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Radionuclide decays by positron emission, </a:t>
            </a:r>
            <a:r>
              <a:rPr lang="en-GB" sz="2000" dirty="0" smtClean="0">
                <a:latin typeface="Symbol" pitchFamily="18" charset="2"/>
              </a:rPr>
              <a:t>b</a:t>
            </a:r>
            <a:r>
              <a:rPr lang="en-GB" sz="2000" baseline="30000" dirty="0" smtClean="0">
                <a:latin typeface="Tahoma" pitchFamily="34" charset="0"/>
              </a:rPr>
              <a:t>+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Positron emitted with initial kinetic energy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Positron will slow down in medium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Comes in to close contact with a free or weakly bound electron and for a very short time they become a </a:t>
            </a:r>
            <a:r>
              <a:rPr lang="en-GB" sz="2000" dirty="0" err="1" smtClean="0">
                <a:latin typeface="Tahoma" pitchFamily="34" charset="0"/>
              </a:rPr>
              <a:t>Positronium</a:t>
            </a:r>
            <a:r>
              <a:rPr lang="en-GB" sz="2000" dirty="0" smtClean="0">
                <a:latin typeface="Tahoma" pitchFamily="34" charset="0"/>
              </a:rPr>
              <a:t> atom, with the positron as the nucleus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As the positron is antimatter to the electron catastrophic annihilation occurs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GB" sz="2000" dirty="0" smtClean="0">
                <a:latin typeface="Tahoma" pitchFamily="34" charset="0"/>
              </a:rPr>
              <a:t>Energy of each particle released in process as two back to back 511 </a:t>
            </a:r>
            <a:r>
              <a:rPr lang="en-GB" sz="2000" dirty="0" err="1" smtClean="0">
                <a:latin typeface="Tahoma" pitchFamily="34" charset="0"/>
              </a:rPr>
              <a:t>keV</a:t>
            </a:r>
            <a:r>
              <a:rPr lang="en-GB" sz="2000" dirty="0" smtClean="0">
                <a:latin typeface="Tahoma" pitchFamily="34" charset="0"/>
              </a:rPr>
              <a:t> photons to conserve momentum</a:t>
            </a:r>
          </a:p>
        </p:txBody>
      </p:sp>
      <p:sp>
        <p:nvSpPr>
          <p:cNvPr id="74761" name="Oval 9"/>
          <p:cNvSpPr>
            <a:spLocks noChangeArrowheads="1"/>
          </p:cNvSpPr>
          <p:nvPr/>
        </p:nvSpPr>
        <p:spPr bwMode="auto">
          <a:xfrm>
            <a:off x="5795963" y="1628775"/>
            <a:ext cx="1439862" cy="15128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Oval 10" descr="Light horizontal"/>
          <p:cNvSpPr>
            <a:spLocks noChangeArrowheads="1"/>
          </p:cNvSpPr>
          <p:nvPr/>
        </p:nvSpPr>
        <p:spPr bwMode="auto">
          <a:xfrm>
            <a:off x="6300788" y="2205038"/>
            <a:ext cx="358775" cy="360362"/>
          </a:xfrm>
          <a:prstGeom prst="ellipse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804025" y="2924175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  <a:p>
            <a:pPr algn="ctr" eaLnBrk="0" hangingPunct="0"/>
            <a:endParaRPr lang="en-GB"/>
          </a:p>
          <a:p>
            <a:pPr algn="ctr" eaLnBrk="0" hangingPunct="0"/>
            <a:endParaRPr lang="en-GB"/>
          </a:p>
          <a:p>
            <a:pPr algn="ctr" eaLnBrk="0" hangingPunct="0"/>
            <a:endParaRPr lang="en-US"/>
          </a:p>
        </p:txBody>
      </p:sp>
      <p:sp>
        <p:nvSpPr>
          <p:cNvPr id="74764" name="Oval 12"/>
          <p:cNvSpPr>
            <a:spLocks noChangeArrowheads="1"/>
          </p:cNvSpPr>
          <p:nvPr/>
        </p:nvSpPr>
        <p:spPr bwMode="auto">
          <a:xfrm>
            <a:off x="8604250" y="162877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5" name="Oval 13"/>
          <p:cNvSpPr>
            <a:spLocks noChangeArrowheads="1"/>
          </p:cNvSpPr>
          <p:nvPr/>
        </p:nvSpPr>
        <p:spPr bwMode="auto">
          <a:xfrm>
            <a:off x="6804025" y="1628775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6" name="Oval 14"/>
          <p:cNvSpPr>
            <a:spLocks noChangeArrowheads="1"/>
          </p:cNvSpPr>
          <p:nvPr/>
        </p:nvSpPr>
        <p:spPr bwMode="auto">
          <a:xfrm>
            <a:off x="6659563" y="1484313"/>
            <a:ext cx="73025" cy="730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7" name="Oval 15"/>
          <p:cNvSpPr>
            <a:spLocks noChangeArrowheads="1"/>
          </p:cNvSpPr>
          <p:nvPr/>
        </p:nvSpPr>
        <p:spPr bwMode="auto">
          <a:xfrm>
            <a:off x="7164388" y="1916113"/>
            <a:ext cx="71437" cy="7302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8" name="Oval 16"/>
          <p:cNvSpPr>
            <a:spLocks noChangeArrowheads="1"/>
          </p:cNvSpPr>
          <p:nvPr/>
        </p:nvSpPr>
        <p:spPr bwMode="auto">
          <a:xfrm>
            <a:off x="7019925" y="5445125"/>
            <a:ext cx="360363" cy="1444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9" name="AutoShape 17"/>
          <p:cNvSpPr>
            <a:spLocks noChangeArrowheads="1"/>
          </p:cNvSpPr>
          <p:nvPr/>
        </p:nvSpPr>
        <p:spPr bwMode="auto">
          <a:xfrm>
            <a:off x="6156325" y="4437063"/>
            <a:ext cx="1008063" cy="1008062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4770" name="Oval 18"/>
          <p:cNvSpPr>
            <a:spLocks noChangeArrowheads="1"/>
          </p:cNvSpPr>
          <p:nvPr/>
        </p:nvSpPr>
        <p:spPr bwMode="auto">
          <a:xfrm>
            <a:off x="7019925" y="4652963"/>
            <a:ext cx="28733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1" name="AutoShape 19"/>
          <p:cNvSpPr>
            <a:spLocks noChangeArrowheads="1"/>
          </p:cNvSpPr>
          <p:nvPr/>
        </p:nvSpPr>
        <p:spPr bwMode="auto">
          <a:xfrm rot="10551035">
            <a:off x="7308850" y="4437063"/>
            <a:ext cx="933450" cy="1008062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6588125" y="4941888"/>
            <a:ext cx="28892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73" name="Line 21"/>
          <p:cNvSpPr>
            <a:spLocks noChangeShapeType="1"/>
          </p:cNvSpPr>
          <p:nvPr/>
        </p:nvSpPr>
        <p:spPr bwMode="auto">
          <a:xfrm flipH="1">
            <a:off x="6300788" y="4941888"/>
            <a:ext cx="28733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7431" name="Text Box 22"/>
          <p:cNvSpPr txBox="1">
            <a:spLocks noChangeArrowheads="1"/>
          </p:cNvSpPr>
          <p:nvPr/>
        </p:nvSpPr>
        <p:spPr bwMode="auto">
          <a:xfrm>
            <a:off x="4499992" y="5949280"/>
            <a:ext cx="1654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000" dirty="0"/>
              <a:t>Detector ring</a:t>
            </a:r>
            <a:endParaRPr lang="en-US" sz="2000" dirty="0"/>
          </a:p>
        </p:txBody>
      </p:sp>
      <p:sp>
        <p:nvSpPr>
          <p:cNvPr id="74775" name="Line 23"/>
          <p:cNvSpPr>
            <a:spLocks noChangeShapeType="1"/>
          </p:cNvSpPr>
          <p:nvPr/>
        </p:nvSpPr>
        <p:spPr bwMode="auto">
          <a:xfrm flipV="1">
            <a:off x="5076825" y="5445125"/>
            <a:ext cx="431800" cy="5762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7793038" y="3297238"/>
            <a:ext cx="98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Lungs</a:t>
            </a:r>
            <a:endParaRPr lang="en-US" sz="2400"/>
          </a:p>
        </p:txBody>
      </p:sp>
      <p:sp>
        <p:nvSpPr>
          <p:cNvPr id="74777" name="Line 25"/>
          <p:cNvSpPr>
            <a:spLocks noChangeShapeType="1"/>
          </p:cNvSpPr>
          <p:nvPr/>
        </p:nvSpPr>
        <p:spPr bwMode="auto">
          <a:xfrm flipH="1">
            <a:off x="6588125" y="3573463"/>
            <a:ext cx="1223963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78" name="Line 26"/>
          <p:cNvSpPr>
            <a:spLocks noChangeShapeType="1"/>
          </p:cNvSpPr>
          <p:nvPr/>
        </p:nvSpPr>
        <p:spPr bwMode="auto">
          <a:xfrm flipH="1">
            <a:off x="7956550" y="3716338"/>
            <a:ext cx="215900" cy="1081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79" name="Text Box 27"/>
          <p:cNvSpPr txBox="1">
            <a:spLocks noChangeArrowheads="1"/>
          </p:cNvSpPr>
          <p:nvPr/>
        </p:nvSpPr>
        <p:spPr bwMode="auto">
          <a:xfrm>
            <a:off x="5416550" y="3297238"/>
            <a:ext cx="92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Heart</a:t>
            </a:r>
            <a:endParaRPr lang="en-US" sz="2400"/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>
            <a:off x="6011863" y="3716338"/>
            <a:ext cx="1081087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81" name="Text Box 29"/>
          <p:cNvSpPr txBox="1">
            <a:spLocks noChangeArrowheads="1"/>
          </p:cNvSpPr>
          <p:nvPr/>
        </p:nvSpPr>
        <p:spPr bwMode="auto">
          <a:xfrm>
            <a:off x="6804025" y="6356350"/>
            <a:ext cx="92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Spine</a:t>
            </a:r>
            <a:endParaRPr lang="en-US" sz="2400"/>
          </a:p>
        </p:txBody>
      </p:sp>
      <p:sp>
        <p:nvSpPr>
          <p:cNvPr id="74782" name="Line 30"/>
          <p:cNvSpPr>
            <a:spLocks noChangeShapeType="1"/>
          </p:cNvSpPr>
          <p:nvPr/>
        </p:nvSpPr>
        <p:spPr bwMode="auto">
          <a:xfrm flipH="1" flipV="1">
            <a:off x="7235825" y="5516563"/>
            <a:ext cx="7302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74783" name="Text Box 31"/>
          <p:cNvSpPr txBox="1">
            <a:spLocks noChangeArrowheads="1"/>
          </p:cNvSpPr>
          <p:nvPr/>
        </p:nvSpPr>
        <p:spPr bwMode="auto">
          <a:xfrm>
            <a:off x="7019925" y="2924175"/>
            <a:ext cx="1000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>
                <a:solidFill>
                  <a:schemeClr val="bg1"/>
                </a:solidFill>
              </a:rPr>
              <a:t>Electron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4784" name="Text Box 32"/>
          <p:cNvSpPr txBox="1">
            <a:spLocks noChangeArrowheads="1"/>
          </p:cNvSpPr>
          <p:nvPr/>
        </p:nvSpPr>
        <p:spPr bwMode="auto">
          <a:xfrm>
            <a:off x="7864475" y="993775"/>
            <a:ext cx="127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Positron</a:t>
            </a:r>
            <a:endParaRPr lang="en-US" sz="2400"/>
          </a:p>
        </p:txBody>
      </p:sp>
      <p:sp>
        <p:nvSpPr>
          <p:cNvPr id="74785" name="Text Box 33"/>
          <p:cNvSpPr txBox="1">
            <a:spLocks noChangeArrowheads="1"/>
          </p:cNvSpPr>
          <p:nvPr/>
        </p:nvSpPr>
        <p:spPr bwMode="auto">
          <a:xfrm>
            <a:off x="7740650" y="2035175"/>
            <a:ext cx="1476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400"/>
              <a:t>511 keV’s</a:t>
            </a:r>
            <a:endParaRPr lang="en-US" sz="2400"/>
          </a:p>
        </p:txBody>
      </p:sp>
      <p:sp>
        <p:nvSpPr>
          <p:cNvPr id="74786" name="Oval 34"/>
          <p:cNvSpPr>
            <a:spLocks noChangeArrowheads="1"/>
          </p:cNvSpPr>
          <p:nvPr/>
        </p:nvSpPr>
        <p:spPr bwMode="auto">
          <a:xfrm>
            <a:off x="6804025" y="2924175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  <a:p>
            <a:pPr algn="ctr" eaLnBrk="0" hangingPunct="0"/>
            <a:endParaRPr lang="en-GB"/>
          </a:p>
          <a:p>
            <a:pPr algn="ctr" eaLnBrk="0" hangingPunct="0"/>
            <a:endParaRPr lang="en-GB"/>
          </a:p>
          <a:p>
            <a:pPr algn="ctr" eaLnBrk="0" hangingPunct="0"/>
            <a:endParaRPr lang="en-US"/>
          </a:p>
        </p:txBody>
      </p:sp>
      <p:sp>
        <p:nvSpPr>
          <p:cNvPr id="74787" name="Oval 35"/>
          <p:cNvSpPr>
            <a:spLocks noChangeArrowheads="1"/>
          </p:cNvSpPr>
          <p:nvPr/>
        </p:nvSpPr>
        <p:spPr bwMode="auto">
          <a:xfrm>
            <a:off x="8604250" y="1628775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91" name="AutoShape 39"/>
          <p:cNvSpPr>
            <a:spLocks noChangeArrowheads="1"/>
          </p:cNvSpPr>
          <p:nvPr/>
        </p:nvSpPr>
        <p:spPr bwMode="auto">
          <a:xfrm>
            <a:off x="6516688" y="4868863"/>
            <a:ext cx="122237" cy="195262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6927850" y="1308100"/>
            <a:ext cx="1239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/>
              <a:t>Positronium</a:t>
            </a:r>
            <a:endParaRPr lang="en-US" sz="1600"/>
          </a:p>
        </p:txBody>
      </p:sp>
      <p:sp>
        <p:nvSpPr>
          <p:cNvPr id="17449" name="Line 41"/>
          <p:cNvSpPr>
            <a:spLocks noChangeShapeType="1"/>
          </p:cNvSpPr>
          <p:nvPr/>
        </p:nvSpPr>
        <p:spPr bwMode="auto">
          <a:xfrm flipH="1">
            <a:off x="8532813" y="14843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2738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What is Positron Emission Tomography?</a:t>
            </a:r>
          </a:p>
        </p:txBody>
      </p:sp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C -0.00416 0.00208 -0.01458 0.00972 -0.02465 0.01204 C -0.03472 0.01435 -0.04861 0.01759 -0.06059 0.01343 C -0.07257 0.00926 -0.08628 0.00185 -0.09635 -0.0125 C -0.10642 -0.02685 -0.1184 -0.05185 -0.12152 -0.07338 C -0.12465 -0.09491 -0.12135 -0.12222 -0.11527 -0.14144 C -0.1092 -0.16065 -0.09687 -0.17801 -0.08507 -0.18866 C -0.07326 -0.19931 -0.05642 -0.2037 -0.04392 -0.20486 C -0.03142 -0.20602 -0.01805 -0.19815 -0.01007 -0.19491 C -0.00208 -0.19167 0.00087 -0.18773 0.00365 -0.18588 " pathEditMode="relative" rAng="0" ptsTypes="aaaaaaaaaa">
                                      <p:cBhvr>
                                        <p:cTn id="6" dur="20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-9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02312E-6 L -0.19566 0.0027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10405E-6 C -0.00069 0.00277 -0.01094 0.02289 -0.00798 0.02543 C -0.00503 0.02797 0.01528 0.01156 0.01736 0.01479 C 0.02136 0.01826 0.00261 0.04092 0.00469 0.04439 C 0.0066 0.04693 0.02691 0.01896 0.02847 0.02959 C 0.0349 0.03375 0.00955 0.05502 0.01736 0.06335 C 0.02066 0.06982 0.0349 0.03583 0.03959 0.04855 C 0.04601 0.05063 0.02222 0.07607 0.02847 0.08462 C 0.0349 0.09086 0.04757 0.05711 0.05243 0.06543 C 0.06025 0.07398 0.03802 0.09294 0.04132 0.10358 C 0.04757 0.1119 0.06025 0.07815 0.06354 0.0867 C 0.06823 0.09942 0.04757 0.1163 0.054 0.12462 C 0.06025 0.13109 0.07136 0.09294 0.08247 0.10358 " pathEditMode="relative" rAng="0" ptsTypes="fafafffffffff">
                                      <p:cBhvr>
                                        <p:cTn id="36" dur="2000" fill="hold"/>
                                        <p:tgtEl>
                                          <p:spTgt spid="747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5 -0.11561 C -0.08542 -0.12832 -0.07605 -0.13318 -0.06667 -0.12694 C -0.06181 -0.12069 -0.08889 -0.09942 -0.07934 -0.09526 C -0.07622 -0.08116 -0.06181 -0.11214 -0.05712 -0.10358 C -0.0507 -0.09526 -0.07292 -0.07191 -0.06493 -0.07191 C -0.06337 -0.05919 -0.04601 -0.09318 -0.04115 -0.08254 C -0.0349 -0.07191 -0.05868 -0.05503 -0.05226 -0.04671 C -0.04914 -0.03607 -0.0316 -0.06983 -0.02535 -0.06358 C -0.02223 -0.04879 -0.0474 -0.02567 -0.03803 -0.01919 C -0.03316 -0.01087 -0.0158 -0.04439 -0.01112 -0.03815 C -0.00469 -0.0296 -0.02848 -0.01064 -0.02049 -0.00231 C -0.01893 0.00208 -0.02032 0.01896 4.44444E-6 8.09249E-7 " pathEditMode="relative" rAng="0" ptsTypes="ffffffffffff">
                                      <p:cBhvr>
                                        <p:cTn id="38" dur="2000" spd="-1000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5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21387E-6 L 0.22049 1.21387E-6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21387E-6 L -0.08663 1.21387E-6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  <p:bldP spid="74755" grpId="0" animBg="1"/>
      <p:bldP spid="74756" grpId="0" animBg="1"/>
      <p:bldP spid="74761" grpId="0" animBg="1"/>
      <p:bldP spid="74761" grpId="1" animBg="1"/>
      <p:bldP spid="74762" grpId="0" animBg="1"/>
      <p:bldP spid="74762" grpId="1" animBg="1"/>
      <p:bldP spid="74763" grpId="0" animBg="1"/>
      <p:bldP spid="74763" grpId="1" animBg="1"/>
      <p:bldP spid="74764" grpId="0" animBg="1"/>
      <p:bldP spid="74764" grpId="1" animBg="1"/>
      <p:bldP spid="74765" grpId="0" animBg="1"/>
      <p:bldP spid="74765" grpId="1" animBg="1"/>
      <p:bldP spid="74766" grpId="0" animBg="1"/>
      <p:bldP spid="74766" grpId="1" animBg="1"/>
      <p:bldP spid="74766" grpId="2" animBg="1"/>
      <p:bldP spid="74767" grpId="0" animBg="1"/>
      <p:bldP spid="74767" grpId="1" animBg="1"/>
      <p:bldP spid="74767" grpId="2" animBg="1"/>
      <p:bldP spid="74768" grpId="0" animBg="1"/>
      <p:bldP spid="74768" grpId="1" animBg="1"/>
      <p:bldP spid="74770" grpId="0" animBg="1"/>
      <p:bldP spid="74771" grpId="0" animBg="1"/>
      <p:bldP spid="74772" grpId="0" animBg="1"/>
      <p:bldP spid="74772" grpId="1" animBg="1"/>
      <p:bldP spid="74773" grpId="0" animBg="1"/>
      <p:bldP spid="74773" grpId="1" animBg="1"/>
      <p:bldP spid="74775" grpId="0" animBg="1"/>
      <p:bldP spid="74776" grpId="0"/>
      <p:bldP spid="74777" grpId="0" animBg="1"/>
      <p:bldP spid="74778" grpId="0" animBg="1"/>
      <p:bldP spid="74779" grpId="0"/>
      <p:bldP spid="74780" grpId="0" animBg="1"/>
      <p:bldP spid="74781" grpId="0"/>
      <p:bldP spid="74782" grpId="0" animBg="1"/>
      <p:bldP spid="74783" grpId="0"/>
      <p:bldP spid="74783" grpId="1"/>
      <p:bldP spid="74784" grpId="0"/>
      <p:bldP spid="74784" grpId="1"/>
      <p:bldP spid="74785" grpId="0"/>
      <p:bldP spid="74785" grpId="1"/>
      <p:bldP spid="74786" grpId="0" animBg="1"/>
      <p:bldP spid="74786" grpId="1" animBg="1"/>
      <p:bldP spid="74786" grpId="2" animBg="1"/>
      <p:bldP spid="74787" grpId="0" animBg="1"/>
      <p:bldP spid="74787" grpId="1" animBg="1"/>
      <p:bldP spid="74787" grpId="2" animBg="1"/>
      <p:bldP spid="7479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PET Imaging with </a:t>
            </a:r>
            <a:r>
              <a:rPr lang="en-US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SmartPET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876495"/>
            <a:ext cx="3587194" cy="357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9" descr="psa5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717032"/>
            <a:ext cx="2558854" cy="252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1" descr="psasurf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789040"/>
            <a:ext cx="923376" cy="677767"/>
          </a:xfrm>
          <a:prstGeom prst="rect">
            <a:avLst/>
          </a:prstGeom>
          <a:noFill/>
        </p:spPr>
      </p:pic>
      <p:sp>
        <p:nvSpPr>
          <p:cNvPr id="14" name="Text Box 33"/>
          <p:cNvSpPr txBox="1">
            <a:spLocks noChangeArrowheads="1"/>
          </p:cNvSpPr>
          <p:nvPr/>
        </p:nvSpPr>
        <p:spPr bwMode="auto">
          <a:xfrm>
            <a:off x="3995936" y="3861048"/>
            <a:ext cx="1362005" cy="2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b="1" dirty="0">
                <a:solidFill>
                  <a:schemeClr val="bg1"/>
                </a:solidFill>
                <a:latin typeface="Comic Sans MS" pitchFamily="66" charset="0"/>
              </a:rPr>
              <a:t>FWHM = 1.2mm</a:t>
            </a:r>
          </a:p>
        </p:txBody>
      </p:sp>
      <p:sp>
        <p:nvSpPr>
          <p:cNvPr id="16" name="Text Box 35"/>
          <p:cNvSpPr txBox="1">
            <a:spLocks noChangeArrowheads="1"/>
          </p:cNvSpPr>
          <p:nvPr/>
        </p:nvSpPr>
        <p:spPr bwMode="auto">
          <a:xfrm>
            <a:off x="4211960" y="5661248"/>
            <a:ext cx="10502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With PSA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5496" y="3703555"/>
            <a:ext cx="2651239" cy="2523265"/>
            <a:chOff x="35496" y="3703555"/>
            <a:chExt cx="2651239" cy="2523265"/>
          </a:xfrm>
        </p:grpSpPr>
        <p:pic>
          <p:nvPicPr>
            <p:cNvPr id="9" name="Picture 28" descr="nopsa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07504" y="3703555"/>
              <a:ext cx="2579231" cy="2523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0" descr="nopsasur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5097" y="3763358"/>
              <a:ext cx="924448" cy="678816"/>
            </a:xfrm>
            <a:prstGeom prst="rect">
              <a:avLst/>
            </a:prstGeom>
            <a:noFill/>
          </p:spPr>
        </p:pic>
        <p:sp>
          <p:nvSpPr>
            <p:cNvPr id="13" name="Text Box 32"/>
            <p:cNvSpPr txBox="1">
              <a:spLocks noChangeArrowheads="1"/>
            </p:cNvSpPr>
            <p:nvPr/>
          </p:nvSpPr>
          <p:spPr bwMode="auto">
            <a:xfrm>
              <a:off x="1323657" y="3857783"/>
              <a:ext cx="1362005" cy="22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bg1"/>
                  </a:solidFill>
                  <a:latin typeface="Comic Sans MS" pitchFamily="66" charset="0"/>
                </a:rPr>
                <a:t>FWHM = 9.5mm</a:t>
              </a:r>
            </a:p>
          </p:txBody>
        </p:sp>
        <p:sp>
          <p:nvSpPr>
            <p:cNvPr id="15" name="Text Box 34"/>
            <p:cNvSpPr txBox="1">
              <a:spLocks noChangeArrowheads="1"/>
            </p:cNvSpPr>
            <p:nvPr/>
          </p:nvSpPr>
          <p:spPr bwMode="auto">
            <a:xfrm>
              <a:off x="1763688" y="5589240"/>
              <a:ext cx="86427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No PSA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 Box 36"/>
            <p:cNvSpPr txBox="1">
              <a:spLocks noChangeArrowheads="1"/>
            </p:cNvSpPr>
            <p:nvPr/>
          </p:nvSpPr>
          <p:spPr bwMode="auto">
            <a:xfrm>
              <a:off x="35496" y="5877272"/>
              <a:ext cx="1810287" cy="242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  <a:latin typeface="Times New Roman" pitchFamily="18" charset="0"/>
                </a:rPr>
                <a:t>FBP reconstruction of </a:t>
              </a:r>
              <a:r>
                <a:rPr lang="en-GB" baseline="30000" dirty="0">
                  <a:solidFill>
                    <a:schemeClr val="bg1"/>
                  </a:solidFill>
                  <a:latin typeface="Times New Roman" pitchFamily="18" charset="0"/>
                </a:rPr>
                <a:t>22</a:t>
              </a:r>
              <a:r>
                <a:rPr lang="en-GB" dirty="0">
                  <a:solidFill>
                    <a:schemeClr val="bg1"/>
                  </a:solidFill>
                  <a:latin typeface="Times New Roman" pitchFamily="18" charset="0"/>
                </a:rPr>
                <a:t>Na</a:t>
              </a:r>
              <a:endParaRPr lang="en-US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8" name="Picture 16" descr="SUC50782(2).JPG"/>
          <p:cNvPicPr>
            <a:picLocks noChangeAspect="1"/>
          </p:cNvPicPr>
          <p:nvPr/>
        </p:nvPicPr>
        <p:blipFill>
          <a:blip r:embed="rId9" cstate="print"/>
          <a:srcRect l="13932" t="18568" r="10436" b="15117"/>
          <a:stretch>
            <a:fillRect/>
          </a:stretch>
        </p:blipFill>
        <p:spPr bwMode="auto">
          <a:xfrm>
            <a:off x="107505" y="908720"/>
            <a:ext cx="3744416" cy="246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5" descr="SUC50793a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84368" y="2996952"/>
            <a:ext cx="18049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5630441" y="4460335"/>
            <a:ext cx="3513559" cy="69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latin typeface="Lucida Sans" pitchFamily="34" charset="0"/>
              </a:rPr>
              <a:t>FWHM </a:t>
            </a:r>
            <a:r>
              <a:rPr lang="en-GB" sz="1400" b="1" baseline="-25000" dirty="0">
                <a:latin typeface="Lucida Sans" pitchFamily="34" charset="0"/>
              </a:rPr>
              <a:t>line</a:t>
            </a:r>
            <a:r>
              <a:rPr lang="en-GB" sz="1400" b="1" dirty="0">
                <a:latin typeface="Lucida Sans" pitchFamily="34" charset="0"/>
              </a:rPr>
              <a:t>  ~ </a:t>
            </a:r>
            <a:endParaRPr lang="en-GB" sz="1400" b="1" dirty="0" smtClean="0">
              <a:latin typeface="Lucida Sans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 smtClean="0">
                <a:latin typeface="Lucida Sans" pitchFamily="34" charset="0"/>
              </a:rPr>
              <a:t>2.90(0.17)mm </a:t>
            </a:r>
            <a:endParaRPr lang="en-GB" sz="1400" b="1" dirty="0">
              <a:latin typeface="Lucida Sans" pitchFamily="34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83991" y="548680"/>
            <a:ext cx="536852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8"/>
          <p:cNvSpPr txBox="1">
            <a:spLocks noChangeArrowheads="1"/>
          </p:cNvSpPr>
          <p:nvPr/>
        </p:nvSpPr>
        <p:spPr bwMode="auto">
          <a:xfrm>
            <a:off x="3995936" y="2492896"/>
            <a:ext cx="12961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Lucida Sans" pitchFamily="34" charset="0"/>
              </a:rPr>
              <a:t>60mm</a:t>
            </a:r>
            <a:endParaRPr lang="en-US" sz="1400" b="1" dirty="0">
              <a:solidFill>
                <a:schemeClr val="bg1"/>
              </a:solidFill>
              <a:latin typeface="Lucida Sans" pitchFamily="34" charset="0"/>
            </a:endParaRPr>
          </a:p>
        </p:txBody>
      </p:sp>
      <p:sp>
        <p:nvSpPr>
          <p:cNvPr id="25" name="TextBox 9"/>
          <p:cNvSpPr txBox="1">
            <a:spLocks noChangeArrowheads="1"/>
          </p:cNvSpPr>
          <p:nvPr/>
        </p:nvSpPr>
        <p:spPr bwMode="auto">
          <a:xfrm rot="16200000">
            <a:off x="3532362" y="632469"/>
            <a:ext cx="1195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Lucida Sans" pitchFamily="34" charset="0"/>
              </a:rPr>
              <a:t>60mm</a:t>
            </a:r>
            <a:endParaRPr lang="en-US" sz="1400" b="1" dirty="0">
              <a:solidFill>
                <a:schemeClr val="bg1"/>
              </a:solidFill>
              <a:latin typeface="Lucida Sans" pitchFamily="34" charset="0"/>
            </a:endParaRPr>
          </a:p>
        </p:txBody>
      </p:sp>
      <p:pic>
        <p:nvPicPr>
          <p:cNvPr id="20" name="Picture 44" descr="SUC50796a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84168" y="620688"/>
            <a:ext cx="1303435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Arrow Connector 26"/>
          <p:cNvCxnSpPr/>
          <p:nvPr/>
        </p:nvCxnSpPr>
        <p:spPr>
          <a:xfrm>
            <a:off x="4716016" y="2636912"/>
            <a:ext cx="93610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979712" y="6577607"/>
            <a:ext cx="28280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NIM  A604 Issue 1-2 (2009) 343-346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1979712" y="6312024"/>
            <a:ext cx="26388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NIM A606 issue 3 (2009) 523-532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16200000" flipV="1">
            <a:off x="1475656" y="1700809"/>
            <a:ext cx="79208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1619672" y="2420889"/>
            <a:ext cx="648072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27584" y="1124744"/>
            <a:ext cx="89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511keV</a:t>
            </a:r>
            <a:endParaRPr lang="en-GB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979984" y="2636912"/>
            <a:ext cx="89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511keV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0" y="620688"/>
            <a:ext cx="5148064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Currently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 gamma camera is used,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Scintillator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material</a:t>
            </a:r>
          </a:p>
          <a:p>
            <a:pPr lvl="1">
              <a:buFont typeface="Arial" pitchFamily="34" charset="0"/>
              <a:buChar char="•"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Mechanical collimation 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Limitations; 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Sensitivity due to presence of 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 collimators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Energy resolution – only single   </a:t>
            </a:r>
          </a:p>
          <a:p>
            <a:pPr lvl="1"/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 energies can be imaged or well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1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separated energies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Energy of gamma ray used must be </a:t>
            </a:r>
          </a:p>
          <a:p>
            <a:pPr lvl="1"/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 kept low  - 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140keV </a:t>
            </a:r>
            <a:r>
              <a:rPr lang="en-GB" sz="2200" baseline="30000" dirty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Tc</a:t>
            </a:r>
          </a:p>
          <a:p>
            <a:pPr lvl="1">
              <a:buFont typeface="Arial" pitchFamily="34" charset="0"/>
              <a:buChar char="•"/>
            </a:pPr>
            <a:r>
              <a:rPr lang="en-GB" sz="2200" dirty="0">
                <a:latin typeface="Times New Roman" pitchFamily="18" charset="0"/>
                <a:cs typeface="Times New Roman" pitchFamily="18" charset="0"/>
              </a:rPr>
              <a:t> Aberrations because of rotation </a:t>
            </a:r>
            <a:endParaRPr lang="en-GB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 misalignment</a:t>
            </a:r>
          </a:p>
          <a:p>
            <a:pPr lvl="1">
              <a:buFont typeface="Arial" pitchFamily="34" charset="0"/>
              <a:buChar char="•"/>
            </a:pP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Large number of events needed to </a:t>
            </a:r>
          </a:p>
          <a:p>
            <a:pPr lvl="1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 create image to get acceptable signal </a:t>
            </a:r>
          </a:p>
          <a:p>
            <a:pPr lvl="1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  to noise ratio</a:t>
            </a:r>
          </a:p>
          <a:p>
            <a:pPr lvl="1"/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itle 1"/>
          <p:cNvSpPr txBox="1">
            <a:spLocks/>
          </p:cNvSpPr>
          <p:nvPr/>
        </p:nvSpPr>
        <p:spPr bwMode="auto">
          <a:xfrm>
            <a:off x="0" y="-24"/>
            <a:ext cx="9144000" cy="571503"/>
          </a:xfrm>
          <a:prstGeom prst="rect">
            <a:avLst/>
          </a:prstGeom>
          <a:ln w="9525">
            <a:noFill/>
            <a:miter lim="800000"/>
            <a:headEnd/>
            <a:tailEnd/>
          </a:ln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Single Photon Emission CT?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313488" y="6488113"/>
            <a:ext cx="279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H.C.Boston@liverpool.ac.uk</a:t>
            </a:r>
            <a:endParaRPr lang="en-US">
              <a:latin typeface="Calibri" pitchFamily="34" charset="0"/>
            </a:endParaRPr>
          </a:p>
        </p:txBody>
      </p:sp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8"/>
          <p:cNvGrpSpPr/>
          <p:nvPr/>
        </p:nvGrpSpPr>
        <p:grpSpPr>
          <a:xfrm>
            <a:off x="5292725" y="692150"/>
            <a:ext cx="3748088" cy="4841875"/>
            <a:chOff x="5292725" y="692150"/>
            <a:chExt cx="3748088" cy="4841875"/>
          </a:xfrm>
        </p:grpSpPr>
        <p:sp>
          <p:nvSpPr>
            <p:cNvPr id="60" name="Oval 6"/>
            <p:cNvSpPr>
              <a:spLocks noChangeArrowheads="1"/>
            </p:cNvSpPr>
            <p:nvPr/>
          </p:nvSpPr>
          <p:spPr bwMode="auto">
            <a:xfrm>
              <a:off x="5508625" y="4581525"/>
              <a:ext cx="1512888" cy="7207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7"/>
            <p:cNvSpPr>
              <a:spLocks noChangeArrowheads="1"/>
            </p:cNvSpPr>
            <p:nvPr/>
          </p:nvSpPr>
          <p:spPr bwMode="auto">
            <a:xfrm>
              <a:off x="5868988" y="4797425"/>
              <a:ext cx="144462" cy="2159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8"/>
            <p:cNvSpPr>
              <a:spLocks noChangeArrowheads="1"/>
            </p:cNvSpPr>
            <p:nvPr/>
          </p:nvSpPr>
          <p:spPr bwMode="auto">
            <a:xfrm>
              <a:off x="6084888" y="4724400"/>
              <a:ext cx="360362" cy="36036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>
              <a:off x="5365750" y="3789363"/>
              <a:ext cx="1727200" cy="215900"/>
            </a:xfrm>
            <a:prstGeom prst="rect">
              <a:avLst/>
            </a:prstGeom>
            <a:solidFill>
              <a:srgbClr val="00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0"/>
            <p:cNvSpPr>
              <a:spLocks noChangeShapeType="1"/>
            </p:cNvSpPr>
            <p:nvPr/>
          </p:nvSpPr>
          <p:spPr bwMode="auto">
            <a:xfrm>
              <a:off x="5365750" y="3644900"/>
              <a:ext cx="0" cy="576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Line 11"/>
            <p:cNvSpPr>
              <a:spLocks noChangeShapeType="1"/>
            </p:cNvSpPr>
            <p:nvPr/>
          </p:nvSpPr>
          <p:spPr bwMode="auto">
            <a:xfrm>
              <a:off x="7092950" y="3644900"/>
              <a:ext cx="0" cy="576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12"/>
            <p:cNvSpPr>
              <a:spLocks noChangeShapeType="1"/>
            </p:cNvSpPr>
            <p:nvPr/>
          </p:nvSpPr>
          <p:spPr bwMode="auto">
            <a:xfrm>
              <a:off x="61579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8" name="Line 13"/>
            <p:cNvSpPr>
              <a:spLocks noChangeShapeType="1"/>
            </p:cNvSpPr>
            <p:nvPr/>
          </p:nvSpPr>
          <p:spPr bwMode="auto">
            <a:xfrm>
              <a:off x="62293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9" name="Line 14"/>
            <p:cNvSpPr>
              <a:spLocks noChangeShapeType="1"/>
            </p:cNvSpPr>
            <p:nvPr/>
          </p:nvSpPr>
          <p:spPr bwMode="auto">
            <a:xfrm>
              <a:off x="6300788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Line 15"/>
            <p:cNvSpPr>
              <a:spLocks noChangeShapeType="1"/>
            </p:cNvSpPr>
            <p:nvPr/>
          </p:nvSpPr>
          <p:spPr bwMode="auto">
            <a:xfrm>
              <a:off x="63738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Line 16"/>
            <p:cNvSpPr>
              <a:spLocks noChangeShapeType="1"/>
            </p:cNvSpPr>
            <p:nvPr/>
          </p:nvSpPr>
          <p:spPr bwMode="auto">
            <a:xfrm>
              <a:off x="64452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Line 17"/>
            <p:cNvSpPr>
              <a:spLocks noChangeShapeType="1"/>
            </p:cNvSpPr>
            <p:nvPr/>
          </p:nvSpPr>
          <p:spPr bwMode="auto">
            <a:xfrm>
              <a:off x="6518275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Line 18"/>
            <p:cNvSpPr>
              <a:spLocks noChangeShapeType="1"/>
            </p:cNvSpPr>
            <p:nvPr/>
          </p:nvSpPr>
          <p:spPr bwMode="auto">
            <a:xfrm>
              <a:off x="65897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Line 19"/>
            <p:cNvSpPr>
              <a:spLocks noChangeShapeType="1"/>
            </p:cNvSpPr>
            <p:nvPr/>
          </p:nvSpPr>
          <p:spPr bwMode="auto">
            <a:xfrm>
              <a:off x="66611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Line 20"/>
            <p:cNvSpPr>
              <a:spLocks noChangeShapeType="1"/>
            </p:cNvSpPr>
            <p:nvPr/>
          </p:nvSpPr>
          <p:spPr bwMode="auto">
            <a:xfrm>
              <a:off x="6734175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Line 21"/>
            <p:cNvSpPr>
              <a:spLocks noChangeShapeType="1"/>
            </p:cNvSpPr>
            <p:nvPr/>
          </p:nvSpPr>
          <p:spPr bwMode="auto">
            <a:xfrm>
              <a:off x="68056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Line 22"/>
            <p:cNvSpPr>
              <a:spLocks noChangeShapeType="1"/>
            </p:cNvSpPr>
            <p:nvPr/>
          </p:nvSpPr>
          <p:spPr bwMode="auto">
            <a:xfrm>
              <a:off x="68770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Line 23"/>
            <p:cNvSpPr>
              <a:spLocks noChangeShapeType="1"/>
            </p:cNvSpPr>
            <p:nvPr/>
          </p:nvSpPr>
          <p:spPr bwMode="auto">
            <a:xfrm>
              <a:off x="59420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Line 24"/>
            <p:cNvSpPr>
              <a:spLocks noChangeShapeType="1"/>
            </p:cNvSpPr>
            <p:nvPr/>
          </p:nvSpPr>
          <p:spPr bwMode="auto">
            <a:xfrm>
              <a:off x="6084888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Line 25"/>
            <p:cNvSpPr>
              <a:spLocks noChangeShapeType="1"/>
            </p:cNvSpPr>
            <p:nvPr/>
          </p:nvSpPr>
          <p:spPr bwMode="auto">
            <a:xfrm>
              <a:off x="6950075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Line 26"/>
            <p:cNvSpPr>
              <a:spLocks noChangeShapeType="1"/>
            </p:cNvSpPr>
            <p:nvPr/>
          </p:nvSpPr>
          <p:spPr bwMode="auto">
            <a:xfrm>
              <a:off x="70215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Line 27"/>
            <p:cNvSpPr>
              <a:spLocks noChangeShapeType="1"/>
            </p:cNvSpPr>
            <p:nvPr/>
          </p:nvSpPr>
          <p:spPr bwMode="auto">
            <a:xfrm>
              <a:off x="60134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Line 28"/>
            <p:cNvSpPr>
              <a:spLocks noChangeShapeType="1"/>
            </p:cNvSpPr>
            <p:nvPr/>
          </p:nvSpPr>
          <p:spPr bwMode="auto">
            <a:xfrm>
              <a:off x="5868988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Line 29"/>
            <p:cNvSpPr>
              <a:spLocks noChangeShapeType="1"/>
            </p:cNvSpPr>
            <p:nvPr/>
          </p:nvSpPr>
          <p:spPr bwMode="auto">
            <a:xfrm>
              <a:off x="57975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Line 30"/>
            <p:cNvSpPr>
              <a:spLocks noChangeShapeType="1"/>
            </p:cNvSpPr>
            <p:nvPr/>
          </p:nvSpPr>
          <p:spPr bwMode="auto">
            <a:xfrm>
              <a:off x="5726113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6" name="Line 31"/>
            <p:cNvSpPr>
              <a:spLocks noChangeShapeType="1"/>
            </p:cNvSpPr>
            <p:nvPr/>
          </p:nvSpPr>
          <p:spPr bwMode="auto">
            <a:xfrm>
              <a:off x="5653088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" name="Line 32"/>
            <p:cNvSpPr>
              <a:spLocks noChangeShapeType="1"/>
            </p:cNvSpPr>
            <p:nvPr/>
          </p:nvSpPr>
          <p:spPr bwMode="auto">
            <a:xfrm>
              <a:off x="5581650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Line 33"/>
            <p:cNvSpPr>
              <a:spLocks noChangeShapeType="1"/>
            </p:cNvSpPr>
            <p:nvPr/>
          </p:nvSpPr>
          <p:spPr bwMode="auto">
            <a:xfrm>
              <a:off x="5508625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Line 34"/>
            <p:cNvSpPr>
              <a:spLocks noChangeShapeType="1"/>
            </p:cNvSpPr>
            <p:nvPr/>
          </p:nvSpPr>
          <p:spPr bwMode="auto">
            <a:xfrm>
              <a:off x="5437188" y="4005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Line 36"/>
            <p:cNvSpPr>
              <a:spLocks noChangeShapeType="1"/>
            </p:cNvSpPr>
            <p:nvPr/>
          </p:nvSpPr>
          <p:spPr bwMode="auto">
            <a:xfrm>
              <a:off x="5365750" y="3644900"/>
              <a:ext cx="172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Line 37"/>
            <p:cNvSpPr>
              <a:spLocks noChangeShapeType="1"/>
            </p:cNvSpPr>
            <p:nvPr/>
          </p:nvSpPr>
          <p:spPr bwMode="auto">
            <a:xfrm flipV="1">
              <a:off x="5365750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Line 38"/>
            <p:cNvSpPr>
              <a:spLocks noChangeShapeType="1"/>
            </p:cNvSpPr>
            <p:nvPr/>
          </p:nvSpPr>
          <p:spPr bwMode="auto">
            <a:xfrm flipH="1" flipV="1">
              <a:off x="5508625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3" name="Line 39"/>
            <p:cNvSpPr>
              <a:spLocks noChangeShapeType="1"/>
            </p:cNvSpPr>
            <p:nvPr/>
          </p:nvSpPr>
          <p:spPr bwMode="auto">
            <a:xfrm flipV="1">
              <a:off x="54371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Line 40"/>
            <p:cNvSpPr>
              <a:spLocks noChangeShapeType="1"/>
            </p:cNvSpPr>
            <p:nvPr/>
          </p:nvSpPr>
          <p:spPr bwMode="auto">
            <a:xfrm flipV="1">
              <a:off x="5508625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5" name="Line 41"/>
            <p:cNvSpPr>
              <a:spLocks noChangeShapeType="1"/>
            </p:cNvSpPr>
            <p:nvPr/>
          </p:nvSpPr>
          <p:spPr bwMode="auto">
            <a:xfrm flipV="1">
              <a:off x="5581650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Line 42"/>
            <p:cNvSpPr>
              <a:spLocks noChangeShapeType="1"/>
            </p:cNvSpPr>
            <p:nvPr/>
          </p:nvSpPr>
          <p:spPr bwMode="auto">
            <a:xfrm flipV="1">
              <a:off x="5797550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7" name="Line 43"/>
            <p:cNvSpPr>
              <a:spLocks noChangeShapeType="1"/>
            </p:cNvSpPr>
            <p:nvPr/>
          </p:nvSpPr>
          <p:spPr bwMode="auto">
            <a:xfrm flipV="1">
              <a:off x="56530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8" name="Line 44"/>
            <p:cNvSpPr>
              <a:spLocks noChangeShapeType="1"/>
            </p:cNvSpPr>
            <p:nvPr/>
          </p:nvSpPr>
          <p:spPr bwMode="auto">
            <a:xfrm flipH="1" flipV="1">
              <a:off x="57261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9" name="Line 45"/>
            <p:cNvSpPr>
              <a:spLocks noChangeShapeType="1"/>
            </p:cNvSpPr>
            <p:nvPr/>
          </p:nvSpPr>
          <p:spPr bwMode="auto">
            <a:xfrm flipH="1" flipV="1">
              <a:off x="59420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0" name="Line 46"/>
            <p:cNvSpPr>
              <a:spLocks noChangeShapeType="1"/>
            </p:cNvSpPr>
            <p:nvPr/>
          </p:nvSpPr>
          <p:spPr bwMode="auto">
            <a:xfrm flipH="1" flipV="1">
              <a:off x="61579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1" name="Line 47"/>
            <p:cNvSpPr>
              <a:spLocks noChangeShapeType="1"/>
            </p:cNvSpPr>
            <p:nvPr/>
          </p:nvSpPr>
          <p:spPr bwMode="auto">
            <a:xfrm flipH="1" flipV="1">
              <a:off x="63738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2" name="Line 48"/>
            <p:cNvSpPr>
              <a:spLocks noChangeShapeType="1"/>
            </p:cNvSpPr>
            <p:nvPr/>
          </p:nvSpPr>
          <p:spPr bwMode="auto">
            <a:xfrm flipH="1" flipV="1">
              <a:off x="65897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49"/>
            <p:cNvSpPr>
              <a:spLocks noChangeShapeType="1"/>
            </p:cNvSpPr>
            <p:nvPr/>
          </p:nvSpPr>
          <p:spPr bwMode="auto">
            <a:xfrm flipV="1">
              <a:off x="6446838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Line 50"/>
            <p:cNvSpPr>
              <a:spLocks noChangeShapeType="1"/>
            </p:cNvSpPr>
            <p:nvPr/>
          </p:nvSpPr>
          <p:spPr bwMode="auto">
            <a:xfrm flipV="1">
              <a:off x="6229350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" name="Line 51"/>
            <p:cNvSpPr>
              <a:spLocks noChangeShapeType="1"/>
            </p:cNvSpPr>
            <p:nvPr/>
          </p:nvSpPr>
          <p:spPr bwMode="auto">
            <a:xfrm flipV="1">
              <a:off x="6013450" y="3429000"/>
              <a:ext cx="71438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6" name="Line 52"/>
            <p:cNvSpPr>
              <a:spLocks noChangeShapeType="1"/>
            </p:cNvSpPr>
            <p:nvPr/>
          </p:nvSpPr>
          <p:spPr bwMode="auto">
            <a:xfrm flipV="1">
              <a:off x="6662738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7" name="Line 53"/>
            <p:cNvSpPr>
              <a:spLocks noChangeShapeType="1"/>
            </p:cNvSpPr>
            <p:nvPr/>
          </p:nvSpPr>
          <p:spPr bwMode="auto">
            <a:xfrm flipV="1">
              <a:off x="6878638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8" name="Line 54"/>
            <p:cNvSpPr>
              <a:spLocks noChangeShapeType="1"/>
            </p:cNvSpPr>
            <p:nvPr/>
          </p:nvSpPr>
          <p:spPr bwMode="auto">
            <a:xfrm flipH="1" flipV="1">
              <a:off x="70215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9" name="Line 55"/>
            <p:cNvSpPr>
              <a:spLocks noChangeShapeType="1"/>
            </p:cNvSpPr>
            <p:nvPr/>
          </p:nvSpPr>
          <p:spPr bwMode="auto">
            <a:xfrm flipH="1" flipV="1">
              <a:off x="6805613" y="3429000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Line 56"/>
            <p:cNvSpPr>
              <a:spLocks noChangeShapeType="1"/>
            </p:cNvSpPr>
            <p:nvPr/>
          </p:nvSpPr>
          <p:spPr bwMode="auto">
            <a:xfrm flipV="1">
              <a:off x="58689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1" name="Line 57"/>
            <p:cNvSpPr>
              <a:spLocks noChangeShapeType="1"/>
            </p:cNvSpPr>
            <p:nvPr/>
          </p:nvSpPr>
          <p:spPr bwMode="auto">
            <a:xfrm flipV="1">
              <a:off x="60848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" name="Line 58"/>
            <p:cNvSpPr>
              <a:spLocks noChangeShapeType="1"/>
            </p:cNvSpPr>
            <p:nvPr/>
          </p:nvSpPr>
          <p:spPr bwMode="auto">
            <a:xfrm flipV="1">
              <a:off x="63007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" name="Line 59"/>
            <p:cNvSpPr>
              <a:spLocks noChangeShapeType="1"/>
            </p:cNvSpPr>
            <p:nvPr/>
          </p:nvSpPr>
          <p:spPr bwMode="auto">
            <a:xfrm flipV="1">
              <a:off x="57261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4" name="Line 60"/>
            <p:cNvSpPr>
              <a:spLocks noChangeShapeType="1"/>
            </p:cNvSpPr>
            <p:nvPr/>
          </p:nvSpPr>
          <p:spPr bwMode="auto">
            <a:xfrm flipV="1">
              <a:off x="59420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5" name="Line 61"/>
            <p:cNvSpPr>
              <a:spLocks noChangeShapeType="1"/>
            </p:cNvSpPr>
            <p:nvPr/>
          </p:nvSpPr>
          <p:spPr bwMode="auto">
            <a:xfrm flipV="1">
              <a:off x="61579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6" name="Line 62"/>
            <p:cNvSpPr>
              <a:spLocks noChangeShapeType="1"/>
            </p:cNvSpPr>
            <p:nvPr/>
          </p:nvSpPr>
          <p:spPr bwMode="auto">
            <a:xfrm flipV="1">
              <a:off x="65166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7" name="Line 63"/>
            <p:cNvSpPr>
              <a:spLocks noChangeShapeType="1"/>
            </p:cNvSpPr>
            <p:nvPr/>
          </p:nvSpPr>
          <p:spPr bwMode="auto">
            <a:xfrm flipV="1">
              <a:off x="67325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8" name="Line 64"/>
            <p:cNvSpPr>
              <a:spLocks noChangeShapeType="1"/>
            </p:cNvSpPr>
            <p:nvPr/>
          </p:nvSpPr>
          <p:spPr bwMode="auto">
            <a:xfrm flipV="1">
              <a:off x="6948488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9" name="Line 65"/>
            <p:cNvSpPr>
              <a:spLocks noChangeShapeType="1"/>
            </p:cNvSpPr>
            <p:nvPr/>
          </p:nvSpPr>
          <p:spPr bwMode="auto">
            <a:xfrm flipV="1">
              <a:off x="68056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Line 66"/>
            <p:cNvSpPr>
              <a:spLocks noChangeShapeType="1"/>
            </p:cNvSpPr>
            <p:nvPr/>
          </p:nvSpPr>
          <p:spPr bwMode="auto">
            <a:xfrm flipV="1">
              <a:off x="65897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1" name="Line 67"/>
            <p:cNvSpPr>
              <a:spLocks noChangeShapeType="1"/>
            </p:cNvSpPr>
            <p:nvPr/>
          </p:nvSpPr>
          <p:spPr bwMode="auto">
            <a:xfrm flipV="1">
              <a:off x="63738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Line 68"/>
            <p:cNvSpPr>
              <a:spLocks noChangeShapeType="1"/>
            </p:cNvSpPr>
            <p:nvPr/>
          </p:nvSpPr>
          <p:spPr bwMode="auto">
            <a:xfrm flipV="1">
              <a:off x="7021513" y="3213100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Line 69"/>
            <p:cNvSpPr>
              <a:spLocks noChangeShapeType="1"/>
            </p:cNvSpPr>
            <p:nvPr/>
          </p:nvSpPr>
          <p:spPr bwMode="auto">
            <a:xfrm>
              <a:off x="54371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Line 70"/>
            <p:cNvSpPr>
              <a:spLocks noChangeShapeType="1"/>
            </p:cNvSpPr>
            <p:nvPr/>
          </p:nvSpPr>
          <p:spPr bwMode="auto">
            <a:xfrm>
              <a:off x="56530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5" name="Line 71"/>
            <p:cNvSpPr>
              <a:spLocks noChangeShapeType="1"/>
            </p:cNvSpPr>
            <p:nvPr/>
          </p:nvSpPr>
          <p:spPr bwMode="auto">
            <a:xfrm>
              <a:off x="58689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6" name="Line 72"/>
            <p:cNvSpPr>
              <a:spLocks noChangeShapeType="1"/>
            </p:cNvSpPr>
            <p:nvPr/>
          </p:nvSpPr>
          <p:spPr bwMode="auto">
            <a:xfrm>
              <a:off x="60848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63007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8" name="Line 74"/>
            <p:cNvSpPr>
              <a:spLocks noChangeShapeType="1"/>
            </p:cNvSpPr>
            <p:nvPr/>
          </p:nvSpPr>
          <p:spPr bwMode="auto">
            <a:xfrm>
              <a:off x="65166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9" name="Line 75"/>
            <p:cNvSpPr>
              <a:spLocks noChangeShapeType="1"/>
            </p:cNvSpPr>
            <p:nvPr/>
          </p:nvSpPr>
          <p:spPr bwMode="auto">
            <a:xfrm>
              <a:off x="67325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0" name="Line 76"/>
            <p:cNvSpPr>
              <a:spLocks noChangeShapeType="1"/>
            </p:cNvSpPr>
            <p:nvPr/>
          </p:nvSpPr>
          <p:spPr bwMode="auto">
            <a:xfrm>
              <a:off x="6948488" y="321310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1" name="Line 77"/>
            <p:cNvSpPr>
              <a:spLocks noChangeShapeType="1"/>
            </p:cNvSpPr>
            <p:nvPr/>
          </p:nvSpPr>
          <p:spPr bwMode="auto">
            <a:xfrm flipV="1">
              <a:off x="6589713" y="4221163"/>
              <a:ext cx="503237" cy="936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2" name="Line 81"/>
            <p:cNvSpPr>
              <a:spLocks noChangeShapeType="1"/>
            </p:cNvSpPr>
            <p:nvPr/>
          </p:nvSpPr>
          <p:spPr bwMode="auto">
            <a:xfrm flipV="1">
              <a:off x="6373813" y="4149725"/>
              <a:ext cx="0" cy="5032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3" name="Line 82"/>
            <p:cNvSpPr>
              <a:spLocks noChangeShapeType="1"/>
            </p:cNvSpPr>
            <p:nvPr/>
          </p:nvSpPr>
          <p:spPr bwMode="auto">
            <a:xfrm flipH="1" flipV="1">
              <a:off x="5581650" y="4221163"/>
              <a:ext cx="360363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4" name="Line 83"/>
            <p:cNvSpPr>
              <a:spLocks noChangeShapeType="1"/>
            </p:cNvSpPr>
            <p:nvPr/>
          </p:nvSpPr>
          <p:spPr bwMode="auto">
            <a:xfrm>
              <a:off x="6589713" y="3644900"/>
              <a:ext cx="71437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" name="Line 84"/>
            <p:cNvSpPr>
              <a:spLocks noChangeShapeType="1"/>
            </p:cNvSpPr>
            <p:nvPr/>
          </p:nvSpPr>
          <p:spPr bwMode="auto">
            <a:xfrm flipV="1">
              <a:off x="6661150" y="3644900"/>
              <a:ext cx="73025" cy="144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" name="Line 88"/>
            <p:cNvSpPr>
              <a:spLocks noChangeShapeType="1"/>
            </p:cNvSpPr>
            <p:nvPr/>
          </p:nvSpPr>
          <p:spPr bwMode="auto">
            <a:xfrm flipV="1">
              <a:off x="5437188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7" name="Line 89"/>
            <p:cNvSpPr>
              <a:spLocks noChangeShapeType="1"/>
            </p:cNvSpPr>
            <p:nvPr/>
          </p:nvSpPr>
          <p:spPr bwMode="auto">
            <a:xfrm flipV="1">
              <a:off x="5653088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8" name="Line 90"/>
            <p:cNvSpPr>
              <a:spLocks noChangeShapeType="1"/>
            </p:cNvSpPr>
            <p:nvPr/>
          </p:nvSpPr>
          <p:spPr bwMode="auto">
            <a:xfrm flipV="1">
              <a:off x="5868988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9" name="Line 91"/>
            <p:cNvSpPr>
              <a:spLocks noChangeShapeType="1"/>
            </p:cNvSpPr>
            <p:nvPr/>
          </p:nvSpPr>
          <p:spPr bwMode="auto">
            <a:xfrm flipV="1">
              <a:off x="6084888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0" name="Line 92"/>
            <p:cNvSpPr>
              <a:spLocks noChangeShapeType="1"/>
            </p:cNvSpPr>
            <p:nvPr/>
          </p:nvSpPr>
          <p:spPr bwMode="auto">
            <a:xfrm flipV="1">
              <a:off x="6300788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1" name="Line 93"/>
            <p:cNvSpPr>
              <a:spLocks noChangeShapeType="1"/>
            </p:cNvSpPr>
            <p:nvPr/>
          </p:nvSpPr>
          <p:spPr bwMode="auto">
            <a:xfrm flipV="1">
              <a:off x="6518275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2" name="Line 94"/>
            <p:cNvSpPr>
              <a:spLocks noChangeShapeType="1"/>
            </p:cNvSpPr>
            <p:nvPr/>
          </p:nvSpPr>
          <p:spPr bwMode="auto">
            <a:xfrm flipV="1">
              <a:off x="6734175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" name="Line 95"/>
            <p:cNvSpPr>
              <a:spLocks noChangeShapeType="1"/>
            </p:cNvSpPr>
            <p:nvPr/>
          </p:nvSpPr>
          <p:spPr bwMode="auto">
            <a:xfrm flipV="1">
              <a:off x="6950075" y="3068638"/>
              <a:ext cx="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" name="Rectangle 96"/>
            <p:cNvSpPr>
              <a:spLocks noChangeArrowheads="1"/>
            </p:cNvSpPr>
            <p:nvPr/>
          </p:nvSpPr>
          <p:spPr bwMode="auto">
            <a:xfrm>
              <a:off x="5365750" y="2781300"/>
              <a:ext cx="1655763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Line 97"/>
            <p:cNvSpPr>
              <a:spLocks noChangeShapeType="1"/>
            </p:cNvSpPr>
            <p:nvPr/>
          </p:nvSpPr>
          <p:spPr bwMode="auto">
            <a:xfrm flipV="1">
              <a:off x="5581650" y="1125538"/>
              <a:ext cx="0" cy="1655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6" name="Line 98"/>
            <p:cNvSpPr>
              <a:spLocks noChangeShapeType="1"/>
            </p:cNvSpPr>
            <p:nvPr/>
          </p:nvSpPr>
          <p:spPr bwMode="auto">
            <a:xfrm flipV="1">
              <a:off x="6734175" y="2349500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7" name="Rectangle 99"/>
            <p:cNvSpPr>
              <a:spLocks noChangeArrowheads="1"/>
            </p:cNvSpPr>
            <p:nvPr/>
          </p:nvSpPr>
          <p:spPr bwMode="auto">
            <a:xfrm>
              <a:off x="6227763" y="1844675"/>
              <a:ext cx="1008062" cy="5762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1400"/>
                <a:t>Pulse height </a:t>
              </a:r>
            </a:p>
            <a:p>
              <a:pPr algn="ctr"/>
              <a:r>
                <a:rPr lang="en-GB" sz="1400"/>
                <a:t>analyser</a:t>
              </a:r>
              <a:endParaRPr lang="en-US" sz="1400"/>
            </a:p>
          </p:txBody>
        </p:sp>
        <p:sp>
          <p:nvSpPr>
            <p:cNvPr id="148" name="Line 100"/>
            <p:cNvSpPr>
              <a:spLocks noChangeShapeType="1"/>
            </p:cNvSpPr>
            <p:nvPr/>
          </p:nvSpPr>
          <p:spPr bwMode="auto">
            <a:xfrm flipV="1">
              <a:off x="5868988" y="1484313"/>
              <a:ext cx="0" cy="12969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9" name="Line 101"/>
            <p:cNvSpPr>
              <a:spLocks noChangeShapeType="1"/>
            </p:cNvSpPr>
            <p:nvPr/>
          </p:nvSpPr>
          <p:spPr bwMode="auto">
            <a:xfrm>
              <a:off x="5868988" y="148431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0" name="Line 102"/>
            <p:cNvSpPr>
              <a:spLocks noChangeShapeType="1"/>
            </p:cNvSpPr>
            <p:nvPr/>
          </p:nvSpPr>
          <p:spPr bwMode="auto">
            <a:xfrm>
              <a:off x="5581650" y="1125538"/>
              <a:ext cx="503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1" name="Line 103"/>
            <p:cNvSpPr>
              <a:spLocks noChangeShapeType="1"/>
            </p:cNvSpPr>
            <p:nvPr/>
          </p:nvSpPr>
          <p:spPr bwMode="auto">
            <a:xfrm flipV="1">
              <a:off x="6732588" y="1557338"/>
              <a:ext cx="1587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2" name="Rectangle 104"/>
            <p:cNvSpPr>
              <a:spLocks noChangeArrowheads="1"/>
            </p:cNvSpPr>
            <p:nvPr/>
          </p:nvSpPr>
          <p:spPr bwMode="auto">
            <a:xfrm>
              <a:off x="6084888" y="692150"/>
              <a:ext cx="1081087" cy="8651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1400"/>
                <a:t>Computer</a:t>
              </a:r>
              <a:endParaRPr lang="en-US" sz="1400"/>
            </a:p>
          </p:txBody>
        </p:sp>
        <p:sp>
          <p:nvSpPr>
            <p:cNvPr id="153" name="Line 105"/>
            <p:cNvSpPr>
              <a:spLocks noChangeShapeType="1"/>
            </p:cNvSpPr>
            <p:nvPr/>
          </p:nvSpPr>
          <p:spPr bwMode="auto">
            <a:xfrm>
              <a:off x="7165975" y="1125538"/>
              <a:ext cx="576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4" name="Text Box 111"/>
            <p:cNvSpPr txBox="1">
              <a:spLocks noChangeArrowheads="1"/>
            </p:cNvSpPr>
            <p:nvPr/>
          </p:nvSpPr>
          <p:spPr bwMode="auto">
            <a:xfrm rot="-5400000">
              <a:off x="4963318" y="1786732"/>
              <a:ext cx="9636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X-position</a:t>
              </a:r>
              <a:endParaRPr lang="en-US" sz="1400"/>
            </a:p>
          </p:txBody>
        </p:sp>
        <p:sp>
          <p:nvSpPr>
            <p:cNvPr id="155" name="Text Box 112"/>
            <p:cNvSpPr txBox="1">
              <a:spLocks noChangeArrowheads="1"/>
            </p:cNvSpPr>
            <p:nvPr/>
          </p:nvSpPr>
          <p:spPr bwMode="auto">
            <a:xfrm rot="-5400000">
              <a:off x="5234781" y="1812132"/>
              <a:ext cx="9636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Y-position</a:t>
              </a:r>
              <a:endParaRPr lang="en-US" sz="1400"/>
            </a:p>
          </p:txBody>
        </p:sp>
        <p:sp>
          <p:nvSpPr>
            <p:cNvPr id="156" name="Text Box 116"/>
            <p:cNvSpPr txBox="1">
              <a:spLocks noChangeArrowheads="1"/>
            </p:cNvSpPr>
            <p:nvPr/>
          </p:nvSpPr>
          <p:spPr bwMode="auto">
            <a:xfrm>
              <a:off x="6927850" y="2414588"/>
              <a:ext cx="8016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Z-signal</a:t>
              </a:r>
              <a:endParaRPr lang="en-US" sz="1400"/>
            </a:p>
          </p:txBody>
        </p:sp>
        <p:sp>
          <p:nvSpPr>
            <p:cNvPr id="157" name="Text Box 117"/>
            <p:cNvSpPr txBox="1">
              <a:spLocks noChangeArrowheads="1"/>
            </p:cNvSpPr>
            <p:nvPr/>
          </p:nvSpPr>
          <p:spPr bwMode="auto">
            <a:xfrm>
              <a:off x="7740650" y="1844675"/>
              <a:ext cx="1300163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Reconstructed</a:t>
              </a:r>
            </a:p>
            <a:p>
              <a:r>
                <a:rPr lang="en-GB" sz="1400"/>
                <a:t>      image</a:t>
              </a:r>
              <a:endParaRPr lang="en-US" sz="1400"/>
            </a:p>
          </p:txBody>
        </p:sp>
        <p:sp>
          <p:nvSpPr>
            <p:cNvPr id="158" name="Text Box 118"/>
            <p:cNvSpPr txBox="1">
              <a:spLocks noChangeArrowheads="1"/>
            </p:cNvSpPr>
            <p:nvPr/>
          </p:nvSpPr>
          <p:spPr bwMode="auto">
            <a:xfrm>
              <a:off x="7164388" y="3195638"/>
              <a:ext cx="18446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Photomultiplier tubes</a:t>
              </a:r>
              <a:endParaRPr lang="en-US" sz="1400"/>
            </a:p>
          </p:txBody>
        </p:sp>
        <p:sp>
          <p:nvSpPr>
            <p:cNvPr id="159" name="Text Box 119"/>
            <p:cNvSpPr txBox="1">
              <a:spLocks noChangeArrowheads="1"/>
            </p:cNvSpPr>
            <p:nvPr/>
          </p:nvSpPr>
          <p:spPr bwMode="auto">
            <a:xfrm>
              <a:off x="6588125" y="5229225"/>
              <a:ext cx="17986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Actual emitting body</a:t>
              </a:r>
              <a:endParaRPr lang="en-US" sz="1400"/>
            </a:p>
          </p:txBody>
        </p:sp>
        <p:sp>
          <p:nvSpPr>
            <p:cNvPr id="160" name="Text Box 120"/>
            <p:cNvSpPr txBox="1">
              <a:spLocks noChangeArrowheads="1"/>
            </p:cNvSpPr>
            <p:nvPr/>
          </p:nvSpPr>
          <p:spPr bwMode="auto">
            <a:xfrm>
              <a:off x="7092950" y="3771900"/>
              <a:ext cx="13081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NaI(Tl) crystal</a:t>
              </a:r>
              <a:endParaRPr lang="en-US" sz="1400"/>
            </a:p>
          </p:txBody>
        </p:sp>
        <p:sp>
          <p:nvSpPr>
            <p:cNvPr id="161" name="Text Box 121"/>
            <p:cNvSpPr txBox="1">
              <a:spLocks noChangeArrowheads="1"/>
            </p:cNvSpPr>
            <p:nvPr/>
          </p:nvSpPr>
          <p:spPr bwMode="auto">
            <a:xfrm>
              <a:off x="5710238" y="2763838"/>
              <a:ext cx="10223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Electronics</a:t>
              </a:r>
              <a:endParaRPr lang="en-US" sz="1400"/>
            </a:p>
          </p:txBody>
        </p:sp>
        <p:sp>
          <p:nvSpPr>
            <p:cNvPr id="162" name="Text Box 122"/>
            <p:cNvSpPr txBox="1">
              <a:spLocks noChangeArrowheads="1"/>
            </p:cNvSpPr>
            <p:nvPr/>
          </p:nvSpPr>
          <p:spPr bwMode="auto">
            <a:xfrm>
              <a:off x="7092950" y="4060825"/>
              <a:ext cx="1379538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/>
                <a:t>Parallel hole </a:t>
              </a:r>
            </a:p>
            <a:p>
              <a:r>
                <a:rPr lang="en-GB" sz="1400"/>
                <a:t>Lead collimator</a:t>
              </a:r>
              <a:endParaRPr lang="en-US" sz="1400"/>
            </a:p>
          </p:txBody>
        </p:sp>
        <p:sp>
          <p:nvSpPr>
            <p:cNvPr id="163" name="Line 125"/>
            <p:cNvSpPr>
              <a:spLocks noChangeShapeType="1"/>
            </p:cNvSpPr>
            <p:nvPr/>
          </p:nvSpPr>
          <p:spPr bwMode="auto">
            <a:xfrm>
              <a:off x="6659563" y="3789363"/>
              <a:ext cx="0" cy="935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114"/>
          <p:cNvGrpSpPr>
            <a:grpSpLocks/>
          </p:cNvGrpSpPr>
          <p:nvPr/>
        </p:nvGrpSpPr>
        <p:grpSpPr bwMode="auto">
          <a:xfrm>
            <a:off x="7596188" y="1052513"/>
            <a:ext cx="1512887" cy="720725"/>
            <a:chOff x="4559" y="890"/>
            <a:chExt cx="953" cy="454"/>
          </a:xfrm>
        </p:grpSpPr>
        <p:sp>
          <p:nvSpPr>
            <p:cNvPr id="165" name="Oval 106"/>
            <p:cNvSpPr>
              <a:spLocks noChangeArrowheads="1"/>
            </p:cNvSpPr>
            <p:nvPr/>
          </p:nvSpPr>
          <p:spPr bwMode="auto">
            <a:xfrm>
              <a:off x="4559" y="890"/>
              <a:ext cx="953" cy="45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07"/>
            <p:cNvSpPr>
              <a:spLocks noChangeArrowheads="1"/>
            </p:cNvSpPr>
            <p:nvPr/>
          </p:nvSpPr>
          <p:spPr bwMode="auto">
            <a:xfrm>
              <a:off x="4922" y="981"/>
              <a:ext cx="227" cy="22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08"/>
            <p:cNvSpPr>
              <a:spLocks noChangeArrowheads="1"/>
            </p:cNvSpPr>
            <p:nvPr/>
          </p:nvSpPr>
          <p:spPr bwMode="auto">
            <a:xfrm>
              <a:off x="4786" y="1026"/>
              <a:ext cx="91" cy="1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4644008" y="5919663"/>
            <a:ext cx="4455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Will not operate in magnetic field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SPECT Imaging</a:t>
            </a: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300192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6" y="404664"/>
            <a:ext cx="8247062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GB" sz="2400" dirty="0" smtClean="0"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How can we remove this requirement for collimation?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Use position sensitive segmented semiconductor detectors which inherently have electronic collimation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Finer position of interaction information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Greater sensitivity ~100x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Greater range of energies (60keV – 2MeV) 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Opens up other radioisotopes for use in medical imaging but can also use system in non medical imaging capacity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Use Compton camera process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Volumetric 3D image – No rotation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GB" sz="2400" dirty="0" smtClean="0">
                <a:cs typeface="Times New Roman" pitchFamily="18" charset="0"/>
              </a:rPr>
              <a:t>Can use semiconductors in magnetic field – MRI co-registry possible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GB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 descr="CC_principl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57813" y="1143000"/>
            <a:ext cx="3265487" cy="4525963"/>
          </a:xfrm>
          <a:noFill/>
        </p:spPr>
      </p:pic>
      <p:sp>
        <p:nvSpPr>
          <p:cNvPr id="1028" name="Rectangle 6"/>
          <p:cNvSpPr>
            <a:spLocks noChangeArrowheads="1"/>
          </p:cNvSpPr>
          <p:nvPr/>
        </p:nvSpPr>
        <p:spPr bwMode="auto">
          <a:xfrm>
            <a:off x="285750" y="857250"/>
            <a:ext cx="51847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latin typeface="+mj-lt"/>
                <a:cs typeface="Times New Roman" pitchFamily="18" charset="0"/>
              </a:rPr>
              <a:t> 2 position sensitive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detectors </a:t>
            </a:r>
            <a:endParaRPr lang="en-GB" sz="2400" dirty="0">
              <a:latin typeface="+mj-lt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GB" sz="2400" dirty="0">
                <a:latin typeface="+mj-lt"/>
                <a:cs typeface="Times New Roman" pitchFamily="18" charset="0"/>
              </a:rPr>
              <a:t> Energy information from the detectors  </a:t>
            </a:r>
          </a:p>
          <a:p>
            <a:r>
              <a:rPr lang="en-GB" sz="2400" dirty="0">
                <a:latin typeface="+mj-lt"/>
                <a:cs typeface="Times New Roman" pitchFamily="18" charset="0"/>
              </a:rPr>
              <a:t>  allows the creation of a cone, the base </a:t>
            </a:r>
          </a:p>
          <a:p>
            <a:r>
              <a:rPr lang="en-GB" sz="2400" dirty="0">
                <a:latin typeface="+mj-lt"/>
                <a:cs typeface="Times New Roman" pitchFamily="18" charset="0"/>
              </a:rPr>
              <a:t>  of which represents the possible sites   </a:t>
            </a:r>
          </a:p>
          <a:p>
            <a:r>
              <a:rPr lang="en-GB" sz="2400" dirty="0">
                <a:latin typeface="+mj-lt"/>
                <a:cs typeface="Times New Roman" pitchFamily="18" charset="0"/>
              </a:rPr>
              <a:t>  of origin</a:t>
            </a:r>
          </a:p>
          <a:p>
            <a:r>
              <a:rPr lang="en-GB" sz="2400" dirty="0">
                <a:latin typeface="+mj-lt"/>
                <a:cs typeface="Times New Roman" pitchFamily="18" charset="0"/>
              </a:rPr>
              <a:t>	        E</a:t>
            </a:r>
            <a:r>
              <a:rPr lang="en-GB" sz="2400" baseline="-25000" dirty="0">
                <a:latin typeface="+mj-lt"/>
                <a:cs typeface="Times New Roman" pitchFamily="18" charset="0"/>
              </a:rPr>
              <a:t>0</a:t>
            </a:r>
            <a:r>
              <a:rPr lang="en-GB" sz="2400" dirty="0">
                <a:latin typeface="+mj-lt"/>
                <a:cs typeface="Times New Roman" pitchFamily="18" charset="0"/>
              </a:rPr>
              <a:t> = E</a:t>
            </a:r>
            <a:r>
              <a:rPr lang="en-GB" sz="2400" baseline="-25000" dirty="0">
                <a:latin typeface="+mj-lt"/>
                <a:cs typeface="Times New Roman" pitchFamily="18" charset="0"/>
              </a:rPr>
              <a:t>1</a:t>
            </a:r>
            <a:r>
              <a:rPr lang="en-GB" sz="2400" dirty="0">
                <a:latin typeface="+mj-lt"/>
                <a:cs typeface="Times New Roman" pitchFamily="18" charset="0"/>
              </a:rPr>
              <a:t> + E</a:t>
            </a:r>
            <a:r>
              <a:rPr lang="en-GB" sz="2400" baseline="-25000" dirty="0">
                <a:latin typeface="+mj-lt"/>
                <a:cs typeface="Times New Roman" pitchFamily="18" charset="0"/>
              </a:rPr>
              <a:t>2</a:t>
            </a:r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214313" y="3514725"/>
            <a:ext cx="5214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ct val="80000"/>
              <a:buFontTx/>
              <a:buChar char="•"/>
            </a:pPr>
            <a:r>
              <a:rPr lang="en-GB" sz="2400" dirty="0">
                <a:latin typeface="+mj-lt"/>
                <a:cs typeface="Times New Roman" pitchFamily="18" charset="0"/>
              </a:rPr>
              <a:t> Image created from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many events, with </a:t>
            </a:r>
            <a:endParaRPr lang="en-GB" sz="2400" dirty="0">
              <a:latin typeface="+mj-lt"/>
              <a:cs typeface="Times New Roman" pitchFamily="18" charset="0"/>
            </a:endParaRPr>
          </a:p>
          <a:p>
            <a:pPr>
              <a:buClr>
                <a:schemeClr val="tx1"/>
              </a:buClr>
              <a:buSzPct val="80000"/>
            </a:pPr>
            <a:r>
              <a:rPr lang="en-GB" sz="2400" dirty="0">
                <a:latin typeface="+mj-lt"/>
                <a:cs typeface="Times New Roman" pitchFamily="18" charset="0"/>
              </a:rPr>
              <a:t>  the location of the source where most </a:t>
            </a:r>
          </a:p>
          <a:p>
            <a:pPr>
              <a:buClr>
                <a:schemeClr val="tx1"/>
              </a:buClr>
              <a:buSzPct val="80000"/>
            </a:pPr>
            <a:r>
              <a:rPr lang="en-GB" sz="2400" dirty="0">
                <a:latin typeface="+mj-lt"/>
                <a:cs typeface="Times New Roman" pitchFamily="18" charset="0"/>
              </a:rPr>
              <a:t>  cone overlaps occur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857250" y="4797152"/>
          <a:ext cx="2978150" cy="1992313"/>
        </p:xfrm>
        <a:graphic>
          <a:graphicData uri="http://schemas.openxmlformats.org/presentationml/2006/ole">
            <p:oleObj spid="_x0000_s5122" name="Visio" r:id="rId5" imgW="5523942" imgH="3695204" progId="">
              <p:embed/>
            </p:oleObj>
          </a:graphicData>
        </a:graphic>
      </p:graphicFrame>
      <p:pic>
        <p:nvPicPr>
          <p:cNvPr id="1030" name="Picture 7" descr="ComptonFormul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6213" y="5715000"/>
            <a:ext cx="3744912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-32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Compton Camera Principles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8104" y="357301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Scatterer</a:t>
            </a:r>
            <a:endParaRPr lang="en-GB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5219908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Analyser</a:t>
            </a:r>
            <a:endParaRPr lang="en-GB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724128" y="620688"/>
            <a:ext cx="30243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NIM A580 Volume 2 (2007) 929-933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24128" y="836712"/>
            <a:ext cx="35033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IEEE conference proceedings (2009) 624-628 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Image Reconstruction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0192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124744"/>
            <a:ext cx="3989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  </a:t>
            </a:r>
            <a:r>
              <a:rPr lang="en-GB" sz="2400" dirty="0" err="1" smtClean="0">
                <a:latin typeface="+mj-lt"/>
                <a:cs typeface="Times New Roman" pitchFamily="18" charset="0"/>
              </a:rPr>
              <a:t>Matlab</a:t>
            </a:r>
            <a:r>
              <a:rPr lang="en-GB" sz="2400" dirty="0" smtClean="0">
                <a:latin typeface="+mj-lt"/>
                <a:cs typeface="Times New Roman" pitchFamily="18" charset="0"/>
              </a:rPr>
              <a:t> output of the system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 Two </a:t>
            </a:r>
            <a:r>
              <a:rPr lang="en-GB" sz="2400" dirty="0" err="1" smtClean="0">
                <a:latin typeface="+mj-lt"/>
                <a:cs typeface="Times New Roman" pitchFamily="18" charset="0"/>
              </a:rPr>
              <a:t>SmartPET</a:t>
            </a:r>
            <a:r>
              <a:rPr lang="en-GB" sz="2400" dirty="0" smtClean="0">
                <a:latin typeface="+mj-lt"/>
                <a:cs typeface="Times New Roman" pitchFamily="18" charset="0"/>
              </a:rPr>
              <a:t> detectors </a:t>
            </a:r>
            <a:endParaRPr lang="en-GB" sz="2400" dirty="0">
              <a:latin typeface="+mj-lt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980728"/>
            <a:ext cx="4091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  Projection of cones in z plane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  Overlapping  gives emission </a:t>
            </a:r>
          </a:p>
          <a:p>
            <a:r>
              <a:rPr lang="en-GB" sz="2400" dirty="0" smtClean="0">
                <a:latin typeface="+mj-lt"/>
                <a:cs typeface="Times New Roman" pitchFamily="18" charset="0"/>
              </a:rPr>
              <a:t>    position</a:t>
            </a:r>
            <a:endParaRPr lang="en-GB" sz="2400" dirty="0">
              <a:latin typeface="+mj-lt"/>
              <a:cs typeface="Times New Roman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395536" y="2348880"/>
            <a:ext cx="4339790" cy="3683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attempt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88024" y="2600672"/>
            <a:ext cx="4143375" cy="3276600"/>
          </a:xfrm>
          <a:prstGeom prst="rect">
            <a:avLst/>
          </a:prstGeom>
        </p:spPr>
      </p:pic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7158931" y="5951984"/>
            <a:ext cx="19495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NIM A573 (2007) 95-98 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251520" y="800120"/>
            <a:ext cx="874846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smtClean="0">
                <a:latin typeface="+mj-lt"/>
                <a:ea typeface="Verdana" pitchFamily="34" charset="0"/>
                <a:cs typeface="Verdana" pitchFamily="34" charset="0"/>
              </a:rPr>
              <a:t>Nucleus is unique, strongly interacting many-body system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UK Nuclear Physicists are involved with investigating</a:t>
            </a:r>
          </a:p>
          <a:p>
            <a:pPr lvl="1"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Nuclear Structure</a:t>
            </a:r>
          </a:p>
          <a:p>
            <a:pPr lvl="1"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Nuclear Astrophysics</a:t>
            </a:r>
          </a:p>
          <a:p>
            <a:pPr lvl="1"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Hadron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physics</a:t>
            </a:r>
          </a:p>
          <a:p>
            <a:pPr lvl="1"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Phases of nuclear matter</a:t>
            </a:r>
          </a:p>
          <a:p>
            <a:pPr lvl="1"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Theory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Experiments require semiconductor instrumentation development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A natural path of this evolving instrumentation has been on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designing and implementing position sensitive detectors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Position sensitive detectors for nuclear structure,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nuclear medical imaging and portable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spectrometers for use in security and decommissioning</a:t>
            </a:r>
            <a:endParaRPr lang="en-GB" sz="2400" dirty="0">
              <a:latin typeface="+mj-lt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sz="2400" baseline="-25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 descr="root image 1273 z2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260350"/>
            <a:ext cx="6553201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Line Source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05563"/>
            <a:ext cx="169227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6261100" y="6488113"/>
            <a:ext cx="2847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 H.C.Boston@liverpool.ac.uk</a:t>
            </a:r>
            <a:endParaRPr lang="en-US">
              <a:latin typeface="Calibri" pitchFamily="34" charset="0"/>
            </a:endParaRPr>
          </a:p>
        </p:txBody>
      </p:sp>
      <p:sp>
        <p:nvSpPr>
          <p:cNvPr id="12294" name="Rectangle 3"/>
          <p:cNvSpPr txBox="1">
            <a:spLocks noChangeArrowheads="1"/>
          </p:cNvSpPr>
          <p:nvPr/>
        </p:nvSpPr>
        <p:spPr bwMode="auto">
          <a:xfrm>
            <a:off x="6659563" y="1220788"/>
            <a:ext cx="2376487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Line source – Glass vial 50 x 2.5mm 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Na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Analytic reconstruction x = 52mm       y = 4 mm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3779838" y="6381750"/>
            <a:ext cx="5699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mm</a:t>
            </a:r>
          </a:p>
        </p:txBody>
      </p:sp>
      <p:sp>
        <p:nvSpPr>
          <p:cNvPr id="12296" name="TextBox 16"/>
          <p:cNvSpPr txBox="1">
            <a:spLocks noChangeArrowheads="1"/>
          </p:cNvSpPr>
          <p:nvPr/>
        </p:nvSpPr>
        <p:spPr bwMode="auto">
          <a:xfrm>
            <a:off x="3937000" y="476250"/>
            <a:ext cx="850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/>
              <a:t>Intensity</a:t>
            </a:r>
          </a:p>
        </p:txBody>
      </p:sp>
      <p:pic>
        <p:nvPicPr>
          <p:cNvPr id="12297" name="Picture 2" descr="C:\Users\helen\Pictures\smartpet\24042010(00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0" y="4508500"/>
            <a:ext cx="26892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Box 19"/>
          <p:cNvSpPr txBox="1">
            <a:spLocks noChangeArrowheads="1"/>
          </p:cNvSpPr>
          <p:nvPr/>
        </p:nvSpPr>
        <p:spPr bwMode="auto">
          <a:xfrm>
            <a:off x="107950" y="4149725"/>
            <a:ext cx="4392613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-130       -80        -30    0   30         80        130</a:t>
            </a:r>
          </a:p>
        </p:txBody>
      </p:sp>
      <p:sp>
        <p:nvSpPr>
          <p:cNvPr id="12299" name="TextBox 20"/>
          <p:cNvSpPr txBox="1">
            <a:spLocks noChangeArrowheads="1"/>
          </p:cNvSpPr>
          <p:nvPr/>
        </p:nvSpPr>
        <p:spPr bwMode="auto">
          <a:xfrm rot="-5400000">
            <a:off x="-1589087" y="2165350"/>
            <a:ext cx="360045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       -80      -30    0   30       80      130</a:t>
            </a:r>
          </a:p>
        </p:txBody>
      </p:sp>
      <p:sp>
        <p:nvSpPr>
          <p:cNvPr id="12300" name="TextBox 13"/>
          <p:cNvSpPr txBox="1">
            <a:spLocks noChangeArrowheads="1"/>
          </p:cNvSpPr>
          <p:nvPr/>
        </p:nvSpPr>
        <p:spPr bwMode="auto">
          <a:xfrm rot="-5400000">
            <a:off x="-259556" y="923131"/>
            <a:ext cx="6413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/>
              <a:t>mm</a:t>
            </a:r>
          </a:p>
        </p:txBody>
      </p:sp>
      <p:sp>
        <p:nvSpPr>
          <p:cNvPr id="12301" name="TextBox 21"/>
          <p:cNvSpPr txBox="1">
            <a:spLocks noChangeArrowheads="1"/>
          </p:cNvSpPr>
          <p:nvPr/>
        </p:nvSpPr>
        <p:spPr bwMode="auto">
          <a:xfrm>
            <a:off x="3930650" y="4314825"/>
            <a:ext cx="6413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/>
              <a:t>mm</a:t>
            </a:r>
          </a:p>
        </p:txBody>
      </p:sp>
      <p:sp>
        <p:nvSpPr>
          <p:cNvPr id="12302" name="TextBox 22"/>
          <p:cNvSpPr txBox="1">
            <a:spLocks noChangeArrowheads="1"/>
          </p:cNvSpPr>
          <p:nvPr/>
        </p:nvSpPr>
        <p:spPr bwMode="auto">
          <a:xfrm>
            <a:off x="179388" y="6115050"/>
            <a:ext cx="4392612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Times New Roman" pitchFamily="18" charset="0"/>
                <a:cs typeface="Times New Roman" pitchFamily="18" charset="0"/>
              </a:rPr>
              <a:t>-130        -80         -30     0    30          80         130</a:t>
            </a:r>
          </a:p>
        </p:txBody>
      </p:sp>
      <p:sp>
        <p:nvSpPr>
          <p:cNvPr id="12303" name="TextBox 23"/>
          <p:cNvSpPr txBox="1">
            <a:spLocks noChangeArrowheads="1"/>
          </p:cNvSpPr>
          <p:nvPr/>
        </p:nvSpPr>
        <p:spPr bwMode="auto">
          <a:xfrm>
            <a:off x="0" y="4652963"/>
            <a:ext cx="442913" cy="1570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300</a:t>
            </a:r>
          </a:p>
          <a:p>
            <a:endParaRPr lang="en-GB"/>
          </a:p>
          <a:p>
            <a:r>
              <a:rPr lang="en-GB" sz="1200"/>
              <a:t>200</a:t>
            </a:r>
          </a:p>
          <a:p>
            <a:endParaRPr lang="en-GB" sz="1200"/>
          </a:p>
          <a:p>
            <a:r>
              <a:rPr lang="en-GB" sz="1200"/>
              <a:t>100</a:t>
            </a:r>
          </a:p>
          <a:p>
            <a:endParaRPr lang="en-GB"/>
          </a:p>
          <a:p>
            <a:r>
              <a:rPr lang="en-GB" sz="1200"/>
              <a:t>    0</a:t>
            </a:r>
          </a:p>
        </p:txBody>
      </p:sp>
      <p:sp>
        <p:nvSpPr>
          <p:cNvPr id="12304" name="TextBox 25"/>
          <p:cNvSpPr txBox="1">
            <a:spLocks noChangeArrowheads="1"/>
          </p:cNvSpPr>
          <p:nvPr/>
        </p:nvSpPr>
        <p:spPr bwMode="auto">
          <a:xfrm>
            <a:off x="-73025" y="4437063"/>
            <a:ext cx="75723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/>
              <a:t>Intensity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787900" y="4221163"/>
            <a:ext cx="1655763" cy="360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306" name="TextBox 26"/>
          <p:cNvSpPr txBox="1">
            <a:spLocks noChangeArrowheads="1"/>
          </p:cNvSpPr>
          <p:nvPr/>
        </p:nvSpPr>
        <p:spPr bwMode="auto">
          <a:xfrm rot="5400000">
            <a:off x="5391150" y="3600450"/>
            <a:ext cx="442913" cy="1662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/>
              <a:t>300</a:t>
            </a:r>
          </a:p>
          <a:p>
            <a:endParaRPr lang="en-GB"/>
          </a:p>
          <a:p>
            <a:r>
              <a:rPr lang="en-GB" sz="1200"/>
              <a:t>200</a:t>
            </a:r>
          </a:p>
          <a:p>
            <a:endParaRPr lang="en-GB" sz="1200"/>
          </a:p>
          <a:p>
            <a:endParaRPr lang="en-GB" sz="1000"/>
          </a:p>
          <a:p>
            <a:r>
              <a:rPr lang="en-GB" sz="1200"/>
              <a:t>100</a:t>
            </a:r>
          </a:p>
          <a:p>
            <a:endParaRPr lang="en-GB" sz="1400"/>
          </a:p>
          <a:p>
            <a:r>
              <a:rPr lang="en-GB" sz="1200"/>
              <a:t>    0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43663" y="620713"/>
            <a:ext cx="144462" cy="5832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500563" y="6237288"/>
            <a:ext cx="2016125" cy="287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1" name="Picture 20" descr="smartpet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5561" y="5301208"/>
            <a:ext cx="1572623" cy="12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ProSPECTus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386513" y="6488113"/>
            <a:ext cx="279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H.C.Boston@liverpool.ac.uk</a:t>
            </a:r>
            <a:endParaRPr lang="en-US">
              <a:latin typeface="Calibri" pitchFamily="34" charset="0"/>
            </a:endParaRPr>
          </a:p>
        </p:txBody>
      </p:sp>
      <p:pic>
        <p:nvPicPr>
          <p:cNvPr id="13317" name="Picture 2" descr="C:\Users\ljh\Downloads\248-10051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7638" y="1366838"/>
            <a:ext cx="5222875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4925" y="3957638"/>
            <a:ext cx="4608513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GB" sz="2400" dirty="0">
              <a:latin typeface="+mj-lt"/>
              <a:cs typeface="Times New Roman" pitchFamily="18" charset="0"/>
            </a:endParaRPr>
          </a:p>
        </p:txBody>
      </p:sp>
      <p:sp>
        <p:nvSpPr>
          <p:cNvPr id="13319" name="Rectangle 3"/>
          <p:cNvSpPr txBox="1">
            <a:spLocks noChangeArrowheads="1"/>
          </p:cNvSpPr>
          <p:nvPr/>
        </p:nvSpPr>
        <p:spPr bwMode="auto">
          <a:xfrm>
            <a:off x="34925" y="620713"/>
            <a:ext cx="3960813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Interdisciplinary project with physicists, MARIARC, Royal Liverpool University Hospital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£1.1M knowledge exchange project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Compton camera for SPECT with capabilities in MRI scanner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9mm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Si(Li)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scatterer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20mm 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analyser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Siemens MAGNETOM 1.5T symphony scanner</a:t>
            </a:r>
          </a:p>
          <a:p>
            <a:pPr marL="342900" indent="-342900">
              <a:spcBef>
                <a:spcPct val="20000"/>
              </a:spcBef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6320561" y="5879976"/>
            <a:ext cx="278794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NIM A604 Issue 1-2 (2009) 351-354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2051720" y="6263099"/>
            <a:ext cx="716574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International Conference on applications of nuclear techniques.  AIP conference proceedings Volume 1194 (2009) 90-95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Security: The Distinguish Project 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9" descr="Distinguish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6057900"/>
            <a:ext cx="1143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214313" y="928688"/>
            <a:ext cx="900112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r>
              <a:rPr lang="en-GB" sz="2000" dirty="0">
                <a:latin typeface="Calibri" pitchFamily="34" charset="0"/>
              </a:rPr>
              <a:t> Explosives (illicit substances) contain characteristic combinations of light elements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dirty="0">
                <a:latin typeface="Calibri" pitchFamily="34" charset="0"/>
              </a:rPr>
              <a:t>	</a:t>
            </a: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- carbon, nitrogen, oxygen, hydrogen</a:t>
            </a: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endParaRPr lang="en-GB" sz="2000" dirty="0">
              <a:latin typeface="Calibri" pitchFamily="34" charset="0"/>
            </a:endParaRP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r>
              <a:rPr lang="en-GB" sz="2000" dirty="0">
                <a:latin typeface="Calibri" pitchFamily="34" charset="0"/>
              </a:rPr>
              <a:t> Emission of characteristic gamma rays stimulated by neutron interrogation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	- Oxygen : 6.13MeV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	- Carbon : 4.43MeV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	- Nitrogen : 5.11MeV, 2.31MeV, 1.64MeV</a:t>
            </a: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endParaRPr lang="en-GB" sz="2000" dirty="0">
              <a:latin typeface="Calibri" pitchFamily="34" charset="0"/>
            </a:endParaRP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r>
              <a:rPr lang="en-GB" sz="2000" dirty="0">
                <a:latin typeface="Calibri" pitchFamily="34" charset="0"/>
              </a:rPr>
              <a:t> Pulsed Fast Neutron Analysis (PFNA)</a:t>
            </a:r>
            <a:endParaRPr lang="en-GB" sz="2000" b="1" i="1" dirty="0">
              <a:solidFill>
                <a:srgbClr val="221488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	- gamma-ray detection and imaging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 dirty="0">
                <a:solidFill>
                  <a:srgbClr val="221488"/>
                </a:solidFill>
                <a:latin typeface="Calibri" pitchFamily="34" charset="0"/>
              </a:rPr>
              <a:t>	- digital processing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214313" y="865188"/>
            <a:ext cx="90011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r>
              <a:rPr lang="en-GB" sz="2000">
                <a:latin typeface="Calibri" pitchFamily="34" charset="0"/>
              </a:rPr>
              <a:t> Identification of illicit material primarily through </a:t>
            </a:r>
            <a:r>
              <a:rPr lang="en-GB" sz="2000" b="1" i="1">
                <a:solidFill>
                  <a:srgbClr val="221488"/>
                </a:solidFill>
                <a:latin typeface="Calibri" pitchFamily="34" charset="0"/>
              </a:rPr>
              <a:t>gamma-ray fingerprinting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>
                <a:solidFill>
                  <a:srgbClr val="221488"/>
                </a:solidFill>
                <a:latin typeface="Calibri" pitchFamily="34" charset="0"/>
              </a:rPr>
              <a:t>	- capture gamma rays</a:t>
            </a:r>
          </a:p>
          <a:p>
            <a:pPr>
              <a:lnSpc>
                <a:spcPct val="150000"/>
              </a:lnSpc>
              <a:buSzPct val="105000"/>
            </a:pPr>
            <a:r>
              <a:rPr lang="en-GB" sz="2000" b="1" i="1">
                <a:solidFill>
                  <a:srgbClr val="221488"/>
                </a:solidFill>
                <a:latin typeface="Calibri" pitchFamily="34" charset="0"/>
              </a:rPr>
              <a:t>	- inelastic scatter gamma rays</a:t>
            </a: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endParaRPr lang="en-GB" sz="2000" b="1" i="1">
              <a:solidFill>
                <a:srgbClr val="221488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SzPct val="105000"/>
              <a:buFont typeface="Arial" pitchFamily="34" charset="0"/>
              <a:buChar char="•"/>
            </a:pPr>
            <a:r>
              <a:rPr lang="en-GB" sz="2000">
                <a:latin typeface="Calibri" pitchFamily="34" charset="0"/>
              </a:rPr>
              <a:t> Characteristic prompt gamma rays from light elements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3332163"/>
            <a:ext cx="4216400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8525" y="3340100"/>
            <a:ext cx="42195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Material Identification 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0" y="571500"/>
            <a:ext cx="4929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bg1"/>
                </a:solidFill>
                <a:latin typeface="+mj-lt"/>
                <a:cs typeface="Arial" charset="0"/>
              </a:rPr>
              <a:t>DISTINGUISH (PFNA)</a:t>
            </a:r>
            <a:endParaRPr lang="en-US" sz="36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pic>
        <p:nvPicPr>
          <p:cNvPr id="9219" name="Picture 3" descr="C:\Users\Ren\Desktop\luggage2.jpg"/>
          <p:cNvPicPr>
            <a:picLocks noChangeAspect="1" noChangeArrowheads="1"/>
          </p:cNvPicPr>
          <p:nvPr/>
        </p:nvPicPr>
        <p:blipFill>
          <a:blip r:embed="rId4" cstate="print">
            <a:lum bright="44000"/>
          </a:blip>
          <a:srcRect/>
          <a:stretch>
            <a:fillRect/>
          </a:stretch>
        </p:blipFill>
        <p:spPr bwMode="auto">
          <a:xfrm>
            <a:off x="4346575" y="1643063"/>
            <a:ext cx="25431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 bwMode="auto">
          <a:xfrm rot="16200000" flipH="1">
            <a:off x="4129881" y="3098007"/>
            <a:ext cx="1671637" cy="19050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rot="16200000" flipH="1">
            <a:off x="6084888" y="2471738"/>
            <a:ext cx="1457325" cy="85725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 flipV="1">
            <a:off x="4879975" y="1785938"/>
            <a:ext cx="1885950" cy="64770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V="1">
            <a:off x="5056188" y="3214688"/>
            <a:ext cx="1809750" cy="828675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>
            <a:off x="4413250" y="2357438"/>
            <a:ext cx="461963" cy="90487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auto">
          <a:xfrm>
            <a:off x="6237288" y="1714500"/>
            <a:ext cx="519112" cy="61913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 flipV="1">
            <a:off x="4422775" y="1714500"/>
            <a:ext cx="1819275" cy="614363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rot="16200000" flipH="1">
            <a:off x="3720307" y="3045619"/>
            <a:ext cx="1538287" cy="161925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>
            <a:off x="4579938" y="3857625"/>
            <a:ext cx="471487" cy="20955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 bwMode="auto">
          <a:xfrm>
            <a:off x="6143636" y="2143116"/>
            <a:ext cx="566056" cy="566174"/>
          </a:xfrm>
          <a:prstGeom prst="ellipse">
            <a:avLst/>
          </a:prstGeom>
          <a:solidFill>
            <a:srgbClr val="FF0000">
              <a:alpha val="67000"/>
            </a:srgbClr>
          </a:solidFill>
          <a:ln>
            <a:noFill/>
          </a:ln>
          <a:effectLst>
            <a:innerShdw blurRad="355600" dist="317500" dir="9540000">
              <a:prstClr val="black">
                <a:alpha val="63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Group 109"/>
          <p:cNvGrpSpPr/>
          <p:nvPr/>
        </p:nvGrpSpPr>
        <p:grpSpPr>
          <a:xfrm rot="719178">
            <a:off x="685972" y="1619608"/>
            <a:ext cx="1931649" cy="890587"/>
            <a:chOff x="702014" y="2876550"/>
            <a:chExt cx="1931649" cy="890587"/>
          </a:xfrm>
          <a:effectLst/>
          <a:scene3d>
            <a:camera prst="orthographicFront"/>
            <a:lightRig rig="soft" dir="t"/>
          </a:scene3d>
        </p:grpSpPr>
        <p:sp>
          <p:nvSpPr>
            <p:cNvPr id="78" name="Can 77"/>
            <p:cNvSpPr/>
            <p:nvPr/>
          </p:nvSpPr>
          <p:spPr>
            <a:xfrm rot="5400000">
              <a:off x="994227" y="2605315"/>
              <a:ext cx="856343" cy="1422400"/>
            </a:xfrm>
            <a:prstGeom prst="can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669143" y="2876550"/>
              <a:ext cx="478971" cy="890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Isosceles Triangle 84"/>
            <p:cNvSpPr/>
            <p:nvPr/>
          </p:nvSpPr>
          <p:spPr>
            <a:xfrm rot="5400000">
              <a:off x="1713810" y="2843900"/>
              <a:ext cx="856342" cy="943428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365829" y="3186113"/>
              <a:ext cx="267834" cy="3000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Can 86"/>
            <p:cNvSpPr/>
            <p:nvPr/>
          </p:nvSpPr>
          <p:spPr>
            <a:xfrm rot="5400000">
              <a:off x="806279" y="2784196"/>
              <a:ext cx="856343" cy="1064874"/>
            </a:xfrm>
            <a:prstGeom prst="can">
              <a:avLst/>
            </a:prstGeom>
            <a:noFill/>
            <a:ln w="12700" cmpd="sng">
              <a:solidFill>
                <a:schemeClr val="tx1"/>
              </a:solidFill>
              <a:prstDash val="sysDash"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1681163" y="2883694"/>
              <a:ext cx="685800" cy="311943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sp3d prstMaterial="matte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1678781" y="3431382"/>
              <a:ext cx="690561" cy="307180"/>
            </a:xfrm>
            <a:prstGeom prst="line">
              <a:avLst/>
            </a:prstGeom>
            <a:ln w="15875" cmpd="sng">
              <a:solidFill>
                <a:schemeClr val="tx1"/>
              </a:solidFill>
              <a:prstDash val="sysDash"/>
            </a:ln>
            <a:sp3d prstMaterial="matte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2244954" y="3318899"/>
              <a:ext cx="238124" cy="1132"/>
            </a:xfrm>
            <a:prstGeom prst="line">
              <a:avLst/>
            </a:prstGeom>
            <a:ln w="15875">
              <a:solidFill>
                <a:schemeClr val="tx1"/>
              </a:solidFill>
              <a:prstDash val="sysDash"/>
            </a:ln>
            <a:sp3d prstMaterial="matte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67"/>
          <p:cNvGrpSpPr>
            <a:grpSpLocks/>
          </p:cNvGrpSpPr>
          <p:nvPr/>
        </p:nvGrpSpPr>
        <p:grpSpPr bwMode="auto">
          <a:xfrm rot="345489">
            <a:off x="644525" y="5075238"/>
            <a:ext cx="1519238" cy="935037"/>
            <a:chOff x="1782822" y="5674281"/>
            <a:chExt cx="1520187" cy="934960"/>
          </a:xfrm>
        </p:grpSpPr>
        <p:sp>
          <p:nvSpPr>
            <p:cNvPr id="250" name="Can 249"/>
            <p:cNvSpPr/>
            <p:nvPr/>
          </p:nvSpPr>
          <p:spPr>
            <a:xfrm rot="3333676" flipH="1">
              <a:off x="1696657" y="6174445"/>
              <a:ext cx="488910" cy="347879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9" name="Can 248"/>
            <p:cNvSpPr/>
            <p:nvPr/>
          </p:nvSpPr>
          <p:spPr>
            <a:xfrm rot="3333676" flipH="1">
              <a:off x="2345444" y="5205950"/>
              <a:ext cx="488910" cy="1394696"/>
            </a:xfrm>
            <a:prstGeom prst="can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9234" name="TextBox 379"/>
          <p:cNvSpPr txBox="1">
            <a:spLocks noChangeArrowheads="1"/>
          </p:cNvSpPr>
          <p:nvPr/>
        </p:nvSpPr>
        <p:spPr bwMode="auto">
          <a:xfrm>
            <a:off x="1500188" y="5572125"/>
            <a:ext cx="2630487" cy="369888"/>
          </a:xfrm>
          <a:prstGeom prst="rect">
            <a:avLst/>
          </a:prstGeom>
          <a:solidFill>
            <a:srgbClr val="22148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Calibri" pitchFamily="34" charset="0"/>
              </a:rPr>
              <a:t>pulsed neutron source</a:t>
            </a:r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35" name="TextBox 380"/>
          <p:cNvSpPr txBox="1">
            <a:spLocks noChangeArrowheads="1"/>
          </p:cNvSpPr>
          <p:nvPr/>
        </p:nvSpPr>
        <p:spPr bwMode="auto">
          <a:xfrm>
            <a:off x="6729413" y="1214438"/>
            <a:ext cx="1035050" cy="369887"/>
          </a:xfrm>
          <a:prstGeom prst="rect">
            <a:avLst/>
          </a:prstGeom>
          <a:solidFill>
            <a:srgbClr val="22148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Calibri" pitchFamily="34" charset="0"/>
              </a:rPr>
              <a:t>luggage</a:t>
            </a:r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36" name="TextBox 381"/>
          <p:cNvSpPr txBox="1">
            <a:spLocks noChangeArrowheads="1"/>
          </p:cNvSpPr>
          <p:nvPr/>
        </p:nvSpPr>
        <p:spPr bwMode="auto">
          <a:xfrm>
            <a:off x="257175" y="714375"/>
            <a:ext cx="1154113" cy="646113"/>
          </a:xfrm>
          <a:prstGeom prst="rect">
            <a:avLst/>
          </a:prstGeom>
          <a:solidFill>
            <a:srgbClr val="22148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  <a:latin typeface="Calibri" pitchFamily="34" charset="0"/>
              </a:rPr>
              <a:t>neutron detector</a:t>
            </a:r>
            <a:endParaRPr lang="en-US" b="1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6818313" y="4429125"/>
            <a:ext cx="2278062" cy="1814513"/>
            <a:chOff x="6818313" y="4973638"/>
            <a:chExt cx="2278062" cy="1814512"/>
          </a:xfrm>
        </p:grpSpPr>
        <p:sp>
          <p:nvSpPr>
            <p:cNvPr id="9258" name="TextBox 385"/>
            <p:cNvSpPr txBox="1">
              <a:spLocks noChangeArrowheads="1"/>
            </p:cNvSpPr>
            <p:nvPr/>
          </p:nvSpPr>
          <p:spPr bwMode="auto">
            <a:xfrm>
              <a:off x="7827963" y="5688018"/>
              <a:ext cx="1268412" cy="646113"/>
            </a:xfrm>
            <a:prstGeom prst="rect">
              <a:avLst/>
            </a:prstGeom>
            <a:solidFill>
              <a:srgbClr val="22148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b="1">
                  <a:solidFill>
                    <a:schemeClr val="bg1"/>
                  </a:solidFill>
                  <a:latin typeface="Symbol" pitchFamily="18" charset="2"/>
                </a:rPr>
                <a:t>g</a:t>
              </a:r>
              <a:r>
                <a:rPr lang="en-GB" b="1">
                  <a:solidFill>
                    <a:schemeClr val="bg1"/>
                  </a:solidFill>
                  <a:latin typeface="Calibri" pitchFamily="34" charset="0"/>
                </a:rPr>
                <a:t>-ray detectors</a:t>
              </a:r>
              <a:endParaRPr lang="en-US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5" name="Cube 34"/>
            <p:cNvSpPr/>
            <p:nvPr/>
          </p:nvSpPr>
          <p:spPr>
            <a:xfrm flipH="1">
              <a:off x="6818313" y="5778501"/>
              <a:ext cx="930275" cy="1009649"/>
            </a:xfrm>
            <a:prstGeom prst="cube">
              <a:avLst>
                <a:gd name="adj" fmla="val 19915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Cube 35"/>
            <p:cNvSpPr/>
            <p:nvPr/>
          </p:nvSpPr>
          <p:spPr>
            <a:xfrm flipH="1">
              <a:off x="6826250" y="4981576"/>
              <a:ext cx="930275" cy="407987"/>
            </a:xfrm>
            <a:prstGeom prst="cube">
              <a:avLst>
                <a:gd name="adj" fmla="val 47366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Straight Connector 37"/>
            <p:cNvCxnSpPr/>
            <p:nvPr/>
          </p:nvCxnSpPr>
          <p:spPr>
            <a:xfrm rot="5400000">
              <a:off x="6751637" y="6376988"/>
              <a:ext cx="804863" cy="476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6953251" y="6349999"/>
              <a:ext cx="804862" cy="47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7153275" y="6370637"/>
              <a:ext cx="804863" cy="47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V="1">
              <a:off x="6958012" y="5762626"/>
              <a:ext cx="201613" cy="1920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7188200" y="5783263"/>
              <a:ext cx="176213" cy="17621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>
              <a:off x="7378700" y="5780088"/>
              <a:ext cx="176213" cy="17621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V="1">
              <a:off x="6888163" y="5865813"/>
              <a:ext cx="763587" cy="31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6507162" y="6265863"/>
              <a:ext cx="792163" cy="476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 flipV="1">
              <a:off x="6881813" y="5027613"/>
              <a:ext cx="720725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10800000" flipV="1">
              <a:off x="6946900" y="5081588"/>
              <a:ext cx="722313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0800000" flipV="1">
              <a:off x="7000875" y="5130801"/>
              <a:ext cx="722313" cy="158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7036594" y="5277644"/>
              <a:ext cx="217488" cy="31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>
              <a:off x="7173119" y="5277645"/>
              <a:ext cx="215900" cy="476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400000">
              <a:off x="7489032" y="5282406"/>
              <a:ext cx="215900" cy="47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5400000">
              <a:off x="7325519" y="5276057"/>
              <a:ext cx="217487" cy="31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16200000" flipH="1">
              <a:off x="6956425" y="4979988"/>
              <a:ext cx="204788" cy="1920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16200000" flipH="1">
              <a:off x="7092950" y="4989513"/>
              <a:ext cx="204788" cy="1920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rot="16200000" flipH="1">
              <a:off x="7265194" y="4996657"/>
              <a:ext cx="204787" cy="1936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16200000" flipH="1">
              <a:off x="7412831" y="4982370"/>
              <a:ext cx="206375" cy="1920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5400000">
              <a:off x="6869113" y="5253038"/>
              <a:ext cx="217487" cy="476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5400000">
              <a:off x="6815932" y="5196682"/>
              <a:ext cx="217487" cy="31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rot="5400000">
              <a:off x="6759575" y="5143501"/>
              <a:ext cx="217488" cy="476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15"/>
          <p:cNvGrpSpPr>
            <a:grpSpLocks/>
          </p:cNvGrpSpPr>
          <p:nvPr/>
        </p:nvGrpSpPr>
        <p:grpSpPr bwMode="auto">
          <a:xfrm>
            <a:off x="2239963" y="4665663"/>
            <a:ext cx="630237" cy="406400"/>
            <a:chOff x="2298700" y="4738039"/>
            <a:chExt cx="628804" cy="405461"/>
          </a:xfrm>
        </p:grpSpPr>
        <p:sp>
          <p:nvSpPr>
            <p:cNvPr id="112" name="Oval 111"/>
            <p:cNvSpPr/>
            <p:nvPr/>
          </p:nvSpPr>
          <p:spPr>
            <a:xfrm>
              <a:off x="2298700" y="5016500"/>
              <a:ext cx="114300" cy="127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2463800" y="4920166"/>
              <a:ext cx="114300" cy="127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2638502" y="4827244"/>
              <a:ext cx="114300" cy="127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2813204" y="4738039"/>
              <a:ext cx="114300" cy="127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126" name="Straight Arrow Connector 125"/>
          <p:cNvCxnSpPr/>
          <p:nvPr/>
        </p:nvCxnSpPr>
        <p:spPr>
          <a:xfrm rot="16200000" flipH="1">
            <a:off x="6284913" y="3019425"/>
            <a:ext cx="1073150" cy="434975"/>
          </a:xfrm>
          <a:prstGeom prst="straightConnector1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Oval 132"/>
          <p:cNvSpPr/>
          <p:nvPr/>
        </p:nvSpPr>
        <p:spPr>
          <a:xfrm>
            <a:off x="6066944" y="2380327"/>
            <a:ext cx="130628" cy="11611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0" y="-142900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Concept  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44" name="Picture 9" descr="Distinguish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6057900"/>
            <a:ext cx="1143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2983 L 0.39931 -0.3648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2451 L 0.03194 0.1581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3398 L -0.41181 -0.0298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Environmental and Decommissioning Assaying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23528" y="832644"/>
            <a:ext cx="84249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What, where, how much?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BAE submarine nuclear reactor, terrorist threat reduction,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national nuclear laboratory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Produce images to gauge possible contamination using a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portable gamma ray spectrometer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Layers of CZT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l="5271" r="8860" b="7219"/>
          <a:stretch>
            <a:fillRect/>
          </a:stretch>
        </p:blipFill>
        <p:spPr bwMode="auto">
          <a:xfrm>
            <a:off x="3815408" y="3068960"/>
            <a:ext cx="5328592" cy="346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528" y="3559656"/>
            <a:ext cx="338437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Courier New" pitchFamily="49" charset="0"/>
              <a:buChar char="o"/>
              <a:defRPr/>
            </a:pPr>
            <a:r>
              <a:rPr lang="en-GB" sz="2400" dirty="0">
                <a:latin typeface="+mn-lt"/>
                <a:cs typeface="Arial" charset="0"/>
              </a:rPr>
              <a:t> The </a:t>
            </a:r>
            <a:r>
              <a:rPr lang="en-GB" sz="2400" dirty="0" err="1">
                <a:latin typeface="+mn-lt"/>
                <a:cs typeface="Arial" charset="0"/>
              </a:rPr>
              <a:t>PorGamRayS</a:t>
            </a:r>
            <a:r>
              <a:rPr lang="en-GB" sz="2400" dirty="0">
                <a:latin typeface="+mn-lt"/>
                <a:cs typeface="Arial" charset="0"/>
              </a:rPr>
              <a:t> </a:t>
            </a:r>
            <a:endParaRPr lang="en-GB" sz="2400" dirty="0" smtClean="0">
              <a:cs typeface="Arial" charset="0"/>
            </a:endParaRPr>
          </a:p>
          <a:p>
            <a:pPr>
              <a:defRPr/>
            </a:pPr>
            <a:r>
              <a:rPr lang="en-GB" sz="2400" dirty="0" smtClean="0">
                <a:latin typeface="+mn-lt"/>
                <a:cs typeface="Arial" charset="0"/>
              </a:rPr>
              <a:t>    project </a:t>
            </a:r>
            <a:r>
              <a:rPr lang="en-GB" sz="2400" dirty="0">
                <a:latin typeface="+mn-lt"/>
                <a:cs typeface="Arial" charset="0"/>
              </a:rPr>
              <a:t>is developing a </a:t>
            </a:r>
            <a:endParaRPr lang="en-GB" sz="2400" dirty="0" smtClean="0">
              <a:latin typeface="+mn-lt"/>
              <a:cs typeface="Arial" charset="0"/>
            </a:endParaRPr>
          </a:p>
          <a:p>
            <a:pPr>
              <a:defRPr/>
            </a:pPr>
            <a:r>
              <a:rPr lang="en-GB" sz="2400" dirty="0" smtClean="0">
                <a:cs typeface="Arial" charset="0"/>
              </a:rPr>
              <a:t>    </a:t>
            </a:r>
            <a:r>
              <a:rPr lang="en-GB" sz="2400" dirty="0" smtClean="0">
                <a:latin typeface="+mn-lt"/>
                <a:cs typeface="Arial" charset="0"/>
              </a:rPr>
              <a:t>portable </a:t>
            </a:r>
            <a:r>
              <a:rPr lang="en-GB" sz="2400" dirty="0">
                <a:latin typeface="+mn-lt"/>
                <a:cs typeface="Arial" charset="0"/>
              </a:rPr>
              <a:t>gamma-ray </a:t>
            </a:r>
            <a:r>
              <a:rPr lang="en-GB" sz="2400" dirty="0" smtClean="0">
                <a:latin typeface="+mn-lt"/>
                <a:cs typeface="Arial" charset="0"/>
              </a:rPr>
              <a:t> </a:t>
            </a:r>
          </a:p>
          <a:p>
            <a:pPr>
              <a:defRPr/>
            </a:pPr>
            <a:r>
              <a:rPr lang="en-GB" sz="2400" dirty="0" smtClean="0">
                <a:cs typeface="Arial" charset="0"/>
              </a:rPr>
              <a:t>    </a:t>
            </a:r>
            <a:r>
              <a:rPr lang="en-GB" sz="2400" dirty="0" smtClean="0">
                <a:latin typeface="+mn-lt"/>
                <a:cs typeface="Arial" charset="0"/>
              </a:rPr>
              <a:t>spectrometer </a:t>
            </a:r>
            <a:r>
              <a:rPr lang="en-GB" sz="2400" dirty="0">
                <a:latin typeface="+mn-lt"/>
                <a:cs typeface="Arial" charset="0"/>
              </a:rPr>
              <a:t>with </a:t>
            </a:r>
            <a:endParaRPr lang="en-GB" sz="2400" dirty="0" smtClean="0">
              <a:latin typeface="+mn-lt"/>
              <a:cs typeface="Arial" charset="0"/>
            </a:endParaRPr>
          </a:p>
          <a:p>
            <a:pPr>
              <a:defRPr/>
            </a:pPr>
            <a:r>
              <a:rPr lang="en-GB" sz="2400" dirty="0" smtClean="0">
                <a:cs typeface="Arial" charset="0"/>
              </a:rPr>
              <a:t>    </a:t>
            </a:r>
            <a:r>
              <a:rPr lang="en-GB" sz="2400" dirty="0" smtClean="0">
                <a:latin typeface="+mn-lt"/>
                <a:cs typeface="Arial" charset="0"/>
              </a:rPr>
              <a:t>Compton </a:t>
            </a:r>
            <a:r>
              <a:rPr lang="en-GB" sz="2400" dirty="0">
                <a:latin typeface="+mn-lt"/>
                <a:cs typeface="Arial" charset="0"/>
              </a:rPr>
              <a:t>imaging </a:t>
            </a:r>
            <a:endParaRPr lang="en-GB" sz="2400" dirty="0" smtClean="0">
              <a:latin typeface="+mn-lt"/>
              <a:cs typeface="Arial" charset="0"/>
            </a:endParaRPr>
          </a:p>
          <a:p>
            <a:pPr>
              <a:defRPr/>
            </a:pPr>
            <a:r>
              <a:rPr lang="en-GB" sz="2400" dirty="0" smtClean="0">
                <a:cs typeface="Arial" charset="0"/>
              </a:rPr>
              <a:t>    </a:t>
            </a:r>
            <a:r>
              <a:rPr lang="en-GB" sz="2400" dirty="0" smtClean="0">
                <a:latin typeface="+mn-lt"/>
                <a:cs typeface="Arial" charset="0"/>
              </a:rPr>
              <a:t>capability </a:t>
            </a:r>
            <a:r>
              <a:rPr lang="en-GB" sz="2400" dirty="0">
                <a:latin typeface="+mn-lt"/>
                <a:cs typeface="Arial" charset="0"/>
              </a:rPr>
              <a:t>(60keV – </a:t>
            </a:r>
            <a:endParaRPr lang="en-GB" sz="2400" dirty="0" smtClean="0">
              <a:latin typeface="+mn-lt"/>
              <a:cs typeface="Arial" charset="0"/>
            </a:endParaRPr>
          </a:p>
          <a:p>
            <a:pPr>
              <a:defRPr/>
            </a:pPr>
            <a:r>
              <a:rPr lang="en-GB" sz="2400" dirty="0" smtClean="0">
                <a:cs typeface="Arial" charset="0"/>
              </a:rPr>
              <a:t>    </a:t>
            </a:r>
            <a:r>
              <a:rPr lang="en-GB" sz="2400" dirty="0" smtClean="0">
                <a:latin typeface="+mn-lt"/>
                <a:cs typeface="Arial" charset="0"/>
              </a:rPr>
              <a:t>2MeV</a:t>
            </a:r>
            <a:r>
              <a:rPr lang="en-GB" sz="2400" dirty="0">
                <a:latin typeface="+mn-lt"/>
                <a:cs typeface="Arial" charset="0"/>
              </a:rPr>
              <a:t>)</a:t>
            </a:r>
            <a:endParaRPr lang="en-US" sz="2400" dirty="0"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142900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6386513" y="6488113"/>
            <a:ext cx="279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H.C.Boston@liverpool.ac.uk</a:t>
            </a:r>
            <a:endParaRPr lang="en-US">
              <a:latin typeface="Calibri" pitchFamily="34" charset="0"/>
            </a:endParaRP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571500" y="902325"/>
            <a:ext cx="81438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Innovations to detector technology from Nuclear </a:t>
            </a: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Physics leads </a:t>
            </a:r>
            <a:endParaRPr lang="en-GB" sz="24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to </a:t>
            </a: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benefits in </a:t>
            </a: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society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Detector development in Nuclear Physics coupled with PSA </a:t>
            </a:r>
          </a:p>
          <a:p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and gamma ray tracking leads to a better insight into the    </a:t>
            </a:r>
          </a:p>
          <a:p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internal structure of the nucleus</a:t>
            </a:r>
            <a:endParaRPr lang="en-GB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Applications include medical imaging, </a:t>
            </a:r>
            <a:r>
              <a:rPr lang="en-GB" sz="2400" dirty="0" err="1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secuirty</a:t>
            </a: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nuclear </a:t>
            </a:r>
          </a:p>
          <a:p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decommissioning and environmental assaying </a:t>
            </a:r>
          </a:p>
          <a:p>
            <a:pPr>
              <a:buFontTx/>
              <a:buChar char="•"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Different types of position sensitive semiconductor detectors </a:t>
            </a:r>
          </a:p>
          <a:p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required depending on the application</a:t>
            </a:r>
            <a:endParaRPr lang="en-GB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Higher efficiency leads to higher throughput of </a:t>
            </a:r>
          </a:p>
          <a:p>
            <a:pPr lvl="1"/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patient or lower </a:t>
            </a: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doses</a:t>
            </a:r>
          </a:p>
          <a:p>
            <a:pPr lvl="1">
              <a:buFont typeface="Arial" pitchFamily="34" charset="0"/>
              <a:buChar char="•"/>
            </a:pPr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3D image shows what and where in space radioactive </a:t>
            </a:r>
          </a:p>
          <a:p>
            <a:pPr lvl="1"/>
            <a:r>
              <a:rPr lang="en-GB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material is</a:t>
            </a:r>
            <a:endParaRPr lang="en-GB" sz="24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en-GB" sz="24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642938" y="1000125"/>
            <a:ext cx="7715250" cy="16619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 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A.J. Boston</a:t>
            </a:r>
            <a:r>
              <a:rPr lang="en-GB" b="1" baseline="30000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P. Cole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(1)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</a:t>
            </a:r>
            <a:r>
              <a:rPr lang="en-GB" b="1" dirty="0" err="1">
                <a:solidFill>
                  <a:schemeClr val="tx2"/>
                </a:solidFill>
                <a:latin typeface="Palatino Linotype" pitchFamily="18" charset="0"/>
                <a:cs typeface="+mn-cs"/>
              </a:rPr>
              <a:t>J.R.Cresswell</a:t>
            </a:r>
            <a:r>
              <a:rPr lang="en-GB" b="1" baseline="30000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 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J</a:t>
            </a:r>
            <a:r>
              <a:rPr lang="en-US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. </a:t>
            </a:r>
            <a:r>
              <a:rPr lang="en-US" b="1" dirty="0" err="1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Dormand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 (1)</a:t>
            </a:r>
            <a:r>
              <a:rPr lang="en-US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F. </a:t>
            </a:r>
            <a:r>
              <a:rPr lang="en-US" b="1" dirty="0" err="1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Filmer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(1)</a:t>
            </a:r>
            <a:r>
              <a:rPr lang="en-US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L.J</a:t>
            </a:r>
            <a:r>
              <a:rPr lang="en-US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. Harness</a:t>
            </a:r>
            <a:r>
              <a:rPr lang="en-GB" b="1" baseline="30000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M. Jones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D.S. Judson 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P.J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. Nolan</a:t>
            </a:r>
            <a:r>
              <a:rPr lang="en-GB" b="1" baseline="30000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GB" b="1" dirty="0" err="1" smtClean="0">
                <a:solidFill>
                  <a:schemeClr val="tx2"/>
                </a:solidFill>
                <a:latin typeface="Palatino Linotype" pitchFamily="18" charset="0"/>
              </a:rPr>
              <a:t>D.C.Oxley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(1)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D.P</a:t>
            </a:r>
            <a:r>
              <a:rPr lang="en-GB" b="1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. </a:t>
            </a:r>
            <a:r>
              <a:rPr lang="en-GB" b="1" dirty="0" err="1">
                <a:solidFill>
                  <a:schemeClr val="tx2"/>
                </a:solidFill>
                <a:latin typeface="Palatino Linotype" pitchFamily="18" charset="0"/>
                <a:cs typeface="+mn-cs"/>
              </a:rPr>
              <a:t>Scraggs</a:t>
            </a:r>
            <a:r>
              <a:rPr lang="en-GB" b="1" baseline="30000" dirty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 A. Sweeney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(1)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, </a:t>
            </a:r>
            <a:endParaRPr lang="en-GB" b="1" baseline="30000" dirty="0">
              <a:solidFill>
                <a:schemeClr val="tx2"/>
              </a:solidFill>
              <a:latin typeface="Palatino Linotype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 I. Lazarus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  <a:cs typeface="+mn-cs"/>
              </a:rPr>
              <a:t>(2)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</a:rPr>
              <a:t>, J. Simpson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(2) 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</a:rPr>
              <a:t>,  R.J. Cooper</a:t>
            </a:r>
            <a:r>
              <a:rPr lang="en-GB" b="1" baseline="30000" dirty="0" smtClean="0">
                <a:solidFill>
                  <a:schemeClr val="tx2"/>
                </a:solidFill>
                <a:latin typeface="Palatino Linotype" pitchFamily="18" charset="0"/>
              </a:rPr>
              <a:t>(3)</a:t>
            </a:r>
            <a:r>
              <a:rPr lang="en-GB" b="1" dirty="0" smtClean="0">
                <a:solidFill>
                  <a:schemeClr val="tx2"/>
                </a:solidFill>
                <a:latin typeface="Palatino Linotype" pitchFamily="18" charset="0"/>
              </a:rPr>
              <a:t>, A.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Andreyev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(4)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, A. Cellar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(4)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, D. Gould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(5)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, W. Bimson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(6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)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,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G. Kemp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(6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), 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T. Davidson </a:t>
            </a:r>
            <a:r>
              <a:rPr lang="en-US" b="1" baseline="30000" dirty="0" smtClean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(7)</a:t>
            </a:r>
            <a:endParaRPr lang="en-GB" b="1" baseline="30000" dirty="0" smtClean="0">
              <a:solidFill>
                <a:schemeClr val="tx2"/>
              </a:solidFill>
              <a:latin typeface="Palatino Linotype" pitchFamily="18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baseline="30000" dirty="0">
              <a:solidFill>
                <a:schemeClr val="tx2"/>
              </a:solidFill>
              <a:latin typeface="Palatino Linotype" pitchFamily="18" charset="0"/>
              <a:cs typeface="+mn-cs"/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857250" y="2714625"/>
            <a:ext cx="7215188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 b="1" i="1" dirty="0">
                <a:solidFill>
                  <a:schemeClr val="tx2"/>
                </a:solidFill>
                <a:latin typeface="Palatino Linotype" pitchFamily="18" charset="0"/>
              </a:rPr>
              <a:t>(1) Department of Physics, University of Liverpool, UK</a:t>
            </a:r>
          </a:p>
          <a:p>
            <a:pPr algn="ctr"/>
            <a:r>
              <a:rPr lang="en-GB" sz="1600" b="1" i="1" dirty="0">
                <a:solidFill>
                  <a:schemeClr val="tx2"/>
                </a:solidFill>
                <a:latin typeface="Palatino Linotype" pitchFamily="18" charset="0"/>
              </a:rPr>
              <a:t>(2) STFC </a:t>
            </a:r>
            <a:r>
              <a:rPr lang="en-GB" sz="1600" b="1" i="1" dirty="0" err="1">
                <a:solidFill>
                  <a:schemeClr val="tx2"/>
                </a:solidFill>
                <a:latin typeface="Palatino Linotype" pitchFamily="18" charset="0"/>
              </a:rPr>
              <a:t>Daresbury</a:t>
            </a:r>
            <a:r>
              <a:rPr lang="en-GB" sz="1600" b="1" i="1" dirty="0">
                <a:solidFill>
                  <a:schemeClr val="tx2"/>
                </a:solidFill>
                <a:latin typeface="Palatino Linotype" pitchFamily="18" charset="0"/>
              </a:rPr>
              <a:t>, Warrington, Cheshire, </a:t>
            </a:r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UK</a:t>
            </a: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(3) University of Tennessee, Knoxville, TN, USA</a:t>
            </a: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(4) Vancouver General Hospital, Vancouver, Canada</a:t>
            </a: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(5) Royal Liverpool University Hospital, Liverpool, UK</a:t>
            </a: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(6) MARIARC, University of Liverpool, </a:t>
            </a:r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UK</a:t>
            </a: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(7) School of Physics, University of Edinburgh, UK</a:t>
            </a:r>
            <a:endParaRPr lang="en-GB" sz="1600" b="1" i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 algn="ctr"/>
            <a:r>
              <a:rPr lang="en-GB" sz="1600" b="1" i="1" dirty="0" smtClean="0">
                <a:solidFill>
                  <a:schemeClr val="tx2"/>
                </a:solidFill>
                <a:latin typeface="Palatino Linotype" pitchFamily="18" charset="0"/>
              </a:rPr>
              <a:t> </a:t>
            </a:r>
          </a:p>
        </p:txBody>
      </p:sp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982" y="4725144"/>
            <a:ext cx="29400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994672"/>
            <a:ext cx="201136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ounded Rectangle 10"/>
          <p:cNvSpPr>
            <a:spLocks noChangeArrowheads="1"/>
          </p:cNvSpPr>
          <p:nvPr/>
        </p:nvSpPr>
        <p:spPr bwMode="auto">
          <a:xfrm>
            <a:off x="285720" y="1052736"/>
            <a:ext cx="8572500" cy="3456384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949280"/>
            <a:ext cx="2500312" cy="625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Acknowledgements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1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797152"/>
            <a:ext cx="1283635" cy="79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7" descr="img-logo-mr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5865068"/>
            <a:ext cx="17145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544513"/>
          </a:xfrm>
          <a:solidFill>
            <a:srgbClr val="000080"/>
          </a:solidFill>
          <a:ln w="38100">
            <a:solidFill>
              <a:schemeClr val="tx1"/>
            </a:solidFill>
          </a:ln>
          <a:effectLst>
            <a:outerShdw dist="107763" dir="2700000" algn="ctr" rotWithShape="0">
              <a:schemeClr val="bg2"/>
            </a:outerShdw>
          </a:effectLst>
        </p:spPr>
        <p:txBody>
          <a:bodyPr tIns="0" bIns="0"/>
          <a:lstStyle/>
          <a:p>
            <a:r>
              <a:rPr lang="en-US" sz="3200" b="1">
                <a:solidFill>
                  <a:srgbClr val="F4FF17"/>
                </a:solidFill>
              </a:rPr>
              <a:t>Doppler Broadening</a:t>
            </a:r>
          </a:p>
        </p:txBody>
      </p:sp>
      <p:pic>
        <p:nvPicPr>
          <p:cNvPr id="60422" name="Picture 6" descr="D:\Users\hscraggs\Tigress\presentation\fusion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90575"/>
            <a:ext cx="6891338" cy="2441575"/>
          </a:xfrm>
          <a:prstGeom prst="rect">
            <a:avLst/>
          </a:prstGeom>
          <a:noFill/>
        </p:spPr>
      </p:pic>
      <p:pic>
        <p:nvPicPr>
          <p:cNvPr id="60424" name="Picture 8" descr="D:\Users\hscraggs\Tigress\presentation\dsam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13" y="2927350"/>
            <a:ext cx="4930775" cy="3486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907704" y="5256609"/>
            <a:ext cx="5328592" cy="162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 b="1" dirty="0">
                <a:ea typeface="Verdana" pitchFamily="34" charset="0"/>
                <a:cs typeface="Verdana" pitchFamily="34" charset="0"/>
              </a:rPr>
              <a:t>Precision </a:t>
            </a:r>
            <a:r>
              <a:rPr lang="en-GB" sz="2400" b="1" dirty="0" smtClean="0">
                <a:latin typeface="Symbol" pitchFamily="18" charset="2"/>
                <a:ea typeface="Verdana" pitchFamily="34" charset="0"/>
                <a:cs typeface="Verdana" pitchFamily="34" charset="0"/>
              </a:rPr>
              <a:t>g</a:t>
            </a:r>
            <a:r>
              <a:rPr lang="en-GB" sz="2400" b="1" dirty="0">
                <a:ea typeface="Verdana" pitchFamily="34" charset="0"/>
                <a:cs typeface="Verdana" pitchFamily="34" charset="0"/>
              </a:rPr>
              <a:t>-ray spectroscopy with large </a:t>
            </a:r>
            <a:endParaRPr lang="en-GB" sz="2400" b="1" dirty="0" smtClean="0"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GB" sz="2400" b="1" dirty="0" smtClean="0">
                <a:ea typeface="Verdana" pitchFamily="34" charset="0"/>
                <a:cs typeface="Verdana" pitchFamily="34" charset="0"/>
              </a:rPr>
              <a:t>position sensitive detectors </a:t>
            </a:r>
            <a:r>
              <a:rPr lang="en-GB" sz="2400" b="1" dirty="0">
                <a:ea typeface="Verdana" pitchFamily="34" charset="0"/>
                <a:cs typeface="Verdana" pitchFamily="34" charset="0"/>
              </a:rPr>
              <a:t>arrays </a:t>
            </a:r>
            <a:endParaRPr lang="en-GB" sz="2400" b="1" dirty="0"/>
          </a:p>
        </p:txBody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683568" y="620688"/>
            <a:ext cx="5219186" cy="4616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GB" sz="2400" b="1" dirty="0">
                <a:latin typeface="+mj-lt"/>
              </a:rPr>
              <a:t>Nuclear Physics Research – very diverse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69304" y="1124744"/>
            <a:ext cx="883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000" dirty="0">
                <a:latin typeface="Times New Roman" pitchFamily="18" charset="0"/>
              </a:rPr>
              <a:t>Modern nuclear physics aims at extending</a:t>
            </a:r>
          </a:p>
          <a:p>
            <a:pPr eaLnBrk="1" hangingPunct="1"/>
            <a:r>
              <a:rPr lang="en-GB" sz="2000" dirty="0">
                <a:latin typeface="Times New Roman" pitchFamily="18" charset="0"/>
              </a:rPr>
              <a:t>our understanding of the atomic nucleus</a:t>
            </a:r>
          </a:p>
          <a:p>
            <a:pPr eaLnBrk="1" hangingPunct="1"/>
            <a:r>
              <a:rPr lang="en-GB" sz="2000" dirty="0">
                <a:latin typeface="Times New Roman" pitchFamily="18" charset="0"/>
              </a:rPr>
              <a:t>in two key directions: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52164" y="4077072"/>
            <a:ext cx="84963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000" dirty="0">
                <a:latin typeface="Times New Roman" pitchFamily="18" charset="0"/>
              </a:rPr>
              <a:t>In parallel nuclear physicists apply this understanding to other areas of scientific study (e.g. nuclear astrophysics – production of elements and the energy sources in stars and explosive astrophysical sites) or to everyday applications (e.g. nuclear medicine – diagnostic or treatment purposes, homeland security, </a:t>
            </a:r>
          </a:p>
          <a:p>
            <a:pPr eaLnBrk="1" hangingPunct="1"/>
            <a:r>
              <a:rPr lang="en-GB" sz="2000" dirty="0">
                <a:latin typeface="Times New Roman" pitchFamily="18" charset="0"/>
              </a:rPr>
              <a:t>environmental monitoring)</a:t>
            </a:r>
          </a:p>
        </p:txBody>
      </p:sp>
      <p:pic>
        <p:nvPicPr>
          <p:cNvPr id="39941" name="Picture 5" descr="scigi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597148"/>
            <a:ext cx="2449513" cy="3263900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03489" y="2276872"/>
            <a:ext cx="804091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GB" sz="2000" dirty="0">
                <a:latin typeface="Times New Roman" pitchFamily="18" charset="0"/>
              </a:rPr>
              <a:t>towards smaller distances by investigating the structure of the </a:t>
            </a:r>
            <a:endParaRPr lang="en-GB" sz="2000" dirty="0" smtClean="0">
              <a:latin typeface="Times New Roman" pitchFamily="18" charset="0"/>
            </a:endParaRPr>
          </a:p>
          <a:p>
            <a:pPr eaLnBrk="1" hangingPunct="1"/>
            <a:r>
              <a:rPr lang="en-GB" sz="2000" dirty="0">
                <a:latin typeface="Times New Roman" pitchFamily="18" charset="0"/>
              </a:rPr>
              <a:t>c</a:t>
            </a:r>
            <a:r>
              <a:rPr lang="en-GB" sz="2000" dirty="0" smtClean="0">
                <a:latin typeface="Times New Roman" pitchFamily="18" charset="0"/>
              </a:rPr>
              <a:t>onstituents of  </a:t>
            </a:r>
            <a:r>
              <a:rPr lang="en-GB" sz="2000" dirty="0">
                <a:latin typeface="Times New Roman" pitchFamily="18" charset="0"/>
              </a:rPr>
              <a:t>nuclei – nucleons and mesons</a:t>
            </a:r>
          </a:p>
          <a:p>
            <a:pPr eaLnBrk="1" hangingPunct="1"/>
            <a:endParaRPr lang="en-GB" sz="2000" dirty="0">
              <a:latin typeface="Times New Roman" pitchFamily="18" charset="0"/>
            </a:endParaRPr>
          </a:p>
          <a:p>
            <a:pPr eaLnBrk="1" hangingPunct="1"/>
            <a:r>
              <a:rPr lang="en-GB" sz="2000" dirty="0">
                <a:latin typeface="Times New Roman" pitchFamily="18" charset="0"/>
              </a:rPr>
              <a:t>towards larger scales by exploring the very limits of matter – </a:t>
            </a:r>
          </a:p>
          <a:p>
            <a:pPr eaLnBrk="1" hangingPunct="1"/>
            <a:r>
              <a:rPr lang="en-GB" sz="2000" dirty="0" err="1">
                <a:latin typeface="Times New Roman" pitchFamily="18" charset="0"/>
              </a:rPr>
              <a:t>Isospin</a:t>
            </a:r>
            <a:r>
              <a:rPr lang="en-GB" sz="2000" dirty="0">
                <a:latin typeface="Times New Roman" pitchFamily="18" charset="0"/>
              </a:rPr>
              <a:t> N/Z (neutron-rich), Mass (</a:t>
            </a:r>
            <a:r>
              <a:rPr lang="en-GB" sz="2000" dirty="0" err="1">
                <a:latin typeface="Times New Roman" pitchFamily="18" charset="0"/>
              </a:rPr>
              <a:t>superheavy</a:t>
            </a:r>
            <a:r>
              <a:rPr lang="en-GB" sz="2000" dirty="0">
                <a:latin typeface="Times New Roman" pitchFamily="18" charset="0"/>
              </a:rPr>
              <a:t> nuclei), Temperature and Spin</a:t>
            </a:r>
            <a:endParaRPr lang="en-GB" dirty="0">
              <a:latin typeface="Times New Roman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Questions being Investigated in NS Field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Questions being Investigated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395536" y="836712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What are the limits of nuclear existence?  What is the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heaviest element we can make and where does the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neutron-</a:t>
            </a:r>
            <a:r>
              <a:rPr lang="en-GB" sz="2800" dirty="0" err="1" smtClean="0">
                <a:latin typeface="+mj-lt"/>
                <a:ea typeface="Verdana" pitchFamily="34" charset="0"/>
                <a:cs typeface="Verdana" pitchFamily="34" charset="0"/>
              </a:rPr>
              <a:t>dripline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lie?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Do new forms of collective motion occur far from the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valley of the nuclear stability?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How does  nuclear structure evolve at the highest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 angular momentum just before the fission limit?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sz="28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baseline="-250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Need powerful state of the art detectors for </a:t>
            </a:r>
            <a:endParaRPr lang="en-GB" sz="2800" baseline="-25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TIGRESS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51520" y="692696"/>
            <a:ext cx="8568952" cy="325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TRIUMF ISAC Gamma Ray Escaped Suppressed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Spectrometer – TIGRESS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Versatile </a:t>
            </a:r>
            <a:r>
              <a:rPr lang="en-GB" sz="2800" dirty="0" smtClean="0">
                <a:latin typeface="Symbol" pitchFamily="18" charset="2"/>
                <a:ea typeface="Verdana" pitchFamily="34" charset="0"/>
                <a:cs typeface="Verdana" pitchFamily="34" charset="0"/>
              </a:rPr>
              <a:t>g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-ray spectrometer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Clover detectors – each crystal 8 segments 1 core signal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BGO detectors around each detector to suppress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 smtClean="0">
                <a:latin typeface="+mj-lt"/>
                <a:ea typeface="Verdana" pitchFamily="34" charset="0"/>
                <a:cs typeface="Verdana" pitchFamily="34" charset="0"/>
              </a:rPr>
              <a:t>  Compton scattered events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800" baseline="-25000" dirty="0" err="1" smtClean="0">
                <a:latin typeface="+mj-lt"/>
                <a:ea typeface="Verdana" pitchFamily="34" charset="0"/>
                <a:cs typeface="Verdana" pitchFamily="34" charset="0"/>
              </a:rPr>
              <a:t>hcb</a:t>
            </a:r>
            <a:r>
              <a:rPr lang="en-GB" sz="2800" baseline="-250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GB" sz="2800" baseline="-25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786314" y="2786058"/>
            <a:ext cx="4357686" cy="3155961"/>
            <a:chOff x="4014" y="1344"/>
            <a:chExt cx="1655" cy="1361"/>
          </a:xfrm>
        </p:grpSpPr>
        <p:sp>
          <p:nvSpPr>
            <p:cNvPr id="282637" name="Rectangle 13"/>
            <p:cNvSpPr>
              <a:spLocks noChangeArrowheads="1"/>
            </p:cNvSpPr>
            <p:nvPr/>
          </p:nvSpPr>
          <p:spPr bwMode="auto">
            <a:xfrm>
              <a:off x="4014" y="1344"/>
              <a:ext cx="1655" cy="13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82638" name="Picture 14" descr="AGATA_cross_section"/>
            <p:cNvPicPr>
              <a:picLocks noChangeAspect="1" noChangeArrowheads="1"/>
            </p:cNvPicPr>
            <p:nvPr/>
          </p:nvPicPr>
          <p:blipFill>
            <a:blip r:embed="rId3" cstate="print"/>
            <a:srcRect l="73491" t="20998" r="7874" b="48994"/>
            <a:stretch>
              <a:fillRect/>
            </a:stretch>
          </p:blipFill>
          <p:spPr bwMode="auto">
            <a:xfrm>
              <a:off x="4209" y="1344"/>
              <a:ext cx="1242" cy="1361"/>
            </a:xfrm>
            <a:prstGeom prst="rect">
              <a:avLst/>
            </a:prstGeom>
            <a:noFill/>
          </p:spPr>
        </p:pic>
        <p:sp>
          <p:nvSpPr>
            <p:cNvPr id="282639" name="Text Box 15"/>
            <p:cNvSpPr txBox="1">
              <a:spLocks noChangeArrowheads="1"/>
            </p:cNvSpPr>
            <p:nvPr/>
          </p:nvSpPr>
          <p:spPr bwMode="auto">
            <a:xfrm>
              <a:off x="4876" y="1662"/>
              <a:ext cx="244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GB" sz="2800" b="1">
                <a:solidFill>
                  <a:srgbClr val="FF0000"/>
                </a:solidFill>
                <a:latin typeface="Lucida Sans" pitchFamily="34" charset="0"/>
                <a:cs typeface="Times New Roman" pitchFamily="18" charset="0"/>
              </a:endParaRPr>
            </a:p>
            <a:p>
              <a:pPr eaLnBrk="0" hangingPunct="0"/>
              <a:r>
                <a:rPr lang="en-GB" sz="2800" b="1">
                  <a:solidFill>
                    <a:srgbClr val="FF0000"/>
                  </a:solidFill>
                  <a:latin typeface="Lucida Sans" pitchFamily="34" charset="0"/>
                  <a:cs typeface="Times New Roman" pitchFamily="18" charset="0"/>
                </a:rPr>
                <a:t>n</a:t>
              </a:r>
              <a:r>
                <a:rPr lang="en-GB" sz="2800" b="1" baseline="30000">
                  <a:solidFill>
                    <a:srgbClr val="FF0000"/>
                  </a:solidFill>
                  <a:latin typeface="Lucida Sans" pitchFamily="34" charset="0"/>
                  <a:cs typeface="Times New Roman" pitchFamily="18" charset="0"/>
                </a:rPr>
                <a:t>+</a:t>
              </a:r>
              <a:endParaRPr lang="en-GB" b="1">
                <a:latin typeface="Lucida Sans" pitchFamily="34" charset="0"/>
              </a:endParaRPr>
            </a:p>
          </p:txBody>
        </p:sp>
        <p:sp>
          <p:nvSpPr>
            <p:cNvPr id="282640" name="Text Box 16"/>
            <p:cNvSpPr txBox="1">
              <a:spLocks noChangeArrowheads="1"/>
            </p:cNvSpPr>
            <p:nvPr/>
          </p:nvSpPr>
          <p:spPr bwMode="auto">
            <a:xfrm>
              <a:off x="4739" y="1344"/>
              <a:ext cx="234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GB" sz="2800" b="1">
                <a:solidFill>
                  <a:srgbClr val="0000FF"/>
                </a:solidFill>
                <a:latin typeface="Lucida Sans" pitchFamily="34" charset="0"/>
                <a:cs typeface="Times New Roman" pitchFamily="18" charset="0"/>
              </a:endParaRPr>
            </a:p>
            <a:p>
              <a:pPr eaLnBrk="0" hangingPunct="0"/>
              <a:r>
                <a:rPr lang="en-GB" sz="2800" b="1">
                  <a:solidFill>
                    <a:srgbClr val="0000FF"/>
                  </a:solidFill>
                  <a:latin typeface="Lucida Sans" pitchFamily="34" charset="0"/>
                  <a:cs typeface="Times New Roman" pitchFamily="18" charset="0"/>
                </a:rPr>
                <a:t>P</a:t>
              </a:r>
              <a:r>
                <a:rPr lang="en-GB" sz="2800" b="1" baseline="30000">
                  <a:solidFill>
                    <a:srgbClr val="0000FF"/>
                  </a:solidFill>
                  <a:latin typeface="Lucida Sans" pitchFamily="34" charset="0"/>
                  <a:cs typeface="Times New Roman" pitchFamily="18" charset="0"/>
                </a:rPr>
                <a:t>+</a:t>
              </a:r>
              <a:endParaRPr lang="en-GB" b="1">
                <a:latin typeface="Lucida Sans" pitchFamily="34" charset="0"/>
              </a:endParaRPr>
            </a:p>
          </p:txBody>
        </p:sp>
        <p:sp>
          <p:nvSpPr>
            <p:cNvPr id="282641" name="Text Box 17"/>
            <p:cNvSpPr txBox="1">
              <a:spLocks noChangeArrowheads="1"/>
            </p:cNvSpPr>
            <p:nvPr/>
          </p:nvSpPr>
          <p:spPr bwMode="auto">
            <a:xfrm>
              <a:off x="4241" y="1843"/>
              <a:ext cx="49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GB" sz="1600" b="1">
                <a:solidFill>
                  <a:srgbClr val="000000"/>
                </a:solidFill>
                <a:latin typeface="Lucida Sans" pitchFamily="34" charset="0"/>
                <a:cs typeface="Times New Roman" pitchFamily="18" charset="0"/>
              </a:endParaRPr>
            </a:p>
            <a:p>
              <a:pPr eaLnBrk="0" hangingPunct="0"/>
              <a:r>
                <a:rPr lang="en-GB" sz="1600" b="1">
                  <a:solidFill>
                    <a:srgbClr val="000000"/>
                  </a:solidFill>
                  <a:latin typeface="Lucida Sans" pitchFamily="34" charset="0"/>
                  <a:cs typeface="Times New Roman" pitchFamily="18" charset="0"/>
                </a:rPr>
                <a:t>+4000V</a:t>
              </a:r>
              <a:endParaRPr lang="en-GB" sz="1600" b="1">
                <a:latin typeface="Lucida Sans" pitchFamily="34" charset="0"/>
              </a:endParaRPr>
            </a:p>
          </p:txBody>
        </p:sp>
        <p:sp>
          <p:nvSpPr>
            <p:cNvPr id="282642" name="Text Box 18"/>
            <p:cNvSpPr txBox="1">
              <a:spLocks noChangeArrowheads="1"/>
            </p:cNvSpPr>
            <p:nvPr/>
          </p:nvSpPr>
          <p:spPr bwMode="auto">
            <a:xfrm>
              <a:off x="5238" y="1798"/>
              <a:ext cx="329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GB" sz="1600" b="1">
                <a:solidFill>
                  <a:srgbClr val="000000"/>
                </a:solidFill>
                <a:latin typeface="Lucida Sans" pitchFamily="34" charset="0"/>
                <a:cs typeface="Times New Roman" pitchFamily="18" charset="0"/>
              </a:endParaRPr>
            </a:p>
            <a:p>
              <a:pPr eaLnBrk="0" hangingPunct="0"/>
              <a:r>
                <a:rPr lang="en-GB" sz="1600" b="1">
                  <a:solidFill>
                    <a:srgbClr val="000000"/>
                  </a:solidFill>
                  <a:latin typeface="Lucida Sans" pitchFamily="34" charset="0"/>
                  <a:cs typeface="Times New Roman" pitchFamily="18" charset="0"/>
                </a:rPr>
                <a:t>front</a:t>
              </a:r>
              <a:endParaRPr lang="en-GB" sz="1600" b="1">
                <a:latin typeface="Lucida Sans" pitchFamily="34" charset="0"/>
              </a:endParaRPr>
            </a:p>
          </p:txBody>
        </p:sp>
        <p:sp>
          <p:nvSpPr>
            <p:cNvPr id="282643" name="Text Box 19"/>
            <p:cNvSpPr txBox="1">
              <a:spLocks noChangeArrowheads="1"/>
            </p:cNvSpPr>
            <p:nvPr/>
          </p:nvSpPr>
          <p:spPr bwMode="auto">
            <a:xfrm>
              <a:off x="4175" y="1734"/>
              <a:ext cx="30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600" b="1">
                  <a:solidFill>
                    <a:srgbClr val="000000"/>
                  </a:solidFill>
                  <a:latin typeface="Lucida Sans" pitchFamily="34" charset="0"/>
                  <a:cs typeface="Times New Roman" pitchFamily="18" charset="0"/>
                </a:rPr>
                <a:t>back</a:t>
              </a:r>
              <a:endParaRPr lang="en-GB" sz="1600" b="1">
                <a:latin typeface="Lucida Sans" pitchFamily="34" charset="0"/>
              </a:endParaRPr>
            </a:p>
          </p:txBody>
        </p:sp>
      </p:grpSp>
      <p:sp>
        <p:nvSpPr>
          <p:cNvPr id="282630" name="Text Box 6"/>
          <p:cNvSpPr txBox="1">
            <a:spLocks noChangeArrowheads="1"/>
          </p:cNvSpPr>
          <p:nvPr/>
        </p:nvSpPr>
        <p:spPr bwMode="auto">
          <a:xfrm>
            <a:off x="539750" y="1000108"/>
            <a:ext cx="8080375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Spherical array of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180 asymmetric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detectors</a:t>
            </a:r>
          </a:p>
        </p:txBody>
      </p:sp>
      <p:pic>
        <p:nvPicPr>
          <p:cNvPr id="282633" name="Picture 9">
            <a:hlinkClick r:id="rId4"/>
          </p:cNvPr>
          <p:cNvPicPr preferRelativeResize="0">
            <a:picLocks noChangeArrowheads="1"/>
          </p:cNvPicPr>
          <p:nvPr/>
        </p:nvPicPr>
        <p:blipFill>
          <a:blip r:embed="rId5" cstate="print"/>
          <a:srcRect l="16153" t="7597" r="16409" b="3847"/>
          <a:stretch>
            <a:fillRect/>
          </a:stretch>
        </p:blipFill>
        <p:spPr bwMode="auto">
          <a:xfrm>
            <a:off x="1558915" y="5059384"/>
            <a:ext cx="15843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539750" y="4005263"/>
            <a:ext cx="8080375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Completed array -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HPGe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covers                                         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full 4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solid angle</a:t>
            </a:r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539750" y="1428736"/>
            <a:ext cx="8080375" cy="77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Each detector has a </a:t>
            </a: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36-fold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segmented outer </a:t>
            </a:r>
          </a:p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 Contact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( FWHM ~ 2keV @ 1.3MeV)</a:t>
            </a: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282644" name="Text Box 20"/>
          <p:cNvSpPr txBox="1">
            <a:spLocks noChangeArrowheads="1"/>
          </p:cNvSpPr>
          <p:nvPr/>
        </p:nvSpPr>
        <p:spPr bwMode="auto">
          <a:xfrm>
            <a:off x="522303" y="2234996"/>
            <a:ext cx="6264275" cy="1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The crystal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90mm long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40mm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Maximum                                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diameter </a:t>
            </a: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(10</a:t>
            </a:r>
            <a:r>
              <a:rPr lang="en-GB" sz="28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en-GB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taper)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AGATA Concept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-654364" y="5726370"/>
            <a:ext cx="1785994" cy="47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75"/>
          </a:xfrm>
          <a:solidFill>
            <a:srgbClr val="C22708"/>
          </a:solidFill>
        </p:spPr>
        <p:txBody>
          <a:bodyPr/>
          <a:lstStyle/>
          <a:p>
            <a:pPr algn="r"/>
            <a:r>
              <a:rPr lang="en-GB" sz="4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 Next?</a:t>
            </a:r>
            <a:endParaRPr lang="en-US" sz="40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2875" y="3571875"/>
            <a:ext cx="5214938" cy="307181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Si detector characterised 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baseline="30000" dirty="0">
                <a:latin typeface="Times New Roman" pitchFamily="18" charset="0"/>
                <a:cs typeface="Times New Roman" pitchFamily="18" charset="0"/>
              </a:rPr>
              <a:t>241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Am source – 60keV </a:t>
            </a:r>
            <a:r>
              <a:rPr lang="en-GB" sz="2400" dirty="0">
                <a:latin typeface="Symbol" pitchFamily="18" charset="2"/>
                <a:cs typeface="Times New Roman" pitchFamily="18" charset="0"/>
              </a:rPr>
              <a:t>g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-rays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1mm collimation beam moved 1mm steps in  x-y</a:t>
            </a:r>
          </a:p>
          <a:p>
            <a:pPr marL="800100" lvl="1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Preamp signal had to be amplified before it would trigger digital system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With the exception of one channel (Ch25 – not instrumented) uniform response 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214438"/>
            <a:ext cx="2667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071938" y="1357313"/>
            <a:ext cx="4643437" cy="1570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 Active Volume; 50 x 50 x 0.5mm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buFontTx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 32 strips</a:t>
            </a:r>
          </a:p>
          <a:p>
            <a:pPr>
              <a:buFontTx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 3mm pitch</a:t>
            </a:r>
          </a:p>
          <a:p>
            <a:pPr>
              <a:buFontTx/>
              <a:buChar char="•"/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 RAL preamps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4313" y="714375"/>
            <a:ext cx="8643937" cy="64293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Replace the scattering SmartPET detector with a Silicon detector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3" name="Picture 34" descr="si_scan_f1E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75" y="3186113"/>
            <a:ext cx="38576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900113" y="-31591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GB" sz="4000" b="1">
                <a:solidFill>
                  <a:schemeClr val="tx2"/>
                </a:solidFill>
                <a:latin typeface="Times New Roman" pitchFamily="18" charset="0"/>
              </a:rPr>
              <a:t>Iterative Reconstruction</a:t>
            </a:r>
            <a:endParaRPr lang="en-US" sz="40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Types of Image Reconstruction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9552" y="692696"/>
            <a:ext cx="813690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b="1" dirty="0" smtClean="0">
                <a:latin typeface="+mj-lt"/>
                <a:cs typeface="Times New Roman" pitchFamily="18" charset="0"/>
              </a:rPr>
              <a:t>Analytic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Simple back projection of cones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Real time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Suffers from artefacts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b="1" dirty="0" smtClean="0">
                <a:latin typeface="+mj-lt"/>
                <a:cs typeface="Times New Roman" pitchFamily="18" charset="0"/>
              </a:rPr>
              <a:t>Iterative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Yields higher quality images – knowledge of system and how it would respond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Not real time – (algorithm development now making </a:t>
            </a:r>
            <a:r>
              <a:rPr lang="en-GB" sz="2400" dirty="0" err="1" smtClean="0">
                <a:latin typeface="+mj-lt"/>
                <a:cs typeface="Times New Roman" pitchFamily="18" charset="0"/>
              </a:rPr>
              <a:t>realtime</a:t>
            </a:r>
            <a:r>
              <a:rPr lang="en-GB" sz="2400" dirty="0" smtClean="0">
                <a:latin typeface="+mj-lt"/>
                <a:cs typeface="Times New Roman" pitchFamily="18" charset="0"/>
              </a:rPr>
              <a:t> a possibility)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b="1" dirty="0" smtClean="0">
                <a:latin typeface="+mj-lt"/>
                <a:cs typeface="Times New Roman" pitchFamily="18" charset="0"/>
              </a:rPr>
              <a:t>Stochastic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Significantly improved performance for distributed sources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latin typeface="+mj-lt"/>
                <a:cs typeface="Times New Roman" pitchFamily="18" charset="0"/>
              </a:rPr>
              <a:t>Not real time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37756" y="1285860"/>
            <a:ext cx="4838700" cy="2611437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Low intensity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High backgrounds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Large Doppler broadening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High counting rates</a:t>
            </a:r>
          </a:p>
          <a:p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High </a:t>
            </a:r>
            <a:r>
              <a:rPr lang="en-US" sz="2800" b="1" dirty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sz="2800" b="1" dirty="0">
                <a:solidFill>
                  <a:schemeClr val="bg1"/>
                </a:solidFill>
                <a:latin typeface="Comic Sans MS" pitchFamily="66" charset="0"/>
              </a:rPr>
              <a:t>-ray multiplicities</a:t>
            </a:r>
          </a:p>
        </p:txBody>
      </p:sp>
      <p:sp>
        <p:nvSpPr>
          <p:cNvPr id="568324" name="Text Box 4"/>
          <p:cNvSpPr txBox="1">
            <a:spLocks noChangeArrowheads="1"/>
          </p:cNvSpPr>
          <p:nvPr/>
        </p:nvSpPr>
        <p:spPr bwMode="auto">
          <a:xfrm>
            <a:off x="5000628" y="4643446"/>
            <a:ext cx="2922595" cy="18158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High efficiency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High sensitivity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High throughput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Ancillary detectors</a:t>
            </a:r>
          </a:p>
        </p:txBody>
      </p:sp>
      <p:sp>
        <p:nvSpPr>
          <p:cNvPr id="568325" name="Text Box 5"/>
          <p:cNvSpPr txBox="1">
            <a:spLocks noChangeArrowheads="1"/>
          </p:cNvSpPr>
          <p:nvPr/>
        </p:nvSpPr>
        <p:spPr bwMode="auto">
          <a:xfrm>
            <a:off x="467544" y="1285860"/>
            <a:ext cx="2302233" cy="2677656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FAIR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SPIRAL2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SPES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REX-ISOLDE</a:t>
            </a:r>
          </a:p>
          <a:p>
            <a:pPr eaLnBrk="1" hangingPunct="1"/>
            <a:r>
              <a:rPr lang="en-US" sz="2800" i="0" dirty="0">
                <a:latin typeface="Times New Roman" pitchFamily="18" charset="0"/>
                <a:cs typeface="Times New Roman" pitchFamily="18" charset="0"/>
              </a:rPr>
              <a:t>EURISOL</a:t>
            </a:r>
          </a:p>
          <a:p>
            <a:pPr eaLnBrk="1" hangingPunct="1"/>
            <a:r>
              <a:rPr lang="en-GB" sz="2800" i="0" dirty="0">
                <a:latin typeface="Times New Roman" pitchFamily="18" charset="0"/>
                <a:cs typeface="Times New Roman" pitchFamily="18" charset="0"/>
              </a:rPr>
              <a:t>ECOS</a:t>
            </a:r>
            <a:endParaRPr lang="en-US" sz="2800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8326" name="Text Box 6"/>
          <p:cNvSpPr txBox="1">
            <a:spLocks noChangeArrowheads="1"/>
          </p:cNvSpPr>
          <p:nvPr/>
        </p:nvSpPr>
        <p:spPr bwMode="auto">
          <a:xfrm>
            <a:off x="327025" y="5192713"/>
            <a:ext cx="4001416" cy="584775"/>
          </a:xfrm>
          <a:prstGeom prst="rect">
            <a:avLst/>
          </a:prstGeom>
          <a:noFill/>
          <a:ln w="34925">
            <a:solidFill>
              <a:schemeClr val="dk1">
                <a:shade val="95000"/>
                <a:satMod val="105000"/>
              </a:schemeClr>
            </a:solidFill>
            <a:bevel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3200" b="1" i="0" dirty="0">
                <a:latin typeface="Times New Roman" pitchFamily="18" charset="0"/>
                <a:cs typeface="Times New Roman" pitchFamily="18" charset="0"/>
              </a:rPr>
              <a:t>Need instrumentation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24"/>
            <a:ext cx="9144000" cy="571503"/>
          </a:xfrm>
          <a:prstGeom prst="rect">
            <a:avLst/>
          </a:prstGeo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>
            <a:normAutofit fontScale="90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Experimental Conditions and Challenges  </a:t>
            </a:r>
            <a:endParaRPr lang="en-US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771800" y="2492896"/>
            <a:ext cx="1152128" cy="1588"/>
          </a:xfrm>
          <a:prstGeom prst="straightConnector1">
            <a:avLst/>
          </a:prstGeom>
          <a:ln w="1143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5868144" y="4212704"/>
            <a:ext cx="855712" cy="8384"/>
          </a:xfrm>
          <a:prstGeom prst="straightConnector1">
            <a:avLst/>
          </a:prstGeom>
          <a:ln w="1143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96" name="Rectangle 52"/>
          <p:cNvSpPr>
            <a:spLocks noChangeArrowheads="1"/>
          </p:cNvSpPr>
          <p:nvPr/>
        </p:nvSpPr>
        <p:spPr bwMode="auto">
          <a:xfrm>
            <a:off x="3419475" y="5445125"/>
            <a:ext cx="5724525" cy="1412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2625" y="333375"/>
            <a:ext cx="7777163" cy="1143000"/>
          </a:xfrm>
          <a:noFill/>
          <a:ln/>
        </p:spPr>
        <p:txBody>
          <a:bodyPr lIns="90488" tIns="44450" rIns="90488" bIns="44450">
            <a:normAutofit fontScale="90000"/>
          </a:bodyPr>
          <a:lstStyle/>
          <a:p>
            <a:r>
              <a:rPr lang="en-GB" sz="3600"/>
              <a:t>Where we work</a:t>
            </a:r>
            <a:br>
              <a:rPr lang="en-GB" sz="3600"/>
            </a:br>
            <a:r>
              <a:rPr lang="en-GB" sz="3600"/>
              <a:t>Lots of activity and opportunities</a:t>
            </a:r>
            <a:br>
              <a:rPr lang="en-GB" sz="3600"/>
            </a:br>
            <a:r>
              <a:rPr lang="en-GB" sz="3600"/>
              <a:t>Accelerator facilities</a:t>
            </a:r>
          </a:p>
        </p:txBody>
      </p:sp>
      <p:pic>
        <p:nvPicPr>
          <p:cNvPr id="15974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063" y="2387600"/>
            <a:ext cx="7302500" cy="3705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59748" name="Oval 4"/>
          <p:cNvSpPr>
            <a:spLocks noChangeArrowheads="1"/>
          </p:cNvSpPr>
          <p:nvPr/>
        </p:nvSpPr>
        <p:spPr bwMode="auto">
          <a:xfrm>
            <a:off x="2849563" y="3438525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49" name="Oval 5"/>
          <p:cNvSpPr>
            <a:spLocks noChangeArrowheads="1"/>
          </p:cNvSpPr>
          <p:nvPr/>
        </p:nvSpPr>
        <p:spPr bwMode="auto">
          <a:xfrm>
            <a:off x="4557713" y="3100388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0" name="Oval 6"/>
          <p:cNvSpPr>
            <a:spLocks noChangeArrowheads="1"/>
          </p:cNvSpPr>
          <p:nvPr/>
        </p:nvSpPr>
        <p:spPr bwMode="auto">
          <a:xfrm>
            <a:off x="4614863" y="29972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1" name="Line 7"/>
          <p:cNvSpPr>
            <a:spLocks noChangeShapeType="1"/>
          </p:cNvSpPr>
          <p:nvPr/>
        </p:nvSpPr>
        <p:spPr bwMode="auto">
          <a:xfrm flipV="1">
            <a:off x="1631950" y="3378200"/>
            <a:ext cx="1230313" cy="1835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2" name="Line 8"/>
          <p:cNvSpPr>
            <a:spLocks noChangeShapeType="1"/>
          </p:cNvSpPr>
          <p:nvPr/>
        </p:nvSpPr>
        <p:spPr bwMode="auto">
          <a:xfrm flipH="1" flipV="1">
            <a:off x="2940050" y="3541713"/>
            <a:ext cx="1471613" cy="1671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1325563" y="5040313"/>
            <a:ext cx="666750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MSU</a:t>
            </a:r>
          </a:p>
        </p:txBody>
      </p: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3994150" y="4991100"/>
            <a:ext cx="790575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ORNL</a:t>
            </a:r>
          </a:p>
        </p:txBody>
      </p:sp>
      <p:sp>
        <p:nvSpPr>
          <p:cNvPr id="159755" name="Line 11"/>
          <p:cNvSpPr>
            <a:spLocks noChangeShapeType="1"/>
          </p:cNvSpPr>
          <p:nvPr/>
        </p:nvSpPr>
        <p:spPr bwMode="auto">
          <a:xfrm flipH="1">
            <a:off x="4691063" y="2921000"/>
            <a:ext cx="6096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6" name="Rectangle 12"/>
          <p:cNvSpPr>
            <a:spLocks noChangeArrowheads="1"/>
          </p:cNvSpPr>
          <p:nvPr/>
        </p:nvSpPr>
        <p:spPr bwMode="auto">
          <a:xfrm>
            <a:off x="5218113" y="2616200"/>
            <a:ext cx="766762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CERN</a:t>
            </a:r>
          </a:p>
        </p:txBody>
      </p:sp>
      <p:sp>
        <p:nvSpPr>
          <p:cNvPr id="159757" name="Line 13"/>
          <p:cNvSpPr>
            <a:spLocks noChangeShapeType="1"/>
          </p:cNvSpPr>
          <p:nvPr/>
        </p:nvSpPr>
        <p:spPr bwMode="auto">
          <a:xfrm>
            <a:off x="3649663" y="2386013"/>
            <a:ext cx="889000" cy="687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58" name="Rectangle 14"/>
          <p:cNvSpPr>
            <a:spLocks noChangeArrowheads="1"/>
          </p:cNvSpPr>
          <p:nvPr/>
        </p:nvSpPr>
        <p:spPr bwMode="auto">
          <a:xfrm>
            <a:off x="3287713" y="2197100"/>
            <a:ext cx="882650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GANIL</a:t>
            </a:r>
          </a:p>
        </p:txBody>
      </p:sp>
      <p:sp>
        <p:nvSpPr>
          <p:cNvPr id="159759" name="Line 15"/>
          <p:cNvSpPr>
            <a:spLocks noChangeShapeType="1"/>
          </p:cNvSpPr>
          <p:nvPr/>
        </p:nvSpPr>
        <p:spPr bwMode="auto">
          <a:xfrm>
            <a:off x="4538663" y="2387600"/>
            <a:ext cx="15240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0" name="Rectangle 16"/>
          <p:cNvSpPr>
            <a:spLocks noChangeArrowheads="1"/>
          </p:cNvSpPr>
          <p:nvPr/>
        </p:nvSpPr>
        <p:spPr bwMode="auto">
          <a:xfrm>
            <a:off x="4333875" y="2006600"/>
            <a:ext cx="1152525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GSI, FAIR</a:t>
            </a:r>
          </a:p>
        </p:txBody>
      </p:sp>
      <p:sp>
        <p:nvSpPr>
          <p:cNvPr id="159761" name="Oval 17"/>
          <p:cNvSpPr>
            <a:spLocks noChangeArrowheads="1"/>
          </p:cNvSpPr>
          <p:nvPr/>
        </p:nvSpPr>
        <p:spPr bwMode="auto">
          <a:xfrm>
            <a:off x="2287588" y="30480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2" name="Line 18"/>
          <p:cNvSpPr>
            <a:spLocks noChangeShapeType="1"/>
          </p:cNvSpPr>
          <p:nvPr/>
        </p:nvSpPr>
        <p:spPr bwMode="auto">
          <a:xfrm>
            <a:off x="938213" y="2792413"/>
            <a:ext cx="13589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3" name="Rectangle 19"/>
          <p:cNvSpPr>
            <a:spLocks noChangeArrowheads="1"/>
          </p:cNvSpPr>
          <p:nvPr/>
        </p:nvSpPr>
        <p:spPr bwMode="auto">
          <a:xfrm>
            <a:off x="457200" y="2619375"/>
            <a:ext cx="1016000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TRIUMF</a:t>
            </a:r>
          </a:p>
        </p:txBody>
      </p:sp>
      <p:sp>
        <p:nvSpPr>
          <p:cNvPr id="159764" name="Oval 20"/>
          <p:cNvSpPr>
            <a:spLocks noChangeArrowheads="1"/>
          </p:cNvSpPr>
          <p:nvPr/>
        </p:nvSpPr>
        <p:spPr bwMode="auto">
          <a:xfrm>
            <a:off x="4462463" y="29972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5" name="Rectangle 21"/>
          <p:cNvSpPr>
            <a:spLocks noChangeArrowheads="1"/>
          </p:cNvSpPr>
          <p:nvPr/>
        </p:nvSpPr>
        <p:spPr bwMode="auto">
          <a:xfrm>
            <a:off x="5405438" y="3149600"/>
            <a:ext cx="712787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INFN</a:t>
            </a:r>
          </a:p>
        </p:txBody>
      </p:sp>
      <p:sp>
        <p:nvSpPr>
          <p:cNvPr id="159766" name="Line 22"/>
          <p:cNvSpPr>
            <a:spLocks noChangeShapeType="1"/>
          </p:cNvSpPr>
          <p:nvPr/>
        </p:nvSpPr>
        <p:spPr bwMode="auto">
          <a:xfrm flipH="1">
            <a:off x="4767263" y="32258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7" name="Oval 23"/>
          <p:cNvSpPr>
            <a:spLocks noChangeArrowheads="1"/>
          </p:cNvSpPr>
          <p:nvPr/>
        </p:nvSpPr>
        <p:spPr bwMode="auto">
          <a:xfrm>
            <a:off x="4691063" y="31496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8" name="Oval 24"/>
          <p:cNvSpPr>
            <a:spLocks noChangeArrowheads="1"/>
          </p:cNvSpPr>
          <p:nvPr/>
        </p:nvSpPr>
        <p:spPr bwMode="auto">
          <a:xfrm>
            <a:off x="4919663" y="27686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69" name="Rectangle 25"/>
          <p:cNvSpPr>
            <a:spLocks noChangeArrowheads="1"/>
          </p:cNvSpPr>
          <p:nvPr/>
        </p:nvSpPr>
        <p:spPr bwMode="auto">
          <a:xfrm>
            <a:off x="5715000" y="2006600"/>
            <a:ext cx="1447800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JYVASKYLA</a:t>
            </a:r>
          </a:p>
        </p:txBody>
      </p:sp>
      <p:sp>
        <p:nvSpPr>
          <p:cNvPr id="159770" name="Line 26"/>
          <p:cNvSpPr>
            <a:spLocks noChangeShapeType="1"/>
          </p:cNvSpPr>
          <p:nvPr/>
        </p:nvSpPr>
        <p:spPr bwMode="auto">
          <a:xfrm flipH="1">
            <a:off x="4995863" y="2311400"/>
            <a:ext cx="609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1" name="Rectangle 27"/>
          <p:cNvSpPr>
            <a:spLocks noChangeArrowheads="1"/>
          </p:cNvSpPr>
          <p:nvPr/>
        </p:nvSpPr>
        <p:spPr bwMode="auto">
          <a:xfrm>
            <a:off x="7458075" y="4292600"/>
            <a:ext cx="668338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ANU</a:t>
            </a:r>
          </a:p>
        </p:txBody>
      </p:sp>
      <p:sp>
        <p:nvSpPr>
          <p:cNvPr id="159772" name="Line 28"/>
          <p:cNvSpPr>
            <a:spLocks noChangeShapeType="1"/>
          </p:cNvSpPr>
          <p:nvPr/>
        </p:nvSpPr>
        <p:spPr bwMode="auto">
          <a:xfrm flipH="1">
            <a:off x="7358063" y="45974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3" name="Oval 29"/>
          <p:cNvSpPr>
            <a:spLocks noChangeArrowheads="1"/>
          </p:cNvSpPr>
          <p:nvPr/>
        </p:nvSpPr>
        <p:spPr bwMode="auto">
          <a:xfrm>
            <a:off x="7281863" y="49784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4" name="Oval 30"/>
          <p:cNvSpPr>
            <a:spLocks noChangeArrowheads="1"/>
          </p:cNvSpPr>
          <p:nvPr/>
        </p:nvSpPr>
        <p:spPr bwMode="auto">
          <a:xfrm>
            <a:off x="2786063" y="33020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5" name="Rectangle 31"/>
          <p:cNvSpPr>
            <a:spLocks noChangeArrowheads="1"/>
          </p:cNvSpPr>
          <p:nvPr/>
        </p:nvSpPr>
        <p:spPr bwMode="auto">
          <a:xfrm>
            <a:off x="1033463" y="4368800"/>
            <a:ext cx="633412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ANL</a:t>
            </a:r>
          </a:p>
        </p:txBody>
      </p:sp>
      <p:sp>
        <p:nvSpPr>
          <p:cNvPr id="159776" name="Oval 32"/>
          <p:cNvSpPr>
            <a:spLocks noChangeArrowheads="1"/>
          </p:cNvSpPr>
          <p:nvPr/>
        </p:nvSpPr>
        <p:spPr bwMode="auto">
          <a:xfrm>
            <a:off x="2786063" y="32258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7" name="Line 33"/>
          <p:cNvSpPr>
            <a:spLocks noChangeShapeType="1"/>
          </p:cNvSpPr>
          <p:nvPr/>
        </p:nvSpPr>
        <p:spPr bwMode="auto">
          <a:xfrm flipV="1">
            <a:off x="1414463" y="3302000"/>
            <a:ext cx="1371600" cy="1073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8" name="Oval 34"/>
          <p:cNvSpPr>
            <a:spLocks noChangeArrowheads="1"/>
          </p:cNvSpPr>
          <p:nvPr/>
        </p:nvSpPr>
        <p:spPr bwMode="auto">
          <a:xfrm>
            <a:off x="4919663" y="49022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79" name="Rectangle 35"/>
          <p:cNvSpPr>
            <a:spLocks noChangeArrowheads="1"/>
          </p:cNvSpPr>
          <p:nvPr/>
        </p:nvSpPr>
        <p:spPr bwMode="auto">
          <a:xfrm>
            <a:off x="5300663" y="5283200"/>
            <a:ext cx="1185862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ITHEMBA</a:t>
            </a:r>
          </a:p>
        </p:txBody>
      </p:sp>
      <p:sp>
        <p:nvSpPr>
          <p:cNvPr id="159780" name="Line 36"/>
          <p:cNvSpPr>
            <a:spLocks noChangeShapeType="1"/>
          </p:cNvSpPr>
          <p:nvPr/>
        </p:nvSpPr>
        <p:spPr bwMode="auto">
          <a:xfrm flipH="1" flipV="1">
            <a:off x="4995863" y="4978400"/>
            <a:ext cx="9144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1" name="Oval 37"/>
          <p:cNvSpPr>
            <a:spLocks noChangeArrowheads="1"/>
          </p:cNvSpPr>
          <p:nvPr/>
        </p:nvSpPr>
        <p:spPr bwMode="auto">
          <a:xfrm>
            <a:off x="2252663" y="32258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2" name="Rectangle 38"/>
          <p:cNvSpPr>
            <a:spLocks noChangeArrowheads="1"/>
          </p:cNvSpPr>
          <p:nvPr/>
        </p:nvSpPr>
        <p:spPr bwMode="auto">
          <a:xfrm>
            <a:off x="765175" y="3683000"/>
            <a:ext cx="563563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LBL</a:t>
            </a:r>
          </a:p>
        </p:txBody>
      </p:sp>
      <p:sp>
        <p:nvSpPr>
          <p:cNvPr id="159783" name="Line 39"/>
          <p:cNvSpPr>
            <a:spLocks noChangeShapeType="1"/>
          </p:cNvSpPr>
          <p:nvPr/>
        </p:nvSpPr>
        <p:spPr bwMode="auto">
          <a:xfrm flipV="1">
            <a:off x="1338263" y="3302000"/>
            <a:ext cx="914400" cy="539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4" name="Oval 40"/>
          <p:cNvSpPr>
            <a:spLocks noChangeArrowheads="1"/>
          </p:cNvSpPr>
          <p:nvPr/>
        </p:nvSpPr>
        <p:spPr bwMode="auto">
          <a:xfrm>
            <a:off x="3048000" y="32258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5" name="Rectangle 41"/>
          <p:cNvSpPr>
            <a:spLocks noChangeArrowheads="1"/>
          </p:cNvSpPr>
          <p:nvPr/>
        </p:nvSpPr>
        <p:spPr bwMode="auto">
          <a:xfrm>
            <a:off x="1822450" y="2235200"/>
            <a:ext cx="722313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YALE</a:t>
            </a:r>
          </a:p>
        </p:txBody>
      </p:sp>
      <p:sp>
        <p:nvSpPr>
          <p:cNvPr id="159786" name="Line 42"/>
          <p:cNvSpPr>
            <a:spLocks noChangeShapeType="1"/>
          </p:cNvSpPr>
          <p:nvPr/>
        </p:nvSpPr>
        <p:spPr bwMode="auto">
          <a:xfrm>
            <a:off x="2209800" y="2616200"/>
            <a:ext cx="8382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7" name="Rectangle 43"/>
          <p:cNvSpPr>
            <a:spLocks noChangeArrowheads="1"/>
          </p:cNvSpPr>
          <p:nvPr/>
        </p:nvSpPr>
        <p:spPr bwMode="auto">
          <a:xfrm>
            <a:off x="3581400" y="3302000"/>
            <a:ext cx="598488" cy="333375"/>
          </a:xfrm>
          <a:prstGeom prst="rect">
            <a:avLst/>
          </a:prstGeom>
          <a:solidFill>
            <a:srgbClr val="DBFFB8"/>
          </a:soli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DBFFB8">
                <a:gamma/>
                <a:shade val="60000"/>
                <a:invGamma/>
              </a:srgbClr>
            </a:prstShdw>
          </a:effec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GB" sz="1600" b="1">
                <a:solidFill>
                  <a:schemeClr val="tx2"/>
                </a:solidFill>
                <a:latin typeface="Book Antiqua" pitchFamily="18" charset="0"/>
              </a:rPr>
              <a:t>LLN</a:t>
            </a:r>
          </a:p>
        </p:txBody>
      </p:sp>
      <p:sp>
        <p:nvSpPr>
          <p:cNvPr id="159788" name="Oval 44"/>
          <p:cNvSpPr>
            <a:spLocks noChangeArrowheads="1"/>
          </p:cNvSpPr>
          <p:nvPr/>
        </p:nvSpPr>
        <p:spPr bwMode="auto">
          <a:xfrm>
            <a:off x="4572000" y="3073400"/>
            <a:ext cx="101600" cy="101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89" name="Line 45"/>
          <p:cNvSpPr>
            <a:spLocks noChangeShapeType="1"/>
          </p:cNvSpPr>
          <p:nvPr/>
        </p:nvSpPr>
        <p:spPr bwMode="auto">
          <a:xfrm flipV="1">
            <a:off x="4191000" y="3073400"/>
            <a:ext cx="4572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9790" name="Line 46"/>
          <p:cNvSpPr>
            <a:spLocks noChangeShapeType="1"/>
          </p:cNvSpPr>
          <p:nvPr/>
        </p:nvSpPr>
        <p:spPr bwMode="auto">
          <a:xfrm>
            <a:off x="727075" y="1911350"/>
            <a:ext cx="7761288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9795" name="Text Box 51"/>
          <p:cNvSpPr txBox="1">
            <a:spLocks noChangeArrowheads="1"/>
          </p:cNvSpPr>
          <p:nvPr/>
        </p:nvSpPr>
        <p:spPr bwMode="auto">
          <a:xfrm>
            <a:off x="395288" y="6223000"/>
            <a:ext cx="2817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>
                <a:latin typeface="Lucida Sans" pitchFamily="34" charset="0"/>
              </a:rPr>
              <a:t>No UK Facility!</a:t>
            </a:r>
            <a:endParaRPr lang="en-US" sz="2800" b="1">
              <a:latin typeface="Lucida San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571503"/>
          </a:xfrm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Position Sensitive Detectors in NP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933475"/>
            <a:ext cx="8247062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>
                <a:latin typeface="+mj-lt"/>
                <a:cs typeface="Times New Roman" pitchFamily="18" charset="0"/>
              </a:rPr>
              <a:t>Highly segmented detectors are used in conjunction with pulse shape analysis and gamma ray tracking to  get a better insight into the structure of atomic nuclei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GB" sz="28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dirty="0" smtClean="0">
              <a:latin typeface="+mj-lt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>
                <a:latin typeface="+mj-lt"/>
                <a:cs typeface="Times New Roman" pitchFamily="18" charset="0"/>
              </a:rPr>
              <a:t>Using signal decomposition planar detectors have the possibility of better position resolution</a:t>
            </a:r>
            <a:endParaRPr lang="en-GB" sz="2800" dirty="0">
              <a:latin typeface="+mj-lt"/>
              <a:cs typeface="Times New Roman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564904"/>
            <a:ext cx="1765300" cy="2481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38" descr="Gretina_7-w_atom-KF_cop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780928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186-10326-A4-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2636912"/>
            <a:ext cx="2885388" cy="2304256"/>
          </a:xfrm>
          <a:prstGeom prst="rect">
            <a:avLst/>
          </a:prstGeom>
          <a:noFill/>
        </p:spPr>
      </p:pic>
      <p:pic>
        <p:nvPicPr>
          <p:cNvPr id="9" name="Picture 3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4572000" y="2780928"/>
            <a:ext cx="1928794" cy="193590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TIGRESS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The TRIUMF ISAC Gamma Ray Escaped Suppressed  Spectrometer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TIGRESS - was one of the first segmented arrays being used in NP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Each detector four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HPGe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crystals electronically segmented  x8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Compton suppression achieved with BGO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Coulex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experiments,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d,p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reaction and fusion evaporation reactions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investigated with stable and radioactive beams</a:t>
            </a:r>
            <a:endParaRPr lang="en-GB" sz="2400" baseline="-25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3563888" cy="317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8813" y="2996952"/>
            <a:ext cx="5575187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3"/>
          </a:xfrm>
          <a:gradFill>
            <a:gsLst>
              <a:gs pos="0">
                <a:srgbClr val="0070C0"/>
              </a:gs>
              <a:gs pos="100000">
                <a:schemeClr val="dk2">
                  <a:shade val="30000"/>
                  <a:satMod val="200000"/>
                </a:schemeClr>
              </a:gs>
            </a:gsLst>
          </a:gradFill>
          <a:scene3d>
            <a:camera prst="orthographicFront"/>
            <a:lightRig rig="morning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TIGRESS</a:t>
            </a:r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The TRIUMF ISAC Gamma Ray Escaped Suppressed  Spectrometer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TIGRESS - was one of the first segmented arrays being used in NP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Each detector four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HPGe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crystals electronically segmented  x8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Compton suppression achieved with BGO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Coulex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experiments, </a:t>
            </a:r>
            <a:r>
              <a:rPr lang="en-GB" sz="2400" dirty="0" err="1" smtClean="0">
                <a:latin typeface="+mj-lt"/>
                <a:ea typeface="Verdana" pitchFamily="34" charset="0"/>
                <a:cs typeface="Verdana" pitchFamily="34" charset="0"/>
              </a:rPr>
              <a:t>d,p</a:t>
            </a: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reaction and fusion evaporation reactions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j-lt"/>
                <a:ea typeface="Verdana" pitchFamily="34" charset="0"/>
                <a:cs typeface="Verdana" pitchFamily="34" charset="0"/>
              </a:rPr>
              <a:t>   investigated with stable and radioactive beams</a:t>
            </a:r>
            <a:endParaRPr lang="en-GB" sz="2400" baseline="-250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3013"/>
            <a:ext cx="200025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6314278" y="6488113"/>
            <a:ext cx="27942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H.C.Boston@liverpool.ac.uk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12368"/>
            <a:ext cx="370790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8813" y="2996952"/>
            <a:ext cx="5575187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6.9|8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8294</TotalTime>
  <Words>2734</Words>
  <Application>Microsoft Office PowerPoint</Application>
  <PresentationFormat>On-screen Show (4:3)</PresentationFormat>
  <Paragraphs>651</Paragraphs>
  <Slides>44</Slides>
  <Notes>34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Office Theme</vt:lpstr>
      <vt:lpstr>Microsoft Equation 3.0</vt:lpstr>
      <vt:lpstr>Equation</vt:lpstr>
      <vt:lpstr>Visio</vt:lpstr>
      <vt:lpstr>Position Sensitive Detectors for Nuclear Structure Physics and their Applications  Helen Boston</vt:lpstr>
      <vt:lpstr>Content of the Talk</vt:lpstr>
      <vt:lpstr>Introduction</vt:lpstr>
      <vt:lpstr>Questions being Investigated in NS Field</vt:lpstr>
      <vt:lpstr>Slide 5</vt:lpstr>
      <vt:lpstr>Where we work Lots of activity and opportunities Accelerator facilities</vt:lpstr>
      <vt:lpstr>Position Sensitive Detectors in NP</vt:lpstr>
      <vt:lpstr>TIGRESS</vt:lpstr>
      <vt:lpstr>TIGRESS</vt:lpstr>
      <vt:lpstr>Slide 10</vt:lpstr>
      <vt:lpstr>AGATA (Design and characteristics)  4 -array for Nuclear Physics Experiments at European accelerators providing radioactive and stable beams</vt:lpstr>
      <vt:lpstr>Slide 12</vt:lpstr>
      <vt:lpstr>Slide 13</vt:lpstr>
      <vt:lpstr>Slide 14</vt:lpstr>
      <vt:lpstr>Slide 15</vt:lpstr>
      <vt:lpstr>Slide 16</vt:lpstr>
      <vt:lpstr>Gamma Ray Tracking</vt:lpstr>
      <vt:lpstr>Slide 18</vt:lpstr>
      <vt:lpstr>Advanced Implantation Detector Array</vt:lpstr>
      <vt:lpstr>Slide 20</vt:lpstr>
      <vt:lpstr>Slide 21</vt:lpstr>
      <vt:lpstr>Slide 22</vt:lpstr>
      <vt:lpstr>Applications</vt:lpstr>
      <vt:lpstr>Slide 24</vt:lpstr>
      <vt:lpstr>PET Imaging with SmartPET</vt:lpstr>
      <vt:lpstr>Slide 26</vt:lpstr>
      <vt:lpstr>SPECT Imaging</vt:lpstr>
      <vt:lpstr>Slide 28</vt:lpstr>
      <vt:lpstr>Slide 29</vt:lpstr>
      <vt:lpstr>Slide 30</vt:lpstr>
      <vt:lpstr> ProSPECTus</vt:lpstr>
      <vt:lpstr>Security: The Distinguish Project </vt:lpstr>
      <vt:lpstr>Slide 33</vt:lpstr>
      <vt:lpstr>Slide 34</vt:lpstr>
      <vt:lpstr>Environmental and Decommissioning Assaying</vt:lpstr>
      <vt:lpstr>Conclusion</vt:lpstr>
      <vt:lpstr>Slide 37</vt:lpstr>
      <vt:lpstr>Slide 38</vt:lpstr>
      <vt:lpstr>Doppler Broadening</vt:lpstr>
      <vt:lpstr>Questions being Investigated</vt:lpstr>
      <vt:lpstr>TIGRESS</vt:lpstr>
      <vt:lpstr>Slide 42</vt:lpstr>
      <vt:lpstr>What Next?</vt:lpstr>
      <vt:lpstr>Types of Image Reconstruction</vt:lpstr>
    </vt:vector>
  </TitlesOfParts>
  <Company>University of Liverpool - Computing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 Sensitive Detectors for Nuclear Structure Physics and their Applcations  Helen Boston</dc:title>
  <dc:creator>helen</dc:creator>
  <cp:lastModifiedBy>helen</cp:lastModifiedBy>
  <cp:revision>47</cp:revision>
  <dcterms:created xsi:type="dcterms:W3CDTF">2011-09-09T09:26:19Z</dcterms:created>
  <dcterms:modified xsi:type="dcterms:W3CDTF">2011-09-15T07:55:25Z</dcterms:modified>
</cp:coreProperties>
</file>