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315" r:id="rId3"/>
    <p:sldId id="357" r:id="rId4"/>
    <p:sldId id="381" r:id="rId5"/>
    <p:sldId id="382" r:id="rId6"/>
    <p:sldId id="383" r:id="rId7"/>
    <p:sldId id="384" r:id="rId8"/>
    <p:sldId id="385" r:id="rId9"/>
    <p:sldId id="386" r:id="rId10"/>
    <p:sldId id="366" r:id="rId11"/>
    <p:sldId id="397" r:id="rId12"/>
    <p:sldId id="388" r:id="rId13"/>
    <p:sldId id="389" r:id="rId14"/>
    <p:sldId id="390" r:id="rId15"/>
    <p:sldId id="393" r:id="rId16"/>
    <p:sldId id="391" r:id="rId17"/>
    <p:sldId id="395" r:id="rId18"/>
    <p:sldId id="392" r:id="rId19"/>
    <p:sldId id="394" r:id="rId20"/>
  </p:sldIdLst>
  <p:sldSz cx="9144000" cy="6858000" type="screen4x3"/>
  <p:notesSz cx="7102475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3D8B"/>
    <a:srgbClr val="54AED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0" autoAdjust="0"/>
    <p:restoredTop sz="91162" autoAdjust="0"/>
  </p:normalViewPr>
  <p:slideViewPr>
    <p:cSldViewPr snapToGrid="0" showGuides="1">
      <p:cViewPr varScale="1">
        <p:scale>
          <a:sx n="83" d="100"/>
          <a:sy n="83" d="100"/>
        </p:scale>
        <p:origin x="-784" y="-112"/>
      </p:cViewPr>
      <p:guideLst>
        <p:guide orient="horz" pos="2160"/>
        <p:guide pos="28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1992" y="-96"/>
      </p:cViewPr>
      <p:guideLst>
        <p:guide orient="horz" pos="3224"/>
        <p:guide pos="223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FDB08-C02C-C14F-A62B-5B681D5D73EE}" type="datetimeFigureOut">
              <a:rPr lang="en-US" smtClean="0"/>
              <a:t>06/09/2011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98BAF-7C17-3543-A5A1-8871C7AB5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8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9064" tIns="49532" rIns="99064" bIns="4953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b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9064" tIns="49532" rIns="99064" bIns="4953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b="0">
                <a:latin typeface="+mn-lt"/>
              </a:defRPr>
            </a:lvl1pPr>
          </a:lstStyle>
          <a:p>
            <a:pPr>
              <a:defRPr/>
            </a:pPr>
            <a:fld id="{AD1A3021-C28B-4B7A-99A1-79C4B6C3EA9E}" type="datetimeFigureOut">
              <a:rPr lang="en-US"/>
              <a:pPr>
                <a:defRPr/>
              </a:pPr>
              <a:t>06/09/2011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4" tIns="49532" rIns="99064" bIns="49532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lIns="99064" tIns="49532" rIns="99064" bIns="495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9064" tIns="49532" rIns="99064" bIns="4953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b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9064" tIns="49532" rIns="99064" bIns="4953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b="0">
                <a:latin typeface="+mn-lt"/>
              </a:defRPr>
            </a:lvl1pPr>
          </a:lstStyle>
          <a:p>
            <a:pPr>
              <a:defRPr/>
            </a:pPr>
            <a:fld id="{1D5523D9-0F5F-4275-A07B-BA521280DD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2546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5523D9-0F5F-4275-A07B-BA521280DDE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20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 txBox="1">
            <a:spLocks noGrp="1"/>
          </p:cNvSpPr>
          <p:nvPr/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64" tIns="49532" rIns="99064" bIns="49532" anchor="b"/>
          <a:lstStyle/>
          <a:p>
            <a:pPr algn="r"/>
            <a:fld id="{DBEA26EB-6A15-44C4-86DA-4247C1F29B59}" type="slidenum">
              <a:rPr lang="en-GB" sz="1300" b="0">
                <a:latin typeface="Calibri" pitchFamily="34" charset="0"/>
              </a:rPr>
              <a:pPr algn="r"/>
              <a:t>9</a:t>
            </a:fld>
            <a:endParaRPr lang="en-GB" sz="13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 txBox="1">
            <a:spLocks noGrp="1"/>
          </p:cNvSpPr>
          <p:nvPr/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64" tIns="49532" rIns="99064" bIns="49532" anchor="b"/>
          <a:lstStyle/>
          <a:p>
            <a:pPr algn="r"/>
            <a:fld id="{DBEA26EB-6A15-44C4-86DA-4247C1F29B59}" type="slidenum">
              <a:rPr lang="en-GB" sz="1300" b="0">
                <a:latin typeface="Calibri" pitchFamily="34" charset="0"/>
              </a:rPr>
              <a:pPr algn="r"/>
              <a:t>10</a:t>
            </a:fld>
            <a:endParaRPr lang="en-GB" sz="13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F4866-1C50-4145-A1E2-52EED4C9C3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7B762-4C62-4048-B8B6-3C43DBA010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6345-BC06-447B-8A78-A025C979FB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26A8A-D627-4E35-93E4-0C8198CE1F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BD955-B899-4884-9DFA-7089B19EAB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8F1AF-90FB-4950-BF19-9BCD156923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76792-264C-413C-A07F-944362CDCE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5F874-DB60-4C36-86B8-E750A39541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82972-63DD-4D99-A72B-521AB522B3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B3580-8075-410D-A908-A1206A85E6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189F1-AAA6-4116-A290-B3522AD7F8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C7050-2149-4010-9378-BBE007F44D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5D80F-0D48-40A1-A499-E96B6EABE9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9B3BE-18FF-43F9-8CA8-34DE8F6401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8652B-FCA3-470A-87F4-0E3145BE7C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58912-C260-4469-801E-7C91EF1DD9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389A3-4C81-4B01-87E2-567A34592C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F2DA2-924F-49D4-AAD9-CC48659504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6"/>
          <p:cNvCxnSpPr>
            <a:cxnSpLocks noChangeShapeType="1"/>
          </p:cNvCxnSpPr>
          <p:nvPr userDrawn="1"/>
        </p:nvCxnSpPr>
        <p:spPr bwMode="auto">
          <a:xfrm>
            <a:off x="395288" y="1082675"/>
            <a:ext cx="8286750" cy="1588"/>
          </a:xfrm>
          <a:prstGeom prst="line">
            <a:avLst/>
          </a:prstGeom>
          <a:noFill/>
          <a:ln w="38100" algn="ctr">
            <a:solidFill>
              <a:srgbClr val="808080"/>
            </a:solidFill>
            <a:round/>
            <a:headEnd/>
            <a:tailEnd/>
          </a:ln>
        </p:spPr>
      </p:cxnSp>
      <p:pic>
        <p:nvPicPr>
          <p:cNvPr id="4" name="Picture 9" descr="LVP_UNI_LOGO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675" y="125413"/>
            <a:ext cx="21812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104" y="1137654"/>
            <a:ext cx="8229600" cy="394805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935038" y="6442075"/>
            <a:ext cx="6894512" cy="365125"/>
          </a:xfrm>
        </p:spPr>
        <p:txBody>
          <a:bodyPr/>
          <a:lstStyle>
            <a:lvl1pPr>
              <a:defRPr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270875" y="6442075"/>
            <a:ext cx="415925" cy="365125"/>
          </a:xfrm>
        </p:spPr>
        <p:txBody>
          <a:bodyPr/>
          <a:lstStyle>
            <a:lvl1pPr>
              <a:defRPr smtClean="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fld id="{03465E8F-A064-4BBE-A588-056CEEB9EF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BC6A5-0E18-471A-BDD1-77DD56E472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872E2-7E01-46D9-ADE6-FE3FB30CA8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4808B-8FB7-4E1D-9488-BCEFE0AC3B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PSD09, 12th-16th September 2011, Aberystwyth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A20B35-7EBA-4A94-88CF-CBC9E609F2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5" descr="M:\work\talks\nsk2010\mytalk\0803011_01-A5-at-72-dpi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8424" y="0"/>
            <a:ext cx="755699" cy="864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9" r:id="rId1"/>
    <p:sldLayoutId id="2147484410" r:id="rId2"/>
    <p:sldLayoutId id="2147484411" r:id="rId3"/>
    <p:sldLayoutId id="2147484412" r:id="rId4"/>
    <p:sldLayoutId id="2147484413" r:id="rId5"/>
    <p:sldLayoutId id="2147484430" r:id="rId6"/>
    <p:sldLayoutId id="2147484414" r:id="rId7"/>
    <p:sldLayoutId id="2147484415" r:id="rId8"/>
    <p:sldLayoutId id="2147484416" r:id="rId9"/>
    <p:sldLayoutId id="2147484417" r:id="rId10"/>
    <p:sldLayoutId id="214748441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PSD09, 12th-16th September 2011, Aberystwyth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B8493F-7D5E-4D96-BCDE-0DBCA1308F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20" r:id="rId2"/>
    <p:sldLayoutId id="2147484421" r:id="rId3"/>
    <p:sldLayoutId id="2147484422" r:id="rId4"/>
    <p:sldLayoutId id="2147484423" r:id="rId5"/>
    <p:sldLayoutId id="2147484424" r:id="rId6"/>
    <p:sldLayoutId id="2147484425" r:id="rId7"/>
    <p:sldLayoutId id="2147484426" r:id="rId8"/>
    <p:sldLayoutId id="2147484427" r:id="rId9"/>
    <p:sldLayoutId id="2147484428" r:id="rId10"/>
    <p:sldLayoutId id="214748442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79512" y="1592796"/>
            <a:ext cx="8784976" cy="4432176"/>
          </a:xfrm>
        </p:spPr>
        <p:txBody>
          <a:bodyPr/>
          <a:lstStyle/>
          <a:p>
            <a:r>
              <a:rPr lang="en-GB" b="1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>Silicon Strip Detectors for the ATLAS HL-LHC Upgrade</a:t>
            </a:r>
            <a:r>
              <a:rPr lang="en-GB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/>
            </a:r>
            <a:br>
              <a:rPr lang="en-GB" dirty="0" smtClean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/>
            </a:r>
            <a:br>
              <a:rPr lang="en-GB" dirty="0" smtClean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>Paul Dervan</a:t>
            </a:r>
            <a:r>
              <a:rPr lang="en-GB" sz="2000" dirty="0">
                <a:solidFill>
                  <a:srgbClr val="393D8B"/>
                </a:solidFill>
                <a:latin typeface="Arial" charset="0"/>
                <a:cs typeface="Arial" charset="0"/>
              </a:rPr>
              <a:t/>
            </a:r>
            <a:br>
              <a:rPr lang="en-GB" sz="2000" dirty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>The University of Liverpool</a:t>
            </a:r>
            <a:b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/>
            </a:r>
            <a:b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/>
            </a:r>
            <a:b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/>
            </a:r>
            <a:b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/>
            </a:r>
            <a:b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</a:br>
            <a:r>
              <a:rPr lang="en-GB" sz="2000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>On behalf of the ATLAS Upgrade Community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1</a:t>
            </a:fld>
            <a:endParaRPr lang="en-GB" dirty="0">
              <a:solidFill>
                <a:srgbClr val="393D8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/>
          <p:cNvSpPr txBox="1">
            <a:spLocks noChangeArrowheads="1"/>
          </p:cNvSpPr>
          <p:nvPr/>
        </p:nvSpPr>
        <p:spPr bwMode="auto">
          <a:xfrm>
            <a:off x="469900" y="611188"/>
            <a:ext cx="80819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0" dirty="0" smtClean="0">
                <a:solidFill>
                  <a:srgbClr val="393D8B"/>
                </a:solidFill>
              </a:rPr>
              <a:t>Stave Hybrid – Layout and Electrical Detail </a:t>
            </a:r>
            <a:endParaRPr lang="en-GB" sz="2400" b="0" dirty="0">
              <a:solidFill>
                <a:srgbClr val="393D8B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270875" y="6484255"/>
            <a:ext cx="4159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10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1115616" y="6484255"/>
            <a:ext cx="689451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>PSD09, 12th-16th September 2011, Aberystwyth</a:t>
            </a:r>
          </a:p>
        </p:txBody>
      </p:sp>
      <p:pic>
        <p:nvPicPr>
          <p:cNvPr id="11" name="Picture 10" descr="Atlas Upgrade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6796" y="2304106"/>
            <a:ext cx="2590370" cy="22478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55844" y="1764632"/>
            <a:ext cx="6033630" cy="455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393D8B"/>
                </a:solidFill>
              </a:rPr>
              <a:t>Design is driven by </a:t>
            </a:r>
            <a:r>
              <a:rPr lang="en-US" dirty="0" err="1" smtClean="0">
                <a:solidFill>
                  <a:srgbClr val="393D8B"/>
                </a:solidFill>
              </a:rPr>
              <a:t>minimising</a:t>
            </a:r>
            <a:r>
              <a:rPr lang="en-US" dirty="0" smtClean="0">
                <a:solidFill>
                  <a:srgbClr val="393D8B"/>
                </a:solidFill>
              </a:rPr>
              <a:t> material</a:t>
            </a:r>
          </a:p>
          <a:p>
            <a:pPr algn="l"/>
            <a:endParaRPr lang="en-US" dirty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>
                <a:solidFill>
                  <a:srgbClr val="393D8B"/>
                </a:solidFill>
              </a:rPr>
              <a:t>Hybrid is substrate-less and with no connectors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>
                <a:solidFill>
                  <a:srgbClr val="393D8B"/>
                </a:solidFill>
              </a:rPr>
              <a:t>Glued directly on to the sensor</a:t>
            </a:r>
          </a:p>
          <a:p>
            <a:pPr marL="1257300" lvl="2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>
                <a:solidFill>
                  <a:srgbClr val="393D8B"/>
                </a:solidFill>
              </a:rPr>
              <a:t> </a:t>
            </a:r>
            <a:r>
              <a:rPr lang="en-US" sz="1400" dirty="0">
                <a:solidFill>
                  <a:srgbClr val="393D8B"/>
                </a:solidFill>
              </a:rPr>
              <a:t>Provides mechanical support and thermal management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>
                <a:solidFill>
                  <a:srgbClr val="393D8B"/>
                </a:solidFill>
              </a:rPr>
              <a:t>All off-module connections made via wire bonds</a:t>
            </a:r>
          </a:p>
          <a:p>
            <a:pPr algn="l"/>
            <a:endParaRPr lang="en-US" dirty="0" smtClean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>
                <a:solidFill>
                  <a:srgbClr val="393D8B"/>
                </a:solidFill>
              </a:rPr>
              <a:t>Use of minimal glue layers for both ASIC and hybrid attachment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>
                <a:solidFill>
                  <a:srgbClr val="393D8B"/>
                </a:solidFill>
              </a:rPr>
              <a:t>Improves thermal paths and again reduces material</a:t>
            </a:r>
          </a:p>
          <a:p>
            <a:pPr marL="285750" indent="-285750" algn="l">
              <a:buFont typeface="Wingdings" charset="2"/>
              <a:buChar char="§"/>
            </a:pPr>
            <a:endParaRPr lang="en-US" dirty="0" smtClean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>
                <a:solidFill>
                  <a:srgbClr val="393D8B"/>
                </a:solidFill>
              </a:rPr>
              <a:t>Pitch adapters not used, direct ASIC-to-Sensor wire bonding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>
                <a:solidFill>
                  <a:srgbClr val="393D8B"/>
                </a:solidFill>
              </a:rPr>
              <a:t>Constrains relative placement </a:t>
            </a:r>
            <a:r>
              <a:rPr lang="en-US" sz="1400" dirty="0" err="1">
                <a:solidFill>
                  <a:srgbClr val="393D8B"/>
                </a:solidFill>
              </a:rPr>
              <a:t>w.r.t</a:t>
            </a:r>
            <a:r>
              <a:rPr lang="en-US" sz="1400" dirty="0">
                <a:solidFill>
                  <a:srgbClr val="393D8B"/>
                </a:solidFill>
              </a:rPr>
              <a:t>. sensor to better than 80µm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en-US" sz="1400" dirty="0">
              <a:solidFill>
                <a:srgbClr val="393D8B"/>
              </a:solidFill>
            </a:endParaRPr>
          </a:p>
          <a:p>
            <a:pPr marL="285750" indent="-285750" algn="l">
              <a:buFont typeface="Wingdings" charset="2"/>
              <a:buChar char="§"/>
            </a:pPr>
            <a:endParaRPr lang="en-US" dirty="0" smtClean="0">
              <a:solidFill>
                <a:srgbClr val="393D8B"/>
              </a:solidFill>
            </a:endParaRPr>
          </a:p>
          <a:p>
            <a:pPr algn="l"/>
            <a:r>
              <a:rPr lang="en-US" dirty="0" smtClean="0">
                <a:solidFill>
                  <a:srgbClr val="393D8B"/>
                </a:solidFill>
              </a:rPr>
              <a:t> </a:t>
            </a:r>
            <a:endParaRPr lang="en-US" dirty="0">
              <a:solidFill>
                <a:srgbClr val="393D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326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Stave Module Tests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11</a:t>
            </a:fld>
            <a:endParaRPr lang="en-GB" dirty="0">
              <a:solidFill>
                <a:srgbClr val="1F497D"/>
              </a:solidFill>
            </a:endParaRPr>
          </a:p>
        </p:txBody>
      </p:sp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2" cstate="print"/>
          <a:srcRect l="4322" t="79422" r="48771" b="3575"/>
          <a:stretch>
            <a:fillRect/>
          </a:stretch>
        </p:blipFill>
        <p:spPr bwMode="auto">
          <a:xfrm>
            <a:off x="5518233" y="1206365"/>
            <a:ext cx="3420000" cy="87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 descr="C:\Documents and Settings\affolder.livad\Desktop\DSCN0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3" y="1217489"/>
            <a:ext cx="2391120" cy="216024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143855"/>
              </p:ext>
            </p:extLst>
          </p:nvPr>
        </p:nvGraphicFramePr>
        <p:xfrm>
          <a:off x="5516040" y="5033345"/>
          <a:ext cx="3419999" cy="134111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018722"/>
                <a:gridCol w="873190"/>
                <a:gridCol w="727658"/>
                <a:gridCol w="800429"/>
              </a:tblGrid>
              <a:tr h="255704">
                <a:tc>
                  <a:txBody>
                    <a:bodyPr/>
                    <a:lstStyle/>
                    <a:p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Parallel</a:t>
                      </a:r>
                      <a:endParaRPr lang="en-GB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Serial 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DC-DC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469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Hybrid 62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590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596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590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599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595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603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3469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Hybrid 61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585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591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588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599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585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591 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6" name="TextBox 47"/>
          <p:cNvSpPr txBox="1">
            <a:spLocks noChangeArrowheads="1"/>
          </p:cNvSpPr>
          <p:nvPr/>
        </p:nvSpPr>
        <p:spPr bwMode="auto">
          <a:xfrm>
            <a:off x="7541367" y="4385273"/>
            <a:ext cx="7109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598e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0" y="1216921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DC-DC converters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8" name="Content Placeholder 10"/>
          <p:cNvSpPr txBox="1">
            <a:spLocks/>
          </p:cNvSpPr>
          <p:nvPr/>
        </p:nvSpPr>
        <p:spPr>
          <a:xfrm>
            <a:off x="44000" y="3464458"/>
            <a:ext cx="5364000" cy="291600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kern="0" dirty="0" smtClean="0">
                <a:solidFill>
                  <a:srgbClr val="1F497D"/>
                </a:solidFill>
                <a:latin typeface="Arial"/>
                <a:cs typeface="Arial"/>
              </a:rPr>
              <a:t>Stave modules are tested in PCB frames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GB" sz="1600" kern="0" noProof="0" dirty="0" smtClean="0">
                <a:solidFill>
                  <a:srgbClr val="1F497D"/>
                </a:solidFill>
                <a:latin typeface="Arial"/>
                <a:cs typeface="Arial"/>
              </a:rPr>
              <a:t>Cheap, flexible test bed for different power/shielding/grounding configurations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kern="0" dirty="0" smtClean="0">
                <a:solidFill>
                  <a:srgbClr val="1F497D"/>
                </a:solidFill>
                <a:latin typeface="Arial"/>
                <a:cs typeface="Arial"/>
              </a:rPr>
              <a:t>Parallel powering, serial powering, and DC-DC converters have all been evaluated 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GB" sz="1600" kern="0" noProof="0" dirty="0" smtClean="0">
                <a:solidFill>
                  <a:srgbClr val="1F497D"/>
                </a:solidFill>
                <a:latin typeface="Arial"/>
                <a:cs typeface="Arial"/>
              </a:rPr>
              <a:t>With proper grounding/shielding, all these configurations give expected noise performance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9" name="Picture 48" descr="DSCN0619a.jpg"/>
          <p:cNvPicPr>
            <a:picLocks noChangeAspect="1"/>
          </p:cNvPicPr>
          <p:nvPr/>
        </p:nvPicPr>
        <p:blipFill>
          <a:blip r:embed="rId4" cstate="print"/>
          <a:srcRect l="9579" t="2690" r="13790"/>
          <a:stretch>
            <a:fillRect/>
          </a:stretch>
        </p:blipFill>
        <p:spPr>
          <a:xfrm rot="10800000">
            <a:off x="2520280" y="1217488"/>
            <a:ext cx="2880321" cy="216024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0" name="TextBox 49"/>
          <p:cNvSpPr txBox="1"/>
          <p:nvPr/>
        </p:nvSpPr>
        <p:spPr>
          <a:xfrm>
            <a:off x="3473407" y="2521727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chemeClr val="bg1"/>
                </a:solidFill>
              </a:rPr>
              <a:t>Hybrid 61</a:t>
            </a:r>
            <a:endParaRPr lang="en-GB" sz="1400" b="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70591" y="18007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 smtClean="0">
                <a:solidFill>
                  <a:schemeClr val="bg1"/>
                </a:solidFill>
              </a:rPr>
              <a:t>Hybrid 62</a:t>
            </a:r>
            <a:endParaRPr lang="en-GB" sz="1400" b="0" dirty="0">
              <a:solidFill>
                <a:schemeClr val="bg1"/>
              </a:solidFill>
            </a:endParaRPr>
          </a:p>
        </p:txBody>
      </p:sp>
      <p:sp>
        <p:nvSpPr>
          <p:cNvPr id="52" name="Curved Right Arrow 51"/>
          <p:cNvSpPr/>
          <p:nvPr/>
        </p:nvSpPr>
        <p:spPr>
          <a:xfrm flipV="1">
            <a:off x="4766816" y="1779698"/>
            <a:ext cx="576064" cy="10081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5400000">
            <a:off x="4182366" y="2174919"/>
            <a:ext cx="152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Serial Power Chain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2033257" y="2063984"/>
            <a:ext cx="1809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AC Coupled Clock/Command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5" cstate="print"/>
          <a:srcRect l="4438" t="79241" r="48543" b="3759"/>
          <a:stretch>
            <a:fillRect/>
          </a:stretch>
        </p:blipFill>
        <p:spPr bwMode="auto">
          <a:xfrm>
            <a:off x="5518233" y="2170178"/>
            <a:ext cx="3456000" cy="88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6" cstate="print"/>
          <a:srcRect l="4352" t="79926" r="48861" b="4345"/>
          <a:stretch>
            <a:fillRect/>
          </a:stretch>
        </p:blipFill>
        <p:spPr bwMode="auto">
          <a:xfrm>
            <a:off x="5517305" y="4095076"/>
            <a:ext cx="3456000" cy="82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7" cstate="print"/>
          <a:srcRect l="3788" t="79455" r="48254" b="3575"/>
          <a:stretch>
            <a:fillRect/>
          </a:stretch>
        </p:blipFill>
        <p:spPr bwMode="auto">
          <a:xfrm>
            <a:off x="5517305" y="3147849"/>
            <a:ext cx="3456000" cy="86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5904656" y="3169670"/>
            <a:ext cx="2123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0" dirty="0" smtClean="0"/>
              <a:t>Input noise: 588e</a:t>
            </a:r>
            <a:r>
              <a:rPr lang="en-GB" sz="1400" b="0" baseline="30000" dirty="0" smtClean="0"/>
              <a:t>-</a:t>
            </a:r>
            <a:endParaRPr lang="en-GB" sz="1400" b="0" baseline="30000" dirty="0"/>
          </a:p>
        </p:txBody>
      </p:sp>
      <p:sp>
        <p:nvSpPr>
          <p:cNvPr id="59" name="TextBox 58"/>
          <p:cNvSpPr txBox="1"/>
          <p:nvPr/>
        </p:nvSpPr>
        <p:spPr>
          <a:xfrm>
            <a:off x="5869160" y="4091919"/>
            <a:ext cx="2123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0" dirty="0" smtClean="0"/>
              <a:t>Input noise: 599e</a:t>
            </a:r>
            <a:r>
              <a:rPr lang="en-GB" sz="1400" b="0" baseline="30000" dirty="0" smtClean="0"/>
              <a:t>-</a:t>
            </a:r>
            <a:endParaRPr lang="en-GB" sz="1400" b="0" dirty="0"/>
          </a:p>
        </p:txBody>
      </p:sp>
      <p:sp>
        <p:nvSpPr>
          <p:cNvPr id="60" name="TextBox 59"/>
          <p:cNvSpPr txBox="1"/>
          <p:nvPr/>
        </p:nvSpPr>
        <p:spPr>
          <a:xfrm>
            <a:off x="5883015" y="1228187"/>
            <a:ext cx="219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0" dirty="0" smtClean="0"/>
              <a:t>Input noise: 590e</a:t>
            </a:r>
            <a:r>
              <a:rPr lang="en-GB" sz="1400" b="0" baseline="30000" dirty="0" smtClean="0"/>
              <a:t>-</a:t>
            </a:r>
            <a:endParaRPr lang="en-GB" sz="1400" b="0" baseline="30000" dirty="0"/>
          </a:p>
        </p:txBody>
      </p:sp>
      <p:sp>
        <p:nvSpPr>
          <p:cNvPr id="61" name="TextBox 60"/>
          <p:cNvSpPr txBox="1"/>
          <p:nvPr/>
        </p:nvSpPr>
        <p:spPr>
          <a:xfrm>
            <a:off x="5883015" y="2192001"/>
            <a:ext cx="2123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0" dirty="0" smtClean="0"/>
              <a:t>Input noise: </a:t>
            </a:r>
            <a:r>
              <a:rPr lang="en-GB" sz="1400" dirty="0" smtClean="0"/>
              <a:t>599</a:t>
            </a:r>
            <a:r>
              <a:rPr lang="en-GB" sz="1400" b="0" dirty="0" smtClean="0"/>
              <a:t>e</a:t>
            </a:r>
            <a:r>
              <a:rPr lang="en-GB" sz="1400" b="0" baseline="30000" dirty="0" smtClean="0"/>
              <a:t>-</a:t>
            </a:r>
            <a:endParaRPr lang="en-GB" sz="1400" b="0" baseline="30000" dirty="0"/>
          </a:p>
        </p:txBody>
      </p:sp>
      <p:sp>
        <p:nvSpPr>
          <p:cNvPr id="62" name="TextBox 61"/>
          <p:cNvSpPr txBox="1"/>
          <p:nvPr/>
        </p:nvSpPr>
        <p:spPr>
          <a:xfrm>
            <a:off x="2534567" y="121748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Serial Powering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5400000">
            <a:off x="7061468" y="3053693"/>
            <a:ext cx="38164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922671" y="1679980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Column 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936526" y="2668347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Column 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918147" y="3593753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Column 2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979033" y="4540555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Column 3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9633" y="168377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Column 0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623102" y="198644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Column 1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89190" y="2404206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Column 2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89278" y="270898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Column 3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94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Stave Module Irradiation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12</a:t>
            </a:fld>
            <a:endParaRPr lang="en-GB" dirty="0">
              <a:solidFill>
                <a:srgbClr val="1F497D"/>
              </a:solidFill>
            </a:endParaRPr>
          </a:p>
        </p:txBody>
      </p:sp>
      <p:pic>
        <p:nvPicPr>
          <p:cNvPr id="6" name="Picture 13" descr="DSCN0650.JPG"/>
          <p:cNvPicPr>
            <a:picLocks noChangeAspect="1"/>
          </p:cNvPicPr>
          <p:nvPr/>
        </p:nvPicPr>
        <p:blipFill>
          <a:blip r:embed="rId2" cstate="print"/>
          <a:srcRect l="8333" r="8333"/>
          <a:stretch>
            <a:fillRect/>
          </a:stretch>
        </p:blipFill>
        <p:spPr bwMode="auto">
          <a:xfrm>
            <a:off x="316244" y="1245199"/>
            <a:ext cx="3169567" cy="28526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374134"/>
              </p:ext>
            </p:extLst>
          </p:nvPr>
        </p:nvGraphicFramePr>
        <p:xfrm>
          <a:off x="3604850" y="4394040"/>
          <a:ext cx="3816000" cy="1981200"/>
        </p:xfrm>
        <a:graphic>
          <a:graphicData uri="http://schemas.openxmlformats.org/drawingml/2006/table">
            <a:tbl>
              <a:tblPr/>
              <a:tblGrid>
                <a:gridCol w="1247538"/>
                <a:gridCol w="1247538"/>
                <a:gridCol w="1320924"/>
              </a:tblGrid>
              <a:tr h="3818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Noise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Column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Column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8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Pre-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Irrad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610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589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18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Post-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Irrad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675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650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818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65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61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18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Expected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670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640 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 descr="top_noise.gif"/>
          <p:cNvPicPr>
            <a:picLocks noChangeAspect="1"/>
          </p:cNvPicPr>
          <p:nvPr/>
        </p:nvPicPr>
        <p:blipFill>
          <a:blip r:embed="rId3" cstate="print"/>
          <a:srcRect t="5198" r="8337"/>
          <a:stretch>
            <a:fillRect/>
          </a:stretch>
        </p:blipFill>
        <p:spPr bwMode="auto">
          <a:xfrm>
            <a:off x="300871" y="4142106"/>
            <a:ext cx="3229200" cy="226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08419" y="3252131"/>
            <a:ext cx="8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AL Foil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4134" y="1372538"/>
            <a:ext cx="656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AL Foil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919" y="5726283"/>
            <a:ext cx="98532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100" dirty="0" smtClean="0"/>
              <a:t>Pre-irradiation</a:t>
            </a:r>
          </a:p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Post-irradiation</a:t>
            </a:r>
            <a:endParaRPr lang="en-GB" sz="1100" dirty="0">
              <a:solidFill>
                <a:srgbClr val="FF0000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0438" y="4413551"/>
            <a:ext cx="1536485" cy="193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515526" y="5911864"/>
            <a:ext cx="161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Motorized, Cooled Irradiation Stage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4" name="Content Placeholder 18"/>
          <p:cNvSpPr txBox="1">
            <a:spLocks/>
          </p:cNvSpPr>
          <p:nvPr/>
        </p:nvSpPr>
        <p:spPr>
          <a:xfrm>
            <a:off x="3447582" y="1137952"/>
            <a:ext cx="5544616" cy="313283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>
                <a:solidFill>
                  <a:srgbClr val="393D8B"/>
                </a:solidFill>
              </a:rPr>
              <a:t>Irradiated at CERN-PS irradiation facility</a:t>
            </a:r>
          </a:p>
          <a:p>
            <a:pPr lvl="1"/>
            <a:r>
              <a:rPr lang="en-GB" sz="1800" smtClean="0">
                <a:solidFill>
                  <a:srgbClr val="393D8B"/>
                </a:solidFill>
              </a:rPr>
              <a:t>24 GeV proton beam scanned over inclined modules</a:t>
            </a:r>
          </a:p>
          <a:p>
            <a:pPr lvl="1"/>
            <a:r>
              <a:rPr lang="en-GB" sz="1800" smtClean="0">
                <a:solidFill>
                  <a:srgbClr val="393D8B"/>
                </a:solidFill>
              </a:rPr>
              <a:t>Module biased, powered, and clocked during irradiation</a:t>
            </a:r>
          </a:p>
          <a:p>
            <a:pPr lvl="1"/>
            <a:r>
              <a:rPr lang="en-GB" sz="1800" smtClean="0">
                <a:solidFill>
                  <a:srgbClr val="393D8B"/>
                </a:solidFill>
              </a:rPr>
              <a:t>Total dose of 1.9x10</a:t>
            </a:r>
            <a:r>
              <a:rPr lang="en-GB" sz="1800" baseline="30000" smtClean="0">
                <a:solidFill>
                  <a:srgbClr val="393D8B"/>
                </a:solidFill>
              </a:rPr>
              <a:t>15</a:t>
            </a:r>
            <a:r>
              <a:rPr lang="en-GB" sz="1800" smtClean="0">
                <a:solidFill>
                  <a:srgbClr val="393D8B"/>
                </a:solidFill>
              </a:rPr>
              <a:t> n</a:t>
            </a:r>
            <a:r>
              <a:rPr lang="en-GB" sz="1800" baseline="-25000" smtClean="0">
                <a:solidFill>
                  <a:srgbClr val="393D8B"/>
                </a:solidFill>
              </a:rPr>
              <a:t>eq</a:t>
            </a:r>
            <a:r>
              <a:rPr lang="en-GB" sz="1800" smtClean="0">
                <a:solidFill>
                  <a:srgbClr val="393D8B"/>
                </a:solidFill>
              </a:rPr>
              <a:t> cm</a:t>
            </a:r>
            <a:r>
              <a:rPr lang="en-GB" sz="1800" baseline="30000" smtClean="0">
                <a:solidFill>
                  <a:srgbClr val="393D8B"/>
                </a:solidFill>
              </a:rPr>
              <a:t>-2</a:t>
            </a:r>
            <a:r>
              <a:rPr lang="en-GB" sz="1800" smtClean="0">
                <a:solidFill>
                  <a:srgbClr val="393D8B"/>
                </a:solidFill>
              </a:rPr>
              <a:t> achieved</a:t>
            </a:r>
          </a:p>
          <a:p>
            <a:pPr lvl="2"/>
            <a:r>
              <a:rPr lang="en-GB" sz="1200" smtClean="0">
                <a:solidFill>
                  <a:srgbClr val="393D8B"/>
                </a:solidFill>
              </a:rPr>
              <a:t>Max predicted fluence for barrel modules is 1.2x10</a:t>
            </a:r>
            <a:r>
              <a:rPr lang="en-GB" sz="1200" baseline="30000" smtClean="0">
                <a:solidFill>
                  <a:srgbClr val="393D8B"/>
                </a:solidFill>
              </a:rPr>
              <a:t>15</a:t>
            </a:r>
            <a:r>
              <a:rPr lang="en-GB" sz="1200" smtClean="0">
                <a:solidFill>
                  <a:srgbClr val="393D8B"/>
                </a:solidFill>
              </a:rPr>
              <a:t> n</a:t>
            </a:r>
            <a:r>
              <a:rPr lang="en-GB" sz="1200" baseline="-25000" smtClean="0">
                <a:solidFill>
                  <a:srgbClr val="393D8B"/>
                </a:solidFill>
              </a:rPr>
              <a:t>eq</a:t>
            </a:r>
            <a:r>
              <a:rPr lang="en-GB" sz="1200" smtClean="0">
                <a:solidFill>
                  <a:srgbClr val="393D8B"/>
                </a:solidFill>
              </a:rPr>
              <a:t> cm</a:t>
            </a:r>
            <a:r>
              <a:rPr lang="en-GB" sz="1200" baseline="30000" smtClean="0">
                <a:solidFill>
                  <a:srgbClr val="393D8B"/>
                </a:solidFill>
              </a:rPr>
              <a:t>-2</a:t>
            </a:r>
            <a:r>
              <a:rPr lang="en-GB" sz="1200" smtClean="0">
                <a:solidFill>
                  <a:srgbClr val="393D8B"/>
                </a:solidFill>
              </a:rPr>
              <a:t> </a:t>
            </a:r>
            <a:endParaRPr lang="en-GB" sz="300" smtClean="0">
              <a:solidFill>
                <a:srgbClr val="393D8B"/>
              </a:solidFill>
            </a:endParaRPr>
          </a:p>
          <a:p>
            <a:r>
              <a:rPr lang="en-GB" sz="2000" smtClean="0">
                <a:solidFill>
                  <a:srgbClr val="393D8B"/>
                </a:solidFill>
              </a:rPr>
              <a:t>Sensor and module behave as expected</a:t>
            </a:r>
          </a:p>
          <a:p>
            <a:pPr lvl="1"/>
            <a:r>
              <a:rPr lang="en-GB" sz="1800" smtClean="0">
                <a:solidFill>
                  <a:srgbClr val="393D8B"/>
                </a:solidFill>
              </a:rPr>
              <a:t>Noise increase consistent with shot noise expectations</a:t>
            </a:r>
            <a:endParaRPr lang="en-GB" sz="1800" dirty="0">
              <a:solidFill>
                <a:srgbClr val="393D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39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13</a:t>
            </a:fld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827" name="TextBox 5"/>
          <p:cNvSpPr txBox="1">
            <a:spLocks noChangeArrowheads="1"/>
          </p:cNvSpPr>
          <p:nvPr/>
        </p:nvSpPr>
        <p:spPr bwMode="auto">
          <a:xfrm>
            <a:off x="469900" y="611188"/>
            <a:ext cx="80819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Stave </a:t>
            </a:r>
            <a:r>
              <a:rPr lang="en-GB" sz="2400" b="0" dirty="0">
                <a:solidFill>
                  <a:srgbClr val="1F497D"/>
                </a:solidFill>
              </a:rPr>
              <a:t>– Geometry and components</a:t>
            </a:r>
          </a:p>
        </p:txBody>
      </p:sp>
      <p:sp>
        <p:nvSpPr>
          <p:cNvPr id="828" name="Rectangle 698"/>
          <p:cNvSpPr>
            <a:spLocks noChangeArrowheads="1"/>
          </p:cNvSpPr>
          <p:nvPr/>
        </p:nvSpPr>
        <p:spPr bwMode="auto">
          <a:xfrm>
            <a:off x="1066800" y="4132509"/>
            <a:ext cx="79248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29" name="Line 526"/>
          <p:cNvSpPr>
            <a:spLocks noChangeShapeType="1"/>
          </p:cNvSpPr>
          <p:nvPr/>
        </p:nvSpPr>
        <p:spPr bwMode="auto">
          <a:xfrm flipV="1">
            <a:off x="1058862" y="4881284"/>
            <a:ext cx="7905625" cy="116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30" name="Text Box 527"/>
          <p:cNvSpPr txBox="1">
            <a:spLocks noChangeArrowheads="1"/>
          </p:cNvSpPr>
          <p:nvPr/>
        </p:nvSpPr>
        <p:spPr bwMode="auto">
          <a:xfrm>
            <a:off x="4129099" y="4865541"/>
            <a:ext cx="8803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0" dirty="0" smtClean="0">
                <a:solidFill>
                  <a:srgbClr val="1F497D"/>
                </a:solidFill>
                <a:cs typeface="Arial" charset="0"/>
              </a:rPr>
              <a:t>1200mm</a:t>
            </a:r>
            <a:endParaRPr lang="en-US" sz="1400" b="0" dirty="0">
              <a:solidFill>
                <a:srgbClr val="1F497D"/>
              </a:solidFill>
              <a:cs typeface="Arial" charset="0"/>
            </a:endParaRPr>
          </a:p>
        </p:txBody>
      </p:sp>
      <p:grpSp>
        <p:nvGrpSpPr>
          <p:cNvPr id="831" name="Group 528"/>
          <p:cNvGrpSpPr>
            <a:grpSpLocks/>
          </p:cNvGrpSpPr>
          <p:nvPr/>
        </p:nvGrpSpPr>
        <p:grpSpPr bwMode="auto">
          <a:xfrm>
            <a:off x="1985392" y="5229200"/>
            <a:ext cx="5181600" cy="261620"/>
            <a:chOff x="1056" y="2544"/>
            <a:chExt cx="3264" cy="412"/>
          </a:xfrm>
        </p:grpSpPr>
        <p:sp>
          <p:nvSpPr>
            <p:cNvPr id="832" name="Rectangle 529"/>
            <p:cNvSpPr>
              <a:spLocks noChangeArrowheads="1"/>
            </p:cNvSpPr>
            <p:nvPr/>
          </p:nvSpPr>
          <p:spPr bwMode="auto">
            <a:xfrm>
              <a:off x="1152" y="2592"/>
              <a:ext cx="3072" cy="48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33" name="Rectangle 530"/>
            <p:cNvSpPr>
              <a:spLocks noChangeArrowheads="1"/>
            </p:cNvSpPr>
            <p:nvPr/>
          </p:nvSpPr>
          <p:spPr bwMode="auto">
            <a:xfrm>
              <a:off x="1296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34" name="Rectangle 531"/>
            <p:cNvSpPr>
              <a:spLocks noChangeArrowheads="1"/>
            </p:cNvSpPr>
            <p:nvPr/>
          </p:nvSpPr>
          <p:spPr bwMode="auto">
            <a:xfrm>
              <a:off x="1584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35" name="Rectangle 532"/>
            <p:cNvSpPr>
              <a:spLocks noChangeArrowheads="1"/>
            </p:cNvSpPr>
            <p:nvPr/>
          </p:nvSpPr>
          <p:spPr bwMode="auto">
            <a:xfrm>
              <a:off x="1872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36" name="Rectangle 533"/>
            <p:cNvSpPr>
              <a:spLocks noChangeArrowheads="1"/>
            </p:cNvSpPr>
            <p:nvPr/>
          </p:nvSpPr>
          <p:spPr bwMode="auto">
            <a:xfrm>
              <a:off x="2160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37" name="Rectangle 534"/>
            <p:cNvSpPr>
              <a:spLocks noChangeArrowheads="1"/>
            </p:cNvSpPr>
            <p:nvPr/>
          </p:nvSpPr>
          <p:spPr bwMode="auto">
            <a:xfrm>
              <a:off x="2448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38" name="Rectangle 535"/>
            <p:cNvSpPr>
              <a:spLocks noChangeArrowheads="1"/>
            </p:cNvSpPr>
            <p:nvPr/>
          </p:nvSpPr>
          <p:spPr bwMode="auto">
            <a:xfrm>
              <a:off x="2736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39" name="Rectangle 536"/>
            <p:cNvSpPr>
              <a:spLocks noChangeArrowheads="1"/>
            </p:cNvSpPr>
            <p:nvPr/>
          </p:nvSpPr>
          <p:spPr bwMode="auto">
            <a:xfrm>
              <a:off x="3024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0" name="Rectangle 537"/>
            <p:cNvSpPr>
              <a:spLocks noChangeArrowheads="1"/>
            </p:cNvSpPr>
            <p:nvPr/>
          </p:nvSpPr>
          <p:spPr bwMode="auto">
            <a:xfrm>
              <a:off x="3312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1" name="Rectangle 538"/>
            <p:cNvSpPr>
              <a:spLocks noChangeArrowheads="1"/>
            </p:cNvSpPr>
            <p:nvPr/>
          </p:nvSpPr>
          <p:spPr bwMode="auto">
            <a:xfrm>
              <a:off x="3600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2" name="Rectangle 539"/>
            <p:cNvSpPr>
              <a:spLocks noChangeArrowheads="1"/>
            </p:cNvSpPr>
            <p:nvPr/>
          </p:nvSpPr>
          <p:spPr bwMode="auto">
            <a:xfrm>
              <a:off x="3888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3" name="Rectangle 540"/>
            <p:cNvSpPr>
              <a:spLocks noChangeArrowheads="1"/>
            </p:cNvSpPr>
            <p:nvPr/>
          </p:nvSpPr>
          <p:spPr bwMode="auto">
            <a:xfrm>
              <a:off x="1152" y="2640"/>
              <a:ext cx="307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4" name="Rectangle 541"/>
            <p:cNvSpPr>
              <a:spLocks noChangeArrowheads="1"/>
            </p:cNvSpPr>
            <p:nvPr/>
          </p:nvSpPr>
          <p:spPr bwMode="auto">
            <a:xfrm>
              <a:off x="1056" y="2688"/>
              <a:ext cx="3264" cy="4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5" name="Rectangle 542"/>
            <p:cNvSpPr>
              <a:spLocks noChangeArrowheads="1"/>
            </p:cNvSpPr>
            <p:nvPr/>
          </p:nvSpPr>
          <p:spPr bwMode="auto">
            <a:xfrm>
              <a:off x="1056" y="2908"/>
              <a:ext cx="3264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grpSp>
        <p:nvGrpSpPr>
          <p:cNvPr id="846" name="Group 543"/>
          <p:cNvGrpSpPr>
            <a:grpSpLocks/>
          </p:cNvGrpSpPr>
          <p:nvPr/>
        </p:nvGrpSpPr>
        <p:grpSpPr bwMode="auto">
          <a:xfrm rot="10800000">
            <a:off x="1985392" y="5714975"/>
            <a:ext cx="5181600" cy="152400"/>
            <a:chOff x="1056" y="2544"/>
            <a:chExt cx="3264" cy="240"/>
          </a:xfrm>
        </p:grpSpPr>
        <p:sp>
          <p:nvSpPr>
            <p:cNvPr id="847" name="Rectangle 544"/>
            <p:cNvSpPr>
              <a:spLocks noChangeArrowheads="1"/>
            </p:cNvSpPr>
            <p:nvPr/>
          </p:nvSpPr>
          <p:spPr bwMode="auto">
            <a:xfrm>
              <a:off x="1152" y="2592"/>
              <a:ext cx="3072" cy="48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8" name="Rectangle 545"/>
            <p:cNvSpPr>
              <a:spLocks noChangeArrowheads="1"/>
            </p:cNvSpPr>
            <p:nvPr/>
          </p:nvSpPr>
          <p:spPr bwMode="auto">
            <a:xfrm>
              <a:off x="1296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49" name="Rectangle 546"/>
            <p:cNvSpPr>
              <a:spLocks noChangeArrowheads="1"/>
            </p:cNvSpPr>
            <p:nvPr/>
          </p:nvSpPr>
          <p:spPr bwMode="auto">
            <a:xfrm>
              <a:off x="1584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0" name="Rectangle 547"/>
            <p:cNvSpPr>
              <a:spLocks noChangeArrowheads="1"/>
            </p:cNvSpPr>
            <p:nvPr/>
          </p:nvSpPr>
          <p:spPr bwMode="auto">
            <a:xfrm>
              <a:off x="1872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1" name="Rectangle 548"/>
            <p:cNvSpPr>
              <a:spLocks noChangeArrowheads="1"/>
            </p:cNvSpPr>
            <p:nvPr/>
          </p:nvSpPr>
          <p:spPr bwMode="auto">
            <a:xfrm>
              <a:off x="2160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2" name="Rectangle 549"/>
            <p:cNvSpPr>
              <a:spLocks noChangeArrowheads="1"/>
            </p:cNvSpPr>
            <p:nvPr/>
          </p:nvSpPr>
          <p:spPr bwMode="auto">
            <a:xfrm>
              <a:off x="2448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3" name="Rectangle 550"/>
            <p:cNvSpPr>
              <a:spLocks noChangeArrowheads="1"/>
            </p:cNvSpPr>
            <p:nvPr/>
          </p:nvSpPr>
          <p:spPr bwMode="auto">
            <a:xfrm>
              <a:off x="2736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4" name="Rectangle 551"/>
            <p:cNvSpPr>
              <a:spLocks noChangeArrowheads="1"/>
            </p:cNvSpPr>
            <p:nvPr/>
          </p:nvSpPr>
          <p:spPr bwMode="auto">
            <a:xfrm>
              <a:off x="3024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5" name="Rectangle 552"/>
            <p:cNvSpPr>
              <a:spLocks noChangeArrowheads="1"/>
            </p:cNvSpPr>
            <p:nvPr/>
          </p:nvSpPr>
          <p:spPr bwMode="auto">
            <a:xfrm>
              <a:off x="3312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6" name="Rectangle 553"/>
            <p:cNvSpPr>
              <a:spLocks noChangeArrowheads="1"/>
            </p:cNvSpPr>
            <p:nvPr/>
          </p:nvSpPr>
          <p:spPr bwMode="auto">
            <a:xfrm>
              <a:off x="3600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7" name="Rectangle 554"/>
            <p:cNvSpPr>
              <a:spLocks noChangeArrowheads="1"/>
            </p:cNvSpPr>
            <p:nvPr/>
          </p:nvSpPr>
          <p:spPr bwMode="auto">
            <a:xfrm>
              <a:off x="3888" y="2544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8" name="Rectangle 555"/>
            <p:cNvSpPr>
              <a:spLocks noChangeArrowheads="1"/>
            </p:cNvSpPr>
            <p:nvPr/>
          </p:nvSpPr>
          <p:spPr bwMode="auto">
            <a:xfrm>
              <a:off x="1152" y="2640"/>
              <a:ext cx="307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59" name="Rectangle 556"/>
            <p:cNvSpPr>
              <a:spLocks noChangeArrowheads="1"/>
            </p:cNvSpPr>
            <p:nvPr/>
          </p:nvSpPr>
          <p:spPr bwMode="auto">
            <a:xfrm>
              <a:off x="1056" y="2688"/>
              <a:ext cx="3264" cy="4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860" name="Rectangle 557"/>
            <p:cNvSpPr>
              <a:spLocks noChangeArrowheads="1"/>
            </p:cNvSpPr>
            <p:nvPr/>
          </p:nvSpPr>
          <p:spPr bwMode="auto">
            <a:xfrm>
              <a:off x="1056" y="2736"/>
              <a:ext cx="3264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sp>
        <p:nvSpPr>
          <p:cNvPr id="861" name="Rectangle 558"/>
          <p:cNvSpPr>
            <a:spLocks noChangeArrowheads="1"/>
          </p:cNvSpPr>
          <p:nvPr/>
        </p:nvSpPr>
        <p:spPr bwMode="auto">
          <a:xfrm>
            <a:off x="2823592" y="5486375"/>
            <a:ext cx="3810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62" name="Oval 559"/>
          <p:cNvSpPr>
            <a:spLocks noChangeArrowheads="1"/>
          </p:cNvSpPr>
          <p:nvPr/>
        </p:nvSpPr>
        <p:spPr bwMode="auto">
          <a:xfrm>
            <a:off x="2823592" y="5486375"/>
            <a:ext cx="228600" cy="2286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100000">
                <a:srgbClr val="CC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63" name="Rectangle 560"/>
          <p:cNvSpPr>
            <a:spLocks noChangeArrowheads="1"/>
          </p:cNvSpPr>
          <p:nvPr/>
        </p:nvSpPr>
        <p:spPr bwMode="auto">
          <a:xfrm>
            <a:off x="5947792" y="5486375"/>
            <a:ext cx="381000" cy="228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64" name="Oval 561"/>
          <p:cNvSpPr>
            <a:spLocks noChangeArrowheads="1"/>
          </p:cNvSpPr>
          <p:nvPr/>
        </p:nvSpPr>
        <p:spPr bwMode="auto">
          <a:xfrm>
            <a:off x="6100192" y="5486375"/>
            <a:ext cx="228600" cy="2286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100000">
                <a:srgbClr val="CCCC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65" name="Rectangle 562"/>
          <p:cNvSpPr>
            <a:spLocks noChangeArrowheads="1"/>
          </p:cNvSpPr>
          <p:nvPr/>
        </p:nvSpPr>
        <p:spPr bwMode="auto">
          <a:xfrm>
            <a:off x="1985392" y="5486375"/>
            <a:ext cx="838200" cy="2286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66" name="Rectangle 563"/>
          <p:cNvSpPr>
            <a:spLocks noChangeArrowheads="1"/>
          </p:cNvSpPr>
          <p:nvPr/>
        </p:nvSpPr>
        <p:spPr bwMode="auto">
          <a:xfrm>
            <a:off x="3052192" y="5486375"/>
            <a:ext cx="3048000" cy="2286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67" name="Rectangle 564"/>
          <p:cNvSpPr>
            <a:spLocks noChangeArrowheads="1"/>
          </p:cNvSpPr>
          <p:nvPr/>
        </p:nvSpPr>
        <p:spPr bwMode="auto">
          <a:xfrm>
            <a:off x="6328792" y="5486375"/>
            <a:ext cx="838200" cy="2286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68" name="Text Box 565"/>
          <p:cNvSpPr txBox="1">
            <a:spLocks noChangeArrowheads="1"/>
          </p:cNvSpPr>
          <p:nvPr/>
        </p:nvSpPr>
        <p:spPr bwMode="auto">
          <a:xfrm>
            <a:off x="683568" y="5415272"/>
            <a:ext cx="9717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0" dirty="0">
                <a:solidFill>
                  <a:srgbClr val="1F497D"/>
                </a:solidFill>
                <a:cs typeface="Arial" charset="0"/>
              </a:rPr>
              <a:t>Bus cable</a:t>
            </a:r>
          </a:p>
        </p:txBody>
      </p:sp>
      <p:sp>
        <p:nvSpPr>
          <p:cNvPr id="869" name="Text Box 566"/>
          <p:cNvSpPr txBox="1">
            <a:spLocks noChangeArrowheads="1"/>
          </p:cNvSpPr>
          <p:nvPr/>
        </p:nvSpPr>
        <p:spPr bwMode="auto">
          <a:xfrm>
            <a:off x="1547664" y="6171356"/>
            <a:ext cx="14734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0" dirty="0" smtClean="0">
                <a:solidFill>
                  <a:srgbClr val="1F497D"/>
                </a:solidFill>
                <a:cs typeface="Arial" charset="0"/>
              </a:rPr>
              <a:t>Hybrid + Sensor</a:t>
            </a:r>
            <a:endParaRPr lang="en-US" sz="1400" b="0" dirty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870" name="Rectangle 568"/>
          <p:cNvSpPr>
            <a:spLocks noChangeArrowheads="1"/>
          </p:cNvSpPr>
          <p:nvPr/>
        </p:nvSpPr>
        <p:spPr bwMode="auto">
          <a:xfrm>
            <a:off x="3690105" y="5919328"/>
            <a:ext cx="17459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0" dirty="0">
                <a:solidFill>
                  <a:srgbClr val="1F497D"/>
                </a:solidFill>
                <a:cs typeface="Arial" charset="0"/>
              </a:rPr>
              <a:t>Carbon honeycomb</a:t>
            </a:r>
          </a:p>
        </p:txBody>
      </p:sp>
      <p:sp>
        <p:nvSpPr>
          <p:cNvPr id="871" name="Text Box 569"/>
          <p:cNvSpPr txBox="1">
            <a:spLocks noChangeArrowheads="1"/>
          </p:cNvSpPr>
          <p:nvPr/>
        </p:nvSpPr>
        <p:spPr bwMode="auto">
          <a:xfrm>
            <a:off x="7488324" y="5343264"/>
            <a:ext cx="1346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rgbClr val="1F497D"/>
                </a:solidFill>
                <a:cs typeface="Arial" charset="0"/>
              </a:rPr>
              <a:t>Carbon fiber</a:t>
            </a:r>
          </a:p>
          <a:p>
            <a:pPr algn="l"/>
            <a:r>
              <a:rPr lang="en-US" sz="1400" b="0" dirty="0">
                <a:solidFill>
                  <a:srgbClr val="1F497D"/>
                </a:solidFill>
                <a:cs typeface="Arial" charset="0"/>
              </a:rPr>
              <a:t>facing</a:t>
            </a:r>
          </a:p>
        </p:txBody>
      </p:sp>
      <p:sp>
        <p:nvSpPr>
          <p:cNvPr id="872" name="Rectangle 570"/>
          <p:cNvSpPr>
            <a:spLocks noChangeArrowheads="1"/>
          </p:cNvSpPr>
          <p:nvPr/>
        </p:nvSpPr>
        <p:spPr bwMode="auto">
          <a:xfrm>
            <a:off x="6264188" y="6151611"/>
            <a:ext cx="152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rgbClr val="1F497D"/>
                </a:solidFill>
                <a:cs typeface="Arial" charset="0"/>
              </a:rPr>
              <a:t>Readout IC’s</a:t>
            </a:r>
          </a:p>
        </p:txBody>
      </p:sp>
      <p:sp>
        <p:nvSpPr>
          <p:cNvPr id="873" name="Line 571"/>
          <p:cNvSpPr>
            <a:spLocks noChangeShapeType="1"/>
          </p:cNvSpPr>
          <p:nvPr/>
        </p:nvSpPr>
        <p:spPr bwMode="auto">
          <a:xfrm flipV="1">
            <a:off x="1642492" y="5353025"/>
            <a:ext cx="33020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74" name="Line 572"/>
          <p:cNvSpPr>
            <a:spLocks noChangeShapeType="1"/>
          </p:cNvSpPr>
          <p:nvPr/>
        </p:nvSpPr>
        <p:spPr bwMode="auto">
          <a:xfrm>
            <a:off x="1642492" y="5581625"/>
            <a:ext cx="342900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75" name="Line 573"/>
          <p:cNvSpPr>
            <a:spLocks noChangeShapeType="1"/>
          </p:cNvSpPr>
          <p:nvPr/>
        </p:nvSpPr>
        <p:spPr bwMode="auto">
          <a:xfrm flipH="1" flipV="1">
            <a:off x="2213992" y="5867374"/>
            <a:ext cx="53752" cy="3399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76" name="Line 574"/>
          <p:cNvSpPr>
            <a:spLocks noChangeShapeType="1"/>
          </p:cNvSpPr>
          <p:nvPr/>
        </p:nvSpPr>
        <p:spPr bwMode="auto">
          <a:xfrm flipV="1">
            <a:off x="2267744" y="5311030"/>
            <a:ext cx="216024" cy="8963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77" name="Line 575"/>
          <p:cNvSpPr>
            <a:spLocks noChangeShapeType="1"/>
          </p:cNvSpPr>
          <p:nvPr/>
        </p:nvSpPr>
        <p:spPr bwMode="auto">
          <a:xfrm flipH="1" flipV="1">
            <a:off x="2951818" y="5599062"/>
            <a:ext cx="612069" cy="6443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78" name="Line 576"/>
          <p:cNvSpPr>
            <a:spLocks noChangeShapeType="1"/>
          </p:cNvSpPr>
          <p:nvPr/>
        </p:nvSpPr>
        <p:spPr bwMode="auto">
          <a:xfrm flipV="1">
            <a:off x="5436096" y="5599062"/>
            <a:ext cx="792088" cy="6803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79" name="Line 577"/>
          <p:cNvSpPr>
            <a:spLocks noChangeShapeType="1"/>
          </p:cNvSpPr>
          <p:nvPr/>
        </p:nvSpPr>
        <p:spPr bwMode="auto">
          <a:xfrm flipH="1" flipV="1">
            <a:off x="4548249" y="5569526"/>
            <a:ext cx="23751" cy="3797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80" name="Line 578"/>
          <p:cNvSpPr>
            <a:spLocks noChangeShapeType="1"/>
          </p:cNvSpPr>
          <p:nvPr/>
        </p:nvSpPr>
        <p:spPr bwMode="auto">
          <a:xfrm flipH="1" flipV="1">
            <a:off x="7164288" y="5455046"/>
            <a:ext cx="307504" cy="1837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81" name="Line 579"/>
          <p:cNvSpPr>
            <a:spLocks noChangeShapeType="1"/>
          </p:cNvSpPr>
          <p:nvPr/>
        </p:nvSpPr>
        <p:spPr bwMode="auto">
          <a:xfrm flipH="1">
            <a:off x="7164288" y="5638774"/>
            <a:ext cx="307504" cy="1043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sp>
        <p:nvSpPr>
          <p:cNvPr id="882" name="Line 580"/>
          <p:cNvSpPr>
            <a:spLocks noChangeShapeType="1"/>
          </p:cNvSpPr>
          <p:nvPr/>
        </p:nvSpPr>
        <p:spPr bwMode="auto">
          <a:xfrm flipH="1" flipV="1">
            <a:off x="6709792" y="5867373"/>
            <a:ext cx="145774" cy="3095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solidFill>
                <a:srgbClr val="1F497D"/>
              </a:solidFill>
            </a:endParaRPr>
          </a:p>
        </p:txBody>
      </p:sp>
      <p:pic>
        <p:nvPicPr>
          <p:cNvPr id="883" name="Picture 4"/>
          <p:cNvPicPr>
            <a:picLocks noChangeAspect="1" noChangeArrowheads="1"/>
          </p:cNvPicPr>
          <p:nvPr/>
        </p:nvPicPr>
        <p:blipFill>
          <a:blip r:embed="rId2" cstate="print"/>
          <a:srcRect l="11580" t="35243" r="62827" b="33136"/>
          <a:stretch>
            <a:fillRect/>
          </a:stretch>
        </p:blipFill>
        <p:spPr bwMode="auto">
          <a:xfrm>
            <a:off x="152400" y="4132509"/>
            <a:ext cx="9667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84" name="Group 6"/>
          <p:cNvGrpSpPr>
            <a:grpSpLocks/>
          </p:cNvGrpSpPr>
          <p:nvPr/>
        </p:nvGrpSpPr>
        <p:grpSpPr bwMode="auto">
          <a:xfrm>
            <a:off x="1055688" y="4207142"/>
            <a:ext cx="339725" cy="542925"/>
            <a:chOff x="2832" y="1008"/>
            <a:chExt cx="384" cy="720"/>
          </a:xfrm>
        </p:grpSpPr>
        <p:sp>
          <p:nvSpPr>
            <p:cNvPr id="885" name="Rectangle 7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886" name="Group 8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887" name="Rectangle 9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888" name="Group 10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900" name="Rectangle 11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1" name="Rectangle 12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2" name="Rectangle 13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3" name="Rectangle 14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4" name="Rectangle 15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5" name="Rectangle 16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6" name="Rectangle 17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7" name="Rectangle 18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8" name="Rectangle 19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09" name="Rectangle 20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889" name="Group 21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890" name="Rectangle 22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1" name="Rectangle 23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2" name="Rectangle 24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3" name="Rectangle 25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4" name="Rectangle 26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5" name="Rectangle 27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6" name="Rectangle 28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7" name="Rectangle 29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8" name="Rectangle 30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899" name="Rectangle 31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910" name="Group 32"/>
          <p:cNvGrpSpPr>
            <a:grpSpLocks/>
          </p:cNvGrpSpPr>
          <p:nvPr/>
        </p:nvGrpSpPr>
        <p:grpSpPr bwMode="auto">
          <a:xfrm>
            <a:off x="1377950" y="4207142"/>
            <a:ext cx="339725" cy="542925"/>
            <a:chOff x="2832" y="1008"/>
            <a:chExt cx="384" cy="720"/>
          </a:xfrm>
        </p:grpSpPr>
        <p:sp>
          <p:nvSpPr>
            <p:cNvPr id="911" name="Rectangle 33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912" name="Group 34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913" name="Rectangle 35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914" name="Group 36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926" name="Rectangle 37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7" name="Rectangle 38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8" name="Rectangle 39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9" name="Rectangle 40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30" name="Rectangle 41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31" name="Rectangle 42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32" name="Rectangle 43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33" name="Rectangle 44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34" name="Rectangle 45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35" name="Rectangle 46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915" name="Group 47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916" name="Rectangle 48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17" name="Rectangle 49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18" name="Rectangle 50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19" name="Rectangle 51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0" name="Rectangle 52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1" name="Rectangle 53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2" name="Rectangle 54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3" name="Rectangle 55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4" name="Rectangle 56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25" name="Rectangle 57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936" name="Group 58"/>
          <p:cNvGrpSpPr>
            <a:grpSpLocks/>
          </p:cNvGrpSpPr>
          <p:nvPr/>
        </p:nvGrpSpPr>
        <p:grpSpPr bwMode="auto">
          <a:xfrm>
            <a:off x="1700213" y="4207142"/>
            <a:ext cx="339725" cy="542925"/>
            <a:chOff x="2832" y="1008"/>
            <a:chExt cx="384" cy="720"/>
          </a:xfrm>
        </p:grpSpPr>
        <p:sp>
          <p:nvSpPr>
            <p:cNvPr id="937" name="Rectangle 59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938" name="Group 60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939" name="Rectangle 61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940" name="Group 62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952" name="Rectangle 63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3" name="Rectangle 64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4" name="Rectangle 65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5" name="Rectangle 66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6" name="Rectangle 67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7" name="Rectangle 68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8" name="Rectangle 69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9" name="Rectangle 70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60" name="Rectangle 71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61" name="Rectangle 72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941" name="Group 73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942" name="Rectangle 74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43" name="Rectangle 75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44" name="Rectangle 76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45" name="Rectangle 77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46" name="Rectangle 78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47" name="Rectangle 79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48" name="Rectangle 80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49" name="Rectangle 81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0" name="Rectangle 82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51" name="Rectangle 83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962" name="Group 84"/>
          <p:cNvGrpSpPr>
            <a:grpSpLocks/>
          </p:cNvGrpSpPr>
          <p:nvPr/>
        </p:nvGrpSpPr>
        <p:grpSpPr bwMode="auto">
          <a:xfrm>
            <a:off x="2022475" y="4207142"/>
            <a:ext cx="339725" cy="542925"/>
            <a:chOff x="2832" y="1008"/>
            <a:chExt cx="384" cy="720"/>
          </a:xfrm>
        </p:grpSpPr>
        <p:sp>
          <p:nvSpPr>
            <p:cNvPr id="963" name="Rectangle 85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964" name="Group 86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965" name="Rectangle 87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966" name="Group 88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978" name="Rectangle 89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9" name="Rectangle 90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0" name="Rectangle 91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1" name="Rectangle 92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2" name="Rectangle 93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3" name="Rectangle 94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4" name="Rectangle 95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5" name="Rectangle 96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6" name="Rectangle 97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87" name="Rectangle 98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967" name="Group 99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968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69" name="Rectangle 101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0" name="Rectangle 102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1" name="Rectangle 103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2" name="Rectangle 104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3" name="Rectangle 105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4" name="Rectangle 106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5" name="Rectangle 107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6" name="Rectangle 108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77" name="Rectangle 109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988" name="Group 110"/>
          <p:cNvGrpSpPr>
            <a:grpSpLocks/>
          </p:cNvGrpSpPr>
          <p:nvPr/>
        </p:nvGrpSpPr>
        <p:grpSpPr bwMode="auto">
          <a:xfrm>
            <a:off x="2344738" y="4207142"/>
            <a:ext cx="341312" cy="542925"/>
            <a:chOff x="2832" y="1008"/>
            <a:chExt cx="384" cy="720"/>
          </a:xfrm>
        </p:grpSpPr>
        <p:sp>
          <p:nvSpPr>
            <p:cNvPr id="989" name="Rectangle 111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990" name="Group 112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991" name="Rectangle 113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992" name="Group 114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004" name="Rectangle 115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5" name="Rectangle 116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6" name="Rectangle 117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7" name="Rectangle 118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8" name="Rectangle 119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9" name="Rectangle 120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10" name="Rectangle 121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11" name="Rectangle 122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12" name="Rectangle 123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13" name="Rectangle 124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993" name="Group 125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994" name="Rectangle 126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95" name="Rectangle 127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96" name="Rectangle 128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97" name="Rectangle 129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98" name="Rectangle 130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999" name="Rectangle 131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0" name="Rectangle 132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1" name="Rectangle 133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2" name="Rectangle 134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03" name="Rectangle 135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014" name="Group 136"/>
          <p:cNvGrpSpPr>
            <a:grpSpLocks/>
          </p:cNvGrpSpPr>
          <p:nvPr/>
        </p:nvGrpSpPr>
        <p:grpSpPr bwMode="auto">
          <a:xfrm>
            <a:off x="2668588" y="4207142"/>
            <a:ext cx="339725" cy="542925"/>
            <a:chOff x="2832" y="1008"/>
            <a:chExt cx="384" cy="720"/>
          </a:xfrm>
        </p:grpSpPr>
        <p:sp>
          <p:nvSpPr>
            <p:cNvPr id="1015" name="Rectangle 137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016" name="Group 138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017" name="Rectangle 139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018" name="Group 140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030" name="Rectangle 141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1" name="Rectangle 142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2" name="Rectangle 143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3" name="Rectangle 144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4" name="Rectangle 145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5" name="Rectangle 146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6" name="Rectangle 147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7" name="Rectangle 148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8" name="Rectangle 149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39" name="Rectangle 150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019" name="Group 151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020" name="Rectangle 152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1" name="Rectangle 153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2" name="Rectangle 154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3" name="Rectangle 155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4" name="Rectangle 156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5" name="Rectangle 157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6" name="Rectangle 158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7" name="Rectangle 159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8" name="Rectangle 160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29" name="Rectangle 161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040" name="Group 162"/>
          <p:cNvGrpSpPr>
            <a:grpSpLocks/>
          </p:cNvGrpSpPr>
          <p:nvPr/>
        </p:nvGrpSpPr>
        <p:grpSpPr bwMode="auto">
          <a:xfrm>
            <a:off x="2990850" y="4207142"/>
            <a:ext cx="339725" cy="542925"/>
            <a:chOff x="2832" y="1008"/>
            <a:chExt cx="384" cy="720"/>
          </a:xfrm>
        </p:grpSpPr>
        <p:sp>
          <p:nvSpPr>
            <p:cNvPr id="1041" name="Rectangle 163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042" name="Group 164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043" name="Rectangle 165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044" name="Group 166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056" name="Rectangle 167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7" name="Rectangle 168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8" name="Rectangle 169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9" name="Rectangle 170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60" name="Rectangle 171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61" name="Rectangle 172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62" name="Rectangle 173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63" name="Rectangle 174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64" name="Rectangle 175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65" name="Rectangle 176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045" name="Group 177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046" name="Rectangle 178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47" name="Rectangle 179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48" name="Rectangle 180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49" name="Rectangle 181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0" name="Rectangle 182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1" name="Rectangle 183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2" name="Rectangle 184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3" name="Rectangle 185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4" name="Rectangle 186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55" name="Rectangle 187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066" name="Group 188"/>
          <p:cNvGrpSpPr>
            <a:grpSpLocks/>
          </p:cNvGrpSpPr>
          <p:nvPr/>
        </p:nvGrpSpPr>
        <p:grpSpPr bwMode="auto">
          <a:xfrm>
            <a:off x="3313113" y="4207142"/>
            <a:ext cx="339725" cy="542925"/>
            <a:chOff x="2832" y="1008"/>
            <a:chExt cx="384" cy="720"/>
          </a:xfrm>
        </p:grpSpPr>
        <p:sp>
          <p:nvSpPr>
            <p:cNvPr id="1067" name="Rectangle 189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068" name="Group 190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069" name="Rectangle 191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070" name="Group 192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082" name="Rectangle 193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3" name="Rectangle 194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4" name="Rectangle 195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5" name="Rectangle 196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6" name="Rectangle 197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7" name="Rectangle 198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8" name="Rectangle 199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9" name="Rectangle 200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90" name="Rectangle 201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91" name="Rectangle 202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071" name="Group 203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072" name="Rectangle 204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73" name="Rectangle 205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74" name="Rectangle 206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75" name="Rectangle 207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76" name="Rectangle 208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77" name="Rectangle 209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78" name="Rectangle 210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79" name="Rectangle 211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0" name="Rectangle 212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81" name="Rectangle 213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092" name="Group 214"/>
          <p:cNvGrpSpPr>
            <a:grpSpLocks/>
          </p:cNvGrpSpPr>
          <p:nvPr/>
        </p:nvGrpSpPr>
        <p:grpSpPr bwMode="auto">
          <a:xfrm>
            <a:off x="3635375" y="4207142"/>
            <a:ext cx="339725" cy="542925"/>
            <a:chOff x="2832" y="1008"/>
            <a:chExt cx="384" cy="720"/>
          </a:xfrm>
        </p:grpSpPr>
        <p:sp>
          <p:nvSpPr>
            <p:cNvPr id="1093" name="Rectangle 215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094" name="Group 216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095" name="Rectangle 217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096" name="Group 218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108" name="Rectangle 219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9" name="Rectangle 220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0" name="Rectangle 221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1" name="Rectangle 222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2" name="Rectangle 223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3" name="Rectangle 224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4" name="Rectangle 225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5" name="Rectangle 226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6" name="Rectangle 227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17" name="Rectangle 228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097" name="Group 229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098" name="Rectangle 230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099" name="Rectangle 231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0" name="Rectangle 232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1" name="Rectangle 233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2" name="Rectangle 234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3" name="Rectangle 235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4" name="Rectangle 236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5" name="Rectangle 237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6" name="Rectangle 238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07" name="Rectangle 239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118" name="Group 240"/>
          <p:cNvGrpSpPr>
            <a:grpSpLocks/>
          </p:cNvGrpSpPr>
          <p:nvPr/>
        </p:nvGrpSpPr>
        <p:grpSpPr bwMode="auto">
          <a:xfrm>
            <a:off x="3957638" y="4207142"/>
            <a:ext cx="339725" cy="542925"/>
            <a:chOff x="2832" y="1008"/>
            <a:chExt cx="384" cy="720"/>
          </a:xfrm>
        </p:grpSpPr>
        <p:sp>
          <p:nvSpPr>
            <p:cNvPr id="1119" name="Rectangle 241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120" name="Group 242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121" name="Rectangle 243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122" name="Group 244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134" name="Rectangle 245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5" name="Rectangle 246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6" name="Rectangle 247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7" name="Rectangle 248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8" name="Rectangle 249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9" name="Rectangle 250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40" name="Rectangle 251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41" name="Rectangle 252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42" name="Rectangle 253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43" name="Rectangle 254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123" name="Group 255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124" name="Rectangle 256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25" name="Rectangle 257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26" name="Rectangle 258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27" name="Rectangle 259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28" name="Rectangle 260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29" name="Rectangle 261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0" name="Rectangle 262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1" name="Rectangle 263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2" name="Rectangle 264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33" name="Rectangle 265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144" name="Group 266"/>
          <p:cNvGrpSpPr>
            <a:grpSpLocks/>
          </p:cNvGrpSpPr>
          <p:nvPr/>
        </p:nvGrpSpPr>
        <p:grpSpPr bwMode="auto">
          <a:xfrm>
            <a:off x="4279900" y="4207142"/>
            <a:ext cx="341313" cy="542925"/>
            <a:chOff x="2832" y="1008"/>
            <a:chExt cx="384" cy="720"/>
          </a:xfrm>
        </p:grpSpPr>
        <p:sp>
          <p:nvSpPr>
            <p:cNvPr id="1145" name="Rectangle 267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146" name="Group 268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147" name="Rectangle 269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148" name="Group 270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160" name="Rectangle 271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1" name="Rectangle 272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2" name="Rectangle 273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3" name="Rectangle 274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4" name="Rectangle 275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5" name="Rectangle 276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6" name="Rectangle 277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7" name="Rectangle 278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8" name="Rectangle 279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69" name="Rectangle 280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149" name="Group 281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150" name="Rectangle 282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1" name="Rectangle 283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2" name="Rectangle 284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3" name="Rectangle 285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4" name="Rectangle 286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5" name="Rectangle 287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6" name="Rectangle 288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7" name="Rectangle 289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8" name="Rectangle 290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59" name="Rectangle 291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170" name="Group 292"/>
          <p:cNvGrpSpPr>
            <a:grpSpLocks/>
          </p:cNvGrpSpPr>
          <p:nvPr/>
        </p:nvGrpSpPr>
        <p:grpSpPr bwMode="auto">
          <a:xfrm>
            <a:off x="4603750" y="4207142"/>
            <a:ext cx="339725" cy="542925"/>
            <a:chOff x="2832" y="1008"/>
            <a:chExt cx="384" cy="720"/>
          </a:xfrm>
        </p:grpSpPr>
        <p:sp>
          <p:nvSpPr>
            <p:cNvPr id="1171" name="Rectangle 293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172" name="Group 294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173" name="Rectangle 295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174" name="Group 296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186" name="Rectangle 297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7" name="Rectangle 298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8" name="Rectangle 299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9" name="Rectangle 300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90" name="Rectangle 301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91" name="Rectangle 302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92" name="Rectangle 303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93" name="Rectangle 304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94" name="Rectangle 305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95" name="Rectangle 306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175" name="Group 307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176" name="Rectangle 308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77" name="Rectangle 309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78" name="Rectangle 310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79" name="Rectangle 311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0" name="Rectangle 312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1" name="Rectangle 313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2" name="Rectangle 314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3" name="Rectangle 315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4" name="Rectangle 316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185" name="Rectangle 317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196" name="Group 318"/>
          <p:cNvGrpSpPr>
            <a:grpSpLocks/>
          </p:cNvGrpSpPr>
          <p:nvPr/>
        </p:nvGrpSpPr>
        <p:grpSpPr bwMode="auto">
          <a:xfrm>
            <a:off x="4926013" y="4207142"/>
            <a:ext cx="339725" cy="542925"/>
            <a:chOff x="2832" y="1008"/>
            <a:chExt cx="384" cy="720"/>
          </a:xfrm>
        </p:grpSpPr>
        <p:sp>
          <p:nvSpPr>
            <p:cNvPr id="1197" name="Rectangle 319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198" name="Group 320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199" name="Rectangle 321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200" name="Group 322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212" name="Rectangle 323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3" name="Rectangle 324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4" name="Rectangle 325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5" name="Rectangle 326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6" name="Rectangle 327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7" name="Rectangle 328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8" name="Rectangle 329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9" name="Rectangle 330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20" name="Rectangle 331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21" name="Rectangle 332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201" name="Group 333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202" name="Rectangle 334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03" name="Rectangle 335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04" name="Rectangle 336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05" name="Rectangle 337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06" name="Rectangle 338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07" name="Rectangle 339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08" name="Rectangle 340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09" name="Rectangle 341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0" name="Rectangle 342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11" name="Rectangle 343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222" name="Group 344"/>
          <p:cNvGrpSpPr>
            <a:grpSpLocks/>
          </p:cNvGrpSpPr>
          <p:nvPr/>
        </p:nvGrpSpPr>
        <p:grpSpPr bwMode="auto">
          <a:xfrm>
            <a:off x="5248275" y="4207142"/>
            <a:ext cx="339725" cy="542925"/>
            <a:chOff x="2832" y="1008"/>
            <a:chExt cx="384" cy="720"/>
          </a:xfrm>
        </p:grpSpPr>
        <p:sp>
          <p:nvSpPr>
            <p:cNvPr id="1223" name="Rectangle 345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224" name="Group 346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225" name="Rectangle 347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226" name="Group 348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238" name="Rectangle 349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9" name="Rectangle 350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0" name="Rectangle 351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1" name="Rectangle 352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2" name="Rectangle 353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3" name="Rectangle 354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4" name="Rectangle 355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5" name="Rectangle 356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6" name="Rectangle 357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47" name="Rectangle 358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227" name="Group 359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228" name="Rectangle 360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29" name="Rectangle 361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0" name="Rectangle 362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1" name="Rectangle 363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2" name="Rectangle 364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3" name="Rectangle 365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4" name="Rectangle 366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5" name="Rectangle 367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6" name="Rectangle 368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37" name="Rectangle 369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248" name="Group 370"/>
          <p:cNvGrpSpPr>
            <a:grpSpLocks/>
          </p:cNvGrpSpPr>
          <p:nvPr/>
        </p:nvGrpSpPr>
        <p:grpSpPr bwMode="auto">
          <a:xfrm>
            <a:off x="5570538" y="4207142"/>
            <a:ext cx="339725" cy="542925"/>
            <a:chOff x="2832" y="1008"/>
            <a:chExt cx="384" cy="720"/>
          </a:xfrm>
        </p:grpSpPr>
        <p:sp>
          <p:nvSpPr>
            <p:cNvPr id="1249" name="Rectangle 371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250" name="Group 372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251" name="Rectangle 373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252" name="Group 374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264" name="Rectangle 375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5" name="Rectangle 376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6" name="Rectangle 377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7" name="Rectangle 378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8" name="Rectangle 379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9" name="Rectangle 380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70" name="Rectangle 381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71" name="Rectangle 382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72" name="Rectangle 383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73" name="Rectangle 384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253" name="Group 385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254" name="Rectangle 386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55" name="Rectangle 387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56" name="Rectangle 388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57" name="Rectangle 389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58" name="Rectangle 390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59" name="Rectangle 391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0" name="Rectangle 392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1" name="Rectangle 393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2" name="Rectangle 394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63" name="Rectangle 395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274" name="Group 396"/>
          <p:cNvGrpSpPr>
            <a:grpSpLocks/>
          </p:cNvGrpSpPr>
          <p:nvPr/>
        </p:nvGrpSpPr>
        <p:grpSpPr bwMode="auto">
          <a:xfrm>
            <a:off x="5892800" y="4207142"/>
            <a:ext cx="339725" cy="542925"/>
            <a:chOff x="2832" y="1008"/>
            <a:chExt cx="384" cy="720"/>
          </a:xfrm>
        </p:grpSpPr>
        <p:sp>
          <p:nvSpPr>
            <p:cNvPr id="1275" name="Rectangle 397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276" name="Group 398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277" name="Rectangle 399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278" name="Group 400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290" name="Rectangle 401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1" name="Rectangle 402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2" name="Rectangle 403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3" name="Rectangle 404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4" name="Rectangle 405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5" name="Rectangle 406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6" name="Rectangle 407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7" name="Rectangle 408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8" name="Rectangle 409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99" name="Rectangle 410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279" name="Group 411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280" name="Rectangle 412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1" name="Rectangle 413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2" name="Rectangle 414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3" name="Rectangle 415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4" name="Rectangle 416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5" name="Rectangle 417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6" name="Rectangle 418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7" name="Rectangle 419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8" name="Rectangle 420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289" name="Rectangle 421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300" name="Group 422"/>
          <p:cNvGrpSpPr>
            <a:grpSpLocks/>
          </p:cNvGrpSpPr>
          <p:nvPr/>
        </p:nvGrpSpPr>
        <p:grpSpPr bwMode="auto">
          <a:xfrm>
            <a:off x="6215063" y="4207142"/>
            <a:ext cx="341312" cy="542925"/>
            <a:chOff x="2832" y="1008"/>
            <a:chExt cx="384" cy="720"/>
          </a:xfrm>
        </p:grpSpPr>
        <p:sp>
          <p:nvSpPr>
            <p:cNvPr id="1301" name="Rectangle 423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302" name="Group 424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303" name="Rectangle 425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304" name="Group 426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316" name="Rectangle 427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7" name="Rectangle 428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8" name="Rectangle 429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9" name="Rectangle 430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20" name="Rectangle 431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21" name="Rectangle 432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22" name="Rectangle 433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23" name="Rectangle 434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24" name="Rectangle 435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25" name="Rectangle 436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305" name="Group 437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306" name="Rectangle 438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07" name="Rectangle 439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08" name="Rectangle 440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09" name="Rectangle 441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0" name="Rectangle 442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1" name="Rectangle 443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2" name="Rectangle 444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3" name="Rectangle 445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4" name="Rectangle 446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15" name="Rectangle 447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326" name="Group 448"/>
          <p:cNvGrpSpPr>
            <a:grpSpLocks/>
          </p:cNvGrpSpPr>
          <p:nvPr/>
        </p:nvGrpSpPr>
        <p:grpSpPr bwMode="auto">
          <a:xfrm>
            <a:off x="6538913" y="4207142"/>
            <a:ext cx="339725" cy="542925"/>
            <a:chOff x="2832" y="1008"/>
            <a:chExt cx="384" cy="720"/>
          </a:xfrm>
        </p:grpSpPr>
        <p:sp>
          <p:nvSpPr>
            <p:cNvPr id="1327" name="Rectangle 449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328" name="Group 450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329" name="Rectangle 451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330" name="Group 452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342" name="Rectangle 453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3" name="Rectangle 454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4" name="Rectangle 455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5" name="Rectangle 456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6" name="Rectangle 457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7" name="Rectangle 458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8" name="Rectangle 459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9" name="Rectangle 460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50" name="Rectangle 461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51" name="Rectangle 462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331" name="Group 463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332" name="Rectangle 464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33" name="Rectangle 465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34" name="Rectangle 466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35" name="Rectangle 467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36" name="Rectangle 468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37" name="Rectangle 469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38" name="Rectangle 470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39" name="Rectangle 471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0" name="Rectangle 472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41" name="Rectangle 473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352" name="Group 474"/>
          <p:cNvGrpSpPr>
            <a:grpSpLocks/>
          </p:cNvGrpSpPr>
          <p:nvPr/>
        </p:nvGrpSpPr>
        <p:grpSpPr bwMode="auto">
          <a:xfrm>
            <a:off x="6861175" y="4207142"/>
            <a:ext cx="339725" cy="542925"/>
            <a:chOff x="2832" y="1008"/>
            <a:chExt cx="384" cy="720"/>
          </a:xfrm>
        </p:grpSpPr>
        <p:sp>
          <p:nvSpPr>
            <p:cNvPr id="1353" name="Rectangle 475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354" name="Group 476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355" name="Rectangle 477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356" name="Group 478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368" name="Rectangle 479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9" name="Rectangle 480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0" name="Rectangle 481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1" name="Rectangle 482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2" name="Rectangle 483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3" name="Rectangle 484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4" name="Rectangle 485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5" name="Rectangle 486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6" name="Rectangle 487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77" name="Rectangle 488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357" name="Group 489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358" name="Rectangle 490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59" name="Rectangle 491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0" name="Rectangle 492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1" name="Rectangle 493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2" name="Rectangle 494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3" name="Rectangle 495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4" name="Rectangle 496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5" name="Rectangle 497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6" name="Rectangle 498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67" name="Rectangle 499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378" name="Group 500"/>
          <p:cNvGrpSpPr>
            <a:grpSpLocks/>
          </p:cNvGrpSpPr>
          <p:nvPr/>
        </p:nvGrpSpPr>
        <p:grpSpPr bwMode="auto">
          <a:xfrm>
            <a:off x="7183438" y="4207142"/>
            <a:ext cx="339725" cy="542925"/>
            <a:chOff x="2832" y="1008"/>
            <a:chExt cx="384" cy="720"/>
          </a:xfrm>
        </p:grpSpPr>
        <p:sp>
          <p:nvSpPr>
            <p:cNvPr id="1379" name="Rectangle 501"/>
            <p:cNvSpPr>
              <a:spLocks noChangeArrowheads="1"/>
            </p:cNvSpPr>
            <p:nvPr/>
          </p:nvSpPr>
          <p:spPr bwMode="auto">
            <a:xfrm>
              <a:off x="2832" y="1008"/>
              <a:ext cx="384" cy="720"/>
            </a:xfrm>
            <a:prstGeom prst="rect">
              <a:avLst/>
            </a:prstGeom>
            <a:solidFill>
              <a:srgbClr val="57FBE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grpSp>
          <p:nvGrpSpPr>
            <p:cNvPr id="1380" name="Group 502"/>
            <p:cNvGrpSpPr>
              <a:grpSpLocks/>
            </p:cNvGrpSpPr>
            <p:nvPr/>
          </p:nvGrpSpPr>
          <p:grpSpPr bwMode="auto">
            <a:xfrm>
              <a:off x="2928" y="1008"/>
              <a:ext cx="192" cy="720"/>
              <a:chOff x="2784" y="1008"/>
              <a:chExt cx="192" cy="720"/>
            </a:xfrm>
          </p:grpSpPr>
          <p:sp>
            <p:nvSpPr>
              <p:cNvPr id="1381" name="Rectangle 503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192" cy="720"/>
              </a:xfrm>
              <a:prstGeom prst="rect">
                <a:avLst/>
              </a:prstGeom>
              <a:solidFill>
                <a:srgbClr val="FFAB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382" name="Group 504"/>
              <p:cNvGrpSpPr>
                <a:grpSpLocks/>
              </p:cNvGrpSpPr>
              <p:nvPr/>
            </p:nvGrpSpPr>
            <p:grpSpPr bwMode="auto">
              <a:xfrm>
                <a:off x="2784" y="1008"/>
                <a:ext cx="48" cy="720"/>
                <a:chOff x="2784" y="1008"/>
                <a:chExt cx="48" cy="912"/>
              </a:xfrm>
            </p:grpSpPr>
            <p:sp>
              <p:nvSpPr>
                <p:cNvPr id="1394" name="Rectangle 505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5" name="Rectangle 506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6" name="Rectangle 507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7" name="Rectangle 508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8" name="Rectangle 509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9" name="Rectangle 510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400" name="Rectangle 511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401" name="Rectangle 512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402" name="Rectangle 513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403" name="Rectangle 514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383" name="Group 515"/>
              <p:cNvGrpSpPr>
                <a:grpSpLocks/>
              </p:cNvGrpSpPr>
              <p:nvPr/>
            </p:nvGrpSpPr>
            <p:grpSpPr bwMode="auto">
              <a:xfrm>
                <a:off x="2928" y="1008"/>
                <a:ext cx="48" cy="720"/>
                <a:chOff x="2784" y="1008"/>
                <a:chExt cx="48" cy="912"/>
              </a:xfrm>
            </p:grpSpPr>
            <p:sp>
              <p:nvSpPr>
                <p:cNvPr id="1384" name="Rectangle 516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85" name="Rectangle 517"/>
                <p:cNvSpPr>
                  <a:spLocks noChangeArrowheads="1"/>
                </p:cNvSpPr>
                <p:nvPr/>
              </p:nvSpPr>
              <p:spPr bwMode="auto">
                <a:xfrm>
                  <a:off x="2784" y="110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86" name="Rectangle 518"/>
                <p:cNvSpPr>
                  <a:spLocks noChangeArrowheads="1"/>
                </p:cNvSpPr>
                <p:nvPr/>
              </p:nvSpPr>
              <p:spPr bwMode="auto">
                <a:xfrm>
                  <a:off x="2784" y="120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87" name="Rectangle 519"/>
                <p:cNvSpPr>
                  <a:spLocks noChangeArrowheads="1"/>
                </p:cNvSpPr>
                <p:nvPr/>
              </p:nvSpPr>
              <p:spPr bwMode="auto">
                <a:xfrm>
                  <a:off x="2784" y="129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88" name="Rectangle 520"/>
                <p:cNvSpPr>
                  <a:spLocks noChangeArrowheads="1"/>
                </p:cNvSpPr>
                <p:nvPr/>
              </p:nvSpPr>
              <p:spPr bwMode="auto">
                <a:xfrm>
                  <a:off x="2784" y="139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89" name="Rectangle 521"/>
                <p:cNvSpPr>
                  <a:spLocks noChangeArrowheads="1"/>
                </p:cNvSpPr>
                <p:nvPr/>
              </p:nvSpPr>
              <p:spPr bwMode="auto">
                <a:xfrm>
                  <a:off x="2784" y="1488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0" name="Rectangle 522"/>
                <p:cNvSpPr>
                  <a:spLocks noChangeArrowheads="1"/>
                </p:cNvSpPr>
                <p:nvPr/>
              </p:nvSpPr>
              <p:spPr bwMode="auto">
                <a:xfrm>
                  <a:off x="2784" y="1584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1" name="Rectangle 523"/>
                <p:cNvSpPr>
                  <a:spLocks noChangeArrowheads="1"/>
                </p:cNvSpPr>
                <p:nvPr/>
              </p:nvSpPr>
              <p:spPr bwMode="auto">
                <a:xfrm>
                  <a:off x="2784" y="1680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2" name="Rectangle 524"/>
                <p:cNvSpPr>
                  <a:spLocks noChangeArrowheads="1"/>
                </p:cNvSpPr>
                <p:nvPr/>
              </p:nvSpPr>
              <p:spPr bwMode="auto">
                <a:xfrm>
                  <a:off x="2784" y="1776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sp>
              <p:nvSpPr>
                <p:cNvPr id="1393" name="Rectangle 525"/>
                <p:cNvSpPr>
                  <a:spLocks noChangeArrowheads="1"/>
                </p:cNvSpPr>
                <p:nvPr/>
              </p:nvSpPr>
              <p:spPr bwMode="auto">
                <a:xfrm>
                  <a:off x="2784" y="1872"/>
                  <a:ext cx="48" cy="48"/>
                </a:xfrm>
                <a:prstGeom prst="rect">
                  <a:avLst/>
                </a:prstGeom>
                <a:solidFill>
                  <a:srgbClr val="5982F5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404" name="Group 639"/>
          <p:cNvGrpSpPr>
            <a:grpSpLocks/>
          </p:cNvGrpSpPr>
          <p:nvPr/>
        </p:nvGrpSpPr>
        <p:grpSpPr bwMode="auto">
          <a:xfrm>
            <a:off x="7502525" y="4207142"/>
            <a:ext cx="727075" cy="542925"/>
            <a:chOff x="192" y="2832"/>
            <a:chExt cx="493" cy="390"/>
          </a:xfrm>
        </p:grpSpPr>
        <p:grpSp>
          <p:nvGrpSpPr>
            <p:cNvPr id="1405" name="Group 585"/>
            <p:cNvGrpSpPr>
              <a:grpSpLocks/>
            </p:cNvGrpSpPr>
            <p:nvPr/>
          </p:nvGrpSpPr>
          <p:grpSpPr bwMode="auto">
            <a:xfrm>
              <a:off x="192" y="2832"/>
              <a:ext cx="253" cy="390"/>
              <a:chOff x="2832" y="1008"/>
              <a:chExt cx="384" cy="720"/>
            </a:xfrm>
          </p:grpSpPr>
          <p:sp>
            <p:nvSpPr>
              <p:cNvPr id="1432" name="Rectangle 586"/>
              <p:cNvSpPr>
                <a:spLocks noChangeArrowheads="1"/>
              </p:cNvSpPr>
              <p:nvPr/>
            </p:nvSpPr>
            <p:spPr bwMode="auto">
              <a:xfrm>
                <a:off x="2832" y="1008"/>
                <a:ext cx="384" cy="720"/>
              </a:xfrm>
              <a:prstGeom prst="rect">
                <a:avLst/>
              </a:prstGeom>
              <a:solidFill>
                <a:srgbClr val="57FBE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433" name="Group 587"/>
              <p:cNvGrpSpPr>
                <a:grpSpLocks/>
              </p:cNvGrpSpPr>
              <p:nvPr/>
            </p:nvGrpSpPr>
            <p:grpSpPr bwMode="auto">
              <a:xfrm>
                <a:off x="2928" y="1008"/>
                <a:ext cx="192" cy="720"/>
                <a:chOff x="2784" y="1008"/>
                <a:chExt cx="192" cy="720"/>
              </a:xfrm>
            </p:grpSpPr>
            <p:sp>
              <p:nvSpPr>
                <p:cNvPr id="1434" name="Rectangle 588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192" cy="720"/>
                </a:xfrm>
                <a:prstGeom prst="rect">
                  <a:avLst/>
                </a:prstGeom>
                <a:solidFill>
                  <a:srgbClr val="FFABE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grpSp>
              <p:nvGrpSpPr>
                <p:cNvPr id="1435" name="Group 589"/>
                <p:cNvGrpSpPr>
                  <a:grpSpLocks/>
                </p:cNvGrpSpPr>
                <p:nvPr/>
              </p:nvGrpSpPr>
              <p:grpSpPr bwMode="auto">
                <a:xfrm>
                  <a:off x="2784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447" name="Rectangle 59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8" name="Rectangle 59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9" name="Rectangle 59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50" name="Rectangle 59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51" name="Rectangle 59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52" name="Rectangle 59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53" name="Rectangle 59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54" name="Rectangle 59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55" name="Rectangle 59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56" name="Rectangle 59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436" name="Group 600"/>
                <p:cNvGrpSpPr>
                  <a:grpSpLocks/>
                </p:cNvGrpSpPr>
                <p:nvPr/>
              </p:nvGrpSpPr>
              <p:grpSpPr bwMode="auto">
                <a:xfrm>
                  <a:off x="2928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437" name="Rectangle 60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38" name="Rectangle 60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39" name="Rectangle 60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0" name="Rectangle 60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1" name="Rectangle 60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2" name="Rectangle 60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3" name="Rectangle 60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4" name="Rectangle 60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5" name="Rectangle 60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46" name="Rectangle 61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</p:grpSp>
        </p:grpSp>
        <p:grpSp>
          <p:nvGrpSpPr>
            <p:cNvPr id="1406" name="Group 612"/>
            <p:cNvGrpSpPr>
              <a:grpSpLocks/>
            </p:cNvGrpSpPr>
            <p:nvPr/>
          </p:nvGrpSpPr>
          <p:grpSpPr bwMode="auto">
            <a:xfrm>
              <a:off x="432" y="2832"/>
              <a:ext cx="253" cy="390"/>
              <a:chOff x="2832" y="1008"/>
              <a:chExt cx="384" cy="720"/>
            </a:xfrm>
          </p:grpSpPr>
          <p:sp>
            <p:nvSpPr>
              <p:cNvPr id="1407" name="Rectangle 613"/>
              <p:cNvSpPr>
                <a:spLocks noChangeArrowheads="1"/>
              </p:cNvSpPr>
              <p:nvPr/>
            </p:nvSpPr>
            <p:spPr bwMode="auto">
              <a:xfrm>
                <a:off x="2832" y="1008"/>
                <a:ext cx="384" cy="720"/>
              </a:xfrm>
              <a:prstGeom prst="rect">
                <a:avLst/>
              </a:prstGeom>
              <a:solidFill>
                <a:srgbClr val="57FBE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408" name="Group 614"/>
              <p:cNvGrpSpPr>
                <a:grpSpLocks/>
              </p:cNvGrpSpPr>
              <p:nvPr/>
            </p:nvGrpSpPr>
            <p:grpSpPr bwMode="auto">
              <a:xfrm>
                <a:off x="2928" y="1008"/>
                <a:ext cx="192" cy="720"/>
                <a:chOff x="2784" y="1008"/>
                <a:chExt cx="192" cy="720"/>
              </a:xfrm>
            </p:grpSpPr>
            <p:sp>
              <p:nvSpPr>
                <p:cNvPr id="1409" name="Rectangle 615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192" cy="720"/>
                </a:xfrm>
                <a:prstGeom prst="rect">
                  <a:avLst/>
                </a:prstGeom>
                <a:solidFill>
                  <a:srgbClr val="FFABE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grpSp>
              <p:nvGrpSpPr>
                <p:cNvPr id="1410" name="Group 616"/>
                <p:cNvGrpSpPr>
                  <a:grpSpLocks/>
                </p:cNvGrpSpPr>
                <p:nvPr/>
              </p:nvGrpSpPr>
              <p:grpSpPr bwMode="auto">
                <a:xfrm>
                  <a:off x="2784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422" name="Rectangle 61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3" name="Rectangle 61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4" name="Rectangle 61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5" name="Rectangle 62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6" name="Rectangle 62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7" name="Rectangle 62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8" name="Rectangle 62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9" name="Rectangle 62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30" name="Rectangle 62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31" name="Rectangle 62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411" name="Group 627"/>
                <p:cNvGrpSpPr>
                  <a:grpSpLocks/>
                </p:cNvGrpSpPr>
                <p:nvPr/>
              </p:nvGrpSpPr>
              <p:grpSpPr bwMode="auto">
                <a:xfrm>
                  <a:off x="2928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412" name="Rectangle 62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13" name="Rectangle 62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14" name="Rectangle 63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15" name="Rectangle 63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16" name="Rectangle 63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17" name="Rectangle 63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18" name="Rectangle 63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19" name="Rectangle 63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0" name="Rectangle 63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21" name="Rectangle 63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</p:grpSp>
        </p:grpSp>
      </p:grpSp>
      <p:grpSp>
        <p:nvGrpSpPr>
          <p:cNvPr id="1457" name="Group 640"/>
          <p:cNvGrpSpPr>
            <a:grpSpLocks/>
          </p:cNvGrpSpPr>
          <p:nvPr/>
        </p:nvGrpSpPr>
        <p:grpSpPr bwMode="auto">
          <a:xfrm>
            <a:off x="8210550" y="4207142"/>
            <a:ext cx="725488" cy="542925"/>
            <a:chOff x="192" y="2832"/>
            <a:chExt cx="493" cy="390"/>
          </a:xfrm>
        </p:grpSpPr>
        <p:grpSp>
          <p:nvGrpSpPr>
            <p:cNvPr id="1458" name="Group 641"/>
            <p:cNvGrpSpPr>
              <a:grpSpLocks/>
            </p:cNvGrpSpPr>
            <p:nvPr/>
          </p:nvGrpSpPr>
          <p:grpSpPr bwMode="auto">
            <a:xfrm>
              <a:off x="192" y="2832"/>
              <a:ext cx="253" cy="390"/>
              <a:chOff x="2832" y="1008"/>
              <a:chExt cx="384" cy="720"/>
            </a:xfrm>
          </p:grpSpPr>
          <p:sp>
            <p:nvSpPr>
              <p:cNvPr id="1485" name="Rectangle 642"/>
              <p:cNvSpPr>
                <a:spLocks noChangeArrowheads="1"/>
              </p:cNvSpPr>
              <p:nvPr/>
            </p:nvSpPr>
            <p:spPr bwMode="auto">
              <a:xfrm>
                <a:off x="2832" y="1008"/>
                <a:ext cx="384" cy="720"/>
              </a:xfrm>
              <a:prstGeom prst="rect">
                <a:avLst/>
              </a:prstGeom>
              <a:solidFill>
                <a:srgbClr val="57FBE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486" name="Group 643"/>
              <p:cNvGrpSpPr>
                <a:grpSpLocks/>
              </p:cNvGrpSpPr>
              <p:nvPr/>
            </p:nvGrpSpPr>
            <p:grpSpPr bwMode="auto">
              <a:xfrm>
                <a:off x="2928" y="1008"/>
                <a:ext cx="192" cy="720"/>
                <a:chOff x="2784" y="1008"/>
                <a:chExt cx="192" cy="720"/>
              </a:xfrm>
            </p:grpSpPr>
            <p:sp>
              <p:nvSpPr>
                <p:cNvPr id="1487" name="Rectangle 644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192" cy="720"/>
                </a:xfrm>
                <a:prstGeom prst="rect">
                  <a:avLst/>
                </a:prstGeom>
                <a:solidFill>
                  <a:srgbClr val="FFABE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grpSp>
              <p:nvGrpSpPr>
                <p:cNvPr id="1488" name="Group 645"/>
                <p:cNvGrpSpPr>
                  <a:grpSpLocks/>
                </p:cNvGrpSpPr>
                <p:nvPr/>
              </p:nvGrpSpPr>
              <p:grpSpPr bwMode="auto">
                <a:xfrm>
                  <a:off x="2784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500" name="Rectangle 64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1" name="Rectangle 64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2" name="Rectangle 64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3" name="Rectangle 64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4" name="Rectangle 65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5" name="Rectangle 65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6" name="Rectangle 65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7" name="Rectangle 65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8" name="Rectangle 65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09" name="Rectangle 65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489" name="Group 656"/>
                <p:cNvGrpSpPr>
                  <a:grpSpLocks/>
                </p:cNvGrpSpPr>
                <p:nvPr/>
              </p:nvGrpSpPr>
              <p:grpSpPr bwMode="auto">
                <a:xfrm>
                  <a:off x="2928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490" name="Rectangle 65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1" name="Rectangle 65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2" name="Rectangle 65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3" name="Rectangle 66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4" name="Rectangle 66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5" name="Rectangle 66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6" name="Rectangle 66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7" name="Rectangle 66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8" name="Rectangle 66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99" name="Rectangle 66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</p:grpSp>
        </p:grpSp>
        <p:grpSp>
          <p:nvGrpSpPr>
            <p:cNvPr id="1459" name="Group 667"/>
            <p:cNvGrpSpPr>
              <a:grpSpLocks/>
            </p:cNvGrpSpPr>
            <p:nvPr/>
          </p:nvGrpSpPr>
          <p:grpSpPr bwMode="auto">
            <a:xfrm>
              <a:off x="432" y="2832"/>
              <a:ext cx="253" cy="390"/>
              <a:chOff x="2832" y="1008"/>
              <a:chExt cx="384" cy="720"/>
            </a:xfrm>
          </p:grpSpPr>
          <p:sp>
            <p:nvSpPr>
              <p:cNvPr id="1460" name="Rectangle 668"/>
              <p:cNvSpPr>
                <a:spLocks noChangeArrowheads="1"/>
              </p:cNvSpPr>
              <p:nvPr/>
            </p:nvSpPr>
            <p:spPr bwMode="auto">
              <a:xfrm>
                <a:off x="2832" y="1008"/>
                <a:ext cx="384" cy="720"/>
              </a:xfrm>
              <a:prstGeom prst="rect">
                <a:avLst/>
              </a:prstGeom>
              <a:solidFill>
                <a:srgbClr val="57FBE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461" name="Group 669"/>
              <p:cNvGrpSpPr>
                <a:grpSpLocks/>
              </p:cNvGrpSpPr>
              <p:nvPr/>
            </p:nvGrpSpPr>
            <p:grpSpPr bwMode="auto">
              <a:xfrm>
                <a:off x="2928" y="1008"/>
                <a:ext cx="192" cy="720"/>
                <a:chOff x="2784" y="1008"/>
                <a:chExt cx="192" cy="720"/>
              </a:xfrm>
            </p:grpSpPr>
            <p:sp>
              <p:nvSpPr>
                <p:cNvPr id="1462" name="Rectangle 670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192" cy="720"/>
                </a:xfrm>
                <a:prstGeom prst="rect">
                  <a:avLst/>
                </a:prstGeom>
                <a:solidFill>
                  <a:srgbClr val="FFABE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grpSp>
              <p:nvGrpSpPr>
                <p:cNvPr id="1463" name="Group 671"/>
                <p:cNvGrpSpPr>
                  <a:grpSpLocks/>
                </p:cNvGrpSpPr>
                <p:nvPr/>
              </p:nvGrpSpPr>
              <p:grpSpPr bwMode="auto">
                <a:xfrm>
                  <a:off x="2784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475" name="Rectangle 67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6" name="Rectangle 67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7" name="Rectangle 67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8" name="Rectangle 67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9" name="Rectangle 67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80" name="Rectangle 67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81" name="Rectangle 67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82" name="Rectangle 67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83" name="Rectangle 68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84" name="Rectangle 68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464" name="Group 682"/>
                <p:cNvGrpSpPr>
                  <a:grpSpLocks/>
                </p:cNvGrpSpPr>
                <p:nvPr/>
              </p:nvGrpSpPr>
              <p:grpSpPr bwMode="auto">
                <a:xfrm>
                  <a:off x="2928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465" name="Rectangle 68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66" name="Rectangle 68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67" name="Rectangle 68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68" name="Rectangle 68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69" name="Rectangle 68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0" name="Rectangle 68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1" name="Rectangle 68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2" name="Rectangle 69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3" name="Rectangle 69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474" name="Rectangle 69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</p:grpSp>
        </p:grpSp>
      </p:grpSp>
      <p:sp>
        <p:nvSpPr>
          <p:cNvPr id="1510" name="Rectangle 694"/>
          <p:cNvSpPr>
            <a:spLocks noChangeArrowheads="1"/>
          </p:cNvSpPr>
          <p:nvPr/>
        </p:nvSpPr>
        <p:spPr bwMode="auto">
          <a:xfrm>
            <a:off x="112645" y="1268475"/>
            <a:ext cx="5492508" cy="292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b="0" dirty="0" smtClean="0">
                <a:solidFill>
                  <a:srgbClr val="1F497D"/>
                </a:solidFill>
              </a:rPr>
              <a:t>ABCN</a:t>
            </a:r>
            <a:r>
              <a:rPr lang="en-US" sz="1600" b="0" dirty="0" smtClean="0">
                <a:solidFill>
                  <a:srgbClr val="1F497D"/>
                </a:solidFill>
              </a:rPr>
              <a:t>-25 </a:t>
            </a:r>
            <a:r>
              <a:rPr lang="en-US" sz="1600" b="0" dirty="0">
                <a:solidFill>
                  <a:srgbClr val="1F497D"/>
                </a:solidFill>
              </a:rPr>
              <a:t>readout ASIC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b="0" dirty="0">
                <a:solidFill>
                  <a:srgbClr val="1F497D"/>
                </a:solidFill>
              </a:rPr>
              <a:t>40 per module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b="0" dirty="0">
                <a:solidFill>
                  <a:srgbClr val="1F497D"/>
                </a:solidFill>
              </a:rPr>
              <a:t>960 per stave (&gt;120k channels)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b="0" dirty="0">
                <a:solidFill>
                  <a:srgbClr val="1F497D"/>
                </a:solidFill>
              </a:rPr>
              <a:t>Kapton </a:t>
            </a:r>
            <a:r>
              <a:rPr lang="en-US" sz="1600" b="0" dirty="0" smtClean="0">
                <a:solidFill>
                  <a:srgbClr val="1F497D"/>
                </a:solidFill>
              </a:rPr>
              <a:t>flex hybrid  with auxiliary boards</a:t>
            </a:r>
            <a:endParaRPr lang="en-US" sz="1600" b="0" dirty="0">
              <a:solidFill>
                <a:srgbClr val="1F497D"/>
              </a:solidFill>
            </a:endParaRP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b="0" dirty="0" smtClean="0">
                <a:solidFill>
                  <a:srgbClr val="1F497D"/>
                </a:solidFill>
              </a:rPr>
              <a:t>BCC ASIC (multi drop &amp; point-to-point I/O</a:t>
            </a:r>
            <a:r>
              <a:rPr lang="en-US" sz="1400" b="0" dirty="0">
                <a:solidFill>
                  <a:srgbClr val="1F497D"/>
                </a:solidFill>
              </a:rPr>
              <a:t>)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b="0" dirty="0">
                <a:solidFill>
                  <a:srgbClr val="1F497D"/>
                </a:solidFill>
              </a:rPr>
              <a:t>Serial Power </a:t>
            </a:r>
            <a:r>
              <a:rPr lang="en-US" sz="1400" b="0" dirty="0" smtClean="0">
                <a:solidFill>
                  <a:srgbClr val="1F497D"/>
                </a:solidFill>
              </a:rPr>
              <a:t>protection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b="0" dirty="0" smtClean="0">
                <a:solidFill>
                  <a:srgbClr val="1F497D"/>
                </a:solidFill>
              </a:rPr>
              <a:t>Serial powering of modules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b="0" dirty="0" smtClean="0">
                <a:solidFill>
                  <a:srgbClr val="1F497D"/>
                </a:solidFill>
              </a:rPr>
              <a:t>Embedded Kapton bus cable </a:t>
            </a:r>
            <a:endParaRPr lang="en-US" sz="1600" b="0" dirty="0">
              <a:solidFill>
                <a:srgbClr val="1F497D"/>
              </a:solidFill>
            </a:endParaRP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b="0" dirty="0">
                <a:solidFill>
                  <a:srgbClr val="1F497D"/>
                </a:solidFill>
              </a:rPr>
              <a:t>End of stave card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b="0" dirty="0">
                <a:solidFill>
                  <a:srgbClr val="1F497D"/>
                </a:solidFill>
              </a:rPr>
              <a:t>Stave mechanical core</a:t>
            </a:r>
          </a:p>
        </p:txBody>
      </p:sp>
      <p:grpSp>
        <p:nvGrpSpPr>
          <p:cNvPr id="1511" name="Group 699"/>
          <p:cNvGrpSpPr>
            <a:grpSpLocks/>
          </p:cNvGrpSpPr>
          <p:nvPr/>
        </p:nvGrpSpPr>
        <p:grpSpPr bwMode="auto">
          <a:xfrm>
            <a:off x="6584867" y="3495875"/>
            <a:ext cx="725488" cy="542925"/>
            <a:chOff x="192" y="2832"/>
            <a:chExt cx="493" cy="390"/>
          </a:xfrm>
        </p:grpSpPr>
        <p:grpSp>
          <p:nvGrpSpPr>
            <p:cNvPr id="1512" name="Group 700"/>
            <p:cNvGrpSpPr>
              <a:grpSpLocks/>
            </p:cNvGrpSpPr>
            <p:nvPr/>
          </p:nvGrpSpPr>
          <p:grpSpPr bwMode="auto">
            <a:xfrm>
              <a:off x="192" y="2832"/>
              <a:ext cx="253" cy="390"/>
              <a:chOff x="2832" y="1008"/>
              <a:chExt cx="384" cy="720"/>
            </a:xfrm>
          </p:grpSpPr>
          <p:sp>
            <p:nvSpPr>
              <p:cNvPr id="1539" name="Rectangle 701"/>
              <p:cNvSpPr>
                <a:spLocks noChangeArrowheads="1"/>
              </p:cNvSpPr>
              <p:nvPr/>
            </p:nvSpPr>
            <p:spPr bwMode="auto">
              <a:xfrm>
                <a:off x="2832" y="1008"/>
                <a:ext cx="384" cy="720"/>
              </a:xfrm>
              <a:prstGeom prst="rect">
                <a:avLst/>
              </a:prstGeom>
              <a:solidFill>
                <a:srgbClr val="57FBE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540" name="Group 702"/>
              <p:cNvGrpSpPr>
                <a:grpSpLocks/>
              </p:cNvGrpSpPr>
              <p:nvPr/>
            </p:nvGrpSpPr>
            <p:grpSpPr bwMode="auto">
              <a:xfrm>
                <a:off x="2928" y="1008"/>
                <a:ext cx="192" cy="720"/>
                <a:chOff x="2784" y="1008"/>
                <a:chExt cx="192" cy="720"/>
              </a:xfrm>
            </p:grpSpPr>
            <p:sp>
              <p:nvSpPr>
                <p:cNvPr id="1541" name="Rectangle 703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192" cy="720"/>
                </a:xfrm>
                <a:prstGeom prst="rect">
                  <a:avLst/>
                </a:prstGeom>
                <a:solidFill>
                  <a:srgbClr val="FFABE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grpSp>
              <p:nvGrpSpPr>
                <p:cNvPr id="1542" name="Group 704"/>
                <p:cNvGrpSpPr>
                  <a:grpSpLocks/>
                </p:cNvGrpSpPr>
                <p:nvPr/>
              </p:nvGrpSpPr>
              <p:grpSpPr bwMode="auto">
                <a:xfrm>
                  <a:off x="2784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554" name="Rectangle 70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5" name="Rectangle 70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6" name="Rectangle 70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7" name="Rectangle 70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8" name="Rectangle 70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9" name="Rectangle 71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60" name="Rectangle 71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61" name="Rectangle 71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62" name="Rectangle 71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63" name="Rectangle 71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543" name="Group 715"/>
                <p:cNvGrpSpPr>
                  <a:grpSpLocks/>
                </p:cNvGrpSpPr>
                <p:nvPr/>
              </p:nvGrpSpPr>
              <p:grpSpPr bwMode="auto">
                <a:xfrm>
                  <a:off x="2928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544" name="Rectangle 71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45" name="Rectangle 71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46" name="Rectangle 71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47" name="Rectangle 71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48" name="Rectangle 72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49" name="Rectangle 72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0" name="Rectangle 72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1" name="Rectangle 72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2" name="Rectangle 72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53" name="Rectangle 72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</p:grpSp>
        </p:grpSp>
        <p:grpSp>
          <p:nvGrpSpPr>
            <p:cNvPr id="1513" name="Group 726"/>
            <p:cNvGrpSpPr>
              <a:grpSpLocks/>
            </p:cNvGrpSpPr>
            <p:nvPr/>
          </p:nvGrpSpPr>
          <p:grpSpPr bwMode="auto">
            <a:xfrm>
              <a:off x="432" y="2832"/>
              <a:ext cx="253" cy="390"/>
              <a:chOff x="2832" y="1008"/>
              <a:chExt cx="384" cy="720"/>
            </a:xfrm>
          </p:grpSpPr>
          <p:sp>
            <p:nvSpPr>
              <p:cNvPr id="1514" name="Rectangle 727"/>
              <p:cNvSpPr>
                <a:spLocks noChangeArrowheads="1"/>
              </p:cNvSpPr>
              <p:nvPr/>
            </p:nvSpPr>
            <p:spPr bwMode="auto">
              <a:xfrm>
                <a:off x="2832" y="1008"/>
                <a:ext cx="384" cy="720"/>
              </a:xfrm>
              <a:prstGeom prst="rect">
                <a:avLst/>
              </a:prstGeom>
              <a:solidFill>
                <a:srgbClr val="57FBE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GB" b="0">
                  <a:solidFill>
                    <a:srgbClr val="1F497D"/>
                  </a:solidFill>
                  <a:cs typeface="Arial" charset="0"/>
                </a:endParaRPr>
              </a:p>
            </p:txBody>
          </p:sp>
          <p:grpSp>
            <p:nvGrpSpPr>
              <p:cNvPr id="1515" name="Group 728"/>
              <p:cNvGrpSpPr>
                <a:grpSpLocks/>
              </p:cNvGrpSpPr>
              <p:nvPr/>
            </p:nvGrpSpPr>
            <p:grpSpPr bwMode="auto">
              <a:xfrm>
                <a:off x="2928" y="1008"/>
                <a:ext cx="192" cy="720"/>
                <a:chOff x="2784" y="1008"/>
                <a:chExt cx="192" cy="720"/>
              </a:xfrm>
            </p:grpSpPr>
            <p:sp>
              <p:nvSpPr>
                <p:cNvPr id="1516" name="Rectangle 729"/>
                <p:cNvSpPr>
                  <a:spLocks noChangeArrowheads="1"/>
                </p:cNvSpPr>
                <p:nvPr/>
              </p:nvSpPr>
              <p:spPr bwMode="auto">
                <a:xfrm>
                  <a:off x="2784" y="1008"/>
                  <a:ext cx="192" cy="720"/>
                </a:xfrm>
                <a:prstGeom prst="rect">
                  <a:avLst/>
                </a:prstGeom>
                <a:solidFill>
                  <a:srgbClr val="FFABE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en-GB" b="0">
                    <a:solidFill>
                      <a:srgbClr val="1F497D"/>
                    </a:solidFill>
                    <a:cs typeface="Arial" charset="0"/>
                  </a:endParaRPr>
                </a:p>
              </p:txBody>
            </p:sp>
            <p:grpSp>
              <p:nvGrpSpPr>
                <p:cNvPr id="1517" name="Group 730"/>
                <p:cNvGrpSpPr>
                  <a:grpSpLocks/>
                </p:cNvGrpSpPr>
                <p:nvPr/>
              </p:nvGrpSpPr>
              <p:grpSpPr bwMode="auto">
                <a:xfrm>
                  <a:off x="2784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529" name="Rectangle 73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0" name="Rectangle 73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1" name="Rectangle 73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2" name="Rectangle 73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3" name="Rectangle 73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4" name="Rectangle 73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5" name="Rectangle 73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6" name="Rectangle 73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7" name="Rectangle 73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38" name="Rectangle 74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518" name="Group 741"/>
                <p:cNvGrpSpPr>
                  <a:grpSpLocks/>
                </p:cNvGrpSpPr>
                <p:nvPr/>
              </p:nvGrpSpPr>
              <p:grpSpPr bwMode="auto">
                <a:xfrm>
                  <a:off x="2928" y="1008"/>
                  <a:ext cx="48" cy="720"/>
                  <a:chOff x="2784" y="1008"/>
                  <a:chExt cx="48" cy="912"/>
                </a:xfrm>
              </p:grpSpPr>
              <p:sp>
                <p:nvSpPr>
                  <p:cNvPr id="1519" name="Rectangle 742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00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0" name="Rectangle 74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10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1" name="Rectangle 74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0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2" name="Rectangle 74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29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3" name="Rectangle 74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39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4" name="Rectangle 74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88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5" name="Rectangle 748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584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6" name="Rectangle 749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680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7" name="Rectangle 75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776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528" name="Rectangle 751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872"/>
                    <a:ext cx="48" cy="48"/>
                  </a:xfrm>
                  <a:prstGeom prst="rect">
                    <a:avLst/>
                  </a:prstGeom>
                  <a:solidFill>
                    <a:srgbClr val="5982F5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/>
                    <a:endParaRPr lang="en-GB" b="0">
                      <a:solidFill>
                        <a:srgbClr val="1F497D"/>
                      </a:solidFill>
                      <a:cs typeface="Arial" charset="0"/>
                    </a:endParaRPr>
                  </a:p>
                </p:txBody>
              </p:sp>
            </p:grpSp>
          </p:grpSp>
        </p:grpSp>
      </p:grpSp>
      <p:sp>
        <p:nvSpPr>
          <p:cNvPr id="1564" name="Rectangle 754"/>
          <p:cNvSpPr>
            <a:spLocks noChangeArrowheads="1"/>
          </p:cNvSpPr>
          <p:nvPr/>
        </p:nvSpPr>
        <p:spPr bwMode="auto">
          <a:xfrm>
            <a:off x="6154375" y="1527237"/>
            <a:ext cx="742950" cy="1295400"/>
          </a:xfrm>
          <a:prstGeom prst="rect">
            <a:avLst/>
          </a:prstGeom>
          <a:solidFill>
            <a:srgbClr val="57FB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1565" name="Rectangle 756"/>
          <p:cNvSpPr>
            <a:spLocks noChangeArrowheads="1"/>
          </p:cNvSpPr>
          <p:nvPr/>
        </p:nvSpPr>
        <p:spPr bwMode="auto">
          <a:xfrm>
            <a:off x="6340113" y="1451037"/>
            <a:ext cx="371475" cy="1447800"/>
          </a:xfrm>
          <a:prstGeom prst="rect">
            <a:avLst/>
          </a:prstGeom>
          <a:solidFill>
            <a:srgbClr val="FFABE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grpSp>
        <p:nvGrpSpPr>
          <p:cNvPr id="1566" name="Group 757"/>
          <p:cNvGrpSpPr>
            <a:grpSpLocks/>
          </p:cNvGrpSpPr>
          <p:nvPr/>
        </p:nvGrpSpPr>
        <p:grpSpPr bwMode="auto">
          <a:xfrm>
            <a:off x="6332175" y="1527237"/>
            <a:ext cx="93663" cy="1295400"/>
            <a:chOff x="2784" y="1008"/>
            <a:chExt cx="48" cy="912"/>
          </a:xfrm>
        </p:grpSpPr>
        <p:sp>
          <p:nvSpPr>
            <p:cNvPr id="1567" name="Rectangle 758"/>
            <p:cNvSpPr>
              <a:spLocks noChangeArrowheads="1"/>
            </p:cNvSpPr>
            <p:nvPr/>
          </p:nvSpPr>
          <p:spPr bwMode="auto">
            <a:xfrm>
              <a:off x="2784" y="100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68" name="Rectangle 759"/>
            <p:cNvSpPr>
              <a:spLocks noChangeArrowheads="1"/>
            </p:cNvSpPr>
            <p:nvPr/>
          </p:nvSpPr>
          <p:spPr bwMode="auto">
            <a:xfrm>
              <a:off x="2784" y="110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69" name="Rectangle 760"/>
            <p:cNvSpPr>
              <a:spLocks noChangeArrowheads="1"/>
            </p:cNvSpPr>
            <p:nvPr/>
          </p:nvSpPr>
          <p:spPr bwMode="auto">
            <a:xfrm>
              <a:off x="2784" y="120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0" name="Rectangle 761"/>
            <p:cNvSpPr>
              <a:spLocks noChangeArrowheads="1"/>
            </p:cNvSpPr>
            <p:nvPr/>
          </p:nvSpPr>
          <p:spPr bwMode="auto">
            <a:xfrm>
              <a:off x="2784" y="129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1" name="Rectangle 762"/>
            <p:cNvSpPr>
              <a:spLocks noChangeArrowheads="1"/>
            </p:cNvSpPr>
            <p:nvPr/>
          </p:nvSpPr>
          <p:spPr bwMode="auto">
            <a:xfrm>
              <a:off x="2784" y="139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2" name="Rectangle 763"/>
            <p:cNvSpPr>
              <a:spLocks noChangeArrowheads="1"/>
            </p:cNvSpPr>
            <p:nvPr/>
          </p:nvSpPr>
          <p:spPr bwMode="auto">
            <a:xfrm>
              <a:off x="2784" y="148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3" name="Rectangle 764"/>
            <p:cNvSpPr>
              <a:spLocks noChangeArrowheads="1"/>
            </p:cNvSpPr>
            <p:nvPr/>
          </p:nvSpPr>
          <p:spPr bwMode="auto">
            <a:xfrm>
              <a:off x="2784" y="158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4" name="Rectangle 765"/>
            <p:cNvSpPr>
              <a:spLocks noChangeArrowheads="1"/>
            </p:cNvSpPr>
            <p:nvPr/>
          </p:nvSpPr>
          <p:spPr bwMode="auto">
            <a:xfrm>
              <a:off x="2784" y="168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5" name="Rectangle 766"/>
            <p:cNvSpPr>
              <a:spLocks noChangeArrowheads="1"/>
            </p:cNvSpPr>
            <p:nvPr/>
          </p:nvSpPr>
          <p:spPr bwMode="auto">
            <a:xfrm>
              <a:off x="2784" y="177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6" name="Rectangle 767"/>
            <p:cNvSpPr>
              <a:spLocks noChangeArrowheads="1"/>
            </p:cNvSpPr>
            <p:nvPr/>
          </p:nvSpPr>
          <p:spPr bwMode="auto">
            <a:xfrm>
              <a:off x="2784" y="187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grpSp>
        <p:nvGrpSpPr>
          <p:cNvPr id="1577" name="Group 768"/>
          <p:cNvGrpSpPr>
            <a:grpSpLocks/>
          </p:cNvGrpSpPr>
          <p:nvPr/>
        </p:nvGrpSpPr>
        <p:grpSpPr bwMode="auto">
          <a:xfrm>
            <a:off x="6611575" y="1527237"/>
            <a:ext cx="92075" cy="1295400"/>
            <a:chOff x="2784" y="1008"/>
            <a:chExt cx="48" cy="912"/>
          </a:xfrm>
        </p:grpSpPr>
        <p:sp>
          <p:nvSpPr>
            <p:cNvPr id="1578" name="Rectangle 769"/>
            <p:cNvSpPr>
              <a:spLocks noChangeArrowheads="1"/>
            </p:cNvSpPr>
            <p:nvPr/>
          </p:nvSpPr>
          <p:spPr bwMode="auto">
            <a:xfrm>
              <a:off x="2784" y="100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79" name="Rectangle 770"/>
            <p:cNvSpPr>
              <a:spLocks noChangeArrowheads="1"/>
            </p:cNvSpPr>
            <p:nvPr/>
          </p:nvSpPr>
          <p:spPr bwMode="auto">
            <a:xfrm>
              <a:off x="2784" y="110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0" name="Rectangle 771"/>
            <p:cNvSpPr>
              <a:spLocks noChangeArrowheads="1"/>
            </p:cNvSpPr>
            <p:nvPr/>
          </p:nvSpPr>
          <p:spPr bwMode="auto">
            <a:xfrm>
              <a:off x="2784" y="120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1" name="Rectangle 772"/>
            <p:cNvSpPr>
              <a:spLocks noChangeArrowheads="1"/>
            </p:cNvSpPr>
            <p:nvPr/>
          </p:nvSpPr>
          <p:spPr bwMode="auto">
            <a:xfrm>
              <a:off x="2784" y="129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2" name="Rectangle 773"/>
            <p:cNvSpPr>
              <a:spLocks noChangeArrowheads="1"/>
            </p:cNvSpPr>
            <p:nvPr/>
          </p:nvSpPr>
          <p:spPr bwMode="auto">
            <a:xfrm>
              <a:off x="2784" y="139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3" name="Rectangle 774"/>
            <p:cNvSpPr>
              <a:spLocks noChangeArrowheads="1"/>
            </p:cNvSpPr>
            <p:nvPr/>
          </p:nvSpPr>
          <p:spPr bwMode="auto">
            <a:xfrm>
              <a:off x="2784" y="148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4" name="Rectangle 775"/>
            <p:cNvSpPr>
              <a:spLocks noChangeArrowheads="1"/>
            </p:cNvSpPr>
            <p:nvPr/>
          </p:nvSpPr>
          <p:spPr bwMode="auto">
            <a:xfrm>
              <a:off x="2784" y="158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5" name="Rectangle 776"/>
            <p:cNvSpPr>
              <a:spLocks noChangeArrowheads="1"/>
            </p:cNvSpPr>
            <p:nvPr/>
          </p:nvSpPr>
          <p:spPr bwMode="auto">
            <a:xfrm>
              <a:off x="2784" y="168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6" name="Rectangle 777"/>
            <p:cNvSpPr>
              <a:spLocks noChangeArrowheads="1"/>
            </p:cNvSpPr>
            <p:nvPr/>
          </p:nvSpPr>
          <p:spPr bwMode="auto">
            <a:xfrm>
              <a:off x="2784" y="177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87" name="Rectangle 778"/>
            <p:cNvSpPr>
              <a:spLocks noChangeArrowheads="1"/>
            </p:cNvSpPr>
            <p:nvPr/>
          </p:nvSpPr>
          <p:spPr bwMode="auto">
            <a:xfrm>
              <a:off x="2784" y="187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sp>
        <p:nvSpPr>
          <p:cNvPr id="1588" name="Rectangle 780"/>
          <p:cNvSpPr>
            <a:spLocks noChangeArrowheads="1"/>
          </p:cNvSpPr>
          <p:nvPr/>
        </p:nvSpPr>
        <p:spPr bwMode="auto">
          <a:xfrm>
            <a:off x="6859225" y="1527237"/>
            <a:ext cx="742950" cy="1295400"/>
          </a:xfrm>
          <a:prstGeom prst="rect">
            <a:avLst/>
          </a:prstGeom>
          <a:solidFill>
            <a:srgbClr val="57FB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sp>
        <p:nvSpPr>
          <p:cNvPr id="1589" name="Rectangle 782"/>
          <p:cNvSpPr>
            <a:spLocks noChangeArrowheads="1"/>
          </p:cNvSpPr>
          <p:nvPr/>
        </p:nvSpPr>
        <p:spPr bwMode="auto">
          <a:xfrm>
            <a:off x="7044963" y="1451037"/>
            <a:ext cx="371475" cy="1447800"/>
          </a:xfrm>
          <a:prstGeom prst="rect">
            <a:avLst/>
          </a:prstGeom>
          <a:solidFill>
            <a:srgbClr val="FFABE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grpSp>
        <p:nvGrpSpPr>
          <p:cNvPr id="1590" name="Group 783"/>
          <p:cNvGrpSpPr>
            <a:grpSpLocks/>
          </p:cNvGrpSpPr>
          <p:nvPr/>
        </p:nvGrpSpPr>
        <p:grpSpPr bwMode="auto">
          <a:xfrm>
            <a:off x="7044963" y="1527237"/>
            <a:ext cx="93662" cy="1295400"/>
            <a:chOff x="2784" y="1008"/>
            <a:chExt cx="48" cy="912"/>
          </a:xfrm>
        </p:grpSpPr>
        <p:sp>
          <p:nvSpPr>
            <p:cNvPr id="1591" name="Rectangle 784"/>
            <p:cNvSpPr>
              <a:spLocks noChangeArrowheads="1"/>
            </p:cNvSpPr>
            <p:nvPr/>
          </p:nvSpPr>
          <p:spPr bwMode="auto">
            <a:xfrm>
              <a:off x="2784" y="100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2" name="Rectangle 785"/>
            <p:cNvSpPr>
              <a:spLocks noChangeArrowheads="1"/>
            </p:cNvSpPr>
            <p:nvPr/>
          </p:nvSpPr>
          <p:spPr bwMode="auto">
            <a:xfrm>
              <a:off x="2784" y="110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3" name="Rectangle 786"/>
            <p:cNvSpPr>
              <a:spLocks noChangeArrowheads="1"/>
            </p:cNvSpPr>
            <p:nvPr/>
          </p:nvSpPr>
          <p:spPr bwMode="auto">
            <a:xfrm>
              <a:off x="2784" y="120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4" name="Rectangle 787"/>
            <p:cNvSpPr>
              <a:spLocks noChangeArrowheads="1"/>
            </p:cNvSpPr>
            <p:nvPr/>
          </p:nvSpPr>
          <p:spPr bwMode="auto">
            <a:xfrm>
              <a:off x="2784" y="129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5" name="Rectangle 788"/>
            <p:cNvSpPr>
              <a:spLocks noChangeArrowheads="1"/>
            </p:cNvSpPr>
            <p:nvPr/>
          </p:nvSpPr>
          <p:spPr bwMode="auto">
            <a:xfrm>
              <a:off x="2784" y="139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6" name="Rectangle 789"/>
            <p:cNvSpPr>
              <a:spLocks noChangeArrowheads="1"/>
            </p:cNvSpPr>
            <p:nvPr/>
          </p:nvSpPr>
          <p:spPr bwMode="auto">
            <a:xfrm>
              <a:off x="2784" y="148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7" name="Rectangle 790"/>
            <p:cNvSpPr>
              <a:spLocks noChangeArrowheads="1"/>
            </p:cNvSpPr>
            <p:nvPr/>
          </p:nvSpPr>
          <p:spPr bwMode="auto">
            <a:xfrm>
              <a:off x="2784" y="158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8" name="Rectangle 791"/>
            <p:cNvSpPr>
              <a:spLocks noChangeArrowheads="1"/>
            </p:cNvSpPr>
            <p:nvPr/>
          </p:nvSpPr>
          <p:spPr bwMode="auto">
            <a:xfrm>
              <a:off x="2784" y="168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599" name="Rectangle 792"/>
            <p:cNvSpPr>
              <a:spLocks noChangeArrowheads="1"/>
            </p:cNvSpPr>
            <p:nvPr/>
          </p:nvSpPr>
          <p:spPr bwMode="auto">
            <a:xfrm>
              <a:off x="2784" y="177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0" name="Rectangle 793"/>
            <p:cNvSpPr>
              <a:spLocks noChangeArrowheads="1"/>
            </p:cNvSpPr>
            <p:nvPr/>
          </p:nvSpPr>
          <p:spPr bwMode="auto">
            <a:xfrm>
              <a:off x="2784" y="187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grpSp>
        <p:nvGrpSpPr>
          <p:cNvPr id="1601" name="Group 794"/>
          <p:cNvGrpSpPr>
            <a:grpSpLocks/>
          </p:cNvGrpSpPr>
          <p:nvPr/>
        </p:nvGrpSpPr>
        <p:grpSpPr bwMode="auto">
          <a:xfrm>
            <a:off x="7324363" y="1527237"/>
            <a:ext cx="92075" cy="1295400"/>
            <a:chOff x="2784" y="1008"/>
            <a:chExt cx="48" cy="912"/>
          </a:xfrm>
        </p:grpSpPr>
        <p:sp>
          <p:nvSpPr>
            <p:cNvPr id="1602" name="Rectangle 795"/>
            <p:cNvSpPr>
              <a:spLocks noChangeArrowheads="1"/>
            </p:cNvSpPr>
            <p:nvPr/>
          </p:nvSpPr>
          <p:spPr bwMode="auto">
            <a:xfrm>
              <a:off x="2784" y="100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3" name="Rectangle 796"/>
            <p:cNvSpPr>
              <a:spLocks noChangeArrowheads="1"/>
            </p:cNvSpPr>
            <p:nvPr/>
          </p:nvSpPr>
          <p:spPr bwMode="auto">
            <a:xfrm>
              <a:off x="2784" y="110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4" name="Rectangle 797"/>
            <p:cNvSpPr>
              <a:spLocks noChangeArrowheads="1"/>
            </p:cNvSpPr>
            <p:nvPr/>
          </p:nvSpPr>
          <p:spPr bwMode="auto">
            <a:xfrm>
              <a:off x="2784" y="120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5" name="Rectangle 798"/>
            <p:cNvSpPr>
              <a:spLocks noChangeArrowheads="1"/>
            </p:cNvSpPr>
            <p:nvPr/>
          </p:nvSpPr>
          <p:spPr bwMode="auto">
            <a:xfrm>
              <a:off x="2784" y="129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6" name="Rectangle 799"/>
            <p:cNvSpPr>
              <a:spLocks noChangeArrowheads="1"/>
            </p:cNvSpPr>
            <p:nvPr/>
          </p:nvSpPr>
          <p:spPr bwMode="auto">
            <a:xfrm>
              <a:off x="2784" y="139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7" name="Rectangle 800"/>
            <p:cNvSpPr>
              <a:spLocks noChangeArrowheads="1"/>
            </p:cNvSpPr>
            <p:nvPr/>
          </p:nvSpPr>
          <p:spPr bwMode="auto">
            <a:xfrm>
              <a:off x="2784" y="148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8" name="Rectangle 801"/>
            <p:cNvSpPr>
              <a:spLocks noChangeArrowheads="1"/>
            </p:cNvSpPr>
            <p:nvPr/>
          </p:nvSpPr>
          <p:spPr bwMode="auto">
            <a:xfrm>
              <a:off x="2784" y="158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09" name="Rectangle 802"/>
            <p:cNvSpPr>
              <a:spLocks noChangeArrowheads="1"/>
            </p:cNvSpPr>
            <p:nvPr/>
          </p:nvSpPr>
          <p:spPr bwMode="auto">
            <a:xfrm>
              <a:off x="2784" y="168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10" name="Rectangle 803"/>
            <p:cNvSpPr>
              <a:spLocks noChangeArrowheads="1"/>
            </p:cNvSpPr>
            <p:nvPr/>
          </p:nvSpPr>
          <p:spPr bwMode="auto">
            <a:xfrm>
              <a:off x="2784" y="177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11" name="Rectangle 804"/>
            <p:cNvSpPr>
              <a:spLocks noChangeArrowheads="1"/>
            </p:cNvSpPr>
            <p:nvPr/>
          </p:nvSpPr>
          <p:spPr bwMode="auto">
            <a:xfrm>
              <a:off x="2784" y="187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sp>
        <p:nvSpPr>
          <p:cNvPr id="1612" name="Rectangle 805"/>
          <p:cNvSpPr>
            <a:spLocks noChangeArrowheads="1"/>
          </p:cNvSpPr>
          <p:nvPr/>
        </p:nvSpPr>
        <p:spPr bwMode="auto">
          <a:xfrm>
            <a:off x="5577425" y="1451037"/>
            <a:ext cx="371475" cy="1447800"/>
          </a:xfrm>
          <a:prstGeom prst="rect">
            <a:avLst/>
          </a:prstGeom>
          <a:solidFill>
            <a:srgbClr val="FFABE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b="0">
              <a:solidFill>
                <a:srgbClr val="1F497D"/>
              </a:solidFill>
              <a:cs typeface="Arial" charset="0"/>
            </a:endParaRPr>
          </a:p>
        </p:txBody>
      </p:sp>
      <p:grpSp>
        <p:nvGrpSpPr>
          <p:cNvPr id="1613" name="Group 806"/>
          <p:cNvGrpSpPr>
            <a:grpSpLocks/>
          </p:cNvGrpSpPr>
          <p:nvPr/>
        </p:nvGrpSpPr>
        <p:grpSpPr bwMode="auto">
          <a:xfrm>
            <a:off x="5569488" y="1527237"/>
            <a:ext cx="93662" cy="1295400"/>
            <a:chOff x="2784" y="1008"/>
            <a:chExt cx="48" cy="912"/>
          </a:xfrm>
        </p:grpSpPr>
        <p:sp>
          <p:nvSpPr>
            <p:cNvPr id="1614" name="Rectangle 807"/>
            <p:cNvSpPr>
              <a:spLocks noChangeArrowheads="1"/>
            </p:cNvSpPr>
            <p:nvPr/>
          </p:nvSpPr>
          <p:spPr bwMode="auto">
            <a:xfrm>
              <a:off x="2784" y="100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15" name="Rectangle 808"/>
            <p:cNvSpPr>
              <a:spLocks noChangeArrowheads="1"/>
            </p:cNvSpPr>
            <p:nvPr/>
          </p:nvSpPr>
          <p:spPr bwMode="auto">
            <a:xfrm>
              <a:off x="2784" y="110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16" name="Rectangle 809"/>
            <p:cNvSpPr>
              <a:spLocks noChangeArrowheads="1"/>
            </p:cNvSpPr>
            <p:nvPr/>
          </p:nvSpPr>
          <p:spPr bwMode="auto">
            <a:xfrm>
              <a:off x="2784" y="120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17" name="Rectangle 810"/>
            <p:cNvSpPr>
              <a:spLocks noChangeArrowheads="1"/>
            </p:cNvSpPr>
            <p:nvPr/>
          </p:nvSpPr>
          <p:spPr bwMode="auto">
            <a:xfrm>
              <a:off x="2784" y="129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18" name="Rectangle 811"/>
            <p:cNvSpPr>
              <a:spLocks noChangeArrowheads="1"/>
            </p:cNvSpPr>
            <p:nvPr/>
          </p:nvSpPr>
          <p:spPr bwMode="auto">
            <a:xfrm>
              <a:off x="2784" y="139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19" name="Rectangle 812"/>
            <p:cNvSpPr>
              <a:spLocks noChangeArrowheads="1"/>
            </p:cNvSpPr>
            <p:nvPr/>
          </p:nvSpPr>
          <p:spPr bwMode="auto">
            <a:xfrm>
              <a:off x="2784" y="148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0" name="Rectangle 813"/>
            <p:cNvSpPr>
              <a:spLocks noChangeArrowheads="1"/>
            </p:cNvSpPr>
            <p:nvPr/>
          </p:nvSpPr>
          <p:spPr bwMode="auto">
            <a:xfrm>
              <a:off x="2784" y="158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1" name="Rectangle 814"/>
            <p:cNvSpPr>
              <a:spLocks noChangeArrowheads="1"/>
            </p:cNvSpPr>
            <p:nvPr/>
          </p:nvSpPr>
          <p:spPr bwMode="auto">
            <a:xfrm>
              <a:off x="2784" y="168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2" name="Rectangle 815"/>
            <p:cNvSpPr>
              <a:spLocks noChangeArrowheads="1"/>
            </p:cNvSpPr>
            <p:nvPr/>
          </p:nvSpPr>
          <p:spPr bwMode="auto">
            <a:xfrm>
              <a:off x="2784" y="177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3" name="Rectangle 816"/>
            <p:cNvSpPr>
              <a:spLocks noChangeArrowheads="1"/>
            </p:cNvSpPr>
            <p:nvPr/>
          </p:nvSpPr>
          <p:spPr bwMode="auto">
            <a:xfrm>
              <a:off x="2784" y="187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grpSp>
        <p:nvGrpSpPr>
          <p:cNvPr id="1624" name="Group 817"/>
          <p:cNvGrpSpPr>
            <a:grpSpLocks/>
          </p:cNvGrpSpPr>
          <p:nvPr/>
        </p:nvGrpSpPr>
        <p:grpSpPr bwMode="auto">
          <a:xfrm>
            <a:off x="5848888" y="1527237"/>
            <a:ext cx="92075" cy="1295400"/>
            <a:chOff x="2784" y="1008"/>
            <a:chExt cx="48" cy="912"/>
          </a:xfrm>
        </p:grpSpPr>
        <p:sp>
          <p:nvSpPr>
            <p:cNvPr id="1625" name="Rectangle 818"/>
            <p:cNvSpPr>
              <a:spLocks noChangeArrowheads="1"/>
            </p:cNvSpPr>
            <p:nvPr/>
          </p:nvSpPr>
          <p:spPr bwMode="auto">
            <a:xfrm>
              <a:off x="2784" y="100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6" name="Rectangle 819"/>
            <p:cNvSpPr>
              <a:spLocks noChangeArrowheads="1"/>
            </p:cNvSpPr>
            <p:nvPr/>
          </p:nvSpPr>
          <p:spPr bwMode="auto">
            <a:xfrm>
              <a:off x="2784" y="110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7" name="Rectangle 820"/>
            <p:cNvSpPr>
              <a:spLocks noChangeArrowheads="1"/>
            </p:cNvSpPr>
            <p:nvPr/>
          </p:nvSpPr>
          <p:spPr bwMode="auto">
            <a:xfrm>
              <a:off x="2784" y="120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8" name="Rectangle 821"/>
            <p:cNvSpPr>
              <a:spLocks noChangeArrowheads="1"/>
            </p:cNvSpPr>
            <p:nvPr/>
          </p:nvSpPr>
          <p:spPr bwMode="auto">
            <a:xfrm>
              <a:off x="2784" y="129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29" name="Rectangle 822"/>
            <p:cNvSpPr>
              <a:spLocks noChangeArrowheads="1"/>
            </p:cNvSpPr>
            <p:nvPr/>
          </p:nvSpPr>
          <p:spPr bwMode="auto">
            <a:xfrm>
              <a:off x="2784" y="139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30" name="Rectangle 823"/>
            <p:cNvSpPr>
              <a:spLocks noChangeArrowheads="1"/>
            </p:cNvSpPr>
            <p:nvPr/>
          </p:nvSpPr>
          <p:spPr bwMode="auto">
            <a:xfrm>
              <a:off x="2784" y="1488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31" name="Rectangle 824"/>
            <p:cNvSpPr>
              <a:spLocks noChangeArrowheads="1"/>
            </p:cNvSpPr>
            <p:nvPr/>
          </p:nvSpPr>
          <p:spPr bwMode="auto">
            <a:xfrm>
              <a:off x="2784" y="1584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32" name="Rectangle 825"/>
            <p:cNvSpPr>
              <a:spLocks noChangeArrowheads="1"/>
            </p:cNvSpPr>
            <p:nvPr/>
          </p:nvSpPr>
          <p:spPr bwMode="auto">
            <a:xfrm>
              <a:off x="2784" y="1680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33" name="Rectangle 826"/>
            <p:cNvSpPr>
              <a:spLocks noChangeArrowheads="1"/>
            </p:cNvSpPr>
            <p:nvPr/>
          </p:nvSpPr>
          <p:spPr bwMode="auto">
            <a:xfrm>
              <a:off x="2784" y="1776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  <p:sp>
          <p:nvSpPr>
            <p:cNvPr id="1634" name="Rectangle 827"/>
            <p:cNvSpPr>
              <a:spLocks noChangeArrowheads="1"/>
            </p:cNvSpPr>
            <p:nvPr/>
          </p:nvSpPr>
          <p:spPr bwMode="auto">
            <a:xfrm>
              <a:off x="2784" y="1872"/>
              <a:ext cx="48" cy="48"/>
            </a:xfrm>
            <a:prstGeom prst="rect">
              <a:avLst/>
            </a:prstGeom>
            <a:solidFill>
              <a:srgbClr val="5982F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b="0">
                <a:solidFill>
                  <a:srgbClr val="1F497D"/>
                </a:solidFill>
                <a:cs typeface="Arial" charset="0"/>
              </a:endParaRPr>
            </a:p>
          </p:txBody>
        </p:sp>
      </p:grpSp>
      <p:sp>
        <p:nvSpPr>
          <p:cNvPr id="1635" name="Rectangle 567"/>
          <p:cNvSpPr>
            <a:spLocks noChangeArrowheads="1"/>
          </p:cNvSpPr>
          <p:nvPr/>
        </p:nvSpPr>
        <p:spPr bwMode="auto">
          <a:xfrm>
            <a:off x="3599345" y="6171356"/>
            <a:ext cx="19447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0" dirty="0">
                <a:solidFill>
                  <a:srgbClr val="1F497D"/>
                </a:solidFill>
                <a:cs typeface="Arial" charset="0"/>
              </a:rPr>
              <a:t>Coolant tube structure</a:t>
            </a:r>
          </a:p>
        </p:txBody>
      </p:sp>
      <p:sp>
        <p:nvSpPr>
          <p:cNvPr id="1637" name="Text Box 1568"/>
          <p:cNvSpPr txBox="1">
            <a:spLocks noChangeArrowheads="1"/>
          </p:cNvSpPr>
          <p:nvPr/>
        </p:nvSpPr>
        <p:spPr bwMode="auto">
          <a:xfrm>
            <a:off x="5304375" y="2914209"/>
            <a:ext cx="9334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 dirty="0">
                <a:solidFill>
                  <a:srgbClr val="1F497D"/>
                </a:solidFill>
              </a:rPr>
              <a:t>Single flex</a:t>
            </a:r>
          </a:p>
        </p:txBody>
      </p:sp>
      <p:sp>
        <p:nvSpPr>
          <p:cNvPr id="1638" name="Text Box 1570"/>
          <p:cNvSpPr txBox="1">
            <a:spLocks noChangeArrowheads="1"/>
          </p:cNvSpPr>
          <p:nvPr/>
        </p:nvSpPr>
        <p:spPr bwMode="auto">
          <a:xfrm>
            <a:off x="7619598" y="2722418"/>
            <a:ext cx="1073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 dirty="0">
                <a:solidFill>
                  <a:srgbClr val="1F497D"/>
                </a:solidFill>
              </a:rPr>
              <a:t>Module with 2 x flex</a:t>
            </a:r>
          </a:p>
        </p:txBody>
      </p:sp>
      <p:cxnSp>
        <p:nvCxnSpPr>
          <p:cNvPr id="1639" name="Straight Arrow Connector 1638"/>
          <p:cNvCxnSpPr/>
          <p:nvPr/>
        </p:nvCxnSpPr>
        <p:spPr>
          <a:xfrm rot="16200000" flipH="1">
            <a:off x="557554" y="4468805"/>
            <a:ext cx="684078" cy="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" name="Text Box 527"/>
          <p:cNvSpPr txBox="1">
            <a:spLocks noChangeArrowheads="1"/>
          </p:cNvSpPr>
          <p:nvPr/>
        </p:nvSpPr>
        <p:spPr bwMode="auto">
          <a:xfrm>
            <a:off x="126240" y="4354523"/>
            <a:ext cx="7809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 dirty="0">
                <a:solidFill>
                  <a:srgbClr val="1F497D"/>
                </a:solidFill>
                <a:cs typeface="Arial" charset="0"/>
              </a:rPr>
              <a:t>120mm</a:t>
            </a:r>
          </a:p>
        </p:txBody>
      </p:sp>
      <p:sp>
        <p:nvSpPr>
          <p:cNvPr id="1641" name="Text Box 1568"/>
          <p:cNvSpPr txBox="1">
            <a:spLocks noChangeArrowheads="1"/>
          </p:cNvSpPr>
          <p:nvPr/>
        </p:nvSpPr>
        <p:spPr bwMode="auto">
          <a:xfrm>
            <a:off x="7603663" y="1931119"/>
            <a:ext cx="9334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 b="0" dirty="0">
                <a:solidFill>
                  <a:srgbClr val="1F497D"/>
                </a:solidFill>
              </a:rPr>
              <a:t>Sensor</a:t>
            </a:r>
          </a:p>
        </p:txBody>
      </p:sp>
      <p:sp>
        <p:nvSpPr>
          <p:cNvPr id="1642" name="Text Box 1570"/>
          <p:cNvSpPr txBox="1">
            <a:spLocks noChangeArrowheads="1"/>
          </p:cNvSpPr>
          <p:nvPr/>
        </p:nvSpPr>
        <p:spPr bwMode="auto">
          <a:xfrm>
            <a:off x="7198797" y="3561957"/>
            <a:ext cx="1643063" cy="460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 dirty="0">
                <a:solidFill>
                  <a:srgbClr val="1F497D"/>
                </a:solidFill>
              </a:rPr>
              <a:t>12 modules/side of </a:t>
            </a:r>
            <a:r>
              <a:rPr lang="en-GB" sz="1200" b="0" dirty="0" smtClean="0">
                <a:solidFill>
                  <a:srgbClr val="1F497D"/>
                </a:solidFill>
              </a:rPr>
              <a:t>stave (24 total)</a:t>
            </a:r>
            <a:endParaRPr lang="en-GB" sz="1200" b="0" dirty="0">
              <a:solidFill>
                <a:srgbClr val="1F497D"/>
              </a:solidFill>
            </a:endParaRPr>
          </a:p>
        </p:txBody>
      </p:sp>
      <p:sp>
        <p:nvSpPr>
          <p:cNvPr id="1644" name="Rectangle 1643"/>
          <p:cNvSpPr/>
          <p:nvPr/>
        </p:nvSpPr>
        <p:spPr>
          <a:xfrm>
            <a:off x="6340216" y="2899938"/>
            <a:ext cx="371680" cy="67527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F497D"/>
              </a:solidFill>
            </a:endParaRPr>
          </a:p>
        </p:txBody>
      </p:sp>
      <p:sp>
        <p:nvSpPr>
          <p:cNvPr id="1645" name="Rectangle 1644"/>
          <p:cNvSpPr/>
          <p:nvPr/>
        </p:nvSpPr>
        <p:spPr>
          <a:xfrm>
            <a:off x="7045203" y="2897745"/>
            <a:ext cx="371680" cy="67527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F497D"/>
              </a:solidFill>
            </a:endParaRPr>
          </a:p>
        </p:txBody>
      </p:sp>
      <p:sp>
        <p:nvSpPr>
          <p:cNvPr id="1646" name="Rectangle 1645"/>
          <p:cNvSpPr/>
          <p:nvPr/>
        </p:nvSpPr>
        <p:spPr>
          <a:xfrm>
            <a:off x="6341312" y="1384709"/>
            <a:ext cx="371680" cy="67527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F497D"/>
              </a:solidFill>
            </a:endParaRPr>
          </a:p>
        </p:txBody>
      </p:sp>
      <p:sp>
        <p:nvSpPr>
          <p:cNvPr id="1647" name="Rectangle 1646"/>
          <p:cNvSpPr/>
          <p:nvPr/>
        </p:nvSpPr>
        <p:spPr>
          <a:xfrm>
            <a:off x="7043010" y="1382516"/>
            <a:ext cx="371680" cy="67527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F497D"/>
              </a:solidFill>
            </a:endParaRPr>
          </a:p>
        </p:txBody>
      </p:sp>
      <p:sp>
        <p:nvSpPr>
          <p:cNvPr id="1648" name="Text Box 1568"/>
          <p:cNvSpPr txBox="1">
            <a:spLocks noChangeArrowheads="1"/>
          </p:cNvSpPr>
          <p:nvPr/>
        </p:nvSpPr>
        <p:spPr bwMode="auto">
          <a:xfrm>
            <a:off x="7387639" y="1283047"/>
            <a:ext cx="154817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 b="0" dirty="0" smtClean="0">
                <a:solidFill>
                  <a:srgbClr val="1F497D"/>
                </a:solidFill>
              </a:rPr>
              <a:t>Auxiliary Board(s)</a:t>
            </a:r>
            <a:endParaRPr lang="en-GB" sz="1200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012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err="1" smtClean="0">
                <a:solidFill>
                  <a:srgbClr val="1F497D"/>
                </a:solidFill>
              </a:rPr>
              <a:t>Stavelet</a:t>
            </a:r>
            <a:r>
              <a:rPr lang="en-GB" sz="2400" b="0" dirty="0" smtClean="0">
                <a:solidFill>
                  <a:srgbClr val="1F497D"/>
                </a:solidFill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14</a:t>
            </a:fld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8419" y="3252131"/>
            <a:ext cx="8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AL Foil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4134" y="1372538"/>
            <a:ext cx="656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AL Foil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15526" y="5911864"/>
            <a:ext cx="161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Motorized, Cooled Irradiation Stage 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580" y="1374831"/>
            <a:ext cx="86699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7"/>
          <p:cNvSpPr txBox="1">
            <a:spLocks noChangeAspect="1" noChangeArrowheads="1"/>
          </p:cNvSpPr>
          <p:nvPr/>
        </p:nvSpPr>
        <p:spPr bwMode="auto">
          <a:xfrm>
            <a:off x="3309635" y="3463063"/>
            <a:ext cx="107433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</a:rPr>
              <a:t>BCC </a:t>
            </a:r>
            <a:r>
              <a:rPr lang="en-GB" sz="1400" dirty="0" smtClean="0">
                <a:solidFill>
                  <a:srgbClr val="0000FF"/>
                </a:solidFill>
              </a:rPr>
              <a:t>PCBs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5" name="Text Box 10"/>
          <p:cNvSpPr txBox="1">
            <a:spLocks noChangeAspect="1" noChangeArrowheads="1"/>
          </p:cNvSpPr>
          <p:nvPr/>
        </p:nvSpPr>
        <p:spPr bwMode="auto">
          <a:xfrm>
            <a:off x="2586632" y="1084066"/>
            <a:ext cx="45365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rgbClr val="0000FF"/>
                </a:solidFill>
              </a:rPr>
              <a:t>Serial Power Protection PCBs or DC-DC Converters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6" name="Text Box 12"/>
          <p:cNvSpPr txBox="1">
            <a:spLocks noChangeAspect="1" noChangeArrowheads="1"/>
          </p:cNvSpPr>
          <p:nvPr/>
        </p:nvSpPr>
        <p:spPr bwMode="auto">
          <a:xfrm>
            <a:off x="5038017" y="3470271"/>
            <a:ext cx="10118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Bus Cable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7" name="Text Box 13"/>
          <p:cNvSpPr txBox="1">
            <a:spLocks noChangeAspect="1" noChangeArrowheads="1"/>
          </p:cNvSpPr>
          <p:nvPr/>
        </p:nvSpPr>
        <p:spPr bwMode="auto">
          <a:xfrm>
            <a:off x="7669707" y="1092032"/>
            <a:ext cx="10021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</a:rPr>
              <a:t>EOS </a:t>
            </a:r>
            <a:r>
              <a:rPr lang="en-GB" sz="1400" dirty="0" smtClean="0">
                <a:solidFill>
                  <a:srgbClr val="0000FF"/>
                </a:solidFill>
              </a:rPr>
              <a:t>Card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8" name="Text Box 58"/>
          <p:cNvSpPr txBox="1">
            <a:spLocks noChangeArrowheads="1"/>
          </p:cNvSpPr>
          <p:nvPr/>
        </p:nvSpPr>
        <p:spPr bwMode="auto">
          <a:xfrm>
            <a:off x="0" y="3471029"/>
            <a:ext cx="2813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8000"/>
                </a:solidFill>
              </a:rPr>
              <a:t>data and hybrid </a:t>
            </a:r>
            <a:r>
              <a:rPr lang="en-GB" sz="1400" dirty="0" smtClean="0">
                <a:solidFill>
                  <a:srgbClr val="008000"/>
                </a:solidFill>
              </a:rPr>
              <a:t>communication</a:t>
            </a:r>
            <a:endParaRPr lang="en-GB" sz="1400" dirty="0">
              <a:solidFill>
                <a:srgbClr val="008000"/>
              </a:solidFill>
            </a:endParaRPr>
          </a:p>
        </p:txBody>
      </p:sp>
      <p:sp>
        <p:nvSpPr>
          <p:cNvPr id="19" name="Text Box 59"/>
          <p:cNvSpPr txBox="1">
            <a:spLocks noChangeArrowheads="1"/>
          </p:cNvSpPr>
          <p:nvPr/>
        </p:nvSpPr>
        <p:spPr bwMode="auto">
          <a:xfrm>
            <a:off x="261434" y="1072363"/>
            <a:ext cx="22284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8000"/>
                </a:solidFill>
              </a:rPr>
              <a:t>power and power control </a:t>
            </a:r>
          </a:p>
        </p:txBody>
      </p:sp>
      <p:sp>
        <p:nvSpPr>
          <p:cNvPr id="20" name="Line 61"/>
          <p:cNvSpPr>
            <a:spLocks noChangeShapeType="1"/>
          </p:cNvSpPr>
          <p:nvPr/>
        </p:nvSpPr>
        <p:spPr bwMode="auto">
          <a:xfrm>
            <a:off x="1027623" y="3402177"/>
            <a:ext cx="757238" cy="0"/>
          </a:xfrm>
          <a:prstGeom prst="line">
            <a:avLst/>
          </a:prstGeom>
          <a:noFill/>
          <a:ln w="63500">
            <a:solidFill>
              <a:srgbClr val="00CC00"/>
            </a:solidFill>
            <a:round/>
            <a:headEnd type="triangle" w="med" len="med"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1" name="Line 63"/>
          <p:cNvSpPr>
            <a:spLocks noChangeShapeType="1"/>
          </p:cNvSpPr>
          <p:nvPr/>
        </p:nvSpPr>
        <p:spPr bwMode="auto">
          <a:xfrm>
            <a:off x="986058" y="1426278"/>
            <a:ext cx="757238" cy="0"/>
          </a:xfrm>
          <a:prstGeom prst="line">
            <a:avLst/>
          </a:prstGeom>
          <a:noFill/>
          <a:ln w="63500">
            <a:solidFill>
              <a:srgbClr val="00CC00"/>
            </a:solidFill>
            <a:round/>
            <a:headEnd type="triangle" w="med" len="med"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5403273" y="3406378"/>
            <a:ext cx="216000" cy="1164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2"/>
          </p:cNvCxnSpPr>
          <p:nvPr/>
        </p:nvCxnSpPr>
        <p:spPr>
          <a:xfrm rot="5400000">
            <a:off x="8025616" y="1475951"/>
            <a:ext cx="221332" cy="6904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4"/>
          <p:cNvSpPr txBox="1">
            <a:spLocks/>
          </p:cNvSpPr>
          <p:nvPr/>
        </p:nvSpPr>
        <p:spPr>
          <a:xfrm>
            <a:off x="1123121" y="3981890"/>
            <a:ext cx="6234253" cy="2410659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393D8B"/>
                </a:solidFill>
              </a:rPr>
              <a:t>Shortened </a:t>
            </a:r>
            <a:r>
              <a:rPr lang="en-US" dirty="0" smtClean="0">
                <a:solidFill>
                  <a:srgbClr val="393D8B"/>
                </a:solidFill>
              </a:rPr>
              <a:t>stave built </a:t>
            </a:r>
            <a:r>
              <a:rPr lang="en-US" dirty="0">
                <a:solidFill>
                  <a:srgbClr val="393D8B"/>
                </a:solidFill>
              </a:rPr>
              <a:t>as electrical </a:t>
            </a:r>
            <a:r>
              <a:rPr lang="en-US" dirty="0" smtClean="0">
                <a:solidFill>
                  <a:srgbClr val="393D8B"/>
                </a:solidFill>
              </a:rPr>
              <a:t>test-bed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393D8B"/>
                </a:solidFill>
              </a:rPr>
              <a:t>Shielding, grounding, serial and DC-DC powering, …</a:t>
            </a:r>
            <a:endParaRPr lang="en-US" sz="1600" dirty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393D8B"/>
                </a:solidFill>
              </a:rPr>
              <a:t>First stavelet serial powered</a:t>
            </a:r>
            <a:endParaRPr lang="en-US" dirty="0">
              <a:solidFill>
                <a:srgbClr val="393D8B"/>
              </a:solidFill>
            </a:endParaRP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393D8B"/>
                </a:solidFill>
              </a:rPr>
              <a:t>Power Protection Board (PPB) </a:t>
            </a:r>
            <a:r>
              <a:rPr lang="en-US" sz="1600" dirty="0" smtClean="0">
                <a:solidFill>
                  <a:srgbClr val="393D8B"/>
                </a:solidFill>
              </a:rPr>
              <a:t>has automated            over-voltage protection and slow-controlled (DCS)    hybrid bypassing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b="1" u="sng" dirty="0" smtClean="0">
                <a:solidFill>
                  <a:srgbClr val="393D8B"/>
                </a:solidFill>
              </a:rPr>
              <a:t>DC-DC stavelet under construction</a:t>
            </a:r>
            <a:endParaRPr lang="en-US" sz="1600" b="1" u="sng" dirty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393D8B"/>
                </a:solidFill>
              </a:rPr>
              <a:t>Uses </a:t>
            </a:r>
            <a:r>
              <a:rPr lang="en-GB" dirty="0">
                <a:solidFill>
                  <a:srgbClr val="393D8B"/>
                </a:solidFill>
              </a:rPr>
              <a:t>Basic Control Chip (BCC</a:t>
            </a:r>
            <a:r>
              <a:rPr lang="en-GB" dirty="0" smtClean="0">
                <a:solidFill>
                  <a:srgbClr val="393D8B"/>
                </a:solidFill>
              </a:rPr>
              <a:t>) for data I/O</a:t>
            </a:r>
            <a:endParaRPr lang="en-GB" dirty="0">
              <a:solidFill>
                <a:srgbClr val="393D8B"/>
              </a:solidFill>
            </a:endParaRP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393D8B"/>
                </a:solidFill>
              </a:rPr>
              <a:t>Generates 80MHz data clock from 40MHz BC clock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393D8B"/>
                </a:solidFill>
              </a:rPr>
              <a:t>160Mbit/s multiplexed data per hybrid </a:t>
            </a:r>
            <a:endParaRPr lang="en-US" sz="1400" dirty="0">
              <a:solidFill>
                <a:srgbClr val="393D8B"/>
              </a:solidFill>
            </a:endParaRP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600" dirty="0">
              <a:solidFill>
                <a:srgbClr val="393D8B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32372" y="5168689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DC-DC converter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35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Serial Powered </a:t>
            </a:r>
            <a:r>
              <a:rPr lang="en-GB" sz="2400" b="0" dirty="0" err="1" smtClean="0">
                <a:solidFill>
                  <a:srgbClr val="1F497D"/>
                </a:solidFill>
              </a:rPr>
              <a:t>Stavelet</a:t>
            </a:r>
            <a:r>
              <a:rPr lang="en-GB" sz="2400" b="0" dirty="0" smtClean="0">
                <a:solidFill>
                  <a:srgbClr val="1F497D"/>
                </a:solidFill>
              </a:rPr>
              <a:t> Electrical Results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15</a:t>
            </a:fld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8419" y="3252131"/>
            <a:ext cx="8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AL Foil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4134" y="1372538"/>
            <a:ext cx="656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AL Foil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15526" y="5911864"/>
            <a:ext cx="161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Motorized, Cooled Irradiation Stage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Content Placeholder 6"/>
          <p:cNvSpPr txBox="1">
            <a:spLocks/>
          </p:cNvSpPr>
          <p:nvPr/>
        </p:nvSpPr>
        <p:spPr bwMode="auto">
          <a:xfrm>
            <a:off x="0" y="1066623"/>
            <a:ext cx="4995829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Uses on-hybrid shunt control circuit</a:t>
            </a:r>
          </a:p>
          <a:p>
            <a:pPr eaLnBrk="1" hangingPunct="1"/>
            <a:r>
              <a:rPr lang="en-GB" sz="1600" dirty="0" err="1" smtClean="0">
                <a:solidFill>
                  <a:srgbClr val="393D8B"/>
                </a:solidFill>
                <a:latin typeface="Arial"/>
                <a:cs typeface="Arial"/>
              </a:rPr>
              <a:t>Stavelet</a:t>
            </a:r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 noise approaching single module tests</a:t>
            </a:r>
          </a:p>
          <a:p>
            <a:pPr lvl="1"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Roughly ~20 e</a:t>
            </a:r>
            <a:r>
              <a:rPr lang="en-GB" sz="1600" baseline="30000" dirty="0" smtClean="0">
                <a:solidFill>
                  <a:srgbClr val="393D8B"/>
                </a:solidFill>
                <a:latin typeface="Arial"/>
                <a:cs typeface="Arial"/>
              </a:rPr>
              <a:t>-</a:t>
            </a:r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 higher</a:t>
            </a:r>
          </a:p>
          <a:p>
            <a:pPr lvl="1"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Bypassing hybrids does not affect  noise performance</a:t>
            </a:r>
          </a:p>
          <a:p>
            <a:pPr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All technologies necessary for serial powering of stave have been prototyped and shown to work (and compatible with 130 nm CMOS)</a:t>
            </a:r>
          </a:p>
          <a:p>
            <a:pPr lvl="1"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Constant current source, SP protection and regulation, multi-drop LVDS </a:t>
            </a:r>
          </a:p>
          <a:p>
            <a:pPr lvl="2"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Currently optimizing location of components, size of SP chains</a:t>
            </a:r>
          </a:p>
          <a:p>
            <a:pPr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Minimal impact on material budget</a:t>
            </a:r>
          </a:p>
          <a:p>
            <a:pPr lvl="1" eaLnBrk="1" hangingPunct="1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Estimated to be ~0.03% averaged   over the stave</a:t>
            </a:r>
          </a:p>
          <a:p>
            <a:pPr eaLnBrk="1" hangingPunct="1">
              <a:buFont typeface="Arial" charset="0"/>
              <a:buNone/>
            </a:pPr>
            <a:endParaRPr lang="en-GB" sz="1600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07525" y="1226873"/>
            <a:ext cx="2656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393D8B"/>
                </a:solidFill>
                <a:latin typeface="Arial"/>
                <a:cs typeface="Arial"/>
              </a:rPr>
              <a:t>Stavelet Noise using Serial Power</a:t>
            </a:r>
            <a:endParaRPr lang="en-GB" sz="1200" dirty="0">
              <a:solidFill>
                <a:srgbClr val="393D8B"/>
              </a:solidFill>
              <a:latin typeface="Arial"/>
              <a:cs typeface="Arial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3660542" y="2829839"/>
            <a:ext cx="2592288" cy="1588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4063532" y="2685262"/>
            <a:ext cx="17918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393D8B"/>
                </a:solidFill>
                <a:latin typeface="Arial"/>
                <a:cs typeface="Arial"/>
              </a:rPr>
              <a:t>Column of chips</a:t>
            </a:r>
            <a:endParaRPr lang="en-GB" sz="1600" dirty="0">
              <a:solidFill>
                <a:srgbClr val="393D8B"/>
              </a:solidFill>
              <a:latin typeface="Arial"/>
              <a:cs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086847" y="3932038"/>
            <a:ext cx="3888432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31718" y="3785289"/>
            <a:ext cx="80878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393D8B"/>
                </a:solidFill>
                <a:latin typeface="Arial"/>
                <a:cs typeface="Arial"/>
              </a:rPr>
              <a:t>Modules</a:t>
            </a:r>
            <a:endParaRPr lang="en-GB" sz="1200" dirty="0">
              <a:solidFill>
                <a:srgbClr val="393D8B"/>
              </a:solidFill>
              <a:latin typeface="Arial"/>
              <a:cs typeface="Arial"/>
            </a:endParaRPr>
          </a:p>
        </p:txBody>
      </p:sp>
      <p:pic>
        <p:nvPicPr>
          <p:cNvPr id="29" name="Picture 3" descr="250211-AllAtOnce.png"/>
          <p:cNvPicPr>
            <a:picLocks noChangeAspect="1"/>
          </p:cNvPicPr>
          <p:nvPr/>
        </p:nvPicPr>
        <p:blipFill>
          <a:blip r:embed="rId2" cstate="print"/>
          <a:srcRect t="9201"/>
          <a:stretch>
            <a:fillRect/>
          </a:stretch>
        </p:blipFill>
        <p:spPr bwMode="auto">
          <a:xfrm>
            <a:off x="5086847" y="1598431"/>
            <a:ext cx="3900932" cy="259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527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Petal </a:t>
            </a:r>
            <a:r>
              <a:rPr lang="en-GB" sz="2400" b="0" dirty="0" err="1" smtClean="0">
                <a:solidFill>
                  <a:srgbClr val="1F497D"/>
                </a:solidFill>
              </a:rPr>
              <a:t>Endcaps</a:t>
            </a:r>
            <a:r>
              <a:rPr lang="en-GB" sz="2400" b="0" dirty="0" smtClean="0">
                <a:solidFill>
                  <a:srgbClr val="1F497D"/>
                </a:solidFill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16</a:t>
            </a:fld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8419" y="3252131"/>
            <a:ext cx="8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AL Foil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4134" y="1372538"/>
            <a:ext cx="656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AL Foil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15526" y="5911864"/>
            <a:ext cx="161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Motorized, Cooled Irradiation Stage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69568" y="1102434"/>
            <a:ext cx="5374432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smtClean="0">
                <a:solidFill>
                  <a:srgbClr val="393D8B"/>
                </a:solidFill>
              </a:rPr>
              <a:t>The petal concept follows closely the barrel stave concept</a:t>
            </a:r>
          </a:p>
          <a:p>
            <a:r>
              <a:rPr lang="en-GB" sz="1800" b="0" dirty="0" smtClean="0">
                <a:solidFill>
                  <a:srgbClr val="393D8B"/>
                </a:solidFill>
              </a:rPr>
              <a:t>5 discs on each end cap with 32 petals per disc</a:t>
            </a:r>
            <a:endParaRPr lang="en-GB" sz="1600" b="0" dirty="0" smtClean="0">
              <a:solidFill>
                <a:srgbClr val="393D8B"/>
              </a:solidFill>
            </a:endParaRPr>
          </a:p>
          <a:p>
            <a:pPr lvl="1"/>
            <a:r>
              <a:rPr lang="en-GB" sz="1600" b="0" dirty="0" smtClean="0">
                <a:solidFill>
                  <a:srgbClr val="393D8B"/>
                </a:solidFill>
              </a:rPr>
              <a:t>6 Sensor rings</a:t>
            </a:r>
          </a:p>
          <a:p>
            <a:r>
              <a:rPr lang="en-GB" sz="1800" b="0" dirty="0" smtClean="0">
                <a:solidFill>
                  <a:srgbClr val="393D8B"/>
                </a:solidFill>
              </a:rPr>
              <a:t>First petal cores have been produced</a:t>
            </a:r>
          </a:p>
          <a:p>
            <a:pPr lvl="1"/>
            <a:r>
              <a:rPr lang="en-GB" sz="1600" b="0" dirty="0" smtClean="0">
                <a:solidFill>
                  <a:srgbClr val="393D8B"/>
                </a:solidFill>
              </a:rPr>
              <a:t>Flat to better than 100 </a:t>
            </a:r>
            <a:r>
              <a:rPr lang="en-GB" sz="1600" b="0" dirty="0" smtClean="0">
                <a:solidFill>
                  <a:srgbClr val="393D8B"/>
                </a:solidFill>
                <a:latin typeface="Symbol" pitchFamily="18" charset="2"/>
              </a:rPr>
              <a:t>m</a:t>
            </a:r>
            <a:r>
              <a:rPr lang="en-GB" sz="1600" b="0" dirty="0" smtClean="0">
                <a:solidFill>
                  <a:srgbClr val="393D8B"/>
                </a:solidFill>
              </a:rPr>
              <a:t>m</a:t>
            </a:r>
          </a:p>
          <a:p>
            <a:r>
              <a:rPr lang="en-GB" sz="1800" b="0" dirty="0" smtClean="0">
                <a:solidFill>
                  <a:srgbClr val="393D8B"/>
                </a:solidFill>
              </a:rPr>
              <a:t> First </a:t>
            </a:r>
            <a:r>
              <a:rPr lang="en-GB" sz="1800" b="0" dirty="0" err="1" smtClean="0">
                <a:solidFill>
                  <a:srgbClr val="393D8B"/>
                </a:solidFill>
              </a:rPr>
              <a:t>endcap</a:t>
            </a:r>
            <a:r>
              <a:rPr lang="en-GB" sz="1800" b="0" dirty="0" smtClean="0">
                <a:solidFill>
                  <a:srgbClr val="393D8B"/>
                </a:solidFill>
              </a:rPr>
              <a:t> hybrids tested</a:t>
            </a:r>
          </a:p>
          <a:p>
            <a:pPr lvl="1"/>
            <a:r>
              <a:rPr lang="en-GB" sz="1600" b="0" dirty="0" smtClean="0">
                <a:solidFill>
                  <a:srgbClr val="393D8B"/>
                </a:solidFill>
              </a:rPr>
              <a:t>Same performance as barrel hybrid</a:t>
            </a:r>
          </a:p>
          <a:p>
            <a:r>
              <a:rPr lang="en-GB" sz="1800" b="0" dirty="0" smtClean="0">
                <a:solidFill>
                  <a:srgbClr val="393D8B"/>
                </a:solidFill>
              </a:rPr>
              <a:t>n-in-p sensor prototypes submitted to CNM to make petal-let using 4” wafers</a:t>
            </a:r>
          </a:p>
        </p:txBody>
      </p:sp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03" y="3578710"/>
            <a:ext cx="3579157" cy="27803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2" name="20 Imagen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r="5047"/>
          <a:stretch>
            <a:fillRect/>
          </a:stretch>
        </p:blipFill>
        <p:spPr>
          <a:xfrm>
            <a:off x="3841576" y="4414802"/>
            <a:ext cx="2534499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2295" t="9631" r="2290" b="3539"/>
          <a:stretch>
            <a:fillRect/>
          </a:stretch>
        </p:blipFill>
        <p:spPr>
          <a:xfrm rot="5400000">
            <a:off x="728124" y="471470"/>
            <a:ext cx="2304256" cy="37102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4"/>
          <p:cNvGrpSpPr/>
          <p:nvPr/>
        </p:nvGrpSpPr>
        <p:grpSpPr>
          <a:xfrm>
            <a:off x="6505872" y="4261967"/>
            <a:ext cx="2319113" cy="2081681"/>
            <a:chOff x="5400600" y="4410026"/>
            <a:chExt cx="1932568" cy="176716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5462053" y="4680392"/>
              <a:ext cx="1594731" cy="14967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Straight Connector 16"/>
            <p:cNvSpPr/>
            <p:nvPr/>
          </p:nvSpPr>
          <p:spPr>
            <a:xfrm flipV="1">
              <a:off x="5400600" y="4608384"/>
              <a:ext cx="165618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headEnd type="arrow"/>
              <a:tailEnd type="arrow"/>
            </a:ln>
          </p:spPr>
          <p:txBody>
            <a:bodyPr vert="horz" lIns="0" tIns="0" rIns="0" bIns="0" anchor="ctr" anchorCtr="1" compatLnSpc="0"/>
            <a:lstStyle>
              <a:defPPr lvl="0">
                <a:buClr>
                  <a:srgbClr val="000000"/>
                </a:buClr>
                <a:buSzPct val="45000"/>
                <a:buFont typeface="StarSymbol"/>
                <a:buNone/>
              </a:defPPr>
              <a:lvl1pPr lvl="0">
                <a:buClr>
                  <a:srgbClr val="000000"/>
                </a:buClr>
                <a:buSzPct val="45000"/>
                <a:buFont typeface="StarSymbol"/>
                <a:buChar char="●"/>
              </a:lvl1pPr>
              <a:lvl2pPr lvl="1">
                <a:buClr>
                  <a:srgbClr val="000000"/>
                </a:buClr>
                <a:buSzPct val="45000"/>
                <a:buFont typeface="StarSymbol"/>
                <a:buChar char="●"/>
              </a:lvl2pPr>
              <a:lvl3pPr lvl="2">
                <a:buClr>
                  <a:srgbClr val="000000"/>
                </a:buClr>
                <a:buSzPct val="45000"/>
                <a:buFont typeface="StarSymbol"/>
                <a:buChar char="●"/>
              </a:lvl3pPr>
              <a:lvl4pPr lvl="3">
                <a:buClr>
                  <a:srgbClr val="000000"/>
                </a:buClr>
                <a:buSzPct val="45000"/>
                <a:buFont typeface="StarSymbol"/>
                <a:buChar char="●"/>
              </a:lvl4pPr>
              <a:lvl5pPr lvl="4">
                <a:buClr>
                  <a:srgbClr val="000000"/>
                </a:buClr>
                <a:buSzPct val="45000"/>
                <a:buFont typeface="StarSymbol"/>
                <a:buChar char="●"/>
              </a:lvl5pPr>
              <a:lvl6pPr lvl="5">
                <a:buClr>
                  <a:srgbClr val="000000"/>
                </a:buClr>
                <a:buSzPct val="45000"/>
                <a:buFont typeface="StarSymbol"/>
                <a:buChar char="●"/>
              </a:lvl6pPr>
              <a:lvl7pPr lvl="6">
                <a:buClr>
                  <a:srgbClr val="000000"/>
                </a:buClr>
                <a:buSzPct val="45000"/>
                <a:buFont typeface="StarSymbol"/>
                <a:buChar char="●"/>
              </a:lvl7pPr>
              <a:lvl8pPr lvl="7">
                <a:buClr>
                  <a:srgbClr val="000000"/>
                </a:buClr>
                <a:buSzPct val="45000"/>
                <a:buFont typeface="StarSymbol"/>
                <a:buChar char="●"/>
              </a:lvl8pPr>
              <a:lvl9pPr lvl="8">
                <a:buClr>
                  <a:srgbClr val="000000"/>
                </a:buClr>
                <a:buSzPct val="45000"/>
                <a:buFont typeface="StarSymbol"/>
                <a:buChar char="●"/>
              </a:lvl9pPr>
            </a:lstStyle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100" b="0" i="0" u="none" strike="noStrike" dirty="0">
                <a:ln>
                  <a:noFill/>
                </a:ln>
                <a:solidFill>
                  <a:srgbClr val="000080"/>
                </a:solidFill>
                <a:latin typeface="Nimbus Sans L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97489" y="4410026"/>
              <a:ext cx="723239" cy="2520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>
              <a:defPPr lvl="0">
                <a:buClr>
                  <a:srgbClr val="000000"/>
                </a:buClr>
                <a:buSzPct val="45000"/>
                <a:buFont typeface="StarSymbol"/>
                <a:buNone/>
              </a:defPPr>
              <a:lvl1pPr lvl="0">
                <a:buClr>
                  <a:srgbClr val="000000"/>
                </a:buClr>
                <a:buSzPct val="45000"/>
                <a:buFont typeface="StarSymbol"/>
                <a:buChar char="●"/>
              </a:lvl1pPr>
              <a:lvl2pPr lvl="1">
                <a:buClr>
                  <a:srgbClr val="000000"/>
                </a:buClr>
                <a:buSzPct val="45000"/>
                <a:buFont typeface="StarSymbol"/>
                <a:buChar char="●"/>
              </a:lvl2pPr>
              <a:lvl3pPr lvl="2">
                <a:buClr>
                  <a:srgbClr val="000000"/>
                </a:buClr>
                <a:buSzPct val="45000"/>
                <a:buFont typeface="StarSymbol"/>
                <a:buChar char="●"/>
              </a:lvl3pPr>
              <a:lvl4pPr lvl="3">
                <a:buClr>
                  <a:srgbClr val="000000"/>
                </a:buClr>
                <a:buSzPct val="45000"/>
                <a:buFont typeface="StarSymbol"/>
                <a:buChar char="●"/>
              </a:lvl4pPr>
              <a:lvl5pPr lvl="4">
                <a:buClr>
                  <a:srgbClr val="000000"/>
                </a:buClr>
                <a:buSzPct val="45000"/>
                <a:buFont typeface="StarSymbol"/>
                <a:buChar char="●"/>
              </a:lvl5pPr>
              <a:lvl6pPr lvl="5">
                <a:buClr>
                  <a:srgbClr val="000000"/>
                </a:buClr>
                <a:buSzPct val="45000"/>
                <a:buFont typeface="StarSymbol"/>
                <a:buChar char="●"/>
              </a:lvl6pPr>
              <a:lvl7pPr lvl="6">
                <a:buClr>
                  <a:srgbClr val="000000"/>
                </a:buClr>
                <a:buSzPct val="45000"/>
                <a:buFont typeface="StarSymbol"/>
                <a:buChar char="●"/>
              </a:lvl7pPr>
              <a:lvl8pPr lvl="7">
                <a:buClr>
                  <a:srgbClr val="000000"/>
                </a:buClr>
                <a:buSzPct val="45000"/>
                <a:buFont typeface="StarSymbol"/>
                <a:buChar char="●"/>
              </a:lvl8pPr>
              <a:lvl9pPr lvl="8">
                <a:buClr>
                  <a:srgbClr val="000000"/>
                </a:buClr>
                <a:buSzPct val="45000"/>
                <a:buFont typeface="StarSymbol"/>
                <a:buChar char="●"/>
              </a:lvl9pPr>
            </a:lstStyle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0" i="0" u="none" strike="noStrike" dirty="0">
                  <a:ln>
                    <a:noFill/>
                  </a:ln>
                  <a:solidFill>
                    <a:srgbClr val="000080"/>
                  </a:solidFill>
                  <a:latin typeface="Nimbus Sans L" pitchFamily="34"/>
                  <a:ea typeface="HG Mincho Light J" pitchFamily="2"/>
                  <a:cs typeface="Arial Unicode MS" pitchFamily="2"/>
                </a:rPr>
                <a:t>8.60 cm</a:t>
              </a:r>
            </a:p>
          </p:txBody>
        </p:sp>
        <p:sp>
          <p:nvSpPr>
            <p:cNvPr id="19" name="Straight Connector 18"/>
            <p:cNvSpPr/>
            <p:nvPr/>
          </p:nvSpPr>
          <p:spPr>
            <a:xfrm>
              <a:off x="7128792" y="4680392"/>
              <a:ext cx="0" cy="14401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headEnd type="arrow"/>
              <a:tailEnd type="arrow"/>
            </a:ln>
          </p:spPr>
          <p:txBody>
            <a:bodyPr vert="horz" lIns="0" tIns="0" rIns="0" bIns="0" anchor="ctr" anchorCtr="1" compatLnSpc="0"/>
            <a:lstStyle>
              <a:defPPr lvl="0">
                <a:buClr>
                  <a:srgbClr val="000000"/>
                </a:buClr>
                <a:buSzPct val="45000"/>
                <a:buFont typeface="StarSymbol"/>
                <a:buNone/>
              </a:defPPr>
              <a:lvl1pPr lvl="0">
                <a:buClr>
                  <a:srgbClr val="000000"/>
                </a:buClr>
                <a:buSzPct val="45000"/>
                <a:buFont typeface="StarSymbol"/>
                <a:buChar char="●"/>
              </a:lvl1pPr>
              <a:lvl2pPr lvl="1">
                <a:buClr>
                  <a:srgbClr val="000000"/>
                </a:buClr>
                <a:buSzPct val="45000"/>
                <a:buFont typeface="StarSymbol"/>
                <a:buChar char="●"/>
              </a:lvl2pPr>
              <a:lvl3pPr lvl="2">
                <a:buClr>
                  <a:srgbClr val="000000"/>
                </a:buClr>
                <a:buSzPct val="45000"/>
                <a:buFont typeface="StarSymbol"/>
                <a:buChar char="●"/>
              </a:lvl3pPr>
              <a:lvl4pPr lvl="3">
                <a:buClr>
                  <a:srgbClr val="000000"/>
                </a:buClr>
                <a:buSzPct val="45000"/>
                <a:buFont typeface="StarSymbol"/>
                <a:buChar char="●"/>
              </a:lvl4pPr>
              <a:lvl5pPr lvl="4">
                <a:buClr>
                  <a:srgbClr val="000000"/>
                </a:buClr>
                <a:buSzPct val="45000"/>
                <a:buFont typeface="StarSymbol"/>
                <a:buChar char="●"/>
              </a:lvl5pPr>
              <a:lvl6pPr lvl="5">
                <a:buClr>
                  <a:srgbClr val="000000"/>
                </a:buClr>
                <a:buSzPct val="45000"/>
                <a:buFont typeface="StarSymbol"/>
                <a:buChar char="●"/>
              </a:lvl6pPr>
              <a:lvl7pPr lvl="6">
                <a:buClr>
                  <a:srgbClr val="000000"/>
                </a:buClr>
                <a:buSzPct val="45000"/>
                <a:buFont typeface="StarSymbol"/>
                <a:buChar char="●"/>
              </a:lvl7pPr>
              <a:lvl8pPr lvl="7">
                <a:buClr>
                  <a:srgbClr val="000000"/>
                </a:buClr>
                <a:buSzPct val="45000"/>
                <a:buFont typeface="StarSymbol"/>
                <a:buChar char="●"/>
              </a:lvl8pPr>
              <a:lvl9pPr lvl="8">
                <a:buClr>
                  <a:srgbClr val="000000"/>
                </a:buClr>
                <a:buSzPct val="45000"/>
                <a:buFont typeface="StarSymbol"/>
                <a:buChar char="●"/>
              </a:lvl9pPr>
            </a:lstStyle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GB" sz="1100" b="0" i="0" u="none" strike="noStrike" dirty="0">
                <a:ln>
                  <a:noFill/>
                </a:ln>
                <a:solidFill>
                  <a:srgbClr val="000080"/>
                </a:solidFill>
                <a:latin typeface="Nimbus Sans L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5400000">
              <a:off x="6845548" y="5275484"/>
              <a:ext cx="723239" cy="2520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>
              <a:defPPr lvl="0">
                <a:buClr>
                  <a:srgbClr val="000000"/>
                </a:buClr>
                <a:buSzPct val="45000"/>
                <a:buFont typeface="StarSymbol"/>
                <a:buNone/>
              </a:defPPr>
              <a:lvl1pPr lvl="0">
                <a:buClr>
                  <a:srgbClr val="000000"/>
                </a:buClr>
                <a:buSzPct val="45000"/>
                <a:buFont typeface="StarSymbol"/>
                <a:buChar char="●"/>
              </a:lvl1pPr>
              <a:lvl2pPr lvl="1">
                <a:buClr>
                  <a:srgbClr val="000000"/>
                </a:buClr>
                <a:buSzPct val="45000"/>
                <a:buFont typeface="StarSymbol"/>
                <a:buChar char="●"/>
              </a:lvl2pPr>
              <a:lvl3pPr lvl="2">
                <a:buClr>
                  <a:srgbClr val="000000"/>
                </a:buClr>
                <a:buSzPct val="45000"/>
                <a:buFont typeface="StarSymbol"/>
                <a:buChar char="●"/>
              </a:lvl3pPr>
              <a:lvl4pPr lvl="3">
                <a:buClr>
                  <a:srgbClr val="000000"/>
                </a:buClr>
                <a:buSzPct val="45000"/>
                <a:buFont typeface="StarSymbol"/>
                <a:buChar char="●"/>
              </a:lvl4pPr>
              <a:lvl5pPr lvl="4">
                <a:buClr>
                  <a:srgbClr val="000000"/>
                </a:buClr>
                <a:buSzPct val="45000"/>
                <a:buFont typeface="StarSymbol"/>
                <a:buChar char="●"/>
              </a:lvl5pPr>
              <a:lvl6pPr lvl="5">
                <a:buClr>
                  <a:srgbClr val="000000"/>
                </a:buClr>
                <a:buSzPct val="45000"/>
                <a:buFont typeface="StarSymbol"/>
                <a:buChar char="●"/>
              </a:lvl6pPr>
              <a:lvl7pPr lvl="6">
                <a:buClr>
                  <a:srgbClr val="000000"/>
                </a:buClr>
                <a:buSzPct val="45000"/>
                <a:buFont typeface="StarSymbol"/>
                <a:buChar char="●"/>
              </a:lvl7pPr>
              <a:lvl8pPr lvl="7">
                <a:buClr>
                  <a:srgbClr val="000000"/>
                </a:buClr>
                <a:buSzPct val="45000"/>
                <a:buFont typeface="StarSymbol"/>
                <a:buChar char="●"/>
              </a:lvl8pPr>
              <a:lvl9pPr lvl="8">
                <a:buClr>
                  <a:srgbClr val="000000"/>
                </a:buClr>
                <a:buSzPct val="45000"/>
                <a:buFont typeface="StarSymbol"/>
                <a:buChar char="●"/>
              </a:lvl9pPr>
            </a:lstStyle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0" i="0" u="none" strike="noStrike" dirty="0">
                  <a:ln>
                    <a:noFill/>
                  </a:ln>
                  <a:solidFill>
                    <a:srgbClr val="000080"/>
                  </a:solidFill>
                  <a:latin typeface="Nimbus Sans L" pitchFamily="34"/>
                  <a:ea typeface="HG Mincho Light J" pitchFamily="2"/>
                  <a:cs typeface="Arial Unicode MS" pitchFamily="2"/>
                </a:rPr>
                <a:t>8.07 cm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-1319421" y="6152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5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Alternative Solution: Super Module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17</a:t>
            </a:fld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8419" y="3252131"/>
            <a:ext cx="8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AL Foil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4134" y="1372538"/>
            <a:ext cx="656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AL Foil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15526" y="5911864"/>
            <a:ext cx="161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Motorized, Cooled Irradiation Stage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69041" y="1131394"/>
            <a:ext cx="63722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</a:rPr>
              <a:t>  Modular concept: cooling, local structure, service bus, power interface are </a:t>
            </a:r>
            <a:r>
              <a:rPr lang="en-US" sz="2000" b="0" dirty="0">
                <a:solidFill>
                  <a:srgbClr val="393D8B"/>
                </a:solidFill>
                <a:latin typeface="Arial"/>
                <a:cs typeface="Arial"/>
              </a:rPr>
              <a:t>decoupled from the </a:t>
            </a: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</a:rPr>
              <a:t>modules</a:t>
            </a:r>
            <a:endParaRPr lang="en-US" sz="2000" b="0" dirty="0">
              <a:solidFill>
                <a:srgbClr val="393D8B"/>
              </a:solidFill>
              <a:latin typeface="Arial"/>
              <a:cs typeface="Arial"/>
            </a:endParaRPr>
          </a:p>
          <a:p>
            <a:pPr algn="l" eaLnBrk="0" hangingPunct="0">
              <a:spcBef>
                <a:spcPct val="20000"/>
              </a:spcBef>
              <a:buFontTx/>
              <a:buChar char="•"/>
            </a:pP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</a:rPr>
              <a:t>  Overlapping </a:t>
            </a:r>
            <a:r>
              <a:rPr lang="en-US" sz="2000" b="0" dirty="0">
                <a:solidFill>
                  <a:srgbClr val="393D8B"/>
                </a:solidFill>
                <a:latin typeface="Arial"/>
                <a:cs typeface="Arial"/>
              </a:rPr>
              <a:t>coverage in </a:t>
            </a: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</a:rPr>
              <a:t>Z</a:t>
            </a:r>
            <a:endParaRPr lang="en-US" sz="2000" b="0" dirty="0">
              <a:solidFill>
                <a:srgbClr val="393D8B"/>
              </a:solidFill>
              <a:latin typeface="Arial"/>
              <a:cs typeface="Arial"/>
            </a:endParaRPr>
          </a:p>
          <a:p>
            <a:pPr algn="l" eaLnBrk="0" hangingPunct="0">
              <a:spcBef>
                <a:spcPct val="20000"/>
              </a:spcBef>
              <a:buFontTx/>
              <a:buChar char="•"/>
            </a:pP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</a:rPr>
              <a:t>  Rework – </a:t>
            </a: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Possible up </a:t>
            </a:r>
            <a:r>
              <a:rPr lang="en-US" sz="2000" b="0" dirty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to the commissioning after </a:t>
            </a: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integration</a:t>
            </a:r>
            <a:endParaRPr lang="en-US" sz="2000" b="0" dirty="0">
              <a:solidFill>
                <a:srgbClr val="393D8B"/>
              </a:solidFill>
              <a:latin typeface="Arial"/>
              <a:cs typeface="Arial"/>
              <a:sym typeface="Wingdings" pitchFamily="2" charset="2"/>
            </a:endParaRPr>
          </a:p>
          <a:p>
            <a:pPr algn="l" eaLnBrk="0" hangingPunct="0">
              <a:spcBef>
                <a:spcPct val="20000"/>
              </a:spcBef>
              <a:buFontTx/>
              <a:buChar char="•"/>
            </a:pP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  Design </a:t>
            </a:r>
            <a:r>
              <a:rPr lang="en-US" sz="2000" b="0" dirty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includes </a:t>
            </a: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carbon-carbon hybrid bridge</a:t>
            </a:r>
          </a:p>
          <a:p>
            <a:pPr lvl="1" algn="l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0" dirty="0" smtClean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   </a:t>
            </a:r>
            <a:r>
              <a:rPr lang="en-US" b="0" dirty="0" smtClean="0">
                <a:solidFill>
                  <a:srgbClr val="393D8B"/>
                </a:solidFill>
                <a:latin typeface="Arial"/>
                <a:cs typeface="Arial"/>
                <a:sym typeface="Wingdings" pitchFamily="2" charset="2"/>
              </a:rPr>
              <a:t>Hybrid could be also glued as for stave modules to reduce material</a:t>
            </a:r>
            <a:endParaRPr lang="en-US" sz="2000" b="0" dirty="0" smtClean="0">
              <a:solidFill>
                <a:srgbClr val="393D8B"/>
              </a:solidFill>
              <a:latin typeface="Arial"/>
              <a:cs typeface="Arial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-1022" b="211"/>
          <a:stretch>
            <a:fillRect/>
          </a:stretch>
        </p:blipFill>
        <p:spPr bwMode="auto">
          <a:xfrm>
            <a:off x="81009" y="4214123"/>
            <a:ext cx="392392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4005" y="1039060"/>
            <a:ext cx="2005181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71120" y="2599264"/>
            <a:ext cx="2172880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5994" y="4200268"/>
            <a:ext cx="5019503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4176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Conclusions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1F497D"/>
                </a:solidFill>
              </a:rPr>
              <a:t>PSD09, 12th-16th September 2011, Aberystwyth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1F497D"/>
                </a:solidFill>
              </a:rPr>
              <a:pPr>
                <a:defRPr/>
              </a:pPr>
              <a:t>18</a:t>
            </a:fld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8419" y="3252131"/>
            <a:ext cx="8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AL Foil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4134" y="1372538"/>
            <a:ext cx="656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AL Foil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15526" y="5911864"/>
            <a:ext cx="161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Motorized, Cooled Irradiation Stage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01391" y="1838364"/>
            <a:ext cx="8390521" cy="43604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rgbClr val="393D8B"/>
                </a:solidFill>
                <a:latin typeface="Arial"/>
                <a:cs typeface="Arial"/>
              </a:rPr>
              <a:t>The current ATLAS TRT and silicon strip tracker must be replaced with an all-silicon tracker for HL-LHC operation (planned to be assembled by 2020</a:t>
            </a:r>
            <a:r>
              <a:rPr lang="en-GB" sz="1800" dirty="0" smtClean="0">
                <a:solidFill>
                  <a:srgbClr val="393D8B"/>
                </a:solidFill>
                <a:latin typeface="Arial"/>
                <a:cs typeface="Arial"/>
              </a:rPr>
              <a:t>)</a:t>
            </a:r>
          </a:p>
          <a:p>
            <a:endParaRPr lang="en-GB" sz="1800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r>
              <a:rPr lang="en-GB" sz="1800" dirty="0" smtClean="0">
                <a:solidFill>
                  <a:srgbClr val="393D8B"/>
                </a:solidFill>
                <a:latin typeface="Arial"/>
                <a:cs typeface="Arial"/>
              </a:rPr>
              <a:t>The R&amp;D program of components has made significant progress:</a:t>
            </a:r>
          </a:p>
          <a:p>
            <a:pPr lvl="1"/>
            <a:r>
              <a:rPr lang="en-GB" sz="1800" dirty="0" smtClean="0">
                <a:solidFill>
                  <a:srgbClr val="393D8B"/>
                </a:solidFill>
                <a:latin typeface="Arial"/>
                <a:cs typeface="Arial"/>
              </a:rPr>
              <a:t>Full-size prototype planar strip detectors have already been fabricated at Hamamatsu Photonics (HPK) which meet the final specifications</a:t>
            </a:r>
          </a:p>
          <a:p>
            <a:pPr lvl="1"/>
            <a:r>
              <a:rPr lang="en-GB" sz="1800" dirty="0" smtClean="0">
                <a:solidFill>
                  <a:srgbClr val="393D8B"/>
                </a:solidFill>
                <a:latin typeface="Arial"/>
                <a:cs typeface="Arial"/>
              </a:rPr>
              <a:t>Working baseline and alternative module prototypes have been made and shown to work after </a:t>
            </a:r>
            <a:r>
              <a:rPr lang="en-GB" sz="1800" dirty="0" smtClean="0">
                <a:solidFill>
                  <a:srgbClr val="393D8B"/>
                </a:solidFill>
                <a:latin typeface="Arial"/>
                <a:cs typeface="Arial"/>
              </a:rPr>
              <a:t>irradiation</a:t>
            </a:r>
          </a:p>
          <a:p>
            <a:pPr lvl="1"/>
            <a:endParaRPr lang="en-GB" sz="1800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r>
              <a:rPr lang="en-GB" sz="1800" dirty="0" smtClean="0">
                <a:solidFill>
                  <a:srgbClr val="393D8B"/>
                </a:solidFill>
                <a:latin typeface="Arial"/>
                <a:cs typeface="Arial"/>
              </a:rPr>
              <a:t>Full-size stave/super-module prototypes are planned to be finished this year with the next generation of the 130 nm ASICs for the strip tracker under design</a:t>
            </a:r>
          </a:p>
          <a:p>
            <a:pPr lvl="1">
              <a:buFont typeface="Arial" charset="0"/>
              <a:buNone/>
            </a:pPr>
            <a:endParaRPr lang="en-GB" sz="1800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pPr lvl="1"/>
            <a:endParaRPr lang="en-GB" sz="1800" dirty="0">
              <a:solidFill>
                <a:srgbClr val="393D8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02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2195736" y="584684"/>
            <a:ext cx="4738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0" dirty="0">
                <a:solidFill>
                  <a:srgbClr val="393D8B"/>
                </a:solidFill>
              </a:rPr>
              <a:t>Outline</a:t>
            </a:r>
            <a:endParaRPr lang="en-GB" sz="2800" b="0" dirty="0">
              <a:solidFill>
                <a:srgbClr val="393D8B"/>
              </a:solidFill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075368" y="1852655"/>
            <a:ext cx="4824537" cy="39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58775" algn="l">
              <a:buFont typeface="Wingdings" pitchFamily="2" charset="2"/>
              <a:buChar char="§"/>
            </a:pPr>
            <a:r>
              <a:rPr lang="en-GB" dirty="0">
                <a:solidFill>
                  <a:srgbClr val="393D8B"/>
                </a:solidFill>
              </a:rPr>
              <a:t>Introduction to the </a:t>
            </a:r>
            <a:r>
              <a:rPr lang="en-GB" dirty="0" smtClean="0">
                <a:solidFill>
                  <a:srgbClr val="393D8B"/>
                </a:solidFill>
              </a:rPr>
              <a:t>Upgrade</a:t>
            </a:r>
          </a:p>
          <a:p>
            <a:pPr indent="358775" algn="l">
              <a:buFont typeface="Wingdings" pitchFamily="2" charset="2"/>
              <a:buChar char="§"/>
            </a:pPr>
            <a:endParaRPr lang="en-GB" dirty="0">
              <a:solidFill>
                <a:srgbClr val="393D8B"/>
              </a:solidFill>
            </a:endParaRPr>
          </a:p>
          <a:p>
            <a:pPr indent="358775" algn="l">
              <a:buFont typeface="Wingdings" pitchFamily="2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Layout</a:t>
            </a:r>
            <a:endParaRPr lang="en-GB" dirty="0">
              <a:solidFill>
                <a:srgbClr val="393D8B"/>
              </a:solidFill>
            </a:endParaRPr>
          </a:p>
          <a:p>
            <a:pPr indent="358775" algn="l">
              <a:buFont typeface="Wingdings" pitchFamily="2" charset="2"/>
              <a:buChar char="§"/>
            </a:pPr>
            <a:endParaRPr lang="en-GB" b="0" dirty="0">
              <a:solidFill>
                <a:srgbClr val="393D8B"/>
              </a:solidFill>
              <a:cs typeface="Arial" charset="0"/>
            </a:endParaRPr>
          </a:p>
          <a:p>
            <a:pPr indent="358775" algn="l">
              <a:buFont typeface="Wingdings" pitchFamily="2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Si Sensors</a:t>
            </a:r>
          </a:p>
          <a:p>
            <a:pPr marL="457200" lvl="2" indent="358775" algn="l"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393D8B"/>
                </a:solidFill>
              </a:rPr>
              <a:t>Design </a:t>
            </a:r>
          </a:p>
          <a:p>
            <a:pPr marL="457200" lvl="2" indent="358775" algn="l"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393D8B"/>
                </a:solidFill>
              </a:rPr>
              <a:t>Performance</a:t>
            </a:r>
          </a:p>
          <a:p>
            <a:pPr indent="358775" algn="l"/>
            <a:endParaRPr lang="en-GB" dirty="0">
              <a:solidFill>
                <a:srgbClr val="393D8B"/>
              </a:solidFill>
            </a:endParaRPr>
          </a:p>
          <a:p>
            <a:pPr marL="285750" indent="-285750" algn="l">
              <a:buFont typeface="Wingdings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Hybrid</a:t>
            </a:r>
          </a:p>
          <a:p>
            <a:pPr algn="l"/>
            <a:endParaRPr lang="en-GB" dirty="0" smtClean="0">
              <a:solidFill>
                <a:srgbClr val="393D8B"/>
              </a:solidFill>
            </a:endParaRPr>
          </a:p>
          <a:p>
            <a:pPr marL="285750" indent="-285750" algn="l">
              <a:buFont typeface="Wingdings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Modules</a:t>
            </a:r>
          </a:p>
          <a:p>
            <a:pPr marL="742950" lvl="1" indent="-285750" algn="l">
              <a:buFont typeface="Wingdings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Performance</a:t>
            </a:r>
          </a:p>
          <a:p>
            <a:pPr lvl="1" algn="l"/>
            <a:endParaRPr lang="en-GB" dirty="0" smtClean="0">
              <a:solidFill>
                <a:srgbClr val="393D8B"/>
              </a:solidFill>
            </a:endParaRPr>
          </a:p>
          <a:p>
            <a:pPr marL="285750" indent="-285750" algn="l">
              <a:buFont typeface="Wingdings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Staves</a:t>
            </a:r>
            <a:endParaRPr lang="en-GB" dirty="0">
              <a:solidFill>
                <a:srgbClr val="393D8B"/>
              </a:solidFill>
            </a:endParaRPr>
          </a:p>
        </p:txBody>
      </p:sp>
      <p:pic>
        <p:nvPicPr>
          <p:cNvPr id="9" name="Picture 6" descr="DSCN0620.jpg"/>
          <p:cNvPicPr>
            <a:picLocks noChangeAspect="1"/>
          </p:cNvPicPr>
          <p:nvPr/>
        </p:nvPicPr>
        <p:blipFill>
          <a:blip r:embed="rId2" cstate="print"/>
          <a:srcRect l="4047" r="15447" b="13728"/>
          <a:stretch>
            <a:fillRect/>
          </a:stretch>
        </p:blipFill>
        <p:spPr bwMode="auto">
          <a:xfrm>
            <a:off x="611562" y="2213259"/>
            <a:ext cx="2979722" cy="239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270875" y="6442075"/>
            <a:ext cx="415925" cy="365125"/>
          </a:xfrm>
        </p:spPr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393D8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2195736" y="584684"/>
            <a:ext cx="4738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0" dirty="0" smtClean="0">
                <a:solidFill>
                  <a:srgbClr val="393D8B"/>
                </a:solidFill>
              </a:rPr>
              <a:t>ATLAS Inner Tracker Upgrades</a:t>
            </a:r>
            <a:endParaRPr lang="en-GB" sz="2800" b="0" dirty="0">
              <a:solidFill>
                <a:srgbClr val="393D8B"/>
              </a:solidFill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27456" y="1658941"/>
            <a:ext cx="4616544" cy="381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58775" algn="l">
              <a:buFont typeface="Wingdings" pitchFamily="2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Phase 0</a:t>
            </a:r>
          </a:p>
          <a:p>
            <a:pPr lvl="1" indent="358775" algn="l">
              <a:buFont typeface="Wingdings" pitchFamily="2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New Beam pipe w/</a:t>
            </a:r>
            <a:r>
              <a:rPr lang="en-GB" dirty="0" smtClean="0">
                <a:solidFill>
                  <a:srgbClr val="393D8B"/>
                </a:solidFill>
              </a:rPr>
              <a:t>additional </a:t>
            </a:r>
            <a:r>
              <a:rPr lang="en-GB" dirty="0" smtClean="0">
                <a:solidFill>
                  <a:srgbClr val="393D8B"/>
                </a:solidFill>
              </a:rPr>
              <a:t>pixel layer (IBL)</a:t>
            </a:r>
          </a:p>
          <a:p>
            <a:pPr indent="358775" algn="l">
              <a:buFont typeface="Wingdings" pitchFamily="2" charset="2"/>
              <a:buChar char="§"/>
            </a:pPr>
            <a:endParaRPr lang="en-GB" dirty="0">
              <a:solidFill>
                <a:srgbClr val="393D8B"/>
              </a:solidFill>
            </a:endParaRPr>
          </a:p>
          <a:p>
            <a:pPr indent="358775" algn="l">
              <a:buFont typeface="Wingdings" pitchFamily="2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Phase 1</a:t>
            </a:r>
          </a:p>
          <a:p>
            <a:pPr lvl="1" indent="358775" algn="l">
              <a:buFont typeface="Wingdings" pitchFamily="2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Possibility </a:t>
            </a:r>
            <a:r>
              <a:rPr lang="en-GB" dirty="0" smtClean="0">
                <a:solidFill>
                  <a:srgbClr val="393D8B"/>
                </a:solidFill>
              </a:rPr>
              <a:t>of replacement of entire pixel system</a:t>
            </a:r>
            <a:endParaRPr lang="en-GB" dirty="0">
              <a:solidFill>
                <a:srgbClr val="393D8B"/>
              </a:solidFill>
            </a:endParaRPr>
          </a:p>
          <a:p>
            <a:pPr indent="358775" algn="l">
              <a:buFont typeface="Wingdings" pitchFamily="2" charset="2"/>
              <a:buChar char="§"/>
            </a:pPr>
            <a:endParaRPr lang="en-GB" b="0" dirty="0">
              <a:solidFill>
                <a:srgbClr val="393D8B"/>
              </a:solidFill>
              <a:cs typeface="Arial" charset="0"/>
            </a:endParaRPr>
          </a:p>
          <a:p>
            <a:pPr indent="358775" algn="l">
              <a:buFont typeface="Wingdings" pitchFamily="2" charset="2"/>
              <a:buChar char="§"/>
            </a:pPr>
            <a:r>
              <a:rPr lang="en-GB" dirty="0" smtClean="0">
                <a:solidFill>
                  <a:srgbClr val="393D8B"/>
                </a:solidFill>
              </a:rPr>
              <a:t>Phase 2 (HL-LHC, previously </a:t>
            </a:r>
            <a:r>
              <a:rPr lang="en-GB" dirty="0" err="1" smtClean="0">
                <a:solidFill>
                  <a:srgbClr val="393D8B"/>
                </a:solidFill>
              </a:rPr>
              <a:t>sLHC</a:t>
            </a:r>
            <a:r>
              <a:rPr lang="en-GB" dirty="0" smtClean="0">
                <a:solidFill>
                  <a:srgbClr val="393D8B"/>
                </a:solidFill>
              </a:rPr>
              <a:t>)</a:t>
            </a:r>
          </a:p>
          <a:p>
            <a:pPr marL="457200" lvl="2" indent="358775" algn="l"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393D8B"/>
                </a:solidFill>
              </a:rPr>
              <a:t>Replacement of current </a:t>
            </a:r>
            <a:r>
              <a:rPr lang="en-GB" sz="1600" dirty="0" smtClean="0">
                <a:solidFill>
                  <a:srgbClr val="393D8B"/>
                </a:solidFill>
              </a:rPr>
              <a:t>transition </a:t>
            </a:r>
            <a:r>
              <a:rPr lang="en-GB" sz="1600" dirty="0" smtClean="0">
                <a:solidFill>
                  <a:srgbClr val="393D8B"/>
                </a:solidFill>
              </a:rPr>
              <a:t>radiation tracker (TRT) and strip tracker with an all silicon tracker</a:t>
            </a:r>
            <a:endParaRPr lang="en-GB" sz="1600" dirty="0">
              <a:solidFill>
                <a:srgbClr val="393D8B"/>
              </a:solidFill>
            </a:endParaRPr>
          </a:p>
          <a:p>
            <a:pPr marL="457200" lvl="2" indent="358775" algn="l">
              <a:buFont typeface="Wingdings" pitchFamily="2" charset="2"/>
              <a:buChar char="§"/>
            </a:pPr>
            <a:endParaRPr lang="en-GB" sz="1600" dirty="0" smtClean="0">
              <a:solidFill>
                <a:srgbClr val="393D8B"/>
              </a:solidFill>
            </a:endParaRPr>
          </a:p>
          <a:p>
            <a:pPr marL="457200" lvl="2" algn="l"/>
            <a:r>
              <a:rPr lang="en-GB" sz="1600" dirty="0" smtClean="0">
                <a:solidFill>
                  <a:srgbClr val="393D8B"/>
                </a:solidFill>
              </a:rPr>
              <a:t>Focus of this talk</a:t>
            </a:r>
          </a:p>
        </p:txBody>
      </p:sp>
      <p:grpSp>
        <p:nvGrpSpPr>
          <p:cNvPr id="8" name="Group 38"/>
          <p:cNvGrpSpPr>
            <a:grpSpLocks noChangeAspect="1"/>
          </p:cNvGrpSpPr>
          <p:nvPr/>
        </p:nvGrpSpPr>
        <p:grpSpPr bwMode="auto">
          <a:xfrm>
            <a:off x="207719" y="1883938"/>
            <a:ext cx="4378325" cy="3255867"/>
            <a:chOff x="-54" y="-106"/>
            <a:chExt cx="4461" cy="3316"/>
          </a:xfrm>
        </p:grpSpPr>
        <p:graphicFrame>
          <p:nvGraphicFramePr>
            <p:cNvPr id="10" name="Objec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50321571"/>
                </p:ext>
              </p:extLst>
            </p:nvPr>
          </p:nvGraphicFramePr>
          <p:xfrm>
            <a:off x="-54" y="-106"/>
            <a:ext cx="4461" cy="3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" name="Chart" r:id="rId3" imgW="9952045" imgH="7395349" progId="MSGraph.Chart.8">
                    <p:embed/>
                  </p:oleObj>
                </mc:Choice>
                <mc:Fallback>
                  <p:oleObj name="Chart" r:id="rId3" imgW="9952045" imgH="7395349" progId="MSGraph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4" y="-106"/>
                          <a:ext cx="4461" cy="33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40"/>
            <p:cNvSpPr>
              <a:spLocks/>
            </p:cNvSpPr>
            <p:nvPr/>
          </p:nvSpPr>
          <p:spPr bwMode="auto">
            <a:xfrm>
              <a:off x="1032" y="108"/>
              <a:ext cx="209" cy="2673"/>
            </a:xfrm>
            <a:prstGeom prst="rect">
              <a:avLst/>
            </a:prstGeom>
            <a:solidFill>
              <a:schemeClr val="accent1">
                <a:alpha val="70195"/>
              </a:schemeClr>
            </a:solidFill>
            <a:ln w="25400">
              <a:solidFill>
                <a:schemeClr val="tx1">
                  <a:alpha val="70195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Rectangle 41"/>
            <p:cNvSpPr>
              <a:spLocks/>
            </p:cNvSpPr>
            <p:nvPr/>
          </p:nvSpPr>
          <p:spPr bwMode="auto">
            <a:xfrm>
              <a:off x="1736" y="112"/>
              <a:ext cx="147" cy="2672"/>
            </a:xfrm>
            <a:prstGeom prst="rect">
              <a:avLst/>
            </a:prstGeom>
            <a:solidFill>
              <a:schemeClr val="accent1">
                <a:alpha val="70195"/>
              </a:schemeClr>
            </a:solidFill>
            <a:ln w="25400">
              <a:solidFill>
                <a:schemeClr val="tx1">
                  <a:alpha val="70195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Rectangle 42"/>
            <p:cNvSpPr>
              <a:spLocks/>
            </p:cNvSpPr>
            <p:nvPr/>
          </p:nvSpPr>
          <p:spPr bwMode="auto">
            <a:xfrm>
              <a:off x="2325" y="104"/>
              <a:ext cx="257" cy="2680"/>
            </a:xfrm>
            <a:prstGeom prst="rect">
              <a:avLst/>
            </a:prstGeom>
            <a:solidFill>
              <a:schemeClr val="accent1">
                <a:alpha val="70195"/>
              </a:schemeClr>
            </a:solidFill>
            <a:ln w="25400">
              <a:solidFill>
                <a:schemeClr val="tx1">
                  <a:alpha val="70195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" name="AutoShape 43"/>
            <p:cNvSpPr>
              <a:spLocks/>
            </p:cNvSpPr>
            <p:nvPr/>
          </p:nvSpPr>
          <p:spPr bwMode="auto">
            <a:xfrm rot="16200000">
              <a:off x="768" y="528"/>
              <a:ext cx="718" cy="166"/>
            </a:xfrm>
            <a:custGeom>
              <a:avLst/>
              <a:gdLst>
                <a:gd name="T0" fmla="*/ 8 w 21600"/>
                <a:gd name="T1" fmla="*/ 1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100" b="1" dirty="0">
                  <a:solidFill>
                    <a:srgbClr val="FFFFFF"/>
                  </a:solidFill>
                </a:rPr>
                <a:t>PHASE 0</a:t>
              </a:r>
            </a:p>
          </p:txBody>
        </p:sp>
        <p:sp>
          <p:nvSpPr>
            <p:cNvPr id="15" name="Freeform 44"/>
            <p:cNvSpPr>
              <a:spLocks/>
            </p:cNvSpPr>
            <p:nvPr/>
          </p:nvSpPr>
          <p:spPr bwMode="auto">
            <a:xfrm>
              <a:off x="741" y="2110"/>
              <a:ext cx="293" cy="596"/>
            </a:xfrm>
            <a:custGeom>
              <a:avLst/>
              <a:gdLst>
                <a:gd name="T0" fmla="*/ 0 w 21600"/>
                <a:gd name="T1" fmla="*/ 664 h 21600"/>
                <a:gd name="T2" fmla="*/ 248 w 21600"/>
                <a:gd name="T3" fmla="*/ 247 h 21600"/>
                <a:gd name="T4" fmla="*/ 248 w 21600"/>
                <a:gd name="T5" fmla="*/ 0 h 21600"/>
                <a:gd name="T6" fmla="*/ 0 w 21600"/>
                <a:gd name="T7" fmla="*/ 664 h 21600"/>
                <a:gd name="T8" fmla="*/ 0 w 21600"/>
                <a:gd name="T9" fmla="*/ 664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21600" y="8047"/>
                  </a:lnTo>
                  <a:lnTo>
                    <a:pt x="21600" y="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6" name="Freeform 45"/>
            <p:cNvSpPr>
              <a:spLocks/>
            </p:cNvSpPr>
            <p:nvPr/>
          </p:nvSpPr>
          <p:spPr bwMode="auto">
            <a:xfrm>
              <a:off x="1295" y="1288"/>
              <a:ext cx="440" cy="733"/>
            </a:xfrm>
            <a:custGeom>
              <a:avLst/>
              <a:gdLst>
                <a:gd name="T0" fmla="*/ 0 w 21600"/>
                <a:gd name="T1" fmla="*/ 924 h 21600"/>
                <a:gd name="T2" fmla="*/ 374 w 21600"/>
                <a:gd name="T3" fmla="*/ 211 h 21600"/>
                <a:gd name="T4" fmla="*/ 374 w 21600"/>
                <a:gd name="T5" fmla="*/ 0 h 21600"/>
                <a:gd name="T6" fmla="*/ 0 w 21600"/>
                <a:gd name="T7" fmla="*/ 924 h 21600"/>
                <a:gd name="T8" fmla="*/ 0 w 21600"/>
                <a:gd name="T9" fmla="*/ 924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21600" y="4937"/>
                  </a:lnTo>
                  <a:lnTo>
                    <a:pt x="21600" y="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7" name="Freeform 46"/>
            <p:cNvSpPr>
              <a:spLocks/>
            </p:cNvSpPr>
            <p:nvPr/>
          </p:nvSpPr>
          <p:spPr bwMode="auto">
            <a:xfrm>
              <a:off x="1938" y="994"/>
              <a:ext cx="385" cy="367"/>
            </a:xfrm>
            <a:custGeom>
              <a:avLst/>
              <a:gdLst>
                <a:gd name="T0" fmla="*/ 0 w 21600"/>
                <a:gd name="T1" fmla="*/ 312 h 21600"/>
                <a:gd name="T2" fmla="*/ 417 w 21600"/>
                <a:gd name="T3" fmla="*/ 217 h 21600"/>
                <a:gd name="T4" fmla="*/ 412 w 21600"/>
                <a:gd name="T5" fmla="*/ 0 h 21600"/>
                <a:gd name="T6" fmla="*/ 0 w 21600"/>
                <a:gd name="T7" fmla="*/ 312 h 21600"/>
                <a:gd name="T8" fmla="*/ 0 w 21600"/>
                <a:gd name="T9" fmla="*/ 312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21600" y="15010"/>
                  </a:lnTo>
                  <a:lnTo>
                    <a:pt x="21327" y="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8" name="Freeform 47"/>
            <p:cNvSpPr>
              <a:spLocks/>
            </p:cNvSpPr>
            <p:nvPr/>
          </p:nvSpPr>
          <p:spPr bwMode="auto">
            <a:xfrm>
              <a:off x="2677" y="481"/>
              <a:ext cx="1486" cy="587"/>
            </a:xfrm>
            <a:custGeom>
              <a:avLst/>
              <a:gdLst>
                <a:gd name="T0" fmla="*/ 0 w 21600"/>
                <a:gd name="T1" fmla="*/ 734 h 21600"/>
                <a:gd name="T2" fmla="*/ 1556 w 21600"/>
                <a:gd name="T3" fmla="*/ 144 h 21600"/>
                <a:gd name="T4" fmla="*/ 1556 w 21600"/>
                <a:gd name="T5" fmla="*/ 0 h 21600"/>
                <a:gd name="T6" fmla="*/ 0 w 21600"/>
                <a:gd name="T7" fmla="*/ 734 h 21600"/>
                <a:gd name="T8" fmla="*/ 0 w 21600"/>
                <a:gd name="T9" fmla="*/ 734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21600" y="4232"/>
                  </a:lnTo>
                  <a:lnTo>
                    <a:pt x="21600" y="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grpSp>
          <p:nvGrpSpPr>
            <p:cNvPr id="19" name="Group 48"/>
            <p:cNvGrpSpPr>
              <a:grpSpLocks/>
            </p:cNvGrpSpPr>
            <p:nvPr/>
          </p:nvGrpSpPr>
          <p:grpSpPr bwMode="auto">
            <a:xfrm>
              <a:off x="2734" y="2231"/>
              <a:ext cx="1426" cy="163"/>
              <a:chOff x="81" y="542"/>
              <a:chExt cx="1426" cy="163"/>
            </a:xfrm>
          </p:grpSpPr>
          <p:sp>
            <p:nvSpPr>
              <p:cNvPr id="30" name="Rectangle 49"/>
              <p:cNvSpPr>
                <a:spLocks/>
              </p:cNvSpPr>
              <p:nvPr/>
            </p:nvSpPr>
            <p:spPr bwMode="auto">
              <a:xfrm>
                <a:off x="81" y="548"/>
                <a:ext cx="307" cy="147"/>
              </a:xfrm>
              <a:prstGeom prst="rect">
                <a:avLst/>
              </a:prstGeom>
              <a:solidFill>
                <a:schemeClr val="accent1">
                  <a:alpha val="70195"/>
                </a:schemeClr>
              </a:solidFill>
              <a:ln w="25400">
                <a:solidFill>
                  <a:schemeClr val="tx1">
                    <a:alpha val="70195"/>
                  </a:schemeClr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" name="Rectangle 50"/>
              <p:cNvSpPr>
                <a:spLocks/>
              </p:cNvSpPr>
              <p:nvPr/>
            </p:nvSpPr>
            <p:spPr bwMode="auto">
              <a:xfrm>
                <a:off x="447" y="542"/>
                <a:ext cx="1060" cy="163"/>
              </a:xfrm>
              <a:prstGeom prst="rect">
                <a:avLst/>
              </a:prstGeom>
              <a:solidFill>
                <a:srgbClr val="FFFFFF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100" b="1" dirty="0">
                    <a:solidFill>
                      <a:schemeClr val="tx1"/>
                    </a:solidFill>
                  </a:rPr>
                  <a:t>LHC shutdown</a:t>
                </a:r>
              </a:p>
            </p:txBody>
          </p:sp>
        </p:grpSp>
        <p:sp>
          <p:nvSpPr>
            <p:cNvPr id="20" name="AutoShape 51"/>
            <p:cNvSpPr>
              <a:spLocks/>
            </p:cNvSpPr>
            <p:nvPr/>
          </p:nvSpPr>
          <p:spPr bwMode="auto">
            <a:xfrm rot="16200000">
              <a:off x="1433" y="428"/>
              <a:ext cx="753" cy="220"/>
            </a:xfrm>
            <a:custGeom>
              <a:avLst/>
              <a:gdLst>
                <a:gd name="T0" fmla="*/ 7 w 21600"/>
                <a:gd name="T1" fmla="*/ 1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100" b="1" dirty="0">
                  <a:solidFill>
                    <a:srgbClr val="FFFFFF"/>
                  </a:solidFill>
                </a:rPr>
                <a:t>PHASE 1</a:t>
              </a:r>
            </a:p>
          </p:txBody>
        </p:sp>
        <p:sp>
          <p:nvSpPr>
            <p:cNvPr id="21" name="AutoShape 52"/>
            <p:cNvSpPr>
              <a:spLocks/>
            </p:cNvSpPr>
            <p:nvPr/>
          </p:nvSpPr>
          <p:spPr bwMode="auto">
            <a:xfrm rot="16200000">
              <a:off x="2019" y="468"/>
              <a:ext cx="854" cy="166"/>
            </a:xfrm>
            <a:custGeom>
              <a:avLst/>
              <a:gdLst>
                <a:gd name="T0" fmla="*/ 7 w 21600"/>
                <a:gd name="T1" fmla="*/ 1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100" b="1" dirty="0">
                  <a:solidFill>
                    <a:srgbClr val="FFFFFF"/>
                  </a:solidFill>
                </a:rPr>
                <a:t>PHASE 2</a:t>
              </a:r>
            </a:p>
          </p:txBody>
        </p:sp>
        <p:sp>
          <p:nvSpPr>
            <p:cNvPr id="22" name="Rectangle 53"/>
            <p:cNvSpPr>
              <a:spLocks/>
            </p:cNvSpPr>
            <p:nvPr/>
          </p:nvSpPr>
          <p:spPr bwMode="auto">
            <a:xfrm>
              <a:off x="679" y="1948"/>
              <a:ext cx="328" cy="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900" b="1" dirty="0">
                  <a:solidFill>
                    <a:schemeClr val="tx1"/>
                  </a:solidFill>
                </a:rPr>
                <a:t>5-10</a:t>
              </a:r>
            </a:p>
          </p:txBody>
        </p:sp>
        <p:sp>
          <p:nvSpPr>
            <p:cNvPr id="23" name="Rectangle 54"/>
            <p:cNvSpPr>
              <a:spLocks/>
            </p:cNvSpPr>
            <p:nvPr/>
          </p:nvSpPr>
          <p:spPr bwMode="auto">
            <a:xfrm>
              <a:off x="1282" y="957"/>
              <a:ext cx="456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900" b="1" dirty="0" smtClean="0">
                  <a:solidFill>
                    <a:schemeClr val="tx1"/>
                  </a:solidFill>
                </a:rPr>
                <a:t>100-200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55"/>
            <p:cNvSpPr>
              <a:spLocks/>
            </p:cNvSpPr>
            <p:nvPr/>
          </p:nvSpPr>
          <p:spPr bwMode="auto">
            <a:xfrm>
              <a:off x="1900" y="762"/>
              <a:ext cx="499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900" b="1" dirty="0">
                  <a:solidFill>
                    <a:schemeClr val="tx1"/>
                  </a:solidFill>
                </a:rPr>
                <a:t>200-400</a:t>
              </a:r>
            </a:p>
          </p:txBody>
        </p:sp>
        <p:sp>
          <p:nvSpPr>
            <p:cNvPr id="25" name="Rectangle 56"/>
            <p:cNvSpPr>
              <a:spLocks/>
            </p:cNvSpPr>
            <p:nvPr/>
          </p:nvSpPr>
          <p:spPr bwMode="auto">
            <a:xfrm>
              <a:off x="2954" y="501"/>
              <a:ext cx="760" cy="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900" b="1" dirty="0">
                  <a:solidFill>
                    <a:schemeClr val="tx1"/>
                  </a:solidFill>
                </a:rPr>
                <a:t>2000-3000</a:t>
              </a:r>
            </a:p>
          </p:txBody>
        </p:sp>
        <p:sp>
          <p:nvSpPr>
            <p:cNvPr id="26" name="Rectangle 57"/>
            <p:cNvSpPr>
              <a:spLocks/>
            </p:cNvSpPr>
            <p:nvPr/>
          </p:nvSpPr>
          <p:spPr bwMode="auto">
            <a:xfrm>
              <a:off x="253" y="3006"/>
              <a:ext cx="2064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today: </a:t>
              </a:r>
              <a:r>
                <a:rPr lang="en-US" sz="1200" dirty="0" smtClean="0">
                  <a:solidFill>
                    <a:srgbClr val="FF0000"/>
                  </a:solidFill>
                </a:rPr>
                <a:t>~ 2.5 </a:t>
              </a:r>
              <a:r>
                <a:rPr lang="en-US" sz="1200" dirty="0">
                  <a:solidFill>
                    <a:srgbClr val="FF0000"/>
                  </a:solidFill>
                </a:rPr>
                <a:t>f</a:t>
              </a:r>
              <a:r>
                <a:rPr lang="en-US" sz="1200" dirty="0" smtClean="0">
                  <a:solidFill>
                    <a:srgbClr val="FF0000"/>
                  </a:solidFill>
                </a:rPr>
                <a:t>b</a:t>
              </a:r>
              <a:r>
                <a:rPr lang="en-US" sz="1200" baseline="32000" dirty="0">
                  <a:solidFill>
                    <a:srgbClr val="FF0000"/>
                  </a:solidFill>
                </a:rPr>
                <a:t>-1</a:t>
              </a:r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>
              <a:off x="826" y="2808"/>
              <a:ext cx="0" cy="18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28" name="Line 59"/>
            <p:cNvSpPr>
              <a:spLocks noChangeShapeType="1"/>
            </p:cNvSpPr>
            <p:nvPr/>
          </p:nvSpPr>
          <p:spPr bwMode="auto">
            <a:xfrm>
              <a:off x="2587" y="1449"/>
              <a:ext cx="16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29" name="AutoShape 60"/>
            <p:cNvSpPr>
              <a:spLocks/>
            </p:cNvSpPr>
            <p:nvPr/>
          </p:nvSpPr>
          <p:spPr bwMode="auto">
            <a:xfrm>
              <a:off x="3003" y="1158"/>
              <a:ext cx="904" cy="584"/>
            </a:xfrm>
            <a:prstGeom prst="star8">
              <a:avLst>
                <a:gd name="adj" fmla="val 32222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>
              <a:outerShdw dist="12699" dir="54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00" b="1" dirty="0">
                  <a:solidFill>
                    <a:srgbClr val="FFFFFF"/>
                  </a:solidFill>
                  <a:ea typeface="Comic Sans MS" charset="0"/>
                  <a:cs typeface="Comic Sans MS" charset="0"/>
                </a:rPr>
                <a:t>HL-LHC</a:t>
              </a: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35038" y="6457374"/>
            <a:ext cx="6894512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6144" name="Slide Number Placeholder 614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532168" y="5486699"/>
            <a:ext cx="4248472" cy="29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65" tIns="40083" rIns="80165" bIns="40083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  <a:latin typeface="Arial"/>
                <a:cs typeface="Arial"/>
              </a:rPr>
              <a:t>Ten time increase in luminosity</a:t>
            </a:r>
            <a:endParaRPr lang="en-GB" sz="1400" dirty="0">
              <a:solidFill>
                <a:schemeClr val="tx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581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393D8B"/>
                </a:solidFill>
              </a:rPr>
              <a:t>ATLAS Phase II Tracker Upgrade</a:t>
            </a:r>
            <a:endParaRPr lang="en-GB" sz="2800" b="0" dirty="0">
              <a:solidFill>
                <a:srgbClr val="393D8B"/>
              </a:solidFill>
            </a:endParaRPr>
          </a:p>
        </p:txBody>
      </p:sp>
      <p:pic>
        <p:nvPicPr>
          <p:cNvPr id="32" name="Picture 21" descr="1MeVNeuEqFluence.jpg"/>
          <p:cNvPicPr>
            <a:picLocks noChangeAspect="1"/>
          </p:cNvPicPr>
          <p:nvPr/>
        </p:nvPicPr>
        <p:blipFill>
          <a:blip r:embed="rId2" cstate="print"/>
          <a:srcRect l="5452" t="15534" r="3684" b="4207"/>
          <a:stretch>
            <a:fillRect/>
          </a:stretch>
        </p:blipFill>
        <p:spPr bwMode="auto">
          <a:xfrm>
            <a:off x="4197613" y="2030249"/>
            <a:ext cx="3904874" cy="262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Group 32"/>
          <p:cNvGrpSpPr/>
          <p:nvPr/>
        </p:nvGrpSpPr>
        <p:grpSpPr>
          <a:xfrm>
            <a:off x="3477533" y="2390289"/>
            <a:ext cx="711427" cy="1728192"/>
            <a:chOff x="5104146" y="4648201"/>
            <a:chExt cx="837126" cy="1913122"/>
          </a:xfrm>
        </p:grpSpPr>
        <p:grpSp>
          <p:nvGrpSpPr>
            <p:cNvPr id="34" name="Group 21"/>
            <p:cNvGrpSpPr/>
            <p:nvPr/>
          </p:nvGrpSpPr>
          <p:grpSpPr>
            <a:xfrm>
              <a:off x="5104146" y="6145426"/>
              <a:ext cx="837126" cy="415897"/>
              <a:chOff x="4126149" y="2676274"/>
              <a:chExt cx="906881" cy="103974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4126149" y="2797016"/>
                <a:ext cx="754425" cy="7554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/>
                  <a:t>Pixels</a:t>
                </a:r>
              </a:p>
            </p:txBody>
          </p:sp>
          <p:sp>
            <p:nvSpPr>
              <p:cNvPr id="42" name="Left Brace 41"/>
              <p:cNvSpPr/>
              <p:nvPr/>
            </p:nvSpPr>
            <p:spPr>
              <a:xfrm>
                <a:off x="4803570" y="2676274"/>
                <a:ext cx="229460" cy="1039748"/>
              </a:xfrm>
              <a:prstGeom prst="leftBrac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</p:grpSp>
        <p:grpSp>
          <p:nvGrpSpPr>
            <p:cNvPr id="35" name="Group 24"/>
            <p:cNvGrpSpPr/>
            <p:nvPr/>
          </p:nvGrpSpPr>
          <p:grpSpPr>
            <a:xfrm>
              <a:off x="5117783" y="5396812"/>
              <a:ext cx="814359" cy="665433"/>
              <a:chOff x="4189791" y="2212890"/>
              <a:chExt cx="922941" cy="1109056"/>
            </a:xfrm>
          </p:grpSpPr>
          <p:sp>
            <p:nvSpPr>
              <p:cNvPr id="39" name="Left Brace 38"/>
              <p:cNvSpPr/>
              <p:nvPr/>
            </p:nvSpPr>
            <p:spPr>
              <a:xfrm>
                <a:off x="4872682" y="2212890"/>
                <a:ext cx="240050" cy="1109056"/>
              </a:xfrm>
              <a:prstGeom prst="leftBrac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189791" y="2351524"/>
                <a:ext cx="789269" cy="8295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100" b="1" dirty="0" smtClean="0"/>
                  <a:t>Short </a:t>
                </a:r>
              </a:p>
              <a:p>
                <a:pPr algn="ctr"/>
                <a:r>
                  <a:rPr lang="en-GB" sz="1100" b="1" dirty="0" smtClean="0"/>
                  <a:t>Strips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130377" y="4648201"/>
              <a:ext cx="791151" cy="665435"/>
              <a:chOff x="4203929" y="1981196"/>
              <a:chExt cx="896613" cy="950619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4203929" y="2068909"/>
                <a:ext cx="778550" cy="711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100" b="1" dirty="0" smtClean="0"/>
                  <a:t>Long </a:t>
                </a:r>
              </a:p>
              <a:p>
                <a:pPr algn="ctr"/>
                <a:r>
                  <a:rPr lang="en-GB" sz="1100" b="1" dirty="0" smtClean="0"/>
                  <a:t>Strips</a:t>
                </a:r>
              </a:p>
            </p:txBody>
          </p:sp>
          <p:sp>
            <p:nvSpPr>
              <p:cNvPr id="38" name="Left Brace 37"/>
              <p:cNvSpPr/>
              <p:nvPr/>
            </p:nvSpPr>
            <p:spPr>
              <a:xfrm>
                <a:off x="4860491" y="1981196"/>
                <a:ext cx="240051" cy="950619"/>
              </a:xfrm>
              <a:prstGeom prst="leftBrac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</p:grp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53224" y="1858911"/>
            <a:ext cx="3607919" cy="3435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u="sng" dirty="0" smtClean="0">
                <a:solidFill>
                  <a:srgbClr val="393D8B"/>
                </a:solidFill>
                <a:latin typeface="Arial"/>
                <a:cs typeface="Arial"/>
              </a:rPr>
              <a:t>Challenges facing HL-LHC silicon detector upgrades:</a:t>
            </a:r>
          </a:p>
          <a:p>
            <a:pPr algn="l"/>
            <a:endParaRPr lang="en-GB" sz="200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pPr algn="l">
              <a:buFont typeface="Arial" pitchFamily="34" charset="0"/>
              <a:buChar char="•"/>
            </a:pPr>
            <a:endParaRPr lang="en-GB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pPr algn="l">
              <a:buFont typeface="Arial" pitchFamily="34" charset="0"/>
              <a:buChar char="•"/>
            </a:pPr>
            <a:r>
              <a:rPr lang="en-GB" dirty="0" smtClean="0">
                <a:solidFill>
                  <a:srgbClr val="393D8B"/>
                </a:solidFill>
                <a:latin typeface="Arial"/>
                <a:cs typeface="Arial"/>
              </a:rPr>
              <a:t>Higher occupancies</a:t>
            </a:r>
          </a:p>
          <a:p>
            <a:pPr lvl="1" algn="l">
              <a:buFont typeface="Cambria Math" pitchFamily="18" charset="0"/>
              <a:buChar char="⤷"/>
            </a:pPr>
            <a:r>
              <a:rPr lang="en-GB" dirty="0" smtClean="0">
                <a:solidFill>
                  <a:srgbClr val="393D8B"/>
                </a:solidFill>
                <a:latin typeface="Arial"/>
                <a:cs typeface="Arial"/>
              </a:rPr>
              <a:t>Finer Segmentation</a:t>
            </a:r>
          </a:p>
          <a:p>
            <a:pPr algn="l">
              <a:buFont typeface="Arial" pitchFamily="34" charset="0"/>
              <a:buChar char="•"/>
            </a:pPr>
            <a:endParaRPr lang="en-GB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pPr algn="l">
              <a:buFont typeface="Arial" pitchFamily="34" charset="0"/>
              <a:buChar char="•"/>
            </a:pPr>
            <a:r>
              <a:rPr lang="en-GB" dirty="0" smtClean="0">
                <a:solidFill>
                  <a:srgbClr val="393D8B"/>
                </a:solidFill>
                <a:latin typeface="Arial"/>
                <a:cs typeface="Arial"/>
              </a:rPr>
              <a:t>Higher particle fluences</a:t>
            </a:r>
          </a:p>
          <a:p>
            <a:pPr lvl="1" algn="l">
              <a:buFont typeface="Cambria Math" pitchFamily="18" charset="0"/>
              <a:buChar char="⤷"/>
            </a:pPr>
            <a:r>
              <a:rPr lang="en-GB" dirty="0" smtClean="0">
                <a:solidFill>
                  <a:srgbClr val="393D8B"/>
                </a:solidFill>
                <a:latin typeface="Arial"/>
                <a:cs typeface="Arial"/>
              </a:rPr>
              <a:t>Increase Radiation Tolerance</a:t>
            </a:r>
          </a:p>
          <a:p>
            <a:pPr algn="l">
              <a:buFont typeface="Arial" pitchFamily="34" charset="0"/>
              <a:buChar char="•"/>
            </a:pPr>
            <a:endParaRPr lang="en-GB" dirty="0" smtClean="0">
              <a:solidFill>
                <a:srgbClr val="393D8B"/>
              </a:solidFill>
              <a:latin typeface="Arial"/>
              <a:cs typeface="Arial"/>
            </a:endParaRPr>
          </a:p>
          <a:p>
            <a:pPr algn="l">
              <a:buFont typeface="Arial" pitchFamily="34" charset="0"/>
              <a:buChar char="•"/>
            </a:pPr>
            <a:r>
              <a:rPr lang="en-GB" dirty="0" smtClean="0">
                <a:solidFill>
                  <a:srgbClr val="393D8B"/>
                </a:solidFill>
                <a:latin typeface="Arial"/>
                <a:cs typeface="Arial"/>
              </a:rPr>
              <a:t>Larger Area (~200 m</a:t>
            </a:r>
            <a:r>
              <a:rPr lang="en-GB" baseline="30000" dirty="0" smtClean="0">
                <a:solidFill>
                  <a:srgbClr val="393D8B"/>
                </a:solidFill>
                <a:latin typeface="Arial"/>
                <a:cs typeface="Arial"/>
              </a:rPr>
              <a:t>2</a:t>
            </a:r>
            <a:r>
              <a:rPr lang="en-GB" dirty="0" smtClean="0">
                <a:solidFill>
                  <a:srgbClr val="393D8B"/>
                </a:solidFill>
                <a:latin typeface="Arial"/>
                <a:cs typeface="Arial"/>
              </a:rPr>
              <a:t>)</a:t>
            </a:r>
          </a:p>
          <a:p>
            <a:pPr lvl="1" algn="l">
              <a:buFont typeface="Cambria Math" pitchFamily="18" charset="0"/>
              <a:buChar char="⤷"/>
            </a:pPr>
            <a:r>
              <a:rPr lang="en-GB" dirty="0" smtClean="0">
                <a:solidFill>
                  <a:srgbClr val="393D8B"/>
                </a:solidFill>
                <a:latin typeface="Arial"/>
                <a:cs typeface="Arial"/>
              </a:rPr>
              <a:t>Cheaper Sensors </a:t>
            </a:r>
            <a:endParaRPr lang="en-GB" dirty="0">
              <a:solidFill>
                <a:srgbClr val="393D8B"/>
              </a:solidFill>
              <a:latin typeface="Arial"/>
              <a:cs typeface="Arial"/>
            </a:endParaRPr>
          </a:p>
        </p:txBody>
      </p:sp>
      <p:sp>
        <p:nvSpPr>
          <p:cNvPr id="45" name="TextBox 12"/>
          <p:cNvSpPr txBox="1">
            <a:spLocks noChangeArrowheads="1"/>
          </p:cNvSpPr>
          <p:nvPr/>
        </p:nvSpPr>
        <p:spPr bwMode="auto">
          <a:xfrm>
            <a:off x="3823469" y="4874959"/>
            <a:ext cx="4248472" cy="51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65" tIns="40083" rIns="80165" bIns="40083">
            <a:spAutoFit/>
          </a:bodyPr>
          <a:lstStyle/>
          <a:p>
            <a:r>
              <a:rPr lang="en-GB" sz="1400" dirty="0" smtClean="0">
                <a:solidFill>
                  <a:srgbClr val="393D8B"/>
                </a:solidFill>
                <a:latin typeface="Arial"/>
                <a:cs typeface="Arial"/>
              </a:rPr>
              <a:t>Fluence estimates </a:t>
            </a:r>
            <a:r>
              <a:rPr lang="en-GB" sz="1400" dirty="0">
                <a:solidFill>
                  <a:srgbClr val="393D8B"/>
                </a:solidFill>
                <a:latin typeface="Arial"/>
                <a:cs typeface="Arial"/>
              </a:rPr>
              <a:t>up to few </a:t>
            </a:r>
            <a:r>
              <a:rPr lang="en-GB" sz="1400" dirty="0" smtClean="0">
                <a:solidFill>
                  <a:srgbClr val="393D8B"/>
                </a:solidFill>
                <a:latin typeface="Arial"/>
                <a:cs typeface="Arial"/>
              </a:rPr>
              <a:t>10</a:t>
            </a:r>
            <a:r>
              <a:rPr lang="en-GB" sz="1400" baseline="30000" dirty="0" smtClean="0">
                <a:solidFill>
                  <a:srgbClr val="393D8B"/>
                </a:solidFill>
                <a:latin typeface="Arial"/>
                <a:cs typeface="Arial"/>
              </a:rPr>
              <a:t>16 </a:t>
            </a:r>
            <a:r>
              <a:rPr lang="en-GB" sz="1400" dirty="0" smtClean="0">
                <a:solidFill>
                  <a:srgbClr val="393D8B"/>
                </a:solidFill>
                <a:latin typeface="Arial"/>
                <a:cs typeface="Arial"/>
              </a:rPr>
              <a:t>particles/cm</a:t>
            </a:r>
            <a:r>
              <a:rPr lang="en-GB" sz="1400" baseline="30000" dirty="0" smtClean="0">
                <a:solidFill>
                  <a:srgbClr val="393D8B"/>
                </a:solidFill>
                <a:latin typeface="Arial"/>
                <a:cs typeface="Arial"/>
              </a:rPr>
              <a:t>2</a:t>
            </a:r>
            <a:endParaRPr lang="en-GB" sz="1400" baseline="30000" dirty="0">
              <a:solidFill>
                <a:srgbClr val="393D8B"/>
              </a:solidFill>
              <a:latin typeface="Arial"/>
              <a:cs typeface="Arial"/>
            </a:endParaRPr>
          </a:p>
          <a:p>
            <a:r>
              <a:rPr lang="en-GB" sz="1400" dirty="0">
                <a:solidFill>
                  <a:srgbClr val="393D8B"/>
                </a:solidFill>
                <a:latin typeface="Arial"/>
                <a:cs typeface="Arial"/>
              </a:rPr>
              <a:t>Gives Grad (</a:t>
            </a:r>
            <a:r>
              <a:rPr lang="en-GB" sz="1400" dirty="0" smtClean="0">
                <a:solidFill>
                  <a:srgbClr val="393D8B"/>
                </a:solidFill>
                <a:latin typeface="Arial"/>
                <a:cs typeface="Arial"/>
              </a:rPr>
              <a:t>10 </a:t>
            </a:r>
            <a:r>
              <a:rPr lang="en-GB" sz="1400" dirty="0" err="1" smtClean="0">
                <a:solidFill>
                  <a:srgbClr val="393D8B"/>
                </a:solidFill>
                <a:latin typeface="Arial"/>
                <a:cs typeface="Arial"/>
              </a:rPr>
              <a:t>MGy</a:t>
            </a:r>
            <a:r>
              <a:rPr lang="en-GB" sz="1400" dirty="0">
                <a:solidFill>
                  <a:srgbClr val="393D8B"/>
                </a:solidFill>
                <a:latin typeface="Arial"/>
                <a:cs typeface="Arial"/>
              </a:rPr>
              <a:t>) doses to components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4311" y="5875980"/>
            <a:ext cx="7491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F497D"/>
                </a:solidFill>
              </a:rPr>
              <a:t>Fluence estimates include a 2x “safety” factor for prediction uncertainties</a:t>
            </a:r>
            <a:endParaRPr lang="en-GB" sz="1400" dirty="0">
              <a:solidFill>
                <a:srgbClr val="1F497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8563" y="1652346"/>
            <a:ext cx="1378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 MeV n</a:t>
            </a:r>
            <a:r>
              <a:rPr lang="en-US" sz="1400" baseline="-25000" dirty="0" smtClean="0"/>
              <a:t>eq</a:t>
            </a:r>
            <a:r>
              <a:rPr lang="en-US" sz="1400" dirty="0" smtClean="0"/>
              <a:t> 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07904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393D8B"/>
                </a:solidFill>
              </a:rPr>
              <a:t>ATLAS Phase II Tracker Upgrade</a:t>
            </a:r>
            <a:endParaRPr lang="en-GB" sz="2800" b="0" dirty="0">
              <a:solidFill>
                <a:srgbClr val="393D8B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393D8B"/>
              </a:solidFill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2" cstate="print"/>
          <a:srcRect l="22477" t="38848" r="20205" b="19791"/>
          <a:stretch>
            <a:fillRect/>
          </a:stretch>
        </p:blipFill>
        <p:spPr bwMode="auto">
          <a:xfrm>
            <a:off x="1115616" y="1772816"/>
            <a:ext cx="6722670" cy="27362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124092" y="5342773"/>
            <a:ext cx="8892480" cy="654078"/>
          </a:xfrm>
          <a:prstGeom prst="rect">
            <a:avLst/>
          </a:prstGeom>
          <a:gradFill rotWithShape="1">
            <a:gsLst>
              <a:gs pos="0">
                <a:srgbClr val="181F60"/>
              </a:gs>
              <a:gs pos="100000">
                <a:srgbClr val="3443D0"/>
              </a:gs>
            </a:gsLst>
            <a:lin ang="2700000" scaled="1"/>
          </a:gradFill>
          <a:ln w="25400">
            <a:solidFill>
              <a:srgbClr val="D0AD6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GB" sz="4400" dirty="0">
              <a:solidFill>
                <a:srgbClr val="D0AD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Text Box 22"/>
          <p:cNvSpPr txBox="1">
            <a:spLocks noChangeAspect="1" noChangeArrowheads="1"/>
          </p:cNvSpPr>
          <p:nvPr/>
        </p:nvSpPr>
        <p:spPr bwMode="auto">
          <a:xfrm>
            <a:off x="154535" y="5394920"/>
            <a:ext cx="4329113" cy="561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68398" tIns="34200" rIns="68398" bIns="34200">
            <a:spAutoFit/>
          </a:bodyPr>
          <a:lstStyle/>
          <a:p>
            <a:pPr defTabSz="684213" eaLnBrk="0" hangingPunct="0"/>
            <a:r>
              <a:rPr lang="en-GB" sz="1600" dirty="0" smtClean="0">
                <a:solidFill>
                  <a:schemeClr val="bg1"/>
                </a:solidFill>
              </a:rPr>
              <a:t>Short </a:t>
            </a:r>
            <a:r>
              <a:rPr lang="en-GB" sz="1600" dirty="0">
                <a:solidFill>
                  <a:schemeClr val="bg1"/>
                </a:solidFill>
              </a:rPr>
              <a:t>Strip (2.4 cm) </a:t>
            </a:r>
            <a:r>
              <a:rPr lang="en-GB" sz="1600" dirty="0">
                <a:solidFill>
                  <a:schemeClr val="bg1"/>
                </a:solidFill>
                <a:sym typeface="Symbol" pitchFamily="18" charset="2"/>
              </a:rPr>
              <a:t>-</a:t>
            </a:r>
            <a:r>
              <a:rPr lang="en-GB" sz="1600" dirty="0">
                <a:solidFill>
                  <a:schemeClr val="bg1"/>
                </a:solidFill>
              </a:rPr>
              <a:t>strips (stereo layers):</a:t>
            </a:r>
          </a:p>
          <a:p>
            <a:pPr defTabSz="684213" eaLnBrk="0" hangingPunct="0"/>
            <a:r>
              <a:rPr lang="en-GB" sz="1600" dirty="0">
                <a:solidFill>
                  <a:schemeClr val="bg1"/>
                </a:solidFill>
              </a:rPr>
              <a:t>Long Strip </a:t>
            </a:r>
            <a:r>
              <a:rPr lang="en-GB" sz="1600" dirty="0" smtClean="0">
                <a:solidFill>
                  <a:schemeClr val="bg1"/>
                </a:solidFill>
              </a:rPr>
              <a:t>(4.8 </a:t>
            </a:r>
            <a:r>
              <a:rPr lang="en-GB" sz="1600" dirty="0">
                <a:solidFill>
                  <a:schemeClr val="bg1"/>
                </a:solidFill>
              </a:rPr>
              <a:t>cm) </a:t>
            </a:r>
            <a:r>
              <a:rPr lang="en-GB" sz="1600" dirty="0">
                <a:solidFill>
                  <a:schemeClr val="bg1"/>
                </a:solidFill>
                <a:sym typeface="Symbol" pitchFamily="18" charset="2"/>
              </a:rPr>
              <a:t>-</a:t>
            </a:r>
            <a:r>
              <a:rPr lang="en-GB" sz="1600" dirty="0">
                <a:solidFill>
                  <a:schemeClr val="bg1"/>
                </a:solidFill>
              </a:rPr>
              <a:t>strips (stereo layers):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2" name="Text Box 23"/>
          <p:cNvSpPr txBox="1">
            <a:spLocks noChangeAspect="1" noChangeArrowheads="1"/>
          </p:cNvSpPr>
          <p:nvPr/>
        </p:nvSpPr>
        <p:spPr bwMode="auto">
          <a:xfrm>
            <a:off x="4142685" y="5400512"/>
            <a:ext cx="4904266" cy="561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68398" tIns="34200" rIns="68398" bIns="34200">
            <a:spAutoFit/>
          </a:bodyPr>
          <a:lstStyle/>
          <a:p>
            <a:pPr defTabSz="684213" eaLnBrk="0" hangingPunct="0"/>
            <a:r>
              <a:rPr lang="en-GB" sz="1600" dirty="0" smtClean="0">
                <a:solidFill>
                  <a:schemeClr val="bg1"/>
                </a:solidFill>
              </a:rPr>
              <a:t>r </a:t>
            </a:r>
            <a:r>
              <a:rPr lang="en-GB" sz="1600" dirty="0">
                <a:solidFill>
                  <a:schemeClr val="bg1"/>
                </a:solidFill>
              </a:rPr>
              <a:t>= </a:t>
            </a:r>
            <a:r>
              <a:rPr lang="en-GB" sz="1600" dirty="0" smtClean="0">
                <a:solidFill>
                  <a:schemeClr val="bg1"/>
                </a:solidFill>
              </a:rPr>
              <a:t>38, 50, 62 cm        	Up to 1.2x10</a:t>
            </a:r>
            <a:r>
              <a:rPr lang="en-GB" sz="1600" baseline="30000" dirty="0" smtClean="0">
                <a:solidFill>
                  <a:schemeClr val="bg1"/>
                </a:solidFill>
              </a:rPr>
              <a:t>15</a:t>
            </a:r>
            <a:r>
              <a:rPr lang="en-GB" sz="1600" dirty="0" smtClean="0">
                <a:solidFill>
                  <a:schemeClr val="bg1"/>
                </a:solidFill>
              </a:rPr>
              <a:t> 1MeV n</a:t>
            </a:r>
            <a:r>
              <a:rPr lang="en-GB" sz="1600" baseline="-25000" dirty="0" smtClean="0">
                <a:solidFill>
                  <a:schemeClr val="bg1"/>
                </a:solidFill>
              </a:rPr>
              <a:t>eq</a:t>
            </a:r>
            <a:r>
              <a:rPr lang="en-GB" sz="1600" dirty="0" smtClean="0">
                <a:solidFill>
                  <a:schemeClr val="bg1"/>
                </a:solidFill>
              </a:rPr>
              <a:t>/cm</a:t>
            </a:r>
            <a:r>
              <a:rPr lang="en-GB" sz="1600" baseline="30000" dirty="0" smtClean="0">
                <a:solidFill>
                  <a:schemeClr val="bg1"/>
                </a:solidFill>
              </a:rPr>
              <a:t>2</a:t>
            </a:r>
            <a:endParaRPr lang="en-GB" sz="1600" baseline="30000" dirty="0">
              <a:solidFill>
                <a:schemeClr val="bg1"/>
              </a:solidFill>
            </a:endParaRPr>
          </a:p>
          <a:p>
            <a:pPr defTabSz="684213" eaLnBrk="0" hangingPunct="0"/>
            <a:r>
              <a:rPr lang="en-GB" sz="1600" dirty="0">
                <a:solidFill>
                  <a:schemeClr val="bg1"/>
                </a:solidFill>
              </a:rPr>
              <a:t>r = </a:t>
            </a:r>
            <a:r>
              <a:rPr lang="en-GB" sz="1600" dirty="0" smtClean="0">
                <a:solidFill>
                  <a:schemeClr val="bg1"/>
                </a:solidFill>
              </a:rPr>
              <a:t>74, 100 cm		Up to 5.6x10</a:t>
            </a:r>
            <a:r>
              <a:rPr lang="en-GB" sz="1600" baseline="30000" dirty="0" smtClean="0">
                <a:solidFill>
                  <a:schemeClr val="bg1"/>
                </a:solidFill>
              </a:rPr>
              <a:t>14</a:t>
            </a:r>
            <a:r>
              <a:rPr lang="en-GB" sz="1600" dirty="0" smtClean="0">
                <a:solidFill>
                  <a:schemeClr val="bg1"/>
                </a:solidFill>
              </a:rPr>
              <a:t> 1MeV n</a:t>
            </a:r>
            <a:r>
              <a:rPr lang="en-GB" sz="1600" baseline="-25000" dirty="0" smtClean="0">
                <a:solidFill>
                  <a:schemeClr val="bg1"/>
                </a:solidFill>
              </a:rPr>
              <a:t>eq</a:t>
            </a:r>
            <a:r>
              <a:rPr lang="en-GB" sz="1600" dirty="0" smtClean="0">
                <a:solidFill>
                  <a:schemeClr val="bg1"/>
                </a:solidFill>
              </a:rPr>
              <a:t>/cm</a:t>
            </a:r>
            <a:r>
              <a:rPr lang="en-GB" sz="1600" baseline="30000" dirty="0" smtClean="0">
                <a:solidFill>
                  <a:schemeClr val="bg1"/>
                </a:solidFill>
              </a:rPr>
              <a:t>2</a:t>
            </a:r>
            <a:endParaRPr lang="en-US" sz="1600" baseline="30000" dirty="0">
              <a:solidFill>
                <a:schemeClr val="bg1"/>
              </a:solidFill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 t="6250" r="16907" b="18750"/>
          <a:stretch>
            <a:fillRect/>
          </a:stretch>
        </p:blipFill>
        <p:spPr bwMode="auto">
          <a:xfrm>
            <a:off x="6660232" y="3356992"/>
            <a:ext cx="106170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670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393D8B"/>
                </a:solidFill>
              </a:rPr>
              <a:t>Radiation Hard Sensors</a:t>
            </a:r>
            <a:endParaRPr lang="en-GB" sz="2800" b="0" dirty="0">
              <a:solidFill>
                <a:srgbClr val="393D8B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393D8B"/>
              </a:solidFill>
            </a:endParaRPr>
          </a:p>
        </p:txBody>
      </p:sp>
      <p:pic>
        <p:nvPicPr>
          <p:cNvPr id="10" name="Picture 13" descr="ATLAS07s2wafer"/>
          <p:cNvPicPr>
            <a:picLocks noChangeAspect="1" noChangeArrowheads="1"/>
          </p:cNvPicPr>
          <p:nvPr/>
        </p:nvPicPr>
        <p:blipFill>
          <a:blip r:embed="rId2" cstate="print"/>
          <a:srcRect l="5636" t="2618" r="4193" b="10988"/>
          <a:stretch>
            <a:fillRect/>
          </a:stretch>
        </p:blipFill>
        <p:spPr bwMode="auto">
          <a:xfrm>
            <a:off x="5457624" y="3241150"/>
            <a:ext cx="3024336" cy="311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155499" y="1234449"/>
            <a:ext cx="4885422" cy="51581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u="sng" dirty="0" smtClean="0">
                <a:solidFill>
                  <a:srgbClr val="1F497D"/>
                </a:solidFill>
                <a:latin typeface="Arial"/>
                <a:cs typeface="Arial"/>
              </a:rPr>
              <a:t>n</a:t>
            </a:r>
            <a:r>
              <a:rPr lang="en-GB" sz="1400" u="sng" baseline="30000" dirty="0" smtClean="0">
                <a:solidFill>
                  <a:srgbClr val="1F497D"/>
                </a:solidFill>
                <a:latin typeface="Arial"/>
                <a:cs typeface="Arial"/>
              </a:rPr>
              <a:t>+</a:t>
            </a:r>
            <a:r>
              <a:rPr lang="en-GB" sz="1400" u="sng" dirty="0" smtClean="0">
                <a:solidFill>
                  <a:srgbClr val="1F497D"/>
                </a:solidFill>
                <a:latin typeface="Arial"/>
                <a:cs typeface="Arial"/>
              </a:rPr>
              <a:t>-strip in p-type substrate (n-in-p)</a:t>
            </a:r>
          </a:p>
          <a:p>
            <a:pPr lvl="1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Collects electrons like current n-in-n pixels</a:t>
            </a:r>
          </a:p>
          <a:p>
            <a:pPr lvl="2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Faster signal, reduced charge trapping</a:t>
            </a:r>
          </a:p>
          <a:p>
            <a:pPr lvl="1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Always depletes from the segmented side</a:t>
            </a:r>
          </a:p>
          <a:p>
            <a:pPr lvl="2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Good signal even under-depleted</a:t>
            </a:r>
          </a:p>
          <a:p>
            <a:pPr lvl="1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Single-sided process </a:t>
            </a:r>
          </a:p>
          <a:p>
            <a:pPr lvl="2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~50% cheaper than n-in-n</a:t>
            </a:r>
          </a:p>
          <a:p>
            <a:pPr lvl="2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More foundries and available capacity   world-wide</a:t>
            </a:r>
          </a:p>
          <a:p>
            <a:pPr lvl="1"/>
            <a:endParaRPr lang="en-GB" sz="1400" dirty="0" smtClean="0">
              <a:solidFill>
                <a:srgbClr val="1F497D"/>
              </a:solidFill>
              <a:latin typeface="Arial"/>
              <a:cs typeface="Arial"/>
            </a:endParaRPr>
          </a:p>
          <a:p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Collaboration of ATLAS with     Hamamatsu Photonics (HPK) to develop         9.75x9.75 cm</a:t>
            </a:r>
            <a:r>
              <a:rPr lang="en-GB" sz="1400" baseline="30000" dirty="0" smtClean="0">
                <a:solidFill>
                  <a:srgbClr val="1F497D"/>
                </a:solidFill>
                <a:latin typeface="Arial"/>
                <a:cs typeface="Arial"/>
              </a:rPr>
              <a:t>2</a:t>
            </a:r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 devices (6 inch wafers)</a:t>
            </a:r>
          </a:p>
          <a:p>
            <a:pPr lvl="1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4 segments (2 axial, 2 stereo), 1280 strip each,        74.5 mm pitch, ~320 mm thick</a:t>
            </a:r>
          </a:p>
          <a:p>
            <a:pPr lvl="1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FZ1 &lt;100&gt; and FZ2 &lt;100&gt;</a:t>
            </a:r>
            <a:r>
              <a:rPr lang="en-GB" sz="1400" dirty="0" smtClean="0">
                <a:solidFill>
                  <a:srgbClr val="1F497D"/>
                </a:solidFill>
                <a:latin typeface="Arial"/>
                <a:ea typeface="Cambria Math"/>
                <a:cs typeface="Arial"/>
              </a:rPr>
              <a:t> </a:t>
            </a:r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material studied</a:t>
            </a:r>
          </a:p>
          <a:p>
            <a:pPr lvl="1"/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Miniature sensors (1x1 cm</a:t>
            </a:r>
            <a:r>
              <a:rPr lang="en-GB" sz="1400" baseline="30000" dirty="0" smtClean="0">
                <a:solidFill>
                  <a:srgbClr val="1F497D"/>
                </a:solidFill>
                <a:latin typeface="Arial"/>
                <a:cs typeface="Arial"/>
              </a:rPr>
              <a:t>2</a:t>
            </a:r>
            <a:r>
              <a:rPr lang="en-GB" sz="1400" dirty="0" smtClean="0">
                <a:solidFill>
                  <a:srgbClr val="1F497D"/>
                </a:solidFill>
                <a:latin typeface="Arial"/>
                <a:cs typeface="Arial"/>
              </a:rPr>
              <a:t>) for irradiation studies</a:t>
            </a:r>
          </a:p>
          <a:p>
            <a:pPr>
              <a:buFont typeface="Arial" charset="0"/>
              <a:buNone/>
            </a:pPr>
            <a:endParaRPr lang="en-GB" sz="140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grpSp>
        <p:nvGrpSpPr>
          <p:cNvPr id="12" name="Group 125"/>
          <p:cNvGrpSpPr>
            <a:grpSpLocks/>
          </p:cNvGrpSpPr>
          <p:nvPr/>
        </p:nvGrpSpPr>
        <p:grpSpPr bwMode="auto">
          <a:xfrm>
            <a:off x="4688465" y="1103086"/>
            <a:ext cx="4455535" cy="2150253"/>
            <a:chOff x="3825369" y="3591000"/>
            <a:chExt cx="5469260" cy="2381607"/>
          </a:xfrm>
        </p:grpSpPr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4521200" y="4286256"/>
              <a:ext cx="4286282" cy="5397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4519614" y="4285843"/>
              <a:ext cx="4286280" cy="1519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4519612" y="5715016"/>
              <a:ext cx="4286282" cy="9048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091250" y="4285842"/>
              <a:ext cx="292770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4662490" y="4285842"/>
              <a:ext cx="214314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8737582" y="4196815"/>
              <a:ext cx="557047" cy="338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n</a:t>
              </a:r>
              <a:r>
                <a:rPr lang="en-GB" sz="1600" b="1" baseline="30000" dirty="0"/>
                <a:t>+</a:t>
              </a:r>
              <a:endParaRPr lang="en-US" sz="1600" b="1" baseline="30000" dirty="0"/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6170737" y="4785042"/>
              <a:ext cx="154833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p</a:t>
              </a:r>
              <a:r>
                <a:rPr lang="en-GB" sz="2000" b="1" baseline="30000" dirty="0"/>
                <a:t>- </a:t>
              </a:r>
              <a:r>
                <a:rPr lang="en-GB" sz="2000" b="1" dirty="0"/>
                <a:t>bulk </a:t>
              </a:r>
              <a:endParaRPr lang="en-US" sz="2000" b="1" dirty="0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5091118" y="4285840"/>
              <a:ext cx="214314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5512728" y="4285842"/>
              <a:ext cx="292770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662754" y="4285842"/>
              <a:ext cx="292770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7805762" y="4285842"/>
              <a:ext cx="292770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7227240" y="4285842"/>
              <a:ext cx="292770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30" name="Rectangle 7"/>
            <p:cNvSpPr>
              <a:spLocks noChangeArrowheads="1"/>
            </p:cNvSpPr>
            <p:nvPr/>
          </p:nvSpPr>
          <p:spPr bwMode="auto">
            <a:xfrm>
              <a:off x="8377266" y="4285842"/>
              <a:ext cx="292770" cy="21431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31" name="Rectangle 5"/>
            <p:cNvSpPr>
              <a:spLocks noChangeArrowheads="1"/>
            </p:cNvSpPr>
            <p:nvPr/>
          </p:nvSpPr>
          <p:spPr bwMode="auto">
            <a:xfrm>
              <a:off x="4519612" y="5786453"/>
              <a:ext cx="4286282" cy="904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32" name="Text Box 26"/>
            <p:cNvSpPr txBox="1">
              <a:spLocks noChangeArrowheads="1"/>
            </p:cNvSpPr>
            <p:nvPr/>
          </p:nvSpPr>
          <p:spPr bwMode="auto">
            <a:xfrm>
              <a:off x="4106548" y="5634049"/>
              <a:ext cx="602863" cy="338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Al</a:t>
              </a:r>
              <a:endParaRPr lang="en-US" sz="1600" b="1" baseline="30000" dirty="0"/>
            </a:p>
          </p:txBody>
        </p:sp>
        <p:sp>
          <p:nvSpPr>
            <p:cNvPr id="33" name="Rectangle 5"/>
            <p:cNvSpPr>
              <a:spLocks noChangeArrowheads="1"/>
            </p:cNvSpPr>
            <p:nvPr/>
          </p:nvSpPr>
          <p:spPr bwMode="auto">
            <a:xfrm>
              <a:off x="4519614" y="4246242"/>
              <a:ext cx="4286280" cy="396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/>
            </a:p>
          </p:txBody>
        </p:sp>
        <p:sp>
          <p:nvSpPr>
            <p:cNvPr id="34" name="Text Box 27"/>
            <p:cNvSpPr txBox="1">
              <a:spLocks noChangeArrowheads="1"/>
            </p:cNvSpPr>
            <p:nvPr/>
          </p:nvSpPr>
          <p:spPr bwMode="auto">
            <a:xfrm flipH="1">
              <a:off x="3825369" y="4124044"/>
              <a:ext cx="1273660" cy="338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SiO</a:t>
              </a:r>
              <a:r>
                <a:rPr lang="en-GB" sz="1600" b="1" baseline="-25000" dirty="0"/>
                <a:t>2</a:t>
              </a:r>
              <a:endParaRPr lang="en-US" sz="1600" b="1" baseline="-25000" dirty="0"/>
            </a:p>
          </p:txBody>
        </p:sp>
        <p:sp>
          <p:nvSpPr>
            <p:cNvPr id="35" name="Rectangle 19"/>
            <p:cNvSpPr>
              <a:spLocks noChangeArrowheads="1"/>
            </p:cNvSpPr>
            <p:nvPr/>
          </p:nvSpPr>
          <p:spPr bwMode="auto">
            <a:xfrm>
              <a:off x="4662488" y="4202117"/>
              <a:ext cx="214315" cy="8572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36" name="Rectangle 19"/>
            <p:cNvSpPr>
              <a:spLocks noChangeArrowheads="1"/>
            </p:cNvSpPr>
            <p:nvPr/>
          </p:nvSpPr>
          <p:spPr bwMode="auto">
            <a:xfrm>
              <a:off x="5091116" y="4198310"/>
              <a:ext cx="214315" cy="873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5513899" y="4158514"/>
              <a:ext cx="292102" cy="873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6094424" y="4158515"/>
              <a:ext cx="292102" cy="873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7224155" y="4159624"/>
              <a:ext cx="290513" cy="8731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6661922" y="4158515"/>
              <a:ext cx="290513" cy="873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7805761" y="4158515"/>
              <a:ext cx="292102" cy="873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8376761" y="4158515"/>
              <a:ext cx="292102" cy="873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600">
                <a:latin typeface="Arial" charset="0"/>
                <a:cs typeface="Arial" charset="0"/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5400000">
              <a:off x="5130020" y="4097245"/>
              <a:ext cx="159494" cy="1588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26"/>
            <p:cNvSpPr txBox="1">
              <a:spLocks noChangeArrowheads="1"/>
            </p:cNvSpPr>
            <p:nvPr/>
          </p:nvSpPr>
          <p:spPr bwMode="auto">
            <a:xfrm>
              <a:off x="5146160" y="3591000"/>
              <a:ext cx="1898827" cy="338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Guard Ring</a:t>
              </a:r>
              <a:endParaRPr lang="en-US" sz="1600" b="1" baseline="300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 rot="10800000" flipV="1">
              <a:off x="5201530" y="4024563"/>
              <a:ext cx="2143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5400000">
              <a:off x="4672110" y="4088515"/>
              <a:ext cx="199367" cy="1949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 Box 26"/>
            <p:cNvSpPr txBox="1">
              <a:spLocks noChangeArrowheads="1"/>
            </p:cNvSpPr>
            <p:nvPr/>
          </p:nvSpPr>
          <p:spPr bwMode="auto">
            <a:xfrm>
              <a:off x="5349981" y="3838133"/>
              <a:ext cx="2124172" cy="338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Bias Ring</a:t>
              </a:r>
              <a:endParaRPr lang="en-US" sz="1600" b="1" baseline="30000" dirty="0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4767897" y="3779107"/>
              <a:ext cx="362364" cy="2193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 Box 28"/>
            <p:cNvSpPr txBox="1">
              <a:spLocks noChangeArrowheads="1"/>
            </p:cNvSpPr>
            <p:nvPr/>
          </p:nvSpPr>
          <p:spPr bwMode="auto">
            <a:xfrm>
              <a:off x="5116347" y="4525023"/>
              <a:ext cx="3003713" cy="338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p-spray/stop </a:t>
              </a:r>
              <a:endParaRPr lang="en-US" sz="1600" b="1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5400000" flipH="1" flipV="1">
              <a:off x="5818866" y="4464057"/>
              <a:ext cx="244477" cy="0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 Box 27"/>
            <p:cNvSpPr txBox="1">
              <a:spLocks noChangeArrowheads="1"/>
            </p:cNvSpPr>
            <p:nvPr/>
          </p:nvSpPr>
          <p:spPr bwMode="auto">
            <a:xfrm>
              <a:off x="8742392" y="5555358"/>
              <a:ext cx="538154" cy="338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p</a:t>
              </a:r>
              <a:r>
                <a:rPr lang="en-GB" sz="1600" b="1" baseline="30000" dirty="0"/>
                <a:t>+</a:t>
              </a:r>
              <a:endParaRPr lang="en-US" sz="1600" b="1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92275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393D8B"/>
                </a:solidFill>
              </a:rPr>
              <a:t>Full Size Sensor </a:t>
            </a:r>
            <a:r>
              <a:rPr lang="en-GB" sz="2400" b="0" dirty="0" err="1" smtClean="0">
                <a:solidFill>
                  <a:srgbClr val="393D8B"/>
                </a:solidFill>
              </a:rPr>
              <a:t>Evoluation</a:t>
            </a:r>
            <a:endParaRPr lang="en-GB" sz="2400" b="0" dirty="0" smtClean="0">
              <a:solidFill>
                <a:srgbClr val="393D8B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270875" y="6442075"/>
            <a:ext cx="415925" cy="365125"/>
          </a:xfrm>
        </p:spPr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393D8B"/>
              </a:solidFill>
            </a:endParaRPr>
          </a:p>
        </p:txBody>
      </p:sp>
      <p:pic>
        <p:nvPicPr>
          <p:cNvPr id="52" name="Picture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28601"/>
            <a:ext cx="4356000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3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770020"/>
              </p:ext>
            </p:extLst>
          </p:nvPr>
        </p:nvGraphicFramePr>
        <p:xfrm>
          <a:off x="4549344" y="3512842"/>
          <a:ext cx="4572001" cy="249528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69727"/>
                <a:gridCol w="1496485"/>
                <a:gridCol w="1205789"/>
              </a:tblGrid>
              <a:tr h="2482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Specification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Measurement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</a:tr>
              <a:tr h="2482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Leakage Current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&lt;200 µA at 600 V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200– 370nA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Full Depletion Voltage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&lt;500 V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190 – 245V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2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Coupling Capacitance</a:t>
                      </a: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(1kHz)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&gt;20 pF/cm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24 – 30pF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Polysilicon</a:t>
                      </a:r>
                      <a:r>
                        <a:rPr kumimoji="0" 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Resistance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1.5+/-0.5M</a:t>
                      </a:r>
                      <a:r>
                        <a:rPr kumimoji="0" lang="el-G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l-G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1.3 -1.6M</a:t>
                      </a:r>
                      <a:r>
                        <a:rPr kumimoji="0" lang="el-G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l-G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through dielectric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en-US" sz="12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diel</a:t>
                      </a:r>
                      <a:r>
                        <a:rPr kumimoji="0" lang="en-US" sz="12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 10 nA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 5nA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Strip Current   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explicit limit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 2nA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2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Interstrip Capacitance </a:t>
                      </a:r>
                      <a:r>
                        <a:rPr kumimoji="0" 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(100kHz)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&lt;1.1pF/cm (3 probe)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 – 0.8pF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2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Interstrip Resistance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&gt; 10x R</a:t>
                      </a:r>
                      <a:r>
                        <a:rPr kumimoji="0" lang="en-US" sz="12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bias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~15 M</a:t>
                      </a:r>
                      <a:r>
                        <a:rPr kumimoji="0" lang="el-G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l-G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&gt;19 G</a:t>
                      </a:r>
                      <a:r>
                        <a:rPr kumimoji="0" lang="el-G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l-G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069349" y="6049424"/>
            <a:ext cx="3584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solidFill>
                  <a:srgbClr val="1F497D"/>
                </a:solidFill>
              </a:rPr>
              <a:t>All specifications already met!!</a:t>
            </a:r>
            <a:endParaRPr lang="en-GB" u="sng" dirty="0">
              <a:solidFill>
                <a:srgbClr val="1F497D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11993" y="6013065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See J. </a:t>
            </a:r>
            <a:r>
              <a:rPr lang="en-GB" sz="1200" dirty="0" err="1" smtClean="0"/>
              <a:t>Bohm</a:t>
            </a:r>
            <a:r>
              <a:rPr lang="en-GB" sz="1200" dirty="0" smtClean="0"/>
              <a:t>, et. al., Nucl. Inst. Meth. A, Vol. 636 (2011) S104-S110 for details</a:t>
            </a:r>
            <a:endParaRPr lang="en-GB" sz="1200" dirty="0"/>
          </a:p>
        </p:txBody>
      </p:sp>
      <p:pic>
        <p:nvPicPr>
          <p:cNvPr id="5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815" y="1112856"/>
            <a:ext cx="4515489" cy="230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03269"/>
            <a:ext cx="4356000" cy="233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9726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679065" y="584684"/>
            <a:ext cx="5855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b="0" dirty="0" smtClean="0">
                <a:solidFill>
                  <a:srgbClr val="1F497D"/>
                </a:solidFill>
              </a:rPr>
              <a:t>Charge Collection results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PSD09, 12th-16th September 2011, Aberystwyth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65E8F-A064-4BBE-A588-056CEEB9EFF3}" type="slidenum">
              <a:rPr lang="en-GB" smtClean="0">
                <a:solidFill>
                  <a:srgbClr val="393D8B"/>
                </a:solidFill>
              </a:rPr>
              <a:pPr>
                <a:defRPr/>
              </a:pPr>
              <a:t>8</a:t>
            </a:fld>
            <a:endParaRPr lang="en-GB" dirty="0">
              <a:solidFill>
                <a:srgbClr val="393D8B"/>
              </a:solidFill>
            </a:endParaRPr>
          </a:p>
        </p:txBody>
      </p:sp>
      <p:pic>
        <p:nvPicPr>
          <p:cNvPr id="19" name="Picture 9" descr="C:\Documents and Settings\affolder.livad\Desktop\Upgrade Talks\1-4e15-pions-scaled-annealed-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2760" y="1162027"/>
            <a:ext cx="4320208" cy="2592000"/>
          </a:xfrm>
          <a:prstGeom prst="rect">
            <a:avLst/>
          </a:prstGeom>
          <a:noFill/>
        </p:spPr>
      </p:pic>
      <p:pic>
        <p:nvPicPr>
          <p:cNvPr id="20" name="Picture 8" descr="C:\Documents and Settings\affolder.livad\Desktop\Upgrade Talks\1-3e15-70MeVprotons-scaled-annealed-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0" y="1131394"/>
            <a:ext cx="4320208" cy="2592000"/>
          </a:xfrm>
          <a:prstGeom prst="rect">
            <a:avLst/>
          </a:prstGeom>
          <a:noFill/>
        </p:spPr>
      </p:pic>
      <p:pic>
        <p:nvPicPr>
          <p:cNvPr id="21" name="Picture 4" descr="C:\Documents and Settings\affolder.livad\Desktop\Upgrade Talks\1e15-neutrons-scaled-unannealed-v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26611"/>
            <a:ext cx="4320208" cy="2592000"/>
          </a:xfrm>
          <a:prstGeom prst="rect">
            <a:avLst/>
          </a:prstGeom>
          <a:noFill/>
        </p:spPr>
      </p:pic>
      <p:sp>
        <p:nvSpPr>
          <p:cNvPr id="22" name="Content Placeholder 10"/>
          <p:cNvSpPr txBox="1">
            <a:spLocks/>
          </p:cNvSpPr>
          <p:nvPr/>
        </p:nvSpPr>
        <p:spPr>
          <a:xfrm>
            <a:off x="4328869" y="3826323"/>
            <a:ext cx="4600123" cy="28083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1F497D"/>
                </a:solidFill>
                <a:latin typeface="Arial"/>
                <a:cs typeface="Arial"/>
              </a:rPr>
              <a:t>Miniature devices irradiated to strip barrel </a:t>
            </a:r>
            <a:r>
              <a:rPr lang="en-GB" sz="1600" dirty="0" err="1" smtClean="0">
                <a:solidFill>
                  <a:srgbClr val="1F497D"/>
                </a:solidFill>
                <a:latin typeface="Arial"/>
                <a:cs typeface="Arial"/>
              </a:rPr>
              <a:t>fluences</a:t>
            </a:r>
            <a:r>
              <a:rPr lang="en-GB" sz="1600" dirty="0" smtClean="0">
                <a:solidFill>
                  <a:srgbClr val="1F497D"/>
                </a:solidFill>
                <a:latin typeface="Arial"/>
                <a:cs typeface="Arial"/>
              </a:rPr>
              <a:t> with neutrons, </a:t>
            </a:r>
            <a:r>
              <a:rPr lang="en-GB" sz="1600" dirty="0" err="1" smtClean="0">
                <a:solidFill>
                  <a:srgbClr val="1F497D"/>
                </a:solidFill>
                <a:latin typeface="Arial"/>
                <a:cs typeface="Arial"/>
              </a:rPr>
              <a:t>pions</a:t>
            </a:r>
            <a:r>
              <a:rPr lang="en-GB" sz="1600" dirty="0" smtClean="0">
                <a:solidFill>
                  <a:srgbClr val="1F497D"/>
                </a:solidFill>
                <a:latin typeface="Arial"/>
                <a:cs typeface="Arial"/>
              </a:rPr>
              <a:t>, protons</a:t>
            </a:r>
          </a:p>
          <a:p>
            <a:r>
              <a:rPr lang="en-GB" sz="1600" dirty="0" smtClean="0">
                <a:solidFill>
                  <a:srgbClr val="1F497D"/>
                </a:solidFill>
                <a:latin typeface="Arial"/>
                <a:cs typeface="Arial"/>
              </a:rPr>
              <a:t>Charge collection measured with </a:t>
            </a:r>
            <a:r>
              <a:rPr lang="en-GB" sz="1600" baseline="30000" dirty="0" smtClean="0">
                <a:solidFill>
                  <a:srgbClr val="1F497D"/>
                </a:solidFill>
                <a:latin typeface="Arial"/>
                <a:cs typeface="Arial"/>
              </a:rPr>
              <a:t>90</a:t>
            </a:r>
            <a:r>
              <a:rPr lang="en-GB" sz="1600" dirty="0" smtClean="0">
                <a:solidFill>
                  <a:srgbClr val="1F497D"/>
                </a:solidFill>
                <a:latin typeface="Arial"/>
                <a:cs typeface="Arial"/>
              </a:rPr>
              <a:t>Sr          b-source</a:t>
            </a:r>
          </a:p>
          <a:p>
            <a:pPr lvl="1"/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Consistent results between different groups/equipment</a:t>
            </a:r>
          </a:p>
          <a:p>
            <a:r>
              <a:rPr lang="en-GB" sz="1600" dirty="0" smtClean="0">
                <a:solidFill>
                  <a:srgbClr val="1F497D"/>
                </a:solidFill>
                <a:latin typeface="Arial"/>
                <a:cs typeface="Arial"/>
              </a:rPr>
              <a:t>S/N greater than 10:1 for strip sensor types with expected noise performance</a:t>
            </a:r>
          </a:p>
          <a:p>
            <a:pPr lvl="1"/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~600-800 e</a:t>
            </a:r>
            <a:r>
              <a:rPr lang="en-GB" sz="1200" baseline="30000" dirty="0" smtClean="0">
                <a:solidFill>
                  <a:srgbClr val="1F497D"/>
                </a:solidFill>
                <a:latin typeface="Arial"/>
                <a:cs typeface="Arial"/>
              </a:rPr>
              <a:t>-</a:t>
            </a:r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 short strips, ~800-1000 e</a:t>
            </a:r>
            <a:r>
              <a:rPr lang="en-GB" sz="1200" baseline="30000" dirty="0" smtClean="0">
                <a:solidFill>
                  <a:srgbClr val="1F497D"/>
                </a:solidFill>
                <a:latin typeface="Arial"/>
                <a:cs typeface="Arial"/>
              </a:rPr>
              <a:t>-</a:t>
            </a:r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 long strips</a:t>
            </a:r>
          </a:p>
          <a:p>
            <a:pPr lvl="1"/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See H. </a:t>
            </a:r>
            <a:r>
              <a:rPr lang="en-GB" sz="1200" dirty="0" err="1" smtClean="0">
                <a:solidFill>
                  <a:srgbClr val="1F497D"/>
                </a:solidFill>
                <a:latin typeface="Arial"/>
                <a:cs typeface="Arial"/>
              </a:rPr>
              <a:t>Sadrozinski</a:t>
            </a:r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, </a:t>
            </a:r>
            <a:r>
              <a:rPr lang="en-GB" sz="1200" dirty="0" err="1" smtClean="0">
                <a:solidFill>
                  <a:srgbClr val="1F497D"/>
                </a:solidFill>
                <a:latin typeface="Arial"/>
                <a:cs typeface="Arial"/>
              </a:rPr>
              <a:t>et.al</a:t>
            </a:r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., </a:t>
            </a:r>
            <a:r>
              <a:rPr lang="en-GB" sz="1200" dirty="0" err="1" smtClean="0">
                <a:solidFill>
                  <a:srgbClr val="1F497D"/>
                </a:solidFill>
                <a:latin typeface="Arial"/>
                <a:cs typeface="Arial"/>
              </a:rPr>
              <a:t>Nucl</a:t>
            </a:r>
            <a:r>
              <a:rPr lang="en-GB" sz="1200" dirty="0" smtClean="0">
                <a:solidFill>
                  <a:srgbClr val="1F497D"/>
                </a:solidFill>
                <a:latin typeface="Arial"/>
                <a:cs typeface="Arial"/>
              </a:rPr>
              <a:t>. Inst. Meth. A, doi:10.1016/j.nima.2011.04.0646 for details</a:t>
            </a:r>
            <a:endParaRPr lang="en-GB" sz="120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6996" y="5260228"/>
            <a:ext cx="3816000" cy="198000"/>
          </a:xfrm>
          <a:prstGeom prst="rect">
            <a:avLst/>
          </a:prstGeom>
          <a:solidFill>
            <a:srgbClr val="54AEDB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000000"/>
                </a:solidFill>
              </a:rPr>
              <a:t>10:1 Signal-to-Noise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33350" y="2701281"/>
            <a:ext cx="3798000" cy="108000"/>
          </a:xfrm>
          <a:prstGeom prst="rect">
            <a:avLst/>
          </a:prstGeom>
          <a:solidFill>
            <a:srgbClr val="54AEDB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000000"/>
                </a:solidFill>
              </a:rPr>
              <a:t>10:1 Signal-to-Noise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14992" y="2743275"/>
            <a:ext cx="3762000" cy="108000"/>
          </a:xfrm>
          <a:prstGeom prst="rect">
            <a:avLst/>
          </a:prstGeom>
          <a:solidFill>
            <a:srgbClr val="54AEDB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1F497D"/>
                </a:solidFill>
                <a:latin typeface="Arial"/>
                <a:cs typeface="Arial"/>
              </a:rPr>
              <a:t>10:1 Signal-to-Noise</a:t>
            </a:r>
            <a:endParaRPr lang="en-GB" sz="110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1094" y="2907887"/>
            <a:ext cx="1120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Protons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572254" y="2953630"/>
            <a:ext cx="8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Pions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046083" y="552187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Neutrons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227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Picture 005a.jpg"/>
          <p:cNvPicPr>
            <a:picLocks noChangeAspect="1"/>
          </p:cNvPicPr>
          <p:nvPr/>
        </p:nvPicPr>
        <p:blipFill>
          <a:blip r:embed="rId3" cstate="print"/>
          <a:srcRect l="2825" r="1189"/>
          <a:stretch>
            <a:fillRect/>
          </a:stretch>
        </p:blipFill>
        <p:spPr>
          <a:xfrm rot="5400000">
            <a:off x="4006838" y="3266925"/>
            <a:ext cx="5123951" cy="1224000"/>
          </a:xfrm>
          <a:prstGeom prst="rect">
            <a:avLst/>
          </a:prstGeom>
        </p:spPr>
      </p:pic>
      <p:sp>
        <p:nvSpPr>
          <p:cNvPr id="8194" name="TextBox 5"/>
          <p:cNvSpPr txBox="1">
            <a:spLocks noChangeArrowheads="1"/>
          </p:cNvSpPr>
          <p:nvPr/>
        </p:nvSpPr>
        <p:spPr bwMode="auto">
          <a:xfrm>
            <a:off x="469900" y="611188"/>
            <a:ext cx="80819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0" dirty="0" smtClean="0">
                <a:solidFill>
                  <a:srgbClr val="393D8B"/>
                </a:solidFill>
              </a:rPr>
              <a:t>Stave Hybrid – Layout and Electrical Detail </a:t>
            </a:r>
            <a:endParaRPr lang="en-GB" sz="2400" b="0" dirty="0">
              <a:solidFill>
                <a:srgbClr val="393D8B"/>
              </a:solidFill>
            </a:endParaRPr>
          </a:p>
        </p:txBody>
      </p:sp>
      <p:sp>
        <p:nvSpPr>
          <p:cNvPr id="8197" name="Rectangle 694"/>
          <p:cNvSpPr>
            <a:spLocks noChangeArrowheads="1"/>
          </p:cNvSpPr>
          <p:nvPr/>
        </p:nvSpPr>
        <p:spPr bwMode="auto">
          <a:xfrm>
            <a:off x="104930" y="1988841"/>
            <a:ext cx="5726243" cy="401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93D8B"/>
                </a:solidFill>
              </a:rPr>
              <a:t>Hybrid is designed to accommodate 20 x ABCN-25 readout ASICs (2 columns of 10)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en-US" sz="1600" dirty="0" smtClean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en-US" sz="1600" dirty="0" smtClean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93D8B"/>
                </a:solidFill>
              </a:rPr>
              <a:t>Layout topology matches  ATLAS07 large area sensor and serially powered Bus cable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393D8B"/>
                </a:solidFill>
              </a:rPr>
              <a:t>ASICs placed to match sensor pitch and bond pad profile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393D8B"/>
                </a:solidFill>
              </a:rPr>
              <a:t>Hybrid Power and Digital I/O bond fields at opposite ends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en-US" sz="1600" dirty="0" smtClean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en-US" sz="1600" dirty="0" smtClean="0">
              <a:solidFill>
                <a:srgbClr val="393D8B"/>
              </a:solidFill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393D8B"/>
                </a:solidFill>
              </a:rPr>
              <a:t>Circuit exploits features of ABCN-25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393D8B"/>
                </a:solidFill>
              </a:rPr>
              <a:t>Bi-directional data paths</a:t>
            </a: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393D8B"/>
                </a:solidFill>
              </a:rPr>
              <a:t>Embedded distributed shunt regulators (for serial powering)</a:t>
            </a:r>
          </a:p>
          <a:p>
            <a:pPr marL="1257300" lvl="2" indent="-342900" algn="l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393D8B"/>
                </a:solidFill>
              </a:rPr>
              <a:t>Requires external control circuit</a:t>
            </a:r>
          </a:p>
          <a:p>
            <a:pPr marL="1257300" lvl="2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en-US" sz="1200" dirty="0" smtClean="0">
              <a:solidFill>
                <a:srgbClr val="393D8B"/>
              </a:solidFill>
            </a:endParaRP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en-US" sz="1400" dirty="0">
              <a:solidFill>
                <a:srgbClr val="393D8B"/>
              </a:solidFill>
            </a:endParaRPr>
          </a:p>
          <a:p>
            <a:pPr marL="800100" lvl="1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en-US" sz="1400" dirty="0">
              <a:solidFill>
                <a:srgbClr val="393D8B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270875" y="6484255"/>
            <a:ext cx="4159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393D8B"/>
                </a:solidFill>
              </a:rPr>
              <a:t>10</a:t>
            </a:r>
            <a:endParaRPr lang="en-GB" dirty="0">
              <a:solidFill>
                <a:srgbClr val="393D8B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 bwMode="auto">
          <a:xfrm>
            <a:off x="1115616" y="6484255"/>
            <a:ext cx="689451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393D8B"/>
                </a:solidFill>
                <a:latin typeface="Arial" charset="0"/>
                <a:cs typeface="Arial" charset="0"/>
              </a:rPr>
              <a:t>PSD09, 12th-16th September 2011, Aberystwyth</a:t>
            </a:r>
          </a:p>
        </p:txBody>
      </p:sp>
      <p:sp>
        <p:nvSpPr>
          <p:cNvPr id="22" name="Oval 21"/>
          <p:cNvSpPr/>
          <p:nvPr/>
        </p:nvSpPr>
        <p:spPr>
          <a:xfrm>
            <a:off x="5832140" y="1270821"/>
            <a:ext cx="1440160" cy="39398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7262914" y="1197029"/>
            <a:ext cx="175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b="0" dirty="0" err="1">
                <a:solidFill>
                  <a:srgbClr val="393D8B"/>
                </a:solidFill>
              </a:rPr>
              <a:t>Mshunt</a:t>
            </a:r>
            <a:r>
              <a:rPr lang="en-GB" sz="1200" b="0" dirty="0">
                <a:solidFill>
                  <a:srgbClr val="393D8B"/>
                </a:solidFill>
              </a:rPr>
              <a:t> control and Digital I/O</a:t>
            </a:r>
          </a:p>
        </p:txBody>
      </p:sp>
      <p:sp>
        <p:nvSpPr>
          <p:cNvPr id="31" name="Oval 30"/>
          <p:cNvSpPr/>
          <p:nvPr/>
        </p:nvSpPr>
        <p:spPr>
          <a:xfrm>
            <a:off x="5841407" y="6107386"/>
            <a:ext cx="1440160" cy="39604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19"/>
          <p:cNvSpPr txBox="1">
            <a:spLocks noChangeArrowheads="1"/>
          </p:cNvSpPr>
          <p:nvPr/>
        </p:nvSpPr>
        <p:spPr bwMode="auto">
          <a:xfrm>
            <a:off x="7232934" y="5918101"/>
            <a:ext cx="1752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b="0" dirty="0">
                <a:solidFill>
                  <a:srgbClr val="393D8B"/>
                </a:solidFill>
              </a:rPr>
              <a:t>Hybrid Power and sensor HV filtering</a:t>
            </a:r>
          </a:p>
          <a:p>
            <a:pPr algn="ctr"/>
            <a:r>
              <a:rPr lang="en-GB" sz="1200" b="0" dirty="0">
                <a:solidFill>
                  <a:srgbClr val="393D8B"/>
                </a:solidFill>
              </a:rPr>
              <a:t>(</a:t>
            </a:r>
            <a:r>
              <a:rPr lang="en-GB" sz="1200" b="0" dirty="0" err="1">
                <a:solidFill>
                  <a:srgbClr val="393D8B"/>
                </a:solidFill>
              </a:rPr>
              <a:t>spec’d</a:t>
            </a:r>
            <a:r>
              <a:rPr lang="en-GB" sz="1200" b="0" dirty="0">
                <a:solidFill>
                  <a:srgbClr val="393D8B"/>
                </a:solidFill>
              </a:rPr>
              <a:t> to 500V)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27851</TotalTime>
  <Words>1850</Words>
  <Application>Microsoft Macintosh PowerPoint</Application>
  <PresentationFormat>On-screen Show (4:3)</PresentationFormat>
  <Paragraphs>366</Paragraphs>
  <Slides>18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Custom Design</vt:lpstr>
      <vt:lpstr>Chart</vt:lpstr>
      <vt:lpstr>Silicon Strip Detectors for the ATLAS HL-LHC Upgrade  Paul Dervan The University of Liverpool     On behalf of the ATLAS Upgrade Community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SLHC Hybrid</dc:title>
  <dc:creator>ashley</dc:creator>
  <cp:lastModifiedBy>Paul Dervan</cp:lastModifiedBy>
  <cp:revision>1093</cp:revision>
  <dcterms:created xsi:type="dcterms:W3CDTF">2008-01-23T14:16:00Z</dcterms:created>
  <dcterms:modified xsi:type="dcterms:W3CDTF">2011-09-14T07:58:25Z</dcterms:modified>
</cp:coreProperties>
</file>