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sldIdLst>
    <p:sldId id="575" r:id="rId2"/>
    <p:sldId id="667" r:id="rId3"/>
    <p:sldId id="669" r:id="rId4"/>
    <p:sldId id="666" r:id="rId5"/>
    <p:sldId id="643" r:id="rId6"/>
    <p:sldId id="645" r:id="rId7"/>
    <p:sldId id="587" r:id="rId8"/>
    <p:sldId id="647" r:id="rId9"/>
    <p:sldId id="649" r:id="rId10"/>
    <p:sldId id="650" r:id="rId11"/>
    <p:sldId id="656" r:id="rId12"/>
    <p:sldId id="657" r:id="rId13"/>
    <p:sldId id="652" r:id="rId14"/>
    <p:sldId id="653" r:id="rId15"/>
    <p:sldId id="654" r:id="rId16"/>
    <p:sldId id="660" r:id="rId17"/>
    <p:sldId id="658" r:id="rId18"/>
    <p:sldId id="659" r:id="rId19"/>
    <p:sldId id="663" r:id="rId20"/>
    <p:sldId id="664" r:id="rId21"/>
    <p:sldId id="661" r:id="rId22"/>
    <p:sldId id="662" r:id="rId23"/>
    <p:sldId id="668" r:id="rId24"/>
    <p:sldId id="670" r:id="rId2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66"/>
    <a:srgbClr val="DDDDDD"/>
    <a:srgbClr val="FFFF66"/>
    <a:srgbClr val="00CCFF"/>
    <a:srgbClr val="800000"/>
    <a:srgbClr val="57D557"/>
    <a:srgbClr val="33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5254" autoAdjust="0"/>
  </p:normalViewPr>
  <p:slideViewPr>
    <p:cSldViewPr snapToGrid="0">
      <p:cViewPr varScale="1">
        <p:scale>
          <a:sx n="74" d="100"/>
          <a:sy n="74" d="100"/>
        </p:scale>
        <p:origin x="-876" y="-90"/>
      </p:cViewPr>
      <p:guideLst>
        <p:guide orient="horz" pos="2166"/>
        <p:guide pos="2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75" d="100"/>
        <a:sy n="75" d="100"/>
      </p:scale>
      <p:origin x="0" y="594"/>
    </p:cViewPr>
  </p:sorterViewPr>
  <p:notesViewPr>
    <p:cSldViewPr snapToGrid="0">
      <p:cViewPr varScale="1">
        <p:scale>
          <a:sx n="52" d="100"/>
          <a:sy n="52" d="100"/>
        </p:scale>
        <p:origin x="-2628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BE972394-3CC7-46B9-9F80-0457EFD3ECC2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31F05-FA6D-4A26-A218-5470F765F32F}" type="slidenum">
              <a:rPr lang="en-US"/>
              <a:pPr/>
              <a:t>1</a:t>
            </a:fld>
            <a:endParaRPr lang="en-US"/>
          </a:p>
        </p:txBody>
      </p:sp>
      <p:sp>
        <p:nvSpPr>
          <p:cNvPr id="58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</p:spPr>
        <p:txBody>
          <a:bodyPr/>
          <a:lstStyle/>
          <a:p>
            <a:r>
              <a:rPr lang="it-IT" dirty="0" smtClean="0"/>
              <a:t>B</a:t>
            </a:r>
            <a:endParaRPr lang="it-I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94EA4C-41C3-4321-B13D-3398D7BEF2D0}" type="slidenum">
              <a:rPr lang="en-US"/>
              <a:pPr/>
              <a:t>5</a:t>
            </a:fld>
            <a:endParaRPr lang="en-US"/>
          </a:p>
        </p:txBody>
      </p:sp>
      <p:sp>
        <p:nvSpPr>
          <p:cNvPr id="881666" name="Rectangle 3"/>
          <p:cNvSpPr txBox="1">
            <a:spLocks noGrp="1" noChangeArrowheads="1"/>
          </p:cNvSpPr>
          <p:nvPr/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algn="r" defTabSz="990600"/>
            <a:r>
              <a:rPr lang="it-IT" sz="1300"/>
              <a:t>24 Novembre 2008</a:t>
            </a:r>
          </a:p>
        </p:txBody>
      </p:sp>
      <p:sp>
        <p:nvSpPr>
          <p:cNvPr id="881667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/>
            <a:fld id="{0A4107AB-C5F5-43C3-AA0E-8BB1946C4441}" type="slidenum">
              <a:rPr lang="it-IT" sz="1300"/>
              <a:pPr algn="r" defTabSz="990600"/>
              <a:t>5</a:t>
            </a:fld>
            <a:endParaRPr lang="it-IT" sz="1300"/>
          </a:p>
        </p:txBody>
      </p:sp>
      <p:sp>
        <p:nvSpPr>
          <p:cNvPr id="8816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816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</p:spPr>
        <p:txBody>
          <a:bodyPr/>
          <a:lstStyle/>
          <a:p>
            <a:r>
              <a:rPr lang="it-IT" dirty="0" smtClean="0"/>
              <a:t>B</a:t>
            </a:r>
            <a:endParaRPr lang="it-IT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72394-3CC7-46B9-9F80-0457EFD3EC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The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hicam</a:t>
            </a:r>
            <a:r>
              <a:rPr lang="it-IT" baseline="0" dirty="0" smtClean="0"/>
              <a:t> camera </a:t>
            </a:r>
            <a:r>
              <a:rPr lang="it-IT" baseline="0" dirty="0" err="1" smtClean="0"/>
              <a:t>was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tested</a:t>
            </a:r>
            <a:r>
              <a:rPr lang="it-IT" baseline="0" dirty="0" smtClean="0"/>
              <a:t> in </a:t>
            </a:r>
            <a:r>
              <a:rPr lang="it-IT" baseline="0" dirty="0" err="1" smtClean="0"/>
              <a:t>differents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reserch</a:t>
            </a:r>
            <a:r>
              <a:rPr lang="it-IT" baseline="0" dirty="0" smtClean="0"/>
              <a:t> </a:t>
            </a:r>
            <a:r>
              <a:rPr lang="it-IT" baseline="0" dirty="0" err="1" smtClean="0"/>
              <a:t>fields</a:t>
            </a:r>
            <a:r>
              <a:rPr lang="it-IT" baseline="0" dirty="0" smtClean="0"/>
              <a:t> and the </a:t>
            </a:r>
            <a:r>
              <a:rPr lang="it-IT" baseline="0" dirty="0" err="1" smtClean="0"/>
              <a:t>obtained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result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be</a:t>
            </a:r>
            <a:r>
              <a:rPr lang="it-IT" baseline="0" dirty="0" smtClean="0"/>
              <a:t>  </a:t>
            </a:r>
            <a:r>
              <a:rPr lang="it-IT" baseline="0" dirty="0" err="1" smtClean="0"/>
              <a:t>presented</a:t>
            </a:r>
            <a:r>
              <a:rPr lang="it-IT" baseline="0" dirty="0" smtClean="0"/>
              <a:t> on </a:t>
            </a:r>
            <a:r>
              <a:rPr lang="it-IT" baseline="0" dirty="0" err="1" smtClean="0"/>
              <a:t>Thursday</a:t>
            </a:r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72394-3CC7-46B9-9F80-0457EFD3ECC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1395412" y="6437313"/>
            <a:ext cx="4090987" cy="3302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+mn-lt"/>
              </a:defRPr>
            </a:lvl1pPr>
          </a:lstStyle>
          <a:p>
            <a:r>
              <a:rPr lang="en-US"/>
              <a:t>NSS-MIC 2010, Knoxville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1395412" y="6437313"/>
            <a:ext cx="4090987" cy="330200"/>
          </a:xfrm>
          <a:prstGeom prst="rect">
            <a:avLst/>
          </a:prstGeom>
        </p:spPr>
        <p:txBody>
          <a:bodyPr/>
          <a:lstStyle>
            <a:lvl1pPr>
              <a:defRPr b="0">
                <a:latin typeface="+mn-lt"/>
              </a:defRPr>
            </a:lvl1pPr>
          </a:lstStyle>
          <a:p>
            <a:r>
              <a:rPr lang="en-US"/>
              <a:t>NSS-MIC 2010, Knoxville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Documento_di_Microsoft_Office_Word_97_-_20031.doc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580615" name="Line 7"/>
          <p:cNvSpPr>
            <a:spLocks noChangeShapeType="1"/>
          </p:cNvSpPr>
          <p:nvPr userDrawn="1"/>
        </p:nvSpPr>
        <p:spPr bwMode="auto">
          <a:xfrm>
            <a:off x="238125" y="6253163"/>
            <a:ext cx="8640763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80616" name="Object 8"/>
          <p:cNvGraphicFramePr>
            <a:graphicFrameLocks noChangeAspect="1"/>
          </p:cNvGraphicFramePr>
          <p:nvPr/>
        </p:nvGraphicFramePr>
        <p:xfrm>
          <a:off x="190500" y="6297613"/>
          <a:ext cx="528638" cy="561975"/>
        </p:xfrm>
        <a:graphic>
          <a:graphicData uri="http://schemas.openxmlformats.org/presentationml/2006/ole">
            <p:oleObj spid="_x0000_s580616" name="Documento" r:id="rId14" imgW="876960" imgH="934560" progId="Word.Document.8">
              <p:embed/>
            </p:oleObj>
          </a:graphicData>
        </a:graphic>
      </p:graphicFrame>
      <p:sp>
        <p:nvSpPr>
          <p:cNvPr id="580617" name="Rectangle 9"/>
          <p:cNvSpPr>
            <a:spLocks noChangeArrowheads="1"/>
          </p:cNvSpPr>
          <p:nvPr userDrawn="1"/>
        </p:nvSpPr>
        <p:spPr bwMode="auto">
          <a:xfrm>
            <a:off x="5019675" y="626745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it-IT" sz="1400" b="1">
              <a:solidFill>
                <a:srgbClr val="FF00FF"/>
              </a:solidFill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1023556" y="6400737"/>
            <a:ext cx="40909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Verdana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PSD9,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Aberystwyth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UK, 15 Sept. 2011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4870704" y="6327648"/>
            <a:ext cx="263956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1" dirty="0">
                <a:solidFill>
                  <a:schemeClr val="tx2"/>
                </a:solidFill>
              </a:rPr>
              <a:t>carlo.fiorini@polimi.it</a:t>
            </a:r>
          </a:p>
          <a:p>
            <a:r>
              <a:rPr lang="en-US" sz="1400" b="1" dirty="0" err="1">
                <a:solidFill>
                  <a:schemeClr val="tx2"/>
                </a:solidFill>
              </a:rPr>
              <a:t>Politecnico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US" sz="1400" b="1" dirty="0" err="1">
                <a:solidFill>
                  <a:schemeClr val="tx2"/>
                </a:solidFill>
              </a:rPr>
              <a:t>di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US" sz="1400" b="1" dirty="0" smtClean="0">
                <a:solidFill>
                  <a:schemeClr val="tx2"/>
                </a:solidFill>
              </a:rPr>
              <a:t>Milano, Italy</a:t>
            </a:r>
            <a:endParaRPr lang="en-US" sz="1400" b="1" dirty="0">
              <a:solidFill>
                <a:srgbClr val="FF00FF"/>
              </a:solidFill>
            </a:endParaRPr>
          </a:p>
        </p:txBody>
      </p:sp>
      <p:grpSp>
        <p:nvGrpSpPr>
          <p:cNvPr id="13" name="Gruppo 12"/>
          <p:cNvGrpSpPr/>
          <p:nvPr userDrawn="1"/>
        </p:nvGrpSpPr>
        <p:grpSpPr>
          <a:xfrm>
            <a:off x="7839456" y="6300000"/>
            <a:ext cx="1060260" cy="504000"/>
            <a:chOff x="4913376" y="4212000"/>
            <a:chExt cx="1060260" cy="504000"/>
          </a:xfrm>
        </p:grpSpPr>
        <p:pic>
          <p:nvPicPr>
            <p:cNvPr id="580618" name="Image 10" descr="LogoIBAvert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913376" y="4212000"/>
              <a:ext cx="510720" cy="504000"/>
            </a:xfrm>
            <a:prstGeom prst="rect">
              <a:avLst/>
            </a:prstGeom>
            <a:noFill/>
          </p:spPr>
        </p:pic>
        <p:pic>
          <p:nvPicPr>
            <p:cNvPr id="2" name="Image 5" descr="LogoULBbleu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69636" y="4212000"/>
              <a:ext cx="504000" cy="504000"/>
            </a:xfrm>
            <a:prstGeom prst="rect">
              <a:avLst/>
            </a:prstGeom>
            <a:noFill/>
          </p:spPr>
        </p:pic>
      </p:grpSp>
      <p:sp>
        <p:nvSpPr>
          <p:cNvPr id="580619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457200" y="1895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88258" y="123926"/>
            <a:ext cx="871369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Development of a camera for imaging of prompt gamma rays in measurements of proton beam range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70457" y="1663762"/>
            <a:ext cx="8718997" cy="247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1800" dirty="0" smtClean="0">
                <a:solidFill>
                  <a:schemeClr val="accent2"/>
                </a:solidFill>
              </a:rPr>
              <a:t>P.Busca</a:t>
            </a:r>
            <a:r>
              <a:rPr lang="it-IT" sz="1800" baseline="30000" dirty="0" smtClean="0">
                <a:solidFill>
                  <a:schemeClr val="accent2"/>
                </a:solidFill>
              </a:rPr>
              <a:t>1,2</a:t>
            </a:r>
            <a:r>
              <a:rPr lang="it-IT" sz="1800" dirty="0" smtClean="0">
                <a:solidFill>
                  <a:schemeClr val="accent2"/>
                </a:solidFill>
              </a:rPr>
              <a:t>, </a:t>
            </a:r>
            <a:r>
              <a:rPr lang="it-IT" sz="1800" u="sng" dirty="0" smtClean="0">
                <a:solidFill>
                  <a:schemeClr val="accent2"/>
                </a:solidFill>
              </a:rPr>
              <a:t>C.Fiorini</a:t>
            </a:r>
            <a:r>
              <a:rPr lang="it-IT" sz="1800" baseline="30000" dirty="0" smtClean="0">
                <a:solidFill>
                  <a:schemeClr val="accent2"/>
                </a:solidFill>
              </a:rPr>
              <a:t>1,2</a:t>
            </a:r>
            <a:r>
              <a:rPr lang="it-IT" sz="1800" dirty="0" smtClean="0">
                <a:solidFill>
                  <a:schemeClr val="accent2"/>
                </a:solidFill>
              </a:rPr>
              <a:t>, R.Peloso</a:t>
            </a:r>
            <a:r>
              <a:rPr lang="it-IT" sz="1800" baseline="30000" dirty="0" smtClean="0">
                <a:solidFill>
                  <a:schemeClr val="accent2"/>
                </a:solidFill>
              </a:rPr>
              <a:t>1,2</a:t>
            </a:r>
            <a:r>
              <a:rPr lang="it-IT" sz="1800" dirty="0" smtClean="0">
                <a:solidFill>
                  <a:schemeClr val="accent2"/>
                </a:solidFill>
              </a:rPr>
              <a:t>, M.Basilavecchia</a:t>
            </a:r>
            <a:r>
              <a:rPr lang="it-IT" sz="1800" baseline="30000" dirty="0" smtClean="0">
                <a:solidFill>
                  <a:schemeClr val="accent2"/>
                </a:solidFill>
              </a:rPr>
              <a:t>3</a:t>
            </a:r>
            <a:r>
              <a:rPr lang="it-IT" sz="1800" dirty="0" smtClean="0">
                <a:solidFill>
                  <a:schemeClr val="accent2"/>
                </a:solidFill>
              </a:rPr>
              <a:t>, T.Frizzi</a:t>
            </a:r>
            <a:r>
              <a:rPr lang="it-IT" sz="1800" baseline="30000" dirty="0" smtClean="0">
                <a:solidFill>
                  <a:schemeClr val="accent2"/>
                </a:solidFill>
              </a:rPr>
              <a:t>3</a:t>
            </a:r>
            <a:r>
              <a:rPr lang="it-IT" sz="1800" dirty="0" smtClean="0">
                <a:solidFill>
                  <a:schemeClr val="accent2"/>
                </a:solidFill>
              </a:rPr>
              <a:t>, D. Prieels</a:t>
            </a:r>
            <a:r>
              <a:rPr lang="it-IT" sz="1800" baseline="30000" dirty="0" smtClean="0">
                <a:solidFill>
                  <a:schemeClr val="accent2"/>
                </a:solidFill>
              </a:rPr>
              <a:t>4</a:t>
            </a:r>
            <a:r>
              <a:rPr lang="it-IT" sz="1800" dirty="0" smtClean="0">
                <a:solidFill>
                  <a:schemeClr val="accent2"/>
                </a:solidFill>
              </a:rPr>
              <a:t>, </a:t>
            </a:r>
          </a:p>
          <a:p>
            <a:pPr>
              <a:spcBef>
                <a:spcPts val="600"/>
              </a:spcBef>
            </a:pPr>
            <a:r>
              <a:rPr lang="it-IT" sz="1800" dirty="0" smtClean="0">
                <a:solidFill>
                  <a:schemeClr val="accent2"/>
                </a:solidFill>
              </a:rPr>
              <a:t>J. Smeets</a:t>
            </a:r>
            <a:r>
              <a:rPr lang="it-IT" sz="1800" baseline="30000" dirty="0" smtClean="0">
                <a:solidFill>
                  <a:schemeClr val="accent2"/>
                </a:solidFill>
              </a:rPr>
              <a:t>5</a:t>
            </a:r>
            <a:r>
              <a:rPr lang="it-IT" sz="2000" baseline="30000" dirty="0" smtClean="0">
                <a:solidFill>
                  <a:schemeClr val="accent2"/>
                </a:solidFill>
              </a:rPr>
              <a:t>*</a:t>
            </a:r>
            <a:r>
              <a:rPr lang="it-IT" sz="1800" dirty="0" smtClean="0">
                <a:solidFill>
                  <a:schemeClr val="accent2"/>
                </a:solidFill>
              </a:rPr>
              <a:t>,  F. Stichelbaut</a:t>
            </a:r>
            <a:r>
              <a:rPr lang="it-IT" sz="1800" baseline="30000" dirty="0" smtClean="0">
                <a:solidFill>
                  <a:schemeClr val="accent2"/>
                </a:solidFill>
              </a:rPr>
              <a:t>4</a:t>
            </a:r>
            <a:r>
              <a:rPr lang="it-IT" sz="1800" dirty="0" smtClean="0">
                <a:solidFill>
                  <a:schemeClr val="accent2"/>
                </a:solidFill>
              </a:rPr>
              <a:t>,  A. Benilov</a:t>
            </a:r>
            <a:r>
              <a:rPr lang="it-IT" sz="1800" baseline="30000" dirty="0" smtClean="0">
                <a:solidFill>
                  <a:schemeClr val="accent2"/>
                </a:solidFill>
              </a:rPr>
              <a:t>4</a:t>
            </a:r>
            <a:r>
              <a:rPr lang="it-IT" sz="1800" dirty="0" smtClean="0">
                <a:solidFill>
                  <a:schemeClr val="accent2"/>
                </a:solidFill>
              </a:rPr>
              <a:t>, F. Roellinghoff</a:t>
            </a:r>
            <a:r>
              <a:rPr lang="it-IT" sz="1800" baseline="30000" dirty="0" smtClean="0">
                <a:solidFill>
                  <a:schemeClr val="accent2"/>
                </a:solidFill>
              </a:rPr>
              <a:t>4</a:t>
            </a:r>
            <a:endParaRPr lang="it-IT" sz="1800" dirty="0" smtClean="0">
              <a:solidFill>
                <a:schemeClr val="accent2"/>
              </a:solidFill>
            </a:endParaRPr>
          </a:p>
          <a:p>
            <a:pPr>
              <a:spcBef>
                <a:spcPts val="600"/>
              </a:spcBef>
            </a:pPr>
            <a:endParaRPr lang="it-IT" sz="1800" b="1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r>
              <a:rPr lang="it-IT" sz="1800" i="1" baseline="30000" dirty="0" smtClean="0">
                <a:solidFill>
                  <a:schemeClr val="accent2"/>
                </a:solidFill>
              </a:rPr>
              <a:t>1</a:t>
            </a:r>
            <a:r>
              <a:rPr lang="it-IT" sz="1800" i="1" dirty="0" smtClean="0">
                <a:solidFill>
                  <a:schemeClr val="accent2"/>
                </a:solidFill>
              </a:rPr>
              <a:t>Politecnico </a:t>
            </a:r>
            <a:r>
              <a:rPr lang="it-IT" sz="1800" i="1" dirty="0">
                <a:solidFill>
                  <a:schemeClr val="accent2"/>
                </a:solidFill>
              </a:rPr>
              <a:t>di Milano and INFN, Milano, Italy</a:t>
            </a:r>
          </a:p>
          <a:p>
            <a:pPr>
              <a:spcBef>
                <a:spcPts val="0"/>
              </a:spcBef>
            </a:pPr>
            <a:r>
              <a:rPr lang="it-IT" sz="1800" i="1" baseline="30000" dirty="0" smtClean="0">
                <a:solidFill>
                  <a:schemeClr val="accent2"/>
                </a:solidFill>
              </a:rPr>
              <a:t>2</a:t>
            </a:r>
            <a:r>
              <a:rPr lang="it-IT" sz="1800" i="1" dirty="0" smtClean="0">
                <a:solidFill>
                  <a:schemeClr val="accent2"/>
                </a:solidFill>
              </a:rPr>
              <a:t>XGLab, Milano, Italy</a:t>
            </a:r>
          </a:p>
          <a:p>
            <a:r>
              <a:rPr lang="en-US" sz="1800" i="1" baseline="30000" dirty="0" smtClean="0">
                <a:solidFill>
                  <a:schemeClr val="accent2"/>
                </a:solidFill>
              </a:rPr>
              <a:t>4</a:t>
            </a:r>
            <a:r>
              <a:rPr lang="en-US" sz="1800" i="1" dirty="0" smtClean="0">
                <a:solidFill>
                  <a:schemeClr val="accent2"/>
                </a:solidFill>
              </a:rPr>
              <a:t> Ion Beam Applications S.A., Louvain-la-</a:t>
            </a:r>
            <a:r>
              <a:rPr lang="en-US" sz="1800" i="1" dirty="0" err="1" smtClean="0">
                <a:solidFill>
                  <a:schemeClr val="accent2"/>
                </a:solidFill>
              </a:rPr>
              <a:t>Neuve</a:t>
            </a:r>
            <a:r>
              <a:rPr lang="en-US" sz="1800" i="1" dirty="0" smtClean="0">
                <a:solidFill>
                  <a:schemeClr val="accent2"/>
                </a:solidFill>
              </a:rPr>
              <a:t>, Belgium </a:t>
            </a:r>
            <a:endParaRPr lang="it-IT" sz="1800" i="1" dirty="0" smtClean="0">
              <a:solidFill>
                <a:schemeClr val="accent2"/>
              </a:solidFill>
            </a:endParaRPr>
          </a:p>
          <a:p>
            <a:r>
              <a:rPr lang="en-US" sz="1800" i="1" baseline="30000" dirty="0" smtClean="0">
                <a:solidFill>
                  <a:schemeClr val="accent2"/>
                </a:solidFill>
              </a:rPr>
              <a:t>5</a:t>
            </a:r>
            <a:r>
              <a:rPr lang="en-US" sz="1800" i="1" dirty="0" smtClean="0">
                <a:solidFill>
                  <a:schemeClr val="accent2"/>
                </a:solidFill>
              </a:rPr>
              <a:t> Department of Nuclear Metrology, </a:t>
            </a:r>
            <a:r>
              <a:rPr lang="en-US" sz="1800" i="1" dirty="0" err="1" smtClean="0">
                <a:solidFill>
                  <a:schemeClr val="accent2"/>
                </a:solidFill>
              </a:rPr>
              <a:t>Université</a:t>
            </a:r>
            <a:r>
              <a:rPr lang="en-US" sz="1800" i="1" dirty="0" smtClean="0">
                <a:solidFill>
                  <a:schemeClr val="accent2"/>
                </a:solidFill>
              </a:rPr>
              <a:t> </a:t>
            </a:r>
            <a:r>
              <a:rPr lang="en-US" sz="1800" i="1" dirty="0" err="1" smtClean="0">
                <a:solidFill>
                  <a:schemeClr val="accent2"/>
                </a:solidFill>
              </a:rPr>
              <a:t>Libre</a:t>
            </a:r>
            <a:r>
              <a:rPr lang="en-US" sz="1800" i="1" dirty="0" smtClean="0">
                <a:solidFill>
                  <a:schemeClr val="accent2"/>
                </a:solidFill>
              </a:rPr>
              <a:t> de </a:t>
            </a:r>
            <a:r>
              <a:rPr lang="en-US" sz="1800" i="1" dirty="0" err="1" smtClean="0">
                <a:solidFill>
                  <a:schemeClr val="accent2"/>
                </a:solidFill>
              </a:rPr>
              <a:t>Bruxelles</a:t>
            </a:r>
            <a:r>
              <a:rPr lang="en-US" sz="1800" i="1" dirty="0" smtClean="0">
                <a:solidFill>
                  <a:schemeClr val="accent2"/>
                </a:solidFill>
              </a:rPr>
              <a:t>, Brussels, Belgium</a:t>
            </a:r>
            <a:endParaRPr lang="it-IT" sz="1800" i="1" dirty="0" smtClean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</a:pPr>
            <a:endParaRPr lang="it-IT" sz="1800" i="1" dirty="0" smtClean="0">
              <a:solidFill>
                <a:schemeClr val="accent2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1972" y="4760254"/>
            <a:ext cx="8551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600" dirty="0" smtClean="0"/>
              <a:t> Work </a:t>
            </a:r>
            <a:r>
              <a:rPr lang="it-IT" sz="1600" dirty="0" err="1" smtClean="0"/>
              <a:t>supported</a:t>
            </a:r>
            <a:r>
              <a:rPr lang="it-IT" sz="1600" dirty="0" smtClean="0"/>
              <a:t> in part </a:t>
            </a:r>
            <a:r>
              <a:rPr lang="it-IT" sz="1600" dirty="0" err="1" smtClean="0"/>
              <a:t>by</a:t>
            </a:r>
            <a:r>
              <a:rPr lang="it-IT" sz="1600" dirty="0" smtClean="0"/>
              <a:t> the </a:t>
            </a:r>
            <a:r>
              <a:rPr lang="it-IT" sz="1600" dirty="0" err="1" smtClean="0"/>
              <a:t>European</a:t>
            </a:r>
            <a:r>
              <a:rPr lang="it-IT" sz="1600" dirty="0" smtClean="0"/>
              <a:t> </a:t>
            </a:r>
            <a:r>
              <a:rPr lang="it-IT" sz="1600" dirty="0" err="1" smtClean="0"/>
              <a:t>Union</a:t>
            </a:r>
            <a:r>
              <a:rPr lang="it-IT" sz="1600" dirty="0" smtClean="0"/>
              <a:t> </a:t>
            </a:r>
            <a:r>
              <a:rPr lang="it-IT" sz="1600" dirty="0" err="1" smtClean="0"/>
              <a:t>Seventh</a:t>
            </a:r>
            <a:r>
              <a:rPr lang="it-IT" sz="1600" dirty="0" smtClean="0"/>
              <a:t> </a:t>
            </a:r>
            <a:r>
              <a:rPr lang="it-IT" sz="1600" dirty="0" err="1" smtClean="0"/>
              <a:t>Framework</a:t>
            </a:r>
            <a:r>
              <a:rPr lang="it-IT" sz="1600" dirty="0" smtClean="0"/>
              <a:t> </a:t>
            </a:r>
            <a:r>
              <a:rPr lang="it-IT" sz="1600" dirty="0" err="1" smtClean="0"/>
              <a:t>Program</a:t>
            </a:r>
            <a:r>
              <a:rPr lang="it-IT" sz="1600" dirty="0" smtClean="0"/>
              <a:t> (FP7/2007-2013) under </a:t>
            </a:r>
            <a:r>
              <a:rPr lang="it-IT" sz="1600" dirty="0" err="1" smtClean="0"/>
              <a:t>grant</a:t>
            </a:r>
            <a:r>
              <a:rPr lang="it-IT" sz="1600" dirty="0" smtClean="0"/>
              <a:t> </a:t>
            </a:r>
            <a:r>
              <a:rPr lang="it-IT" sz="1600" dirty="0" err="1" smtClean="0"/>
              <a:t>agreements</a:t>
            </a:r>
            <a:r>
              <a:rPr lang="it-IT" sz="1600" dirty="0" smtClean="0"/>
              <a:t> </a:t>
            </a:r>
            <a:r>
              <a:rPr lang="it-IT" sz="1600" dirty="0" err="1" smtClean="0"/>
              <a:t>nos</a:t>
            </a:r>
            <a:r>
              <a:rPr lang="it-IT" sz="1600" dirty="0" smtClean="0"/>
              <a:t>. 241851 (ENVISION) and 264552 (ENTERVISION).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HICAM gamma detector </a:t>
            </a:r>
            <a:r>
              <a:rPr lang="it-IT" sz="1600" dirty="0" err="1" smtClean="0"/>
              <a:t>developed</a:t>
            </a:r>
            <a:r>
              <a:rPr lang="it-IT" sz="1600" dirty="0" smtClean="0"/>
              <a:t> </a:t>
            </a:r>
            <a:r>
              <a:rPr lang="it-IT" sz="1600" dirty="0" err="1" smtClean="0"/>
              <a:t>within</a:t>
            </a:r>
            <a:r>
              <a:rPr lang="it-IT" sz="1600" dirty="0" smtClean="0"/>
              <a:t> the EC </a:t>
            </a:r>
            <a:r>
              <a:rPr lang="it-IT" sz="1600" dirty="0" err="1" smtClean="0"/>
              <a:t>contract</a:t>
            </a:r>
            <a:r>
              <a:rPr lang="it-IT" sz="1600" dirty="0" smtClean="0"/>
              <a:t> n.</a:t>
            </a:r>
            <a:r>
              <a:rPr lang="en-GB" sz="1600" dirty="0" smtClean="0">
                <a:latin typeface="Tahoma" pitchFamily="34" charset="0"/>
              </a:rPr>
              <a:t>LSHC-CT-2006-037737</a:t>
            </a:r>
            <a:r>
              <a:rPr lang="it-IT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/>
              <a:t> *</a:t>
            </a:r>
            <a:r>
              <a:rPr lang="fr-BE" sz="1600" dirty="0" err="1" smtClean="0"/>
              <a:t>supported</a:t>
            </a:r>
            <a:r>
              <a:rPr lang="fr-BE" sz="1600" dirty="0" smtClean="0"/>
              <a:t> by the </a:t>
            </a:r>
            <a:r>
              <a:rPr lang="fr-BE" sz="1600" dirty="0" err="1" smtClean="0"/>
              <a:t>Belgian</a:t>
            </a:r>
            <a:r>
              <a:rPr lang="fr-BE" sz="1600" dirty="0" smtClean="0"/>
              <a:t> FNRS (aspirant)</a:t>
            </a:r>
            <a:endParaRPr lang="it-IT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95536" y="2276872"/>
            <a:ext cx="259228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483768" y="2420888"/>
            <a:ext cx="2088232" cy="21602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2132112" y="3284984"/>
            <a:ext cx="711696" cy="3516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e 6"/>
          <p:cNvSpPr/>
          <p:nvPr/>
        </p:nvSpPr>
        <p:spPr>
          <a:xfrm>
            <a:off x="2411760" y="342900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392203" y="2348880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/>
              <a:t>Camera FOV</a:t>
            </a:r>
            <a:endParaRPr lang="en-US" sz="2000" dirty="0"/>
          </a:p>
        </p:txBody>
      </p:sp>
      <p:cxnSp>
        <p:nvCxnSpPr>
          <p:cNvPr id="9" name="Connettore 2 8"/>
          <p:cNvCxnSpPr/>
          <p:nvPr/>
        </p:nvCxnSpPr>
        <p:spPr>
          <a:xfrm rot="5400000" flipH="1" flipV="1">
            <a:off x="1907704" y="3717032"/>
            <a:ext cx="64807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1547664" y="41490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414908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lead block</a:t>
            </a:r>
            <a:endParaRPr lang="en-US" dirty="0"/>
          </a:p>
        </p:txBody>
      </p:sp>
      <p:cxnSp>
        <p:nvCxnSpPr>
          <p:cNvPr id="12" name="Connettore 2 11"/>
          <p:cNvCxnSpPr/>
          <p:nvPr/>
        </p:nvCxnSpPr>
        <p:spPr>
          <a:xfrm rot="10800000">
            <a:off x="2123728" y="2996952"/>
            <a:ext cx="64807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rot="10800000">
            <a:off x="1475656" y="3501008"/>
            <a:ext cx="64807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395536" y="5301208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lead block thickness=3cm</a:t>
            </a:r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395536" y="1700808"/>
            <a:ext cx="4965398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dirty="0" smtClean="0"/>
              <a:t>Source: </a:t>
            </a:r>
            <a:r>
              <a:rPr lang="it-IT" baseline="30000" dirty="0" smtClean="0"/>
              <a:t>60</a:t>
            </a:r>
            <a:r>
              <a:rPr lang="it-IT" dirty="0" smtClean="0"/>
              <a:t>Co (1.17MeV, 1.33MeV)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5614397" y="5211056"/>
            <a:ext cx="252028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sz="1600" dirty="0" smtClean="0"/>
              <a:t>Area </a:t>
            </a:r>
            <a:r>
              <a:rPr lang="it-IT" sz="1600" dirty="0" err="1" smtClean="0"/>
              <a:t>considered</a:t>
            </a:r>
            <a:r>
              <a:rPr lang="it-IT" sz="1600" dirty="0" smtClean="0"/>
              <a:t> </a:t>
            </a:r>
            <a:r>
              <a:rPr lang="it-IT" sz="1600" dirty="0" err="1" smtClean="0"/>
              <a:t>for</a:t>
            </a:r>
            <a:r>
              <a:rPr lang="it-IT" sz="1600" dirty="0" smtClean="0"/>
              <a:t> </a:t>
            </a:r>
            <a:r>
              <a:rPr lang="it-IT" sz="1600" dirty="0" err="1" smtClean="0"/>
              <a:t>profile</a:t>
            </a:r>
            <a:r>
              <a:rPr lang="it-IT" sz="1600" dirty="0" smtClean="0"/>
              <a:t> </a:t>
            </a:r>
            <a:r>
              <a:rPr lang="it-IT" sz="1600" dirty="0" err="1" smtClean="0"/>
              <a:t>calculation</a:t>
            </a:r>
            <a:endParaRPr lang="it-IT" sz="16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6405" y="1754672"/>
            <a:ext cx="322980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ttore 2 17"/>
          <p:cNvCxnSpPr/>
          <p:nvPr/>
        </p:nvCxnSpPr>
        <p:spPr>
          <a:xfrm rot="5400000" flipH="1" flipV="1">
            <a:off x="7378593" y="4670996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6550501" y="2186720"/>
            <a:ext cx="72008" cy="21602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ttore 2 19"/>
          <p:cNvCxnSpPr/>
          <p:nvPr/>
        </p:nvCxnSpPr>
        <p:spPr>
          <a:xfrm rot="16200000" flipH="1">
            <a:off x="6229664" y="1793874"/>
            <a:ext cx="453337" cy="18833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5758413" y="962584"/>
            <a:ext cx="316835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t-IT" sz="1600" dirty="0" smtClean="0"/>
              <a:t>1D </a:t>
            </a:r>
            <a:r>
              <a:rPr lang="it-IT" sz="1600" dirty="0" err="1" smtClean="0"/>
              <a:t>profile</a:t>
            </a:r>
            <a:r>
              <a:rPr lang="it-IT" sz="1600" dirty="0" smtClean="0"/>
              <a:t> </a:t>
            </a:r>
            <a:r>
              <a:rPr lang="it-IT" sz="1600" dirty="0" err="1" smtClean="0"/>
              <a:t>calculation</a:t>
            </a:r>
            <a:r>
              <a:rPr lang="it-IT" sz="1600" dirty="0" smtClean="0"/>
              <a:t> </a:t>
            </a:r>
            <a:r>
              <a:rPr lang="it-IT" sz="1600" dirty="0" err="1" smtClean="0"/>
              <a:t>along</a:t>
            </a:r>
            <a:r>
              <a:rPr lang="it-IT" sz="1600" dirty="0" smtClean="0"/>
              <a:t> X:</a:t>
            </a:r>
          </a:p>
          <a:p>
            <a:pPr>
              <a:lnSpc>
                <a:spcPct val="80000"/>
              </a:lnSpc>
            </a:pPr>
            <a:r>
              <a:rPr lang="it-IT" sz="1600" dirty="0" err="1" smtClean="0"/>
              <a:t>integration</a:t>
            </a:r>
            <a:r>
              <a:rPr lang="it-IT" sz="1600" dirty="0" smtClean="0"/>
              <a:t> on the Y direction</a:t>
            </a:r>
          </a:p>
          <a:p>
            <a:pPr>
              <a:lnSpc>
                <a:spcPct val="80000"/>
              </a:lnSpc>
            </a:pPr>
            <a:r>
              <a:rPr lang="it-IT" sz="1600" dirty="0" smtClean="0"/>
              <a:t>(1mm </a:t>
            </a:r>
            <a:r>
              <a:rPr lang="it-IT" sz="1600" dirty="0" err="1" smtClean="0"/>
              <a:t>bin</a:t>
            </a:r>
            <a:r>
              <a:rPr lang="it-IT" sz="1600" dirty="0" smtClean="0"/>
              <a:t>)</a:t>
            </a:r>
            <a:endParaRPr lang="it-IT" sz="1600" dirty="0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25003" y="274318"/>
            <a:ext cx="39924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Laboratory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characterization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of</a:t>
            </a:r>
            <a:r>
              <a:rPr lang="it-IT" dirty="0" smtClean="0">
                <a:solidFill>
                  <a:srgbClr val="FF0000"/>
                </a:solidFill>
              </a:rPr>
              <a:t> the camera</a:t>
            </a:r>
          </a:p>
        </p:txBody>
      </p:sp>
      <p:cxnSp>
        <p:nvCxnSpPr>
          <p:cNvPr id="24" name="Connettore 2 23"/>
          <p:cNvCxnSpPr/>
          <p:nvPr/>
        </p:nvCxnSpPr>
        <p:spPr>
          <a:xfrm rot="5400000" flipH="1" flipV="1">
            <a:off x="3843550" y="3509493"/>
            <a:ext cx="3310664" cy="794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5112914" y="215077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cxnSp>
        <p:nvCxnSpPr>
          <p:cNvPr id="27" name="Connettore 2 26"/>
          <p:cNvCxnSpPr/>
          <p:nvPr/>
        </p:nvCxnSpPr>
        <p:spPr>
          <a:xfrm>
            <a:off x="5187245" y="4982771"/>
            <a:ext cx="3531752" cy="1353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8291850" y="500773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0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034" y="399245"/>
            <a:ext cx="7756679" cy="546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4739423" y="772735"/>
            <a:ext cx="4172755" cy="4932609"/>
            <a:chOff x="4971245" y="502276"/>
            <a:chExt cx="4172755" cy="493260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5897"/>
            <a:stretch>
              <a:fillRect/>
            </a:stretch>
          </p:blipFill>
          <p:spPr bwMode="auto">
            <a:xfrm>
              <a:off x="5063854" y="502276"/>
              <a:ext cx="4080146" cy="4932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ttangolo 11"/>
            <p:cNvSpPr/>
            <p:nvPr/>
          </p:nvSpPr>
          <p:spPr>
            <a:xfrm>
              <a:off x="7408737" y="2462670"/>
              <a:ext cx="150714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600" dirty="0" err="1" smtClean="0">
                  <a:latin typeface="+mj-lt"/>
                  <a:cs typeface="Times New Roman" pitchFamily="18" charset="0"/>
                </a:rPr>
                <a:t>slit</a:t>
              </a:r>
              <a:r>
                <a:rPr lang="it-IT" sz="1600" dirty="0" smtClean="0">
                  <a:latin typeface="+mj-lt"/>
                  <a:cs typeface="Times New Roman" pitchFamily="18" charset="0"/>
                </a:rPr>
                <a:t> </a:t>
              </a:r>
              <a:r>
                <a:rPr lang="it-IT" sz="1600" dirty="0" err="1" smtClean="0">
                  <a:latin typeface="+mj-lt"/>
                  <a:cs typeface="Times New Roman" pitchFamily="18" charset="0"/>
                </a:rPr>
                <a:t>collimator</a:t>
              </a:r>
              <a:r>
                <a:rPr lang="it-IT" sz="1600" dirty="0" smtClean="0">
                  <a:latin typeface="+mj-lt"/>
                  <a:cs typeface="Times New Roman" pitchFamily="18" charset="0"/>
                </a:rPr>
                <a:t> </a:t>
              </a:r>
            </a:p>
            <a:p>
              <a:r>
                <a:rPr lang="it-IT" sz="1600" dirty="0" smtClean="0">
                  <a:latin typeface="+mj-lt"/>
                  <a:cs typeface="Times New Roman" pitchFamily="18" charset="0"/>
                </a:rPr>
                <a:t>opening: </a:t>
              </a:r>
              <a:r>
                <a:rPr lang="it-IT" sz="1600" b="1" dirty="0" smtClean="0">
                  <a:latin typeface="+mj-lt"/>
                  <a:cs typeface="Times New Roman" pitchFamily="18" charset="0"/>
                </a:rPr>
                <a:t>6mm</a:t>
              </a:r>
              <a:endParaRPr lang="it-IT" sz="1600" b="1" dirty="0">
                <a:latin typeface="+mj-lt"/>
              </a:endParaRPr>
            </a:p>
          </p:txBody>
        </p:sp>
        <p:sp>
          <p:nvSpPr>
            <p:cNvPr id="10" name="Rettangolo 9"/>
            <p:cNvSpPr/>
            <p:nvPr/>
          </p:nvSpPr>
          <p:spPr>
            <a:xfrm>
              <a:off x="4971245" y="1622738"/>
              <a:ext cx="463640" cy="5409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5007735" y="4827431"/>
              <a:ext cx="463640" cy="5409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" name="Immagine 1" descr="schema.t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426" y="1700012"/>
            <a:ext cx="4950235" cy="324548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02277" y="167424"/>
            <a:ext cx="4172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Proton range measurements: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experimental set-up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rot="5400000">
            <a:off x="2665927" y="2459865"/>
            <a:ext cx="141667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000771" y="141667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 beam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Carlo\IBA\misure\Essen 27-29 maggio 2011\foto\CIMG0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712" y="405875"/>
            <a:ext cx="7143194" cy="5357395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4839554" y="5071993"/>
            <a:ext cx="22343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PMMA target</a:t>
            </a:r>
            <a:endParaRPr lang="en-GB" sz="2400" dirty="0">
              <a:solidFill>
                <a:srgbClr val="FFFF0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 rot="10800000" flipV="1">
            <a:off x="6049289" y="3170982"/>
            <a:ext cx="1209734" cy="948600"/>
          </a:xfrm>
          <a:prstGeom prst="straightConnector1">
            <a:avLst/>
          </a:prstGeom>
          <a:ln w="57150">
            <a:solidFill>
              <a:srgbClr val="FF0000">
                <a:alpha val="49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6654156" y="3516620"/>
            <a:ext cx="1241186" cy="99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proton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beam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912531" y="3856622"/>
            <a:ext cx="22523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slit collimator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52848" y="2251741"/>
            <a:ext cx="1454629" cy="99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HICAM</a:t>
            </a:r>
          </a:p>
          <a:p>
            <a:r>
              <a:rPr lang="en-GB" sz="2400" dirty="0" smtClean="0">
                <a:solidFill>
                  <a:srgbClr val="FFFF00"/>
                </a:solidFill>
              </a:rPr>
              <a:t>camera</a:t>
            </a:r>
            <a:endParaRPr lang="en-GB" sz="2400" dirty="0">
              <a:solidFill>
                <a:srgbClr val="FFFF00"/>
              </a:solidFill>
            </a:endParaRPr>
          </a:p>
        </p:txBody>
      </p:sp>
      <p:cxnSp>
        <p:nvCxnSpPr>
          <p:cNvPr id="11" name="Connettore 2 10"/>
          <p:cNvCxnSpPr/>
          <p:nvPr/>
        </p:nvCxnSpPr>
        <p:spPr>
          <a:xfrm rot="10800000">
            <a:off x="4580325" y="3170982"/>
            <a:ext cx="950506" cy="606773"/>
          </a:xfrm>
          <a:prstGeom prst="straightConnector1">
            <a:avLst/>
          </a:prstGeom>
          <a:ln w="57150">
            <a:solidFill>
              <a:schemeClr val="tx2">
                <a:lumMod val="75000"/>
                <a:alpha val="54000"/>
              </a:schemeClr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098783" y="2911753"/>
            <a:ext cx="1133387" cy="62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Symbol" pitchFamily="18" charset="2"/>
              </a:rPr>
              <a:t>g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-rays</a:t>
            </a:r>
            <a:endParaRPr lang="en-GB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919818" y="747488"/>
            <a:ext cx="19893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electronics</a:t>
            </a:r>
            <a:endParaRPr lang="en-GB" sz="2400" dirty="0">
              <a:solidFill>
                <a:srgbClr val="FFFF00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2588654" y="1081825"/>
            <a:ext cx="566670" cy="25757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1982779" y="2674903"/>
            <a:ext cx="698034" cy="172577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2814756" y="3580327"/>
            <a:ext cx="572391" cy="433979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942" y="788780"/>
            <a:ext cx="7226659" cy="528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2498501" y="206063"/>
            <a:ext cx="3934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Measured energy spectrum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6" name="Connettore 1 5"/>
          <p:cNvCxnSpPr/>
          <p:nvPr/>
        </p:nvCxnSpPr>
        <p:spPr>
          <a:xfrm rot="16200000" flipV="1">
            <a:off x="573110" y="3319151"/>
            <a:ext cx="4842456" cy="12878"/>
          </a:xfrm>
          <a:prstGeom prst="line">
            <a:avLst/>
          </a:prstGeom>
          <a:ln w="28575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 rot="16200000" flipV="1">
            <a:off x="1987639" y="3304125"/>
            <a:ext cx="4842456" cy="12878"/>
          </a:xfrm>
          <a:prstGeom prst="line">
            <a:avLst/>
          </a:prstGeom>
          <a:ln w="28575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rot="16200000" flipV="1">
            <a:off x="2028424" y="2378993"/>
            <a:ext cx="811369" cy="15454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047742" y="2861951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CC"/>
                </a:solidFill>
              </a:rPr>
              <a:t>LYSO</a:t>
            </a:r>
          </a:p>
          <a:p>
            <a:r>
              <a:rPr lang="en-GB" sz="1600" dirty="0" smtClean="0">
                <a:solidFill>
                  <a:srgbClr val="3333CC"/>
                </a:solidFill>
              </a:rPr>
              <a:t>background</a:t>
            </a:r>
            <a:endParaRPr lang="en-GB" sz="1600" dirty="0">
              <a:solidFill>
                <a:srgbClr val="3333CC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>
            <a:off x="3103808" y="3919343"/>
            <a:ext cx="1184857" cy="0"/>
          </a:xfrm>
          <a:prstGeom prst="straightConnector1">
            <a:avLst/>
          </a:prstGeom>
          <a:ln w="28575">
            <a:solidFill>
              <a:srgbClr val="3333CC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2989793" y="4026921"/>
            <a:ext cx="17940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3333CC"/>
                </a:solidFill>
              </a:rPr>
              <a:t>3-7MeV</a:t>
            </a:r>
          </a:p>
          <a:p>
            <a:r>
              <a:rPr lang="en-GB" sz="2000" dirty="0" smtClean="0">
                <a:solidFill>
                  <a:srgbClr val="3333CC"/>
                </a:solidFill>
              </a:rPr>
              <a:t>range</a:t>
            </a:r>
          </a:p>
          <a:p>
            <a:r>
              <a:rPr lang="en-GB" sz="2000" dirty="0" smtClean="0">
                <a:solidFill>
                  <a:srgbClr val="3333CC"/>
                </a:solidFill>
              </a:rPr>
              <a:t>used in </a:t>
            </a:r>
          </a:p>
          <a:p>
            <a:r>
              <a:rPr lang="en-GB" sz="2000" dirty="0" smtClean="0">
                <a:solidFill>
                  <a:srgbClr val="3333CC"/>
                </a:solidFill>
              </a:rPr>
              <a:t>reconstruction</a:t>
            </a:r>
            <a:endParaRPr lang="en-GB" sz="20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6586685" y="51516"/>
            <a:ext cx="2282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dirty="0" err="1" smtClean="0">
                <a:latin typeface="+mn-lt"/>
              </a:rPr>
              <a:t>Beam</a:t>
            </a:r>
            <a:r>
              <a:rPr lang="it-IT" sz="1600" dirty="0" smtClean="0">
                <a:latin typeface="+mn-lt"/>
              </a:rPr>
              <a:t> </a:t>
            </a:r>
            <a:r>
              <a:rPr lang="it-IT" sz="1600" dirty="0" err="1" smtClean="0">
                <a:latin typeface="+mn-lt"/>
              </a:rPr>
              <a:t>energy</a:t>
            </a:r>
            <a:r>
              <a:rPr lang="it-IT" sz="1600" dirty="0" smtClean="0">
                <a:latin typeface="+mn-lt"/>
              </a:rPr>
              <a:t>: 160MeV</a:t>
            </a:r>
            <a:endParaRPr lang="it-IT" sz="1600" dirty="0">
              <a:latin typeface="+mn-lt"/>
            </a:endParaRPr>
          </a:p>
        </p:txBody>
      </p:sp>
      <p:grpSp>
        <p:nvGrpSpPr>
          <p:cNvPr id="21" name="Gruppo 20"/>
          <p:cNvGrpSpPr>
            <a:grpSpLocks noChangeAspect="1"/>
          </p:cNvGrpSpPr>
          <p:nvPr/>
        </p:nvGrpSpPr>
        <p:grpSpPr>
          <a:xfrm>
            <a:off x="4919729" y="476516"/>
            <a:ext cx="4211500" cy="2987854"/>
            <a:chOff x="4919730" y="463639"/>
            <a:chExt cx="4049522" cy="287293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5407"/>
            <a:stretch>
              <a:fillRect/>
            </a:stretch>
          </p:blipFill>
          <p:spPr bwMode="auto">
            <a:xfrm>
              <a:off x="4919730" y="463639"/>
              <a:ext cx="4049522" cy="2872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CasellaDiTesto 11"/>
            <p:cNvSpPr txBox="1"/>
            <p:nvPr/>
          </p:nvSpPr>
          <p:spPr>
            <a:xfrm>
              <a:off x="5576553" y="1996226"/>
              <a:ext cx="2909638" cy="887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/>
                <a:t>slits closed </a:t>
              </a:r>
            </a:p>
            <a:p>
              <a:r>
                <a:rPr lang="en-GB" sz="1800" dirty="0" smtClean="0"/>
                <a:t>(neutrons + uncorrelated photons)</a:t>
              </a:r>
              <a:endParaRPr lang="en-GB" sz="1800" dirty="0"/>
            </a:p>
          </p:txBody>
        </p:sp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 t="5782" b="2152"/>
          <a:stretch>
            <a:fillRect/>
          </a:stretch>
        </p:blipFill>
        <p:spPr bwMode="auto">
          <a:xfrm>
            <a:off x="3326586" y="3541690"/>
            <a:ext cx="3860903" cy="266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Connettore 2 13"/>
          <p:cNvCxnSpPr/>
          <p:nvPr/>
        </p:nvCxnSpPr>
        <p:spPr>
          <a:xfrm rot="10800000" flipV="1">
            <a:off x="5486403" y="4417453"/>
            <a:ext cx="1493947" cy="2704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7006106" y="3940935"/>
            <a:ext cx="19704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central profile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is fitted and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monitored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while moving the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target (and the Bragg-peak)</a:t>
            </a:r>
            <a:endParaRPr lang="en-GB" sz="1800" dirty="0">
              <a:solidFill>
                <a:srgbClr val="FF0000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412124" y="566671"/>
            <a:ext cx="4095482" cy="2869640"/>
            <a:chOff x="412124" y="476518"/>
            <a:chExt cx="4095482" cy="286964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6576"/>
            <a:stretch>
              <a:fillRect/>
            </a:stretch>
          </p:blipFill>
          <p:spPr bwMode="auto">
            <a:xfrm>
              <a:off x="412124" y="476518"/>
              <a:ext cx="4095482" cy="2869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CasellaDiTesto 15"/>
            <p:cNvSpPr txBox="1"/>
            <p:nvPr/>
          </p:nvSpPr>
          <p:spPr>
            <a:xfrm>
              <a:off x="1047358" y="2120847"/>
              <a:ext cx="10406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camera</a:t>
              </a:r>
            </a:p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position </a:t>
              </a:r>
            </a:p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- 4cm</a:t>
              </a:r>
              <a:endParaRPr lang="en-GB" sz="1600" b="1" dirty="0">
                <a:solidFill>
                  <a:srgbClr val="3333CC"/>
                </a:solidFill>
              </a:endParaRP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1955708" y="2125329"/>
              <a:ext cx="10390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0000"/>
                  </a:solidFill>
                </a:rPr>
                <a:t>camera</a:t>
              </a:r>
            </a:p>
            <a:p>
              <a:pPr algn="ctr"/>
              <a:r>
                <a:rPr lang="en-GB" sz="1600" b="1" dirty="0" err="1" smtClean="0">
                  <a:solidFill>
                    <a:srgbClr val="FF0000"/>
                  </a:solidFill>
                </a:rPr>
                <a:t>centered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912647" y="2092943"/>
              <a:ext cx="10406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camera</a:t>
              </a:r>
            </a:p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position </a:t>
              </a:r>
            </a:p>
            <a:p>
              <a:pPr algn="ctr"/>
              <a:r>
                <a:rPr lang="en-GB" sz="1600" b="1" dirty="0" smtClean="0">
                  <a:solidFill>
                    <a:srgbClr val="3333CC"/>
                  </a:solidFill>
                </a:rPr>
                <a:t>+ 4cm</a:t>
              </a:r>
              <a:endParaRPr lang="en-GB" sz="1600" b="1" dirty="0">
                <a:solidFill>
                  <a:srgbClr val="3333CC"/>
                </a:solidFill>
              </a:endParaRPr>
            </a:p>
          </p:txBody>
        </p:sp>
      </p:grpSp>
      <p:sp>
        <p:nvSpPr>
          <p:cNvPr id="22" name="CasellaDiTesto 21"/>
          <p:cNvSpPr txBox="1"/>
          <p:nvPr/>
        </p:nvSpPr>
        <p:spPr>
          <a:xfrm>
            <a:off x="3181081" y="0"/>
            <a:ext cx="263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Measured profiles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471888" y="365236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subtraction</a:t>
            </a:r>
            <a:endParaRPr lang="en-GB" sz="1800" dirty="0"/>
          </a:p>
        </p:txBody>
      </p:sp>
      <p:pic>
        <p:nvPicPr>
          <p:cNvPr id="24" name="Image 1" descr="E:\Julien SMEETS\Desktop\SelectedCounts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183" y="3490175"/>
            <a:ext cx="3438660" cy="271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759853" y="5525037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simulation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82958" y="171607"/>
            <a:ext cx="8229600" cy="5111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100MeV protons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244698" y="695460"/>
            <a:ext cx="4100230" cy="3245488"/>
            <a:chOff x="450760" y="772733"/>
            <a:chExt cx="4100230" cy="3245488"/>
          </a:xfrm>
        </p:grpSpPr>
        <p:pic>
          <p:nvPicPr>
            <p:cNvPr id="4" name="Immagine 3" descr="schema.tif"/>
            <p:cNvPicPr/>
            <p:nvPr/>
          </p:nvPicPr>
          <p:blipFill>
            <a:blip r:embed="rId2" cstate="print"/>
            <a:srcRect l="17171"/>
            <a:stretch>
              <a:fillRect/>
            </a:stretch>
          </p:blipFill>
          <p:spPr>
            <a:xfrm>
              <a:off x="450760" y="772733"/>
              <a:ext cx="4100230" cy="3245488"/>
            </a:xfrm>
            <a:prstGeom prst="rect">
              <a:avLst/>
            </a:prstGeom>
          </p:spPr>
        </p:pic>
        <p:cxnSp>
          <p:nvCxnSpPr>
            <p:cNvPr id="6" name="Connettore 2 5"/>
            <p:cNvCxnSpPr/>
            <p:nvPr/>
          </p:nvCxnSpPr>
          <p:spPr>
            <a:xfrm rot="5400000">
              <a:off x="2588653" y="2923504"/>
              <a:ext cx="43788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/>
            <p:cNvCxnSpPr/>
            <p:nvPr/>
          </p:nvCxnSpPr>
          <p:spPr>
            <a:xfrm rot="16200000" flipV="1">
              <a:off x="2586506" y="1633471"/>
              <a:ext cx="43788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asellaDiTesto 7"/>
          <p:cNvSpPr txBox="1"/>
          <p:nvPr/>
        </p:nvSpPr>
        <p:spPr>
          <a:xfrm>
            <a:off x="2331076" y="5087155"/>
            <a:ext cx="171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each acquisition: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5min.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7·10</a:t>
            </a:r>
            <a:r>
              <a:rPr lang="en-GB" sz="1600" baseline="30000" dirty="0" smtClean="0"/>
              <a:t>10</a:t>
            </a:r>
            <a:r>
              <a:rPr lang="en-GB" sz="1600" dirty="0" smtClean="0"/>
              <a:t> protons</a:t>
            </a:r>
            <a:endParaRPr lang="en-GB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640169" y="123637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-10mm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625143" y="2702417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+10mm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985090" name="Picture 2"/>
          <p:cNvPicPr>
            <a:picLocks noChangeAspect="1" noChangeArrowheads="1"/>
          </p:cNvPicPr>
          <p:nvPr/>
        </p:nvPicPr>
        <p:blipFill>
          <a:blip r:embed="rId3" cstate="print"/>
          <a:srcRect l="3536" r="6487"/>
          <a:stretch>
            <a:fillRect/>
          </a:stretch>
        </p:blipFill>
        <p:spPr bwMode="auto">
          <a:xfrm>
            <a:off x="3799268" y="1906539"/>
            <a:ext cx="5344732" cy="434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sellaDiTesto 11"/>
          <p:cNvSpPr txBox="1"/>
          <p:nvPr/>
        </p:nvSpPr>
        <p:spPr>
          <a:xfrm>
            <a:off x="5911403" y="231819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(preliminary analysis)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1954" name="Picture 2"/>
          <p:cNvPicPr>
            <a:picLocks noChangeAspect="1" noChangeArrowheads="1"/>
          </p:cNvPicPr>
          <p:nvPr/>
        </p:nvPicPr>
        <p:blipFill>
          <a:blip r:embed="rId2" cstate="print"/>
          <a:srcRect l="3662" t="3134" r="4105"/>
          <a:stretch>
            <a:fillRect/>
          </a:stretch>
        </p:blipFill>
        <p:spPr bwMode="auto">
          <a:xfrm>
            <a:off x="4224270" y="2395471"/>
            <a:ext cx="4919730" cy="381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19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4164" y="2807593"/>
            <a:ext cx="4557084" cy="336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sellaDiTesto 6"/>
          <p:cNvSpPr txBox="1"/>
          <p:nvPr/>
        </p:nvSpPr>
        <p:spPr>
          <a:xfrm>
            <a:off x="5061397" y="425002"/>
            <a:ext cx="2134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Shift accuracy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4" name="Gruppo 23"/>
          <p:cNvGrpSpPr/>
          <p:nvPr/>
        </p:nvGrpSpPr>
        <p:grpSpPr>
          <a:xfrm>
            <a:off x="296214" y="257579"/>
            <a:ext cx="3609262" cy="2704563"/>
            <a:chOff x="1902896" y="1229100"/>
            <a:chExt cx="5477416" cy="3928092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6821"/>
            <a:stretch>
              <a:fillRect/>
            </a:stretch>
          </p:blipFill>
          <p:spPr bwMode="auto">
            <a:xfrm>
              <a:off x="1902896" y="1429555"/>
              <a:ext cx="5334000" cy="372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3" name="Gruppo 22"/>
            <p:cNvGrpSpPr/>
            <p:nvPr/>
          </p:nvGrpSpPr>
          <p:grpSpPr>
            <a:xfrm>
              <a:off x="1980312" y="1229100"/>
              <a:ext cx="5400000" cy="3600000"/>
              <a:chOff x="1980312" y="1229100"/>
              <a:chExt cx="5400000" cy="3600000"/>
            </a:xfrm>
          </p:grpSpPr>
          <p:cxnSp>
            <p:nvCxnSpPr>
              <p:cNvPr id="10" name="Connettore 1 9"/>
              <p:cNvCxnSpPr/>
              <p:nvPr/>
            </p:nvCxnSpPr>
            <p:spPr>
              <a:xfrm rot="5400000" flipH="1" flipV="1">
                <a:off x="2812420" y="3029100"/>
                <a:ext cx="360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Connettore 1 10"/>
              <p:cNvCxnSpPr/>
              <p:nvPr/>
            </p:nvCxnSpPr>
            <p:spPr>
              <a:xfrm rot="10800000">
                <a:off x="1980312" y="3559932"/>
                <a:ext cx="540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Ovale 11"/>
              <p:cNvSpPr/>
              <p:nvPr/>
            </p:nvSpPr>
            <p:spPr>
              <a:xfrm>
                <a:off x="3060432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Ovale 12"/>
              <p:cNvSpPr/>
              <p:nvPr/>
            </p:nvSpPr>
            <p:spPr>
              <a:xfrm>
                <a:off x="4572600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Ovale 13"/>
              <p:cNvSpPr/>
              <p:nvPr/>
            </p:nvSpPr>
            <p:spPr>
              <a:xfrm>
                <a:off x="5742560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Ovale 14"/>
              <p:cNvSpPr/>
              <p:nvPr/>
            </p:nvSpPr>
            <p:spPr>
              <a:xfrm>
                <a:off x="5166560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Ovale 15"/>
              <p:cNvSpPr/>
              <p:nvPr/>
            </p:nvSpPr>
            <p:spPr>
              <a:xfrm>
                <a:off x="4932640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Ovale 16"/>
              <p:cNvSpPr/>
              <p:nvPr/>
            </p:nvSpPr>
            <p:spPr>
              <a:xfrm>
                <a:off x="4806560" y="3532956"/>
                <a:ext cx="72008" cy="72008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/>
              <p:cNvSpPr/>
              <p:nvPr/>
            </p:nvSpPr>
            <p:spPr>
              <a:xfrm>
                <a:off x="4680560" y="3532956"/>
                <a:ext cx="72008" cy="72008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Rettangolo 18"/>
              <p:cNvSpPr/>
              <p:nvPr/>
            </p:nvSpPr>
            <p:spPr>
              <a:xfrm>
                <a:off x="2628384" y="3604964"/>
                <a:ext cx="36420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it-IT" sz="1000" baseline="-25000" dirty="0" smtClean="0">
                    <a:latin typeface="Times New Roman" pitchFamily="18" charset="0"/>
                    <a:cs typeface="Times New Roman" pitchFamily="18" charset="0"/>
                  </a:rPr>
                  <a:t>10</a:t>
                </a:r>
                <a:endParaRPr lang="it-IT" sz="1000" baseline="-25000" dirty="0"/>
              </a:p>
            </p:txBody>
          </p:sp>
          <p:sp>
            <p:nvSpPr>
              <p:cNvPr id="20" name="Rettangolo 19"/>
              <p:cNvSpPr/>
              <p:nvPr/>
            </p:nvSpPr>
            <p:spPr>
              <a:xfrm>
                <a:off x="4216286" y="3604964"/>
                <a:ext cx="32092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it-IT" sz="1000" baseline="-25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it-IT" sz="1000" baseline="-25000" dirty="0"/>
              </a:p>
            </p:txBody>
          </p:sp>
          <p:sp>
            <p:nvSpPr>
              <p:cNvPr id="21" name="Rettangolo 20"/>
              <p:cNvSpPr/>
              <p:nvPr/>
            </p:nvSpPr>
            <p:spPr>
              <a:xfrm>
                <a:off x="5868744" y="3604964"/>
                <a:ext cx="39305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it-IT" sz="1000" baseline="-25000" dirty="0" smtClean="0">
                    <a:latin typeface="Times New Roman" pitchFamily="18" charset="0"/>
                    <a:cs typeface="Times New Roman" pitchFamily="18" charset="0"/>
                  </a:rPr>
                  <a:t>-10</a:t>
                </a:r>
                <a:endParaRPr lang="it-IT" sz="1000" baseline="-25000" dirty="0"/>
              </a:p>
            </p:txBody>
          </p:sp>
        </p:grpSp>
      </p:grpSp>
      <p:sp>
        <p:nvSpPr>
          <p:cNvPr id="22" name="CasellaDiTesto 21"/>
          <p:cNvSpPr txBox="1"/>
          <p:nvPr/>
        </p:nvSpPr>
        <p:spPr>
          <a:xfrm>
            <a:off x="3193960" y="1545466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CC"/>
                </a:solidFill>
              </a:rPr>
              <a:t>reference value</a:t>
            </a:r>
            <a:endParaRPr lang="en-GB" sz="16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3773510" y="270456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Precision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3" name="Gruppo 22"/>
          <p:cNvGrpSpPr/>
          <p:nvPr/>
        </p:nvGrpSpPr>
        <p:grpSpPr>
          <a:xfrm>
            <a:off x="888642" y="736800"/>
            <a:ext cx="8126568" cy="5252614"/>
            <a:chOff x="888642" y="736800"/>
            <a:chExt cx="8126568" cy="5252614"/>
          </a:xfrm>
        </p:grpSpPr>
        <p:pic>
          <p:nvPicPr>
            <p:cNvPr id="1022984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88642" y="736800"/>
              <a:ext cx="7186412" cy="525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CasellaDiTesto 10"/>
            <p:cNvSpPr txBox="1"/>
            <p:nvPr/>
          </p:nvSpPr>
          <p:spPr>
            <a:xfrm>
              <a:off x="2421228" y="4250029"/>
              <a:ext cx="18149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reference position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Connettore 2 12"/>
            <p:cNvCxnSpPr/>
            <p:nvPr/>
          </p:nvCxnSpPr>
          <p:spPr>
            <a:xfrm>
              <a:off x="4237149" y="4430333"/>
              <a:ext cx="33485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7416695" y="2702418"/>
              <a:ext cx="15985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reference value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Connettore 2 15"/>
            <p:cNvCxnSpPr/>
            <p:nvPr/>
          </p:nvCxnSpPr>
          <p:spPr>
            <a:xfrm>
              <a:off x="4041818" y="5110766"/>
              <a:ext cx="33485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H="1">
              <a:off x="4812407" y="5108620"/>
              <a:ext cx="33485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>
              <a:off x="5188039" y="4956220"/>
              <a:ext cx="11673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fitting error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Connettore 1 20"/>
            <p:cNvCxnSpPr/>
            <p:nvPr/>
          </p:nvCxnSpPr>
          <p:spPr>
            <a:xfrm rot="5400000">
              <a:off x="3161763" y="4140558"/>
              <a:ext cx="25371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 rot="5400000">
              <a:off x="3520225" y="4151290"/>
              <a:ext cx="25371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336" y="618186"/>
            <a:ext cx="6898597" cy="510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36625" y="80963"/>
            <a:ext cx="72723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Proton therapy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5" name="Gruppo 34"/>
          <p:cNvGrpSpPr/>
          <p:nvPr/>
        </p:nvGrpSpPr>
        <p:grpSpPr>
          <a:xfrm>
            <a:off x="283063" y="628223"/>
            <a:ext cx="10219092" cy="3467259"/>
            <a:chOff x="283063" y="847166"/>
            <a:chExt cx="10219092" cy="3793251"/>
          </a:xfrm>
        </p:grpSpPr>
        <p:grpSp>
          <p:nvGrpSpPr>
            <p:cNvPr id="26" name="Gruppo 25"/>
            <p:cNvGrpSpPr/>
            <p:nvPr/>
          </p:nvGrpSpPr>
          <p:grpSpPr>
            <a:xfrm>
              <a:off x="322731" y="847166"/>
              <a:ext cx="10179424" cy="3765176"/>
              <a:chOff x="766482" y="1075765"/>
              <a:chExt cx="7799294" cy="2667000"/>
            </a:xfrm>
          </p:grpSpPr>
          <p:grpSp>
            <p:nvGrpSpPr>
              <p:cNvPr id="25" name="Gruppo 24"/>
              <p:cNvGrpSpPr/>
              <p:nvPr/>
            </p:nvGrpSpPr>
            <p:grpSpPr>
              <a:xfrm>
                <a:off x="766482" y="1075765"/>
                <a:ext cx="3415553" cy="2667000"/>
                <a:chOff x="766482" y="1075765"/>
                <a:chExt cx="3415553" cy="2667000"/>
              </a:xfrm>
            </p:grpSpPr>
            <p:cxnSp>
              <p:nvCxnSpPr>
                <p:cNvPr id="7" name="Connettore 2 6"/>
                <p:cNvCxnSpPr/>
                <p:nvPr/>
              </p:nvCxnSpPr>
              <p:spPr>
                <a:xfrm>
                  <a:off x="766482" y="3455894"/>
                  <a:ext cx="341555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Connettore 2 7"/>
                <p:cNvCxnSpPr/>
                <p:nvPr/>
              </p:nvCxnSpPr>
              <p:spPr>
                <a:xfrm rot="16200000" flipV="1">
                  <a:off x="-244288" y="2409265"/>
                  <a:ext cx="266700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uppo 21"/>
                <p:cNvGrpSpPr/>
                <p:nvPr/>
              </p:nvGrpSpPr>
              <p:grpSpPr>
                <a:xfrm>
                  <a:off x="1089211" y="1385046"/>
                  <a:ext cx="1842248" cy="2084295"/>
                  <a:chOff x="1089211" y="1385046"/>
                  <a:chExt cx="1842248" cy="2084295"/>
                </a:xfrm>
              </p:grpSpPr>
              <p:sp>
                <p:nvSpPr>
                  <p:cNvPr id="18" name="Figura a mano libera 17"/>
                  <p:cNvSpPr/>
                  <p:nvPr/>
                </p:nvSpPr>
                <p:spPr>
                  <a:xfrm>
                    <a:off x="1089211" y="1385046"/>
                    <a:ext cx="1842248" cy="1842247"/>
                  </a:xfrm>
                  <a:custGeom>
                    <a:avLst/>
                    <a:gdLst>
                      <a:gd name="connsiteX0" fmla="*/ 0 w 1398494"/>
                      <a:gd name="connsiteY0" fmla="*/ 3805518 h 3805518"/>
                      <a:gd name="connsiteX1" fmla="*/ 1156447 w 1398494"/>
                      <a:gd name="connsiteY1" fmla="*/ 3092823 h 3805518"/>
                      <a:gd name="connsiteX2" fmla="*/ 1398494 w 1398494"/>
                      <a:gd name="connsiteY2" fmla="*/ 0 h 3805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98494" h="3805518">
                        <a:moveTo>
                          <a:pt x="0" y="3805518"/>
                        </a:moveTo>
                        <a:cubicBezTo>
                          <a:pt x="461682" y="3766297"/>
                          <a:pt x="923365" y="3727076"/>
                          <a:pt x="1156447" y="3092823"/>
                        </a:cubicBezTo>
                        <a:cubicBezTo>
                          <a:pt x="1389529" y="2458570"/>
                          <a:pt x="1394011" y="1229285"/>
                          <a:pt x="1398494" y="0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0" name="Connettore 1 19"/>
                  <p:cNvCxnSpPr>
                    <a:stCxn id="18" idx="2"/>
                  </p:cNvCxnSpPr>
                  <p:nvPr/>
                </p:nvCxnSpPr>
                <p:spPr>
                  <a:xfrm flipH="1">
                    <a:off x="2918012" y="1385046"/>
                    <a:ext cx="13447" cy="2084295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" name="Arco 23"/>
              <p:cNvSpPr/>
              <p:nvPr/>
            </p:nvSpPr>
            <p:spPr>
              <a:xfrm flipH="1" flipV="1">
                <a:off x="1102656" y="1371600"/>
                <a:ext cx="7463120" cy="1707774"/>
              </a:xfrm>
              <a:prstGeom prst="arc">
                <a:avLst>
                  <a:gd name="adj1" fmla="val 18761837"/>
                  <a:gd name="adj2" fmla="val 0"/>
                </a:avLst>
              </a:prstGeom>
              <a:ln w="28575">
                <a:solidFill>
                  <a:srgbClr val="33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uppo 33"/>
            <p:cNvGrpSpPr/>
            <p:nvPr/>
          </p:nvGrpSpPr>
          <p:grpSpPr>
            <a:xfrm>
              <a:off x="283063" y="1293127"/>
              <a:ext cx="2981204" cy="3347290"/>
              <a:chOff x="283063" y="1293127"/>
              <a:chExt cx="2981204" cy="3347290"/>
            </a:xfrm>
          </p:grpSpPr>
          <p:sp>
            <p:nvSpPr>
              <p:cNvPr id="27" name="CasellaDiTesto 26"/>
              <p:cNvSpPr txBox="1"/>
              <p:nvPr/>
            </p:nvSpPr>
            <p:spPr>
              <a:xfrm rot="16200000">
                <a:off x="-336177" y="2326342"/>
                <a:ext cx="163859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relative dose</a:t>
                </a:r>
                <a:endParaRPr lang="en-GB" sz="2000" dirty="0"/>
              </a:p>
            </p:txBody>
          </p:sp>
          <p:sp>
            <p:nvSpPr>
              <p:cNvPr id="28" name="CasellaDiTesto 27"/>
              <p:cNvSpPr txBox="1"/>
              <p:nvPr/>
            </p:nvSpPr>
            <p:spPr>
              <a:xfrm>
                <a:off x="2438400" y="4240307"/>
                <a:ext cx="8258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depth</a:t>
                </a:r>
                <a:endParaRPr lang="en-GB" sz="2000" dirty="0"/>
              </a:p>
            </p:txBody>
          </p:sp>
          <p:sp>
            <p:nvSpPr>
              <p:cNvPr id="29" name="CasellaDiTesto 28"/>
              <p:cNvSpPr txBox="1"/>
              <p:nvPr/>
            </p:nvSpPr>
            <p:spPr>
              <a:xfrm>
                <a:off x="1116107" y="2420470"/>
                <a:ext cx="3113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3333CC"/>
                    </a:solidFill>
                    <a:latin typeface="Symbol" pitchFamily="18" charset="2"/>
                  </a:rPr>
                  <a:t>g</a:t>
                </a:r>
                <a:endParaRPr lang="en-GB" dirty="0">
                  <a:solidFill>
                    <a:srgbClr val="3333CC"/>
                  </a:solidFill>
                  <a:latin typeface="Symbol" pitchFamily="18" charset="2"/>
                </a:endParaRPr>
              </a:p>
            </p:txBody>
          </p:sp>
          <p:sp>
            <p:nvSpPr>
              <p:cNvPr id="30" name="CasellaDiTesto 29"/>
              <p:cNvSpPr txBox="1"/>
              <p:nvPr/>
            </p:nvSpPr>
            <p:spPr>
              <a:xfrm>
                <a:off x="2635624" y="2608730"/>
                <a:ext cx="3561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p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>
                <a:off x="1201459" y="1293127"/>
                <a:ext cx="17780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Bragg-peak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4763102" y="1499095"/>
            <a:ext cx="422635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particle (proton) therapy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has a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growing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role in cancer treatment.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possibility to release the maximum of the dose in the target site,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limiting the dose to normal tissue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302652" y="4442641"/>
            <a:ext cx="83133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the measurement of the </a:t>
            </a:r>
            <a:r>
              <a:rPr lang="en-US" sz="2000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proton beam range 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 the target is very important: </a:t>
            </a:r>
            <a:r>
              <a:rPr lang="en-US" sz="2000" dirty="0" smtClean="0"/>
              <a:t>real range of proton beams in patients may contain uncertainties of up to 10-15 mm (uncertainties on tissue composition, density, organ motions, patient positioning, etc).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5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730" y="592427"/>
            <a:ext cx="7241964" cy="52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Connettore 2 3"/>
          <p:cNvCxnSpPr/>
          <p:nvPr/>
        </p:nvCxnSpPr>
        <p:spPr>
          <a:xfrm rot="10800000">
            <a:off x="7559899" y="5434885"/>
            <a:ext cx="360608" cy="1803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7640897" y="5679583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7·10</a:t>
            </a:r>
            <a:r>
              <a:rPr lang="en-GB" sz="1400" baseline="30000" dirty="0" smtClean="0">
                <a:solidFill>
                  <a:srgbClr val="FF0000"/>
                </a:solidFill>
              </a:rPr>
              <a:t>10</a:t>
            </a:r>
            <a:r>
              <a:rPr lang="en-GB" sz="1400" dirty="0" smtClean="0">
                <a:solidFill>
                  <a:srgbClr val="FF0000"/>
                </a:solidFill>
              </a:rPr>
              <a:t> protons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987899" y="206061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Precision vs. statistics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274638"/>
            <a:ext cx="8229600" cy="5111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160MeV protons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-390"/>
          <a:stretch>
            <a:fillRect/>
          </a:stretch>
        </p:blipFill>
        <p:spPr bwMode="auto">
          <a:xfrm>
            <a:off x="1863298" y="1171977"/>
            <a:ext cx="6187071" cy="452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463639" y="4494727"/>
            <a:ext cx="1789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each acquisition: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2min.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1.7·10</a:t>
            </a:r>
            <a:r>
              <a:rPr lang="en-GB" sz="1600" baseline="30000" dirty="0" smtClean="0"/>
              <a:t>10</a:t>
            </a:r>
            <a:r>
              <a:rPr lang="en-GB" sz="1600" dirty="0" smtClean="0"/>
              <a:t> protons</a:t>
            </a:r>
            <a:endParaRPr lang="en-GB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040191" y="33485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(preliminary analysis)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991" t="4246" r="4709"/>
          <a:stretch>
            <a:fillRect/>
          </a:stretch>
        </p:blipFill>
        <p:spPr bwMode="auto">
          <a:xfrm>
            <a:off x="4739426" y="194633"/>
            <a:ext cx="4134118" cy="320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051" name="Picture 3"/>
          <p:cNvPicPr>
            <a:picLocks noChangeAspect="1" noChangeArrowheads="1"/>
          </p:cNvPicPr>
          <p:nvPr/>
        </p:nvPicPr>
        <p:blipFill>
          <a:blip r:embed="rId3" cstate="print"/>
          <a:srcRect l="5249" t="4474" r="5237"/>
          <a:stretch>
            <a:fillRect/>
          </a:stretch>
        </p:blipFill>
        <p:spPr bwMode="auto">
          <a:xfrm>
            <a:off x="244699" y="258868"/>
            <a:ext cx="4224270" cy="306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3920" t="3937" r="4863"/>
          <a:stretch>
            <a:fillRect/>
          </a:stretch>
        </p:blipFill>
        <p:spPr bwMode="auto">
          <a:xfrm>
            <a:off x="257577" y="3296991"/>
            <a:ext cx="4172755" cy="291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uppo 7"/>
          <p:cNvGrpSpPr/>
          <p:nvPr/>
        </p:nvGrpSpPr>
        <p:grpSpPr>
          <a:xfrm>
            <a:off x="4597759" y="3322749"/>
            <a:ext cx="4374127" cy="2989866"/>
            <a:chOff x="4415330" y="2774506"/>
            <a:chExt cx="4859262" cy="347371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3571" t="4740" r="4762"/>
            <a:stretch>
              <a:fillRect/>
            </a:stretch>
          </p:blipFill>
          <p:spPr bwMode="auto">
            <a:xfrm>
              <a:off x="4415330" y="2774506"/>
              <a:ext cx="4573331" cy="3473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Connettore 2 9"/>
            <p:cNvCxnSpPr/>
            <p:nvPr/>
          </p:nvCxnSpPr>
          <p:spPr>
            <a:xfrm>
              <a:off x="8384146" y="5125792"/>
              <a:ext cx="193185" cy="19318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10"/>
            <p:cNvSpPr txBox="1"/>
            <p:nvPr/>
          </p:nvSpPr>
          <p:spPr>
            <a:xfrm>
              <a:off x="7639468" y="4779396"/>
              <a:ext cx="1635124" cy="357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1.7·10</a:t>
              </a:r>
              <a:r>
                <a:rPr lang="en-GB" sz="1400" baseline="30000" dirty="0" smtClean="0">
                  <a:solidFill>
                    <a:srgbClr val="FF0000"/>
                  </a:solidFill>
                </a:rPr>
                <a:t>10</a:t>
              </a:r>
              <a:r>
                <a:rPr lang="en-GB" sz="1400" dirty="0" smtClean="0">
                  <a:solidFill>
                    <a:srgbClr val="FF0000"/>
                  </a:solidFill>
                </a:rPr>
                <a:t> protons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42065"/>
            <a:ext cx="8229600" cy="511175"/>
          </a:xfrm>
        </p:spPr>
        <p:txBody>
          <a:bodyPr/>
          <a:lstStyle/>
          <a:p>
            <a:r>
              <a:rPr lang="en-GB" dirty="0" smtClean="0">
                <a:solidFill>
                  <a:srgbClr val="3333CC"/>
                </a:solidFill>
              </a:rPr>
              <a:t>Conclusions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5836" y="994896"/>
            <a:ext cx="8229600" cy="1851338"/>
          </a:xfrm>
        </p:spPr>
        <p:txBody>
          <a:bodyPr/>
          <a:lstStyle/>
          <a:p>
            <a:r>
              <a:rPr lang="en-GB" sz="2000" dirty="0" smtClean="0"/>
              <a:t>Measurements of prompt gammas correlated to proton range were successfully made using the HICAM gamma camera</a:t>
            </a:r>
          </a:p>
          <a:p>
            <a:r>
              <a:rPr lang="en-GB" sz="2000" dirty="0" smtClean="0"/>
              <a:t>Although not optimized for 1-10MeV energy range (low efficiency, low </a:t>
            </a:r>
            <a:r>
              <a:rPr lang="en-GB" sz="2000" dirty="0" err="1" smtClean="0"/>
              <a:t>scintillator</a:t>
            </a:r>
            <a:r>
              <a:rPr lang="en-GB" sz="2000" dirty="0" smtClean="0"/>
              <a:t> light collection), satisfactory accuracy and precision (in the ‘mm’ range) were first measured</a:t>
            </a:r>
            <a:endParaRPr lang="en-GB" sz="2000" dirty="0"/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>
            <a:off x="532327" y="2989936"/>
            <a:ext cx="8229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Future work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558083" y="3607161"/>
            <a:ext cx="8229600" cy="18513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Further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 analysis 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also to correlate results to dose expected in patient treatment.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Measurements to be repeated also with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other protons energies (230MeV).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Gamma camera to be modified/redesigned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improve efficiency and speed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G_22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399" y="415343"/>
            <a:ext cx="7482625" cy="5611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34850" y="179943"/>
            <a:ext cx="8152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One method to measure </a:t>
            </a:r>
            <a:r>
              <a:rPr lang="en-US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proton beam range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is based on the measurement of </a:t>
            </a:r>
            <a:r>
              <a:rPr lang="en-US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prompt gamma rays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(energies up to 10MeV) emitted by excited nuclei during proton irradiation.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37882" y="1416108"/>
            <a:ext cx="82682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(F. Stichelbaut, Y. </a:t>
            </a:r>
            <a:r>
              <a:rPr lang="it-IT" sz="1400" dirty="0" err="1" smtClean="0"/>
              <a:t>Jongen</a:t>
            </a:r>
            <a:r>
              <a:rPr lang="it-IT" sz="1400" dirty="0" smtClean="0"/>
              <a:t>, 39th </a:t>
            </a:r>
            <a:r>
              <a:rPr lang="it-IT" sz="1400" dirty="0" err="1" smtClean="0"/>
              <a:t>Meet</a:t>
            </a:r>
            <a:r>
              <a:rPr lang="it-IT" sz="1400" dirty="0" smtClean="0"/>
              <a:t>. </a:t>
            </a:r>
            <a:r>
              <a:rPr lang="it-IT" sz="1400" dirty="0" err="1" smtClean="0"/>
              <a:t>of</a:t>
            </a:r>
            <a:r>
              <a:rPr lang="it-IT" sz="1400" dirty="0" smtClean="0"/>
              <a:t> the </a:t>
            </a:r>
            <a:r>
              <a:rPr lang="it-IT" sz="1400" dirty="0" err="1" smtClean="0"/>
              <a:t>Particle</a:t>
            </a:r>
            <a:r>
              <a:rPr lang="it-IT" sz="1400" dirty="0" smtClean="0"/>
              <a:t> </a:t>
            </a:r>
            <a:r>
              <a:rPr lang="it-IT" sz="1400" dirty="0" err="1" smtClean="0"/>
              <a:t>Therapy</a:t>
            </a:r>
            <a:r>
              <a:rPr lang="it-IT" sz="1400" dirty="0" smtClean="0"/>
              <a:t> Co-Operative Group, San Francisco, </a:t>
            </a:r>
            <a:r>
              <a:rPr lang="it-IT" sz="1400" dirty="0" err="1" smtClean="0"/>
              <a:t>October</a:t>
            </a:r>
            <a:r>
              <a:rPr lang="it-IT" sz="1400" dirty="0" smtClean="0"/>
              <a:t> 2003)</a:t>
            </a:r>
            <a:endParaRPr lang="en-GB" sz="1400" dirty="0"/>
          </a:p>
        </p:txBody>
      </p:sp>
      <p:pic>
        <p:nvPicPr>
          <p:cNvPr id="4" name="Picture 31" descr="Slide20.png"/>
          <p:cNvPicPr/>
          <p:nvPr/>
        </p:nvPicPr>
        <p:blipFill>
          <a:blip r:embed="rId2" cstate="print"/>
          <a:srcRect t="8252" r="-807" b="1953"/>
          <a:stretch>
            <a:fillRect/>
          </a:stretch>
        </p:blipFill>
        <p:spPr>
          <a:xfrm>
            <a:off x="404351" y="2092634"/>
            <a:ext cx="6120130" cy="415362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259132" y="5331853"/>
            <a:ext cx="1359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Monte Carlo </a:t>
            </a:r>
          </a:p>
          <a:p>
            <a:r>
              <a:rPr lang="en-GB" sz="1600" dirty="0" smtClean="0"/>
              <a:t>simulation</a:t>
            </a:r>
            <a:endParaRPr lang="en-GB" sz="1600" dirty="0"/>
          </a:p>
        </p:txBody>
      </p:sp>
      <p:cxnSp>
        <p:nvCxnSpPr>
          <p:cNvPr id="7" name="Connettore 2 6"/>
          <p:cNvCxnSpPr/>
          <p:nvPr/>
        </p:nvCxnSpPr>
        <p:spPr>
          <a:xfrm rot="10800000" flipV="1">
            <a:off x="5022762" y="3992449"/>
            <a:ext cx="669701" cy="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842456" y="356744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 beam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083380" y="3052293"/>
            <a:ext cx="746975" cy="1300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asellaDiTesto 10"/>
          <p:cNvSpPr txBox="1"/>
          <p:nvPr/>
        </p:nvSpPr>
        <p:spPr>
          <a:xfrm>
            <a:off x="7044744" y="4404575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target</a:t>
            </a:r>
            <a:endParaRPr lang="en-GB" sz="2000" dirty="0"/>
          </a:p>
        </p:txBody>
      </p:sp>
      <p:cxnSp>
        <p:nvCxnSpPr>
          <p:cNvPr id="12" name="Connettore 2 11"/>
          <p:cNvCxnSpPr/>
          <p:nvPr/>
        </p:nvCxnSpPr>
        <p:spPr>
          <a:xfrm rot="5400000">
            <a:off x="6761409" y="3206839"/>
            <a:ext cx="141667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7031859" y="217652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 beam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flipV="1">
            <a:off x="7584305" y="3438659"/>
            <a:ext cx="542264" cy="307741"/>
          </a:xfrm>
          <a:prstGeom prst="straightConnector1">
            <a:avLst/>
          </a:prstGeom>
          <a:ln w="28575"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7582159" y="3834407"/>
            <a:ext cx="531531" cy="183801"/>
          </a:xfrm>
          <a:prstGeom prst="straightConnector1">
            <a:avLst/>
          </a:prstGeom>
          <a:ln w="28575"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8133184" y="3423633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3333CC"/>
                </a:solidFill>
              </a:rPr>
              <a:t>prompt</a:t>
            </a:r>
          </a:p>
          <a:p>
            <a:r>
              <a:rPr lang="en-GB" sz="1600" dirty="0" err="1" smtClean="0">
                <a:solidFill>
                  <a:srgbClr val="3333CC"/>
                </a:solidFill>
                <a:latin typeface="Symbol" pitchFamily="18" charset="2"/>
              </a:rPr>
              <a:t>g</a:t>
            </a:r>
            <a:r>
              <a:rPr lang="en-GB" sz="1600" dirty="0" err="1" smtClean="0">
                <a:solidFill>
                  <a:srgbClr val="3333CC"/>
                </a:solidFill>
              </a:rPr>
              <a:t>s</a:t>
            </a:r>
            <a:endParaRPr lang="en-GB" sz="16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93183" y="247370"/>
            <a:ext cx="87447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dirty="0" smtClean="0"/>
              <a:t>Practical concept of a </a:t>
            </a:r>
            <a:r>
              <a:rPr lang="en-US" dirty="0" smtClean="0">
                <a:solidFill>
                  <a:srgbClr val="3333CC"/>
                </a:solidFill>
              </a:rPr>
              <a:t>prompt gamma camera </a:t>
            </a:r>
            <a:r>
              <a:rPr lang="en-US" dirty="0" smtClean="0"/>
              <a:t>which allows checking in real-time the range of a single pencil beam with a </a:t>
            </a:r>
            <a:r>
              <a:rPr lang="en-US" dirty="0" smtClean="0">
                <a:solidFill>
                  <a:srgbClr val="3333CC"/>
                </a:solidFill>
              </a:rPr>
              <a:t>‘mm’ accuracy</a:t>
            </a:r>
          </a:p>
        </p:txBody>
      </p:sp>
      <p:sp>
        <p:nvSpPr>
          <p:cNvPr id="6" name="Rettangolo 5"/>
          <p:cNvSpPr/>
          <p:nvPr/>
        </p:nvSpPr>
        <p:spPr>
          <a:xfrm>
            <a:off x="334850" y="5657414"/>
            <a:ext cx="8512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(D. Prieels, J. Smeets, F. Stichelbaut, A. Benilov, </a:t>
            </a:r>
            <a:r>
              <a:rPr lang="it-IT" sz="1400" dirty="0" err="1" smtClean="0"/>
              <a:t>J.C.</a:t>
            </a:r>
            <a:r>
              <a:rPr lang="it-IT" sz="1400" dirty="0" smtClean="0"/>
              <a:t> Dehaes, A. Dubus, F. </a:t>
            </a:r>
            <a:r>
              <a:rPr lang="it-IT" sz="1400" dirty="0" err="1" smtClean="0"/>
              <a:t>Roellinghoff</a:t>
            </a:r>
            <a:r>
              <a:rPr lang="it-IT" sz="1400" dirty="0" smtClean="0"/>
              <a:t>, 50th </a:t>
            </a:r>
            <a:r>
              <a:rPr lang="it-IT" sz="1400" dirty="0" err="1" smtClean="0"/>
              <a:t>Meet</a:t>
            </a:r>
            <a:r>
              <a:rPr lang="it-IT" sz="1400" dirty="0" smtClean="0"/>
              <a:t>. </a:t>
            </a:r>
            <a:r>
              <a:rPr lang="it-IT" sz="1400" dirty="0" err="1" smtClean="0"/>
              <a:t>of</a:t>
            </a:r>
            <a:r>
              <a:rPr lang="it-IT" sz="1400" dirty="0" smtClean="0"/>
              <a:t> the </a:t>
            </a:r>
            <a:r>
              <a:rPr lang="it-IT" sz="1400" dirty="0" err="1" smtClean="0"/>
              <a:t>Particle</a:t>
            </a:r>
            <a:r>
              <a:rPr lang="it-IT" sz="1400" dirty="0" smtClean="0"/>
              <a:t> </a:t>
            </a:r>
            <a:r>
              <a:rPr lang="it-IT" sz="1400" dirty="0" err="1" smtClean="0"/>
              <a:t>Therapy</a:t>
            </a:r>
            <a:r>
              <a:rPr lang="it-IT" sz="1400" dirty="0" smtClean="0"/>
              <a:t> Co-Operative Group (Philadelphia), May 2011</a:t>
            </a:r>
            <a:endParaRPr lang="en-GB" sz="1400" dirty="0"/>
          </a:p>
        </p:txBody>
      </p:sp>
      <p:pic>
        <p:nvPicPr>
          <p:cNvPr id="7" name="Image 2" descr="E:\Julien SMEETS\Desktop\Nico 1109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8769" y="1468192"/>
            <a:ext cx="5970825" cy="409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36625" y="80963"/>
            <a:ext cx="7272338" cy="706437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HICAM:HIgh</a:t>
            </a:r>
            <a:r>
              <a:rPr lang="en-US" dirty="0" smtClean="0">
                <a:solidFill>
                  <a:srgbClr val="FF0000"/>
                </a:solidFill>
              </a:rPr>
              <a:t> resolution gamma </a:t>
            </a:r>
            <a:r>
              <a:rPr lang="en-US" dirty="0" err="1" smtClean="0">
                <a:solidFill>
                  <a:srgbClr val="FF0000"/>
                </a:solidFill>
              </a:rPr>
              <a:t>CAMera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80643" name="Line 3"/>
          <p:cNvSpPr>
            <a:spLocks noChangeShapeType="1"/>
          </p:cNvSpPr>
          <p:nvPr/>
        </p:nvSpPr>
        <p:spPr bwMode="auto">
          <a:xfrm>
            <a:off x="250825" y="800100"/>
            <a:ext cx="8642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80647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" y="1568450"/>
            <a:ext cx="5268913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53" name="Rectangle 23"/>
          <p:cNvSpPr>
            <a:spLocks noChangeArrowheads="1"/>
          </p:cNvSpPr>
          <p:nvPr/>
        </p:nvSpPr>
        <p:spPr bwMode="auto">
          <a:xfrm>
            <a:off x="5553074" y="3640243"/>
            <a:ext cx="359092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800" dirty="0" smtClean="0">
                <a:latin typeface="Tahoma" pitchFamily="34" charset="0"/>
              </a:rPr>
              <a:t>- </a:t>
            </a:r>
            <a:r>
              <a:rPr lang="en-GB" sz="1800" dirty="0" err="1" smtClean="0">
                <a:latin typeface="Tahoma" pitchFamily="34" charset="0"/>
              </a:rPr>
              <a:t>CsI</a:t>
            </a:r>
            <a:r>
              <a:rPr lang="en-GB" sz="1800" dirty="0" smtClean="0">
                <a:latin typeface="Tahoma" pitchFamily="34" charset="0"/>
              </a:rPr>
              <a:t>(</a:t>
            </a:r>
            <a:r>
              <a:rPr lang="en-GB" sz="1800" dirty="0" err="1" smtClean="0">
                <a:latin typeface="Tahoma" pitchFamily="34" charset="0"/>
              </a:rPr>
              <a:t>Tl</a:t>
            </a:r>
            <a:r>
              <a:rPr lang="en-GB" sz="1800" dirty="0" smtClean="0">
                <a:latin typeface="Tahoma" pitchFamily="34" charset="0"/>
              </a:rPr>
              <a:t>) </a:t>
            </a:r>
            <a:r>
              <a:rPr lang="en-GB" sz="1800" dirty="0" err="1" smtClean="0">
                <a:latin typeface="Tahoma" pitchFamily="34" charset="0"/>
              </a:rPr>
              <a:t>scintillator</a:t>
            </a:r>
            <a:endParaRPr lang="en-GB" sz="1800" dirty="0" smtClean="0">
              <a:latin typeface="Tahoma" pitchFamily="34" charset="0"/>
            </a:endParaRPr>
          </a:p>
          <a:p>
            <a:r>
              <a:rPr lang="en-GB" sz="1800" dirty="0" smtClean="0">
                <a:latin typeface="Tahoma" pitchFamily="34" charset="0"/>
              </a:rPr>
              <a:t>- SDDs </a:t>
            </a:r>
            <a:r>
              <a:rPr lang="en-GB" sz="1800" dirty="0" err="1" smtClean="0">
                <a:latin typeface="Tahoma" pitchFamily="34" charset="0"/>
              </a:rPr>
              <a:t>photodetectors</a:t>
            </a:r>
            <a:endParaRPr lang="en-GB" sz="1800" dirty="0" smtClean="0">
              <a:latin typeface="Tahoma" pitchFamily="34" charset="0"/>
            </a:endParaRPr>
          </a:p>
          <a:p>
            <a:r>
              <a:rPr lang="en-GB" sz="1800" dirty="0" smtClean="0">
                <a:latin typeface="Tahoma" pitchFamily="34" charset="0"/>
              </a:rPr>
              <a:t>- 5x6cm</a:t>
            </a:r>
            <a:r>
              <a:rPr lang="en-GB" sz="1800" baseline="30000" dirty="0" smtClean="0">
                <a:latin typeface="Tahoma" pitchFamily="34" charset="0"/>
              </a:rPr>
              <a:t>2</a:t>
            </a:r>
            <a:r>
              <a:rPr lang="en-GB" sz="1800" dirty="0" smtClean="0">
                <a:latin typeface="Tahoma" pitchFamily="34" charset="0"/>
              </a:rPr>
              <a:t> and 10x12cm</a:t>
            </a:r>
            <a:r>
              <a:rPr lang="en-GB" sz="1800" baseline="30000" dirty="0" smtClean="0">
                <a:latin typeface="Tahoma" pitchFamily="34" charset="0"/>
              </a:rPr>
              <a:t>2</a:t>
            </a:r>
            <a:r>
              <a:rPr lang="en-GB" sz="1800" dirty="0" smtClean="0">
                <a:latin typeface="Tahoma" pitchFamily="34" charset="0"/>
              </a:rPr>
              <a:t> formats</a:t>
            </a:r>
            <a:endParaRPr lang="en-GB" sz="1800" dirty="0">
              <a:latin typeface="Tahoma" pitchFamily="34" charset="0"/>
            </a:endParaRPr>
          </a:p>
          <a:p>
            <a:pPr>
              <a:buFontTx/>
              <a:buChar char="-"/>
            </a:pPr>
            <a:r>
              <a:rPr lang="en-GB" sz="1800" dirty="0" smtClean="0">
                <a:latin typeface="Tahoma" pitchFamily="34" charset="0"/>
              </a:rPr>
              <a:t>intrinsic </a:t>
            </a:r>
            <a:r>
              <a:rPr lang="en-GB" sz="1800" dirty="0">
                <a:latin typeface="Tahoma" pitchFamily="34" charset="0"/>
              </a:rPr>
              <a:t>resolution</a:t>
            </a:r>
            <a:r>
              <a:rPr lang="en-US" sz="1800" dirty="0">
                <a:latin typeface="Tahoma" pitchFamily="34" charset="0"/>
                <a:cs typeface="Arial" charset="0"/>
              </a:rPr>
              <a:t>~1mm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ahoma" pitchFamily="34" charset="0"/>
              </a:rPr>
              <a:t> compactness</a:t>
            </a:r>
            <a:endParaRPr lang="en-US" sz="1800" dirty="0">
              <a:latin typeface="Tahoma" pitchFamily="34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480050" y="1354612"/>
            <a:ext cx="3219453" cy="2017723"/>
            <a:chOff x="476" y="961"/>
            <a:chExt cx="2268" cy="1271"/>
          </a:xfrm>
        </p:grpSpPr>
        <p:graphicFrame>
          <p:nvGraphicFramePr>
            <p:cNvPr id="880658" name="Object 18"/>
            <p:cNvGraphicFramePr>
              <a:graphicFrameLocks noChangeAspect="1"/>
            </p:cNvGraphicFramePr>
            <p:nvPr/>
          </p:nvGraphicFramePr>
          <p:xfrm>
            <a:off x="476" y="961"/>
            <a:ext cx="2268" cy="982"/>
          </p:xfrm>
          <a:graphic>
            <a:graphicData uri="http://schemas.openxmlformats.org/presentationml/2006/ole">
              <p:oleObj spid="_x0000_s966658" name="Disegno Designer" r:id="rId5" imgW="4602960" imgH="2896200" progId="Designer.Drawing.7">
                <p:embed/>
              </p:oleObj>
            </a:graphicData>
          </a:graphic>
        </p:graphicFrame>
        <p:sp>
          <p:nvSpPr>
            <p:cNvPr id="880659" name="Rectangle 19"/>
            <p:cNvSpPr>
              <a:spLocks noChangeArrowheads="1"/>
            </p:cNvSpPr>
            <p:nvPr/>
          </p:nvSpPr>
          <p:spPr bwMode="auto">
            <a:xfrm>
              <a:off x="951" y="2057"/>
              <a:ext cx="438" cy="1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660" name="Rectangle 20"/>
            <p:cNvSpPr>
              <a:spLocks noChangeArrowheads="1"/>
            </p:cNvSpPr>
            <p:nvPr/>
          </p:nvSpPr>
          <p:spPr bwMode="auto">
            <a:xfrm>
              <a:off x="1391" y="2114"/>
              <a:ext cx="434" cy="1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661" name="Rectangle 21"/>
            <p:cNvSpPr>
              <a:spLocks noChangeArrowheads="1"/>
            </p:cNvSpPr>
            <p:nvPr/>
          </p:nvSpPr>
          <p:spPr bwMode="auto">
            <a:xfrm>
              <a:off x="1826" y="2166"/>
              <a:ext cx="434" cy="6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662" name="Rectangle 22"/>
            <p:cNvSpPr>
              <a:spLocks noChangeArrowheads="1"/>
            </p:cNvSpPr>
            <p:nvPr/>
          </p:nvSpPr>
          <p:spPr bwMode="auto">
            <a:xfrm>
              <a:off x="2260" y="2198"/>
              <a:ext cx="434" cy="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0663" name="Rectangle 23"/>
            <p:cNvSpPr>
              <a:spLocks noChangeArrowheads="1"/>
            </p:cNvSpPr>
            <p:nvPr/>
          </p:nvSpPr>
          <p:spPr bwMode="auto">
            <a:xfrm>
              <a:off x="515" y="2114"/>
              <a:ext cx="434" cy="1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0664" name="Text Box 24"/>
          <p:cNvSpPr txBox="1">
            <a:spLocks noChangeArrowheads="1"/>
          </p:cNvSpPr>
          <p:nvPr/>
        </p:nvSpPr>
        <p:spPr bwMode="auto">
          <a:xfrm>
            <a:off x="5669990" y="981355"/>
            <a:ext cx="2795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Anger camera principle</a:t>
            </a:r>
          </a:p>
        </p:txBody>
      </p:sp>
      <p:grpSp>
        <p:nvGrpSpPr>
          <p:cNvPr id="70" name="Gruppo 69"/>
          <p:cNvGrpSpPr/>
          <p:nvPr/>
        </p:nvGrpSpPr>
        <p:grpSpPr>
          <a:xfrm>
            <a:off x="4535488" y="3629799"/>
            <a:ext cx="4608512" cy="2520280"/>
            <a:chOff x="179512" y="3140968"/>
            <a:chExt cx="4608512" cy="2520280"/>
          </a:xfrm>
        </p:grpSpPr>
        <p:grpSp>
          <p:nvGrpSpPr>
            <p:cNvPr id="71" name="Gruppo 62"/>
            <p:cNvGrpSpPr/>
            <p:nvPr/>
          </p:nvGrpSpPr>
          <p:grpSpPr>
            <a:xfrm>
              <a:off x="179512" y="3356992"/>
              <a:ext cx="4608512" cy="2304256"/>
              <a:chOff x="179512" y="3356992"/>
              <a:chExt cx="4608512" cy="2304256"/>
            </a:xfrm>
          </p:grpSpPr>
          <p:sp>
            <p:nvSpPr>
              <p:cNvPr id="73" name="Rettangolo 72"/>
              <p:cNvSpPr/>
              <p:nvPr/>
            </p:nvSpPr>
            <p:spPr>
              <a:xfrm>
                <a:off x="179512" y="3356992"/>
                <a:ext cx="4608512" cy="23042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4" name="Gruppo 59"/>
              <p:cNvGrpSpPr/>
              <p:nvPr/>
            </p:nvGrpSpPr>
            <p:grpSpPr>
              <a:xfrm>
                <a:off x="611560" y="3501008"/>
                <a:ext cx="4094485" cy="2087804"/>
                <a:chOff x="117475" y="901701"/>
                <a:chExt cx="4094485" cy="2087804"/>
              </a:xfrm>
            </p:grpSpPr>
            <p:pic>
              <p:nvPicPr>
                <p:cNvPr id="75" name="Picture 9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27686" y="901701"/>
                  <a:ext cx="4084274" cy="9619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6" name="Picture 10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17475" y="1916832"/>
                  <a:ext cx="4084274" cy="10726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77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043608" y="2348880"/>
                  <a:ext cx="269817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800" dirty="0"/>
                    <a:t>scintillation entering side</a:t>
                  </a:r>
                </a:p>
              </p:txBody>
            </p:sp>
            <p:sp>
              <p:nvSpPr>
                <p:cNvPr id="78" name="Line 42"/>
                <p:cNvSpPr>
                  <a:spLocks noChangeShapeType="1"/>
                </p:cNvSpPr>
                <p:nvPr/>
              </p:nvSpPr>
              <p:spPr bwMode="auto">
                <a:xfrm>
                  <a:off x="1057993" y="1040110"/>
                  <a:ext cx="292706" cy="306807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1407425" y="1037804"/>
                  <a:ext cx="292706" cy="306807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Line 44"/>
                <p:cNvSpPr>
                  <a:spLocks noChangeShapeType="1"/>
                </p:cNvSpPr>
                <p:nvPr/>
              </p:nvSpPr>
              <p:spPr bwMode="auto">
                <a:xfrm flipH="1" flipV="1">
                  <a:off x="1415367" y="1423043"/>
                  <a:ext cx="292706" cy="306807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1062531" y="1440344"/>
                  <a:ext cx="292706" cy="306807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Line 46"/>
                <p:cNvSpPr>
                  <a:spLocks noChangeShapeType="1"/>
                </p:cNvSpPr>
                <p:nvPr/>
              </p:nvSpPr>
              <p:spPr bwMode="auto">
                <a:xfrm>
                  <a:off x="1387004" y="1007815"/>
                  <a:ext cx="0" cy="335643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385869" y="1432270"/>
                  <a:ext cx="0" cy="335643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Line 4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1588381" y="1234902"/>
                  <a:ext cx="0" cy="330145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Line 4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1204913" y="1232595"/>
                  <a:ext cx="0" cy="330145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578737" y="1034344"/>
                  <a:ext cx="433387" cy="2883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>
                      <a:solidFill>
                        <a:srgbClr val="FF0000"/>
                      </a:solidFill>
                    </a:rPr>
                    <a:t>drift</a:t>
                  </a:r>
                </a:p>
              </p:txBody>
            </p:sp>
          </p:grpSp>
        </p:grpSp>
        <p:sp>
          <p:nvSpPr>
            <p:cNvPr id="72" name="CasellaDiTesto 71"/>
            <p:cNvSpPr txBox="1"/>
            <p:nvPr/>
          </p:nvSpPr>
          <p:spPr>
            <a:xfrm>
              <a:off x="1619672" y="3140968"/>
              <a:ext cx="2403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Silicon Drift Detectors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79512" y="836712"/>
            <a:ext cx="3689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dirty="0" err="1">
                <a:latin typeface="Tahoma" pitchFamily="34" charset="0"/>
              </a:rPr>
              <a:t>Research</a:t>
            </a:r>
            <a:r>
              <a:rPr lang="it-IT" sz="1400" dirty="0">
                <a:latin typeface="Tahoma" pitchFamily="34" charset="0"/>
              </a:rPr>
              <a:t> </a:t>
            </a:r>
            <a:r>
              <a:rPr lang="it-IT" sz="1400" dirty="0" smtClean="0">
                <a:latin typeface="Tahoma" pitchFamily="34" charset="0"/>
              </a:rPr>
              <a:t>project </a:t>
            </a:r>
            <a:r>
              <a:rPr lang="it-IT" sz="1400" dirty="0" err="1" smtClean="0">
                <a:latin typeface="Tahoma" pitchFamily="34" charset="0"/>
              </a:rPr>
              <a:t>from</a:t>
            </a:r>
            <a:r>
              <a:rPr lang="it-IT" sz="1400" dirty="0" smtClean="0">
                <a:latin typeface="Tahoma" pitchFamily="34" charset="0"/>
              </a:rPr>
              <a:t> </a:t>
            </a:r>
            <a:r>
              <a:rPr lang="it-IT" sz="1400" dirty="0" err="1" smtClean="0">
                <a:latin typeface="Tahoma" pitchFamily="34" charset="0"/>
              </a:rPr>
              <a:t>European</a:t>
            </a:r>
            <a:r>
              <a:rPr lang="it-IT" sz="1400" dirty="0" smtClean="0">
                <a:latin typeface="Tahoma" pitchFamily="34" charset="0"/>
              </a:rPr>
              <a:t> </a:t>
            </a:r>
            <a:r>
              <a:rPr lang="it-IT" sz="1400" dirty="0">
                <a:latin typeface="Tahoma" pitchFamily="34" charset="0"/>
              </a:rPr>
              <a:t>Community</a:t>
            </a:r>
          </a:p>
          <a:p>
            <a:r>
              <a:rPr lang="it-IT" sz="1400" dirty="0" smtClean="0">
                <a:latin typeface="Tahoma" pitchFamily="34" charset="0"/>
              </a:rPr>
              <a:t>(www.hi-cam.org</a:t>
            </a:r>
            <a:r>
              <a:rPr lang="en-GB" sz="1400" dirty="0" smtClean="0">
                <a:latin typeface="Tahoma" pitchFamily="34" charset="0"/>
              </a:rPr>
              <a:t>)</a:t>
            </a:r>
            <a:r>
              <a:rPr lang="it-IT" sz="1400" dirty="0" smtClean="0">
                <a:latin typeface="Tahoma" pitchFamily="34" charset="0"/>
              </a:rPr>
              <a:t>  </a:t>
            </a:r>
            <a:endParaRPr lang="it-IT" sz="14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80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451636" y="171287"/>
            <a:ext cx="6218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The </a:t>
            </a:r>
            <a:r>
              <a:rPr lang="it-IT" dirty="0">
                <a:solidFill>
                  <a:srgbClr val="FF0000"/>
                </a:solidFill>
              </a:rPr>
              <a:t>HICAM </a:t>
            </a:r>
            <a:r>
              <a:rPr lang="it-IT" dirty="0" smtClean="0">
                <a:solidFill>
                  <a:srgbClr val="FF0000"/>
                </a:solidFill>
              </a:rPr>
              <a:t>gamma camera </a:t>
            </a:r>
            <a:r>
              <a:rPr lang="it-IT" dirty="0" err="1" smtClean="0">
                <a:solidFill>
                  <a:srgbClr val="FF0000"/>
                </a:solidFill>
              </a:rPr>
              <a:t>development</a:t>
            </a:r>
            <a:endParaRPr lang="it-IT" dirty="0" smtClean="0">
              <a:solidFill>
                <a:srgbClr val="FF0000"/>
              </a:solidFill>
            </a:endParaRPr>
          </a:p>
        </p:txBody>
      </p:sp>
      <p:grpSp>
        <p:nvGrpSpPr>
          <p:cNvPr id="18" name="Gruppo 14"/>
          <p:cNvGrpSpPr/>
          <p:nvPr/>
        </p:nvGrpSpPr>
        <p:grpSpPr>
          <a:xfrm>
            <a:off x="168744" y="1316698"/>
            <a:ext cx="2413092" cy="2192985"/>
            <a:chOff x="-355693" y="1747004"/>
            <a:chExt cx="4835359" cy="4373563"/>
          </a:xfrm>
        </p:grpSpPr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2" cstate="print"/>
            <a:srcRect r="17033"/>
            <a:stretch>
              <a:fillRect/>
            </a:stretch>
          </p:blipFill>
          <p:spPr bwMode="auto">
            <a:xfrm>
              <a:off x="-355693" y="1747004"/>
              <a:ext cx="4629150" cy="437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Line 46"/>
            <p:cNvSpPr>
              <a:spLocks noChangeShapeType="1"/>
            </p:cNvSpPr>
            <p:nvPr/>
          </p:nvSpPr>
          <p:spPr bwMode="auto">
            <a:xfrm flipH="1">
              <a:off x="2073182" y="3760247"/>
              <a:ext cx="475346" cy="24533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4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9233" y="2212803"/>
              <a:ext cx="1920433" cy="2025746"/>
            </a:xfrm>
            <a:prstGeom prst="rect">
              <a:avLst/>
            </a:prstGeom>
            <a:noFill/>
            <a:ln w="28575" algn="ctr">
              <a:solidFill>
                <a:srgbClr val="800000"/>
              </a:solidFill>
              <a:miter lim="800000"/>
              <a:headEnd/>
              <a:tailEnd/>
            </a:ln>
          </p:spPr>
        </p:pic>
      </p:grpSp>
      <p:grpSp>
        <p:nvGrpSpPr>
          <p:cNvPr id="22" name="Gruppo 10"/>
          <p:cNvGrpSpPr/>
          <p:nvPr/>
        </p:nvGrpSpPr>
        <p:grpSpPr>
          <a:xfrm>
            <a:off x="2732556" y="1224711"/>
            <a:ext cx="3036234" cy="2430858"/>
            <a:chOff x="2840132" y="1224711"/>
            <a:chExt cx="3036234" cy="2430858"/>
          </a:xfrm>
        </p:grpSpPr>
        <p:pic>
          <p:nvPicPr>
            <p:cNvPr id="23" name="Picture 35" descr="Hicam25 0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40132" y="1224711"/>
              <a:ext cx="3036234" cy="2430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6" descr="ASIC_layout_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46779" y="2622904"/>
              <a:ext cx="999407" cy="102125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5" name="Line 10"/>
            <p:cNvSpPr>
              <a:spLocks noChangeShapeType="1"/>
            </p:cNvSpPr>
            <p:nvPr/>
          </p:nvSpPr>
          <p:spPr bwMode="auto">
            <a:xfrm flipV="1">
              <a:off x="3845485" y="2286000"/>
              <a:ext cx="726515" cy="317502"/>
            </a:xfrm>
            <a:prstGeom prst="line">
              <a:avLst/>
            </a:prstGeom>
            <a:noFill/>
            <a:ln w="38100">
              <a:solidFill>
                <a:srgbClr val="C1031E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6" name="Picture 5" descr="DSC050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48533" y="1221290"/>
            <a:ext cx="3241679" cy="243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mmagine 1" descr="1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531707" y="3328071"/>
            <a:ext cx="2028732" cy="328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 descr="abba_tiroid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7621" y="3774282"/>
            <a:ext cx="2639982" cy="2371024"/>
          </a:xfrm>
          <a:prstGeom prst="rect">
            <a:avLst/>
          </a:prstGeom>
          <a:noFill/>
        </p:spPr>
      </p:pic>
      <p:pic>
        <p:nvPicPr>
          <p:cNvPr id="29" name="Picture 12" descr="IMG_289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4005064"/>
            <a:ext cx="2714575" cy="2035931"/>
          </a:xfrm>
          <a:prstGeom prst="rect">
            <a:avLst/>
          </a:prstGeom>
          <a:noFill/>
        </p:spPr>
      </p:pic>
      <p:sp>
        <p:nvSpPr>
          <p:cNvPr id="1007617" name="Rectangle 1"/>
          <p:cNvSpPr>
            <a:spLocks noChangeArrowheads="1"/>
          </p:cNvSpPr>
          <p:nvPr/>
        </p:nvSpPr>
        <p:spPr bwMode="auto">
          <a:xfrm>
            <a:off x="53788" y="643321"/>
            <a:ext cx="9090212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en-US" sz="1400" b="0" i="0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1400" b="0" i="0" strike="noStrike" cap="none" normalizeH="0" baseline="0" dirty="0" err="1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R.Peloso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et al., “The HICAM Gamma Camera”, </a:t>
            </a:r>
            <a:r>
              <a:rPr lang="it-IT" sz="1400" dirty="0" err="1" smtClean="0">
                <a:latin typeface="+mj-lt"/>
              </a:rPr>
              <a:t>Nuclear</a:t>
            </a:r>
            <a:r>
              <a:rPr lang="it-IT" sz="1400" dirty="0" smtClean="0">
                <a:latin typeface="+mj-lt"/>
              </a:rPr>
              <a:t> Science Symposium Conference Record (NSS/MIC), 2010 IEEE)</a:t>
            </a:r>
            <a:endParaRPr kumimoji="0" lang="en-US" sz="1400" b="0" i="0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3084" name="Picture 92"/>
          <p:cNvPicPr>
            <a:picLocks noChangeAspect="1" noChangeArrowheads="1"/>
          </p:cNvPicPr>
          <p:nvPr/>
        </p:nvPicPr>
        <p:blipFill>
          <a:blip r:embed="rId3" cstate="print"/>
          <a:srcRect l="3553" t="2393" r="1601" b="5485"/>
          <a:stretch>
            <a:fillRect/>
          </a:stretch>
        </p:blipFill>
        <p:spPr bwMode="auto">
          <a:xfrm>
            <a:off x="3850783" y="837127"/>
            <a:ext cx="4932609" cy="319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60379"/>
            <a:ext cx="898263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j-lt"/>
              </a:rPr>
              <a:t>Imaging performances with </a:t>
            </a:r>
            <a:r>
              <a:rPr lang="en-US" baseline="30000" dirty="0" smtClean="0">
                <a:solidFill>
                  <a:srgbClr val="FF0000"/>
                </a:solidFill>
                <a:latin typeface="+mj-lt"/>
              </a:rPr>
              <a:t>99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Tc (140keV)</a:t>
            </a:r>
            <a:endParaRPr lang="it-IT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250825" y="617538"/>
            <a:ext cx="8642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506819" y="1167279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1800"/>
          </a:p>
        </p:txBody>
      </p:sp>
      <p:sp>
        <p:nvSpPr>
          <p:cNvPr id="16" name="Rectangle 82"/>
          <p:cNvSpPr>
            <a:spLocks noChangeArrowheads="1"/>
          </p:cNvSpPr>
          <p:nvPr/>
        </p:nvSpPr>
        <p:spPr bwMode="auto">
          <a:xfrm>
            <a:off x="4765329" y="3973477"/>
            <a:ext cx="33634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Albertus" pitchFamily="34" charset="0"/>
              </a:rPr>
              <a:t>LEUHR parallel </a:t>
            </a:r>
            <a:r>
              <a:rPr lang="en-US" sz="1800" dirty="0">
                <a:latin typeface="Albertus" pitchFamily="34" charset="0"/>
              </a:rPr>
              <a:t>hole collimator</a:t>
            </a:r>
            <a:endParaRPr lang="it-IT" sz="1800" dirty="0">
              <a:latin typeface="Albertus" pitchFamily="34" charset="0"/>
            </a:endParaRPr>
          </a:p>
        </p:txBody>
      </p:sp>
      <p:sp>
        <p:nvSpPr>
          <p:cNvPr id="17" name="Text Box 91"/>
          <p:cNvSpPr txBox="1">
            <a:spLocks noChangeArrowheads="1"/>
          </p:cNvSpPr>
          <p:nvPr/>
        </p:nvSpPr>
        <p:spPr bwMode="auto">
          <a:xfrm>
            <a:off x="5025746" y="2791572"/>
            <a:ext cx="35637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US" sz="2000" dirty="0" smtClean="0">
                <a:solidFill>
                  <a:srgbClr val="FF0000"/>
                </a:solidFill>
              </a:rPr>
              <a:t>intrinsic resolution= 0.8mm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3" name="Oval 94"/>
          <p:cNvSpPr>
            <a:spLocks noChangeArrowheads="1"/>
          </p:cNvSpPr>
          <p:nvPr/>
        </p:nvSpPr>
        <p:spPr bwMode="auto">
          <a:xfrm>
            <a:off x="5866559" y="1963270"/>
            <a:ext cx="251854" cy="29932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>
              <a:solidFill>
                <a:srgbClr val="FF0000"/>
              </a:solidFill>
              <a:latin typeface="Palatino" pitchFamily="18" charset="0"/>
            </a:endParaRPr>
          </a:p>
        </p:txBody>
      </p:sp>
      <p:sp>
        <p:nvSpPr>
          <p:cNvPr id="35" name="Oval 94"/>
          <p:cNvSpPr>
            <a:spLocks noChangeArrowheads="1"/>
          </p:cNvSpPr>
          <p:nvPr/>
        </p:nvSpPr>
        <p:spPr bwMode="auto">
          <a:xfrm>
            <a:off x="8089806" y="1026458"/>
            <a:ext cx="251854" cy="29932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 smtClean="0">
              <a:solidFill>
                <a:srgbClr val="FF0000"/>
              </a:solidFill>
              <a:latin typeface="Palatino" pitchFamily="18" charset="0"/>
            </a:endParaRPr>
          </a:p>
          <a:p>
            <a:pPr algn="ctr">
              <a:buFont typeface="Verdana" pitchFamily="34" charset="0"/>
              <a:buChar char="–"/>
            </a:pPr>
            <a:endParaRPr lang="it-IT" sz="1400" b="1" dirty="0">
              <a:solidFill>
                <a:srgbClr val="FF0000"/>
              </a:solidFill>
              <a:latin typeface="Palatino" pitchFamily="18" charset="0"/>
            </a:endParaRPr>
          </a:p>
        </p:txBody>
      </p:sp>
      <p:grpSp>
        <p:nvGrpSpPr>
          <p:cNvPr id="19" name="Gruppo 22"/>
          <p:cNvGrpSpPr/>
          <p:nvPr/>
        </p:nvGrpSpPr>
        <p:grpSpPr>
          <a:xfrm>
            <a:off x="205804" y="813452"/>
            <a:ext cx="3481982" cy="2913426"/>
            <a:chOff x="259778" y="1154668"/>
            <a:chExt cx="5069363" cy="4110294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4641" t="14424" r="25430" b="18871"/>
            <a:stretch>
              <a:fillRect/>
            </a:stretch>
          </p:blipFill>
          <p:spPr bwMode="auto">
            <a:xfrm>
              <a:off x="259778" y="1154668"/>
              <a:ext cx="5069363" cy="4110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CasellaDiTesto 21"/>
            <p:cNvSpPr txBox="1"/>
            <p:nvPr/>
          </p:nvSpPr>
          <p:spPr>
            <a:xfrm>
              <a:off x="2353220" y="4717129"/>
              <a:ext cx="1365732" cy="477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</a:rPr>
                <a:t>10,8 cm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3" name="Connettore 2 22"/>
            <p:cNvCxnSpPr/>
            <p:nvPr/>
          </p:nvCxnSpPr>
          <p:spPr>
            <a:xfrm>
              <a:off x="432597" y="5187116"/>
              <a:ext cx="4781331" cy="127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 rot="5400000" flipH="1" flipV="1">
              <a:off x="3331402" y="3188106"/>
              <a:ext cx="3881536" cy="127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3985081" y="2749477"/>
              <a:ext cx="1200034" cy="477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FF00"/>
                  </a:solidFill>
                </a:rPr>
                <a:t>8,7 cm</a:t>
              </a:r>
              <a:endParaRPr lang="en-US" sz="1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0" name="CasellaDiTesto 19"/>
          <p:cNvSpPr txBox="1"/>
          <p:nvPr/>
        </p:nvSpPr>
        <p:spPr>
          <a:xfrm>
            <a:off x="199407" y="3720937"/>
            <a:ext cx="3042294" cy="31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corrected for linearity and uniformity</a:t>
            </a:r>
            <a:endParaRPr lang="en-US" sz="1800" dirty="0"/>
          </a:p>
        </p:txBody>
      </p:sp>
      <p:grpSp>
        <p:nvGrpSpPr>
          <p:cNvPr id="30" name="Gruppo 29"/>
          <p:cNvGrpSpPr>
            <a:grpSpLocks noChangeAspect="1"/>
          </p:cNvGrpSpPr>
          <p:nvPr/>
        </p:nvGrpSpPr>
        <p:grpSpPr>
          <a:xfrm>
            <a:off x="927088" y="4104889"/>
            <a:ext cx="2346539" cy="2022214"/>
            <a:chOff x="4262716" y="730624"/>
            <a:chExt cx="3352200" cy="2888877"/>
          </a:xfrm>
        </p:grpSpPr>
        <p:pic>
          <p:nvPicPr>
            <p:cNvPr id="32" name="Picture 5" descr="griglia"/>
            <p:cNvPicPr>
              <a:picLocks noChangeAspect="1" noChangeArrowheads="1"/>
            </p:cNvPicPr>
            <p:nvPr/>
          </p:nvPicPr>
          <p:blipFill>
            <a:blip r:embed="rId5" cstate="print"/>
            <a:srcRect l="4258" t="13472" r="71276" b="13069"/>
            <a:stretch>
              <a:fillRect/>
            </a:stretch>
          </p:blipFill>
          <p:spPr bwMode="auto">
            <a:xfrm>
              <a:off x="4262716" y="793375"/>
              <a:ext cx="3174498" cy="2796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5777874" y="2872044"/>
              <a:ext cx="1837042" cy="747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Albertus" pitchFamily="34" charset="0"/>
                </a:rPr>
                <a:t>Hole </a:t>
              </a:r>
              <a:r>
                <a:rPr lang="en-US" sz="14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Ø</a:t>
              </a:r>
              <a:r>
                <a:rPr lang="en-US" sz="1400" b="1" dirty="0" smtClean="0">
                  <a:solidFill>
                    <a:srgbClr val="FF0000"/>
                  </a:solidFill>
                  <a:latin typeface="Albertus" pitchFamily="34" charset="0"/>
                </a:rPr>
                <a:t>=1mm</a:t>
              </a:r>
              <a:endParaRPr lang="en-US" sz="1400" b="1" dirty="0">
                <a:solidFill>
                  <a:srgbClr val="FF0000"/>
                </a:solidFill>
                <a:latin typeface="Albertus" pitchFamily="34" charset="0"/>
              </a:endParaRPr>
            </a:p>
            <a:p>
              <a:r>
                <a:rPr lang="en-US" sz="1400" b="1" dirty="0">
                  <a:solidFill>
                    <a:srgbClr val="FF0000"/>
                  </a:solidFill>
                  <a:latin typeface="Albertus" pitchFamily="34" charset="0"/>
                </a:rPr>
                <a:t>Pitch=3mm</a:t>
              </a: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5410199" y="730624"/>
              <a:ext cx="6687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Grid</a:t>
              </a:r>
              <a:endParaRPr lang="en-US" sz="2000" dirty="0"/>
            </a:p>
          </p:txBody>
        </p:sp>
      </p:grpSp>
      <p:sp>
        <p:nvSpPr>
          <p:cNvPr id="37" name="Freccia in giù 36"/>
          <p:cNvSpPr/>
          <p:nvPr/>
        </p:nvSpPr>
        <p:spPr>
          <a:xfrm flipV="1">
            <a:off x="489398" y="4172755"/>
            <a:ext cx="193183" cy="837127"/>
          </a:xfrm>
          <a:prstGeom prst="downArrow">
            <a:avLst/>
          </a:prstGeom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sellaDiTesto 37"/>
          <p:cNvSpPr txBox="1"/>
          <p:nvPr/>
        </p:nvSpPr>
        <p:spPr>
          <a:xfrm>
            <a:off x="257578" y="5032434"/>
            <a:ext cx="64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30000" dirty="0" smtClean="0"/>
              <a:t>99</a:t>
            </a:r>
            <a:r>
              <a:rPr lang="en-US" sz="1800" dirty="0" smtClean="0"/>
              <a:t>Tc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Immagin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30" y="3882931"/>
            <a:ext cx="2412789" cy="222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Topo Img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9190" y="3894043"/>
            <a:ext cx="2492738" cy="2224369"/>
          </a:xfrm>
          <a:prstGeom prst="rect">
            <a:avLst/>
          </a:prstGeom>
          <a:noFill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 cstate="print"/>
          <a:srcRect l="10167" t="8362" r="24117" b="16376"/>
          <a:stretch>
            <a:fillRect/>
          </a:stretch>
        </p:blipFill>
        <p:spPr bwMode="auto">
          <a:xfrm>
            <a:off x="3789828" y="1253378"/>
            <a:ext cx="2447816" cy="248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 l="21617" t="29324" r="18755" b="16422"/>
          <a:stretch>
            <a:fillRect/>
          </a:stretch>
        </p:blipFill>
        <p:spPr bwMode="auto">
          <a:xfrm>
            <a:off x="3360271" y="3891431"/>
            <a:ext cx="2226981" cy="222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Immagine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40497" y="1237888"/>
            <a:ext cx="1783231" cy="25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464514" y="209924"/>
            <a:ext cx="6218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Applications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of</a:t>
            </a:r>
            <a:r>
              <a:rPr lang="it-IT" dirty="0" smtClean="0">
                <a:solidFill>
                  <a:srgbClr val="FF0000"/>
                </a:solidFill>
              </a:rPr>
              <a:t> the </a:t>
            </a:r>
            <a:r>
              <a:rPr lang="it-IT" dirty="0">
                <a:solidFill>
                  <a:srgbClr val="FF0000"/>
                </a:solidFill>
              </a:rPr>
              <a:t>HICAM </a:t>
            </a:r>
            <a:r>
              <a:rPr lang="it-IT" dirty="0" smtClean="0">
                <a:solidFill>
                  <a:srgbClr val="FF0000"/>
                </a:solidFill>
              </a:rPr>
              <a:t>gamma camera</a:t>
            </a:r>
          </a:p>
        </p:txBody>
      </p:sp>
      <p:cxnSp>
        <p:nvCxnSpPr>
          <p:cNvPr id="11" name="Connettore 2 10"/>
          <p:cNvCxnSpPr/>
          <p:nvPr/>
        </p:nvCxnSpPr>
        <p:spPr>
          <a:xfrm rot="16200000" flipV="1">
            <a:off x="6878171" y="5479677"/>
            <a:ext cx="336177" cy="8068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rot="16200000" flipV="1">
            <a:off x="7111253" y="5497606"/>
            <a:ext cx="336177" cy="8068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Picture 14" descr="DSC_0007"/>
          <p:cNvPicPr>
            <a:picLocks noChangeAspect="1" noChangeArrowheads="1"/>
          </p:cNvPicPr>
          <p:nvPr/>
        </p:nvPicPr>
        <p:blipFill>
          <a:blip r:embed="rId8" cstate="print"/>
          <a:srcRect l="8571"/>
          <a:stretch>
            <a:fillRect/>
          </a:stretch>
        </p:blipFill>
        <p:spPr bwMode="auto">
          <a:xfrm>
            <a:off x="505692" y="1403797"/>
            <a:ext cx="3094757" cy="224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ttangolo 14"/>
          <p:cNvSpPr/>
          <p:nvPr/>
        </p:nvSpPr>
        <p:spPr>
          <a:xfrm>
            <a:off x="244699" y="754719"/>
            <a:ext cx="8538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err="1" smtClean="0"/>
              <a:t>P.Busca</a:t>
            </a:r>
            <a:r>
              <a:rPr lang="en-US" sz="1400" dirty="0" smtClean="0"/>
              <a:t>, et al., “Applications of the HICAM Gamma Camera”,</a:t>
            </a:r>
            <a:r>
              <a:rPr lang="it-IT" sz="1400" dirty="0" smtClean="0"/>
              <a:t> </a:t>
            </a:r>
            <a:r>
              <a:rPr lang="it-IT" sz="1400" dirty="0" err="1" smtClean="0"/>
              <a:t>Nuclear</a:t>
            </a:r>
            <a:r>
              <a:rPr lang="it-IT" sz="1400" dirty="0" smtClean="0"/>
              <a:t> Science Symposium Conference Record (NSS/MIC), 2010 IEEE)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G_2877"/>
          <p:cNvPicPr/>
          <p:nvPr/>
        </p:nvPicPr>
        <p:blipFill>
          <a:blip r:embed="rId2" cstate="print">
            <a:lum contrast="18000"/>
          </a:blip>
          <a:srcRect l="12022" r="2666"/>
          <a:stretch>
            <a:fillRect/>
          </a:stretch>
        </p:blipFill>
        <p:spPr bwMode="auto">
          <a:xfrm>
            <a:off x="248603" y="2259865"/>
            <a:ext cx="38884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3" descr="IMG_3946.JPG"/>
          <p:cNvPicPr>
            <a:picLocks noChangeAspect="1"/>
          </p:cNvPicPr>
          <p:nvPr/>
        </p:nvPicPr>
        <p:blipFill>
          <a:blip r:embed="rId3" cstate="print"/>
          <a:srcRect l="18953" t="16619" r="20833" b="20578"/>
          <a:stretch>
            <a:fillRect/>
          </a:stretch>
        </p:blipFill>
        <p:spPr bwMode="auto">
          <a:xfrm>
            <a:off x="4172755" y="270457"/>
            <a:ext cx="4790941" cy="37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4211391" y="4250028"/>
            <a:ext cx="49326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800" dirty="0" smtClean="0"/>
              <a:t> 1cm thick LYSO </a:t>
            </a:r>
            <a:r>
              <a:rPr lang="en-GB" sz="1800" dirty="0" err="1" smtClean="0"/>
              <a:t>scintillator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  (</a:t>
            </a:r>
            <a:r>
              <a:rPr lang="en-GB" sz="1800" dirty="0" smtClean="0">
                <a:latin typeface="Symbol" pitchFamily="18" charset="2"/>
              </a:rPr>
              <a:t>h</a:t>
            </a:r>
            <a:r>
              <a:rPr lang="en-GB" sz="1800" dirty="0" smtClean="0"/>
              <a:t>~37%@1MeV, ~22%@5MeV)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 light collection purposely limited (i.e. all absorbing surfaces) to match readout ASIC dynamic range (designed for 200keV) </a:t>
            </a:r>
          </a:p>
          <a:p>
            <a:r>
              <a:rPr lang="en-GB" sz="1800" dirty="0" smtClean="0"/>
              <a:t> (</a:t>
            </a:r>
            <a:r>
              <a:rPr lang="en-GB" sz="1800" dirty="0" smtClean="0">
                <a:sym typeface="Symbol"/>
              </a:rPr>
              <a:t> ~ 5e-/</a:t>
            </a:r>
            <a:r>
              <a:rPr lang="en-GB" sz="1800" dirty="0" err="1" smtClean="0">
                <a:sym typeface="Symbol"/>
              </a:rPr>
              <a:t>keV</a:t>
            </a:r>
            <a:r>
              <a:rPr lang="en-GB" sz="1800" dirty="0" smtClean="0">
                <a:sym typeface="Symbol"/>
              </a:rPr>
              <a:t>, vs. 30ph./</a:t>
            </a:r>
            <a:r>
              <a:rPr lang="en-GB" sz="1800" dirty="0" err="1" smtClean="0">
                <a:sym typeface="Symbol"/>
              </a:rPr>
              <a:t>keV</a:t>
            </a:r>
            <a:r>
              <a:rPr lang="en-GB" sz="1800" dirty="0" smtClean="0">
                <a:sym typeface="Symbol"/>
              </a:rPr>
              <a:t> from LYSO</a:t>
            </a:r>
            <a:r>
              <a:rPr lang="en-GB" sz="1800" dirty="0" smtClean="0"/>
              <a:t>) </a:t>
            </a:r>
            <a:endParaRPr lang="en-GB" sz="18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54547" y="325834"/>
            <a:ext cx="399245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it-IT" dirty="0" err="1" smtClean="0">
                <a:solidFill>
                  <a:srgbClr val="FF0000"/>
                </a:solidFill>
              </a:rPr>
              <a:t>Modification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of</a:t>
            </a:r>
            <a:r>
              <a:rPr lang="it-IT" dirty="0" smtClean="0">
                <a:solidFill>
                  <a:srgbClr val="FF0000"/>
                </a:solidFill>
              </a:rPr>
              <a:t> the 5x6cm</a:t>
            </a:r>
            <a:r>
              <a:rPr lang="it-IT" baseline="30000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it-IT" dirty="0" smtClean="0">
                <a:solidFill>
                  <a:srgbClr val="FF0000"/>
                </a:solidFill>
              </a:rPr>
              <a:t>HICAM gamma camera</a:t>
            </a:r>
          </a:p>
          <a:p>
            <a:pPr algn="just"/>
            <a:r>
              <a:rPr lang="it-IT" dirty="0" err="1" smtClean="0">
                <a:solidFill>
                  <a:srgbClr val="FF0000"/>
                </a:solidFill>
              </a:rPr>
              <a:t>for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high-energy</a:t>
            </a:r>
            <a:r>
              <a:rPr lang="it-IT" dirty="0" smtClean="0">
                <a:solidFill>
                  <a:srgbClr val="FF0000"/>
                </a:solidFill>
              </a:rPr>
              <a:t> (1-10MeV)</a:t>
            </a:r>
          </a:p>
          <a:p>
            <a:pPr algn="just"/>
            <a:r>
              <a:rPr lang="it-IT" dirty="0" err="1" smtClean="0">
                <a:solidFill>
                  <a:srgbClr val="FF0000"/>
                </a:solidFill>
              </a:rPr>
              <a:t>imaging</a:t>
            </a:r>
            <a:endParaRPr lang="it-IT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8985</TotalTime>
  <Words>840</Words>
  <Application>Microsoft Office PowerPoint</Application>
  <PresentationFormat>Presentazione su schermo (4:3)</PresentationFormat>
  <Paragraphs>164</Paragraphs>
  <Slides>24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27" baseType="lpstr">
      <vt:lpstr>1_Struttura predefinita</vt:lpstr>
      <vt:lpstr>Documento</vt:lpstr>
      <vt:lpstr>Disegno Designer</vt:lpstr>
      <vt:lpstr>Diapositiva 1</vt:lpstr>
      <vt:lpstr>Diapositiva 2</vt:lpstr>
      <vt:lpstr>Diapositiva 3</vt:lpstr>
      <vt:lpstr>Diapositiva 4</vt:lpstr>
      <vt:lpstr>HICAM:HIgh resolution gamma CAMera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Conclusions</vt:lpstr>
      <vt:lpstr>Diapositiva 24</vt:lpstr>
    </vt:vector>
  </TitlesOfParts>
  <Company>Polimi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Antonio Longoni</dc:creator>
  <cp:lastModifiedBy>carlo</cp:lastModifiedBy>
  <cp:revision>554</cp:revision>
  <dcterms:created xsi:type="dcterms:W3CDTF">2003-05-28T21:36:47Z</dcterms:created>
  <dcterms:modified xsi:type="dcterms:W3CDTF">2011-09-15T07:07:38Z</dcterms:modified>
</cp:coreProperties>
</file>