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4"/>
  </p:notesMasterIdLst>
  <p:sldIdLst>
    <p:sldId id="256" r:id="rId2"/>
    <p:sldId id="257" r:id="rId3"/>
    <p:sldId id="258" r:id="rId4"/>
    <p:sldId id="293" r:id="rId5"/>
    <p:sldId id="282" r:id="rId6"/>
    <p:sldId id="260" r:id="rId7"/>
    <p:sldId id="283" r:id="rId8"/>
    <p:sldId id="262" r:id="rId9"/>
    <p:sldId id="279" r:id="rId10"/>
    <p:sldId id="263" r:id="rId11"/>
    <p:sldId id="264" r:id="rId12"/>
    <p:sldId id="270" r:id="rId13"/>
    <p:sldId id="272" r:id="rId14"/>
    <p:sldId id="298" r:id="rId15"/>
    <p:sldId id="271" r:id="rId16"/>
    <p:sldId id="287" r:id="rId17"/>
    <p:sldId id="275" r:id="rId18"/>
    <p:sldId id="292" r:id="rId19"/>
    <p:sldId id="276" r:id="rId20"/>
    <p:sldId id="273" r:id="rId21"/>
    <p:sldId id="289" r:id="rId22"/>
    <p:sldId id="261" r:id="rId23"/>
    <p:sldId id="280" r:id="rId24"/>
    <p:sldId id="274" r:id="rId25"/>
    <p:sldId id="266" r:id="rId26"/>
    <p:sldId id="296" r:id="rId27"/>
    <p:sldId id="277" r:id="rId28"/>
    <p:sldId id="278" r:id="rId29"/>
    <p:sldId id="294" r:id="rId30"/>
    <p:sldId id="295" r:id="rId31"/>
    <p:sldId id="299" r:id="rId32"/>
    <p:sldId id="29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28" autoAdjust="0"/>
    <p:restoredTop sz="78873" autoAdjust="0"/>
  </p:normalViewPr>
  <p:slideViewPr>
    <p:cSldViewPr>
      <p:cViewPr>
        <p:scale>
          <a:sx n="73" d="100"/>
          <a:sy n="73" d="100"/>
        </p:scale>
        <p:origin x="-12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278F40-AEBA-4C0A-AE02-91D426138DD3}" type="datetimeFigureOut">
              <a:rPr lang="en-US" smtClean="0"/>
              <a:pPr/>
              <a:t>9/15/2011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176BC9-9D20-44C8-9FF5-70B3EBD9107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34D2EE1D-69C3-4289-8D77-B2A6F33F95B3}" type="slidenum">
              <a:rPr lang="en-GB"/>
              <a:pPr/>
              <a:t>4</a:t>
            </a:fld>
            <a:endParaRPr lang="en-GB" dirty="0"/>
          </a:p>
        </p:txBody>
      </p:sp>
      <p:sp>
        <p:nvSpPr>
          <p:cNvPr id="6146" name="Rectangle 6"/>
          <p:cNvSpPr txBox="1">
            <a:spLocks noGrp="1" noChangeArrowheads="1"/>
          </p:cNvSpPr>
          <p:nvPr/>
        </p:nvSpPr>
        <p:spPr bwMode="auto">
          <a:xfrm>
            <a:off x="0" y="8685213"/>
            <a:ext cx="2971800" cy="457200"/>
          </a:xfrm>
          <a:prstGeom prst="rect">
            <a:avLst/>
          </a:prstGeom>
          <a:noFill/>
          <a:ln w="9525">
            <a:noFill/>
            <a:miter lim="800000"/>
            <a:headEnd/>
            <a:tailEnd/>
          </a:ln>
        </p:spPr>
        <p:txBody>
          <a:bodyPr anchor="b"/>
          <a:lstStyle/>
          <a:p>
            <a:r>
              <a:rPr lang="en-US" sz="1200" dirty="0">
                <a:latin typeface="Arial" pitchFamily="34" charset="0"/>
              </a:rPr>
              <a:t>Jon Lapington - Photonex 2007</a:t>
            </a:r>
          </a:p>
        </p:txBody>
      </p:sp>
      <p:sp>
        <p:nvSpPr>
          <p:cNvPr id="614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r>
              <a:rPr lang="en-US" sz="1200" dirty="0">
                <a:latin typeface="Arial" pitchFamily="34" charset="0"/>
              </a:rPr>
              <a:t>#</a:t>
            </a:r>
            <a:fld id="{A2092F1E-0276-45F8-A40C-064910456920}" type="slidenum">
              <a:rPr lang="en-US" sz="1200">
                <a:latin typeface="Arial" pitchFamily="34" charset="0"/>
              </a:rPr>
              <a:pPr algn="r"/>
              <a:t>4</a:t>
            </a:fld>
            <a:endParaRPr lang="en-US" sz="1200" dirty="0">
              <a:latin typeface="Arial" pitchFamily="34" charset="0"/>
            </a:endParaRPr>
          </a:p>
        </p:txBody>
      </p:sp>
      <p:sp>
        <p:nvSpPr>
          <p:cNvPr id="6148" name="Rectangle 2"/>
          <p:cNvSpPr>
            <a:spLocks noGrp="1" noRot="1" noChangeAspect="1" noChangeArrowheads="1" noTextEdit="1"/>
          </p:cNvSpPr>
          <p:nvPr>
            <p:ph type="sldImg"/>
          </p:nvPr>
        </p:nvSpPr>
        <p:spPr>
          <a:xfrm>
            <a:off x="687388" y="284163"/>
            <a:ext cx="5481637" cy="4113212"/>
          </a:xfrm>
          <a:ln/>
        </p:spPr>
      </p:sp>
      <p:sp>
        <p:nvSpPr>
          <p:cNvPr id="6149" name="Rectangle 3"/>
          <p:cNvSpPr>
            <a:spLocks noGrp="1" noChangeArrowheads="1"/>
          </p:cNvSpPr>
          <p:nvPr>
            <p:ph type="body" idx="1"/>
          </p:nvPr>
        </p:nvSpPr>
        <p:spPr/>
        <p:txBody>
          <a:bodyPr/>
          <a:lstStyle/>
          <a:p>
            <a:pPr>
              <a:spcBef>
                <a:spcPct val="0"/>
              </a:spcBef>
            </a:pPr>
            <a:r>
              <a:rPr lang="en-GB" dirty="0"/>
              <a:t>This project aims to develop a detector system specifically designed to address the requirements of optical proteomics; to be capable of high content analysis at high throughput. The goal is to integrate a multi-channel, high time resolution, photon counting system into a single miniaturized detector system with integrated electronics (&gt;99% smaller per pixel),an engine for the next generation of biomedical tools.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8C06412-0525-437C-9E50-37A0B3A854C1}" type="slidenum">
              <a:rPr lang="en-GB"/>
              <a:pPr/>
              <a:t>24</a:t>
            </a:fld>
            <a:endParaRPr lang="en-GB"/>
          </a:p>
        </p:txBody>
      </p:sp>
      <p:sp>
        <p:nvSpPr>
          <p:cNvPr id="3174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31746"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A30739F-7989-4913-8D53-686F65E26A74}" type="slidenum">
              <a:rPr lang="en-GB"/>
              <a:pPr/>
              <a:t>25</a:t>
            </a:fld>
            <a:endParaRPr lang="en-GB"/>
          </a:p>
        </p:txBody>
      </p:sp>
      <p:sp>
        <p:nvSpPr>
          <p:cNvPr id="22529"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AA41706-7A60-4031-A0C9-3F6E62FCF532}" type="slidenum">
              <a:rPr lang="en-GB"/>
              <a:pPr/>
              <a:t>26</a:t>
            </a:fld>
            <a:endParaRPr lang="en-GB"/>
          </a:p>
        </p:txBody>
      </p:sp>
      <p:sp>
        <p:nvSpPr>
          <p:cNvPr id="215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1506"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D3DBA0A-7A08-4AA7-9AD7-FD6D3E4AF1C8}" type="slidenum">
              <a:rPr lang="en-GB"/>
              <a:pPr/>
              <a:t>27</a:t>
            </a:fld>
            <a:endParaRPr lang="en-GB"/>
          </a:p>
        </p:txBody>
      </p:sp>
      <p:sp>
        <p:nvSpPr>
          <p:cNvPr id="23553"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3554"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A7913FE-F229-4930-BDB1-C04DA81500C8}" type="slidenum">
              <a:rPr lang="en-GB"/>
              <a:pPr/>
              <a:t>28</a:t>
            </a:fld>
            <a:endParaRPr lang="en-GB"/>
          </a:p>
        </p:txBody>
      </p:sp>
      <p:sp>
        <p:nvSpPr>
          <p:cNvPr id="2457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4578"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724805-C16A-41FE-AA07-2C1AE38B4532}" type="slidenum">
              <a:rPr lang="en-GB" smtClean="0">
                <a:latin typeface="Arial" pitchFamily="34" charset="0"/>
              </a:rPr>
              <a:pPr/>
              <a:t>29</a:t>
            </a:fld>
            <a:endParaRPr lang="en-GB"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DFE9DD-C124-4182-902B-AF95AECFBB12}" type="slidenum">
              <a:rPr lang="en-GB" smtClean="0">
                <a:latin typeface="Arial" pitchFamily="34" charset="0"/>
              </a:rPr>
              <a:pPr/>
              <a:t>30</a:t>
            </a:fld>
            <a:endParaRPr lang="en-GB"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Bef>
                <a:spcPct val="0"/>
              </a:spcBef>
            </a:pPr>
            <a:r>
              <a:rPr lang="en-GB" dirty="0" smtClean="0"/>
              <a:t>Fluorescence correlation spectroscopy (FCS) performs ‘single molecule’ assays in ultra-small </a:t>
            </a:r>
            <a:r>
              <a:rPr lang="en-GB" dirty="0" err="1" smtClean="0"/>
              <a:t>confocal</a:t>
            </a:r>
            <a:r>
              <a:rPr lang="en-GB" dirty="0" smtClean="0"/>
              <a:t> volumes (typically 1 </a:t>
            </a:r>
            <a:r>
              <a:rPr lang="en-GB" dirty="0" err="1" smtClean="0"/>
              <a:t>femtolitre</a:t>
            </a:r>
            <a:r>
              <a:rPr lang="en-GB" dirty="0" smtClean="0"/>
              <a:t>). </a:t>
            </a:r>
          </a:p>
          <a:p>
            <a:pPr algn="just">
              <a:spcBef>
                <a:spcPct val="0"/>
              </a:spcBef>
            </a:pPr>
            <a:endParaRPr lang="en-US" dirty="0" smtClean="0"/>
          </a:p>
          <a:p>
            <a:pPr algn="just">
              <a:spcBef>
                <a:spcPct val="0"/>
              </a:spcBef>
            </a:pPr>
            <a:r>
              <a:rPr lang="en-US" dirty="0" smtClean="0"/>
              <a:t>Unlike other fluorescence techniques, the parameter of interest is not the emission intensity itself, but rather spontaneous intensity fluctuations, characterized by the time between individual detected photons, caused by the minute deviations of the small system from thermal equilibrium.</a:t>
            </a:r>
          </a:p>
          <a:p>
            <a:pPr algn="just">
              <a:spcBef>
                <a:spcPct val="0"/>
              </a:spcBef>
            </a:pPr>
            <a:endParaRPr lang="en-US" dirty="0" smtClean="0"/>
          </a:p>
          <a:p>
            <a:pPr algn="just">
              <a:spcBef>
                <a:spcPct val="0"/>
              </a:spcBef>
            </a:pPr>
            <a:r>
              <a:rPr lang="en-US" dirty="0" smtClean="0"/>
              <a:t>In general, all physical parameters that give rise to fluctuations in the fluorescence signal are accessible by FCS. It is, for example, rather straightforward to determine local concentrations, mobility coefficients or characteristic rate constants of inter- or </a:t>
            </a:r>
            <a:r>
              <a:rPr lang="en-US" dirty="0" err="1" smtClean="0"/>
              <a:t>intramolecular</a:t>
            </a:r>
            <a:r>
              <a:rPr lang="en-US" dirty="0" smtClean="0"/>
              <a:t> reactions of fluorescently labeled </a:t>
            </a:r>
            <a:r>
              <a:rPr lang="en-US" dirty="0" err="1" smtClean="0"/>
              <a:t>biomolecules</a:t>
            </a:r>
            <a:r>
              <a:rPr lang="en-US" dirty="0" smtClean="0"/>
              <a:t> in </a:t>
            </a:r>
            <a:r>
              <a:rPr lang="en-US" dirty="0" err="1" smtClean="0"/>
              <a:t>nanomolar</a:t>
            </a:r>
            <a:r>
              <a:rPr lang="en-US" dirty="0" smtClean="0"/>
              <a:t> concentrations. </a:t>
            </a:r>
          </a:p>
          <a:p>
            <a:pPr algn="just">
              <a:spcBef>
                <a:spcPct val="0"/>
              </a:spcBef>
            </a:pPr>
            <a:endParaRPr lang="en-GB" dirty="0" smtClean="0"/>
          </a:p>
          <a:p>
            <a:pPr algn="just">
              <a:spcBef>
                <a:spcPct val="0"/>
              </a:spcBef>
            </a:pPr>
            <a:r>
              <a:rPr lang="en-GB" dirty="0" smtClean="0"/>
              <a:t>Although the time resolution of single photon counting detectors can be in the </a:t>
            </a:r>
            <a:r>
              <a:rPr lang="en-GB" dirty="0" err="1" smtClean="0"/>
              <a:t>picosecond</a:t>
            </a:r>
            <a:r>
              <a:rPr lang="en-GB" dirty="0" smtClean="0"/>
              <a:t> regime, their longer recovery time biases the measurements away from fast subsequent photons. </a:t>
            </a:r>
          </a:p>
          <a:p>
            <a:pPr algn="just">
              <a:spcBef>
                <a:spcPct val="0"/>
              </a:spcBef>
            </a:pPr>
            <a:r>
              <a:rPr lang="en-GB" dirty="0" smtClean="0"/>
              <a:t>The detector we are developing can be </a:t>
            </a:r>
            <a:r>
              <a:rPr lang="en-GB" dirty="0" err="1" smtClean="0"/>
              <a:t>be</a:t>
            </a:r>
            <a:r>
              <a:rPr lang="en-GB" dirty="0" smtClean="0"/>
              <a:t> reconfigured to trade independent channel count for a degree of simultaneous event handling which will help to circumvent this bias,</a:t>
            </a:r>
            <a:endParaRPr lang="en-US" dirty="0" smtClean="0"/>
          </a:p>
          <a:p>
            <a:pPr algn="just">
              <a:spcBef>
                <a:spcPct val="0"/>
              </a:spcBef>
            </a:pPr>
            <a:endParaRPr lang="en-US" dirty="0" smtClean="0"/>
          </a:p>
          <a:p>
            <a:pPr algn="just">
              <a:spcBef>
                <a:spcPct val="0"/>
              </a:spcBef>
            </a:pPr>
            <a:endParaRPr lang="en-US" dirty="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38E498-4937-4AEF-9285-3DD01DFB6E25}" type="slidenum">
              <a:rPr lang="en-GB" smtClean="0">
                <a:latin typeface="Arial" pitchFamily="34" charset="0"/>
              </a:rPr>
              <a:pPr/>
              <a:t>5</a:t>
            </a:fld>
            <a:endParaRPr lang="en-GB"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3DFAAB-7587-4B19-8AAE-2EEA4EA3FB6E}" type="slidenum">
              <a:rPr lang="en-GB" smtClean="0">
                <a:latin typeface="Arial" pitchFamily="34" charset="0"/>
              </a:rPr>
              <a:pPr/>
              <a:t>7</a:t>
            </a:fld>
            <a:endParaRPr lang="en-GB"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F03AA73-27BE-4935-81B0-27B7B6FBFCE8}" type="slidenum">
              <a:rPr lang="en-GB"/>
              <a:pPr/>
              <a:t>9</a:t>
            </a:fld>
            <a:endParaRPr lang="en-GB"/>
          </a:p>
        </p:txBody>
      </p:sp>
      <p:sp>
        <p:nvSpPr>
          <p:cNvPr id="2662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E354EF3-2D5F-47CC-B571-951E86268040}" type="slidenum">
              <a:rPr lang="en-GB"/>
              <a:pPr/>
              <a:t>12</a:t>
            </a:fld>
            <a:endParaRPr lang="en-GB"/>
          </a:p>
        </p:txBody>
      </p:sp>
      <p:sp>
        <p:nvSpPr>
          <p:cNvPr id="27649"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02E6500-889F-4AEF-B8F9-3F882A35F5F3}" type="slidenum">
              <a:rPr lang="en-GB"/>
              <a:pPr/>
              <a:t>13</a:t>
            </a:fld>
            <a:endParaRPr lang="en-GB"/>
          </a:p>
        </p:txBody>
      </p:sp>
      <p:sp>
        <p:nvSpPr>
          <p:cNvPr id="2969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29698"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76F0B189-783A-4CBE-8A54-62B1DB7AD4E9}" type="slidenum">
              <a:rPr lang="en-GB"/>
              <a:pPr/>
              <a:t>15</a:t>
            </a:fld>
            <a:endParaRPr lang="en-GB"/>
          </a:p>
        </p:txBody>
      </p:sp>
      <p:sp>
        <p:nvSpPr>
          <p:cNvPr id="28673" name="Rectangle 1"/>
          <p:cNvSpPr txBox="1">
            <a:spLocks noGrp="1" noRot="1" noChangeAspect="1" noChangeArrowheads="1"/>
          </p:cNvSpPr>
          <p:nvPr>
            <p:ph type="sldImg"/>
          </p:nvPr>
        </p:nvSpPr>
        <p:spPr bwMode="auto">
          <a:xfrm>
            <a:off x="0" y="0"/>
            <a:ext cx="1588" cy="1588"/>
          </a:xfrm>
          <a:prstGeom prst="rect">
            <a:avLst/>
          </a:prstGeom>
          <a:solidFill>
            <a:srgbClr val="FFFFFF"/>
          </a:solidFill>
          <a:ln>
            <a:solidFill>
              <a:srgbClr val="000000"/>
            </a:solidFill>
            <a:miter lim="800000"/>
            <a:headEnd/>
            <a:tailEnd/>
          </a:ln>
        </p:spPr>
      </p:sp>
      <p:sp>
        <p:nvSpPr>
          <p:cNvPr id="28674" name="Rectangle 2"/>
          <p:cNvSpPr txBox="1">
            <a:spLocks noGrp="1" noChangeArrowheads="1"/>
          </p:cNvSpPr>
          <p:nvPr>
            <p:ph type="body" idx="1"/>
          </p:nvPr>
        </p:nvSpPr>
        <p:spPr bwMode="auto">
          <a:xfrm>
            <a:off x="0" y="0"/>
            <a:ext cx="1588" cy="1588"/>
          </a:xfrm>
          <a:prstGeom prst="rect">
            <a:avLst/>
          </a:prstGeom>
          <a:noFill/>
          <a:ln>
            <a:round/>
            <a:headEnd/>
            <a:tailEnd/>
          </a:ln>
        </p:spPr>
        <p:txBody>
          <a:bodyPr wrap="none" anchor="ctr"/>
          <a:lstStyle/>
          <a:p>
            <a:pPr eaLnBrk="1">
              <a:spcBef>
                <a:spcPct val="0"/>
              </a:spcBef>
            </a:pPr>
            <a:endParaRPr lang="en-GB" sz="2000">
              <a:latin typeface="Arial" pitchFamily="34" charset="0"/>
              <a:ea typeface="Droid Sans Fallback" charset="0"/>
              <a:cs typeface="Droid Sans Fallback" charset="0"/>
            </a:endParaRPr>
          </a:p>
        </p:txBody>
      </p:sp>
      <p:sp>
        <p:nvSpPr>
          <p:cNvPr id="28675" name="Text Box 3"/>
          <p:cNvSpPr txBox="1">
            <a:spLocks noChangeArrowheads="1"/>
          </p:cNvSpPr>
          <p:nvPr/>
        </p:nvSpPr>
        <p:spPr bwMode="auto">
          <a:xfrm>
            <a:off x="0" y="0"/>
            <a:ext cx="1588" cy="1588"/>
          </a:xfrm>
          <a:prstGeom prst="rect">
            <a:avLst/>
          </a:prstGeom>
          <a:noFill/>
          <a:ln w="9525">
            <a:noFill/>
            <a:round/>
            <a:headEnd/>
            <a:tailEnd/>
          </a:ln>
          <a:effectLst/>
        </p:spPr>
        <p:txBody>
          <a:bodyPr lIns="90000" tIns="45000" rIns="90000" bIns="45000"/>
          <a:lstStyle/>
          <a:p>
            <a:pPr>
              <a:lnSpc>
                <a:spcPct val="100000"/>
              </a:lnSpc>
            </a:pPr>
            <a:fld id="{9CFD4ECF-9842-4D29-B220-0601EBC780FE}" type="slidenum">
              <a:rPr lang="en-GB" sz="1400">
                <a:solidFill>
                  <a:srgbClr val="000000"/>
                </a:solidFill>
                <a:ea typeface="+mn-ea" charset="0"/>
                <a:cs typeface="+mn-ea" charset="0"/>
              </a:rPr>
              <a:pPr>
                <a:lnSpc>
                  <a:spcPct val="100000"/>
                </a:lnSpc>
              </a:pPr>
              <a:t>15</a:t>
            </a:fld>
            <a:endParaRPr lang="en-GB" sz="1400">
              <a:solidFill>
                <a:srgbClr val="000000"/>
              </a:solidFill>
              <a:ea typeface="+mn-ea" charset="0"/>
              <a:cs typeface="+mn-ea"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B176BC9-9D20-44C8-9FF5-70B3EBD91079}"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4FBAC2C-04A5-4206-9796-EE4F6F26C76A}" type="slidenum">
              <a:rPr lang="en-GB"/>
              <a:pPr/>
              <a:t>20</a:t>
            </a:fld>
            <a:endParaRPr lang="en-GB"/>
          </a:p>
        </p:txBody>
      </p:sp>
      <p:sp>
        <p:nvSpPr>
          <p:cNvPr id="30721"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755650" y="5078413"/>
            <a:ext cx="6048375" cy="4811712"/>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1DAB50-444D-4496-BAB2-EA00E69489C6}"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5/7/2011</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DAB50-444D-4496-BAB2-EA00E69489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5/7/2011</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DAB50-444D-4496-BAB2-EA00E69489C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6263" y="179388"/>
            <a:ext cx="8242300" cy="660400"/>
          </a:xfrm>
        </p:spPr>
        <p:txBody>
          <a:bodyPr/>
          <a:lstStyle>
            <a:lvl1pPr algn="l">
              <a:defRPr/>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endParaRPr lang="en-US" dirty="0"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GB" dirty="0" smtClean="0"/>
              <a:t>	</a:t>
            </a:r>
            <a:endParaRPr lang="en-US" dirty="0"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5/7/2011</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r>
              <a:rPr lang="en-US" smtClean="0"/>
              <a:t>NDIP 2011 </a:t>
            </a:r>
            <a:fld id="{70D5E353-D8FC-4731-B69E-A9B213CDC126}" type="slidenum">
              <a:rPr lang="en-US" smtClean="0"/>
              <a:pPr/>
              <a:t>‹#›</a:t>
            </a:fld>
            <a:r>
              <a:rPr lang="en-US" smtClean="0"/>
              <a:t>/18</a:t>
            </a:r>
            <a:endParaRPr lang="en-US" dirty="0"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5/7/2011</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DAB50-444D-4496-BAB2-EA00E69489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5/7/2011</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DAB50-444D-4496-BAB2-EA00E69489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15/9/2011</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Jon Lapington – </a:t>
            </a:r>
            <a:r>
              <a:rPr lang="en-US" dirty="0" smtClean="0"/>
              <a:t>PSD 9 </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5E353-D8FC-4731-B69E-A9B213CDC12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eg"/><Relationship Id="rId9"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wmf"/></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130425"/>
            <a:ext cx="8352928" cy="1470025"/>
          </a:xfrm>
        </p:spPr>
        <p:txBody>
          <a:bodyPr>
            <a:noAutofit/>
          </a:bodyPr>
          <a:lstStyle/>
          <a:p>
            <a:r>
              <a:rPr lang="en-US" sz="3600" dirty="0" smtClean="0"/>
              <a:t>Performance of a high throughput multichannel detector for </a:t>
            </a:r>
            <a:br>
              <a:rPr lang="en-US" sz="3600" dirty="0" smtClean="0"/>
            </a:br>
            <a:r>
              <a:rPr lang="en-US" sz="3600" dirty="0" smtClean="0"/>
              <a:t>life science applications</a:t>
            </a:r>
            <a:endParaRPr lang="en-US" sz="3600" dirty="0"/>
          </a:p>
        </p:txBody>
      </p:sp>
      <p:sp>
        <p:nvSpPr>
          <p:cNvPr id="3" name="Subtitle 2"/>
          <p:cNvSpPr>
            <a:spLocks noGrp="1"/>
          </p:cNvSpPr>
          <p:nvPr>
            <p:ph type="subTitle" idx="1"/>
          </p:nvPr>
        </p:nvSpPr>
        <p:spPr>
          <a:xfrm>
            <a:off x="467544" y="3886200"/>
            <a:ext cx="8208912" cy="1752600"/>
          </a:xfrm>
        </p:spPr>
        <p:txBody>
          <a:bodyPr/>
          <a:lstStyle/>
          <a:p>
            <a:r>
              <a:rPr lang="en-GB" dirty="0" smtClean="0"/>
              <a:t>J S Lapington</a:t>
            </a:r>
            <a:r>
              <a:rPr lang="en-GB" baseline="30000" dirty="0" smtClean="0"/>
              <a:t>1</a:t>
            </a:r>
            <a:r>
              <a:rPr lang="en-GB" dirty="0" smtClean="0"/>
              <a:t> and T Conneely</a:t>
            </a:r>
            <a:r>
              <a:rPr lang="en-GB" baseline="30000" dirty="0" smtClean="0"/>
              <a:t>1,2</a:t>
            </a:r>
            <a:endParaRPr lang="en-US" dirty="0"/>
          </a:p>
        </p:txBody>
      </p:sp>
      <p:sp>
        <p:nvSpPr>
          <p:cNvPr id="4" name="TextBox 3"/>
          <p:cNvSpPr txBox="1"/>
          <p:nvPr/>
        </p:nvSpPr>
        <p:spPr>
          <a:xfrm>
            <a:off x="827584" y="5301208"/>
            <a:ext cx="2187715" cy="523220"/>
          </a:xfrm>
          <a:prstGeom prst="rect">
            <a:avLst/>
          </a:prstGeom>
          <a:noFill/>
        </p:spPr>
        <p:txBody>
          <a:bodyPr wrap="none" rtlCol="0">
            <a:spAutoFit/>
          </a:bodyPr>
          <a:lstStyle/>
          <a:p>
            <a:pPr marL="342900" indent="-342900">
              <a:buFont typeface="+mj-lt"/>
              <a:buAutoNum type="arabicPeriod"/>
            </a:pPr>
            <a:r>
              <a:rPr lang="en-GB" sz="1400" dirty="0" smtClean="0"/>
              <a:t>University of Leicester</a:t>
            </a:r>
          </a:p>
          <a:p>
            <a:pPr marL="342900" indent="-342900">
              <a:buFont typeface="+mj-lt"/>
              <a:buAutoNum type="arabicPeriod"/>
            </a:pPr>
            <a:r>
              <a:rPr lang="en-GB" sz="1400" dirty="0" smtClean="0"/>
              <a:t>Photek Ltd.</a:t>
            </a:r>
            <a:endParaRPr lang="en-US" sz="1400" dirty="0"/>
          </a:p>
        </p:txBody>
      </p:sp>
      <p:pic>
        <p:nvPicPr>
          <p:cNvPr id="8" name="Picture 7" descr="photek_logo.png"/>
          <p:cNvPicPr>
            <a:picLocks noChangeAspect="1"/>
          </p:cNvPicPr>
          <p:nvPr/>
        </p:nvPicPr>
        <p:blipFill>
          <a:blip r:embed="rId2" cstate="print"/>
          <a:stretch>
            <a:fillRect/>
          </a:stretch>
        </p:blipFill>
        <p:spPr>
          <a:xfrm>
            <a:off x="7020272" y="166026"/>
            <a:ext cx="1944216" cy="958718"/>
          </a:xfrm>
          <a:prstGeom prst="rect">
            <a:avLst/>
          </a:prstGeom>
        </p:spPr>
      </p:pic>
      <p:grpSp>
        <p:nvGrpSpPr>
          <p:cNvPr id="9" name="Group 8"/>
          <p:cNvGrpSpPr/>
          <p:nvPr/>
        </p:nvGrpSpPr>
        <p:grpSpPr>
          <a:xfrm>
            <a:off x="0" y="188640"/>
            <a:ext cx="3010072" cy="997659"/>
            <a:chOff x="6242448" y="5805264"/>
            <a:chExt cx="3010072" cy="997659"/>
          </a:xfrm>
        </p:grpSpPr>
        <p:pic>
          <p:nvPicPr>
            <p:cNvPr id="10" name="Picture 6"/>
            <p:cNvPicPr>
              <a:picLocks noChangeAspect="1" noChangeArrowheads="1"/>
            </p:cNvPicPr>
            <p:nvPr/>
          </p:nvPicPr>
          <p:blipFill>
            <a:blip r:embed="rId3" cstate="print"/>
            <a:srcRect/>
            <a:stretch>
              <a:fillRect/>
            </a:stretch>
          </p:blipFill>
          <p:spPr bwMode="auto">
            <a:xfrm>
              <a:off x="6444208" y="5805264"/>
              <a:ext cx="2601913" cy="615950"/>
            </a:xfrm>
            <a:prstGeom prst="rect">
              <a:avLst/>
            </a:prstGeom>
            <a:noFill/>
            <a:ln w="9525">
              <a:noFill/>
              <a:round/>
              <a:headEnd/>
              <a:tailEnd/>
            </a:ln>
            <a:effectLst/>
          </p:spPr>
        </p:pic>
        <p:sp>
          <p:nvSpPr>
            <p:cNvPr id="11" name="TextBox 10"/>
            <p:cNvSpPr txBox="1"/>
            <p:nvPr/>
          </p:nvSpPr>
          <p:spPr>
            <a:xfrm>
              <a:off x="6242448" y="6372036"/>
              <a:ext cx="3010072" cy="430887"/>
            </a:xfrm>
            <a:prstGeom prst="rect">
              <a:avLst/>
            </a:prstGeom>
            <a:noFill/>
          </p:spPr>
          <p:txBody>
            <a:bodyPr wrap="square" rtlCol="0">
              <a:spAutoFit/>
            </a:bodyPr>
            <a:lstStyle/>
            <a:p>
              <a:pPr algn="ctr"/>
              <a:r>
                <a:rPr lang="en-GB" sz="2200" dirty="0" smtClean="0"/>
                <a:t>Space Research Centre</a:t>
              </a:r>
              <a:endParaRPr lang="en-US" sz="2200" dirty="0"/>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rrowheads="1"/>
          </p:cNvSpPr>
          <p:nvPr>
            <p:ph type="title"/>
          </p:nvPr>
        </p:nvSpPr>
        <p:spPr/>
        <p:txBody>
          <a:bodyPr/>
          <a:lstStyle/>
          <a:p>
            <a:r>
              <a:rPr lang="en-US"/>
              <a:t>Time over threshold vs T-rise</a:t>
            </a:r>
            <a:endParaRPr lang="en-GB"/>
          </a:p>
        </p:txBody>
      </p:sp>
      <p:pic>
        <p:nvPicPr>
          <p:cNvPr id="55302" name="Picture 6" descr="laser_200mV_3k0V_156k25Hz3_log(counts)_trise_versus_pulsewidth"/>
          <p:cNvPicPr>
            <a:picLocks noGrp="1" noChangeAspect="1" noChangeArrowheads="1"/>
          </p:cNvPicPr>
          <p:nvPr>
            <p:ph idx="1"/>
          </p:nvPr>
        </p:nvPicPr>
        <p:blipFill>
          <a:blip r:embed="rId2" cstate="print"/>
          <a:stretch>
            <a:fillRect/>
          </a:stretch>
        </p:blipFill>
        <p:spPr>
          <a:xfrm>
            <a:off x="1645914" y="2034378"/>
            <a:ext cx="5852172" cy="3657607"/>
          </a:xfrm>
          <a:noFill/>
          <a:ln/>
        </p:spPr>
      </p:pic>
      <p:pic>
        <p:nvPicPr>
          <p:cNvPr id="55303" name="Picture 7" descr="single_pw_vs_trise_plot"/>
          <p:cNvPicPr>
            <a:picLocks noChangeAspect="1" noChangeArrowheads="1"/>
          </p:cNvPicPr>
          <p:nvPr/>
        </p:nvPicPr>
        <p:blipFill>
          <a:blip r:embed="rId3" cstate="print"/>
          <a:srcRect/>
          <a:stretch>
            <a:fillRect/>
          </a:stretch>
        </p:blipFill>
        <p:spPr bwMode="auto">
          <a:xfrm>
            <a:off x="2049463" y="1556792"/>
            <a:ext cx="4899025" cy="4895850"/>
          </a:xfrm>
          <a:prstGeom prst="rect">
            <a:avLst/>
          </a:prstGeom>
          <a:noFill/>
        </p:spPr>
      </p:pic>
      <p:sp>
        <p:nvSpPr>
          <p:cNvPr id="55306" name="TextBox 27"/>
          <p:cNvSpPr txBox="1">
            <a:spLocks noChangeArrowheads="1"/>
          </p:cNvSpPr>
          <p:nvPr/>
        </p:nvSpPr>
        <p:spPr bwMode="auto">
          <a:xfrm>
            <a:off x="4859338" y="4581525"/>
            <a:ext cx="2957512" cy="579438"/>
          </a:xfrm>
          <a:prstGeom prst="rect">
            <a:avLst/>
          </a:prstGeom>
          <a:noFill/>
          <a:ln w="50800">
            <a:noFill/>
            <a:miter lim="800000"/>
            <a:headEnd/>
            <a:tailEnd/>
          </a:ln>
        </p:spPr>
        <p:txBody>
          <a:bodyPr wrap="none">
            <a:spAutoFit/>
          </a:bodyPr>
          <a:lstStyle/>
          <a:p>
            <a:r>
              <a:rPr lang="en-GB" sz="3200">
                <a:solidFill>
                  <a:srgbClr val="FF0000"/>
                </a:solidFill>
                <a:latin typeface="Arial" pitchFamily="34" charset="0"/>
              </a:rPr>
              <a:t>Laser reflection</a:t>
            </a:r>
          </a:p>
        </p:txBody>
      </p:sp>
      <p:cxnSp>
        <p:nvCxnSpPr>
          <p:cNvPr id="30" name="Straight Arrow Connector 29"/>
          <p:cNvCxnSpPr>
            <a:cxnSpLocks noChangeShapeType="1"/>
            <a:stCxn id="55306" idx="0"/>
          </p:cNvCxnSpPr>
          <p:nvPr/>
        </p:nvCxnSpPr>
        <p:spPr bwMode="auto">
          <a:xfrm flipH="1" flipV="1">
            <a:off x="4572000" y="3429000"/>
            <a:ext cx="1766888" cy="1152525"/>
          </a:xfrm>
          <a:prstGeom prst="straightConnector1">
            <a:avLst/>
          </a:prstGeom>
          <a:noFill/>
          <a:ln w="50800" algn="ctr">
            <a:solidFill>
              <a:srgbClr val="FF0000"/>
            </a:solidFill>
            <a:round/>
            <a:headEnd/>
            <a:tailEnd type="triangle" w="lg" len="lg"/>
          </a:ln>
        </p:spPr>
      </p:cxnSp>
      <p:sp>
        <p:nvSpPr>
          <p:cNvPr id="55308" name="Text Box 12"/>
          <p:cNvSpPr txBox="1">
            <a:spLocks noChangeArrowheads="1"/>
          </p:cNvSpPr>
          <p:nvPr/>
        </p:nvSpPr>
        <p:spPr bwMode="auto">
          <a:xfrm>
            <a:off x="1692275" y="1341438"/>
            <a:ext cx="5738813" cy="366712"/>
          </a:xfrm>
          <a:prstGeom prst="rect">
            <a:avLst/>
          </a:prstGeom>
          <a:noFill/>
          <a:ln w="9525">
            <a:noFill/>
            <a:miter lim="800000"/>
            <a:headEnd/>
            <a:tailEnd/>
          </a:ln>
          <a:effectLst/>
        </p:spPr>
        <p:txBody>
          <a:bodyPr wrap="none">
            <a:spAutoFit/>
          </a:bodyPr>
          <a:lstStyle/>
          <a:p>
            <a:r>
              <a:rPr lang="en-GB"/>
              <a:t>Pulsed laser illuminating whole detector (data from 32 ch only)</a:t>
            </a:r>
          </a:p>
        </p:txBody>
      </p:sp>
      <p:sp>
        <p:nvSpPr>
          <p:cNvPr id="9" name="TextBox 8"/>
          <p:cNvSpPr txBox="1"/>
          <p:nvPr/>
        </p:nvSpPr>
        <p:spPr>
          <a:xfrm>
            <a:off x="7380312" y="5589240"/>
            <a:ext cx="1584176" cy="369332"/>
          </a:xfrm>
          <a:prstGeom prst="rect">
            <a:avLst/>
          </a:prstGeom>
          <a:noFill/>
        </p:spPr>
        <p:txBody>
          <a:bodyPr wrap="square" rtlCol="0">
            <a:spAutoFit/>
          </a:bodyPr>
          <a:lstStyle/>
          <a:p>
            <a:r>
              <a:rPr lang="en-GB" dirty="0" smtClean="0"/>
              <a:t>25 </a:t>
            </a:r>
            <a:r>
              <a:rPr lang="en-GB" dirty="0" err="1" smtClean="0"/>
              <a:t>ps</a:t>
            </a:r>
            <a:r>
              <a:rPr lang="en-GB" dirty="0" smtClean="0"/>
              <a:t> per div</a:t>
            </a:r>
            <a:endParaRPr lang="en-US" dirty="0"/>
          </a:p>
        </p:txBody>
      </p:sp>
      <p:cxnSp>
        <p:nvCxnSpPr>
          <p:cNvPr id="11" name="Straight Arrow Connector 10"/>
          <p:cNvCxnSpPr>
            <a:stCxn id="9" idx="1"/>
          </p:cNvCxnSpPr>
          <p:nvPr/>
        </p:nvCxnSpPr>
        <p:spPr>
          <a:xfrm rot="10800000" flipV="1">
            <a:off x="6732240" y="5773906"/>
            <a:ext cx="648072" cy="2473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5303"/>
                                        </p:tgtEl>
                                        <p:attrNameLst>
                                          <p:attrName>style.visibility</p:attrName>
                                        </p:attrNameLst>
                                      </p:cBhvr>
                                      <p:to>
                                        <p:strVal val="visible"/>
                                      </p:to>
                                    </p:set>
                                    <p:animEffect transition="in" filter="dissolve">
                                      <p:cBhvr>
                                        <p:cTn id="7" dur="500"/>
                                        <p:tgtEl>
                                          <p:spTgt spid="55303"/>
                                        </p:tgtEl>
                                      </p:cBhvr>
                                    </p:animEffect>
                                  </p:childTnLst>
                                </p:cTn>
                              </p:par>
                              <p:par>
                                <p:cTn id="8" presetID="9"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dissolve">
                                      <p:cBhvr>
                                        <p:cTn id="10" dur="500"/>
                                        <p:tgtEl>
                                          <p:spTgt spid="3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5306"/>
                                        </p:tgtEl>
                                        <p:attrNameLst>
                                          <p:attrName>style.visibility</p:attrName>
                                        </p:attrNameLst>
                                      </p:cBhvr>
                                      <p:to>
                                        <p:strVal val="visible"/>
                                      </p:to>
                                    </p:set>
                                    <p:animEffect transition="in" filter="dissolve">
                                      <p:cBhvr>
                                        <p:cTn id="13" dur="500"/>
                                        <p:tgtEl>
                                          <p:spTgt spid="55306"/>
                                        </p:tgtEl>
                                      </p:cBhvr>
                                    </p:animEffect>
                                  </p:childTnLst>
                                </p:cTn>
                              </p:par>
                              <p:par>
                                <p:cTn id="14" presetID="9"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Rot="1" noChangeArrowheads="1"/>
          </p:cNvSpPr>
          <p:nvPr>
            <p:ph type="title"/>
          </p:nvPr>
        </p:nvSpPr>
        <p:spPr/>
        <p:txBody>
          <a:bodyPr/>
          <a:lstStyle/>
          <a:p>
            <a:r>
              <a:rPr lang="en-US"/>
              <a:t>Amplitude walk correction</a:t>
            </a:r>
            <a:endParaRPr lang="en-GB"/>
          </a:p>
        </p:txBody>
      </p:sp>
      <p:pic>
        <p:nvPicPr>
          <p:cNvPr id="53254" name="Picture 6" descr="laser_200mV_3k0V_156k25Hz3_tw_data_and_fit"/>
          <p:cNvPicPr>
            <a:picLocks noGrp="1" noChangeAspect="1" noChangeArrowheads="1"/>
          </p:cNvPicPr>
          <p:nvPr>
            <p:ph idx="1"/>
          </p:nvPr>
        </p:nvPicPr>
        <p:blipFill>
          <a:blip r:embed="rId2" cstate="print"/>
          <a:stretch>
            <a:fillRect/>
          </a:stretch>
        </p:blipFill>
        <p:spPr>
          <a:xfrm>
            <a:off x="1645914" y="2034378"/>
            <a:ext cx="5852172" cy="3657607"/>
          </a:xfrm>
          <a:noFill/>
          <a:ln/>
        </p:spPr>
      </p:pic>
      <p:pic>
        <p:nvPicPr>
          <p:cNvPr id="53255" name="Picture 7" descr="timewalk_correction_plot"/>
          <p:cNvPicPr>
            <a:picLocks noChangeAspect="1" noChangeArrowheads="1"/>
          </p:cNvPicPr>
          <p:nvPr/>
        </p:nvPicPr>
        <p:blipFill>
          <a:blip r:embed="rId3" cstate="print"/>
          <a:srcRect/>
          <a:stretch>
            <a:fillRect/>
          </a:stretch>
        </p:blipFill>
        <p:spPr bwMode="auto">
          <a:xfrm>
            <a:off x="2051050" y="1556469"/>
            <a:ext cx="4968875" cy="4968875"/>
          </a:xfrm>
          <a:prstGeom prst="rect">
            <a:avLst/>
          </a:prstGeom>
          <a:noFill/>
        </p:spPr>
      </p:pic>
      <p:sp>
        <p:nvSpPr>
          <p:cNvPr id="53256" name="Text Box 8"/>
          <p:cNvSpPr txBox="1">
            <a:spLocks noChangeArrowheads="1"/>
          </p:cNvSpPr>
          <p:nvPr/>
        </p:nvSpPr>
        <p:spPr bwMode="auto">
          <a:xfrm>
            <a:off x="251520" y="1268760"/>
            <a:ext cx="8806681" cy="369332"/>
          </a:xfrm>
          <a:prstGeom prst="rect">
            <a:avLst/>
          </a:prstGeom>
          <a:noFill/>
          <a:ln w="9525">
            <a:noFill/>
            <a:miter lim="800000"/>
            <a:headEnd/>
            <a:tailEnd/>
          </a:ln>
          <a:effectLst/>
        </p:spPr>
        <p:txBody>
          <a:bodyPr wrap="square">
            <a:spAutoFit/>
          </a:bodyPr>
          <a:lstStyle/>
          <a:p>
            <a:r>
              <a:rPr lang="en-US" dirty="0"/>
              <a:t>Simultaneous correction for amplitude walk and time offsets between channels – using LUT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3255"/>
                                        </p:tgtEl>
                                        <p:attrNameLst>
                                          <p:attrName>style.visibility</p:attrName>
                                        </p:attrNameLst>
                                      </p:cBhvr>
                                      <p:to>
                                        <p:strVal val="visible"/>
                                      </p:to>
                                    </p:set>
                                    <p:animEffect transition="in" filter="dissolve">
                                      <p:cBhvr>
                                        <p:cTn id="7" dur="500"/>
                                        <p:tgtEl>
                                          <p:spTgt spid="53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normAutofit/>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t>Hi-Content – Timing Jitter Results</a:t>
            </a:r>
          </a:p>
        </p:txBody>
      </p:sp>
      <p:sp>
        <p:nvSpPr>
          <p:cNvPr id="13314" name="Rectangle 2"/>
          <p:cNvSpPr>
            <a:spLocks noGrp="1" noChangeArrowheads="1"/>
          </p:cNvSpPr>
          <p:nvPr>
            <p:ph idx="1"/>
          </p:nvPr>
        </p:nvSpPr>
        <p:spPr bwMode="auto">
          <a:xfrm>
            <a:off x="827584" y="4653136"/>
            <a:ext cx="8229600" cy="1905075"/>
          </a:xfrm>
          <a:prstGeom prst="rect">
            <a:avLst/>
          </a:prstGeom>
          <a:noFill/>
          <a:ln/>
        </p:spPr>
        <p:txBody>
          <a:bodyPr lIns="0" tIns="15876" rIns="0" bIns="0" anchor="ctr">
            <a:normAutofit fontScale="92500" lnSpcReduction="10000"/>
          </a:bodyPr>
          <a:lstStyle/>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t>Time correlated single photon counting from the laser illuminated detector</a:t>
            </a:r>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t>The solid line shows the uncorrected data</a:t>
            </a:r>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t>The </a:t>
            </a:r>
            <a:r>
              <a:rPr lang="en-GB" sz="1800" dirty="0" smtClean="0"/>
              <a:t>“amplitude walk</a:t>
            </a:r>
            <a:r>
              <a:rPr lang="en-GB" sz="1800" dirty="0"/>
              <a:t>” corrected histogram is shown as a dashed line</a:t>
            </a:r>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t>Corrected histogram </a:t>
            </a:r>
            <a:r>
              <a:rPr lang="en-GB" sz="1800" dirty="0" smtClean="0"/>
              <a:t>represents time jitter 78</a:t>
            </a:r>
            <a:r>
              <a:rPr lang="en-GB" sz="1800" dirty="0"/>
              <a:t> </a:t>
            </a:r>
            <a:r>
              <a:rPr lang="en-GB" sz="1800" dirty="0" err="1"/>
              <a:t>ps</a:t>
            </a:r>
            <a:r>
              <a:rPr lang="en-GB" sz="1800" dirty="0"/>
              <a:t> </a:t>
            </a:r>
            <a:r>
              <a:rPr lang="en-GB" sz="1800" dirty="0" err="1" smtClean="0"/>
              <a:t>rms</a:t>
            </a:r>
            <a:r>
              <a:rPr lang="en-GB" sz="1800" dirty="0" smtClean="0"/>
              <a:t> (narrow peak of 2 </a:t>
            </a:r>
            <a:r>
              <a:rPr lang="en-GB" sz="1800" dirty="0" err="1" smtClean="0"/>
              <a:t>gaussian</a:t>
            </a:r>
            <a:r>
              <a:rPr lang="en-GB" sz="1800" dirty="0" smtClean="0"/>
              <a:t> </a:t>
            </a:r>
            <a:r>
              <a:rPr lang="en-GB" sz="1800" dirty="0" err="1" smtClean="0"/>
              <a:t>cpts</a:t>
            </a:r>
            <a:r>
              <a:rPr lang="en-GB" sz="1800" dirty="0" smtClean="0"/>
              <a:t>)</a:t>
            </a:r>
            <a:endParaRPr lang="en-GB" sz="1800" dirty="0"/>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t>Subtracting the </a:t>
            </a:r>
            <a:r>
              <a:rPr lang="en-GB" sz="1800" dirty="0" smtClean="0"/>
              <a:t>measured laser trigger </a:t>
            </a:r>
            <a:r>
              <a:rPr lang="en-GB" sz="1800" dirty="0"/>
              <a:t>jitter of 65 </a:t>
            </a:r>
            <a:r>
              <a:rPr lang="en-GB" sz="1800" dirty="0" err="1"/>
              <a:t>ps</a:t>
            </a:r>
            <a:r>
              <a:rPr lang="en-GB" sz="1800" dirty="0"/>
              <a:t> </a:t>
            </a:r>
            <a:r>
              <a:rPr lang="en-GB" sz="1800" dirty="0" smtClean="0"/>
              <a:t>-&gt; 43</a:t>
            </a:r>
            <a:r>
              <a:rPr lang="en-GB" sz="1800" dirty="0"/>
              <a:t> </a:t>
            </a:r>
            <a:r>
              <a:rPr lang="en-GB" sz="1800" dirty="0" err="1"/>
              <a:t>ps</a:t>
            </a:r>
            <a:r>
              <a:rPr lang="en-GB" sz="1800" dirty="0"/>
              <a:t> </a:t>
            </a:r>
            <a:r>
              <a:rPr lang="en-GB" sz="1800" dirty="0" err="1" smtClean="0"/>
              <a:t>rms</a:t>
            </a:r>
            <a:endParaRPr lang="en-GB" sz="1800" dirty="0" smtClean="0"/>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smtClean="0"/>
              <a:t>43 </a:t>
            </a:r>
            <a:r>
              <a:rPr lang="en-GB" sz="1800" dirty="0" err="1" smtClean="0"/>
              <a:t>ps</a:t>
            </a:r>
            <a:r>
              <a:rPr lang="en-GB" sz="1800" dirty="0" smtClean="0"/>
              <a:t> is the system jitter plus the laser pulse width</a:t>
            </a:r>
            <a:endParaRPr lang="en-GB" sz="1800" dirty="0"/>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1800" dirty="0"/>
              <a:t>Laser pulse is approximately </a:t>
            </a:r>
            <a:r>
              <a:rPr lang="en-GB" sz="1800" dirty="0" smtClean="0"/>
              <a:t>~45 ps</a:t>
            </a:r>
            <a:r>
              <a:rPr lang="en-GB" sz="1800" dirty="0"/>
              <a:t>.</a:t>
            </a:r>
          </a:p>
          <a:p>
            <a:pPr marL="431800" indent="-323850" hangingPunct="1">
              <a:lnSpc>
                <a:spcPct val="93000"/>
              </a:lnSpc>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1800" dirty="0"/>
          </a:p>
        </p:txBody>
      </p:sp>
      <p:pic>
        <p:nvPicPr>
          <p:cNvPr id="13315" name="Picture 3"/>
          <p:cNvPicPr>
            <a:picLocks noChangeAspect="1" noChangeArrowheads="1"/>
          </p:cNvPicPr>
          <p:nvPr/>
        </p:nvPicPr>
        <p:blipFill>
          <a:blip r:embed="rId3" cstate="print"/>
          <a:srcRect/>
          <a:stretch>
            <a:fillRect/>
          </a:stretch>
        </p:blipFill>
        <p:spPr bwMode="auto">
          <a:xfrm>
            <a:off x="2125761" y="1161653"/>
            <a:ext cx="4462463" cy="3419475"/>
          </a:xfrm>
          <a:prstGeom prst="rect">
            <a:avLst/>
          </a:prstGeom>
          <a:noFill/>
          <a:ln w="9525">
            <a:noFill/>
            <a:round/>
            <a:headEnd/>
            <a:tailEnd/>
          </a:ln>
          <a:effectLst/>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251520" y="274638"/>
            <a:ext cx="8640960" cy="1143000"/>
          </a:xfrm>
        </p:spPr>
        <p:txBody>
          <a:bodyPr>
            <a:normAutofit fontScale="90000"/>
          </a:bodyPr>
          <a:lstStyle/>
          <a:p>
            <a:r>
              <a:rPr lang="en-GB" dirty="0" smtClean="0"/>
              <a:t>IRPICS  - a 256 channel detector system</a:t>
            </a:r>
            <a:endParaRPr lang="en-GB" dirty="0"/>
          </a:p>
        </p:txBody>
      </p:sp>
      <p:sp>
        <p:nvSpPr>
          <p:cNvPr id="7" name="Content Placeholder 6"/>
          <p:cNvSpPr>
            <a:spLocks noGrp="1"/>
          </p:cNvSpPr>
          <p:nvPr>
            <p:ph sz="half" idx="1"/>
          </p:nvPr>
        </p:nvSpPr>
        <p:spPr>
          <a:xfrm>
            <a:off x="457200" y="1600200"/>
            <a:ext cx="4038600" cy="4853136"/>
          </a:xfrm>
        </p:spPr>
        <p:txBody>
          <a:bodyPr>
            <a:normAutofit fontScale="70000" lnSpcReduction="20000"/>
          </a:bodyPr>
          <a:lstStyle/>
          <a:p>
            <a:r>
              <a:rPr lang="en-GB" dirty="0" smtClean="0"/>
              <a:t>Integrated detector and electronics</a:t>
            </a:r>
          </a:p>
          <a:p>
            <a:pPr lvl="1"/>
            <a:r>
              <a:rPr lang="en-GB" dirty="0" smtClean="0"/>
              <a:t>100 x 100 x  150 mm</a:t>
            </a:r>
            <a:r>
              <a:rPr lang="en-GB" baseline="30000" dirty="0" smtClean="0"/>
              <a:t>3 </a:t>
            </a:r>
            <a:r>
              <a:rPr lang="en-GB" dirty="0" smtClean="0"/>
              <a:t>footprint</a:t>
            </a:r>
          </a:p>
          <a:p>
            <a:pPr lvl="1"/>
            <a:r>
              <a:rPr lang="en-GB" dirty="0" smtClean="0"/>
              <a:t>Optical microscope mount</a:t>
            </a:r>
          </a:p>
          <a:p>
            <a:r>
              <a:rPr lang="en-GB" dirty="0" smtClean="0"/>
              <a:t>40 mm detector</a:t>
            </a:r>
          </a:p>
          <a:p>
            <a:pPr lvl="1"/>
            <a:r>
              <a:rPr lang="en-GB" dirty="0" smtClean="0"/>
              <a:t>32 x32 pixel</a:t>
            </a:r>
            <a:r>
              <a:rPr lang="en-GB" baseline="30000" dirty="0" smtClean="0"/>
              <a:t>2</a:t>
            </a:r>
            <a:r>
              <a:rPr lang="en-GB" dirty="0" smtClean="0"/>
              <a:t> readout</a:t>
            </a:r>
          </a:p>
          <a:p>
            <a:pPr lvl="1"/>
            <a:r>
              <a:rPr lang="en-GB" dirty="0" smtClean="0"/>
              <a:t>0.88 mm pixel pitch</a:t>
            </a:r>
          </a:p>
          <a:p>
            <a:pPr lvl="1"/>
            <a:r>
              <a:rPr lang="en-GB" dirty="0" smtClean="0"/>
              <a:t>Initially 2 x 2 pixel</a:t>
            </a:r>
            <a:r>
              <a:rPr lang="en-GB" baseline="30000" dirty="0" smtClean="0"/>
              <a:t>2</a:t>
            </a:r>
            <a:r>
              <a:rPr lang="en-GB" dirty="0" smtClean="0"/>
              <a:t> per channel</a:t>
            </a:r>
          </a:p>
          <a:p>
            <a:r>
              <a:rPr lang="en-GB" dirty="0" smtClean="0"/>
              <a:t>Modular electronics</a:t>
            </a:r>
          </a:p>
          <a:p>
            <a:pPr lvl="1"/>
            <a:r>
              <a:rPr lang="en-GB" dirty="0" smtClean="0"/>
              <a:t>Custom32 channel low power NINO</a:t>
            </a:r>
          </a:p>
          <a:p>
            <a:pPr lvl="1"/>
            <a:r>
              <a:rPr lang="en-GB" dirty="0" smtClean="0"/>
              <a:t>4 x 64 channel NINO/HPTDC modules</a:t>
            </a:r>
          </a:p>
          <a:p>
            <a:pPr lvl="1"/>
            <a:r>
              <a:rPr lang="en-GB" dirty="0" smtClean="0"/>
              <a:t>256 channels at 100 </a:t>
            </a:r>
            <a:r>
              <a:rPr lang="en-GB" dirty="0" err="1" smtClean="0"/>
              <a:t>ps</a:t>
            </a:r>
            <a:r>
              <a:rPr lang="en-GB" dirty="0" smtClean="0"/>
              <a:t> bin size</a:t>
            </a:r>
          </a:p>
          <a:p>
            <a:pPr lvl="1"/>
            <a:r>
              <a:rPr lang="en-GB" dirty="0" smtClean="0"/>
              <a:t>Expandable up to 1024 channels</a:t>
            </a:r>
          </a:p>
          <a:p>
            <a:pPr lvl="1"/>
            <a:r>
              <a:rPr lang="en-GB" dirty="0" smtClean="0"/>
              <a:t>FPGA-based DPU with USB interface</a:t>
            </a:r>
            <a:endParaRPr lang="en-US" dirty="0"/>
          </a:p>
        </p:txBody>
      </p:sp>
      <p:pic>
        <p:nvPicPr>
          <p:cNvPr id="9" name="Picture 3"/>
          <p:cNvPicPr>
            <a:picLocks noGrp="1" noChangeAspect="1" noChangeArrowheads="1"/>
          </p:cNvPicPr>
          <p:nvPr>
            <p:ph sz="half" idx="2"/>
          </p:nvPr>
        </p:nvPicPr>
        <p:blipFill>
          <a:blip r:embed="rId3" cstate="print"/>
          <a:srcRect l="19917" r="19917"/>
          <a:stretch>
            <a:fillRect/>
          </a:stretch>
        </p:blipFill>
        <p:spPr bwMode="auto">
          <a:xfrm>
            <a:off x="4648200" y="1715541"/>
            <a:ext cx="4038600" cy="42952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System block diagram</a:t>
            </a:r>
            <a:endParaRPr lang="en-US" dirty="0"/>
          </a:p>
        </p:txBody>
      </p:sp>
      <p:pic>
        <p:nvPicPr>
          <p:cNvPr id="5" name="Content Placeholder 4" descr="Figure6.png"/>
          <p:cNvPicPr>
            <a:picLocks noGrp="1" noChangeAspect="1"/>
          </p:cNvPicPr>
          <p:nvPr>
            <p:ph idx="1"/>
          </p:nvPr>
        </p:nvPicPr>
        <p:blipFill>
          <a:blip r:embed="rId2" cstate="print"/>
          <a:srcRect b="5162"/>
          <a:stretch>
            <a:fillRect/>
          </a:stretch>
        </p:blipFill>
        <p:spPr>
          <a:xfrm>
            <a:off x="1979712" y="44624"/>
            <a:ext cx="5285119" cy="680304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p:txBody>
          <a:bodyPr/>
          <a:lstStyle/>
          <a:p>
            <a:r>
              <a:rPr lang="en-GB" smtClean="0"/>
              <a:t>IRPICS Detector</a:t>
            </a:r>
            <a:endParaRPr lang="en-GB" dirty="0"/>
          </a:p>
        </p:txBody>
      </p:sp>
      <p:sp>
        <p:nvSpPr>
          <p:cNvPr id="14338" name="Rectangle 2"/>
          <p:cNvSpPr>
            <a:spLocks noGrp="1" noChangeArrowheads="1"/>
          </p:cNvSpPr>
          <p:nvPr>
            <p:ph sz="half" idx="1"/>
          </p:nvPr>
        </p:nvSpPr>
        <p:spPr/>
        <p:txBody>
          <a:bodyPr>
            <a:normAutofit fontScale="77500" lnSpcReduction="20000"/>
          </a:bodyPr>
          <a:lstStyle/>
          <a:p>
            <a:r>
              <a:rPr lang="en-GB" dirty="0" smtClean="0"/>
              <a:t>Detector size increased to 40 mm diameter</a:t>
            </a:r>
          </a:p>
          <a:p>
            <a:r>
              <a:rPr lang="en-GB" dirty="0" smtClean="0"/>
              <a:t>MCP pore size increased to 5 micron diameter</a:t>
            </a:r>
          </a:p>
          <a:p>
            <a:r>
              <a:rPr lang="en-GB" dirty="0" smtClean="0"/>
              <a:t>Multilayer ceramic anode format increased to 32 × 32</a:t>
            </a:r>
          </a:p>
          <a:p>
            <a:r>
              <a:rPr lang="en-GB" dirty="0" smtClean="0"/>
              <a:t>Multi-anode readout - 0.88 mm pitch</a:t>
            </a:r>
          </a:p>
          <a:p>
            <a:r>
              <a:rPr lang="en-GB" dirty="0" smtClean="0"/>
              <a:t>1024 channel interconnect using anisotropic conductive film with solder bumps – 100% success at 0.2 ohm</a:t>
            </a:r>
          </a:p>
          <a:p>
            <a:r>
              <a:rPr lang="en-GB" dirty="0" smtClean="0"/>
              <a:t>The detector is currently in production at Photek </a:t>
            </a:r>
          </a:p>
          <a:p>
            <a:endParaRPr lang="en-GB" dirty="0"/>
          </a:p>
        </p:txBody>
      </p:sp>
      <p:sp>
        <p:nvSpPr>
          <p:cNvPr id="17" name="Content Placeholder 16"/>
          <p:cNvSpPr>
            <a:spLocks noGrp="1"/>
          </p:cNvSpPr>
          <p:nvPr>
            <p:ph sz="half" idx="2"/>
          </p:nvPr>
        </p:nvSpPr>
        <p:spPr/>
        <p:txBody>
          <a:bodyPr>
            <a:normAutofit fontScale="77500" lnSpcReduction="20000"/>
          </a:bodyPr>
          <a:lstStyle/>
          <a:p>
            <a:endParaRPr lang="en-US"/>
          </a:p>
        </p:txBody>
      </p:sp>
      <p:grpSp>
        <p:nvGrpSpPr>
          <p:cNvPr id="12" name="Group 11"/>
          <p:cNvGrpSpPr/>
          <p:nvPr/>
        </p:nvGrpSpPr>
        <p:grpSpPr>
          <a:xfrm>
            <a:off x="5364088" y="1412776"/>
            <a:ext cx="3536950" cy="4368800"/>
            <a:chOff x="4859338" y="1260475"/>
            <a:chExt cx="3536950" cy="4368800"/>
          </a:xfrm>
        </p:grpSpPr>
        <p:pic>
          <p:nvPicPr>
            <p:cNvPr id="9" name="Picture 3"/>
            <p:cNvPicPr>
              <a:picLocks noChangeAspect="1" noChangeArrowheads="1"/>
            </p:cNvPicPr>
            <p:nvPr/>
          </p:nvPicPr>
          <p:blipFill>
            <a:blip r:embed="rId3" cstate="print"/>
            <a:srcRect l="20006" r="10002"/>
            <a:stretch>
              <a:fillRect/>
            </a:stretch>
          </p:blipFill>
          <p:spPr bwMode="auto">
            <a:xfrm>
              <a:off x="4859338" y="1260475"/>
              <a:ext cx="3536950" cy="37798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ectangle 4"/>
            <p:cNvSpPr txBox="1">
              <a:spLocks noChangeArrowheads="1"/>
            </p:cNvSpPr>
            <p:nvPr/>
          </p:nvSpPr>
          <p:spPr>
            <a:xfrm>
              <a:off x="5670551" y="5040313"/>
              <a:ext cx="1914525" cy="588962"/>
            </a:xfrm>
            <a:prstGeom prst="rect">
              <a:avLst/>
            </a:prstGeom>
            <a:ln/>
          </p:spPr>
          <p:txBody>
            <a:bodyPr vert="horz" lIns="0" tIns="0" rIns="0" bIns="0" rtlCol="0">
              <a:normAutofit/>
            </a:bodyPr>
            <a:lstStyle/>
            <a:p>
              <a:pPr marL="342900" marR="0" lvl="0" indent="-342900" algn="ctr" defTabSz="914400" rtl="0" eaLnBrk="1" fontAlgn="auto" latinLnBrk="0" hangingPunct="1">
                <a:lnSpc>
                  <a:spcPct val="93000"/>
                </a:lnSpc>
                <a:spcBef>
                  <a:spcPct val="20000"/>
                </a:spcBef>
                <a:spcAft>
                  <a:spcPts val="0"/>
                </a:spcAft>
                <a:buClrTx/>
                <a:buSzTx/>
                <a:buFont typeface="Arial" pitchFamily="34" charset="0"/>
                <a:buNone/>
                <a:tabLst>
                  <a:tab pos="723900" algn="l"/>
                  <a:tab pos="1447800" algn="l"/>
                </a:tabLst>
                <a:defRPr/>
              </a:pPr>
              <a:r>
                <a:rPr kumimoji="0" lang="en-GB" sz="3200" b="0" i="0" u="none" strike="noStrike" kern="1200" cap="none" spc="0" normalizeH="0" baseline="0" noProof="0" smtClean="0">
                  <a:ln>
                    <a:noFill/>
                  </a:ln>
                  <a:solidFill>
                    <a:schemeClr val="tx1"/>
                  </a:solidFill>
                  <a:effectLst/>
                  <a:uLnTx/>
                  <a:uFillTx/>
                  <a:latin typeface="+mn-lt"/>
                  <a:ea typeface="+mn-ea"/>
                  <a:cs typeface="+mn-cs"/>
                </a:rPr>
                <a:t>Internal</a:t>
              </a: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grpSp>
      <p:grpSp>
        <p:nvGrpSpPr>
          <p:cNvPr id="13" name="Group 12"/>
          <p:cNvGrpSpPr/>
          <p:nvPr/>
        </p:nvGrpSpPr>
        <p:grpSpPr>
          <a:xfrm>
            <a:off x="5508104" y="1484784"/>
            <a:ext cx="3149600" cy="4320480"/>
            <a:chOff x="1349375" y="1393825"/>
            <a:chExt cx="3149600" cy="4320480"/>
          </a:xfrm>
        </p:grpSpPr>
        <p:pic>
          <p:nvPicPr>
            <p:cNvPr id="8" name="Picture 2"/>
            <p:cNvPicPr>
              <a:picLocks noChangeAspect="1" noChangeArrowheads="1"/>
            </p:cNvPicPr>
            <p:nvPr/>
          </p:nvPicPr>
          <p:blipFill>
            <a:blip r:embed="rId4" cstate="print"/>
            <a:srcRect l="15002" r="20006"/>
            <a:stretch>
              <a:fillRect/>
            </a:stretch>
          </p:blipFill>
          <p:spPr bwMode="auto">
            <a:xfrm>
              <a:off x="1349375" y="1393825"/>
              <a:ext cx="3149600" cy="3646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 Box 5"/>
            <p:cNvSpPr txBox="1">
              <a:spLocks noChangeArrowheads="1"/>
            </p:cNvSpPr>
            <p:nvPr/>
          </p:nvSpPr>
          <p:spPr bwMode="auto">
            <a:xfrm>
              <a:off x="2143311" y="5174555"/>
              <a:ext cx="1561728" cy="539750"/>
            </a:xfrm>
            <a:prstGeom prst="rect">
              <a:avLst/>
            </a:prstGeom>
            <a:solidFill>
              <a:schemeClr val="bg1"/>
            </a:solidFill>
            <a:ln w="9525">
              <a:noFill/>
              <a:round/>
              <a:headEnd/>
              <a:tailEnd/>
            </a:ln>
            <a:effectLst/>
          </p:spPr>
          <p:txBody>
            <a:bodyPr lIns="0" tIns="0" rIns="0" bIns="0"/>
            <a:lstStyle/>
            <a:p>
              <a:pPr algn="ctr">
                <a:spcAft>
                  <a:spcPts val="1425"/>
                </a:spcAft>
                <a:tabLst>
                  <a:tab pos="723900" algn="l"/>
                </a:tabLst>
              </a:pPr>
              <a:r>
                <a:rPr lang="en-GB" sz="3200" dirty="0">
                  <a:solidFill>
                    <a:srgbClr val="000000"/>
                  </a:solidFill>
                  <a:ea typeface="Droid Sans Fallback" charset="0"/>
                  <a:cs typeface="Droid Sans Fallback" charset="0"/>
                </a:rPr>
                <a:t>External</a:t>
              </a:r>
            </a:p>
          </p:txBody>
        </p:sp>
      </p:grpSp>
      <p:sp>
        <p:nvSpPr>
          <p:cNvPr id="14" name="TextBox 13"/>
          <p:cNvSpPr txBox="1"/>
          <p:nvPr/>
        </p:nvSpPr>
        <p:spPr>
          <a:xfrm>
            <a:off x="5148064" y="5805264"/>
            <a:ext cx="3733779" cy="369332"/>
          </a:xfrm>
          <a:prstGeom prst="rect">
            <a:avLst/>
          </a:prstGeom>
          <a:noFill/>
        </p:spPr>
        <p:txBody>
          <a:bodyPr wrap="none" rtlCol="0">
            <a:spAutoFit/>
          </a:bodyPr>
          <a:lstStyle/>
          <a:p>
            <a:r>
              <a:rPr lang="cy-GB" dirty="0" smtClean="0"/>
              <a:t>Manufactured by Rui D’Oliveira, CERN</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Detector/electronics interconnect</a:t>
            </a:r>
            <a:endParaRPr lang="en-US" dirty="0"/>
          </a:p>
        </p:txBody>
      </p:sp>
      <p:sp>
        <p:nvSpPr>
          <p:cNvPr id="3" name="Content Placeholder 2"/>
          <p:cNvSpPr>
            <a:spLocks noGrp="1"/>
          </p:cNvSpPr>
          <p:nvPr>
            <p:ph sz="half" idx="1"/>
          </p:nvPr>
        </p:nvSpPr>
        <p:spPr>
          <a:xfrm>
            <a:off x="457200" y="1600200"/>
            <a:ext cx="4038600" cy="4709120"/>
          </a:xfrm>
        </p:spPr>
        <p:txBody>
          <a:bodyPr>
            <a:normAutofit fontScale="62500" lnSpcReduction="20000"/>
          </a:bodyPr>
          <a:lstStyle/>
          <a:p>
            <a:r>
              <a:rPr lang="en-GB" dirty="0" smtClean="0"/>
              <a:t>Baseline – originally spring loaded pin array</a:t>
            </a:r>
          </a:p>
          <a:p>
            <a:pPr lvl="1"/>
            <a:r>
              <a:rPr lang="en-GB" dirty="0" smtClean="0"/>
              <a:t>LGA socket pressure problematic</a:t>
            </a:r>
          </a:p>
          <a:p>
            <a:pPr lvl="1"/>
            <a:r>
              <a:rPr lang="en-GB" dirty="0" smtClean="0"/>
              <a:t>25g /pin = 25kg</a:t>
            </a:r>
          </a:p>
          <a:p>
            <a:r>
              <a:rPr lang="en-GB" dirty="0" smtClean="0"/>
              <a:t>Shin-Etsu anisotropic conductive film alternative investigated</a:t>
            </a:r>
          </a:p>
          <a:p>
            <a:pPr lvl="1"/>
            <a:r>
              <a:rPr lang="en-GB" dirty="0" smtClean="0"/>
              <a:t>Type  MT-P</a:t>
            </a:r>
          </a:p>
          <a:p>
            <a:pPr lvl="1"/>
            <a:r>
              <a:rPr lang="en-GB" dirty="0" smtClean="0"/>
              <a:t>Regular array of conductive wires</a:t>
            </a:r>
          </a:p>
          <a:p>
            <a:pPr lvl="1"/>
            <a:r>
              <a:rPr lang="en-GB" dirty="0" smtClean="0"/>
              <a:t>0.1 mm pitch</a:t>
            </a:r>
          </a:p>
          <a:p>
            <a:pPr lvl="1"/>
            <a:r>
              <a:rPr lang="en-GB" dirty="0" smtClean="0"/>
              <a:t>Embedded in silicone matrix</a:t>
            </a:r>
          </a:p>
          <a:p>
            <a:pPr lvl="1"/>
            <a:r>
              <a:rPr lang="en-GB" dirty="0" smtClean="0"/>
              <a:t>Wires protrude at surface</a:t>
            </a:r>
          </a:p>
          <a:p>
            <a:r>
              <a:rPr lang="en-GB" dirty="0" smtClean="0"/>
              <a:t>Test fixture to measure the contact resistance</a:t>
            </a:r>
          </a:p>
          <a:p>
            <a:pPr lvl="1"/>
            <a:r>
              <a:rPr lang="en-GB" dirty="0" smtClean="0"/>
              <a:t>representatively sized 0.4 mm pads </a:t>
            </a:r>
          </a:p>
          <a:p>
            <a:pPr lvl="1"/>
            <a:r>
              <a:rPr lang="en-GB" dirty="0" smtClean="0"/>
              <a:t>two PCBs clamped together</a:t>
            </a:r>
          </a:p>
          <a:p>
            <a:pPr lvl="1"/>
            <a:r>
              <a:rPr lang="en-GB" dirty="0" smtClean="0"/>
              <a:t>distribution of resistances for 155 contacts</a:t>
            </a:r>
          </a:p>
          <a:p>
            <a:pPr lvl="1"/>
            <a:r>
              <a:rPr lang="en-GB" dirty="0" smtClean="0"/>
              <a:t>100% &lt; 0.2 ohms</a:t>
            </a:r>
          </a:p>
          <a:p>
            <a:pPr lvl="1"/>
            <a:r>
              <a:rPr lang="en-GB" dirty="0" smtClean="0"/>
              <a:t>demountable</a:t>
            </a:r>
            <a:endParaRPr lang="en-US" dirty="0" smtClean="0"/>
          </a:p>
          <a:p>
            <a:endParaRPr lang="en-US" dirty="0"/>
          </a:p>
        </p:txBody>
      </p:sp>
      <p:pic>
        <p:nvPicPr>
          <p:cNvPr id="6" name="Content Placeholder 5" descr="Figure2a.jpg"/>
          <p:cNvPicPr>
            <a:picLocks noGrp="1" noChangeAspect="1"/>
          </p:cNvPicPr>
          <p:nvPr>
            <p:ph sz="half" idx="2"/>
          </p:nvPr>
        </p:nvPicPr>
        <p:blipFill>
          <a:blip r:embed="rId2" cstate="print"/>
          <a:stretch>
            <a:fillRect/>
          </a:stretch>
        </p:blipFill>
        <p:spPr>
          <a:xfrm>
            <a:off x="4788025" y="2492896"/>
            <a:ext cx="2232248" cy="2269028"/>
          </a:xfrm>
        </p:spPr>
      </p:pic>
      <p:pic>
        <p:nvPicPr>
          <p:cNvPr id="7" name="Picture 6" descr="Figure2b.png"/>
          <p:cNvPicPr>
            <a:picLocks noChangeAspect="1"/>
          </p:cNvPicPr>
          <p:nvPr/>
        </p:nvPicPr>
        <p:blipFill>
          <a:blip r:embed="rId3" cstate="print"/>
          <a:stretch>
            <a:fillRect/>
          </a:stretch>
        </p:blipFill>
        <p:spPr>
          <a:xfrm>
            <a:off x="6588224" y="4221088"/>
            <a:ext cx="2261871" cy="2048654"/>
          </a:xfrm>
          <a:prstGeom prst="rect">
            <a:avLst/>
          </a:prstGeom>
        </p:spPr>
      </p:pic>
      <p:pic>
        <p:nvPicPr>
          <p:cNvPr id="8" name="Picture 7" descr="zu_mt_p6.jpg"/>
          <p:cNvPicPr>
            <a:picLocks noChangeAspect="1"/>
          </p:cNvPicPr>
          <p:nvPr/>
        </p:nvPicPr>
        <p:blipFill>
          <a:blip r:embed="rId4" cstate="print"/>
          <a:srcRect b="18898"/>
          <a:stretch>
            <a:fillRect/>
          </a:stretch>
        </p:blipFill>
        <p:spPr>
          <a:xfrm>
            <a:off x="4932040" y="1316765"/>
            <a:ext cx="3960440" cy="107065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cy-GB" dirty="0" smtClean="0"/>
              <a:t>NINO32 ASIC specification</a:t>
            </a:r>
            <a:endParaRPr lang="en-US" dirty="0"/>
          </a:p>
        </p:txBody>
      </p:sp>
      <p:sp>
        <p:nvSpPr>
          <p:cNvPr id="8" name="Content Placeholder 7"/>
          <p:cNvSpPr>
            <a:spLocks noGrp="1"/>
          </p:cNvSpPr>
          <p:nvPr>
            <p:ph sz="half" idx="1"/>
          </p:nvPr>
        </p:nvSpPr>
        <p:spPr/>
        <p:txBody>
          <a:bodyPr>
            <a:normAutofit fontScale="92500" lnSpcReduction="20000"/>
          </a:bodyPr>
          <a:lstStyle/>
          <a:p>
            <a:r>
              <a:rPr lang="en-GB" dirty="0" smtClean="0"/>
              <a:t>Custom 32 channel device designed for IRPICS</a:t>
            </a:r>
          </a:p>
          <a:p>
            <a:r>
              <a:rPr lang="en-GB" dirty="0" smtClean="0"/>
              <a:t>Based on 8-channel NINO originally designed for ALICE-TOF</a:t>
            </a:r>
          </a:p>
          <a:p>
            <a:r>
              <a:rPr lang="en-GB" dirty="0" smtClean="0"/>
              <a:t>Lower power consumption - 10 </a:t>
            </a:r>
            <a:r>
              <a:rPr lang="en-GB" dirty="0" err="1" smtClean="0"/>
              <a:t>mW</a:t>
            </a:r>
            <a:r>
              <a:rPr lang="en-GB" dirty="0" smtClean="0"/>
              <a:t>/</a:t>
            </a:r>
            <a:r>
              <a:rPr lang="en-GB" dirty="0" err="1" smtClean="0"/>
              <a:t>ch</a:t>
            </a:r>
            <a:endParaRPr lang="en-GB" dirty="0" smtClean="0"/>
          </a:p>
          <a:p>
            <a:r>
              <a:rPr lang="en-GB" dirty="0" smtClean="0"/>
              <a:t>2 designs – one with inbuilt LVDS biasing, one without</a:t>
            </a:r>
          </a:p>
          <a:p>
            <a:r>
              <a:rPr lang="en-GB" dirty="0" smtClean="0"/>
              <a:t>Optimised design for easy lay-out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355976" y="1692797"/>
            <a:ext cx="4481457" cy="1789931"/>
          </a:xfrm>
          <a:prstGeom prst="rect">
            <a:avLst/>
          </a:prstGeom>
          <a:noFill/>
          <a:ln w="9525">
            <a:noFill/>
            <a:miter lim="800000"/>
            <a:headEnd/>
            <a:tailEnd/>
          </a:ln>
        </p:spPr>
      </p:pic>
      <p:graphicFrame>
        <p:nvGraphicFramePr>
          <p:cNvPr id="7" name="Table 6"/>
          <p:cNvGraphicFramePr>
            <a:graphicFrameLocks noGrp="1"/>
          </p:cNvGraphicFramePr>
          <p:nvPr/>
        </p:nvGraphicFramePr>
        <p:xfrm>
          <a:off x="4427984" y="3781029"/>
          <a:ext cx="4309450" cy="1936242"/>
        </p:xfrm>
        <a:graphic>
          <a:graphicData uri="http://schemas.openxmlformats.org/drawingml/2006/table">
            <a:tbl>
              <a:tblPr/>
              <a:tblGrid>
                <a:gridCol w="1948108"/>
                <a:gridCol w="2361342"/>
              </a:tblGrid>
              <a:tr h="206617">
                <a:tc gridSpan="2">
                  <a:txBody>
                    <a:bodyPr/>
                    <a:lstStyle/>
                    <a:p>
                      <a:pPr indent="128270" algn="ctr">
                        <a:lnSpc>
                          <a:spcPct val="105000"/>
                        </a:lnSpc>
                        <a:spcAft>
                          <a:spcPts val="0"/>
                        </a:spcAft>
                      </a:pPr>
                      <a:r>
                        <a:rPr lang="en-US" sz="1300" b="1" dirty="0">
                          <a:latin typeface="Times New Roman"/>
                          <a:ea typeface="Times New Roman"/>
                          <a:cs typeface="Times New Roman"/>
                        </a:rPr>
                        <a:t>IRPICS 250 nm CMOS technology</a:t>
                      </a:r>
                      <a:endParaRPr lang="en-US" sz="1300" dirty="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71911">
                <a:tc>
                  <a:txBody>
                    <a:bodyPr/>
                    <a:lstStyle/>
                    <a:p>
                      <a:pPr indent="128270" algn="ctr">
                        <a:lnSpc>
                          <a:spcPct val="105000"/>
                        </a:lnSpc>
                        <a:spcAft>
                          <a:spcPts val="0"/>
                        </a:spcAft>
                      </a:pPr>
                      <a:r>
                        <a:rPr lang="en-US" sz="1200">
                          <a:latin typeface="Times New Roman"/>
                          <a:ea typeface="Times New Roman"/>
                          <a:cs typeface="Times New Roman"/>
                        </a:rPr>
                        <a:t>Number of Channels</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a:latin typeface="Times New Roman"/>
                          <a:ea typeface="Times New Roman"/>
                          <a:cs typeface="Times New Roman"/>
                        </a:rPr>
                        <a:t>32 – chip pin out allowing for 64 channels configuration</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956">
                <a:tc>
                  <a:txBody>
                    <a:bodyPr/>
                    <a:lstStyle/>
                    <a:p>
                      <a:pPr indent="128270" algn="ctr">
                        <a:lnSpc>
                          <a:spcPct val="105000"/>
                        </a:lnSpc>
                        <a:spcAft>
                          <a:spcPts val="0"/>
                        </a:spcAft>
                      </a:pPr>
                      <a:r>
                        <a:rPr lang="en-US" sz="1200">
                          <a:latin typeface="Times New Roman"/>
                          <a:ea typeface="Times New Roman"/>
                          <a:cs typeface="Times New Roman"/>
                        </a:rPr>
                        <a:t>Power consumption</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a:latin typeface="Times New Roman"/>
                          <a:ea typeface="Times New Roman"/>
                          <a:cs typeface="Times New Roman"/>
                        </a:rPr>
                        <a:t>10 mW / channel</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956">
                <a:tc>
                  <a:txBody>
                    <a:bodyPr/>
                    <a:lstStyle/>
                    <a:p>
                      <a:pPr indent="128270" algn="ctr">
                        <a:lnSpc>
                          <a:spcPct val="105000"/>
                        </a:lnSpc>
                        <a:spcAft>
                          <a:spcPts val="0"/>
                        </a:spcAft>
                      </a:pPr>
                      <a:r>
                        <a:rPr lang="en-US" sz="1200">
                          <a:latin typeface="Times New Roman"/>
                          <a:ea typeface="Times New Roman"/>
                          <a:cs typeface="Times New Roman"/>
                        </a:rPr>
                        <a:t>Peaking time</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a:latin typeface="Times New Roman"/>
                          <a:ea typeface="Times New Roman"/>
                          <a:cs typeface="Times New Roman"/>
                        </a:rPr>
                        <a:t>700 ps</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956">
                <a:tc>
                  <a:txBody>
                    <a:bodyPr/>
                    <a:lstStyle/>
                    <a:p>
                      <a:pPr indent="128270" algn="ctr">
                        <a:lnSpc>
                          <a:spcPct val="105000"/>
                        </a:lnSpc>
                        <a:spcAft>
                          <a:spcPts val="0"/>
                        </a:spcAft>
                      </a:pPr>
                      <a:r>
                        <a:rPr lang="en-US" sz="1200">
                          <a:latin typeface="Times New Roman"/>
                          <a:ea typeface="Times New Roman"/>
                          <a:cs typeface="Times New Roman"/>
                        </a:rPr>
                        <a:t>Discriminator threshold</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a:latin typeface="Times New Roman"/>
                          <a:ea typeface="Times New Roman"/>
                          <a:cs typeface="Times New Roman"/>
                        </a:rPr>
                        <a:t>20 to 100 fC</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956">
                <a:tc>
                  <a:txBody>
                    <a:bodyPr/>
                    <a:lstStyle/>
                    <a:p>
                      <a:pPr indent="128270" algn="ctr">
                        <a:lnSpc>
                          <a:spcPct val="105000"/>
                        </a:lnSpc>
                        <a:spcAft>
                          <a:spcPts val="0"/>
                        </a:spcAft>
                      </a:pPr>
                      <a:r>
                        <a:rPr lang="en-US" sz="1200">
                          <a:latin typeface="Times New Roman"/>
                          <a:ea typeface="Times New Roman"/>
                          <a:cs typeface="Times New Roman"/>
                        </a:rPr>
                        <a:t>Input resistance</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dirty="0">
                          <a:latin typeface="Times New Roman"/>
                          <a:ea typeface="Times New Roman"/>
                          <a:cs typeface="Times New Roman"/>
                        </a:rPr>
                        <a:t>30 to 100 Ω</a:t>
                      </a:r>
                      <a:endParaRPr lang="en-US" sz="1300" dirty="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956">
                <a:tc>
                  <a:txBody>
                    <a:bodyPr/>
                    <a:lstStyle/>
                    <a:p>
                      <a:pPr indent="128270" algn="ctr">
                        <a:lnSpc>
                          <a:spcPct val="105000"/>
                        </a:lnSpc>
                        <a:spcAft>
                          <a:spcPts val="0"/>
                        </a:spcAft>
                      </a:pPr>
                      <a:r>
                        <a:rPr lang="en-US" sz="1200">
                          <a:latin typeface="Times New Roman"/>
                          <a:ea typeface="Times New Roman"/>
                          <a:cs typeface="Times New Roman"/>
                        </a:rPr>
                        <a:t>Front edge time jitter</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dirty="0">
                          <a:latin typeface="Times New Roman"/>
                          <a:ea typeface="Times New Roman"/>
                          <a:cs typeface="Times New Roman"/>
                        </a:rPr>
                        <a:t>4 to 25 </a:t>
                      </a:r>
                      <a:r>
                        <a:rPr lang="en-US" sz="1200" dirty="0" err="1">
                          <a:latin typeface="Times New Roman"/>
                          <a:ea typeface="Times New Roman"/>
                          <a:cs typeface="Times New Roman"/>
                        </a:rPr>
                        <a:t>ps</a:t>
                      </a:r>
                      <a:r>
                        <a:rPr lang="en-US" sz="1200" dirty="0">
                          <a:latin typeface="Times New Roman"/>
                          <a:ea typeface="Times New Roman"/>
                          <a:cs typeface="Times New Roman"/>
                        </a:rPr>
                        <a:t> </a:t>
                      </a:r>
                      <a:r>
                        <a:rPr lang="en-US" sz="1200" dirty="0" err="1">
                          <a:latin typeface="Times New Roman"/>
                          <a:ea typeface="Times New Roman"/>
                          <a:cs typeface="Times New Roman"/>
                        </a:rPr>
                        <a:t>rms</a:t>
                      </a:r>
                      <a:endParaRPr lang="en-US" sz="1300" dirty="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911">
                <a:tc>
                  <a:txBody>
                    <a:bodyPr/>
                    <a:lstStyle/>
                    <a:p>
                      <a:pPr indent="128270" algn="ctr">
                        <a:lnSpc>
                          <a:spcPct val="105000"/>
                        </a:lnSpc>
                        <a:spcAft>
                          <a:spcPts val="0"/>
                        </a:spcAft>
                      </a:pPr>
                      <a:r>
                        <a:rPr lang="en-US" sz="1200">
                          <a:latin typeface="Times New Roman"/>
                          <a:ea typeface="Times New Roman"/>
                          <a:cs typeface="Times New Roman"/>
                        </a:rPr>
                        <a:t>Additional features</a:t>
                      </a:r>
                      <a:endParaRPr lang="en-US" sz="130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8270" algn="ctr">
                        <a:lnSpc>
                          <a:spcPct val="105000"/>
                        </a:lnSpc>
                        <a:spcAft>
                          <a:spcPts val="0"/>
                        </a:spcAft>
                      </a:pPr>
                      <a:r>
                        <a:rPr lang="en-US" sz="1200" dirty="0">
                          <a:latin typeface="Times New Roman"/>
                          <a:ea typeface="Times New Roman"/>
                          <a:cs typeface="Times New Roman"/>
                        </a:rPr>
                        <a:t>Calibration circuitry + OR circuits </a:t>
                      </a:r>
                      <a:endParaRPr lang="en-US" sz="1300" dirty="0">
                        <a:latin typeface="Times New Roman"/>
                        <a:ea typeface="Times New Roman"/>
                        <a:cs typeface="Times New Roman"/>
                      </a:endParaRPr>
                    </a:p>
                  </a:txBody>
                  <a:tcPr marL="88550" marR="885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Time-over-threshold </a:t>
            </a:r>
            <a:br>
              <a:rPr lang="en-GB" dirty="0" smtClean="0"/>
            </a:br>
            <a:r>
              <a:rPr lang="en-GB" dirty="0" smtClean="0"/>
              <a:t>amplitude-walk correction</a:t>
            </a:r>
            <a:endParaRPr lang="en-US" dirty="0"/>
          </a:p>
        </p:txBody>
      </p:sp>
      <p:pic>
        <p:nvPicPr>
          <p:cNvPr id="60419" name="Picture 3"/>
          <p:cNvPicPr>
            <a:picLocks noChangeAspect="1" noChangeArrowheads="1"/>
          </p:cNvPicPr>
          <p:nvPr/>
        </p:nvPicPr>
        <p:blipFill>
          <a:blip r:embed="rId2" cstate="print"/>
          <a:srcRect t="5940"/>
          <a:stretch>
            <a:fillRect/>
          </a:stretch>
        </p:blipFill>
        <p:spPr bwMode="auto">
          <a:xfrm>
            <a:off x="5076056" y="4173236"/>
            <a:ext cx="3100387" cy="2280100"/>
          </a:xfrm>
          <a:prstGeom prst="rect">
            <a:avLst/>
          </a:prstGeom>
          <a:noFill/>
          <a:ln w="9525">
            <a:noFill/>
            <a:miter lim="800000"/>
            <a:headEnd/>
            <a:tailEnd/>
          </a:ln>
        </p:spPr>
      </p:pic>
      <p:sp>
        <p:nvSpPr>
          <p:cNvPr id="11" name="Content Placeholder 10"/>
          <p:cNvSpPr>
            <a:spLocks noGrp="1"/>
          </p:cNvSpPr>
          <p:nvPr>
            <p:ph sz="half" idx="1"/>
          </p:nvPr>
        </p:nvSpPr>
        <p:spPr/>
        <p:txBody>
          <a:bodyPr/>
          <a:lstStyle/>
          <a:p>
            <a:r>
              <a:rPr lang="cy-GB" dirty="0" smtClean="0"/>
              <a:t>Simulation showing output for varying input signal charges</a:t>
            </a:r>
          </a:p>
          <a:p>
            <a:r>
              <a:rPr lang="cy-GB" dirty="0" smtClean="0"/>
              <a:t>Time-walk decreases as input charge increases</a:t>
            </a:r>
          </a:p>
          <a:p>
            <a:r>
              <a:rPr lang="cy-GB" dirty="0" smtClean="0"/>
              <a:t>HPTDC</a:t>
            </a:r>
          </a:p>
          <a:p>
            <a:r>
              <a:rPr lang="cy-GB" dirty="0" smtClean="0"/>
              <a:t>NINO has pulse stretcher function to match HPTDC</a:t>
            </a:r>
          </a:p>
          <a:p>
            <a:endParaRPr lang="en-US" dirty="0"/>
          </a:p>
        </p:txBody>
      </p:sp>
      <p:pic>
        <p:nvPicPr>
          <p:cNvPr id="12" name="Picture 2"/>
          <p:cNvPicPr>
            <a:picLocks noGrp="1" noChangeAspect="1" noChangeArrowheads="1"/>
          </p:cNvPicPr>
          <p:nvPr>
            <p:ph sz="half" idx="2"/>
          </p:nvPr>
        </p:nvPicPr>
        <p:blipFill>
          <a:blip r:embed="rId3" cstate="print"/>
          <a:stretch>
            <a:fillRect/>
          </a:stretch>
        </p:blipFill>
        <p:spPr bwMode="auto">
          <a:xfrm>
            <a:off x="5076056" y="1799440"/>
            <a:ext cx="3038497" cy="2133616"/>
          </a:xfrm>
          <a:prstGeom prst="rect">
            <a:avLst/>
          </a:prstGeom>
          <a:noFill/>
          <a:ln w="9525">
            <a:noFill/>
            <a:miter lim="800000"/>
            <a:headEnd/>
            <a:tailEnd/>
          </a:ln>
        </p:spPr>
      </p:pic>
      <p:sp>
        <p:nvSpPr>
          <p:cNvPr id="13" name="TextBox 12"/>
          <p:cNvSpPr txBox="1"/>
          <p:nvPr/>
        </p:nvSpPr>
        <p:spPr>
          <a:xfrm>
            <a:off x="6300192" y="1556792"/>
            <a:ext cx="684803" cy="369332"/>
          </a:xfrm>
          <a:prstGeom prst="rect">
            <a:avLst/>
          </a:prstGeom>
          <a:noFill/>
        </p:spPr>
        <p:txBody>
          <a:bodyPr wrap="none" rtlCol="0">
            <a:spAutoFit/>
          </a:bodyPr>
          <a:lstStyle/>
          <a:p>
            <a:r>
              <a:rPr lang="en-GB" dirty="0" smtClean="0"/>
              <a:t>Input</a:t>
            </a:r>
            <a:endParaRPr lang="en-US" dirty="0"/>
          </a:p>
        </p:txBody>
      </p:sp>
      <p:sp>
        <p:nvSpPr>
          <p:cNvPr id="14" name="TextBox 13"/>
          <p:cNvSpPr txBox="1"/>
          <p:nvPr/>
        </p:nvSpPr>
        <p:spPr>
          <a:xfrm>
            <a:off x="6300192" y="3933056"/>
            <a:ext cx="856325" cy="369332"/>
          </a:xfrm>
          <a:prstGeom prst="rect">
            <a:avLst/>
          </a:prstGeom>
          <a:noFill/>
        </p:spPr>
        <p:txBody>
          <a:bodyPr wrap="none" rtlCol="0">
            <a:spAutoFit/>
          </a:bodyPr>
          <a:lstStyle/>
          <a:p>
            <a:r>
              <a:rPr lang="en-GB" dirty="0" smtClean="0"/>
              <a:t>Output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smtClean="0"/>
              <a:t>NINO32 electronic characterization</a:t>
            </a:r>
            <a:endParaRPr lang="en-US" dirty="0"/>
          </a:p>
        </p:txBody>
      </p:sp>
      <p:sp>
        <p:nvSpPr>
          <p:cNvPr id="3" name="Content Placeholder 2"/>
          <p:cNvSpPr>
            <a:spLocks noGrp="1"/>
          </p:cNvSpPr>
          <p:nvPr>
            <p:ph sz="half" idx="1"/>
          </p:nvPr>
        </p:nvSpPr>
        <p:spPr/>
        <p:txBody>
          <a:bodyPr>
            <a:normAutofit fontScale="85000" lnSpcReduction="20000"/>
          </a:bodyPr>
          <a:lstStyle/>
          <a:p>
            <a:r>
              <a:rPr lang="en-US" smtClean="0"/>
              <a:t>Pulse width versus input charge</a:t>
            </a:r>
          </a:p>
          <a:p>
            <a:r>
              <a:rPr lang="en-US" smtClean="0"/>
              <a:t>All 32 channels shown</a:t>
            </a:r>
          </a:p>
          <a:p>
            <a:endParaRPr lang="cy-GB" smtClean="0"/>
          </a:p>
          <a:p>
            <a:endParaRPr lang="cy-GB" smtClean="0"/>
          </a:p>
          <a:p>
            <a:endParaRPr lang="cy-GB" smtClean="0"/>
          </a:p>
          <a:p>
            <a:endParaRPr lang="en-US" smtClean="0"/>
          </a:p>
          <a:p>
            <a:r>
              <a:rPr lang="en-US" smtClean="0"/>
              <a:t>Corrected Time jitter on the output pulse – all channels</a:t>
            </a:r>
          </a:p>
          <a:p>
            <a:r>
              <a:rPr lang="en-US" smtClean="0"/>
              <a:t>1000 pulse measurements at each input charge</a:t>
            </a:r>
          </a:p>
          <a:p>
            <a:r>
              <a:rPr lang="en-US" smtClean="0"/>
              <a:t>Amplitude walk correction applied</a:t>
            </a:r>
            <a:endParaRPr lang="en-US" dirty="0"/>
          </a:p>
        </p:txBody>
      </p:sp>
      <p:sp>
        <p:nvSpPr>
          <p:cNvPr id="9" name="Content Placeholder 8"/>
          <p:cNvSpPr>
            <a:spLocks noGrp="1"/>
          </p:cNvSpPr>
          <p:nvPr>
            <p:ph sz="half" idx="2"/>
          </p:nvPr>
        </p:nvSpPr>
        <p:spPr/>
        <p:txBody>
          <a:bodyPr>
            <a:normAutofit fontScale="85000" lnSpcReduction="20000"/>
          </a:bodyPr>
          <a:lstStyle/>
          <a:p>
            <a:endParaRPr lang="en-US"/>
          </a:p>
        </p:txBody>
      </p:sp>
      <p:pic>
        <p:nvPicPr>
          <p:cNvPr id="2050" name="Picture 2" descr="jitterallcorrected"/>
          <p:cNvPicPr>
            <a:picLocks noChangeAspect="1" noChangeArrowheads="1"/>
          </p:cNvPicPr>
          <p:nvPr/>
        </p:nvPicPr>
        <p:blipFill>
          <a:blip r:embed="rId3" cstate="print"/>
          <a:srcRect l="7381" t="9091" r="12381" b="4041"/>
          <a:stretch>
            <a:fillRect/>
          </a:stretch>
        </p:blipFill>
        <p:spPr bwMode="auto">
          <a:xfrm>
            <a:off x="4788024" y="4029814"/>
            <a:ext cx="3888432" cy="2495530"/>
          </a:xfrm>
          <a:prstGeom prst="rect">
            <a:avLst/>
          </a:prstGeom>
          <a:noFill/>
          <a:ln w="9525">
            <a:noFill/>
            <a:miter lim="800000"/>
            <a:headEnd/>
            <a:tailEnd/>
          </a:ln>
        </p:spPr>
      </p:pic>
      <p:pic>
        <p:nvPicPr>
          <p:cNvPr id="6" name="Picture 3" descr="32chPW_Q"/>
          <p:cNvPicPr>
            <a:picLocks noChangeAspect="1" noChangeArrowheads="1"/>
          </p:cNvPicPr>
          <p:nvPr/>
        </p:nvPicPr>
        <p:blipFill>
          <a:blip r:embed="rId4" cstate="print"/>
          <a:srcRect l="5476" t="8081" r="12381" b="5051"/>
          <a:stretch>
            <a:fillRect/>
          </a:stretch>
        </p:blipFill>
        <p:spPr bwMode="auto">
          <a:xfrm>
            <a:off x="4716016" y="1340768"/>
            <a:ext cx="3887476" cy="2484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US" dirty="0"/>
          </a:p>
        </p:txBody>
      </p:sp>
      <p:sp>
        <p:nvSpPr>
          <p:cNvPr id="3" name="Content Placeholder 2"/>
          <p:cNvSpPr>
            <a:spLocks noGrp="1"/>
          </p:cNvSpPr>
          <p:nvPr>
            <p:ph idx="1"/>
          </p:nvPr>
        </p:nvSpPr>
        <p:spPr/>
        <p:txBody>
          <a:bodyPr>
            <a:normAutofit/>
          </a:bodyPr>
          <a:lstStyle/>
          <a:p>
            <a:r>
              <a:rPr lang="en-GB" dirty="0" smtClean="0"/>
              <a:t>System Concept</a:t>
            </a:r>
          </a:p>
          <a:p>
            <a:r>
              <a:rPr lang="en-GB" dirty="0" smtClean="0"/>
              <a:t>Applications</a:t>
            </a:r>
          </a:p>
          <a:p>
            <a:r>
              <a:rPr lang="en-GB" dirty="0" smtClean="0"/>
              <a:t>HiContent Prototype – design and results</a:t>
            </a:r>
          </a:p>
          <a:p>
            <a:r>
              <a:rPr lang="en-GB" dirty="0" smtClean="0"/>
              <a:t>IRPICS  - a 256 channel detector system</a:t>
            </a:r>
          </a:p>
          <a:p>
            <a:pPr lvl="1"/>
            <a:r>
              <a:rPr lang="en-GB" dirty="0" smtClean="0"/>
              <a:t>Integrated system design</a:t>
            </a:r>
          </a:p>
          <a:p>
            <a:pPr lvl="1"/>
            <a:r>
              <a:rPr lang="en-GB" dirty="0" smtClean="0"/>
              <a:t>Detector design </a:t>
            </a:r>
          </a:p>
          <a:p>
            <a:pPr lvl="1"/>
            <a:r>
              <a:rPr lang="en-GB" dirty="0" smtClean="0"/>
              <a:t>Electronics design and measurements</a:t>
            </a:r>
          </a:p>
          <a:p>
            <a:r>
              <a:rPr lang="en-GB" dirty="0" smtClean="0"/>
              <a:t>Conclusions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p:txBody>
          <a:bodyPr/>
          <a:lstStyle/>
          <a:p>
            <a:r>
              <a:rPr lang="en-GB" dirty="0" smtClean="0"/>
              <a:t>HPTDC Module</a:t>
            </a:r>
            <a:endParaRPr lang="en-GB" dirty="0"/>
          </a:p>
        </p:txBody>
      </p:sp>
      <p:sp>
        <p:nvSpPr>
          <p:cNvPr id="16386" name="Rectangle 2"/>
          <p:cNvSpPr>
            <a:spLocks noGrp="1" noChangeArrowheads="1"/>
          </p:cNvSpPr>
          <p:nvPr>
            <p:ph sz="half" idx="1"/>
          </p:nvPr>
        </p:nvSpPr>
        <p:spPr/>
        <p:txBody>
          <a:bodyPr>
            <a:normAutofit fontScale="85000" lnSpcReduction="20000"/>
          </a:bodyPr>
          <a:lstStyle/>
          <a:p>
            <a:r>
              <a:rPr lang="en-GB" dirty="0" smtClean="0"/>
              <a:t>64 channel HPTDC module manufactured</a:t>
            </a:r>
          </a:p>
          <a:p>
            <a:r>
              <a:rPr lang="en-GB" dirty="0" smtClean="0"/>
              <a:t>Modular architecture</a:t>
            </a:r>
          </a:p>
          <a:p>
            <a:pPr lvl="1"/>
            <a:r>
              <a:rPr lang="en-GB" dirty="0" smtClean="0"/>
              <a:t>Backplane supports multiple HPTDC cards</a:t>
            </a:r>
          </a:p>
          <a:p>
            <a:r>
              <a:rPr lang="en-GB" dirty="0" smtClean="0"/>
              <a:t>FPGA-based digital processing card </a:t>
            </a:r>
          </a:p>
          <a:p>
            <a:pPr lvl="1"/>
            <a:r>
              <a:rPr lang="en-GB" dirty="0" smtClean="0"/>
              <a:t>provides control and data processing</a:t>
            </a:r>
          </a:p>
          <a:p>
            <a:r>
              <a:rPr lang="en-GB" dirty="0" smtClean="0"/>
              <a:t>USB 2.0  PC interface</a:t>
            </a:r>
          </a:p>
          <a:p>
            <a:pPr lvl="1"/>
            <a:r>
              <a:rPr lang="en-GB" dirty="0" smtClean="0"/>
              <a:t>control and data acquisition</a:t>
            </a:r>
          </a:p>
          <a:p>
            <a:r>
              <a:rPr lang="en-GB" dirty="0" smtClean="0"/>
              <a:t>Available as stand-alone module (Photek Ltd.)</a:t>
            </a:r>
            <a:endParaRPr lang="en-GB" dirty="0"/>
          </a:p>
        </p:txBody>
      </p:sp>
      <p:pic>
        <p:nvPicPr>
          <p:cNvPr id="13" name="Content Placeholder 9" descr="Figure4.jpg"/>
          <p:cNvPicPr>
            <a:picLocks noGrp="1" noChangeAspect="1"/>
          </p:cNvPicPr>
          <p:nvPr>
            <p:ph sz="half" idx="2"/>
          </p:nvPr>
        </p:nvPicPr>
        <p:blipFill>
          <a:blip r:embed="rId3" cstate="print"/>
          <a:srcRect l="10630" r="9449"/>
          <a:stretch>
            <a:fillRect/>
          </a:stretch>
        </p:blipFill>
        <p:spPr>
          <a:xfrm>
            <a:off x="4648200" y="1968216"/>
            <a:ext cx="4038600" cy="3789930"/>
          </a:xfr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HPTDC module performance</a:t>
            </a:r>
            <a:endParaRPr lang="en-US" dirty="0"/>
          </a:p>
        </p:txBody>
      </p:sp>
      <p:sp>
        <p:nvSpPr>
          <p:cNvPr id="6" name="Content Placeholder 5"/>
          <p:cNvSpPr>
            <a:spLocks noGrp="1"/>
          </p:cNvSpPr>
          <p:nvPr>
            <p:ph sz="half" idx="1"/>
          </p:nvPr>
        </p:nvSpPr>
        <p:spPr/>
        <p:txBody>
          <a:bodyPr>
            <a:normAutofit fontScale="92500" lnSpcReduction="10000"/>
          </a:bodyPr>
          <a:lstStyle/>
          <a:p>
            <a:r>
              <a:rPr lang="en-GB" dirty="0" smtClean="0"/>
              <a:t>time jitter between 2 channels </a:t>
            </a:r>
          </a:p>
          <a:p>
            <a:r>
              <a:rPr lang="en-GB" dirty="0" smtClean="0"/>
              <a:t>electronically generated pulse</a:t>
            </a:r>
          </a:p>
          <a:p>
            <a:pPr lvl="1"/>
            <a:r>
              <a:rPr lang="en-GB" dirty="0" smtClean="0"/>
              <a:t>Fed to two channels simultaneously. </a:t>
            </a:r>
          </a:p>
          <a:p>
            <a:pPr lvl="1"/>
            <a:r>
              <a:rPr lang="en-GB" dirty="0" smtClean="0"/>
              <a:t>measured time jitter of 21.54 </a:t>
            </a:r>
            <a:r>
              <a:rPr lang="en-GB" dirty="0" err="1" smtClean="0"/>
              <a:t>ps</a:t>
            </a:r>
            <a:r>
              <a:rPr lang="en-GB" dirty="0" smtClean="0"/>
              <a:t> </a:t>
            </a:r>
            <a:r>
              <a:rPr lang="en-GB" dirty="0" err="1" smtClean="0"/>
              <a:t>rms</a:t>
            </a:r>
            <a:endParaRPr lang="en-GB" dirty="0" smtClean="0"/>
          </a:p>
          <a:p>
            <a:r>
              <a:rPr lang="en-GB" dirty="0" smtClean="0"/>
              <a:t>INL characterized</a:t>
            </a:r>
          </a:p>
          <a:p>
            <a:pPr lvl="1"/>
            <a:r>
              <a:rPr lang="en-GB" dirty="0" smtClean="0"/>
              <a:t>Features at 4 and 128 bins</a:t>
            </a:r>
          </a:p>
          <a:p>
            <a:pPr lvl="1"/>
            <a:r>
              <a:rPr lang="en-GB" dirty="0" smtClean="0"/>
              <a:t>12 hour stability</a:t>
            </a:r>
          </a:p>
          <a:p>
            <a:pPr lvl="1"/>
            <a:r>
              <a:rPr lang="en-GB" dirty="0" smtClean="0"/>
              <a:t>Correction  using FPGA LUT</a:t>
            </a:r>
          </a:p>
          <a:p>
            <a:pPr lvl="1"/>
            <a:endParaRPr lang="en-GB" dirty="0" smtClean="0"/>
          </a:p>
          <a:p>
            <a:endParaRPr lang="en-US" dirty="0"/>
          </a:p>
        </p:txBody>
      </p:sp>
      <p:pic>
        <p:nvPicPr>
          <p:cNvPr id="8" name="Content Placeholder 7" descr="Figure5.png"/>
          <p:cNvPicPr>
            <a:picLocks noGrp="1" noChangeAspect="1"/>
          </p:cNvPicPr>
          <p:nvPr>
            <p:ph sz="half" idx="2"/>
          </p:nvPr>
        </p:nvPicPr>
        <p:blipFill>
          <a:blip r:embed="rId2" cstate="print"/>
          <a:stretch>
            <a:fillRect/>
          </a:stretch>
        </p:blipFill>
        <p:spPr>
          <a:xfrm>
            <a:off x="4644008" y="1340768"/>
            <a:ext cx="4038600" cy="2655619"/>
          </a:xfrm>
        </p:spPr>
      </p:pic>
      <p:pic>
        <p:nvPicPr>
          <p:cNvPr id="7" name="Picture 6" descr="INL.png"/>
          <p:cNvPicPr>
            <a:picLocks noChangeAspect="1"/>
          </p:cNvPicPr>
          <p:nvPr/>
        </p:nvPicPr>
        <p:blipFill>
          <a:blip r:embed="rId3" cstate="print"/>
          <a:stretch>
            <a:fillRect/>
          </a:stretch>
        </p:blipFill>
        <p:spPr>
          <a:xfrm>
            <a:off x="4716016" y="3861048"/>
            <a:ext cx="3960440" cy="2697085"/>
          </a:xfrm>
          <a:prstGeom prst="rect">
            <a:avLst/>
          </a:prstGeom>
        </p:spPr>
      </p:pic>
      <p:pic>
        <p:nvPicPr>
          <p:cNvPr id="9" name="Picture 8" descr="INL_zoom.png"/>
          <p:cNvPicPr>
            <a:picLocks noChangeAspect="1"/>
          </p:cNvPicPr>
          <p:nvPr/>
        </p:nvPicPr>
        <p:blipFill>
          <a:blip r:embed="rId4" cstate="print"/>
          <a:stretch>
            <a:fillRect/>
          </a:stretch>
        </p:blipFill>
        <p:spPr>
          <a:xfrm>
            <a:off x="4788024" y="3861048"/>
            <a:ext cx="3744416" cy="2822147"/>
          </a:xfrm>
          <a:prstGeom prst="rect">
            <a:avLst/>
          </a:prstGeom>
        </p:spPr>
      </p:pic>
      <p:pic>
        <p:nvPicPr>
          <p:cNvPr id="10" name="Picture 9" descr="INL.png"/>
          <p:cNvPicPr>
            <a:picLocks noChangeAspect="1"/>
          </p:cNvPicPr>
          <p:nvPr/>
        </p:nvPicPr>
        <p:blipFill>
          <a:blip r:embed="rId5" cstate="print"/>
          <a:stretch>
            <a:fillRect/>
          </a:stretch>
        </p:blipFill>
        <p:spPr>
          <a:xfrm>
            <a:off x="4716016" y="3914747"/>
            <a:ext cx="4104456" cy="26826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Current status</a:t>
            </a:r>
            <a:endParaRPr lang="en-US" dirty="0"/>
          </a:p>
        </p:txBody>
      </p:sp>
      <p:sp>
        <p:nvSpPr>
          <p:cNvPr id="8" name="Content Placeholder 7"/>
          <p:cNvSpPr>
            <a:spLocks noGrp="1"/>
          </p:cNvSpPr>
          <p:nvPr>
            <p:ph idx="1"/>
          </p:nvPr>
        </p:nvSpPr>
        <p:spPr/>
        <p:txBody>
          <a:bodyPr>
            <a:normAutofit lnSpcReduction="10000"/>
          </a:bodyPr>
          <a:lstStyle/>
          <a:p>
            <a:r>
              <a:rPr lang="en-GB" dirty="0" smtClean="0"/>
              <a:t>40 mm detector designed, being assembled</a:t>
            </a:r>
          </a:p>
          <a:p>
            <a:r>
              <a:rPr lang="en-GB" dirty="0" smtClean="0"/>
              <a:t>32 x 32 multilayer readout manufactured </a:t>
            </a:r>
          </a:p>
          <a:p>
            <a:pPr lvl="1"/>
            <a:r>
              <a:rPr lang="en-GB" dirty="0" smtClean="0"/>
              <a:t>Currently being brazed to detector flange</a:t>
            </a:r>
          </a:p>
          <a:p>
            <a:r>
              <a:rPr lang="en-GB" dirty="0" smtClean="0"/>
              <a:t>Modular electronics</a:t>
            </a:r>
          </a:p>
          <a:p>
            <a:pPr lvl="1"/>
            <a:r>
              <a:rPr lang="en-GB" dirty="0" smtClean="0"/>
              <a:t>64 channel NINO32 front-end card – boards manufactured, being assembled</a:t>
            </a:r>
          </a:p>
          <a:p>
            <a:pPr lvl="1"/>
            <a:r>
              <a:rPr lang="en-GB" dirty="0" smtClean="0"/>
              <a:t>64 HPTDC manufactured and under test</a:t>
            </a:r>
          </a:p>
          <a:p>
            <a:pPr lvl="1"/>
            <a:r>
              <a:rPr lang="en-GB" dirty="0" smtClean="0"/>
              <a:t>Digital processing card manufactured and tested</a:t>
            </a:r>
          </a:p>
          <a:p>
            <a:r>
              <a:rPr lang="en-GB" dirty="0" smtClean="0"/>
              <a:t>System testing – 1</a:t>
            </a:r>
            <a:r>
              <a:rPr lang="en-GB" baseline="30000" dirty="0" smtClean="0"/>
              <a:t>st</a:t>
            </a:r>
            <a:r>
              <a:rPr lang="en-GB" dirty="0" smtClean="0"/>
              <a:t> quarter 2012</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8 x 8 Multi-anode MCP detector </a:t>
            </a:r>
          </a:p>
          <a:p>
            <a:pPr lvl="1"/>
            <a:r>
              <a:rPr lang="en-GB" dirty="0" smtClean="0"/>
              <a:t>Manufactured and lab tested</a:t>
            </a:r>
          </a:p>
          <a:p>
            <a:pPr lvl="1"/>
            <a:r>
              <a:rPr lang="en-GB" dirty="0" smtClean="0"/>
              <a:t>Demonstrated &lt;50 </a:t>
            </a:r>
            <a:r>
              <a:rPr lang="en-GB" dirty="0" err="1" smtClean="0"/>
              <a:t>ps</a:t>
            </a:r>
            <a:r>
              <a:rPr lang="en-GB" dirty="0" smtClean="0"/>
              <a:t> timing resolution</a:t>
            </a:r>
          </a:p>
          <a:p>
            <a:pPr lvl="1"/>
            <a:r>
              <a:rPr lang="en-GB" dirty="0" smtClean="0"/>
              <a:t>2 unrelated detector failures have limited progress</a:t>
            </a:r>
          </a:p>
          <a:p>
            <a:pPr lvl="1"/>
            <a:r>
              <a:rPr lang="en-GB" dirty="0" smtClean="0"/>
              <a:t>field trials being planned soon</a:t>
            </a:r>
          </a:p>
          <a:p>
            <a:r>
              <a:rPr lang="en-GB" dirty="0" smtClean="0"/>
              <a:t>32 x 32 IRPICS detector being manufactured</a:t>
            </a:r>
          </a:p>
          <a:p>
            <a:pPr lvl="1"/>
            <a:r>
              <a:rPr lang="en-GB" dirty="0" smtClean="0"/>
              <a:t>Multilayer ceramic manufacture complete</a:t>
            </a:r>
          </a:p>
          <a:p>
            <a:pPr lvl="1"/>
            <a:r>
              <a:rPr lang="en-GB" dirty="0" smtClean="0"/>
              <a:t>Detector currently in assembly</a:t>
            </a:r>
          </a:p>
          <a:p>
            <a:pPr lvl="1"/>
            <a:r>
              <a:rPr lang="en-GB" dirty="0" smtClean="0"/>
              <a:t>ACF demountable detector interconnect proven</a:t>
            </a:r>
          </a:p>
          <a:p>
            <a:pPr lvl="1"/>
            <a:r>
              <a:rPr lang="en-GB" dirty="0" smtClean="0"/>
              <a:t>32 channel low power NINO ASIC proven</a:t>
            </a:r>
          </a:p>
          <a:p>
            <a:pPr lvl="1"/>
            <a:r>
              <a:rPr lang="en-GB" dirty="0" smtClean="0"/>
              <a:t>All IRPICS electronic boards designed </a:t>
            </a:r>
          </a:p>
          <a:p>
            <a:pPr lvl="1"/>
            <a:r>
              <a:rPr lang="en-GB" dirty="0" smtClean="0"/>
              <a:t>TDC board and FPGA board manufactured and in test</a:t>
            </a:r>
          </a:p>
          <a:p>
            <a:pPr lvl="1"/>
            <a:r>
              <a:rPr lang="en-GB" dirty="0" smtClean="0"/>
              <a:t>System testing expected first quarter 2012</a:t>
            </a:r>
          </a:p>
          <a:p>
            <a:r>
              <a:rPr lang="en-GB" dirty="0" smtClean="0"/>
              <a:t>Initial applications:</a:t>
            </a:r>
          </a:p>
          <a:p>
            <a:pPr lvl="1"/>
            <a:r>
              <a:rPr lang="en-GB" dirty="0" smtClean="0"/>
              <a:t>High throughput FLIM, Wide-field FLIM, FCS, </a:t>
            </a:r>
            <a:r>
              <a:rPr lang="en-GB" dirty="0" err="1" smtClean="0"/>
              <a:t>confocal</a:t>
            </a:r>
            <a:r>
              <a:rPr lang="en-GB" dirty="0" smtClean="0"/>
              <a:t> microscopy using TI DMD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algn="ctr"/>
            <a:r>
              <a:rPr lang="en-GB" dirty="0" smtClean="0"/>
              <a:t>Acknowledgements</a:t>
            </a:r>
            <a:endParaRPr lang="en-US" dirty="0"/>
          </a:p>
        </p:txBody>
      </p:sp>
      <p:sp>
        <p:nvSpPr>
          <p:cNvPr id="13" name="Content Placeholder 12"/>
          <p:cNvSpPr>
            <a:spLocks noGrp="1"/>
          </p:cNvSpPr>
          <p:nvPr>
            <p:ph idx="1"/>
          </p:nvPr>
        </p:nvSpPr>
        <p:spPr/>
        <p:txBody>
          <a:bodyPr>
            <a:normAutofit/>
          </a:bodyPr>
          <a:lstStyle/>
          <a:p>
            <a:r>
              <a:rPr lang="en-GB" sz="2400" dirty="0" smtClean="0"/>
              <a:t>George Fraser – Space Research Centre, Leicester</a:t>
            </a:r>
          </a:p>
          <a:p>
            <a:r>
              <a:rPr lang="en-GB" sz="2400" dirty="0" smtClean="0"/>
              <a:t>Pierre Jarron &amp; colleagues – Microelectronics Group, CERN</a:t>
            </a:r>
          </a:p>
          <a:p>
            <a:r>
              <a:rPr lang="en-GB" sz="2400" dirty="0" smtClean="0"/>
              <a:t>Rui de Oliveira, CERN for manufacture of the multilayer ceramic readout</a:t>
            </a:r>
          </a:p>
          <a:p>
            <a:r>
              <a:rPr lang="en-GB" sz="2400" dirty="0" smtClean="0"/>
              <a:t>Funding from STFC and BBSRC</a:t>
            </a:r>
          </a:p>
          <a:p>
            <a:r>
              <a:rPr lang="en-GB" sz="2400" dirty="0" smtClean="0"/>
              <a:t>The HiContent and IRPICS collaboration</a:t>
            </a:r>
          </a:p>
          <a:p>
            <a:endParaRPr lang="en-US" sz="2400" dirty="0"/>
          </a:p>
        </p:txBody>
      </p:sp>
      <p:pic>
        <p:nvPicPr>
          <p:cNvPr id="1027" name="Picture 3"/>
          <p:cNvPicPr>
            <a:picLocks noChangeAspect="1" noChangeArrowheads="1"/>
          </p:cNvPicPr>
          <p:nvPr/>
        </p:nvPicPr>
        <p:blipFill>
          <a:blip r:embed="rId3" cstate="print"/>
          <a:srcRect/>
          <a:stretch>
            <a:fillRect/>
          </a:stretch>
        </p:blipFill>
        <p:spPr bwMode="auto">
          <a:xfrm>
            <a:off x="3995936" y="4149080"/>
            <a:ext cx="1224136" cy="1224136"/>
          </a:xfrm>
          <a:prstGeom prst="rect">
            <a:avLst/>
          </a:prstGeom>
          <a:noFill/>
          <a:ln w="9525">
            <a:noFill/>
            <a:miter lim="800000"/>
            <a:headEnd/>
            <a:tailEnd/>
          </a:ln>
        </p:spPr>
      </p:pic>
      <p:pic>
        <p:nvPicPr>
          <p:cNvPr id="11" name="Picture 10" descr="photek_logo.png"/>
          <p:cNvPicPr>
            <a:picLocks noChangeAspect="1"/>
          </p:cNvPicPr>
          <p:nvPr/>
        </p:nvPicPr>
        <p:blipFill>
          <a:blip r:embed="rId4" cstate="print"/>
          <a:stretch>
            <a:fillRect/>
          </a:stretch>
        </p:blipFill>
        <p:spPr>
          <a:xfrm>
            <a:off x="5724128" y="4221088"/>
            <a:ext cx="2336438" cy="1152128"/>
          </a:xfrm>
          <a:prstGeom prst="rect">
            <a:avLst/>
          </a:prstGeom>
        </p:spPr>
      </p:pic>
      <p:grpSp>
        <p:nvGrpSpPr>
          <p:cNvPr id="16" name="Group 15"/>
          <p:cNvGrpSpPr/>
          <p:nvPr/>
        </p:nvGrpSpPr>
        <p:grpSpPr>
          <a:xfrm>
            <a:off x="899592" y="4365104"/>
            <a:ext cx="2952328" cy="997659"/>
            <a:chOff x="6242448" y="5805264"/>
            <a:chExt cx="3010072" cy="997659"/>
          </a:xfrm>
        </p:grpSpPr>
        <p:pic>
          <p:nvPicPr>
            <p:cNvPr id="17" name="Picture 6"/>
            <p:cNvPicPr>
              <a:picLocks noChangeAspect="1" noChangeArrowheads="1"/>
            </p:cNvPicPr>
            <p:nvPr/>
          </p:nvPicPr>
          <p:blipFill>
            <a:blip r:embed="rId5" cstate="print"/>
            <a:srcRect/>
            <a:stretch>
              <a:fillRect/>
            </a:stretch>
          </p:blipFill>
          <p:spPr bwMode="auto">
            <a:xfrm>
              <a:off x="6444208" y="5805264"/>
              <a:ext cx="2601913" cy="615950"/>
            </a:xfrm>
            <a:prstGeom prst="rect">
              <a:avLst/>
            </a:prstGeom>
            <a:noFill/>
            <a:ln w="9525">
              <a:noFill/>
              <a:round/>
              <a:headEnd/>
              <a:tailEnd/>
            </a:ln>
            <a:effectLst/>
          </p:spPr>
        </p:pic>
        <p:sp>
          <p:nvSpPr>
            <p:cNvPr id="18" name="TextBox 17"/>
            <p:cNvSpPr txBox="1"/>
            <p:nvPr/>
          </p:nvSpPr>
          <p:spPr>
            <a:xfrm>
              <a:off x="6242448" y="6372036"/>
              <a:ext cx="3010072" cy="430887"/>
            </a:xfrm>
            <a:prstGeom prst="rect">
              <a:avLst/>
            </a:prstGeom>
            <a:noFill/>
          </p:spPr>
          <p:txBody>
            <a:bodyPr wrap="square" rtlCol="0">
              <a:spAutoFit/>
            </a:bodyPr>
            <a:lstStyle/>
            <a:p>
              <a:pPr algn="ctr"/>
              <a:r>
                <a:rPr lang="en-GB" sz="2200" dirty="0" smtClean="0"/>
                <a:t>Space Research Centre</a:t>
              </a:r>
              <a:endParaRPr lang="en-US" sz="2200" dirty="0"/>
            </a:p>
          </p:txBody>
        </p:sp>
      </p:grpSp>
      <p:pic>
        <p:nvPicPr>
          <p:cNvPr id="19" name="Picture 8" descr="logomanchester"/>
          <p:cNvPicPr>
            <a:picLocks noChangeAspect="1" noChangeArrowheads="1"/>
          </p:cNvPicPr>
          <p:nvPr/>
        </p:nvPicPr>
        <p:blipFill>
          <a:blip r:embed="rId6" cstate="print"/>
          <a:srcRect/>
          <a:stretch>
            <a:fillRect/>
          </a:stretch>
        </p:blipFill>
        <p:spPr bwMode="auto">
          <a:xfrm>
            <a:off x="1391870" y="5661249"/>
            <a:ext cx="2748082" cy="936104"/>
          </a:xfrm>
          <a:prstGeom prst="rect">
            <a:avLst/>
          </a:prstGeom>
          <a:noFill/>
          <a:ln w="9525">
            <a:noFill/>
            <a:miter lim="800000"/>
            <a:headEnd/>
            <a:tailEnd/>
          </a:ln>
        </p:spPr>
      </p:pic>
      <p:pic>
        <p:nvPicPr>
          <p:cNvPr id="20" name="Picture 19" descr="New Gray Institute.jpg"/>
          <p:cNvPicPr>
            <a:picLocks noChangeAspect="1"/>
          </p:cNvPicPr>
          <p:nvPr/>
        </p:nvPicPr>
        <p:blipFill>
          <a:blip r:embed="rId7" cstate="print"/>
          <a:stretch>
            <a:fillRect/>
          </a:stretch>
        </p:blipFill>
        <p:spPr>
          <a:xfrm>
            <a:off x="5076056" y="5661248"/>
            <a:ext cx="3024336" cy="896388"/>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76263" y="179388"/>
            <a:ext cx="8243887" cy="661987"/>
          </a:xfrm>
          <a:ln/>
        </p:spPr>
        <p:txBody>
          <a:bodyPr>
            <a:normAutofit fontScale="90000"/>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t>NINO – Time over threshold discriminators</a:t>
            </a:r>
          </a:p>
        </p:txBody>
      </p:sp>
      <p:pic>
        <p:nvPicPr>
          <p:cNvPr id="8194" name="Picture 2"/>
          <p:cNvPicPr>
            <a:picLocks noChangeAspect="1" noChangeArrowheads="1"/>
          </p:cNvPicPr>
          <p:nvPr/>
        </p:nvPicPr>
        <p:blipFill>
          <a:blip r:embed="rId3" cstate="print"/>
          <a:srcRect/>
          <a:stretch>
            <a:fillRect/>
          </a:stretch>
        </p:blipFill>
        <p:spPr bwMode="auto">
          <a:xfrm>
            <a:off x="977414" y="1728217"/>
            <a:ext cx="7189173" cy="3500983"/>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normAutofit/>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3600" dirty="0"/>
              <a:t>Electronics – </a:t>
            </a:r>
            <a:r>
              <a:rPr lang="en-GB" sz="3600" dirty="0" smtClean="0"/>
              <a:t>NINO Amplifier/Discriminator</a:t>
            </a:r>
            <a:endParaRPr lang="en-GB" sz="3600" dirty="0"/>
          </a:p>
        </p:txBody>
      </p:sp>
      <p:sp>
        <p:nvSpPr>
          <p:cNvPr id="7171" name="Rectangle 3"/>
          <p:cNvSpPr>
            <a:spLocks noGrp="1" noChangeArrowheads="1"/>
          </p:cNvSpPr>
          <p:nvPr>
            <p:ph sz="half" idx="1"/>
          </p:nvPr>
        </p:nvSpPr>
        <p:spPr bwMode="auto">
          <a:xfrm>
            <a:off x="457200" y="1600200"/>
            <a:ext cx="5482952" cy="4525963"/>
          </a:xfrm>
          <a:prstGeom prst="rect">
            <a:avLst/>
          </a:prstGeom>
          <a:noFill/>
          <a:ln/>
        </p:spPr>
        <p:txBody>
          <a:bodyPr lIns="0" tIns="15876" rIns="0" bIns="0" anchor="t" anchorCtr="0">
            <a:normAutofit/>
          </a:bodyPr>
          <a:lstStyle/>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Lst>
            </a:pPr>
            <a:r>
              <a:rPr lang="en-GB" sz="2400" dirty="0" smtClean="0"/>
              <a:t>Originally an 8 channel </a:t>
            </a:r>
            <a:r>
              <a:rPr lang="en-GB" sz="2400" dirty="0"/>
              <a:t>differential amplifier/discriminator, using a Time-over-Threshold </a:t>
            </a:r>
            <a:r>
              <a:rPr lang="en-GB" sz="2400" dirty="0" smtClean="0"/>
              <a:t>technique</a:t>
            </a:r>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Lst>
            </a:pPr>
            <a:r>
              <a:rPr lang="en-GB" sz="2400" dirty="0" smtClean="0"/>
              <a:t>32 channel version developed for IRPICS detector</a:t>
            </a:r>
            <a:endParaRPr lang="en-GB" sz="2400" dirty="0"/>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Lst>
            </a:pPr>
            <a:r>
              <a:rPr lang="en-GB" sz="2400" dirty="0"/>
              <a:t>Excellent time resolution </a:t>
            </a:r>
            <a:r>
              <a:rPr lang="en-GB" sz="2400" dirty="0" smtClean="0"/>
              <a:t>&lt;10 </a:t>
            </a:r>
            <a:r>
              <a:rPr lang="en-GB" sz="2400" dirty="0" err="1"/>
              <a:t>ps</a:t>
            </a:r>
            <a:r>
              <a:rPr lang="en-GB" sz="2400" dirty="0"/>
              <a:t> RMS jitter on the leading edge</a:t>
            </a:r>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Lst>
            </a:pPr>
            <a:r>
              <a:rPr lang="en-GB" sz="2400" dirty="0"/>
              <a:t>Differential LVDS outputs for common-mode noise rejection</a:t>
            </a:r>
          </a:p>
          <a:p>
            <a:pPr marL="431800" indent="-323850" hangingPunct="1">
              <a:lnSpc>
                <a:spcPct val="93000"/>
              </a:lnSpc>
              <a:spcAft>
                <a:spcPct val="0"/>
              </a:spcAft>
              <a:buSzPct val="45000"/>
              <a:buFont typeface="Wingdings" pitchFamily="2" charset="2"/>
              <a:buChar char=""/>
              <a:tabLst>
                <a:tab pos="723900" algn="l"/>
                <a:tab pos="1447800" algn="l"/>
                <a:tab pos="2171700" algn="l"/>
                <a:tab pos="2895600" algn="l"/>
                <a:tab pos="3619500" algn="l"/>
                <a:tab pos="4343400" algn="l"/>
                <a:tab pos="5067300" algn="l"/>
              </a:tabLst>
            </a:pPr>
            <a:r>
              <a:rPr lang="en-GB" sz="2400" dirty="0"/>
              <a:t>High Dynamic </a:t>
            </a:r>
            <a:r>
              <a:rPr lang="en-GB" sz="2400" dirty="0" smtClean="0"/>
              <a:t>Range, 30 </a:t>
            </a:r>
            <a:r>
              <a:rPr lang="en-GB" sz="2400" dirty="0" err="1" smtClean="0"/>
              <a:t>fC</a:t>
            </a:r>
            <a:r>
              <a:rPr lang="en-GB" sz="2400" dirty="0" smtClean="0"/>
              <a:t> to 2 </a:t>
            </a:r>
            <a:r>
              <a:rPr lang="en-GB" sz="2400" dirty="0" err="1" smtClean="0"/>
              <a:t>pC</a:t>
            </a:r>
            <a:endParaRPr lang="en-GB" sz="2400" dirty="0"/>
          </a:p>
        </p:txBody>
      </p:sp>
      <p:pic>
        <p:nvPicPr>
          <p:cNvPr id="7170" name="Picture 2"/>
          <p:cNvPicPr>
            <a:picLocks noChangeAspect="1" noChangeArrowheads="1"/>
          </p:cNvPicPr>
          <p:nvPr/>
        </p:nvPicPr>
        <p:blipFill>
          <a:blip r:embed="rId3" cstate="print"/>
          <a:srcRect/>
          <a:stretch>
            <a:fillRect/>
          </a:stretch>
        </p:blipFill>
        <p:spPr bwMode="auto">
          <a:xfrm>
            <a:off x="6229101" y="2055813"/>
            <a:ext cx="2519363" cy="27463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576263" y="179388"/>
            <a:ext cx="8243887" cy="661987"/>
          </a:xfrm>
          <a:ln/>
        </p:spPr>
        <p:txBody>
          <a:bodyPr lIns="0" tIns="26460" rIns="0" bIns="0">
            <a:normAutofit fontScale="90000"/>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t>NINO – Charge measurement</a:t>
            </a:r>
          </a:p>
        </p:txBody>
      </p:sp>
      <p:pic>
        <p:nvPicPr>
          <p:cNvPr id="9218" name="Picture 2"/>
          <p:cNvPicPr>
            <a:picLocks noChangeAspect="1" noChangeArrowheads="1"/>
          </p:cNvPicPr>
          <p:nvPr/>
        </p:nvPicPr>
        <p:blipFill>
          <a:blip r:embed="rId3" cstate="print"/>
          <a:srcRect/>
          <a:stretch>
            <a:fillRect/>
          </a:stretch>
        </p:blipFill>
        <p:spPr bwMode="auto">
          <a:xfrm>
            <a:off x="561975" y="1138238"/>
            <a:ext cx="8250238" cy="4954587"/>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576263" y="179388"/>
            <a:ext cx="8243887" cy="661987"/>
          </a:xfrm>
          <a:ln/>
        </p:spPr>
        <p:txBody>
          <a:bodyPr lIns="0" tIns="26460" rIns="0" bIns="0">
            <a:normAutofit fontScale="90000"/>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a:t>NINO – Amplitude walk</a:t>
            </a:r>
          </a:p>
        </p:txBody>
      </p:sp>
      <p:pic>
        <p:nvPicPr>
          <p:cNvPr id="10242" name="Picture 2"/>
          <p:cNvPicPr>
            <a:picLocks noChangeAspect="1" noChangeArrowheads="1"/>
          </p:cNvPicPr>
          <p:nvPr/>
        </p:nvPicPr>
        <p:blipFill>
          <a:blip r:embed="rId3" cstate="print"/>
          <a:srcRect/>
          <a:stretch>
            <a:fillRect/>
          </a:stretch>
        </p:blipFill>
        <p:spPr bwMode="auto">
          <a:xfrm>
            <a:off x="561975" y="1138238"/>
            <a:ext cx="8250238" cy="4954587"/>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GB" dirty="0" smtClean="0"/>
              <a:t>HiContent Project</a:t>
            </a:r>
            <a:endParaRPr lang="en-US" dirty="0" smtClean="0"/>
          </a:p>
        </p:txBody>
      </p:sp>
      <p:sp>
        <p:nvSpPr>
          <p:cNvPr id="3075" name="Rectangle 5"/>
          <p:cNvSpPr>
            <a:spLocks noGrp="1" noChangeArrowheads="1"/>
          </p:cNvSpPr>
          <p:nvPr>
            <p:ph idx="1"/>
          </p:nvPr>
        </p:nvSpPr>
        <p:spPr/>
        <p:txBody>
          <a:bodyPr>
            <a:normAutofit/>
          </a:bodyPr>
          <a:lstStyle/>
          <a:p>
            <a:pPr marL="274320" indent="-274320" eaLnBrk="1" fontAlgn="auto" hangingPunct="1">
              <a:lnSpc>
                <a:spcPct val="90000"/>
              </a:lnSpc>
              <a:spcAft>
                <a:spcPts val="0"/>
              </a:spcAft>
              <a:buClr>
                <a:schemeClr val="accent3"/>
              </a:buClr>
              <a:buFont typeface="Wingdings 2"/>
              <a:buChar char=""/>
              <a:defRPr/>
            </a:pPr>
            <a:r>
              <a:rPr lang="en-GB" sz="2400" dirty="0" smtClean="0"/>
              <a:t>“A Scaled-up High Content Photon-Counting Detector for Life Science Applications”</a:t>
            </a:r>
          </a:p>
          <a:p>
            <a:pPr marL="274320" indent="-274320" eaLnBrk="1" fontAlgn="auto" hangingPunct="1">
              <a:lnSpc>
                <a:spcPct val="90000"/>
              </a:lnSpc>
              <a:spcAft>
                <a:spcPts val="0"/>
              </a:spcAft>
              <a:buClr>
                <a:schemeClr val="accent3"/>
              </a:buClr>
              <a:buFont typeface="Wingdings 2"/>
              <a:buChar char=""/>
              <a:defRPr/>
            </a:pPr>
            <a:r>
              <a:rPr lang="en-GB" sz="2400" dirty="0" smtClean="0"/>
              <a:t>Three year “Technology Transfer” project fund by UK Science and Technology Funding Council</a:t>
            </a:r>
          </a:p>
          <a:p>
            <a:pPr marL="274320" indent="-274320" eaLnBrk="1" fontAlgn="auto" hangingPunct="1">
              <a:lnSpc>
                <a:spcPct val="90000"/>
              </a:lnSpc>
              <a:spcAft>
                <a:spcPts val="0"/>
              </a:spcAft>
              <a:buClr>
                <a:schemeClr val="accent3"/>
              </a:buClr>
              <a:buFont typeface="Wingdings 2"/>
              <a:buChar char=""/>
              <a:defRPr/>
            </a:pPr>
            <a:r>
              <a:rPr lang="en-GB" sz="2400" dirty="0" smtClean="0"/>
              <a:t>Collaborators: Leicester, CERN, Manchester, GCI, Photek</a:t>
            </a:r>
          </a:p>
          <a:p>
            <a:pPr marL="274320" indent="-274320" eaLnBrk="1" fontAlgn="auto" hangingPunct="1">
              <a:lnSpc>
                <a:spcPct val="90000"/>
              </a:lnSpc>
              <a:spcAft>
                <a:spcPts val="0"/>
              </a:spcAft>
              <a:buClr>
                <a:schemeClr val="accent3"/>
              </a:buClr>
              <a:buFont typeface="Wingdings 2"/>
              <a:buChar char=""/>
              <a:defRPr/>
            </a:pPr>
            <a:r>
              <a:rPr lang="en-GB" sz="2400" dirty="0" smtClean="0"/>
              <a:t>Migrate detector and electronics technologies from Space and Particle Physics to new fields</a:t>
            </a:r>
          </a:p>
          <a:p>
            <a:pPr marL="274320" indent="-274320" eaLnBrk="1" fontAlgn="auto" hangingPunct="1">
              <a:lnSpc>
                <a:spcPct val="90000"/>
              </a:lnSpc>
              <a:spcAft>
                <a:spcPts val="0"/>
              </a:spcAft>
              <a:buClr>
                <a:schemeClr val="accent3"/>
              </a:buClr>
              <a:buFont typeface="Wingdings 2"/>
              <a:buChar char=""/>
              <a:defRPr/>
            </a:pPr>
            <a:r>
              <a:rPr lang="en-GB" sz="2400" dirty="0" smtClean="0"/>
              <a:t>Technologies: MCP detector design, image readouts, multi-channel ASIC electronics, high throughput data processing</a:t>
            </a:r>
          </a:p>
          <a:p>
            <a:pPr marL="274320" indent="-274320" eaLnBrk="1" fontAlgn="auto" hangingPunct="1">
              <a:lnSpc>
                <a:spcPct val="90000"/>
              </a:lnSpc>
              <a:spcAft>
                <a:spcPts val="0"/>
              </a:spcAft>
              <a:buClr>
                <a:schemeClr val="accent3"/>
              </a:buClr>
              <a:buFont typeface="Wingdings 2"/>
              <a:buChar char=""/>
              <a:defRPr/>
            </a:pPr>
            <a:r>
              <a:rPr lang="en-GB" sz="2400" dirty="0" smtClean="0"/>
              <a:t>Life sciences applications requiring high sensitivity, precision event timing, and throughput enhancement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System concept</a:t>
            </a:r>
            <a:endParaRPr lang="en-US" dirty="0"/>
          </a:p>
        </p:txBody>
      </p:sp>
      <p:sp>
        <p:nvSpPr>
          <p:cNvPr id="3" name="Content Placeholder 2"/>
          <p:cNvSpPr>
            <a:spLocks noGrp="1"/>
          </p:cNvSpPr>
          <p:nvPr>
            <p:ph idx="1"/>
          </p:nvPr>
        </p:nvSpPr>
        <p:spPr>
          <a:xfrm>
            <a:off x="457200" y="1600200"/>
            <a:ext cx="8507288" cy="4525963"/>
          </a:xfrm>
        </p:spPr>
        <p:txBody>
          <a:bodyPr>
            <a:normAutofit fontScale="92500"/>
          </a:bodyPr>
          <a:lstStyle/>
          <a:p>
            <a:pPr>
              <a:buNone/>
            </a:pPr>
            <a:r>
              <a:rPr lang="en-US" b="1" dirty="0" smtClean="0"/>
              <a:t>A High Content detector for life-science applications</a:t>
            </a:r>
          </a:p>
          <a:p>
            <a:r>
              <a:rPr lang="en-US" dirty="0" smtClean="0"/>
              <a:t>Imaging  or simultaneous event detection</a:t>
            </a:r>
          </a:p>
          <a:p>
            <a:r>
              <a:rPr lang="en-US" dirty="0" smtClean="0"/>
              <a:t>High density multi-anode readout</a:t>
            </a:r>
          </a:p>
          <a:p>
            <a:r>
              <a:rPr lang="en-US" dirty="0" smtClean="0"/>
              <a:t>Low noise, single photon counting </a:t>
            </a:r>
          </a:p>
          <a:p>
            <a:r>
              <a:rPr lang="en-US" dirty="0" smtClean="0"/>
              <a:t>Picosecond timing for time resolved spectroscopy</a:t>
            </a:r>
          </a:p>
          <a:p>
            <a:r>
              <a:rPr lang="en-US" dirty="0" smtClean="0"/>
              <a:t>Parallel, high throughput multi-channel electronics</a:t>
            </a:r>
          </a:p>
          <a:p>
            <a:r>
              <a:rPr lang="en-US" dirty="0" smtClean="0"/>
              <a:t>Integrated detector and electronics</a:t>
            </a:r>
          </a:p>
          <a:p>
            <a:r>
              <a:rPr lang="en-US" dirty="0" smtClean="0"/>
              <a:t>Adaptable, multi-purpose digital processing</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sz="4200" smtClean="0"/>
              <a:t>And the next phase - IRPICS Project</a:t>
            </a:r>
            <a:endParaRPr lang="en-US" sz="4200" smtClean="0"/>
          </a:p>
        </p:txBody>
      </p:sp>
      <p:sp>
        <p:nvSpPr>
          <p:cNvPr id="29699" name="Rectangle 3"/>
          <p:cNvSpPr>
            <a:spLocks noGrp="1" noChangeArrowheads="1"/>
          </p:cNvSpPr>
          <p:nvPr>
            <p:ph idx="1"/>
          </p:nvPr>
        </p:nvSpPr>
        <p:spPr>
          <a:xfrm>
            <a:off x="457200" y="1935163"/>
            <a:ext cx="8458200" cy="4389437"/>
          </a:xfrm>
        </p:spPr>
        <p:txBody>
          <a:bodyPr>
            <a:normAutofit lnSpcReduction="10000"/>
          </a:bodyPr>
          <a:lstStyle/>
          <a:p>
            <a:pPr eaLnBrk="1" hangingPunct="1">
              <a:lnSpc>
                <a:spcPct val="90000"/>
              </a:lnSpc>
            </a:pPr>
            <a:r>
              <a:rPr lang="en-GB" sz="2400" dirty="0" smtClean="0"/>
              <a:t>“Information Rich Photon Imaging of Cells”</a:t>
            </a:r>
          </a:p>
          <a:p>
            <a:pPr eaLnBrk="1" hangingPunct="1">
              <a:lnSpc>
                <a:spcPct val="90000"/>
              </a:lnSpc>
            </a:pPr>
            <a:r>
              <a:rPr lang="en-GB" sz="2400" dirty="0" smtClean="0"/>
              <a:t>Follow-on development of HiContent project</a:t>
            </a:r>
          </a:p>
          <a:p>
            <a:pPr eaLnBrk="1" hangingPunct="1">
              <a:lnSpc>
                <a:spcPct val="90000"/>
              </a:lnSpc>
            </a:pPr>
            <a:r>
              <a:rPr lang="en-GB" sz="2400" dirty="0" smtClean="0"/>
              <a:t>3 year timescale – BBSRC funded</a:t>
            </a:r>
          </a:p>
          <a:p>
            <a:pPr eaLnBrk="1" hangingPunct="1">
              <a:lnSpc>
                <a:spcPct val="90000"/>
              </a:lnSpc>
            </a:pPr>
            <a:r>
              <a:rPr lang="en-GB" sz="2400" dirty="0" smtClean="0"/>
              <a:t>Collaborators: Manchester, Leicester, CERN</a:t>
            </a:r>
          </a:p>
          <a:p>
            <a:pPr eaLnBrk="1" hangingPunct="1">
              <a:lnSpc>
                <a:spcPct val="90000"/>
              </a:lnSpc>
            </a:pPr>
            <a:r>
              <a:rPr lang="en-US" sz="2400" dirty="0" smtClean="0"/>
              <a:t>Specification and performance</a:t>
            </a:r>
          </a:p>
          <a:p>
            <a:pPr lvl="1" eaLnBrk="1" hangingPunct="1">
              <a:lnSpc>
                <a:spcPct val="90000"/>
              </a:lnSpc>
            </a:pPr>
            <a:r>
              <a:rPr lang="en-GB" sz="2000" dirty="0" smtClean="0"/>
              <a:t>32 </a:t>
            </a:r>
            <a:r>
              <a:rPr lang="en-US" sz="2000" dirty="0" smtClean="0">
                <a:cs typeface="Arial" pitchFamily="34" charset="0"/>
              </a:rPr>
              <a:t>× 32 pixel</a:t>
            </a:r>
            <a:r>
              <a:rPr lang="en-US" sz="2000" baseline="30000" dirty="0" smtClean="0">
                <a:cs typeface="Arial" pitchFamily="34" charset="0"/>
              </a:rPr>
              <a:t>2 </a:t>
            </a:r>
            <a:r>
              <a:rPr lang="en-US" sz="2000" dirty="0" smtClean="0">
                <a:cs typeface="Arial" pitchFamily="34" charset="0"/>
              </a:rPr>
              <a:t>readout</a:t>
            </a:r>
          </a:p>
          <a:p>
            <a:pPr lvl="1" eaLnBrk="1" hangingPunct="1">
              <a:lnSpc>
                <a:spcPct val="90000"/>
              </a:lnSpc>
            </a:pPr>
            <a:r>
              <a:rPr lang="en-GB" sz="2000" dirty="0" smtClean="0">
                <a:cs typeface="Arial" pitchFamily="34" charset="0"/>
              </a:rPr>
              <a:t>1024 readout channels</a:t>
            </a:r>
            <a:endParaRPr lang="en-US" sz="2000" dirty="0" smtClean="0">
              <a:cs typeface="Arial" pitchFamily="34" charset="0"/>
            </a:endParaRPr>
          </a:p>
          <a:p>
            <a:pPr lvl="1" eaLnBrk="1" hangingPunct="1">
              <a:lnSpc>
                <a:spcPct val="90000"/>
              </a:lnSpc>
            </a:pPr>
            <a:r>
              <a:rPr lang="en-US" sz="2000" dirty="0" smtClean="0">
                <a:cs typeface="Arial" pitchFamily="34" charset="0"/>
              </a:rPr>
              <a:t>20 </a:t>
            </a:r>
            <a:r>
              <a:rPr lang="en-US" sz="2000" dirty="0" err="1" smtClean="0">
                <a:cs typeface="Arial" pitchFamily="34" charset="0"/>
              </a:rPr>
              <a:t>ps</a:t>
            </a:r>
            <a:r>
              <a:rPr lang="en-US" sz="2000" dirty="0" smtClean="0">
                <a:cs typeface="Arial" pitchFamily="34" charset="0"/>
              </a:rPr>
              <a:t> event timing</a:t>
            </a:r>
            <a:endParaRPr lang="en-GB" sz="2000" dirty="0" smtClean="0"/>
          </a:p>
          <a:p>
            <a:pPr lvl="1" eaLnBrk="1" hangingPunct="1">
              <a:lnSpc>
                <a:spcPct val="90000"/>
              </a:lnSpc>
            </a:pPr>
            <a:r>
              <a:rPr lang="en-GB" sz="2000" dirty="0" smtClean="0">
                <a:cs typeface="Arial" pitchFamily="34" charset="0"/>
              </a:rPr>
              <a:t>Max event rate/channel  - 10 </a:t>
            </a:r>
            <a:r>
              <a:rPr lang="en-GB" sz="2000" dirty="0" err="1" smtClean="0">
                <a:cs typeface="Arial" pitchFamily="34" charset="0"/>
              </a:rPr>
              <a:t>Mcounts</a:t>
            </a:r>
            <a:r>
              <a:rPr lang="en-GB" sz="2000" dirty="0" smtClean="0">
                <a:cs typeface="Arial" pitchFamily="34" charset="0"/>
              </a:rPr>
              <a:t>/sec </a:t>
            </a:r>
          </a:p>
          <a:p>
            <a:pPr lvl="1" eaLnBrk="1" hangingPunct="1">
              <a:lnSpc>
                <a:spcPct val="90000"/>
              </a:lnSpc>
            </a:pPr>
            <a:r>
              <a:rPr lang="en-GB" sz="2000" dirty="0" smtClean="0">
                <a:cs typeface="Arial" pitchFamily="34" charset="0"/>
              </a:rPr>
              <a:t>~100 </a:t>
            </a:r>
            <a:r>
              <a:rPr lang="en-GB" sz="2000" dirty="0" err="1" smtClean="0">
                <a:cs typeface="Arial" pitchFamily="34" charset="0"/>
              </a:rPr>
              <a:t>Mcount</a:t>
            </a:r>
            <a:r>
              <a:rPr lang="en-GB" sz="2000" dirty="0" smtClean="0">
                <a:cs typeface="Arial" pitchFamily="34" charset="0"/>
              </a:rPr>
              <a:t>/s total (limited by current MCP technology)</a:t>
            </a:r>
          </a:p>
          <a:p>
            <a:pPr eaLnBrk="1" hangingPunct="1">
              <a:lnSpc>
                <a:spcPct val="90000"/>
              </a:lnSpc>
            </a:pPr>
            <a:r>
              <a:rPr lang="en-GB" sz="2400" dirty="0" smtClean="0">
                <a:cs typeface="Arial" pitchFamily="34" charset="0"/>
              </a:rPr>
              <a:t>Develop application specific FPGA-based backend intelligent digital processing</a:t>
            </a:r>
          </a:p>
          <a:p>
            <a:pPr eaLnBrk="1" hangingPunct="1">
              <a:lnSpc>
                <a:spcPct val="90000"/>
              </a:lnSpc>
            </a:pPr>
            <a:endParaRPr lang="en-US" sz="2400" dirty="0"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sp>
        <p:nvSpPr>
          <p:cNvPr id="9" name="Content Placeholder 8"/>
          <p:cNvSpPr>
            <a:spLocks noGrp="1"/>
          </p:cNvSpPr>
          <p:nvPr>
            <p:ph sz="half" idx="1"/>
          </p:nvPr>
        </p:nvSpPr>
        <p:spPr/>
        <p:txBody>
          <a:bodyPr>
            <a:normAutofit fontScale="92500" lnSpcReduction="10000"/>
          </a:bodyPr>
          <a:lstStyle/>
          <a:p>
            <a:r>
              <a:rPr lang="en-GB" dirty="0" smtClean="0"/>
              <a:t>Figure 1. A photograph of the inside face of the IRPICS MLC readout. The 32 x 32 pixel</a:t>
            </a:r>
            <a:r>
              <a:rPr lang="en-GB" baseline="30000" dirty="0" smtClean="0"/>
              <a:t>2</a:t>
            </a:r>
            <a:r>
              <a:rPr lang="en-GB" dirty="0" smtClean="0"/>
              <a:t> array is surrounded by a guard anode. The detector flange is brazed on to the </a:t>
            </a:r>
            <a:r>
              <a:rPr lang="en-GB" dirty="0" err="1" smtClean="0"/>
              <a:t>unmetallized</a:t>
            </a:r>
            <a:r>
              <a:rPr lang="en-GB" dirty="0" smtClean="0"/>
              <a:t> surface outside the guard anode diameter (photo courtesy of Antonio Teixeira, CERN).</a:t>
            </a:r>
            <a:endParaRPr lang="en-US" dirty="0" smtClean="0"/>
          </a:p>
          <a:p>
            <a:endParaRPr lang="en-US" dirty="0"/>
          </a:p>
        </p:txBody>
      </p:sp>
      <p:pic>
        <p:nvPicPr>
          <p:cNvPr id="11" name="Content Placeholder 10" descr="Figure1.JPG"/>
          <p:cNvPicPr>
            <a:picLocks noGrp="1" noChangeAspect="1"/>
          </p:cNvPicPr>
          <p:nvPr>
            <p:ph sz="half" idx="2"/>
          </p:nvPr>
        </p:nvPicPr>
        <p:blipFill>
          <a:blip r:embed="rId2" cstate="print"/>
          <a:stretch>
            <a:fillRect/>
          </a:stretch>
        </p:blipFill>
        <p:spPr>
          <a:xfrm>
            <a:off x="5626608" y="2819241"/>
            <a:ext cx="2081784" cy="2087880"/>
          </a:xfrm>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Figure3a.jpg"/>
          <p:cNvPicPr>
            <a:picLocks noGrp="1" noChangeAspect="1"/>
          </p:cNvPicPr>
          <p:nvPr>
            <p:ph sz="half" idx="1"/>
          </p:nvPr>
        </p:nvPicPr>
        <p:blipFill>
          <a:blip r:embed="rId2" cstate="print"/>
          <a:srcRect t="19205" b="10341"/>
          <a:stretch>
            <a:fillRect/>
          </a:stretch>
        </p:blipFill>
        <p:spPr>
          <a:xfrm>
            <a:off x="665228" y="1230664"/>
            <a:ext cx="3762756" cy="5150661"/>
          </a:xfrm>
        </p:spPr>
      </p:pic>
      <p:pic>
        <p:nvPicPr>
          <p:cNvPr id="7" name="Content Placeholder 6" descr="Figure3b.jpg"/>
          <p:cNvPicPr>
            <a:picLocks noGrp="1" noChangeAspect="1"/>
          </p:cNvPicPr>
          <p:nvPr>
            <p:ph sz="half" idx="2"/>
          </p:nvPr>
        </p:nvPicPr>
        <p:blipFill>
          <a:blip r:embed="rId3" cstate="print"/>
          <a:srcRect t="14773" b="14773"/>
          <a:stretch>
            <a:fillRect/>
          </a:stretch>
        </p:blipFill>
        <p:spPr>
          <a:xfrm>
            <a:off x="4481652" y="1230664"/>
            <a:ext cx="3762756" cy="5150664"/>
          </a:xfr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txBox="1">
            <a:spLocks noGrp="1"/>
          </p:cNvSpPr>
          <p:nvPr/>
        </p:nvSpPr>
        <p:spPr bwMode="auto">
          <a:xfrm>
            <a:off x="7924800" y="6416675"/>
            <a:ext cx="762000" cy="365125"/>
          </a:xfrm>
          <a:prstGeom prst="rect">
            <a:avLst/>
          </a:prstGeom>
          <a:noFill/>
          <a:ln w="9525">
            <a:noFill/>
            <a:miter lim="800000"/>
            <a:headEnd/>
            <a:tailEnd/>
          </a:ln>
        </p:spPr>
        <p:txBody>
          <a:bodyPr lIns="0" rIns="0" anchor="b"/>
          <a:lstStyle/>
          <a:p>
            <a:pPr algn="r"/>
            <a:fld id="{9A89DD4C-8C93-4BEE-AB9E-3A80E7F8E90A}" type="slidenum">
              <a:rPr lang="en-GB" sz="1200">
                <a:solidFill>
                  <a:srgbClr val="BCBCBC"/>
                </a:solidFill>
                <a:latin typeface="Arial" pitchFamily="34" charset="0"/>
              </a:rPr>
              <a:pPr algn="r"/>
              <a:t>4</a:t>
            </a:fld>
            <a:endParaRPr lang="en-GB" sz="1200" dirty="0">
              <a:solidFill>
                <a:srgbClr val="BCBCBC"/>
              </a:solidFill>
              <a:latin typeface="Arial" pitchFamily="34" charset="0"/>
            </a:endParaRPr>
          </a:p>
        </p:txBody>
      </p:sp>
      <p:sp>
        <p:nvSpPr>
          <p:cNvPr id="248835" name="Rectangle 3"/>
          <p:cNvSpPr>
            <a:spLocks noGrp="1" noChangeArrowheads="1"/>
          </p:cNvSpPr>
          <p:nvPr>
            <p:ph type="title"/>
          </p:nvPr>
        </p:nvSpPr>
        <p:spPr>
          <a:noFill/>
          <a:ln/>
        </p:spPr>
        <p:txBody>
          <a:bodyPr>
            <a:noAutofit/>
            <a:scene3d>
              <a:camera prst="orthographicFront"/>
              <a:lightRig rig="soft" dir="t">
                <a:rot lat="0" lon="0" rev="16800000"/>
              </a:lightRig>
            </a:scene3d>
            <a:sp3d prstMaterial="softEdge">
              <a:bevelT w="38100" h="38100"/>
            </a:sp3d>
          </a:bodyPr>
          <a:lstStyle/>
          <a:p>
            <a:pPr fontAlgn="auto">
              <a:spcAft>
                <a:spcPts val="0"/>
              </a:spcAft>
              <a:defRPr/>
            </a:pPr>
            <a:r>
              <a:rPr lang="en-US" dirty="0" smtClean="0"/>
              <a:t>HiContent </a:t>
            </a:r>
            <a:r>
              <a:rPr lang="en-US" dirty="0"/>
              <a:t>&amp; </a:t>
            </a:r>
            <a:r>
              <a:rPr lang="en-US" dirty="0" smtClean="0"/>
              <a:t>IRPICS Collaboration</a:t>
            </a:r>
            <a:endParaRPr lang="en-GB" dirty="0"/>
          </a:p>
        </p:txBody>
      </p:sp>
      <p:pic>
        <p:nvPicPr>
          <p:cNvPr id="4105" name="Picture 8" descr="logomanchester"/>
          <p:cNvPicPr>
            <a:picLocks noChangeAspect="1" noChangeArrowheads="1"/>
          </p:cNvPicPr>
          <p:nvPr/>
        </p:nvPicPr>
        <p:blipFill>
          <a:blip r:embed="rId3" cstate="print"/>
          <a:srcRect/>
          <a:stretch>
            <a:fillRect/>
          </a:stretch>
        </p:blipFill>
        <p:spPr bwMode="auto">
          <a:xfrm>
            <a:off x="755576" y="5661249"/>
            <a:ext cx="2748082" cy="936104"/>
          </a:xfrm>
          <a:prstGeom prst="rect">
            <a:avLst/>
          </a:prstGeom>
          <a:noFill/>
          <a:ln w="9525">
            <a:noFill/>
            <a:miter lim="800000"/>
            <a:headEnd/>
            <a:tailEnd/>
          </a:ln>
        </p:spPr>
      </p:pic>
      <p:pic>
        <p:nvPicPr>
          <p:cNvPr id="4108" name="Picture 11" descr="STFC logo"/>
          <p:cNvPicPr>
            <a:picLocks noChangeAspect="1" noChangeArrowheads="1"/>
          </p:cNvPicPr>
          <p:nvPr/>
        </p:nvPicPr>
        <p:blipFill>
          <a:blip r:embed="rId4" cstate="print"/>
          <a:srcRect/>
          <a:stretch>
            <a:fillRect/>
          </a:stretch>
        </p:blipFill>
        <p:spPr bwMode="auto">
          <a:xfrm>
            <a:off x="683568" y="2204864"/>
            <a:ext cx="3131337" cy="720080"/>
          </a:xfrm>
          <a:prstGeom prst="rect">
            <a:avLst/>
          </a:prstGeom>
          <a:noFill/>
          <a:ln w="9525">
            <a:noFill/>
            <a:miter lim="800000"/>
            <a:headEnd/>
            <a:tailEnd/>
          </a:ln>
        </p:spPr>
      </p:pic>
      <p:grpSp>
        <p:nvGrpSpPr>
          <p:cNvPr id="14" name="Group 13"/>
          <p:cNvGrpSpPr/>
          <p:nvPr/>
        </p:nvGrpSpPr>
        <p:grpSpPr>
          <a:xfrm>
            <a:off x="2915816" y="3068960"/>
            <a:ext cx="3010072" cy="997659"/>
            <a:chOff x="6242448" y="5805264"/>
            <a:chExt cx="3010072" cy="997659"/>
          </a:xfrm>
        </p:grpSpPr>
        <p:pic>
          <p:nvPicPr>
            <p:cNvPr id="15" name="Picture 6"/>
            <p:cNvPicPr>
              <a:picLocks noChangeAspect="1" noChangeArrowheads="1"/>
            </p:cNvPicPr>
            <p:nvPr/>
          </p:nvPicPr>
          <p:blipFill>
            <a:blip r:embed="rId5" cstate="print"/>
            <a:srcRect/>
            <a:stretch>
              <a:fillRect/>
            </a:stretch>
          </p:blipFill>
          <p:spPr bwMode="auto">
            <a:xfrm>
              <a:off x="6444208" y="5805264"/>
              <a:ext cx="2601913" cy="615950"/>
            </a:xfrm>
            <a:prstGeom prst="rect">
              <a:avLst/>
            </a:prstGeom>
            <a:noFill/>
            <a:ln w="9525">
              <a:noFill/>
              <a:round/>
              <a:headEnd/>
              <a:tailEnd/>
            </a:ln>
            <a:effectLst/>
          </p:spPr>
        </p:pic>
        <p:sp>
          <p:nvSpPr>
            <p:cNvPr id="16" name="TextBox 15"/>
            <p:cNvSpPr txBox="1"/>
            <p:nvPr/>
          </p:nvSpPr>
          <p:spPr>
            <a:xfrm>
              <a:off x="6242448" y="6372036"/>
              <a:ext cx="3010072" cy="430887"/>
            </a:xfrm>
            <a:prstGeom prst="rect">
              <a:avLst/>
            </a:prstGeom>
            <a:noFill/>
          </p:spPr>
          <p:txBody>
            <a:bodyPr wrap="square" rtlCol="0">
              <a:spAutoFit/>
            </a:bodyPr>
            <a:lstStyle/>
            <a:p>
              <a:pPr algn="ctr"/>
              <a:r>
                <a:rPr lang="en-GB" sz="2200" dirty="0" smtClean="0"/>
                <a:t>Space Research Centre</a:t>
              </a:r>
              <a:endParaRPr lang="en-US" sz="2200" dirty="0"/>
            </a:p>
          </p:txBody>
        </p:sp>
      </p:grpSp>
      <p:pic>
        <p:nvPicPr>
          <p:cNvPr id="1026" name="Picture 2" descr="H:\Documents and Settings\Jon\My Documents\Graphics\LOGO\CERNlogo.gif"/>
          <p:cNvPicPr>
            <a:picLocks noChangeAspect="1" noChangeArrowheads="1"/>
          </p:cNvPicPr>
          <p:nvPr/>
        </p:nvPicPr>
        <p:blipFill>
          <a:blip r:embed="rId6" cstate="print"/>
          <a:srcRect/>
          <a:stretch>
            <a:fillRect/>
          </a:stretch>
        </p:blipFill>
        <p:spPr bwMode="auto">
          <a:xfrm>
            <a:off x="1702975" y="4003705"/>
            <a:ext cx="1572881" cy="1513527"/>
          </a:xfrm>
          <a:prstGeom prst="rect">
            <a:avLst/>
          </a:prstGeom>
          <a:noFill/>
        </p:spPr>
      </p:pic>
      <p:pic>
        <p:nvPicPr>
          <p:cNvPr id="18" name="Picture 17" descr="photek_logo.png"/>
          <p:cNvPicPr>
            <a:picLocks noChangeAspect="1"/>
          </p:cNvPicPr>
          <p:nvPr/>
        </p:nvPicPr>
        <p:blipFill>
          <a:blip r:embed="rId7" cstate="print"/>
          <a:stretch>
            <a:fillRect/>
          </a:stretch>
        </p:blipFill>
        <p:spPr>
          <a:xfrm>
            <a:off x="5004048" y="4149080"/>
            <a:ext cx="2448272" cy="1207275"/>
          </a:xfrm>
          <a:prstGeom prst="rect">
            <a:avLst/>
          </a:prstGeom>
        </p:spPr>
      </p:pic>
      <p:pic>
        <p:nvPicPr>
          <p:cNvPr id="19" name="Picture 18" descr="new-bbsrc-colour.jpg.png"/>
          <p:cNvPicPr>
            <a:picLocks noChangeAspect="1"/>
          </p:cNvPicPr>
          <p:nvPr/>
        </p:nvPicPr>
        <p:blipFill>
          <a:blip r:embed="rId8" cstate="print"/>
          <a:stretch>
            <a:fillRect/>
          </a:stretch>
        </p:blipFill>
        <p:spPr>
          <a:xfrm>
            <a:off x="5292080" y="2204864"/>
            <a:ext cx="2592288" cy="649021"/>
          </a:xfrm>
          <a:prstGeom prst="rect">
            <a:avLst/>
          </a:prstGeom>
        </p:spPr>
      </p:pic>
      <p:pic>
        <p:nvPicPr>
          <p:cNvPr id="20" name="Picture 19" descr="New Gray Institute.jpg"/>
          <p:cNvPicPr>
            <a:picLocks noChangeAspect="1"/>
          </p:cNvPicPr>
          <p:nvPr/>
        </p:nvPicPr>
        <p:blipFill>
          <a:blip r:embed="rId9" cstate="print"/>
          <a:stretch>
            <a:fillRect/>
          </a:stretch>
        </p:blipFill>
        <p:spPr>
          <a:xfrm>
            <a:off x="5292081" y="5700963"/>
            <a:ext cx="3024336" cy="896388"/>
          </a:xfrm>
          <a:prstGeom prst="rect">
            <a:avLst/>
          </a:prstGeom>
        </p:spPr>
      </p:pic>
      <p:sp>
        <p:nvSpPr>
          <p:cNvPr id="21" name="TextBox 20"/>
          <p:cNvSpPr txBox="1"/>
          <p:nvPr/>
        </p:nvSpPr>
        <p:spPr>
          <a:xfrm>
            <a:off x="107504" y="1250757"/>
            <a:ext cx="4392488" cy="954107"/>
          </a:xfrm>
          <a:prstGeom prst="rect">
            <a:avLst/>
          </a:prstGeom>
          <a:noFill/>
        </p:spPr>
        <p:txBody>
          <a:bodyPr wrap="square" rtlCol="0">
            <a:spAutoFit/>
          </a:bodyPr>
          <a:lstStyle/>
          <a:p>
            <a:pPr algn="ctr"/>
            <a:r>
              <a:rPr lang="en-GB" sz="2000" b="1" dirty="0" smtClean="0"/>
              <a:t>HiContent</a:t>
            </a:r>
          </a:p>
          <a:p>
            <a:pPr algn="ctr"/>
            <a:r>
              <a:rPr lang="en-GB" dirty="0" smtClean="0"/>
              <a:t>A scaled-up high content photon-counting detector for life science applications</a:t>
            </a:r>
          </a:p>
        </p:txBody>
      </p:sp>
      <p:sp>
        <p:nvSpPr>
          <p:cNvPr id="22" name="TextBox 21"/>
          <p:cNvSpPr txBox="1"/>
          <p:nvPr/>
        </p:nvSpPr>
        <p:spPr>
          <a:xfrm>
            <a:off x="4572000" y="1268760"/>
            <a:ext cx="4392488" cy="677108"/>
          </a:xfrm>
          <a:prstGeom prst="rect">
            <a:avLst/>
          </a:prstGeom>
          <a:noFill/>
        </p:spPr>
        <p:txBody>
          <a:bodyPr wrap="square" rtlCol="0">
            <a:spAutoFit/>
          </a:bodyPr>
          <a:lstStyle/>
          <a:p>
            <a:pPr algn="ctr"/>
            <a:r>
              <a:rPr lang="en-GB" sz="2000" b="1" dirty="0" smtClean="0"/>
              <a:t>IRPICS</a:t>
            </a:r>
          </a:p>
          <a:p>
            <a:r>
              <a:rPr lang="en-GB" dirty="0" smtClean="0"/>
              <a:t>Information-rich photon imaging of cells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4499992" y="1484784"/>
            <a:ext cx="4531177" cy="5693866"/>
          </a:xfrm>
          <a:prstGeom prst="rect">
            <a:avLst/>
          </a:prstGeom>
          <a:noFill/>
        </p:spPr>
        <p:txBody>
          <a:bodyPr wrap="none" rtlCol="0">
            <a:spAutoFit/>
          </a:bodyPr>
          <a:lstStyle/>
          <a:p>
            <a:pPr marL="342900" indent="-342900">
              <a:spcBef>
                <a:spcPct val="20000"/>
              </a:spcBef>
              <a:buFont typeface="Arial" pitchFamily="34" charset="0"/>
              <a:buChar char="•"/>
            </a:pPr>
            <a:r>
              <a:rPr lang="en-US" sz="2000" dirty="0" smtClean="0"/>
              <a:t>Time resolved spectroscopies</a:t>
            </a:r>
          </a:p>
          <a:p>
            <a:pPr marL="742950" lvl="1" indent="-285750">
              <a:spcBef>
                <a:spcPct val="20000"/>
              </a:spcBef>
              <a:buFont typeface="Arial" pitchFamily="34" charset="0"/>
              <a:buChar char="–"/>
            </a:pPr>
            <a:r>
              <a:rPr lang="en-US" dirty="0" smtClean="0"/>
              <a:t>Fluorescence lifetime imaging</a:t>
            </a:r>
          </a:p>
          <a:p>
            <a:pPr marL="742950" lvl="1" indent="-285750">
              <a:spcBef>
                <a:spcPct val="20000"/>
              </a:spcBef>
              <a:buFont typeface="Arial" pitchFamily="34" charset="0"/>
              <a:buChar char="–"/>
            </a:pPr>
            <a:r>
              <a:rPr lang="en-US" dirty="0" smtClean="0"/>
              <a:t>Fluorescence correlation spectroscopy</a:t>
            </a:r>
          </a:p>
          <a:p>
            <a:pPr marL="742950" lvl="1" indent="-285750">
              <a:spcBef>
                <a:spcPct val="20000"/>
              </a:spcBef>
              <a:buFont typeface="Arial" pitchFamily="34" charset="0"/>
              <a:buChar char="–"/>
            </a:pPr>
            <a:r>
              <a:rPr lang="en-US" dirty="0" smtClean="0"/>
              <a:t>Fluorescence polarization anisotropy</a:t>
            </a:r>
          </a:p>
          <a:p>
            <a:pPr marL="342900" indent="-342900">
              <a:spcBef>
                <a:spcPct val="20000"/>
              </a:spcBef>
            </a:pPr>
            <a:r>
              <a:rPr lang="en-GB" sz="2000" dirty="0" smtClean="0"/>
              <a:t>		</a:t>
            </a:r>
            <a:r>
              <a:rPr lang="en-GB" sz="2000" b="1" dirty="0" smtClean="0"/>
              <a:t>FLIM</a:t>
            </a:r>
            <a:endParaRPr lang="en-US" sz="2000" b="1" dirty="0" smtClean="0"/>
          </a:p>
          <a:p>
            <a:pPr marL="342900" indent="-342900">
              <a:spcBef>
                <a:spcPct val="20000"/>
              </a:spcBef>
              <a:buFont typeface="Arial" pitchFamily="34" charset="0"/>
              <a:buChar char="•"/>
            </a:pPr>
            <a:endParaRPr lang="en-US" sz="2000" dirty="0" smtClean="0"/>
          </a:p>
          <a:p>
            <a:pPr marL="342900" indent="-342900">
              <a:spcBef>
                <a:spcPct val="20000"/>
              </a:spcBef>
              <a:buFont typeface="Arial" pitchFamily="34" charset="0"/>
              <a:buChar char="•"/>
            </a:pPr>
            <a:endParaRPr lang="en-US" sz="2000" dirty="0" smtClean="0"/>
          </a:p>
          <a:p>
            <a:pPr marL="342900" indent="-342900">
              <a:spcBef>
                <a:spcPct val="20000"/>
              </a:spcBef>
              <a:buFont typeface="Arial" pitchFamily="34" charset="0"/>
              <a:buChar char="•"/>
            </a:pPr>
            <a:endParaRPr lang="en-US" sz="2000" dirty="0" smtClean="0"/>
          </a:p>
          <a:p>
            <a:pPr marL="342900" indent="-342900">
              <a:spcBef>
                <a:spcPct val="20000"/>
              </a:spcBef>
            </a:pPr>
            <a:r>
              <a:rPr lang="en-GB" sz="2000" dirty="0" smtClean="0"/>
              <a:t>		</a:t>
            </a:r>
            <a:r>
              <a:rPr lang="en-GB" sz="2000" b="1" dirty="0" smtClean="0"/>
              <a:t>FCS</a:t>
            </a:r>
            <a:endParaRPr lang="en-US" sz="2000" b="1" dirty="0" smtClean="0"/>
          </a:p>
          <a:p>
            <a:pPr marL="342900" indent="-342900">
              <a:spcBef>
                <a:spcPct val="20000"/>
              </a:spcBef>
              <a:buFont typeface="Arial" pitchFamily="34" charset="0"/>
              <a:buChar char="•"/>
            </a:pPr>
            <a:endParaRPr lang="en-US" sz="2000" dirty="0" smtClean="0"/>
          </a:p>
          <a:p>
            <a:pPr marL="342900" indent="-342900">
              <a:spcBef>
                <a:spcPct val="20000"/>
              </a:spcBef>
              <a:buFont typeface="Arial" pitchFamily="34" charset="0"/>
              <a:buChar char="•"/>
            </a:pPr>
            <a:endParaRPr lang="en-US" sz="2000" dirty="0" smtClean="0"/>
          </a:p>
          <a:p>
            <a:pPr marL="342900" indent="-342900">
              <a:spcBef>
                <a:spcPct val="20000"/>
              </a:spcBef>
              <a:buFont typeface="Arial" pitchFamily="34" charset="0"/>
              <a:buChar char="•"/>
            </a:pPr>
            <a:endParaRPr lang="en-US" sz="1400" dirty="0" smtClean="0"/>
          </a:p>
          <a:p>
            <a:pPr marL="342900" indent="-342900">
              <a:spcBef>
                <a:spcPct val="20000"/>
              </a:spcBef>
              <a:buFont typeface="Arial" pitchFamily="34" charset="0"/>
              <a:buChar char="•"/>
            </a:pPr>
            <a:r>
              <a:rPr lang="en-US" sz="2000" dirty="0" smtClean="0"/>
              <a:t>Other applications:</a:t>
            </a:r>
          </a:p>
          <a:p>
            <a:pPr marL="742950" lvl="1" indent="-285750">
              <a:spcBef>
                <a:spcPct val="20000"/>
              </a:spcBef>
              <a:buFont typeface="Arial" pitchFamily="34" charset="0"/>
              <a:buChar char="–"/>
            </a:pPr>
            <a:r>
              <a:rPr lang="en-US" dirty="0" smtClean="0"/>
              <a:t>Optical tomography</a:t>
            </a:r>
          </a:p>
          <a:p>
            <a:pPr marL="742950" lvl="1" indent="-285750">
              <a:spcBef>
                <a:spcPct val="20000"/>
              </a:spcBef>
              <a:buFont typeface="Arial" pitchFamily="34" charset="0"/>
              <a:buChar char="–"/>
            </a:pPr>
            <a:r>
              <a:rPr lang="en-GB" dirty="0" smtClean="0"/>
              <a:t>Confocal microscopy</a:t>
            </a:r>
          </a:p>
          <a:p>
            <a:pPr>
              <a:buFont typeface="Arial" pitchFamily="34" charset="0"/>
              <a:buChar char="•"/>
            </a:pPr>
            <a:endParaRPr lang="en-US" sz="2000" dirty="0"/>
          </a:p>
        </p:txBody>
      </p:sp>
      <p:sp>
        <p:nvSpPr>
          <p:cNvPr id="9218" name="Rectangle 2"/>
          <p:cNvSpPr>
            <a:spLocks noGrp="1" noChangeArrowheads="1"/>
          </p:cNvSpPr>
          <p:nvPr>
            <p:ph type="title"/>
          </p:nvPr>
        </p:nvSpPr>
        <p:spPr/>
        <p:txBody>
          <a:bodyPr>
            <a:normAutofit fontScale="90000"/>
          </a:bodyPr>
          <a:lstStyle/>
          <a:p>
            <a:r>
              <a:rPr lang="en-US" dirty="0" smtClean="0"/>
              <a:t>Applications in</a:t>
            </a:r>
            <a:br>
              <a:rPr lang="en-US" dirty="0" smtClean="0"/>
            </a:br>
            <a:r>
              <a:rPr lang="en-US" dirty="0" smtClean="0"/>
              <a:t>High Content Proteomics</a:t>
            </a:r>
          </a:p>
        </p:txBody>
      </p:sp>
      <p:sp>
        <p:nvSpPr>
          <p:cNvPr id="9219" name="Rectangle 3"/>
          <p:cNvSpPr>
            <a:spLocks noGrp="1" noChangeArrowheads="1"/>
          </p:cNvSpPr>
          <p:nvPr>
            <p:ph sz="half" idx="1"/>
          </p:nvPr>
        </p:nvSpPr>
        <p:spPr>
          <a:xfrm>
            <a:off x="457200" y="1484784"/>
            <a:ext cx="4038600" cy="4525963"/>
          </a:xfrm>
        </p:spPr>
        <p:txBody>
          <a:bodyPr>
            <a:normAutofit/>
          </a:bodyPr>
          <a:lstStyle/>
          <a:p>
            <a:r>
              <a:rPr lang="en-US" sz="2000" dirty="0" smtClean="0"/>
              <a:t>Proteomics </a:t>
            </a:r>
          </a:p>
          <a:p>
            <a:pPr lvl="1"/>
            <a:r>
              <a:rPr lang="en-US" sz="1800" dirty="0" smtClean="0"/>
              <a:t>The study of protein interactions </a:t>
            </a:r>
            <a:r>
              <a:rPr lang="en-US" sz="1800" i="1" dirty="0" smtClean="0"/>
              <a:t>in vivo</a:t>
            </a:r>
          </a:p>
          <a:p>
            <a:r>
              <a:rPr lang="en-US" sz="2000" dirty="0" smtClean="0"/>
              <a:t>High Content</a:t>
            </a:r>
          </a:p>
          <a:p>
            <a:pPr lvl="1"/>
            <a:r>
              <a:rPr lang="en-US" sz="1800" dirty="0" smtClean="0"/>
              <a:t>High speed, automated, multi-parametric biological research </a:t>
            </a:r>
          </a:p>
          <a:p>
            <a:pPr lvl="1"/>
            <a:r>
              <a:rPr lang="en-US" sz="1800" dirty="0" smtClean="0"/>
              <a:t>Highly parallel measurements using temporally and spatially resolved methods </a:t>
            </a:r>
          </a:p>
        </p:txBody>
      </p:sp>
      <p:pic>
        <p:nvPicPr>
          <p:cNvPr id="9" name="Picture 2" descr="C:\Documents and Settings\jon\My Documents\Papers\NDIP08\HiContent\multiwell plate1.jpg"/>
          <p:cNvPicPr>
            <a:picLocks noGrp="1" noChangeAspect="1" noChangeArrowheads="1"/>
          </p:cNvPicPr>
          <p:nvPr>
            <p:ph sz="half" idx="2"/>
          </p:nvPr>
        </p:nvPicPr>
        <p:blipFill>
          <a:blip r:embed="rId3" cstate="print"/>
          <a:stretch>
            <a:fillRect/>
          </a:stretch>
        </p:blipFill>
        <p:spPr>
          <a:xfrm>
            <a:off x="1187624" y="4293096"/>
            <a:ext cx="2742456" cy="1755172"/>
          </a:xfrm>
        </p:spPr>
      </p:pic>
      <p:pic>
        <p:nvPicPr>
          <p:cNvPr id="18" name="Picture 2" descr="C:\Documents and Settings\jon\My Documents\Papers\NDIP08\HiContent\intensity vs ilfetime fluorescence.jpg"/>
          <p:cNvPicPr>
            <a:picLocks noChangeAspect="1" noChangeArrowheads="1"/>
          </p:cNvPicPr>
          <p:nvPr/>
        </p:nvPicPr>
        <p:blipFill>
          <a:blip r:embed="rId4" cstate="print"/>
          <a:srcRect/>
          <a:stretch>
            <a:fillRect/>
          </a:stretch>
        </p:blipFill>
        <p:spPr bwMode="auto">
          <a:xfrm>
            <a:off x="6113393" y="2924944"/>
            <a:ext cx="2594248" cy="1472777"/>
          </a:xfrm>
          <a:prstGeom prst="rect">
            <a:avLst/>
          </a:prstGeom>
          <a:noFill/>
          <a:ln w="9525">
            <a:noFill/>
            <a:miter lim="800000"/>
            <a:headEnd/>
            <a:tailEnd/>
          </a:ln>
        </p:spPr>
      </p:pic>
      <p:pic>
        <p:nvPicPr>
          <p:cNvPr id="19" name="Picture 3"/>
          <p:cNvPicPr>
            <a:picLocks noChangeAspect="1" noChangeArrowheads="1"/>
          </p:cNvPicPr>
          <p:nvPr/>
        </p:nvPicPr>
        <p:blipFill>
          <a:blip r:embed="rId5" cstate="print"/>
          <a:srcRect/>
          <a:stretch>
            <a:fillRect/>
          </a:stretch>
        </p:blipFill>
        <p:spPr bwMode="auto">
          <a:xfrm>
            <a:off x="6187361" y="4437113"/>
            <a:ext cx="864096" cy="1228594"/>
          </a:xfrm>
          <a:prstGeom prst="rect">
            <a:avLst/>
          </a:prstGeom>
          <a:noFill/>
          <a:ln w="9525">
            <a:noFill/>
            <a:miter lim="800000"/>
            <a:headEnd/>
            <a:tailEnd/>
          </a:ln>
        </p:spPr>
      </p:pic>
      <p:pic>
        <p:nvPicPr>
          <p:cNvPr id="20" name="Picture 4"/>
          <p:cNvPicPr>
            <a:picLocks noChangeAspect="1" noChangeArrowheads="1"/>
          </p:cNvPicPr>
          <p:nvPr/>
        </p:nvPicPr>
        <p:blipFill>
          <a:blip r:embed="rId6" cstate="print"/>
          <a:srcRect/>
          <a:stretch>
            <a:fillRect/>
          </a:stretch>
        </p:blipFill>
        <p:spPr bwMode="auto">
          <a:xfrm>
            <a:off x="7051457" y="4439823"/>
            <a:ext cx="1692267" cy="1293433"/>
          </a:xfrm>
          <a:prstGeom prst="rect">
            <a:avLst/>
          </a:prstGeom>
          <a:noFill/>
          <a:ln w="9525">
            <a:noFill/>
            <a:miter lim="800000"/>
            <a:headEnd/>
            <a:tailEnd/>
          </a:ln>
        </p:spPr>
      </p:pic>
      <p:sp>
        <p:nvSpPr>
          <p:cNvPr id="25" name="TextBox 24"/>
          <p:cNvSpPr txBox="1"/>
          <p:nvPr/>
        </p:nvSpPr>
        <p:spPr>
          <a:xfrm>
            <a:off x="366301" y="6021288"/>
            <a:ext cx="4246547" cy="523220"/>
          </a:xfrm>
          <a:prstGeom prst="rect">
            <a:avLst/>
          </a:prstGeom>
          <a:noFill/>
        </p:spPr>
        <p:txBody>
          <a:bodyPr wrap="none" rtlCol="0">
            <a:spAutoFit/>
          </a:bodyPr>
          <a:lstStyle/>
          <a:p>
            <a:r>
              <a:rPr lang="en-GB" sz="1400" dirty="0" smtClean="0"/>
              <a:t>e.g. High throughput bioassay for drug discovery using:</a:t>
            </a:r>
          </a:p>
          <a:p>
            <a:r>
              <a:rPr lang="en-GB" sz="1400" dirty="0" smtClean="0"/>
              <a:t>Multi-channel detector + fibre optics + multiwell plates</a:t>
            </a: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HiContent</a:t>
            </a:r>
            <a:r>
              <a:rPr lang="en-US" dirty="0" smtClean="0"/>
              <a:t> Prototype</a:t>
            </a:r>
            <a:endParaRPr lang="en-US" dirty="0"/>
          </a:p>
        </p:txBody>
      </p:sp>
      <p:sp>
        <p:nvSpPr>
          <p:cNvPr id="4" name="Content Placeholder 3"/>
          <p:cNvSpPr>
            <a:spLocks noGrp="1"/>
          </p:cNvSpPr>
          <p:nvPr>
            <p:ph sz="half" idx="1"/>
          </p:nvPr>
        </p:nvSpPr>
        <p:spPr>
          <a:xfrm>
            <a:off x="457200" y="1600200"/>
            <a:ext cx="4402832" cy="4781128"/>
          </a:xfrm>
        </p:spPr>
        <p:txBody>
          <a:bodyPr>
            <a:normAutofit fontScale="62500" lnSpcReduction="20000"/>
          </a:bodyPr>
          <a:lstStyle/>
          <a:p>
            <a:r>
              <a:rPr lang="en-US" dirty="0" smtClean="0"/>
              <a:t>Small pore MCPs</a:t>
            </a:r>
          </a:p>
          <a:p>
            <a:pPr lvl="1"/>
            <a:r>
              <a:rPr lang="en-GB" dirty="0" smtClean="0"/>
              <a:t>chevron stack of 18 mm MCPs</a:t>
            </a:r>
            <a:endParaRPr lang="en-US" dirty="0" smtClean="0"/>
          </a:p>
          <a:p>
            <a:pPr lvl="1"/>
            <a:r>
              <a:rPr lang="en-US" dirty="0" smtClean="0"/>
              <a:t>3 </a:t>
            </a:r>
            <a:r>
              <a:rPr lang="en-US" dirty="0" err="1" smtClean="0"/>
              <a:t>μm</a:t>
            </a:r>
            <a:r>
              <a:rPr lang="en-US" dirty="0" smtClean="0"/>
              <a:t> pore diameter, </a:t>
            </a:r>
            <a:r>
              <a:rPr lang="cy-GB" dirty="0" smtClean="0"/>
              <a:t>10</a:t>
            </a:r>
            <a:r>
              <a:rPr lang="cy-GB" baseline="30000" dirty="0" smtClean="0"/>
              <a:t>6</a:t>
            </a:r>
            <a:r>
              <a:rPr lang="cy-GB" dirty="0" smtClean="0"/>
              <a:t> gain </a:t>
            </a:r>
          </a:p>
          <a:p>
            <a:pPr lvl="1"/>
            <a:r>
              <a:rPr lang="cy-GB" dirty="0" smtClean="0"/>
              <a:t>&lt;100 ps pulse rise time</a:t>
            </a:r>
            <a:endParaRPr lang="en-US" dirty="0" smtClean="0"/>
          </a:p>
          <a:p>
            <a:r>
              <a:rPr lang="cy-GB" dirty="0" smtClean="0"/>
              <a:t>8 x 8 multi-anode readout</a:t>
            </a:r>
          </a:p>
          <a:p>
            <a:pPr lvl="1"/>
            <a:r>
              <a:rPr lang="cy-GB" dirty="0" smtClean="0"/>
              <a:t>Multilayer ceramic construction</a:t>
            </a:r>
          </a:p>
          <a:p>
            <a:pPr lvl="1"/>
            <a:r>
              <a:rPr lang="cy-GB" dirty="0" smtClean="0"/>
              <a:t>1.6 mm pitch</a:t>
            </a:r>
          </a:p>
          <a:p>
            <a:r>
              <a:rPr lang="cy-GB" dirty="0" smtClean="0"/>
              <a:t>Custom 64 channel front-end electronics</a:t>
            </a:r>
          </a:p>
          <a:p>
            <a:pPr lvl="1"/>
            <a:r>
              <a:rPr lang="cy-GB" dirty="0" smtClean="0"/>
              <a:t>NINO preamplifier/discriminator</a:t>
            </a:r>
          </a:p>
          <a:p>
            <a:pPr lvl="1"/>
            <a:r>
              <a:rPr lang="cy-GB" dirty="0" smtClean="0"/>
              <a:t>8 channel ASIC </a:t>
            </a:r>
          </a:p>
          <a:p>
            <a:pPr lvl="1"/>
            <a:r>
              <a:rPr lang="cy-GB" dirty="0" smtClean="0"/>
              <a:t>designed for ALICE ToF RPC</a:t>
            </a:r>
          </a:p>
          <a:p>
            <a:pPr lvl="1"/>
            <a:r>
              <a:rPr lang="cy-GB" dirty="0" smtClean="0"/>
              <a:t>Time walk correcton using time-over-threshold</a:t>
            </a:r>
          </a:p>
          <a:p>
            <a:r>
              <a:rPr lang="cy-GB" dirty="0" smtClean="0"/>
              <a:t>Commercial TDC module</a:t>
            </a:r>
          </a:p>
          <a:p>
            <a:pPr lvl="1"/>
            <a:r>
              <a:rPr lang="cy-GB" dirty="0" smtClean="0"/>
              <a:t>Caen V1290A VME module </a:t>
            </a:r>
          </a:p>
          <a:p>
            <a:pPr lvl="1"/>
            <a:r>
              <a:rPr lang="cy-GB" smtClean="0"/>
              <a:t>4 </a:t>
            </a:r>
            <a:r>
              <a:rPr lang="cy-GB" dirty="0" smtClean="0"/>
              <a:t>HPTDC chips</a:t>
            </a:r>
          </a:p>
          <a:p>
            <a:pPr lvl="1"/>
            <a:r>
              <a:rPr lang="cy-GB" dirty="0" smtClean="0"/>
              <a:t>32 channel, 25 ps binsize</a:t>
            </a:r>
          </a:p>
          <a:p>
            <a:pPr lvl="1"/>
            <a:r>
              <a:rPr lang="cy-GB" dirty="0" smtClean="0"/>
              <a:t>HPTDC built specifically for NINO</a:t>
            </a:r>
            <a:endParaRPr lang="en-US" dirty="0"/>
          </a:p>
        </p:txBody>
      </p:sp>
      <p:sp>
        <p:nvSpPr>
          <p:cNvPr id="15" name="Content Placeholder 14"/>
          <p:cNvSpPr>
            <a:spLocks noGrp="1"/>
          </p:cNvSpPr>
          <p:nvPr>
            <p:ph sz="half" idx="2"/>
          </p:nvPr>
        </p:nvSpPr>
        <p:spPr/>
        <p:txBody>
          <a:bodyPr>
            <a:normAutofit fontScale="62500" lnSpcReduction="20000"/>
          </a:bodyPr>
          <a:lstStyle/>
          <a:p>
            <a:endParaRPr lang="en-US"/>
          </a:p>
        </p:txBody>
      </p:sp>
      <p:pic>
        <p:nvPicPr>
          <p:cNvPr id="7" name="Content Placeholder 9" descr="detector_3d_cutaway.png"/>
          <p:cNvPicPr>
            <a:picLocks noChangeAspect="1"/>
          </p:cNvPicPr>
          <p:nvPr/>
        </p:nvPicPr>
        <p:blipFill>
          <a:blip r:embed="rId2" cstate="print"/>
          <a:srcRect/>
          <a:stretch>
            <a:fillRect/>
          </a:stretch>
        </p:blipFill>
        <p:spPr>
          <a:xfrm flipH="1">
            <a:off x="6228184" y="44624"/>
            <a:ext cx="2657748" cy="3052258"/>
          </a:xfrm>
          <a:prstGeom prst="rect">
            <a:avLst/>
          </a:prstGeom>
        </p:spPr>
      </p:pic>
      <p:pic>
        <p:nvPicPr>
          <p:cNvPr id="8" name="Picture 8" descr="DSCF0002"/>
          <p:cNvPicPr>
            <a:picLocks noChangeAspect="1" noChangeArrowheads="1"/>
          </p:cNvPicPr>
          <p:nvPr/>
        </p:nvPicPr>
        <p:blipFill>
          <a:blip r:embed="rId3" cstate="print"/>
          <a:srcRect l="5315"/>
          <a:stretch>
            <a:fillRect/>
          </a:stretch>
        </p:blipFill>
        <p:spPr bwMode="auto">
          <a:xfrm>
            <a:off x="4716016" y="3212976"/>
            <a:ext cx="3910583" cy="30949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69" name="Group 37"/>
          <p:cNvGraphicFramePr>
            <a:graphicFrameLocks noGrp="1"/>
          </p:cNvGraphicFramePr>
          <p:nvPr/>
        </p:nvGraphicFramePr>
        <p:xfrm>
          <a:off x="1873250" y="4008438"/>
          <a:ext cx="5395913" cy="2468880"/>
        </p:xfrm>
        <a:graphic>
          <a:graphicData uri="http://schemas.openxmlformats.org/drawingml/2006/table">
            <a:tbl>
              <a:tblPr/>
              <a:tblGrid>
                <a:gridCol w="3273425"/>
                <a:gridCol w="2122488"/>
              </a:tblGrid>
              <a:tr h="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BEFKDI+TimesNewRoman,Bold" charset="0"/>
                          <a:ea typeface="Times New Roman" pitchFamily="18" charset="0"/>
                          <a:cs typeface="BEFKDI+TimesNewRoman,Bold" charset="0"/>
                        </a:rPr>
                        <a:t>Parameter </a:t>
                      </a:r>
                      <a:endParaRPr kumimoji="0" lang="en-GB" sz="2000" b="1" i="0" u="none" strike="noStrike" cap="none" normalizeH="0" baseline="0" dirty="0" smtClean="0">
                        <a:ln>
                          <a:noFill/>
                        </a:ln>
                        <a:solidFill>
                          <a:schemeClr val="tx1"/>
                        </a:solidFill>
                        <a:effectLst/>
                        <a:latin typeface="Arial" pitchFamily="34" charset="0"/>
                        <a:ea typeface="Times New Roman" pitchFamily="18" charset="0"/>
                        <a:cs typeface="BEFKDI+TimesNewRoman,Bold"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DI+TimesNewRoman,Bold" charset="0"/>
                        </a:rPr>
                        <a:t>Value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DI+TimesNewRoman,Bold"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Peaking time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1ns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Signal range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100fC-2pC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Noise (with detector)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&lt; 5000 e- rms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Front edge time jitter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&lt; 25ps rms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Power consumption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30 mW/ch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BEFKDI+TimesNewRoman,Bold" charset="0"/>
                          <a:ea typeface="Times New Roman" pitchFamily="18" charset="0"/>
                          <a:cs typeface="BEFKCF+TimesNewRoman" charset="0"/>
                        </a:rPr>
                        <a:t>Discriminator threshold </a:t>
                      </a:r>
                      <a:endParaRPr kumimoji="0" lang="en-GB" sz="2000" b="1" i="0" u="none" strike="noStrike" cap="none" normalizeH="0" baseline="0" dirty="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10fC to 100fC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76213">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Differential Input impedance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40Ω&lt; Zin &lt; 75Ω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r h="16668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BEFKDI+TimesNewRoman,Bold" charset="0"/>
                          <a:ea typeface="Times New Roman" pitchFamily="18" charset="0"/>
                          <a:cs typeface="BEFKCF+TimesNewRoman" charset="0"/>
                        </a:rPr>
                        <a:t>Output interface </a:t>
                      </a:r>
                      <a:endParaRPr kumimoji="0" lang="en-GB" sz="2000" b="1" i="0" u="none" strike="noStrike" cap="none" normalizeH="0" baseline="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BEFKDI+TimesNewRoman,Bold" charset="0"/>
                          <a:ea typeface="Times New Roman" pitchFamily="18" charset="0"/>
                          <a:cs typeface="BEFKCF+TimesNewRoman" charset="0"/>
                        </a:rPr>
                        <a:t>LVDS </a:t>
                      </a:r>
                      <a:endParaRPr kumimoji="0" lang="en-GB" sz="2000" b="1" i="0" u="none" strike="noStrike" cap="none" normalizeH="0" baseline="0" dirty="0" smtClean="0">
                        <a:ln>
                          <a:noFill/>
                        </a:ln>
                        <a:solidFill>
                          <a:schemeClr val="tx1"/>
                        </a:solidFill>
                        <a:effectLst/>
                        <a:latin typeface="Arial" pitchFamily="34" charset="0"/>
                        <a:ea typeface="Times New Roman" pitchFamily="18" charset="0"/>
                        <a:cs typeface="BEFKCF+TimesNew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50195"/>
                      </a:schemeClr>
                    </a:solidFill>
                  </a:tcPr>
                </a:tc>
              </a:tr>
            </a:tbl>
          </a:graphicData>
        </a:graphic>
      </p:graphicFrame>
      <p:pic>
        <p:nvPicPr>
          <p:cNvPr id="18466" name="Picture 37"/>
          <p:cNvPicPr>
            <a:picLocks noChangeAspect="1" noChangeArrowheads="1"/>
          </p:cNvPicPr>
          <p:nvPr/>
        </p:nvPicPr>
        <p:blipFill>
          <a:blip r:embed="rId3" cstate="print"/>
          <a:srcRect/>
          <a:stretch>
            <a:fillRect/>
          </a:stretch>
        </p:blipFill>
        <p:spPr bwMode="auto">
          <a:xfrm>
            <a:off x="3590925" y="1379538"/>
            <a:ext cx="5400675" cy="2578100"/>
          </a:xfrm>
          <a:prstGeom prst="rect">
            <a:avLst/>
          </a:prstGeom>
          <a:noFill/>
          <a:ln w="9525">
            <a:noFill/>
            <a:miter lim="800000"/>
            <a:headEnd/>
            <a:tailEnd/>
          </a:ln>
        </p:spPr>
      </p:pic>
      <p:sp>
        <p:nvSpPr>
          <p:cNvPr id="18467" name="Title 9"/>
          <p:cNvSpPr>
            <a:spLocks noGrp="1"/>
          </p:cNvSpPr>
          <p:nvPr>
            <p:ph type="title"/>
          </p:nvPr>
        </p:nvSpPr>
        <p:spPr>
          <a:xfrm>
            <a:off x="457200" y="228600"/>
            <a:ext cx="8229600" cy="1143000"/>
          </a:xfrm>
        </p:spPr>
        <p:txBody>
          <a:bodyPr>
            <a:normAutofit fontScale="90000"/>
          </a:bodyPr>
          <a:lstStyle/>
          <a:p>
            <a:pPr eaLnBrk="1" hangingPunct="1"/>
            <a:r>
              <a:rPr lang="en-GB" sz="4400" smtClean="0"/>
              <a:t> CERN NINO amplifier-discriminator</a:t>
            </a:r>
          </a:p>
        </p:txBody>
      </p:sp>
      <p:pic>
        <p:nvPicPr>
          <p:cNvPr id="18471" name="Picture 17" descr="NINO"/>
          <p:cNvPicPr>
            <a:picLocks noGrp="1" noChangeAspect="1" noChangeArrowheads="1"/>
          </p:cNvPicPr>
          <p:nvPr>
            <p:ph sz="half" idx="4294967295"/>
          </p:nvPr>
        </p:nvPicPr>
        <p:blipFill>
          <a:blip r:embed="rId4" cstate="print"/>
          <a:srcRect/>
          <a:stretch>
            <a:fillRect/>
          </a:stretch>
        </p:blipFill>
        <p:spPr>
          <a:xfrm>
            <a:off x="0" y="1747838"/>
            <a:ext cx="3387725" cy="180816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4" name="Rectangle 12"/>
          <p:cNvSpPr>
            <a:spLocks noGrp="1" noRot="1" noChangeArrowheads="1"/>
          </p:cNvSpPr>
          <p:nvPr>
            <p:ph type="title"/>
          </p:nvPr>
        </p:nvSpPr>
        <p:spPr/>
        <p:txBody>
          <a:bodyPr/>
          <a:lstStyle/>
          <a:p>
            <a:r>
              <a:rPr lang="en-GB" dirty="0"/>
              <a:t>Prototype – first results</a:t>
            </a:r>
          </a:p>
        </p:txBody>
      </p:sp>
      <p:pic>
        <p:nvPicPr>
          <p:cNvPr id="49158" name="Picture 6" descr="noise@threshold_48_8mV"/>
          <p:cNvPicPr>
            <a:picLocks noGrp="1" noChangeAspect="1" noChangeArrowheads="1"/>
          </p:cNvPicPr>
          <p:nvPr>
            <p:ph sz="half" idx="1"/>
          </p:nvPr>
        </p:nvPicPr>
        <p:blipFill>
          <a:blip r:embed="rId2" cstate="print"/>
          <a:stretch>
            <a:fillRect/>
          </a:stretch>
        </p:blipFill>
        <p:spPr>
          <a:xfrm>
            <a:off x="457200" y="2247741"/>
            <a:ext cx="4038600" cy="3230880"/>
          </a:xfrm>
          <a:noFill/>
          <a:ln/>
        </p:spPr>
      </p:pic>
      <p:pic>
        <p:nvPicPr>
          <p:cNvPr id="49163" name="Picture 11" descr="rate lego log"/>
          <p:cNvPicPr>
            <a:picLocks noGrp="1" noChangeAspect="1" noChangeArrowheads="1"/>
          </p:cNvPicPr>
          <p:nvPr>
            <p:ph sz="half" idx="2"/>
          </p:nvPr>
        </p:nvPicPr>
        <p:blipFill>
          <a:blip r:embed="rId3" cstate="print"/>
          <a:stretch>
            <a:fillRect/>
          </a:stretch>
        </p:blipFill>
        <p:spPr>
          <a:xfrm>
            <a:off x="4648200" y="2247741"/>
            <a:ext cx="4038600" cy="3230880"/>
          </a:xfrm>
          <a:noFill/>
          <a:ln/>
        </p:spPr>
      </p:pic>
      <p:sp>
        <p:nvSpPr>
          <p:cNvPr id="11" name="Slide Number Placeholder 10"/>
          <p:cNvSpPr>
            <a:spLocks noGrp="1"/>
          </p:cNvSpPr>
          <p:nvPr>
            <p:ph type="sldNum" sz="quarter" idx="12"/>
          </p:nvPr>
        </p:nvSpPr>
        <p:spPr/>
        <p:txBody>
          <a:bodyPr/>
          <a:lstStyle/>
          <a:p>
            <a:r>
              <a:rPr lang="en-US" smtClean="0"/>
              <a:t>NDIP 2011 </a:t>
            </a:r>
            <a:fld id="{70D5E353-D8FC-4731-B69E-A9B213CDC126}" type="slidenum">
              <a:rPr lang="en-US" smtClean="0"/>
              <a:pPr/>
              <a:t>8</a:t>
            </a:fld>
            <a:r>
              <a:rPr lang="en-US" smtClean="0"/>
              <a:t>/18</a:t>
            </a:r>
            <a:endParaRPr lang="en-US" dirty="0"/>
          </a:p>
        </p:txBody>
      </p:sp>
      <p:sp>
        <p:nvSpPr>
          <p:cNvPr id="49165" name="Text Box 13"/>
          <p:cNvSpPr txBox="1">
            <a:spLocks noChangeArrowheads="1"/>
          </p:cNvSpPr>
          <p:nvPr/>
        </p:nvSpPr>
        <p:spPr bwMode="auto">
          <a:xfrm>
            <a:off x="827088" y="1557338"/>
            <a:ext cx="3386137" cy="641350"/>
          </a:xfrm>
          <a:prstGeom prst="rect">
            <a:avLst/>
          </a:prstGeom>
          <a:noFill/>
          <a:ln w="9525">
            <a:noFill/>
            <a:miter lim="800000"/>
            <a:headEnd/>
            <a:tailEnd/>
          </a:ln>
          <a:effectLst/>
        </p:spPr>
        <p:txBody>
          <a:bodyPr wrap="none">
            <a:spAutoFit/>
          </a:bodyPr>
          <a:lstStyle/>
          <a:p>
            <a:r>
              <a:rPr lang="en-US"/>
              <a:t>4 electronically stimmed channels</a:t>
            </a:r>
          </a:p>
          <a:p>
            <a:r>
              <a:rPr lang="en-US"/>
              <a:t>Low disriminator threshold – 48mV</a:t>
            </a:r>
            <a:endParaRPr lang="en-GB"/>
          </a:p>
        </p:txBody>
      </p:sp>
      <p:sp>
        <p:nvSpPr>
          <p:cNvPr id="49166" name="Text Box 14"/>
          <p:cNvSpPr txBox="1">
            <a:spLocks noChangeArrowheads="1"/>
          </p:cNvSpPr>
          <p:nvPr/>
        </p:nvSpPr>
        <p:spPr bwMode="auto">
          <a:xfrm>
            <a:off x="5232400" y="1557338"/>
            <a:ext cx="2940050" cy="641350"/>
          </a:xfrm>
          <a:prstGeom prst="rect">
            <a:avLst/>
          </a:prstGeom>
          <a:noFill/>
          <a:ln w="9525">
            <a:noFill/>
            <a:miter lim="800000"/>
            <a:headEnd/>
            <a:tailEnd/>
          </a:ln>
          <a:effectLst/>
        </p:spPr>
        <p:txBody>
          <a:bodyPr wrap="none">
            <a:spAutoFit/>
          </a:bodyPr>
          <a:lstStyle/>
          <a:p>
            <a:r>
              <a:rPr lang="en-US"/>
              <a:t>Detector uniformly illuminated</a:t>
            </a:r>
          </a:p>
          <a:p>
            <a:r>
              <a:rPr lang="en-US"/>
              <a:t>N.B. Log amplitude plot</a:t>
            </a:r>
            <a:endParaRPr lang="en-GB"/>
          </a:p>
        </p:txBody>
      </p:sp>
      <p:sp>
        <p:nvSpPr>
          <p:cNvPr id="49167" name="Text Box 15"/>
          <p:cNvSpPr txBox="1">
            <a:spLocks noChangeArrowheads="1"/>
          </p:cNvSpPr>
          <p:nvPr/>
        </p:nvSpPr>
        <p:spPr bwMode="auto">
          <a:xfrm>
            <a:off x="4356100" y="5589588"/>
            <a:ext cx="4443413" cy="366712"/>
          </a:xfrm>
          <a:prstGeom prst="rect">
            <a:avLst/>
          </a:prstGeom>
          <a:noFill/>
          <a:ln w="9525">
            <a:noFill/>
            <a:miter lim="800000"/>
            <a:headEnd/>
            <a:tailEnd/>
          </a:ln>
          <a:effectLst/>
        </p:spPr>
        <p:txBody>
          <a:bodyPr wrap="none">
            <a:spAutoFit/>
          </a:bodyPr>
          <a:lstStyle/>
          <a:p>
            <a:r>
              <a:rPr lang="en-US"/>
              <a:t>2 pixels missing – pogo pin connection problem</a:t>
            </a:r>
            <a:endParaRPr lang="en-GB"/>
          </a:p>
        </p:txBody>
      </p:sp>
      <p:pic>
        <p:nvPicPr>
          <p:cNvPr id="49178" name="Picture 26"/>
          <p:cNvPicPr>
            <a:picLocks noChangeAspect="1" noChangeArrowheads="1"/>
          </p:cNvPicPr>
          <p:nvPr/>
        </p:nvPicPr>
        <p:blipFill>
          <a:blip r:embed="rId4" cstate="print"/>
          <a:srcRect/>
          <a:stretch>
            <a:fillRect/>
          </a:stretch>
        </p:blipFill>
        <p:spPr bwMode="auto">
          <a:xfrm>
            <a:off x="827584" y="1196752"/>
            <a:ext cx="7489825" cy="4813300"/>
          </a:xfrm>
          <a:prstGeom prst="rect">
            <a:avLst/>
          </a:prstGeom>
          <a:noFill/>
          <a:ln w="9525" algn="ctr">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9178"/>
                                        </p:tgtEl>
                                        <p:attrNameLst>
                                          <p:attrName>style.visibility</p:attrName>
                                        </p:attrNameLst>
                                      </p:cBhvr>
                                      <p:to>
                                        <p:strVal val="visible"/>
                                      </p:to>
                                    </p:set>
                                    <p:animEffect transition="in" filter="dissolve">
                                      <p:cBhvr>
                                        <p:cTn id="7" dur="500"/>
                                        <p:tgtEl>
                                          <p:spTgt spid="49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107504" y="318741"/>
            <a:ext cx="8243887" cy="661987"/>
          </a:xfrm>
          <a:ln/>
        </p:spPr>
        <p:txBody>
          <a:bodyPr lIns="0" tIns="26460" rIns="0" bIns="0">
            <a:no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a:t>HiContent – Timing </a:t>
            </a:r>
            <a:r>
              <a:rPr lang="en-GB" dirty="0" smtClean="0"/>
              <a:t>Jitter</a:t>
            </a:r>
            <a:endParaRPr lang="en-GB" dirty="0"/>
          </a:p>
        </p:txBody>
      </p:sp>
      <p:pic>
        <p:nvPicPr>
          <p:cNvPr id="12290" name="Picture 2"/>
          <p:cNvPicPr>
            <a:picLocks noChangeAspect="1" noChangeArrowheads="1"/>
          </p:cNvPicPr>
          <p:nvPr/>
        </p:nvPicPr>
        <p:blipFill>
          <a:blip r:embed="rId3" cstate="print"/>
          <a:srcRect/>
          <a:stretch>
            <a:fillRect/>
          </a:stretch>
        </p:blipFill>
        <p:spPr bwMode="auto">
          <a:xfrm>
            <a:off x="561975" y="1512888"/>
            <a:ext cx="8250238" cy="4205287"/>
          </a:xfrm>
          <a:prstGeom prst="rect">
            <a:avLst/>
          </a:prstGeom>
          <a:noFill/>
          <a:ln w="9525">
            <a:noFill/>
            <a:round/>
            <a:headEnd/>
            <a:tailEnd/>
          </a:ln>
          <a:effectLst/>
        </p:spPr>
      </p:pic>
      <p:sp>
        <p:nvSpPr>
          <p:cNvPr id="4" name="TextBox 3"/>
          <p:cNvSpPr txBox="1"/>
          <p:nvPr/>
        </p:nvSpPr>
        <p:spPr>
          <a:xfrm>
            <a:off x="539552" y="1844824"/>
            <a:ext cx="1677767" cy="369332"/>
          </a:xfrm>
          <a:prstGeom prst="rect">
            <a:avLst/>
          </a:prstGeom>
          <a:noFill/>
        </p:spPr>
        <p:txBody>
          <a:bodyPr wrap="none" rtlCol="0">
            <a:spAutoFit/>
          </a:bodyPr>
          <a:lstStyle/>
          <a:p>
            <a:r>
              <a:rPr lang="en-GB" dirty="0" smtClean="0"/>
              <a:t>Photek LPG-650</a:t>
            </a:r>
            <a:endParaRPr lang="en-US" dirty="0"/>
          </a:p>
        </p:txBody>
      </p:sp>
      <p:sp>
        <p:nvSpPr>
          <p:cNvPr id="5" name="Rectangle 4"/>
          <p:cNvSpPr/>
          <p:nvPr/>
        </p:nvSpPr>
        <p:spPr>
          <a:xfrm>
            <a:off x="7236296" y="5517232"/>
            <a:ext cx="1487908" cy="369332"/>
          </a:xfrm>
          <a:prstGeom prst="rect">
            <a:avLst/>
          </a:prstGeom>
        </p:spPr>
        <p:txBody>
          <a:bodyPr wrap="none">
            <a:spAutoFit/>
          </a:bodyPr>
          <a:lstStyle/>
          <a:p>
            <a:r>
              <a:rPr lang="en-GB" dirty="0" smtClean="0"/>
              <a:t>CAEN V1290A</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1146</TotalTime>
  <Words>1543</Words>
  <Application>Microsoft Office PowerPoint</Application>
  <PresentationFormat>On-screen Show (4:3)</PresentationFormat>
  <Paragraphs>300</Paragraphs>
  <Slides>32</Slides>
  <Notes>16</Notes>
  <HiddenSlides>8</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Performance of a high throughput multichannel detector for  life science applications</vt:lpstr>
      <vt:lpstr>Outline</vt:lpstr>
      <vt:lpstr>System concept</vt:lpstr>
      <vt:lpstr>HiContent &amp; IRPICS Collaboration</vt:lpstr>
      <vt:lpstr>Applications in High Content Proteomics</vt:lpstr>
      <vt:lpstr>HiContent Prototype</vt:lpstr>
      <vt:lpstr> CERN NINO amplifier-discriminator</vt:lpstr>
      <vt:lpstr>Prototype – first results</vt:lpstr>
      <vt:lpstr>HiContent – Timing Jitter</vt:lpstr>
      <vt:lpstr>Time over threshold vs T-rise</vt:lpstr>
      <vt:lpstr>Amplitude walk correction</vt:lpstr>
      <vt:lpstr>Hi-Content – Timing Jitter Results</vt:lpstr>
      <vt:lpstr>IRPICS  - a 256 channel detector system</vt:lpstr>
      <vt:lpstr>System block diagram</vt:lpstr>
      <vt:lpstr>IRPICS Detector</vt:lpstr>
      <vt:lpstr>Detector/electronics interconnect</vt:lpstr>
      <vt:lpstr>NINO32 ASIC specification</vt:lpstr>
      <vt:lpstr>Time-over-threshold  amplitude-walk correction</vt:lpstr>
      <vt:lpstr>NINO32 electronic characterization</vt:lpstr>
      <vt:lpstr>HPTDC Module</vt:lpstr>
      <vt:lpstr>HPTDC module performance</vt:lpstr>
      <vt:lpstr>Current status</vt:lpstr>
      <vt:lpstr>Conclusions</vt:lpstr>
      <vt:lpstr>Acknowledgements</vt:lpstr>
      <vt:lpstr>NINO – Time over threshold discriminators</vt:lpstr>
      <vt:lpstr>Electronics – NINO Amplifier/Discriminator</vt:lpstr>
      <vt:lpstr>NINO – Charge measurement</vt:lpstr>
      <vt:lpstr>NINO – Amplitude walk</vt:lpstr>
      <vt:lpstr>HiContent Project</vt:lpstr>
      <vt:lpstr>And the next phase - IRPICS Project</vt:lpstr>
      <vt:lpstr>Slide 31</vt:lpstr>
      <vt:lpstr>Slide 32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towards a 256 channel multi-anode microchannel plate photomultiplier system with picosecond timing</dc:title>
  <dc:creator>Jon Lapington</dc:creator>
  <cp:lastModifiedBy>Jon Lapington</cp:lastModifiedBy>
  <cp:revision>116</cp:revision>
  <dcterms:created xsi:type="dcterms:W3CDTF">2011-07-04T14:57:51Z</dcterms:created>
  <dcterms:modified xsi:type="dcterms:W3CDTF">2011-09-15T07:34:55Z</dcterms:modified>
</cp:coreProperties>
</file>