
<file path=[Content_Types].xml><?xml version="1.0" encoding="utf-8"?>
<Types xmlns="http://schemas.openxmlformats.org/package/2006/content-types">
  <Default Extension="jpg" ContentType="image/jpeg"/>
  <Default Extension="emf" ContentType="image/x-emf"/>
  <Default Extension="xlsx" ContentType="application/vnd.openxmlformats-officedocument.spreadsheetml.sheet"/>
  <Default Extension="jpeg" ContentType="image/jpeg"/>
  <Default Extension="xml" ContentType="application/xml"/>
  <Default Extension="vml" ContentType="application/vnd.openxmlformats-officedocument.vmlDrawing"/>
  <Default Extension="bin" ContentType="application/vnd.openxmlformats-officedocument.presentationml.printerSettings"/>
  <Default Extension="wdp" ContentType="image/vnd.ms-photo"/>
  <Default Extension="png" ContentType="image/pn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257" r:id="rId3"/>
    <p:sldId id="279" r:id="rId4"/>
    <p:sldId id="343" r:id="rId5"/>
    <p:sldId id="392" r:id="rId6"/>
    <p:sldId id="278" r:id="rId7"/>
    <p:sldId id="264" r:id="rId8"/>
    <p:sldId id="283" r:id="rId9"/>
    <p:sldId id="258" r:id="rId10"/>
    <p:sldId id="393" r:id="rId11"/>
    <p:sldId id="394" r:id="rId12"/>
    <p:sldId id="259" r:id="rId13"/>
    <p:sldId id="286" r:id="rId14"/>
    <p:sldId id="260" r:id="rId15"/>
    <p:sldId id="287" r:id="rId16"/>
    <p:sldId id="261" r:id="rId17"/>
    <p:sldId id="288" r:id="rId18"/>
    <p:sldId id="328" r:id="rId19"/>
    <p:sldId id="289" r:id="rId20"/>
    <p:sldId id="262" r:id="rId21"/>
    <p:sldId id="361" r:id="rId22"/>
    <p:sldId id="384" r:id="rId23"/>
    <p:sldId id="353" r:id="rId24"/>
    <p:sldId id="366" r:id="rId25"/>
    <p:sldId id="280" r:id="rId26"/>
    <p:sldId id="282" r:id="rId27"/>
    <p:sldId id="265" r:id="rId28"/>
    <p:sldId id="267" r:id="rId29"/>
    <p:sldId id="268" r:id="rId30"/>
    <p:sldId id="281" r:id="rId31"/>
    <p:sldId id="313" r:id="rId32"/>
    <p:sldId id="314" r:id="rId33"/>
    <p:sldId id="321" r:id="rId34"/>
    <p:sldId id="269" r:id="rId35"/>
    <p:sldId id="318" r:id="rId36"/>
    <p:sldId id="320" r:id="rId37"/>
    <p:sldId id="326" r:id="rId38"/>
    <p:sldId id="301" r:id="rId39"/>
    <p:sldId id="376" r:id="rId40"/>
    <p:sldId id="276" r:id="rId41"/>
    <p:sldId id="292" r:id="rId42"/>
    <p:sldId id="294" r:id="rId43"/>
    <p:sldId id="295" r:id="rId44"/>
    <p:sldId id="390" r:id="rId45"/>
    <p:sldId id="391" r:id="rId46"/>
    <p:sldId id="352" r:id="rId47"/>
    <p:sldId id="297" r:id="rId48"/>
    <p:sldId id="336" r:id="rId49"/>
    <p:sldId id="385" r:id="rId50"/>
    <p:sldId id="338" r:id="rId51"/>
    <p:sldId id="388" r:id="rId52"/>
    <p:sldId id="277" r:id="rId53"/>
    <p:sldId id="368" r:id="rId54"/>
    <p:sldId id="369" r:id="rId55"/>
    <p:sldId id="370" r:id="rId56"/>
    <p:sldId id="389" r:id="rId57"/>
    <p:sldId id="378" r:id="rId58"/>
    <p:sldId id="379" r:id="rId59"/>
    <p:sldId id="387" r:id="rId60"/>
    <p:sldId id="395" r:id="rId61"/>
    <p:sldId id="396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28" autoAdjust="0"/>
    <p:restoredTop sz="93196" autoAdjust="0"/>
  </p:normalViewPr>
  <p:slideViewPr>
    <p:cSldViewPr snapToGrid="0" snapToObjects="1">
      <p:cViewPr varScale="1">
        <p:scale>
          <a:sx n="77" d="100"/>
          <a:sy n="77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3270637062919"/>
          <c:y val="0.0979447751756549"/>
          <c:w val="0.610496065834158"/>
          <c:h val="0.75485363389773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Channel Live Fraction</c:v>
                </c:pt>
              </c:strCache>
            </c:strRef>
          </c:tx>
          <c:spPr>
            <a:gradFill flip="none" rotWithShape="1">
              <a:gsLst>
                <a:gs pos="87000">
                  <a:srgbClr val="C0504D"/>
                </a:gs>
                <a:gs pos="0">
                  <a:srgbClr val="FFFFFF"/>
                </a:gs>
                <a:gs pos="19000">
                  <a:schemeClr val="tx1">
                    <a:lumMod val="65000"/>
                  </a:schemeClr>
                </a:gs>
              </a:gsLst>
              <a:lin ang="0" scaled="1"/>
              <a:tileRect/>
            </a:gra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Sheet1!$A$2:$A$15</c:f>
              <c:strCache>
                <c:ptCount val="14"/>
                <c:pt idx="0">
                  <c:v>Pixel</c:v>
                </c:pt>
                <c:pt idx="1">
                  <c:v>SCT </c:v>
                </c:pt>
                <c:pt idx="2">
                  <c:v>TRT</c:v>
                </c:pt>
                <c:pt idx="3">
                  <c:v>Lar EM Calo</c:v>
                </c:pt>
                <c:pt idx="4">
                  <c:v>Tile Calo</c:v>
                </c:pt>
                <c:pt idx="5">
                  <c:v>Had End-Cap Lar</c:v>
                </c:pt>
                <c:pt idx="6">
                  <c:v>Forward Lar</c:v>
                </c:pt>
                <c:pt idx="7">
                  <c:v>LVL1 Calo Trigger</c:v>
                </c:pt>
                <c:pt idx="8">
                  <c:v>LVL1 Muon RPC Trigger</c:v>
                </c:pt>
                <c:pt idx="9">
                  <c:v>LVL1 Muon TGC Trigger</c:v>
                </c:pt>
                <c:pt idx="10">
                  <c:v>MDT Muon </c:v>
                </c:pt>
                <c:pt idx="11">
                  <c:v>CSC Muon</c:v>
                </c:pt>
                <c:pt idx="12">
                  <c:v>RPC Barrel Muon</c:v>
                </c:pt>
                <c:pt idx="13">
                  <c:v>TGC End Cap Muon</c:v>
                </c:pt>
              </c:strCache>
            </c:strRef>
          </c:cat>
          <c:val>
            <c:numRef>
              <c:f>Sheet1!$B$2:$B$15</c:f>
              <c:numCache>
                <c:formatCode>0.0%</c:formatCode>
                <c:ptCount val="14"/>
                <c:pt idx="0">
                  <c:v>0.969</c:v>
                </c:pt>
                <c:pt idx="1">
                  <c:v>0.991</c:v>
                </c:pt>
                <c:pt idx="2">
                  <c:v>0.975</c:v>
                </c:pt>
                <c:pt idx="3">
                  <c:v>0.995</c:v>
                </c:pt>
                <c:pt idx="4">
                  <c:v>0.979</c:v>
                </c:pt>
                <c:pt idx="5">
                  <c:v>0.996</c:v>
                </c:pt>
                <c:pt idx="6">
                  <c:v>0.998</c:v>
                </c:pt>
                <c:pt idx="7">
                  <c:v>0.999</c:v>
                </c:pt>
                <c:pt idx="8">
                  <c:v>0.995</c:v>
                </c:pt>
                <c:pt idx="9">
                  <c:v>1.0</c:v>
                </c:pt>
                <c:pt idx="10">
                  <c:v>0.998</c:v>
                </c:pt>
                <c:pt idx="11">
                  <c:v>0.985</c:v>
                </c:pt>
                <c:pt idx="12">
                  <c:v>0.97</c:v>
                </c:pt>
                <c:pt idx="13">
                  <c:v>0.984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7"/>
        <c:shape val="box"/>
        <c:axId val="2103600600"/>
        <c:axId val="2103597528"/>
        <c:axId val="0"/>
      </c:bar3DChart>
      <c:catAx>
        <c:axId val="21036006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03597528"/>
        <c:crosses val="autoZero"/>
        <c:auto val="1"/>
        <c:lblAlgn val="ctr"/>
        <c:lblOffset val="100"/>
        <c:noMultiLvlLbl val="0"/>
      </c:catAx>
      <c:valAx>
        <c:axId val="2103597528"/>
        <c:scaling>
          <c:orientation val="minMax"/>
          <c:max val="1.0"/>
          <c:min val="0.5"/>
        </c:scaling>
        <c:delete val="0"/>
        <c:axPos val="b"/>
        <c:minorGridlines>
          <c:spPr>
            <a:ln w="2540">
              <a:noFill/>
            </a:ln>
          </c:spPr>
        </c:minorGridlines>
        <c:numFmt formatCode="0%" sourceLinked="0"/>
        <c:majorTickMark val="out"/>
        <c:minorTickMark val="out"/>
        <c:tickLblPos val="nextTo"/>
        <c:spPr>
          <a:ln>
            <a:solidFill>
              <a:prstClr val="white">
                <a:tint val="75000"/>
                <a:shade val="95000"/>
                <a:satMod val="105000"/>
              </a:prstClr>
            </a:solidFill>
          </a:ln>
        </c:spPr>
        <c:crossAx val="2103600600"/>
        <c:crosses val="autoZero"/>
        <c:crossBetween val="between"/>
        <c:majorUnit val="0.1"/>
        <c:minorUnit val="0.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B9CCA-E41F-CD47-904F-80D79C62ACF4}" type="datetimeFigureOut">
              <a:rPr lang="en-US" smtClean="0"/>
              <a:t>9/13/11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72110-EB07-6846-94C1-F6F74EC283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549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AD36C-D0D0-F647-938D-964D9E08BCFB}" type="datetimeFigureOut">
              <a:rPr lang="en-US" smtClean="0"/>
              <a:t>9/13/11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67F79-A70A-1E48-AE7D-629E565E4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839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67F79-A70A-1E48-AE7D-629E565E491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78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76077"/>
            <a:ext cx="7772400" cy="163146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07538"/>
            <a:ext cx="6400800" cy="5646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Beniamino Di Girolamo - CERN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334250" cy="654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038" y="1200150"/>
            <a:ext cx="4178300" cy="4629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0738" y="1200150"/>
            <a:ext cx="4179887" cy="2238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0738" y="3590925"/>
            <a:ext cx="4179887" cy="2238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29400" y="638175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F7EE3A2A-9892-EF4C-8B31-9E3351702A43}" type="datetime1">
              <a:rPr lang="en-US"/>
              <a:pPr/>
              <a:t>9/13/11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45751"/>
      </p:ext>
    </p:extLst>
  </p:cSld>
  <p:clrMapOvr>
    <a:masterClrMapping/>
  </p:clrMapOvr>
  <p:transition xmlns:p14="http://schemas.microsoft.com/office/powerpoint/2010/main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838200"/>
            <a:ext cx="6618022" cy="5715000"/>
          </a:xfrm>
        </p:spPr>
        <p:txBody>
          <a:bodyPr/>
          <a:lstStyle>
            <a:lvl1pPr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1pPr>
            <a:lvl2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2pPr>
            <a:lvl3pPr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3pPr>
            <a:lvl4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4pPr>
            <a:lvl5pPr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140681" y="838200"/>
            <a:ext cx="1907931" cy="5715000"/>
          </a:xfrm>
        </p:spPr>
        <p:txBody>
          <a:bodyPr/>
          <a:lstStyle>
            <a:lvl1pPr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1pPr>
            <a:lvl2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2pPr>
            <a:lvl3pPr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3pPr>
            <a:lvl4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4pPr>
            <a:lvl5pPr>
              <a:buFont typeface="Wingdings" pitchFamily="2" charset="2"/>
              <a:buChar char="q"/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1" i="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M. Bruschi – AW June 20th  2011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ED252-723C-4ED9-9ABC-48DB82B914EA}" type="slidenum">
              <a:rPr lang="en-US"/>
              <a:pPr>
                <a:defRPr/>
              </a:pPr>
              <a:t>‹#›</a:t>
            </a:fld>
            <a:endParaRPr lang="en-US" sz="1400" i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88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8884" y="6356350"/>
            <a:ext cx="9027099" cy="365125"/>
          </a:xfrm>
          <a:prstGeom prst="rect">
            <a:avLst/>
          </a:prstGeom>
          <a:solidFill>
            <a:srgbClr val="3366FF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200px-CERN_logo.sv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063" y="85424"/>
            <a:ext cx="550863" cy="54260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0" y="957385"/>
            <a:ext cx="9144000" cy="97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8154" y="6356350"/>
            <a:ext cx="9027099" cy="365125"/>
          </a:xfrm>
          <a:prstGeom prst="rect">
            <a:avLst/>
          </a:prstGeom>
          <a:solidFill>
            <a:srgbClr val="3366FF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68884" y="6356350"/>
            <a:ext cx="9027099" cy="365125"/>
          </a:xfrm>
          <a:prstGeom prst="rect">
            <a:avLst/>
          </a:prstGeom>
          <a:solidFill>
            <a:srgbClr val="3366FF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7" descr="200px-CERN_logo.sv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063" y="85424"/>
            <a:ext cx="550863" cy="54260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0" y="957385"/>
            <a:ext cx="9144000" cy="97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200px-CERN_logo.svg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063" y="85424"/>
            <a:ext cx="550863" cy="5426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957385"/>
            <a:ext cx="9144000" cy="97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78154" y="6356350"/>
            <a:ext cx="9027099" cy="365125"/>
          </a:xfrm>
          <a:prstGeom prst="rect">
            <a:avLst/>
          </a:prstGeom>
          <a:solidFill>
            <a:srgbClr val="3366FF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6926385" cy="8792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4615"/>
            <a:ext cx="8229600" cy="5051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74309" y="6356350"/>
            <a:ext cx="397501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PSD9 - </a:t>
            </a:r>
            <a:r>
              <a:rPr lang="en-US" dirty="0" err="1" smtClean="0"/>
              <a:t>Aberystwyth</a:t>
            </a:r>
            <a:r>
              <a:rPr lang="en-US" dirty="0" smtClean="0"/>
              <a:t> - 12-16 September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381514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b="1" dirty="0" smtClean="0"/>
              <a:t>Beniamino Di Girolamo - CERN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jpeg"/><Relationship Id="rId5" Type="http://schemas.openxmlformats.org/officeDocument/2006/relationships/image" Target="../media/image38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jpeg"/><Relationship Id="rId3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Relationship Id="rId3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3.jpg"/><Relationship Id="rId3" Type="http://schemas.openxmlformats.org/officeDocument/2006/relationships/image" Target="../media/image84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6.jp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berystwyth_Seafront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9817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 Detectors overview</a:t>
            </a:r>
            <a:br>
              <a:rPr lang="en-US" dirty="0" smtClean="0"/>
            </a:br>
            <a:r>
              <a:rPr lang="en-US" sz="4400" dirty="0" smtClean="0">
                <a:solidFill>
                  <a:srgbClr val="FF0000"/>
                </a:solidFill>
              </a:rPr>
              <a:t>Emphasis on ATLAS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Beniamino Di Girolamo</a:t>
            </a:r>
          </a:p>
          <a:p>
            <a:r>
              <a:rPr lang="en-US" dirty="0" smtClean="0"/>
              <a:t>CERN</a:t>
            </a:r>
            <a:endParaRPr lang="en-US" dirty="0"/>
          </a:p>
        </p:txBody>
      </p:sp>
      <p:pic>
        <p:nvPicPr>
          <p:cNvPr id="8" name="Picture 7" descr="PSD9-logo-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065" y="0"/>
            <a:ext cx="2089870" cy="865765"/>
          </a:xfrm>
          <a:prstGeom prst="rect">
            <a:avLst/>
          </a:prstGeom>
        </p:spPr>
      </p:pic>
      <p:pic>
        <p:nvPicPr>
          <p:cNvPr id="9" name="Picture 8" descr="200px-CERN_logo.svg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400"/>
            <a:ext cx="550863" cy="542600"/>
          </a:xfrm>
          <a:prstGeom prst="rect">
            <a:avLst/>
          </a:prstGeom>
        </p:spPr>
      </p:pic>
      <p:pic>
        <p:nvPicPr>
          <p:cNvPr id="10" name="Picture 9" descr="ATLASXP_White_0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0080" y="6091512"/>
            <a:ext cx="453920" cy="76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3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0511013_01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0"/>
            <a:ext cx="9144000" cy="595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7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0702003_04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"/>
            <a:ext cx="9144000" cy="61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7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-76200" y="1295400"/>
            <a:ext cx="9530525" cy="4876800"/>
            <a:chOff x="-53975" y="990600"/>
            <a:chExt cx="9507548" cy="5627688"/>
          </a:xfrm>
        </p:grpSpPr>
        <p:pic>
          <p:nvPicPr>
            <p:cNvPr id="8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25" y="1181100"/>
              <a:ext cx="7915275" cy="5128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 rot="5400000">
              <a:off x="-894799" y="2813505"/>
              <a:ext cx="2375386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 rot="-5400000">
              <a:off x="-520700" y="2235200"/>
              <a:ext cx="13033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latin typeface="Calibri" charset="0"/>
                  <a:cs typeface="Calibri" charset="0"/>
                </a:rPr>
                <a:t>15 m </a:t>
              </a:r>
            </a:p>
          </p:txBody>
        </p:sp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5562600" y="6248400"/>
              <a:ext cx="15240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latin typeface="Calibri" charset="0"/>
                  <a:cs typeface="Calibri" charset="0"/>
                </a:rPr>
                <a:t>12500 tons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4507002" y="1342331"/>
              <a:ext cx="6540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8000"/>
                  </a:solidFill>
                  <a:latin typeface="Calibri" charset="0"/>
                </a:rPr>
                <a:t>ECAL</a:t>
              </a:r>
            </a:p>
          </p:txBody>
        </p:sp>
        <p:sp>
          <p:nvSpPr>
            <p:cNvPr id="13" name="TextBox 14"/>
            <p:cNvSpPr txBox="1">
              <a:spLocks noChangeArrowheads="1"/>
            </p:cNvSpPr>
            <p:nvPr/>
          </p:nvSpPr>
          <p:spPr bwMode="auto">
            <a:xfrm>
              <a:off x="6248400" y="1228725"/>
              <a:ext cx="6842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rgbClr val="EDD040"/>
                  </a:solidFill>
                  <a:latin typeface="Calibri" charset="0"/>
                </a:rPr>
                <a:t>HCAL</a:t>
              </a:r>
            </a:p>
          </p:txBody>
        </p:sp>
        <p:sp>
          <p:nvSpPr>
            <p:cNvPr id="14" name="TextBox 16"/>
            <p:cNvSpPr txBox="1">
              <a:spLocks noChangeArrowheads="1"/>
            </p:cNvSpPr>
            <p:nvPr/>
          </p:nvSpPr>
          <p:spPr bwMode="auto">
            <a:xfrm rot="1080000">
              <a:off x="2314575" y="5168900"/>
              <a:ext cx="13033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latin typeface="Calibri" charset="0"/>
                  <a:cs typeface="Calibri" charset="0"/>
                </a:rPr>
                <a:t>21.6 m 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633413" y="4234872"/>
              <a:ext cx="4433887" cy="186144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8"/>
            <p:cNvSpPr txBox="1">
              <a:spLocks noChangeArrowheads="1"/>
            </p:cNvSpPr>
            <p:nvPr/>
          </p:nvSpPr>
          <p:spPr bwMode="auto">
            <a:xfrm>
              <a:off x="914400" y="4800600"/>
              <a:ext cx="10572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rgbClr val="948A54"/>
                  </a:solidFill>
                  <a:latin typeface="Calibri" charset="0"/>
                </a:rPr>
                <a:t>TRACKER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3403220" y="1930597"/>
              <a:ext cx="1575560" cy="762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 flipV="1">
              <a:off x="4048125" y="1828971"/>
              <a:ext cx="2124075" cy="168477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7277948" y="2711641"/>
              <a:ext cx="539641" cy="2968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3201424" y="4961800"/>
              <a:ext cx="1058403" cy="8540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6" idx="0"/>
            </p:cNvCxnSpPr>
            <p:nvPr/>
          </p:nvCxnSpPr>
          <p:spPr>
            <a:xfrm rot="5400000" flipH="1" flipV="1">
              <a:off x="1662536" y="3006759"/>
              <a:ext cx="1573954" cy="20129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7775703" y="2133599"/>
              <a:ext cx="1677870" cy="1207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800" b="1" dirty="0" err="1" smtClean="0">
                  <a:latin typeface="Calibri" charset="0"/>
                  <a:cs typeface="Arial" charset="0"/>
                </a:rPr>
                <a:t>Muon</a:t>
              </a:r>
              <a:r>
                <a:rPr lang="en-US" sz="1800" b="1" dirty="0" smtClean="0">
                  <a:latin typeface="Calibri" charset="0"/>
                  <a:cs typeface="Arial" charset="0"/>
                </a:rPr>
                <a:t> System </a:t>
              </a:r>
              <a:r>
                <a:rPr lang="en-US" sz="1800" b="1" dirty="0" err="1" smtClean="0">
                  <a:latin typeface="Calibri" charset="0"/>
                  <a:cs typeface="Arial" charset="0"/>
                </a:rPr>
                <a:t>Endcap</a:t>
              </a:r>
              <a:endParaRPr lang="en-US" sz="1800" b="1" dirty="0" smtClean="0">
                <a:latin typeface="Calibri" charset="0"/>
                <a:cs typeface="Arial" charset="0"/>
              </a:endParaRPr>
            </a:p>
            <a:p>
              <a:r>
                <a:rPr lang="en-US" sz="1800" b="1" dirty="0" smtClean="0">
                  <a:latin typeface="Calibri" charset="0"/>
                  <a:cs typeface="Arial" charset="0"/>
                </a:rPr>
                <a:t>(CSC+RPC</a:t>
              </a:r>
              <a:r>
                <a:rPr lang="en-US" sz="1800" b="1" dirty="0">
                  <a:latin typeface="Calibri" charset="0"/>
                  <a:cs typeface="Arial" charset="0"/>
                </a:rPr>
                <a:t>)</a:t>
              </a:r>
            </a:p>
            <a:p>
              <a:endParaRPr lang="en-US" sz="1400" b="1" dirty="0">
                <a:latin typeface="Calibri" charset="0"/>
                <a:cs typeface="Arial" charset="0"/>
              </a:endParaRPr>
            </a:p>
          </p:txBody>
        </p:sp>
        <p:sp>
          <p:nvSpPr>
            <p:cNvPr id="23" name="Rectangle 37"/>
            <p:cNvSpPr>
              <a:spLocks noChangeArrowheads="1"/>
            </p:cNvSpPr>
            <p:nvPr/>
          </p:nvSpPr>
          <p:spPr bwMode="auto">
            <a:xfrm>
              <a:off x="7620000" y="1524000"/>
              <a:ext cx="1053220" cy="319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  <a:latin typeface="Calibri" charset="0"/>
                  <a:cs typeface="Calibri" charset="0"/>
                </a:rPr>
                <a:t>IRON YOKE</a:t>
              </a:r>
            </a:p>
          </p:txBody>
        </p:sp>
        <p:cxnSp>
          <p:nvCxnSpPr>
            <p:cNvPr id="24" name="Straight Arrow Connector 38"/>
            <p:cNvCxnSpPr>
              <a:cxnSpLocks noChangeShapeType="1"/>
            </p:cNvCxnSpPr>
            <p:nvPr/>
          </p:nvCxnSpPr>
          <p:spPr bwMode="auto">
            <a:xfrm rot="10800000" flipV="1">
              <a:off x="5562600" y="1676400"/>
              <a:ext cx="2057400" cy="101917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Arrow Connector 42"/>
            <p:cNvCxnSpPr>
              <a:cxnSpLocks noChangeShapeType="1"/>
            </p:cNvCxnSpPr>
            <p:nvPr/>
          </p:nvCxnSpPr>
          <p:spPr bwMode="auto">
            <a:xfrm rot="10800000" flipV="1">
              <a:off x="6553200" y="1676400"/>
              <a:ext cx="1066800" cy="99060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3048000" y="990600"/>
              <a:ext cx="1371600" cy="319649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800" b="1" dirty="0" smtClean="0">
                  <a:latin typeface="Calibri" charset="0"/>
                  <a:cs typeface="Calibri" charset="0"/>
                </a:rPr>
                <a:t>3.8T </a:t>
              </a:r>
              <a:r>
                <a:rPr lang="en-US" sz="1800" b="1" dirty="0">
                  <a:latin typeface="Calibri" charset="0"/>
                  <a:cs typeface="Calibri" charset="0"/>
                </a:rPr>
                <a:t>Solenoid</a:t>
              </a:r>
            </a:p>
          </p:txBody>
        </p:sp>
        <p:cxnSp>
          <p:nvCxnSpPr>
            <p:cNvPr id="27" name="Straight Arrow Connector 49"/>
            <p:cNvCxnSpPr>
              <a:cxnSpLocks noChangeShapeType="1"/>
            </p:cNvCxnSpPr>
            <p:nvPr/>
          </p:nvCxnSpPr>
          <p:spPr bwMode="auto">
            <a:xfrm rot="5400000">
              <a:off x="3200400" y="1905000"/>
              <a:ext cx="1447800" cy="22860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8" name="Straight Connector 27"/>
          <p:cNvCxnSpPr/>
          <p:nvPr/>
        </p:nvCxnSpPr>
        <p:spPr bwMode="auto">
          <a:xfrm flipH="1">
            <a:off x="5867400" y="1981200"/>
            <a:ext cx="304800" cy="1828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>
            <a:off x="4495800" y="1905000"/>
            <a:ext cx="914400" cy="16764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3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Specialized detectors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closer 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94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4" descr="alice_technical_paper_ALICE-couleur-OK06_cut_na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83" r="9293"/>
          <a:stretch>
            <a:fillRect/>
          </a:stretch>
        </p:blipFill>
        <p:spPr bwMode="auto">
          <a:xfrm>
            <a:off x="910101" y="1078944"/>
            <a:ext cx="7128415" cy="51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29370" y="1108707"/>
            <a:ext cx="12459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m wide</a:t>
            </a:r>
          </a:p>
          <a:p>
            <a:r>
              <a:rPr lang="en-US" dirty="0" smtClean="0"/>
              <a:t>26 m long</a:t>
            </a:r>
          </a:p>
          <a:p>
            <a:r>
              <a:rPr lang="en-US" dirty="0" smtClean="0"/>
              <a:t>10000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482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facts about ALICE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sub-detectors!</a:t>
            </a:r>
          </a:p>
          <a:p>
            <a:r>
              <a:rPr lang="en-US" dirty="0" smtClean="0"/>
              <a:t>Design evolved with time and knowledge from running HI physics detectors</a:t>
            </a:r>
          </a:p>
          <a:p>
            <a:r>
              <a:rPr lang="en-US" dirty="0" smtClean="0"/>
              <a:t>Measurements from MeV to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Low material budget!</a:t>
            </a:r>
          </a:p>
          <a:p>
            <a:r>
              <a:rPr lang="en-US" dirty="0" smtClean="0"/>
              <a:t>Need of particle identification</a:t>
            </a:r>
          </a:p>
          <a:p>
            <a:r>
              <a:rPr lang="en-US" dirty="0" smtClean="0"/>
              <a:t>Need of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/>
              <a:t>tracking with a fancy </a:t>
            </a:r>
            <a:r>
              <a:rPr lang="en-US" dirty="0" smtClean="0"/>
              <a:t>ab</a:t>
            </a:r>
            <a:r>
              <a:rPr lang="en-US" dirty="0" smtClean="0"/>
              <a:t>sorber</a:t>
            </a:r>
            <a:endParaRPr lang="en-US" dirty="0" smtClean="0"/>
          </a:p>
          <a:p>
            <a:r>
              <a:rPr lang="en-US" dirty="0" smtClean="0"/>
              <a:t>Extremely light supporting structure for the detectors inside the 0.5 T magnet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76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15" descr="LHCb general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8948261" cy="4971256"/>
          </a:xfr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420060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facts about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110069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GB" dirty="0" smtClean="0"/>
              <a:t>B and D physics at the LHC are forward/backward</a:t>
            </a:r>
          </a:p>
          <a:p>
            <a:pPr lvl="1"/>
            <a:r>
              <a:rPr lang="en-GB" dirty="0" smtClean="0"/>
              <a:t>The interacting </a:t>
            </a:r>
            <a:r>
              <a:rPr lang="en-GB" dirty="0" err="1" smtClean="0"/>
              <a:t>partons</a:t>
            </a:r>
            <a:r>
              <a:rPr lang="en-GB" dirty="0" smtClean="0"/>
              <a:t> have different x</a:t>
            </a:r>
          </a:p>
          <a:p>
            <a:pPr lvl="1"/>
            <a:r>
              <a:rPr lang="en-GB" dirty="0" smtClean="0"/>
              <a:t>The produced       pair are boosted forward or backward, together</a:t>
            </a:r>
          </a:p>
          <a:p>
            <a:pPr lvl="2"/>
            <a:r>
              <a:rPr lang="en-GB" dirty="0" smtClean="0"/>
              <a:t>The detector can look only at one side, and get both b, very useful as we have both the signal b </a:t>
            </a:r>
            <a:r>
              <a:rPr lang="en-GB" u="sng" dirty="0" smtClean="0">
                <a:solidFill>
                  <a:srgbClr val="FF0000"/>
                </a:solidFill>
              </a:rPr>
              <a:t>and</a:t>
            </a:r>
            <a:r>
              <a:rPr lang="en-GB" dirty="0" smtClean="0"/>
              <a:t> the tagging b in the acceptance</a:t>
            </a:r>
          </a:p>
          <a:p>
            <a:endParaRPr lang="en-GB" dirty="0" smtClean="0"/>
          </a:p>
          <a:p>
            <a:r>
              <a:rPr lang="en-GB" dirty="0" smtClean="0"/>
              <a:t>Single arm spectrometer</a:t>
            </a:r>
          </a:p>
          <a:p>
            <a:pPr lvl="1"/>
            <a:r>
              <a:rPr lang="en-GB" dirty="0" smtClean="0"/>
              <a:t>Very good vertex detector</a:t>
            </a:r>
          </a:p>
          <a:p>
            <a:pPr lvl="1"/>
            <a:r>
              <a:rPr lang="en-GB" dirty="0" smtClean="0"/>
              <a:t>Dipole magnet for accurate </a:t>
            </a:r>
          </a:p>
          <a:p>
            <a:pPr lvl="1">
              <a:buFont typeface="Courier New" pitchFamily="49" charset="0"/>
              <a:buNone/>
            </a:pPr>
            <a:r>
              <a:rPr lang="en-GB" dirty="0" smtClean="0"/>
              <a:t>	momentum</a:t>
            </a:r>
            <a:r>
              <a:rPr lang="en-US" dirty="0" smtClean="0"/>
              <a:t> measurement</a:t>
            </a:r>
          </a:p>
          <a:p>
            <a:pPr lvl="1"/>
            <a:r>
              <a:rPr lang="en-GB" dirty="0" smtClean="0"/>
              <a:t>Good particle ID over a large </a:t>
            </a:r>
          </a:p>
          <a:p>
            <a:pPr lvl="1">
              <a:buFont typeface="Courier New" pitchFamily="49" charset="0"/>
              <a:buNone/>
            </a:pPr>
            <a:r>
              <a:rPr lang="en-GB" dirty="0" smtClean="0"/>
              <a:t>   momentum range</a:t>
            </a:r>
          </a:p>
          <a:p>
            <a:pPr lvl="1"/>
            <a:r>
              <a:rPr lang="en-GB" dirty="0" smtClean="0"/>
              <a:t>Should fit in an existing LEP cavern...</a:t>
            </a:r>
          </a:p>
          <a:p>
            <a:pPr lvl="1"/>
            <a:endParaRPr lang="en-GB" dirty="0" smtClean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4"/>
          <a:stretch>
            <a:fillRect/>
          </a:stretch>
        </p:blipFill>
        <p:spPr bwMode="auto">
          <a:xfrm>
            <a:off x="5364088" y="2887821"/>
            <a:ext cx="3298447" cy="346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826666"/>
              </p:ext>
            </p:extLst>
          </p:nvPr>
        </p:nvGraphicFramePr>
        <p:xfrm>
          <a:off x="2772966" y="1794437"/>
          <a:ext cx="243203" cy="282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Equation" r:id="rId4" imgW="203040" imgH="215640" progId="Equation.3">
                  <p:embed/>
                </p:oleObj>
              </mc:Choice>
              <mc:Fallback>
                <p:oleObj name="Equation" r:id="rId4" imgW="203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2966" y="1794437"/>
                        <a:ext cx="243203" cy="282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2817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typical </a:t>
            </a:r>
            <a:r>
              <a:rPr lang="en-US" dirty="0" err="1" smtClean="0"/>
              <a:t>LHCb</a:t>
            </a:r>
            <a:r>
              <a:rPr lang="en-US" dirty="0" smtClean="0"/>
              <a:t>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2" descr="C:\Documents and Settings\Ulrich Uwer\My Documents\LHCb\EventDisplay\PanoramixEventDisplay_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1268760"/>
            <a:ext cx="9147790" cy="497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4000" y="1180837"/>
            <a:ext cx="217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concept works!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detectors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closer 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01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 experiments and their sub-detectors</a:t>
            </a:r>
          </a:p>
          <a:p>
            <a:r>
              <a:rPr lang="en-US" dirty="0" smtClean="0"/>
              <a:t>The details: I had to make a choice</a:t>
            </a:r>
          </a:p>
          <a:p>
            <a:pPr lvl="1"/>
            <a:r>
              <a:rPr lang="en-US" dirty="0" smtClean="0"/>
              <a:t>Emphasis on vertex detectors and intermediate trackers</a:t>
            </a:r>
          </a:p>
          <a:p>
            <a:pPr lvl="1"/>
            <a:r>
              <a:rPr lang="en-US" dirty="0" smtClean="0"/>
              <a:t>Little on data acquisition and trigger, computing</a:t>
            </a:r>
          </a:p>
          <a:p>
            <a:pPr lvl="2"/>
            <a:r>
              <a:rPr lang="en-US" dirty="0" smtClean="0"/>
              <a:t>Extensive bonus material to cover some of these extremely important aspects</a:t>
            </a:r>
          </a:p>
          <a:p>
            <a:pPr lvl="1"/>
            <a:r>
              <a:rPr lang="en-US" dirty="0" smtClean="0"/>
              <a:t>Trying to show intriguing aspects. More classical performance in many talks in this conference</a:t>
            </a:r>
          </a:p>
          <a:p>
            <a:r>
              <a:rPr lang="en-US" dirty="0"/>
              <a:t>Chose to show a few physics results to illustrate how well the detectors are </a:t>
            </a:r>
            <a:r>
              <a:rPr lang="en-US" dirty="0" smtClean="0"/>
              <a:t>functioning</a:t>
            </a:r>
          </a:p>
          <a:p>
            <a:r>
              <a:rPr lang="en-US" dirty="0" smtClean="0"/>
              <a:t>Few words on future upgrades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What did not fit here you can be found in the Bonus Material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Forward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462" y="1234472"/>
            <a:ext cx="8420100" cy="217805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16262" y="3444272"/>
            <a:ext cx="1673225" cy="365125"/>
          </a:xfrm>
          <a:prstGeom prst="rect">
            <a:avLst/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600" b="1"/>
              <a:t>10.6 &lt; | </a:t>
            </a:r>
            <a:r>
              <a:rPr lang="el-GR" sz="1600" b="1">
                <a:cs typeface="Arial" charset="0"/>
              </a:rPr>
              <a:t>η</a:t>
            </a:r>
            <a:r>
              <a:rPr lang="en-US" sz="1600" b="1">
                <a:cs typeface="Arial" charset="0"/>
              </a:rPr>
              <a:t> | &lt; 13.5</a:t>
            </a:r>
            <a:endParaRPr lang="el-GR" sz="1600" b="1">
              <a:cs typeface="Arial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030862" y="3444272"/>
            <a:ext cx="998538" cy="365125"/>
          </a:xfrm>
          <a:prstGeom prst="rect">
            <a:avLst/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600" b="1"/>
              <a:t>| </a:t>
            </a:r>
            <a:r>
              <a:rPr lang="el-GR" sz="1600" b="1">
                <a:cs typeface="Arial" charset="0"/>
              </a:rPr>
              <a:t>η</a:t>
            </a:r>
            <a:r>
              <a:rPr lang="en-US" sz="1600" b="1">
                <a:cs typeface="Arial" charset="0"/>
              </a:rPr>
              <a:t> | &gt; 8.3</a:t>
            </a:r>
            <a:endParaRPr lang="el-GR" sz="1600" b="1">
              <a:cs typeface="Arial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316862" y="3444272"/>
            <a:ext cx="1470025" cy="365125"/>
          </a:xfrm>
          <a:prstGeom prst="rect">
            <a:avLst/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600" b="1"/>
              <a:t>5.6 &lt; | </a:t>
            </a:r>
            <a:r>
              <a:rPr lang="el-GR" sz="1600" b="1">
                <a:cs typeface="Arial" charset="0"/>
              </a:rPr>
              <a:t>η</a:t>
            </a:r>
            <a:r>
              <a:rPr lang="en-US" sz="1600" b="1">
                <a:cs typeface="Arial" charset="0"/>
              </a:rPr>
              <a:t> | &lt; 5.9</a:t>
            </a:r>
            <a:endParaRPr lang="el-GR" sz="1600" b="1">
              <a:cs typeface="Arial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450462" y="3444272"/>
            <a:ext cx="1470025" cy="365125"/>
          </a:xfrm>
          <a:prstGeom prst="rect">
            <a:avLst/>
          </a:prstGeom>
          <a:solidFill>
            <a:srgbClr val="FFFF00"/>
          </a:solidFill>
          <a:ln w="28575">
            <a:solidFill>
              <a:srgbClr val="D6009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600" b="1"/>
              <a:t>2.1 &lt; | </a:t>
            </a:r>
            <a:r>
              <a:rPr lang="el-GR" sz="1600" b="1">
                <a:cs typeface="Arial" charset="0"/>
              </a:rPr>
              <a:t>η</a:t>
            </a:r>
            <a:r>
              <a:rPr lang="en-US" sz="1600" b="1">
                <a:cs typeface="Arial" charset="0"/>
              </a:rPr>
              <a:t> | &lt; 3.8</a:t>
            </a:r>
            <a:endParaRPr lang="el-GR" sz="1600" b="1">
              <a:cs typeface="Arial" charset="0"/>
            </a:endParaRPr>
          </a:p>
        </p:txBody>
      </p:sp>
      <p:pic>
        <p:nvPicPr>
          <p:cNvPr id="14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462" y="3825272"/>
            <a:ext cx="6477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0462" y="3825272"/>
            <a:ext cx="1439863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9846" y="5899036"/>
            <a:ext cx="1443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SciFi</a:t>
            </a:r>
            <a:r>
              <a:rPr lang="en-US" dirty="0" smtClean="0"/>
              <a:t> tracker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396806" y="5879497"/>
            <a:ext cx="293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W+quartz</a:t>
            </a:r>
            <a:r>
              <a:rPr lang="en-US" dirty="0" smtClean="0"/>
              <a:t> rods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29032" y="5916105"/>
            <a:ext cx="1777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Cherenkov </a:t>
            </a:r>
            <a:r>
              <a:rPr lang="en-US" dirty="0" smtClean="0"/>
              <a:t>rad.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416086" y="5899036"/>
            <a:ext cx="1392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8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ALFA detector</a:t>
            </a:r>
            <a:endParaRPr lang="en-US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59" y="1776148"/>
            <a:ext cx="7305627" cy="2254282"/>
          </a:xfrm>
          <a:prstGeom prst="rect">
            <a:avLst/>
          </a:prstGeom>
          <a:noFill/>
          <a:ln w="9525">
            <a:noFill/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 descr="D:\CERN temp\Billeder\Installation shotdown end 2010\8th of december\SJ0814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135" y="2953514"/>
            <a:ext cx="2330190" cy="3079646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p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796332" y="3918424"/>
            <a:ext cx="1551333" cy="1577889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Přímá spojnice 11"/>
          <p:cNvCxnSpPr>
            <a:endCxn id="20" idx="0"/>
          </p:cNvCxnSpPr>
          <p:nvPr/>
        </p:nvCxnSpPr>
        <p:spPr>
          <a:xfrm flipH="1">
            <a:off x="4571998" y="4931029"/>
            <a:ext cx="2185566" cy="565284"/>
          </a:xfrm>
          <a:prstGeom prst="line">
            <a:avLst/>
          </a:prstGeom>
          <a:ln w="15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H="1">
            <a:off x="2996564" y="5660961"/>
            <a:ext cx="716592" cy="255094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28"/>
          <p:cNvCxnSpPr/>
          <p:nvPr/>
        </p:nvCxnSpPr>
        <p:spPr>
          <a:xfrm>
            <a:off x="3950994" y="1871878"/>
            <a:ext cx="0" cy="1005835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30"/>
          <p:cNvCxnSpPr/>
          <p:nvPr/>
        </p:nvCxnSpPr>
        <p:spPr>
          <a:xfrm>
            <a:off x="1265910" y="1490042"/>
            <a:ext cx="0" cy="1387672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>
          <a:xfrm>
            <a:off x="951027" y="1490042"/>
            <a:ext cx="0" cy="1321940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se šipkou 37"/>
          <p:cNvCxnSpPr/>
          <p:nvPr/>
        </p:nvCxnSpPr>
        <p:spPr>
          <a:xfrm>
            <a:off x="951027" y="2753554"/>
            <a:ext cx="307515" cy="0"/>
          </a:xfrm>
          <a:prstGeom prst="straightConnector1">
            <a:avLst/>
          </a:prstGeom>
          <a:ln>
            <a:prstDash val="solid"/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/>
          <p:cNvCxnSpPr/>
          <p:nvPr/>
        </p:nvCxnSpPr>
        <p:spPr>
          <a:xfrm>
            <a:off x="1258543" y="2753554"/>
            <a:ext cx="2692452" cy="0"/>
          </a:xfrm>
          <a:prstGeom prst="straightConnector1">
            <a:avLst/>
          </a:prstGeom>
          <a:ln>
            <a:prstDash val="solid"/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ovéPole 41"/>
          <p:cNvSpPr txBox="1"/>
          <p:nvPr/>
        </p:nvSpPr>
        <p:spPr>
          <a:xfrm>
            <a:off x="879163" y="2760770"/>
            <a:ext cx="465978" cy="35104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cs-CZ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2020918" y="2758071"/>
            <a:ext cx="851734" cy="35104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~ 237m</a:t>
            </a:r>
            <a:endParaRPr lang="cs-CZ" dirty="0"/>
          </a:p>
        </p:txBody>
      </p:sp>
      <p:cxnSp>
        <p:nvCxnSpPr>
          <p:cNvPr id="3" name="Přímá spojnice 2"/>
          <p:cNvCxnSpPr/>
          <p:nvPr/>
        </p:nvCxnSpPr>
        <p:spPr>
          <a:xfrm flipH="1">
            <a:off x="6390491" y="2159000"/>
            <a:ext cx="614047" cy="797562"/>
          </a:xfrm>
          <a:prstGeom prst="line">
            <a:avLst/>
          </a:prstGeom>
          <a:ln w="15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7115612" y="2159000"/>
            <a:ext cx="1582713" cy="797562"/>
          </a:xfrm>
          <a:prstGeom prst="line">
            <a:avLst/>
          </a:prstGeom>
          <a:ln w="15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>
            <a:endCxn id="20" idx="2"/>
          </p:cNvCxnSpPr>
          <p:nvPr/>
        </p:nvCxnSpPr>
        <p:spPr>
          <a:xfrm flipH="1" flipV="1">
            <a:off x="4571998" y="3918424"/>
            <a:ext cx="2130648" cy="687320"/>
          </a:xfrm>
          <a:prstGeom prst="line">
            <a:avLst/>
          </a:prstGeom>
          <a:ln w="15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24" descr="D:\CERN temp\Meetings\ATLAS week February 2011\Detector from front.t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796" y="3846840"/>
            <a:ext cx="2453951" cy="2430336"/>
          </a:xfrm>
          <a:prstGeom prst="rect">
            <a:avLst/>
          </a:prstGeom>
          <a:noFill/>
          <a:ln>
            <a:noFill/>
            <a:prstDash val="solid"/>
          </a:ln>
        </p:spPr>
      </p:pic>
      <p:sp>
        <p:nvSpPr>
          <p:cNvPr id="63" name="TextovéPole 62"/>
          <p:cNvSpPr txBox="1"/>
          <p:nvPr/>
        </p:nvSpPr>
        <p:spPr>
          <a:xfrm>
            <a:off x="161906" y="3366129"/>
            <a:ext cx="1578242" cy="55581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left &amp; right</a:t>
            </a:r>
          </a:p>
          <a:p>
            <a:r>
              <a:rPr lang="en-US" sz="1600" dirty="0" smtClean="0"/>
              <a:t>overlap detectors</a:t>
            </a:r>
            <a:endParaRPr lang="cs-CZ" sz="1600" dirty="0"/>
          </a:p>
        </p:txBody>
      </p:sp>
      <p:sp>
        <p:nvSpPr>
          <p:cNvPr id="65" name="TextovéPole 64"/>
          <p:cNvSpPr txBox="1"/>
          <p:nvPr/>
        </p:nvSpPr>
        <p:spPr>
          <a:xfrm>
            <a:off x="4775953" y="5578702"/>
            <a:ext cx="1051218" cy="32179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Roman Pot</a:t>
            </a:r>
            <a:endParaRPr lang="cs-CZ" sz="1600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161906" y="4455011"/>
            <a:ext cx="1303142" cy="32179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m</a:t>
            </a:r>
            <a:r>
              <a:rPr lang="en-US" sz="1600" dirty="0" smtClean="0"/>
              <a:t>ain detector</a:t>
            </a:r>
            <a:endParaRPr lang="cs-CZ" sz="1600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7115612" y="2668112"/>
            <a:ext cx="725402" cy="32179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station</a:t>
            </a:r>
            <a:endParaRPr lang="cs-CZ" sz="1600" dirty="0"/>
          </a:p>
        </p:txBody>
      </p:sp>
      <p:cxnSp>
        <p:nvCxnSpPr>
          <p:cNvPr id="11279" name="Přímá spojnice se šipkou 11278"/>
          <p:cNvCxnSpPr>
            <a:stCxn id="66" idx="3"/>
          </p:cNvCxnSpPr>
          <p:nvPr/>
        </p:nvCxnSpPr>
        <p:spPr>
          <a:xfrm flipV="1">
            <a:off x="1465048" y="4315782"/>
            <a:ext cx="625724" cy="300124"/>
          </a:xfrm>
          <a:prstGeom prst="straightConnector1">
            <a:avLst/>
          </a:prstGeom>
          <a:ln w="254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Přímá spojnice se šipkou 82"/>
          <p:cNvCxnSpPr>
            <a:stCxn id="63" idx="3"/>
          </p:cNvCxnSpPr>
          <p:nvPr/>
        </p:nvCxnSpPr>
        <p:spPr>
          <a:xfrm>
            <a:off x="1740148" y="3644038"/>
            <a:ext cx="578478" cy="322525"/>
          </a:xfrm>
          <a:prstGeom prst="straightConnector1">
            <a:avLst/>
          </a:prstGeom>
          <a:ln w="254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Přímá spojnice se šipkou 87"/>
          <p:cNvCxnSpPr>
            <a:stCxn id="63" idx="3"/>
          </p:cNvCxnSpPr>
          <p:nvPr/>
        </p:nvCxnSpPr>
        <p:spPr>
          <a:xfrm>
            <a:off x="1740148" y="3644038"/>
            <a:ext cx="112300" cy="405365"/>
          </a:xfrm>
          <a:prstGeom prst="straightConnector1">
            <a:avLst/>
          </a:prstGeom>
          <a:ln w="2540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Přímá spojnice 120"/>
          <p:cNvCxnSpPr/>
          <p:nvPr/>
        </p:nvCxnSpPr>
        <p:spPr>
          <a:xfrm>
            <a:off x="2318626" y="4791000"/>
            <a:ext cx="1477705" cy="422671"/>
          </a:xfrm>
          <a:prstGeom prst="line">
            <a:avLst/>
          </a:prstGeom>
          <a:ln w="15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Přímá spojnice 123"/>
          <p:cNvCxnSpPr/>
          <p:nvPr/>
        </p:nvCxnSpPr>
        <p:spPr>
          <a:xfrm flipV="1">
            <a:off x="2020918" y="5301127"/>
            <a:ext cx="3142289" cy="614930"/>
          </a:xfrm>
          <a:prstGeom prst="line">
            <a:avLst/>
          </a:prstGeom>
          <a:ln w="158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délník 24"/>
          <p:cNvSpPr/>
          <p:nvPr/>
        </p:nvSpPr>
        <p:spPr>
          <a:xfrm>
            <a:off x="363086" y="1003765"/>
            <a:ext cx="7301999" cy="73866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s</a:t>
            </a:r>
            <a:r>
              <a:rPr lang="en-US" sz="1400" dirty="0" smtClean="0">
                <a:solidFill>
                  <a:srgbClr val="002060"/>
                </a:solidFill>
              </a:rPr>
              <a:t>ystem – </a:t>
            </a:r>
            <a:r>
              <a:rPr lang="en-US" sz="1400" dirty="0">
                <a:solidFill>
                  <a:srgbClr val="002060"/>
                </a:solidFill>
              </a:rPr>
              <a:t>4 </a:t>
            </a:r>
            <a:r>
              <a:rPr lang="en-US" sz="1400" dirty="0" smtClean="0">
                <a:solidFill>
                  <a:srgbClr val="002060"/>
                </a:solidFill>
              </a:rPr>
              <a:t>stations,  2 (A-side) + 2 (C-side) 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each station – 2 Roman </a:t>
            </a:r>
            <a:r>
              <a:rPr lang="en-US" sz="1400" dirty="0">
                <a:solidFill>
                  <a:srgbClr val="002060"/>
                </a:solidFill>
              </a:rPr>
              <a:t>P</a:t>
            </a:r>
            <a:r>
              <a:rPr lang="en-US" sz="1400" dirty="0" smtClean="0">
                <a:solidFill>
                  <a:srgbClr val="002060"/>
                </a:solidFill>
              </a:rPr>
              <a:t>ots approaching the beam vertically – from below and above 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1 main detector and 2 </a:t>
            </a:r>
            <a:r>
              <a:rPr lang="en-US" sz="1400" dirty="0">
                <a:solidFill>
                  <a:srgbClr val="002060"/>
                </a:solidFill>
              </a:rPr>
              <a:t>overlap </a:t>
            </a:r>
            <a:r>
              <a:rPr lang="en-US" sz="1400" dirty="0" smtClean="0">
                <a:solidFill>
                  <a:srgbClr val="002060"/>
                </a:solidFill>
              </a:rPr>
              <a:t>detectors in </a:t>
            </a:r>
            <a:r>
              <a:rPr lang="en-US" sz="1400" dirty="0">
                <a:solidFill>
                  <a:srgbClr val="002060"/>
                </a:solidFill>
              </a:rPr>
              <a:t>each </a:t>
            </a:r>
            <a:r>
              <a:rPr lang="en-US" sz="1400" dirty="0" smtClean="0">
                <a:solidFill>
                  <a:srgbClr val="002060"/>
                </a:solidFill>
              </a:rPr>
              <a:t>Roman Pot; </a:t>
            </a:r>
            <a:r>
              <a:rPr lang="en-US" sz="1400" dirty="0">
                <a:solidFill>
                  <a:srgbClr val="002060"/>
                </a:solidFill>
              </a:rPr>
              <a:t>tracker-type </a:t>
            </a:r>
            <a:r>
              <a:rPr lang="en-US" sz="1400" dirty="0" smtClean="0">
                <a:solidFill>
                  <a:srgbClr val="002060"/>
                </a:solidFill>
              </a:rPr>
              <a:t>detectors  </a:t>
            </a:r>
          </a:p>
        </p:txBody>
      </p: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>
          <a:xfrm>
            <a:off x="4474309" y="6356350"/>
            <a:ext cx="3975014" cy="365125"/>
          </a:xfrm>
        </p:spPr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815144" cy="365125"/>
          </a:xfrm>
        </p:spPr>
        <p:txBody>
          <a:bodyPr/>
          <a:lstStyle/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2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4b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09" y="1849654"/>
            <a:ext cx="3482447" cy="45066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ALFA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4615"/>
            <a:ext cx="8229600" cy="909616"/>
          </a:xfrm>
        </p:spPr>
        <p:txBody>
          <a:bodyPr/>
          <a:lstStyle/>
          <a:p>
            <a:r>
              <a:rPr lang="en-US" dirty="0" smtClean="0"/>
              <a:t>Results from data taking at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90 m optics, detectors at 10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from the beam (~ 7 mm)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2a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16" y="2078778"/>
            <a:ext cx="3581400" cy="408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565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7" name="Group 1051"/>
          <p:cNvGrpSpPr>
            <a:grpSpLocks/>
          </p:cNvGrpSpPr>
          <p:nvPr/>
        </p:nvGrpSpPr>
        <p:grpSpPr bwMode="auto">
          <a:xfrm>
            <a:off x="925528" y="973762"/>
            <a:ext cx="6939942" cy="4997450"/>
            <a:chOff x="480" y="588"/>
            <a:chExt cx="4765" cy="3390"/>
          </a:xfrm>
        </p:grpSpPr>
        <p:sp>
          <p:nvSpPr>
            <p:cNvPr id="8" name="Rectangle 1031"/>
            <p:cNvSpPr>
              <a:spLocks noChangeArrowheads="1"/>
            </p:cNvSpPr>
            <p:nvPr/>
          </p:nvSpPr>
          <p:spPr bwMode="auto">
            <a:xfrm>
              <a:off x="1872" y="3466"/>
              <a:ext cx="206" cy="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032"/>
            <p:cNvSpPr>
              <a:spLocks noChangeArrowheads="1"/>
            </p:cNvSpPr>
            <p:nvPr/>
          </p:nvSpPr>
          <p:spPr bwMode="auto">
            <a:xfrm>
              <a:off x="2200" y="3557"/>
              <a:ext cx="206" cy="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1033"/>
            <p:cNvSpPr>
              <a:spLocks noChangeArrowheads="1"/>
            </p:cNvSpPr>
            <p:nvPr/>
          </p:nvSpPr>
          <p:spPr bwMode="auto">
            <a:xfrm>
              <a:off x="2692" y="3657"/>
              <a:ext cx="204" cy="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1034"/>
            <p:cNvSpPr txBox="1">
              <a:spLocks noChangeArrowheads="1"/>
            </p:cNvSpPr>
            <p:nvPr/>
          </p:nvSpPr>
          <p:spPr bwMode="auto">
            <a:xfrm>
              <a:off x="3312" y="2908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GB">
                <a:latin typeface="Symbol" pitchFamily="18" charset="2"/>
                <a:ea typeface="ヒラギノ角ゴ Pro W3" charset="-128"/>
              </a:endParaRPr>
            </a:p>
          </p:txBody>
        </p:sp>
        <p:graphicFrame>
          <p:nvGraphicFramePr>
            <p:cNvPr id="12" name="Object 2"/>
            <p:cNvGraphicFramePr>
              <a:graphicFrameLocks noChangeAspect="1"/>
            </p:cNvGraphicFramePr>
            <p:nvPr/>
          </p:nvGraphicFramePr>
          <p:xfrm>
            <a:off x="589" y="608"/>
            <a:ext cx="4656" cy="18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27" name="Photo Editor Photo" r:id="rId3" imgW="11209524" imgH="4734586" progId="">
                    <p:embed/>
                  </p:oleObj>
                </mc:Choice>
                <mc:Fallback>
                  <p:oleObj name="Photo Editor Photo" r:id="rId3" imgW="11209524" imgH="47345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" y="608"/>
                          <a:ext cx="4656" cy="18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037"/>
            <p:cNvSpPr txBox="1">
              <a:spLocks noChangeArrowheads="1"/>
            </p:cNvSpPr>
            <p:nvPr/>
          </p:nvSpPr>
          <p:spPr bwMode="auto">
            <a:xfrm>
              <a:off x="2762" y="2390"/>
              <a:ext cx="44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600">
                  <a:latin typeface="Times New Roman" pitchFamily="18" charset="0"/>
                  <a:ea typeface="ヒラギノ角ゴ Pro W3" charset="-128"/>
                </a:rPr>
                <a:t>~14 m</a:t>
              </a:r>
              <a:endParaRPr lang="it-IT" sz="1600">
                <a:latin typeface="Times New Roman" pitchFamily="18" charset="0"/>
                <a:ea typeface="ヒラギノ角ゴ Pro W3" charset="-128"/>
              </a:endParaRPr>
            </a:p>
          </p:txBody>
        </p:sp>
        <p:sp>
          <p:nvSpPr>
            <p:cNvPr id="14" name="Text Box 1038"/>
            <p:cNvSpPr txBox="1">
              <a:spLocks noChangeArrowheads="1"/>
            </p:cNvSpPr>
            <p:nvPr/>
          </p:nvSpPr>
          <p:spPr bwMode="auto">
            <a:xfrm>
              <a:off x="978" y="961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CMS</a:t>
              </a:r>
              <a:endPara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ヒラギノ角ゴ Pro W3" charset="-128"/>
              </a:endParaRPr>
            </a:p>
          </p:txBody>
        </p:sp>
        <p:sp>
          <p:nvSpPr>
            <p:cNvPr id="15" name="Text Box 1039"/>
            <p:cNvSpPr txBox="1">
              <a:spLocks noChangeArrowheads="1"/>
            </p:cNvSpPr>
            <p:nvPr/>
          </p:nvSpPr>
          <p:spPr bwMode="auto">
            <a:xfrm>
              <a:off x="3028" y="849"/>
              <a:ext cx="2046" cy="49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ea typeface="ヒラギノ角ゴ Pro W3" charset="-128"/>
                </a:rPr>
                <a:t>T1:</a:t>
              </a:r>
              <a:r>
                <a:rPr lang="en-US" sz="1800">
                  <a:latin typeface="Symbol" pitchFamily="18" charset="2"/>
                  <a:ea typeface="ヒラギノ角ゴ Pro W3" charset="-128"/>
                </a:rPr>
                <a:t> </a:t>
              </a:r>
              <a:r>
                <a:rPr lang="en-US" sz="1800">
                  <a:ea typeface="ヒラギノ角ゴ Pro W3" charset="-128"/>
                </a:rPr>
                <a:t>3.1 &lt;</a:t>
              </a:r>
              <a:r>
                <a:rPr lang="en-US" sz="1800">
                  <a:latin typeface="Symbol" pitchFamily="18" charset="2"/>
                  <a:ea typeface="ヒラギノ角ゴ Pro W3" charset="-128"/>
                </a:rPr>
                <a:t> |h| </a:t>
              </a:r>
              <a:r>
                <a:rPr lang="en-US" sz="1800">
                  <a:ea typeface="ヒラギノ角ゴ Pro W3" charset="-128"/>
                </a:rPr>
                <a:t>&lt; 4.7</a:t>
              </a:r>
            </a:p>
            <a:p>
              <a:pPr>
                <a:spcBef>
                  <a:spcPct val="50000"/>
                </a:spcBef>
              </a:pPr>
              <a:r>
                <a:rPr lang="en-US" sz="1800">
                  <a:ea typeface="ヒラギノ角ゴ Pro W3" charset="-128"/>
                </a:rPr>
                <a:t>T2: 5.3 &lt; </a:t>
              </a:r>
              <a:r>
                <a:rPr lang="en-US" sz="1800">
                  <a:latin typeface="Symbol" pitchFamily="18" charset="2"/>
                  <a:ea typeface="ヒラギノ角ゴ Pro W3" charset="-128"/>
                </a:rPr>
                <a:t>|h|</a:t>
              </a:r>
              <a:r>
                <a:rPr lang="en-US" sz="1800">
                  <a:ea typeface="ヒラギノ角ゴ Pro W3" charset="-128"/>
                </a:rPr>
                <a:t> &lt; 6.5</a:t>
              </a:r>
            </a:p>
          </p:txBody>
        </p:sp>
        <p:sp>
          <p:nvSpPr>
            <p:cNvPr id="16" name="Line 1040"/>
            <p:cNvSpPr>
              <a:spLocks noChangeShapeType="1"/>
            </p:cNvSpPr>
            <p:nvPr/>
          </p:nvSpPr>
          <p:spPr bwMode="auto">
            <a:xfrm>
              <a:off x="633" y="2404"/>
              <a:ext cx="211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1041"/>
            <p:cNvSpPr txBox="1">
              <a:spLocks noChangeArrowheads="1"/>
            </p:cNvSpPr>
            <p:nvPr/>
          </p:nvSpPr>
          <p:spPr bwMode="auto">
            <a:xfrm>
              <a:off x="1343" y="2233"/>
              <a:ext cx="4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600">
                  <a:latin typeface="Times New Roman" pitchFamily="18" charset="0"/>
                  <a:ea typeface="ヒラギノ角ゴ Pro W3" charset="-128"/>
                </a:rPr>
                <a:t>10.5 m</a:t>
              </a:r>
              <a:endParaRPr lang="it-IT" sz="1600">
                <a:latin typeface="Times New Roman" pitchFamily="18" charset="0"/>
                <a:ea typeface="ヒラギノ角ゴ Pro W3" charset="-128"/>
              </a:endParaRPr>
            </a:p>
          </p:txBody>
        </p:sp>
        <p:sp>
          <p:nvSpPr>
            <p:cNvPr id="18" name="Line 1042"/>
            <p:cNvSpPr>
              <a:spLocks noChangeShapeType="1"/>
            </p:cNvSpPr>
            <p:nvPr/>
          </p:nvSpPr>
          <p:spPr bwMode="auto">
            <a:xfrm>
              <a:off x="633" y="2575"/>
              <a:ext cx="27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1043"/>
            <p:cNvSpPr txBox="1">
              <a:spLocks noChangeArrowheads="1"/>
            </p:cNvSpPr>
            <p:nvPr/>
          </p:nvSpPr>
          <p:spPr bwMode="auto">
            <a:xfrm>
              <a:off x="2311" y="2170"/>
              <a:ext cx="304" cy="2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 eaLnBrk="1" hangingPunct="1"/>
              <a:r>
                <a:rPr lang="en-US" sz="240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T1</a:t>
              </a:r>
            </a:p>
          </p:txBody>
        </p:sp>
        <p:sp>
          <p:nvSpPr>
            <p:cNvPr id="20" name="Text Box 1044"/>
            <p:cNvSpPr txBox="1">
              <a:spLocks noChangeArrowheads="1"/>
            </p:cNvSpPr>
            <p:nvPr/>
          </p:nvSpPr>
          <p:spPr bwMode="auto">
            <a:xfrm>
              <a:off x="3137" y="2250"/>
              <a:ext cx="303" cy="2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 eaLnBrk="1" hangingPunct="1"/>
              <a:r>
                <a:rPr lang="en-US" sz="240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T2</a:t>
              </a:r>
            </a:p>
          </p:txBody>
        </p:sp>
        <p:sp>
          <p:nvSpPr>
            <p:cNvPr id="21" name="Text Box 1045"/>
            <p:cNvSpPr txBox="1">
              <a:spLocks noChangeArrowheads="1"/>
            </p:cNvSpPr>
            <p:nvPr/>
          </p:nvSpPr>
          <p:spPr bwMode="auto">
            <a:xfrm>
              <a:off x="2929" y="1891"/>
              <a:ext cx="24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1" hangingPunct="1"/>
              <a:r>
                <a:rPr lang="en-US" sz="1200">
                  <a:latin typeface="Times New Roman" pitchFamily="18" charset="0"/>
                  <a:ea typeface="ヒラギノ角ゴ Pro W3" charset="-128"/>
                </a:rPr>
                <a:t>HF</a:t>
              </a:r>
            </a:p>
          </p:txBody>
        </p:sp>
        <p:sp>
          <p:nvSpPr>
            <p:cNvPr id="22" name="Text Box 1046"/>
            <p:cNvSpPr txBox="1">
              <a:spLocks noChangeArrowheads="1"/>
            </p:cNvSpPr>
            <p:nvPr/>
          </p:nvSpPr>
          <p:spPr bwMode="auto">
            <a:xfrm>
              <a:off x="2991" y="588"/>
              <a:ext cx="15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Inelastic Telescopes:</a:t>
              </a:r>
            </a:p>
          </p:txBody>
        </p:sp>
        <p:pic>
          <p:nvPicPr>
            <p:cNvPr id="23" name="Picture 1047" descr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8" y="2832"/>
              <a:ext cx="4643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1048"/>
            <p:cNvSpPr txBox="1">
              <a:spLocks noChangeArrowheads="1"/>
            </p:cNvSpPr>
            <p:nvPr/>
          </p:nvSpPr>
          <p:spPr bwMode="auto">
            <a:xfrm>
              <a:off x="480" y="2736"/>
              <a:ext cx="10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Roman Pots:</a:t>
              </a:r>
            </a:p>
          </p:txBody>
        </p:sp>
        <p:sp>
          <p:nvSpPr>
            <p:cNvPr id="25" name="Text Box 1049"/>
            <p:cNvSpPr txBox="1">
              <a:spLocks noChangeArrowheads="1"/>
            </p:cNvSpPr>
            <p:nvPr/>
          </p:nvSpPr>
          <p:spPr bwMode="auto">
            <a:xfrm>
              <a:off x="4362" y="2761"/>
              <a:ext cx="604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2400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RPs220</a:t>
              </a:r>
              <a:endParaRPr lang="en-US" sz="2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ヒラギノ角ゴ Pro W3" charset="-128"/>
              </a:endParaRPr>
            </a:p>
          </p:txBody>
        </p:sp>
        <p:sp>
          <p:nvSpPr>
            <p:cNvPr id="26" name="Text Box 1050"/>
            <p:cNvSpPr txBox="1">
              <a:spLocks noChangeArrowheads="1"/>
            </p:cNvSpPr>
            <p:nvPr/>
          </p:nvSpPr>
          <p:spPr bwMode="auto">
            <a:xfrm>
              <a:off x="3023" y="2756"/>
              <a:ext cx="604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2400" dirty="0" smtClean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ヒラギノ角ゴ Pro W3" charset="-128"/>
                </a:rPr>
                <a:t>RPs147</a:t>
              </a:r>
              <a:endParaRPr lang="en-US" sz="2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ヒラギノ角ゴ Pro W3" charset="-128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084580" y="5838985"/>
            <a:ext cx="4758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Same scheme on both sides of IP5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688385" y="1342306"/>
            <a:ext cx="1190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T1: CSCs</a:t>
            </a:r>
          </a:p>
          <a:p>
            <a:r>
              <a:rPr lang="en-US" dirty="0" smtClean="0"/>
              <a:t>T2: GEMs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79154" y="4943231"/>
            <a:ext cx="99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 strips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83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TOTEM: Elastic </a:t>
            </a:r>
            <a:r>
              <a:rPr lang="en-US" dirty="0" err="1" smtClean="0"/>
              <a:t>pp</a:t>
            </a:r>
            <a:r>
              <a:rPr lang="en-US" dirty="0" smtClean="0"/>
              <a:t> scattering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2839" y="5888889"/>
            <a:ext cx="3695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TOTEM Note: CERN-PH-EP-2011-101</a:t>
            </a:r>
            <a:endParaRPr lang="en-US" sz="1600" b="1" dirty="0"/>
          </a:p>
        </p:txBody>
      </p:sp>
      <p:pic>
        <p:nvPicPr>
          <p:cNvPr id="9" name="Picture 8" descr="Screen Shot 2011-09-12 at 6.37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0" y="1059709"/>
            <a:ext cx="4941079" cy="5167734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832815" y="1074615"/>
            <a:ext cx="4195767" cy="5051548"/>
          </a:xfrm>
        </p:spPr>
        <p:txBody>
          <a:bodyPr/>
          <a:lstStyle/>
          <a:p>
            <a:r>
              <a:rPr lang="en-US" dirty="0" smtClean="0"/>
              <a:t>Differential cross section for </a:t>
            </a:r>
            <a:r>
              <a:rPr lang="en-US" dirty="0" err="1" smtClean="0"/>
              <a:t>pp</a:t>
            </a:r>
            <a:r>
              <a:rPr lang="en-US" dirty="0" smtClean="0"/>
              <a:t> scattering</a:t>
            </a:r>
          </a:p>
          <a:p>
            <a:r>
              <a:rPr lang="en-US" dirty="0" smtClean="0"/>
              <a:t>Confirmed the move of the diffractive dip at increasing √s</a:t>
            </a:r>
          </a:p>
          <a:p>
            <a:pPr lvl="1"/>
            <a:r>
              <a:rPr lang="en-US" dirty="0" smtClean="0"/>
              <a:t>First look at </a:t>
            </a:r>
            <a:r>
              <a:rPr lang="en-US" dirty="0" err="1" smtClean="0"/>
              <a:t>pp</a:t>
            </a:r>
            <a:r>
              <a:rPr lang="en-US" dirty="0" smtClean="0"/>
              <a:t> since ISR time</a:t>
            </a:r>
          </a:p>
          <a:p>
            <a:pPr lvl="1"/>
            <a:r>
              <a:rPr lang="en-US" dirty="0" smtClean="0"/>
              <a:t>B increases in </a:t>
            </a:r>
            <a:r>
              <a:rPr lang="en-US" dirty="0" err="1" smtClean="0"/>
              <a:t>exp</a:t>
            </a:r>
            <a:r>
              <a:rPr lang="en-US" dirty="0" smtClean="0"/>
              <a:t>(-</a:t>
            </a:r>
            <a:r>
              <a:rPr lang="en-US" dirty="0" err="1" smtClean="0"/>
              <a:t>B|t</a:t>
            </a:r>
            <a:r>
              <a:rPr lang="en-US" dirty="0" smtClean="0"/>
              <a:t>|)</a:t>
            </a:r>
          </a:p>
          <a:p>
            <a:pPr lvl="1"/>
            <a:r>
              <a:rPr lang="en-US" dirty="0" smtClean="0"/>
              <a:t>Power law confirmed for higher t</a:t>
            </a:r>
          </a:p>
          <a:p>
            <a:r>
              <a:rPr lang="en-US" dirty="0" smtClean="0"/>
              <a:t>Higher the t: deeper the look inside the proton</a:t>
            </a:r>
          </a:p>
          <a:p>
            <a:r>
              <a:rPr lang="en-US" dirty="0" smtClean="0"/>
              <a:t>It differs from models</a:t>
            </a:r>
          </a:p>
          <a:p>
            <a:pPr lvl="1"/>
            <a:r>
              <a:rPr lang="en-US" dirty="0" smtClean="0"/>
              <a:t>Getting really interesting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3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4615"/>
            <a:ext cx="3792414" cy="281353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 sampling shower calorimeters (44 X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and 1.7</a:t>
            </a:r>
            <a:r>
              <a:rPr lang="en-US" sz="1800" dirty="0" smtClean="0">
                <a:latin typeface="Symbol" charset="2"/>
                <a:cs typeface="Symbol" charset="2"/>
              </a:rPr>
              <a:t> l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At ± 140 m from IP1 in TAN absorbers, only neutral particles</a:t>
            </a:r>
          </a:p>
          <a:p>
            <a:r>
              <a:rPr lang="en-US" sz="1800" dirty="0" smtClean="0"/>
              <a:t>Tungsten and scintillator layers</a:t>
            </a:r>
          </a:p>
          <a:p>
            <a:r>
              <a:rPr lang="en-US" sz="1800" dirty="0" smtClean="0"/>
              <a:t>Position sensitive layers</a:t>
            </a:r>
          </a:p>
          <a:p>
            <a:pPr lvl="1"/>
            <a:r>
              <a:rPr lang="en-US" sz="1000" dirty="0" smtClean="0"/>
              <a:t>Scintillating fibers with MAPMT readout on one side and Si sensors on the other</a:t>
            </a:r>
            <a:endParaRPr lang="en-US" sz="1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Screen Shot 2011-09-01 at 8.46.1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614" y="988363"/>
            <a:ext cx="4894385" cy="3030992"/>
          </a:xfrm>
          <a:prstGeom prst="rect">
            <a:avLst/>
          </a:prstGeom>
        </p:spPr>
      </p:pic>
      <p:pic>
        <p:nvPicPr>
          <p:cNvPr id="8" name="Picture 7" descr="Screen Shot 2011-09-01 at 8.52.2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3103"/>
            <a:ext cx="3502327" cy="2320768"/>
          </a:xfrm>
          <a:prstGeom prst="rect">
            <a:avLst/>
          </a:prstGeom>
        </p:spPr>
      </p:pic>
      <p:pic>
        <p:nvPicPr>
          <p:cNvPr id="9" name="Picture 8" descr="Screen Shot 2011-09-01 at 8.52.4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287" y="4003104"/>
            <a:ext cx="3102251" cy="232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5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detectors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lot of Silicon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47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detectors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Silicon has been the choice of the experiments</a:t>
            </a:r>
          </a:p>
          <a:p>
            <a:r>
              <a:rPr lang="en-US" dirty="0" smtClean="0"/>
              <a:t>Large pixel detectors are used in ALICE, ATLAS, CMS</a:t>
            </a:r>
          </a:p>
          <a:p>
            <a:r>
              <a:rPr lang="en-US" dirty="0" smtClean="0"/>
              <a:t>A strip detector is used by </a:t>
            </a:r>
            <a:r>
              <a:rPr lang="en-US" dirty="0" err="1" smtClean="0"/>
              <a:t>LHCb</a:t>
            </a:r>
            <a:r>
              <a:rPr lang="en-US" dirty="0" smtClean="0"/>
              <a:t>: the Vertex </a:t>
            </a:r>
            <a:r>
              <a:rPr lang="en-US" dirty="0" err="1" smtClean="0"/>
              <a:t>LOcator</a:t>
            </a:r>
            <a:endParaRPr lang="en-US" dirty="0" smtClean="0"/>
          </a:p>
          <a:p>
            <a:r>
              <a:rPr lang="en-US" dirty="0" smtClean="0"/>
              <a:t>Silicon strip layers are deployed at larger radii</a:t>
            </a:r>
          </a:p>
          <a:p>
            <a:pPr lvl="1"/>
            <a:r>
              <a:rPr lang="en-US" dirty="0" smtClean="0"/>
              <a:t>ATLAS uses a straw-tubes tracker as intermediate tracker before </a:t>
            </a:r>
            <a:r>
              <a:rPr lang="en-US" dirty="0" err="1" smtClean="0"/>
              <a:t>calorimetry</a:t>
            </a:r>
            <a:endParaRPr lang="en-US" dirty="0" smtClean="0"/>
          </a:p>
          <a:p>
            <a:r>
              <a:rPr lang="en-US" dirty="0" smtClean="0"/>
              <a:t>Concentrating on Pixel: hybrid pixels for all</a:t>
            </a:r>
          </a:p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Radius for the innermost layer and radii of the rest</a:t>
            </a:r>
          </a:p>
          <a:p>
            <a:pPr lvl="1"/>
            <a:r>
              <a:rPr lang="en-US" dirty="0" smtClean="0"/>
              <a:t>Number of layers</a:t>
            </a:r>
          </a:p>
          <a:p>
            <a:pPr lvl="1"/>
            <a:r>
              <a:rPr lang="en-US" dirty="0" smtClean="0"/>
              <a:t>Readout electronics</a:t>
            </a:r>
          </a:p>
          <a:p>
            <a:pPr lvl="1"/>
            <a:r>
              <a:rPr lang="en-US" dirty="0" smtClean="0"/>
              <a:t>Granularity</a:t>
            </a:r>
          </a:p>
          <a:p>
            <a:pPr lvl="1"/>
            <a:r>
              <a:rPr lang="en-US" dirty="0" smtClean="0"/>
              <a:t>Radiation tolerance</a:t>
            </a:r>
          </a:p>
          <a:p>
            <a:pPr lvl="1"/>
            <a:r>
              <a:rPr lang="en-US" dirty="0" smtClean="0"/>
              <a:t>Material budget (for all, but ALICE has special needs)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 descr="Pixelementnobkg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7759" y="3900152"/>
            <a:ext cx="2827494" cy="163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3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Pixel + VELO detectors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6458"/>
            <a:ext cx="4048015" cy="2863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Screen Shot 2011-08-31 at 19.11.37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074" y="996458"/>
            <a:ext cx="4976926" cy="2420407"/>
          </a:xfrm>
          <a:prstGeom prst="rect">
            <a:avLst/>
          </a:prstGeom>
        </p:spPr>
      </p:pic>
      <p:pic>
        <p:nvPicPr>
          <p:cNvPr id="9" name="Picture 29" descr="ssd_transparen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96774"/>
            <a:ext cx="41399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first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464" y="3574034"/>
            <a:ext cx="4513276" cy="275478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89745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Pixel master table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3889094"/>
            <a:ext cx="8229600" cy="2237069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Even though it seems IBL would have less material than ALICE Pixel, in reality ALICE has done an enormous effort to reduce material on services. ALICE has 13 X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up to the end of the TPC!</a:t>
            </a:r>
          </a:p>
          <a:p>
            <a:r>
              <a:rPr lang="en-US" sz="1800" dirty="0" smtClean="0"/>
              <a:t>The type of sensors differ, p-in-n for ALICE, n-in-n for ATLAS and CMS and </a:t>
            </a:r>
            <a:r>
              <a:rPr lang="en-US" sz="1800" dirty="0" err="1" smtClean="0"/>
              <a:t>LHCb</a:t>
            </a:r>
            <a:r>
              <a:rPr lang="en-US" sz="1800" dirty="0" smtClean="0"/>
              <a:t> VELO (with one n-in-p module installed)</a:t>
            </a:r>
          </a:p>
          <a:p>
            <a:r>
              <a:rPr lang="en-US" sz="1800" dirty="0" smtClean="0"/>
              <a:t>All using 250 nm CMOS ASICs</a:t>
            </a:r>
          </a:p>
          <a:p>
            <a:r>
              <a:rPr lang="en-US" sz="1800" dirty="0" smtClean="0"/>
              <a:t>The operating temperatures (</a:t>
            </a:r>
            <a:r>
              <a:rPr lang="en-US" sz="1800" baseline="30000" dirty="0" smtClean="0"/>
              <a:t>0</a:t>
            </a:r>
            <a:r>
              <a:rPr lang="en-US" sz="1800" dirty="0" smtClean="0"/>
              <a:t>C) are +25 (ALICE), -20 (ATLAS), +18 (CMS), -5 (VELO)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8824" y="3482334"/>
            <a:ext cx="7838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*</a:t>
            </a:r>
            <a:r>
              <a:rPr lang="en-US" sz="1400" dirty="0" smtClean="0"/>
              <a:t> IBL: decided to aim at using two technologies: planar sensors (200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m) and 3D sensors (230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m)</a:t>
            </a:r>
            <a:endParaRPr 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562769"/>
              </p:ext>
            </p:extLst>
          </p:nvPr>
        </p:nvGraphicFramePr>
        <p:xfrm>
          <a:off x="187900" y="1038928"/>
          <a:ext cx="8672792" cy="2443406"/>
        </p:xfrm>
        <a:graphic>
          <a:graphicData uri="http://schemas.openxmlformats.org/drawingml/2006/table">
            <a:tbl>
              <a:tblPr/>
              <a:tblGrid>
                <a:gridCol w="618971"/>
                <a:gridCol w="813299"/>
                <a:gridCol w="813299"/>
                <a:gridCol w="856484"/>
                <a:gridCol w="856484"/>
                <a:gridCol w="813299"/>
                <a:gridCol w="1288323"/>
                <a:gridCol w="1288323"/>
                <a:gridCol w="1324310"/>
              </a:tblGrid>
              <a:tr h="8130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6830" marR="6830" marT="68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Pixel size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Sensor Thickness  (X</a:t>
                      </a:r>
                      <a:r>
                        <a:rPr lang="en-US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ASIC Thickness  (X</a:t>
                      </a:r>
                      <a:r>
                        <a:rPr lang="en-US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Layers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beam-pipe      inner radius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spatial resolution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2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z [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r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 [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 (%)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 (%)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[#]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radii [mm]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[mm]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3157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ALICE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425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50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200 (0.21)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150 (0.16)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39-76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29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100 (z) 12 (r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7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ATLAS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400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50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250 (0.27)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180 (0.19)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3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50.5-88.5-122.5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29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115 (z) 10 (r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6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IBL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250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50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200 (0.21)*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100 (0.11)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1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33.25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23.5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79 (z) 10 (r</a:t>
                      </a:r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7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CMS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150</a:t>
                      </a:r>
                    </a:p>
                  </a:txBody>
                  <a:tcPr marL="6830" marR="6830" marT="68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100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285 (0.30)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180 (0.19)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3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44-73-102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29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~ 15</a:t>
                      </a:r>
                    </a:p>
                  </a:txBody>
                  <a:tcPr marL="6830" marR="6830" marT="68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47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variety of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aim of this talk is to give a feeling of the LHC detector performance, but…</a:t>
            </a:r>
          </a:p>
          <a:p>
            <a:r>
              <a:rPr lang="en-US" dirty="0" smtClean="0"/>
              <a:t>…also show you how many different solutions have been found using a variety of technologies for Position Sensitive Detectors and more</a:t>
            </a:r>
          </a:p>
          <a:p>
            <a:r>
              <a:rPr lang="en-US" dirty="0" smtClean="0"/>
              <a:t>LHC instruments could easily fit all detectors described in instrumentation books</a:t>
            </a:r>
          </a:p>
          <a:p>
            <a:r>
              <a:rPr lang="en-US" dirty="0" smtClean="0"/>
              <a:t>At the end we will also see what is foreseen in future and no surprise: exploiting even more techniques</a:t>
            </a:r>
          </a:p>
          <a:p>
            <a:pPr lvl="1"/>
            <a:r>
              <a:rPr lang="en-US" dirty="0" smtClean="0"/>
              <a:t>And even more acronyms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8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outer 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CMS has a full silicon inner detector: 2 tons!</a:t>
            </a:r>
          </a:p>
          <a:p>
            <a:r>
              <a:rPr lang="en-US" dirty="0" smtClean="0"/>
              <a:t>ATLAS decided to invest in particle identification with straw tubes and radiators for transition radiation measurement</a:t>
            </a:r>
          </a:p>
          <a:p>
            <a:pPr lvl="1"/>
            <a:r>
              <a:rPr lang="en-US" dirty="0" smtClean="0"/>
              <a:t>Advantage of inclusive isolated electron measurement, powerful tool for electron and photon studies in conjunction with </a:t>
            </a:r>
            <a:r>
              <a:rPr lang="en-US" dirty="0" err="1" smtClean="0"/>
              <a:t>e.m</a:t>
            </a:r>
            <a:r>
              <a:rPr lang="en-US" dirty="0" smtClean="0"/>
              <a:t>. </a:t>
            </a:r>
            <a:r>
              <a:rPr lang="en-US" dirty="0" err="1" smtClean="0"/>
              <a:t>calorimetry</a:t>
            </a:r>
            <a:endParaRPr lang="en-US" dirty="0" smtClean="0"/>
          </a:p>
          <a:p>
            <a:r>
              <a:rPr lang="en-US" dirty="0" smtClean="0"/>
              <a:t>ALICE added silicon drift detectors between pixel and strips: need of extend 2-dim measure in radius</a:t>
            </a:r>
          </a:p>
          <a:p>
            <a:r>
              <a:rPr lang="en-US" dirty="0" smtClean="0"/>
              <a:t>Overall the biggest Inner </a:t>
            </a:r>
            <a:r>
              <a:rPr lang="en-US" dirty="0"/>
              <a:t>D</a:t>
            </a:r>
            <a:r>
              <a:rPr lang="en-US" dirty="0" smtClean="0"/>
              <a:t>etectors ever built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5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Inner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Content Placeholder 6" descr="0803014_01-A4-at-144-dp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902" y="1241022"/>
            <a:ext cx="4886513" cy="35306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98200" y="5086952"/>
            <a:ext cx="3956538" cy="962024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marL="341313" indent="-341313" algn="l" defTabSz="912813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/>
              <a:t>2 T </a:t>
            </a:r>
            <a:r>
              <a:rPr lang="en-US" sz="2000" dirty="0" err="1"/>
              <a:t>solenoidal</a:t>
            </a:r>
            <a:r>
              <a:rPr lang="en-US" sz="2000" dirty="0"/>
              <a:t> magnetic field</a:t>
            </a:r>
          </a:p>
          <a:p>
            <a:pPr marL="341313" indent="-341313" algn="l" defTabSz="912813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/>
              <a:t>Acceptance |</a:t>
            </a:r>
            <a:r>
              <a:rPr lang="en-US" sz="2000" dirty="0" err="1">
                <a:sym typeface="Symbol" charset="2"/>
              </a:rPr>
              <a:t></a:t>
            </a:r>
            <a:r>
              <a:rPr lang="en-US" sz="2000" dirty="0"/>
              <a:t>|&lt;2.5</a:t>
            </a:r>
            <a:br>
              <a:rPr lang="en-US" sz="2000" dirty="0"/>
            </a:br>
            <a:r>
              <a:rPr lang="en-US" sz="1600" dirty="0"/>
              <a:t>(transition radiation tracker |</a:t>
            </a:r>
            <a:r>
              <a:rPr lang="en-US" sz="1600" dirty="0" err="1">
                <a:sym typeface="Symbol" charset="2"/>
              </a:rPr>
              <a:t></a:t>
            </a:r>
            <a:r>
              <a:rPr lang="en-US" sz="1600" dirty="0"/>
              <a:t>|&lt;2)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410018" y="5004000"/>
            <a:ext cx="4440115" cy="1143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marL="341313" indent="-341313" algn="l" defTabSz="912813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sym typeface="Symbol" charset="2"/>
              </a:rPr>
              <a:t>Momentum resolution</a:t>
            </a:r>
            <a:br>
              <a:rPr lang="en-US" sz="1600" dirty="0">
                <a:solidFill>
                  <a:srgbClr val="000000"/>
                </a:solidFill>
                <a:sym typeface="Symbol" charset="2"/>
              </a:rPr>
            </a:b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(p</a:t>
            </a:r>
            <a:r>
              <a:rPr lang="en-US" sz="1600" baseline="-25000" dirty="0" err="1">
                <a:solidFill>
                  <a:srgbClr val="000000"/>
                </a:solidFill>
                <a:sym typeface="Symbol" charset="2"/>
              </a:rPr>
              <a:t>T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)/p</a:t>
            </a:r>
            <a:r>
              <a:rPr lang="en-US" sz="1600" baseline="-25000" dirty="0" err="1">
                <a:solidFill>
                  <a:srgbClr val="000000"/>
                </a:solidFill>
                <a:sym typeface="Symbol" charset="2"/>
              </a:rPr>
              <a:t>T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 = 0.05% 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p</a:t>
            </a:r>
            <a:r>
              <a:rPr lang="en-US" sz="1600" baseline="-25000" dirty="0" err="1">
                <a:solidFill>
                  <a:srgbClr val="000000"/>
                </a:solidFill>
                <a:sym typeface="Symbol" charset="2"/>
              </a:rPr>
              <a:t>T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 [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GeV/c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] 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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 1%</a:t>
            </a:r>
          </a:p>
          <a:p>
            <a:pPr marL="341313" indent="-341313" algn="l" defTabSz="912813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sym typeface="Symbol" charset="2"/>
              </a:rPr>
              <a:t>Impact parameter resolution </a:t>
            </a:r>
            <a:r>
              <a:rPr lang="en-US" sz="1200" dirty="0">
                <a:solidFill>
                  <a:srgbClr val="000000"/>
                </a:solidFill>
                <a:sym typeface="Symbol" charset="2"/>
              </a:rPr>
              <a:t>(0.25&lt;</a:t>
            </a:r>
            <a:r>
              <a:rPr lang="en-US" sz="1200" dirty="0">
                <a:solidFill>
                  <a:srgbClr val="000000"/>
                </a:solidFill>
              </a:rPr>
              <a:t>|</a:t>
            </a:r>
            <a:r>
              <a:rPr lang="en-US" sz="1200" dirty="0" err="1">
                <a:solidFill>
                  <a:srgbClr val="000000"/>
                </a:solidFill>
                <a:sym typeface="Symbol" charset="2"/>
              </a:rPr>
              <a:t></a:t>
            </a:r>
            <a:r>
              <a:rPr lang="en-US" sz="1200" dirty="0">
                <a:solidFill>
                  <a:srgbClr val="000000"/>
                </a:solidFill>
              </a:rPr>
              <a:t>|&lt;0.5</a:t>
            </a:r>
            <a:r>
              <a:rPr lang="en-US" sz="1200" dirty="0">
                <a:solidFill>
                  <a:srgbClr val="000000"/>
                </a:solidFill>
                <a:sym typeface="Symbol" charset="2"/>
              </a:rPr>
              <a:t>)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/>
            </a:r>
            <a:br>
              <a:rPr lang="en-US" sz="1600" dirty="0">
                <a:solidFill>
                  <a:srgbClr val="000000"/>
                </a:solidFill>
                <a:sym typeface="Symbol" charset="2"/>
              </a:rPr>
            </a:br>
            <a:r>
              <a:rPr lang="en-US" sz="1600" dirty="0">
                <a:solidFill>
                  <a:srgbClr val="000000"/>
                </a:solidFill>
                <a:sym typeface="Symbol" charset="2"/>
              </a:rPr>
              <a:t>(d</a:t>
            </a:r>
            <a:r>
              <a:rPr lang="en-US" sz="1600" baseline="-25000" dirty="0">
                <a:solidFill>
                  <a:srgbClr val="000000"/>
                </a:solidFill>
                <a:sym typeface="Symbol" charset="2"/>
              </a:rPr>
              <a:t>0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) = 10 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m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 140 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m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 / 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p</a:t>
            </a:r>
            <a:r>
              <a:rPr lang="en-US" sz="1600" baseline="-25000" dirty="0" err="1">
                <a:solidFill>
                  <a:srgbClr val="000000"/>
                </a:solidFill>
                <a:sym typeface="Symbol" charset="2"/>
              </a:rPr>
              <a:t>T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 [</a:t>
            </a:r>
            <a:r>
              <a:rPr lang="en-US" sz="1600" dirty="0" err="1">
                <a:solidFill>
                  <a:srgbClr val="000000"/>
                </a:solidFill>
                <a:sym typeface="Symbol" charset="2"/>
              </a:rPr>
              <a:t>GeV/c</a:t>
            </a:r>
            <a:r>
              <a:rPr lang="en-US" sz="1600" dirty="0">
                <a:solidFill>
                  <a:srgbClr val="000000"/>
                </a:solidFill>
                <a:sym typeface="Symbol" charset="2"/>
              </a:rPr>
              <a:t>]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7" name="Content Placeholder 4" descr="0803014_03-A4-at-144-dpi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0" b="-4340"/>
          <a:stretch>
            <a:fillRect/>
          </a:stretch>
        </p:blipFill>
        <p:spPr>
          <a:xfrm>
            <a:off x="5125151" y="1214993"/>
            <a:ext cx="36576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86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Strip tracker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5" descr="Immagine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34896"/>
            <a:ext cx="7391400" cy="4214813"/>
          </a:xfr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5013664"/>
            <a:ext cx="6553200" cy="12772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FF0000"/>
                </a:solidFill>
              </a:rPr>
              <a:t>Tracker Inner Barrel  (TIB ):</a:t>
            </a:r>
            <a:r>
              <a:rPr lang="en-US" sz="1400" dirty="0"/>
              <a:t>    </a:t>
            </a:r>
            <a:r>
              <a:rPr lang="en-US" sz="1400" b="1" dirty="0"/>
              <a:t>4 layers:</a:t>
            </a:r>
            <a:r>
              <a:rPr lang="en-US" sz="1400" dirty="0"/>
              <a:t>  2 </a:t>
            </a:r>
            <a:r>
              <a:rPr lang="en-US" sz="1400" dirty="0" err="1"/>
              <a:t>R</a:t>
            </a:r>
            <a:r>
              <a:rPr lang="en-US" sz="1400" dirty="0" err="1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1400" dirty="0"/>
              <a:t> (2D), 2 </a:t>
            </a:r>
            <a:r>
              <a:rPr lang="en-US" sz="1400" dirty="0" err="1"/>
              <a:t>R</a:t>
            </a:r>
            <a:r>
              <a:rPr lang="en-US" sz="1400" dirty="0" err="1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1400" dirty="0"/>
              <a:t>-Stereo (</a:t>
            </a:r>
            <a:r>
              <a:rPr lang="en-US" sz="1400" dirty="0" smtClean="0"/>
              <a:t>3D)                    </a:t>
            </a:r>
            <a:endParaRPr lang="en-US" sz="1400" b="1" dirty="0"/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FF0000"/>
                </a:solidFill>
              </a:rPr>
              <a:t>Tracker Outer Barrel (TOB)</a:t>
            </a:r>
            <a:r>
              <a:rPr lang="en-US" sz="1400" b="1" dirty="0">
                <a:solidFill>
                  <a:srgbClr val="FF0000"/>
                </a:solidFill>
              </a:rPr>
              <a:t>:</a:t>
            </a:r>
            <a:r>
              <a:rPr lang="en-US" sz="1400" b="1" dirty="0"/>
              <a:t>    6 layers</a:t>
            </a:r>
            <a:r>
              <a:rPr lang="en-US" sz="1400" dirty="0"/>
              <a:t>, </a:t>
            </a:r>
            <a:r>
              <a:rPr lang="en-US" sz="1400" b="1" dirty="0"/>
              <a:t>:</a:t>
            </a:r>
            <a:r>
              <a:rPr lang="en-US" sz="1400" dirty="0"/>
              <a:t>  4 </a:t>
            </a:r>
            <a:r>
              <a:rPr lang="en-US" sz="1400" dirty="0" err="1"/>
              <a:t>R</a:t>
            </a:r>
            <a:r>
              <a:rPr lang="en-US" sz="1400" dirty="0" err="1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1400" dirty="0"/>
              <a:t> (2D), 2 </a:t>
            </a:r>
            <a:r>
              <a:rPr lang="en-US" sz="1400" dirty="0" err="1"/>
              <a:t>R</a:t>
            </a:r>
            <a:r>
              <a:rPr lang="en-US" sz="1400" dirty="0" err="1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1400" dirty="0"/>
              <a:t>-Stereo (3D)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FF0000"/>
                </a:solidFill>
              </a:rPr>
              <a:t>Tracker Inner Disks  (TID ):</a:t>
            </a:r>
            <a:r>
              <a:rPr lang="en-US" sz="1400" dirty="0"/>
              <a:t>     </a:t>
            </a:r>
            <a:r>
              <a:rPr lang="en-US" sz="1400" b="1" dirty="0"/>
              <a:t>3*2 disks</a:t>
            </a:r>
            <a:r>
              <a:rPr lang="en-US" sz="1400" dirty="0"/>
              <a:t>,</a:t>
            </a:r>
            <a:r>
              <a:rPr lang="en-US" sz="1400" b="1" dirty="0"/>
              <a:t> :</a:t>
            </a:r>
            <a:r>
              <a:rPr lang="en-US" sz="1400" dirty="0"/>
              <a:t>  1 </a:t>
            </a:r>
            <a:r>
              <a:rPr lang="en-US" sz="1400" dirty="0" err="1"/>
              <a:t>Rz</a:t>
            </a:r>
            <a:r>
              <a:rPr lang="en-US" sz="1400" dirty="0"/>
              <a:t> (2D), 2 Rz-Stereo(3D)	                 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FF0000"/>
                </a:solidFill>
              </a:rPr>
              <a:t>Tracker </a:t>
            </a:r>
            <a:r>
              <a:rPr lang="en-US" sz="1400" dirty="0" err="1">
                <a:solidFill>
                  <a:srgbClr val="FF0000"/>
                </a:solidFill>
              </a:rPr>
              <a:t>EndCap</a:t>
            </a:r>
            <a:r>
              <a:rPr lang="en-US" sz="1400" dirty="0">
                <a:solidFill>
                  <a:srgbClr val="FF0000"/>
                </a:solidFill>
              </a:rPr>
              <a:t>        (TEC)</a:t>
            </a:r>
            <a:r>
              <a:rPr lang="en-US" sz="1400" b="1" dirty="0">
                <a:solidFill>
                  <a:srgbClr val="FF0000"/>
                </a:solidFill>
              </a:rPr>
              <a:t>:</a:t>
            </a:r>
            <a:r>
              <a:rPr lang="en-US" sz="1400" b="1" dirty="0"/>
              <a:t>     9*2 disks</a:t>
            </a:r>
            <a:r>
              <a:rPr lang="en-US" sz="1400" dirty="0"/>
              <a:t>, </a:t>
            </a:r>
            <a:r>
              <a:rPr lang="en-US" sz="1400" b="1" dirty="0"/>
              <a:t>:</a:t>
            </a:r>
            <a:r>
              <a:rPr lang="en-US" sz="1400" dirty="0"/>
              <a:t>  4 </a:t>
            </a:r>
            <a:r>
              <a:rPr lang="en-US" sz="1400" dirty="0" err="1"/>
              <a:t>Rz</a:t>
            </a:r>
            <a:r>
              <a:rPr lang="en-US" sz="1400" dirty="0"/>
              <a:t> (2D), 3 Rz-Stereo(3D)                 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86400" y="1981200"/>
            <a:ext cx="3657600" cy="2971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>
                <a:solidFill>
                  <a:srgbClr val="000000"/>
                </a:solidFill>
              </a:rPr>
              <a:t>Modules:</a:t>
            </a:r>
          </a:p>
          <a:p>
            <a:pPr marL="765175" lvl="1" indent="-285750"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3112 + 3024 Thin modules  (</a:t>
            </a:r>
            <a:r>
              <a:rPr lang="en-US" sz="1200" dirty="0" err="1">
                <a:solidFill>
                  <a:srgbClr val="000000"/>
                </a:solidFill>
              </a:rPr>
              <a:t>ss</a:t>
            </a:r>
            <a:r>
              <a:rPr lang="en-US" sz="1200" dirty="0">
                <a:solidFill>
                  <a:srgbClr val="000000"/>
                </a:solidFill>
              </a:rPr>
              <a:t> +</a:t>
            </a:r>
            <a:r>
              <a:rPr lang="en-US" sz="1200" dirty="0" err="1">
                <a:solidFill>
                  <a:srgbClr val="000000"/>
                </a:solidFill>
              </a:rPr>
              <a:t>ds</a:t>
            </a:r>
            <a:r>
              <a:rPr lang="en-US" sz="1200" dirty="0">
                <a:solidFill>
                  <a:srgbClr val="000000"/>
                </a:solidFill>
              </a:rPr>
              <a:t>)</a:t>
            </a:r>
          </a:p>
          <a:p>
            <a:pPr marL="765175" lvl="1" indent="-285750"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5496 + 3600 Thick modules (</a:t>
            </a:r>
            <a:r>
              <a:rPr lang="en-US" sz="1200" dirty="0" err="1">
                <a:solidFill>
                  <a:srgbClr val="000000"/>
                </a:solidFill>
              </a:rPr>
              <a:t>ss</a:t>
            </a:r>
            <a:r>
              <a:rPr lang="en-US" sz="1200" dirty="0">
                <a:solidFill>
                  <a:srgbClr val="000000"/>
                </a:solidFill>
              </a:rPr>
              <a:t> +</a:t>
            </a:r>
            <a:r>
              <a:rPr lang="en-US" sz="1200" dirty="0" err="1">
                <a:solidFill>
                  <a:srgbClr val="000000"/>
                </a:solidFill>
              </a:rPr>
              <a:t>ds</a:t>
            </a:r>
            <a:r>
              <a:rPr lang="en-US" sz="1200" dirty="0">
                <a:solidFill>
                  <a:srgbClr val="000000"/>
                </a:solidFill>
              </a:rPr>
              <a:t>)</a:t>
            </a: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1600" dirty="0">
                <a:solidFill>
                  <a:srgbClr val="000000"/>
                </a:solidFill>
              </a:rPr>
              <a:t>Silicon:</a:t>
            </a:r>
          </a:p>
          <a:p>
            <a:pPr marL="765175" lvl="1" indent="-285750"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  6,136  Thin  sensors  = 48m</a:t>
            </a:r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endParaRPr lang="en-US" sz="1200" dirty="0">
              <a:solidFill>
                <a:srgbClr val="000000"/>
              </a:solidFill>
            </a:endParaRPr>
          </a:p>
          <a:p>
            <a:pPr marL="765175" lvl="1" indent="-285750"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0000"/>
                </a:solidFill>
              </a:rPr>
              <a:t>18,192  Thick sensors = 162m</a:t>
            </a:r>
            <a:r>
              <a:rPr lang="en-US" sz="1200" baseline="30000" dirty="0">
                <a:solidFill>
                  <a:srgbClr val="000000"/>
                </a:solidFill>
              </a:rPr>
              <a:t>2</a:t>
            </a:r>
            <a:endParaRPr lang="en-US" sz="12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000000"/>
                </a:solidFill>
              </a:rPr>
              <a:t>   </a:t>
            </a:r>
            <a:r>
              <a:rPr lang="en-US" sz="1600" b="1" dirty="0" smtClean="0">
                <a:solidFill>
                  <a:srgbClr val="000000"/>
                </a:solidFill>
              </a:rPr>
              <a:t>210 </a:t>
            </a:r>
            <a:r>
              <a:rPr lang="en-US" sz="1600" b="1" dirty="0">
                <a:solidFill>
                  <a:srgbClr val="000000"/>
                </a:solidFill>
              </a:rPr>
              <a:t>m</a:t>
            </a:r>
            <a:r>
              <a:rPr lang="en-US" sz="1600" b="1" baseline="30000" dirty="0">
                <a:solidFill>
                  <a:srgbClr val="000000"/>
                </a:solidFill>
              </a:rPr>
              <a:t>2</a:t>
            </a:r>
            <a:r>
              <a:rPr lang="en-US" sz="1600" b="1" dirty="0">
                <a:solidFill>
                  <a:srgbClr val="000000"/>
                </a:solidFill>
              </a:rPr>
              <a:t> of silicon </a:t>
            </a:r>
            <a:r>
              <a:rPr lang="en-US" sz="1600" b="1" dirty="0" err="1">
                <a:solidFill>
                  <a:srgbClr val="000000"/>
                </a:solidFill>
              </a:rPr>
              <a:t>microstrip</a:t>
            </a:r>
            <a:r>
              <a:rPr lang="en-US" sz="1600" b="1" dirty="0">
                <a:solidFill>
                  <a:srgbClr val="000000"/>
                </a:solidFill>
              </a:rPr>
              <a:t> sensors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000000"/>
                </a:solidFill>
              </a:rPr>
              <a:t>  </a:t>
            </a:r>
          </a:p>
          <a:p>
            <a:pPr>
              <a:lnSpc>
                <a:spcPct val="90000"/>
              </a:lnSpc>
              <a:defRPr/>
            </a:pPr>
            <a:r>
              <a:rPr lang="en-US" sz="1400" dirty="0">
                <a:solidFill>
                  <a:srgbClr val="000000"/>
                </a:solidFill>
              </a:rPr>
              <a:t>FE Electronics:</a:t>
            </a:r>
          </a:p>
          <a:p>
            <a:pPr>
              <a:lnSpc>
                <a:spcPct val="90000"/>
              </a:lnSpc>
              <a:defRPr/>
            </a:pPr>
            <a:r>
              <a:rPr lang="en-US" sz="1800" b="1" dirty="0">
                <a:solidFill>
                  <a:srgbClr val="000000"/>
                </a:solidFill>
              </a:rPr>
              <a:t>         </a:t>
            </a:r>
            <a:r>
              <a:rPr lang="en-US" sz="1600" b="1" dirty="0">
                <a:solidFill>
                  <a:srgbClr val="000000"/>
                </a:solidFill>
              </a:rPr>
              <a:t>75,376 APV chips</a:t>
            </a:r>
            <a:endParaRPr lang="en-US" sz="1800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1400" dirty="0">
                <a:solidFill>
                  <a:srgbClr val="000000"/>
                </a:solidFill>
              </a:rPr>
              <a:t>9,648,128 strips </a:t>
            </a:r>
            <a:r>
              <a:rPr lang="en-US" sz="1400" dirty="0" err="1">
                <a:solidFill>
                  <a:srgbClr val="000000"/>
                </a:solidFill>
                <a:sym typeface="Symbol" charset="2"/>
              </a:rPr>
              <a:t></a:t>
            </a:r>
            <a:r>
              <a:rPr lang="en-US" sz="1400" dirty="0">
                <a:solidFill>
                  <a:srgbClr val="000000"/>
                </a:solidFill>
                <a:sym typeface="Symbol" charset="2"/>
              </a:rPr>
              <a:t> </a:t>
            </a:r>
            <a:r>
              <a:rPr lang="en-US" sz="1400" dirty="0" err="1">
                <a:solidFill>
                  <a:srgbClr val="000000"/>
                </a:solidFill>
                <a:sym typeface="Symbol" charset="2"/>
              </a:rPr>
              <a:t>electr</a:t>
            </a:r>
            <a:r>
              <a:rPr lang="en-US" sz="1400" dirty="0">
                <a:solidFill>
                  <a:srgbClr val="000000"/>
                </a:solidFill>
                <a:sym typeface="Symbol" charset="2"/>
              </a:rPr>
              <a:t>. Channels</a:t>
            </a:r>
            <a:endParaRPr lang="en-US" sz="1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0" name="ZoneTexte 8"/>
          <p:cNvSpPr txBox="1">
            <a:spLocks noChangeArrowheads="1"/>
          </p:cNvSpPr>
          <p:nvPr/>
        </p:nvSpPr>
        <p:spPr bwMode="auto">
          <a:xfrm>
            <a:off x="5867400" y="5066144"/>
            <a:ext cx="2971800" cy="1261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Each Track has at least</a:t>
            </a:r>
          </a:p>
          <a:p>
            <a:r>
              <a:rPr lang="en-GB" sz="1400" b="1" dirty="0"/>
              <a:t>10 high precision measurements for Pt and 4 in </a:t>
            </a:r>
            <a:r>
              <a:rPr lang="en-GB" sz="1400" b="1" dirty="0" smtClean="0">
                <a:latin typeface="Symbol" charset="2"/>
                <a:ea typeface="Symbol" charset="2"/>
                <a:cs typeface="Symbol" charset="2"/>
              </a:rPr>
              <a:t>Q</a:t>
            </a:r>
          </a:p>
          <a:p>
            <a:endParaRPr lang="en-GB" sz="1400" b="1" dirty="0" smtClean="0">
              <a:latin typeface="Symbol" charset="2"/>
              <a:ea typeface="Symbol" charset="2"/>
              <a:cs typeface="Symbol" charset="2"/>
            </a:endParaRPr>
          </a:p>
          <a:p>
            <a:r>
              <a:rPr lang="en-GB" sz="1400" b="1" dirty="0" smtClean="0">
                <a:latin typeface="+mj-lt"/>
                <a:ea typeface="Symbol" charset="2"/>
                <a:cs typeface="Symbol" charset="2"/>
              </a:rPr>
              <a:t>Coverage: | </a:t>
            </a:r>
            <a:r>
              <a:rPr lang="en-GB" sz="1400" b="1" dirty="0" err="1" smtClean="0">
                <a:latin typeface="Symbol" charset="2"/>
                <a:ea typeface="Symbol" charset="2"/>
                <a:cs typeface="Symbol" charset="2"/>
              </a:rPr>
              <a:t>h</a:t>
            </a:r>
            <a:r>
              <a:rPr lang="en-GB" sz="1400" b="1" dirty="0" smtClean="0">
                <a:latin typeface="+mj-lt"/>
                <a:ea typeface="Symbol" charset="2"/>
                <a:cs typeface="Symbol" charset="2"/>
              </a:rPr>
              <a:t> | &lt; 2.5 </a:t>
            </a:r>
            <a:r>
              <a:rPr lang="en-GB" sz="1400" b="1" dirty="0" smtClean="0"/>
              <a:t> </a:t>
            </a:r>
            <a:r>
              <a:rPr lang="en-GB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18718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11" name="Gruppo 17"/>
          <p:cNvGrpSpPr/>
          <p:nvPr/>
        </p:nvGrpSpPr>
        <p:grpSpPr>
          <a:xfrm>
            <a:off x="146559" y="1136075"/>
            <a:ext cx="4248712" cy="4122133"/>
            <a:chOff x="5292080" y="1052736"/>
            <a:chExt cx="3683409" cy="3282001"/>
          </a:xfrm>
        </p:grpSpPr>
        <p:sp>
          <p:nvSpPr>
            <p:cNvPr id="12" name="Rettangolo arrotondato 19"/>
            <p:cNvSpPr/>
            <p:nvPr/>
          </p:nvSpPr>
          <p:spPr>
            <a:xfrm>
              <a:off x="5652120" y="1052736"/>
              <a:ext cx="2808312" cy="792088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ITS: 3 different silicon detector technologies</a:t>
              </a:r>
            </a:p>
          </p:txBody>
        </p:sp>
        <p:grpSp>
          <p:nvGrpSpPr>
            <p:cNvPr id="13" name="Gruppo 15"/>
            <p:cNvGrpSpPr/>
            <p:nvPr/>
          </p:nvGrpSpPr>
          <p:grpSpPr>
            <a:xfrm>
              <a:off x="5292080" y="1988840"/>
              <a:ext cx="3683409" cy="2345897"/>
              <a:chOff x="5292080" y="1988840"/>
              <a:chExt cx="3683409" cy="2345897"/>
            </a:xfrm>
          </p:grpSpPr>
          <p:pic>
            <p:nvPicPr>
              <p:cNvPr id="14" name="Picture 9" descr="ALIce_SETUP_final_cf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5446616" y="2194400"/>
                <a:ext cx="3528873" cy="2140337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5" name="Rettangolo arrotondato 14"/>
              <p:cNvSpPr/>
              <p:nvPr/>
            </p:nvSpPr>
            <p:spPr>
              <a:xfrm>
                <a:off x="5292080" y="1988840"/>
                <a:ext cx="2592288" cy="360040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Strip     Drift      Pixel</a:t>
                </a:r>
              </a:p>
            </p:txBody>
          </p:sp>
        </p:grpSp>
      </p:grpSp>
      <p:grpSp>
        <p:nvGrpSpPr>
          <p:cNvPr id="16" name="Gruppo 15"/>
          <p:cNvGrpSpPr/>
          <p:nvPr/>
        </p:nvGrpSpPr>
        <p:grpSpPr>
          <a:xfrm>
            <a:off x="4474309" y="1166939"/>
            <a:ext cx="4256704" cy="4649300"/>
            <a:chOff x="323528" y="3212976"/>
            <a:chExt cx="3240360" cy="3499812"/>
          </a:xfrm>
        </p:grpSpPr>
        <p:sp>
          <p:nvSpPr>
            <p:cNvPr id="17" name="Rettangolo arrotondato 12"/>
            <p:cNvSpPr/>
            <p:nvPr/>
          </p:nvSpPr>
          <p:spPr>
            <a:xfrm>
              <a:off x="395536" y="3212976"/>
              <a:ext cx="2952328" cy="576064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Material budget measured with </a:t>
              </a:r>
              <a:r>
                <a:rPr lang="en-US" b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 conversions</a:t>
              </a:r>
              <a:endParaRPr lang="en-US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933056"/>
              <a:ext cx="3240360" cy="2779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7251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7241733" cy="879231"/>
          </a:xfrm>
        </p:spPr>
        <p:txBody>
          <a:bodyPr/>
          <a:lstStyle/>
          <a:p>
            <a:r>
              <a:rPr lang="en-US" sz="3600" dirty="0" smtClean="0"/>
              <a:t>The silicon detectors master tables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25444"/>
              </p:ext>
            </p:extLst>
          </p:nvPr>
        </p:nvGraphicFramePr>
        <p:xfrm>
          <a:off x="469900" y="1156288"/>
          <a:ext cx="8204200" cy="2705100"/>
        </p:xfrm>
        <a:graphic>
          <a:graphicData uri="http://schemas.openxmlformats.org/drawingml/2006/table">
            <a:tbl>
              <a:tblPr/>
              <a:tblGrid>
                <a:gridCol w="1092200"/>
                <a:gridCol w="1435100"/>
                <a:gridCol w="1511300"/>
                <a:gridCol w="1892300"/>
                <a:gridCol w="2273300"/>
              </a:tblGrid>
              <a:tr h="7747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Strips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Layers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spatial resolution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pitch [</a:t>
                      </a:r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[#]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radii [mm]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[</a:t>
                      </a:r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m</a:t>
                      </a:r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m]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ALICE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95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380-430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830 (z) 20 (r</a:t>
                      </a:r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ATLAS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80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299 to 514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580 (z) 17 (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r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CMS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80-183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255 to 1080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23-52 (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r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f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228961"/>
              </p:ext>
            </p:extLst>
          </p:nvPr>
        </p:nvGraphicFramePr>
        <p:xfrm>
          <a:off x="1458852" y="3936102"/>
          <a:ext cx="6244702" cy="2390573"/>
        </p:xfrm>
        <a:graphic>
          <a:graphicData uri="http://schemas.openxmlformats.org/drawingml/2006/table">
            <a:tbl>
              <a:tblPr/>
              <a:tblGrid>
                <a:gridCol w="937250"/>
                <a:gridCol w="839166"/>
                <a:gridCol w="839166"/>
                <a:gridCol w="839166"/>
                <a:gridCol w="272456"/>
                <a:gridCol w="839166"/>
                <a:gridCol w="839166"/>
                <a:gridCol w="839166"/>
              </a:tblGrid>
              <a:tr h="5809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Pixel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Drift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Strips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Pixel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Drift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Strips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361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o-RO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Area [m</a:t>
                      </a:r>
                      <a:r>
                        <a:rPr lang="ro-RO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</a:t>
                      </a:r>
                      <a:r>
                        <a:rPr lang="ro-RO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]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a-DK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# channels [x 10</a:t>
                      </a:r>
                      <a:r>
                        <a:rPr lang="da-DK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6</a:t>
                      </a:r>
                      <a:r>
                        <a:rPr lang="da-DK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]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9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ALICE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1.3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9.8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0.13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ATLAS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1.8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61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80.4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6.3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CMS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198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66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9.3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VELO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0.2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omic Sans M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0.17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48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ATLAS Pixel having fun with tracks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 descr="Transverse_data_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561" y="1297097"/>
            <a:ext cx="3788944" cy="2682776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6705" y="957911"/>
            <a:ext cx="8229600" cy="831418"/>
          </a:xfrm>
        </p:spPr>
        <p:txBody>
          <a:bodyPr/>
          <a:lstStyle/>
          <a:p>
            <a:r>
              <a:rPr lang="en-US" dirty="0" smtClean="0"/>
              <a:t>Secondary vertices map for </a:t>
            </a:r>
            <a:r>
              <a:rPr lang="en-US" dirty="0" err="1" smtClean="0"/>
              <a:t>hadronic</a:t>
            </a:r>
            <a:r>
              <a:rPr lang="en-US" dirty="0" smtClean="0"/>
              <a:t> interactions</a:t>
            </a:r>
          </a:p>
          <a:p>
            <a:pPr lvl="1"/>
            <a:r>
              <a:rPr lang="en-US" dirty="0" smtClean="0"/>
              <a:t>Imaging of the detector</a:t>
            </a:r>
            <a:endParaRPr lang="en-US" dirty="0"/>
          </a:p>
        </p:txBody>
      </p:sp>
      <p:pic>
        <p:nvPicPr>
          <p:cNvPr id="9" name="Picture 8" descr="Fig2_AtlasStyle_YvsXall_da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7" y="1809019"/>
            <a:ext cx="3686008" cy="3537578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014" y="4971370"/>
            <a:ext cx="1399812" cy="137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450140" y="6077469"/>
            <a:ext cx="1347920" cy="266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Detector drawing</a:t>
            </a:r>
            <a:endParaRPr lang="en-US" sz="1200" dirty="0"/>
          </a:p>
        </p:txBody>
      </p:sp>
      <p:pic>
        <p:nvPicPr>
          <p:cNvPr id="12" name="Picture 11" descr="Transverse_simulation_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680" y="3696406"/>
            <a:ext cx="3738825" cy="2647289"/>
          </a:xfrm>
          <a:prstGeom prst="rect">
            <a:avLst/>
          </a:prstGeom>
        </p:spPr>
      </p:pic>
      <p:pic>
        <p:nvPicPr>
          <p:cNvPr id="13" name="Picture 12" descr="capacitor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646" y="2188222"/>
            <a:ext cx="1811572" cy="199780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5178079" y="2842708"/>
            <a:ext cx="1555588" cy="60052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82457" y="5362928"/>
            <a:ext cx="300635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How data describes the reality!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6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7957128" cy="879231"/>
          </a:xfrm>
        </p:spPr>
        <p:txBody>
          <a:bodyPr/>
          <a:lstStyle/>
          <a:p>
            <a:r>
              <a:rPr lang="en-US" dirty="0" err="1" smtClean="0"/>
              <a:t>dE</a:t>
            </a:r>
            <a:r>
              <a:rPr lang="en-US" dirty="0" smtClean="0"/>
              <a:t>/dx in Silicon: ATLAS Pixels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80"/>
          <a:stretch>
            <a:fillRect/>
          </a:stretch>
        </p:blipFill>
        <p:spPr>
          <a:xfrm>
            <a:off x="-15875" y="1041585"/>
            <a:ext cx="7132638" cy="5013325"/>
          </a:xfrm>
          <a:noFill/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40088" y="3872190"/>
            <a:ext cx="346075" cy="4460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ym typeface="Symbol" charset="0"/>
              </a:rPr>
              <a:t></a:t>
            </a:r>
            <a:endParaRPr lang="en-US" b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24213" y="2372003"/>
            <a:ext cx="414337" cy="4460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ym typeface="Symbol" charset="0"/>
              </a:rPr>
              <a:t>K</a:t>
            </a:r>
            <a:endParaRPr lang="en-US" b="1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68663" y="1371878"/>
            <a:ext cx="347662" cy="4460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ym typeface="Symbol" charset="0"/>
              </a:rPr>
              <a:t>p</a:t>
            </a:r>
            <a:endParaRPr lang="en-US" b="1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67213" y="2300565"/>
            <a:ext cx="347662" cy="4460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ym typeface="Symbol" charset="0"/>
              </a:rPr>
              <a:t>d</a:t>
            </a:r>
            <a:endParaRPr lang="en-US" b="1"/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6810375" y="2714625"/>
            <a:ext cx="123348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ym typeface="Symbol" charset="0"/>
              </a:rPr>
              <a:t>K</a:t>
            </a:r>
            <a:r>
              <a:rPr lang="en-US" baseline="30000">
                <a:sym typeface="Symbol" charset="0"/>
              </a:rPr>
              <a:t>+</a:t>
            </a:r>
            <a:r>
              <a:rPr lang="en-US">
                <a:sym typeface="Symbol" charset="0"/>
              </a:rPr>
              <a:t>K</a:t>
            </a:r>
            <a:r>
              <a:rPr lang="en-US" baseline="30000">
                <a:sym typeface="Symbol" charset="0"/>
              </a:rPr>
              <a:t>-</a:t>
            </a:r>
            <a:endParaRPr lang="en-US" baseline="30000"/>
          </a:p>
        </p:txBody>
      </p:sp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13"/>
          <a:stretch>
            <a:fillRect/>
          </a:stretch>
        </p:blipFill>
        <p:spPr bwMode="auto">
          <a:xfrm>
            <a:off x="4984103" y="1031832"/>
            <a:ext cx="4121150" cy="3024187"/>
          </a:xfrm>
          <a:prstGeom prst="rect">
            <a:avLst/>
          </a:prstGeom>
          <a:noFill/>
          <a:ln w="38100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4232275" y="2300565"/>
            <a:ext cx="2694110" cy="55217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729038" y="1490470"/>
            <a:ext cx="2305740" cy="29574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22"/>
          <p:cNvSpPr txBox="1">
            <a:spLocks noChangeArrowheads="1"/>
          </p:cNvSpPr>
          <p:nvPr/>
        </p:nvSpPr>
        <p:spPr bwMode="auto">
          <a:xfrm>
            <a:off x="6135688" y="5762810"/>
            <a:ext cx="3008312" cy="5842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/>
              <a:t>Mass determination inverting </a:t>
            </a:r>
            <a:br>
              <a:rPr lang="en-US" sz="1600" b="1" dirty="0"/>
            </a:br>
            <a:r>
              <a:rPr lang="en-US" sz="1600" b="1" dirty="0"/>
              <a:t>Bethe-Bloch energy loss relation</a:t>
            </a:r>
            <a:endParaRPr lang="it-IT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273219" y="445875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 ~ 12%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900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 in ALICE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3" descr="alice_pid_summary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140943"/>
            <a:ext cx="5451231" cy="3052097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cmpd="sng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81000" y="4321223"/>
            <a:ext cx="8534400" cy="195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chemeClr val="accent2"/>
              </a:buClr>
              <a:buFont typeface="Wingdings 2" charset="2"/>
              <a:buChar char="¡"/>
            </a:pPr>
            <a:r>
              <a:rPr lang="en-US" sz="1600" dirty="0">
                <a:solidFill>
                  <a:srgbClr val="523E26"/>
                </a:solidFill>
              </a:rPr>
              <a:t> </a:t>
            </a:r>
            <a:r>
              <a:rPr lang="en-US" b="1" dirty="0">
                <a:solidFill>
                  <a:srgbClr val="523E26"/>
                </a:solidFill>
              </a:rPr>
              <a:t>‘stable’ hadrons (</a:t>
            </a:r>
            <a:r>
              <a:rPr lang="en-US" b="1" dirty="0">
                <a:solidFill>
                  <a:srgbClr val="523E26"/>
                </a:solidFill>
                <a:latin typeface="Symbol" charset="2"/>
              </a:rPr>
              <a:t>p</a:t>
            </a:r>
            <a:r>
              <a:rPr lang="en-US" b="1" dirty="0">
                <a:solidFill>
                  <a:srgbClr val="523E26"/>
                </a:solidFill>
              </a:rPr>
              <a:t>, K, p): 100 MeV &lt; p &lt; 5 </a:t>
            </a:r>
            <a:r>
              <a:rPr lang="en-US" b="1" dirty="0" err="1">
                <a:solidFill>
                  <a:srgbClr val="523E26"/>
                </a:solidFill>
              </a:rPr>
              <a:t>GeV</a:t>
            </a:r>
            <a:r>
              <a:rPr lang="en-US" b="1" dirty="0">
                <a:solidFill>
                  <a:srgbClr val="523E26"/>
                </a:solidFill>
              </a:rPr>
              <a:t>   </a:t>
            </a:r>
            <a:r>
              <a:rPr lang="en-US" b="1" dirty="0" smtClean="0">
                <a:solidFill>
                  <a:srgbClr val="523E26"/>
                </a:solidFill>
              </a:rPr>
              <a:t>(several 10 </a:t>
            </a:r>
            <a:r>
              <a:rPr lang="en-US" b="1" dirty="0" err="1">
                <a:solidFill>
                  <a:srgbClr val="523E26"/>
                </a:solidFill>
              </a:rPr>
              <a:t>GeV</a:t>
            </a:r>
            <a:r>
              <a:rPr lang="en-US" b="1" dirty="0">
                <a:solidFill>
                  <a:srgbClr val="523E26"/>
                </a:solidFill>
              </a:rPr>
              <a:t>)</a:t>
            </a:r>
          </a:p>
          <a:p>
            <a:pPr marL="742950" lvl="1" indent="-285750">
              <a:lnSpc>
                <a:spcPct val="80000"/>
              </a:lnSpc>
              <a:spcAft>
                <a:spcPts val="600"/>
              </a:spcAft>
              <a:buSzPct val="85000"/>
              <a:buFont typeface="Wingdings 2" charset="2"/>
              <a:buChar char="®"/>
            </a:pP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 </a:t>
            </a:r>
            <a:r>
              <a:rPr lang="en-US" sz="1600" b="1" dirty="0" err="1">
                <a:solidFill>
                  <a:srgbClr val="523E26"/>
                </a:solidFill>
                <a:ea typeface="ＭＳ Ｐゴシック" charset="-128"/>
              </a:rPr>
              <a:t>dE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/dx in silicon (ITS) and gas (TPC)  + time-of-flight (TOF) + Cherenkov </a:t>
            </a:r>
            <a:r>
              <a:rPr lang="en-US" sz="1600" b="1" dirty="0" smtClean="0">
                <a:solidFill>
                  <a:srgbClr val="523E26"/>
                </a:solidFill>
                <a:ea typeface="ＭＳ Ｐゴシック" charset="-128"/>
              </a:rPr>
              <a:t>(HMPID)</a:t>
            </a:r>
            <a:endParaRPr lang="en-US" sz="1600" b="1" dirty="0">
              <a:solidFill>
                <a:srgbClr val="523E26"/>
              </a:solidFill>
              <a:ea typeface="ＭＳ Ｐゴシック" charset="-128"/>
            </a:endParaRPr>
          </a:p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chemeClr val="accent2"/>
              </a:buClr>
              <a:buFont typeface="Wingdings 2" charset="2"/>
              <a:buChar char="¡"/>
            </a:pPr>
            <a:r>
              <a:rPr lang="en-US" b="1" dirty="0">
                <a:solidFill>
                  <a:srgbClr val="523E26"/>
                </a:solidFill>
              </a:rPr>
              <a:t>decay topologies </a:t>
            </a:r>
            <a:r>
              <a:rPr lang="en-US" b="1" dirty="0" smtClean="0">
                <a:solidFill>
                  <a:srgbClr val="523E26"/>
                </a:solidFill>
              </a:rPr>
              <a:t>(K, </a:t>
            </a:r>
            <a:r>
              <a:rPr lang="en-US" b="1" dirty="0">
                <a:solidFill>
                  <a:srgbClr val="523E26"/>
                </a:solidFill>
                <a:latin typeface="Symbol" charset="2"/>
              </a:rPr>
              <a:t>L</a:t>
            </a:r>
            <a:r>
              <a:rPr lang="en-US" b="1" dirty="0" smtClean="0">
                <a:solidFill>
                  <a:srgbClr val="523E26"/>
                </a:solidFill>
                <a:latin typeface="Symbol" charset="2"/>
              </a:rPr>
              <a:t>, W</a:t>
            </a:r>
            <a:r>
              <a:rPr lang="en-US" b="1" dirty="0" smtClean="0">
                <a:solidFill>
                  <a:srgbClr val="523E26"/>
                </a:solidFill>
              </a:rPr>
              <a:t>D</a:t>
            </a:r>
            <a:r>
              <a:rPr lang="en-US" b="1" dirty="0">
                <a:solidFill>
                  <a:srgbClr val="523E26"/>
                </a:solidFill>
              </a:rPr>
              <a:t>)</a:t>
            </a:r>
          </a:p>
          <a:p>
            <a:pPr marL="742950" lvl="1" indent="-285750">
              <a:lnSpc>
                <a:spcPct val="80000"/>
              </a:lnSpc>
              <a:spcAft>
                <a:spcPts val="600"/>
              </a:spcAft>
              <a:buSzPct val="85000"/>
              <a:buFont typeface="Wingdings 2" charset="2"/>
              <a:buChar char="®"/>
            </a:pP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 K and </a:t>
            </a:r>
            <a:r>
              <a:rPr lang="en-US" sz="1600" b="1" dirty="0">
                <a:solidFill>
                  <a:srgbClr val="523E26"/>
                </a:solidFill>
                <a:latin typeface="Symbol" charset="2"/>
                <a:ea typeface="ＭＳ Ｐゴシック" charset="-128"/>
              </a:rPr>
              <a:t>L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 decays beyond 10 </a:t>
            </a:r>
            <a:r>
              <a:rPr lang="en-US" sz="1600" b="1" dirty="0" err="1">
                <a:solidFill>
                  <a:srgbClr val="523E26"/>
                </a:solidFill>
                <a:ea typeface="ＭＳ Ｐゴシック" charset="-128"/>
              </a:rPr>
              <a:t>GeV</a:t>
            </a:r>
            <a:endParaRPr lang="en-US" sz="1600" b="1" dirty="0">
              <a:solidFill>
                <a:srgbClr val="523E26"/>
              </a:solidFill>
              <a:ea typeface="ＭＳ Ｐゴシック" charset="-128"/>
            </a:endParaRPr>
          </a:p>
          <a:p>
            <a:pPr marL="342900" indent="-342900">
              <a:lnSpc>
                <a:spcPct val="80000"/>
              </a:lnSpc>
              <a:spcAft>
                <a:spcPts val="600"/>
              </a:spcAft>
              <a:buClr>
                <a:schemeClr val="accent2"/>
              </a:buClr>
              <a:buFont typeface="Wingdings 2" charset="2"/>
              <a:buChar char="¡"/>
            </a:pPr>
            <a:r>
              <a:rPr lang="en-US" b="1" dirty="0">
                <a:solidFill>
                  <a:srgbClr val="523E26"/>
                </a:solidFill>
              </a:rPr>
              <a:t> leptons (</a:t>
            </a:r>
            <a:r>
              <a:rPr lang="en-US" b="1" dirty="0" err="1">
                <a:solidFill>
                  <a:srgbClr val="523E26"/>
                </a:solidFill>
              </a:rPr>
              <a:t>e</a:t>
            </a:r>
            <a:r>
              <a:rPr lang="en-US" b="1" dirty="0">
                <a:solidFill>
                  <a:srgbClr val="523E26"/>
                </a:solidFill>
              </a:rPr>
              <a:t>, </a:t>
            </a:r>
            <a:r>
              <a:rPr lang="en-US" b="1" dirty="0" err="1">
                <a:solidFill>
                  <a:srgbClr val="523E26"/>
                </a:solidFill>
                <a:latin typeface="Symbol" charset="2"/>
              </a:rPr>
              <a:t>m</a:t>
            </a:r>
            <a:r>
              <a:rPr lang="en-US" b="1" dirty="0">
                <a:solidFill>
                  <a:srgbClr val="523E26"/>
                </a:solidFill>
              </a:rPr>
              <a:t>), photons </a:t>
            </a:r>
            <a:r>
              <a:rPr lang="en-US" b="1" dirty="0">
                <a:solidFill>
                  <a:srgbClr val="523E26"/>
                </a:solidFill>
                <a:latin typeface="Symbol" charset="2"/>
              </a:rPr>
              <a:t>h,p</a:t>
            </a:r>
            <a:r>
              <a:rPr lang="en-US" b="1" baseline="30000" dirty="0">
                <a:solidFill>
                  <a:srgbClr val="523E26"/>
                </a:solidFill>
              </a:rPr>
              <a:t>0</a:t>
            </a:r>
            <a:endParaRPr lang="en-US" b="1" dirty="0">
              <a:solidFill>
                <a:srgbClr val="523E26"/>
              </a:solidFill>
            </a:endParaRPr>
          </a:p>
          <a:p>
            <a:pPr marL="742950" lvl="1" indent="-285750">
              <a:lnSpc>
                <a:spcPct val="80000"/>
              </a:lnSpc>
              <a:spcAft>
                <a:spcPts val="600"/>
              </a:spcAft>
              <a:buSzPct val="85000"/>
              <a:buFont typeface="Wingdings 2" charset="2"/>
              <a:buChar char="®"/>
            </a:pP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 electrons TRD: p &gt; 1 </a:t>
            </a:r>
            <a:r>
              <a:rPr lang="en-US" sz="1600" b="1" dirty="0" err="1">
                <a:solidFill>
                  <a:srgbClr val="523E26"/>
                </a:solidFill>
                <a:ea typeface="ＭＳ Ｐゴシック" charset="-128"/>
              </a:rPr>
              <a:t>GeV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, </a:t>
            </a:r>
            <a:r>
              <a:rPr lang="en-US" sz="1600" b="1" dirty="0" err="1">
                <a:solidFill>
                  <a:srgbClr val="523E26"/>
                </a:solidFill>
                <a:ea typeface="ＭＳ Ｐゴシック" charset="-128"/>
              </a:rPr>
              <a:t>muons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: p &gt; 5 </a:t>
            </a:r>
            <a:r>
              <a:rPr lang="en-US" sz="1600" b="1" dirty="0" err="1">
                <a:solidFill>
                  <a:srgbClr val="523E26"/>
                </a:solidFill>
                <a:ea typeface="ＭＳ Ｐゴシック" charset="-128"/>
              </a:rPr>
              <a:t>GeV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, </a:t>
            </a:r>
            <a:r>
              <a:rPr lang="en-US" sz="1600" b="1" dirty="0">
                <a:solidFill>
                  <a:srgbClr val="523E26"/>
                </a:solidFill>
                <a:latin typeface="Symbol" charset="2"/>
                <a:ea typeface="ＭＳ Ｐゴシック" charset="-128"/>
              </a:rPr>
              <a:t>p</a:t>
            </a:r>
            <a:r>
              <a:rPr lang="en-US" sz="1600" b="1" baseline="30000" dirty="0">
                <a:solidFill>
                  <a:srgbClr val="523E26"/>
                </a:solidFill>
                <a:ea typeface="ＭＳ Ｐゴシック" charset="-128"/>
              </a:rPr>
              <a:t>0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 in </a:t>
            </a:r>
            <a:r>
              <a:rPr lang="en-US" sz="1600" b="1" dirty="0" smtClean="0">
                <a:solidFill>
                  <a:srgbClr val="523E26"/>
                </a:solidFill>
                <a:ea typeface="ＭＳ Ｐゴシック" charset="-128"/>
              </a:rPr>
              <a:t>PHOS, EMCAL: </a:t>
            </a:r>
            <a:r>
              <a:rPr lang="en-US" sz="1600" b="1" dirty="0">
                <a:solidFill>
                  <a:srgbClr val="523E26"/>
                </a:solidFill>
                <a:ea typeface="ＭＳ Ｐゴシック" charset="-128"/>
              </a:rPr>
              <a:t>1 &lt; p &lt;  80 </a:t>
            </a:r>
            <a:r>
              <a:rPr lang="en-US" sz="1600" b="1" dirty="0" err="1">
                <a:solidFill>
                  <a:srgbClr val="523E26"/>
                </a:solidFill>
                <a:ea typeface="ＭＳ Ｐゴシック" charset="-128"/>
              </a:rPr>
              <a:t>GeV</a:t>
            </a:r>
            <a:endParaRPr lang="en-US" sz="1050" b="1" dirty="0">
              <a:solidFill>
                <a:srgbClr val="523E26"/>
              </a:solidFill>
              <a:ea typeface="ＭＳ Ｐゴシック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3259562"/>
            <a:ext cx="1227458" cy="25391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0" rtlCol="0">
            <a:spAutoFit/>
          </a:bodyPr>
          <a:lstStyle/>
          <a:p>
            <a:r>
              <a:rPr lang="en-US" sz="1050" b="1" dirty="0" smtClean="0">
                <a:latin typeface="Helvetica"/>
                <a:cs typeface="Helvetica"/>
              </a:rPr>
              <a:t>PHOS, EMCAL</a:t>
            </a:r>
            <a:endParaRPr lang="en-US" sz="105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05916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TPC: </a:t>
            </a:r>
            <a:r>
              <a:rPr lang="en-US" dirty="0" err="1" smtClean="0"/>
              <a:t>dE</a:t>
            </a:r>
            <a:r>
              <a:rPr lang="en-US" dirty="0" smtClean="0"/>
              <a:t>/dx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50" y="1041790"/>
            <a:ext cx="7365222" cy="5128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38025" y="5908404"/>
            <a:ext cx="668836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1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12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sz="1600" dirty="0" smtClean="0">
                <a:solidFill>
                  <a:srgbClr val="FF0000"/>
                </a:solidFill>
              </a:rPr>
              <a:t>10 bit ADC: Dynamic range up to 26×MIP. </a:t>
            </a:r>
            <a:r>
              <a:rPr lang="en-US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solidFill>
                  <a:srgbClr val="FF0000"/>
                </a:solidFill>
              </a:rPr>
              <a:t> ~ 5%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0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8118231" cy="879231"/>
          </a:xfrm>
        </p:spPr>
        <p:txBody>
          <a:bodyPr/>
          <a:lstStyle/>
          <a:p>
            <a:r>
              <a:rPr lang="en-US" sz="3200" dirty="0" smtClean="0"/>
              <a:t>ATLAS TRT: transition </a:t>
            </a:r>
            <a:r>
              <a:rPr lang="en-US" sz="3200" dirty="0" err="1" smtClean="0"/>
              <a:t>radiaton</a:t>
            </a:r>
            <a:r>
              <a:rPr lang="en-US" sz="3200" dirty="0" smtClean="0"/>
              <a:t> at work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4615"/>
            <a:ext cx="8229600" cy="84015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Barrel shown here, same for </a:t>
            </a:r>
            <a:r>
              <a:rPr lang="en-US" dirty="0" err="1" smtClean="0"/>
              <a:t>endcaps</a:t>
            </a:r>
            <a:endParaRPr lang="en-US" dirty="0" smtClean="0"/>
          </a:p>
          <a:p>
            <a:r>
              <a:rPr lang="en-US" dirty="0" smtClean="0"/>
              <a:t>ALICE has equally nice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 descr="run83585_TRT-Barre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06" y="2178538"/>
            <a:ext cx="3127223" cy="3106615"/>
          </a:xfrm>
          <a:prstGeom prst="rect">
            <a:avLst/>
          </a:prstGeom>
        </p:spPr>
      </p:pic>
      <p:pic>
        <p:nvPicPr>
          <p:cNvPr id="9" name="Picture 8" descr="fig_03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177" y="1914769"/>
            <a:ext cx="5531823" cy="397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98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681" y="1116976"/>
            <a:ext cx="7728597" cy="5093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21485" y="1116976"/>
            <a:ext cx="809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TOTEM</a:t>
            </a:r>
            <a:endParaRPr lang="en-US" sz="1400" dirty="0">
              <a:latin typeface="Helvetica"/>
              <a:cs typeface="Helvetic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286166" y="1309593"/>
            <a:ext cx="1188704" cy="406767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21485" y="1424753"/>
            <a:ext cx="292776" cy="712778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98333" y="5903048"/>
            <a:ext cx="593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Helvetica"/>
                <a:cs typeface="Helvetica"/>
              </a:rPr>
              <a:t>LHCf</a:t>
            </a:r>
            <a:endParaRPr lang="en-US" sz="1400" dirty="0">
              <a:latin typeface="Helvetica"/>
              <a:cs typeface="Helvetica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631308" y="5565769"/>
            <a:ext cx="39686" cy="337279"/>
          </a:xfrm>
          <a:prstGeom prst="straightConnector1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631308" y="5655060"/>
            <a:ext cx="843001" cy="2479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73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quick look at results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“It will be hard to make everything work quickly”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0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29647768"/>
              </p:ext>
            </p:extLst>
          </p:nvPr>
        </p:nvGraphicFramePr>
        <p:xfrm>
          <a:off x="-269599" y="1043082"/>
          <a:ext cx="7920976" cy="5238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377" y="996902"/>
            <a:ext cx="1368193" cy="464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9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data taking efficiency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203847" y="1184271"/>
            <a:ext cx="4940153" cy="240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Max inst </a:t>
            </a:r>
            <a:r>
              <a:rPr lang="en-US" sz="2000" dirty="0" err="1" smtClean="0">
                <a:latin typeface="Comic Sans MS"/>
                <a:ea typeface="ＭＳ Ｐゴシック" pitchFamily="-112" charset="-128"/>
                <a:cs typeface="Comic Sans MS"/>
              </a:rPr>
              <a:t>lumi</a:t>
            </a: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. : 2.37x10</a:t>
            </a:r>
            <a:r>
              <a:rPr lang="en-US" sz="2000" baseline="30000" dirty="0" smtClean="0">
                <a:latin typeface="Comic Sans MS"/>
                <a:ea typeface="ＭＳ Ｐゴシック" pitchFamily="-112" charset="-128"/>
                <a:cs typeface="Comic Sans MS"/>
              </a:rPr>
              <a:t>33</a:t>
            </a: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  cm</a:t>
            </a:r>
            <a:r>
              <a:rPr lang="en-US" sz="2000" baseline="30000" dirty="0" smtClean="0">
                <a:latin typeface="Comic Sans MS"/>
                <a:ea typeface="ＭＳ Ｐゴシック" pitchFamily="-112" charset="-128"/>
                <a:cs typeface="Comic Sans MS"/>
              </a:rPr>
              <a:t>-2</a:t>
            </a: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 s</a:t>
            </a:r>
            <a:r>
              <a:rPr lang="en-US" sz="2000" baseline="30000" dirty="0" smtClean="0">
                <a:latin typeface="Comic Sans MS"/>
                <a:ea typeface="ＭＳ Ｐゴシック" pitchFamily="-112" charset="-128"/>
                <a:cs typeface="Comic Sans MS"/>
              </a:rPr>
              <a:t>-1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Delivered luminosity: 2.68 fb</a:t>
            </a:r>
            <a:r>
              <a:rPr lang="en-US" sz="2000" baseline="30000" dirty="0" smtClean="0">
                <a:latin typeface="Comic Sans MS"/>
                <a:ea typeface="ＭＳ Ｐゴシック" pitchFamily="-112" charset="-128"/>
                <a:cs typeface="Comic Sans MS"/>
              </a:rPr>
              <a:t>-1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ts val="600"/>
              </a:spcAft>
            </a:pP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ATLAS ready recorded: 2.55 fb</a:t>
            </a:r>
            <a:r>
              <a:rPr lang="en-US" sz="2000" baseline="30000" dirty="0" smtClean="0">
                <a:latin typeface="Comic Sans MS"/>
                <a:ea typeface="ＭＳ Ｐゴシック" pitchFamily="-112" charset="-128"/>
                <a:cs typeface="Comic Sans MS"/>
              </a:rPr>
              <a:t>-1</a:t>
            </a:r>
            <a:endParaRPr lang="en-US" sz="2000" dirty="0" smtClean="0">
              <a:latin typeface="Comic Sans MS"/>
              <a:ea typeface="ＭＳ Ｐゴシック" pitchFamily="-112" charset="-128"/>
              <a:cs typeface="Comic Sans M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000" dirty="0" smtClean="0">
                <a:latin typeface="Comic Sans MS"/>
                <a:ea typeface="ＭＳ Ｐゴシック" pitchFamily="-112" charset="-128"/>
                <a:cs typeface="Comic Sans MS"/>
              </a:rPr>
              <a:t>Preliminary  uncertainty on 2011 luminosity 4.5%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882604" y="3992239"/>
            <a:ext cx="5381796" cy="5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00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Fraction of good quality data per detector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70400" y="3530574"/>
            <a:ext cx="442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solidFill>
                  <a:srgbClr val="FF0000"/>
                </a:solidFill>
                <a:latin typeface="Comic Sans MS"/>
                <a:ea typeface="ＭＳ Ｐゴシック" pitchFamily="-112" charset="-128"/>
                <a:cs typeface="Comic Sans MS"/>
              </a:rPr>
              <a:t>Data taking efficiency:  ~95%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60" y="993140"/>
            <a:ext cx="4202741" cy="30200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23" y="4402172"/>
            <a:ext cx="7565572" cy="195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05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ATLAS pile-up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21" y="1026160"/>
            <a:ext cx="3535680" cy="2540715"/>
          </a:xfrm>
          <a:prstGeom prst="rect">
            <a:avLst/>
          </a:prstGeom>
        </p:spPr>
      </p:pic>
      <p:pic>
        <p:nvPicPr>
          <p:cNvPr id="11" name="Picture 10" descr="zpileup_alltrack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264" y="1026160"/>
            <a:ext cx="5275775" cy="526231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-57384" y="4121853"/>
            <a:ext cx="3864648" cy="2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pitchFamily="-112" charset="-128"/>
                <a:cs typeface="Comic Sans MS"/>
              </a:rPr>
              <a:t>Average Pile Up in 2011 : 6.0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pitchFamily="-112" charset="-128"/>
                <a:cs typeface="Comic Sans MS"/>
              </a:rPr>
              <a:t>Coll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pitchFamily="-112" charset="-128"/>
                <a:cs typeface="Comic Sans MS"/>
              </a:rPr>
              <a:t>/BC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Max Pile Up : 10-12 Collisions/BC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noProof="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Issue </a:t>
            </a:r>
            <a:r>
              <a:rPr lang="en-US" sz="140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for: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sz="1200" noProof="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Missing energy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Lepton Isolation (mainly calorimetric)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sz="1200" noProof="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Jet Energy Scale and resolution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sz="1200" dirty="0" err="1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Vertexing</a:t>
            </a:r>
            <a:endParaRPr lang="en-US" sz="1200" noProof="0" dirty="0" smtClean="0">
              <a:solidFill>
                <a:srgbClr val="000000"/>
              </a:solidFill>
              <a:latin typeface="Comic Sans MS"/>
              <a:ea typeface="ＭＳ Ｐゴシック" pitchFamily="-112" charset="-128"/>
              <a:cs typeface="Comic Sans MS"/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sz="1200" dirty="0" smtClean="0">
                <a:solidFill>
                  <a:srgbClr val="000000"/>
                </a:solidFill>
                <a:latin typeface="Comic Sans MS"/>
                <a:ea typeface="ＭＳ Ｐゴシック" pitchFamily="-112" charset="-128"/>
                <a:cs typeface="Comic Sans MS"/>
              </a:rPr>
              <a:t>CPU time  and event size </a:t>
            </a:r>
            <a:endParaRPr lang="en-US" sz="1200" noProof="0" dirty="0" smtClean="0">
              <a:solidFill>
                <a:srgbClr val="000000"/>
              </a:solidFill>
              <a:latin typeface="Comic Sans MS"/>
              <a:ea typeface="ＭＳ Ｐゴシック" pitchFamily="-112" charset="-128"/>
              <a:cs typeface="Comic Sans MS"/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/>
              <a:ea typeface="ＭＳ Ｐゴシック" pitchFamily="-112" charset="-128"/>
              <a:cs typeface="Comic Sans M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672154" y="1026160"/>
            <a:ext cx="1733624" cy="118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/>
                <a:ea typeface="ＭＳ Ｐゴシック" pitchFamily="-112" charset="-128"/>
                <a:cs typeface="Comic Sans MS"/>
              </a:rPr>
              <a:t>Event with 11 vertices and 1 Z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/>
              <a:ea typeface="ＭＳ Ｐゴシック" pitchFamily="-112" charset="-128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34210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8449323" cy="879231"/>
          </a:xfrm>
        </p:spPr>
        <p:txBody>
          <a:bodyPr/>
          <a:lstStyle/>
          <a:p>
            <a:r>
              <a:rPr lang="en-US" dirty="0" smtClean="0"/>
              <a:t>Few event displays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6" descr="emu2btag_run160958_evt9038972_vp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650"/>
            <a:ext cx="9144000" cy="502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80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3" name="Picture 2" descr="display817271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6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-1"/>
            <a:ext cx="8449323" cy="879231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j-cs"/>
              </a:rPr>
              <a:t>CMS ECAL, photon and electron performance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34C83-714F-A44B-AE5F-696E301971BF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206860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72815"/>
            <a:ext cx="76962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smtClean="0">
                <a:cs typeface="+mn-cs"/>
              </a:rPr>
              <a:t>Di-electron mass spectrum</a:t>
            </a:r>
          </a:p>
        </p:txBody>
      </p:sp>
      <p:pic>
        <p:nvPicPr>
          <p:cNvPr id="22532" name="Picture 13" descr="Ze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416015"/>
            <a:ext cx="2895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815815"/>
            <a:ext cx="2667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063215"/>
            <a:ext cx="26670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0" y="1444215"/>
            <a:ext cx="7315200" cy="3810000"/>
            <a:chOff x="0" y="816"/>
            <a:chExt cx="4608" cy="2400"/>
          </a:xfrm>
        </p:grpSpPr>
        <p:pic>
          <p:nvPicPr>
            <p:cNvPr id="22538" name="Picture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92"/>
              <a:ext cx="3600" cy="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855" name="Oval 7"/>
            <p:cNvSpPr>
              <a:spLocks noChangeArrowheads="1"/>
            </p:cNvSpPr>
            <p:nvPr/>
          </p:nvSpPr>
          <p:spPr bwMode="auto">
            <a:xfrm>
              <a:off x="1440" y="1536"/>
              <a:ext cx="624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56" name="Oval 8"/>
            <p:cNvSpPr>
              <a:spLocks noChangeArrowheads="1"/>
            </p:cNvSpPr>
            <p:nvPr/>
          </p:nvSpPr>
          <p:spPr bwMode="auto">
            <a:xfrm>
              <a:off x="768" y="1488"/>
              <a:ext cx="624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57" name="Line 9"/>
            <p:cNvSpPr>
              <a:spLocks noChangeShapeType="1"/>
            </p:cNvSpPr>
            <p:nvPr/>
          </p:nvSpPr>
          <p:spPr bwMode="auto">
            <a:xfrm flipV="1">
              <a:off x="1296" y="816"/>
              <a:ext cx="273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58" name="Line 10"/>
            <p:cNvSpPr>
              <a:spLocks noChangeShapeType="1"/>
            </p:cNvSpPr>
            <p:nvPr/>
          </p:nvSpPr>
          <p:spPr bwMode="auto">
            <a:xfrm>
              <a:off x="3024" y="2304"/>
              <a:ext cx="1584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62" name="Oval 14"/>
            <p:cNvSpPr>
              <a:spLocks noChangeArrowheads="1"/>
            </p:cNvSpPr>
            <p:nvPr/>
          </p:nvSpPr>
          <p:spPr bwMode="auto">
            <a:xfrm>
              <a:off x="2544" y="1872"/>
              <a:ext cx="624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863" name="Line 15"/>
            <p:cNvSpPr>
              <a:spLocks noChangeShapeType="1"/>
            </p:cNvSpPr>
            <p:nvPr/>
          </p:nvSpPr>
          <p:spPr bwMode="auto">
            <a:xfrm>
              <a:off x="2064" y="1680"/>
              <a:ext cx="182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183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7302302" cy="879231"/>
          </a:xfrm>
        </p:spPr>
        <p:txBody>
          <a:bodyPr/>
          <a:lstStyle/>
          <a:p>
            <a:r>
              <a:rPr lang="en-US" sz="3200" dirty="0" smtClean="0"/>
              <a:t>CMS tracking and </a:t>
            </a:r>
            <a:r>
              <a:rPr lang="en-US" sz="3200" dirty="0" err="1" smtClean="0"/>
              <a:t>muon</a:t>
            </a:r>
            <a:r>
              <a:rPr lang="en-US" sz="3200" dirty="0" smtClean="0"/>
              <a:t> performance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2400" y="1447800"/>
            <a:ext cx="2895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sz="1500" smtClean="0"/>
              <a:t>Thanks to high flexibility of trigger system!</a:t>
            </a:r>
          </a:p>
          <a:p>
            <a:pPr>
              <a:lnSpc>
                <a:spcPct val="80000"/>
              </a:lnSpc>
              <a:buFont typeface="Arial" pitchFamily="34" charset="0"/>
              <a:buNone/>
              <a:defRPr/>
            </a:pPr>
            <a:endParaRPr lang="en-US" sz="1500" smtClean="0"/>
          </a:p>
          <a:p>
            <a:pPr>
              <a:lnSpc>
                <a:spcPct val="80000"/>
              </a:lnSpc>
              <a:defRPr/>
            </a:pPr>
            <a:endParaRPr lang="en-US" sz="1500" smtClean="0"/>
          </a:p>
          <a:p>
            <a:pPr>
              <a:lnSpc>
                <a:spcPct val="80000"/>
              </a:lnSpc>
              <a:defRPr/>
            </a:pPr>
            <a:r>
              <a:rPr lang="en-US" sz="1500" smtClean="0"/>
              <a:t>Excellent tracking resolution and alignment shows in resolution of M</a:t>
            </a:r>
            <a:r>
              <a:rPr lang="en-US" sz="1500" baseline="-25000" smtClean="0">
                <a:latin typeface="Symbol" charset="0"/>
              </a:rPr>
              <a:t>mm</a:t>
            </a:r>
            <a:r>
              <a:rPr lang="en-US" sz="1500" smtClean="0"/>
              <a:t> </a:t>
            </a:r>
            <a:endParaRPr lang="en-US" sz="1500" dirty="0" smtClean="0"/>
          </a:p>
        </p:txBody>
      </p:sp>
      <p:pic>
        <p:nvPicPr>
          <p:cNvPr id="8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886200"/>
            <a:ext cx="2971800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3886200"/>
            <a:ext cx="3200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Zmumu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3962400"/>
            <a:ext cx="29400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5"/>
          <p:cNvGrpSpPr>
            <a:grpSpLocks/>
          </p:cNvGrpSpPr>
          <p:nvPr/>
        </p:nvGrpSpPr>
        <p:grpSpPr bwMode="auto">
          <a:xfrm>
            <a:off x="2438400" y="1219200"/>
            <a:ext cx="6172200" cy="2895600"/>
            <a:chOff x="1536" y="768"/>
            <a:chExt cx="3888" cy="1824"/>
          </a:xfrm>
        </p:grpSpPr>
        <p:pic>
          <p:nvPicPr>
            <p:cNvPr id="12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768"/>
              <a:ext cx="3552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3360" y="1008"/>
              <a:ext cx="76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 flipH="1">
              <a:off x="3408" y="1536"/>
              <a:ext cx="192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0"/>
            <p:cNvSpPr>
              <a:spLocks noChangeArrowheads="1"/>
            </p:cNvSpPr>
            <p:nvPr/>
          </p:nvSpPr>
          <p:spPr bwMode="auto">
            <a:xfrm>
              <a:off x="2928" y="912"/>
              <a:ext cx="336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1536" y="1440"/>
              <a:ext cx="1488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4176" y="1344"/>
              <a:ext cx="76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4656" y="1824"/>
              <a:ext cx="9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147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SM cross-sections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3" name="Picture 2" descr="summaryPlotAsymST_21jul1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248546"/>
            <a:ext cx="7200900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Higgs cross-sections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8" name="Picture 7" descr="Screen Shot 2011-09-08 at 13.37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582" y="1002037"/>
            <a:ext cx="4021671" cy="3849409"/>
          </a:xfrm>
          <a:prstGeom prst="rect">
            <a:avLst/>
          </a:prstGeom>
        </p:spPr>
      </p:pic>
      <p:pic>
        <p:nvPicPr>
          <p:cNvPr id="9" name="Picture 8" descr="Screen Shot 2011-09-08 at 13.37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078" y="4817910"/>
            <a:ext cx="3816098" cy="1528519"/>
          </a:xfrm>
          <a:prstGeom prst="rect">
            <a:avLst/>
          </a:prstGeom>
        </p:spPr>
      </p:pic>
      <p:pic>
        <p:nvPicPr>
          <p:cNvPr id="7" name="Picture 6" descr="Screen Shot 2011-09-08 at 13.37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05" y="1071486"/>
            <a:ext cx="4436978" cy="514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62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 descr="0107014old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0"/>
            <a:ext cx="6943572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30689" y="2804233"/>
            <a:ext cx="93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ATLAS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50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H-&gt;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14" y="1148725"/>
            <a:ext cx="4934184" cy="520762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Cleanest channels for very low Mass Higgs and simple signature </a:t>
            </a:r>
          </a:p>
          <a:p>
            <a:r>
              <a:rPr lang="en-US" sz="1600" dirty="0" smtClean="0"/>
              <a:t>Needs:</a:t>
            </a:r>
          </a:p>
          <a:p>
            <a:pPr lvl="1"/>
            <a:r>
              <a:rPr lang="en-US" sz="1200" dirty="0" smtClean="0"/>
              <a:t>Good </a:t>
            </a:r>
            <a:r>
              <a:rPr lang="en-US" sz="1200" dirty="0" err="1" smtClean="0"/>
              <a:t>di</a:t>
            </a:r>
            <a:r>
              <a:rPr lang="en-US" sz="1200" dirty="0" smtClean="0"/>
              <a:t>-photon mass resolution</a:t>
            </a:r>
          </a:p>
          <a:p>
            <a:pPr lvl="1"/>
            <a:r>
              <a:rPr lang="en-US" sz="1200" dirty="0" smtClean="0"/>
              <a:t>Determination of primary vertex</a:t>
            </a:r>
          </a:p>
          <a:p>
            <a:pPr lvl="1"/>
            <a:r>
              <a:rPr lang="en-US" sz="1200" dirty="0" smtClean="0"/>
              <a:t>Good  Photon Id.</a:t>
            </a:r>
          </a:p>
          <a:p>
            <a:pPr lvl="1"/>
            <a:r>
              <a:rPr lang="en-US" sz="1050" dirty="0" err="1" smtClean="0">
                <a:latin typeface="Symbol" charset="2"/>
                <a:cs typeface="Symbol" charset="2"/>
              </a:rPr>
              <a:t>g</a:t>
            </a:r>
            <a:r>
              <a:rPr lang="en-US" sz="1200" dirty="0" smtClean="0"/>
              <a:t>/Jet</a:t>
            </a:r>
            <a:r>
              <a:rPr lang="en-US" sz="1400" dirty="0" smtClean="0"/>
              <a:t>, </a:t>
            </a:r>
            <a:r>
              <a:rPr lang="en-US" sz="1400" dirty="0" smtClean="0">
                <a:latin typeface="Symbol" charset="2"/>
                <a:cs typeface="Symbol" charset="2"/>
              </a:rPr>
              <a:t>g</a:t>
            </a:r>
            <a:r>
              <a:rPr lang="en-US" sz="1400" dirty="0" smtClean="0"/>
              <a:t>/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/>
              <a:t>0</a:t>
            </a:r>
            <a:r>
              <a:rPr lang="en-US" sz="1400" dirty="0" smtClean="0"/>
              <a:t> </a:t>
            </a:r>
            <a:r>
              <a:rPr lang="en-US" sz="1200" dirty="0" smtClean="0"/>
              <a:t>discrimination </a:t>
            </a:r>
          </a:p>
          <a:p>
            <a:r>
              <a:rPr lang="en-US" sz="1400" dirty="0" smtClean="0"/>
              <a:t>Need to understand backgrounds with high precision  with Data Driven techniques	</a:t>
            </a:r>
          </a:p>
          <a:p>
            <a:pPr lvl="1"/>
            <a:r>
              <a:rPr lang="en-US" sz="1200" dirty="0" smtClean="0"/>
              <a:t>QCD </a:t>
            </a:r>
            <a:r>
              <a:rPr lang="en-US" sz="1200" dirty="0" err="1" smtClean="0">
                <a:latin typeface="Symbol" charset="2"/>
                <a:cs typeface="Symbol" charset="2"/>
              </a:rPr>
              <a:t>gg</a:t>
            </a:r>
            <a:r>
              <a:rPr lang="en-US" sz="1200" dirty="0" smtClean="0"/>
              <a:t> production</a:t>
            </a:r>
          </a:p>
          <a:p>
            <a:pPr lvl="1"/>
            <a:r>
              <a:rPr lang="en-US" sz="1200" dirty="0" err="1" smtClean="0">
                <a:latin typeface="Symbol" charset="2"/>
                <a:cs typeface="Symbol" charset="2"/>
              </a:rPr>
              <a:t>g</a:t>
            </a:r>
            <a:r>
              <a:rPr lang="en-US" sz="1200" dirty="0" smtClean="0"/>
              <a:t>-Jet and Jet-Jet production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474309" y="6356350"/>
            <a:ext cx="3975014" cy="365125"/>
          </a:xfrm>
        </p:spPr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815144" cy="365125"/>
          </a:xfrm>
        </p:spPr>
        <p:txBody>
          <a:bodyPr/>
          <a:lstStyle/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6" name="Picture 5" descr="fig_03Hig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52" y="1011957"/>
            <a:ext cx="4376748" cy="31416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1187" y="4754590"/>
            <a:ext cx="3055854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 indication of significant excess, therefore limits on SM Higgs production cross-section</a:t>
            </a:r>
            <a:endParaRPr lang="en-US" sz="1400" b="1" dirty="0"/>
          </a:p>
        </p:txBody>
      </p:sp>
      <p:pic>
        <p:nvPicPr>
          <p:cNvPr id="8" name="Picture 7" descr="fig_04HSMX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75" y="3919300"/>
            <a:ext cx="3598457" cy="243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5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Higgs 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4615"/>
            <a:ext cx="8229600" cy="1266778"/>
          </a:xfrm>
        </p:spPr>
        <p:txBody>
          <a:bodyPr/>
          <a:lstStyle/>
          <a:p>
            <a:r>
              <a:rPr lang="en-US" dirty="0" smtClean="0"/>
              <a:t>The combined upper limit on the SM Higgs boson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divided by the SM expectation vs.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indicated by the black solid 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7" name="Picture 6" descr="fig_04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02" y="2341393"/>
            <a:ext cx="4977721" cy="36081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16623" y="3025953"/>
            <a:ext cx="32328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SM </a:t>
            </a:r>
            <a:r>
              <a:rPr lang="en-US" b="1" dirty="0" err="1" smtClean="0"/>
              <a:t>m</a:t>
            </a:r>
            <a:r>
              <a:rPr lang="en-US" b="1" baseline="-25000" dirty="0" err="1" smtClean="0"/>
              <a:t>H</a:t>
            </a:r>
            <a:r>
              <a:rPr lang="en-US" b="1" dirty="0" smtClean="0"/>
              <a:t> excluded at 95% C.L.:</a:t>
            </a:r>
          </a:p>
          <a:p>
            <a:endParaRPr lang="en-US" b="1" dirty="0" smtClean="0"/>
          </a:p>
          <a:p>
            <a:pPr algn="r"/>
            <a:r>
              <a:rPr lang="en-US" b="1" dirty="0" smtClean="0"/>
              <a:t>	146 &lt; </a:t>
            </a:r>
            <a:r>
              <a:rPr lang="en-US" b="1" dirty="0" err="1" smtClean="0"/>
              <a:t>m</a:t>
            </a:r>
            <a:r>
              <a:rPr lang="en-US" b="1" baseline="-25000" dirty="0" err="1" smtClean="0"/>
              <a:t>H</a:t>
            </a:r>
            <a:r>
              <a:rPr lang="en-US" b="1" dirty="0" smtClean="0"/>
              <a:t> &lt; 232 </a:t>
            </a:r>
            <a:r>
              <a:rPr lang="en-US" b="1" dirty="0" err="1" smtClean="0"/>
              <a:t>GeV</a:t>
            </a:r>
            <a:endParaRPr lang="en-US" b="1" dirty="0" smtClean="0"/>
          </a:p>
          <a:p>
            <a:r>
              <a:rPr lang="en-US" b="1" dirty="0" smtClean="0"/>
              <a:t>	256 &lt; </a:t>
            </a:r>
            <a:r>
              <a:rPr lang="en-US" b="1" dirty="0" err="1" smtClean="0"/>
              <a:t>m</a:t>
            </a:r>
            <a:r>
              <a:rPr lang="en-US" b="1" baseline="-25000" dirty="0" err="1" smtClean="0"/>
              <a:t>H</a:t>
            </a:r>
            <a:r>
              <a:rPr lang="en-US" b="1" dirty="0" smtClean="0"/>
              <a:t> &lt; 282 </a:t>
            </a:r>
            <a:r>
              <a:rPr lang="en-US" b="1" dirty="0" err="1" smtClean="0"/>
              <a:t>GeV</a:t>
            </a:r>
            <a:endParaRPr lang="en-US" b="1" dirty="0" smtClean="0"/>
          </a:p>
          <a:p>
            <a:r>
              <a:rPr lang="en-US" b="1" dirty="0" smtClean="0"/>
              <a:t>	296 &lt; </a:t>
            </a:r>
            <a:r>
              <a:rPr lang="en-US" b="1" dirty="0" err="1" smtClean="0"/>
              <a:t>m</a:t>
            </a:r>
            <a:r>
              <a:rPr lang="en-US" b="1" baseline="-25000" dirty="0" err="1" smtClean="0"/>
              <a:t>H</a:t>
            </a:r>
            <a:r>
              <a:rPr lang="en-US" b="1" dirty="0" smtClean="0"/>
              <a:t> &lt; 466 </a:t>
            </a:r>
            <a:r>
              <a:rPr lang="en-US" b="1" dirty="0" err="1" smtClean="0"/>
              <a:t>GeV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95002" y="5391024"/>
            <a:ext cx="1979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Fun just starting!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63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about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Yes, already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13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1"/>
            <a:ext cx="8313615" cy="879231"/>
          </a:xfrm>
        </p:spPr>
        <p:txBody>
          <a:bodyPr/>
          <a:lstStyle/>
          <a:p>
            <a:r>
              <a:rPr lang="en-US" sz="3200" dirty="0" smtClean="0"/>
              <a:t>LHC upgrades and how detectors follow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9" name="Picture 8" descr="Screen Shot 2011-09-04 at 19.11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15" y="1152942"/>
            <a:ext cx="7747000" cy="489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09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IBL in Phase0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major project of Phase0</a:t>
            </a:r>
          </a:p>
          <a:p>
            <a:pPr lvl="1"/>
            <a:r>
              <a:rPr lang="en-US" sz="1400" dirty="0" smtClean="0"/>
              <a:t>Installation of a reduced diameter beam pipe (47 mm) and the innermost Pixel layer: the </a:t>
            </a:r>
            <a:r>
              <a:rPr lang="en-US" sz="1400" dirty="0" err="1" smtClean="0"/>
              <a:t>Insertable</a:t>
            </a:r>
            <a:r>
              <a:rPr lang="en-US" sz="1400" dirty="0" smtClean="0"/>
              <a:t> B-Layer</a:t>
            </a:r>
          </a:p>
          <a:p>
            <a:r>
              <a:rPr lang="en-US" sz="2000" dirty="0" smtClean="0"/>
              <a:t>Improvement of b-tagging capabilities and redundancy to cope with future occupancies and radiation damage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7" name="Picture 6" descr="PIXEL_and_IB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44322"/>
            <a:ext cx="81280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2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IBL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4615"/>
            <a:ext cx="8229600" cy="1328616"/>
          </a:xfrm>
        </p:spPr>
        <p:txBody>
          <a:bodyPr/>
          <a:lstStyle/>
          <a:p>
            <a:r>
              <a:rPr lang="en-US" dirty="0" smtClean="0"/>
              <a:t>Innovative</a:t>
            </a:r>
          </a:p>
          <a:p>
            <a:pPr lvl="1"/>
            <a:r>
              <a:rPr lang="en-US" dirty="0" smtClean="0"/>
              <a:t>Reduced thickness for sensor and ASIC</a:t>
            </a:r>
          </a:p>
          <a:p>
            <a:pPr lvl="1"/>
            <a:r>
              <a:rPr lang="en-US" dirty="0" smtClean="0"/>
              <a:t>Planar and 3D silicon sensors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7" name="Picture 6" descr="Screen Shot 2011-09-04 at 19.18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374" y="2159003"/>
            <a:ext cx="2577497" cy="2168768"/>
          </a:xfrm>
          <a:prstGeom prst="rect">
            <a:avLst/>
          </a:prstGeom>
        </p:spPr>
      </p:pic>
      <p:pic>
        <p:nvPicPr>
          <p:cNvPr id="8" name="Picture 7" descr="Screen Shot 2011-09-04 at 19.18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65" y="4347313"/>
            <a:ext cx="3102708" cy="2006345"/>
          </a:xfrm>
          <a:prstGeom prst="rect">
            <a:avLst/>
          </a:prstGeom>
        </p:spPr>
      </p:pic>
      <p:pic>
        <p:nvPicPr>
          <p:cNvPr id="9" name="Picture 8" descr="Screen Shot 2011-09-04 at 19.19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767" y="3839900"/>
            <a:ext cx="3344985" cy="2223373"/>
          </a:xfrm>
          <a:prstGeom prst="rect">
            <a:avLst/>
          </a:prstGeom>
        </p:spPr>
      </p:pic>
      <p:pic>
        <p:nvPicPr>
          <p:cNvPr id="10" name="Picture 9" descr="Screen Shot 2011-09-04 at 19.21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537" y="1065226"/>
            <a:ext cx="3081215" cy="230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2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Upgrades in Phase 1 and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ATLAS and CMS: increase in interaction rates </a:t>
            </a:r>
            <a:r>
              <a:rPr lang="en-US" dirty="0"/>
              <a:t>a</a:t>
            </a:r>
            <a:r>
              <a:rPr lang="en-US" dirty="0" smtClean="0"/>
              <a:t>nd keeping an eye on physics results</a:t>
            </a:r>
          </a:p>
          <a:p>
            <a:pPr lvl="1"/>
            <a:r>
              <a:rPr lang="en-US" dirty="0" smtClean="0"/>
              <a:t>Phase 1</a:t>
            </a:r>
          </a:p>
          <a:p>
            <a:pPr lvl="2"/>
            <a:r>
              <a:rPr lang="en-US" dirty="0" smtClean="0"/>
              <a:t>ATLAS: </a:t>
            </a:r>
            <a:r>
              <a:rPr lang="en-US" dirty="0" err="1" smtClean="0"/>
              <a:t>Muon</a:t>
            </a:r>
            <a:r>
              <a:rPr lang="en-US" dirty="0" smtClean="0"/>
              <a:t> system, L1&amp;2 trigger, </a:t>
            </a:r>
            <a:r>
              <a:rPr lang="en-US" dirty="0" err="1" smtClean="0"/>
              <a:t>Calorimetry</a:t>
            </a:r>
            <a:endParaRPr lang="en-US" dirty="0"/>
          </a:p>
          <a:p>
            <a:pPr lvl="2"/>
            <a:r>
              <a:rPr lang="en-US" dirty="0" smtClean="0"/>
              <a:t>CMS: Pixel, trigger, DAQ, beam instrumentation and luminosity, </a:t>
            </a:r>
            <a:r>
              <a:rPr lang="en-US" dirty="0" err="1" smtClean="0"/>
              <a:t>infr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Phase 2</a:t>
            </a:r>
          </a:p>
          <a:p>
            <a:pPr lvl="2"/>
            <a:r>
              <a:rPr lang="en-US" dirty="0" smtClean="0"/>
              <a:t>ATLAS: Trigger, some </a:t>
            </a:r>
            <a:r>
              <a:rPr lang="en-US" dirty="0" err="1" smtClean="0"/>
              <a:t>Muon</a:t>
            </a:r>
            <a:r>
              <a:rPr lang="en-US" dirty="0" smtClean="0"/>
              <a:t> chambers, </a:t>
            </a:r>
            <a:r>
              <a:rPr lang="en-US" dirty="0" err="1" smtClean="0"/>
              <a:t>endcap</a:t>
            </a:r>
            <a:r>
              <a:rPr lang="en-US" dirty="0" smtClean="0"/>
              <a:t> and forward </a:t>
            </a:r>
            <a:r>
              <a:rPr lang="en-US" dirty="0" err="1" smtClean="0"/>
              <a:t>calorimetry</a:t>
            </a:r>
            <a:r>
              <a:rPr lang="en-US" dirty="0" smtClean="0"/>
              <a:t>, calorimeter readout for trigger, new Inner Detector</a:t>
            </a:r>
          </a:p>
          <a:p>
            <a:pPr lvl="2"/>
            <a:r>
              <a:rPr lang="en-US" dirty="0" smtClean="0"/>
              <a:t>CMS: new Inner Detector, readout of </a:t>
            </a:r>
            <a:r>
              <a:rPr lang="en-US" dirty="0" err="1" smtClean="0"/>
              <a:t>Muon</a:t>
            </a:r>
            <a:r>
              <a:rPr lang="en-US" dirty="0" smtClean="0"/>
              <a:t> system, </a:t>
            </a:r>
            <a:r>
              <a:rPr lang="en-US" dirty="0" err="1" smtClean="0"/>
              <a:t>calorimetry</a:t>
            </a:r>
            <a:r>
              <a:rPr lang="en-US" dirty="0" smtClean="0"/>
              <a:t> readout, trigger electronics</a:t>
            </a:r>
          </a:p>
          <a:p>
            <a:r>
              <a:rPr lang="en-US" dirty="0" smtClean="0"/>
              <a:t>ALICE and </a:t>
            </a:r>
            <a:r>
              <a:rPr lang="en-US" dirty="0" err="1" smtClean="0"/>
              <a:t>LHCb</a:t>
            </a:r>
            <a:r>
              <a:rPr lang="en-US" dirty="0" smtClean="0"/>
              <a:t>: enlarge measuring capabilities</a:t>
            </a:r>
          </a:p>
          <a:p>
            <a:pPr lvl="1"/>
            <a:r>
              <a:rPr lang="en-US" dirty="0" smtClean="0"/>
              <a:t>ALICE: Inner Tracker, </a:t>
            </a:r>
            <a:r>
              <a:rPr lang="en-US" dirty="0" err="1" smtClean="0"/>
              <a:t>Muon</a:t>
            </a:r>
            <a:r>
              <a:rPr lang="en-US" dirty="0" smtClean="0"/>
              <a:t> Forward Tracker, new forward </a:t>
            </a:r>
            <a:r>
              <a:rPr lang="en-US" dirty="0" err="1" smtClean="0"/>
              <a:t>calorimetry</a:t>
            </a:r>
            <a:r>
              <a:rPr lang="en-US" dirty="0" smtClean="0"/>
              <a:t>, particle identification improvement, TPC readout upgrade, trigger and DAQ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: move to 40 MHz readout, new VELOPIX, new Si tracker, PID improvements at low momenta, calorimeter readout</a:t>
            </a:r>
          </a:p>
          <a:p>
            <a:pPr lvl="1"/>
            <a:r>
              <a:rPr lang="en-US" dirty="0" smtClean="0"/>
              <a:t>Both aiming at Phase 1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97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being puzzled is good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6" name="Text Placeholder 6"/>
          <p:cNvSpPr txBox="1">
            <a:spLocks/>
          </p:cNvSpPr>
          <p:nvPr/>
        </p:nvSpPr>
        <p:spPr>
          <a:xfrm>
            <a:off x="286519" y="4054224"/>
            <a:ext cx="4040188" cy="5443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mtClean="0"/>
              <a:t>30 March 2010</a:t>
            </a:r>
            <a:endParaRPr lang="en-US" dirty="0"/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4672457" y="1117613"/>
            <a:ext cx="4041775" cy="60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mtClean="0"/>
              <a:t>6 December 2009</a:t>
            </a:r>
            <a:endParaRPr lang="en-US" dirty="0"/>
          </a:p>
        </p:txBody>
      </p:sp>
      <p:sp>
        <p:nvSpPr>
          <p:cNvPr id="18" name="Content Placeholder 8"/>
          <p:cNvSpPr>
            <a:spLocks noGrp="1"/>
          </p:cNvSpPr>
          <p:nvPr>
            <p:ph sz="quarter" idx="13"/>
          </p:nvPr>
        </p:nvSpPr>
        <p:spPr>
          <a:xfrm>
            <a:off x="286519" y="4663824"/>
            <a:ext cx="4041648" cy="175455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did again, √s = 7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000" dirty="0" smtClean="0"/>
              <a:t>I thought we we’re getting used to it</a:t>
            </a:r>
          </a:p>
          <a:p>
            <a:r>
              <a:rPr lang="en-US" sz="2000" dirty="0" smtClean="0"/>
              <a:t>I was worrying for few moments then all went fine</a:t>
            </a:r>
            <a:endParaRPr lang="en-US" sz="2000" dirty="0"/>
          </a:p>
        </p:txBody>
      </p:sp>
      <p:sp>
        <p:nvSpPr>
          <p:cNvPr id="19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4672584" y="1685313"/>
            <a:ext cx="4041648" cy="194884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Switching on 80M Pixel for the first time, √s = 0.9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000" dirty="0" smtClean="0"/>
              <a:t>Is that so simple?</a:t>
            </a:r>
          </a:p>
          <a:p>
            <a:r>
              <a:rPr lang="en-US" sz="2000" dirty="0" smtClean="0"/>
              <a:t>I looked clearly worried to see beam effects</a:t>
            </a:r>
          </a:p>
          <a:p>
            <a:r>
              <a:rPr lang="en-US" sz="2000" dirty="0" smtClean="0"/>
              <a:t>ATLAS channels increased by one order of magnitude</a:t>
            </a:r>
            <a:endParaRPr lang="en-US" sz="2000" dirty="0"/>
          </a:p>
        </p:txBody>
      </p:sp>
      <p:pic>
        <p:nvPicPr>
          <p:cNvPr id="20" name="Picture 19" descr="Examining_First_eve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19" y="1030948"/>
            <a:ext cx="3943558" cy="2957669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V="1">
            <a:off x="9769" y="4015154"/>
            <a:ext cx="9105253" cy="48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1003059_79-A4-at-144-dp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938" y="4080361"/>
            <a:ext cx="3344985" cy="222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41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I’m greatly indebted to the Organizing Committee</a:t>
            </a:r>
          </a:p>
          <a:p>
            <a:pPr lvl="1"/>
            <a:r>
              <a:rPr lang="en-US" dirty="0" smtClean="0"/>
              <a:t>Preparing such a talk is very challenging, but extremely interesting</a:t>
            </a:r>
          </a:p>
          <a:p>
            <a:r>
              <a:rPr lang="en-US" dirty="0" smtClean="0"/>
              <a:t>I’m greatly indebted to all LHC experiment colleagues</a:t>
            </a:r>
          </a:p>
          <a:p>
            <a:pPr lvl="1"/>
            <a:r>
              <a:rPr lang="en-US" dirty="0" smtClean="0"/>
              <a:t>Many provided tons of material, impossible to mention all (already too many slides)</a:t>
            </a:r>
          </a:p>
          <a:p>
            <a:r>
              <a:rPr lang="en-US" dirty="0" smtClean="0"/>
              <a:t>Lessons learned: we were too worried that between switching on and getting results too much time was needed</a:t>
            </a:r>
          </a:p>
          <a:p>
            <a:pPr lvl="1"/>
            <a:r>
              <a:rPr lang="en-US" dirty="0" smtClean="0"/>
              <a:t>It went much smoother</a:t>
            </a:r>
          </a:p>
          <a:p>
            <a:pPr lvl="1"/>
            <a:r>
              <a:rPr lang="en-US" dirty="0" smtClean="0"/>
              <a:t>We’re getting lots of results</a:t>
            </a:r>
          </a:p>
          <a:p>
            <a:r>
              <a:rPr lang="en-US" dirty="0" smtClean="0"/>
              <a:t>LHC performed really well and our DAQ, Trigger and Computing have been following well the challenge</a:t>
            </a:r>
          </a:p>
          <a:p>
            <a:r>
              <a:rPr lang="en-US" dirty="0" smtClean="0"/>
              <a:t>Now: waiting for even more results!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8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8449323" cy="879231"/>
          </a:xfrm>
        </p:spPr>
        <p:txBody>
          <a:bodyPr/>
          <a:lstStyle/>
          <a:p>
            <a:r>
              <a:rPr lang="en-US" dirty="0" smtClean="0"/>
              <a:t>ATLAS&amp;CMS looking forward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7" name="Picture 5" descr="cms_and_atla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4403" y="1214710"/>
            <a:ext cx="7030415" cy="505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299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and CMS to be as “general purpose” as possible and as hermetic as possible</a:t>
            </a:r>
          </a:p>
          <a:p>
            <a:pPr lvl="1"/>
            <a:r>
              <a:rPr lang="en-US" dirty="0" smtClean="0"/>
              <a:t>All possible physics channels from known to unknown</a:t>
            </a:r>
          </a:p>
          <a:p>
            <a:pPr lvl="1"/>
            <a:r>
              <a:rPr lang="en-US" dirty="0" smtClean="0"/>
              <a:t>The dream of measuring everything with a surrounding sphere</a:t>
            </a:r>
          </a:p>
          <a:p>
            <a:r>
              <a:rPr lang="en-US" dirty="0" smtClean="0"/>
              <a:t>ALICE measuring on a MeV to </a:t>
            </a:r>
            <a:r>
              <a:rPr lang="en-US" dirty="0" err="1" smtClean="0"/>
              <a:t>GeV</a:t>
            </a:r>
            <a:r>
              <a:rPr lang="en-US" dirty="0" smtClean="0"/>
              <a:t> dynamic range</a:t>
            </a:r>
          </a:p>
          <a:p>
            <a:pPr lvl="1"/>
            <a:r>
              <a:rPr lang="en-US" dirty="0" smtClean="0"/>
              <a:t>Heavy ions focus</a:t>
            </a:r>
          </a:p>
          <a:p>
            <a:pPr lvl="1"/>
            <a:r>
              <a:rPr lang="en-US" dirty="0" smtClean="0"/>
              <a:t>Paying attention to material budget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dedicated to b physics</a:t>
            </a:r>
          </a:p>
          <a:p>
            <a:pPr lvl="1"/>
            <a:r>
              <a:rPr lang="en-US" dirty="0" smtClean="0"/>
              <a:t>A forward detector</a:t>
            </a:r>
          </a:p>
          <a:p>
            <a:r>
              <a:rPr lang="en-US" dirty="0" smtClean="0"/>
              <a:t>TOTEM and the ATLAS forward detectors</a:t>
            </a:r>
          </a:p>
          <a:p>
            <a:pPr lvl="1"/>
            <a:r>
              <a:rPr lang="en-US" dirty="0" smtClean="0"/>
              <a:t>Looking at luminosity, diffractive physics</a:t>
            </a:r>
          </a:p>
          <a:p>
            <a:r>
              <a:rPr lang="en-US" dirty="0" err="1" smtClean="0"/>
              <a:t>LHCf</a:t>
            </a:r>
            <a:r>
              <a:rPr lang="en-US" dirty="0" smtClean="0"/>
              <a:t> looking at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to calibrate high energy cosmic rays experiments</a:t>
            </a:r>
          </a:p>
          <a:p>
            <a:pPr lvl="1"/>
            <a:r>
              <a:rPr lang="en-US" dirty="0" smtClean="0"/>
              <a:t>A nice example of variety of technology: two </a:t>
            </a:r>
            <a:r>
              <a:rPr lang="en-US" u="sng" dirty="0" smtClean="0"/>
              <a:t>almost</a:t>
            </a:r>
            <a:r>
              <a:rPr lang="en-US" dirty="0" smtClean="0"/>
              <a:t> identical detectors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6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7" name="Picture 6" descr="0804046_01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10"/>
            <a:ext cx="9144000" cy="6086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1511" y="6275253"/>
            <a:ext cx="2496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Higgs in ATLAS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753727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01511" y="6275253"/>
            <a:ext cx="218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Higgs in CMS</a:t>
            </a:r>
            <a:endParaRPr lang="en-US" sz="2400" b="1" dirty="0"/>
          </a:p>
        </p:txBody>
      </p:sp>
      <p:pic>
        <p:nvPicPr>
          <p:cNvPr id="2" name="Picture 1" descr="0804045_15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5"/>
            <a:ext cx="9144000" cy="608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35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purpose detectors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closer 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59" y="16495"/>
            <a:ext cx="46863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28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Beniamino Di Girolamo -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1039" descr="CE0155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26" y="31233"/>
            <a:ext cx="9105254" cy="681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36760" y="-99211"/>
            <a:ext cx="6926385" cy="879231"/>
          </a:xfrm>
        </p:spPr>
        <p:txBody>
          <a:bodyPr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The dream of full coverage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79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PSD9 - Aberystwyth - 12-16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Beniamino Di Girolamo -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7" name="Group 23"/>
          <p:cNvGrpSpPr>
            <a:grpSpLocks/>
          </p:cNvGrpSpPr>
          <p:nvPr/>
        </p:nvGrpSpPr>
        <p:grpSpPr bwMode="auto">
          <a:xfrm>
            <a:off x="816709" y="1282700"/>
            <a:ext cx="7315200" cy="4773613"/>
            <a:chOff x="1295400" y="1398588"/>
            <a:chExt cx="7315200" cy="4773612"/>
          </a:xfrm>
        </p:grpSpPr>
        <p:pic>
          <p:nvPicPr>
            <p:cNvPr id="28" name="Picture 4" descr="FullDetector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1398588"/>
              <a:ext cx="7315200" cy="4773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AutoShape 31"/>
            <p:cNvSpPr>
              <a:spLocks noChangeArrowheads="1"/>
            </p:cNvSpPr>
            <p:nvPr/>
          </p:nvSpPr>
          <p:spPr bwMode="auto">
            <a:xfrm>
              <a:off x="2971800" y="5872163"/>
              <a:ext cx="1219200" cy="228600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0" name="AutoShape 34"/>
            <p:cNvSpPr>
              <a:spLocks noChangeArrowheads="1"/>
            </p:cNvSpPr>
            <p:nvPr/>
          </p:nvSpPr>
          <p:spPr bwMode="auto">
            <a:xfrm>
              <a:off x="5624513" y="5857875"/>
              <a:ext cx="838200" cy="228600"/>
            </a:xfrm>
            <a:prstGeom prst="roundRect">
              <a:avLst>
                <a:gd name="adj" fmla="val 16667"/>
              </a:avLst>
            </a:prstGeom>
            <a:solidFill>
              <a:srgbClr val="00FF00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1" name="AutoShape 35"/>
            <p:cNvSpPr>
              <a:spLocks noChangeArrowheads="1"/>
            </p:cNvSpPr>
            <p:nvPr/>
          </p:nvSpPr>
          <p:spPr bwMode="auto">
            <a:xfrm>
              <a:off x="3810000" y="1474788"/>
              <a:ext cx="1219200" cy="228600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2" name="AutoShape 36"/>
            <p:cNvSpPr>
              <a:spLocks noChangeArrowheads="1"/>
            </p:cNvSpPr>
            <p:nvPr/>
          </p:nvSpPr>
          <p:spPr bwMode="auto">
            <a:xfrm>
              <a:off x="2209800" y="1474788"/>
              <a:ext cx="1295400" cy="228600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3" name="AutoShape 37"/>
            <p:cNvSpPr>
              <a:spLocks noChangeArrowheads="1"/>
            </p:cNvSpPr>
            <p:nvPr/>
          </p:nvSpPr>
          <p:spPr bwMode="auto">
            <a:xfrm>
              <a:off x="5181600" y="1474788"/>
              <a:ext cx="1905000" cy="228600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4" name="AutoShape 38"/>
            <p:cNvSpPr>
              <a:spLocks noChangeArrowheads="1"/>
            </p:cNvSpPr>
            <p:nvPr/>
          </p:nvSpPr>
          <p:spPr bwMode="auto">
            <a:xfrm>
              <a:off x="4267200" y="5872163"/>
              <a:ext cx="1295400" cy="228600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5" name="AutoShape 39"/>
            <p:cNvSpPr>
              <a:spLocks noChangeArrowheads="1"/>
            </p:cNvSpPr>
            <p:nvPr/>
          </p:nvSpPr>
          <p:spPr bwMode="auto">
            <a:xfrm>
              <a:off x="6548438" y="5872163"/>
              <a:ext cx="990600" cy="228600"/>
            </a:xfrm>
            <a:prstGeom prst="roundRect">
              <a:avLst>
                <a:gd name="adj" fmla="val 16667"/>
              </a:avLst>
            </a:prstGeom>
            <a:solidFill>
              <a:srgbClr val="00FF00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  <p:sp>
          <p:nvSpPr>
            <p:cNvPr id="36" name="AutoShape 40"/>
            <p:cNvSpPr>
              <a:spLocks noChangeArrowheads="1"/>
            </p:cNvSpPr>
            <p:nvPr/>
          </p:nvSpPr>
          <p:spPr bwMode="auto">
            <a:xfrm>
              <a:off x="7599363" y="5872163"/>
              <a:ext cx="838200" cy="228600"/>
            </a:xfrm>
            <a:prstGeom prst="roundRect">
              <a:avLst>
                <a:gd name="adj" fmla="val 16667"/>
              </a:avLst>
            </a:prstGeom>
            <a:solidFill>
              <a:srgbClr val="00FF00">
                <a:alpha val="56078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Book Antiqua" charset="0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flipV="1">
            <a:off x="2205923" y="4523539"/>
            <a:ext cx="5570515" cy="12327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78811" y="458320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44 m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9165" y="2283679"/>
            <a:ext cx="254399" cy="345830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0492" y="528146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25 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5295" y="5697723"/>
            <a:ext cx="830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6076B4"/>
                </a:solidFill>
              </a:rPr>
              <a:t>7000 tons</a:t>
            </a:r>
            <a:endParaRPr lang="en-US" sz="1200" b="1" dirty="0">
              <a:solidFill>
                <a:srgbClr val="6076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6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3555</TotalTime>
  <Words>3286</Words>
  <Application>Microsoft Macintosh PowerPoint</Application>
  <PresentationFormat>On-screen Show (4:3)</PresentationFormat>
  <Paragraphs>621</Paragraphs>
  <Slides>61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4" baseType="lpstr">
      <vt:lpstr>Executive</vt:lpstr>
      <vt:lpstr>Equation</vt:lpstr>
      <vt:lpstr>Photo Editor Photo</vt:lpstr>
      <vt:lpstr>LHC Detectors overview Emphasis on ATLAS</vt:lpstr>
      <vt:lpstr>Outline</vt:lpstr>
      <vt:lpstr>A variety of technologies</vt:lpstr>
      <vt:lpstr>The LHC experiments</vt:lpstr>
      <vt:lpstr>PowerPoint Presentation</vt:lpstr>
      <vt:lpstr>Requirements</vt:lpstr>
      <vt:lpstr>General purpose detectors</vt:lpstr>
      <vt:lpstr>The dream of full coverage</vt:lpstr>
      <vt:lpstr>ATLAS</vt:lpstr>
      <vt:lpstr>PowerPoint Presentation</vt:lpstr>
      <vt:lpstr>PowerPoint Presentation</vt:lpstr>
      <vt:lpstr>CMS</vt:lpstr>
      <vt:lpstr>Specialized detectors</vt:lpstr>
      <vt:lpstr>ALICE</vt:lpstr>
      <vt:lpstr>Main facts about ALICE</vt:lpstr>
      <vt:lpstr>LHCb</vt:lpstr>
      <vt:lpstr>Main facts about LHCb</vt:lpstr>
      <vt:lpstr>A typical LHCb event</vt:lpstr>
      <vt:lpstr>Forward detectors</vt:lpstr>
      <vt:lpstr>ATLAS Forward</vt:lpstr>
      <vt:lpstr>ATLAS: ALFA detector</vt:lpstr>
      <vt:lpstr>ATLAS: ALFA results</vt:lpstr>
      <vt:lpstr>TOTEM</vt:lpstr>
      <vt:lpstr>TOTEM: Elastic pp scattering</vt:lpstr>
      <vt:lpstr>LHCf</vt:lpstr>
      <vt:lpstr>Vertex detectors</vt:lpstr>
      <vt:lpstr>Vertex detectors</vt:lpstr>
      <vt:lpstr>The Pixel + VELO detectors</vt:lpstr>
      <vt:lpstr>The Pixel master table</vt:lpstr>
      <vt:lpstr>The outer layers</vt:lpstr>
      <vt:lpstr>ATLAS Inner Detector</vt:lpstr>
      <vt:lpstr>CMS Strip tracker</vt:lpstr>
      <vt:lpstr>ALICE ITS</vt:lpstr>
      <vt:lpstr>The silicon detectors master tables</vt:lpstr>
      <vt:lpstr>ATLAS Pixel having fun with tracks</vt:lpstr>
      <vt:lpstr>dE/dx in Silicon: ATLAS Pixels</vt:lpstr>
      <vt:lpstr>PID in ALICE</vt:lpstr>
      <vt:lpstr>ALICE TPC: dE/dx</vt:lpstr>
      <vt:lpstr>ATLAS TRT: transition radiaton at work</vt:lpstr>
      <vt:lpstr>A quick look at results</vt:lpstr>
      <vt:lpstr>ATLAS status</vt:lpstr>
      <vt:lpstr>ATLAS data taking efficiency</vt:lpstr>
      <vt:lpstr>ATLAS pile-up</vt:lpstr>
      <vt:lpstr>Few event displays</vt:lpstr>
      <vt:lpstr>PowerPoint Presentation</vt:lpstr>
      <vt:lpstr>CMS ECAL, photon and electron performance</vt:lpstr>
      <vt:lpstr>CMS tracking and muon performance</vt:lpstr>
      <vt:lpstr>ATLAS: SM cross-sections</vt:lpstr>
      <vt:lpstr>ATLAS Higgs cross-sections</vt:lpstr>
      <vt:lpstr>ATLAS: H-&gt;gg</vt:lpstr>
      <vt:lpstr>ATLAS Higgs combination</vt:lpstr>
      <vt:lpstr>Thinking about the future</vt:lpstr>
      <vt:lpstr>LHC upgrades and how detectors follow</vt:lpstr>
      <vt:lpstr>ATLAS: IBL in Phase0</vt:lpstr>
      <vt:lpstr>ATLAS IBL</vt:lpstr>
      <vt:lpstr>Upgrades in Phase 1 and 2</vt:lpstr>
      <vt:lpstr>When being puzzled is good</vt:lpstr>
      <vt:lpstr>Conclusions</vt:lpstr>
      <vt:lpstr>ATLAS&amp;CMS looking forward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Beniamino Di Girolamo</dc:creator>
  <cp:lastModifiedBy>Beniamino Di Girolamo</cp:lastModifiedBy>
  <cp:revision>136</cp:revision>
  <cp:lastPrinted>2011-09-08T14:14:31Z</cp:lastPrinted>
  <dcterms:created xsi:type="dcterms:W3CDTF">2011-08-22T15:48:37Z</dcterms:created>
  <dcterms:modified xsi:type="dcterms:W3CDTF">2011-09-13T07:25:34Z</dcterms:modified>
</cp:coreProperties>
</file>