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notesSlides/notesSlide2.xml" ContentType="application/vnd.openxmlformats-officedocument.presentationml.notesSlide+xml"/>
  <Override PartName="/ppt/embeddings/oleObject8.bin" ContentType="application/vnd.openxmlformats-officedocument.oleObject"/>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Microsoft_Equation1.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Microsoft_Equation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9"/>
  </p:notesMasterIdLst>
  <p:handoutMasterIdLst>
    <p:handoutMasterId r:id="rId70"/>
  </p:handoutMasterIdLst>
  <p:sldIdLst>
    <p:sldId id="390" r:id="rId2"/>
    <p:sldId id="290" r:id="rId3"/>
    <p:sldId id="285" r:id="rId4"/>
    <p:sldId id="365" r:id="rId5"/>
    <p:sldId id="356" r:id="rId6"/>
    <p:sldId id="357" r:id="rId7"/>
    <p:sldId id="266" r:id="rId8"/>
    <p:sldId id="324" r:id="rId9"/>
    <p:sldId id="315" r:id="rId10"/>
    <p:sldId id="317" r:id="rId11"/>
    <p:sldId id="329" r:id="rId12"/>
    <p:sldId id="323" r:id="rId13"/>
    <p:sldId id="342" r:id="rId14"/>
    <p:sldId id="311" r:id="rId15"/>
    <p:sldId id="270" r:id="rId16"/>
    <p:sldId id="319" r:id="rId17"/>
    <p:sldId id="403" r:id="rId18"/>
    <p:sldId id="404" r:id="rId19"/>
    <p:sldId id="405" r:id="rId20"/>
    <p:sldId id="304" r:id="rId21"/>
    <p:sldId id="332" r:id="rId22"/>
    <p:sldId id="333" r:id="rId23"/>
    <p:sldId id="349" r:id="rId24"/>
    <p:sldId id="394" r:id="rId25"/>
    <p:sldId id="395" r:id="rId26"/>
    <p:sldId id="396" r:id="rId27"/>
    <p:sldId id="397" r:id="rId28"/>
    <p:sldId id="398" r:id="rId29"/>
    <p:sldId id="399" r:id="rId30"/>
    <p:sldId id="322" r:id="rId31"/>
    <p:sldId id="400" r:id="rId32"/>
    <p:sldId id="401" r:id="rId33"/>
    <p:sldId id="402" r:id="rId34"/>
    <p:sldId id="346" r:id="rId35"/>
    <p:sldId id="345" r:id="rId36"/>
    <p:sldId id="344" r:id="rId37"/>
    <p:sldId id="347" r:id="rId38"/>
    <p:sldId id="275" r:id="rId39"/>
    <p:sldId id="406" r:id="rId40"/>
    <p:sldId id="306" r:id="rId41"/>
    <p:sldId id="307" r:id="rId42"/>
    <p:sldId id="308" r:id="rId43"/>
    <p:sldId id="309" r:id="rId44"/>
    <p:sldId id="293" r:id="rId45"/>
    <p:sldId id="331" r:id="rId46"/>
    <p:sldId id="296" r:id="rId47"/>
    <p:sldId id="334" r:id="rId48"/>
    <p:sldId id="335" r:id="rId49"/>
    <p:sldId id="355" r:id="rId50"/>
    <p:sldId id="382" r:id="rId51"/>
    <p:sldId id="360" r:id="rId52"/>
    <p:sldId id="358" r:id="rId53"/>
    <p:sldId id="363" r:id="rId54"/>
    <p:sldId id="364" r:id="rId55"/>
    <p:sldId id="367" r:id="rId56"/>
    <p:sldId id="339" r:id="rId57"/>
    <p:sldId id="386" r:id="rId58"/>
    <p:sldId id="391" r:id="rId59"/>
    <p:sldId id="392" r:id="rId60"/>
    <p:sldId id="393" r:id="rId61"/>
    <p:sldId id="298" r:id="rId62"/>
    <p:sldId id="380" r:id="rId63"/>
    <p:sldId id="371" r:id="rId64"/>
    <p:sldId id="372" r:id="rId65"/>
    <p:sldId id="373" r:id="rId66"/>
    <p:sldId id="374" r:id="rId67"/>
    <p:sldId id="375"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28" autoAdjust="0"/>
    <p:restoredTop sz="93196" autoAdjust="0"/>
  </p:normalViewPr>
  <p:slideViewPr>
    <p:cSldViewPr snapToGrid="0" snapToObjects="1">
      <p:cViewPr varScale="1">
        <p:scale>
          <a:sx n="75" d="100"/>
          <a:sy n="75" d="100"/>
        </p:scale>
        <p:origin x="-174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notesMaster" Target="notesMasters/notes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handoutMaster" Target="handoutMasters/handoutMaster1.xml"/><Relationship Id="rId71" Type="http://schemas.openxmlformats.org/officeDocument/2006/relationships/printerSettings" Target="printerSettings/printerSettings1.bin"/><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guidotonelli:Desktop:XEB/WGM/MB/CB/CMS_WEEK:OPERATIONAL%20STATU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gradFill flip="none" rotWithShape="1">
              <a:gsLst>
                <a:gs pos="100000">
                  <a:srgbClr val="FF0000"/>
                </a:gs>
                <a:gs pos="1000">
                  <a:srgbClr val="FFFFFF"/>
                </a:gs>
              </a:gsLst>
              <a:lin ang="21480000" scaled="0"/>
              <a:tileRect/>
            </a:gradFill>
            <a:ln>
              <a:gradFill flip="none" rotWithShape="1">
                <a:gsLst>
                  <a:gs pos="100000">
                    <a:srgbClr val="FF0000"/>
                  </a:gs>
                  <a:gs pos="0">
                    <a:srgbClr val="FFFFFF"/>
                  </a:gs>
                </a:gsLst>
                <a:lin ang="0" scaled="1"/>
                <a:tileRect/>
              </a:gradFill>
            </a:ln>
          </c:spPr>
          <c:invertIfNegative val="1"/>
          <c:cat>
            <c:strRef>
              <c:f>Sheet1!$A$1:$A$11</c:f>
              <c:strCache>
                <c:ptCount val="11"/>
                <c:pt idx="0">
                  <c:v>MUON-CSC</c:v>
                </c:pt>
                <c:pt idx="1">
                  <c:v>MUON-DT</c:v>
                </c:pt>
                <c:pt idx="2">
                  <c:v>MUON-RPC</c:v>
                </c:pt>
                <c:pt idx="3">
                  <c:v>HCAL BARREL</c:v>
                </c:pt>
                <c:pt idx="4">
                  <c:v>HCAL ENDCAP</c:v>
                </c:pt>
                <c:pt idx="5">
                  <c:v>HCAL FORWARD</c:v>
                </c:pt>
                <c:pt idx="6">
                  <c:v>ECAL BARREL</c:v>
                </c:pt>
                <c:pt idx="7">
                  <c:v>ECAL END-CAP</c:v>
                </c:pt>
                <c:pt idx="8">
                  <c:v>PRE-SHOWER</c:v>
                </c:pt>
                <c:pt idx="9">
                  <c:v>STRIP TRACKER</c:v>
                </c:pt>
                <c:pt idx="10">
                  <c:v>PIXEL TRACKER</c:v>
                </c:pt>
              </c:strCache>
            </c:strRef>
          </c:cat>
          <c:val>
            <c:numRef>
              <c:f>Sheet1!$B$1:$B$12</c:f>
              <c:numCache>
                <c:formatCode>General</c:formatCode>
                <c:ptCount val="12"/>
                <c:pt idx="0">
                  <c:v>98.5</c:v>
                </c:pt>
                <c:pt idx="1">
                  <c:v>99.8</c:v>
                </c:pt>
                <c:pt idx="2">
                  <c:v>98.8</c:v>
                </c:pt>
                <c:pt idx="3">
                  <c:v>99.9</c:v>
                </c:pt>
                <c:pt idx="4">
                  <c:v>100.0</c:v>
                </c:pt>
                <c:pt idx="5">
                  <c:v>99.9</c:v>
                </c:pt>
                <c:pt idx="6">
                  <c:v>99.3</c:v>
                </c:pt>
                <c:pt idx="7">
                  <c:v>98.9</c:v>
                </c:pt>
                <c:pt idx="8">
                  <c:v>99.8</c:v>
                </c:pt>
                <c:pt idx="9">
                  <c:v>98.1</c:v>
                </c:pt>
                <c:pt idx="10">
                  <c:v>98.2</c:v>
                </c:pt>
              </c:numCache>
            </c:numRef>
          </c:val>
        </c:ser>
        <c:dLbls>
          <c:showLegendKey val="0"/>
          <c:showVal val="0"/>
          <c:showCatName val="0"/>
          <c:showSerName val="0"/>
          <c:showPercent val="0"/>
          <c:showBubbleSize val="0"/>
        </c:dLbls>
        <c:gapWidth val="150"/>
        <c:axId val="-2138255416"/>
        <c:axId val="-2138840520"/>
      </c:barChart>
      <c:catAx>
        <c:axId val="-2138255416"/>
        <c:scaling>
          <c:orientation val="minMax"/>
        </c:scaling>
        <c:delete val="0"/>
        <c:axPos val="l"/>
        <c:majorTickMark val="out"/>
        <c:minorTickMark val="none"/>
        <c:tickLblPos val="nextTo"/>
        <c:txPr>
          <a:bodyPr/>
          <a:lstStyle/>
          <a:p>
            <a:pPr>
              <a:defRPr sz="800"/>
            </a:pPr>
            <a:endParaRPr lang="en-US"/>
          </a:p>
        </c:txPr>
        <c:crossAx val="-2138840520"/>
        <c:crosses val="autoZero"/>
        <c:auto val="1"/>
        <c:lblAlgn val="ctr"/>
        <c:lblOffset val="100"/>
        <c:noMultiLvlLbl val="0"/>
      </c:catAx>
      <c:valAx>
        <c:axId val="-2138840520"/>
        <c:scaling>
          <c:orientation val="minMax"/>
          <c:max val="100.0"/>
          <c:min val="90.0"/>
        </c:scaling>
        <c:delete val="0"/>
        <c:axPos val="b"/>
        <c:majorGridlines/>
        <c:numFmt formatCode="General" sourceLinked="1"/>
        <c:majorTickMark val="out"/>
        <c:minorTickMark val="none"/>
        <c:tickLblPos val="nextTo"/>
        <c:crossAx val="-2138255416"/>
        <c:crosses val="autoZero"/>
        <c:crossBetween val="between"/>
      </c:valAx>
      <c:dTable>
        <c:showHorzBorder val="1"/>
        <c:showVertBorder val="1"/>
        <c:showOutline val="1"/>
        <c:showKeys val="0"/>
        <c:txPr>
          <a:bodyPr/>
          <a:lstStyle/>
          <a:p>
            <a:pPr rtl="0">
              <a:defRPr sz="800"/>
            </a:pPr>
            <a:endParaRPr lang="en-US"/>
          </a:p>
        </c:txPr>
      </c:dTable>
    </c:plotArea>
    <c:plotVisOnly val="1"/>
    <c:dispBlanksAs val="gap"/>
    <c:showDLblsOverMax val="0"/>
  </c:chart>
  <c:spPr>
    <a:ln>
      <a:noFill/>
    </a:ln>
  </c:spPr>
  <c:txPr>
    <a:bodyPr/>
    <a:lstStyle/>
    <a:p>
      <a:pPr>
        <a:defRPr sz="1200" b="1" i="0">
          <a:latin typeface="Arial"/>
        </a:defRPr>
      </a:pPr>
      <a:endParaRPr lang="en-US"/>
    </a:p>
  </c:txPr>
  <c:externalData r:id="rId2">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4" Type="http://schemas.openxmlformats.org/officeDocument/2006/relationships/image" Target="../media/image14.wmf"/><Relationship Id="rId5" Type="http://schemas.openxmlformats.org/officeDocument/2006/relationships/image" Target="../media/image15.wmf"/><Relationship Id="rId1" Type="http://schemas.openxmlformats.org/officeDocument/2006/relationships/image" Target="../media/image11.wmf"/><Relationship Id="rId2"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 Id="rId2"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6.wmf"/><Relationship Id="rId2" Type="http://schemas.openxmlformats.org/officeDocument/2006/relationships/image" Target="../media/image87.wmf"/><Relationship Id="rId3" Type="http://schemas.openxmlformats.org/officeDocument/2006/relationships/image" Target="../media/image8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92.wmf"/><Relationship Id="rId4" Type="http://schemas.openxmlformats.org/officeDocument/2006/relationships/image" Target="../media/image93.wmf"/><Relationship Id="rId1" Type="http://schemas.openxmlformats.org/officeDocument/2006/relationships/image" Target="../media/image90.wmf"/><Relationship Id="rId2" Type="http://schemas.openxmlformats.org/officeDocument/2006/relationships/image" Target="../media/image9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1B9CCA-E41F-CD47-904F-80D79C62ACF4}" type="datetimeFigureOut">
              <a:rPr lang="en-US" smtClean="0"/>
              <a:t>9/13/11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0F72110-EB07-6846-94C1-F6F74EC28314}" type="slidenum">
              <a:rPr lang="en-US" smtClean="0"/>
              <a:t>‹#›</a:t>
            </a:fld>
            <a:endParaRPr lang="en-US"/>
          </a:p>
        </p:txBody>
      </p:sp>
    </p:spTree>
    <p:extLst>
      <p:ext uri="{BB962C8B-B14F-4D97-AF65-F5344CB8AC3E}">
        <p14:creationId xmlns:p14="http://schemas.microsoft.com/office/powerpoint/2010/main" val="35625549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2AD36C-D0D0-F647-938D-964D9E08BCFB}" type="datetimeFigureOut">
              <a:rPr lang="en-US" smtClean="0"/>
              <a:t>9/13/11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767F79-A70A-1E48-AE7D-629E565E4913}" type="slidenum">
              <a:rPr lang="en-US" smtClean="0"/>
              <a:t>‹#›</a:t>
            </a:fld>
            <a:endParaRPr lang="en-US"/>
          </a:p>
        </p:txBody>
      </p:sp>
    </p:spTree>
    <p:extLst>
      <p:ext uri="{BB962C8B-B14F-4D97-AF65-F5344CB8AC3E}">
        <p14:creationId xmlns:p14="http://schemas.microsoft.com/office/powerpoint/2010/main" val="72398393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total cross section will be measured with the luminosity independent method based on the simultaneous measurement of low momentum transfer elastic scattering and of the rate of inelastic interactions with fully inclusive trigger.</a:t>
            </a:r>
          </a:p>
          <a:p>
            <a:r>
              <a:rPr lang="en-US" dirty="0" smtClean="0"/>
              <a:t>Elastic scattering events will be detected with the Roman pot technique using a suitable optics obtained by properly tuning the </a:t>
            </a:r>
            <a:r>
              <a:rPr lang="en-US" dirty="0" err="1" smtClean="0"/>
              <a:t>quadrupoles</a:t>
            </a:r>
            <a:r>
              <a:rPr lang="en-US" dirty="0" smtClean="0"/>
              <a:t> in the intersection region. The system of dipoles foreseen in the intersection region to first combine and then separate the proton beams will be used to measure the momentum of the protons which are diffractively scattered.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E1A5193-A21E-4C6F-A6B8-3FFAF1FB5445}"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8547" name="Rectangle 3"/>
          <p:cNvSpPr>
            <a:spLocks noGrp="1" noChangeArrowheads="1"/>
          </p:cNvSpPr>
          <p:nvPr>
            <p:ph type="body" idx="1"/>
          </p:nvPr>
        </p:nvSpPr>
        <p:spPr bwMode="auto">
          <a:xfrm>
            <a:off x="685801" y="4343990"/>
            <a:ext cx="5486400" cy="4114505"/>
          </a:xfrm>
          <a:prstGeom prst="rect">
            <a:avLst/>
          </a:prstGeom>
          <a:noFill/>
          <a:ln>
            <a:miter lim="800000"/>
            <a:headEnd/>
            <a:tailEnd/>
          </a:ln>
        </p:spPr>
        <p:txBody>
          <a:bodyPr>
            <a:prstTxWarp prst="textNoShape">
              <a:avLst/>
            </a:prstTxWarp>
          </a:bodyPr>
          <a:lstStyle/>
          <a:p>
            <a:r>
              <a:rPr lang="en-US">
                <a:latin typeface="Times New Roman" charset="0"/>
              </a:rPr>
              <a:t>pre-preg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1442" name="Rectangle 3"/>
          <p:cNvSpPr>
            <a:spLocks noGrp="1" noChangeArrowheads="1"/>
          </p:cNvSpPr>
          <p:nvPr>
            <p:ph type="body" idx="1"/>
          </p:nvPr>
        </p:nvSpPr>
        <p:spPr bwMode="auto">
          <a:xfrm>
            <a:off x="913807" y="4343705"/>
            <a:ext cx="5030391" cy="4113892"/>
          </a:xfrm>
          <a:noFill/>
        </p:spPr>
        <p:txBody>
          <a:bodyPr wrap="square" numCol="1" anchor="t" anchorCtr="0" compatLnSpc="1">
            <a:prstTxWarp prst="textNoShape">
              <a:avLst/>
            </a:prstTxWarp>
          </a:bodyPr>
          <a:lstStyle/>
          <a:p>
            <a:pPr defTabSz="948483">
              <a:spcBef>
                <a:spcPct val="0"/>
              </a:spcBef>
              <a:defRPr/>
            </a:pPr>
            <a:r>
              <a:rPr lang="en-US" dirty="0" smtClean="0"/>
              <a:t>In its retracted position the Roman pot leaves the full aperture of the vacuum chamber free for the beam, as required at the injection stage when the beam is wide. Once the final energy is attained and the circulating beams are stable, the Roman pot is moved toward the machine axis by compressing the bellow, until the inner edge of the detector reaches a distance of the order of few </a:t>
            </a:r>
            <a:r>
              <a:rPr lang="en-US" i="1" dirty="0" smtClean="0"/>
              <a:t>millimeters</a:t>
            </a:r>
            <a:r>
              <a:rPr lang="en-US" dirty="0" smtClean="0"/>
              <a:t> from the beam. There is no interference with the machine vacuum.</a:t>
            </a:r>
          </a:p>
          <a:p>
            <a:pPr eaLnBrk="1" hangingPunct="1">
              <a:spcBef>
                <a:spcPct val="0"/>
              </a:spcBef>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3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03139" name="Rectangle 3"/>
          <p:cNvSpPr>
            <a:spLocks noGrp="1" noChangeArrowheads="1"/>
          </p:cNvSpPr>
          <p:nvPr>
            <p:ph type="body" idx="1"/>
          </p:nvPr>
        </p:nvSpPr>
        <p:spPr bwMode="auto">
          <a:xfrm>
            <a:off x="913807" y="4342194"/>
            <a:ext cx="5030391" cy="4115405"/>
          </a:xfrm>
          <a:prstGeom prst="rect">
            <a:avLst/>
          </a:prstGeom>
          <a:solidFill>
            <a:srgbClr val="FFFFFF"/>
          </a:solidFill>
          <a:ln>
            <a:solidFill>
              <a:srgbClr val="000000"/>
            </a:solidFill>
            <a:miter lim="800000"/>
            <a:headEnd/>
            <a:tailEnd/>
          </a:ln>
        </p:spPr>
        <p:txBody>
          <a:bodyPr lIns="97173" tIns="48587" rIns="97173" bIns="48587"/>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xfrm>
            <a:off x="1146175" y="682625"/>
            <a:ext cx="4579938" cy="3433763"/>
          </a:xfrm>
          <a:ln/>
        </p:spPr>
      </p:sp>
      <p:sp>
        <p:nvSpPr>
          <p:cNvPr id="81923" name="Notes Placeholder 2"/>
          <p:cNvSpPr>
            <a:spLocks noGrp="1"/>
          </p:cNvSpPr>
          <p:nvPr>
            <p:ph type="body" idx="1"/>
          </p:nvPr>
        </p:nvSpPr>
        <p:spPr>
          <a:noFill/>
          <a:ln/>
        </p:spPr>
        <p:txBody>
          <a:bodyPr/>
          <a:lstStyle/>
          <a:p>
            <a:endParaRPr lang="en-US" smtClean="0">
              <a:ea typeface="ＭＳ Ｐゴシック" pitchFamily="28" charset="-128"/>
            </a:endParaRPr>
          </a:p>
        </p:txBody>
      </p:sp>
      <p:sp>
        <p:nvSpPr>
          <p:cNvPr id="81924" name="Slide Number Placeholder 3"/>
          <p:cNvSpPr>
            <a:spLocks noGrp="1"/>
          </p:cNvSpPr>
          <p:nvPr>
            <p:ph type="sldNum" sz="quarter" idx="5"/>
          </p:nvPr>
        </p:nvSpPr>
        <p:spPr>
          <a:noFill/>
        </p:spPr>
        <p:txBody>
          <a:bodyPr/>
          <a:lstStyle/>
          <a:p>
            <a:pPr defTabSz="909979"/>
            <a:fld id="{BE4DAEB1-541F-42FC-A5A9-73C9E815685F}" type="slidenum">
              <a:rPr lang="en-US" smtClean="0">
                <a:ea typeface="ＭＳ Ｐゴシック" pitchFamily="28" charset="-128"/>
              </a:rPr>
              <a:pPr defTabSz="909979"/>
              <a:t>53</a:t>
            </a:fld>
            <a:endParaRPr lang="en-US" smtClean="0">
              <a:ea typeface="ＭＳ Ｐゴシック" pitchFamily="28"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976077"/>
            <a:ext cx="7772400" cy="1631460"/>
          </a:xfrm>
        </p:spPr>
        <p:txBody>
          <a:bodyPr anchor="b">
            <a:noAutofit/>
          </a:bodyPr>
          <a:lstStyle>
            <a:lvl1pPr>
              <a:lnSpc>
                <a:spcPct val="10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71600" y="5607538"/>
            <a:ext cx="6400800" cy="564662"/>
          </a:xfrm>
        </p:spPr>
        <p:txBody>
          <a:bodyPr>
            <a:normAutofit/>
          </a:bodyPr>
          <a:lstStyle>
            <a:lvl1pPr marL="0" indent="0" algn="ctr">
              <a:buNone/>
              <a:defRPr sz="240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r>
              <a:rPr lang="en-US" smtClean="0"/>
              <a:t>PSD9 - Aberystwyth - 12-16 September 2011</a:t>
            </a:r>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9" name="Footer Placeholder 8"/>
          <p:cNvSpPr>
            <a:spLocks noGrp="1"/>
          </p:cNvSpPr>
          <p:nvPr>
            <p:ph type="ftr" sz="quarter" idx="12"/>
          </p:nvPr>
        </p:nvSpPr>
        <p:spPr/>
        <p:txBody>
          <a:bodyPr/>
          <a:lstStyle>
            <a:lvl1pPr>
              <a:defRPr b="1"/>
            </a:lvl1pPr>
          </a:lstStyle>
          <a:p>
            <a:r>
              <a:rPr lang="en-US" dirty="0" smtClean="0"/>
              <a:t>Beniamino Di Girolamo - CERN</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76375" y="260350"/>
            <a:ext cx="7334250" cy="65405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00038" y="1200150"/>
            <a:ext cx="4178300" cy="4629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30738" y="1200150"/>
            <a:ext cx="4179887" cy="2238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30738" y="3590925"/>
            <a:ext cx="4179887" cy="2238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629400" y="6381750"/>
            <a:ext cx="1905000" cy="457200"/>
          </a:xfrm>
          <a:prstGeom prst="rect">
            <a:avLst/>
          </a:prstGeom>
        </p:spPr>
        <p:txBody>
          <a:bodyPr/>
          <a:lstStyle>
            <a:lvl1pPr>
              <a:defRPr smtClean="0"/>
            </a:lvl1pPr>
          </a:lstStyle>
          <a:p>
            <a:fld id="{F7EE3A2A-9892-EF4C-8B31-9E3351702A43}" type="datetime1">
              <a:rPr lang="en-US"/>
              <a:pPr/>
              <a:t>9/13/11</a:t>
            </a:fld>
            <a:endParaRPr lang="en-US"/>
          </a:p>
        </p:txBody>
      </p:sp>
    </p:spTree>
    <p:extLst>
      <p:ext uri="{BB962C8B-B14F-4D97-AF65-F5344CB8AC3E}">
        <p14:creationId xmlns:p14="http://schemas.microsoft.com/office/powerpoint/2010/main" val="2673245751"/>
      </p:ext>
    </p:extLst>
  </p:cSld>
  <p:clrMapOvr>
    <a:masterClrMapping/>
  </p:clrMapOvr>
  <p:transition xmlns:p14="http://schemas.microsoft.com/office/powerpoint/2010/mai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2286000" y="838200"/>
            <a:ext cx="6618022" cy="5715000"/>
          </a:xfrm>
        </p:spPr>
        <p:txBody>
          <a:bodyPr/>
          <a:lstStyle>
            <a:lvl1pPr>
              <a:buFont typeface="Wingdings" pitchFamily="2" charset="2"/>
              <a:buChar char="q"/>
              <a:defRPr>
                <a:solidFill>
                  <a:srgbClr val="0070C0"/>
                </a:solidFill>
              </a:defRPr>
            </a:lvl1pPr>
            <a:lvl2pPr>
              <a:buFont typeface="Wingdings" pitchFamily="2" charset="2"/>
              <a:buChar char="§"/>
              <a:defRPr>
                <a:solidFill>
                  <a:srgbClr val="0070C0"/>
                </a:solidFill>
              </a:defRPr>
            </a:lvl2pPr>
            <a:lvl3pPr>
              <a:buFont typeface="Wingdings" pitchFamily="2" charset="2"/>
              <a:buChar char="q"/>
              <a:defRPr>
                <a:solidFill>
                  <a:srgbClr val="0070C0"/>
                </a:solidFill>
              </a:defRPr>
            </a:lvl3pPr>
            <a:lvl4pPr>
              <a:buFont typeface="Wingdings" pitchFamily="2" charset="2"/>
              <a:buChar char="§"/>
              <a:defRPr>
                <a:solidFill>
                  <a:srgbClr val="0070C0"/>
                </a:solidFill>
              </a:defRPr>
            </a:lvl4pPr>
            <a:lvl5pPr>
              <a:buFont typeface="Wingdings" pitchFamily="2" charset="2"/>
              <a:buChar char="q"/>
              <a:defRPr>
                <a:solidFill>
                  <a:srgbClr val="0070C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Content Placeholder 2"/>
          <p:cNvSpPr>
            <a:spLocks noGrp="1"/>
          </p:cNvSpPr>
          <p:nvPr>
            <p:ph idx="12"/>
          </p:nvPr>
        </p:nvSpPr>
        <p:spPr>
          <a:xfrm>
            <a:off x="140681" y="838200"/>
            <a:ext cx="1907931" cy="5715000"/>
          </a:xfrm>
        </p:spPr>
        <p:txBody>
          <a:bodyPr/>
          <a:lstStyle>
            <a:lvl1pPr>
              <a:buFont typeface="Wingdings" pitchFamily="2" charset="2"/>
              <a:buChar char="q"/>
              <a:defRPr>
                <a:solidFill>
                  <a:srgbClr val="0070C0"/>
                </a:solidFill>
              </a:defRPr>
            </a:lvl1pPr>
            <a:lvl2pPr>
              <a:buFont typeface="Wingdings" pitchFamily="2" charset="2"/>
              <a:buChar char="§"/>
              <a:defRPr>
                <a:solidFill>
                  <a:srgbClr val="0070C0"/>
                </a:solidFill>
              </a:defRPr>
            </a:lvl2pPr>
            <a:lvl3pPr>
              <a:buFont typeface="Wingdings" pitchFamily="2" charset="2"/>
              <a:buChar char="q"/>
              <a:defRPr>
                <a:solidFill>
                  <a:srgbClr val="0070C0"/>
                </a:solidFill>
              </a:defRPr>
            </a:lvl3pPr>
            <a:lvl4pPr>
              <a:buFont typeface="Wingdings" pitchFamily="2" charset="2"/>
              <a:buChar char="§"/>
              <a:defRPr>
                <a:solidFill>
                  <a:srgbClr val="0070C0"/>
                </a:solidFill>
              </a:defRPr>
            </a:lvl4pPr>
            <a:lvl5pPr>
              <a:buFont typeface="Wingdings" pitchFamily="2" charset="2"/>
              <a:buChar char="q"/>
              <a:defRPr>
                <a:solidFill>
                  <a:srgbClr val="0070C0"/>
                </a:solidFill>
              </a:defRPr>
            </a:lvl5pPr>
          </a:lstStyle>
          <a:p>
            <a:pPr lvl="0"/>
            <a:r>
              <a:rPr lang="en-US" dirty="0" smtClean="0"/>
              <a:t>Click to edit Master text styles</a:t>
            </a:r>
          </a:p>
        </p:txBody>
      </p:sp>
      <p:sp>
        <p:nvSpPr>
          <p:cNvPr id="5" name="Footer Placeholder 4"/>
          <p:cNvSpPr>
            <a:spLocks noGrp="1"/>
          </p:cNvSpPr>
          <p:nvPr>
            <p:ph type="ftr" sz="quarter" idx="13"/>
          </p:nvPr>
        </p:nvSpPr>
        <p:spPr/>
        <p:txBody>
          <a:bodyPr/>
          <a:lstStyle>
            <a:lvl1pPr>
              <a:defRPr b="1" i="0">
                <a:solidFill>
                  <a:srgbClr val="0070C0"/>
                </a:solidFill>
              </a:defRPr>
            </a:lvl1pPr>
          </a:lstStyle>
          <a:p>
            <a:pPr>
              <a:defRPr/>
            </a:pPr>
            <a:r>
              <a:rPr lang="it-IT" dirty="0" smtClean="0"/>
              <a:t>M. Bruschi – AW June 20th  2011</a:t>
            </a:r>
            <a:endParaRPr lang="it-IT" dirty="0"/>
          </a:p>
        </p:txBody>
      </p:sp>
      <p:sp>
        <p:nvSpPr>
          <p:cNvPr id="6" name="Slide Number Placeholder 5"/>
          <p:cNvSpPr>
            <a:spLocks noGrp="1"/>
          </p:cNvSpPr>
          <p:nvPr>
            <p:ph type="sldNum" sz="quarter" idx="14"/>
          </p:nvPr>
        </p:nvSpPr>
        <p:spPr/>
        <p:txBody>
          <a:bodyPr/>
          <a:lstStyle>
            <a:lvl1pPr>
              <a:defRPr/>
            </a:lvl1pPr>
          </a:lstStyle>
          <a:p>
            <a:pPr>
              <a:defRPr/>
            </a:pPr>
            <a:fld id="{8D2ED252-723C-4ED9-9ABC-48DB82B914EA}" type="slidenum">
              <a:rPr lang="en-US"/>
              <a:pPr>
                <a:defRPr/>
              </a:pPr>
              <a:t>‹#›</a:t>
            </a:fld>
            <a:endParaRPr lang="en-US" sz="1400" i="0">
              <a:solidFill>
                <a:schemeClr val="bg2"/>
              </a:solidFill>
            </a:endParaRPr>
          </a:p>
        </p:txBody>
      </p:sp>
    </p:spTree>
    <p:extLst>
      <p:ext uri="{BB962C8B-B14F-4D97-AF65-F5344CB8AC3E}">
        <p14:creationId xmlns:p14="http://schemas.microsoft.com/office/powerpoint/2010/main" val="3337884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68884" y="6356350"/>
            <a:ext cx="9027099" cy="365125"/>
          </a:xfrm>
          <a:prstGeom prst="rect">
            <a:avLst/>
          </a:prstGeom>
          <a:solidFill>
            <a:srgbClr val="3366FF">
              <a:alpha val="1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dirty="0"/>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lvl1pPr>
              <a:defRPr b="1"/>
            </a:lvl1pPr>
          </a:lstStyle>
          <a:p>
            <a:r>
              <a:rPr lang="en-US" dirty="0"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pic>
        <p:nvPicPr>
          <p:cNvPr id="8" name="Picture 7" descr="200px-CERN_logo.svg.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64063" y="85424"/>
            <a:ext cx="550863" cy="542600"/>
          </a:xfrm>
          <a:prstGeom prst="rect">
            <a:avLst/>
          </a:prstGeom>
        </p:spPr>
      </p:pic>
      <p:cxnSp>
        <p:nvCxnSpPr>
          <p:cNvPr id="10" name="Straight Connector 9"/>
          <p:cNvCxnSpPr/>
          <p:nvPr userDrawn="1"/>
        </p:nvCxnSpPr>
        <p:spPr>
          <a:xfrm flipV="1">
            <a:off x="0" y="957385"/>
            <a:ext cx="9144000" cy="9769"/>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78154" y="6356350"/>
            <a:ext cx="9027099" cy="365125"/>
          </a:xfrm>
          <a:prstGeom prst="rect">
            <a:avLst/>
          </a:prstGeom>
          <a:solidFill>
            <a:srgbClr val="3366FF">
              <a:alpha val="1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dirty="0"/>
          </a:p>
        </p:txBody>
      </p:sp>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lvl1pPr>
              <a:defRPr b="1"/>
            </a:lvl1pPr>
          </a:lstStyle>
          <a:p>
            <a:r>
              <a:rPr lang="en-US" dirty="0"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Rectangle 10"/>
          <p:cNvSpPr/>
          <p:nvPr userDrawn="1"/>
        </p:nvSpPr>
        <p:spPr>
          <a:xfrm>
            <a:off x="68884" y="6356350"/>
            <a:ext cx="9027099" cy="365125"/>
          </a:xfrm>
          <a:prstGeom prst="rect">
            <a:avLst/>
          </a:prstGeom>
          <a:solidFill>
            <a:srgbClr val="3366FF">
              <a:alpha val="1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r>
              <a:rPr lang="en-US" smtClean="0"/>
              <a:t>PSD9 - Aberystwyth - 12-16 September 2011</a:t>
            </a:r>
            <a:endParaRPr lang="en-US"/>
          </a:p>
        </p:txBody>
      </p:sp>
      <p:sp>
        <p:nvSpPr>
          <p:cNvPr id="6" name="Footer Placeholder 5"/>
          <p:cNvSpPr>
            <a:spLocks noGrp="1"/>
          </p:cNvSpPr>
          <p:nvPr>
            <p:ph type="ftr" sz="quarter" idx="11"/>
          </p:nvPr>
        </p:nvSpPr>
        <p:spPr/>
        <p:txBody>
          <a:bodyPr/>
          <a:lstStyle/>
          <a:p>
            <a:r>
              <a:rPr lang="en-US" smtClean="0"/>
              <a:t>Beniamino Di Girolamo - CERN</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8" name="Picture 7" descr="200px-CERN_logo.svg.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64063" y="85424"/>
            <a:ext cx="550863" cy="542600"/>
          </a:xfrm>
          <a:prstGeom prst="rect">
            <a:avLst/>
          </a:prstGeom>
        </p:spPr>
      </p:pic>
      <p:cxnSp>
        <p:nvCxnSpPr>
          <p:cNvPr id="10" name="Straight Connector 9"/>
          <p:cNvCxnSpPr/>
          <p:nvPr userDrawn="1"/>
        </p:nvCxnSpPr>
        <p:spPr>
          <a:xfrm flipV="1">
            <a:off x="0" y="957385"/>
            <a:ext cx="9144000" cy="9769"/>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PSD9 - Aberystwyth - 12-16 September 2011</a:t>
            </a:r>
            <a:endParaRPr lang="en-US"/>
          </a:p>
        </p:txBody>
      </p:sp>
      <p:sp>
        <p:nvSpPr>
          <p:cNvPr id="8" name="Footer Placeholder 7"/>
          <p:cNvSpPr>
            <a:spLocks noGrp="1"/>
          </p:cNvSpPr>
          <p:nvPr>
            <p:ph type="ftr" sz="quarter" idx="11"/>
          </p:nvPr>
        </p:nvSpPr>
        <p:spPr/>
        <p:txBody>
          <a:bodyPr/>
          <a:lstStyle/>
          <a:p>
            <a:r>
              <a:rPr lang="en-US" smtClean="0"/>
              <a:t>Beniamino Di Girolamo - CERN</a:t>
            </a:r>
            <a:endParaRPr lang="en-US"/>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PSD9 - Aberystwyth - 12-16 September 2011</a:t>
            </a:r>
            <a:endParaRPr lang="en-US"/>
          </a:p>
        </p:txBody>
      </p:sp>
      <p:sp>
        <p:nvSpPr>
          <p:cNvPr id="4" name="Footer Placeholder 3"/>
          <p:cNvSpPr>
            <a:spLocks noGrp="1"/>
          </p:cNvSpPr>
          <p:nvPr>
            <p:ph type="ftr" sz="quarter" idx="11"/>
          </p:nvPr>
        </p:nvSpPr>
        <p:spPr/>
        <p:txBody>
          <a:bodyPr/>
          <a:lstStyle>
            <a:lvl1pPr>
              <a:defRPr b="1"/>
            </a:lvl1pPr>
          </a:lstStyle>
          <a:p>
            <a:r>
              <a:rPr lang="en-US" dirty="0" smtClean="0"/>
              <a:t>Beniamino Di Girolamo - CERN</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pic>
        <p:nvPicPr>
          <p:cNvPr id="7" name="Picture 6" descr="200px-CERN_logo.svg.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64063" y="85424"/>
            <a:ext cx="550863" cy="542600"/>
          </a:xfrm>
          <a:prstGeom prst="rect">
            <a:avLst/>
          </a:prstGeom>
        </p:spPr>
      </p:pic>
      <p:cxnSp>
        <p:nvCxnSpPr>
          <p:cNvPr id="8" name="Straight Connector 7"/>
          <p:cNvCxnSpPr/>
          <p:nvPr userDrawn="1"/>
        </p:nvCxnSpPr>
        <p:spPr>
          <a:xfrm flipV="1">
            <a:off x="0" y="957385"/>
            <a:ext cx="9144000" cy="9769"/>
          </a:xfrm>
          <a:prstGeom prst="line">
            <a:avLst/>
          </a:prstGeom>
        </p:spPr>
        <p:style>
          <a:lnRef idx="2">
            <a:schemeClr val="accent1"/>
          </a:lnRef>
          <a:fillRef idx="0">
            <a:schemeClr val="accent1"/>
          </a:fillRef>
          <a:effectRef idx="1">
            <a:schemeClr val="accent1"/>
          </a:effectRef>
          <a:fontRef idx="minor">
            <a:schemeClr val="tx1"/>
          </a:fontRef>
        </p:style>
      </p:cxnSp>
      <p:sp>
        <p:nvSpPr>
          <p:cNvPr id="9" name="Rectangle 8"/>
          <p:cNvSpPr/>
          <p:nvPr userDrawn="1"/>
        </p:nvSpPr>
        <p:spPr>
          <a:xfrm>
            <a:off x="78154" y="6356350"/>
            <a:ext cx="9027099" cy="365125"/>
          </a:xfrm>
          <a:prstGeom prst="rect">
            <a:avLst/>
          </a:prstGeom>
          <a:solidFill>
            <a:srgbClr val="3366FF">
              <a:alpha val="17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i="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PSD9 - Aberystwyth - 12-16 September 2011</a:t>
            </a:r>
            <a:endParaRPr lang="en-US"/>
          </a:p>
        </p:txBody>
      </p:sp>
      <p:sp>
        <p:nvSpPr>
          <p:cNvPr id="3" name="Footer Placeholder 2"/>
          <p:cNvSpPr>
            <a:spLocks noGrp="1"/>
          </p:cNvSpPr>
          <p:nvPr>
            <p:ph type="ftr" sz="quarter" idx="11"/>
          </p:nvPr>
        </p:nvSpPr>
        <p:spPr/>
        <p:txBody>
          <a:bodyPr/>
          <a:lstStyle/>
          <a:p>
            <a:r>
              <a:rPr lang="en-US" smtClean="0"/>
              <a:t>Beniamino Di Girolamo - CERN</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PSD9 - Aberystwyth - 12-16 September 2011</a:t>
            </a:r>
            <a:endParaRPr lang="en-US"/>
          </a:p>
        </p:txBody>
      </p:sp>
      <p:sp>
        <p:nvSpPr>
          <p:cNvPr id="6" name="Footer Placeholder 5"/>
          <p:cNvSpPr>
            <a:spLocks noGrp="1"/>
          </p:cNvSpPr>
          <p:nvPr>
            <p:ph type="ftr" sz="quarter" idx="11"/>
          </p:nvPr>
        </p:nvSpPr>
        <p:spPr/>
        <p:txBody>
          <a:bodyPr/>
          <a:lstStyle/>
          <a:p>
            <a:r>
              <a:rPr lang="en-US" smtClean="0"/>
              <a:t>Beniamino Di Girolamo - CERN</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PSD9 - Aberystwyth - 12-16 September 2011</a:t>
            </a:r>
            <a:endParaRPr lang="en-US"/>
          </a:p>
        </p:txBody>
      </p:sp>
      <p:sp>
        <p:nvSpPr>
          <p:cNvPr id="6" name="Footer Placeholder 5"/>
          <p:cNvSpPr>
            <a:spLocks noGrp="1"/>
          </p:cNvSpPr>
          <p:nvPr>
            <p:ph type="ftr" sz="quarter" idx="11"/>
          </p:nvPr>
        </p:nvSpPr>
        <p:spPr/>
        <p:txBody>
          <a:bodyPr/>
          <a:lstStyle/>
          <a:p>
            <a:r>
              <a:rPr lang="en-US" smtClean="0"/>
              <a:t>Beniamino Di Girolamo - CERN</a:t>
            </a:r>
            <a:endParaRPr lang="en-US"/>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
            <a:ext cx="6926385" cy="879231"/>
          </a:xfrm>
          <a:prstGeom prst="rect">
            <a:avLst/>
          </a:prstGeom>
        </p:spPr>
        <p:txBody>
          <a:bodyPr vert="horz" lIns="91440" tIns="45720" rIns="91440" bIns="45720" rtlCol="0" anchor="t">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74615"/>
            <a:ext cx="8229600" cy="505154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474309" y="6356350"/>
            <a:ext cx="3975014" cy="365125"/>
          </a:xfrm>
          <a:prstGeom prst="rect">
            <a:avLst/>
          </a:prstGeom>
        </p:spPr>
        <p:txBody>
          <a:bodyPr vert="horz" lIns="91440" tIns="45720" rIns="45720" bIns="45720" rtlCol="0" anchor="ctr"/>
          <a:lstStyle>
            <a:lvl1pPr algn="r">
              <a:defRPr sz="1200" b="1">
                <a:solidFill>
                  <a:schemeClr val="tx1">
                    <a:lumMod val="65000"/>
                    <a:lumOff val="35000"/>
                  </a:schemeClr>
                </a:solidFill>
                <a:latin typeface="Century Gothic" pitchFamily="34" charset="0"/>
              </a:defRPr>
            </a:lvl1pPr>
          </a:lstStyle>
          <a:p>
            <a:r>
              <a:rPr lang="en-US" dirty="0" smtClean="0"/>
              <a:t>PSD9 - </a:t>
            </a:r>
            <a:r>
              <a:rPr lang="en-US" dirty="0" err="1" smtClean="0"/>
              <a:t>Aberystwyth</a:t>
            </a:r>
            <a:r>
              <a:rPr lang="en-US" dirty="0" smtClean="0"/>
              <a:t> - 12-16 September 2011</a:t>
            </a:r>
            <a:endParaRPr lang="en-US" dirty="0"/>
          </a:p>
        </p:txBody>
      </p:sp>
      <p:sp>
        <p:nvSpPr>
          <p:cNvPr id="5" name="Footer Placeholder 4"/>
          <p:cNvSpPr>
            <a:spLocks noGrp="1"/>
          </p:cNvSpPr>
          <p:nvPr>
            <p:ph type="ftr" sz="quarter" idx="3"/>
          </p:nvPr>
        </p:nvSpPr>
        <p:spPr>
          <a:xfrm>
            <a:off x="659165" y="6356350"/>
            <a:ext cx="3815144"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b="1" dirty="0" smtClean="0"/>
              <a:t>Beniamino Di Girolamo - CERN</a:t>
            </a:r>
            <a:endParaRPr lang="en-US" b="1"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p:txStyles>
    <p:titleStyle>
      <a:lvl1pPr algn="l" defTabSz="914400" rtl="0" eaLnBrk="1" latinLnBrk="0" hangingPunct="1">
        <a:lnSpc>
          <a:spcPts val="5800"/>
        </a:lnSpc>
        <a:spcBef>
          <a:spcPct val="0"/>
        </a:spcBef>
        <a:buNone/>
        <a:defRPr sz="40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 Id="rId3"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5.emf"/></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wmf"/><Relationship Id="rId5"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image" Target="../media/image38.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 Id="rId3" Type="http://schemas.openxmlformats.org/officeDocument/2006/relationships/image" Target="../media/image4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 Id="rId3" Type="http://schemas.openxmlformats.org/officeDocument/2006/relationships/image" Target="../media/image4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 Id="rId3" Type="http://schemas.openxmlformats.org/officeDocument/2006/relationships/image" Target="../media/image5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png"/><Relationship Id="rId3" Type="http://schemas.openxmlformats.org/officeDocument/2006/relationships/image" Target="../media/image5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jpeg"/><Relationship Id="rId3" Type="http://schemas.openxmlformats.org/officeDocument/2006/relationships/image" Target="../media/image5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56.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emf"/></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oleObject" Target="../embeddings/oleObject8.bin"/><Relationship Id="rId5" Type="http://schemas.openxmlformats.org/officeDocument/2006/relationships/image" Target="../media/image59.wmf"/><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6.xml"/><Relationship Id="rId2" Type="http://schemas.openxmlformats.org/officeDocument/2006/relationships/image" Target="../media/image7.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 Id="rId3" Type="http://schemas.openxmlformats.org/officeDocument/2006/relationships/image" Target="../media/image6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tiff"/><Relationship Id="rId3" Type="http://schemas.openxmlformats.org/officeDocument/2006/relationships/image" Target="../media/image71.tif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1" Type="http://schemas.openxmlformats.org/officeDocument/2006/relationships/oleObject" Target="../embeddings/oleObject4.bin"/><Relationship Id="rId12" Type="http://schemas.openxmlformats.org/officeDocument/2006/relationships/image" Target="../media/image14.wmf"/><Relationship Id="rId13" Type="http://schemas.openxmlformats.org/officeDocument/2006/relationships/oleObject" Target="../embeddings/oleObject5.bin"/><Relationship Id="rId14" Type="http://schemas.openxmlformats.org/officeDocument/2006/relationships/image" Target="../media/image15.wmf"/><Relationship Id="rId1" Type="http://schemas.openxmlformats.org/officeDocument/2006/relationships/vmlDrawing" Target="../drawings/vmlDrawing1.vml"/><Relationship Id="rId2" Type="http://schemas.openxmlformats.org/officeDocument/2006/relationships/slideLayout" Target="../slideLayouts/slideLayout6.xml"/><Relationship Id="rId3" Type="http://schemas.openxmlformats.org/officeDocument/2006/relationships/notesSlide" Target="../notesSlides/notesSlide1.xml"/><Relationship Id="rId4" Type="http://schemas.openxmlformats.org/officeDocument/2006/relationships/image" Target="../media/image16.jpeg"/><Relationship Id="rId5" Type="http://schemas.openxmlformats.org/officeDocument/2006/relationships/oleObject" Target="../embeddings/oleObject1.bin"/><Relationship Id="rId6" Type="http://schemas.openxmlformats.org/officeDocument/2006/relationships/image" Target="../media/image11.wmf"/><Relationship Id="rId7" Type="http://schemas.openxmlformats.org/officeDocument/2006/relationships/oleObject" Target="../embeddings/oleObject2.bin"/><Relationship Id="rId8" Type="http://schemas.openxmlformats.org/officeDocument/2006/relationships/image" Target="../media/image12.wmf"/><Relationship Id="rId9" Type="http://schemas.openxmlformats.org/officeDocument/2006/relationships/oleObject" Target="../embeddings/oleObject3.bin"/><Relationship Id="rId10" Type="http://schemas.openxmlformats.org/officeDocument/2006/relationships/image" Target="../media/image13.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72.jpeg"/></Relationships>
</file>

<file path=ppt/slides/_rels/slide51.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jpeg"/><Relationship Id="rId5" Type="http://schemas.openxmlformats.org/officeDocument/2006/relationships/image" Target="../media/image75.jpe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2.xml.rels><?xml version="1.0" encoding="UTF-8" standalone="yes"?>
<Relationships xmlns="http://schemas.openxmlformats.org/package/2006/relationships"><Relationship Id="rId3" Type="http://schemas.openxmlformats.org/officeDocument/2006/relationships/image" Target="../media/image77.emf"/><Relationship Id="rId4" Type="http://schemas.openxmlformats.org/officeDocument/2006/relationships/image" Target="../media/image78.png"/><Relationship Id="rId1" Type="http://schemas.openxmlformats.org/officeDocument/2006/relationships/slideLayout" Target="../slideLayouts/slideLayout6.xml"/><Relationship Id="rId2" Type="http://schemas.openxmlformats.org/officeDocument/2006/relationships/image" Target="../media/image76.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79.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1.jpeg"/><Relationship Id="rId3" Type="http://schemas.openxmlformats.org/officeDocument/2006/relationships/image" Target="../media/image82.jpeg"/></Relationships>
</file>

<file path=ppt/slides/_rels/slide56.xml.rels><?xml version="1.0" encoding="UTF-8" standalone="yes"?>
<Relationships xmlns="http://schemas.openxmlformats.org/package/2006/relationships"><Relationship Id="rId3" Type="http://schemas.openxmlformats.org/officeDocument/2006/relationships/image" Target="../media/image83.tiff"/><Relationship Id="rId4" Type="http://schemas.openxmlformats.org/officeDocument/2006/relationships/image" Target="../media/image84.tiff"/><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58.xml.rels><?xml version="1.0" encoding="UTF-8" standalone="yes"?>
<Relationships xmlns="http://schemas.openxmlformats.org/package/2006/relationships"><Relationship Id="rId3" Type="http://schemas.openxmlformats.org/officeDocument/2006/relationships/image" Target="../media/image89.png"/><Relationship Id="rId4" Type="http://schemas.openxmlformats.org/officeDocument/2006/relationships/oleObject" Target="../embeddings/oleObject9.bin"/><Relationship Id="rId5" Type="http://schemas.openxmlformats.org/officeDocument/2006/relationships/image" Target="../media/image86.wmf"/><Relationship Id="rId6" Type="http://schemas.openxmlformats.org/officeDocument/2006/relationships/oleObject" Target="../embeddings/oleObject10.bin"/><Relationship Id="rId7" Type="http://schemas.openxmlformats.org/officeDocument/2006/relationships/image" Target="../media/image87.wmf"/><Relationship Id="rId8" Type="http://schemas.openxmlformats.org/officeDocument/2006/relationships/oleObject" Target="../embeddings/oleObject11.bin"/><Relationship Id="rId9" Type="http://schemas.openxmlformats.org/officeDocument/2006/relationships/oleObject" Target="../embeddings/oleObject12.bin"/><Relationship Id="rId10" Type="http://schemas.openxmlformats.org/officeDocument/2006/relationships/image" Target="../media/image88.wmf"/><Relationship Id="rId11" Type="http://schemas.openxmlformats.org/officeDocument/2006/relationships/oleObject" Target="../embeddings/Microsoft_Equation1.bin"/><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1" Type="http://schemas.openxmlformats.org/officeDocument/2006/relationships/oleObject" Target="../embeddings/oleObject15.bin"/><Relationship Id="rId12" Type="http://schemas.openxmlformats.org/officeDocument/2006/relationships/image" Target="../media/image92.wmf"/><Relationship Id="rId13" Type="http://schemas.openxmlformats.org/officeDocument/2006/relationships/oleObject" Target="../embeddings/Microsoft_Equation2.bin"/><Relationship Id="rId14" Type="http://schemas.openxmlformats.org/officeDocument/2006/relationships/image" Target="../media/image93.wmf"/><Relationship Id="rId1" Type="http://schemas.openxmlformats.org/officeDocument/2006/relationships/vmlDrawing" Target="../drawings/vmlDrawing5.vml"/><Relationship Id="rId2" Type="http://schemas.openxmlformats.org/officeDocument/2006/relationships/slideLayout" Target="../slideLayouts/slideLayout2.xml"/><Relationship Id="rId3" Type="http://schemas.openxmlformats.org/officeDocument/2006/relationships/image" Target="../media/image94.png"/><Relationship Id="rId4" Type="http://schemas.openxmlformats.org/officeDocument/2006/relationships/image" Target="../media/image95.png"/><Relationship Id="rId5" Type="http://schemas.openxmlformats.org/officeDocument/2006/relationships/image" Target="../media/image96.png"/><Relationship Id="rId6" Type="http://schemas.openxmlformats.org/officeDocument/2006/relationships/image" Target="../media/image97.png"/><Relationship Id="rId7" Type="http://schemas.openxmlformats.org/officeDocument/2006/relationships/oleObject" Target="../embeddings/oleObject13.bin"/><Relationship Id="rId8" Type="http://schemas.openxmlformats.org/officeDocument/2006/relationships/image" Target="../media/image90.wmf"/><Relationship Id="rId9" Type="http://schemas.openxmlformats.org/officeDocument/2006/relationships/oleObject" Target="../embeddings/oleObject14.bin"/><Relationship Id="rId10" Type="http://schemas.openxmlformats.org/officeDocument/2006/relationships/image" Target="../media/image91.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17.wmf"/><Relationship Id="rId5" Type="http://schemas.openxmlformats.org/officeDocument/2006/relationships/oleObject" Target="../embeddings/oleObject7.bin"/><Relationship Id="rId6" Type="http://schemas.openxmlformats.org/officeDocument/2006/relationships/image" Target="../media/image18.w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99.png"/><Relationship Id="rId5" Type="http://schemas.openxmlformats.org/officeDocument/2006/relationships/image" Target="../media/image100.png"/><Relationship Id="rId1" Type="http://schemas.openxmlformats.org/officeDocument/2006/relationships/slideLayout" Target="../slideLayouts/slideLayout6.xml"/><Relationship Id="rId2" Type="http://schemas.openxmlformats.org/officeDocument/2006/relationships/image" Target="../media/image98.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png"/><Relationship Id="rId3" Type="http://schemas.openxmlformats.org/officeDocument/2006/relationships/image" Target="../media/image102.tiff"/></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 Id="rId3" Type="http://schemas.openxmlformats.org/officeDocument/2006/relationships/image" Target="../media/image2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berystwyth_Seafront.jpg"/>
          <p:cNvPicPr>
            <a:picLocks noChangeAspect="1"/>
          </p:cNvPicPr>
          <p:nvPr/>
        </p:nvPicPr>
        <p:blipFill>
          <a:blip r:embed="rId2" cstate="screen">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a:ext>
            </a:extLst>
          </a:blip>
          <a:stretch>
            <a:fillRect/>
          </a:stretch>
        </p:blipFill>
        <p:spPr>
          <a:xfrm>
            <a:off x="0" y="-209817"/>
            <a:ext cx="9144000" cy="6858000"/>
          </a:xfrm>
          <a:prstGeom prst="rect">
            <a:avLst/>
          </a:prstGeom>
        </p:spPr>
      </p:pic>
      <p:sp>
        <p:nvSpPr>
          <p:cNvPr id="2" name="Title 1"/>
          <p:cNvSpPr>
            <a:spLocks noGrp="1"/>
          </p:cNvSpPr>
          <p:nvPr>
            <p:ph type="ctrTitle"/>
          </p:nvPr>
        </p:nvSpPr>
        <p:spPr/>
        <p:txBody>
          <a:bodyPr/>
          <a:lstStyle/>
          <a:p>
            <a:r>
              <a:rPr lang="en-US" sz="4400" dirty="0" smtClean="0"/>
              <a:t>LHC Detectors overview</a:t>
            </a:r>
            <a:br>
              <a:rPr lang="en-US" sz="4400" dirty="0" smtClean="0"/>
            </a:br>
            <a:r>
              <a:rPr lang="en-US" sz="3600" dirty="0" smtClean="0">
                <a:solidFill>
                  <a:srgbClr val="FF0000"/>
                </a:solidFill>
              </a:rPr>
              <a:t>Emphasis on ATLAS</a:t>
            </a:r>
            <a:br>
              <a:rPr lang="en-US" sz="3600" dirty="0" smtClean="0">
                <a:solidFill>
                  <a:srgbClr val="FF0000"/>
                </a:solidFill>
              </a:rPr>
            </a:br>
            <a:r>
              <a:rPr lang="en-US" sz="3600" b="1" u="sng" dirty="0" smtClean="0">
                <a:solidFill>
                  <a:srgbClr val="FF0000"/>
                </a:solidFill>
              </a:rPr>
              <a:t>Bonus material</a:t>
            </a:r>
            <a:endParaRPr lang="en-US" sz="4400" b="1" u="sng" dirty="0">
              <a:solidFill>
                <a:srgbClr val="FF0000"/>
              </a:solidFill>
            </a:endParaRPr>
          </a:p>
        </p:txBody>
      </p:sp>
      <p:sp>
        <p:nvSpPr>
          <p:cNvPr id="3" name="Subtitle 2"/>
          <p:cNvSpPr>
            <a:spLocks noGrp="1"/>
          </p:cNvSpPr>
          <p:nvPr>
            <p:ph type="subTitle" idx="1"/>
          </p:nvPr>
        </p:nvSpPr>
        <p:spPr/>
        <p:txBody>
          <a:bodyPr>
            <a:normAutofit fontScale="70000" lnSpcReduction="20000"/>
          </a:bodyPr>
          <a:lstStyle/>
          <a:p>
            <a:r>
              <a:rPr lang="en-US" dirty="0" smtClean="0"/>
              <a:t>Beniamino Di Girolamo</a:t>
            </a:r>
          </a:p>
          <a:p>
            <a:r>
              <a:rPr lang="en-US" dirty="0" smtClean="0"/>
              <a:t>CERN</a:t>
            </a:r>
            <a:endParaRPr lang="en-US" dirty="0"/>
          </a:p>
        </p:txBody>
      </p:sp>
      <p:pic>
        <p:nvPicPr>
          <p:cNvPr id="8" name="Picture 7" descr="PSD9-logo-.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27065" y="0"/>
            <a:ext cx="2089870" cy="865765"/>
          </a:xfrm>
          <a:prstGeom prst="rect">
            <a:avLst/>
          </a:prstGeom>
        </p:spPr>
      </p:pic>
      <p:pic>
        <p:nvPicPr>
          <p:cNvPr id="9" name="Picture 8" descr="200px-CERN_logo.svg.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6315400"/>
            <a:ext cx="550863" cy="542600"/>
          </a:xfrm>
          <a:prstGeom prst="rect">
            <a:avLst/>
          </a:prstGeom>
        </p:spPr>
      </p:pic>
      <p:pic>
        <p:nvPicPr>
          <p:cNvPr id="10" name="Picture 9" descr="ATLASXP_White_01.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90080" y="6091512"/>
            <a:ext cx="453920" cy="766488"/>
          </a:xfrm>
          <a:prstGeom prst="rect">
            <a:avLst/>
          </a:prstGeom>
        </p:spPr>
      </p:pic>
    </p:spTree>
    <p:extLst>
      <p:ext uri="{BB962C8B-B14F-4D97-AF65-F5344CB8AC3E}">
        <p14:creationId xmlns:p14="http://schemas.microsoft.com/office/powerpoint/2010/main" val="26102891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
            <a:ext cx="8313615" cy="879231"/>
          </a:xfrm>
        </p:spPr>
        <p:txBody>
          <a:bodyPr/>
          <a:lstStyle/>
          <a:p>
            <a:r>
              <a:rPr lang="en-US" dirty="0" smtClean="0"/>
              <a:t>CMS Tracker:  S/N distribution</a:t>
            </a:r>
            <a:endParaRPr lang="en-US" dirty="0"/>
          </a:p>
        </p:txBody>
      </p:sp>
      <p:sp>
        <p:nvSpPr>
          <p:cNvPr id="2" name="Date Placeholder 1"/>
          <p:cNvSpPr>
            <a:spLocks noGrp="1"/>
          </p:cNvSpPr>
          <p:nvPr>
            <p:ph type="dt" sz="half" idx="10"/>
          </p:nvPr>
        </p:nvSpPr>
        <p:spPr/>
        <p:txBody>
          <a:bodyPr/>
          <a:lstStyle/>
          <a:p>
            <a:r>
              <a:rPr lang="en-US" smtClean="0"/>
              <a:t>PSD9 - Aberystwyth - 12-16 September 2011</a:t>
            </a:r>
            <a:endParaRPr lang="en-US"/>
          </a:p>
        </p:txBody>
      </p:sp>
      <p:sp>
        <p:nvSpPr>
          <p:cNvPr id="3" name="Footer Placeholder 2"/>
          <p:cNvSpPr>
            <a:spLocks noGrp="1"/>
          </p:cNvSpPr>
          <p:nvPr>
            <p:ph type="ftr" sz="quarter" idx="11"/>
          </p:nvPr>
        </p:nvSpPr>
        <p:spPr/>
        <p:txBody>
          <a:bodyPr/>
          <a:lstStyle/>
          <a:p>
            <a:r>
              <a:rPr lang="en-US" smtClean="0"/>
              <a:t>Beniamino Di Girolamo - CERN</a:t>
            </a:r>
            <a:endParaRPr lang="en-US"/>
          </a:p>
        </p:txBody>
      </p:sp>
      <p:sp>
        <p:nvSpPr>
          <p:cNvPr id="4" name="Slide Number Placeholder 3"/>
          <p:cNvSpPr>
            <a:spLocks noGrp="1"/>
          </p:cNvSpPr>
          <p:nvPr>
            <p:ph type="sldNum" sz="quarter" idx="12"/>
          </p:nvPr>
        </p:nvSpPr>
        <p:spPr/>
        <p:txBody>
          <a:bodyPr/>
          <a:lstStyle/>
          <a:p>
            <a:fld id="{BA9B540C-44DA-4F69-89C9-7C84606640D3}" type="slidenum">
              <a:rPr lang="en-US" smtClean="0"/>
              <a:pPr/>
              <a:t>10</a:t>
            </a:fld>
            <a:endParaRPr lang="en-US"/>
          </a:p>
        </p:txBody>
      </p:sp>
      <p:pic>
        <p:nvPicPr>
          <p:cNvPr id="6" name="Espace réservé du contenu 6" descr="Screen shot 2011-06-13 at 11.22.57 AM.png"/>
          <p:cNvPicPr>
            <a:picLocks noChangeAspect="1"/>
          </p:cNvPicPr>
          <p:nvPr/>
        </p:nvPicPr>
        <p:blipFill>
          <a:blip r:embed="rId2"/>
          <a:stretch>
            <a:fillRect/>
          </a:stretch>
        </p:blipFill>
        <p:spPr>
          <a:xfrm>
            <a:off x="0" y="990600"/>
            <a:ext cx="9144000" cy="4925428"/>
          </a:xfrm>
          <a:prstGeom prst="rect">
            <a:avLst/>
          </a:prstGeom>
        </p:spPr>
      </p:pic>
      <p:sp>
        <p:nvSpPr>
          <p:cNvPr id="7" name="ZoneTexte 7"/>
          <p:cNvSpPr txBox="1"/>
          <p:nvPr/>
        </p:nvSpPr>
        <p:spPr>
          <a:xfrm>
            <a:off x="762000" y="5867400"/>
            <a:ext cx="7090929" cy="369332"/>
          </a:xfrm>
          <a:prstGeom prst="rect">
            <a:avLst/>
          </a:prstGeom>
          <a:noFill/>
        </p:spPr>
        <p:txBody>
          <a:bodyPr wrap="none" rtlCol="0">
            <a:spAutoFit/>
          </a:bodyPr>
          <a:lstStyle/>
          <a:p>
            <a:r>
              <a:rPr lang="en-GB" dirty="0" smtClean="0"/>
              <a:t>S/N~20 for thin silicon (300 </a:t>
            </a:r>
            <a:r>
              <a:rPr lang="en-GB" dirty="0" smtClean="0">
                <a:latin typeface="Symbol" charset="2"/>
                <a:cs typeface="Symbol" charset="2"/>
              </a:rPr>
              <a:t>m</a:t>
            </a:r>
            <a:r>
              <a:rPr lang="en-GB" dirty="0" smtClean="0"/>
              <a:t>m);             S/N~30 for thick silicon (500 </a:t>
            </a:r>
            <a:r>
              <a:rPr lang="en-GB" dirty="0" smtClean="0">
                <a:latin typeface="Symbol" charset="2"/>
                <a:cs typeface="Symbol" charset="2"/>
              </a:rPr>
              <a:t>m</a:t>
            </a:r>
            <a:r>
              <a:rPr lang="en-GB" dirty="0" smtClean="0"/>
              <a:t>m)</a:t>
            </a:r>
            <a:endParaRPr lang="en-GB" dirty="0"/>
          </a:p>
        </p:txBody>
      </p:sp>
    </p:spTree>
    <p:extLst>
      <p:ext uri="{BB962C8B-B14F-4D97-AF65-F5344CB8AC3E}">
        <p14:creationId xmlns:p14="http://schemas.microsoft.com/office/powerpoint/2010/main" val="21852337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LHCb</a:t>
            </a:r>
            <a:r>
              <a:rPr lang="en-US" dirty="0" smtClean="0"/>
              <a:t> VELO: IP resolution</a:t>
            </a:r>
            <a:endParaRPr lang="en-US" dirty="0"/>
          </a:p>
        </p:txBody>
      </p:sp>
      <p:sp>
        <p:nvSpPr>
          <p:cNvPr id="3" name="Date Placeholder 2"/>
          <p:cNvSpPr>
            <a:spLocks noGrp="1"/>
          </p:cNvSpPr>
          <p:nvPr>
            <p:ph type="dt" sz="half" idx="10"/>
          </p:nvPr>
        </p:nvSpPr>
        <p:spPr/>
        <p:txBody>
          <a:bodyPr/>
          <a:lstStyle/>
          <a:p>
            <a:r>
              <a:rPr lang="en-US" smtClean="0"/>
              <a:t>PSD9 - Aberystwyth - 12-16 September 2011</a:t>
            </a:r>
            <a:endParaRPr lang="en-US"/>
          </a:p>
        </p:txBody>
      </p:sp>
      <p:sp>
        <p:nvSpPr>
          <p:cNvPr id="4" name="Footer Placeholder 3"/>
          <p:cNvSpPr>
            <a:spLocks noGrp="1"/>
          </p:cNvSpPr>
          <p:nvPr>
            <p:ph type="ftr" sz="quarter" idx="11"/>
          </p:nvPr>
        </p:nvSpPr>
        <p:spPr/>
        <p:txBody>
          <a:bodyPr/>
          <a:lstStyle/>
          <a:p>
            <a:r>
              <a:rPr lang="en-US" smtClean="0"/>
              <a:t>Beniamino Di Girolamo - CERN</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11</a:t>
            </a:fld>
            <a:endParaRPr lang="en-US"/>
          </a:p>
        </p:txBody>
      </p:sp>
      <p:pic>
        <p:nvPicPr>
          <p:cNvPr id="6" name="Content Placeholder 6" descr="IPX-Resolution-Vs-InversePT-Compare2011DataToMC10.png"/>
          <p:cNvPicPr>
            <a:picLocks noChangeAspect="1"/>
          </p:cNvPicPr>
          <p:nvPr/>
        </p:nvPicPr>
        <p:blipFill>
          <a:blip r:embed="rId2" cstate="print"/>
          <a:stretch>
            <a:fillRect/>
          </a:stretch>
        </p:blipFill>
        <p:spPr bwMode="auto">
          <a:xfrm>
            <a:off x="803904" y="991335"/>
            <a:ext cx="7739374" cy="5248541"/>
          </a:xfrm>
          <a:prstGeom prst="rect">
            <a:avLst/>
          </a:prstGeom>
          <a:noFill/>
          <a:ln w="9525">
            <a:noFill/>
            <a:miter lim="800000"/>
            <a:headEnd/>
            <a:tailEnd/>
          </a:ln>
        </p:spPr>
      </p:pic>
      <p:sp>
        <p:nvSpPr>
          <p:cNvPr id="8" name="Right Brace 7"/>
          <p:cNvSpPr/>
          <p:nvPr/>
        </p:nvSpPr>
        <p:spPr bwMode="auto">
          <a:xfrm rot="5400000">
            <a:off x="2409200" y="4968693"/>
            <a:ext cx="360040" cy="2088232"/>
          </a:xfrm>
          <a:prstGeom prst="rightBrace">
            <a:avLst>
              <a:gd name="adj1" fmla="val 25000"/>
              <a:gd name="adj2" fmla="val 51260"/>
            </a:avLst>
          </a:prstGeom>
          <a:noFill/>
          <a:ln w="25400" cap="flat" cmpd="sng" algn="ctr">
            <a:solidFill>
              <a:srgbClr val="FF0000"/>
            </a:solidFill>
            <a:prstDash val="solid"/>
            <a:round/>
            <a:headEnd type="none" w="med" len="med"/>
            <a:tailEnd type="none"/>
          </a:ln>
          <a:effectLst/>
        </p:spPr>
        <p:txBody>
          <a:bodyPr rtlCol="0" anchor="ctr"/>
          <a:lstStyle/>
          <a:p>
            <a:pPr algn="ctr"/>
            <a:endParaRPr lang="en-US"/>
          </a:p>
        </p:txBody>
      </p:sp>
      <p:sp>
        <p:nvSpPr>
          <p:cNvPr id="9" name="TextBox 8"/>
          <p:cNvSpPr txBox="1"/>
          <p:nvPr/>
        </p:nvSpPr>
        <p:spPr>
          <a:xfrm>
            <a:off x="1805930" y="6001769"/>
            <a:ext cx="1416599" cy="369332"/>
          </a:xfrm>
          <a:prstGeom prst="rect">
            <a:avLst/>
          </a:prstGeom>
          <a:noFill/>
        </p:spPr>
        <p:txBody>
          <a:bodyPr wrap="none" rtlCol="0">
            <a:spAutoFit/>
          </a:bodyPr>
          <a:lstStyle/>
          <a:p>
            <a:r>
              <a:rPr lang="en-GB" dirty="0" smtClean="0">
                <a:solidFill>
                  <a:srgbClr val="FF0000"/>
                </a:solidFill>
              </a:rPr>
              <a:t>B daughters</a:t>
            </a:r>
            <a:endParaRPr lang="en-US" dirty="0">
              <a:solidFill>
                <a:srgbClr val="FF0000"/>
              </a:solidFill>
            </a:endParaRPr>
          </a:p>
        </p:txBody>
      </p:sp>
    </p:spTree>
    <p:extLst>
      <p:ext uri="{BB962C8B-B14F-4D97-AF65-F5344CB8AC3E}">
        <p14:creationId xmlns:p14="http://schemas.microsoft.com/office/powerpoint/2010/main" val="89080724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ITS: event display</a:t>
            </a:r>
            <a:endParaRPr lang="en-US" dirty="0"/>
          </a:p>
        </p:txBody>
      </p:sp>
      <p:sp>
        <p:nvSpPr>
          <p:cNvPr id="3" name="Date Placeholder 2"/>
          <p:cNvSpPr>
            <a:spLocks noGrp="1"/>
          </p:cNvSpPr>
          <p:nvPr>
            <p:ph type="dt" sz="half" idx="10"/>
          </p:nvPr>
        </p:nvSpPr>
        <p:spPr/>
        <p:txBody>
          <a:bodyPr/>
          <a:lstStyle/>
          <a:p>
            <a:r>
              <a:rPr lang="en-US" smtClean="0"/>
              <a:t>PSD9 - Aberystwyth - 12-16 September 2011</a:t>
            </a:r>
            <a:endParaRPr lang="en-US"/>
          </a:p>
        </p:txBody>
      </p:sp>
      <p:sp>
        <p:nvSpPr>
          <p:cNvPr id="4" name="Footer Placeholder 3"/>
          <p:cNvSpPr>
            <a:spLocks noGrp="1"/>
          </p:cNvSpPr>
          <p:nvPr>
            <p:ph type="ftr" sz="quarter" idx="11"/>
          </p:nvPr>
        </p:nvSpPr>
        <p:spPr/>
        <p:txBody>
          <a:bodyPr/>
          <a:lstStyle/>
          <a:p>
            <a:r>
              <a:rPr lang="en-US" dirty="0" smtClean="0"/>
              <a:t>Beniamino Di Girolamo - CERN</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12</a:t>
            </a:fld>
            <a:endParaRPr lang="en-US"/>
          </a:p>
        </p:txBody>
      </p:sp>
      <p:grpSp>
        <p:nvGrpSpPr>
          <p:cNvPr id="6" name="Gruppo 15"/>
          <p:cNvGrpSpPr/>
          <p:nvPr/>
        </p:nvGrpSpPr>
        <p:grpSpPr>
          <a:xfrm>
            <a:off x="179512" y="1061215"/>
            <a:ext cx="4320480" cy="4536504"/>
            <a:chOff x="179512" y="2204864"/>
            <a:chExt cx="4320480" cy="4536504"/>
          </a:xfrm>
        </p:grpSpPr>
        <p:pic>
          <p:nvPicPr>
            <p:cNvPr id="7" name="Picture 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272092" y="3452948"/>
              <a:ext cx="4227900" cy="3288420"/>
            </a:xfrm>
            <a:prstGeom prst="rect">
              <a:avLst/>
            </a:prstGeom>
          </p:spPr>
        </p:pic>
        <p:sp>
          <p:nvSpPr>
            <p:cNvPr id="8" name="Rettangolo arrotondato 7"/>
            <p:cNvSpPr/>
            <p:nvPr/>
          </p:nvSpPr>
          <p:spPr>
            <a:xfrm>
              <a:off x="179512" y="2204864"/>
              <a:ext cx="3384376" cy="1368152"/>
            </a:xfrm>
            <a:prstGeom prst="roundRect">
              <a:avLst/>
            </a:prstGeom>
            <a:solidFill>
              <a:srgbClr val="C00000"/>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rgbClr val="FFC000"/>
                  </a:solidFill>
                  <a:latin typeface="Times New Roman" pitchFamily="18" charset="0"/>
                  <a:cs typeface="Times New Roman" pitchFamily="18" charset="0"/>
                </a:rPr>
                <a:t>p – p collisions (2010 – 2011) </a:t>
              </a:r>
            </a:p>
            <a:p>
              <a:pPr>
                <a:buFont typeface="Wingdings" pitchFamily="2" charset="2"/>
                <a:buChar char="ü"/>
              </a:pPr>
              <a:r>
                <a:rPr lang="en-US" sz="1400" b="1" dirty="0" smtClean="0">
                  <a:latin typeface="Times New Roman" pitchFamily="18" charset="0"/>
                  <a:cs typeface="Times New Roman" pitchFamily="18" charset="0"/>
                </a:rPr>
                <a:t> 900 </a:t>
              </a:r>
              <a:r>
                <a:rPr lang="en-US" sz="1400" b="1" dirty="0" err="1" smtClean="0">
                  <a:latin typeface="Times New Roman" pitchFamily="18" charset="0"/>
                  <a:cs typeface="Times New Roman" pitchFamily="18" charset="0"/>
                </a:rPr>
                <a:t>GeV</a:t>
              </a:r>
              <a:r>
                <a:rPr lang="en-US" sz="1400" b="1" dirty="0" smtClean="0">
                  <a:latin typeface="Times New Roman" pitchFamily="18" charset="0"/>
                  <a:cs typeface="Times New Roman" pitchFamily="18" charset="0"/>
                </a:rPr>
                <a:t> (300 K + 8 M events MB)</a:t>
              </a:r>
            </a:p>
            <a:p>
              <a:pPr>
                <a:buFont typeface="Wingdings" pitchFamily="2" charset="2"/>
                <a:buChar char="ü"/>
              </a:pPr>
              <a:r>
                <a:rPr lang="en-US" sz="1400" b="1" dirty="0" smtClean="0">
                  <a:latin typeface="Times New Roman" pitchFamily="18" charset="0"/>
                  <a:cs typeface="Times New Roman" pitchFamily="18" charset="0"/>
                </a:rPr>
                <a:t> 2.36 </a:t>
              </a:r>
              <a:r>
                <a:rPr lang="en-US" sz="1400" b="1" dirty="0" err="1" smtClean="0">
                  <a:latin typeface="Times New Roman" pitchFamily="18" charset="0"/>
                  <a:cs typeface="Times New Roman" pitchFamily="18" charset="0"/>
                </a:rPr>
                <a:t>TeV</a:t>
              </a:r>
              <a:r>
                <a:rPr lang="en-US" sz="1400" b="1" dirty="0" smtClean="0">
                  <a:latin typeface="Times New Roman" pitchFamily="18" charset="0"/>
                  <a:cs typeface="Times New Roman" pitchFamily="18" charset="0"/>
                </a:rPr>
                <a:t> (40 K events)</a:t>
              </a:r>
            </a:p>
            <a:p>
              <a:pPr>
                <a:buFont typeface="Wingdings" pitchFamily="2" charset="2"/>
                <a:buChar char="ü"/>
              </a:pPr>
              <a:r>
                <a:rPr lang="en-US" sz="1400" b="1" dirty="0" smtClean="0">
                  <a:latin typeface="Times New Roman" pitchFamily="18" charset="0"/>
                  <a:cs typeface="Times New Roman" pitchFamily="18" charset="0"/>
                </a:rPr>
                <a:t> 2.76 </a:t>
              </a:r>
              <a:r>
                <a:rPr lang="en-US" sz="1400" b="1" dirty="0" err="1" smtClean="0">
                  <a:latin typeface="Times New Roman" pitchFamily="18" charset="0"/>
                  <a:cs typeface="Times New Roman" pitchFamily="18" charset="0"/>
                </a:rPr>
                <a:t>TeV</a:t>
              </a:r>
              <a:r>
                <a:rPr lang="en-US" sz="1400" b="1" dirty="0" smtClean="0">
                  <a:latin typeface="Times New Roman" pitchFamily="18" charset="0"/>
                  <a:cs typeface="Times New Roman" pitchFamily="18" charset="0"/>
                </a:rPr>
                <a:t> (70 M events MB)</a:t>
              </a:r>
            </a:p>
            <a:p>
              <a:pPr>
                <a:buFont typeface="Wingdings" pitchFamily="2" charset="2"/>
                <a:buChar char="ü"/>
              </a:pPr>
              <a:r>
                <a:rPr lang="en-US" sz="1400" b="1" dirty="0" smtClean="0">
                  <a:latin typeface="Times New Roman" pitchFamily="18" charset="0"/>
                  <a:cs typeface="Times New Roman" pitchFamily="18" charset="0"/>
                </a:rPr>
                <a:t> 7 </a:t>
              </a:r>
              <a:r>
                <a:rPr lang="en-US" sz="1400" b="1" dirty="0" err="1" smtClean="0">
                  <a:latin typeface="Times New Roman" pitchFamily="18" charset="0"/>
                  <a:cs typeface="Times New Roman" pitchFamily="18" charset="0"/>
                </a:rPr>
                <a:t>TeV</a:t>
              </a:r>
              <a:r>
                <a:rPr lang="en-US" sz="1400" b="1" dirty="0" smtClean="0">
                  <a:latin typeface="Times New Roman" pitchFamily="18" charset="0"/>
                  <a:cs typeface="Times New Roman" pitchFamily="18" charset="0"/>
                </a:rPr>
                <a:t> ( 800 M events MB in 2010)</a:t>
              </a:r>
            </a:p>
            <a:p>
              <a:pPr>
                <a:buFont typeface="Wingdings" pitchFamily="2" charset="2"/>
                <a:buChar char="ü"/>
              </a:pPr>
              <a:r>
                <a:rPr lang="en-US" sz="1400" b="1" dirty="0" smtClean="0">
                  <a:latin typeface="Times New Roman" pitchFamily="18" charset="0"/>
                  <a:cs typeface="Times New Roman" pitchFamily="18" charset="0"/>
                </a:rPr>
                <a:t> 7 </a:t>
              </a:r>
              <a:r>
                <a:rPr lang="en-US" sz="1400" b="1" dirty="0" err="1" smtClean="0">
                  <a:latin typeface="Times New Roman" pitchFamily="18" charset="0"/>
                  <a:cs typeface="Times New Roman" pitchFamily="18" charset="0"/>
                </a:rPr>
                <a:t>TeV</a:t>
              </a:r>
              <a:r>
                <a:rPr lang="en-US" sz="1400" b="1" dirty="0" smtClean="0">
                  <a:latin typeface="Times New Roman" pitchFamily="18" charset="0"/>
                  <a:cs typeface="Times New Roman" pitchFamily="18" charset="0"/>
                </a:rPr>
                <a:t> ( 550 M events MB in 2011)</a:t>
              </a:r>
            </a:p>
          </p:txBody>
        </p:sp>
      </p:grpSp>
      <p:grpSp>
        <p:nvGrpSpPr>
          <p:cNvPr id="9" name="Gruppo 16"/>
          <p:cNvGrpSpPr/>
          <p:nvPr/>
        </p:nvGrpSpPr>
        <p:grpSpPr>
          <a:xfrm>
            <a:off x="4644008" y="1997319"/>
            <a:ext cx="4392488" cy="3618402"/>
            <a:chOff x="4644008" y="3140968"/>
            <a:chExt cx="4392488" cy="3618402"/>
          </a:xfrm>
        </p:grpSpPr>
        <p:pic>
          <p:nvPicPr>
            <p:cNvPr id="10" name="Picture 5" descr="1011251_01-A4-at-144-dpi"/>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44008" y="3465004"/>
              <a:ext cx="4392488" cy="3294366"/>
            </a:xfrm>
            <a:prstGeom prst="rect">
              <a:avLst/>
            </a:prstGeom>
            <a:noFill/>
          </p:spPr>
        </p:pic>
        <p:sp>
          <p:nvSpPr>
            <p:cNvPr id="11" name="Rettangolo arrotondato 9"/>
            <p:cNvSpPr/>
            <p:nvPr/>
          </p:nvSpPr>
          <p:spPr>
            <a:xfrm>
              <a:off x="5652120" y="3140968"/>
              <a:ext cx="3312368" cy="648072"/>
            </a:xfrm>
            <a:prstGeom prst="roundRect">
              <a:avLst/>
            </a:prstGeom>
            <a:solidFill>
              <a:srgbClr val="C00000"/>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err="1" smtClean="0">
                  <a:solidFill>
                    <a:srgbClr val="FFC000"/>
                  </a:solidFill>
                  <a:latin typeface="Times New Roman" pitchFamily="18" charset="0"/>
                  <a:cs typeface="Times New Roman" pitchFamily="18" charset="0"/>
                </a:rPr>
                <a:t>Pb</a:t>
              </a:r>
              <a:r>
                <a:rPr lang="en-US" b="1" dirty="0" smtClean="0">
                  <a:solidFill>
                    <a:srgbClr val="FFC000"/>
                  </a:solidFill>
                  <a:latin typeface="Times New Roman" pitchFamily="18" charset="0"/>
                  <a:cs typeface="Times New Roman" pitchFamily="18" charset="0"/>
                </a:rPr>
                <a:t> – </a:t>
              </a:r>
              <a:r>
                <a:rPr lang="en-US" b="1" dirty="0" err="1" smtClean="0">
                  <a:solidFill>
                    <a:srgbClr val="FFC000"/>
                  </a:solidFill>
                  <a:latin typeface="Times New Roman" pitchFamily="18" charset="0"/>
                  <a:cs typeface="Times New Roman" pitchFamily="18" charset="0"/>
                </a:rPr>
                <a:t>Pb</a:t>
              </a:r>
              <a:r>
                <a:rPr lang="en-US" b="1" dirty="0" smtClean="0">
                  <a:solidFill>
                    <a:srgbClr val="FFC000"/>
                  </a:solidFill>
                  <a:latin typeface="Times New Roman" pitchFamily="18" charset="0"/>
                  <a:cs typeface="Times New Roman" pitchFamily="18" charset="0"/>
                </a:rPr>
                <a:t> collisions (2010)</a:t>
              </a:r>
            </a:p>
            <a:p>
              <a:r>
                <a:rPr lang="en-US" sz="1400" b="1" dirty="0" smtClean="0">
                  <a:latin typeface="Times New Roman" pitchFamily="18" charset="0"/>
                  <a:cs typeface="Times New Roman" pitchFamily="18" charset="0"/>
                </a:rPr>
                <a:t>2.76 </a:t>
              </a:r>
              <a:r>
                <a:rPr lang="en-US" sz="1400" b="1" dirty="0" err="1" smtClean="0">
                  <a:latin typeface="Times New Roman" pitchFamily="18" charset="0"/>
                  <a:cs typeface="Times New Roman" pitchFamily="18" charset="0"/>
                </a:rPr>
                <a:t>TeV</a:t>
              </a:r>
              <a:r>
                <a:rPr lang="en-US" sz="1400" b="1" dirty="0" smtClean="0">
                  <a:latin typeface="Times New Roman" pitchFamily="18" charset="0"/>
                  <a:cs typeface="Times New Roman" pitchFamily="18" charset="0"/>
                </a:rPr>
                <a:t>/nucleon (≈ 30 M events MB)</a:t>
              </a:r>
            </a:p>
          </p:txBody>
        </p:sp>
      </p:grpSp>
    </p:spTree>
    <p:extLst>
      <p:ext uri="{BB962C8B-B14F-4D97-AF65-F5344CB8AC3E}">
        <p14:creationId xmlns:p14="http://schemas.microsoft.com/office/powerpoint/2010/main" val="31290443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ALICE ITS: Transverse </a:t>
            </a:r>
            <a:r>
              <a:rPr lang="en-US" sz="2800" dirty="0"/>
              <a:t>impact parameter </a:t>
            </a:r>
          </a:p>
        </p:txBody>
      </p:sp>
      <p:sp>
        <p:nvSpPr>
          <p:cNvPr id="3" name="Date Placeholder 2"/>
          <p:cNvSpPr>
            <a:spLocks noGrp="1"/>
          </p:cNvSpPr>
          <p:nvPr>
            <p:ph type="dt" sz="half" idx="10"/>
          </p:nvPr>
        </p:nvSpPr>
        <p:spPr/>
        <p:txBody>
          <a:bodyPr/>
          <a:lstStyle/>
          <a:p>
            <a:r>
              <a:rPr lang="en-US" smtClean="0"/>
              <a:t>PSD9 - Aberystwyth - 12-16 September 2011</a:t>
            </a:r>
            <a:endParaRPr lang="en-US"/>
          </a:p>
        </p:txBody>
      </p:sp>
      <p:sp>
        <p:nvSpPr>
          <p:cNvPr id="4" name="Footer Placeholder 3"/>
          <p:cNvSpPr>
            <a:spLocks noGrp="1"/>
          </p:cNvSpPr>
          <p:nvPr>
            <p:ph type="ftr" sz="quarter" idx="11"/>
          </p:nvPr>
        </p:nvSpPr>
        <p:spPr/>
        <p:txBody>
          <a:bodyPr/>
          <a:lstStyle/>
          <a:p>
            <a:r>
              <a:rPr lang="en-US" smtClean="0"/>
              <a:t>Beniamino Di Girolamo - CERN</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13</a:t>
            </a:fld>
            <a:endParaRPr lang="en-US"/>
          </a:p>
        </p:txBody>
      </p:sp>
      <p:sp>
        <p:nvSpPr>
          <p:cNvPr id="6" name="Segnaposto contenuto 5"/>
          <p:cNvSpPr txBox="1">
            <a:spLocks/>
          </p:cNvSpPr>
          <p:nvPr/>
        </p:nvSpPr>
        <p:spPr>
          <a:xfrm>
            <a:off x="254074" y="951854"/>
            <a:ext cx="5184576" cy="2160240"/>
          </a:xfrm>
          <a:prstGeom prst="rect">
            <a:avLst/>
          </a:prstGeom>
        </p:spPr>
        <p:txBody>
          <a:bodyPr>
            <a:normAutofit fontScale="62500" lnSpcReduction="2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180000" indent="-180000"/>
            <a:r>
              <a:rPr lang="en-US" dirty="0" smtClean="0"/>
              <a:t>A key plot to quote the tracker performance in terms of track and vertex reconstruction is the transverse impact parameter in the bending plane: d</a:t>
            </a:r>
            <a:r>
              <a:rPr lang="en-US" baseline="-25000" dirty="0" smtClean="0"/>
              <a:t>0</a:t>
            </a:r>
            <a:r>
              <a:rPr lang="en-US" dirty="0" smtClean="0"/>
              <a:t>(r</a:t>
            </a:r>
            <a:r>
              <a:rPr lang="el-GR" dirty="0" smtClean="0"/>
              <a:t>φ</a:t>
            </a:r>
            <a:r>
              <a:rPr lang="en-US" dirty="0" smtClean="0"/>
              <a:t>)</a:t>
            </a:r>
          </a:p>
          <a:p>
            <a:pPr marL="468000" lvl="1" indent="-180000">
              <a:spcBef>
                <a:spcPts val="600"/>
              </a:spcBef>
            </a:pPr>
            <a:r>
              <a:rPr lang="en-US" dirty="0" smtClean="0"/>
              <a:t>Distance between the track projection and the vertex position reconstruction in the bending plane</a:t>
            </a:r>
          </a:p>
          <a:p>
            <a:pPr marL="180000" indent="-180000"/>
            <a:r>
              <a:rPr lang="en-US" dirty="0" smtClean="0"/>
              <a:t>The material budget mainly affect the performance at low </a:t>
            </a:r>
            <a:r>
              <a:rPr lang="en-US" dirty="0" err="1" smtClean="0"/>
              <a:t>p</a:t>
            </a:r>
            <a:r>
              <a:rPr lang="en-US" baseline="-25000" dirty="0" err="1" smtClean="0"/>
              <a:t>t</a:t>
            </a:r>
            <a:r>
              <a:rPr lang="en-US" baseline="-25000" dirty="0" smtClean="0"/>
              <a:t> </a:t>
            </a:r>
            <a:r>
              <a:rPr lang="en-US" dirty="0" smtClean="0"/>
              <a:t> (multiple scattering)</a:t>
            </a:r>
          </a:p>
          <a:p>
            <a:pPr marL="180000" indent="-180000"/>
            <a:r>
              <a:rPr lang="en-US" dirty="0" smtClean="0"/>
              <a:t>The point resolution of each layers drives the asymptotic performance</a:t>
            </a:r>
          </a:p>
          <a:p>
            <a:pPr lvl="1">
              <a:spcBef>
                <a:spcPts val="600"/>
              </a:spcBef>
            </a:pPr>
            <a:endParaRPr lang="en-US" dirty="0"/>
          </a:p>
        </p:txBody>
      </p:sp>
      <p:pic>
        <p:nvPicPr>
          <p:cNvPr id="7"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t="26517"/>
          <a:stretch>
            <a:fillRect/>
          </a:stretch>
        </p:blipFill>
        <p:spPr bwMode="auto">
          <a:xfrm>
            <a:off x="35496" y="2872341"/>
            <a:ext cx="4104456" cy="3537156"/>
          </a:xfrm>
          <a:prstGeom prst="rect">
            <a:avLst/>
          </a:prstGeom>
          <a:noFill/>
          <a:ln w="9525">
            <a:noFill/>
            <a:miter lim="800000"/>
            <a:headEnd/>
            <a:tailEnd/>
          </a:ln>
        </p:spPr>
      </p:pic>
      <p:pic>
        <p:nvPicPr>
          <p:cNvPr id="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79640" y="1090390"/>
            <a:ext cx="3596114" cy="16687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038203" y="2771330"/>
            <a:ext cx="5105798" cy="3312368"/>
          </a:xfrm>
          <a:prstGeom prst="rect">
            <a:avLst/>
          </a:prstGeom>
          <a:noFill/>
          <a:ln w="9525">
            <a:noFill/>
            <a:miter lim="800000"/>
            <a:headEnd/>
            <a:tailEnd/>
          </a:ln>
        </p:spPr>
      </p:pic>
    </p:spTree>
    <p:extLst>
      <p:ext uri="{BB962C8B-B14F-4D97-AF65-F5344CB8AC3E}">
        <p14:creationId xmlns:p14="http://schemas.microsoft.com/office/powerpoint/2010/main" val="174469945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649308" cy="879231"/>
          </a:xfrm>
        </p:spPr>
        <p:txBody>
          <a:bodyPr/>
          <a:lstStyle/>
          <a:p>
            <a:r>
              <a:rPr lang="en-US" dirty="0" smtClean="0"/>
              <a:t>Radiation levels for Si detectors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14</a:t>
            </a:fld>
            <a:endParaRPr lang="en-US"/>
          </a:p>
        </p:txBody>
      </p:sp>
      <p:graphicFrame>
        <p:nvGraphicFramePr>
          <p:cNvPr id="7" name="Table 6"/>
          <p:cNvGraphicFramePr>
            <a:graphicFrameLocks noGrp="1"/>
          </p:cNvGraphicFramePr>
          <p:nvPr/>
        </p:nvGraphicFramePr>
        <p:xfrm>
          <a:off x="933450" y="1631950"/>
          <a:ext cx="7277100" cy="3937000"/>
        </p:xfrm>
        <a:graphic>
          <a:graphicData uri="http://schemas.openxmlformats.org/drawingml/2006/table">
            <a:tbl>
              <a:tblPr/>
              <a:tblGrid>
                <a:gridCol w="2197100"/>
                <a:gridCol w="1435100"/>
                <a:gridCol w="1752600"/>
                <a:gridCol w="1892300"/>
              </a:tblGrid>
              <a:tr h="1193800">
                <a:tc>
                  <a:txBody>
                    <a:bodyPr/>
                    <a:lstStyle/>
                    <a:p>
                      <a:pPr algn="l" fontAlgn="ctr"/>
                      <a:r>
                        <a:rPr lang="en-US" sz="2200" b="0" i="0" u="none" strike="noStrike">
                          <a:solidFill>
                            <a:srgbClr val="000000"/>
                          </a:solidFill>
                          <a:effectLst/>
                          <a:latin typeface="Comic Sans MS"/>
                        </a:rPr>
                        <a:t> </a:t>
                      </a:r>
                    </a:p>
                  </a:txBody>
                  <a:tcPr marL="12700" marR="12700" marT="1270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TID [kGy]</a:t>
                      </a: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en-US" sz="2200" b="0" i="0" u="none" strike="noStrike">
                          <a:solidFill>
                            <a:srgbClr val="000000"/>
                          </a:solidFill>
                          <a:effectLst/>
                          <a:latin typeface="Comic Sans MS"/>
                        </a:rPr>
                        <a:t>Fluence        1 MeV neq [cm-2]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en-US" sz="2200" b="0" i="0" u="none" strike="noStrike">
                          <a:solidFill>
                            <a:srgbClr val="000000"/>
                          </a:solidFill>
                          <a:effectLst/>
                          <a:latin typeface="Comic Sans MS"/>
                        </a:rPr>
                        <a:t>Time [y]</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r>
              <a:tr h="508000">
                <a:tc>
                  <a:txBody>
                    <a:bodyPr/>
                    <a:lstStyle/>
                    <a:p>
                      <a:pPr algn="l" fontAlgn="ctr"/>
                      <a:r>
                        <a:rPr lang="en-US" sz="2200" b="0" i="0" u="none" strike="noStrike">
                          <a:solidFill>
                            <a:srgbClr val="000000"/>
                          </a:solidFill>
                          <a:effectLst/>
                          <a:latin typeface="Comic Sans MS"/>
                        </a:rPr>
                        <a:t>ATLAS Pixel</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ctr"/>
                      <a:r>
                        <a:rPr lang="en-US" sz="2200" b="0" i="0" u="none" strike="noStrike">
                          <a:solidFill>
                            <a:srgbClr val="000000"/>
                          </a:solidFill>
                          <a:effectLst/>
                          <a:latin typeface="Comic Sans MS"/>
                        </a:rPr>
                        <a:t>500</a:t>
                      </a: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1.0E+15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10</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l" fontAlgn="ctr"/>
                      <a:r>
                        <a:rPr lang="en-US" sz="2200" b="0" i="0" u="none" strike="noStrike">
                          <a:solidFill>
                            <a:srgbClr val="000000"/>
                          </a:solidFill>
                          <a:effectLst/>
                          <a:latin typeface="Comic Sans MS"/>
                        </a:rPr>
                        <a:t>ATLAS Strips</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2"/>
                    </a:solidFill>
                  </a:tcPr>
                </a:tc>
                <a:tc>
                  <a:txBody>
                    <a:bodyPr/>
                    <a:lstStyle/>
                    <a:p>
                      <a:pPr algn="ctr" fontAlgn="ctr"/>
                      <a:r>
                        <a:rPr lang="en-US" sz="2200" b="0" i="0" u="none" strike="noStrike">
                          <a:solidFill>
                            <a:srgbClr val="000000"/>
                          </a:solidFill>
                          <a:effectLst/>
                          <a:latin typeface="Comic Sans MS"/>
                        </a:rPr>
                        <a:t>100</a:t>
                      </a: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2.0E+14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10</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8000">
                <a:tc>
                  <a:txBody>
                    <a:bodyPr/>
                    <a:lstStyle/>
                    <a:p>
                      <a:pPr algn="l" fontAlgn="ctr"/>
                      <a:r>
                        <a:rPr lang="en-US" sz="2200" b="0" i="0" u="none" strike="noStrike">
                          <a:solidFill>
                            <a:srgbClr val="000000"/>
                          </a:solidFill>
                          <a:effectLst/>
                          <a:latin typeface="Comic Sans MS"/>
                        </a:rPr>
                        <a:t>CMS Pixel</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ctr"/>
                      <a:r>
                        <a:rPr lang="en-US" sz="2200" b="0" i="0" u="none" strike="noStrike">
                          <a:solidFill>
                            <a:srgbClr val="000000"/>
                          </a:solidFill>
                          <a:effectLst/>
                          <a:latin typeface="Comic Sans MS"/>
                        </a:rPr>
                        <a:t>840</a:t>
                      </a: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3.0E+15</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10</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6400">
                <a:tc>
                  <a:txBody>
                    <a:bodyPr/>
                    <a:lstStyle/>
                    <a:p>
                      <a:pPr algn="l" fontAlgn="ctr"/>
                      <a:r>
                        <a:rPr lang="en-US" sz="2200" b="0" i="0" u="none" strike="noStrike">
                          <a:solidFill>
                            <a:srgbClr val="000000"/>
                          </a:solidFill>
                          <a:effectLst/>
                          <a:latin typeface="Comic Sans MS"/>
                        </a:rPr>
                        <a:t>CMS Strips</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2"/>
                    </a:solidFill>
                  </a:tcPr>
                </a:tc>
                <a:tc>
                  <a:txBody>
                    <a:bodyPr/>
                    <a:lstStyle/>
                    <a:p>
                      <a:pPr algn="ctr" fontAlgn="ctr"/>
                      <a:r>
                        <a:rPr lang="en-US" sz="2200" b="0" i="0" u="none" strike="noStrike">
                          <a:solidFill>
                            <a:srgbClr val="000000"/>
                          </a:solidFill>
                          <a:effectLst/>
                          <a:latin typeface="Comic Sans MS"/>
                        </a:rPr>
                        <a:t>70</a:t>
                      </a: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1.6E+14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10</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400">
                <a:tc>
                  <a:txBody>
                    <a:bodyPr/>
                    <a:lstStyle/>
                    <a:p>
                      <a:pPr algn="l" fontAlgn="ctr"/>
                      <a:r>
                        <a:rPr lang="en-US" sz="2200" b="0" i="0" u="none" strike="noStrike">
                          <a:solidFill>
                            <a:srgbClr val="000000"/>
                          </a:solidFill>
                          <a:effectLst/>
                          <a:latin typeface="Comic Sans MS"/>
                        </a:rPr>
                        <a:t>ALICE Pixel</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2"/>
                    </a:solidFill>
                  </a:tcPr>
                </a:tc>
                <a:tc>
                  <a:txBody>
                    <a:bodyPr/>
                    <a:lstStyle/>
                    <a:p>
                      <a:pPr algn="ctr" fontAlgn="ctr"/>
                      <a:r>
                        <a:rPr lang="en-US" sz="2200" b="0" i="0" u="none" strike="noStrike">
                          <a:solidFill>
                            <a:srgbClr val="000000"/>
                          </a:solidFill>
                          <a:effectLst/>
                          <a:latin typeface="Comic Sans MS"/>
                        </a:rPr>
                        <a:t>2.7</a:t>
                      </a: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3.5E+12</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10</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400">
                <a:tc>
                  <a:txBody>
                    <a:bodyPr/>
                    <a:lstStyle/>
                    <a:p>
                      <a:pPr algn="l" fontAlgn="ctr"/>
                      <a:r>
                        <a:rPr lang="en-US" sz="2200" b="0" i="0" u="none" strike="noStrike">
                          <a:solidFill>
                            <a:srgbClr val="000000"/>
                          </a:solidFill>
                          <a:effectLst/>
                          <a:latin typeface="Comic Sans MS"/>
                        </a:rPr>
                        <a:t>LHCb VELO</a:t>
                      </a:r>
                    </a:p>
                  </a:txBody>
                  <a:tcPr marL="12700" marR="12700"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4E2"/>
                    </a:solidFill>
                  </a:tcPr>
                </a:tc>
                <a:tc>
                  <a:txBody>
                    <a:bodyPr/>
                    <a:lstStyle/>
                    <a:p>
                      <a:pPr algn="ctr" fontAlgn="ctr"/>
                      <a:r>
                        <a:rPr lang="en-US" sz="2200" b="0" i="0" u="none" strike="noStrike">
                          <a:solidFill>
                            <a:srgbClr val="000000"/>
                          </a:solidFill>
                          <a:effectLst/>
                          <a:latin typeface="Comic Sans MS"/>
                        </a:rPr>
                        <a:t>50</a:t>
                      </a:r>
                    </a:p>
                  </a:txBody>
                  <a:tcPr marL="12700" marR="12700" marT="1270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200" b="0" i="0" u="none" strike="noStrike">
                          <a:solidFill>
                            <a:srgbClr val="000000"/>
                          </a:solidFill>
                          <a:effectLst/>
                          <a:latin typeface="Comic Sans MS"/>
                        </a:rPr>
                        <a:t>1.3E+14</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2200" b="0" i="0" u="none" strike="noStrike" dirty="0">
                          <a:solidFill>
                            <a:srgbClr val="000000"/>
                          </a:solidFill>
                          <a:effectLst/>
                          <a:latin typeface="Comic Sans MS"/>
                        </a:rPr>
                        <a:t>1</a:t>
                      </a:r>
                    </a:p>
                  </a:txBody>
                  <a:tcPr marL="12700" marR="12700" marT="1270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9416071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TPC: impressive!</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15</a:t>
            </a:fld>
            <a:endParaRPr lang="en-US"/>
          </a:p>
        </p:txBody>
      </p:sp>
      <p:sp>
        <p:nvSpPr>
          <p:cNvPr id="7" name="Content Placeholder 2"/>
          <p:cNvSpPr>
            <a:spLocks noGrp="1"/>
          </p:cNvSpPr>
          <p:nvPr>
            <p:ph idx="1"/>
          </p:nvPr>
        </p:nvSpPr>
        <p:spPr/>
        <p:txBody>
          <a:bodyPr/>
          <a:lstStyle/>
          <a:p>
            <a:pPr>
              <a:lnSpc>
                <a:spcPct val="100000"/>
              </a:lnSpc>
              <a:buClrTx/>
              <a:buFont typeface="Arial"/>
              <a:buChar char="•"/>
            </a:pPr>
            <a:r>
              <a:rPr lang="en-US" dirty="0" smtClean="0"/>
              <a:t>A TPC </a:t>
            </a:r>
            <a:r>
              <a:rPr lang="en-US" dirty="0"/>
              <a:t>i</a:t>
            </a:r>
            <a:r>
              <a:rPr lang="en-US" dirty="0" smtClean="0"/>
              <a:t>s the perfect detector for HI collisions</a:t>
            </a:r>
          </a:p>
          <a:p>
            <a:pPr lvl="1">
              <a:lnSpc>
                <a:spcPct val="100000"/>
              </a:lnSpc>
              <a:spcBef>
                <a:spcPts val="600"/>
              </a:spcBef>
              <a:buClrTx/>
              <a:buFont typeface="Arial"/>
              <a:buChar char="•"/>
            </a:pPr>
            <a:r>
              <a:rPr lang="en-US" dirty="0" smtClean="0"/>
              <a:t>the whole volume is active</a:t>
            </a:r>
          </a:p>
          <a:p>
            <a:pPr lvl="1">
              <a:lnSpc>
                <a:spcPct val="100000"/>
              </a:lnSpc>
              <a:spcBef>
                <a:spcPts val="600"/>
              </a:spcBef>
              <a:buClrTx/>
              <a:buFont typeface="Arial"/>
              <a:buChar char="•"/>
            </a:pPr>
            <a:r>
              <a:rPr lang="en-US" dirty="0" smtClean="0"/>
              <a:t>minimal scattering due to minimal radiation length (field cage, gas)</a:t>
            </a:r>
          </a:p>
          <a:p>
            <a:pPr lvl="1">
              <a:lnSpc>
                <a:spcPct val="100000"/>
              </a:lnSpc>
              <a:spcBef>
                <a:spcPts val="600"/>
              </a:spcBef>
              <a:buClrTx/>
              <a:buFont typeface="Arial"/>
              <a:buChar char="•"/>
            </a:pPr>
            <a:r>
              <a:rPr lang="en-US" dirty="0" smtClean="0"/>
              <a:t>easy pattern recognition (</a:t>
            </a:r>
            <a:r>
              <a:rPr lang="en-US" dirty="0" err="1" smtClean="0"/>
              <a:t>continuos</a:t>
            </a:r>
            <a:r>
              <a:rPr lang="en-US" dirty="0" smtClean="0"/>
              <a:t> tracks)</a:t>
            </a:r>
          </a:p>
          <a:p>
            <a:pPr lvl="1">
              <a:lnSpc>
                <a:spcPct val="100000"/>
              </a:lnSpc>
              <a:spcBef>
                <a:spcPts val="600"/>
              </a:spcBef>
              <a:buClrTx/>
              <a:buFont typeface="Arial"/>
              <a:buChar char="•"/>
            </a:pPr>
            <a:r>
              <a:rPr lang="en-US" dirty="0" smtClean="0"/>
              <a:t>PID information from ionization measurements (very powerful especially in the low energy region where energy loss ∝1/</a:t>
            </a:r>
            <a:r>
              <a:rPr lang="en-US" dirty="0" smtClean="0">
                <a:latin typeface="Arial"/>
                <a:cs typeface="Arial"/>
              </a:rPr>
              <a:t>β</a:t>
            </a:r>
            <a:r>
              <a:rPr lang="en-US" baseline="30000" dirty="0" smtClean="0"/>
              <a:t>2</a:t>
            </a:r>
            <a:r>
              <a:rPr lang="en-US" dirty="0" smtClean="0"/>
              <a:t>; p ≤ 1GeV/c)</a:t>
            </a:r>
          </a:p>
          <a:p>
            <a:pPr lvl="1">
              <a:lnSpc>
                <a:spcPct val="100000"/>
              </a:lnSpc>
              <a:spcBef>
                <a:spcPts val="600"/>
              </a:spcBef>
              <a:buClrTx/>
              <a:buFont typeface="Arial"/>
              <a:buChar char="•"/>
            </a:pPr>
            <a:r>
              <a:rPr lang="en-US" dirty="0" smtClean="0"/>
              <a:t>transversal diffusion of the drifting electrons may be minimized by choosing a gas mixture with </a:t>
            </a:r>
            <a:r>
              <a:rPr lang="en-US" dirty="0" err="1" smtClean="0">
                <a:latin typeface="Arial"/>
                <a:cs typeface="Arial"/>
              </a:rPr>
              <a:t>ωτ</a:t>
            </a:r>
            <a:r>
              <a:rPr lang="en-US" dirty="0" smtClean="0">
                <a:latin typeface="Arial"/>
                <a:cs typeface="Arial"/>
              </a:rPr>
              <a:t>&gt;1</a:t>
            </a:r>
            <a:r>
              <a:rPr lang="en-US" dirty="0" smtClean="0"/>
              <a:t> and a configuration with B and E fields parallel</a:t>
            </a:r>
          </a:p>
          <a:p>
            <a:pPr>
              <a:lnSpc>
                <a:spcPct val="100000"/>
              </a:lnSpc>
              <a:spcBef>
                <a:spcPts val="1200"/>
              </a:spcBef>
              <a:buClrTx/>
              <a:buFont typeface="Arial"/>
              <a:buChar char="•"/>
            </a:pPr>
            <a:r>
              <a:rPr lang="en-US" dirty="0" smtClean="0"/>
              <a:t>… but …</a:t>
            </a:r>
          </a:p>
          <a:p>
            <a:pPr lvl="1">
              <a:lnSpc>
                <a:spcPct val="100000"/>
              </a:lnSpc>
              <a:spcBef>
                <a:spcPts val="600"/>
              </a:spcBef>
              <a:buClrTx/>
              <a:buFont typeface="Arial"/>
              <a:buChar char="•"/>
            </a:pPr>
            <a:r>
              <a:rPr lang="en-US" dirty="0"/>
              <a:t>r</a:t>
            </a:r>
            <a:r>
              <a:rPr lang="en-US" dirty="0" smtClean="0"/>
              <a:t>elatively slow (at least as compared to most LHC detectors): Maximum readout speed is dominated by electron drift time (and event sizes)</a:t>
            </a:r>
          </a:p>
        </p:txBody>
      </p:sp>
    </p:spTree>
    <p:extLst>
      <p:ext uri="{BB962C8B-B14F-4D97-AF65-F5344CB8AC3E}">
        <p14:creationId xmlns:p14="http://schemas.microsoft.com/office/powerpoint/2010/main" val="245242304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PID in Silicon: CMS strips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16</a:t>
            </a:fld>
            <a:endParaRPr lang="en-US"/>
          </a:p>
        </p:txBody>
      </p:sp>
      <p:pic>
        <p:nvPicPr>
          <p:cNvPr id="7" name="Espace réservé du contenu 8" descr="Screen shot 2011-06-16 at 4.14.01 PM.png"/>
          <p:cNvPicPr>
            <a:picLocks noGrp="1" noChangeAspect="1"/>
          </p:cNvPicPr>
          <p:nvPr>
            <p:ph idx="1"/>
          </p:nvPr>
        </p:nvPicPr>
        <p:blipFill>
          <a:blip r:embed="rId2"/>
          <a:stretch>
            <a:fillRect/>
          </a:stretch>
        </p:blipFill>
        <p:spPr>
          <a:xfrm>
            <a:off x="3826850" y="1126230"/>
            <a:ext cx="4859950" cy="5216502"/>
          </a:xfrm>
        </p:spPr>
      </p:pic>
      <p:sp>
        <p:nvSpPr>
          <p:cNvPr id="8" name="ZoneTexte 6"/>
          <p:cNvSpPr txBox="1">
            <a:spLocks noChangeArrowheads="1"/>
          </p:cNvSpPr>
          <p:nvPr/>
        </p:nvSpPr>
        <p:spPr bwMode="auto">
          <a:xfrm>
            <a:off x="152400" y="1219200"/>
            <a:ext cx="3810000" cy="4247317"/>
          </a:xfrm>
          <a:prstGeom prst="rect">
            <a:avLst/>
          </a:prstGeom>
          <a:noFill/>
          <a:ln w="9525">
            <a:noFill/>
            <a:miter lim="800000"/>
            <a:headEnd/>
            <a:tailEnd/>
          </a:ln>
        </p:spPr>
        <p:txBody>
          <a:bodyPr wrap="square">
            <a:prstTxWarp prst="textNoShape">
              <a:avLst/>
            </a:prstTxWarp>
            <a:spAutoFit/>
          </a:bodyPr>
          <a:lstStyle/>
          <a:p>
            <a:r>
              <a:rPr lang="en-US" smtClean="0"/>
              <a:t>The dE/dx measurement of a track is obtained from all values of the hits (~10 points). </a:t>
            </a:r>
          </a:p>
          <a:p>
            <a:endParaRPr lang="en-US" smtClean="0"/>
          </a:p>
          <a:p>
            <a:r>
              <a:rPr lang="en-US" smtClean="0"/>
              <a:t>Kaons, protons, deuterons and tritium are visible.</a:t>
            </a:r>
          </a:p>
          <a:p>
            <a:endParaRPr lang="en-US" smtClean="0"/>
          </a:p>
          <a:p>
            <a:pPr>
              <a:buFont typeface="Arial"/>
              <a:buChar char="•"/>
            </a:pPr>
            <a:r>
              <a:rPr lang="en-US" smtClean="0"/>
              <a:t> Red lines are Bethe-Bloch expectations extrapolated from a fit of the proton line.</a:t>
            </a:r>
          </a:p>
          <a:p>
            <a:pPr>
              <a:buFont typeface="Arial"/>
              <a:buChar char="•"/>
            </a:pPr>
            <a:endParaRPr lang="en-US" smtClean="0"/>
          </a:p>
          <a:p>
            <a:pPr>
              <a:buFont typeface="Arial"/>
              <a:buChar char="•"/>
            </a:pPr>
            <a:r>
              <a:rPr lang="en-US" smtClean="0"/>
              <a:t> Small deviation at large dE/dx from saturation.</a:t>
            </a:r>
          </a:p>
          <a:p>
            <a:endParaRPr lang="en-US" smtClean="0"/>
          </a:p>
          <a:p>
            <a:endParaRPr lang="en-US" sz="1800"/>
          </a:p>
        </p:txBody>
      </p:sp>
    </p:spTree>
    <p:extLst>
      <p:ext uri="{BB962C8B-B14F-4D97-AF65-F5344CB8AC3E}">
        <p14:creationId xmlns:p14="http://schemas.microsoft.com/office/powerpoint/2010/main" val="136196950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Calorimetry</a:t>
            </a:r>
            <a:r>
              <a:rPr lang="en-US" dirty="0" smtClean="0"/>
              <a:t> and </a:t>
            </a:r>
            <a:r>
              <a:rPr lang="en-US" dirty="0" err="1" smtClean="0"/>
              <a:t>Muon</a:t>
            </a:r>
            <a:r>
              <a:rPr lang="en-US" dirty="0" smtClean="0"/>
              <a:t> systems</a:t>
            </a:r>
            <a:endParaRPr lang="en-US" dirty="0"/>
          </a:p>
        </p:txBody>
      </p:sp>
      <p:sp>
        <p:nvSpPr>
          <p:cNvPr id="8" name="Text Placeholder 7"/>
          <p:cNvSpPr>
            <a:spLocks noGrp="1"/>
          </p:cNvSpPr>
          <p:nvPr>
            <p:ph type="body" idx="1"/>
          </p:nvPr>
        </p:nvSpPr>
        <p:spPr/>
        <p:txBody>
          <a:bodyPr/>
          <a:lstStyle/>
          <a:p>
            <a:r>
              <a:rPr lang="en-US" dirty="0" smtClean="0"/>
              <a:t>A variety of technologies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17</a:t>
            </a:fld>
            <a:endParaRPr lang="en-US"/>
          </a:p>
        </p:txBody>
      </p:sp>
    </p:spTree>
    <p:extLst>
      <p:ext uri="{BB962C8B-B14F-4D97-AF65-F5344CB8AC3E}">
        <p14:creationId xmlns:p14="http://schemas.microsoft.com/office/powerpoint/2010/main" val="201243492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choices</a:t>
            </a:r>
            <a:endParaRPr lang="en-US" dirty="0"/>
          </a:p>
        </p:txBody>
      </p:sp>
      <p:sp>
        <p:nvSpPr>
          <p:cNvPr id="3" name="Content Placeholder 2"/>
          <p:cNvSpPr>
            <a:spLocks noGrp="1"/>
          </p:cNvSpPr>
          <p:nvPr>
            <p:ph idx="1"/>
          </p:nvPr>
        </p:nvSpPr>
        <p:spPr/>
        <p:txBody>
          <a:bodyPr/>
          <a:lstStyle/>
          <a:p>
            <a:r>
              <a:rPr lang="en-US" dirty="0" smtClean="0"/>
              <a:t>ATLAS, CMS and </a:t>
            </a:r>
            <a:r>
              <a:rPr lang="en-US" dirty="0" err="1" smtClean="0"/>
              <a:t>LHCb</a:t>
            </a:r>
            <a:r>
              <a:rPr lang="en-US" dirty="0" smtClean="0"/>
              <a:t> have </a:t>
            </a:r>
            <a:r>
              <a:rPr lang="en-US" dirty="0" err="1" smtClean="0"/>
              <a:t>e.m</a:t>
            </a:r>
            <a:r>
              <a:rPr lang="en-US" dirty="0" smtClean="0"/>
              <a:t>. and hadron </a:t>
            </a:r>
            <a:r>
              <a:rPr lang="en-US" dirty="0" err="1" smtClean="0"/>
              <a:t>calorimetry</a:t>
            </a:r>
            <a:r>
              <a:rPr lang="en-US" dirty="0" smtClean="0"/>
              <a:t> based on different technologies</a:t>
            </a:r>
          </a:p>
          <a:p>
            <a:pPr lvl="1"/>
            <a:r>
              <a:rPr lang="en-US" dirty="0" err="1" smtClean="0"/>
              <a:t>LHCb</a:t>
            </a:r>
            <a:r>
              <a:rPr lang="en-US" dirty="0" smtClean="0"/>
              <a:t> and ALICE: </a:t>
            </a:r>
            <a:r>
              <a:rPr lang="en-US" dirty="0" smtClean="0"/>
              <a:t>the advantage of designing </a:t>
            </a:r>
            <a:r>
              <a:rPr lang="en-US" dirty="0" smtClean="0"/>
              <a:t>later, re-using part of ATLAS and CMS technologies</a:t>
            </a:r>
            <a:endParaRPr lang="en-US" dirty="0" smtClean="0"/>
          </a:p>
          <a:p>
            <a:r>
              <a:rPr lang="en-US" dirty="0" smtClean="0"/>
              <a:t>CMS has the </a:t>
            </a:r>
            <a:r>
              <a:rPr lang="en-US" dirty="0" err="1" smtClean="0"/>
              <a:t>calorimetry</a:t>
            </a:r>
            <a:r>
              <a:rPr lang="en-US" dirty="0" smtClean="0"/>
              <a:t> in magnetic field</a:t>
            </a:r>
          </a:p>
          <a:p>
            <a:pPr lvl="1"/>
            <a:r>
              <a:rPr lang="en-US" dirty="0" smtClean="0"/>
              <a:t>A clear need of containing dimensions not to have a even more challenging 4 T solenoid</a:t>
            </a:r>
          </a:p>
          <a:p>
            <a:pPr lvl="1"/>
            <a:r>
              <a:rPr lang="en-US" dirty="0" smtClean="0"/>
              <a:t>Very elegant, compact and dense </a:t>
            </a:r>
            <a:r>
              <a:rPr lang="en-US" dirty="0" err="1" smtClean="0"/>
              <a:t>e.m</a:t>
            </a:r>
            <a:r>
              <a:rPr lang="en-US" dirty="0" smtClean="0"/>
              <a:t>. calorimeter based on PbWO</a:t>
            </a:r>
            <a:r>
              <a:rPr lang="en-US" baseline="-25000" dirty="0" smtClean="0"/>
              <a:t>4</a:t>
            </a:r>
            <a:r>
              <a:rPr lang="en-US" dirty="0" smtClean="0"/>
              <a:t> </a:t>
            </a:r>
          </a:p>
          <a:p>
            <a:pPr lvl="1"/>
            <a:r>
              <a:rPr lang="en-US" dirty="0" smtClean="0"/>
              <a:t>Challenging readout for the </a:t>
            </a:r>
            <a:r>
              <a:rPr lang="en-US" dirty="0" err="1" smtClean="0"/>
              <a:t>hadronic</a:t>
            </a:r>
            <a:r>
              <a:rPr lang="en-US" dirty="0" smtClean="0"/>
              <a:t> calorimeter and reduced dimensions, brass-scintillator with WLS </a:t>
            </a:r>
            <a:r>
              <a:rPr lang="en-US" dirty="0" err="1" smtClean="0"/>
              <a:t>fibres</a:t>
            </a:r>
            <a:endParaRPr lang="en-US" dirty="0" smtClean="0"/>
          </a:p>
          <a:p>
            <a:r>
              <a:rPr lang="en-US" dirty="0" smtClean="0"/>
              <a:t>ATLAS approach more conservative</a:t>
            </a:r>
          </a:p>
          <a:p>
            <a:pPr lvl="1"/>
            <a:r>
              <a:rPr lang="en-US" dirty="0" smtClean="0"/>
              <a:t>Elegant </a:t>
            </a:r>
            <a:r>
              <a:rPr lang="en-US" dirty="0" err="1" smtClean="0"/>
              <a:t>LAr</a:t>
            </a:r>
            <a:r>
              <a:rPr lang="en-US" dirty="0" smtClean="0"/>
              <a:t>-based </a:t>
            </a:r>
            <a:r>
              <a:rPr lang="en-US" dirty="0" err="1" smtClean="0"/>
              <a:t>calorimetry</a:t>
            </a:r>
            <a:r>
              <a:rPr lang="en-US" dirty="0" smtClean="0"/>
              <a:t> with barrel cryostat shared with solenoid</a:t>
            </a:r>
          </a:p>
          <a:p>
            <a:pPr lvl="1"/>
            <a:r>
              <a:rPr lang="en-US" dirty="0" smtClean="0"/>
              <a:t>Central </a:t>
            </a:r>
            <a:r>
              <a:rPr lang="en-US" dirty="0" err="1" smtClean="0"/>
              <a:t>hadronic</a:t>
            </a:r>
            <a:r>
              <a:rPr lang="en-US" dirty="0" smtClean="0"/>
              <a:t> </a:t>
            </a:r>
            <a:r>
              <a:rPr lang="en-US" dirty="0" err="1" smtClean="0"/>
              <a:t>calorimetry</a:t>
            </a:r>
            <a:r>
              <a:rPr lang="en-US" dirty="0" smtClean="0"/>
              <a:t> based on Fe-Scintillator with WLS </a:t>
            </a:r>
            <a:r>
              <a:rPr lang="en-US" dirty="0" err="1" smtClean="0"/>
              <a:t>fibres</a:t>
            </a:r>
            <a:r>
              <a:rPr lang="en-US" dirty="0" smtClean="0"/>
              <a:t> with a novel geometry</a:t>
            </a:r>
          </a:p>
          <a:p>
            <a:r>
              <a:rPr lang="en-US" dirty="0" smtClean="0"/>
              <a:t>More similarities for ATLAS and CMS </a:t>
            </a:r>
            <a:r>
              <a:rPr lang="en-US" dirty="0" err="1" smtClean="0"/>
              <a:t>Muon</a:t>
            </a:r>
            <a:r>
              <a:rPr lang="en-US" dirty="0" smtClean="0"/>
              <a:t> chambers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18</a:t>
            </a:fld>
            <a:endParaRPr lang="en-US"/>
          </a:p>
        </p:txBody>
      </p:sp>
    </p:spTree>
    <p:extLst>
      <p:ext uri="{BB962C8B-B14F-4D97-AF65-F5344CB8AC3E}">
        <p14:creationId xmlns:p14="http://schemas.microsoft.com/office/powerpoint/2010/main" val="167741351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ATLAS </a:t>
            </a:r>
            <a:r>
              <a:rPr lang="en-US" dirty="0" err="1" smtClean="0"/>
              <a:t>calorimetry</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19</a:t>
            </a:fld>
            <a:endParaRPr lang="en-US"/>
          </a:p>
        </p:txBody>
      </p:sp>
      <p:pic>
        <p:nvPicPr>
          <p:cNvPr id="7" name="Content Placeholder 6" descr="Calorimeter_d3.pdf"/>
          <p:cNvPicPr>
            <a:picLocks noChangeAspect="1"/>
          </p:cNvPicPr>
          <p:nvPr/>
        </p:nvPicPr>
        <p:blipFill>
          <a:blip r:embed="rId2" cstate="screen">
            <a:extLst>
              <a:ext uri="{28A0092B-C50C-407E-A947-70E740481C1C}">
                <a14:useLocalDpi xmlns:a14="http://schemas.microsoft.com/office/drawing/2010/main"/>
              </a:ext>
            </a:extLst>
          </a:blip>
          <a:srcRect l="-334" r="-334"/>
          <a:stretch>
            <a:fillRect/>
          </a:stretch>
        </p:blipFill>
        <p:spPr>
          <a:xfrm>
            <a:off x="206375" y="1042581"/>
            <a:ext cx="5280025" cy="3430588"/>
          </a:xfrm>
          <a:prstGeom prst="rect">
            <a:avLst/>
          </a:prstGeom>
        </p:spPr>
      </p:pic>
      <p:sp>
        <p:nvSpPr>
          <p:cNvPr id="8" name="TextBox 5"/>
          <p:cNvSpPr txBox="1">
            <a:spLocks noChangeArrowheads="1"/>
          </p:cNvSpPr>
          <p:nvPr/>
        </p:nvSpPr>
        <p:spPr bwMode="auto">
          <a:xfrm>
            <a:off x="5486400" y="1058856"/>
            <a:ext cx="3035300" cy="1570037"/>
          </a:xfrm>
          <a:prstGeom prst="rect">
            <a:avLst/>
          </a:prstGeom>
          <a:noFill/>
          <a:ln w="76200">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t>electrons: using information </a:t>
            </a:r>
          </a:p>
          <a:p>
            <a:pPr eaLnBrk="1" hangingPunct="1"/>
            <a:r>
              <a:rPr lang="en-US" sz="1600"/>
              <a:t>from the calorimeter, </a:t>
            </a:r>
          </a:p>
          <a:p>
            <a:pPr eaLnBrk="1" hangingPunct="1"/>
            <a:r>
              <a:rPr lang="en-US" sz="1600"/>
              <a:t>tracker and matching between </a:t>
            </a:r>
          </a:p>
          <a:p>
            <a:pPr eaLnBrk="1" hangingPunct="1"/>
            <a:r>
              <a:rPr lang="en-US" sz="1600"/>
              <a:t>them ; using 3 series of cuts for</a:t>
            </a:r>
          </a:p>
          <a:p>
            <a:pPr eaLnBrk="1" hangingPunct="1"/>
            <a:r>
              <a:rPr lang="en-US" sz="1600"/>
              <a:t> identification selection with </a:t>
            </a:r>
          </a:p>
          <a:p>
            <a:pPr eaLnBrk="1" hangingPunct="1"/>
            <a:r>
              <a:rPr lang="en-US" sz="1600"/>
              <a:t>increasing jet rejection power</a:t>
            </a:r>
          </a:p>
        </p:txBody>
      </p:sp>
      <p:sp>
        <p:nvSpPr>
          <p:cNvPr id="9" name="Rectangle 7"/>
          <p:cNvSpPr>
            <a:spLocks noChangeArrowheads="1"/>
          </p:cNvSpPr>
          <p:nvPr/>
        </p:nvSpPr>
        <p:spPr bwMode="auto">
          <a:xfrm>
            <a:off x="5718175" y="2816218"/>
            <a:ext cx="2973388" cy="1816100"/>
          </a:xfrm>
          <a:prstGeom prst="rect">
            <a:avLst/>
          </a:prstGeom>
          <a:noFill/>
          <a:ln w="762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en-US" sz="1600"/>
              <a:t>photons: energy clusters in the EM calorimeter not matched to a track, or matched to a conversion vertices (for converted photons) ; using two series of selection cuts with increasing fake rate power</a:t>
            </a:r>
          </a:p>
        </p:txBody>
      </p:sp>
      <p:sp>
        <p:nvSpPr>
          <p:cNvPr id="10" name="TextBox 21"/>
          <p:cNvSpPr txBox="1">
            <a:spLocks noChangeArrowheads="1"/>
          </p:cNvSpPr>
          <p:nvPr/>
        </p:nvSpPr>
        <p:spPr bwMode="auto">
          <a:xfrm>
            <a:off x="196850" y="4580716"/>
            <a:ext cx="4916488" cy="1569660"/>
          </a:xfrm>
          <a:prstGeom prst="rect">
            <a:avLst/>
          </a:prstGeom>
          <a:noFill/>
          <a:ln w="57150">
            <a:solidFill>
              <a:srgbClr val="660066"/>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t>Jets: calorimeter topological clusters using anti-KT (cone-like) algorithm of cone R=0.4,0.6 Jets are reconstructed using weighting techniques to correct for the </a:t>
            </a:r>
            <a:r>
              <a:rPr lang="ja-JP" altLang="en-US" sz="1600" dirty="0"/>
              <a:t>“</a:t>
            </a:r>
            <a:r>
              <a:rPr lang="en-US" sz="1600" dirty="0"/>
              <a:t>non compensating</a:t>
            </a:r>
            <a:r>
              <a:rPr lang="ja-JP" altLang="en-US" sz="1600" dirty="0"/>
              <a:t>”</a:t>
            </a:r>
            <a:r>
              <a:rPr lang="en-US" sz="1600" dirty="0"/>
              <a:t> ATLAS calorimeters (response of hadrons lower than electrons) and to energy losses in front and between the calorimeters</a:t>
            </a:r>
            <a:r>
              <a:rPr lang="en-US" sz="1600" dirty="0" smtClean="0"/>
              <a:t>.</a:t>
            </a:r>
            <a:endParaRPr lang="en-US" sz="1600" dirty="0"/>
          </a:p>
        </p:txBody>
      </p:sp>
      <p:sp>
        <p:nvSpPr>
          <p:cNvPr id="11" name="TextBox 5"/>
          <p:cNvSpPr txBox="1">
            <a:spLocks noChangeArrowheads="1"/>
          </p:cNvSpPr>
          <p:nvPr/>
        </p:nvSpPr>
        <p:spPr bwMode="auto">
          <a:xfrm>
            <a:off x="5289550" y="4821238"/>
            <a:ext cx="3790950" cy="1323439"/>
          </a:xfrm>
          <a:prstGeom prst="rect">
            <a:avLst/>
          </a:prstGeom>
          <a:noFill/>
          <a:ln w="57150">
            <a:solidFill>
              <a:srgbClr val="FF66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t>Missing transverse energy </a:t>
            </a:r>
            <a:r>
              <a:rPr lang="en-US" sz="1600" dirty="0" err="1"/>
              <a:t>E</a:t>
            </a:r>
            <a:r>
              <a:rPr lang="en-US" sz="1600" baseline="-25000" dirty="0" err="1"/>
              <a:t>T</a:t>
            </a:r>
            <a:r>
              <a:rPr lang="en-US" sz="1600" baseline="30000" dirty="0" err="1"/>
              <a:t>miss</a:t>
            </a:r>
            <a:r>
              <a:rPr lang="en-US" sz="1600" dirty="0"/>
              <a:t>: </a:t>
            </a:r>
          </a:p>
          <a:p>
            <a:pPr eaLnBrk="1" hangingPunct="1"/>
            <a:r>
              <a:rPr lang="en-US" sz="1600" dirty="0"/>
              <a:t>Includes contributions from ET deposits in the calorimeters, corrections for energy losses in the cryostat and measured </a:t>
            </a:r>
            <a:r>
              <a:rPr lang="en-US" sz="1600" dirty="0" err="1"/>
              <a:t>muons</a:t>
            </a:r>
            <a:r>
              <a:rPr lang="en-US" sz="1600" dirty="0" smtClean="0"/>
              <a:t>.</a:t>
            </a:r>
            <a:endParaRPr lang="en-US" sz="1600" dirty="0"/>
          </a:p>
        </p:txBody>
      </p:sp>
    </p:spTree>
    <p:extLst>
      <p:ext uri="{BB962C8B-B14F-4D97-AF65-F5344CB8AC3E}">
        <p14:creationId xmlns:p14="http://schemas.microsoft.com/office/powerpoint/2010/main" val="20167761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Magnetic configurations</a:t>
            </a:r>
            <a:endParaRPr lang="en-US" dirty="0"/>
          </a:p>
        </p:txBody>
      </p:sp>
      <p:sp>
        <p:nvSpPr>
          <p:cNvPr id="7" name="Content Placeholder 6"/>
          <p:cNvSpPr>
            <a:spLocks noGrp="1"/>
          </p:cNvSpPr>
          <p:nvPr>
            <p:ph idx="1"/>
          </p:nvPr>
        </p:nvSpPr>
        <p:spPr>
          <a:xfrm>
            <a:off x="457200" y="5694355"/>
            <a:ext cx="8229600" cy="431808"/>
          </a:xfrm>
        </p:spPr>
        <p:txBody>
          <a:bodyPr>
            <a:normAutofit lnSpcReduction="10000"/>
          </a:bodyPr>
          <a:lstStyle/>
          <a:p>
            <a:r>
              <a:rPr lang="en-US" dirty="0" smtClean="0"/>
              <a:t>Different choices: CMS smaller, but heavier</a:t>
            </a:r>
            <a:endParaRPr lang="en-US" dirty="0"/>
          </a:p>
        </p:txBody>
      </p:sp>
      <p:sp>
        <p:nvSpPr>
          <p:cNvPr id="3" name="Date Placeholder 2"/>
          <p:cNvSpPr>
            <a:spLocks noGrp="1"/>
          </p:cNvSpPr>
          <p:nvPr>
            <p:ph type="dt" sz="half" idx="10"/>
          </p:nvPr>
        </p:nvSpPr>
        <p:spPr/>
        <p:txBody>
          <a:bodyPr/>
          <a:lstStyle/>
          <a:p>
            <a:r>
              <a:rPr lang="en-US" smtClean="0"/>
              <a:t>PSD9 - Aberystwyth - 12-16 September 2011</a:t>
            </a:r>
            <a:endParaRPr lang="en-US"/>
          </a:p>
        </p:txBody>
      </p:sp>
      <p:sp>
        <p:nvSpPr>
          <p:cNvPr id="4" name="Footer Placeholder 3"/>
          <p:cNvSpPr>
            <a:spLocks noGrp="1"/>
          </p:cNvSpPr>
          <p:nvPr>
            <p:ph type="ftr" sz="quarter" idx="11"/>
          </p:nvPr>
        </p:nvSpPr>
        <p:spPr/>
        <p:txBody>
          <a:bodyPr/>
          <a:lstStyle/>
          <a:p>
            <a:r>
              <a:rPr lang="en-US" smtClean="0"/>
              <a:t>Beniamino Di Girolamo - CERN</a:t>
            </a:r>
            <a:endParaRPr lang="en-US"/>
          </a:p>
        </p:txBody>
      </p:sp>
      <p:sp>
        <p:nvSpPr>
          <p:cNvPr id="5" name="Slide Number Placeholder 4"/>
          <p:cNvSpPr>
            <a:spLocks noGrp="1"/>
          </p:cNvSpPr>
          <p:nvPr>
            <p:ph type="sldNum" sz="quarter" idx="12"/>
          </p:nvPr>
        </p:nvSpPr>
        <p:spPr/>
        <p:txBody>
          <a:bodyPr/>
          <a:lstStyle/>
          <a:p>
            <a:fld id="{BA9B540C-44DA-4F69-89C9-7C84606640D3}" type="slidenum">
              <a:rPr lang="en-US" smtClean="0"/>
              <a:pPr/>
              <a:t>2</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634" y="902825"/>
            <a:ext cx="9044619" cy="4791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87914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PID with ALICE TOF</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20</a:t>
            </a:fld>
            <a:endParaRPr lang="en-US"/>
          </a:p>
        </p:txBody>
      </p:sp>
      <p:grpSp>
        <p:nvGrpSpPr>
          <p:cNvPr id="7" name="Group 6"/>
          <p:cNvGrpSpPr/>
          <p:nvPr/>
        </p:nvGrpSpPr>
        <p:grpSpPr>
          <a:xfrm>
            <a:off x="462712" y="1010417"/>
            <a:ext cx="8280401" cy="4886199"/>
            <a:chOff x="863599" y="1310292"/>
            <a:chExt cx="8280401" cy="4886199"/>
          </a:xfrm>
        </p:grpSpPr>
        <p:pic>
          <p:nvPicPr>
            <p:cNvPr id="8" name="Picture 7" descr="separation_pbpb_central.png"/>
            <p:cNvPicPr>
              <a:picLocks noChangeAspect="1"/>
            </p:cNvPicPr>
            <p:nvPr/>
          </p:nvPicPr>
          <p:blipFill>
            <a:blip r:embed="rId2"/>
            <a:stretch>
              <a:fillRect/>
            </a:stretch>
          </p:blipFill>
          <p:spPr>
            <a:xfrm>
              <a:off x="1158875" y="1310292"/>
              <a:ext cx="7985125" cy="4486088"/>
            </a:xfrm>
            <a:prstGeom prst="rect">
              <a:avLst/>
            </a:prstGeom>
          </p:spPr>
        </p:pic>
        <p:sp>
          <p:nvSpPr>
            <p:cNvPr id="9" name="TextBox 8"/>
            <p:cNvSpPr txBox="1"/>
            <p:nvPr/>
          </p:nvSpPr>
          <p:spPr>
            <a:xfrm>
              <a:off x="863599" y="5796381"/>
              <a:ext cx="3538449" cy="40011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000" dirty="0" smtClean="0"/>
                <a:t>2</a:t>
              </a:r>
              <a:r>
                <a:rPr lang="en-US" sz="2000" dirty="0" smtClean="0">
                  <a:latin typeface="Symbol" charset="2"/>
                  <a:cs typeface="Symbol" charset="2"/>
                </a:rPr>
                <a:t>s</a:t>
              </a:r>
              <a:r>
                <a:rPr lang="en-US" sz="2000" dirty="0" smtClean="0"/>
                <a:t> </a:t>
              </a:r>
              <a:r>
                <a:rPr lang="en-US" sz="2000" dirty="0" err="1" smtClean="0">
                  <a:latin typeface="Symbol" charset="2"/>
                  <a:cs typeface="Symbol" charset="2"/>
                </a:rPr>
                <a:t>p</a:t>
              </a:r>
              <a:r>
                <a:rPr lang="en-US" sz="2000" dirty="0" smtClean="0"/>
                <a:t>/K separation up to 3 </a:t>
              </a:r>
              <a:r>
                <a:rPr lang="en-US" sz="2000" dirty="0" err="1" smtClean="0"/>
                <a:t>GeV/c</a:t>
              </a:r>
              <a:endParaRPr lang="en-US" sz="2000" dirty="0"/>
            </a:p>
          </p:txBody>
        </p:sp>
        <p:sp>
          <p:nvSpPr>
            <p:cNvPr id="10" name="TextBox 9"/>
            <p:cNvSpPr txBox="1"/>
            <p:nvPr/>
          </p:nvSpPr>
          <p:spPr>
            <a:xfrm>
              <a:off x="4569252" y="5796381"/>
              <a:ext cx="3532437" cy="400110"/>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000" dirty="0" smtClean="0"/>
                <a:t>2</a:t>
              </a:r>
              <a:r>
                <a:rPr lang="en-US" sz="2000" dirty="0" smtClean="0">
                  <a:latin typeface="Symbol" charset="2"/>
                  <a:cs typeface="Symbol" charset="2"/>
                </a:rPr>
                <a:t>s</a:t>
              </a:r>
              <a:r>
                <a:rPr lang="en-US" sz="2000" dirty="0" smtClean="0"/>
                <a:t> K/</a:t>
              </a:r>
              <a:r>
                <a:rPr lang="en-US" sz="2000" dirty="0" err="1" smtClean="0"/>
                <a:t>p</a:t>
              </a:r>
              <a:r>
                <a:rPr lang="en-US" sz="2000" dirty="0" smtClean="0"/>
                <a:t> separation up to 5 </a:t>
              </a:r>
              <a:r>
                <a:rPr lang="en-US" sz="2000" dirty="0" err="1" smtClean="0"/>
                <a:t>GeV/c</a:t>
              </a:r>
              <a:endParaRPr lang="en-US" sz="2000" dirty="0"/>
            </a:p>
          </p:txBody>
        </p:sp>
        <p:sp>
          <p:nvSpPr>
            <p:cNvPr id="11" name="TextBox 10"/>
            <p:cNvSpPr txBox="1"/>
            <p:nvPr/>
          </p:nvSpPr>
          <p:spPr>
            <a:xfrm>
              <a:off x="6534166" y="1493396"/>
              <a:ext cx="2609834" cy="707886"/>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US" sz="2000" dirty="0" smtClean="0"/>
                <a:t>Central </a:t>
              </a:r>
              <a:r>
                <a:rPr lang="en-US" sz="2000" dirty="0" err="1" smtClean="0"/>
                <a:t>Pb-Pb</a:t>
              </a:r>
              <a:r>
                <a:rPr lang="en-US" sz="2000" dirty="0" smtClean="0"/>
                <a:t> collisions</a:t>
              </a:r>
            </a:p>
            <a:p>
              <a:pPr algn="ctr"/>
              <a:r>
                <a:rPr lang="en-US" sz="2000" dirty="0" smtClean="0"/>
                <a:t>|</a:t>
              </a:r>
              <a:r>
                <a:rPr lang="en-US" sz="2000" dirty="0" err="1" smtClean="0"/>
                <a:t>y</a:t>
              </a:r>
              <a:r>
                <a:rPr lang="en-US" sz="2000" dirty="0" smtClean="0"/>
                <a:t>| &lt; 0.5</a:t>
              </a:r>
              <a:endParaRPr lang="en-US" sz="2000" dirty="0"/>
            </a:p>
          </p:txBody>
        </p:sp>
        <p:cxnSp>
          <p:nvCxnSpPr>
            <p:cNvPr id="12" name="Straight Arrow Connector 11"/>
            <p:cNvCxnSpPr>
              <a:stCxn id="10" idx="0"/>
            </p:cNvCxnSpPr>
            <p:nvPr/>
          </p:nvCxnSpPr>
          <p:spPr>
            <a:xfrm rot="5400000" flipH="1" flipV="1">
              <a:off x="6387081" y="3915705"/>
              <a:ext cx="1829067" cy="193228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3" name="Straight Arrow Connector 12"/>
            <p:cNvCxnSpPr>
              <a:stCxn id="9" idx="0"/>
            </p:cNvCxnSpPr>
            <p:nvPr/>
          </p:nvCxnSpPr>
          <p:spPr>
            <a:xfrm rot="5400000" flipH="1" flipV="1">
              <a:off x="3292077" y="3308062"/>
              <a:ext cx="1829067" cy="314757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4" name="Rectangle 13"/>
            <p:cNvSpPr/>
            <p:nvPr/>
          </p:nvSpPr>
          <p:spPr>
            <a:xfrm rot="16200000">
              <a:off x="687795" y="3478523"/>
              <a:ext cx="1427165" cy="405643"/>
            </a:xfrm>
            <a:prstGeom prst="rect">
              <a:avLst/>
            </a:prstGeom>
            <a:ln>
              <a:solidFill>
                <a:srgbClr val="FFFFFF"/>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grpSp>
      <p:sp>
        <p:nvSpPr>
          <p:cNvPr id="15" name="TextBox 14"/>
          <p:cNvSpPr txBox="1"/>
          <p:nvPr/>
        </p:nvSpPr>
        <p:spPr>
          <a:xfrm>
            <a:off x="480445" y="5945217"/>
            <a:ext cx="8262667" cy="400110"/>
          </a:xfrm>
          <a:prstGeom prst="rect">
            <a:avLst/>
          </a:prstGeom>
          <a:noFill/>
          <a:ln>
            <a:solidFill>
              <a:srgbClr val="FFFFFF"/>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000" b="1" dirty="0" smtClean="0">
                <a:solidFill>
                  <a:srgbClr val="0000FF"/>
                </a:solidFill>
              </a:rPr>
              <a:t>system time resolution in </a:t>
            </a:r>
            <a:r>
              <a:rPr lang="en-US" sz="2000" b="1" dirty="0" err="1" smtClean="0">
                <a:solidFill>
                  <a:srgbClr val="0000FF"/>
                </a:solidFill>
              </a:rPr>
              <a:t>Pb-Pb</a:t>
            </a:r>
            <a:r>
              <a:rPr lang="en-US" sz="2000" b="1" dirty="0" smtClean="0">
                <a:solidFill>
                  <a:srgbClr val="0000FF"/>
                </a:solidFill>
              </a:rPr>
              <a:t> </a:t>
            </a:r>
            <a:r>
              <a:rPr lang="en-US" sz="2000" b="1" dirty="0">
                <a:solidFill>
                  <a:srgbClr val="0000FF"/>
                </a:solidFill>
              </a:rPr>
              <a:t>(</a:t>
            </a:r>
            <a:r>
              <a:rPr lang="en-US" sz="2000" b="1" dirty="0" smtClean="0">
                <a:solidFill>
                  <a:srgbClr val="0000FF"/>
                </a:solidFill>
              </a:rPr>
              <a:t>~85ps) – better than in p-p (~110ps)</a:t>
            </a:r>
            <a:endParaRPr lang="en-US" sz="2000" b="1" dirty="0">
              <a:solidFill>
                <a:srgbClr val="0000FF"/>
              </a:solidFill>
            </a:endParaRPr>
          </a:p>
        </p:txBody>
      </p:sp>
      <p:sp>
        <p:nvSpPr>
          <p:cNvPr id="3" name="Content Placeholder 2"/>
          <p:cNvSpPr>
            <a:spLocks noGrp="1"/>
          </p:cNvSpPr>
          <p:nvPr>
            <p:ph idx="1"/>
          </p:nvPr>
        </p:nvSpPr>
        <p:spPr>
          <a:xfrm>
            <a:off x="1970162" y="961939"/>
            <a:ext cx="3500879" cy="463164"/>
          </a:xfrm>
        </p:spPr>
        <p:txBody>
          <a:bodyPr>
            <a:normAutofit/>
          </a:bodyPr>
          <a:lstStyle/>
          <a:p>
            <a:pPr marL="0" indent="0">
              <a:buNone/>
            </a:pPr>
            <a:r>
              <a:rPr lang="en-US" sz="1600" b="1" dirty="0" smtClean="0"/>
              <a:t>Double gap RPC detector</a:t>
            </a:r>
            <a:endParaRPr lang="en-US" sz="1600" b="1" dirty="0"/>
          </a:p>
        </p:txBody>
      </p:sp>
    </p:spTree>
    <p:extLst>
      <p:ext uri="{BB962C8B-B14F-4D97-AF65-F5344CB8AC3E}">
        <p14:creationId xmlns:p14="http://schemas.microsoft.com/office/powerpoint/2010/main" val="420792346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030308" cy="879231"/>
          </a:xfrm>
        </p:spPr>
        <p:txBody>
          <a:bodyPr/>
          <a:lstStyle/>
          <a:p>
            <a:r>
              <a:rPr lang="en-US" sz="3600" dirty="0" smtClean="0"/>
              <a:t>ATLAS Jets: energy scale uncertainty</a:t>
            </a:r>
            <a:endParaRPr lang="en-US" sz="3600"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21</a:t>
            </a:fld>
            <a:endParaRPr lang="en-US"/>
          </a:p>
        </p:txBody>
      </p:sp>
      <p:sp>
        <p:nvSpPr>
          <p:cNvPr id="7" name="Content Placeholder 2"/>
          <p:cNvSpPr>
            <a:spLocks noGrp="1"/>
          </p:cNvSpPr>
          <p:nvPr>
            <p:ph idx="1"/>
          </p:nvPr>
        </p:nvSpPr>
        <p:spPr>
          <a:xfrm>
            <a:off x="0" y="927100"/>
            <a:ext cx="9131300" cy="5930900"/>
          </a:xfrm>
        </p:spPr>
        <p:txBody>
          <a:bodyPr/>
          <a:lstStyle/>
          <a:p>
            <a:pPr eaLnBrk="1" hangingPunct="1">
              <a:buFont typeface="Wingdings" charset="0"/>
              <a:buNone/>
            </a:pPr>
            <a:r>
              <a:rPr lang="en-US" sz="2000">
                <a:latin typeface="Calibri" charset="0"/>
                <a:ea typeface="ＭＳ Ｐゴシック" charset="0"/>
                <a:cs typeface="ＭＳ Ｐゴシック" charset="0"/>
              </a:rPr>
              <a:t>Estimate jet energy scale (JES) uncertainty on data (Jets with P</a:t>
            </a:r>
            <a:r>
              <a:rPr lang="en-US" sz="2000" baseline="-25000">
                <a:latin typeface="Calibri" charset="0"/>
                <a:ea typeface="ＭＳ Ｐゴシック" charset="0"/>
                <a:cs typeface="ＭＳ Ｐゴシック" charset="0"/>
              </a:rPr>
              <a:t>T</a:t>
            </a:r>
            <a:r>
              <a:rPr lang="en-US" sz="2000">
                <a:latin typeface="Calibri" charset="0"/>
                <a:ea typeface="ＭＳ Ｐゴシック" charset="0"/>
                <a:cs typeface="ＭＳ Ｐゴシック" charset="0"/>
              </a:rPr>
              <a:t>&gt;20 GeV). </a:t>
            </a:r>
          </a:p>
          <a:p>
            <a:pPr eaLnBrk="1" hangingPunct="1">
              <a:buFont typeface="Wingdings" charset="0"/>
              <a:buNone/>
            </a:pPr>
            <a:r>
              <a:rPr lang="en-US" sz="2000">
                <a:latin typeface="Calibri" charset="0"/>
                <a:ea typeface="ＭＳ Ｐゴシック" charset="0"/>
                <a:cs typeface="ＭＳ Ｐゴシック" charset="0"/>
              </a:rPr>
              <a:t>Different sources of systematic uncertainties studied in detail.</a:t>
            </a:r>
            <a:endParaRPr lang="en-US" sz="2400">
              <a:latin typeface="Calibri" charset="0"/>
              <a:ea typeface="ＭＳ Ｐゴシック" charset="0"/>
              <a:cs typeface="ＭＳ Ｐゴシック" charset="0"/>
            </a:endParaRPr>
          </a:p>
          <a:p>
            <a:pPr lvl="4" eaLnBrk="1" hangingPunct="1">
              <a:buFont typeface="Wingdings" charset="0"/>
              <a:buNone/>
            </a:pPr>
            <a:endParaRPr lang="en-US">
              <a:latin typeface="Calibri" charset="0"/>
              <a:ea typeface="ＭＳ Ｐゴシック" charset="0"/>
            </a:endParaRPr>
          </a:p>
        </p:txBody>
      </p:sp>
      <p:pic>
        <p:nvPicPr>
          <p:cNvPr id="8" name="Picture 13" descr="jes_calib.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53063" y="2269740"/>
            <a:ext cx="2986087" cy="2022475"/>
          </a:xfrm>
          <a:prstGeom prst="rect">
            <a:avLst/>
          </a:prstGeom>
          <a:noFill/>
          <a:ln w="3810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9" name="TextBox 14"/>
          <p:cNvSpPr txBox="1">
            <a:spLocks noChangeArrowheads="1"/>
          </p:cNvSpPr>
          <p:nvPr/>
        </p:nvSpPr>
        <p:spPr bwMode="auto">
          <a:xfrm>
            <a:off x="-80963" y="4854575"/>
            <a:ext cx="49514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t>JES and uncertainty evaluated up to 3.5 TeV, |η|&lt;4.5</a:t>
            </a:r>
          </a:p>
        </p:txBody>
      </p:sp>
      <p:grpSp>
        <p:nvGrpSpPr>
          <p:cNvPr id="10" name="Group 16"/>
          <p:cNvGrpSpPr>
            <a:grpSpLocks/>
          </p:cNvGrpSpPr>
          <p:nvPr/>
        </p:nvGrpSpPr>
        <p:grpSpPr bwMode="auto">
          <a:xfrm>
            <a:off x="68263" y="1739900"/>
            <a:ext cx="4598987" cy="3114675"/>
            <a:chOff x="68263" y="1739386"/>
            <a:chExt cx="4599610" cy="3115080"/>
          </a:xfrm>
        </p:grpSpPr>
        <p:pic>
          <p:nvPicPr>
            <p:cNvPr id="11" name="Picture 12" descr="jes_central.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263" y="1739386"/>
              <a:ext cx="4599610" cy="3115080"/>
            </a:xfrm>
            <a:prstGeom prst="rect">
              <a:avLst/>
            </a:prstGeom>
            <a:noFill/>
            <a:ln w="571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2" name="TextBox 15"/>
            <p:cNvSpPr txBox="1">
              <a:spLocks noChangeArrowheads="1"/>
            </p:cNvSpPr>
            <p:nvPr/>
          </p:nvSpPr>
          <p:spPr bwMode="auto">
            <a:xfrm>
              <a:off x="68263" y="4485134"/>
              <a:ext cx="1480619"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barrel region</a:t>
              </a:r>
            </a:p>
          </p:txBody>
        </p:sp>
      </p:grpSp>
      <p:sp>
        <p:nvSpPr>
          <p:cNvPr id="13" name="TextBox 17"/>
          <p:cNvSpPr txBox="1">
            <a:spLocks noChangeArrowheads="1"/>
          </p:cNvSpPr>
          <p:nvPr/>
        </p:nvSpPr>
        <p:spPr bwMode="auto">
          <a:xfrm rot="16200000">
            <a:off x="7751763" y="2919840"/>
            <a:ext cx="2389188" cy="338137"/>
          </a:xfrm>
          <a:prstGeom prst="rect">
            <a:avLst/>
          </a:prstGeom>
          <a:solidFill>
            <a:srgbClr val="D9969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t>ATLAS-CONF-2011-032</a:t>
            </a:r>
          </a:p>
        </p:txBody>
      </p:sp>
      <p:sp>
        <p:nvSpPr>
          <p:cNvPr id="14" name="TextBox 18"/>
          <p:cNvSpPr txBox="1">
            <a:spLocks noChangeArrowheads="1"/>
          </p:cNvSpPr>
          <p:nvPr/>
        </p:nvSpPr>
        <p:spPr bwMode="auto">
          <a:xfrm>
            <a:off x="5453063" y="1739900"/>
            <a:ext cx="276576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t>Data/MC ratio for different in situ</a:t>
            </a:r>
          </a:p>
          <a:p>
            <a:pPr eaLnBrk="1" hangingPunct="1"/>
            <a:r>
              <a:rPr lang="en-US" sz="1400" dirty="0"/>
              <a:t> techniques test the JES</a:t>
            </a:r>
          </a:p>
        </p:txBody>
      </p:sp>
      <p:pic>
        <p:nvPicPr>
          <p:cNvPr id="15" name="Picture 19"/>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870450" y="4447814"/>
            <a:ext cx="3873500" cy="1790700"/>
          </a:xfrm>
          <a:prstGeom prst="rect">
            <a:avLst/>
          </a:prstGeom>
          <a:noFill/>
          <a:ln w="57150">
            <a:solidFill>
              <a:schemeClr val="tx2"/>
            </a:solidFill>
            <a:miter lim="800000"/>
            <a:headEnd/>
            <a:tailEnd/>
          </a:ln>
          <a:extLst>
            <a:ext uri="{909E8E84-426E-40dd-AFC4-6F175D3DCCD1}">
              <a14:hiddenFill xmlns:a14="http://schemas.microsoft.com/office/drawing/2010/main">
                <a:solidFill>
                  <a:srgbClr val="FFFFFF"/>
                </a:solidFill>
              </a14:hiddenFill>
            </a:ext>
          </a:extLst>
        </p:spPr>
      </p:pic>
      <p:cxnSp>
        <p:nvCxnSpPr>
          <p:cNvPr id="16" name="Straight Connector 15"/>
          <p:cNvCxnSpPr/>
          <p:nvPr/>
        </p:nvCxnSpPr>
        <p:spPr>
          <a:xfrm>
            <a:off x="863600" y="3810000"/>
            <a:ext cx="3532188" cy="1588"/>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7"/>
          <p:cNvSpPr txBox="1">
            <a:spLocks noChangeArrowheads="1"/>
          </p:cNvSpPr>
          <p:nvPr/>
        </p:nvSpPr>
        <p:spPr bwMode="auto">
          <a:xfrm>
            <a:off x="1839913" y="3441700"/>
            <a:ext cx="71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t>2.5%</a:t>
            </a:r>
          </a:p>
        </p:txBody>
      </p:sp>
    </p:spTree>
    <p:extLst>
      <p:ext uri="{BB962C8B-B14F-4D97-AF65-F5344CB8AC3E}">
        <p14:creationId xmlns:p14="http://schemas.microsoft.com/office/powerpoint/2010/main" val="19491482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137769" cy="879231"/>
          </a:xfrm>
        </p:spPr>
        <p:txBody>
          <a:bodyPr/>
          <a:lstStyle/>
          <a:p>
            <a:r>
              <a:rPr lang="en-US" sz="3600" dirty="0" smtClean="0"/>
              <a:t>ATLAS Jet energy, </a:t>
            </a:r>
            <a:r>
              <a:rPr lang="en-US" sz="3600" dirty="0" err="1" smtClean="0"/>
              <a:t>E</a:t>
            </a:r>
            <a:r>
              <a:rPr lang="en-US" sz="3600" baseline="-25000" dirty="0" err="1" smtClean="0"/>
              <a:t>T</a:t>
            </a:r>
            <a:r>
              <a:rPr lang="en-US" sz="3600" baseline="30000" dirty="0" err="1" smtClean="0"/>
              <a:t>miss</a:t>
            </a:r>
            <a:r>
              <a:rPr lang="en-US" sz="3600" dirty="0" smtClean="0"/>
              <a:t> resolution</a:t>
            </a:r>
            <a:endParaRPr lang="en-US" sz="3600" baseline="30000"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22</a:t>
            </a:fld>
            <a:endParaRPr lang="en-US"/>
          </a:p>
        </p:txBody>
      </p:sp>
      <p:pic>
        <p:nvPicPr>
          <p:cNvPr id="7" name="Picture 6" descr="JERDiffJESDataMC.0.6.eps"/>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2495" y="2207403"/>
            <a:ext cx="4409891" cy="2534910"/>
          </a:xfrm>
          <a:prstGeom prst="rect">
            <a:avLst/>
          </a:prstGeom>
          <a:noFill/>
          <a:ln w="571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8" name="TextBox 7"/>
          <p:cNvSpPr txBox="1">
            <a:spLocks noChangeArrowheads="1"/>
          </p:cNvSpPr>
          <p:nvPr/>
        </p:nvSpPr>
        <p:spPr bwMode="auto">
          <a:xfrm>
            <a:off x="-9525" y="5029978"/>
            <a:ext cx="4468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4F81BD"/>
                </a:solidFill>
              </a:rPr>
              <a:t>Relative uncertainty (Data/MC)  of 10% </a:t>
            </a:r>
          </a:p>
        </p:txBody>
      </p:sp>
      <p:sp>
        <p:nvSpPr>
          <p:cNvPr id="9" name="TextBox 8"/>
          <p:cNvSpPr txBox="1">
            <a:spLocks noChangeArrowheads="1"/>
          </p:cNvSpPr>
          <p:nvPr/>
        </p:nvSpPr>
        <p:spPr bwMode="auto">
          <a:xfrm>
            <a:off x="6350" y="1008841"/>
            <a:ext cx="394493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a:t>Different calibration schemes exist for the</a:t>
            </a:r>
          </a:p>
          <a:p>
            <a:pPr eaLnBrk="1" hangingPunct="1"/>
            <a:r>
              <a:rPr lang="en-US" sz="1600"/>
              <a:t> hadronic energy deposits in calorimeters </a:t>
            </a:r>
          </a:p>
          <a:p>
            <a:pPr eaLnBrk="1" hangingPunct="1"/>
            <a:r>
              <a:rPr lang="en-US" sz="1600"/>
              <a:t>with corrections for non compensating </a:t>
            </a:r>
          </a:p>
          <a:p>
            <a:pPr eaLnBrk="1" hangingPunct="1"/>
            <a:r>
              <a:rPr lang="en-US" sz="1600"/>
              <a:t>calorimeters and inactive materials.</a:t>
            </a:r>
          </a:p>
        </p:txBody>
      </p:sp>
      <p:pic>
        <p:nvPicPr>
          <p:cNvPr id="10" name="Picture 11" descr="etmiss_reso.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48013" y="1675615"/>
            <a:ext cx="3170238" cy="2286000"/>
          </a:xfrm>
          <a:prstGeom prst="rect">
            <a:avLst/>
          </a:prstGeom>
          <a:noFill/>
          <a:ln w="571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
        <p:nvSpPr>
          <p:cNvPr id="11" name="TextBox 10"/>
          <p:cNvSpPr txBox="1">
            <a:spLocks noChangeArrowheads="1"/>
          </p:cNvSpPr>
          <p:nvPr/>
        </p:nvSpPr>
        <p:spPr bwMode="auto">
          <a:xfrm>
            <a:off x="4488257" y="934642"/>
            <a:ext cx="46148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t> </a:t>
            </a:r>
            <a:r>
              <a:rPr lang="en-US" sz="1600" dirty="0" err="1"/>
              <a:t>E</a:t>
            </a:r>
            <a:r>
              <a:rPr lang="en-US" sz="1600" baseline="-25000" dirty="0" err="1"/>
              <a:t>T</a:t>
            </a:r>
            <a:r>
              <a:rPr lang="en-US" sz="1600" baseline="30000" dirty="0" err="1"/>
              <a:t>miss</a:t>
            </a:r>
            <a:r>
              <a:rPr lang="en-US" sz="1600" baseline="30000" dirty="0"/>
              <a:t> </a:t>
            </a:r>
            <a:r>
              <a:rPr lang="en-US" sz="1600" dirty="0"/>
              <a:t> sensitive to calorimeter performance (in terms of noise, dead cells, </a:t>
            </a:r>
            <a:r>
              <a:rPr lang="en-US" sz="1600" dirty="0" err="1"/>
              <a:t>miscalibrations</a:t>
            </a:r>
            <a:r>
              <a:rPr lang="en-US" sz="1600" dirty="0"/>
              <a:t> </a:t>
            </a:r>
            <a:r>
              <a:rPr lang="en-US" sz="1600" dirty="0" err="1"/>
              <a:t>e.t.c</a:t>
            </a:r>
            <a:r>
              <a:rPr lang="en-US" sz="1600" dirty="0"/>
              <a:t>) and beam  backgrounds and </a:t>
            </a:r>
            <a:r>
              <a:rPr lang="en-US" sz="1600" dirty="0" err="1"/>
              <a:t>cosmics</a:t>
            </a:r>
            <a:endParaRPr lang="en-US" sz="1600" dirty="0"/>
          </a:p>
        </p:txBody>
      </p:sp>
      <p:sp>
        <p:nvSpPr>
          <p:cNvPr id="12" name="TextBox 7"/>
          <p:cNvSpPr txBox="1">
            <a:spLocks noChangeArrowheads="1"/>
          </p:cNvSpPr>
          <p:nvPr/>
        </p:nvSpPr>
        <p:spPr bwMode="auto">
          <a:xfrm>
            <a:off x="7093941" y="3961113"/>
            <a:ext cx="18248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dirty="0">
                <a:solidFill>
                  <a:srgbClr val="4F81BD"/>
                </a:solidFill>
              </a:rPr>
              <a:t>Resolution on data consistent with simulation </a:t>
            </a:r>
          </a:p>
        </p:txBody>
      </p:sp>
      <p:pic>
        <p:nvPicPr>
          <p:cNvPr id="13" name="Picture 10"/>
          <p:cNvPicPr>
            <a:picLocks noChangeAspect="1"/>
          </p:cNvPicPr>
          <p:nvPr/>
        </p:nvPicPr>
        <p:blipFill>
          <a:blip r:embed="rId4"/>
          <a:srcRect/>
          <a:stretch>
            <a:fillRect/>
          </a:stretch>
        </p:blipFill>
        <p:spPr bwMode="auto">
          <a:xfrm>
            <a:off x="4430713" y="3856764"/>
            <a:ext cx="2573337" cy="2371725"/>
          </a:xfrm>
          <a:prstGeom prst="rect">
            <a:avLst/>
          </a:prstGeom>
          <a:noFill/>
          <a:ln w="57150" cmpd="sng">
            <a:solidFill>
              <a:srgbClr val="FFFFFF"/>
            </a:solidFill>
            <a:miter lim="800000"/>
            <a:headEnd/>
            <a:tailEnd/>
          </a:ln>
        </p:spPr>
      </p:pic>
      <p:sp>
        <p:nvSpPr>
          <p:cNvPr id="14" name="TextBox 12"/>
          <p:cNvSpPr txBox="1">
            <a:spLocks noChangeArrowheads="1"/>
          </p:cNvSpPr>
          <p:nvPr/>
        </p:nvSpPr>
        <p:spPr bwMode="auto">
          <a:xfrm>
            <a:off x="6956175" y="5183673"/>
            <a:ext cx="15113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t>example of </a:t>
            </a:r>
          </a:p>
          <a:p>
            <a:pPr eaLnBrk="1" hangingPunct="1"/>
            <a:r>
              <a:rPr lang="en-US" sz="1400" dirty="0" err="1"/>
              <a:t>E</a:t>
            </a:r>
            <a:r>
              <a:rPr lang="en-US" sz="1400" baseline="-25000" dirty="0" err="1"/>
              <a:t>T</a:t>
            </a:r>
            <a:r>
              <a:rPr lang="en-US" sz="1400" baseline="30000" dirty="0" err="1"/>
              <a:t>miss</a:t>
            </a:r>
            <a:r>
              <a:rPr lang="en-US" sz="1400" baseline="30000" dirty="0"/>
              <a:t>  </a:t>
            </a:r>
            <a:r>
              <a:rPr lang="en-US" sz="1400" dirty="0"/>
              <a:t>tested on </a:t>
            </a:r>
          </a:p>
          <a:p>
            <a:pPr eaLnBrk="1" hangingPunct="1"/>
            <a:r>
              <a:rPr lang="en-US" sz="1400" dirty="0"/>
              <a:t>data in  inclusive </a:t>
            </a:r>
          </a:p>
          <a:p>
            <a:pPr eaLnBrk="1" hangingPunct="1"/>
            <a:r>
              <a:rPr lang="en-US" sz="1400" dirty="0"/>
              <a:t>lepton samples</a:t>
            </a:r>
          </a:p>
        </p:txBody>
      </p:sp>
      <p:cxnSp>
        <p:nvCxnSpPr>
          <p:cNvPr id="15" name="Straight Connector 14"/>
          <p:cNvCxnSpPr/>
          <p:nvPr/>
        </p:nvCxnSpPr>
        <p:spPr>
          <a:xfrm>
            <a:off x="4430713" y="954484"/>
            <a:ext cx="2" cy="5401866"/>
          </a:xfrm>
          <a:prstGeom prst="line">
            <a:avLst/>
          </a:prstGeom>
        </p:spPr>
        <p:style>
          <a:lnRef idx="2">
            <a:schemeClr val="accent1"/>
          </a:lnRef>
          <a:fillRef idx="0">
            <a:schemeClr val="accent1"/>
          </a:fillRef>
          <a:effectRef idx="1">
            <a:schemeClr val="accent1"/>
          </a:effectRef>
          <a:fontRef idx="minor">
            <a:schemeClr val="tx1"/>
          </a:fontRef>
        </p:style>
      </p:cxnSp>
      <p:sp>
        <p:nvSpPr>
          <p:cNvPr id="16" name="Bent-Up Arrow 15"/>
          <p:cNvSpPr/>
          <p:nvPr/>
        </p:nvSpPr>
        <p:spPr>
          <a:xfrm rot="16200000">
            <a:off x="6834731" y="4728888"/>
            <a:ext cx="569913" cy="327025"/>
          </a:xfrm>
          <a:prstGeom prst="bentUp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7" name="TextBox 17"/>
          <p:cNvSpPr txBox="1">
            <a:spLocks noChangeArrowheads="1"/>
          </p:cNvSpPr>
          <p:nvPr/>
        </p:nvSpPr>
        <p:spPr bwMode="auto">
          <a:xfrm rot="16200000">
            <a:off x="7879792" y="2479374"/>
            <a:ext cx="2127250" cy="307975"/>
          </a:xfrm>
          <a:prstGeom prst="rect">
            <a:avLst/>
          </a:prstGeom>
          <a:solidFill>
            <a:srgbClr val="D9969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t>ATLAS-CONF-2010-057</a:t>
            </a:r>
          </a:p>
        </p:txBody>
      </p:sp>
    </p:spTree>
    <p:extLst>
      <p:ext uri="{BB962C8B-B14F-4D97-AF65-F5344CB8AC3E}">
        <p14:creationId xmlns:p14="http://schemas.microsoft.com/office/powerpoint/2010/main" val="308666936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Date Placeholder 3"/>
          <p:cNvSpPr txBox="1">
            <a:spLocks/>
          </p:cNvSpPr>
          <p:nvPr/>
        </p:nvSpPr>
        <p:spPr>
          <a:xfrm>
            <a:off x="4467957" y="6359935"/>
            <a:ext cx="3975014" cy="365125"/>
          </a:xfrm>
          <a:prstGeom prst="rect">
            <a:avLst/>
          </a:prstGeom>
        </p:spPr>
        <p:txBody>
          <a:bodyPr vert="horz" lIns="91440" tIns="45720" rIns="45720" bIns="45720" rtlCol="0" anchor="ctr"/>
          <a:lstStyle>
            <a:defPPr>
              <a:defRPr lang="en-US"/>
            </a:defPPr>
            <a:lvl1pPr marL="0" algn="r" defTabSz="914400" rtl="0" eaLnBrk="1" latinLnBrk="0" hangingPunct="1">
              <a:defRPr sz="1200" b="1"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PSD9 - Aberystwyth - 12-16 September 2011</a:t>
            </a:r>
            <a:endParaRPr lang="en-US"/>
          </a:p>
        </p:txBody>
      </p:sp>
      <p:sp>
        <p:nvSpPr>
          <p:cNvPr id="15" name="Footer Placeholder 4"/>
          <p:cNvSpPr txBox="1">
            <a:spLocks/>
          </p:cNvSpPr>
          <p:nvPr/>
        </p:nvSpPr>
        <p:spPr>
          <a:xfrm>
            <a:off x="652813" y="6359935"/>
            <a:ext cx="3815144" cy="365125"/>
          </a:xfrm>
          <a:prstGeom prst="rect">
            <a:avLst/>
          </a:prstGeom>
        </p:spPr>
        <p:txBody>
          <a:bodyPr vert="horz" lIns="45720" tIns="45720" rIns="91440" bIns="45720" rtlCol="0" anchor="ctr"/>
          <a:lstStyle>
            <a:defPPr>
              <a:defRPr lang="en-US"/>
            </a:defPPr>
            <a:lvl1pPr marL="0" algn="l" defTabSz="914400" rtl="0" eaLnBrk="1" latinLnBrk="0" hangingPunct="1">
              <a:defRPr sz="1200" b="1"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Beniamino Di Girolamo - CERN</a:t>
            </a:r>
            <a:endParaRPr lang="en-US" dirty="0"/>
          </a:p>
        </p:txBody>
      </p:sp>
      <p:sp>
        <p:nvSpPr>
          <p:cNvPr id="16" name="Slide Number Placeholder 5"/>
          <p:cNvSpPr txBox="1">
            <a:spLocks/>
          </p:cNvSpPr>
          <p:nvPr/>
        </p:nvSpPr>
        <p:spPr>
          <a:xfrm>
            <a:off x="8536926" y="6359935"/>
            <a:ext cx="561975" cy="365125"/>
          </a:xfrm>
          <a:prstGeom prst="rect">
            <a:avLst/>
          </a:prstGeom>
        </p:spPr>
        <p:txBody>
          <a:bodyPr vert="horz" lIns="27432" tIns="45720" rIns="45720" bIns="45720" rtlCol="0" anchor="ctr"/>
          <a:lstStyle>
            <a:defPPr>
              <a:defRPr lang="en-US"/>
            </a:defPPr>
            <a:lvl1pPr marL="0" algn="l"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A9B540C-44DA-4F69-89C9-7C84606640D3}" type="slidenum">
              <a:rPr lang="en-US" smtClean="0"/>
              <a:pPr/>
              <a:t>23</a:t>
            </a:fld>
            <a:endParaRPr lang="en-US"/>
          </a:p>
        </p:txBody>
      </p:sp>
      <p:sp>
        <p:nvSpPr>
          <p:cNvPr id="262146" name="Rectangle 2"/>
          <p:cNvSpPr>
            <a:spLocks noGrp="1" noChangeArrowheads="1"/>
          </p:cNvSpPr>
          <p:nvPr>
            <p:ph type="title"/>
          </p:nvPr>
        </p:nvSpPr>
        <p:spPr>
          <a:xfrm>
            <a:off x="304800" y="0"/>
            <a:ext cx="7772400" cy="685800"/>
          </a:xfrm>
        </p:spPr>
        <p:txBody>
          <a:bodyPr/>
          <a:lstStyle/>
          <a:p>
            <a:pPr eaLnBrk="1" hangingPunct="1">
              <a:defRPr/>
            </a:pPr>
            <a:r>
              <a:rPr lang="en-US" sz="2800" dirty="0" smtClean="0">
                <a:cs typeface="+mj-cs"/>
              </a:rPr>
              <a:t>CMS ECAL, photon and electron performance</a:t>
            </a:r>
          </a:p>
        </p:txBody>
      </p:sp>
      <p:pic>
        <p:nvPicPr>
          <p:cNvPr id="26214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48000" y="1143000"/>
            <a:ext cx="28956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62148" name="Picture 4"/>
          <p:cNvPicPr>
            <a:picLocks noGrp="1" noChangeAspect="1" noChangeArrowheads="1"/>
          </p:cNvPicPr>
          <p:nvPr>
            <p:ph type="body" idx="1"/>
          </p:nvPr>
        </p:nvPicPr>
        <p:blipFill>
          <a:blip r:embed="rId3">
            <a:extLst>
              <a:ext uri="{28A0092B-C50C-407E-A947-70E740481C1C}">
                <a14:useLocalDpi xmlns:a14="http://schemas.microsoft.com/office/drawing/2010/main"/>
              </a:ext>
            </a:extLst>
          </a:blip>
          <a:srcRect/>
          <a:stretch>
            <a:fillRect/>
          </a:stretch>
        </p:blipFill>
        <p:spPr>
          <a:xfrm>
            <a:off x="3048000" y="3581400"/>
            <a:ext cx="5562600" cy="2362200"/>
          </a:xfrm>
        </p:spPr>
      </p:pic>
      <p:pic>
        <p:nvPicPr>
          <p:cNvPr id="262149"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67400" y="1066800"/>
            <a:ext cx="28194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62150" name="Rectangle 6"/>
          <p:cNvSpPr>
            <a:spLocks noChangeArrowheads="1"/>
          </p:cNvSpPr>
          <p:nvPr/>
        </p:nvSpPr>
        <p:spPr bwMode="auto">
          <a:xfrm>
            <a:off x="76200" y="1371600"/>
            <a:ext cx="28956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nSpc>
                <a:spcPct val="80000"/>
              </a:lnSpc>
              <a:spcBef>
                <a:spcPct val="20000"/>
              </a:spcBef>
              <a:buClr>
                <a:schemeClr val="accent1"/>
              </a:buClr>
              <a:buSzPct val="65000"/>
              <a:buFont typeface="Wingdings" charset="0"/>
              <a:buChar char="n"/>
              <a:defRPr/>
            </a:pPr>
            <a:r>
              <a:rPr lang="en-US" sz="1400" dirty="0"/>
              <a:t>ECAL provides very good energy resolution down to low energies</a:t>
            </a:r>
          </a:p>
          <a:p>
            <a:pPr marL="342900" indent="-342900">
              <a:lnSpc>
                <a:spcPct val="80000"/>
              </a:lnSpc>
              <a:spcBef>
                <a:spcPct val="20000"/>
              </a:spcBef>
              <a:buClr>
                <a:schemeClr val="accent1"/>
              </a:buClr>
              <a:buSzPct val="65000"/>
              <a:buFont typeface="Wingdings" charset="0"/>
              <a:buChar char="n"/>
              <a:defRPr/>
            </a:pPr>
            <a:r>
              <a:rPr lang="en-US" sz="1400" dirty="0"/>
              <a:t>Performance in agreement with expectations</a:t>
            </a:r>
          </a:p>
          <a:p>
            <a:pPr marL="342900" indent="-342900">
              <a:lnSpc>
                <a:spcPct val="80000"/>
              </a:lnSpc>
              <a:spcBef>
                <a:spcPct val="20000"/>
              </a:spcBef>
              <a:buClr>
                <a:schemeClr val="accent1"/>
              </a:buClr>
              <a:buSzPct val="65000"/>
              <a:buFont typeface="Wingdings" charset="0"/>
              <a:buChar char="n"/>
              <a:defRPr/>
            </a:pPr>
            <a:r>
              <a:rPr lang="en-US" sz="1400" dirty="0"/>
              <a:t>At high ET the scale in the barrel region is now set by the π</a:t>
            </a:r>
            <a:r>
              <a:rPr lang="en-US" sz="1400" baseline="30000" dirty="0"/>
              <a:t>0</a:t>
            </a:r>
            <a:r>
              <a:rPr lang="en-US" sz="1400" dirty="0"/>
              <a:t> calibration (correct to 1%); 3% shift in the </a:t>
            </a:r>
            <a:r>
              <a:rPr lang="en-US" sz="1400" dirty="0" err="1"/>
              <a:t>endcap</a:t>
            </a:r>
            <a:r>
              <a:rPr lang="en-US" sz="1400" dirty="0"/>
              <a:t> region</a:t>
            </a:r>
          </a:p>
          <a:p>
            <a:pPr marL="342900" indent="-342900">
              <a:lnSpc>
                <a:spcPct val="80000"/>
              </a:lnSpc>
              <a:spcBef>
                <a:spcPct val="20000"/>
              </a:spcBef>
              <a:buClr>
                <a:schemeClr val="accent1"/>
              </a:buClr>
              <a:buSzPct val="65000"/>
              <a:buFont typeface="Wingdings" charset="0"/>
              <a:buChar char="n"/>
              <a:defRPr/>
            </a:pPr>
            <a:endParaRPr lang="en-US" sz="1400" dirty="0" smtClean="0"/>
          </a:p>
          <a:p>
            <a:pPr marL="342900" indent="-342900">
              <a:lnSpc>
                <a:spcPct val="80000"/>
              </a:lnSpc>
              <a:spcBef>
                <a:spcPct val="20000"/>
              </a:spcBef>
              <a:buClr>
                <a:schemeClr val="accent1"/>
              </a:buClr>
              <a:buSzPct val="65000"/>
              <a:defRPr/>
            </a:pPr>
            <a:endParaRPr lang="en-US" sz="1400" dirty="0" smtClean="0"/>
          </a:p>
          <a:p>
            <a:pPr marL="342900" indent="-342900">
              <a:lnSpc>
                <a:spcPct val="80000"/>
              </a:lnSpc>
              <a:spcBef>
                <a:spcPct val="20000"/>
              </a:spcBef>
              <a:buClr>
                <a:schemeClr val="accent1"/>
              </a:buClr>
              <a:buSzPct val="65000"/>
              <a:buFont typeface="Wingdings" charset="0"/>
              <a:buChar char="n"/>
              <a:defRPr/>
            </a:pPr>
            <a:r>
              <a:rPr lang="en-US" sz="1400" dirty="0"/>
              <a:t>Good knowledge of material budget</a:t>
            </a:r>
            <a:r>
              <a:rPr lang="en-US" sz="1400" dirty="0" smtClean="0"/>
              <a:t> (conversions, NI)</a:t>
            </a:r>
            <a:endParaRPr lang="en-US" sz="1400" dirty="0"/>
          </a:p>
        </p:txBody>
      </p:sp>
      <p:pic>
        <p:nvPicPr>
          <p:cNvPr id="12" name="Picture 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93498" y="3886200"/>
            <a:ext cx="2852915" cy="2318826"/>
          </a:xfrm>
          <a:prstGeom prst="rect">
            <a:avLst/>
          </a:prstGeom>
          <a:noFill/>
          <a:ln w="12700">
            <a:noFill/>
            <a:miter lim="800000"/>
            <a:headEnd/>
            <a:tailEnd/>
          </a:ln>
        </p:spPr>
      </p:pic>
    </p:spTree>
    <p:extLst>
      <p:ext uri="{BB962C8B-B14F-4D97-AF65-F5344CB8AC3E}">
        <p14:creationId xmlns:p14="http://schemas.microsoft.com/office/powerpoint/2010/main" val="104324983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Particle identification</a:t>
            </a:r>
            <a:endParaRPr lang="en-US" dirty="0"/>
          </a:p>
        </p:txBody>
      </p:sp>
      <p:sp>
        <p:nvSpPr>
          <p:cNvPr id="8" name="Text Placeholder 7"/>
          <p:cNvSpPr>
            <a:spLocks noGrp="1"/>
          </p:cNvSpPr>
          <p:nvPr>
            <p:ph type="body" idx="1"/>
          </p:nvPr>
        </p:nvSpPr>
        <p:spPr/>
        <p:txBody>
          <a:bodyPr/>
          <a:lstStyle/>
          <a:p>
            <a:r>
              <a:rPr lang="en-US" dirty="0" smtClean="0"/>
              <a:t>Not only gas detectors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24</a:t>
            </a:fld>
            <a:endParaRPr lang="en-US"/>
          </a:p>
        </p:txBody>
      </p:sp>
    </p:spTree>
    <p:extLst>
      <p:ext uri="{BB962C8B-B14F-4D97-AF65-F5344CB8AC3E}">
        <p14:creationId xmlns:p14="http://schemas.microsoft.com/office/powerpoint/2010/main" val="178020871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PID in one slide</a:t>
            </a:r>
            <a:endParaRPr lang="en-US" dirty="0"/>
          </a:p>
        </p:txBody>
      </p:sp>
      <p:sp>
        <p:nvSpPr>
          <p:cNvPr id="12" name="Content Placeholder 11"/>
          <p:cNvSpPr>
            <a:spLocks noGrp="1"/>
          </p:cNvSpPr>
          <p:nvPr>
            <p:ph idx="1"/>
          </p:nvPr>
        </p:nvSpPr>
        <p:spPr>
          <a:xfrm>
            <a:off x="457200" y="5027713"/>
            <a:ext cx="8229600" cy="1328637"/>
          </a:xfrm>
        </p:spPr>
        <p:txBody>
          <a:bodyPr>
            <a:normAutofit fontScale="62500" lnSpcReduction="20000"/>
          </a:bodyPr>
          <a:lstStyle/>
          <a:p>
            <a:r>
              <a:rPr lang="en-US" dirty="0" smtClean="0"/>
              <a:t>Low E, TOF measures </a:t>
            </a:r>
            <a:r>
              <a:rPr lang="en-US" dirty="0" err="1" smtClean="0"/>
              <a:t>p,v</a:t>
            </a:r>
            <a:r>
              <a:rPr lang="en-US" dirty="0" smtClean="0"/>
              <a:t> </a:t>
            </a:r>
            <a:r>
              <a:rPr lang="en-US" dirty="0" smtClean="0">
                <a:latin typeface="Wingdings"/>
                <a:ea typeface="Wingdings"/>
                <a:cs typeface="Wingdings"/>
                <a:sym typeface="Wingdings"/>
              </a:rPr>
              <a:t></a:t>
            </a:r>
            <a:r>
              <a:rPr lang="en-US" dirty="0">
                <a:sym typeface="Wingdings"/>
              </a:rPr>
              <a:t> </a:t>
            </a:r>
            <a:r>
              <a:rPr lang="en-US" dirty="0" smtClean="0">
                <a:sym typeface="Wingdings"/>
              </a:rPr>
              <a:t>m</a:t>
            </a:r>
          </a:p>
          <a:p>
            <a:r>
              <a:rPr lang="en-US" dirty="0" smtClean="0">
                <a:sym typeface="Wingdings"/>
              </a:rPr>
              <a:t>Higher E, </a:t>
            </a:r>
            <a:r>
              <a:rPr lang="en-US" dirty="0" smtClean="0">
                <a:sym typeface="Wingdings"/>
              </a:rPr>
              <a:t>Cherenkov </a:t>
            </a:r>
            <a:r>
              <a:rPr lang="en-US" dirty="0" smtClean="0">
                <a:sym typeface="Wingdings"/>
              </a:rPr>
              <a:t>threshold v &gt; </a:t>
            </a:r>
            <a:r>
              <a:rPr lang="en-US" dirty="0" err="1" smtClean="0">
                <a:sym typeface="Wingdings"/>
              </a:rPr>
              <a:t>c/n</a:t>
            </a:r>
            <a:r>
              <a:rPr lang="en-US" dirty="0" smtClean="0">
                <a:sym typeface="Wingdings"/>
              </a:rPr>
              <a:t> discriminates between particles</a:t>
            </a:r>
          </a:p>
          <a:p>
            <a:r>
              <a:rPr lang="en-US" dirty="0" smtClean="0">
                <a:sym typeface="Wingdings"/>
              </a:rPr>
              <a:t>For </a:t>
            </a:r>
            <a:r>
              <a:rPr lang="en-US" dirty="0" smtClean="0">
                <a:latin typeface="Symbol" charset="2"/>
                <a:cs typeface="Symbol" charset="2"/>
                <a:sym typeface="Wingdings"/>
              </a:rPr>
              <a:t>g</a:t>
            </a:r>
            <a:r>
              <a:rPr lang="en-US" dirty="0" smtClean="0">
                <a:sym typeface="Wingdings"/>
              </a:rPr>
              <a:t> ~ 100 identification via </a:t>
            </a:r>
            <a:r>
              <a:rPr lang="en-US" dirty="0" err="1" smtClean="0">
                <a:sym typeface="Wingdings"/>
              </a:rPr>
              <a:t>dE</a:t>
            </a:r>
            <a:r>
              <a:rPr lang="en-US" dirty="0" smtClean="0">
                <a:sym typeface="Wingdings"/>
              </a:rPr>
              <a:t>/dx</a:t>
            </a:r>
          </a:p>
          <a:p>
            <a:r>
              <a:rPr lang="en-US" dirty="0" smtClean="0">
                <a:sym typeface="Wingdings"/>
              </a:rPr>
              <a:t>Cherenkov </a:t>
            </a:r>
            <a:r>
              <a:rPr lang="en-US" dirty="0" smtClean="0">
                <a:sym typeface="Wingdings"/>
              </a:rPr>
              <a:t>angle measurement </a:t>
            </a:r>
            <a:r>
              <a:rPr lang="en-US" dirty="0" err="1" smtClean="0">
                <a:sym typeface="Wingdings"/>
              </a:rPr>
              <a:t>cos</a:t>
            </a:r>
            <a:r>
              <a:rPr lang="en-US" dirty="0" smtClean="0">
                <a:sym typeface="Wingdings"/>
              </a:rPr>
              <a:t> </a:t>
            </a:r>
            <a:r>
              <a:rPr lang="en-US" dirty="0">
                <a:latin typeface="Symbol" charset="2"/>
                <a:cs typeface="Symbol" charset="2"/>
                <a:sym typeface="Wingdings"/>
              </a:rPr>
              <a:t>q</a:t>
            </a:r>
            <a:r>
              <a:rPr lang="en-US" dirty="0" smtClean="0">
                <a:sym typeface="Wingdings"/>
              </a:rPr>
              <a:t> &gt; 1/</a:t>
            </a:r>
            <a:r>
              <a:rPr lang="en-US" dirty="0" err="1" smtClean="0">
                <a:sym typeface="Wingdings"/>
              </a:rPr>
              <a:t>n</a:t>
            </a:r>
            <a:r>
              <a:rPr lang="en-US" dirty="0" err="1" smtClean="0">
                <a:latin typeface="Symbol" charset="2"/>
                <a:cs typeface="Symbol" charset="2"/>
                <a:sym typeface="Wingdings"/>
              </a:rPr>
              <a:t>b</a:t>
            </a:r>
            <a:endParaRPr lang="en-US" dirty="0" smtClean="0">
              <a:latin typeface="Symbol" charset="2"/>
              <a:cs typeface="Symbol" charset="2"/>
              <a:sym typeface="Wingdings"/>
            </a:endParaRPr>
          </a:p>
          <a:p>
            <a:r>
              <a:rPr lang="en-US" dirty="0" smtClean="0">
                <a:sym typeface="Wingdings"/>
              </a:rPr>
              <a:t>For high </a:t>
            </a:r>
            <a:r>
              <a:rPr lang="en-US" dirty="0" smtClean="0">
                <a:latin typeface="Symbol" charset="2"/>
                <a:cs typeface="Symbol" charset="2"/>
                <a:sym typeface="Wingdings"/>
              </a:rPr>
              <a:t>g</a:t>
            </a:r>
            <a:r>
              <a:rPr lang="en-US" dirty="0" smtClean="0">
                <a:sym typeface="Wingdings"/>
              </a:rPr>
              <a:t> the transition radiation</a:t>
            </a:r>
            <a:endParaRPr lang="en-US" dirty="0"/>
          </a:p>
        </p:txBody>
      </p:sp>
      <p:sp>
        <p:nvSpPr>
          <p:cNvPr id="3" name="Date Placeholder 2"/>
          <p:cNvSpPr>
            <a:spLocks noGrp="1"/>
          </p:cNvSpPr>
          <p:nvPr>
            <p:ph type="dt" sz="half" idx="10"/>
          </p:nvPr>
        </p:nvSpPr>
        <p:spPr/>
        <p:txBody>
          <a:bodyPr/>
          <a:lstStyle/>
          <a:p>
            <a:r>
              <a:rPr lang="en-US" smtClean="0"/>
              <a:t>PSD9 - Aberystwyth - 12-16 September 2011</a:t>
            </a:r>
            <a:endParaRPr lang="en-US"/>
          </a:p>
        </p:txBody>
      </p:sp>
      <p:sp>
        <p:nvSpPr>
          <p:cNvPr id="4" name="Footer Placeholder 3"/>
          <p:cNvSpPr>
            <a:spLocks noGrp="1"/>
          </p:cNvSpPr>
          <p:nvPr>
            <p:ph type="ftr" sz="quarter" idx="11"/>
          </p:nvPr>
        </p:nvSpPr>
        <p:spPr/>
        <p:txBody>
          <a:bodyPr/>
          <a:lstStyle/>
          <a:p>
            <a:r>
              <a:rPr lang="en-US" smtClean="0"/>
              <a:t>Beniamino Di Girolamo - CERN</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25</a:t>
            </a:fld>
            <a:endParaRPr lang="en-US"/>
          </a:p>
        </p:txBody>
      </p:sp>
      <p:pic>
        <p:nvPicPr>
          <p:cNvPr id="6" name="Picture 5" descr="Screen Shot 2011-09-04 at 11.33.08.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09473" y="1005358"/>
            <a:ext cx="6729671" cy="3938387"/>
          </a:xfrm>
          <a:prstGeom prst="rect">
            <a:avLst/>
          </a:prstGeom>
        </p:spPr>
      </p:pic>
      <p:sp>
        <p:nvSpPr>
          <p:cNvPr id="7" name="TextBox 6"/>
          <p:cNvSpPr txBox="1"/>
          <p:nvPr/>
        </p:nvSpPr>
        <p:spPr>
          <a:xfrm>
            <a:off x="3606112" y="2771014"/>
            <a:ext cx="428322" cy="276999"/>
          </a:xfrm>
          <a:prstGeom prst="rect">
            <a:avLst/>
          </a:prstGeom>
          <a:noFill/>
        </p:spPr>
        <p:txBody>
          <a:bodyPr wrap="none" rtlCol="0">
            <a:spAutoFit/>
          </a:bodyPr>
          <a:lstStyle/>
          <a:p>
            <a:r>
              <a:rPr lang="en-US" sz="1200" dirty="0" smtClean="0">
                <a:latin typeface="Helvetica Neue"/>
                <a:cs typeface="Helvetica Neue"/>
              </a:rPr>
              <a:t>K</a:t>
            </a:r>
            <a:r>
              <a:rPr lang="en-US" sz="1200" dirty="0" smtClean="0"/>
              <a:t>/</a:t>
            </a:r>
            <a:r>
              <a:rPr lang="en-US" sz="1200" dirty="0" smtClean="0">
                <a:latin typeface="Symbol" charset="2"/>
                <a:cs typeface="Symbol" charset="2"/>
              </a:rPr>
              <a:t>p</a:t>
            </a:r>
            <a:endParaRPr lang="en-US" sz="1200" dirty="0">
              <a:latin typeface="Symbol" charset="2"/>
              <a:cs typeface="Symbol" charset="2"/>
            </a:endParaRPr>
          </a:p>
        </p:txBody>
      </p:sp>
      <p:sp>
        <p:nvSpPr>
          <p:cNvPr id="8" name="TextBox 7"/>
          <p:cNvSpPr txBox="1"/>
          <p:nvPr/>
        </p:nvSpPr>
        <p:spPr>
          <a:xfrm>
            <a:off x="3261911" y="4119988"/>
            <a:ext cx="394541" cy="276999"/>
          </a:xfrm>
          <a:prstGeom prst="rect">
            <a:avLst/>
          </a:prstGeom>
          <a:noFill/>
        </p:spPr>
        <p:txBody>
          <a:bodyPr wrap="none" rtlCol="0">
            <a:spAutoFit/>
          </a:bodyPr>
          <a:lstStyle/>
          <a:p>
            <a:r>
              <a:rPr lang="en-US" sz="1200" dirty="0" err="1">
                <a:latin typeface="Symbol" charset="2"/>
                <a:cs typeface="Symbol" charset="2"/>
              </a:rPr>
              <a:t>p</a:t>
            </a:r>
            <a:r>
              <a:rPr lang="en-US" sz="1200" dirty="0" err="1" smtClean="0">
                <a:latin typeface="Helvetica Neue"/>
                <a:cs typeface="Helvetica Neue"/>
              </a:rPr>
              <a:t>,e</a:t>
            </a:r>
            <a:endParaRPr lang="en-US" sz="1200" dirty="0">
              <a:latin typeface="Helvetica Neue"/>
              <a:cs typeface="Helvetica Neue"/>
            </a:endParaRPr>
          </a:p>
        </p:txBody>
      </p:sp>
      <p:sp>
        <p:nvSpPr>
          <p:cNvPr id="9" name="TextBox 8"/>
          <p:cNvSpPr txBox="1"/>
          <p:nvPr/>
        </p:nvSpPr>
        <p:spPr>
          <a:xfrm>
            <a:off x="5397916" y="4069269"/>
            <a:ext cx="394541" cy="276999"/>
          </a:xfrm>
          <a:prstGeom prst="rect">
            <a:avLst/>
          </a:prstGeom>
          <a:noFill/>
        </p:spPr>
        <p:txBody>
          <a:bodyPr wrap="none" rtlCol="0">
            <a:spAutoFit/>
          </a:bodyPr>
          <a:lstStyle/>
          <a:p>
            <a:r>
              <a:rPr lang="en-US" sz="1200" dirty="0" err="1">
                <a:latin typeface="Symbol" charset="2"/>
                <a:cs typeface="Symbol" charset="2"/>
              </a:rPr>
              <a:t>p</a:t>
            </a:r>
            <a:r>
              <a:rPr lang="en-US" sz="1200" dirty="0" err="1" smtClean="0">
                <a:latin typeface="Helvetica Neue"/>
                <a:cs typeface="Helvetica Neue"/>
              </a:rPr>
              <a:t>,e</a:t>
            </a:r>
            <a:endParaRPr lang="en-US" sz="1200" dirty="0">
              <a:latin typeface="Helvetica Neue"/>
              <a:cs typeface="Helvetica Neue"/>
            </a:endParaRPr>
          </a:p>
        </p:txBody>
      </p:sp>
      <p:sp>
        <p:nvSpPr>
          <p:cNvPr id="10" name="TextBox 9"/>
          <p:cNvSpPr txBox="1"/>
          <p:nvPr/>
        </p:nvSpPr>
        <p:spPr>
          <a:xfrm>
            <a:off x="5739982" y="1694244"/>
            <a:ext cx="428322" cy="276999"/>
          </a:xfrm>
          <a:prstGeom prst="rect">
            <a:avLst/>
          </a:prstGeom>
          <a:noFill/>
        </p:spPr>
        <p:txBody>
          <a:bodyPr wrap="none" rtlCol="0">
            <a:spAutoFit/>
          </a:bodyPr>
          <a:lstStyle/>
          <a:p>
            <a:r>
              <a:rPr lang="en-US" sz="1200" dirty="0" err="1" smtClean="0">
                <a:latin typeface="Symbol" charset="2"/>
                <a:cs typeface="Symbol" charset="2"/>
              </a:rPr>
              <a:t>K,p</a:t>
            </a:r>
            <a:endParaRPr lang="en-US" sz="1200" dirty="0">
              <a:latin typeface="Helvetica Neue"/>
              <a:cs typeface="Helvetica Neue"/>
            </a:endParaRPr>
          </a:p>
        </p:txBody>
      </p:sp>
      <p:sp>
        <p:nvSpPr>
          <p:cNvPr id="13" name="TextBox 12"/>
          <p:cNvSpPr txBox="1"/>
          <p:nvPr/>
        </p:nvSpPr>
        <p:spPr>
          <a:xfrm>
            <a:off x="7413310" y="4681338"/>
            <a:ext cx="311203" cy="461665"/>
          </a:xfrm>
          <a:prstGeom prst="rect">
            <a:avLst/>
          </a:prstGeom>
          <a:noFill/>
        </p:spPr>
        <p:txBody>
          <a:bodyPr wrap="none" rtlCol="0">
            <a:spAutoFit/>
          </a:bodyPr>
          <a:lstStyle/>
          <a:p>
            <a:r>
              <a:rPr lang="en-US" sz="2400" b="1" dirty="0" smtClean="0">
                <a:latin typeface="Symbol" charset="2"/>
                <a:cs typeface="Symbol" charset="2"/>
              </a:rPr>
              <a:t>g</a:t>
            </a:r>
            <a:endParaRPr lang="en-US" sz="2400" b="1" dirty="0">
              <a:latin typeface="Symbol" charset="2"/>
              <a:cs typeface="Symbol" charset="2"/>
            </a:endParaRPr>
          </a:p>
        </p:txBody>
      </p:sp>
    </p:spTree>
    <p:extLst>
      <p:ext uri="{BB962C8B-B14F-4D97-AF65-F5344CB8AC3E}">
        <p14:creationId xmlns:p14="http://schemas.microsoft.com/office/powerpoint/2010/main" val="5080294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PID in ALICE</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26</a:t>
            </a:fld>
            <a:endParaRPr lang="en-US"/>
          </a:p>
        </p:txBody>
      </p:sp>
      <p:pic>
        <p:nvPicPr>
          <p:cNvPr id="7" name="Picture 3" descr="alice_pid_summary_2"/>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1600200" y="1140943"/>
            <a:ext cx="5451231" cy="3052097"/>
          </a:xfrm>
          <a:prstGeom prst="rect">
            <a:avLst/>
          </a:prstGeom>
          <a:solidFill>
            <a:schemeClr val="bg1">
              <a:lumMod val="75000"/>
            </a:schemeClr>
          </a:solidFill>
          <a:ln w="38100" cmpd="sng">
            <a:solidFill>
              <a:schemeClr val="accent1"/>
            </a:solidFill>
            <a:miter lim="800000"/>
            <a:headEnd/>
            <a:tailEnd/>
          </a:ln>
        </p:spPr>
      </p:pic>
      <p:sp>
        <p:nvSpPr>
          <p:cNvPr id="8" name="Rectangle 4"/>
          <p:cNvSpPr>
            <a:spLocks noChangeArrowheads="1"/>
          </p:cNvSpPr>
          <p:nvPr/>
        </p:nvSpPr>
        <p:spPr bwMode="auto">
          <a:xfrm>
            <a:off x="381000" y="4321223"/>
            <a:ext cx="8534400" cy="1958869"/>
          </a:xfrm>
          <a:prstGeom prst="rect">
            <a:avLst/>
          </a:prstGeom>
          <a:noFill/>
          <a:ln w="9525">
            <a:noFill/>
            <a:miter lim="800000"/>
            <a:headEnd/>
            <a:tailEnd/>
          </a:ln>
          <a:effectLst/>
        </p:spPr>
        <p:txBody>
          <a:bodyPr>
            <a:prstTxWarp prst="textNoShape">
              <a:avLst/>
            </a:prstTxWarp>
          </a:bodyPr>
          <a:lstStyle/>
          <a:p>
            <a:pPr marL="342900" indent="-342900">
              <a:lnSpc>
                <a:spcPct val="80000"/>
              </a:lnSpc>
              <a:spcAft>
                <a:spcPts val="600"/>
              </a:spcAft>
              <a:buClr>
                <a:schemeClr val="accent2"/>
              </a:buClr>
              <a:buFont typeface="Wingdings 2" charset="2"/>
              <a:buChar char="¡"/>
            </a:pPr>
            <a:r>
              <a:rPr lang="en-US" sz="1600" dirty="0">
                <a:solidFill>
                  <a:srgbClr val="523E26"/>
                </a:solidFill>
              </a:rPr>
              <a:t> </a:t>
            </a:r>
            <a:r>
              <a:rPr lang="en-US" b="1" dirty="0">
                <a:solidFill>
                  <a:srgbClr val="523E26"/>
                </a:solidFill>
              </a:rPr>
              <a:t>‘stable’ hadrons (</a:t>
            </a:r>
            <a:r>
              <a:rPr lang="en-US" b="1" dirty="0">
                <a:solidFill>
                  <a:srgbClr val="523E26"/>
                </a:solidFill>
                <a:latin typeface="Symbol" charset="2"/>
              </a:rPr>
              <a:t>p</a:t>
            </a:r>
            <a:r>
              <a:rPr lang="en-US" b="1" dirty="0">
                <a:solidFill>
                  <a:srgbClr val="523E26"/>
                </a:solidFill>
              </a:rPr>
              <a:t>, K, p): 100 MeV &lt; p &lt; 5 </a:t>
            </a:r>
            <a:r>
              <a:rPr lang="en-US" b="1" dirty="0" err="1">
                <a:solidFill>
                  <a:srgbClr val="523E26"/>
                </a:solidFill>
              </a:rPr>
              <a:t>GeV</a:t>
            </a:r>
            <a:r>
              <a:rPr lang="en-US" b="1" dirty="0">
                <a:solidFill>
                  <a:srgbClr val="523E26"/>
                </a:solidFill>
              </a:rPr>
              <a:t>   </a:t>
            </a:r>
            <a:r>
              <a:rPr lang="en-US" b="1" dirty="0" smtClean="0">
                <a:solidFill>
                  <a:srgbClr val="523E26"/>
                </a:solidFill>
              </a:rPr>
              <a:t>(several 10 </a:t>
            </a:r>
            <a:r>
              <a:rPr lang="en-US" b="1" dirty="0" err="1">
                <a:solidFill>
                  <a:srgbClr val="523E26"/>
                </a:solidFill>
              </a:rPr>
              <a:t>GeV</a:t>
            </a:r>
            <a:r>
              <a:rPr lang="en-US" b="1" dirty="0">
                <a:solidFill>
                  <a:srgbClr val="523E26"/>
                </a:solidFill>
              </a:rPr>
              <a:t>)</a:t>
            </a:r>
          </a:p>
          <a:p>
            <a:pPr marL="742950" lvl="1" indent="-285750">
              <a:lnSpc>
                <a:spcPct val="80000"/>
              </a:lnSpc>
              <a:spcAft>
                <a:spcPts val="600"/>
              </a:spcAft>
              <a:buSzPct val="85000"/>
              <a:buFont typeface="Wingdings 2" charset="2"/>
              <a:buChar char="®"/>
            </a:pPr>
            <a:r>
              <a:rPr lang="en-US" sz="1600" b="1" dirty="0">
                <a:solidFill>
                  <a:srgbClr val="523E26"/>
                </a:solidFill>
                <a:ea typeface="ＭＳ Ｐゴシック" charset="-128"/>
              </a:rPr>
              <a:t> </a:t>
            </a:r>
            <a:r>
              <a:rPr lang="en-US" sz="1600" b="1" dirty="0" err="1">
                <a:solidFill>
                  <a:srgbClr val="523E26"/>
                </a:solidFill>
                <a:ea typeface="ＭＳ Ｐゴシック" charset="-128"/>
              </a:rPr>
              <a:t>dE</a:t>
            </a:r>
            <a:r>
              <a:rPr lang="en-US" sz="1600" b="1" dirty="0">
                <a:solidFill>
                  <a:srgbClr val="523E26"/>
                </a:solidFill>
                <a:ea typeface="ＭＳ Ｐゴシック" charset="-128"/>
              </a:rPr>
              <a:t>/dx in silicon (ITS) and gas (TPC)  + time-of-flight (TOF) + Cherenkov </a:t>
            </a:r>
            <a:r>
              <a:rPr lang="en-US" sz="1600" b="1" dirty="0" smtClean="0">
                <a:solidFill>
                  <a:srgbClr val="523E26"/>
                </a:solidFill>
                <a:ea typeface="ＭＳ Ｐゴシック" charset="-128"/>
              </a:rPr>
              <a:t>(HMPID)</a:t>
            </a:r>
            <a:endParaRPr lang="en-US" sz="1600" b="1" dirty="0">
              <a:solidFill>
                <a:srgbClr val="523E26"/>
              </a:solidFill>
              <a:ea typeface="ＭＳ Ｐゴシック" charset="-128"/>
            </a:endParaRPr>
          </a:p>
          <a:p>
            <a:pPr marL="342900" indent="-342900">
              <a:lnSpc>
                <a:spcPct val="80000"/>
              </a:lnSpc>
              <a:spcAft>
                <a:spcPts val="600"/>
              </a:spcAft>
              <a:buClr>
                <a:schemeClr val="accent2"/>
              </a:buClr>
              <a:buFont typeface="Wingdings 2" charset="2"/>
              <a:buChar char="¡"/>
            </a:pPr>
            <a:r>
              <a:rPr lang="en-US" b="1" dirty="0">
                <a:solidFill>
                  <a:srgbClr val="523E26"/>
                </a:solidFill>
              </a:rPr>
              <a:t>decay topologies </a:t>
            </a:r>
            <a:r>
              <a:rPr lang="en-US" b="1" dirty="0" smtClean="0">
                <a:solidFill>
                  <a:srgbClr val="523E26"/>
                </a:solidFill>
              </a:rPr>
              <a:t>(K, </a:t>
            </a:r>
            <a:r>
              <a:rPr lang="en-US" b="1" dirty="0">
                <a:solidFill>
                  <a:srgbClr val="523E26"/>
                </a:solidFill>
                <a:latin typeface="Symbol" charset="2"/>
              </a:rPr>
              <a:t>L</a:t>
            </a:r>
            <a:r>
              <a:rPr lang="en-US" b="1" dirty="0" smtClean="0">
                <a:solidFill>
                  <a:srgbClr val="523E26"/>
                </a:solidFill>
                <a:latin typeface="Symbol" charset="2"/>
              </a:rPr>
              <a:t>, W</a:t>
            </a:r>
            <a:r>
              <a:rPr lang="en-US" b="1" dirty="0" smtClean="0">
                <a:solidFill>
                  <a:srgbClr val="523E26"/>
                </a:solidFill>
              </a:rPr>
              <a:t>D</a:t>
            </a:r>
            <a:r>
              <a:rPr lang="en-US" b="1" dirty="0">
                <a:solidFill>
                  <a:srgbClr val="523E26"/>
                </a:solidFill>
              </a:rPr>
              <a:t>)</a:t>
            </a:r>
          </a:p>
          <a:p>
            <a:pPr marL="742950" lvl="1" indent="-285750">
              <a:lnSpc>
                <a:spcPct val="80000"/>
              </a:lnSpc>
              <a:spcAft>
                <a:spcPts val="600"/>
              </a:spcAft>
              <a:buSzPct val="85000"/>
              <a:buFont typeface="Wingdings 2" charset="2"/>
              <a:buChar char="®"/>
            </a:pPr>
            <a:r>
              <a:rPr lang="en-US" sz="1600" b="1" dirty="0">
                <a:solidFill>
                  <a:srgbClr val="523E26"/>
                </a:solidFill>
                <a:ea typeface="ＭＳ Ｐゴシック" charset="-128"/>
              </a:rPr>
              <a:t> K and </a:t>
            </a:r>
            <a:r>
              <a:rPr lang="en-US" sz="1600" b="1" dirty="0">
                <a:solidFill>
                  <a:srgbClr val="523E26"/>
                </a:solidFill>
                <a:latin typeface="Symbol" charset="2"/>
                <a:ea typeface="ＭＳ Ｐゴシック" charset="-128"/>
              </a:rPr>
              <a:t>L</a:t>
            </a:r>
            <a:r>
              <a:rPr lang="en-US" sz="1600" b="1" dirty="0">
                <a:solidFill>
                  <a:srgbClr val="523E26"/>
                </a:solidFill>
                <a:ea typeface="ＭＳ Ｐゴシック" charset="-128"/>
              </a:rPr>
              <a:t> decays beyond 10 </a:t>
            </a:r>
            <a:r>
              <a:rPr lang="en-US" sz="1600" b="1" dirty="0" err="1">
                <a:solidFill>
                  <a:srgbClr val="523E26"/>
                </a:solidFill>
                <a:ea typeface="ＭＳ Ｐゴシック" charset="-128"/>
              </a:rPr>
              <a:t>GeV</a:t>
            </a:r>
            <a:endParaRPr lang="en-US" sz="1600" b="1" dirty="0">
              <a:solidFill>
                <a:srgbClr val="523E26"/>
              </a:solidFill>
              <a:ea typeface="ＭＳ Ｐゴシック" charset="-128"/>
            </a:endParaRPr>
          </a:p>
          <a:p>
            <a:pPr marL="342900" indent="-342900">
              <a:lnSpc>
                <a:spcPct val="80000"/>
              </a:lnSpc>
              <a:spcAft>
                <a:spcPts val="600"/>
              </a:spcAft>
              <a:buClr>
                <a:schemeClr val="accent2"/>
              </a:buClr>
              <a:buFont typeface="Wingdings 2" charset="2"/>
              <a:buChar char="¡"/>
            </a:pPr>
            <a:r>
              <a:rPr lang="en-US" b="1" dirty="0">
                <a:solidFill>
                  <a:srgbClr val="523E26"/>
                </a:solidFill>
              </a:rPr>
              <a:t> leptons (</a:t>
            </a:r>
            <a:r>
              <a:rPr lang="en-US" b="1" dirty="0" err="1">
                <a:solidFill>
                  <a:srgbClr val="523E26"/>
                </a:solidFill>
              </a:rPr>
              <a:t>e</a:t>
            </a:r>
            <a:r>
              <a:rPr lang="en-US" b="1" dirty="0">
                <a:solidFill>
                  <a:srgbClr val="523E26"/>
                </a:solidFill>
              </a:rPr>
              <a:t>, </a:t>
            </a:r>
            <a:r>
              <a:rPr lang="en-US" b="1" dirty="0" err="1">
                <a:solidFill>
                  <a:srgbClr val="523E26"/>
                </a:solidFill>
                <a:latin typeface="Symbol" charset="2"/>
              </a:rPr>
              <a:t>m</a:t>
            </a:r>
            <a:r>
              <a:rPr lang="en-US" b="1" dirty="0">
                <a:solidFill>
                  <a:srgbClr val="523E26"/>
                </a:solidFill>
              </a:rPr>
              <a:t>), photons </a:t>
            </a:r>
            <a:r>
              <a:rPr lang="en-US" b="1" dirty="0">
                <a:solidFill>
                  <a:srgbClr val="523E26"/>
                </a:solidFill>
                <a:latin typeface="Symbol" charset="2"/>
              </a:rPr>
              <a:t>h,p</a:t>
            </a:r>
            <a:r>
              <a:rPr lang="en-US" b="1" baseline="30000" dirty="0">
                <a:solidFill>
                  <a:srgbClr val="523E26"/>
                </a:solidFill>
              </a:rPr>
              <a:t>0</a:t>
            </a:r>
            <a:endParaRPr lang="en-US" b="1" dirty="0">
              <a:solidFill>
                <a:srgbClr val="523E26"/>
              </a:solidFill>
            </a:endParaRPr>
          </a:p>
          <a:p>
            <a:pPr marL="742950" lvl="1" indent="-285750">
              <a:lnSpc>
                <a:spcPct val="80000"/>
              </a:lnSpc>
              <a:spcAft>
                <a:spcPts val="600"/>
              </a:spcAft>
              <a:buSzPct val="85000"/>
              <a:buFont typeface="Wingdings 2" charset="2"/>
              <a:buChar char="®"/>
            </a:pPr>
            <a:r>
              <a:rPr lang="en-US" sz="1600" b="1" dirty="0">
                <a:solidFill>
                  <a:srgbClr val="523E26"/>
                </a:solidFill>
                <a:ea typeface="ＭＳ Ｐゴシック" charset="-128"/>
              </a:rPr>
              <a:t> electrons TRD: p &gt; 1 </a:t>
            </a:r>
            <a:r>
              <a:rPr lang="en-US" sz="1600" b="1" dirty="0" err="1">
                <a:solidFill>
                  <a:srgbClr val="523E26"/>
                </a:solidFill>
                <a:ea typeface="ＭＳ Ｐゴシック" charset="-128"/>
              </a:rPr>
              <a:t>GeV</a:t>
            </a:r>
            <a:r>
              <a:rPr lang="en-US" sz="1600" b="1" dirty="0">
                <a:solidFill>
                  <a:srgbClr val="523E26"/>
                </a:solidFill>
                <a:ea typeface="ＭＳ Ｐゴシック" charset="-128"/>
              </a:rPr>
              <a:t>, </a:t>
            </a:r>
            <a:r>
              <a:rPr lang="en-US" sz="1600" b="1" dirty="0" err="1">
                <a:solidFill>
                  <a:srgbClr val="523E26"/>
                </a:solidFill>
                <a:ea typeface="ＭＳ Ｐゴシック" charset="-128"/>
              </a:rPr>
              <a:t>muons</a:t>
            </a:r>
            <a:r>
              <a:rPr lang="en-US" sz="1600" b="1" dirty="0">
                <a:solidFill>
                  <a:srgbClr val="523E26"/>
                </a:solidFill>
                <a:ea typeface="ＭＳ Ｐゴシック" charset="-128"/>
              </a:rPr>
              <a:t>: p &gt; 5 </a:t>
            </a:r>
            <a:r>
              <a:rPr lang="en-US" sz="1600" b="1" dirty="0" err="1">
                <a:solidFill>
                  <a:srgbClr val="523E26"/>
                </a:solidFill>
                <a:ea typeface="ＭＳ Ｐゴシック" charset="-128"/>
              </a:rPr>
              <a:t>GeV</a:t>
            </a:r>
            <a:r>
              <a:rPr lang="en-US" sz="1600" b="1" dirty="0">
                <a:solidFill>
                  <a:srgbClr val="523E26"/>
                </a:solidFill>
                <a:ea typeface="ＭＳ Ｐゴシック" charset="-128"/>
              </a:rPr>
              <a:t>, </a:t>
            </a:r>
            <a:r>
              <a:rPr lang="en-US" sz="1600" b="1" dirty="0">
                <a:solidFill>
                  <a:srgbClr val="523E26"/>
                </a:solidFill>
                <a:latin typeface="Symbol" charset="2"/>
                <a:ea typeface="ＭＳ Ｐゴシック" charset="-128"/>
              </a:rPr>
              <a:t>p</a:t>
            </a:r>
            <a:r>
              <a:rPr lang="en-US" sz="1600" b="1" baseline="30000" dirty="0">
                <a:solidFill>
                  <a:srgbClr val="523E26"/>
                </a:solidFill>
                <a:ea typeface="ＭＳ Ｐゴシック" charset="-128"/>
              </a:rPr>
              <a:t>0</a:t>
            </a:r>
            <a:r>
              <a:rPr lang="en-US" sz="1600" b="1" dirty="0">
                <a:solidFill>
                  <a:srgbClr val="523E26"/>
                </a:solidFill>
                <a:ea typeface="ＭＳ Ｐゴシック" charset="-128"/>
              </a:rPr>
              <a:t> in </a:t>
            </a:r>
            <a:r>
              <a:rPr lang="en-US" sz="1600" b="1" dirty="0" smtClean="0">
                <a:solidFill>
                  <a:srgbClr val="523E26"/>
                </a:solidFill>
                <a:ea typeface="ＭＳ Ｐゴシック" charset="-128"/>
              </a:rPr>
              <a:t>PHOS, EMCAL: </a:t>
            </a:r>
            <a:r>
              <a:rPr lang="en-US" sz="1600" b="1" dirty="0">
                <a:solidFill>
                  <a:srgbClr val="523E26"/>
                </a:solidFill>
                <a:ea typeface="ＭＳ Ｐゴシック" charset="-128"/>
              </a:rPr>
              <a:t>1 &lt; p &lt;  80 </a:t>
            </a:r>
            <a:r>
              <a:rPr lang="en-US" sz="1600" b="1" dirty="0" err="1">
                <a:solidFill>
                  <a:srgbClr val="523E26"/>
                </a:solidFill>
                <a:ea typeface="ＭＳ Ｐゴシック" charset="-128"/>
              </a:rPr>
              <a:t>GeV</a:t>
            </a:r>
            <a:endParaRPr lang="en-US" sz="1050" b="1" dirty="0">
              <a:solidFill>
                <a:srgbClr val="523E26"/>
              </a:solidFill>
              <a:ea typeface="ＭＳ Ｐゴシック" charset="-128"/>
            </a:endParaRPr>
          </a:p>
        </p:txBody>
      </p:sp>
      <p:sp>
        <p:nvSpPr>
          <p:cNvPr id="9" name="TextBox 8"/>
          <p:cNvSpPr txBox="1"/>
          <p:nvPr/>
        </p:nvSpPr>
        <p:spPr>
          <a:xfrm>
            <a:off x="1600200" y="3259562"/>
            <a:ext cx="1227458" cy="253916"/>
          </a:xfrm>
          <a:prstGeom prst="rect">
            <a:avLst/>
          </a:prstGeom>
          <a:solidFill>
            <a:schemeClr val="bg1">
              <a:lumMod val="75000"/>
            </a:schemeClr>
          </a:solidFill>
        </p:spPr>
        <p:txBody>
          <a:bodyPr wrap="square" lIns="0" rtlCol="0">
            <a:spAutoFit/>
          </a:bodyPr>
          <a:lstStyle/>
          <a:p>
            <a:r>
              <a:rPr lang="en-US" sz="1050" b="1" dirty="0" smtClean="0">
                <a:latin typeface="Helvetica"/>
                <a:cs typeface="Helvetica"/>
              </a:rPr>
              <a:t>PHOS, EMCAL</a:t>
            </a:r>
            <a:endParaRPr lang="en-US" sz="1050" b="1" dirty="0">
              <a:latin typeface="Helvetica"/>
              <a:cs typeface="Helvetica"/>
            </a:endParaRPr>
          </a:p>
        </p:txBody>
      </p:sp>
    </p:spTree>
    <p:extLst>
      <p:ext uri="{BB962C8B-B14F-4D97-AF65-F5344CB8AC3E}">
        <p14:creationId xmlns:p14="http://schemas.microsoft.com/office/powerpoint/2010/main" val="409543446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TPC details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27</a:t>
            </a:fld>
            <a:endParaRPr lang="en-US"/>
          </a:p>
        </p:txBody>
      </p:sp>
      <p:sp>
        <p:nvSpPr>
          <p:cNvPr id="7" name="Content Placeholder 45"/>
          <p:cNvSpPr>
            <a:spLocks noGrp="1"/>
          </p:cNvSpPr>
          <p:nvPr>
            <p:ph idx="1"/>
          </p:nvPr>
        </p:nvSpPr>
        <p:spPr>
          <a:xfrm>
            <a:off x="194090" y="1045314"/>
            <a:ext cx="3528392" cy="2664296"/>
          </a:xfrm>
        </p:spPr>
        <p:txBody>
          <a:bodyPr/>
          <a:lstStyle/>
          <a:p>
            <a:pPr>
              <a:lnSpc>
                <a:spcPct val="100000"/>
              </a:lnSpc>
              <a:spcBef>
                <a:spcPts val="600"/>
              </a:spcBef>
              <a:buClrTx/>
              <a:buFont typeface="Arial"/>
              <a:buChar char="•"/>
            </a:pPr>
            <a:r>
              <a:rPr lang="en-US" sz="2200" dirty="0" smtClean="0"/>
              <a:t>G</a:t>
            </a:r>
            <a:r>
              <a:rPr lang="en-GB" sz="2200" dirty="0" smtClean="0"/>
              <a:t>as volume ∼92 m</a:t>
            </a:r>
            <a:r>
              <a:rPr lang="en-GB" sz="2200" baseline="33000" dirty="0" smtClean="0"/>
              <a:t>3</a:t>
            </a:r>
          </a:p>
          <a:p>
            <a:pPr>
              <a:lnSpc>
                <a:spcPct val="100000"/>
              </a:lnSpc>
              <a:spcBef>
                <a:spcPts val="600"/>
              </a:spcBef>
              <a:buClrTx/>
              <a:buFont typeface="Arial"/>
              <a:buChar char="•"/>
            </a:pPr>
            <a:r>
              <a:rPr lang="en-GB" sz="2200" dirty="0"/>
              <a:t>Material budget </a:t>
            </a:r>
            <a:r>
              <a:rPr lang="en-GB" sz="2200" dirty="0" smtClean="0"/>
              <a:t>3</a:t>
            </a:r>
            <a:r>
              <a:rPr lang="en-GB" sz="2200" dirty="0"/>
              <a:t>% </a:t>
            </a:r>
            <a:r>
              <a:rPr lang="en-GB" sz="2200" dirty="0" smtClean="0"/>
              <a:t>X</a:t>
            </a:r>
            <a:r>
              <a:rPr lang="en-GB" sz="2200" baseline="-25000" dirty="0" smtClean="0"/>
              <a:t>0 </a:t>
            </a:r>
            <a:r>
              <a:rPr lang="en-GB" sz="2200" dirty="0"/>
              <a:t>at </a:t>
            </a:r>
            <a:r>
              <a:rPr lang="en-GB" sz="2200" dirty="0">
                <a:latin typeface="Arial" charset="0"/>
                <a:sym typeface="Symbol" charset="0"/>
              </a:rPr>
              <a:t></a:t>
            </a:r>
            <a:r>
              <a:rPr lang="en-GB" sz="2200" dirty="0">
                <a:sym typeface="Symbol" charset="0"/>
              </a:rPr>
              <a:t>=0</a:t>
            </a:r>
            <a:endParaRPr lang="en-US" sz="2200" dirty="0" smtClean="0"/>
          </a:p>
          <a:p>
            <a:pPr>
              <a:lnSpc>
                <a:spcPct val="100000"/>
              </a:lnSpc>
              <a:spcBef>
                <a:spcPts val="600"/>
              </a:spcBef>
              <a:buClrTx/>
              <a:buFont typeface="Arial"/>
              <a:buChar char="•"/>
            </a:pPr>
            <a:r>
              <a:rPr lang="en-US" sz="2200" dirty="0" smtClean="0"/>
              <a:t>72 (=18</a:t>
            </a:r>
            <a:r>
              <a:rPr lang="en-US" sz="2200" dirty="0"/>
              <a:t>×2×2</a:t>
            </a:r>
            <a:r>
              <a:rPr lang="en-US" sz="2200" dirty="0" smtClean="0"/>
              <a:t>) Readout chambers: MWPCs with cathode </a:t>
            </a:r>
            <a:r>
              <a:rPr lang="en-US" sz="2000" dirty="0" smtClean="0"/>
              <a:t>pad readout</a:t>
            </a:r>
            <a:endParaRPr lang="en-US" sz="2000" dirty="0"/>
          </a:p>
          <a:p>
            <a:pPr>
              <a:lnSpc>
                <a:spcPct val="100000"/>
              </a:lnSpc>
              <a:spcBef>
                <a:spcPts val="300"/>
              </a:spcBef>
              <a:buClrTx/>
              <a:buFont typeface="Arial"/>
              <a:buChar char="•"/>
            </a:pPr>
            <a:endParaRPr lang="en-US" sz="2000" dirty="0"/>
          </a:p>
        </p:txBody>
      </p:sp>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83760" y="1140067"/>
            <a:ext cx="3538510" cy="3019678"/>
          </a:xfrm>
          <a:prstGeom prst="rect">
            <a:avLst/>
          </a:prstGeom>
          <a:ln>
            <a:noFill/>
          </a:ln>
          <a:effectLst>
            <a:softEdge rad="112500"/>
          </a:effectLst>
        </p:spPr>
      </p:pic>
      <p:pic>
        <p:nvPicPr>
          <p:cNvPr id="9" name="Picture 8" descr="Screen shot 2011-05-27 at 11.58.08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074" y="3493586"/>
            <a:ext cx="3744416" cy="2606245"/>
          </a:xfrm>
          <a:prstGeom prst="rect">
            <a:avLst/>
          </a:prstGeom>
          <a:ln>
            <a:noFill/>
          </a:ln>
          <a:effectLst>
            <a:softEdge rad="112500"/>
          </a:effectLst>
        </p:spPr>
      </p:pic>
      <p:sp>
        <p:nvSpPr>
          <p:cNvPr id="10" name="Rectangle 9"/>
          <p:cNvSpPr/>
          <p:nvPr/>
        </p:nvSpPr>
        <p:spPr>
          <a:xfrm>
            <a:off x="4790274" y="4159745"/>
            <a:ext cx="3058650" cy="307777"/>
          </a:xfrm>
          <a:prstGeom prst="rect">
            <a:avLst/>
          </a:prstGeom>
        </p:spPr>
        <p:txBody>
          <a:bodyPr wrap="none">
            <a:spAutoFit/>
          </a:bodyPr>
          <a:lstStyle/>
          <a:p>
            <a:pPr algn="r">
              <a:lnSpc>
                <a:spcPct val="100000"/>
              </a:lnSpc>
              <a:spcBef>
                <a:spcPts val="300"/>
              </a:spcBef>
              <a:buClrTx/>
            </a:pPr>
            <a:r>
              <a:rPr lang="en-US" sz="1400" dirty="0">
                <a:latin typeface="+mn-lt"/>
              </a:rPr>
              <a:t>Low mass, high precision field cage</a:t>
            </a:r>
          </a:p>
        </p:txBody>
      </p:sp>
      <p:sp>
        <p:nvSpPr>
          <p:cNvPr id="11" name="Rectangle 10"/>
          <p:cNvSpPr/>
          <p:nvPr/>
        </p:nvSpPr>
        <p:spPr>
          <a:xfrm>
            <a:off x="579435" y="6013866"/>
            <a:ext cx="2710999" cy="307777"/>
          </a:xfrm>
          <a:prstGeom prst="rect">
            <a:avLst/>
          </a:prstGeom>
        </p:spPr>
        <p:txBody>
          <a:bodyPr wrap="none">
            <a:spAutoFit/>
          </a:bodyPr>
          <a:lstStyle/>
          <a:p>
            <a:pPr>
              <a:lnSpc>
                <a:spcPct val="100000"/>
              </a:lnSpc>
              <a:spcBef>
                <a:spcPts val="300"/>
              </a:spcBef>
              <a:buClrTx/>
            </a:pPr>
            <a:r>
              <a:rPr lang="en-US" sz="1400" dirty="0" smtClean="0">
                <a:latin typeface="+mn-lt"/>
              </a:rPr>
              <a:t>Detail of one </a:t>
            </a:r>
            <a:r>
              <a:rPr lang="en-US" sz="1400" dirty="0">
                <a:latin typeface="+mn-lt"/>
              </a:rPr>
              <a:t>r</a:t>
            </a:r>
            <a:r>
              <a:rPr lang="en-US" sz="1400" dirty="0" smtClean="0">
                <a:latin typeface="+mn-lt"/>
              </a:rPr>
              <a:t>eadout chamber</a:t>
            </a:r>
            <a:endParaRPr lang="en-US" sz="1400" dirty="0">
              <a:latin typeface="+mn-lt"/>
            </a:endParaRPr>
          </a:p>
        </p:txBody>
      </p:sp>
      <p:sp>
        <p:nvSpPr>
          <p:cNvPr id="12" name="Rectangle 11"/>
          <p:cNvSpPr/>
          <p:nvPr/>
        </p:nvSpPr>
        <p:spPr>
          <a:xfrm>
            <a:off x="3722482" y="4585454"/>
            <a:ext cx="5382771" cy="923330"/>
          </a:xfrm>
          <a:prstGeom prst="rect">
            <a:avLst/>
          </a:prstGeom>
        </p:spPr>
        <p:txBody>
          <a:bodyPr wrap="square">
            <a:spAutoFit/>
          </a:bodyPr>
          <a:lstStyle/>
          <a:p>
            <a:pPr>
              <a:spcBef>
                <a:spcPts val="0"/>
              </a:spcBef>
            </a:pPr>
            <a:r>
              <a:rPr lang="en-GB" dirty="0">
                <a:solidFill>
                  <a:srgbClr val="000000"/>
                </a:solidFill>
              </a:rPr>
              <a:t>Gas mixture: Ne, CO</a:t>
            </a:r>
            <a:r>
              <a:rPr lang="en-GB" baseline="-25000" dirty="0">
                <a:solidFill>
                  <a:srgbClr val="000000"/>
                </a:solidFill>
              </a:rPr>
              <a:t>2 </a:t>
            </a:r>
            <a:r>
              <a:rPr lang="en-GB" dirty="0">
                <a:solidFill>
                  <a:srgbClr val="000000"/>
                </a:solidFill>
              </a:rPr>
              <a:t>(90-10</a:t>
            </a:r>
            <a:r>
              <a:rPr lang="en-GB" dirty="0" smtClean="0">
                <a:solidFill>
                  <a:srgbClr val="000000"/>
                </a:solidFill>
              </a:rPr>
              <a:t>)</a:t>
            </a:r>
          </a:p>
          <a:p>
            <a:r>
              <a:rPr lang="en-GB" dirty="0">
                <a:solidFill>
                  <a:srgbClr val="000000"/>
                </a:solidFill>
              </a:rPr>
              <a:t>Maximum electron drift time (250 cm drift) : ∼92 </a:t>
            </a:r>
            <a:r>
              <a:rPr lang="en-GB" dirty="0">
                <a:solidFill>
                  <a:srgbClr val="000000"/>
                </a:solidFill>
                <a:latin typeface="Arial" charset="0"/>
                <a:sym typeface="Symbol" charset="0"/>
              </a:rPr>
              <a:t></a:t>
            </a:r>
            <a:r>
              <a:rPr lang="en-GB" dirty="0">
                <a:solidFill>
                  <a:srgbClr val="000000"/>
                </a:solidFill>
              </a:rPr>
              <a:t>s</a:t>
            </a:r>
          </a:p>
          <a:p>
            <a:r>
              <a:rPr lang="en-GB" dirty="0">
                <a:solidFill>
                  <a:srgbClr val="000000"/>
                </a:solidFill>
              </a:rPr>
              <a:t>557</a:t>
            </a:r>
            <a:r>
              <a:rPr lang="en-GB" sz="1100" dirty="0">
                <a:solidFill>
                  <a:srgbClr val="000000"/>
                </a:solidFill>
              </a:rPr>
              <a:t> </a:t>
            </a:r>
            <a:r>
              <a:rPr lang="en-GB" dirty="0">
                <a:solidFill>
                  <a:srgbClr val="000000"/>
                </a:solidFill>
              </a:rPr>
              <a:t>568 read out pads and FEE </a:t>
            </a:r>
            <a:r>
              <a:rPr lang="en-GB" dirty="0" smtClean="0">
                <a:solidFill>
                  <a:srgbClr val="000000"/>
                </a:solidFill>
              </a:rPr>
              <a:t>channels</a:t>
            </a:r>
            <a:endParaRPr lang="en-GB" dirty="0">
              <a:solidFill>
                <a:srgbClr val="000000"/>
              </a:solidFill>
            </a:endParaRPr>
          </a:p>
        </p:txBody>
      </p:sp>
    </p:spTree>
    <p:extLst>
      <p:ext uri="{BB962C8B-B14F-4D97-AF65-F5344CB8AC3E}">
        <p14:creationId xmlns:p14="http://schemas.microsoft.com/office/powerpoint/2010/main" val="403039666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TPC: </a:t>
            </a:r>
            <a:r>
              <a:rPr lang="en-US" dirty="0" err="1" smtClean="0"/>
              <a:t>dE</a:t>
            </a:r>
            <a:r>
              <a:rPr lang="en-US" dirty="0" smtClean="0"/>
              <a:t>/dx</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28</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77650" y="1041790"/>
            <a:ext cx="7365222" cy="5128036"/>
          </a:xfrm>
          <a:prstGeom prst="rect">
            <a:avLst/>
          </a:prstGeom>
          <a:ln>
            <a:noFill/>
          </a:ln>
          <a:effectLst>
            <a:softEdge rad="112500"/>
          </a:effectLst>
        </p:spPr>
      </p:pic>
      <p:sp>
        <p:nvSpPr>
          <p:cNvPr id="8" name="Content Placeholder 2"/>
          <p:cNvSpPr txBox="1">
            <a:spLocks/>
          </p:cNvSpPr>
          <p:nvPr/>
        </p:nvSpPr>
        <p:spPr bwMode="auto">
          <a:xfrm>
            <a:off x="238025" y="5908404"/>
            <a:ext cx="6688360" cy="360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defTabSz="457200" rtl="0" fontAlgn="base" hangingPunct="0">
              <a:lnSpc>
                <a:spcPts val="3600"/>
              </a:lnSpc>
              <a:spcBef>
                <a:spcPct val="0"/>
              </a:spcBef>
              <a:spcAft>
                <a:spcPct val="0"/>
              </a:spcAft>
              <a:buClr>
                <a:srgbClr val="000000"/>
              </a:buClr>
              <a:buSzPct val="100000"/>
              <a:buFont typeface="Times New Roman" charset="0"/>
              <a:defRPr sz="2400">
                <a:solidFill>
                  <a:srgbClr val="FFFFFF"/>
                </a:solidFill>
                <a:latin typeface="+mn-lt"/>
                <a:ea typeface="+mn-ea"/>
                <a:cs typeface="+mn-cs"/>
              </a:defRPr>
            </a:lvl1pPr>
            <a:lvl2pPr marL="742950" indent="-285750" algn="l" defTabSz="457200" rtl="0" fontAlgn="base" hangingPunct="0">
              <a:lnSpc>
                <a:spcPct val="129000"/>
              </a:lnSpc>
              <a:spcBef>
                <a:spcPct val="0"/>
              </a:spcBef>
              <a:spcAft>
                <a:spcPct val="0"/>
              </a:spcAft>
              <a:buClr>
                <a:srgbClr val="000000"/>
              </a:buClr>
              <a:buSzPct val="100000"/>
              <a:buFont typeface="Times New Roman" charset="0"/>
              <a:defRPr sz="2000">
                <a:solidFill>
                  <a:srgbClr val="FFFFFF"/>
                </a:solidFill>
                <a:latin typeface="+mn-lt"/>
                <a:ea typeface="+mn-ea"/>
                <a:cs typeface="+mn-cs"/>
              </a:defRPr>
            </a:lvl2pPr>
            <a:lvl3pPr marL="1143000" indent="-228600" algn="l" defTabSz="457200" rtl="0" fontAlgn="base" hangingPunct="0">
              <a:lnSpc>
                <a:spcPct val="129000"/>
              </a:lnSpc>
              <a:spcBef>
                <a:spcPct val="0"/>
              </a:spcBef>
              <a:spcAft>
                <a:spcPct val="0"/>
              </a:spcAft>
              <a:buClr>
                <a:srgbClr val="000000"/>
              </a:buClr>
              <a:buSzPct val="100000"/>
              <a:buFont typeface="Times New Roman" charset="0"/>
              <a:defRPr sz="1800">
                <a:solidFill>
                  <a:srgbClr val="FFFFFF"/>
                </a:solidFill>
                <a:latin typeface="+mn-lt"/>
                <a:ea typeface="+mn-ea"/>
                <a:cs typeface="+mn-cs"/>
              </a:defRPr>
            </a:lvl3pPr>
            <a:lvl4pPr marL="1600200" indent="-228600" algn="l" defTabSz="457200" rtl="0" fontAlgn="base" hangingPunct="0">
              <a:lnSpc>
                <a:spcPct val="129000"/>
              </a:lnSpc>
              <a:spcBef>
                <a:spcPct val="0"/>
              </a:spcBef>
              <a:spcAft>
                <a:spcPct val="0"/>
              </a:spcAft>
              <a:buClr>
                <a:srgbClr val="000000"/>
              </a:buClr>
              <a:buSzPct val="100000"/>
              <a:buFont typeface="Times New Roman" charset="0"/>
              <a:defRPr sz="1800">
                <a:solidFill>
                  <a:srgbClr val="FFFFFF"/>
                </a:solidFill>
                <a:latin typeface="+mn-lt"/>
                <a:ea typeface="+mn-ea"/>
                <a:cs typeface="+mn-cs"/>
              </a:defRPr>
            </a:lvl4pPr>
            <a:lvl5pPr marL="2057400" indent="-228600" algn="l" defTabSz="457200" rtl="0" fontAlgn="base" hangingPunct="0">
              <a:lnSpc>
                <a:spcPct val="129000"/>
              </a:lnSpc>
              <a:spcBef>
                <a:spcPct val="0"/>
              </a:spcBef>
              <a:spcAft>
                <a:spcPct val="0"/>
              </a:spcAft>
              <a:buClr>
                <a:srgbClr val="000000"/>
              </a:buClr>
              <a:buSzPct val="100000"/>
              <a:buFont typeface="Times New Roman" charset="0"/>
              <a:defRPr sz="1100">
                <a:solidFill>
                  <a:srgbClr val="FFFFFF"/>
                </a:solidFill>
                <a:latin typeface="+mn-lt"/>
                <a:ea typeface="+mn-ea"/>
                <a:cs typeface="+mn-cs"/>
              </a:defRPr>
            </a:lvl5pPr>
            <a:lvl6pPr marL="2514600" indent="-228600" algn="l" defTabSz="457200" rtl="0" fontAlgn="base" hangingPunct="0">
              <a:lnSpc>
                <a:spcPct val="129000"/>
              </a:lnSpc>
              <a:spcBef>
                <a:spcPct val="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57200" rtl="0" fontAlgn="base" hangingPunct="0">
              <a:lnSpc>
                <a:spcPct val="129000"/>
              </a:lnSpc>
              <a:spcBef>
                <a:spcPct val="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57200" rtl="0" fontAlgn="base" hangingPunct="0">
              <a:lnSpc>
                <a:spcPct val="129000"/>
              </a:lnSpc>
              <a:spcBef>
                <a:spcPct val="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57200" rtl="0" fontAlgn="base" hangingPunct="0">
              <a:lnSpc>
                <a:spcPct val="129000"/>
              </a:lnSpc>
              <a:spcBef>
                <a:spcPct val="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nSpc>
                <a:spcPct val="100000"/>
              </a:lnSpc>
              <a:spcBef>
                <a:spcPts val="600"/>
              </a:spcBef>
              <a:buClrTx/>
            </a:pPr>
            <a:r>
              <a:rPr lang="en-US" sz="1600" dirty="0" smtClean="0">
                <a:solidFill>
                  <a:srgbClr val="FF0000"/>
                </a:solidFill>
              </a:rPr>
              <a:t>10 bit ADC: Dynamic range up to 26×MIP. </a:t>
            </a:r>
            <a:r>
              <a:rPr lang="en-US" sz="1600" dirty="0">
                <a:solidFill>
                  <a:srgbClr val="FF0000"/>
                </a:solidFill>
                <a:latin typeface="Symbol" charset="2"/>
                <a:cs typeface="Symbol" charset="2"/>
              </a:rPr>
              <a:t>s</a:t>
            </a:r>
            <a:r>
              <a:rPr lang="en-US" sz="1600" dirty="0" smtClean="0">
                <a:solidFill>
                  <a:srgbClr val="FF0000"/>
                </a:solidFill>
              </a:rPr>
              <a:t> ~ 5%</a:t>
            </a:r>
            <a:endParaRPr lang="en-US" sz="1600" dirty="0">
              <a:solidFill>
                <a:srgbClr val="FF0000"/>
              </a:solidFill>
            </a:endParaRPr>
          </a:p>
        </p:txBody>
      </p:sp>
    </p:spTree>
    <p:extLst>
      <p:ext uri="{BB962C8B-B14F-4D97-AF65-F5344CB8AC3E}">
        <p14:creationId xmlns:p14="http://schemas.microsoft.com/office/powerpoint/2010/main" val="382774510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957128" cy="879231"/>
          </a:xfrm>
        </p:spPr>
        <p:txBody>
          <a:bodyPr/>
          <a:lstStyle/>
          <a:p>
            <a:r>
              <a:rPr lang="en-US" dirty="0" err="1" smtClean="0"/>
              <a:t>dE</a:t>
            </a:r>
            <a:r>
              <a:rPr lang="en-US" dirty="0" smtClean="0"/>
              <a:t>/dx in Silicon: ATLAS Pixels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29</a:t>
            </a:fld>
            <a:endParaRPr lang="en-US"/>
          </a:p>
        </p:txBody>
      </p:sp>
      <p:pic>
        <p:nvPicPr>
          <p:cNvPr id="7" name="Picture 16"/>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l="3880"/>
          <a:stretch>
            <a:fillRect/>
          </a:stretch>
        </p:blipFill>
        <p:spPr>
          <a:xfrm>
            <a:off x="-15875" y="1041585"/>
            <a:ext cx="7132638" cy="5013325"/>
          </a:xfrm>
          <a:noFill/>
        </p:spPr>
      </p:pic>
      <p:sp>
        <p:nvSpPr>
          <p:cNvPr id="8" name="TextBox 7"/>
          <p:cNvSpPr txBox="1">
            <a:spLocks noChangeArrowheads="1"/>
          </p:cNvSpPr>
          <p:nvPr/>
        </p:nvSpPr>
        <p:spPr bwMode="auto">
          <a:xfrm>
            <a:off x="3240088" y="3872190"/>
            <a:ext cx="346075" cy="446088"/>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3" tIns="45711" rIns="91423" bIns="45711">
            <a:spAutoFit/>
          </a:bodyPr>
          <a:lstStyle>
            <a:lvl1pPr eaLnBrk="0" hangingPunct="0">
              <a:defRPr sz="2300">
                <a:solidFill>
                  <a:schemeClr val="tx1"/>
                </a:solidFill>
                <a:latin typeface="Times New Roman" charset="0"/>
                <a:ea typeface="ＭＳ Ｐゴシック" charset="0"/>
              </a:defRPr>
            </a:lvl1pPr>
            <a:lvl2pPr marL="742950" indent="-285750" eaLnBrk="0" hangingPunct="0">
              <a:defRPr sz="2300">
                <a:solidFill>
                  <a:schemeClr val="tx1"/>
                </a:solidFill>
                <a:latin typeface="Times New Roman" charset="0"/>
                <a:ea typeface="ＭＳ Ｐゴシック" charset="0"/>
              </a:defRPr>
            </a:lvl2pPr>
            <a:lvl3pPr marL="1143000" indent="-228600" eaLnBrk="0" hangingPunct="0">
              <a:defRPr sz="2300">
                <a:solidFill>
                  <a:schemeClr val="tx1"/>
                </a:solidFill>
                <a:latin typeface="Times New Roman" charset="0"/>
                <a:ea typeface="ＭＳ Ｐゴシック" charset="0"/>
              </a:defRPr>
            </a:lvl3pPr>
            <a:lvl4pPr marL="1600200" indent="-228600" eaLnBrk="0" hangingPunct="0">
              <a:defRPr sz="2300">
                <a:solidFill>
                  <a:schemeClr val="tx1"/>
                </a:solidFill>
                <a:latin typeface="Times New Roman" charset="0"/>
                <a:ea typeface="ＭＳ Ｐゴシック" charset="0"/>
              </a:defRPr>
            </a:lvl4pPr>
            <a:lvl5pPr marL="2057400" indent="-228600" eaLnBrk="0" hangingPunct="0">
              <a:defRPr sz="23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3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3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3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300">
                <a:solidFill>
                  <a:schemeClr val="tx1"/>
                </a:solidFill>
                <a:latin typeface="Times New Roman" charset="0"/>
                <a:ea typeface="ＭＳ Ｐゴシック" charset="0"/>
              </a:defRPr>
            </a:lvl9pPr>
          </a:lstStyle>
          <a:p>
            <a:pPr eaLnBrk="1" hangingPunct="1"/>
            <a:r>
              <a:rPr lang="en-US" b="1">
                <a:sym typeface="Symbol" charset="0"/>
              </a:rPr>
              <a:t></a:t>
            </a:r>
            <a:endParaRPr lang="en-US" b="1"/>
          </a:p>
        </p:txBody>
      </p:sp>
      <p:sp>
        <p:nvSpPr>
          <p:cNvPr id="9" name="TextBox 8"/>
          <p:cNvSpPr txBox="1">
            <a:spLocks noChangeArrowheads="1"/>
          </p:cNvSpPr>
          <p:nvPr/>
        </p:nvSpPr>
        <p:spPr bwMode="auto">
          <a:xfrm>
            <a:off x="3224213" y="2372003"/>
            <a:ext cx="414337" cy="44608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3" tIns="45711" rIns="91423" bIns="45711">
            <a:spAutoFit/>
          </a:bodyPr>
          <a:lstStyle>
            <a:lvl1pPr eaLnBrk="0" hangingPunct="0">
              <a:defRPr sz="2300">
                <a:solidFill>
                  <a:schemeClr val="tx1"/>
                </a:solidFill>
                <a:latin typeface="Times New Roman" charset="0"/>
                <a:ea typeface="ＭＳ Ｐゴシック" charset="0"/>
              </a:defRPr>
            </a:lvl1pPr>
            <a:lvl2pPr marL="742950" indent="-285750" eaLnBrk="0" hangingPunct="0">
              <a:defRPr sz="2300">
                <a:solidFill>
                  <a:schemeClr val="tx1"/>
                </a:solidFill>
                <a:latin typeface="Times New Roman" charset="0"/>
                <a:ea typeface="ＭＳ Ｐゴシック" charset="0"/>
              </a:defRPr>
            </a:lvl2pPr>
            <a:lvl3pPr marL="1143000" indent="-228600" eaLnBrk="0" hangingPunct="0">
              <a:defRPr sz="2300">
                <a:solidFill>
                  <a:schemeClr val="tx1"/>
                </a:solidFill>
                <a:latin typeface="Times New Roman" charset="0"/>
                <a:ea typeface="ＭＳ Ｐゴシック" charset="0"/>
              </a:defRPr>
            </a:lvl3pPr>
            <a:lvl4pPr marL="1600200" indent="-228600" eaLnBrk="0" hangingPunct="0">
              <a:defRPr sz="2300">
                <a:solidFill>
                  <a:schemeClr val="tx1"/>
                </a:solidFill>
                <a:latin typeface="Times New Roman" charset="0"/>
                <a:ea typeface="ＭＳ Ｐゴシック" charset="0"/>
              </a:defRPr>
            </a:lvl4pPr>
            <a:lvl5pPr marL="2057400" indent="-228600" eaLnBrk="0" hangingPunct="0">
              <a:defRPr sz="23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3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3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3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300">
                <a:solidFill>
                  <a:schemeClr val="tx1"/>
                </a:solidFill>
                <a:latin typeface="Times New Roman" charset="0"/>
                <a:ea typeface="ＭＳ Ｐゴシック" charset="0"/>
              </a:defRPr>
            </a:lvl9pPr>
          </a:lstStyle>
          <a:p>
            <a:pPr eaLnBrk="1" hangingPunct="1"/>
            <a:r>
              <a:rPr lang="en-US" b="1">
                <a:sym typeface="Symbol" charset="0"/>
              </a:rPr>
              <a:t>K</a:t>
            </a:r>
            <a:endParaRPr lang="en-US" b="1"/>
          </a:p>
        </p:txBody>
      </p:sp>
      <p:sp>
        <p:nvSpPr>
          <p:cNvPr id="10" name="TextBox 9"/>
          <p:cNvSpPr txBox="1">
            <a:spLocks noChangeArrowheads="1"/>
          </p:cNvSpPr>
          <p:nvPr/>
        </p:nvSpPr>
        <p:spPr bwMode="auto">
          <a:xfrm>
            <a:off x="3268663" y="1371878"/>
            <a:ext cx="347662" cy="44608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3" tIns="45711" rIns="91423" bIns="45711">
            <a:spAutoFit/>
          </a:bodyPr>
          <a:lstStyle>
            <a:lvl1pPr eaLnBrk="0" hangingPunct="0">
              <a:defRPr sz="2300">
                <a:solidFill>
                  <a:schemeClr val="tx1"/>
                </a:solidFill>
                <a:latin typeface="Times New Roman" charset="0"/>
                <a:ea typeface="ＭＳ Ｐゴシック" charset="0"/>
              </a:defRPr>
            </a:lvl1pPr>
            <a:lvl2pPr marL="742950" indent="-285750" eaLnBrk="0" hangingPunct="0">
              <a:defRPr sz="2300">
                <a:solidFill>
                  <a:schemeClr val="tx1"/>
                </a:solidFill>
                <a:latin typeface="Times New Roman" charset="0"/>
                <a:ea typeface="ＭＳ Ｐゴシック" charset="0"/>
              </a:defRPr>
            </a:lvl2pPr>
            <a:lvl3pPr marL="1143000" indent="-228600" eaLnBrk="0" hangingPunct="0">
              <a:defRPr sz="2300">
                <a:solidFill>
                  <a:schemeClr val="tx1"/>
                </a:solidFill>
                <a:latin typeface="Times New Roman" charset="0"/>
                <a:ea typeface="ＭＳ Ｐゴシック" charset="0"/>
              </a:defRPr>
            </a:lvl3pPr>
            <a:lvl4pPr marL="1600200" indent="-228600" eaLnBrk="0" hangingPunct="0">
              <a:defRPr sz="2300">
                <a:solidFill>
                  <a:schemeClr val="tx1"/>
                </a:solidFill>
                <a:latin typeface="Times New Roman" charset="0"/>
                <a:ea typeface="ＭＳ Ｐゴシック" charset="0"/>
              </a:defRPr>
            </a:lvl4pPr>
            <a:lvl5pPr marL="2057400" indent="-228600" eaLnBrk="0" hangingPunct="0">
              <a:defRPr sz="23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3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3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3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300">
                <a:solidFill>
                  <a:schemeClr val="tx1"/>
                </a:solidFill>
                <a:latin typeface="Times New Roman" charset="0"/>
                <a:ea typeface="ＭＳ Ｐゴシック" charset="0"/>
              </a:defRPr>
            </a:lvl9pPr>
          </a:lstStyle>
          <a:p>
            <a:pPr eaLnBrk="1" hangingPunct="1"/>
            <a:r>
              <a:rPr lang="en-US" b="1">
                <a:sym typeface="Symbol" charset="0"/>
              </a:rPr>
              <a:t>p</a:t>
            </a:r>
            <a:endParaRPr lang="en-US" b="1"/>
          </a:p>
        </p:txBody>
      </p:sp>
      <p:sp>
        <p:nvSpPr>
          <p:cNvPr id="11" name="TextBox 10"/>
          <p:cNvSpPr txBox="1">
            <a:spLocks noChangeArrowheads="1"/>
          </p:cNvSpPr>
          <p:nvPr/>
        </p:nvSpPr>
        <p:spPr bwMode="auto">
          <a:xfrm>
            <a:off x="4367213" y="2300565"/>
            <a:ext cx="347662" cy="446088"/>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23" tIns="45711" rIns="91423" bIns="45711">
            <a:spAutoFit/>
          </a:bodyPr>
          <a:lstStyle>
            <a:lvl1pPr eaLnBrk="0" hangingPunct="0">
              <a:defRPr sz="2300">
                <a:solidFill>
                  <a:schemeClr val="tx1"/>
                </a:solidFill>
                <a:latin typeface="Times New Roman" charset="0"/>
                <a:ea typeface="ＭＳ Ｐゴシック" charset="0"/>
              </a:defRPr>
            </a:lvl1pPr>
            <a:lvl2pPr marL="742950" indent="-285750" eaLnBrk="0" hangingPunct="0">
              <a:defRPr sz="2300">
                <a:solidFill>
                  <a:schemeClr val="tx1"/>
                </a:solidFill>
                <a:latin typeface="Times New Roman" charset="0"/>
                <a:ea typeface="ＭＳ Ｐゴシック" charset="0"/>
              </a:defRPr>
            </a:lvl2pPr>
            <a:lvl3pPr marL="1143000" indent="-228600" eaLnBrk="0" hangingPunct="0">
              <a:defRPr sz="2300">
                <a:solidFill>
                  <a:schemeClr val="tx1"/>
                </a:solidFill>
                <a:latin typeface="Times New Roman" charset="0"/>
                <a:ea typeface="ＭＳ Ｐゴシック" charset="0"/>
              </a:defRPr>
            </a:lvl3pPr>
            <a:lvl4pPr marL="1600200" indent="-228600" eaLnBrk="0" hangingPunct="0">
              <a:defRPr sz="2300">
                <a:solidFill>
                  <a:schemeClr val="tx1"/>
                </a:solidFill>
                <a:latin typeface="Times New Roman" charset="0"/>
                <a:ea typeface="ＭＳ Ｐゴシック" charset="0"/>
              </a:defRPr>
            </a:lvl4pPr>
            <a:lvl5pPr marL="2057400" indent="-228600" eaLnBrk="0" hangingPunct="0">
              <a:defRPr sz="23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3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3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3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300">
                <a:solidFill>
                  <a:schemeClr val="tx1"/>
                </a:solidFill>
                <a:latin typeface="Times New Roman" charset="0"/>
                <a:ea typeface="ＭＳ Ｐゴシック" charset="0"/>
              </a:defRPr>
            </a:lvl9pPr>
          </a:lstStyle>
          <a:p>
            <a:pPr eaLnBrk="1" hangingPunct="1"/>
            <a:r>
              <a:rPr lang="en-US" b="1">
                <a:sym typeface="Symbol" charset="0"/>
              </a:rPr>
              <a:t>d</a:t>
            </a:r>
            <a:endParaRPr lang="en-US" b="1"/>
          </a:p>
        </p:txBody>
      </p:sp>
      <p:sp>
        <p:nvSpPr>
          <p:cNvPr id="12" name="TextBox 13"/>
          <p:cNvSpPr txBox="1">
            <a:spLocks noChangeArrowheads="1"/>
          </p:cNvSpPr>
          <p:nvPr/>
        </p:nvSpPr>
        <p:spPr bwMode="auto">
          <a:xfrm>
            <a:off x="6810375" y="2714625"/>
            <a:ext cx="1233488"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300">
                <a:solidFill>
                  <a:schemeClr val="tx1"/>
                </a:solidFill>
                <a:latin typeface="Times New Roman" charset="0"/>
                <a:ea typeface="ＭＳ Ｐゴシック" charset="0"/>
              </a:defRPr>
            </a:lvl1pPr>
            <a:lvl2pPr marL="742950" indent="-285750" eaLnBrk="0" hangingPunct="0">
              <a:defRPr sz="2300">
                <a:solidFill>
                  <a:schemeClr val="tx1"/>
                </a:solidFill>
                <a:latin typeface="Times New Roman" charset="0"/>
                <a:ea typeface="ＭＳ Ｐゴシック" charset="0"/>
              </a:defRPr>
            </a:lvl2pPr>
            <a:lvl3pPr marL="1143000" indent="-228600" eaLnBrk="0" hangingPunct="0">
              <a:defRPr sz="2300">
                <a:solidFill>
                  <a:schemeClr val="tx1"/>
                </a:solidFill>
                <a:latin typeface="Times New Roman" charset="0"/>
                <a:ea typeface="ＭＳ Ｐゴシック" charset="0"/>
              </a:defRPr>
            </a:lvl3pPr>
            <a:lvl4pPr marL="1600200" indent="-228600" eaLnBrk="0" hangingPunct="0">
              <a:defRPr sz="2300">
                <a:solidFill>
                  <a:schemeClr val="tx1"/>
                </a:solidFill>
                <a:latin typeface="Times New Roman" charset="0"/>
                <a:ea typeface="ＭＳ Ｐゴシック" charset="0"/>
              </a:defRPr>
            </a:lvl4pPr>
            <a:lvl5pPr marL="2057400" indent="-228600" eaLnBrk="0" hangingPunct="0">
              <a:defRPr sz="23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3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3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3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300">
                <a:solidFill>
                  <a:schemeClr val="tx1"/>
                </a:solidFill>
                <a:latin typeface="Times New Roman" charset="0"/>
                <a:ea typeface="ＭＳ Ｐゴシック" charset="0"/>
              </a:defRPr>
            </a:lvl9pPr>
          </a:lstStyle>
          <a:p>
            <a:pPr eaLnBrk="1" hangingPunct="1"/>
            <a:r>
              <a:rPr lang="en-US">
                <a:sym typeface="Symbol" charset="0"/>
              </a:rPr>
              <a:t>K</a:t>
            </a:r>
            <a:r>
              <a:rPr lang="en-US" baseline="30000">
                <a:sym typeface="Symbol" charset="0"/>
              </a:rPr>
              <a:t>+</a:t>
            </a:r>
            <a:r>
              <a:rPr lang="en-US">
                <a:sym typeface="Symbol" charset="0"/>
              </a:rPr>
              <a:t>K</a:t>
            </a:r>
            <a:r>
              <a:rPr lang="en-US" baseline="30000">
                <a:sym typeface="Symbol" charset="0"/>
              </a:rPr>
              <a:t>-</a:t>
            </a:r>
            <a:endParaRPr lang="en-US" baseline="30000"/>
          </a:p>
        </p:txBody>
      </p:sp>
      <p:pic>
        <p:nvPicPr>
          <p:cNvPr id="13" name="Picture 17"/>
          <p:cNvPicPr>
            <a:picLocks noChangeAspect="1" noChangeArrowheads="1"/>
          </p:cNvPicPr>
          <p:nvPr/>
        </p:nvPicPr>
        <p:blipFill>
          <a:blip r:embed="rId3" cstate="screen">
            <a:extLst>
              <a:ext uri="{28A0092B-C50C-407E-A947-70E740481C1C}">
                <a14:useLocalDpi xmlns:a14="http://schemas.microsoft.com/office/drawing/2010/main"/>
              </a:ext>
            </a:extLst>
          </a:blip>
          <a:srcRect r="7713"/>
          <a:stretch>
            <a:fillRect/>
          </a:stretch>
        </p:blipFill>
        <p:spPr bwMode="auto">
          <a:xfrm>
            <a:off x="4984103" y="1031832"/>
            <a:ext cx="4121150" cy="3024187"/>
          </a:xfrm>
          <a:prstGeom prst="rect">
            <a:avLst/>
          </a:prstGeom>
          <a:noFill/>
          <a:ln w="38100">
            <a:solidFill>
              <a:srgbClr val="000099"/>
            </a:solidFill>
            <a:miter lim="800000"/>
            <a:headEnd/>
            <a:tailEnd/>
          </a:ln>
          <a:extLst>
            <a:ext uri="{909E8E84-426E-40dd-AFC4-6F175D3DCCD1}">
              <a14:hiddenFill xmlns:a14="http://schemas.microsoft.com/office/drawing/2010/main">
                <a:solidFill>
                  <a:srgbClr val="FFFFFF"/>
                </a:solidFill>
              </a14:hiddenFill>
            </a:ext>
          </a:extLst>
        </p:spPr>
      </p:pic>
      <p:cxnSp>
        <p:nvCxnSpPr>
          <p:cNvPr id="14" name="Straight Arrow Connector 13"/>
          <p:cNvCxnSpPr/>
          <p:nvPr/>
        </p:nvCxnSpPr>
        <p:spPr>
          <a:xfrm flipV="1">
            <a:off x="4232275" y="2300565"/>
            <a:ext cx="2694110" cy="552174"/>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3729038" y="1490470"/>
            <a:ext cx="2305740" cy="295745"/>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CasellaDiTesto 22"/>
          <p:cNvSpPr txBox="1">
            <a:spLocks noChangeArrowheads="1"/>
          </p:cNvSpPr>
          <p:nvPr/>
        </p:nvSpPr>
        <p:spPr bwMode="auto">
          <a:xfrm>
            <a:off x="6135688" y="5762810"/>
            <a:ext cx="3008312" cy="5842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300">
                <a:solidFill>
                  <a:schemeClr val="tx1"/>
                </a:solidFill>
                <a:latin typeface="Times New Roman" charset="0"/>
                <a:ea typeface="ＭＳ Ｐゴシック" charset="0"/>
              </a:defRPr>
            </a:lvl1pPr>
            <a:lvl2pPr marL="742950" indent="-285750" eaLnBrk="0" hangingPunct="0">
              <a:defRPr sz="2300">
                <a:solidFill>
                  <a:schemeClr val="tx1"/>
                </a:solidFill>
                <a:latin typeface="Times New Roman" charset="0"/>
                <a:ea typeface="ＭＳ Ｐゴシック" charset="0"/>
              </a:defRPr>
            </a:lvl2pPr>
            <a:lvl3pPr marL="1143000" indent="-228600" eaLnBrk="0" hangingPunct="0">
              <a:defRPr sz="2300">
                <a:solidFill>
                  <a:schemeClr val="tx1"/>
                </a:solidFill>
                <a:latin typeface="Times New Roman" charset="0"/>
                <a:ea typeface="ＭＳ Ｐゴシック" charset="0"/>
              </a:defRPr>
            </a:lvl3pPr>
            <a:lvl4pPr marL="1600200" indent="-228600" eaLnBrk="0" hangingPunct="0">
              <a:defRPr sz="2300">
                <a:solidFill>
                  <a:schemeClr val="tx1"/>
                </a:solidFill>
                <a:latin typeface="Times New Roman" charset="0"/>
                <a:ea typeface="ＭＳ Ｐゴシック" charset="0"/>
              </a:defRPr>
            </a:lvl4pPr>
            <a:lvl5pPr marL="2057400" indent="-228600" eaLnBrk="0" hangingPunct="0">
              <a:defRPr sz="23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3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3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3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300">
                <a:solidFill>
                  <a:schemeClr val="tx1"/>
                </a:solidFill>
                <a:latin typeface="Times New Roman" charset="0"/>
                <a:ea typeface="ＭＳ Ｐゴシック" charset="0"/>
              </a:defRPr>
            </a:lvl9pPr>
          </a:lstStyle>
          <a:p>
            <a:pPr eaLnBrk="1" hangingPunct="1"/>
            <a:r>
              <a:rPr lang="en-US" sz="1600" b="1" dirty="0"/>
              <a:t>Mass determination inverting </a:t>
            </a:r>
            <a:br>
              <a:rPr lang="en-US" sz="1600" b="1" dirty="0"/>
            </a:br>
            <a:r>
              <a:rPr lang="en-US" sz="1600" b="1" dirty="0"/>
              <a:t>Bethe-Bloch energy loss relation</a:t>
            </a:r>
            <a:endParaRPr lang="it-IT" sz="2000" b="1" dirty="0"/>
          </a:p>
        </p:txBody>
      </p:sp>
      <p:sp>
        <p:nvSpPr>
          <p:cNvPr id="19" name="TextBox 18"/>
          <p:cNvSpPr txBox="1"/>
          <p:nvPr/>
        </p:nvSpPr>
        <p:spPr>
          <a:xfrm>
            <a:off x="7273219" y="4458756"/>
            <a:ext cx="992579" cy="369332"/>
          </a:xfrm>
          <a:prstGeom prst="rect">
            <a:avLst/>
          </a:prstGeom>
          <a:noFill/>
        </p:spPr>
        <p:txBody>
          <a:bodyPr wrap="none" rtlCol="0">
            <a:spAutoFit/>
          </a:bodyPr>
          <a:lstStyle/>
          <a:p>
            <a:r>
              <a:rPr lang="en-US" b="1" dirty="0">
                <a:solidFill>
                  <a:srgbClr val="FF0000"/>
                </a:solidFill>
                <a:latin typeface="Symbol" charset="2"/>
                <a:cs typeface="Symbol" charset="2"/>
              </a:rPr>
              <a:t>s</a:t>
            </a:r>
            <a:r>
              <a:rPr lang="en-US" b="1" dirty="0" smtClean="0">
                <a:solidFill>
                  <a:srgbClr val="FF0000"/>
                </a:solidFill>
              </a:rPr>
              <a:t> ~ 12%</a:t>
            </a:r>
            <a:endParaRPr lang="en-US" b="1" dirty="0">
              <a:solidFill>
                <a:srgbClr val="FF0000"/>
              </a:solidFill>
            </a:endParaRPr>
          </a:p>
        </p:txBody>
      </p:sp>
    </p:spTree>
    <p:extLst>
      <p:ext uri="{BB962C8B-B14F-4D97-AF65-F5344CB8AC3E}">
        <p14:creationId xmlns:p14="http://schemas.microsoft.com/office/powerpoint/2010/main" val="147219564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Complementary approaches</a:t>
            </a:r>
            <a:endParaRPr lang="en-US" dirty="0"/>
          </a:p>
        </p:txBody>
      </p:sp>
      <p:sp>
        <p:nvSpPr>
          <p:cNvPr id="3" name="Date Placeholder 2"/>
          <p:cNvSpPr>
            <a:spLocks noGrp="1"/>
          </p:cNvSpPr>
          <p:nvPr>
            <p:ph type="dt" sz="half" idx="10"/>
          </p:nvPr>
        </p:nvSpPr>
        <p:spPr/>
        <p:txBody>
          <a:bodyPr/>
          <a:lstStyle/>
          <a:p>
            <a:r>
              <a:rPr lang="en-US" smtClean="0"/>
              <a:t>PSD9 - Aberystwyth - 12-16 September 2011</a:t>
            </a:r>
            <a:endParaRPr lang="en-US"/>
          </a:p>
        </p:txBody>
      </p:sp>
      <p:sp>
        <p:nvSpPr>
          <p:cNvPr id="4" name="Footer Placeholder 3"/>
          <p:cNvSpPr>
            <a:spLocks noGrp="1"/>
          </p:cNvSpPr>
          <p:nvPr>
            <p:ph type="ftr" sz="quarter" idx="11"/>
          </p:nvPr>
        </p:nvSpPr>
        <p:spPr/>
        <p:txBody>
          <a:bodyPr/>
          <a:lstStyle/>
          <a:p>
            <a:r>
              <a:rPr lang="en-US" b="1" dirty="0" smtClean="0"/>
              <a:t>Beniamino Di Girolamo - CERN</a:t>
            </a:r>
            <a:endParaRPr lang="en-US" b="1"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3</a:t>
            </a:fld>
            <a:endParaRPr lang="en-US"/>
          </a:p>
        </p:txBody>
      </p:sp>
      <p:grpSp>
        <p:nvGrpSpPr>
          <p:cNvPr id="6" name="Group 33"/>
          <p:cNvGrpSpPr>
            <a:grpSpLocks/>
          </p:cNvGrpSpPr>
          <p:nvPr/>
        </p:nvGrpSpPr>
        <p:grpSpPr bwMode="auto">
          <a:xfrm>
            <a:off x="228198" y="989971"/>
            <a:ext cx="8681404" cy="5332576"/>
            <a:chOff x="81" y="479"/>
            <a:chExt cx="5547" cy="3745"/>
          </a:xfrm>
        </p:grpSpPr>
        <p:sp>
          <p:nvSpPr>
            <p:cNvPr id="7" name="Text Box 4"/>
            <p:cNvSpPr txBox="1">
              <a:spLocks noChangeAspect="1" noChangeArrowheads="1"/>
            </p:cNvSpPr>
            <p:nvPr/>
          </p:nvSpPr>
          <p:spPr bwMode="auto">
            <a:xfrm>
              <a:off x="1331" y="508"/>
              <a:ext cx="199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algn="ctr" eaLnBrk="1" hangingPunct="1">
                <a:spcBef>
                  <a:spcPct val="0"/>
                </a:spcBef>
                <a:buClrTx/>
                <a:buFontTx/>
                <a:buNone/>
              </a:pPr>
              <a:r>
                <a:rPr kumimoji="0" lang="en-US" sz="1800" b="1">
                  <a:solidFill>
                    <a:srgbClr val="4F6228"/>
                  </a:solidFill>
                  <a:latin typeface="Arial " charset="0"/>
                </a:rPr>
                <a:t>ATLAS </a:t>
              </a:r>
              <a:r>
                <a:rPr kumimoji="0" lang="en-US" sz="1800" b="1">
                  <a:solidFill>
                    <a:srgbClr val="4F6228"/>
                  </a:solidFill>
                  <a:latin typeface="Arial " charset="0"/>
                  <a:sym typeface="Symbol" charset="0"/>
                </a:rPr>
                <a:t> </a:t>
              </a:r>
              <a:r>
                <a:rPr kumimoji="0" lang="en-US" sz="1400" b="1">
                  <a:solidFill>
                    <a:srgbClr val="4F6228"/>
                  </a:solidFill>
                  <a:latin typeface="Arial " charset="0"/>
                </a:rPr>
                <a:t>A Toroidal LHC ApparatuS</a:t>
              </a:r>
              <a:endParaRPr kumimoji="0" lang="en-US" sz="1800" b="1">
                <a:solidFill>
                  <a:srgbClr val="4F6228"/>
                </a:solidFill>
                <a:latin typeface="Arial " charset="0"/>
              </a:endParaRPr>
            </a:p>
          </p:txBody>
        </p:sp>
        <p:sp>
          <p:nvSpPr>
            <p:cNvPr id="8" name="Text Box 5"/>
            <p:cNvSpPr txBox="1">
              <a:spLocks noChangeAspect="1" noChangeArrowheads="1"/>
            </p:cNvSpPr>
            <p:nvPr/>
          </p:nvSpPr>
          <p:spPr bwMode="auto">
            <a:xfrm>
              <a:off x="3783" y="535"/>
              <a:ext cx="176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algn="ctr" eaLnBrk="1" hangingPunct="1">
                <a:spcBef>
                  <a:spcPct val="0"/>
                </a:spcBef>
                <a:buClrTx/>
                <a:buFontTx/>
                <a:buNone/>
              </a:pPr>
              <a:r>
                <a:rPr kumimoji="0" lang="en-US" sz="1800" b="1">
                  <a:solidFill>
                    <a:srgbClr val="FF0000"/>
                  </a:solidFill>
                  <a:latin typeface="Arial " charset="0"/>
                </a:rPr>
                <a:t>CMS </a:t>
              </a:r>
              <a:r>
                <a:rPr kumimoji="0" lang="en-US" sz="1800" b="1">
                  <a:solidFill>
                    <a:srgbClr val="000000"/>
                  </a:solidFill>
                  <a:latin typeface="Arial " charset="0"/>
                  <a:sym typeface="Symbol" charset="0"/>
                </a:rPr>
                <a:t></a:t>
              </a:r>
              <a:r>
                <a:rPr kumimoji="0" lang="en-US" sz="1400" b="1">
                  <a:solidFill>
                    <a:srgbClr val="FF0000"/>
                  </a:solidFill>
                  <a:latin typeface="Arial " charset="0"/>
                </a:rPr>
                <a:t> Compact Muon Solenoid</a:t>
              </a:r>
            </a:p>
          </p:txBody>
        </p:sp>
        <p:sp>
          <p:nvSpPr>
            <p:cNvPr id="9" name="Text Box 6"/>
            <p:cNvSpPr txBox="1">
              <a:spLocks noChangeAspect="1" noChangeArrowheads="1"/>
            </p:cNvSpPr>
            <p:nvPr/>
          </p:nvSpPr>
          <p:spPr bwMode="auto">
            <a:xfrm>
              <a:off x="127" y="1028"/>
              <a:ext cx="90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algn="ctr" eaLnBrk="1" hangingPunct="1">
                <a:spcBef>
                  <a:spcPct val="0"/>
                </a:spcBef>
                <a:buClrTx/>
                <a:buFontTx/>
                <a:buNone/>
              </a:pPr>
              <a:r>
                <a:rPr kumimoji="0" lang="en-US" sz="1800" b="1">
                  <a:solidFill>
                    <a:srgbClr val="000000"/>
                  </a:solidFill>
                  <a:latin typeface="Arial " charset="0"/>
                </a:rPr>
                <a:t>MAGNET (S)</a:t>
              </a:r>
            </a:p>
          </p:txBody>
        </p:sp>
        <p:sp>
          <p:nvSpPr>
            <p:cNvPr id="10" name="Line 7"/>
            <p:cNvSpPr>
              <a:spLocks noChangeAspect="1" noChangeShapeType="1"/>
            </p:cNvSpPr>
            <p:nvPr/>
          </p:nvSpPr>
          <p:spPr bwMode="auto">
            <a:xfrm>
              <a:off x="1089" y="479"/>
              <a:ext cx="0" cy="374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1" name="Line 8"/>
            <p:cNvSpPr>
              <a:spLocks noChangeAspect="1" noChangeShapeType="1"/>
            </p:cNvSpPr>
            <p:nvPr/>
          </p:nvSpPr>
          <p:spPr bwMode="auto">
            <a:xfrm>
              <a:off x="81" y="479"/>
              <a:ext cx="552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 name="Line 9"/>
            <p:cNvSpPr>
              <a:spLocks noChangeAspect="1" noChangeShapeType="1"/>
            </p:cNvSpPr>
            <p:nvPr/>
          </p:nvSpPr>
          <p:spPr bwMode="auto">
            <a:xfrm>
              <a:off x="99" y="824"/>
              <a:ext cx="552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 name="Line 10"/>
            <p:cNvSpPr>
              <a:spLocks noChangeAspect="1" noChangeShapeType="1"/>
            </p:cNvSpPr>
            <p:nvPr/>
          </p:nvSpPr>
          <p:spPr bwMode="auto">
            <a:xfrm>
              <a:off x="81" y="479"/>
              <a:ext cx="0" cy="374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4" name="Line 11"/>
            <p:cNvSpPr>
              <a:spLocks noChangeAspect="1" noChangeShapeType="1"/>
            </p:cNvSpPr>
            <p:nvPr/>
          </p:nvSpPr>
          <p:spPr bwMode="auto">
            <a:xfrm>
              <a:off x="3633" y="479"/>
              <a:ext cx="0" cy="374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5" name="Text Box 12"/>
            <p:cNvSpPr txBox="1">
              <a:spLocks noChangeAspect="1" noChangeArrowheads="1"/>
            </p:cNvSpPr>
            <p:nvPr/>
          </p:nvSpPr>
          <p:spPr bwMode="auto">
            <a:xfrm>
              <a:off x="1245" y="965"/>
              <a:ext cx="2129"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eaLnBrk="1" hangingPunct="1">
                <a:spcBef>
                  <a:spcPct val="0"/>
                </a:spcBef>
                <a:buClrTx/>
                <a:buFontTx/>
                <a:buNone/>
              </a:pPr>
              <a:r>
                <a:rPr kumimoji="0" lang="en-US" sz="1600" b="1">
                  <a:solidFill>
                    <a:srgbClr val="4F6228"/>
                  </a:solidFill>
                  <a:latin typeface="Arial " charset="0"/>
                </a:rPr>
                <a:t>Air-core toroids + solenoid in inner </a:t>
              </a:r>
            </a:p>
            <a:p>
              <a:pPr eaLnBrk="1" hangingPunct="1">
                <a:spcBef>
                  <a:spcPct val="0"/>
                </a:spcBef>
                <a:buClrTx/>
                <a:buFontTx/>
                <a:buNone/>
              </a:pPr>
              <a:r>
                <a:rPr kumimoji="0" lang="en-US" sz="1600" b="1">
                  <a:solidFill>
                    <a:srgbClr val="4F6228"/>
                  </a:solidFill>
                  <a:latin typeface="Arial " charset="0"/>
                </a:rPr>
                <a:t>cavity (4 magnets)</a:t>
              </a:r>
            </a:p>
            <a:p>
              <a:pPr eaLnBrk="1" hangingPunct="1">
                <a:spcBef>
                  <a:spcPct val="0"/>
                </a:spcBef>
                <a:buClrTx/>
                <a:buFontTx/>
                <a:buNone/>
              </a:pPr>
              <a:r>
                <a:rPr kumimoji="0" lang="en-US" sz="1600" b="1">
                  <a:solidFill>
                    <a:srgbClr val="4F6228"/>
                  </a:solidFill>
                  <a:latin typeface="Arial " charset="0"/>
                </a:rPr>
                <a:t>Calorimeters in field-free region</a:t>
              </a:r>
            </a:p>
          </p:txBody>
        </p:sp>
        <p:sp>
          <p:nvSpPr>
            <p:cNvPr id="16" name="Line 13"/>
            <p:cNvSpPr>
              <a:spLocks noChangeAspect="1" noChangeShapeType="1"/>
            </p:cNvSpPr>
            <p:nvPr/>
          </p:nvSpPr>
          <p:spPr bwMode="auto">
            <a:xfrm>
              <a:off x="99" y="1688"/>
              <a:ext cx="552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 name="Line 14"/>
            <p:cNvSpPr>
              <a:spLocks noChangeAspect="1" noChangeShapeType="1"/>
            </p:cNvSpPr>
            <p:nvPr/>
          </p:nvSpPr>
          <p:spPr bwMode="auto">
            <a:xfrm>
              <a:off x="5621" y="479"/>
              <a:ext cx="0" cy="374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 name="Text Box 15"/>
            <p:cNvSpPr txBox="1">
              <a:spLocks noChangeAspect="1" noChangeArrowheads="1"/>
            </p:cNvSpPr>
            <p:nvPr/>
          </p:nvSpPr>
          <p:spPr bwMode="auto">
            <a:xfrm>
              <a:off x="3792" y="965"/>
              <a:ext cx="1495"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eaLnBrk="1" hangingPunct="1">
                <a:spcBef>
                  <a:spcPct val="0"/>
                </a:spcBef>
                <a:buClrTx/>
                <a:buFontTx/>
                <a:buNone/>
              </a:pPr>
              <a:r>
                <a:rPr kumimoji="0" lang="en-US" sz="1600" b="1">
                  <a:solidFill>
                    <a:srgbClr val="FF0000"/>
                  </a:solidFill>
                  <a:latin typeface="Arial " charset="0"/>
                </a:rPr>
                <a:t>Solenoid</a:t>
              </a:r>
            </a:p>
            <a:p>
              <a:pPr eaLnBrk="1" hangingPunct="1">
                <a:spcBef>
                  <a:spcPct val="0"/>
                </a:spcBef>
                <a:buClrTx/>
                <a:buFontTx/>
                <a:buNone/>
              </a:pPr>
              <a:r>
                <a:rPr kumimoji="0" lang="en-US" sz="1600" b="1">
                  <a:solidFill>
                    <a:srgbClr val="FF0000"/>
                  </a:solidFill>
                  <a:latin typeface="Arial " charset="0"/>
                </a:rPr>
                <a:t>Only 1 magnet </a:t>
              </a:r>
            </a:p>
            <a:p>
              <a:pPr eaLnBrk="1" hangingPunct="1">
                <a:spcBef>
                  <a:spcPct val="0"/>
                </a:spcBef>
                <a:buClrTx/>
                <a:buFontTx/>
                <a:buNone/>
              </a:pPr>
              <a:r>
                <a:rPr kumimoji="0" lang="en-US" sz="1600" b="1">
                  <a:solidFill>
                    <a:srgbClr val="FF0000"/>
                  </a:solidFill>
                  <a:latin typeface="Arial " charset="0"/>
                </a:rPr>
                <a:t>Calorimeters inside field</a:t>
              </a:r>
            </a:p>
          </p:txBody>
        </p:sp>
        <p:sp>
          <p:nvSpPr>
            <p:cNvPr id="19" name="Text Box 16"/>
            <p:cNvSpPr txBox="1">
              <a:spLocks noChangeAspect="1" noChangeArrowheads="1"/>
            </p:cNvSpPr>
            <p:nvPr/>
          </p:nvSpPr>
          <p:spPr bwMode="auto">
            <a:xfrm>
              <a:off x="175" y="1935"/>
              <a:ext cx="764"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algn="ctr" eaLnBrk="1" hangingPunct="1">
                <a:spcBef>
                  <a:spcPct val="0"/>
                </a:spcBef>
                <a:buClrTx/>
                <a:buFontTx/>
                <a:buNone/>
              </a:pPr>
              <a:r>
                <a:rPr kumimoji="0" lang="en-US" sz="1800" b="1">
                  <a:solidFill>
                    <a:srgbClr val="000000"/>
                  </a:solidFill>
                  <a:latin typeface="Arial " charset="0"/>
                </a:rPr>
                <a:t>TRACKER</a:t>
              </a:r>
            </a:p>
          </p:txBody>
        </p:sp>
        <p:sp>
          <p:nvSpPr>
            <p:cNvPr id="20" name="Text Box 17"/>
            <p:cNvSpPr txBox="1">
              <a:spLocks noChangeAspect="1" noChangeArrowheads="1"/>
            </p:cNvSpPr>
            <p:nvPr/>
          </p:nvSpPr>
          <p:spPr bwMode="auto">
            <a:xfrm>
              <a:off x="1251" y="1769"/>
              <a:ext cx="1726" cy="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eaLnBrk="1" hangingPunct="1">
                <a:spcBef>
                  <a:spcPct val="0"/>
                </a:spcBef>
                <a:buClrTx/>
                <a:buFontTx/>
                <a:buNone/>
              </a:pPr>
              <a:r>
                <a:rPr kumimoji="0" lang="en-US" sz="1600" b="1" dirty="0">
                  <a:solidFill>
                    <a:srgbClr val="4F6228"/>
                  </a:solidFill>
                  <a:latin typeface="Arial " charset="0"/>
                </a:rPr>
                <a:t>Si pixels+ strips</a:t>
              </a:r>
            </a:p>
            <a:p>
              <a:pPr eaLnBrk="1" hangingPunct="1">
                <a:spcBef>
                  <a:spcPct val="0"/>
                </a:spcBef>
                <a:buClrTx/>
                <a:buFontTx/>
                <a:buNone/>
              </a:pPr>
              <a:r>
                <a:rPr kumimoji="0" lang="en-US" sz="1600" b="1" dirty="0">
                  <a:solidFill>
                    <a:srgbClr val="4F6228"/>
                  </a:solidFill>
                  <a:latin typeface="Arial " charset="0"/>
                </a:rPr>
                <a:t>TRT </a:t>
              </a:r>
              <a:r>
                <a:rPr kumimoji="0" lang="en-US" sz="1600" b="1" dirty="0">
                  <a:solidFill>
                    <a:srgbClr val="4F6228"/>
                  </a:solidFill>
                  <a:latin typeface="Arial " charset="0"/>
                  <a:sym typeface="Symbol" charset="0"/>
                </a:rPr>
                <a:t> particle identification</a:t>
              </a:r>
            </a:p>
            <a:p>
              <a:pPr eaLnBrk="1" hangingPunct="1">
                <a:spcBef>
                  <a:spcPct val="0"/>
                </a:spcBef>
                <a:buClrTx/>
                <a:buFontTx/>
                <a:buNone/>
              </a:pPr>
              <a:r>
                <a:rPr kumimoji="0" lang="en-US" sz="1600" b="1" dirty="0">
                  <a:solidFill>
                    <a:srgbClr val="4F6228"/>
                  </a:solidFill>
                  <a:latin typeface="Arial " charset="0"/>
                  <a:sym typeface="Symbol" charset="0"/>
                </a:rPr>
                <a:t>B=2T</a:t>
              </a:r>
            </a:p>
            <a:p>
              <a:pPr eaLnBrk="1" hangingPunct="1">
                <a:spcBef>
                  <a:spcPct val="0"/>
                </a:spcBef>
                <a:buClrTx/>
                <a:buFontTx/>
                <a:buNone/>
              </a:pPr>
              <a:r>
                <a:rPr kumimoji="0" lang="en-US" sz="1600" b="1" dirty="0">
                  <a:solidFill>
                    <a:srgbClr val="4F6228"/>
                  </a:solidFill>
                  <a:latin typeface="Symbol" charset="0"/>
                  <a:sym typeface="Symbol" charset="0"/>
                </a:rPr>
                <a:t>s</a:t>
              </a:r>
              <a:r>
                <a:rPr kumimoji="0" lang="en-US" sz="1600" b="1" dirty="0">
                  <a:solidFill>
                    <a:srgbClr val="4F6228"/>
                  </a:solidFill>
                  <a:latin typeface="Arial " charset="0"/>
                  <a:sym typeface="Symbol" charset="0"/>
                </a:rPr>
                <a:t>/</a:t>
              </a:r>
              <a:r>
                <a:rPr kumimoji="0" lang="en-US" sz="1600" b="1" dirty="0" err="1">
                  <a:solidFill>
                    <a:srgbClr val="4F6228"/>
                  </a:solidFill>
                  <a:latin typeface="Arial " charset="0"/>
                  <a:sym typeface="Symbol" charset="0"/>
                </a:rPr>
                <a:t>p</a:t>
              </a:r>
              <a:r>
                <a:rPr kumimoji="0" lang="en-US" sz="1600" b="1" baseline="-25000" dirty="0" err="1">
                  <a:solidFill>
                    <a:srgbClr val="4F6228"/>
                  </a:solidFill>
                  <a:latin typeface="Arial " charset="0"/>
                  <a:sym typeface="Symbol" charset="0"/>
                </a:rPr>
                <a:t>T</a:t>
              </a:r>
              <a:r>
                <a:rPr kumimoji="0" lang="en-US" sz="1600" b="1" dirty="0">
                  <a:solidFill>
                    <a:srgbClr val="4F6228"/>
                  </a:solidFill>
                  <a:latin typeface="Arial " charset="0"/>
                  <a:sym typeface="Symbol" charset="0"/>
                </a:rPr>
                <a:t> ~ 3.8x10</a:t>
              </a:r>
              <a:r>
                <a:rPr kumimoji="0" lang="en-US" sz="1600" b="1" baseline="30000" dirty="0">
                  <a:solidFill>
                    <a:srgbClr val="4F6228"/>
                  </a:solidFill>
                  <a:latin typeface="Arial " charset="0"/>
                  <a:sym typeface="Symbol" charset="0"/>
                </a:rPr>
                <a:t>-4</a:t>
              </a:r>
              <a:r>
                <a:rPr kumimoji="0" lang="en-US" sz="1600" b="1" dirty="0">
                  <a:solidFill>
                    <a:srgbClr val="4F6228"/>
                  </a:solidFill>
                  <a:latin typeface="Arial " charset="0"/>
                  <a:sym typeface="Symbol" charset="0"/>
                </a:rPr>
                <a:t> </a:t>
              </a:r>
              <a:r>
                <a:rPr kumimoji="0" lang="en-US" sz="1600" b="1" dirty="0" err="1">
                  <a:solidFill>
                    <a:srgbClr val="4F6228"/>
                  </a:solidFill>
                  <a:latin typeface="Arial " charset="0"/>
                  <a:sym typeface="Symbol" charset="0"/>
                </a:rPr>
                <a:t>p</a:t>
              </a:r>
              <a:r>
                <a:rPr kumimoji="0" lang="en-US" sz="1600" b="1" baseline="-25000" dirty="0" err="1">
                  <a:solidFill>
                    <a:srgbClr val="4F6228"/>
                  </a:solidFill>
                  <a:latin typeface="Arial " charset="0"/>
                  <a:sym typeface="Symbol" charset="0"/>
                </a:rPr>
                <a:t>T</a:t>
              </a:r>
              <a:r>
                <a:rPr kumimoji="0" lang="en-US" sz="1600" b="1" baseline="-25000" dirty="0">
                  <a:solidFill>
                    <a:srgbClr val="4F6228"/>
                  </a:solidFill>
                  <a:latin typeface="Arial " charset="0"/>
                  <a:sym typeface="Symbol" charset="0"/>
                </a:rPr>
                <a:t> </a:t>
              </a:r>
              <a:r>
                <a:rPr kumimoji="0" lang="en-US" sz="1600" b="1" dirty="0">
                  <a:solidFill>
                    <a:srgbClr val="4F6228"/>
                  </a:solidFill>
                  <a:latin typeface="Arial " charset="0"/>
                  <a:sym typeface="Symbol" charset="0"/>
                </a:rPr>
                <a:t> 0.015</a:t>
              </a:r>
            </a:p>
          </p:txBody>
        </p:sp>
        <p:sp>
          <p:nvSpPr>
            <p:cNvPr id="21" name="Rectangle 18"/>
            <p:cNvSpPr>
              <a:spLocks noChangeAspect="1" noChangeArrowheads="1"/>
            </p:cNvSpPr>
            <p:nvPr/>
          </p:nvSpPr>
          <p:spPr bwMode="auto">
            <a:xfrm>
              <a:off x="3797" y="1769"/>
              <a:ext cx="1506" cy="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p>
              <a:pPr eaLnBrk="1" hangingPunct="1">
                <a:spcBef>
                  <a:spcPct val="0"/>
                </a:spcBef>
                <a:buClrTx/>
                <a:buFontTx/>
                <a:buNone/>
              </a:pPr>
              <a:r>
                <a:rPr kumimoji="0" lang="en-US" sz="1600" b="1">
                  <a:solidFill>
                    <a:srgbClr val="FF0000"/>
                  </a:solidFill>
                  <a:latin typeface="Arial " charset="0"/>
                </a:rPr>
                <a:t>Si pixels + strips</a:t>
              </a:r>
            </a:p>
            <a:p>
              <a:pPr eaLnBrk="1" hangingPunct="1">
                <a:spcBef>
                  <a:spcPct val="0"/>
                </a:spcBef>
                <a:buClrTx/>
                <a:buFontTx/>
                <a:buNone/>
              </a:pPr>
              <a:r>
                <a:rPr kumimoji="0" lang="en-US" sz="1600" b="1">
                  <a:solidFill>
                    <a:srgbClr val="FF0000"/>
                  </a:solidFill>
                  <a:latin typeface="Arial " charset="0"/>
                  <a:sym typeface="Symbol" charset="0"/>
                </a:rPr>
                <a:t>No particle identification</a:t>
              </a:r>
            </a:p>
            <a:p>
              <a:pPr eaLnBrk="1" hangingPunct="1">
                <a:spcBef>
                  <a:spcPct val="0"/>
                </a:spcBef>
                <a:buClrTx/>
                <a:buFontTx/>
                <a:buNone/>
              </a:pPr>
              <a:r>
                <a:rPr kumimoji="0" lang="en-US" sz="1600" b="1">
                  <a:solidFill>
                    <a:srgbClr val="FF0000"/>
                  </a:solidFill>
                  <a:latin typeface="Arial " charset="0"/>
                  <a:sym typeface="Symbol" charset="0"/>
                </a:rPr>
                <a:t>B=4T  </a:t>
              </a:r>
            </a:p>
            <a:p>
              <a:pPr eaLnBrk="1" hangingPunct="1">
                <a:spcBef>
                  <a:spcPct val="0"/>
                </a:spcBef>
                <a:buClrTx/>
                <a:buFontTx/>
                <a:buNone/>
              </a:pPr>
              <a:r>
                <a:rPr kumimoji="0" lang="en-US" sz="1600" b="1">
                  <a:solidFill>
                    <a:srgbClr val="FF0000"/>
                  </a:solidFill>
                  <a:latin typeface="Symbol" charset="0"/>
                  <a:sym typeface="Symbol" charset="0"/>
                </a:rPr>
                <a:t>s</a:t>
              </a:r>
              <a:r>
                <a:rPr kumimoji="0" lang="en-US" sz="1600" b="1">
                  <a:solidFill>
                    <a:srgbClr val="FF0000"/>
                  </a:solidFill>
                  <a:latin typeface="Arial " charset="0"/>
                  <a:sym typeface="Symbol" charset="0"/>
                </a:rPr>
                <a:t>/p</a:t>
              </a:r>
              <a:r>
                <a:rPr kumimoji="0" lang="en-US" sz="1600" b="1" baseline="-25000">
                  <a:solidFill>
                    <a:srgbClr val="FF0000"/>
                  </a:solidFill>
                  <a:latin typeface="Arial " charset="0"/>
                  <a:sym typeface="Symbol" charset="0"/>
                </a:rPr>
                <a:t>T</a:t>
              </a:r>
              <a:r>
                <a:rPr kumimoji="0" lang="en-US" sz="1600" b="1">
                  <a:solidFill>
                    <a:srgbClr val="FF0000"/>
                  </a:solidFill>
                  <a:latin typeface="Arial " charset="0"/>
                  <a:sym typeface="Symbol" charset="0"/>
                </a:rPr>
                <a:t> ~ 1.5x10</a:t>
              </a:r>
              <a:r>
                <a:rPr kumimoji="0" lang="en-US" sz="1600" b="1" baseline="30000">
                  <a:solidFill>
                    <a:srgbClr val="FF0000"/>
                  </a:solidFill>
                  <a:latin typeface="Arial " charset="0"/>
                  <a:sym typeface="Symbol" charset="0"/>
                </a:rPr>
                <a:t>-4</a:t>
              </a:r>
              <a:r>
                <a:rPr kumimoji="0" lang="en-US" sz="1600" b="1">
                  <a:solidFill>
                    <a:srgbClr val="FF0000"/>
                  </a:solidFill>
                  <a:latin typeface="Arial " charset="0"/>
                  <a:sym typeface="Symbol" charset="0"/>
                </a:rPr>
                <a:t> p</a:t>
              </a:r>
              <a:r>
                <a:rPr kumimoji="0" lang="en-US" sz="1600" b="1" baseline="-25000">
                  <a:solidFill>
                    <a:srgbClr val="FF0000"/>
                  </a:solidFill>
                  <a:latin typeface="Arial " charset="0"/>
                  <a:sym typeface="Symbol" charset="0"/>
                </a:rPr>
                <a:t>T </a:t>
              </a:r>
              <a:r>
                <a:rPr kumimoji="0" lang="en-US" sz="1600" b="1">
                  <a:solidFill>
                    <a:srgbClr val="FF0000"/>
                  </a:solidFill>
                  <a:latin typeface="Arial " charset="0"/>
                  <a:sym typeface="Symbol" charset="0"/>
                </a:rPr>
                <a:t> 0.005</a:t>
              </a:r>
              <a:endParaRPr kumimoji="0" lang="en-US" sz="1600" b="1">
                <a:solidFill>
                  <a:srgbClr val="000000"/>
                </a:solidFill>
                <a:latin typeface="Arial " charset="0"/>
                <a:sym typeface="Symbol" charset="0"/>
              </a:endParaRPr>
            </a:p>
          </p:txBody>
        </p:sp>
        <p:sp>
          <p:nvSpPr>
            <p:cNvPr id="22" name="Line 19"/>
            <p:cNvSpPr>
              <a:spLocks noChangeAspect="1" noChangeShapeType="1"/>
            </p:cNvSpPr>
            <p:nvPr/>
          </p:nvSpPr>
          <p:spPr bwMode="auto">
            <a:xfrm>
              <a:off x="99" y="2508"/>
              <a:ext cx="552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3" name="Text Box 20"/>
            <p:cNvSpPr txBox="1">
              <a:spLocks noChangeAspect="1" noChangeArrowheads="1"/>
            </p:cNvSpPr>
            <p:nvPr/>
          </p:nvSpPr>
          <p:spPr bwMode="auto">
            <a:xfrm>
              <a:off x="172" y="2626"/>
              <a:ext cx="72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algn="ctr" eaLnBrk="1" hangingPunct="1">
                <a:spcBef>
                  <a:spcPct val="0"/>
                </a:spcBef>
                <a:buClrTx/>
                <a:buFontTx/>
                <a:buNone/>
              </a:pPr>
              <a:r>
                <a:rPr kumimoji="0" lang="en-US" sz="1800" b="1">
                  <a:solidFill>
                    <a:srgbClr val="000000"/>
                  </a:solidFill>
                  <a:latin typeface="Arial " charset="0"/>
                </a:rPr>
                <a:t>EM CALO</a:t>
              </a:r>
            </a:p>
          </p:txBody>
        </p:sp>
        <p:sp>
          <p:nvSpPr>
            <p:cNvPr id="24" name="Text Box 21"/>
            <p:cNvSpPr txBox="1">
              <a:spLocks noChangeAspect="1" noChangeArrowheads="1"/>
            </p:cNvSpPr>
            <p:nvPr/>
          </p:nvSpPr>
          <p:spPr bwMode="auto">
            <a:xfrm>
              <a:off x="1298" y="2549"/>
              <a:ext cx="1593"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eaLnBrk="1" hangingPunct="1">
                <a:spcBef>
                  <a:spcPct val="0"/>
                </a:spcBef>
                <a:buClrTx/>
                <a:buFontTx/>
                <a:buNone/>
              </a:pPr>
              <a:r>
                <a:rPr kumimoji="0" lang="en-US" sz="1600" b="1">
                  <a:solidFill>
                    <a:srgbClr val="4F6228"/>
                  </a:solidFill>
                  <a:latin typeface="Arial " charset="0"/>
                </a:rPr>
                <a:t>Pb-liquid argon</a:t>
              </a:r>
            </a:p>
            <a:p>
              <a:pPr eaLnBrk="1" hangingPunct="1">
                <a:spcBef>
                  <a:spcPct val="0"/>
                </a:spcBef>
                <a:buClrTx/>
                <a:buFontTx/>
                <a:buNone/>
              </a:pPr>
              <a:r>
                <a:rPr kumimoji="0" lang="en-US" sz="1600" b="1">
                  <a:solidFill>
                    <a:srgbClr val="4F6228"/>
                  </a:solidFill>
                  <a:latin typeface="Symbol" charset="0"/>
                </a:rPr>
                <a:t>s</a:t>
              </a:r>
              <a:r>
                <a:rPr kumimoji="0" lang="en-US" sz="1600" b="1">
                  <a:solidFill>
                    <a:srgbClr val="4F6228"/>
                  </a:solidFill>
                  <a:latin typeface="Arial " charset="0"/>
                </a:rPr>
                <a:t>/E ~ 10%/</a:t>
              </a:r>
              <a:r>
                <a:rPr kumimoji="0" lang="en-US" sz="1600" b="1">
                  <a:solidFill>
                    <a:srgbClr val="4F6228"/>
                  </a:solidFill>
                  <a:latin typeface="Arial " charset="0"/>
                  <a:sym typeface="Symbol" charset="0"/>
                </a:rPr>
                <a:t>E      uniform</a:t>
              </a:r>
            </a:p>
            <a:p>
              <a:pPr eaLnBrk="1" hangingPunct="1">
                <a:spcBef>
                  <a:spcPct val="0"/>
                </a:spcBef>
                <a:buClrTx/>
                <a:buFontTx/>
                <a:buNone/>
              </a:pPr>
              <a:r>
                <a:rPr kumimoji="0" lang="en-US" sz="1600" b="1">
                  <a:solidFill>
                    <a:srgbClr val="4F6228"/>
                  </a:solidFill>
                  <a:latin typeface="Arial " charset="0"/>
                </a:rPr>
                <a:t>longitudinal segmentation</a:t>
              </a:r>
            </a:p>
          </p:txBody>
        </p:sp>
        <p:sp>
          <p:nvSpPr>
            <p:cNvPr id="25" name="Rectangle 22"/>
            <p:cNvSpPr>
              <a:spLocks noChangeAspect="1" noChangeArrowheads="1"/>
            </p:cNvSpPr>
            <p:nvPr/>
          </p:nvSpPr>
          <p:spPr bwMode="auto">
            <a:xfrm>
              <a:off x="3827" y="2549"/>
              <a:ext cx="1342"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p>
              <a:pPr eaLnBrk="1" hangingPunct="1">
                <a:spcBef>
                  <a:spcPct val="0"/>
                </a:spcBef>
                <a:buClrTx/>
                <a:buFontTx/>
                <a:buNone/>
              </a:pPr>
              <a:r>
                <a:rPr kumimoji="0" lang="en-US" sz="1600" b="1">
                  <a:solidFill>
                    <a:srgbClr val="FF0000"/>
                  </a:solidFill>
                  <a:latin typeface="Arial " charset="0"/>
                </a:rPr>
                <a:t>PbWO</a:t>
              </a:r>
              <a:r>
                <a:rPr kumimoji="0" lang="en-US" sz="1600" b="1" baseline="-25000">
                  <a:solidFill>
                    <a:srgbClr val="FF0000"/>
                  </a:solidFill>
                  <a:latin typeface="Arial " charset="0"/>
                </a:rPr>
                <a:t>4</a:t>
              </a:r>
              <a:r>
                <a:rPr kumimoji="0" lang="en-US" sz="1600" b="1">
                  <a:solidFill>
                    <a:srgbClr val="FF0000"/>
                  </a:solidFill>
                  <a:latin typeface="Arial " charset="0"/>
                </a:rPr>
                <a:t> crystals </a:t>
              </a:r>
            </a:p>
            <a:p>
              <a:pPr eaLnBrk="1" hangingPunct="1">
                <a:spcBef>
                  <a:spcPct val="0"/>
                </a:spcBef>
                <a:buClrTx/>
                <a:buFontTx/>
                <a:buNone/>
              </a:pPr>
              <a:r>
                <a:rPr kumimoji="0" lang="en-US" sz="1600" b="1">
                  <a:solidFill>
                    <a:srgbClr val="FF0000"/>
                  </a:solidFill>
                  <a:latin typeface="Symbol" charset="0"/>
                </a:rPr>
                <a:t>s</a:t>
              </a:r>
              <a:r>
                <a:rPr kumimoji="0" lang="en-US" sz="1600" b="1">
                  <a:solidFill>
                    <a:srgbClr val="FF0000"/>
                  </a:solidFill>
                  <a:latin typeface="Arial " charset="0"/>
                </a:rPr>
                <a:t>/E ~ 2-5%/</a:t>
              </a:r>
              <a:r>
                <a:rPr kumimoji="0" lang="en-US" sz="1600" b="1">
                  <a:solidFill>
                    <a:srgbClr val="FF0000"/>
                  </a:solidFill>
                  <a:latin typeface="Arial " charset="0"/>
                  <a:sym typeface="Symbol" charset="0"/>
                </a:rPr>
                <a:t>E</a:t>
              </a:r>
              <a:endParaRPr kumimoji="0" lang="en-US" sz="1600" b="1">
                <a:solidFill>
                  <a:srgbClr val="FF0000"/>
                </a:solidFill>
                <a:latin typeface="Arial " charset="0"/>
              </a:endParaRPr>
            </a:p>
            <a:p>
              <a:pPr eaLnBrk="1" hangingPunct="1">
                <a:spcBef>
                  <a:spcPct val="0"/>
                </a:spcBef>
                <a:buClrTx/>
                <a:buFontTx/>
                <a:buNone/>
              </a:pPr>
              <a:r>
                <a:rPr kumimoji="0" lang="en-US" sz="1600" b="1">
                  <a:solidFill>
                    <a:srgbClr val="FF0000"/>
                  </a:solidFill>
                  <a:latin typeface="Arial " charset="0"/>
                </a:rPr>
                <a:t>no longitudinal segm.</a:t>
              </a:r>
              <a:endParaRPr kumimoji="0" lang="en-US" sz="1600" b="1">
                <a:solidFill>
                  <a:srgbClr val="FF0000"/>
                </a:solidFill>
                <a:latin typeface="Arial " charset="0"/>
                <a:sym typeface="Symbol" charset="0"/>
              </a:endParaRPr>
            </a:p>
          </p:txBody>
        </p:sp>
        <p:sp>
          <p:nvSpPr>
            <p:cNvPr id="26" name="Line 23"/>
            <p:cNvSpPr>
              <a:spLocks noChangeAspect="1" noChangeShapeType="1"/>
            </p:cNvSpPr>
            <p:nvPr/>
          </p:nvSpPr>
          <p:spPr bwMode="auto">
            <a:xfrm>
              <a:off x="99" y="3113"/>
              <a:ext cx="552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 name="Text Box 24"/>
            <p:cNvSpPr txBox="1">
              <a:spLocks noChangeAspect="1" noChangeArrowheads="1"/>
            </p:cNvSpPr>
            <p:nvPr/>
          </p:nvSpPr>
          <p:spPr bwMode="auto">
            <a:xfrm>
              <a:off x="256" y="3839"/>
              <a:ext cx="55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algn="ctr" eaLnBrk="1" hangingPunct="1">
                <a:spcBef>
                  <a:spcPct val="0"/>
                </a:spcBef>
                <a:buClrTx/>
                <a:buFontTx/>
                <a:buNone/>
              </a:pPr>
              <a:r>
                <a:rPr kumimoji="0" lang="en-US" sz="1800" b="1">
                  <a:solidFill>
                    <a:srgbClr val="000000"/>
                  </a:solidFill>
                  <a:latin typeface="Arial " charset="0"/>
                </a:rPr>
                <a:t>MUON </a:t>
              </a:r>
            </a:p>
          </p:txBody>
        </p:sp>
        <p:sp>
          <p:nvSpPr>
            <p:cNvPr id="28" name="Line 25"/>
            <p:cNvSpPr>
              <a:spLocks noChangeAspect="1" noChangeShapeType="1"/>
            </p:cNvSpPr>
            <p:nvPr/>
          </p:nvSpPr>
          <p:spPr bwMode="auto">
            <a:xfrm>
              <a:off x="81" y="4223"/>
              <a:ext cx="552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9" name="Text Box 26"/>
            <p:cNvSpPr txBox="1">
              <a:spLocks noChangeAspect="1" noChangeArrowheads="1"/>
            </p:cNvSpPr>
            <p:nvPr/>
          </p:nvSpPr>
          <p:spPr bwMode="auto">
            <a:xfrm>
              <a:off x="1152" y="3792"/>
              <a:ext cx="2272"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eaLnBrk="1" hangingPunct="1">
                <a:spcBef>
                  <a:spcPct val="0"/>
                </a:spcBef>
                <a:buClrTx/>
                <a:buFontTx/>
                <a:buNone/>
              </a:pPr>
              <a:r>
                <a:rPr kumimoji="0" lang="en-US" sz="1600" b="1">
                  <a:solidFill>
                    <a:srgbClr val="4F6228"/>
                  </a:solidFill>
                  <a:latin typeface="Arial " charset="0"/>
                </a:rPr>
                <a:t>Air </a:t>
              </a:r>
              <a:r>
                <a:rPr kumimoji="0" lang="en-US" sz="1600" b="1">
                  <a:solidFill>
                    <a:srgbClr val="4F6228"/>
                  </a:solidFill>
                  <a:latin typeface="Arial " charset="0"/>
                  <a:sym typeface="Symbol" charset="0"/>
                </a:rPr>
                <a:t></a:t>
              </a:r>
              <a:r>
                <a:rPr kumimoji="0" lang="en-US" sz="1600" b="1">
                  <a:solidFill>
                    <a:srgbClr val="4F6228"/>
                  </a:solidFill>
                  <a:latin typeface="Arial " charset="0"/>
                </a:rPr>
                <a:t>  </a:t>
              </a:r>
              <a:r>
                <a:rPr kumimoji="0" lang="en-US" sz="1600" b="1">
                  <a:solidFill>
                    <a:srgbClr val="4F6228"/>
                  </a:solidFill>
                  <a:latin typeface="Symbol" charset="0"/>
                </a:rPr>
                <a:t>s</a:t>
              </a:r>
              <a:r>
                <a:rPr kumimoji="0" lang="en-US" sz="1600" b="1">
                  <a:solidFill>
                    <a:srgbClr val="4F6228"/>
                  </a:solidFill>
                  <a:latin typeface="Arial " charset="0"/>
                </a:rPr>
                <a:t>/p</a:t>
              </a:r>
              <a:r>
                <a:rPr kumimoji="0" lang="en-US" sz="1600" b="1" baseline="-25000">
                  <a:solidFill>
                    <a:srgbClr val="4F6228"/>
                  </a:solidFill>
                  <a:latin typeface="Arial " charset="0"/>
                </a:rPr>
                <a:t>T</a:t>
              </a:r>
              <a:r>
                <a:rPr kumimoji="0" lang="en-US" sz="1600" b="1">
                  <a:solidFill>
                    <a:srgbClr val="4F6228"/>
                  </a:solidFill>
                  <a:latin typeface="Arial " charset="0"/>
                </a:rPr>
                <a:t> ~ 10 % at 1 TeV standalone</a:t>
              </a:r>
            </a:p>
            <a:p>
              <a:pPr eaLnBrk="1" hangingPunct="1">
                <a:spcBef>
                  <a:spcPct val="0"/>
                </a:spcBef>
                <a:buClrTx/>
                <a:buFontTx/>
                <a:buNone/>
              </a:pPr>
              <a:r>
                <a:rPr kumimoji="0" lang="en-US" sz="1600" b="1">
                  <a:solidFill>
                    <a:srgbClr val="4F6228"/>
                  </a:solidFill>
                  <a:latin typeface="Arial " charset="0"/>
                </a:rPr>
                <a:t>(~ 7% combined with tracker)</a:t>
              </a:r>
            </a:p>
          </p:txBody>
        </p:sp>
        <p:sp>
          <p:nvSpPr>
            <p:cNvPr id="30" name="Rectangle 27"/>
            <p:cNvSpPr>
              <a:spLocks noChangeAspect="1" noChangeArrowheads="1"/>
            </p:cNvSpPr>
            <p:nvPr/>
          </p:nvSpPr>
          <p:spPr bwMode="auto">
            <a:xfrm>
              <a:off x="3742" y="3771"/>
              <a:ext cx="1727"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p>
              <a:pPr eaLnBrk="1" hangingPunct="1">
                <a:spcBef>
                  <a:spcPct val="0"/>
                </a:spcBef>
                <a:buClrTx/>
                <a:buFontTx/>
                <a:buNone/>
              </a:pPr>
              <a:r>
                <a:rPr kumimoji="0" lang="en-US" sz="1600" b="1">
                  <a:solidFill>
                    <a:srgbClr val="FF0000"/>
                  </a:solidFill>
                  <a:latin typeface="Arial " charset="0"/>
                </a:rPr>
                <a:t>Fe </a:t>
              </a:r>
              <a:r>
                <a:rPr kumimoji="0" lang="en-US" sz="1600" b="1">
                  <a:solidFill>
                    <a:srgbClr val="FF0000"/>
                  </a:solidFill>
                  <a:latin typeface="Arial " charset="0"/>
                  <a:sym typeface="Symbol" charset="0"/>
                </a:rPr>
                <a:t></a:t>
              </a:r>
              <a:r>
                <a:rPr kumimoji="0" lang="en-US" sz="1600" b="1">
                  <a:solidFill>
                    <a:srgbClr val="FF0000"/>
                  </a:solidFill>
                  <a:latin typeface="Arial " charset="0"/>
                </a:rPr>
                <a:t> </a:t>
              </a:r>
              <a:r>
                <a:rPr kumimoji="0" lang="en-US" sz="1600" b="1">
                  <a:solidFill>
                    <a:srgbClr val="FF0000"/>
                  </a:solidFill>
                  <a:latin typeface="Symbol" charset="0"/>
                </a:rPr>
                <a:t>s</a:t>
              </a:r>
              <a:r>
                <a:rPr kumimoji="0" lang="en-US" sz="1600" b="1">
                  <a:solidFill>
                    <a:srgbClr val="FF0000"/>
                  </a:solidFill>
                  <a:latin typeface="Arial " charset="0"/>
                </a:rPr>
                <a:t>/p</a:t>
              </a:r>
              <a:r>
                <a:rPr kumimoji="0" lang="en-US" sz="1600" b="1" baseline="-25000">
                  <a:solidFill>
                    <a:srgbClr val="FF0000"/>
                  </a:solidFill>
                  <a:latin typeface="Arial " charset="0"/>
                </a:rPr>
                <a:t>T</a:t>
              </a:r>
              <a:r>
                <a:rPr kumimoji="0" lang="en-US" sz="1600" b="1">
                  <a:solidFill>
                    <a:srgbClr val="FF0000"/>
                  </a:solidFill>
                  <a:latin typeface="Arial " charset="0"/>
                </a:rPr>
                <a:t> ~ 15-30% at 1 TeV</a:t>
              </a:r>
            </a:p>
            <a:p>
              <a:pPr eaLnBrk="1" hangingPunct="1">
                <a:spcBef>
                  <a:spcPct val="0"/>
                </a:spcBef>
                <a:buClrTx/>
                <a:buFontTx/>
                <a:buNone/>
              </a:pPr>
              <a:r>
                <a:rPr kumimoji="0" lang="en-US" sz="1600" b="1">
                  <a:solidFill>
                    <a:srgbClr val="FF0000"/>
                  </a:solidFill>
                  <a:latin typeface="Arial " charset="0"/>
                </a:rPr>
                <a:t>standalone (5% with tracker)</a:t>
              </a:r>
            </a:p>
          </p:txBody>
        </p:sp>
        <p:sp>
          <p:nvSpPr>
            <p:cNvPr id="31" name="Line 28"/>
            <p:cNvSpPr>
              <a:spLocks noChangeShapeType="1"/>
            </p:cNvSpPr>
            <p:nvPr/>
          </p:nvSpPr>
          <p:spPr bwMode="auto">
            <a:xfrm>
              <a:off x="82" y="3695"/>
              <a:ext cx="5529"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2" name="Rectangle 29"/>
            <p:cNvSpPr>
              <a:spLocks noChangeArrowheads="1"/>
            </p:cNvSpPr>
            <p:nvPr/>
          </p:nvSpPr>
          <p:spPr bwMode="auto">
            <a:xfrm>
              <a:off x="119" y="3215"/>
              <a:ext cx="81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p>
              <a:pPr algn="ctr" eaLnBrk="1" hangingPunct="1">
                <a:spcBef>
                  <a:spcPct val="0"/>
                </a:spcBef>
                <a:buClrTx/>
                <a:buFontTx/>
                <a:buNone/>
              </a:pPr>
              <a:r>
                <a:rPr kumimoji="0" lang="en-US" sz="1800" b="1">
                  <a:solidFill>
                    <a:srgbClr val="000000"/>
                  </a:solidFill>
                  <a:latin typeface="Arial " charset="0"/>
                </a:rPr>
                <a:t>HAD CALO</a:t>
              </a:r>
            </a:p>
          </p:txBody>
        </p:sp>
        <p:sp>
          <p:nvSpPr>
            <p:cNvPr id="33" name="Text Box 30"/>
            <p:cNvSpPr txBox="1">
              <a:spLocks noChangeArrowheads="1"/>
            </p:cNvSpPr>
            <p:nvPr/>
          </p:nvSpPr>
          <p:spPr bwMode="auto">
            <a:xfrm>
              <a:off x="1296" y="3232"/>
              <a:ext cx="2026"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a:defRPr kumimoji="1" sz="2000">
                  <a:solidFill>
                    <a:schemeClr val="tx1"/>
                  </a:solidFill>
                  <a:latin typeface="Comic Sans MS" charset="0"/>
                  <a:ea typeface="ＭＳ Ｐゴシック" charset="0"/>
                </a:defRPr>
              </a:lvl1pPr>
              <a:lvl2pPr marL="742950" indent="-285750">
                <a:defRPr kumimoji="1" sz="2000">
                  <a:solidFill>
                    <a:schemeClr val="tx1"/>
                  </a:solidFill>
                  <a:latin typeface="Comic Sans MS" charset="0"/>
                  <a:ea typeface="ＭＳ Ｐゴシック" charset="0"/>
                </a:defRPr>
              </a:lvl2pPr>
              <a:lvl3pPr marL="1143000" indent="-228600">
                <a:defRPr kumimoji="1" sz="2000">
                  <a:solidFill>
                    <a:schemeClr val="tx1"/>
                  </a:solidFill>
                  <a:latin typeface="Comic Sans MS" charset="0"/>
                  <a:ea typeface="ＭＳ Ｐゴシック" charset="0"/>
                </a:defRPr>
              </a:lvl3pPr>
              <a:lvl4pPr marL="1600200" indent="-228600">
                <a:defRPr kumimoji="1" sz="2000">
                  <a:solidFill>
                    <a:schemeClr val="tx1"/>
                  </a:solidFill>
                  <a:latin typeface="Comic Sans MS" charset="0"/>
                  <a:ea typeface="ＭＳ Ｐゴシック" charset="0"/>
                </a:defRPr>
              </a:lvl4pPr>
              <a:lvl5pPr marL="2057400" indent="-228600">
                <a:defRPr kumimoji="1" sz="2000">
                  <a:solidFill>
                    <a:schemeClr val="tx1"/>
                  </a:solidFill>
                  <a:latin typeface="Comic Sans MS" charset="0"/>
                  <a:ea typeface="ＭＳ Ｐゴシック" charset="0"/>
                </a:defRPr>
              </a:lvl5pPr>
              <a:lvl6pPr marL="25146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6pPr>
              <a:lvl7pPr marL="29718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7pPr>
              <a:lvl8pPr marL="34290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8pPr>
              <a:lvl9pPr marL="3886200" indent="-228600" eaLnBrk="0" fontAlgn="base" hangingPunct="0">
                <a:spcBef>
                  <a:spcPct val="20000"/>
                </a:spcBef>
                <a:spcAft>
                  <a:spcPct val="0"/>
                </a:spcAft>
                <a:buClr>
                  <a:schemeClr val="accent2"/>
                </a:buClr>
                <a:buFont typeface="Times New Roman" charset="0"/>
                <a:buChar char="•"/>
                <a:defRPr kumimoji="1" sz="2000">
                  <a:solidFill>
                    <a:schemeClr val="tx1"/>
                  </a:solidFill>
                  <a:latin typeface="Comic Sans MS" charset="0"/>
                  <a:ea typeface="ＭＳ Ｐゴシック" charset="0"/>
                </a:defRPr>
              </a:lvl9pPr>
            </a:lstStyle>
            <a:p>
              <a:pPr eaLnBrk="1" hangingPunct="1">
                <a:spcBef>
                  <a:spcPct val="0"/>
                </a:spcBef>
                <a:buClrTx/>
                <a:buFontTx/>
                <a:buNone/>
              </a:pPr>
              <a:r>
                <a:rPr kumimoji="0" lang="en-US" sz="1600" b="1">
                  <a:solidFill>
                    <a:srgbClr val="4F6228"/>
                  </a:solidFill>
                  <a:latin typeface="Arial " charset="0"/>
                </a:rPr>
                <a:t>Fe-scint.  + Cu-liquid argon (10</a:t>
              </a:r>
              <a:r>
                <a:rPr kumimoji="0" lang="en-US" sz="1600" b="1">
                  <a:solidFill>
                    <a:srgbClr val="4F6228"/>
                  </a:solidFill>
                  <a:latin typeface="Symbol" charset="0"/>
                </a:rPr>
                <a:t> l</a:t>
              </a:r>
              <a:r>
                <a:rPr kumimoji="0" lang="en-US" sz="1600" b="1">
                  <a:solidFill>
                    <a:srgbClr val="4F6228"/>
                  </a:solidFill>
                  <a:latin typeface="Arial " charset="0"/>
                </a:rPr>
                <a:t>) </a:t>
              </a:r>
            </a:p>
            <a:p>
              <a:pPr eaLnBrk="1" hangingPunct="1">
                <a:spcBef>
                  <a:spcPct val="0"/>
                </a:spcBef>
                <a:buClrTx/>
                <a:buFontTx/>
                <a:buNone/>
              </a:pPr>
              <a:r>
                <a:rPr kumimoji="0" lang="en-US" sz="1600" b="1">
                  <a:solidFill>
                    <a:srgbClr val="4F6228"/>
                  </a:solidFill>
                  <a:latin typeface="Symbol" charset="0"/>
                </a:rPr>
                <a:t>s</a:t>
              </a:r>
              <a:r>
                <a:rPr kumimoji="0" lang="en-US" sz="1600" b="1">
                  <a:solidFill>
                    <a:srgbClr val="4F6228"/>
                  </a:solidFill>
                  <a:latin typeface="Arial " charset="0"/>
                </a:rPr>
                <a:t>/E ~ 50%/</a:t>
              </a:r>
              <a:r>
                <a:rPr kumimoji="0" lang="en-US" sz="1600" b="1">
                  <a:solidFill>
                    <a:srgbClr val="4F6228"/>
                  </a:solidFill>
                  <a:latin typeface="Arial " charset="0"/>
                  <a:sym typeface="Symbol" charset="0"/>
                </a:rPr>
                <a:t>E  0.03</a:t>
              </a:r>
              <a:r>
                <a:rPr kumimoji="0" lang="en-US" sz="1600" b="1">
                  <a:solidFill>
                    <a:srgbClr val="4F6228"/>
                  </a:solidFill>
                  <a:latin typeface="Arial " charset="0"/>
                </a:rPr>
                <a:t> </a:t>
              </a:r>
            </a:p>
          </p:txBody>
        </p:sp>
        <p:sp>
          <p:nvSpPr>
            <p:cNvPr id="34" name="Rectangle 31"/>
            <p:cNvSpPr>
              <a:spLocks noChangeArrowheads="1"/>
            </p:cNvSpPr>
            <p:nvPr/>
          </p:nvSpPr>
          <p:spPr bwMode="auto">
            <a:xfrm>
              <a:off x="3793" y="3232"/>
              <a:ext cx="1661"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p>
              <a:pPr eaLnBrk="1" hangingPunct="1">
                <a:spcBef>
                  <a:spcPct val="0"/>
                </a:spcBef>
                <a:buClrTx/>
                <a:buFontTx/>
                <a:buNone/>
              </a:pPr>
              <a:r>
                <a:rPr kumimoji="0" lang="en-US" sz="1600" b="1">
                  <a:solidFill>
                    <a:srgbClr val="FF0000"/>
                  </a:solidFill>
                  <a:latin typeface="Arial " charset="0"/>
                </a:rPr>
                <a:t>Cu-scint.  (&gt; 5.8 </a:t>
              </a:r>
              <a:r>
                <a:rPr kumimoji="0" lang="en-US" sz="1600" b="1">
                  <a:solidFill>
                    <a:srgbClr val="FF0000"/>
                  </a:solidFill>
                  <a:latin typeface="Symbol" charset="0"/>
                </a:rPr>
                <a:t>l</a:t>
              </a:r>
              <a:r>
                <a:rPr kumimoji="0" lang="en-US" sz="1600" b="1">
                  <a:solidFill>
                    <a:srgbClr val="FF0000"/>
                  </a:solidFill>
                  <a:latin typeface="Arial " charset="0"/>
                </a:rPr>
                <a:t> +catcher)</a:t>
              </a:r>
            </a:p>
            <a:p>
              <a:pPr eaLnBrk="1" hangingPunct="1">
                <a:spcBef>
                  <a:spcPct val="0"/>
                </a:spcBef>
                <a:buClrTx/>
                <a:buFontTx/>
                <a:buNone/>
              </a:pPr>
              <a:r>
                <a:rPr kumimoji="0" lang="en-US" sz="1600" b="1">
                  <a:solidFill>
                    <a:srgbClr val="FF0000"/>
                  </a:solidFill>
                  <a:latin typeface="Symbol" charset="0"/>
                </a:rPr>
                <a:t>s</a:t>
              </a:r>
              <a:r>
                <a:rPr kumimoji="0" lang="en-US" sz="1600" b="1">
                  <a:solidFill>
                    <a:srgbClr val="FF0000"/>
                  </a:solidFill>
                  <a:latin typeface="Arial " charset="0"/>
                </a:rPr>
                <a:t>/E ~ 100%/</a:t>
              </a:r>
              <a:r>
                <a:rPr kumimoji="0" lang="en-US" sz="1600" b="1">
                  <a:solidFill>
                    <a:srgbClr val="FF0000"/>
                  </a:solidFill>
                  <a:latin typeface="Arial " charset="0"/>
                  <a:sym typeface="Symbol" charset="0"/>
                </a:rPr>
                <a:t>E  0.05</a:t>
              </a:r>
            </a:p>
          </p:txBody>
        </p:sp>
      </p:grpSp>
    </p:spTree>
    <p:extLst>
      <p:ext uri="{BB962C8B-B14F-4D97-AF65-F5344CB8AC3E}">
        <p14:creationId xmlns:p14="http://schemas.microsoft.com/office/powerpoint/2010/main" val="336861907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PID in Silicon: ALICE ITS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30</a:t>
            </a:fld>
            <a:endParaRPr lang="en-US"/>
          </a:p>
        </p:txBody>
      </p:sp>
      <p:pic>
        <p:nvPicPr>
          <p:cNvPr id="7"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0" y="3456384"/>
            <a:ext cx="4433931" cy="3068960"/>
          </a:xfrm>
          <a:prstGeom prst="rect">
            <a:avLst/>
          </a:prstGeom>
          <a:noFill/>
          <a:ln w="9525">
            <a:noFill/>
            <a:miter lim="800000"/>
            <a:headEnd/>
            <a:tailEnd/>
          </a:ln>
        </p:spPr>
      </p:pic>
      <p:pic>
        <p:nvPicPr>
          <p:cNvPr id="8"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512" y="3356992"/>
            <a:ext cx="4266032" cy="3080155"/>
          </a:xfrm>
          <a:prstGeom prst="rect">
            <a:avLst/>
          </a:prstGeom>
          <a:noFill/>
          <a:ln w="9525">
            <a:noFill/>
            <a:miter lim="800000"/>
            <a:headEnd/>
            <a:tailEnd/>
          </a:ln>
        </p:spPr>
      </p:pic>
      <p:sp>
        <p:nvSpPr>
          <p:cNvPr id="9" name="Segnaposto contenuto 5"/>
          <p:cNvSpPr txBox="1">
            <a:spLocks/>
          </p:cNvSpPr>
          <p:nvPr/>
        </p:nvSpPr>
        <p:spPr>
          <a:xfrm>
            <a:off x="323528" y="1052736"/>
            <a:ext cx="6480720" cy="2592288"/>
          </a:xfrm>
          <a:prstGeom prst="rect">
            <a:avLst/>
          </a:prstGeom>
        </p:spPr>
        <p:txBody>
          <a:bodyPr vert="horz">
            <a:normAutofit fontScale="62500" lnSpcReduction="20000"/>
          </a:bodyPr>
          <a:lstStyle/>
          <a:p>
            <a:pPr marR="0" lvl="0" indent="-274320" algn="l" defTabSz="914400" rtl="0" eaLnBrk="1" fontAlgn="auto" latinLnBrk="0" hangingPunct="1">
              <a:lnSpc>
                <a:spcPct val="100000"/>
              </a:lnSpc>
              <a:spcBef>
                <a:spcPts val="600"/>
              </a:spcBef>
              <a:spcAft>
                <a:spcPts val="0"/>
              </a:spcAft>
              <a:buClr>
                <a:schemeClr val="accent1"/>
              </a:buClr>
              <a:buSzPct val="76000"/>
              <a:tabLst/>
              <a:defRPr/>
            </a:pPr>
            <a:r>
              <a:rPr kumimoji="0" lang="en-US" sz="2600" b="1" i="0" u="none" strike="noStrike" kern="1200" cap="none" spc="0" normalizeH="0" baseline="0" noProof="0" dirty="0" smtClean="0">
                <a:ln>
                  <a:noFill/>
                </a:ln>
                <a:solidFill>
                  <a:srgbClr val="C00000"/>
                </a:solidFill>
                <a:effectLst/>
                <a:uLnTx/>
                <a:uFillTx/>
                <a:latin typeface="Times New Roman" pitchFamily="18" charset="0"/>
                <a:ea typeface="+mn-ea"/>
                <a:cs typeface="Times New Roman" pitchFamily="18" charset="0"/>
              </a:rPr>
              <a:t>4 out of 6 silicon layers with analogue information (SDD and SSD)</a:t>
            </a:r>
          </a:p>
          <a:p>
            <a:pPr marL="180000" marR="0" lvl="0" indent="-180000" algn="l" defTabSz="914400" rtl="0" eaLnBrk="1" fontAlgn="auto" latinLnBrk="0" hangingPunct="1">
              <a:lnSpc>
                <a:spcPct val="100000"/>
              </a:lnSpc>
              <a:spcBef>
                <a:spcPts val="600"/>
              </a:spcBef>
              <a:spcAft>
                <a:spcPts val="0"/>
              </a:spcAft>
              <a:buClr>
                <a:schemeClr val="accent1"/>
              </a:buClr>
              <a:buSzPct val="76000"/>
              <a:buFont typeface="Wingdings 3"/>
              <a:buChar char=""/>
              <a:tabLst/>
              <a:defRPr/>
            </a:pPr>
            <a:r>
              <a:rPr lang="en-US" sz="2200" dirty="0" smtClean="0">
                <a:latin typeface="Times New Roman" pitchFamily="18" charset="0"/>
                <a:cs typeface="Times New Roman" pitchFamily="18" charset="0"/>
              </a:rPr>
              <a:t>Energy loss (</a:t>
            </a:r>
            <a:r>
              <a:rPr lang="en-US" sz="2200" dirty="0" err="1" smtClean="0">
                <a:latin typeface="Times New Roman" pitchFamily="18" charset="0"/>
                <a:cs typeface="Times New Roman" pitchFamily="18" charset="0"/>
              </a:rPr>
              <a:t>dE</a:t>
            </a:r>
            <a:r>
              <a:rPr lang="en-US" sz="2200" dirty="0" smtClean="0">
                <a:latin typeface="Times New Roman" pitchFamily="18" charset="0"/>
                <a:cs typeface="Times New Roman" pitchFamily="18" charset="0"/>
              </a:rPr>
              <a:t>/</a:t>
            </a:r>
            <a:r>
              <a:rPr lang="en-US" sz="2200" dirty="0" err="1" smtClean="0">
                <a:latin typeface="Times New Roman" pitchFamily="18" charset="0"/>
                <a:cs typeface="Times New Roman" pitchFamily="18" charset="0"/>
              </a:rPr>
              <a:t>dx</a:t>
            </a:r>
            <a:r>
              <a:rPr lang="en-US" sz="2200" dirty="0" smtClean="0">
                <a:latin typeface="Times New Roman" pitchFamily="18" charset="0"/>
                <a:cs typeface="Times New Roman" pitchFamily="18" charset="0"/>
              </a:rPr>
              <a:t>)</a:t>
            </a:r>
          </a:p>
          <a:p>
            <a:pPr marL="180000" marR="0" lvl="0" indent="-180000" algn="l" defTabSz="914400" rtl="0" eaLnBrk="1" fontAlgn="auto" latinLnBrk="0" hangingPunct="1">
              <a:lnSpc>
                <a:spcPct val="100000"/>
              </a:lnSpc>
              <a:spcBef>
                <a:spcPts val="600"/>
              </a:spcBef>
              <a:spcAft>
                <a:spcPts val="0"/>
              </a:spcAft>
              <a:buClr>
                <a:schemeClr val="accent1"/>
              </a:buClr>
              <a:buSzPct val="76000"/>
              <a:buFont typeface="Wingdings 3"/>
              <a:buChar char=""/>
              <a:tabLst/>
              <a:defRPr/>
            </a:pPr>
            <a:r>
              <a:rPr kumimoji="0" lang="en-US" sz="2200" b="0" i="0" u="none" strike="noStrike" kern="1200" cap="none" spc="0" normalizeH="0" noProof="0" dirty="0" smtClean="0">
                <a:ln>
                  <a:noFill/>
                </a:ln>
                <a:effectLst/>
                <a:uLnTx/>
                <a:uFillTx/>
                <a:latin typeface="Times New Roman" pitchFamily="18" charset="0"/>
                <a:ea typeface="+mn-ea"/>
                <a:cs typeface="Times New Roman" pitchFamily="18" charset="0"/>
              </a:rPr>
              <a:t>Truncated mean to account for long tails in the Landau distribution</a:t>
            </a:r>
          </a:p>
          <a:p>
            <a:pPr marL="180000" lvl="0" indent="-180000">
              <a:spcBef>
                <a:spcPts val="600"/>
              </a:spcBef>
              <a:buClr>
                <a:schemeClr val="accent1"/>
              </a:buClr>
              <a:buSzPct val="76000"/>
              <a:buFont typeface="Wingdings 3"/>
              <a:buChar char=""/>
              <a:defRPr/>
            </a:pPr>
            <a:r>
              <a:rPr lang="en-US" sz="2200" dirty="0" smtClean="0">
                <a:latin typeface="Times New Roman" pitchFamily="18" charset="0"/>
                <a:cs typeface="Times New Roman" pitchFamily="18" charset="0"/>
              </a:rPr>
              <a:t>Tracks path length correction</a:t>
            </a:r>
            <a:endParaRPr kumimoji="0" lang="en-US" sz="2300" b="0" i="0" u="none" strike="noStrike" kern="1200" cap="none" spc="0" normalizeH="0" baseline="0" noProof="0" dirty="0" smtClean="0">
              <a:ln>
                <a:noFill/>
              </a:ln>
              <a:solidFill>
                <a:schemeClr val="tx2"/>
              </a:solidFill>
              <a:effectLst/>
              <a:uLnTx/>
              <a:uFillTx/>
              <a:latin typeface="Times New Roman" pitchFamily="18" charset="0"/>
              <a:ea typeface="+mn-ea"/>
              <a:cs typeface="Times New Roman" pitchFamily="18" charset="0"/>
            </a:endParaRPr>
          </a:p>
          <a:p>
            <a:pPr marR="0" lvl="0" indent="-274320" algn="l" defTabSz="914400" rtl="0" eaLnBrk="1" fontAlgn="auto" latinLnBrk="0" hangingPunct="1">
              <a:lnSpc>
                <a:spcPct val="100000"/>
              </a:lnSpc>
              <a:spcBef>
                <a:spcPts val="600"/>
              </a:spcBef>
              <a:spcAft>
                <a:spcPts val="0"/>
              </a:spcAft>
              <a:buClr>
                <a:schemeClr val="accent1"/>
              </a:buClr>
              <a:buSzPct val="76000"/>
              <a:tabLst/>
              <a:defRPr/>
            </a:pPr>
            <a:r>
              <a:rPr lang="en-US" sz="2600" b="1" dirty="0" smtClean="0">
                <a:solidFill>
                  <a:srgbClr val="C00000"/>
                </a:solidFill>
                <a:latin typeface="Times New Roman" pitchFamily="18" charset="0"/>
                <a:cs typeface="Times New Roman" pitchFamily="18" charset="0"/>
              </a:rPr>
              <a:t>Results for particle identification in p-p and </a:t>
            </a:r>
            <a:r>
              <a:rPr lang="en-US" sz="2600" b="1" dirty="0" err="1" smtClean="0">
                <a:solidFill>
                  <a:srgbClr val="C00000"/>
                </a:solidFill>
                <a:latin typeface="Times New Roman" pitchFamily="18" charset="0"/>
                <a:cs typeface="Times New Roman" pitchFamily="18" charset="0"/>
              </a:rPr>
              <a:t>Pb-Pb</a:t>
            </a:r>
            <a:r>
              <a:rPr lang="en-US" sz="2600" b="1" dirty="0" smtClean="0">
                <a:solidFill>
                  <a:srgbClr val="C00000"/>
                </a:solidFill>
                <a:latin typeface="Times New Roman" pitchFamily="18" charset="0"/>
                <a:cs typeface="Times New Roman" pitchFamily="18" charset="0"/>
              </a:rPr>
              <a:t> data</a:t>
            </a:r>
          </a:p>
          <a:p>
            <a:pPr marL="180000" lvl="0" indent="-180000">
              <a:spcBef>
                <a:spcPts val="600"/>
              </a:spcBef>
              <a:buClr>
                <a:schemeClr val="accent1"/>
              </a:buClr>
              <a:buSzPct val="76000"/>
              <a:buFont typeface="Wingdings 3"/>
              <a:buChar char=""/>
              <a:defRPr/>
            </a:pPr>
            <a:r>
              <a:rPr lang="en-US" sz="2200" noProof="0" dirty="0" smtClean="0">
                <a:latin typeface="Times New Roman" pitchFamily="18" charset="0"/>
                <a:cs typeface="Times New Roman" pitchFamily="18" charset="0"/>
              </a:rPr>
              <a:t>ITS standalone tracks</a:t>
            </a:r>
          </a:p>
          <a:p>
            <a:pPr marL="180000" lvl="0" indent="-180000">
              <a:spcBef>
                <a:spcPts val="600"/>
              </a:spcBef>
              <a:buClr>
                <a:schemeClr val="accent1"/>
              </a:buClr>
              <a:buSzPct val="76000"/>
              <a:buFont typeface="Wingdings 3"/>
              <a:buChar char=""/>
              <a:defRPr/>
            </a:pPr>
            <a:r>
              <a:rPr kumimoji="0" lang="en-US" sz="2200" i="0" u="none" strike="noStrike" kern="1200" cap="none" spc="0" normalizeH="0" baseline="0" dirty="0" err="1" smtClean="0">
                <a:ln>
                  <a:noFill/>
                </a:ln>
                <a:effectLst/>
                <a:uLnTx/>
                <a:uFillTx/>
                <a:latin typeface="Times New Roman" pitchFamily="18" charset="0"/>
                <a:ea typeface="+mn-ea"/>
                <a:cs typeface="Times New Roman" pitchFamily="18" charset="0"/>
              </a:rPr>
              <a:t>Hadron</a:t>
            </a:r>
            <a:r>
              <a:rPr kumimoji="0" lang="en-US" sz="2200" i="0" u="none" strike="noStrike" kern="1200" cap="none" spc="0" normalizeH="0" dirty="0" smtClean="0">
                <a:ln>
                  <a:noFill/>
                </a:ln>
                <a:effectLst/>
                <a:uLnTx/>
                <a:uFillTx/>
                <a:latin typeface="Times New Roman" pitchFamily="18" charset="0"/>
                <a:ea typeface="+mn-ea"/>
                <a:cs typeface="Times New Roman" pitchFamily="18" charset="0"/>
              </a:rPr>
              <a:t> separation below 100 </a:t>
            </a:r>
            <a:r>
              <a:rPr kumimoji="0" lang="en-US" sz="2200" i="0" u="none" strike="noStrike" kern="1200" cap="none" spc="0" normalizeH="0" dirty="0" err="1" smtClean="0">
                <a:ln>
                  <a:noFill/>
                </a:ln>
                <a:effectLst/>
                <a:uLnTx/>
                <a:uFillTx/>
                <a:latin typeface="Times New Roman" pitchFamily="18" charset="0"/>
                <a:ea typeface="+mn-ea"/>
                <a:cs typeface="Times New Roman" pitchFamily="18" charset="0"/>
              </a:rPr>
              <a:t>MeV</a:t>
            </a:r>
            <a:r>
              <a:rPr kumimoji="0" lang="en-US" sz="2200" i="0" u="none" strike="noStrike" kern="1200" cap="none" spc="0" normalizeH="0" dirty="0" smtClean="0">
                <a:ln>
                  <a:noFill/>
                </a:ln>
                <a:effectLst/>
                <a:uLnTx/>
                <a:uFillTx/>
                <a:latin typeface="Times New Roman" pitchFamily="18" charset="0"/>
                <a:ea typeface="+mn-ea"/>
                <a:cs typeface="Times New Roman" pitchFamily="18" charset="0"/>
              </a:rPr>
              <a:t>/c</a:t>
            </a:r>
          </a:p>
          <a:p>
            <a:pPr marL="180000" lvl="0" indent="-180000">
              <a:spcBef>
                <a:spcPts val="600"/>
              </a:spcBef>
              <a:buClr>
                <a:schemeClr val="accent1"/>
              </a:buClr>
              <a:buSzPct val="76000"/>
              <a:buFont typeface="Wingdings 3"/>
              <a:buChar char=""/>
              <a:defRPr/>
            </a:pPr>
            <a:r>
              <a:rPr lang="en-US" sz="2200" dirty="0" smtClean="0">
                <a:latin typeface="Times New Roman" pitchFamily="18" charset="0"/>
                <a:cs typeface="Times New Roman" pitchFamily="18" charset="0"/>
              </a:rPr>
              <a:t>Good </a:t>
            </a:r>
            <a:r>
              <a:rPr lang="en-US" sz="2200" dirty="0" err="1" smtClean="0">
                <a:latin typeface="Times New Roman" pitchFamily="18" charset="0"/>
                <a:cs typeface="Times New Roman" pitchFamily="18" charset="0"/>
              </a:rPr>
              <a:t>pions</a:t>
            </a:r>
            <a:r>
              <a:rPr lang="en-US" sz="2200" dirty="0" smtClean="0">
                <a:latin typeface="Times New Roman" pitchFamily="18" charset="0"/>
                <a:cs typeface="Times New Roman" pitchFamily="18" charset="0"/>
              </a:rPr>
              <a:t> / </a:t>
            </a:r>
            <a:r>
              <a:rPr lang="en-US" sz="2200" dirty="0" err="1" smtClean="0">
                <a:latin typeface="Times New Roman" pitchFamily="18" charset="0"/>
                <a:cs typeface="Times New Roman" pitchFamily="18" charset="0"/>
              </a:rPr>
              <a:t>kaons</a:t>
            </a:r>
            <a:r>
              <a:rPr lang="en-US" sz="2200" dirty="0" smtClean="0">
                <a:latin typeface="Times New Roman" pitchFamily="18" charset="0"/>
                <a:cs typeface="Times New Roman" pitchFamily="18" charset="0"/>
              </a:rPr>
              <a:t> </a:t>
            </a:r>
            <a:r>
              <a:rPr lang="en-US" sz="2200" baseline="0" noProof="0" dirty="0" smtClean="0">
                <a:latin typeface="Times New Roman" pitchFamily="18" charset="0"/>
                <a:cs typeface="Times New Roman" pitchFamily="18" charset="0"/>
              </a:rPr>
              <a:t>separation </a:t>
            </a:r>
            <a:r>
              <a:rPr lang="en-US" sz="2200" noProof="0" dirty="0" smtClean="0">
                <a:latin typeface="Times New Roman" pitchFamily="18" charset="0"/>
                <a:cs typeface="Times New Roman" pitchFamily="18" charset="0"/>
              </a:rPr>
              <a:t>up to 0.5 </a:t>
            </a:r>
            <a:r>
              <a:rPr lang="en-US" sz="2200" noProof="0" dirty="0" err="1" smtClean="0">
                <a:latin typeface="Times New Roman" pitchFamily="18" charset="0"/>
                <a:cs typeface="Times New Roman" pitchFamily="18" charset="0"/>
              </a:rPr>
              <a:t>GeV</a:t>
            </a:r>
            <a:r>
              <a:rPr lang="en-US" sz="2200" noProof="0" dirty="0" smtClean="0">
                <a:latin typeface="Times New Roman" pitchFamily="18" charset="0"/>
                <a:cs typeface="Times New Roman" pitchFamily="18" charset="0"/>
              </a:rPr>
              <a:t>/c</a:t>
            </a:r>
          </a:p>
          <a:p>
            <a:pPr marL="180000" lvl="0" indent="-180000">
              <a:spcBef>
                <a:spcPts val="600"/>
              </a:spcBef>
              <a:buClr>
                <a:schemeClr val="accent1"/>
              </a:buClr>
              <a:buSzPct val="76000"/>
              <a:buFont typeface="Wingdings 3"/>
              <a:buChar char=""/>
              <a:defRPr/>
            </a:pPr>
            <a:r>
              <a:rPr lang="en-US" sz="2200" dirty="0" smtClean="0">
                <a:latin typeface="Times New Roman" pitchFamily="18" charset="0"/>
                <a:cs typeface="Times New Roman" pitchFamily="18" charset="0"/>
              </a:rPr>
              <a:t>Good </a:t>
            </a:r>
            <a:r>
              <a:rPr lang="en-US" sz="2200" dirty="0" err="1" smtClean="0">
                <a:latin typeface="Times New Roman" pitchFamily="18" charset="0"/>
                <a:cs typeface="Times New Roman" pitchFamily="18" charset="0"/>
              </a:rPr>
              <a:t>pions</a:t>
            </a:r>
            <a:r>
              <a:rPr lang="en-US" sz="2200" dirty="0" smtClean="0">
                <a:latin typeface="Times New Roman" pitchFamily="18" charset="0"/>
                <a:cs typeface="Times New Roman" pitchFamily="18" charset="0"/>
              </a:rPr>
              <a:t> and protons separation up to 1 </a:t>
            </a:r>
            <a:r>
              <a:rPr lang="en-US" sz="2200" dirty="0" err="1" smtClean="0">
                <a:latin typeface="Times New Roman" pitchFamily="18" charset="0"/>
                <a:cs typeface="Times New Roman" pitchFamily="18" charset="0"/>
              </a:rPr>
              <a:t>GeV</a:t>
            </a:r>
            <a:r>
              <a:rPr lang="en-US" sz="2200" dirty="0" smtClean="0">
                <a:latin typeface="Times New Roman" pitchFamily="18" charset="0"/>
                <a:cs typeface="Times New Roman" pitchFamily="18" charset="0"/>
              </a:rPr>
              <a:t>/c</a:t>
            </a:r>
          </a:p>
          <a:p>
            <a:pPr marL="274320" lvl="0" indent="-274320">
              <a:spcBef>
                <a:spcPts val="600"/>
              </a:spcBef>
              <a:buClr>
                <a:schemeClr val="accent1"/>
              </a:buClr>
              <a:buSzPct val="76000"/>
              <a:buFont typeface="Wingdings 3"/>
              <a:buChar char=""/>
              <a:defRPr/>
            </a:pPr>
            <a:endParaRPr kumimoji="0" lang="en-US" sz="2300" b="1" i="0" u="none" strike="noStrike" kern="1200" cap="none" spc="0" normalizeH="0" baseline="0" noProof="0" dirty="0" smtClean="0">
              <a:ln>
                <a:noFill/>
              </a:ln>
              <a:effectLst/>
              <a:uLnTx/>
              <a:uFillTx/>
              <a:latin typeface="Times New Roman" pitchFamily="18" charset="0"/>
              <a:ea typeface="+mn-ea"/>
              <a:cs typeface="Times New Roman" pitchFamily="18" charset="0"/>
            </a:endParaRPr>
          </a:p>
        </p:txBody>
      </p:sp>
    </p:spTree>
    <p:extLst>
      <p:ext uri="{BB962C8B-B14F-4D97-AF65-F5344CB8AC3E}">
        <p14:creationId xmlns:p14="http://schemas.microsoft.com/office/powerpoint/2010/main" val="257380758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TOF PID</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31</a:t>
            </a:fld>
            <a:endParaRPr lang="en-US"/>
          </a:p>
        </p:txBody>
      </p:sp>
      <p:pic>
        <p:nvPicPr>
          <p:cNvPr id="7" name="Picture 6" descr="proton_fit_pbpb_central.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5276" y="1840226"/>
            <a:ext cx="7563553" cy="4250053"/>
          </a:xfrm>
          <a:prstGeom prst="rect">
            <a:avLst/>
          </a:prstGeom>
        </p:spPr>
      </p:pic>
      <p:sp>
        <p:nvSpPr>
          <p:cNvPr id="8" name="TextBox 7"/>
          <p:cNvSpPr txBox="1"/>
          <p:nvPr/>
        </p:nvSpPr>
        <p:spPr>
          <a:xfrm>
            <a:off x="1900328" y="2204036"/>
            <a:ext cx="788427"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err="1" smtClean="0"/>
              <a:t>pions</a:t>
            </a:r>
            <a:endParaRPr lang="en-US" dirty="0"/>
          </a:p>
        </p:txBody>
      </p:sp>
      <p:sp>
        <p:nvSpPr>
          <p:cNvPr id="9" name="TextBox 8"/>
          <p:cNvSpPr txBox="1"/>
          <p:nvPr/>
        </p:nvSpPr>
        <p:spPr>
          <a:xfrm>
            <a:off x="2546119" y="2675118"/>
            <a:ext cx="729512"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err="1" smtClean="0"/>
              <a:t>kaons</a:t>
            </a:r>
            <a:endParaRPr lang="en-US" dirty="0"/>
          </a:p>
        </p:txBody>
      </p:sp>
      <p:sp>
        <p:nvSpPr>
          <p:cNvPr id="10" name="Rectangle 9"/>
          <p:cNvSpPr/>
          <p:nvPr/>
        </p:nvSpPr>
        <p:spPr>
          <a:xfrm>
            <a:off x="618448" y="1156780"/>
            <a:ext cx="8284196" cy="707886"/>
          </a:xfrm>
          <a:prstGeom prst="rect">
            <a:avLst/>
          </a:prstGeom>
        </p:spPr>
        <p:txBody>
          <a:bodyPr wrap="square">
            <a:spAutoFit/>
          </a:bodyPr>
          <a:lstStyle/>
          <a:p>
            <a:r>
              <a:rPr lang="en-US" sz="2000" b="1" dirty="0">
                <a:solidFill>
                  <a:srgbClr val="FF0000"/>
                </a:solidFill>
              </a:rPr>
              <a:t>Raw </a:t>
            </a:r>
            <a:r>
              <a:rPr lang="en-US" sz="2000" b="1" dirty="0" smtClean="0">
                <a:solidFill>
                  <a:srgbClr val="FF0000"/>
                </a:solidFill>
              </a:rPr>
              <a:t>yields:</a:t>
            </a:r>
            <a:r>
              <a:rPr lang="en-US" sz="2000" dirty="0" smtClean="0"/>
              <a:t> a global </a:t>
            </a:r>
            <a:r>
              <a:rPr lang="en-US" sz="2000" dirty="0"/>
              <a:t>fit</a:t>
            </a:r>
            <a:r>
              <a:rPr lang="en-US" sz="2000" dirty="0" smtClean="0"/>
              <a:t> of </a:t>
            </a:r>
            <a:r>
              <a:rPr lang="en-US" sz="2000" b="1" dirty="0" smtClean="0">
                <a:solidFill>
                  <a:srgbClr val="FF0000"/>
                </a:solidFill>
              </a:rPr>
              <a:t>Time-Of-Flight </a:t>
            </a:r>
            <a:r>
              <a:rPr lang="en-US" sz="2000" dirty="0" smtClean="0"/>
              <a:t>signal - </a:t>
            </a:r>
            <a:r>
              <a:rPr lang="en-US" sz="2000" b="1" dirty="0" smtClean="0">
                <a:solidFill>
                  <a:srgbClr val="0000FF"/>
                </a:solidFill>
              </a:rPr>
              <a:t>mass </a:t>
            </a:r>
            <a:r>
              <a:rPr lang="en-US" sz="2000" b="1" dirty="0" err="1">
                <a:solidFill>
                  <a:srgbClr val="0000FF"/>
                </a:solidFill>
              </a:rPr>
              <a:t>hypotesis</a:t>
            </a:r>
            <a:r>
              <a:rPr lang="en-US" sz="2000" b="1" dirty="0">
                <a:solidFill>
                  <a:srgbClr val="0000FF"/>
                </a:solidFill>
              </a:rPr>
              <a:t> </a:t>
            </a:r>
            <a:r>
              <a:rPr lang="en-US" sz="2000" b="1" i="1" dirty="0" err="1">
                <a:solidFill>
                  <a:srgbClr val="0000FF"/>
                </a:solidFill>
              </a:rPr>
              <a:t>i</a:t>
            </a:r>
            <a:r>
              <a:rPr lang="en-US" sz="2000" b="1" i="1" dirty="0">
                <a:solidFill>
                  <a:srgbClr val="0000FF"/>
                </a:solidFill>
              </a:rPr>
              <a:t> (</a:t>
            </a:r>
            <a:r>
              <a:rPr lang="en-US" sz="2000" b="1" i="1" dirty="0" err="1">
                <a:solidFill>
                  <a:srgbClr val="0000FF"/>
                </a:solidFill>
              </a:rPr>
              <a:t>π</a:t>
            </a:r>
            <a:r>
              <a:rPr lang="en-US" sz="2000" b="1" i="1" dirty="0">
                <a:solidFill>
                  <a:srgbClr val="0000FF"/>
                </a:solidFill>
              </a:rPr>
              <a:t>, K, </a:t>
            </a:r>
            <a:r>
              <a:rPr lang="en-US" sz="2000" b="1" i="1" dirty="0" err="1">
                <a:solidFill>
                  <a:srgbClr val="0000FF"/>
                </a:solidFill>
              </a:rPr>
              <a:t>p</a:t>
            </a:r>
            <a:r>
              <a:rPr lang="en-US" sz="2000" b="1" i="1" dirty="0">
                <a:solidFill>
                  <a:srgbClr val="0000FF"/>
                </a:solidFill>
              </a:rPr>
              <a:t>)</a:t>
            </a:r>
            <a:r>
              <a:rPr lang="en-US" sz="2000" dirty="0"/>
              <a:t> </a:t>
            </a:r>
            <a:r>
              <a:rPr lang="en-US" sz="2000" dirty="0" smtClean="0"/>
              <a:t>constrains </a:t>
            </a:r>
            <a:r>
              <a:rPr lang="en-US" sz="2000" dirty="0"/>
              <a:t>the integral of the fit to the total number of entries in the TOF </a:t>
            </a:r>
            <a:r>
              <a:rPr lang="en-US" sz="2000" dirty="0" smtClean="0"/>
              <a:t>PID</a:t>
            </a:r>
            <a:endParaRPr lang="en-US" sz="2000" dirty="0"/>
          </a:p>
        </p:txBody>
      </p:sp>
      <p:sp>
        <p:nvSpPr>
          <p:cNvPr id="11" name="TextBox 10"/>
          <p:cNvSpPr txBox="1"/>
          <p:nvPr/>
        </p:nvSpPr>
        <p:spPr>
          <a:xfrm>
            <a:off x="6198225" y="1902221"/>
            <a:ext cx="2609834" cy="707886"/>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algn="ctr"/>
            <a:r>
              <a:rPr lang="en-US" sz="2000" dirty="0" smtClean="0"/>
              <a:t>Central </a:t>
            </a:r>
            <a:r>
              <a:rPr lang="en-US" sz="2000" dirty="0" err="1" smtClean="0"/>
              <a:t>Pb-Pb</a:t>
            </a:r>
            <a:r>
              <a:rPr lang="en-US" sz="2000" dirty="0" smtClean="0"/>
              <a:t> collisions</a:t>
            </a:r>
          </a:p>
          <a:p>
            <a:pPr algn="ctr"/>
            <a:r>
              <a:rPr lang="en-US" sz="2000" dirty="0" smtClean="0"/>
              <a:t>|</a:t>
            </a:r>
            <a:r>
              <a:rPr lang="en-US" sz="2000" dirty="0" err="1" smtClean="0"/>
              <a:t>y</a:t>
            </a:r>
            <a:r>
              <a:rPr lang="en-US" sz="2000" dirty="0" smtClean="0"/>
              <a:t>| &lt; 0.5</a:t>
            </a:r>
            <a:endParaRPr lang="en-US" sz="2000" dirty="0"/>
          </a:p>
        </p:txBody>
      </p:sp>
      <p:sp>
        <p:nvSpPr>
          <p:cNvPr id="12" name="TextBox 11"/>
          <p:cNvSpPr txBox="1"/>
          <p:nvPr/>
        </p:nvSpPr>
        <p:spPr>
          <a:xfrm>
            <a:off x="4849667" y="3453945"/>
            <a:ext cx="915635"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protons</a:t>
            </a:r>
            <a:endParaRPr lang="en-US" dirty="0"/>
          </a:p>
        </p:txBody>
      </p:sp>
      <p:sp>
        <p:nvSpPr>
          <p:cNvPr id="13" name="Rectangle 12"/>
          <p:cNvSpPr/>
          <p:nvPr/>
        </p:nvSpPr>
        <p:spPr>
          <a:xfrm>
            <a:off x="3323079" y="5043892"/>
            <a:ext cx="3230121" cy="369332"/>
          </a:xfrm>
          <a:prstGeom prst="rect">
            <a:avLst/>
          </a:prstGeom>
        </p:spPr>
        <p:txBody>
          <a:bodyPr wrap="none">
            <a:spAutoFit/>
          </a:bodyPr>
          <a:lstStyle/>
          <a:p>
            <a:r>
              <a:rPr lang="en-US" b="1" dirty="0" smtClean="0">
                <a:solidFill>
                  <a:srgbClr val="0000FF"/>
                </a:solidFill>
              </a:rPr>
              <a:t>Protons : 0.95 &lt; </a:t>
            </a:r>
            <a:r>
              <a:rPr lang="en-US" b="1" dirty="0" err="1" smtClean="0">
                <a:solidFill>
                  <a:srgbClr val="0000FF"/>
                </a:solidFill>
              </a:rPr>
              <a:t>p</a:t>
            </a:r>
            <a:r>
              <a:rPr lang="en-US" b="1" baseline="-25000" dirty="0" err="1" smtClean="0">
                <a:solidFill>
                  <a:srgbClr val="0000FF"/>
                </a:solidFill>
              </a:rPr>
              <a:t>T</a:t>
            </a:r>
            <a:r>
              <a:rPr lang="en-US" b="1" dirty="0" smtClean="0">
                <a:solidFill>
                  <a:srgbClr val="0000FF"/>
                </a:solidFill>
              </a:rPr>
              <a:t> &lt; 1.05 </a:t>
            </a:r>
            <a:r>
              <a:rPr lang="en-US" b="1" dirty="0" err="1" smtClean="0">
                <a:solidFill>
                  <a:srgbClr val="0000FF"/>
                </a:solidFill>
              </a:rPr>
              <a:t>GeV/c</a:t>
            </a:r>
            <a:endParaRPr lang="en-US" dirty="0">
              <a:solidFill>
                <a:srgbClr val="0000FF"/>
              </a:solidFill>
            </a:endParaRPr>
          </a:p>
        </p:txBody>
      </p:sp>
      <p:sp>
        <p:nvSpPr>
          <p:cNvPr id="14" name="TextBox 13"/>
          <p:cNvSpPr txBox="1"/>
          <p:nvPr/>
        </p:nvSpPr>
        <p:spPr>
          <a:xfrm>
            <a:off x="245808" y="4766893"/>
            <a:ext cx="2300029" cy="646331"/>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algn="ctr"/>
            <a:r>
              <a:rPr lang="en-US" b="1" dirty="0" smtClean="0"/>
              <a:t>mismatch background</a:t>
            </a:r>
          </a:p>
          <a:p>
            <a:pPr algn="ctr"/>
            <a:r>
              <a:rPr lang="en-US" b="1" dirty="0"/>
              <a:t>o</a:t>
            </a:r>
            <a:r>
              <a:rPr lang="en-US" b="1" dirty="0" smtClean="0"/>
              <a:t>n the % - level</a:t>
            </a:r>
            <a:endParaRPr lang="en-US" b="1" dirty="0"/>
          </a:p>
        </p:txBody>
      </p:sp>
      <p:cxnSp>
        <p:nvCxnSpPr>
          <p:cNvPr id="15" name="Straight Arrow Connector 14"/>
          <p:cNvCxnSpPr/>
          <p:nvPr/>
        </p:nvCxnSpPr>
        <p:spPr>
          <a:xfrm rot="5400000" flipH="1" flipV="1">
            <a:off x="1958871" y="4380236"/>
            <a:ext cx="561386" cy="211929"/>
          </a:xfrm>
          <a:prstGeom prst="straightConnector1">
            <a:avLst/>
          </a:prstGeom>
          <a:ln w="381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2545837" y="4373960"/>
            <a:ext cx="408752" cy="392934"/>
          </a:xfrm>
          <a:prstGeom prst="straightConnector1">
            <a:avLst/>
          </a:prstGeom>
          <a:ln w="381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2546119" y="4607203"/>
            <a:ext cx="2144939" cy="436689"/>
          </a:xfrm>
          <a:prstGeom prst="straightConnector1">
            <a:avLst/>
          </a:prstGeom>
          <a:ln w="38100" cap="flat" cmpd="sng" algn="ctr">
            <a:solidFill>
              <a:srgbClr val="FF0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210940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LHCb</a:t>
            </a:r>
            <a:r>
              <a:rPr lang="en-US" dirty="0" smtClean="0"/>
              <a:t>: </a:t>
            </a:r>
            <a:r>
              <a:rPr lang="en-US" dirty="0" smtClean="0">
                <a:latin typeface="Symbol" charset="2"/>
                <a:cs typeface="Symbol" charset="2"/>
              </a:rPr>
              <a:t>p</a:t>
            </a:r>
            <a:r>
              <a:rPr lang="en-US" dirty="0" smtClean="0"/>
              <a:t>/K separation</a:t>
            </a:r>
            <a:endParaRPr lang="en-US" dirty="0"/>
          </a:p>
        </p:txBody>
      </p:sp>
      <p:sp>
        <p:nvSpPr>
          <p:cNvPr id="7" name="Content Placeholder 2"/>
          <p:cNvSpPr>
            <a:spLocks noGrp="1"/>
          </p:cNvSpPr>
          <p:nvPr>
            <p:ph idx="1"/>
          </p:nvPr>
        </p:nvSpPr>
        <p:spPr>
          <a:xfrm>
            <a:off x="90086" y="1074615"/>
            <a:ext cx="5128664" cy="5051548"/>
          </a:xfrm>
        </p:spPr>
        <p:txBody>
          <a:bodyPr>
            <a:normAutofit/>
          </a:bodyPr>
          <a:lstStyle/>
          <a:p>
            <a:r>
              <a:rPr lang="en-GB" sz="2000" dirty="0" smtClean="0"/>
              <a:t>Particle identification with the RICH</a:t>
            </a:r>
          </a:p>
          <a:p>
            <a:pPr lvl="1"/>
            <a:r>
              <a:rPr lang="en-GB" sz="1400" dirty="0" smtClean="0"/>
              <a:t>About 500 HPD devices, 32x32 cells each. </a:t>
            </a:r>
          </a:p>
          <a:p>
            <a:pPr lvl="2"/>
            <a:r>
              <a:rPr lang="en-GB" sz="1400" dirty="0" smtClean="0"/>
              <a:t>½ million cells!</a:t>
            </a:r>
          </a:p>
          <a:p>
            <a:pPr lvl="1"/>
            <a:r>
              <a:rPr lang="en-GB" sz="1400" dirty="0" smtClean="0"/>
              <a:t>A charged particle produces </a:t>
            </a:r>
            <a:r>
              <a:rPr lang="en-GB" sz="1400" dirty="0" smtClean="0"/>
              <a:t>Cherenkov </a:t>
            </a:r>
            <a:r>
              <a:rPr lang="en-GB" sz="1400" dirty="0" smtClean="0"/>
              <a:t>photons, that are located on a ring centred around the track’s position</a:t>
            </a:r>
          </a:p>
          <a:p>
            <a:pPr lvl="1"/>
            <a:r>
              <a:rPr lang="en-GB" sz="1400" dirty="0" smtClean="0"/>
              <a:t>2 detectors, the first one with 2 radiators</a:t>
            </a:r>
          </a:p>
          <a:p>
            <a:pPr marL="946150" lvl="2" indent="-190500" fontAlgn="base">
              <a:lnSpc>
                <a:spcPct val="90000"/>
              </a:lnSpc>
              <a:spcBef>
                <a:spcPct val="30000"/>
              </a:spcBef>
              <a:spcAft>
                <a:spcPct val="0"/>
              </a:spcAft>
              <a:buClr>
                <a:schemeClr val="hlink"/>
              </a:buClr>
              <a:buSzPct val="80000"/>
              <a:buFont typeface="Wingdings" pitchFamily="2" charset="2"/>
              <a:buChar char="l"/>
              <a:defRPr/>
            </a:pPr>
            <a:r>
              <a:rPr lang="en-GB" kern="0" dirty="0">
                <a:latin typeface="Arial" charset="0"/>
              </a:rPr>
              <a:t>Gives </a:t>
            </a:r>
            <a:r>
              <a:rPr lang="el-GR" kern="0" dirty="0">
                <a:latin typeface="Arial" charset="0"/>
              </a:rPr>
              <a:t>π</a:t>
            </a:r>
            <a:r>
              <a:rPr lang="en-GB" kern="0" dirty="0">
                <a:latin typeface="Arial" charset="0"/>
              </a:rPr>
              <a:t>/K separation</a:t>
            </a:r>
          </a:p>
          <a:p>
            <a:pPr marL="946150" lvl="2" indent="-190500" fontAlgn="base">
              <a:lnSpc>
                <a:spcPct val="90000"/>
              </a:lnSpc>
              <a:spcBef>
                <a:spcPct val="30000"/>
              </a:spcBef>
              <a:spcAft>
                <a:spcPct val="0"/>
              </a:spcAft>
              <a:buClr>
                <a:schemeClr val="hlink"/>
              </a:buClr>
              <a:buSzPct val="80000"/>
              <a:buNone/>
              <a:defRPr/>
            </a:pPr>
            <a:r>
              <a:rPr lang="en-GB" kern="0" dirty="0">
                <a:latin typeface="Arial" charset="0"/>
              </a:rPr>
              <a:t>	for a large momentum </a:t>
            </a:r>
          </a:p>
          <a:p>
            <a:pPr marL="946150" lvl="2" indent="-190500" fontAlgn="base">
              <a:lnSpc>
                <a:spcPct val="90000"/>
              </a:lnSpc>
              <a:spcBef>
                <a:spcPct val="30000"/>
              </a:spcBef>
              <a:spcAft>
                <a:spcPct val="0"/>
              </a:spcAft>
              <a:buClr>
                <a:schemeClr val="hlink"/>
              </a:buClr>
              <a:buSzPct val="80000"/>
              <a:buNone/>
              <a:defRPr/>
            </a:pPr>
            <a:r>
              <a:rPr lang="en-GB" kern="0" dirty="0">
                <a:latin typeface="Arial" charset="0"/>
              </a:rPr>
              <a:t>	range</a:t>
            </a:r>
          </a:p>
          <a:p>
            <a:pPr marL="946150" lvl="2" indent="-190500" fontAlgn="base">
              <a:lnSpc>
                <a:spcPct val="90000"/>
              </a:lnSpc>
              <a:spcBef>
                <a:spcPct val="30000"/>
              </a:spcBef>
              <a:spcAft>
                <a:spcPct val="0"/>
              </a:spcAft>
              <a:buClr>
                <a:schemeClr val="hlink"/>
              </a:buClr>
              <a:buSzPct val="80000"/>
              <a:buNone/>
              <a:defRPr/>
            </a:pPr>
            <a:endParaRPr lang="en-GB" kern="0" dirty="0">
              <a:latin typeface="Arial" charset="0"/>
            </a:endParaRPr>
          </a:p>
          <a:p>
            <a:pPr marL="565150" lvl="1" indent="-187325" fontAlgn="base">
              <a:lnSpc>
                <a:spcPct val="90000"/>
              </a:lnSpc>
              <a:spcBef>
                <a:spcPct val="30000"/>
              </a:spcBef>
              <a:spcAft>
                <a:spcPct val="0"/>
              </a:spcAft>
              <a:buClr>
                <a:schemeClr val="accent2"/>
              </a:buClr>
              <a:buSzPct val="70000"/>
              <a:buFont typeface="Wingdings" pitchFamily="2" charset="2"/>
              <a:buChar char="n"/>
              <a:defRPr/>
            </a:pPr>
            <a:r>
              <a:rPr lang="en-GB" sz="1800" kern="0" dirty="0">
                <a:latin typeface="Arial" charset="0"/>
              </a:rPr>
              <a:t>Careful alignment required</a:t>
            </a:r>
          </a:p>
          <a:p>
            <a:pPr marL="1022350" lvl="2" indent="-187325" fontAlgn="base">
              <a:lnSpc>
                <a:spcPct val="90000"/>
              </a:lnSpc>
              <a:spcBef>
                <a:spcPct val="30000"/>
              </a:spcBef>
              <a:spcAft>
                <a:spcPct val="0"/>
              </a:spcAft>
              <a:buClr>
                <a:schemeClr val="accent2"/>
              </a:buClr>
              <a:buSzPct val="70000"/>
              <a:buFont typeface="Wingdings" pitchFamily="2" charset="2"/>
              <a:buChar char="n"/>
            </a:pPr>
            <a:r>
              <a:rPr lang="en-GB" sz="1400" kern="0" dirty="0">
                <a:latin typeface="Arial" charset="0"/>
              </a:rPr>
              <a:t>The HPD are sensitive to magnetic field</a:t>
            </a:r>
          </a:p>
          <a:p>
            <a:pPr marL="1022350" lvl="2" indent="-187325" fontAlgn="base">
              <a:lnSpc>
                <a:spcPct val="90000"/>
              </a:lnSpc>
              <a:spcBef>
                <a:spcPct val="30000"/>
              </a:spcBef>
              <a:spcAft>
                <a:spcPct val="0"/>
              </a:spcAft>
              <a:buClr>
                <a:schemeClr val="accent2"/>
              </a:buClr>
              <a:buSzPct val="70000"/>
              <a:buFont typeface="Wingdings" pitchFamily="2" charset="2"/>
              <a:buChar char="n"/>
            </a:pPr>
            <a:r>
              <a:rPr lang="en-GB" sz="1400" kern="0" dirty="0">
                <a:latin typeface="Arial" charset="0"/>
              </a:rPr>
              <a:t>Variation of the gas refractive index with temperature...</a:t>
            </a:r>
          </a:p>
          <a:p>
            <a:pPr lvl="1"/>
            <a:endParaRPr lang="en-GB" sz="1400" dirty="0" smtClean="0"/>
          </a:p>
          <a:p>
            <a:pPr lvl="1"/>
            <a:endParaRPr lang="en-US" sz="1400"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32</a:t>
            </a:fld>
            <a:endParaRPr lang="en-US"/>
          </a:p>
        </p:txBody>
      </p:sp>
      <p:pic>
        <p:nvPicPr>
          <p:cNvPr id="8" name="Picture 2"/>
          <p:cNvPicPr>
            <a:picLocks noChangeAspect="1" noChangeArrowheads="1"/>
          </p:cNvPicPr>
          <p:nvPr/>
        </p:nvPicPr>
        <p:blipFill>
          <a:blip r:embed="rId2" cstate="print"/>
          <a:srcRect/>
          <a:stretch>
            <a:fillRect/>
          </a:stretch>
        </p:blipFill>
        <p:spPr bwMode="auto">
          <a:xfrm>
            <a:off x="4797753" y="3046557"/>
            <a:ext cx="4326722" cy="3129211"/>
          </a:xfrm>
          <a:prstGeom prst="rect">
            <a:avLst/>
          </a:prstGeom>
          <a:noFill/>
          <a:ln w="9525">
            <a:noFill/>
            <a:miter lim="800000"/>
            <a:headEnd/>
            <a:tailEnd/>
          </a:ln>
          <a:effectLst/>
        </p:spPr>
      </p:pic>
      <p:pic>
        <p:nvPicPr>
          <p:cNvPr id="9"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12160" y="1027772"/>
            <a:ext cx="2962458" cy="1944216"/>
          </a:xfrm>
          <a:prstGeom prst="rect">
            <a:avLst/>
          </a:prstGeom>
          <a:noFill/>
          <a:ln w="9525">
            <a:noFill/>
            <a:miter lim="800000"/>
            <a:headEnd/>
            <a:tailEnd/>
          </a:ln>
          <a:effectLst/>
        </p:spPr>
      </p:pic>
    </p:spTree>
    <p:extLst>
      <p:ext uri="{BB962C8B-B14F-4D97-AF65-F5344CB8AC3E}">
        <p14:creationId xmlns:p14="http://schemas.microsoft.com/office/powerpoint/2010/main" val="157445633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118231" cy="879231"/>
          </a:xfrm>
        </p:spPr>
        <p:txBody>
          <a:bodyPr/>
          <a:lstStyle/>
          <a:p>
            <a:r>
              <a:rPr lang="en-US" sz="3200" dirty="0" smtClean="0"/>
              <a:t>ATLAS TRT: transition </a:t>
            </a:r>
            <a:r>
              <a:rPr lang="en-US" sz="3200" dirty="0" err="1" smtClean="0"/>
              <a:t>radiaton</a:t>
            </a:r>
            <a:r>
              <a:rPr lang="en-US" sz="3200" dirty="0" smtClean="0"/>
              <a:t> at work</a:t>
            </a:r>
            <a:endParaRPr lang="en-US" sz="3200" dirty="0"/>
          </a:p>
        </p:txBody>
      </p:sp>
      <p:sp>
        <p:nvSpPr>
          <p:cNvPr id="3" name="Content Placeholder 2"/>
          <p:cNvSpPr>
            <a:spLocks noGrp="1"/>
          </p:cNvSpPr>
          <p:nvPr>
            <p:ph idx="1"/>
          </p:nvPr>
        </p:nvSpPr>
        <p:spPr>
          <a:xfrm>
            <a:off x="457200" y="1074615"/>
            <a:ext cx="8229600" cy="840154"/>
          </a:xfrm>
        </p:spPr>
        <p:txBody>
          <a:bodyPr>
            <a:normAutofit lnSpcReduction="10000"/>
          </a:bodyPr>
          <a:lstStyle/>
          <a:p>
            <a:r>
              <a:rPr lang="en-US" dirty="0" smtClean="0"/>
              <a:t>Barrel shown here, same for </a:t>
            </a:r>
            <a:r>
              <a:rPr lang="en-US" dirty="0" err="1" smtClean="0"/>
              <a:t>endcaps</a:t>
            </a:r>
            <a:endParaRPr lang="en-US" dirty="0" smtClean="0"/>
          </a:p>
          <a:p>
            <a:r>
              <a:rPr lang="en-US" dirty="0" smtClean="0"/>
              <a:t>ALICE has equally nice results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33</a:t>
            </a:fld>
            <a:endParaRPr lang="en-US"/>
          </a:p>
        </p:txBody>
      </p:sp>
      <p:pic>
        <p:nvPicPr>
          <p:cNvPr id="8" name="Picture 7" descr="run83585_TRT-Barrel.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8506" y="2178538"/>
            <a:ext cx="3127223" cy="3106615"/>
          </a:xfrm>
          <a:prstGeom prst="rect">
            <a:avLst/>
          </a:prstGeom>
        </p:spPr>
      </p:pic>
      <p:pic>
        <p:nvPicPr>
          <p:cNvPr id="9" name="Picture 8" descr="fig_03a.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12177" y="1914769"/>
            <a:ext cx="5531823" cy="3975129"/>
          </a:xfrm>
          <a:prstGeom prst="rect">
            <a:avLst/>
          </a:prstGeom>
        </p:spPr>
      </p:pic>
    </p:spTree>
    <p:extLst>
      <p:ext uri="{BB962C8B-B14F-4D97-AF65-F5344CB8AC3E}">
        <p14:creationId xmlns:p14="http://schemas.microsoft.com/office/powerpoint/2010/main" val="56622448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2011-May-22-XY_distribution.pdf"/>
          <p:cNvPicPr>
            <a:picLocks noChangeAspect="1"/>
          </p:cNvPicPr>
          <p:nvPr/>
        </p:nvPicPr>
        <p:blipFill rotWithShape="1">
          <a:blip r:embed="rId3" cstate="screen">
            <a:extLst>
              <a:ext uri="{28A0092B-C50C-407E-A947-70E740481C1C}">
                <a14:useLocalDpi xmlns:a14="http://schemas.microsoft.com/office/drawing/2010/main"/>
              </a:ext>
            </a:extLst>
          </a:blip>
          <a:srcRect r="11331"/>
          <a:stretch/>
        </p:blipFill>
        <p:spPr>
          <a:xfrm>
            <a:off x="537666" y="1199559"/>
            <a:ext cx="4734000" cy="4566556"/>
          </a:xfrm>
          <a:prstGeom prst="rect">
            <a:avLst/>
          </a:prstGeom>
        </p:spPr>
      </p:pic>
      <p:sp>
        <p:nvSpPr>
          <p:cNvPr id="780293" name="Rectangle 5"/>
          <p:cNvSpPr>
            <a:spLocks noGrp="1" noChangeArrowheads="1"/>
          </p:cNvSpPr>
          <p:nvPr>
            <p:ph type="title"/>
          </p:nvPr>
        </p:nvSpPr>
        <p:spPr/>
        <p:txBody>
          <a:bodyPr>
            <a:normAutofit/>
          </a:bodyPr>
          <a:lstStyle/>
          <a:p>
            <a:pPr algn="l" eaLnBrk="1" hangingPunct="1"/>
            <a:r>
              <a:rPr lang="en-US" sz="3600" dirty="0" smtClean="0">
                <a:effectLst>
                  <a:outerShdw blurRad="38100" dist="38100" dir="2700000" algn="tl">
                    <a:srgbClr val="DDDDDD"/>
                  </a:outerShdw>
                </a:effectLst>
              </a:rPr>
              <a:t>ALICE: Material Budget</a:t>
            </a:r>
            <a:endParaRPr lang="en-US" sz="2400" dirty="0">
              <a:effectLst>
                <a:outerShdw blurRad="38100" dist="38100" dir="2700000" algn="tl">
                  <a:srgbClr val="DDDDDD"/>
                </a:outerShdw>
              </a:effectLst>
            </a:endParaRPr>
          </a:p>
        </p:txBody>
      </p:sp>
      <p:sp>
        <p:nvSpPr>
          <p:cNvPr id="107531" name="Text Box 9"/>
          <p:cNvSpPr txBox="1">
            <a:spLocks noChangeArrowheads="1"/>
          </p:cNvSpPr>
          <p:nvPr/>
        </p:nvSpPr>
        <p:spPr bwMode="auto">
          <a:xfrm>
            <a:off x="6120677" y="2238505"/>
            <a:ext cx="2699631" cy="585418"/>
          </a:xfrm>
          <a:prstGeom prst="rect">
            <a:avLst/>
          </a:prstGeom>
          <a:noFill/>
          <a:ln w="6350">
            <a:solidFill>
              <a:schemeClr val="tx1"/>
            </a:solidFill>
            <a:miter lim="800000"/>
            <a:headEnd/>
            <a:tailEnd/>
          </a:ln>
        </p:spPr>
        <p:txBody>
          <a:bodyPr wrap="square" lIns="92075" tIns="46038" rIns="92075" bIns="46038">
            <a:prstTxWarp prst="textNoShape">
              <a:avLst/>
            </a:prstTxWarp>
            <a:spAutoFit/>
          </a:bodyPr>
          <a:lstStyle/>
          <a:p>
            <a:r>
              <a:rPr lang="en-GB" sz="1600" b="1" dirty="0" err="1">
                <a:solidFill>
                  <a:srgbClr val="254061"/>
                </a:solidFill>
                <a:latin typeface="Symbol" charset="2"/>
              </a:rPr>
              <a:t>g</a:t>
            </a:r>
            <a:r>
              <a:rPr lang="en-GB" sz="1600" b="1" dirty="0">
                <a:solidFill>
                  <a:srgbClr val="254061"/>
                </a:solidFill>
              </a:rPr>
              <a:t>-ray image of ALICE</a:t>
            </a:r>
          </a:p>
          <a:p>
            <a:r>
              <a:rPr lang="en-GB" sz="1600" b="1" dirty="0">
                <a:solidFill>
                  <a:srgbClr val="254061"/>
                </a:solidFill>
              </a:rPr>
              <a:t>photon conversion vertices</a:t>
            </a:r>
          </a:p>
        </p:txBody>
      </p:sp>
      <p:grpSp>
        <p:nvGrpSpPr>
          <p:cNvPr id="4" name="Group 39"/>
          <p:cNvGrpSpPr>
            <a:grpSpLocks/>
          </p:cNvGrpSpPr>
          <p:nvPr/>
        </p:nvGrpSpPr>
        <p:grpSpPr bwMode="auto">
          <a:xfrm>
            <a:off x="1950505" y="3364505"/>
            <a:ext cx="1764000" cy="1620000"/>
            <a:chOff x="1262" y="1786"/>
            <a:chExt cx="1126" cy="1132"/>
          </a:xfrm>
        </p:grpSpPr>
        <p:sp>
          <p:nvSpPr>
            <p:cNvPr id="107553" name="Oval 33"/>
            <p:cNvSpPr>
              <a:spLocks noChangeArrowheads="1"/>
            </p:cNvSpPr>
            <p:nvPr/>
          </p:nvSpPr>
          <p:spPr bwMode="auto">
            <a:xfrm>
              <a:off x="1408" y="1786"/>
              <a:ext cx="222" cy="222"/>
            </a:xfrm>
            <a:prstGeom prst="ellipse">
              <a:avLst/>
            </a:prstGeom>
            <a:noFill/>
            <a:ln w="57150">
              <a:solidFill>
                <a:schemeClr val="bg1"/>
              </a:solidFill>
              <a:round/>
              <a:headEnd/>
              <a:tailEnd/>
            </a:ln>
            <a:effectLst/>
          </p:spPr>
          <p:txBody>
            <a:bodyPr lIns="92075" tIns="46038" rIns="92075" bIns="46038" anchor="ctr">
              <a:prstTxWarp prst="textNoShape">
                <a:avLst/>
              </a:prstTxWarp>
              <a:spAutoFit/>
            </a:bodyPr>
            <a:lstStyle/>
            <a:p>
              <a:endParaRPr lang="en-US"/>
            </a:p>
          </p:txBody>
        </p:sp>
        <p:sp>
          <p:nvSpPr>
            <p:cNvPr id="107557" name="Oval 37"/>
            <p:cNvSpPr>
              <a:spLocks noChangeArrowheads="1"/>
            </p:cNvSpPr>
            <p:nvPr/>
          </p:nvSpPr>
          <p:spPr bwMode="auto">
            <a:xfrm>
              <a:off x="1262" y="2696"/>
              <a:ext cx="222" cy="222"/>
            </a:xfrm>
            <a:prstGeom prst="ellipse">
              <a:avLst/>
            </a:prstGeom>
            <a:noFill/>
            <a:ln w="57150">
              <a:solidFill>
                <a:schemeClr val="bg1"/>
              </a:solidFill>
              <a:round/>
              <a:headEnd/>
              <a:tailEnd/>
            </a:ln>
            <a:effectLst/>
          </p:spPr>
          <p:txBody>
            <a:bodyPr lIns="92075" tIns="46038" rIns="92075" bIns="46038" anchor="ctr">
              <a:prstTxWarp prst="textNoShape">
                <a:avLst/>
              </a:prstTxWarp>
              <a:spAutoFit/>
            </a:bodyPr>
            <a:lstStyle/>
            <a:p>
              <a:endParaRPr lang="en-US"/>
            </a:p>
          </p:txBody>
        </p:sp>
        <p:sp>
          <p:nvSpPr>
            <p:cNvPr id="107558" name="Oval 38"/>
            <p:cNvSpPr>
              <a:spLocks noChangeArrowheads="1"/>
            </p:cNvSpPr>
            <p:nvPr/>
          </p:nvSpPr>
          <p:spPr bwMode="auto">
            <a:xfrm>
              <a:off x="2166" y="2376"/>
              <a:ext cx="222" cy="222"/>
            </a:xfrm>
            <a:prstGeom prst="ellipse">
              <a:avLst/>
            </a:prstGeom>
            <a:noFill/>
            <a:ln w="57150">
              <a:solidFill>
                <a:schemeClr val="bg1"/>
              </a:solidFill>
              <a:round/>
              <a:headEnd/>
              <a:tailEnd/>
            </a:ln>
            <a:effectLst/>
          </p:spPr>
          <p:txBody>
            <a:bodyPr lIns="92075" tIns="46038" rIns="92075" bIns="46038" anchor="ctr">
              <a:prstTxWarp prst="textNoShape">
                <a:avLst/>
              </a:prstTxWarp>
              <a:spAutoFit/>
            </a:bodyPr>
            <a:lstStyle/>
            <a:p>
              <a:endParaRPr lang="en-US"/>
            </a:p>
          </p:txBody>
        </p:sp>
      </p:grpSp>
      <p:sp>
        <p:nvSpPr>
          <p:cNvPr id="23" name="Date Placeholder 3"/>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24" name="Footer Placeholder 4"/>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25" name="Slide Number Placeholder 5"/>
          <p:cNvSpPr>
            <a:spLocks noGrp="1"/>
          </p:cNvSpPr>
          <p:nvPr>
            <p:ph type="sldNum" sz="quarter" idx="12"/>
          </p:nvPr>
        </p:nvSpPr>
        <p:spPr>
          <a:xfrm>
            <a:off x="8543278" y="6356350"/>
            <a:ext cx="561975" cy="365125"/>
          </a:xfrm>
        </p:spPr>
        <p:txBody>
          <a:bodyPr/>
          <a:lstStyle/>
          <a:p>
            <a:fld id="{BA9B540C-44DA-4F69-89C9-7C84606640D3}" type="slidenum">
              <a:rPr lang="en-US" smtClean="0"/>
              <a:pPr/>
              <a:t>34</a:t>
            </a:fld>
            <a:endParaRPr lang="en-US"/>
          </a:p>
        </p:txBody>
      </p:sp>
    </p:spTree>
    <p:extLst>
      <p:ext uri="{BB962C8B-B14F-4D97-AF65-F5344CB8AC3E}">
        <p14:creationId xmlns:p14="http://schemas.microsoft.com/office/powerpoint/2010/main" val="41321373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789" name="Picture 13" descr="Run104792_Pass4_Event2248_Snapshot05"/>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3522663" y="1323586"/>
            <a:ext cx="5586412" cy="41227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331778" name="Rectangle 2"/>
          <p:cNvSpPr>
            <a:spLocks noGrp="1" noChangeArrowheads="1"/>
          </p:cNvSpPr>
          <p:nvPr>
            <p:ph type="title"/>
          </p:nvPr>
        </p:nvSpPr>
        <p:spPr>
          <a:xfrm>
            <a:off x="0" y="-1"/>
            <a:ext cx="8235462" cy="879231"/>
          </a:xfrm>
        </p:spPr>
        <p:txBody>
          <a:bodyPr/>
          <a:lstStyle/>
          <a:p>
            <a:r>
              <a:rPr lang="en-US" sz="3600" dirty="0" smtClean="0">
                <a:sym typeface="Symbol" charset="0"/>
              </a:rPr>
              <a:t>ALICE </a:t>
            </a:r>
            <a:r>
              <a:rPr lang="en-US" sz="3600" baseline="30000" dirty="0"/>
              <a:t>0 </a:t>
            </a:r>
            <a:r>
              <a:rPr lang="en-US" sz="3600" dirty="0"/>
              <a:t>and </a:t>
            </a:r>
            <a:r>
              <a:rPr lang="en-US" sz="3600" dirty="0">
                <a:latin typeface="Symbol" charset="0"/>
              </a:rPr>
              <a:t>h</a:t>
            </a:r>
            <a:r>
              <a:rPr lang="en-US" sz="3600" dirty="0"/>
              <a:t> </a:t>
            </a:r>
            <a:r>
              <a:rPr lang="en-US" sz="3600" dirty="0" smtClean="0"/>
              <a:t>(and </a:t>
            </a:r>
            <a:r>
              <a:rPr lang="en-US" sz="3600" dirty="0" err="1" smtClean="0"/>
              <a:t>γ</a:t>
            </a:r>
            <a:r>
              <a:rPr lang="en-US" sz="3600" dirty="0" smtClean="0"/>
              <a:t>) Reconstruction</a:t>
            </a:r>
            <a:endParaRPr lang="en-US" sz="4000" dirty="0">
              <a:sym typeface="Symbol" charset="0"/>
            </a:endParaRPr>
          </a:p>
        </p:txBody>
      </p:sp>
      <p:sp>
        <p:nvSpPr>
          <p:cNvPr id="331780" name="Text Box 4"/>
          <p:cNvSpPr txBox="1">
            <a:spLocks noChangeArrowheads="1"/>
          </p:cNvSpPr>
          <p:nvPr/>
        </p:nvSpPr>
        <p:spPr bwMode="auto">
          <a:xfrm>
            <a:off x="6645275" y="2060575"/>
            <a:ext cx="6635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l">
              <a:spcBef>
                <a:spcPct val="50000"/>
              </a:spcBef>
            </a:pPr>
            <a:r>
              <a:rPr lang="en-US" sz="2400" b="0">
                <a:solidFill>
                  <a:srgbClr val="FF222B"/>
                </a:solidFill>
                <a:latin typeface="Arial" charset="0"/>
                <a:cs typeface="ＭＳ Ｐゴシック" charset="0"/>
              </a:rPr>
              <a:t>e</a:t>
            </a:r>
            <a:r>
              <a:rPr lang="en-US" sz="2400" b="0" baseline="30000">
                <a:solidFill>
                  <a:srgbClr val="FF222B"/>
                </a:solidFill>
                <a:latin typeface="Arial" charset="0"/>
                <a:cs typeface="ＭＳ Ｐゴシック" charset="0"/>
              </a:rPr>
              <a:t>+</a:t>
            </a:r>
            <a:endParaRPr lang="en-US" sz="2400" b="0">
              <a:solidFill>
                <a:srgbClr val="FF222B"/>
              </a:solidFill>
              <a:latin typeface="Arial" charset="0"/>
              <a:cs typeface="ＭＳ Ｐゴシック" charset="0"/>
            </a:endParaRPr>
          </a:p>
        </p:txBody>
      </p:sp>
      <p:sp>
        <p:nvSpPr>
          <p:cNvPr id="331781" name="Text Box 5"/>
          <p:cNvSpPr txBox="1">
            <a:spLocks noChangeArrowheads="1"/>
          </p:cNvSpPr>
          <p:nvPr/>
        </p:nvSpPr>
        <p:spPr bwMode="auto">
          <a:xfrm>
            <a:off x="6932613" y="2852738"/>
            <a:ext cx="6635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l">
              <a:spcBef>
                <a:spcPct val="50000"/>
              </a:spcBef>
            </a:pPr>
            <a:r>
              <a:rPr lang="en-US" sz="2400" b="0">
                <a:solidFill>
                  <a:srgbClr val="FF3300"/>
                </a:solidFill>
                <a:latin typeface="Arial" charset="0"/>
                <a:cs typeface="ＭＳ Ｐゴシック" charset="0"/>
              </a:rPr>
              <a:t>e</a:t>
            </a:r>
            <a:r>
              <a:rPr lang="en-US" sz="2400" b="0" baseline="30000">
                <a:solidFill>
                  <a:srgbClr val="FF3300"/>
                </a:solidFill>
                <a:latin typeface="Arial" charset="0"/>
                <a:cs typeface="ＭＳ Ｐゴシック" charset="0"/>
              </a:rPr>
              <a:t>-</a:t>
            </a:r>
            <a:endParaRPr lang="en-US" sz="2400" b="0">
              <a:solidFill>
                <a:srgbClr val="FF3300"/>
              </a:solidFill>
              <a:latin typeface="Arial" charset="0"/>
              <a:cs typeface="ＭＳ Ｐゴシック" charset="0"/>
            </a:endParaRPr>
          </a:p>
        </p:txBody>
      </p:sp>
      <p:sp>
        <p:nvSpPr>
          <p:cNvPr id="331791" name="Text Box 15"/>
          <p:cNvSpPr txBox="1">
            <a:spLocks noChangeArrowheads="1"/>
          </p:cNvSpPr>
          <p:nvPr/>
        </p:nvSpPr>
        <p:spPr bwMode="auto">
          <a:xfrm>
            <a:off x="232135" y="1809299"/>
            <a:ext cx="3049873"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r>
              <a:rPr lang="en-US" sz="1600" b="1" dirty="0" err="1">
                <a:solidFill>
                  <a:schemeClr val="accent2"/>
                </a:solidFill>
                <a:latin typeface="Comic Sans MS" charset="0"/>
              </a:rPr>
              <a:t>pp</a:t>
            </a:r>
            <a:r>
              <a:rPr lang="en-US" sz="1600" b="1" dirty="0">
                <a:solidFill>
                  <a:schemeClr val="accent2"/>
                </a:solidFill>
                <a:latin typeface="Comic Sans MS" charset="0"/>
              </a:rPr>
              <a:t> </a:t>
            </a:r>
            <a:r>
              <a:rPr lang="en-US" sz="1600" b="1" dirty="0">
                <a:solidFill>
                  <a:schemeClr val="accent2"/>
                </a:solidFill>
                <a:latin typeface="Comic Sans MS" charset="0"/>
                <a:sym typeface="Symbol" charset="0"/>
              </a:rPr>
              <a:t> </a:t>
            </a:r>
            <a:r>
              <a:rPr lang="en-US" sz="1600" b="1" baseline="30000" dirty="0">
                <a:solidFill>
                  <a:schemeClr val="accent2"/>
                </a:solidFill>
                <a:latin typeface="Comic Sans MS" charset="0"/>
              </a:rPr>
              <a:t>0</a:t>
            </a:r>
            <a:r>
              <a:rPr lang="en-US" sz="1600" b="1" dirty="0">
                <a:solidFill>
                  <a:schemeClr val="accent2"/>
                </a:solidFill>
                <a:latin typeface="Comic Sans MS" charset="0"/>
                <a:sym typeface="Symbol" charset="0"/>
              </a:rPr>
              <a:t> + </a:t>
            </a:r>
            <a:r>
              <a:rPr lang="en-US" sz="1600" b="1" dirty="0" err="1">
                <a:solidFill>
                  <a:schemeClr val="accent2"/>
                </a:solidFill>
                <a:latin typeface="Comic Sans MS" charset="0"/>
                <a:sym typeface="Symbol" charset="0"/>
              </a:rPr>
              <a:t>X</a:t>
            </a:r>
            <a:r>
              <a:rPr lang="en-US" sz="1600" b="1" baseline="-25000" dirty="0" err="1">
                <a:solidFill>
                  <a:schemeClr val="accent2"/>
                </a:solidFill>
                <a:latin typeface="Comic Sans MS" charset="0"/>
              </a:rPr>
              <a:t>n</a:t>
            </a:r>
            <a:endParaRPr lang="en-US" sz="1600" b="1" baseline="-25000" dirty="0">
              <a:solidFill>
                <a:schemeClr val="accent2"/>
              </a:solidFill>
              <a:latin typeface="Comic Sans MS" charset="0"/>
              <a:sym typeface="Symbol" charset="0"/>
            </a:endParaRPr>
          </a:p>
          <a:p>
            <a:pPr algn="l"/>
            <a:r>
              <a:rPr lang="en-US" sz="1600" b="1" dirty="0">
                <a:solidFill>
                  <a:srgbClr val="000000"/>
                </a:solidFill>
                <a:latin typeface="Comic Sans MS" charset="0"/>
                <a:sym typeface="Symbol" charset="0"/>
              </a:rPr>
              <a:t>	</a:t>
            </a:r>
            <a:r>
              <a:rPr lang="en-US" sz="1600" b="1" dirty="0" smtClean="0">
                <a:solidFill>
                  <a:srgbClr val="000000"/>
                </a:solidFill>
                <a:latin typeface="Comic Sans MS" charset="0"/>
                <a:sym typeface="Symbol" charset="0"/>
              </a:rPr>
              <a:t>     </a:t>
            </a:r>
            <a:r>
              <a:rPr lang="en-US" sz="1600" b="1" dirty="0" smtClean="0">
                <a:solidFill>
                  <a:schemeClr val="accent2"/>
                </a:solidFill>
                <a:latin typeface="Comic Sans MS" charset="0"/>
                <a:sym typeface="Symbol" charset="0"/>
              </a:rPr>
              <a:t></a:t>
            </a:r>
            <a:r>
              <a:rPr lang="en-US" sz="1600" b="1" dirty="0">
                <a:solidFill>
                  <a:schemeClr val="accent2"/>
                </a:solidFill>
                <a:latin typeface="Comic Sans MS" charset="0"/>
                <a:sym typeface="Symbol" charset="0"/>
              </a:rPr>
              <a:t></a:t>
            </a:r>
          </a:p>
          <a:p>
            <a:pPr algn="l"/>
            <a:r>
              <a:rPr lang="en-US" sz="1600" b="1" dirty="0">
                <a:solidFill>
                  <a:srgbClr val="000000"/>
                </a:solidFill>
                <a:latin typeface="Comic Sans MS" charset="0"/>
              </a:rPr>
              <a:t>	    </a:t>
            </a:r>
            <a:r>
              <a:rPr lang="en-US" sz="1600" b="1" dirty="0" smtClean="0">
                <a:solidFill>
                  <a:srgbClr val="000000"/>
                </a:solidFill>
                <a:latin typeface="Comic Sans MS" charset="0"/>
              </a:rPr>
              <a:t>   </a:t>
            </a:r>
            <a:r>
              <a:rPr lang="en-US" sz="1600" b="1" dirty="0" smtClean="0">
                <a:solidFill>
                  <a:srgbClr val="000000"/>
                </a:solidFill>
              </a:rPr>
              <a:t>     </a:t>
            </a:r>
            <a:r>
              <a:rPr lang="en-US" sz="1600" b="1" dirty="0" err="1" smtClean="0">
                <a:solidFill>
                  <a:srgbClr val="FF3300"/>
                </a:solidFill>
              </a:rPr>
              <a:t>e</a:t>
            </a:r>
            <a:r>
              <a:rPr lang="en-US" sz="1600" b="1" baseline="30000" dirty="0" err="1">
                <a:solidFill>
                  <a:srgbClr val="FF3300"/>
                </a:solidFill>
              </a:rPr>
              <a:t>+</a:t>
            </a:r>
            <a:r>
              <a:rPr lang="en-US" sz="1600" b="1" dirty="0" err="1">
                <a:solidFill>
                  <a:srgbClr val="FF3300"/>
                </a:solidFill>
              </a:rPr>
              <a:t>e</a:t>
            </a:r>
            <a:r>
              <a:rPr lang="en-US" sz="1600" b="1" baseline="30000" dirty="0" err="1">
                <a:solidFill>
                  <a:srgbClr val="FF3300"/>
                </a:solidFill>
              </a:rPr>
              <a:t>-</a:t>
            </a:r>
            <a:r>
              <a:rPr lang="en-US" sz="1600" b="1" dirty="0" err="1">
                <a:solidFill>
                  <a:srgbClr val="33CC33"/>
                </a:solidFill>
              </a:rPr>
              <a:t>e</a:t>
            </a:r>
            <a:r>
              <a:rPr lang="en-US" sz="1600" b="1" baseline="30000" dirty="0" err="1">
                <a:solidFill>
                  <a:srgbClr val="33CC33"/>
                </a:solidFill>
              </a:rPr>
              <a:t>+</a:t>
            </a:r>
            <a:r>
              <a:rPr lang="en-US" sz="1600" b="1" dirty="0" err="1">
                <a:solidFill>
                  <a:srgbClr val="33CC33"/>
                </a:solidFill>
              </a:rPr>
              <a:t>e</a:t>
            </a:r>
            <a:r>
              <a:rPr lang="en-US" sz="1600" b="1" baseline="30000" dirty="0">
                <a:solidFill>
                  <a:srgbClr val="33CC33"/>
                </a:solidFill>
              </a:rPr>
              <a:t>-</a:t>
            </a:r>
          </a:p>
          <a:p>
            <a:pPr algn="l"/>
            <a:r>
              <a:rPr lang="en-US" sz="1600" b="1" dirty="0">
                <a:solidFill>
                  <a:srgbClr val="000000"/>
                </a:solidFill>
                <a:latin typeface="Comic Sans MS" charset="0"/>
              </a:rPr>
              <a:t> </a:t>
            </a:r>
          </a:p>
          <a:p>
            <a:pPr algn="l"/>
            <a:r>
              <a:rPr lang="en-US" sz="1600" b="1" dirty="0">
                <a:solidFill>
                  <a:schemeClr val="accent2"/>
                </a:solidFill>
                <a:latin typeface="+mj-lt"/>
              </a:rPr>
              <a:t>(m</a:t>
            </a:r>
            <a:r>
              <a:rPr lang="en-US" sz="1600" b="1" baseline="-25000" dirty="0">
                <a:solidFill>
                  <a:schemeClr val="accent2"/>
                </a:solidFill>
                <a:latin typeface="+mj-lt"/>
                <a:sym typeface="Symbol" charset="0"/>
              </a:rPr>
              <a:t></a:t>
            </a:r>
            <a:r>
              <a:rPr lang="en-US" sz="1600" b="1" baseline="-25000" dirty="0">
                <a:solidFill>
                  <a:schemeClr val="accent2"/>
                </a:solidFill>
                <a:latin typeface="+mj-lt"/>
              </a:rPr>
              <a:t>0</a:t>
            </a:r>
            <a:r>
              <a:rPr lang="en-US" sz="1600" b="1" dirty="0">
                <a:solidFill>
                  <a:schemeClr val="accent2"/>
                </a:solidFill>
                <a:latin typeface="+mj-lt"/>
              </a:rPr>
              <a:t> = 0.135 </a:t>
            </a:r>
            <a:r>
              <a:rPr lang="en-US" sz="1600" b="1" dirty="0" err="1">
                <a:solidFill>
                  <a:schemeClr val="accent2"/>
                </a:solidFill>
                <a:latin typeface="+mj-lt"/>
              </a:rPr>
              <a:t>GeV</a:t>
            </a:r>
            <a:r>
              <a:rPr lang="en-US" sz="1600" b="1" dirty="0">
                <a:solidFill>
                  <a:schemeClr val="accent2"/>
                </a:solidFill>
                <a:latin typeface="+mj-lt"/>
              </a:rPr>
              <a:t>/c</a:t>
            </a:r>
            <a:r>
              <a:rPr lang="en-US" sz="1600" b="1" baseline="30000" dirty="0">
                <a:solidFill>
                  <a:schemeClr val="accent2"/>
                </a:solidFill>
                <a:latin typeface="+mj-lt"/>
              </a:rPr>
              <a:t>2</a:t>
            </a:r>
            <a:r>
              <a:rPr lang="en-US" sz="1600" b="1" dirty="0">
                <a:solidFill>
                  <a:schemeClr val="accent2"/>
                </a:solidFill>
                <a:latin typeface="+mj-lt"/>
              </a:rPr>
              <a:t>, BR = 0.988</a:t>
            </a:r>
            <a:r>
              <a:rPr lang="en-US" sz="1600" b="1" dirty="0">
                <a:solidFill>
                  <a:schemeClr val="accent2"/>
                </a:solidFill>
                <a:latin typeface="Comic Sans MS" charset="0"/>
              </a:rPr>
              <a:t>) </a:t>
            </a:r>
            <a:br>
              <a:rPr lang="en-US" sz="1600" b="1" dirty="0">
                <a:solidFill>
                  <a:schemeClr val="accent2"/>
                </a:solidFill>
                <a:latin typeface="Comic Sans MS" charset="0"/>
              </a:rPr>
            </a:br>
            <a:endParaRPr lang="en-US" sz="1600" b="1" dirty="0">
              <a:solidFill>
                <a:schemeClr val="accent2"/>
              </a:solidFill>
              <a:latin typeface="Comic Sans MS" charset="0"/>
            </a:endParaRPr>
          </a:p>
          <a:p>
            <a:pPr algn="l"/>
            <a:endParaRPr lang="en-US" sz="1600" b="1" dirty="0">
              <a:solidFill>
                <a:schemeClr val="accent2"/>
              </a:solidFill>
              <a:latin typeface="Comic Sans MS" charset="0"/>
            </a:endParaRPr>
          </a:p>
          <a:p>
            <a:pPr algn="l"/>
            <a:r>
              <a:rPr lang="en-US" sz="1600" b="1" dirty="0" err="1">
                <a:solidFill>
                  <a:schemeClr val="accent2"/>
                </a:solidFill>
                <a:latin typeface="Comic Sans MS" charset="0"/>
              </a:rPr>
              <a:t>pp</a:t>
            </a:r>
            <a:r>
              <a:rPr lang="en-US" sz="1600" b="1" dirty="0">
                <a:solidFill>
                  <a:schemeClr val="accent2"/>
                </a:solidFill>
                <a:latin typeface="Comic Sans MS" charset="0"/>
              </a:rPr>
              <a:t> </a:t>
            </a:r>
            <a:r>
              <a:rPr lang="en-US" sz="1600" b="1" dirty="0">
                <a:solidFill>
                  <a:schemeClr val="accent2"/>
                </a:solidFill>
                <a:latin typeface="Comic Sans MS" charset="0"/>
                <a:sym typeface="Symbol" charset="0"/>
              </a:rPr>
              <a:t>  + </a:t>
            </a:r>
            <a:r>
              <a:rPr lang="en-US" sz="1600" b="1" dirty="0" err="1">
                <a:solidFill>
                  <a:schemeClr val="accent2"/>
                </a:solidFill>
                <a:latin typeface="Comic Sans MS" charset="0"/>
                <a:sym typeface="Symbol" charset="0"/>
              </a:rPr>
              <a:t>X</a:t>
            </a:r>
            <a:r>
              <a:rPr lang="en-US" sz="1600" b="1" baseline="-25000" dirty="0" err="1">
                <a:solidFill>
                  <a:schemeClr val="accent2"/>
                </a:solidFill>
                <a:latin typeface="Comic Sans MS" charset="0"/>
              </a:rPr>
              <a:t>n</a:t>
            </a:r>
            <a:endParaRPr lang="en-US" sz="1600" b="1" baseline="-25000" dirty="0">
              <a:solidFill>
                <a:schemeClr val="accent2"/>
              </a:solidFill>
              <a:latin typeface="Comic Sans MS" charset="0"/>
              <a:sym typeface="Symbol" charset="0"/>
            </a:endParaRPr>
          </a:p>
          <a:p>
            <a:pPr algn="l"/>
            <a:r>
              <a:rPr lang="en-US" sz="1600" b="1" dirty="0">
                <a:solidFill>
                  <a:srgbClr val="000000"/>
                </a:solidFill>
                <a:latin typeface="Comic Sans MS" charset="0"/>
                <a:sym typeface="Symbol" charset="0"/>
              </a:rPr>
              <a:t>	</a:t>
            </a:r>
            <a:r>
              <a:rPr lang="en-US" sz="1600" b="1" dirty="0" smtClean="0">
                <a:solidFill>
                  <a:srgbClr val="000000"/>
                </a:solidFill>
                <a:latin typeface="Comic Sans MS" charset="0"/>
                <a:sym typeface="Symbol" charset="0"/>
              </a:rPr>
              <a:t>      </a:t>
            </a:r>
            <a:r>
              <a:rPr lang="en-US" sz="1600" b="1" dirty="0" smtClean="0">
                <a:solidFill>
                  <a:schemeClr val="accent2"/>
                </a:solidFill>
                <a:latin typeface="Comic Sans MS" charset="0"/>
                <a:sym typeface="Symbol" charset="0"/>
              </a:rPr>
              <a:t></a:t>
            </a:r>
            <a:r>
              <a:rPr lang="en-US" sz="1600" b="1" dirty="0">
                <a:solidFill>
                  <a:schemeClr val="accent2"/>
                </a:solidFill>
                <a:latin typeface="Comic Sans MS" charset="0"/>
                <a:sym typeface="Symbol" charset="0"/>
              </a:rPr>
              <a:t></a:t>
            </a:r>
          </a:p>
          <a:p>
            <a:pPr algn="l"/>
            <a:r>
              <a:rPr lang="en-US" sz="1600" b="1" dirty="0">
                <a:solidFill>
                  <a:srgbClr val="000000"/>
                </a:solidFill>
                <a:latin typeface="Comic Sans MS" charset="0"/>
              </a:rPr>
              <a:t>	      </a:t>
            </a:r>
            <a:r>
              <a:rPr lang="en-US" sz="1600" b="1" dirty="0" smtClean="0">
                <a:solidFill>
                  <a:srgbClr val="000000"/>
                </a:solidFill>
                <a:latin typeface="Comic Sans MS" charset="0"/>
              </a:rPr>
              <a:t>      </a:t>
            </a:r>
            <a:r>
              <a:rPr lang="en-US" sz="1600" b="1" dirty="0" err="1" smtClean="0">
                <a:solidFill>
                  <a:srgbClr val="FF3300"/>
                </a:solidFill>
              </a:rPr>
              <a:t>e</a:t>
            </a:r>
            <a:r>
              <a:rPr lang="en-US" sz="1600" b="1" baseline="30000" dirty="0" err="1">
                <a:solidFill>
                  <a:srgbClr val="FF3300"/>
                </a:solidFill>
              </a:rPr>
              <a:t>+</a:t>
            </a:r>
            <a:r>
              <a:rPr lang="en-US" sz="1600" b="1" dirty="0" err="1">
                <a:solidFill>
                  <a:srgbClr val="FF3300"/>
                </a:solidFill>
              </a:rPr>
              <a:t>e</a:t>
            </a:r>
            <a:r>
              <a:rPr lang="en-US" sz="1600" b="1" baseline="30000" dirty="0" err="1">
                <a:solidFill>
                  <a:srgbClr val="FF3300"/>
                </a:solidFill>
              </a:rPr>
              <a:t>-</a:t>
            </a:r>
            <a:r>
              <a:rPr lang="en-US" sz="1600" b="1" dirty="0" err="1">
                <a:solidFill>
                  <a:srgbClr val="33CC33"/>
                </a:solidFill>
              </a:rPr>
              <a:t>e</a:t>
            </a:r>
            <a:r>
              <a:rPr lang="en-US" sz="1600" b="1" baseline="30000" dirty="0" err="1">
                <a:solidFill>
                  <a:srgbClr val="33CC33"/>
                </a:solidFill>
              </a:rPr>
              <a:t>+</a:t>
            </a:r>
            <a:r>
              <a:rPr lang="en-US" sz="1600" b="1" dirty="0" err="1">
                <a:solidFill>
                  <a:srgbClr val="33CC33"/>
                </a:solidFill>
              </a:rPr>
              <a:t>e</a:t>
            </a:r>
            <a:r>
              <a:rPr lang="en-US" sz="1600" b="1" baseline="30000" dirty="0">
                <a:solidFill>
                  <a:srgbClr val="33CC33"/>
                </a:solidFill>
              </a:rPr>
              <a:t>-</a:t>
            </a:r>
          </a:p>
          <a:p>
            <a:pPr algn="l"/>
            <a:r>
              <a:rPr lang="en-US" sz="1600" b="1" dirty="0">
                <a:solidFill>
                  <a:srgbClr val="000000"/>
                </a:solidFill>
                <a:latin typeface="Comic Sans MS" charset="0"/>
              </a:rPr>
              <a:t> </a:t>
            </a:r>
          </a:p>
          <a:p>
            <a:pPr algn="l"/>
            <a:r>
              <a:rPr lang="en-US" sz="1600" b="1" dirty="0">
                <a:solidFill>
                  <a:schemeClr val="accent2"/>
                </a:solidFill>
                <a:latin typeface="+mj-lt"/>
              </a:rPr>
              <a:t>(m</a:t>
            </a:r>
            <a:r>
              <a:rPr lang="en-US" sz="1600" b="1" baseline="-25000" dirty="0">
                <a:solidFill>
                  <a:schemeClr val="accent2"/>
                </a:solidFill>
                <a:latin typeface="+mj-lt"/>
                <a:sym typeface="Symbol" charset="0"/>
              </a:rPr>
              <a:t></a:t>
            </a:r>
            <a:r>
              <a:rPr lang="en-US" sz="1600" b="1" dirty="0">
                <a:solidFill>
                  <a:schemeClr val="accent2"/>
                </a:solidFill>
                <a:latin typeface="+mj-lt"/>
              </a:rPr>
              <a:t> = 0.548 </a:t>
            </a:r>
            <a:r>
              <a:rPr lang="en-US" sz="1600" b="1" dirty="0" err="1">
                <a:solidFill>
                  <a:schemeClr val="accent2"/>
                </a:solidFill>
                <a:latin typeface="+mj-lt"/>
              </a:rPr>
              <a:t>GeV</a:t>
            </a:r>
            <a:r>
              <a:rPr lang="en-US" sz="1600" b="1" dirty="0">
                <a:solidFill>
                  <a:schemeClr val="accent2"/>
                </a:solidFill>
                <a:latin typeface="+mj-lt"/>
              </a:rPr>
              <a:t>/c</a:t>
            </a:r>
            <a:r>
              <a:rPr lang="en-US" sz="1600" b="1" baseline="30000" dirty="0">
                <a:solidFill>
                  <a:schemeClr val="accent2"/>
                </a:solidFill>
                <a:latin typeface="+mj-lt"/>
              </a:rPr>
              <a:t>2</a:t>
            </a:r>
            <a:r>
              <a:rPr lang="en-US" sz="1600" b="1" dirty="0">
                <a:solidFill>
                  <a:schemeClr val="accent2"/>
                </a:solidFill>
                <a:latin typeface="+mj-lt"/>
              </a:rPr>
              <a:t>, BR = 0.393)</a:t>
            </a:r>
          </a:p>
          <a:p>
            <a:pPr algn="l"/>
            <a:endParaRPr lang="en-US" sz="1600" b="1" dirty="0">
              <a:solidFill>
                <a:schemeClr val="accent2"/>
              </a:solidFill>
              <a:latin typeface="Comic Sans MS" charset="0"/>
            </a:endParaRPr>
          </a:p>
        </p:txBody>
      </p:sp>
      <p:sp>
        <p:nvSpPr>
          <p:cNvPr id="331792" name="Text Box 16"/>
          <p:cNvSpPr txBox="1">
            <a:spLocks noChangeArrowheads="1"/>
          </p:cNvSpPr>
          <p:nvPr/>
        </p:nvSpPr>
        <p:spPr bwMode="auto">
          <a:xfrm>
            <a:off x="6156325" y="5589588"/>
            <a:ext cx="28082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r>
              <a:rPr lang="en-US" sz="1800" b="0" dirty="0">
                <a:solidFill>
                  <a:srgbClr val="891B89"/>
                </a:solidFill>
                <a:latin typeface="+mj-lt"/>
              </a:rPr>
              <a:t>run 104792, event 2248</a:t>
            </a:r>
            <a:endParaRPr lang="en-US" sz="1800" dirty="0">
              <a:solidFill>
                <a:srgbClr val="891B89"/>
              </a:solidFill>
              <a:latin typeface="+mj-lt"/>
            </a:endParaRPr>
          </a:p>
        </p:txBody>
      </p:sp>
      <p:sp>
        <p:nvSpPr>
          <p:cNvPr id="331793" name="Line 17"/>
          <p:cNvSpPr>
            <a:spLocks noChangeShapeType="1"/>
          </p:cNvSpPr>
          <p:nvPr/>
        </p:nvSpPr>
        <p:spPr bwMode="auto">
          <a:xfrm>
            <a:off x="981518" y="2093135"/>
            <a:ext cx="215900" cy="144463"/>
          </a:xfrm>
          <a:prstGeom prst="line">
            <a:avLst/>
          </a:prstGeom>
          <a:noFill/>
          <a:ln w="15875">
            <a:solidFill>
              <a:srgbClr val="00009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31794" name="Line 18"/>
          <p:cNvSpPr>
            <a:spLocks noChangeShapeType="1"/>
          </p:cNvSpPr>
          <p:nvPr/>
        </p:nvSpPr>
        <p:spPr bwMode="auto">
          <a:xfrm>
            <a:off x="1333979" y="2365780"/>
            <a:ext cx="215900" cy="142875"/>
          </a:xfrm>
          <a:prstGeom prst="line">
            <a:avLst/>
          </a:prstGeom>
          <a:noFill/>
          <a:ln w="15875">
            <a:solidFill>
              <a:srgbClr val="00009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31795" name="Line 19"/>
          <p:cNvSpPr>
            <a:spLocks noChangeShapeType="1"/>
          </p:cNvSpPr>
          <p:nvPr/>
        </p:nvSpPr>
        <p:spPr bwMode="auto">
          <a:xfrm>
            <a:off x="989898" y="3821923"/>
            <a:ext cx="288925" cy="144462"/>
          </a:xfrm>
          <a:prstGeom prst="line">
            <a:avLst/>
          </a:prstGeom>
          <a:noFill/>
          <a:ln w="15875">
            <a:solidFill>
              <a:srgbClr val="00009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31797" name="Line 21"/>
          <p:cNvSpPr>
            <a:spLocks noChangeShapeType="1"/>
          </p:cNvSpPr>
          <p:nvPr/>
        </p:nvSpPr>
        <p:spPr bwMode="auto">
          <a:xfrm>
            <a:off x="1486822" y="4070383"/>
            <a:ext cx="217487" cy="144462"/>
          </a:xfrm>
          <a:prstGeom prst="line">
            <a:avLst/>
          </a:prstGeom>
          <a:noFill/>
          <a:ln w="15875">
            <a:solidFill>
              <a:srgbClr val="00009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31798" name="Text Box 22"/>
          <p:cNvSpPr txBox="1">
            <a:spLocks noChangeArrowheads="1"/>
          </p:cNvSpPr>
          <p:nvPr/>
        </p:nvSpPr>
        <p:spPr bwMode="auto">
          <a:xfrm>
            <a:off x="1981200" y="5791200"/>
            <a:ext cx="1841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a:p>
        </p:txBody>
      </p:sp>
      <p:sp>
        <p:nvSpPr>
          <p:cNvPr id="331799" name="Text Box 23"/>
          <p:cNvSpPr txBox="1">
            <a:spLocks noChangeArrowheads="1"/>
          </p:cNvSpPr>
          <p:nvPr/>
        </p:nvSpPr>
        <p:spPr bwMode="auto">
          <a:xfrm>
            <a:off x="1981200" y="5638800"/>
            <a:ext cx="351071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000" b="1" dirty="0">
                <a:solidFill>
                  <a:schemeClr val="accent2"/>
                </a:solidFill>
                <a:latin typeface="+mj-lt"/>
              </a:rPr>
              <a:t>3 independent measurements:</a:t>
            </a:r>
          </a:p>
          <a:p>
            <a:r>
              <a:rPr lang="en-US" sz="2000" b="1" dirty="0">
                <a:solidFill>
                  <a:schemeClr val="accent2"/>
                </a:solidFill>
                <a:latin typeface="+mj-lt"/>
              </a:rPr>
              <a:t> </a:t>
            </a:r>
            <a:r>
              <a:rPr lang="en-US" sz="2000" b="1" dirty="0">
                <a:solidFill>
                  <a:srgbClr val="FF0000"/>
                </a:solidFill>
                <a:latin typeface="+mj-lt"/>
              </a:rPr>
              <a:t>Conversions</a:t>
            </a:r>
            <a:r>
              <a:rPr lang="en-US" sz="2000" b="1" dirty="0">
                <a:solidFill>
                  <a:schemeClr val="accent2"/>
                </a:solidFill>
                <a:latin typeface="+mj-lt"/>
              </a:rPr>
              <a:t>, PHOS, EMCAL</a:t>
            </a:r>
          </a:p>
        </p:txBody>
      </p:sp>
      <p:sp>
        <p:nvSpPr>
          <p:cNvPr id="14" name="Date Placeholder 3"/>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15" name="Footer Placeholder 4"/>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16" name="Slide Number Placeholder 5"/>
          <p:cNvSpPr>
            <a:spLocks noGrp="1"/>
          </p:cNvSpPr>
          <p:nvPr>
            <p:ph type="sldNum" sz="quarter" idx="12"/>
          </p:nvPr>
        </p:nvSpPr>
        <p:spPr>
          <a:xfrm>
            <a:off x="8543278" y="6356350"/>
            <a:ext cx="561975" cy="365125"/>
          </a:xfrm>
        </p:spPr>
        <p:txBody>
          <a:bodyPr/>
          <a:lstStyle/>
          <a:p>
            <a:fld id="{BA9B540C-44DA-4F69-89C9-7C84606640D3}" type="slidenum">
              <a:rPr lang="en-US" smtClean="0"/>
              <a:pPr/>
              <a:t>35</a:t>
            </a:fld>
            <a:endParaRPr lang="en-US"/>
          </a:p>
        </p:txBody>
      </p:sp>
    </p:spTree>
    <p:extLst>
      <p:ext uri="{BB962C8B-B14F-4D97-AF65-F5344CB8AC3E}">
        <p14:creationId xmlns:p14="http://schemas.microsoft.com/office/powerpoint/2010/main" val="4293858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a:xfrm>
            <a:off x="0" y="-1"/>
            <a:ext cx="8020538" cy="879231"/>
          </a:xfrm>
        </p:spPr>
        <p:txBody>
          <a:bodyPr/>
          <a:lstStyle/>
          <a:p>
            <a:r>
              <a:rPr lang="en-US" sz="3600" dirty="0" smtClean="0">
                <a:sym typeface="Symbol" charset="0"/>
              </a:rPr>
              <a:t>ALICE: </a:t>
            </a:r>
            <a:r>
              <a:rPr lang="en-US" sz="3600" baseline="30000" dirty="0"/>
              <a:t>0 </a:t>
            </a:r>
            <a:r>
              <a:rPr lang="en-US" sz="3600" dirty="0" smtClean="0"/>
              <a:t>Reconstruction in EMCAL</a:t>
            </a:r>
            <a:endParaRPr lang="en-US" sz="4000" dirty="0">
              <a:sym typeface="Symbol" charset="0"/>
            </a:endParaRPr>
          </a:p>
        </p:txBody>
      </p:sp>
      <p:pic>
        <p:nvPicPr>
          <p:cNvPr id="3" name="Content Placeholder 2" descr="2011-May-22-4060_EMCAL_pi0.pdf"/>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t="2969" b="2969"/>
          <a:stretch/>
        </p:blipFill>
        <p:spPr>
          <a:xfrm>
            <a:off x="359509" y="995247"/>
            <a:ext cx="8229600" cy="5051548"/>
          </a:xfrm>
        </p:spPr>
      </p:pic>
      <p:sp>
        <p:nvSpPr>
          <p:cNvPr id="4" name="TextBox 3"/>
          <p:cNvSpPr txBox="1"/>
          <p:nvPr/>
        </p:nvSpPr>
        <p:spPr>
          <a:xfrm>
            <a:off x="960591" y="5900771"/>
            <a:ext cx="7178017" cy="400110"/>
          </a:xfrm>
          <a:prstGeom prst="rect">
            <a:avLst/>
          </a:prstGeom>
          <a:noFill/>
        </p:spPr>
        <p:txBody>
          <a:bodyPr wrap="none" rtlCol="0">
            <a:spAutoFit/>
          </a:bodyPr>
          <a:lstStyle/>
          <a:p>
            <a:r>
              <a:rPr lang="en-US" sz="2000" dirty="0" smtClean="0">
                <a:solidFill>
                  <a:srgbClr val="254061"/>
                </a:solidFill>
              </a:rPr>
              <a:t>Reconstruction of π</a:t>
            </a:r>
            <a:r>
              <a:rPr lang="en-US" sz="2000" baseline="30000" dirty="0" smtClean="0">
                <a:solidFill>
                  <a:srgbClr val="254061"/>
                </a:solidFill>
              </a:rPr>
              <a:t>o</a:t>
            </a:r>
            <a:r>
              <a:rPr lang="en-US" sz="2000" dirty="0" smtClean="0">
                <a:solidFill>
                  <a:srgbClr val="254061"/>
                </a:solidFill>
              </a:rPr>
              <a:t> invariant mass in semi-central </a:t>
            </a:r>
            <a:r>
              <a:rPr lang="en-US" sz="2000" dirty="0" err="1" smtClean="0">
                <a:solidFill>
                  <a:srgbClr val="254061"/>
                </a:solidFill>
              </a:rPr>
              <a:t>Pb-Pb</a:t>
            </a:r>
            <a:r>
              <a:rPr lang="en-US" sz="2000" dirty="0" smtClean="0">
                <a:solidFill>
                  <a:srgbClr val="254061"/>
                </a:solidFill>
              </a:rPr>
              <a:t> collisions</a:t>
            </a:r>
            <a:endParaRPr lang="en-US" sz="2000" dirty="0">
              <a:solidFill>
                <a:srgbClr val="254061"/>
              </a:solidFill>
            </a:endParaRPr>
          </a:p>
        </p:txBody>
      </p:sp>
      <p:sp>
        <p:nvSpPr>
          <p:cNvPr id="5" name="Date Placeholder 3"/>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6" name="Footer Placeholder 4"/>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7" name="Slide Number Placeholder 5"/>
          <p:cNvSpPr>
            <a:spLocks noGrp="1"/>
          </p:cNvSpPr>
          <p:nvPr>
            <p:ph type="sldNum" sz="quarter" idx="12"/>
          </p:nvPr>
        </p:nvSpPr>
        <p:spPr>
          <a:xfrm>
            <a:off x="8543278" y="6356350"/>
            <a:ext cx="561975" cy="365125"/>
          </a:xfrm>
        </p:spPr>
        <p:txBody>
          <a:bodyPr/>
          <a:lstStyle/>
          <a:p>
            <a:fld id="{BA9B540C-44DA-4F69-89C9-7C84606640D3}" type="slidenum">
              <a:rPr lang="en-US" smtClean="0"/>
              <a:pPr/>
              <a:t>36</a:t>
            </a:fld>
            <a:endParaRPr lang="en-US"/>
          </a:p>
        </p:txBody>
      </p:sp>
    </p:spTree>
    <p:extLst>
      <p:ext uri="{BB962C8B-B14F-4D97-AF65-F5344CB8AC3E}">
        <p14:creationId xmlns:p14="http://schemas.microsoft.com/office/powerpoint/2010/main" val="2252632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6" name="Rectangle 2"/>
          <p:cNvSpPr>
            <a:spLocks noGrp="1" noChangeArrowheads="1"/>
          </p:cNvSpPr>
          <p:nvPr>
            <p:ph type="title"/>
          </p:nvPr>
        </p:nvSpPr>
        <p:spPr>
          <a:xfrm>
            <a:off x="0" y="-1"/>
            <a:ext cx="8098692" cy="879231"/>
          </a:xfrm>
        </p:spPr>
        <p:txBody>
          <a:bodyPr>
            <a:normAutofit/>
          </a:bodyPr>
          <a:lstStyle/>
          <a:p>
            <a:r>
              <a:rPr lang="en-US" dirty="0" smtClean="0"/>
              <a:t>ALICE</a:t>
            </a:r>
            <a:r>
              <a:rPr lang="en-US" dirty="0" smtClean="0">
                <a:latin typeface="Symbol" charset="2"/>
              </a:rPr>
              <a:t>: p</a:t>
            </a:r>
            <a:r>
              <a:rPr lang="en-US" baseline="30000" dirty="0" smtClean="0"/>
              <a:t>0</a:t>
            </a:r>
            <a:r>
              <a:rPr lang="en-US" dirty="0" smtClean="0"/>
              <a:t> </a:t>
            </a:r>
            <a:r>
              <a:rPr lang="en-US" dirty="0"/>
              <a:t>and </a:t>
            </a:r>
            <a:r>
              <a:rPr lang="en-US" dirty="0" smtClean="0">
                <a:latin typeface="Symbol" charset="2"/>
              </a:rPr>
              <a:t>h</a:t>
            </a:r>
            <a:r>
              <a:rPr lang="en-US" dirty="0" smtClean="0"/>
              <a:t> from conversions</a:t>
            </a:r>
            <a:endParaRPr lang="en-US" dirty="0"/>
          </a:p>
        </p:txBody>
      </p:sp>
      <p:pic>
        <p:nvPicPr>
          <p:cNvPr id="477189" name="Picture 5" descr="Pi0_data_InvMassFullPtWithoutBG_90035620401003321"/>
          <p:cNvPicPr>
            <a:picLocks noGrp="1" noChangeAspect="1" noChangeArrowheads="1"/>
          </p:cNvPicPr>
          <p:nvPr>
            <p:ph sz="quarter" idx="4294967295"/>
          </p:nvPr>
        </p:nvPicPr>
        <p:blipFill>
          <a:blip r:embed="rId3" cstate="screen">
            <a:extLst>
              <a:ext uri="{28A0092B-C50C-407E-A947-70E740481C1C}">
                <a14:useLocalDpi xmlns:a14="http://schemas.microsoft.com/office/drawing/2010/main"/>
              </a:ext>
            </a:extLst>
          </a:blip>
          <a:srcRect/>
          <a:stretch>
            <a:fillRect/>
          </a:stretch>
        </p:blipFill>
        <p:spPr>
          <a:xfrm>
            <a:off x="605218" y="1614488"/>
            <a:ext cx="7239000" cy="4689475"/>
          </a:xfrm>
        </p:spPr>
      </p:pic>
      <p:graphicFrame>
        <p:nvGraphicFramePr>
          <p:cNvPr id="477187" name="Object 3"/>
          <p:cNvGraphicFramePr>
            <a:graphicFrameLocks noGrp="1" noChangeAspect="1"/>
          </p:cNvGraphicFramePr>
          <p:nvPr>
            <p:ph sz="half" idx="4294967295"/>
            <p:extLst>
              <p:ext uri="{D42A27DB-BD31-4B8C-83A1-F6EECF244321}">
                <p14:modId xmlns:p14="http://schemas.microsoft.com/office/powerpoint/2010/main" val="3119926964"/>
              </p:ext>
            </p:extLst>
          </p:nvPr>
        </p:nvGraphicFramePr>
        <p:xfrm>
          <a:off x="2470962" y="1000222"/>
          <a:ext cx="3505200" cy="523875"/>
        </p:xfrm>
        <a:graphic>
          <a:graphicData uri="http://schemas.openxmlformats.org/presentationml/2006/ole">
            <mc:AlternateContent xmlns:mc="http://schemas.openxmlformats.org/markup-compatibility/2006">
              <mc:Choice xmlns:v="urn:schemas-microsoft-com:vml" Requires="v">
                <p:oleObj spid="_x0000_s8253" name="Equation" r:id="rId4" imgW="1866600" imgH="279360" progId="Equation.3">
                  <p:embed/>
                </p:oleObj>
              </mc:Choice>
              <mc:Fallback>
                <p:oleObj name="Equation" r:id="rId4" imgW="1866600" imgH="2793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0962" y="1000222"/>
                        <a:ext cx="3505200" cy="523875"/>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oleObj>
              </mc:Fallback>
            </mc:AlternateContent>
          </a:graphicData>
        </a:graphic>
      </p:graphicFrame>
      <p:sp>
        <p:nvSpPr>
          <p:cNvPr id="477188" name="Text Box 4"/>
          <p:cNvSpPr txBox="1">
            <a:spLocks noChangeArrowheads="1"/>
          </p:cNvSpPr>
          <p:nvPr/>
        </p:nvSpPr>
        <p:spPr bwMode="auto">
          <a:xfrm>
            <a:off x="5976162" y="1262160"/>
            <a:ext cx="184150" cy="519113"/>
          </a:xfrm>
          <a:prstGeom prst="rect">
            <a:avLst/>
          </a:prstGeom>
          <a:noFill/>
          <a:ln w="15875">
            <a:noFill/>
            <a:miter lim="800000"/>
            <a:headEnd/>
            <a:tailEnd/>
          </a:ln>
          <a:effectLst/>
        </p:spPr>
        <p:txBody>
          <a:bodyPr wrap="none">
            <a:prstTxWarp prst="textNoShape">
              <a:avLst/>
            </a:prstTxWarp>
            <a:spAutoFit/>
          </a:bodyPr>
          <a:lstStyle/>
          <a:p>
            <a:endParaRPr lang="en-US"/>
          </a:p>
        </p:txBody>
      </p:sp>
      <p:sp>
        <p:nvSpPr>
          <p:cNvPr id="477190" name="Text Box 6"/>
          <p:cNvSpPr txBox="1">
            <a:spLocks noChangeArrowheads="1"/>
          </p:cNvSpPr>
          <p:nvPr/>
        </p:nvSpPr>
        <p:spPr bwMode="auto">
          <a:xfrm>
            <a:off x="2517000" y="3119535"/>
            <a:ext cx="576262" cy="457200"/>
          </a:xfrm>
          <a:prstGeom prst="rect">
            <a:avLst/>
          </a:prstGeom>
          <a:noFill/>
          <a:ln w="15875">
            <a:noFill/>
            <a:miter lim="800000"/>
            <a:headEnd/>
            <a:tailEnd/>
          </a:ln>
          <a:effectLst/>
        </p:spPr>
        <p:txBody>
          <a:bodyPr>
            <a:prstTxWarp prst="textNoShape">
              <a:avLst/>
            </a:prstTxWarp>
            <a:spAutoFit/>
          </a:bodyPr>
          <a:lstStyle/>
          <a:p>
            <a:pPr>
              <a:spcBef>
                <a:spcPct val="50000"/>
              </a:spcBef>
            </a:pPr>
            <a:r>
              <a:rPr lang="en-US" sz="2400">
                <a:solidFill>
                  <a:schemeClr val="tx2"/>
                </a:solidFill>
                <a:latin typeface="Symbol" charset="2"/>
              </a:rPr>
              <a:t>p</a:t>
            </a:r>
            <a:r>
              <a:rPr lang="en-US" sz="2000" baseline="30000">
                <a:solidFill>
                  <a:schemeClr val="tx2"/>
                </a:solidFill>
                <a:latin typeface="Comic Sans MS" charset="0"/>
              </a:rPr>
              <a:t>0</a:t>
            </a:r>
          </a:p>
        </p:txBody>
      </p:sp>
      <p:sp>
        <p:nvSpPr>
          <p:cNvPr id="477191" name="Text Box 7"/>
          <p:cNvSpPr txBox="1">
            <a:spLocks noChangeArrowheads="1"/>
          </p:cNvSpPr>
          <p:nvPr/>
        </p:nvSpPr>
        <p:spPr bwMode="auto">
          <a:xfrm>
            <a:off x="4852212" y="5292823"/>
            <a:ext cx="368300" cy="457200"/>
          </a:xfrm>
          <a:prstGeom prst="rect">
            <a:avLst/>
          </a:prstGeom>
          <a:noFill/>
          <a:ln w="15875">
            <a:noFill/>
            <a:miter lim="800000"/>
            <a:headEnd/>
            <a:tailEnd/>
          </a:ln>
          <a:effectLst/>
        </p:spPr>
        <p:txBody>
          <a:bodyPr wrap="none">
            <a:prstTxWarp prst="textNoShape">
              <a:avLst/>
            </a:prstTxWarp>
            <a:spAutoFit/>
          </a:bodyPr>
          <a:lstStyle/>
          <a:p>
            <a:r>
              <a:rPr lang="en-US" sz="2400" dirty="0">
                <a:latin typeface="Symbol" charset="2"/>
              </a:rPr>
              <a:t>h</a:t>
            </a:r>
          </a:p>
        </p:txBody>
      </p:sp>
      <p:sp>
        <p:nvSpPr>
          <p:cNvPr id="8" name="Date Placeholder 3"/>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9" name="Footer Placeholder 4"/>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10" name="Slide Number Placeholder 5"/>
          <p:cNvSpPr>
            <a:spLocks noGrp="1"/>
          </p:cNvSpPr>
          <p:nvPr>
            <p:ph type="sldNum" sz="quarter" idx="12"/>
          </p:nvPr>
        </p:nvSpPr>
        <p:spPr>
          <a:xfrm>
            <a:off x="8543278" y="6356350"/>
            <a:ext cx="561975" cy="365125"/>
          </a:xfrm>
        </p:spPr>
        <p:txBody>
          <a:bodyPr/>
          <a:lstStyle/>
          <a:p>
            <a:fld id="{BA9B540C-44DA-4F69-89C9-7C84606640D3}" type="slidenum">
              <a:rPr lang="en-US" smtClean="0"/>
              <a:pPr/>
              <a:t>37</a:t>
            </a:fld>
            <a:endParaRPr lang="en-US"/>
          </a:p>
        </p:txBody>
      </p:sp>
    </p:spTree>
    <p:extLst>
      <p:ext uri="{BB962C8B-B14F-4D97-AF65-F5344CB8AC3E}">
        <p14:creationId xmlns:p14="http://schemas.microsoft.com/office/powerpoint/2010/main" val="2186894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Inventory of Gas detectors</a:t>
            </a:r>
            <a:endParaRPr lang="en-US" dirty="0"/>
          </a:p>
        </p:txBody>
      </p:sp>
      <p:sp>
        <p:nvSpPr>
          <p:cNvPr id="8" name="Text Placeholder 7"/>
          <p:cNvSpPr>
            <a:spLocks noGrp="1"/>
          </p:cNvSpPr>
          <p:nvPr>
            <p:ph type="body" idx="1"/>
          </p:nvPr>
        </p:nvSpPr>
        <p:spPr/>
        <p:txBody>
          <a:bodyPr/>
          <a:lstStyle/>
          <a:p>
            <a:r>
              <a:rPr lang="en-US" dirty="0" err="1" smtClean="0"/>
              <a:t>Muon</a:t>
            </a:r>
            <a:r>
              <a:rPr lang="en-US" dirty="0" smtClean="0"/>
              <a:t> detection and more</a:t>
            </a:r>
          </a:p>
          <a:p>
            <a:r>
              <a:rPr lang="en-US" dirty="0" smtClean="0"/>
              <a:t>Inventory by W. </a:t>
            </a:r>
            <a:r>
              <a:rPr lang="en-US" dirty="0" err="1" smtClean="0"/>
              <a:t>Riegler</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38</a:t>
            </a:fld>
            <a:endParaRPr lang="en-US"/>
          </a:p>
        </p:txBody>
      </p:sp>
    </p:spTree>
    <p:extLst>
      <p:ext uri="{BB962C8B-B14F-4D97-AF65-F5344CB8AC3E}">
        <p14:creationId xmlns:p14="http://schemas.microsoft.com/office/powerpoint/2010/main" val="192018089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39</a:t>
            </a:fld>
            <a:endParaRPr lang="en-US"/>
          </a:p>
        </p:txBody>
      </p:sp>
      <p:pic>
        <p:nvPicPr>
          <p:cNvPr id="7" name="Picture 6" descr="Screen Shot 2011-09-02 at 9.46.17.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0856" cy="6858000"/>
          </a:xfrm>
          <a:prstGeom prst="rect">
            <a:avLst/>
          </a:prstGeom>
        </p:spPr>
      </p:pic>
    </p:spTree>
    <p:extLst>
      <p:ext uri="{BB962C8B-B14F-4D97-AF65-F5344CB8AC3E}">
        <p14:creationId xmlns:p14="http://schemas.microsoft.com/office/powerpoint/2010/main" val="257723413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TOTEM telescopes</a:t>
            </a:r>
            <a:endParaRPr lang="en-US" dirty="0"/>
          </a:p>
        </p:txBody>
      </p:sp>
      <p:sp>
        <p:nvSpPr>
          <p:cNvPr id="3" name="Date Placeholder 2"/>
          <p:cNvSpPr>
            <a:spLocks noGrp="1"/>
          </p:cNvSpPr>
          <p:nvPr>
            <p:ph type="dt" sz="half" idx="10"/>
          </p:nvPr>
        </p:nvSpPr>
        <p:spPr/>
        <p:txBody>
          <a:bodyPr/>
          <a:lstStyle/>
          <a:p>
            <a:r>
              <a:rPr lang="en-US" smtClean="0"/>
              <a:t>PSD9 - Aberystwyth - 12-16 September 2011</a:t>
            </a:r>
            <a:endParaRPr lang="en-US"/>
          </a:p>
        </p:txBody>
      </p:sp>
      <p:sp>
        <p:nvSpPr>
          <p:cNvPr id="4" name="Footer Placeholder 3"/>
          <p:cNvSpPr>
            <a:spLocks noGrp="1"/>
          </p:cNvSpPr>
          <p:nvPr>
            <p:ph type="ftr" sz="quarter" idx="11"/>
          </p:nvPr>
        </p:nvSpPr>
        <p:spPr/>
        <p:txBody>
          <a:bodyPr/>
          <a:lstStyle/>
          <a:p>
            <a:r>
              <a:rPr lang="en-US" dirty="0" smtClean="0"/>
              <a:t>Beniamino Di Girolamo - CERN</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4</a:t>
            </a:fld>
            <a:endParaRPr lang="en-US"/>
          </a:p>
        </p:txBody>
      </p:sp>
      <p:pic>
        <p:nvPicPr>
          <p:cNvPr id="6" name="Picture 5" descr="DSC_6590.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0" y="990600"/>
            <a:ext cx="5334000" cy="2743200"/>
          </a:xfrm>
          <a:prstGeom prst="rect">
            <a:avLst/>
          </a:prstGeom>
          <a:noFill/>
          <a:ln w="9525">
            <a:noFill/>
            <a:miter lim="800000"/>
            <a:headEnd/>
            <a:tailEnd/>
          </a:ln>
        </p:spPr>
      </p:pic>
      <p:grpSp>
        <p:nvGrpSpPr>
          <p:cNvPr id="7" name="Group 4"/>
          <p:cNvGrpSpPr>
            <a:grpSpLocks/>
          </p:cNvGrpSpPr>
          <p:nvPr/>
        </p:nvGrpSpPr>
        <p:grpSpPr bwMode="auto">
          <a:xfrm>
            <a:off x="4269888" y="3962400"/>
            <a:ext cx="4566624" cy="2162206"/>
            <a:chOff x="0" y="991"/>
            <a:chExt cx="3168" cy="1673"/>
          </a:xfrm>
        </p:grpSpPr>
        <p:pic>
          <p:nvPicPr>
            <p:cNvPr id="8"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991"/>
              <a:ext cx="3168" cy="1673"/>
            </a:xfrm>
            <a:prstGeom prst="rect">
              <a:avLst/>
            </a:prstGeom>
            <a:noFill/>
            <a:ln w="9525">
              <a:noFill/>
              <a:round/>
              <a:headEnd/>
              <a:tailEnd/>
            </a:ln>
          </p:spPr>
        </p:pic>
      </p:grpSp>
      <p:grpSp>
        <p:nvGrpSpPr>
          <p:cNvPr id="9" name="Group 8"/>
          <p:cNvGrpSpPr/>
          <p:nvPr/>
        </p:nvGrpSpPr>
        <p:grpSpPr>
          <a:xfrm>
            <a:off x="1600200" y="4029002"/>
            <a:ext cx="2021707" cy="630866"/>
            <a:chOff x="1600200" y="5638800"/>
            <a:chExt cx="2021707" cy="630866"/>
          </a:xfrm>
        </p:grpSpPr>
        <p:sp>
          <p:nvSpPr>
            <p:cNvPr id="10" name="Rectangle 9"/>
            <p:cNvSpPr/>
            <p:nvPr/>
          </p:nvSpPr>
          <p:spPr>
            <a:xfrm>
              <a:off x="1641331" y="5900334"/>
              <a:ext cx="1787669" cy="369332"/>
            </a:xfrm>
            <a:prstGeom prst="rect">
              <a:avLst/>
            </a:prstGeom>
          </p:spPr>
          <p:txBody>
            <a:bodyPr wrap="none">
              <a:spAutoFit/>
            </a:bodyPr>
            <a:lstStyle/>
            <a:p>
              <a:pPr>
                <a:spcBef>
                  <a:spcPct val="50000"/>
                </a:spcBef>
              </a:pPr>
              <a:r>
                <a:rPr lang="en-US" dirty="0" smtClean="0">
                  <a:ea typeface="ヒラギノ角ゴ Pro W3" charset="-128"/>
                </a:rPr>
                <a:t>T2: 5.3 &lt; </a:t>
              </a:r>
              <a:r>
                <a:rPr lang="en-US" dirty="0" smtClean="0">
                  <a:latin typeface="Symbol" pitchFamily="18" charset="2"/>
                  <a:ea typeface="ヒラギノ角ゴ Pro W3" charset="-128"/>
                </a:rPr>
                <a:t>|h|</a:t>
              </a:r>
              <a:r>
                <a:rPr lang="en-US" dirty="0" smtClean="0">
                  <a:ea typeface="ヒラギノ角ゴ Pro W3" charset="-128"/>
                </a:rPr>
                <a:t> &lt; 6.5</a:t>
              </a:r>
              <a:endParaRPr lang="en-US" dirty="0">
                <a:ea typeface="ヒラギノ角ゴ Pro W3" charset="-128"/>
              </a:endParaRPr>
            </a:p>
          </p:txBody>
        </p:sp>
        <p:sp>
          <p:nvSpPr>
            <p:cNvPr id="11" name="Text Box 1037"/>
            <p:cNvSpPr txBox="1">
              <a:spLocks noChangeArrowheads="1"/>
            </p:cNvSpPr>
            <p:nvPr/>
          </p:nvSpPr>
          <p:spPr bwMode="auto">
            <a:xfrm>
              <a:off x="1600200" y="5638800"/>
              <a:ext cx="2021707" cy="338554"/>
            </a:xfrm>
            <a:prstGeom prst="rect">
              <a:avLst/>
            </a:prstGeom>
            <a:noFill/>
            <a:ln w="9525">
              <a:noFill/>
              <a:miter lim="800000"/>
              <a:headEnd/>
              <a:tailEnd/>
            </a:ln>
          </p:spPr>
          <p:txBody>
            <a:bodyPr wrap="none">
              <a:spAutoFit/>
            </a:bodyPr>
            <a:lstStyle/>
            <a:p>
              <a:r>
                <a:rPr lang="en-US" sz="1600" dirty="0" smtClean="0">
                  <a:latin typeface="Times New Roman" pitchFamily="18" charset="0"/>
                  <a:ea typeface="ヒラギノ角ゴ Pro W3" charset="-128"/>
                </a:rPr>
                <a:t>At ~ ± 14 m from IP5</a:t>
              </a:r>
              <a:endParaRPr lang="it-IT" sz="1600" dirty="0">
                <a:latin typeface="Times New Roman" pitchFamily="18" charset="0"/>
                <a:ea typeface="ヒラギノ角ゴ Pro W3" charset="-128"/>
              </a:endParaRPr>
            </a:p>
          </p:txBody>
        </p:sp>
      </p:grpSp>
      <p:grpSp>
        <p:nvGrpSpPr>
          <p:cNvPr id="12" name="Group 11"/>
          <p:cNvGrpSpPr/>
          <p:nvPr/>
        </p:nvGrpSpPr>
        <p:grpSpPr>
          <a:xfrm>
            <a:off x="5562600" y="990600"/>
            <a:ext cx="1905000" cy="631686"/>
            <a:chOff x="5638800" y="1795046"/>
            <a:chExt cx="1905000" cy="631686"/>
          </a:xfrm>
        </p:grpSpPr>
        <p:sp>
          <p:nvSpPr>
            <p:cNvPr id="13" name="Text Box 1035"/>
            <p:cNvSpPr txBox="1">
              <a:spLocks noChangeArrowheads="1"/>
            </p:cNvSpPr>
            <p:nvPr/>
          </p:nvSpPr>
          <p:spPr bwMode="auto">
            <a:xfrm>
              <a:off x="5638800" y="2057400"/>
              <a:ext cx="1905000" cy="369332"/>
            </a:xfrm>
            <a:prstGeom prst="rect">
              <a:avLst/>
            </a:prstGeom>
            <a:noFill/>
            <a:ln w="12700">
              <a:noFill/>
              <a:miter lim="800000"/>
              <a:headEnd type="none" w="sm" len="sm"/>
              <a:tailEnd type="none" w="sm" len="sm"/>
            </a:ln>
          </p:spPr>
          <p:txBody>
            <a:bodyPr wrap="square">
              <a:spAutoFit/>
            </a:bodyPr>
            <a:lstStyle/>
            <a:p>
              <a:pPr>
                <a:spcBef>
                  <a:spcPct val="50000"/>
                </a:spcBef>
              </a:pPr>
              <a:r>
                <a:rPr lang="en-US" sz="1800" dirty="0">
                  <a:ea typeface="ヒラギノ角ゴ Pro W3" charset="-128"/>
                </a:rPr>
                <a:t>T1:</a:t>
              </a:r>
              <a:r>
                <a:rPr lang="en-US" sz="1800" dirty="0">
                  <a:latin typeface="Symbol" pitchFamily="18" charset="2"/>
                  <a:ea typeface="ヒラギノ角ゴ Pro W3" charset="-128"/>
                </a:rPr>
                <a:t> </a:t>
              </a:r>
              <a:r>
                <a:rPr lang="en-US" sz="1800" dirty="0">
                  <a:ea typeface="ヒラギノ角ゴ Pro W3" charset="-128"/>
                </a:rPr>
                <a:t>3.1 &lt;</a:t>
              </a:r>
              <a:r>
                <a:rPr lang="en-US" sz="1800" dirty="0">
                  <a:latin typeface="Symbol" pitchFamily="18" charset="2"/>
                  <a:ea typeface="ヒラギノ角ゴ Pro W3" charset="-128"/>
                </a:rPr>
                <a:t> |h| </a:t>
              </a:r>
              <a:r>
                <a:rPr lang="en-US" sz="1800" dirty="0">
                  <a:ea typeface="ヒラギノ角ゴ Pro W3" charset="-128"/>
                </a:rPr>
                <a:t>&lt; </a:t>
              </a:r>
              <a:r>
                <a:rPr lang="en-US" sz="1800" dirty="0" smtClean="0">
                  <a:ea typeface="ヒラギノ角ゴ Pro W3" charset="-128"/>
                </a:rPr>
                <a:t>4.7</a:t>
              </a:r>
              <a:endParaRPr lang="en-US" sz="1800" dirty="0">
                <a:ea typeface="ヒラギノ角ゴ Pro W3" charset="-128"/>
              </a:endParaRPr>
            </a:p>
          </p:txBody>
        </p:sp>
        <p:sp>
          <p:nvSpPr>
            <p:cNvPr id="14" name="Text Box 1041"/>
            <p:cNvSpPr txBox="1">
              <a:spLocks noChangeArrowheads="1"/>
            </p:cNvSpPr>
            <p:nvPr/>
          </p:nvSpPr>
          <p:spPr bwMode="auto">
            <a:xfrm>
              <a:off x="5638800" y="1795046"/>
              <a:ext cx="1869423" cy="338554"/>
            </a:xfrm>
            <a:prstGeom prst="rect">
              <a:avLst/>
            </a:prstGeom>
            <a:noFill/>
            <a:ln w="9525">
              <a:noFill/>
              <a:miter lim="800000"/>
              <a:headEnd/>
              <a:tailEnd/>
            </a:ln>
          </p:spPr>
          <p:txBody>
            <a:bodyPr wrap="none">
              <a:spAutoFit/>
            </a:bodyPr>
            <a:lstStyle/>
            <a:p>
              <a:pPr eaLnBrk="1" hangingPunct="1"/>
              <a:r>
                <a:rPr lang="en-US" sz="1600" dirty="0" smtClean="0">
                  <a:latin typeface="Times New Roman" pitchFamily="18" charset="0"/>
                  <a:ea typeface="ヒラギノ角ゴ Pro W3" charset="-128"/>
                </a:rPr>
                <a:t>At ±10.5m from IP5</a:t>
              </a:r>
              <a:endParaRPr lang="it-IT" sz="1600" dirty="0">
                <a:latin typeface="Times New Roman" pitchFamily="18" charset="0"/>
                <a:ea typeface="ヒラギノ角ゴ Pro W3" charset="-128"/>
              </a:endParaRPr>
            </a:p>
          </p:txBody>
        </p:sp>
      </p:grpSp>
      <p:pic>
        <p:nvPicPr>
          <p:cNvPr id="15" name="Picture 30" descr="TOTEM_GEM"/>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4597820"/>
            <a:ext cx="1941320" cy="1763713"/>
          </a:xfrm>
          <a:prstGeom prst="rect">
            <a:avLst/>
          </a:prstGeom>
          <a:noFill/>
          <a:ln w="9525">
            <a:noFill/>
            <a:miter lim="800000"/>
            <a:headEnd/>
            <a:tailEnd/>
          </a:ln>
        </p:spPr>
      </p:pic>
      <p:pic>
        <p:nvPicPr>
          <p:cNvPr id="16" name="Picture 8" descr="csc-luce"/>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965191" y="2133600"/>
            <a:ext cx="2178809" cy="1539875"/>
          </a:xfrm>
          <a:prstGeom prst="rect">
            <a:avLst/>
          </a:prstGeom>
          <a:noFill/>
          <a:ln w="9525">
            <a:noFill/>
            <a:miter lim="800000"/>
            <a:headEnd/>
            <a:tailEnd/>
          </a:ln>
        </p:spPr>
      </p:pic>
      <p:sp>
        <p:nvSpPr>
          <p:cNvPr id="17" name="Rectangle 16"/>
          <p:cNvSpPr/>
          <p:nvPr/>
        </p:nvSpPr>
        <p:spPr>
          <a:xfrm>
            <a:off x="8265233" y="838200"/>
            <a:ext cx="878767"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T1</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8" name="Rectangle 17"/>
          <p:cNvSpPr/>
          <p:nvPr/>
        </p:nvSpPr>
        <p:spPr>
          <a:xfrm>
            <a:off x="0" y="3724296"/>
            <a:ext cx="878767"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T2</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9" name="TextBox 18"/>
          <p:cNvSpPr txBox="1"/>
          <p:nvPr/>
        </p:nvSpPr>
        <p:spPr>
          <a:xfrm>
            <a:off x="6934200" y="3352800"/>
            <a:ext cx="2209800" cy="338554"/>
          </a:xfrm>
          <a:prstGeom prst="rect">
            <a:avLst/>
          </a:prstGeom>
          <a:gradFill flip="none" rotWithShape="1">
            <a:gsLst>
              <a:gs pos="35000">
                <a:schemeClr val="bg1"/>
              </a:gs>
              <a:gs pos="100000">
                <a:schemeClr val="bg1">
                  <a:shade val="100000"/>
                  <a:satMod val="115000"/>
                  <a:alpha val="0"/>
                </a:schemeClr>
              </a:gs>
            </a:gsLst>
            <a:lin ang="16200000" scaled="1"/>
            <a:tileRect/>
          </a:gradFill>
        </p:spPr>
        <p:txBody>
          <a:bodyPr wrap="square" rtlCol="0">
            <a:spAutoFit/>
          </a:bodyPr>
          <a:lstStyle/>
          <a:p>
            <a:r>
              <a:rPr lang="en-US" sz="1600" dirty="0" smtClean="0"/>
              <a:t>Cathode strip Chamber</a:t>
            </a:r>
            <a:endParaRPr lang="en-US" sz="1600" dirty="0"/>
          </a:p>
        </p:txBody>
      </p:sp>
      <p:sp>
        <p:nvSpPr>
          <p:cNvPr id="20" name="TextBox 19"/>
          <p:cNvSpPr txBox="1"/>
          <p:nvPr/>
        </p:nvSpPr>
        <p:spPr>
          <a:xfrm>
            <a:off x="1941320" y="5601386"/>
            <a:ext cx="1994243" cy="523220"/>
          </a:xfrm>
          <a:prstGeom prst="rect">
            <a:avLst/>
          </a:prstGeom>
          <a:noFill/>
        </p:spPr>
        <p:txBody>
          <a:bodyPr wrap="square" rtlCol="0">
            <a:spAutoFit/>
          </a:bodyPr>
          <a:lstStyle/>
          <a:p>
            <a:r>
              <a:rPr lang="en-US" sz="1400" dirty="0" smtClean="0"/>
              <a:t>Triple Gas Electron Multiplier</a:t>
            </a:r>
            <a:endParaRPr lang="en-US" sz="1400" dirty="0"/>
          </a:p>
        </p:txBody>
      </p:sp>
    </p:spTree>
    <p:extLst>
      <p:ext uri="{BB962C8B-B14F-4D97-AF65-F5344CB8AC3E}">
        <p14:creationId xmlns:p14="http://schemas.microsoft.com/office/powerpoint/2010/main" val="2915090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40</a:t>
            </a:fld>
            <a:endParaRPr lang="en-US"/>
          </a:p>
        </p:txBody>
      </p:sp>
      <p:pic>
        <p:nvPicPr>
          <p:cNvPr id="2" name="Picture 1" descr="Screen Shot 2011-09-02 at 9.47.13.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37694" cy="6858000"/>
          </a:xfrm>
          <a:prstGeom prst="rect">
            <a:avLst/>
          </a:prstGeom>
        </p:spPr>
      </p:pic>
    </p:spTree>
    <p:extLst>
      <p:ext uri="{BB962C8B-B14F-4D97-AF65-F5344CB8AC3E}">
        <p14:creationId xmlns:p14="http://schemas.microsoft.com/office/powerpoint/2010/main" val="262796532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41</a:t>
            </a:fld>
            <a:endParaRPr lang="en-US"/>
          </a:p>
        </p:txBody>
      </p:sp>
      <p:pic>
        <p:nvPicPr>
          <p:cNvPr id="3" name="Picture 2" descr="Screen Shot 2011-09-02 at 9.47.26.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5636"/>
          </a:xfrm>
          <a:prstGeom prst="rect">
            <a:avLst/>
          </a:prstGeom>
        </p:spPr>
      </p:pic>
    </p:spTree>
    <p:extLst>
      <p:ext uri="{BB962C8B-B14F-4D97-AF65-F5344CB8AC3E}">
        <p14:creationId xmlns:p14="http://schemas.microsoft.com/office/powerpoint/2010/main" val="228519731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42</a:t>
            </a:fld>
            <a:endParaRPr lang="en-US"/>
          </a:p>
        </p:txBody>
      </p:sp>
      <p:pic>
        <p:nvPicPr>
          <p:cNvPr id="2" name="Picture 1" descr="Screen Shot 2011-09-02 at 9.47.39.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37694" cy="6858000"/>
          </a:xfrm>
          <a:prstGeom prst="rect">
            <a:avLst/>
          </a:prstGeom>
        </p:spPr>
      </p:pic>
    </p:spTree>
    <p:extLst>
      <p:ext uri="{BB962C8B-B14F-4D97-AF65-F5344CB8AC3E}">
        <p14:creationId xmlns:p14="http://schemas.microsoft.com/office/powerpoint/2010/main" val="350252085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a:p>
        </p:txBody>
      </p:sp>
      <p:sp>
        <p:nvSpPr>
          <p:cNvPr id="6" name="Slide Number Placeholder 5"/>
          <p:cNvSpPr>
            <a:spLocks noGrp="1"/>
          </p:cNvSpPr>
          <p:nvPr>
            <p:ph type="sldNum" sz="quarter" idx="12"/>
          </p:nvPr>
        </p:nvSpPr>
        <p:spPr/>
        <p:txBody>
          <a:bodyPr/>
          <a:lstStyle/>
          <a:p>
            <a:fld id="{BA9B540C-44DA-4F69-89C9-7C84606640D3}" type="slidenum">
              <a:rPr lang="en-US" smtClean="0"/>
              <a:pPr/>
              <a:t>43</a:t>
            </a:fld>
            <a:endParaRPr lang="en-US"/>
          </a:p>
        </p:txBody>
      </p:sp>
      <p:pic>
        <p:nvPicPr>
          <p:cNvPr id="3" name="Picture 2" descr="Screen Shot 2011-09-02 at 9.48.03.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5400"/>
            <a:ext cx="9144000" cy="6803740"/>
          </a:xfrm>
          <a:prstGeom prst="rect">
            <a:avLst/>
          </a:prstGeom>
        </p:spPr>
      </p:pic>
    </p:spTree>
    <p:extLst>
      <p:ext uri="{BB962C8B-B14F-4D97-AF65-F5344CB8AC3E}">
        <p14:creationId xmlns:p14="http://schemas.microsoft.com/office/powerpoint/2010/main" val="118934868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status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44</a:t>
            </a:fld>
            <a:endParaRPr lang="en-US"/>
          </a:p>
        </p:txBody>
      </p:sp>
      <p:graphicFrame>
        <p:nvGraphicFramePr>
          <p:cNvPr id="7" name="Chart 6"/>
          <p:cNvGraphicFramePr/>
          <p:nvPr>
            <p:extLst>
              <p:ext uri="{D42A27DB-BD31-4B8C-83A1-F6EECF244321}">
                <p14:modId xmlns:p14="http://schemas.microsoft.com/office/powerpoint/2010/main" val="2995779689"/>
              </p:ext>
            </p:extLst>
          </p:nvPr>
        </p:nvGraphicFramePr>
        <p:xfrm>
          <a:off x="205458" y="1064894"/>
          <a:ext cx="8654062" cy="511238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6082127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a:t>
            </a:r>
            <a:r>
              <a:rPr lang="en-US" dirty="0" err="1" smtClean="0"/>
              <a:t>e.m</a:t>
            </a:r>
            <a:r>
              <a:rPr lang="en-US" dirty="0" smtClean="0"/>
              <a:t>. energy scale</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45</a:t>
            </a:fld>
            <a:endParaRPr lang="en-US"/>
          </a:p>
        </p:txBody>
      </p:sp>
      <p:sp>
        <p:nvSpPr>
          <p:cNvPr id="7" name="Content Placeholder 2"/>
          <p:cNvSpPr>
            <a:spLocks noGrp="1"/>
          </p:cNvSpPr>
          <p:nvPr>
            <p:ph idx="1"/>
          </p:nvPr>
        </p:nvSpPr>
        <p:spPr>
          <a:xfrm>
            <a:off x="0" y="976705"/>
            <a:ext cx="9131300" cy="3810000"/>
          </a:xfrm>
        </p:spPr>
        <p:txBody>
          <a:bodyPr>
            <a:normAutofit fontScale="77500" lnSpcReduction="20000"/>
          </a:bodyPr>
          <a:lstStyle/>
          <a:p>
            <a:pPr eaLnBrk="1" hangingPunct="1">
              <a:buFont typeface="Wingdings" charset="0"/>
              <a:buNone/>
            </a:pPr>
            <a:r>
              <a:rPr lang="en-US" sz="2400" dirty="0">
                <a:latin typeface="Calibri" charset="0"/>
                <a:ea typeface="ＭＳ Ｐゴシック" charset="0"/>
                <a:cs typeface="ＭＳ Ｐゴシック" charset="0"/>
              </a:rPr>
              <a:t>EM scale:  initial study/validation from test beam measurements </a:t>
            </a:r>
          </a:p>
          <a:p>
            <a:pPr eaLnBrk="1" hangingPunct="1">
              <a:buFont typeface="Wingdings" charset="0"/>
              <a:buNone/>
            </a:pPr>
            <a:r>
              <a:rPr lang="en-US" sz="1600" dirty="0">
                <a:latin typeface="Calibri" charset="0"/>
                <a:ea typeface="ＭＳ Ｐゴシック" charset="0"/>
                <a:cs typeface="ＭＳ Ｐゴシック" charset="0"/>
              </a:rPr>
              <a:t>   </a:t>
            </a:r>
            <a:r>
              <a:rPr lang="en-US" sz="2400" dirty="0">
                <a:latin typeface="Calibri" charset="0"/>
                <a:ea typeface="ＭＳ Ｐゴシック" charset="0"/>
                <a:cs typeface="ＭＳ Ｐゴシック" charset="0"/>
              </a:rPr>
              <a:t>Checked on π</a:t>
            </a:r>
            <a:r>
              <a:rPr lang="en-US" sz="2400" baseline="30000" dirty="0">
                <a:latin typeface="Calibri" charset="0"/>
                <a:ea typeface="ＭＳ Ｐゴシック" charset="0"/>
                <a:cs typeface="ＭＳ Ｐゴシック" charset="0"/>
              </a:rPr>
              <a:t>0</a:t>
            </a:r>
            <a:r>
              <a:rPr lang="en-US" sz="2400" dirty="0">
                <a:latin typeface="Calibri" charset="0"/>
                <a:ea typeface="ＭＳ Ｐゴシック" charset="0"/>
                <a:cs typeface="ＭＳ Ｐゴシック" charset="0"/>
                <a:sym typeface="Wingdings" charset="0"/>
              </a:rPr>
              <a:t></a:t>
            </a:r>
            <a:r>
              <a:rPr lang="en-US" sz="2400" dirty="0">
                <a:latin typeface="Calibri" charset="0"/>
                <a:ea typeface="ＭＳ Ｐゴシック" charset="0"/>
                <a:cs typeface="ＭＳ Ｐゴシック" charset="0"/>
              </a:rPr>
              <a:t>γγ event </a:t>
            </a:r>
            <a:r>
              <a:rPr lang="en-US" sz="2400" b="1" dirty="0">
                <a:solidFill>
                  <a:srgbClr val="4F81BD"/>
                </a:solidFill>
                <a:latin typeface="Calibri" charset="0"/>
                <a:ea typeface="ＭＳ Ｐゴシック" charset="0"/>
                <a:cs typeface="ＭＳ Ｐゴシック" charset="0"/>
              </a:rPr>
              <a:t>(2%)</a:t>
            </a:r>
            <a:r>
              <a:rPr lang="en-US" sz="1600" dirty="0">
                <a:latin typeface="Calibri" charset="0"/>
                <a:ea typeface="ＭＳ Ｐゴシック" charset="0"/>
                <a:cs typeface="ＭＳ Ｐゴシック" charset="0"/>
              </a:rPr>
              <a:t>                 </a:t>
            </a:r>
          </a:p>
          <a:p>
            <a:pPr eaLnBrk="1" hangingPunct="1">
              <a:buFont typeface="Wingdings" charset="0"/>
              <a:buNone/>
            </a:pPr>
            <a:r>
              <a:rPr lang="en-US" sz="1600" dirty="0">
                <a:latin typeface="Calibri" charset="0"/>
                <a:ea typeface="ＭＳ Ｐゴシック" charset="0"/>
                <a:cs typeface="ＭＳ Ｐゴシック" charset="0"/>
              </a:rPr>
              <a:t>										    </a:t>
            </a:r>
          </a:p>
          <a:p>
            <a:pPr eaLnBrk="1" hangingPunct="1">
              <a:buFont typeface="Wingdings" charset="0"/>
              <a:buNone/>
            </a:pPr>
            <a:r>
              <a:rPr lang="en-US" sz="1600" dirty="0">
                <a:latin typeface="Calibri" charset="0"/>
                <a:ea typeface="ＭＳ Ｐゴシック" charset="0"/>
                <a:cs typeface="ＭＳ Ｐゴシック" charset="0"/>
              </a:rPr>
              <a:t>										       </a:t>
            </a:r>
            <a:r>
              <a:rPr lang="en-US" sz="2400" dirty="0">
                <a:latin typeface="Calibri" charset="0"/>
                <a:ea typeface="ＭＳ Ｐゴシック" charset="0"/>
                <a:cs typeface="ＭＳ Ｐゴシック" charset="0"/>
              </a:rPr>
              <a:t>Rescaled with </a:t>
            </a:r>
            <a:r>
              <a:rPr lang="en-US" sz="2400" dirty="0" err="1">
                <a:latin typeface="Calibri" charset="0"/>
                <a:ea typeface="ＭＳ Ｐゴシック" charset="0"/>
                <a:cs typeface="ＭＳ Ｐゴシック" charset="0"/>
              </a:rPr>
              <a:t>Z</a:t>
            </a:r>
            <a:r>
              <a:rPr lang="en-US" sz="2400" dirty="0" err="1">
                <a:latin typeface="Calibri" charset="0"/>
                <a:ea typeface="ＭＳ Ｐゴシック" charset="0"/>
                <a:cs typeface="ＭＳ Ｐゴシック" charset="0"/>
                <a:sym typeface="Wingdings" charset="0"/>
              </a:rPr>
              <a:t>e</a:t>
            </a:r>
            <a:r>
              <a:rPr lang="en-US" sz="2400" baseline="30000" dirty="0" err="1">
                <a:latin typeface="Calibri" charset="0"/>
                <a:ea typeface="ＭＳ Ｐゴシック" charset="0"/>
                <a:cs typeface="ＭＳ Ｐゴシック" charset="0"/>
                <a:sym typeface="Wingdings" charset="0"/>
              </a:rPr>
              <a:t>+</a:t>
            </a:r>
            <a:r>
              <a:rPr lang="en-US" sz="2400" dirty="0" err="1">
                <a:latin typeface="Calibri" charset="0"/>
                <a:ea typeface="ＭＳ Ｐゴシック" charset="0"/>
                <a:cs typeface="ＭＳ Ｐゴシック" charset="0"/>
                <a:sym typeface="Wingdings" charset="0"/>
              </a:rPr>
              <a:t>e</a:t>
            </a:r>
            <a:r>
              <a:rPr lang="en-US" sz="2400" baseline="30000" dirty="0">
                <a:latin typeface="Calibri" charset="0"/>
                <a:ea typeface="ＭＳ Ｐゴシック" charset="0"/>
                <a:cs typeface="ＭＳ Ｐゴシック" charset="0"/>
                <a:sym typeface="Wingdings" charset="0"/>
              </a:rPr>
              <a:t>- </a:t>
            </a:r>
            <a:r>
              <a:rPr lang="en-US" sz="2400" baseline="30000" dirty="0">
                <a:latin typeface="Calibri" charset="0"/>
                <a:ea typeface="ＭＳ Ｐゴシック" charset="0"/>
                <a:cs typeface="ＭＳ Ｐゴシック" charset="0"/>
              </a:rPr>
              <a:t> </a:t>
            </a:r>
            <a:r>
              <a:rPr lang="en-US" sz="2400" dirty="0">
                <a:latin typeface="Calibri" charset="0"/>
                <a:ea typeface="ＭＳ Ｐゴシック" charset="0"/>
                <a:cs typeface="ＭＳ Ｐゴシック" charset="0"/>
              </a:rPr>
              <a:t>events </a:t>
            </a:r>
            <a:r>
              <a:rPr lang="en-US" sz="2400" b="1" dirty="0">
                <a:solidFill>
                  <a:srgbClr val="4F81BD"/>
                </a:solidFill>
                <a:latin typeface="Calibri" charset="0"/>
                <a:ea typeface="ＭＳ Ｐゴシック" charset="0"/>
                <a:cs typeface="ＭＳ Ｐゴシック" charset="0"/>
              </a:rPr>
              <a:t>(1-2%)               </a:t>
            </a:r>
            <a:endParaRPr lang="en-US" sz="1600" b="1" dirty="0">
              <a:solidFill>
                <a:srgbClr val="4F81BD"/>
              </a:solidFill>
              <a:latin typeface="Calibri" charset="0"/>
              <a:ea typeface="ＭＳ Ｐゴシック" charset="0"/>
              <a:cs typeface="ＭＳ Ｐゴシック" charset="0"/>
            </a:endParaRPr>
          </a:p>
          <a:p>
            <a:pPr lvl="1" eaLnBrk="1" hangingPunct="1">
              <a:buFont typeface="Wingdings" charset="0"/>
              <a:buNone/>
            </a:pPr>
            <a:r>
              <a:rPr lang="en-US" sz="1200" dirty="0">
                <a:latin typeface="Calibri" charset="0"/>
                <a:ea typeface="ＭＳ Ｐゴシック" charset="0"/>
              </a:rPr>
              <a:t>								</a:t>
            </a: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endParaRPr lang="en-US" sz="1200" dirty="0">
              <a:latin typeface="Calibri" charset="0"/>
              <a:ea typeface="ＭＳ Ｐゴシック" charset="0"/>
            </a:endParaRPr>
          </a:p>
          <a:p>
            <a:pPr lvl="1" eaLnBrk="1" hangingPunct="1">
              <a:buFont typeface="Wingdings" charset="0"/>
              <a:buNone/>
            </a:pPr>
            <a:r>
              <a:rPr lang="en-US" sz="2000" dirty="0">
                <a:latin typeface="Calibri" charset="0"/>
                <a:ea typeface="ＭＳ Ｐゴシック" charset="0"/>
              </a:rPr>
              <a:t> </a:t>
            </a:r>
          </a:p>
          <a:p>
            <a:pPr lvl="1" eaLnBrk="1" hangingPunct="1">
              <a:buFont typeface="Wingdings" charset="0"/>
              <a:buNone/>
            </a:pPr>
            <a:r>
              <a:rPr lang="en-US" sz="1200" dirty="0">
                <a:latin typeface="Calibri" charset="0"/>
                <a:ea typeface="ＭＳ Ｐゴシック" charset="0"/>
              </a:rPr>
              <a:t>			</a:t>
            </a:r>
            <a:r>
              <a:rPr lang="en-US" sz="1600" baseline="30000" dirty="0">
                <a:latin typeface="Calibri" charset="0"/>
                <a:ea typeface="ＭＳ Ｐゴシック" charset="0"/>
              </a:rPr>
              <a:t>									</a:t>
            </a:r>
          </a:p>
        </p:txBody>
      </p:sp>
      <p:sp>
        <p:nvSpPr>
          <p:cNvPr id="11" name="TextBox 24"/>
          <p:cNvSpPr txBox="1">
            <a:spLocks noChangeArrowheads="1"/>
          </p:cNvSpPr>
          <p:nvPr/>
        </p:nvSpPr>
        <p:spPr bwMode="auto">
          <a:xfrm>
            <a:off x="66675" y="4981575"/>
            <a:ext cx="1862138" cy="276225"/>
          </a:xfrm>
          <a:prstGeom prst="rect">
            <a:avLst/>
          </a:prstGeom>
          <a:solidFill>
            <a:srgbClr val="D9969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t>ATLAS-CONF-2010-006</a:t>
            </a:r>
          </a:p>
        </p:txBody>
      </p:sp>
      <p:pic>
        <p:nvPicPr>
          <p:cNvPr id="12" name="Picture 11" descr="mpi0_endcap.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263" y="1938338"/>
            <a:ext cx="4310062" cy="2919412"/>
          </a:xfrm>
          <a:prstGeom prst="rect">
            <a:avLst/>
          </a:prstGeom>
          <a:noFill/>
          <a:ln w="57150">
            <a:noFill/>
            <a:miter lim="800000"/>
            <a:headEnd/>
            <a:tailEnd/>
          </a:ln>
          <a:extLst>
            <a:ext uri="{909E8E84-426E-40dd-AFC4-6F175D3DCCD1}">
              <a14:hiddenFill xmlns:a14="http://schemas.microsoft.com/office/drawing/2010/main">
                <a:solidFill>
                  <a:srgbClr val="FFFFFF"/>
                </a:solidFill>
              </a14:hiddenFill>
            </a:ext>
          </a:extLst>
        </p:spPr>
      </p:pic>
      <p:sp>
        <p:nvSpPr>
          <p:cNvPr id="13" name="TextBox 10"/>
          <p:cNvSpPr txBox="1">
            <a:spLocks noChangeArrowheads="1"/>
          </p:cNvSpPr>
          <p:nvPr/>
        </p:nvSpPr>
        <p:spPr bwMode="auto">
          <a:xfrm>
            <a:off x="4448175" y="1232675"/>
            <a:ext cx="467518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i="1" u="sng" dirty="0">
                <a:solidFill>
                  <a:srgbClr val="215968"/>
                </a:solidFill>
              </a:rPr>
              <a:t>Central forward region </a:t>
            </a:r>
            <a:r>
              <a:rPr lang="en-US" sz="1800" b="1" i="1" u="sng" dirty="0" err="1">
                <a:solidFill>
                  <a:srgbClr val="215968"/>
                </a:solidFill>
              </a:rPr>
              <a:t>Z</a:t>
            </a:r>
            <a:r>
              <a:rPr lang="en-US" sz="1800" b="1" i="1" u="sng" dirty="0" err="1">
                <a:solidFill>
                  <a:srgbClr val="215968"/>
                </a:solidFill>
                <a:sym typeface="Wingdings" charset="0"/>
              </a:rPr>
              <a:t></a:t>
            </a:r>
            <a:r>
              <a:rPr lang="en-US" sz="1800" b="1" i="1" u="sng" dirty="0" err="1">
                <a:solidFill>
                  <a:srgbClr val="215968"/>
                </a:solidFill>
              </a:rPr>
              <a:t>e</a:t>
            </a:r>
            <a:r>
              <a:rPr lang="en-US" sz="1800" b="1" i="1" u="sng" baseline="30000" dirty="0" err="1">
                <a:solidFill>
                  <a:srgbClr val="215968"/>
                </a:solidFill>
              </a:rPr>
              <a:t>+</a:t>
            </a:r>
            <a:r>
              <a:rPr lang="en-US" sz="1800" b="1" i="1" u="sng" dirty="0" err="1">
                <a:solidFill>
                  <a:srgbClr val="215968"/>
                </a:solidFill>
              </a:rPr>
              <a:t>e</a:t>
            </a:r>
            <a:r>
              <a:rPr lang="en-US" sz="1800" b="1" i="1" u="sng" baseline="30000" dirty="0">
                <a:solidFill>
                  <a:srgbClr val="215968"/>
                </a:solidFill>
              </a:rPr>
              <a:t>-</a:t>
            </a:r>
            <a:r>
              <a:rPr lang="en-US" sz="1800" b="1" i="1" u="sng" dirty="0">
                <a:solidFill>
                  <a:srgbClr val="215968"/>
                </a:solidFill>
              </a:rPr>
              <a:t> mass </a:t>
            </a:r>
          </a:p>
          <a:p>
            <a:pPr eaLnBrk="1" hangingPunct="1"/>
            <a:r>
              <a:rPr lang="en-US" sz="1800" dirty="0"/>
              <a:t>reconstruction identification of electrons </a:t>
            </a:r>
          </a:p>
          <a:p>
            <a:pPr eaLnBrk="1" hangingPunct="1"/>
            <a:r>
              <a:rPr lang="en-US" sz="1800" dirty="0"/>
              <a:t>at |n|&gt;2.5 beyond tracker acceptance</a:t>
            </a:r>
          </a:p>
          <a:p>
            <a:pPr eaLnBrk="1" hangingPunct="1"/>
            <a:r>
              <a:rPr lang="en-US" sz="1800" dirty="0"/>
              <a:t>Events with 2 electrons with E</a:t>
            </a:r>
            <a:r>
              <a:rPr lang="en-US" sz="1800" baseline="-25000" dirty="0"/>
              <a:t>T</a:t>
            </a:r>
            <a:r>
              <a:rPr lang="en-US" sz="1800" dirty="0"/>
              <a:t>&gt;20 </a:t>
            </a:r>
            <a:r>
              <a:rPr lang="en-US" sz="1800" dirty="0" err="1"/>
              <a:t>GeV</a:t>
            </a:r>
            <a:r>
              <a:rPr lang="en-US" sz="1800" dirty="0"/>
              <a:t> </a:t>
            </a:r>
          </a:p>
          <a:p>
            <a:pPr eaLnBrk="1" hangingPunct="1"/>
            <a:r>
              <a:rPr lang="en-US" sz="1800" dirty="0"/>
              <a:t>with one electron found in the central region</a:t>
            </a:r>
          </a:p>
          <a:p>
            <a:pPr eaLnBrk="1" hangingPunct="1"/>
            <a:r>
              <a:rPr lang="en-US" sz="1800" dirty="0"/>
              <a:t> and the other in the forward. </a:t>
            </a:r>
          </a:p>
          <a:p>
            <a:pPr eaLnBrk="1" hangingPunct="1"/>
            <a:r>
              <a:rPr lang="en-US" sz="1800" dirty="0"/>
              <a:t>Apply the </a:t>
            </a:r>
            <a:r>
              <a:rPr lang="en-US" sz="1800" dirty="0" err="1"/>
              <a:t>em</a:t>
            </a:r>
            <a:r>
              <a:rPr lang="en-US" sz="1800" dirty="0"/>
              <a:t> energy scale corrections</a:t>
            </a:r>
          </a:p>
          <a:p>
            <a:pPr eaLnBrk="1" hangingPunct="1"/>
            <a:endParaRPr lang="en-US" sz="1800" dirty="0"/>
          </a:p>
        </p:txBody>
      </p:sp>
      <p:sp>
        <p:nvSpPr>
          <p:cNvPr id="14" name="TextBox 11"/>
          <p:cNvSpPr txBox="1">
            <a:spLocks noChangeArrowheads="1"/>
          </p:cNvSpPr>
          <p:nvPr/>
        </p:nvSpPr>
        <p:spPr bwMode="auto">
          <a:xfrm>
            <a:off x="951021" y="5558268"/>
            <a:ext cx="3684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dirty="0">
                <a:solidFill>
                  <a:srgbClr val="4F81BD"/>
                </a:solidFill>
              </a:rPr>
              <a:t>Capability to reconstruct and </a:t>
            </a:r>
          </a:p>
          <a:p>
            <a:pPr eaLnBrk="1" hangingPunct="1"/>
            <a:r>
              <a:rPr lang="en-US" sz="1800" b="1" dirty="0">
                <a:solidFill>
                  <a:srgbClr val="4F81BD"/>
                </a:solidFill>
              </a:rPr>
              <a:t>identify e</a:t>
            </a:r>
            <a:r>
              <a:rPr lang="en-US" sz="1800" b="1" baseline="30000" dirty="0">
                <a:solidFill>
                  <a:srgbClr val="4F81BD"/>
                </a:solidFill>
              </a:rPr>
              <a:t>±</a:t>
            </a:r>
            <a:r>
              <a:rPr lang="en-US" sz="1800" b="1" dirty="0">
                <a:solidFill>
                  <a:srgbClr val="4F81BD"/>
                </a:solidFill>
              </a:rPr>
              <a:t> in the forward region</a:t>
            </a:r>
          </a:p>
        </p:txBody>
      </p:sp>
      <p:pic>
        <p:nvPicPr>
          <p:cNvPr id="15" name="Picture 9" descr="Mee_Central_Forward.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24413" y="3294042"/>
            <a:ext cx="3779837" cy="2938462"/>
          </a:xfrm>
          <a:prstGeom prst="rect">
            <a:avLst/>
          </a:prstGeom>
          <a:noFill/>
          <a:ln w="57150">
            <a:solidFill>
              <a:srgbClr val="FFFFF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289860"/>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“calibration” particles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dirty="0"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46</a:t>
            </a:fld>
            <a:endParaRPr lang="en-US"/>
          </a:p>
        </p:txBody>
      </p:sp>
      <p:pic>
        <p:nvPicPr>
          <p:cNvPr id="7" name="Content Placeholder 6" descr="Dimuon_mass_40000.eps"/>
          <p:cNvPicPr>
            <a:picLocks noGrp="1" noChangeAspect="1"/>
          </p:cNvPicPr>
          <p:nvPr>
            <p:ph idx="1"/>
          </p:nvPr>
        </p:nvPicPr>
        <p:blipFill>
          <a:blip r:embed="rId2" cstate="screen">
            <a:extLst>
              <a:ext uri="{28A0092B-C50C-407E-A947-70E740481C1C}">
                <a14:useLocalDpi xmlns:a14="http://schemas.microsoft.com/office/drawing/2010/main"/>
              </a:ext>
            </a:extLst>
          </a:blip>
          <a:srcRect l="-1534" r="-1534"/>
          <a:stretch>
            <a:fillRect/>
          </a:stretch>
        </p:blipFill>
        <p:spPr>
          <a:xfrm>
            <a:off x="1083716" y="1320247"/>
            <a:ext cx="7039250" cy="4902291"/>
          </a:xfrm>
        </p:spPr>
      </p:pic>
    </p:spTree>
    <p:extLst>
      <p:ext uri="{BB962C8B-B14F-4D97-AF65-F5344CB8AC3E}">
        <p14:creationId xmlns:p14="http://schemas.microsoft.com/office/powerpoint/2010/main" val="1292320552"/>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Heavy ions in ATLAS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47</a:t>
            </a:fld>
            <a:endParaRPr lang="en-US"/>
          </a:p>
        </p:txBody>
      </p:sp>
      <p:pic>
        <p:nvPicPr>
          <p:cNvPr id="9" name="Picture 6" descr="run169045_evt1914004_v5.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10362" y="1170765"/>
            <a:ext cx="6927893" cy="481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14871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Heavy ions in ATLAS</a:t>
            </a:r>
            <a:endParaRPr lang="en-US" dirty="0"/>
          </a:p>
        </p:txBody>
      </p:sp>
      <p:sp>
        <p:nvSpPr>
          <p:cNvPr id="3" name="Content Placeholder 2"/>
          <p:cNvSpPr>
            <a:spLocks noGrp="1"/>
          </p:cNvSpPr>
          <p:nvPr>
            <p:ph idx="1"/>
          </p:nvPr>
        </p:nvSpPr>
        <p:spPr>
          <a:xfrm>
            <a:off x="457200" y="1074615"/>
            <a:ext cx="5882706" cy="5051548"/>
          </a:xfrm>
        </p:spPr>
        <p:txBody>
          <a:bodyPr>
            <a:normAutofit fontScale="92500" lnSpcReduction="10000"/>
          </a:bodyPr>
          <a:lstStyle/>
          <a:p>
            <a:pPr>
              <a:spcAft>
                <a:spcPts val="1200"/>
              </a:spcAft>
            </a:pPr>
            <a:r>
              <a:rPr lang="en-US" sz="2600" dirty="0"/>
              <a:t>First direct observation of Jet Quenching</a:t>
            </a:r>
          </a:p>
          <a:p>
            <a:pPr>
              <a:spcAft>
                <a:spcPts val="1200"/>
              </a:spcAft>
            </a:pPr>
            <a:r>
              <a:rPr lang="en-US" sz="2600" dirty="0"/>
              <a:t>First publication on J/Psi suppression and Z production in HI at LHC.</a:t>
            </a:r>
          </a:p>
          <a:p>
            <a:pPr lvl="1">
              <a:spcAft>
                <a:spcPts val="1200"/>
              </a:spcAft>
            </a:pPr>
            <a:r>
              <a:rPr lang="en-US" sz="2200" dirty="0"/>
              <a:t>Both papers sent to journals before Xmas 2010.</a:t>
            </a:r>
          </a:p>
          <a:p>
            <a:pPr>
              <a:spcAft>
                <a:spcPts val="1200"/>
              </a:spcAft>
            </a:pPr>
            <a:r>
              <a:rPr lang="en-US" sz="2600" dirty="0"/>
              <a:t>New: </a:t>
            </a:r>
          </a:p>
          <a:p>
            <a:pPr lvl="1">
              <a:spcAft>
                <a:spcPts val="600"/>
              </a:spcAft>
            </a:pPr>
            <a:r>
              <a:rPr lang="en-US" sz="2400" dirty="0"/>
              <a:t>Measurement of relative yield (</a:t>
            </a:r>
            <a:r>
              <a:rPr lang="en-US" sz="2400" dirty="0" err="1"/>
              <a:t>wrt</a:t>
            </a:r>
            <a:r>
              <a:rPr lang="en-US" sz="2400" dirty="0"/>
              <a:t> most central bin) of W production in HI </a:t>
            </a:r>
            <a:r>
              <a:rPr lang="en-US" sz="2400" dirty="0" err="1"/>
              <a:t>vs</a:t>
            </a:r>
            <a:r>
              <a:rPr lang="en-US" sz="2400" dirty="0"/>
              <a:t> centrality</a:t>
            </a:r>
          </a:p>
          <a:p>
            <a:pPr lvl="1">
              <a:spcAft>
                <a:spcPts val="600"/>
              </a:spcAft>
            </a:pPr>
            <a:r>
              <a:rPr lang="en-US" sz="2400" dirty="0"/>
              <a:t>+ </a:t>
            </a:r>
            <a:r>
              <a:rPr lang="en-US" sz="2000" dirty="0"/>
              <a:t>many other new measurements</a:t>
            </a:r>
            <a:r>
              <a:rPr lang="en-US" sz="2400" dirty="0"/>
              <a:t> (</a:t>
            </a:r>
            <a:r>
              <a:rPr lang="en-US" sz="2000" dirty="0"/>
              <a:t>jet quenching, particle flow</a:t>
            </a:r>
            <a:r>
              <a:rPr lang="en-US" sz="1800" dirty="0"/>
              <a:t> etc.</a:t>
            </a:r>
            <a:r>
              <a:rPr lang="en-US" sz="2400" dirty="0"/>
              <a:t>)</a:t>
            </a:r>
          </a:p>
          <a:p>
            <a:pPr>
              <a:buNone/>
            </a:pPr>
            <a:endParaRPr lang="en-US" sz="2600" dirty="0"/>
          </a:p>
          <a:p>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48</a:t>
            </a:fld>
            <a:endParaRPr lang="en-US"/>
          </a:p>
        </p:txBody>
      </p:sp>
      <p:grpSp>
        <p:nvGrpSpPr>
          <p:cNvPr id="8" name="Group 7"/>
          <p:cNvGrpSpPr/>
          <p:nvPr/>
        </p:nvGrpSpPr>
        <p:grpSpPr>
          <a:xfrm>
            <a:off x="6508573" y="1002037"/>
            <a:ext cx="2436677" cy="5266643"/>
            <a:chOff x="5207000" y="651188"/>
            <a:chExt cx="3162797" cy="6143313"/>
          </a:xfrm>
        </p:grpSpPr>
        <p:pic>
          <p:nvPicPr>
            <p:cNvPr id="9" name="Picture 8" descr="W-in -HI.tif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07000" y="651188"/>
              <a:ext cx="3162796" cy="3018486"/>
            </a:xfrm>
            <a:prstGeom prst="rect">
              <a:avLst/>
            </a:prstGeom>
          </p:spPr>
        </p:pic>
        <p:pic>
          <p:nvPicPr>
            <p:cNvPr id="10" name="Picture 9" descr="W-in-HI-vs-Centrality.tif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2399" y="3800801"/>
              <a:ext cx="3137398" cy="2993700"/>
            </a:xfrm>
            <a:prstGeom prst="rect">
              <a:avLst/>
            </a:prstGeom>
          </p:spPr>
        </p:pic>
        <p:sp>
          <p:nvSpPr>
            <p:cNvPr id="11" name="TextBox 10"/>
            <p:cNvSpPr txBox="1"/>
            <p:nvPr/>
          </p:nvSpPr>
          <p:spPr>
            <a:xfrm>
              <a:off x="6897644" y="1142144"/>
              <a:ext cx="1390124" cy="276999"/>
            </a:xfrm>
            <a:prstGeom prst="rect">
              <a:avLst/>
            </a:prstGeom>
            <a:noFill/>
          </p:spPr>
          <p:txBody>
            <a:bodyPr wrap="none" rtlCol="0">
              <a:spAutoFit/>
            </a:bodyPr>
            <a:lstStyle/>
            <a:p>
              <a:r>
                <a:rPr lang="en-US" sz="1200" dirty="0" smtClean="0">
                  <a:solidFill>
                    <a:schemeClr val="bg1"/>
                  </a:solidFill>
                </a:rPr>
                <a:t>Atlas Preliminary</a:t>
              </a:r>
              <a:endParaRPr lang="en-US" sz="1200" dirty="0">
                <a:solidFill>
                  <a:schemeClr val="bg1"/>
                </a:solidFill>
              </a:endParaRPr>
            </a:p>
          </p:txBody>
        </p:sp>
        <p:sp>
          <p:nvSpPr>
            <p:cNvPr id="12" name="TextBox 11"/>
            <p:cNvSpPr txBox="1"/>
            <p:nvPr/>
          </p:nvSpPr>
          <p:spPr>
            <a:xfrm>
              <a:off x="6928873" y="4267577"/>
              <a:ext cx="1390124" cy="276999"/>
            </a:xfrm>
            <a:prstGeom prst="rect">
              <a:avLst/>
            </a:prstGeom>
            <a:noFill/>
          </p:spPr>
          <p:txBody>
            <a:bodyPr wrap="none" rtlCol="0">
              <a:spAutoFit/>
            </a:bodyPr>
            <a:lstStyle/>
            <a:p>
              <a:r>
                <a:rPr lang="en-US" sz="1200" dirty="0" smtClean="0">
                  <a:solidFill>
                    <a:schemeClr val="bg1"/>
                  </a:solidFill>
                </a:rPr>
                <a:t>Atlas Preliminary</a:t>
              </a:r>
              <a:endParaRPr lang="en-US" sz="1200" dirty="0">
                <a:solidFill>
                  <a:schemeClr val="bg1"/>
                </a:solidFill>
              </a:endParaRPr>
            </a:p>
          </p:txBody>
        </p:sp>
      </p:grpSp>
    </p:spTree>
    <p:extLst>
      <p:ext uri="{BB962C8B-B14F-4D97-AF65-F5344CB8AC3E}">
        <p14:creationId xmlns:p14="http://schemas.microsoft.com/office/powerpoint/2010/main" val="303352021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Forward physics detectors</a:t>
            </a:r>
            <a:endParaRPr lang="en-US" dirty="0"/>
          </a:p>
        </p:txBody>
      </p:sp>
      <p:sp>
        <p:nvSpPr>
          <p:cNvPr id="8" name="Text Placeholder 7"/>
          <p:cNvSpPr>
            <a:spLocks noGrp="1"/>
          </p:cNvSpPr>
          <p:nvPr>
            <p:ph type="body" idx="1"/>
          </p:nvPr>
        </p:nvSpPr>
        <p:spPr/>
        <p:txBody>
          <a:bodyPr/>
          <a:lstStyle/>
          <a:p>
            <a:r>
              <a:rPr lang="en-US" dirty="0" smtClean="0"/>
              <a:t>Far from IP</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dirty="0"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49</a:t>
            </a:fld>
            <a:endParaRPr lang="en-US"/>
          </a:p>
        </p:txBody>
      </p:sp>
    </p:spTree>
    <p:extLst>
      <p:ext uri="{BB962C8B-B14F-4D97-AF65-F5344CB8AC3E}">
        <p14:creationId xmlns:p14="http://schemas.microsoft.com/office/powerpoint/2010/main" val="27263754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TOTEM Physics Objectives</a:t>
            </a:r>
            <a:endParaRPr lang="en-US" dirty="0"/>
          </a:p>
        </p:txBody>
      </p:sp>
      <p:sp>
        <p:nvSpPr>
          <p:cNvPr id="3" name="Content Placeholder 2"/>
          <p:cNvSpPr>
            <a:spLocks noGrp="1"/>
          </p:cNvSpPr>
          <p:nvPr>
            <p:ph idx="4294967295"/>
          </p:nvPr>
        </p:nvSpPr>
        <p:spPr>
          <a:xfrm>
            <a:off x="304800" y="930657"/>
            <a:ext cx="8458200" cy="762000"/>
          </a:xfrm>
        </p:spPr>
        <p:txBody>
          <a:bodyPr>
            <a:noAutofit/>
          </a:bodyPr>
          <a:lstStyle/>
          <a:p>
            <a:pPr algn="just">
              <a:buNone/>
            </a:pPr>
            <a:r>
              <a:rPr lang="en-US" sz="2400" dirty="0" smtClean="0">
                <a:solidFill>
                  <a:srgbClr val="003300"/>
                </a:solidFill>
              </a:rPr>
              <a:t>TOTEM is dedicated to the measurement of the total cross section, elastic scattering and diffraction dissociation at the LHC.</a:t>
            </a:r>
          </a:p>
          <a:p>
            <a:pPr algn="just"/>
            <a:endParaRPr lang="en-US" sz="2800" dirty="0">
              <a:solidFill>
                <a:srgbClr val="003300"/>
              </a:solidFill>
            </a:endParaRPr>
          </a:p>
        </p:txBody>
      </p:sp>
      <p:pic>
        <p:nvPicPr>
          <p:cNvPr id="5" name="Picture 9" descr="sigma_pp_new"/>
          <p:cNvPicPr>
            <a:picLocks noChangeAspect="1" noChangeArrowheads="1"/>
          </p:cNvPicPr>
          <p:nvPr/>
        </p:nvPicPr>
        <p:blipFill>
          <a:blip r:embed="rId4" cstate="print"/>
          <a:srcRect/>
          <a:stretch>
            <a:fillRect/>
          </a:stretch>
        </p:blipFill>
        <p:spPr bwMode="auto">
          <a:xfrm>
            <a:off x="133350" y="3208258"/>
            <a:ext cx="3600450" cy="2735342"/>
          </a:xfrm>
          <a:prstGeom prst="rect">
            <a:avLst/>
          </a:prstGeom>
          <a:noFill/>
          <a:ln w="9525">
            <a:noFill/>
            <a:miter lim="800000"/>
            <a:headEnd/>
            <a:tailEnd/>
          </a:ln>
        </p:spPr>
      </p:pic>
      <p:sp>
        <p:nvSpPr>
          <p:cNvPr id="6" name="Text Box 2"/>
          <p:cNvSpPr txBox="1">
            <a:spLocks noChangeArrowheads="1"/>
          </p:cNvSpPr>
          <p:nvPr/>
        </p:nvSpPr>
        <p:spPr bwMode="auto">
          <a:xfrm>
            <a:off x="228600" y="2509762"/>
            <a:ext cx="3429000" cy="690638"/>
          </a:xfrm>
          <a:prstGeom prst="rect">
            <a:avLst/>
          </a:prstGeom>
          <a:noFill/>
          <a:ln w="12700">
            <a:noFill/>
            <a:miter lim="800000"/>
            <a:headEnd type="none" w="sm" len="sm"/>
            <a:tailEnd type="none" w="sm" len="sm"/>
          </a:ln>
        </p:spPr>
        <p:txBody>
          <a:bodyPr wrap="square">
            <a:spAutoFit/>
          </a:bodyPr>
          <a:lstStyle/>
          <a:p>
            <a:pPr marL="288925" indent="-288925">
              <a:lnSpc>
                <a:spcPct val="75000"/>
              </a:lnSpc>
              <a:spcBef>
                <a:spcPct val="50000"/>
              </a:spcBef>
              <a:buFontTx/>
              <a:buChar char="•"/>
            </a:pPr>
            <a:r>
              <a:rPr lang="en-US" sz="1400" dirty="0">
                <a:latin typeface="Times New Roman" pitchFamily="18" charset="0"/>
              </a:rPr>
              <a:t>Current models </a:t>
            </a:r>
            <a:r>
              <a:rPr lang="en-US" sz="1400" dirty="0" smtClean="0">
                <a:latin typeface="Times New Roman" pitchFamily="18" charset="0"/>
              </a:rPr>
              <a:t>predict large uncertainty at the LHC energies  (90-130 </a:t>
            </a:r>
            <a:r>
              <a:rPr lang="en-US" sz="1400" dirty="0" err="1" smtClean="0">
                <a:latin typeface="Times New Roman" pitchFamily="18" charset="0"/>
              </a:rPr>
              <a:t>mb</a:t>
            </a:r>
            <a:r>
              <a:rPr lang="en-US" sz="1400" dirty="0" smtClean="0">
                <a:latin typeface="Times New Roman" pitchFamily="18" charset="0"/>
              </a:rPr>
              <a:t>)</a:t>
            </a:r>
            <a:endParaRPr lang="en-US" sz="1400" dirty="0">
              <a:latin typeface="Times New Roman" pitchFamily="18" charset="0"/>
            </a:endParaRPr>
          </a:p>
          <a:p>
            <a:pPr marL="288925" indent="-288925">
              <a:lnSpc>
                <a:spcPct val="75000"/>
              </a:lnSpc>
              <a:spcBef>
                <a:spcPct val="50000"/>
              </a:spcBef>
              <a:buFontTx/>
              <a:buChar char="•"/>
            </a:pPr>
            <a:r>
              <a:rPr lang="en-US" sz="1400" dirty="0">
                <a:latin typeface="Times New Roman" pitchFamily="18" charset="0"/>
              </a:rPr>
              <a:t>Aim of TOTEM:             </a:t>
            </a:r>
            <a:r>
              <a:rPr lang="en-US" sz="1400" b="1" dirty="0">
                <a:solidFill>
                  <a:srgbClr val="FF3300"/>
                </a:solidFill>
                <a:latin typeface="Times New Roman" pitchFamily="18" charset="0"/>
              </a:rPr>
              <a:t>~1%</a:t>
            </a:r>
            <a:r>
              <a:rPr lang="en-US" sz="1400" dirty="0">
                <a:latin typeface="Times New Roman" pitchFamily="18" charset="0"/>
              </a:rPr>
              <a:t> accuracy</a:t>
            </a:r>
            <a:endParaRPr lang="en-US" sz="1200" dirty="0"/>
          </a:p>
        </p:txBody>
      </p:sp>
      <p:graphicFrame>
        <p:nvGraphicFramePr>
          <p:cNvPr id="10" name="Object 4"/>
          <p:cNvGraphicFramePr>
            <a:graphicFrameLocks noChangeAspect="1"/>
          </p:cNvGraphicFramePr>
          <p:nvPr/>
        </p:nvGraphicFramePr>
        <p:xfrm>
          <a:off x="5018088" y="2947988"/>
          <a:ext cx="3211512" cy="862012"/>
        </p:xfrm>
        <a:graphic>
          <a:graphicData uri="http://schemas.openxmlformats.org/presentationml/2006/ole">
            <mc:AlternateContent xmlns:mc="http://schemas.openxmlformats.org/markup-compatibility/2006">
              <mc:Choice xmlns:v="urn:schemas-microsoft-com:vml" Requires="v">
                <p:oleObj spid="_x0000_s12529" name="Equation" r:id="rId5" imgW="1701720" imgH="469800" progId="Equation.3">
                  <p:embed/>
                </p:oleObj>
              </mc:Choice>
              <mc:Fallback>
                <p:oleObj name="Equation" r:id="rId5" imgW="1701720" imgH="469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8088" y="2947988"/>
                        <a:ext cx="32115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3" name="Text Box 1053"/>
          <p:cNvSpPr txBox="1">
            <a:spLocks noChangeArrowheads="1"/>
          </p:cNvSpPr>
          <p:nvPr/>
        </p:nvSpPr>
        <p:spPr bwMode="auto">
          <a:xfrm>
            <a:off x="4876800" y="1981200"/>
            <a:ext cx="3733800" cy="923330"/>
          </a:xfrm>
          <a:prstGeom prst="rect">
            <a:avLst/>
          </a:prstGeom>
          <a:noFill/>
          <a:ln w="12700">
            <a:noFill/>
            <a:miter lim="800000"/>
            <a:headEnd type="none" w="sm" len="sm"/>
            <a:tailEnd type="none" w="sm" len="sm"/>
          </a:ln>
        </p:spPr>
        <p:txBody>
          <a:bodyPr wrap="square">
            <a:spAutoFit/>
          </a:bodyPr>
          <a:lstStyle/>
          <a:p>
            <a:pPr>
              <a:spcBef>
                <a:spcPct val="50000"/>
              </a:spcBef>
            </a:pPr>
            <a:r>
              <a:rPr lang="en-GB" dirty="0" smtClean="0"/>
              <a:t>Measure the total cross-section </a:t>
            </a:r>
            <a:r>
              <a:rPr lang="el-GR" dirty="0" smtClean="0">
                <a:solidFill>
                  <a:srgbClr val="0000FF"/>
                </a:solidFill>
              </a:rPr>
              <a:t>σ</a:t>
            </a:r>
            <a:r>
              <a:rPr lang="en-US" baseline="-25000" dirty="0" smtClean="0">
                <a:solidFill>
                  <a:srgbClr val="0000FF"/>
                </a:solidFill>
              </a:rPr>
              <a:t>tot</a:t>
            </a:r>
            <a:r>
              <a:rPr lang="en-GB" dirty="0" smtClean="0"/>
              <a:t> independently of the luminosity (</a:t>
            </a:r>
            <a:r>
              <a:rPr lang="en-GB" dirty="0" smtClean="0">
                <a:solidFill>
                  <a:srgbClr val="336600"/>
                </a:solidFill>
              </a:rPr>
              <a:t>Optical Theorem</a:t>
            </a:r>
            <a:r>
              <a:rPr lang="en-GB" dirty="0" smtClean="0"/>
              <a:t>)</a:t>
            </a:r>
            <a:endParaRPr lang="en-GB" dirty="0"/>
          </a:p>
        </p:txBody>
      </p:sp>
      <p:grpSp>
        <p:nvGrpSpPr>
          <p:cNvPr id="50" name="Group 49"/>
          <p:cNvGrpSpPr/>
          <p:nvPr/>
        </p:nvGrpSpPr>
        <p:grpSpPr>
          <a:xfrm>
            <a:off x="5016347" y="3897868"/>
            <a:ext cx="3289453" cy="369332"/>
            <a:chOff x="4572000" y="4191000"/>
            <a:chExt cx="3404307" cy="369332"/>
          </a:xfrm>
        </p:grpSpPr>
        <p:graphicFrame>
          <p:nvGraphicFramePr>
            <p:cNvPr id="54282" name="Object 10"/>
            <p:cNvGraphicFramePr>
              <a:graphicFrameLocks noChangeAspect="1"/>
            </p:cNvGraphicFramePr>
            <p:nvPr/>
          </p:nvGraphicFramePr>
          <p:xfrm>
            <a:off x="4572000" y="4267200"/>
            <a:ext cx="147638" cy="254000"/>
          </p:xfrm>
          <a:graphic>
            <a:graphicData uri="http://schemas.openxmlformats.org/presentationml/2006/ole">
              <mc:AlternateContent xmlns:mc="http://schemas.openxmlformats.org/markup-compatibility/2006">
                <mc:Choice xmlns:v="urn:schemas-microsoft-com:vml" Requires="v">
                  <p:oleObj spid="_x0000_s12530" name="Equation" r:id="rId7" imgW="88560" imgH="152280" progId="Equation.3">
                    <p:embed/>
                  </p:oleObj>
                </mc:Choice>
                <mc:Fallback>
                  <p:oleObj name="Equation" r:id="rId7" imgW="88560" imgH="1522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0" y="4267200"/>
                          <a:ext cx="147638"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3" name="TextBox 42"/>
            <p:cNvSpPr txBox="1"/>
            <p:nvPr/>
          </p:nvSpPr>
          <p:spPr>
            <a:xfrm>
              <a:off x="4808580" y="4191000"/>
              <a:ext cx="3167727" cy="369332"/>
            </a:xfrm>
            <a:prstGeom prst="rect">
              <a:avLst/>
            </a:prstGeom>
            <a:noFill/>
          </p:spPr>
          <p:txBody>
            <a:bodyPr wrap="none" rtlCol="0">
              <a:spAutoFit/>
            </a:bodyPr>
            <a:lstStyle/>
            <a:p>
              <a:r>
                <a:rPr lang="en-US" i="1" dirty="0" smtClean="0"/>
                <a:t>4-momentum transfer squared</a:t>
              </a:r>
              <a:endParaRPr lang="en-US" i="1" dirty="0"/>
            </a:p>
          </p:txBody>
        </p:sp>
      </p:grpSp>
      <p:grpSp>
        <p:nvGrpSpPr>
          <p:cNvPr id="64" name="Group 63"/>
          <p:cNvGrpSpPr/>
          <p:nvPr/>
        </p:nvGrpSpPr>
        <p:grpSpPr>
          <a:xfrm>
            <a:off x="5334000" y="4343400"/>
            <a:ext cx="2743200" cy="1524000"/>
            <a:chOff x="5638800" y="3581400"/>
            <a:chExt cx="2743200" cy="1524000"/>
          </a:xfrm>
        </p:grpSpPr>
        <p:grpSp>
          <p:nvGrpSpPr>
            <p:cNvPr id="51" name="Group 50"/>
            <p:cNvGrpSpPr/>
            <p:nvPr/>
          </p:nvGrpSpPr>
          <p:grpSpPr>
            <a:xfrm>
              <a:off x="5638800" y="3962400"/>
              <a:ext cx="2502286" cy="381000"/>
              <a:chOff x="4407286" y="4572000"/>
              <a:chExt cx="2502286" cy="381000"/>
            </a:xfrm>
          </p:grpSpPr>
          <p:graphicFrame>
            <p:nvGraphicFramePr>
              <p:cNvPr id="54280" name="Object 8"/>
              <p:cNvGraphicFramePr>
                <a:graphicFrameLocks noChangeAspect="1"/>
              </p:cNvGraphicFramePr>
              <p:nvPr/>
            </p:nvGraphicFramePr>
            <p:xfrm>
              <a:off x="4407286" y="4572000"/>
              <a:ext cx="402167" cy="381000"/>
            </p:xfrm>
            <a:graphic>
              <a:graphicData uri="http://schemas.openxmlformats.org/presentationml/2006/ole">
                <mc:AlternateContent xmlns:mc="http://schemas.openxmlformats.org/markup-compatibility/2006">
                  <mc:Choice xmlns:v="urn:schemas-microsoft-com:vml" Requires="v">
                    <p:oleObj spid="_x0000_s12531" name="Equation" r:id="rId9" imgW="241200" imgH="228600" progId="Equation.3">
                      <p:embed/>
                    </p:oleObj>
                  </mc:Choice>
                  <mc:Fallback>
                    <p:oleObj name="Equation" r:id="rId9" imgW="24120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07286" y="4572000"/>
                            <a:ext cx="402167"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0" name="TextBox 39"/>
              <p:cNvSpPr txBox="1"/>
              <p:nvPr/>
            </p:nvSpPr>
            <p:spPr>
              <a:xfrm>
                <a:off x="4788286" y="4583668"/>
                <a:ext cx="2121286" cy="369332"/>
              </a:xfrm>
              <a:prstGeom prst="rect">
                <a:avLst/>
              </a:prstGeom>
              <a:noFill/>
            </p:spPr>
            <p:txBody>
              <a:bodyPr wrap="none" rtlCol="0">
                <a:spAutoFit/>
              </a:bodyPr>
              <a:lstStyle/>
              <a:p>
                <a:r>
                  <a:rPr lang="en-US" i="1" dirty="0" smtClean="0"/>
                  <a:t>rate of elastic events</a:t>
                </a:r>
                <a:endParaRPr lang="en-US" i="1" dirty="0"/>
              </a:p>
            </p:txBody>
          </p:sp>
        </p:grpSp>
        <p:grpSp>
          <p:nvGrpSpPr>
            <p:cNvPr id="52" name="Group 51"/>
            <p:cNvGrpSpPr/>
            <p:nvPr/>
          </p:nvGrpSpPr>
          <p:grpSpPr>
            <a:xfrm>
              <a:off x="5664200" y="4266466"/>
              <a:ext cx="2717800" cy="381734"/>
              <a:chOff x="4445000" y="4876066"/>
              <a:chExt cx="2717800" cy="381734"/>
            </a:xfrm>
          </p:grpSpPr>
          <p:graphicFrame>
            <p:nvGraphicFramePr>
              <p:cNvPr id="54281" name="Object 9"/>
              <p:cNvGraphicFramePr>
                <a:graphicFrameLocks noChangeAspect="1"/>
              </p:cNvGraphicFramePr>
              <p:nvPr/>
            </p:nvGraphicFramePr>
            <p:xfrm>
              <a:off x="4445000" y="4876800"/>
              <a:ext cx="508000" cy="381000"/>
            </p:xfrm>
            <a:graphic>
              <a:graphicData uri="http://schemas.openxmlformats.org/presentationml/2006/ole">
                <mc:AlternateContent xmlns:mc="http://schemas.openxmlformats.org/markup-compatibility/2006">
                  <mc:Choice xmlns:v="urn:schemas-microsoft-com:vml" Requires="v">
                    <p:oleObj spid="_x0000_s12532" name="Equation" r:id="rId11" imgW="304560" imgH="228600" progId="Equation.3">
                      <p:embed/>
                    </p:oleObj>
                  </mc:Choice>
                  <mc:Fallback>
                    <p:oleObj name="Equation" r:id="rId11" imgW="30456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45000" y="4876800"/>
                            <a:ext cx="5080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1" name="TextBox 40"/>
              <p:cNvSpPr txBox="1"/>
              <p:nvPr/>
            </p:nvSpPr>
            <p:spPr>
              <a:xfrm>
                <a:off x="4866787" y="4876066"/>
                <a:ext cx="2296013" cy="369332"/>
              </a:xfrm>
              <a:prstGeom prst="rect">
                <a:avLst/>
              </a:prstGeom>
              <a:noFill/>
            </p:spPr>
            <p:txBody>
              <a:bodyPr wrap="none" rtlCol="0">
                <a:spAutoFit/>
              </a:bodyPr>
              <a:lstStyle/>
              <a:p>
                <a:r>
                  <a:rPr lang="en-US" i="1" dirty="0" smtClean="0"/>
                  <a:t>rate of inelastic events</a:t>
                </a:r>
                <a:endParaRPr lang="en-US" i="1" dirty="0"/>
              </a:p>
            </p:txBody>
          </p:sp>
        </p:grpSp>
        <p:cxnSp>
          <p:nvCxnSpPr>
            <p:cNvPr id="54" name="Straight Connector 53"/>
            <p:cNvCxnSpPr/>
            <p:nvPr/>
          </p:nvCxnSpPr>
          <p:spPr>
            <a:xfrm>
              <a:off x="5791200" y="3886200"/>
              <a:ext cx="1600200" cy="0"/>
            </a:xfrm>
            <a:prstGeom prst="line">
              <a:avLst/>
            </a:prstGeom>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715000" y="3581400"/>
              <a:ext cx="1336391" cy="369332"/>
            </a:xfrm>
            <a:prstGeom prst="rect">
              <a:avLst/>
            </a:prstGeom>
            <a:noFill/>
          </p:spPr>
          <p:txBody>
            <a:bodyPr wrap="none" rtlCol="0">
              <a:spAutoFit/>
            </a:bodyPr>
            <a:lstStyle/>
            <a:p>
              <a:r>
                <a:rPr lang="en-US" i="1" dirty="0" smtClean="0"/>
                <a:t>Observables</a:t>
              </a:r>
              <a:endParaRPr lang="en-US" i="1" dirty="0"/>
            </a:p>
          </p:txBody>
        </p:sp>
        <p:sp>
          <p:nvSpPr>
            <p:cNvPr id="49" name="Rectangle 48"/>
            <p:cNvSpPr/>
            <p:nvPr/>
          </p:nvSpPr>
          <p:spPr>
            <a:xfrm>
              <a:off x="5638800" y="3581400"/>
              <a:ext cx="2667000" cy="15240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1" name="Object 11"/>
            <p:cNvGraphicFramePr>
              <a:graphicFrameLocks noChangeAspect="1"/>
            </p:cNvGraphicFramePr>
            <p:nvPr/>
          </p:nvGraphicFramePr>
          <p:xfrm>
            <a:off x="5715000" y="4582633"/>
            <a:ext cx="1447800" cy="459620"/>
          </p:xfrm>
          <a:graphic>
            <a:graphicData uri="http://schemas.openxmlformats.org/presentationml/2006/ole">
              <mc:AlternateContent xmlns:mc="http://schemas.openxmlformats.org/markup-compatibility/2006">
                <mc:Choice xmlns:v="urn:schemas-microsoft-com:vml" Requires="v">
                  <p:oleObj spid="_x0000_s12533" name="Equation" r:id="rId13" imgW="799920" imgH="253800" progId="Equation.3">
                    <p:embed/>
                  </p:oleObj>
                </mc:Choice>
                <mc:Fallback>
                  <p:oleObj name="Equation" r:id="rId13" imgW="799920" imgH="2538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715000" y="4582633"/>
                          <a:ext cx="1447800" cy="459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sp>
        <p:nvSpPr>
          <p:cNvPr id="65" name="Rectangle 64"/>
          <p:cNvSpPr/>
          <p:nvPr/>
        </p:nvSpPr>
        <p:spPr>
          <a:xfrm>
            <a:off x="563667" y="2057400"/>
            <a:ext cx="2103333" cy="400110"/>
          </a:xfrm>
          <a:prstGeom prst="rect">
            <a:avLst/>
          </a:prstGeom>
        </p:spPr>
        <p:txBody>
          <a:bodyPr wrap="none">
            <a:spAutoFit/>
          </a:bodyPr>
          <a:lstStyle/>
          <a:p>
            <a:r>
              <a:rPr lang="en-US" sz="2000" b="1" dirty="0" smtClean="0">
                <a:solidFill>
                  <a:srgbClr val="0000FF"/>
                </a:solidFill>
              </a:rPr>
              <a:t>total cross section</a:t>
            </a:r>
            <a:endParaRPr lang="en-US" sz="2000" b="1" dirty="0">
              <a:solidFill>
                <a:srgbClr val="0000FF"/>
              </a:solidFill>
            </a:endParaRPr>
          </a:p>
        </p:txBody>
      </p:sp>
      <p:sp>
        <p:nvSpPr>
          <p:cNvPr id="27" name="Date Placeholder 2"/>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28" name="Footer Placeholder 3"/>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29" name="Slide Number Placeholder 4"/>
          <p:cNvSpPr>
            <a:spLocks noGrp="1"/>
          </p:cNvSpPr>
          <p:nvPr>
            <p:ph type="sldNum" sz="quarter" idx="12"/>
          </p:nvPr>
        </p:nvSpPr>
        <p:spPr>
          <a:xfrm>
            <a:off x="8543278" y="6356350"/>
            <a:ext cx="561975" cy="365125"/>
          </a:xfrm>
        </p:spPr>
        <p:txBody>
          <a:bodyPr/>
          <a:lstStyle/>
          <a:p>
            <a:fld id="{BA9B540C-44DA-4F69-89C9-7C84606640D3}" type="slidenum">
              <a:rPr lang="en-US" smtClean="0"/>
              <a:pPr/>
              <a:t>5</a:t>
            </a:fld>
            <a:endParaRPr lang="en-US"/>
          </a:p>
        </p:txBody>
      </p:sp>
    </p:spTree>
    <p:extLst>
      <p:ext uri="{BB962C8B-B14F-4D97-AF65-F5344CB8AC3E}">
        <p14:creationId xmlns:p14="http://schemas.microsoft.com/office/powerpoint/2010/main" val="1533551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descr="0611036_01-A4-at-144-dpi"/>
          <p:cNvPicPr>
            <a:picLocks noGrp="1" noChangeAspect="1" noChangeArrowheads="1"/>
          </p:cNvPicPr>
          <p:nvPr>
            <p:ph idx="4294967295"/>
          </p:nvPr>
        </p:nvPicPr>
        <p:blipFill>
          <a:blip r:embed="rId3" cstate="screen">
            <a:extLst>
              <a:ext uri="{28A0092B-C50C-407E-A947-70E740481C1C}">
                <a14:useLocalDpi xmlns:a14="http://schemas.microsoft.com/office/drawing/2010/main"/>
              </a:ext>
            </a:extLst>
          </a:blip>
          <a:srcRect/>
          <a:stretch>
            <a:fillRect/>
          </a:stretch>
        </p:blipFill>
        <p:spPr>
          <a:xfrm>
            <a:off x="152400" y="838200"/>
            <a:ext cx="8839200" cy="5867400"/>
          </a:xfrm>
        </p:spPr>
      </p:pic>
      <p:sp>
        <p:nvSpPr>
          <p:cNvPr id="42" name="Title 41"/>
          <p:cNvSpPr>
            <a:spLocks noGrp="1"/>
          </p:cNvSpPr>
          <p:nvPr>
            <p:ph type="title"/>
          </p:nvPr>
        </p:nvSpPr>
        <p:spPr>
          <a:xfrm>
            <a:off x="457200" y="0"/>
            <a:ext cx="8229600" cy="762000"/>
          </a:xfrm>
        </p:spPr>
        <p:txBody>
          <a:bodyPr>
            <a:normAutofit fontScale="90000"/>
          </a:bodyPr>
          <a:lstStyle/>
          <a:p>
            <a:r>
              <a:rPr lang="en-US" dirty="0" smtClean="0"/>
              <a:t>The TOTEM Roman Pot Station</a:t>
            </a:r>
            <a:endParaRPr lang="en-US" dirty="0"/>
          </a:p>
        </p:txBody>
      </p:sp>
      <p:grpSp>
        <p:nvGrpSpPr>
          <p:cNvPr id="5" name="Group 26"/>
          <p:cNvGrpSpPr>
            <a:grpSpLocks/>
          </p:cNvGrpSpPr>
          <p:nvPr/>
        </p:nvGrpSpPr>
        <p:grpSpPr bwMode="auto">
          <a:xfrm>
            <a:off x="990599" y="2314575"/>
            <a:ext cx="7391401" cy="2981325"/>
            <a:chOff x="838199" y="1676400"/>
            <a:chExt cx="7391401" cy="2981325"/>
          </a:xfrm>
        </p:grpSpPr>
        <p:sp>
          <p:nvSpPr>
            <p:cNvPr id="60426" name="Text Box 4"/>
            <p:cNvSpPr txBox="1">
              <a:spLocks noChangeArrowheads="1"/>
            </p:cNvSpPr>
            <p:nvPr/>
          </p:nvSpPr>
          <p:spPr bwMode="auto">
            <a:xfrm>
              <a:off x="920750" y="4278313"/>
              <a:ext cx="7308850" cy="379412"/>
            </a:xfrm>
            <a:prstGeom prst="rect">
              <a:avLst/>
            </a:prstGeom>
            <a:solidFill>
              <a:schemeClr val="tx1"/>
            </a:solidFill>
            <a:ln w="12700">
              <a:solidFill>
                <a:schemeClr val="hlink"/>
              </a:solidFill>
              <a:miter lim="800000"/>
              <a:headEnd type="none" w="sm" len="sm"/>
              <a:tailEnd type="none" w="sm" len="sm"/>
            </a:ln>
          </p:spPr>
          <p:txBody>
            <a:bodyPr>
              <a:spAutoFit/>
            </a:bodyPr>
            <a:lstStyle/>
            <a:p>
              <a:pPr>
                <a:spcBef>
                  <a:spcPct val="50000"/>
                </a:spcBef>
              </a:pPr>
              <a:r>
                <a:rPr lang="en-US" u="none">
                  <a:solidFill>
                    <a:schemeClr val="bg2"/>
                  </a:solidFill>
                </a:rPr>
                <a:t>            Horizontal Pot                            Vertical Pots                BPM</a:t>
              </a:r>
            </a:p>
          </p:txBody>
        </p:sp>
        <p:cxnSp>
          <p:nvCxnSpPr>
            <p:cNvPr id="20" name="Straight Arrow Connector 19"/>
            <p:cNvCxnSpPr/>
            <p:nvPr/>
          </p:nvCxnSpPr>
          <p:spPr>
            <a:xfrm rot="5400000" flipH="1" flipV="1">
              <a:off x="1638301" y="3848100"/>
              <a:ext cx="838200" cy="3175"/>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flipH="1" flipV="1">
              <a:off x="6515101" y="3848100"/>
              <a:ext cx="838200" cy="3175"/>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flipH="1" flipV="1">
              <a:off x="4724401" y="4038600"/>
              <a:ext cx="457200" cy="3175"/>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4648201" y="3429000"/>
              <a:ext cx="1676400" cy="3175"/>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838199" y="1676400"/>
              <a:ext cx="2174631" cy="396875"/>
            </a:xfrm>
            <a:prstGeom prst="rect">
              <a:avLst/>
            </a:prstGeom>
            <a:solidFill>
              <a:schemeClr val="bg1">
                <a:lumMod val="95000"/>
              </a:schemeClr>
            </a:solidFill>
          </p:spPr>
          <p:txBody>
            <a:bodyPr wrap="square">
              <a:spAutoFit/>
            </a:bodyPr>
            <a:lstStyle/>
            <a:p>
              <a:pPr>
                <a:spcBef>
                  <a:spcPct val="50000"/>
                </a:spcBef>
                <a:defRPr/>
              </a:pPr>
              <a:r>
                <a:rPr lang="en-US" sz="2000" b="1" u="none" dirty="0">
                  <a:cs typeface="+mn-cs"/>
                </a:rPr>
                <a:t>Roman Pot Unit</a:t>
              </a:r>
              <a:r>
                <a:rPr lang="en-US" sz="2000" u="none" dirty="0">
                  <a:cs typeface="+mn-cs"/>
                </a:rPr>
                <a:t> </a:t>
              </a:r>
            </a:p>
          </p:txBody>
        </p:sp>
      </p:grpSp>
      <p:sp>
        <p:nvSpPr>
          <p:cNvPr id="43" name="Rectangle 24"/>
          <p:cNvSpPr>
            <a:spLocks noChangeAspect="1" noChangeArrowheads="1"/>
          </p:cNvSpPr>
          <p:nvPr/>
        </p:nvSpPr>
        <p:spPr bwMode="auto">
          <a:xfrm>
            <a:off x="5867400" y="2819400"/>
            <a:ext cx="3276600" cy="3962400"/>
          </a:xfrm>
          <a:prstGeom prst="rect">
            <a:avLst/>
          </a:prstGeom>
          <a:solidFill>
            <a:schemeClr val="bg1"/>
          </a:solidFill>
          <a:ln w="12700">
            <a:noFill/>
            <a:miter lim="800000"/>
            <a:headEnd type="none" w="sm" len="sm"/>
            <a:tailEnd type="none" w="sm" len="sm"/>
          </a:ln>
        </p:spPr>
        <p:txBody>
          <a:bodyPr wrap="none" anchor="ctr"/>
          <a:lstStyle/>
          <a:p>
            <a:endParaRPr lang="en-US" sz="1200" u="none" dirty="0"/>
          </a:p>
        </p:txBody>
      </p:sp>
      <p:sp>
        <p:nvSpPr>
          <p:cNvPr id="44" name="Freeform 17"/>
          <p:cNvSpPr>
            <a:spLocks/>
          </p:cNvSpPr>
          <p:nvPr/>
        </p:nvSpPr>
        <p:spPr bwMode="auto">
          <a:xfrm rot="16200000" flipH="1" flipV="1">
            <a:off x="8021033" y="4330479"/>
            <a:ext cx="1117380" cy="938054"/>
          </a:xfrm>
          <a:custGeom>
            <a:avLst/>
            <a:gdLst>
              <a:gd name="T0" fmla="*/ 0 w 864"/>
              <a:gd name="T1" fmla="*/ 12 h 720"/>
              <a:gd name="T2" fmla="*/ 8 w 864"/>
              <a:gd name="T3" fmla="*/ 0 h 720"/>
              <a:gd name="T4" fmla="*/ 15 w 864"/>
              <a:gd name="T5" fmla="*/ 12 h 720"/>
              <a:gd name="T6" fmla="*/ 10 w 864"/>
              <a:gd name="T7" fmla="*/ 22 h 720"/>
              <a:gd name="T8" fmla="*/ 5 w 864"/>
              <a:gd name="T9" fmla="*/ 22 h 720"/>
              <a:gd name="T10" fmla="*/ 0 w 864"/>
              <a:gd name="T11" fmla="*/ 12 h 720"/>
              <a:gd name="T12" fmla="*/ 0 60000 65536"/>
              <a:gd name="T13" fmla="*/ 0 60000 65536"/>
              <a:gd name="T14" fmla="*/ 0 60000 65536"/>
              <a:gd name="T15" fmla="*/ 0 60000 65536"/>
              <a:gd name="T16" fmla="*/ 0 60000 65536"/>
              <a:gd name="T17" fmla="*/ 0 60000 65536"/>
              <a:gd name="T18" fmla="*/ 0 w 864"/>
              <a:gd name="T19" fmla="*/ 0 h 720"/>
              <a:gd name="T20" fmla="*/ 864 w 864"/>
              <a:gd name="T21" fmla="*/ 720 h 720"/>
            </a:gdLst>
            <a:ahLst/>
            <a:cxnLst>
              <a:cxn ang="T12">
                <a:pos x="T0" y="T1"/>
              </a:cxn>
              <a:cxn ang="T13">
                <a:pos x="T2" y="T3"/>
              </a:cxn>
              <a:cxn ang="T14">
                <a:pos x="T4" y="T5"/>
              </a:cxn>
              <a:cxn ang="T15">
                <a:pos x="T6" y="T7"/>
              </a:cxn>
              <a:cxn ang="T16">
                <a:pos x="T8" y="T9"/>
              </a:cxn>
              <a:cxn ang="T17">
                <a:pos x="T10" y="T11"/>
              </a:cxn>
            </a:cxnLst>
            <a:rect l="T18" t="T19" r="T20" b="T21"/>
            <a:pathLst>
              <a:path w="864" h="720">
                <a:moveTo>
                  <a:pt x="0" y="432"/>
                </a:moveTo>
                <a:lnTo>
                  <a:pt x="432" y="0"/>
                </a:lnTo>
                <a:lnTo>
                  <a:pt x="864" y="432"/>
                </a:lnTo>
                <a:lnTo>
                  <a:pt x="576" y="720"/>
                </a:lnTo>
                <a:lnTo>
                  <a:pt x="288" y="720"/>
                </a:lnTo>
                <a:lnTo>
                  <a:pt x="0" y="432"/>
                </a:lnTo>
                <a:close/>
              </a:path>
            </a:pathLst>
          </a:custGeom>
          <a:solidFill>
            <a:srgbClr val="CCFFFF">
              <a:alpha val="59999"/>
            </a:srgbClr>
          </a:solidFill>
          <a:ln w="12700">
            <a:solidFill>
              <a:schemeClr val="tx1"/>
            </a:solidFill>
            <a:prstDash val="solid"/>
            <a:round/>
            <a:headEnd type="none" w="sm" len="sm"/>
            <a:tailEnd type="none" w="sm" len="sm"/>
          </a:ln>
        </p:spPr>
        <p:txBody>
          <a:bodyPr/>
          <a:lstStyle/>
          <a:p>
            <a:endParaRPr lang="en-US"/>
          </a:p>
        </p:txBody>
      </p:sp>
      <p:sp>
        <p:nvSpPr>
          <p:cNvPr id="45" name="Freeform 18"/>
          <p:cNvSpPr>
            <a:spLocks/>
          </p:cNvSpPr>
          <p:nvPr/>
        </p:nvSpPr>
        <p:spPr bwMode="auto">
          <a:xfrm flipH="1" flipV="1">
            <a:off x="6546611" y="5791200"/>
            <a:ext cx="1125061" cy="930383"/>
          </a:xfrm>
          <a:custGeom>
            <a:avLst/>
            <a:gdLst>
              <a:gd name="T0" fmla="*/ 0 w 864"/>
              <a:gd name="T1" fmla="*/ 7 h 720"/>
              <a:gd name="T2" fmla="*/ 12 w 864"/>
              <a:gd name="T3" fmla="*/ 0 h 720"/>
              <a:gd name="T4" fmla="*/ 26 w 864"/>
              <a:gd name="T5" fmla="*/ 7 h 720"/>
              <a:gd name="T6" fmla="*/ 16 w 864"/>
              <a:gd name="T7" fmla="*/ 12 h 720"/>
              <a:gd name="T8" fmla="*/ 9 w 864"/>
              <a:gd name="T9" fmla="*/ 12 h 720"/>
              <a:gd name="T10" fmla="*/ 0 w 864"/>
              <a:gd name="T11" fmla="*/ 7 h 720"/>
              <a:gd name="T12" fmla="*/ 0 60000 65536"/>
              <a:gd name="T13" fmla="*/ 0 60000 65536"/>
              <a:gd name="T14" fmla="*/ 0 60000 65536"/>
              <a:gd name="T15" fmla="*/ 0 60000 65536"/>
              <a:gd name="T16" fmla="*/ 0 60000 65536"/>
              <a:gd name="T17" fmla="*/ 0 60000 65536"/>
              <a:gd name="T18" fmla="*/ 0 w 864"/>
              <a:gd name="T19" fmla="*/ 0 h 720"/>
              <a:gd name="T20" fmla="*/ 864 w 864"/>
              <a:gd name="T21" fmla="*/ 720 h 720"/>
            </a:gdLst>
            <a:ahLst/>
            <a:cxnLst>
              <a:cxn ang="T12">
                <a:pos x="T0" y="T1"/>
              </a:cxn>
              <a:cxn ang="T13">
                <a:pos x="T2" y="T3"/>
              </a:cxn>
              <a:cxn ang="T14">
                <a:pos x="T4" y="T5"/>
              </a:cxn>
              <a:cxn ang="T15">
                <a:pos x="T6" y="T7"/>
              </a:cxn>
              <a:cxn ang="T16">
                <a:pos x="T8" y="T9"/>
              </a:cxn>
              <a:cxn ang="T17">
                <a:pos x="T10" y="T11"/>
              </a:cxn>
            </a:cxnLst>
            <a:rect l="T18" t="T19" r="T20" b="T21"/>
            <a:pathLst>
              <a:path w="864" h="720">
                <a:moveTo>
                  <a:pt x="0" y="432"/>
                </a:moveTo>
                <a:lnTo>
                  <a:pt x="432" y="0"/>
                </a:lnTo>
                <a:lnTo>
                  <a:pt x="864" y="432"/>
                </a:lnTo>
                <a:lnTo>
                  <a:pt x="576" y="720"/>
                </a:lnTo>
                <a:lnTo>
                  <a:pt x="288" y="720"/>
                </a:lnTo>
                <a:lnTo>
                  <a:pt x="0" y="432"/>
                </a:lnTo>
                <a:close/>
              </a:path>
            </a:pathLst>
          </a:custGeom>
          <a:solidFill>
            <a:srgbClr val="CCFFFF">
              <a:alpha val="59999"/>
            </a:srgbClr>
          </a:solidFill>
          <a:ln w="12700">
            <a:solidFill>
              <a:schemeClr val="tx1"/>
            </a:solidFill>
            <a:round/>
            <a:headEnd type="none" w="sm" len="sm"/>
            <a:tailEnd type="none" w="sm" len="sm"/>
          </a:ln>
        </p:spPr>
        <p:txBody>
          <a:bodyPr/>
          <a:lstStyle/>
          <a:p>
            <a:endParaRPr lang="en-US"/>
          </a:p>
        </p:txBody>
      </p:sp>
      <p:sp>
        <p:nvSpPr>
          <p:cNvPr id="46" name="Freeform 19"/>
          <p:cNvSpPr>
            <a:spLocks/>
          </p:cNvSpPr>
          <p:nvPr/>
        </p:nvSpPr>
        <p:spPr bwMode="auto">
          <a:xfrm flipH="1">
            <a:off x="6546611" y="2878084"/>
            <a:ext cx="1125061" cy="931916"/>
          </a:xfrm>
          <a:custGeom>
            <a:avLst/>
            <a:gdLst>
              <a:gd name="T0" fmla="*/ 0 w 864"/>
              <a:gd name="T1" fmla="*/ 8 h 720"/>
              <a:gd name="T2" fmla="*/ 12 w 864"/>
              <a:gd name="T3" fmla="*/ 0 h 720"/>
              <a:gd name="T4" fmla="*/ 26 w 864"/>
              <a:gd name="T5" fmla="*/ 8 h 720"/>
              <a:gd name="T6" fmla="*/ 16 w 864"/>
              <a:gd name="T7" fmla="*/ 13 h 720"/>
              <a:gd name="T8" fmla="*/ 9 w 864"/>
              <a:gd name="T9" fmla="*/ 13 h 720"/>
              <a:gd name="T10" fmla="*/ 0 w 864"/>
              <a:gd name="T11" fmla="*/ 8 h 720"/>
              <a:gd name="T12" fmla="*/ 0 60000 65536"/>
              <a:gd name="T13" fmla="*/ 0 60000 65536"/>
              <a:gd name="T14" fmla="*/ 0 60000 65536"/>
              <a:gd name="T15" fmla="*/ 0 60000 65536"/>
              <a:gd name="T16" fmla="*/ 0 60000 65536"/>
              <a:gd name="T17" fmla="*/ 0 60000 65536"/>
              <a:gd name="T18" fmla="*/ 0 w 864"/>
              <a:gd name="T19" fmla="*/ 0 h 720"/>
              <a:gd name="T20" fmla="*/ 864 w 864"/>
              <a:gd name="T21" fmla="*/ 720 h 720"/>
            </a:gdLst>
            <a:ahLst/>
            <a:cxnLst>
              <a:cxn ang="T12">
                <a:pos x="T0" y="T1"/>
              </a:cxn>
              <a:cxn ang="T13">
                <a:pos x="T2" y="T3"/>
              </a:cxn>
              <a:cxn ang="T14">
                <a:pos x="T4" y="T5"/>
              </a:cxn>
              <a:cxn ang="T15">
                <a:pos x="T6" y="T7"/>
              </a:cxn>
              <a:cxn ang="T16">
                <a:pos x="T8" y="T9"/>
              </a:cxn>
              <a:cxn ang="T17">
                <a:pos x="T10" y="T11"/>
              </a:cxn>
            </a:cxnLst>
            <a:rect l="T18" t="T19" r="T20" b="T21"/>
            <a:pathLst>
              <a:path w="864" h="720">
                <a:moveTo>
                  <a:pt x="0" y="432"/>
                </a:moveTo>
                <a:lnTo>
                  <a:pt x="432" y="0"/>
                </a:lnTo>
                <a:lnTo>
                  <a:pt x="864" y="432"/>
                </a:lnTo>
                <a:lnTo>
                  <a:pt x="576" y="720"/>
                </a:lnTo>
                <a:lnTo>
                  <a:pt x="288" y="720"/>
                </a:lnTo>
                <a:lnTo>
                  <a:pt x="0" y="432"/>
                </a:lnTo>
                <a:close/>
              </a:path>
            </a:pathLst>
          </a:custGeom>
          <a:solidFill>
            <a:srgbClr val="CCFFFF">
              <a:alpha val="59999"/>
            </a:srgbClr>
          </a:solidFill>
          <a:ln w="12700">
            <a:solidFill>
              <a:schemeClr val="tx1"/>
            </a:solidFill>
            <a:round/>
            <a:headEnd type="none" w="sm" len="sm"/>
            <a:tailEnd type="none" w="sm" len="sm"/>
          </a:ln>
        </p:spPr>
        <p:txBody>
          <a:bodyPr/>
          <a:lstStyle/>
          <a:p>
            <a:endParaRPr lang="en-US"/>
          </a:p>
        </p:txBody>
      </p:sp>
      <p:grpSp>
        <p:nvGrpSpPr>
          <p:cNvPr id="29" name="Group 28"/>
          <p:cNvGrpSpPr/>
          <p:nvPr/>
        </p:nvGrpSpPr>
        <p:grpSpPr>
          <a:xfrm>
            <a:off x="6243478" y="4656960"/>
            <a:ext cx="927497" cy="275896"/>
            <a:chOff x="6243478" y="4656960"/>
            <a:chExt cx="927497" cy="275896"/>
          </a:xfrm>
        </p:grpSpPr>
        <p:sp>
          <p:nvSpPr>
            <p:cNvPr id="47" name="Oval 20"/>
            <p:cNvSpPr>
              <a:spLocks noChangeArrowheads="1"/>
            </p:cNvSpPr>
            <p:nvPr/>
          </p:nvSpPr>
          <p:spPr bwMode="auto">
            <a:xfrm>
              <a:off x="7045801" y="4764253"/>
              <a:ext cx="125174" cy="59778"/>
            </a:xfrm>
            <a:prstGeom prst="ellipse">
              <a:avLst/>
            </a:prstGeom>
            <a:solidFill>
              <a:schemeClr val="hlink"/>
            </a:solidFill>
            <a:ln w="12700">
              <a:noFill/>
              <a:round/>
              <a:headEnd type="none" w="sm" len="sm"/>
              <a:tailEnd type="none" w="sm" len="sm"/>
            </a:ln>
          </p:spPr>
          <p:txBody>
            <a:bodyPr wrap="none" anchor="ctr"/>
            <a:lstStyle/>
            <a:p>
              <a:endParaRPr lang="en-US" sz="1200" u="none"/>
            </a:p>
          </p:txBody>
        </p:sp>
        <p:sp>
          <p:nvSpPr>
            <p:cNvPr id="48" name="Text Box 21"/>
            <p:cNvSpPr txBox="1">
              <a:spLocks noChangeArrowheads="1"/>
            </p:cNvSpPr>
            <p:nvPr/>
          </p:nvSpPr>
          <p:spPr bwMode="auto">
            <a:xfrm>
              <a:off x="6243478" y="4656960"/>
              <a:ext cx="818912" cy="275896"/>
            </a:xfrm>
            <a:prstGeom prst="rect">
              <a:avLst/>
            </a:prstGeom>
            <a:noFill/>
            <a:ln w="12700">
              <a:noFill/>
              <a:miter lim="800000"/>
              <a:headEnd type="none" w="sm" len="sm"/>
              <a:tailEnd type="none" w="sm" len="sm"/>
            </a:ln>
          </p:spPr>
          <p:txBody>
            <a:bodyPr wrap="none">
              <a:spAutoFit/>
            </a:bodyPr>
            <a:lstStyle/>
            <a:p>
              <a:r>
                <a:rPr lang="en-GB" sz="1200" u="none" dirty="0">
                  <a:solidFill>
                    <a:srgbClr val="0000FF"/>
                  </a:solidFill>
                </a:rPr>
                <a:t>10</a:t>
              </a:r>
              <a:r>
                <a:rPr lang="el-GR" sz="1200" u="none" dirty="0">
                  <a:solidFill>
                    <a:srgbClr val="0000FF"/>
                  </a:solidFill>
                </a:rPr>
                <a:t>σ</a:t>
              </a:r>
              <a:r>
                <a:rPr lang="en-GB" sz="1200" u="none" dirty="0">
                  <a:solidFill>
                    <a:srgbClr val="0000FF"/>
                  </a:solidFill>
                </a:rPr>
                <a:t> beam</a:t>
              </a:r>
              <a:endParaRPr lang="el-GR" sz="1200" u="none" dirty="0">
                <a:solidFill>
                  <a:srgbClr val="0000FF"/>
                </a:solidFill>
              </a:endParaRPr>
            </a:p>
          </p:txBody>
        </p:sp>
      </p:grpSp>
      <p:sp>
        <p:nvSpPr>
          <p:cNvPr id="49" name="Text Box 22"/>
          <p:cNvSpPr txBox="1">
            <a:spLocks noChangeArrowheads="1"/>
          </p:cNvSpPr>
          <p:nvPr/>
        </p:nvSpPr>
        <p:spPr bwMode="auto">
          <a:xfrm>
            <a:off x="7602069" y="3733800"/>
            <a:ext cx="1389531" cy="461665"/>
          </a:xfrm>
          <a:prstGeom prst="rect">
            <a:avLst/>
          </a:prstGeom>
          <a:noFill/>
          <a:ln w="12700">
            <a:noFill/>
            <a:miter lim="800000"/>
            <a:headEnd type="none" w="sm" len="sm"/>
            <a:tailEnd type="none" w="sm" len="sm"/>
          </a:ln>
        </p:spPr>
        <p:txBody>
          <a:bodyPr wrap="square">
            <a:spAutoFit/>
          </a:bodyPr>
          <a:lstStyle/>
          <a:p>
            <a:pPr algn="r"/>
            <a:r>
              <a:rPr lang="en-GB" sz="1200" dirty="0" smtClean="0"/>
              <a:t>s</a:t>
            </a:r>
            <a:r>
              <a:rPr lang="en-GB" sz="1200" u="none" dirty="0" smtClean="0"/>
              <a:t>ensors in </a:t>
            </a:r>
            <a:r>
              <a:rPr lang="en-GB" sz="1200" dirty="0" smtClean="0"/>
              <a:t>garage position</a:t>
            </a:r>
            <a:endParaRPr lang="en-GB" sz="1200" u="none" dirty="0"/>
          </a:p>
        </p:txBody>
      </p:sp>
      <p:sp>
        <p:nvSpPr>
          <p:cNvPr id="50" name="Oval 49"/>
          <p:cNvSpPr/>
          <p:nvPr/>
        </p:nvSpPr>
        <p:spPr>
          <a:xfrm>
            <a:off x="6172200" y="3848100"/>
            <a:ext cx="1905000" cy="19050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solidFill>
                  <a:schemeClr val="tx1"/>
                </a:solidFill>
              </a:ln>
            </a:endParaRPr>
          </a:p>
        </p:txBody>
      </p:sp>
      <p:sp>
        <p:nvSpPr>
          <p:cNvPr id="51" name="Text Box 22"/>
          <p:cNvSpPr txBox="1">
            <a:spLocks noChangeArrowheads="1"/>
          </p:cNvSpPr>
          <p:nvPr/>
        </p:nvSpPr>
        <p:spPr bwMode="auto">
          <a:xfrm>
            <a:off x="5791200" y="5562600"/>
            <a:ext cx="932330" cy="276999"/>
          </a:xfrm>
          <a:prstGeom prst="rect">
            <a:avLst/>
          </a:prstGeom>
          <a:noFill/>
          <a:ln w="12700">
            <a:noFill/>
            <a:miter lim="800000"/>
            <a:headEnd type="none" w="sm" len="sm"/>
            <a:tailEnd type="none" w="sm" len="sm"/>
          </a:ln>
        </p:spPr>
        <p:txBody>
          <a:bodyPr wrap="square">
            <a:spAutoFit/>
          </a:bodyPr>
          <a:lstStyle/>
          <a:p>
            <a:pPr algn="r"/>
            <a:r>
              <a:rPr lang="en-GB" sz="1200" u="none" dirty="0" smtClean="0"/>
              <a:t>Beam pipe</a:t>
            </a:r>
            <a:endParaRPr lang="en-GB" sz="1200" u="none" dirty="0"/>
          </a:p>
        </p:txBody>
      </p:sp>
      <p:sp>
        <p:nvSpPr>
          <p:cNvPr id="52" name="Text Box 22"/>
          <p:cNvSpPr txBox="1">
            <a:spLocks noChangeArrowheads="1"/>
          </p:cNvSpPr>
          <p:nvPr/>
        </p:nvSpPr>
        <p:spPr bwMode="auto">
          <a:xfrm>
            <a:off x="7315200" y="5410200"/>
            <a:ext cx="1676400" cy="461665"/>
          </a:xfrm>
          <a:prstGeom prst="rect">
            <a:avLst/>
          </a:prstGeom>
          <a:noFill/>
          <a:ln w="12700">
            <a:noFill/>
            <a:miter lim="800000"/>
            <a:headEnd type="none" w="sm" len="sm"/>
            <a:tailEnd type="none" w="sm" len="sm"/>
          </a:ln>
        </p:spPr>
        <p:txBody>
          <a:bodyPr wrap="square">
            <a:spAutoFit/>
          </a:bodyPr>
          <a:lstStyle/>
          <a:p>
            <a:pPr algn="r"/>
            <a:r>
              <a:rPr lang="en-GB" sz="1200" dirty="0" smtClean="0"/>
              <a:t>	sensors</a:t>
            </a:r>
            <a:r>
              <a:rPr lang="en-GB" sz="1200" u="none" dirty="0" smtClean="0"/>
              <a:t> in data taking position</a:t>
            </a:r>
            <a:endParaRPr lang="en-GB" sz="1200" u="none" dirty="0"/>
          </a:p>
        </p:txBody>
      </p:sp>
      <p:sp>
        <p:nvSpPr>
          <p:cNvPr id="25" name="TextBox 24"/>
          <p:cNvSpPr txBox="1"/>
          <p:nvPr/>
        </p:nvSpPr>
        <p:spPr>
          <a:xfrm>
            <a:off x="7555103" y="2819400"/>
            <a:ext cx="1426994" cy="338554"/>
          </a:xfrm>
          <a:prstGeom prst="rect">
            <a:avLst/>
          </a:prstGeom>
          <a:noFill/>
        </p:spPr>
        <p:txBody>
          <a:bodyPr wrap="none" rtlCol="0">
            <a:spAutoFit/>
          </a:bodyPr>
          <a:lstStyle/>
          <a:p>
            <a:pPr algn="r"/>
            <a:r>
              <a:rPr lang="en-US" sz="1600" dirty="0" smtClean="0">
                <a:solidFill>
                  <a:srgbClr val="FF0000"/>
                </a:solidFill>
              </a:rPr>
              <a:t>beam injection</a:t>
            </a:r>
            <a:endParaRPr lang="en-US" sz="1600" dirty="0">
              <a:solidFill>
                <a:srgbClr val="FF0000"/>
              </a:solidFill>
            </a:endParaRPr>
          </a:p>
        </p:txBody>
      </p:sp>
      <p:sp>
        <p:nvSpPr>
          <p:cNvPr id="27" name="TextBox 26"/>
          <p:cNvSpPr txBox="1"/>
          <p:nvPr/>
        </p:nvSpPr>
        <p:spPr>
          <a:xfrm>
            <a:off x="7707503" y="3090446"/>
            <a:ext cx="1281120" cy="338554"/>
          </a:xfrm>
          <a:prstGeom prst="rect">
            <a:avLst/>
          </a:prstGeom>
          <a:noFill/>
        </p:spPr>
        <p:txBody>
          <a:bodyPr wrap="none" rtlCol="0">
            <a:spAutoFit/>
          </a:bodyPr>
          <a:lstStyle/>
          <a:p>
            <a:pPr algn="r"/>
            <a:r>
              <a:rPr lang="en-US" sz="1600" dirty="0" smtClean="0">
                <a:solidFill>
                  <a:srgbClr val="0000FF"/>
                </a:solidFill>
              </a:rPr>
              <a:t>stable beams</a:t>
            </a:r>
            <a:endParaRPr lang="en-US" sz="1600" dirty="0">
              <a:solidFill>
                <a:srgbClr val="0000FF"/>
              </a:solidFill>
            </a:endParaRPr>
          </a:p>
        </p:txBody>
      </p:sp>
      <p:sp>
        <p:nvSpPr>
          <p:cNvPr id="28" name="Oval 27"/>
          <p:cNvSpPr/>
          <p:nvPr/>
        </p:nvSpPr>
        <p:spPr>
          <a:xfrm>
            <a:off x="6999767" y="4756299"/>
            <a:ext cx="228600" cy="76200"/>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0" y="838200"/>
            <a:ext cx="6873058" cy="646331"/>
          </a:xfrm>
          <a:prstGeom prst="rect">
            <a:avLst/>
          </a:prstGeom>
          <a:solidFill>
            <a:schemeClr val="bg1"/>
          </a:solidFill>
        </p:spPr>
        <p:txBody>
          <a:bodyPr wrap="none" rtlCol="0">
            <a:spAutoFit/>
          </a:bodyPr>
          <a:lstStyle/>
          <a:p>
            <a:r>
              <a:rPr lang="en-US" dirty="0" smtClean="0"/>
              <a:t>Four Roman Pot Station on both sides of IP5 (</a:t>
            </a:r>
            <a:r>
              <a:rPr lang="en-US" dirty="0" smtClean="0">
                <a:latin typeface="Times New Roman" pitchFamily="18" charset="0"/>
                <a:ea typeface="ヒラギノ角ゴ Pro W3" charset="-128"/>
              </a:rPr>
              <a:t>± </a:t>
            </a:r>
            <a:r>
              <a:rPr lang="en-US" dirty="0" smtClean="0"/>
              <a:t>147m and </a:t>
            </a:r>
            <a:r>
              <a:rPr lang="en-US" dirty="0" smtClean="0">
                <a:latin typeface="Times New Roman" pitchFamily="18" charset="0"/>
                <a:ea typeface="ヒラギノ角ゴ Pro W3" charset="-128"/>
              </a:rPr>
              <a:t>± </a:t>
            </a:r>
            <a:r>
              <a:rPr lang="en-US" dirty="0" smtClean="0"/>
              <a:t>220m)</a:t>
            </a:r>
          </a:p>
          <a:p>
            <a:r>
              <a:rPr lang="en-US" dirty="0" smtClean="0"/>
              <a:t>Each station is made of two units </a:t>
            </a:r>
            <a:endParaRPr lang="en-US" dirty="0"/>
          </a:p>
        </p:txBody>
      </p:sp>
      <p:sp>
        <p:nvSpPr>
          <p:cNvPr id="32" name="Slide Number Placeholder 31"/>
          <p:cNvSpPr>
            <a:spLocks noGrp="1"/>
          </p:cNvSpPr>
          <p:nvPr>
            <p:ph type="sldNum" sz="quarter" idx="12"/>
          </p:nvPr>
        </p:nvSpPr>
        <p:spPr/>
        <p:txBody>
          <a:bodyPr/>
          <a:lstStyle/>
          <a:p>
            <a:fld id="{4F6D88EE-B871-41D3-93F1-350F0DE0A2D5}" type="slidenum">
              <a:rPr lang="en-US" smtClean="0"/>
              <a:pPr/>
              <a:t>50</a:t>
            </a:fld>
            <a:endParaRPr lang="en-US"/>
          </a:p>
        </p:txBody>
      </p:sp>
    </p:spTree>
    <p:extLst>
      <p:ext uri="{BB962C8B-B14F-4D97-AF65-F5344CB8AC3E}">
        <p14:creationId xmlns:p14="http://schemas.microsoft.com/office/powerpoint/2010/main" val="2940227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1000"/>
                                        <p:tgtEl>
                                          <p:spTgt spid="45"/>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1000"/>
                                        <p:tgtEl>
                                          <p:spTgt spid="4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1000"/>
                                        <p:tgtEl>
                                          <p:spTgt spid="5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1000"/>
                                        <p:tgtEl>
                                          <p:spTgt spid="51"/>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1000"/>
                                        <p:tgtEl>
                                          <p:spTgt spid="44"/>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1000"/>
                                        <p:tgtEl>
                                          <p:spTgt spid="4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25"/>
                                        </p:tgtEl>
                                      </p:cBhvr>
                                    </p:animEffect>
                                    <p:set>
                                      <p:cBhvr>
                                        <p:cTn id="39" dur="1" fill="hold">
                                          <p:stCondLst>
                                            <p:cond delay="499"/>
                                          </p:stCondLst>
                                        </p:cTn>
                                        <p:tgtEl>
                                          <p:spTgt spid="25"/>
                                        </p:tgtEl>
                                        <p:attrNameLst>
                                          <p:attrName>style.visibility</p:attrName>
                                        </p:attrNameLst>
                                      </p:cBhvr>
                                      <p:to>
                                        <p:strVal val="hidden"/>
                                      </p:to>
                                    </p:set>
                                  </p:childTnLst>
                                </p:cTn>
                              </p:par>
                            </p:childTnLst>
                          </p:cTn>
                        </p:par>
                        <p:par>
                          <p:cTn id="40" fill="hold">
                            <p:stCondLst>
                              <p:cond delay="500"/>
                            </p:stCondLst>
                            <p:childTnLst>
                              <p:par>
                                <p:cTn id="41" presetID="10" presetClass="exit" presetSubtype="0" fill="hold" grpId="1" nodeType="afterEffect">
                                  <p:stCondLst>
                                    <p:cond delay="0"/>
                                  </p:stCondLst>
                                  <p:childTnLst>
                                    <p:animEffect transition="out" filter="fade">
                                      <p:cBhvr>
                                        <p:cTn id="42" dur="500"/>
                                        <p:tgtEl>
                                          <p:spTgt spid="28"/>
                                        </p:tgtEl>
                                      </p:cBhvr>
                                    </p:animEffect>
                                    <p:set>
                                      <p:cBhvr>
                                        <p:cTn id="43" dur="1" fill="hold">
                                          <p:stCondLst>
                                            <p:cond delay="499"/>
                                          </p:stCondLst>
                                        </p:cTn>
                                        <p:tgtEl>
                                          <p:spTgt spid="28"/>
                                        </p:tgtEl>
                                        <p:attrNameLst>
                                          <p:attrName>style.visibility</p:attrName>
                                        </p:attrNameLst>
                                      </p:cBhvr>
                                      <p:to>
                                        <p:strVal val="hidden"/>
                                      </p:to>
                                    </p:set>
                                  </p:childTnLst>
                                </p:cTn>
                              </p:par>
                              <p:par>
                                <p:cTn id="44" presetID="10" presetClass="entr" presetSubtype="0"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2000"/>
                                        <p:tgtEl>
                                          <p:spTgt spid="2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2000"/>
                                        <p:tgtEl>
                                          <p:spTgt spid="2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1000"/>
                                        <p:tgtEl>
                                          <p:spTgt spid="49"/>
                                        </p:tgtEl>
                                      </p:cBhvr>
                                    </p:animEffect>
                                    <p:set>
                                      <p:cBhvr>
                                        <p:cTn id="54" dur="1" fill="hold">
                                          <p:stCondLst>
                                            <p:cond delay="999"/>
                                          </p:stCondLst>
                                        </p:cTn>
                                        <p:tgtEl>
                                          <p:spTgt spid="49"/>
                                        </p:tgtEl>
                                        <p:attrNameLst>
                                          <p:attrName>style.visibility</p:attrName>
                                        </p:attrNameLst>
                                      </p:cBhvr>
                                      <p:to>
                                        <p:strVal val="hidden"/>
                                      </p:to>
                                    </p:set>
                                  </p:childTnLst>
                                </p:cTn>
                              </p:par>
                              <p:par>
                                <p:cTn id="55" presetID="42" presetClass="path" presetSubtype="0" accel="50000" decel="50000" fill="hold" grpId="0" nodeType="withEffect">
                                  <p:stCondLst>
                                    <p:cond delay="0"/>
                                  </p:stCondLst>
                                  <p:childTnLst>
                                    <p:animMotion origin="layout" path="M 2.77778E-6 -0.00972 L 2.77778E-6 0.13611 " pathEditMode="relative" rAng="0" ptsTypes="AA">
                                      <p:cBhvr>
                                        <p:cTn id="56" dur="2000" fill="hold"/>
                                        <p:tgtEl>
                                          <p:spTgt spid="46"/>
                                        </p:tgtEl>
                                        <p:attrNameLst>
                                          <p:attrName>ppt_x</p:attrName>
                                          <p:attrName>ppt_y</p:attrName>
                                        </p:attrNameLst>
                                      </p:cBhvr>
                                      <p:rCtr x="0" y="73"/>
                                    </p:animMotion>
                                  </p:childTnLst>
                                </p:cTn>
                              </p:par>
                              <p:par>
                                <p:cTn id="57" presetID="64" presetClass="path" presetSubtype="0" accel="50000" decel="50000" fill="hold" grpId="0" nodeType="withEffect">
                                  <p:stCondLst>
                                    <p:cond delay="0"/>
                                  </p:stCondLst>
                                  <p:childTnLst>
                                    <p:animMotion origin="layout" path="M 0.00173 0.00533 L 0.00139 -0.13796 " pathEditMode="relative" rAng="0" ptsTypes="AA">
                                      <p:cBhvr>
                                        <p:cTn id="58" dur="2000" fill="hold"/>
                                        <p:tgtEl>
                                          <p:spTgt spid="45"/>
                                        </p:tgtEl>
                                        <p:attrNameLst>
                                          <p:attrName>ppt_x</p:attrName>
                                          <p:attrName>ppt_y</p:attrName>
                                        </p:attrNameLst>
                                      </p:cBhvr>
                                      <p:rCtr x="0" y="-72"/>
                                    </p:animMotion>
                                  </p:childTnLst>
                                </p:cTn>
                              </p:par>
                            </p:childTnLst>
                          </p:cTn>
                        </p:par>
                        <p:par>
                          <p:cTn id="59" fill="hold">
                            <p:stCondLst>
                              <p:cond delay="2000"/>
                            </p:stCondLst>
                            <p:childTnLst>
                              <p:par>
                                <p:cTn id="60" presetID="35" presetClass="path" presetSubtype="0" accel="50000" decel="50000" fill="hold" grpId="0" nodeType="afterEffect">
                                  <p:stCondLst>
                                    <p:cond delay="0"/>
                                  </p:stCondLst>
                                  <p:childTnLst>
                                    <p:animMotion origin="layout" path="M -0.00417 -1.85185E-6 L -0.10069 0.00023 " pathEditMode="relative" rAng="0" ptsTypes="AA">
                                      <p:cBhvr>
                                        <p:cTn id="61" dur="2000" fill="hold"/>
                                        <p:tgtEl>
                                          <p:spTgt spid="44"/>
                                        </p:tgtEl>
                                        <p:attrNameLst>
                                          <p:attrName>ppt_x</p:attrName>
                                          <p:attrName>ppt_y</p:attrName>
                                        </p:attrNameLst>
                                      </p:cBhvr>
                                      <p:rCtr x="-48" y="0"/>
                                    </p:animMotion>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2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4" grpId="1" animBg="1"/>
      <p:bldP spid="45" grpId="0" animBg="1"/>
      <p:bldP spid="45" grpId="1" animBg="1"/>
      <p:bldP spid="46" grpId="0" animBg="1"/>
      <p:bldP spid="46" grpId="1" animBg="1"/>
      <p:bldP spid="49" grpId="0"/>
      <p:bldP spid="49" grpId="1"/>
      <p:bldP spid="50" grpId="0" animBg="1"/>
      <p:bldP spid="51" grpId="0"/>
      <p:bldP spid="52" grpId="0"/>
      <p:bldP spid="25" grpId="0"/>
      <p:bldP spid="25" grpId="1"/>
      <p:bldP spid="27" grpId="0"/>
      <p:bldP spid="28" grpId="0" animBg="1"/>
      <p:bldP spid="28" grpId="1"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114" name="Rectangle 2"/>
          <p:cNvSpPr>
            <a:spLocks noChangeArrowheads="1"/>
          </p:cNvSpPr>
          <p:nvPr/>
        </p:nvSpPr>
        <p:spPr bwMode="auto">
          <a:xfrm>
            <a:off x="3505200" y="3657600"/>
            <a:ext cx="5714999" cy="3048000"/>
          </a:xfrm>
          <a:prstGeom prst="rect">
            <a:avLst/>
          </a:prstGeom>
          <a:noFill/>
          <a:ln w="9525">
            <a:noFill/>
            <a:miter lim="800000"/>
            <a:headEnd/>
            <a:tailEnd/>
          </a:ln>
        </p:spPr>
        <p:txBody>
          <a:bodyPr/>
          <a:lstStyle/>
          <a:p>
            <a:pPr marL="188913" indent="-188913" algn="r">
              <a:lnSpc>
                <a:spcPct val="90000"/>
              </a:lnSpc>
              <a:spcBef>
                <a:spcPct val="30000"/>
              </a:spcBef>
              <a:buClr>
                <a:schemeClr val="hlink"/>
              </a:buClr>
              <a:buSzPct val="70000"/>
            </a:pPr>
            <a:r>
              <a:rPr lang="en-US" sz="1400" dirty="0" smtClean="0"/>
              <a:t>Technology</a:t>
            </a:r>
          </a:p>
          <a:p>
            <a:pPr marL="188913" indent="-188913">
              <a:lnSpc>
                <a:spcPct val="90000"/>
              </a:lnSpc>
              <a:spcBef>
                <a:spcPct val="30000"/>
              </a:spcBef>
              <a:buClr>
                <a:schemeClr val="hlink"/>
              </a:buClr>
              <a:buSzPct val="70000"/>
              <a:buFont typeface="Wingdings" pitchFamily="2" charset="2"/>
              <a:buChar char="u"/>
            </a:pPr>
            <a:r>
              <a:rPr lang="en-US" sz="1400" dirty="0" smtClean="0">
                <a:solidFill>
                  <a:srgbClr val="0000FF"/>
                </a:solidFill>
              </a:rPr>
              <a:t>Very </a:t>
            </a:r>
            <a:r>
              <a:rPr lang="en-US" sz="1400" dirty="0">
                <a:solidFill>
                  <a:srgbClr val="0000FF"/>
                </a:solidFill>
              </a:rPr>
              <a:t>High Resistivity Si n-type &lt;111&gt;, 300um thick, </a:t>
            </a:r>
            <a:r>
              <a:rPr lang="en-US" sz="1400" dirty="0" err="1" smtClean="0">
                <a:solidFill>
                  <a:srgbClr val="0000FF"/>
                </a:solidFill>
              </a:rPr>
              <a:t>Vdep</a:t>
            </a:r>
            <a:r>
              <a:rPr lang="en-US" sz="1400" dirty="0">
                <a:solidFill>
                  <a:srgbClr val="0000FF"/>
                </a:solidFill>
              </a:rPr>
              <a:t> </a:t>
            </a:r>
            <a:r>
              <a:rPr lang="en-US" sz="1400" dirty="0" smtClean="0">
                <a:solidFill>
                  <a:srgbClr val="0000FF"/>
                </a:solidFill>
              </a:rPr>
              <a:t>~20V</a:t>
            </a:r>
            <a:endParaRPr lang="en-US" sz="1400" dirty="0">
              <a:solidFill>
                <a:srgbClr val="0000FF"/>
              </a:solidFill>
            </a:endParaRPr>
          </a:p>
          <a:p>
            <a:pPr marL="188913" indent="-188913">
              <a:lnSpc>
                <a:spcPct val="90000"/>
              </a:lnSpc>
              <a:spcBef>
                <a:spcPct val="30000"/>
              </a:spcBef>
              <a:buClr>
                <a:schemeClr val="hlink"/>
              </a:buClr>
              <a:buSzPct val="70000"/>
              <a:buFont typeface="Wingdings" pitchFamily="2" charset="2"/>
              <a:buChar char="u"/>
            </a:pPr>
            <a:r>
              <a:rPr lang="en-GB" sz="1400" dirty="0">
                <a:solidFill>
                  <a:srgbClr val="0000FF"/>
                </a:solidFill>
              </a:rPr>
              <a:t>Standard planar technology fabrication </a:t>
            </a:r>
            <a:endParaRPr lang="en-GB" sz="1400" dirty="0" smtClean="0">
              <a:solidFill>
                <a:srgbClr val="0000FF"/>
              </a:solidFill>
            </a:endParaRPr>
          </a:p>
          <a:p>
            <a:pPr marL="188913" indent="-188913">
              <a:lnSpc>
                <a:spcPct val="90000"/>
              </a:lnSpc>
              <a:spcBef>
                <a:spcPct val="30000"/>
              </a:spcBef>
              <a:buClr>
                <a:schemeClr val="hlink"/>
              </a:buClr>
              <a:buSzPct val="70000"/>
              <a:buFont typeface="Wingdings" pitchFamily="2" charset="2"/>
              <a:buChar char="u"/>
            </a:pPr>
            <a:r>
              <a:rPr lang="en-GB" sz="1400" dirty="0" smtClean="0">
                <a:solidFill>
                  <a:srgbClr val="0000FF"/>
                </a:solidFill>
              </a:rPr>
              <a:t>Dicing </a:t>
            </a:r>
            <a:r>
              <a:rPr lang="en-GB" sz="1400" dirty="0">
                <a:solidFill>
                  <a:srgbClr val="0000FF"/>
                </a:solidFill>
              </a:rPr>
              <a:t>with diamond </a:t>
            </a:r>
            <a:r>
              <a:rPr lang="en-GB" sz="1400" dirty="0" smtClean="0">
                <a:solidFill>
                  <a:srgbClr val="0000FF"/>
                </a:solidFill>
              </a:rPr>
              <a:t>saw</a:t>
            </a:r>
          </a:p>
          <a:p>
            <a:pPr marL="188913" indent="-188913">
              <a:lnSpc>
                <a:spcPct val="90000"/>
              </a:lnSpc>
              <a:spcBef>
                <a:spcPct val="30000"/>
              </a:spcBef>
              <a:buClr>
                <a:schemeClr val="hlink"/>
              </a:buClr>
              <a:buSzPct val="70000"/>
              <a:buFont typeface="Wingdings" pitchFamily="2" charset="2"/>
              <a:buChar char="u"/>
            </a:pPr>
            <a:r>
              <a:rPr lang="en-GB" sz="1400" dirty="0" smtClean="0">
                <a:solidFill>
                  <a:srgbClr val="0000FF"/>
                </a:solidFill>
              </a:rPr>
              <a:t>AC coupled strip (punch-through)</a:t>
            </a:r>
          </a:p>
          <a:p>
            <a:pPr marL="188913" indent="-188913" algn="r">
              <a:lnSpc>
                <a:spcPct val="90000"/>
              </a:lnSpc>
              <a:spcBef>
                <a:spcPct val="30000"/>
              </a:spcBef>
              <a:buClr>
                <a:schemeClr val="hlink"/>
              </a:buClr>
              <a:buSzPct val="70000"/>
            </a:pPr>
            <a:r>
              <a:rPr lang="en-GB" sz="1400" dirty="0" smtClean="0"/>
              <a:t>Design</a:t>
            </a:r>
            <a:endParaRPr lang="en-GB" sz="1400" dirty="0"/>
          </a:p>
          <a:p>
            <a:pPr marL="188913" indent="-188913">
              <a:lnSpc>
                <a:spcPct val="90000"/>
              </a:lnSpc>
              <a:spcBef>
                <a:spcPct val="30000"/>
              </a:spcBef>
              <a:buClr>
                <a:schemeClr val="hlink"/>
              </a:buClr>
              <a:buSzPct val="70000"/>
              <a:buFont typeface="Wingdings" pitchFamily="2" charset="2"/>
              <a:buChar char="u"/>
            </a:pPr>
            <a:r>
              <a:rPr lang="en-GB" sz="1400" dirty="0">
                <a:solidFill>
                  <a:srgbClr val="0000FF"/>
                </a:solidFill>
              </a:rPr>
              <a:t>Single sided detector, 512 </a:t>
            </a:r>
            <a:r>
              <a:rPr lang="en-GB" sz="1400" dirty="0" err="1">
                <a:solidFill>
                  <a:srgbClr val="0000FF"/>
                </a:solidFill>
              </a:rPr>
              <a:t>microstrips</a:t>
            </a:r>
            <a:r>
              <a:rPr lang="en-GB" sz="1400" dirty="0">
                <a:solidFill>
                  <a:srgbClr val="0000FF"/>
                </a:solidFill>
              </a:rPr>
              <a:t> (pitch 66um)</a:t>
            </a:r>
            <a:endParaRPr lang="en-US" sz="1400" dirty="0">
              <a:solidFill>
                <a:srgbClr val="0000FF"/>
              </a:solidFill>
            </a:endParaRPr>
          </a:p>
          <a:p>
            <a:pPr marL="188913" indent="-188913">
              <a:lnSpc>
                <a:spcPct val="90000"/>
              </a:lnSpc>
              <a:spcBef>
                <a:spcPct val="30000"/>
              </a:spcBef>
              <a:buClr>
                <a:schemeClr val="hlink"/>
              </a:buClr>
              <a:buSzPct val="70000"/>
              <a:buFont typeface="Wingdings" pitchFamily="2" charset="2"/>
              <a:buChar char="u"/>
            </a:pPr>
            <a:r>
              <a:rPr lang="en-US" sz="1400" dirty="0">
                <a:solidFill>
                  <a:srgbClr val="0000FF"/>
                </a:solidFill>
              </a:rPr>
              <a:t>strips at 45° from the </a:t>
            </a:r>
            <a:r>
              <a:rPr lang="en-US" sz="1400" dirty="0" smtClean="0">
                <a:solidFill>
                  <a:srgbClr val="0000FF"/>
                </a:solidFill>
              </a:rPr>
              <a:t>“sensitive” edge</a:t>
            </a:r>
          </a:p>
          <a:p>
            <a:pPr marL="188913" indent="-188913">
              <a:lnSpc>
                <a:spcPct val="90000"/>
              </a:lnSpc>
              <a:spcBef>
                <a:spcPct val="30000"/>
              </a:spcBef>
              <a:buClr>
                <a:schemeClr val="hlink"/>
              </a:buClr>
              <a:buSzPct val="70000"/>
              <a:buFont typeface="Wingdings" pitchFamily="2" charset="2"/>
              <a:buChar char="u"/>
            </a:pPr>
            <a:r>
              <a:rPr lang="en-US" sz="1400" dirty="0" smtClean="0">
                <a:solidFill>
                  <a:srgbClr val="0000FF"/>
                </a:solidFill>
              </a:rPr>
              <a:t>Voltage Terminating Structure (</a:t>
            </a:r>
            <a:r>
              <a:rPr lang="en-US" sz="1400" dirty="0" smtClean="0">
                <a:solidFill>
                  <a:srgbClr val="009900"/>
                </a:solidFill>
              </a:rPr>
              <a:t>VTS</a:t>
            </a:r>
            <a:r>
              <a:rPr lang="en-US" sz="1400" dirty="0" smtClean="0">
                <a:solidFill>
                  <a:srgbClr val="0000FF"/>
                </a:solidFill>
              </a:rPr>
              <a:t>) on non sensitive edges</a:t>
            </a:r>
          </a:p>
          <a:p>
            <a:pPr marL="188913" indent="-188913">
              <a:lnSpc>
                <a:spcPct val="90000"/>
              </a:lnSpc>
              <a:spcBef>
                <a:spcPct val="30000"/>
              </a:spcBef>
              <a:buClr>
                <a:schemeClr val="hlink"/>
              </a:buClr>
              <a:buSzPct val="70000"/>
              <a:buFont typeface="Wingdings" pitchFamily="2" charset="2"/>
              <a:buChar char="u"/>
            </a:pPr>
            <a:r>
              <a:rPr lang="en-US" sz="1400" dirty="0" smtClean="0">
                <a:solidFill>
                  <a:srgbClr val="0000FF"/>
                </a:solidFill>
              </a:rPr>
              <a:t>Current Terminating Structure (</a:t>
            </a:r>
            <a:r>
              <a:rPr lang="en-US" sz="1400" dirty="0" smtClean="0">
                <a:solidFill>
                  <a:srgbClr val="FF0000"/>
                </a:solidFill>
              </a:rPr>
              <a:t>CTS</a:t>
            </a:r>
            <a:r>
              <a:rPr lang="en-US" sz="1400" dirty="0" smtClean="0">
                <a:solidFill>
                  <a:srgbClr val="0000FF"/>
                </a:solidFill>
              </a:rPr>
              <a:t>) on sensitive edges (</a:t>
            </a:r>
            <a:r>
              <a:rPr lang="en-US" sz="1400" dirty="0" smtClean="0">
                <a:solidFill>
                  <a:srgbClr val="FF0000"/>
                </a:solidFill>
              </a:rPr>
              <a:t>50 </a:t>
            </a:r>
            <a:r>
              <a:rPr lang="en-US" sz="1400" dirty="0" smtClean="0">
                <a:solidFill>
                  <a:srgbClr val="FF0000"/>
                </a:solidFill>
                <a:sym typeface="Symbol"/>
              </a:rPr>
              <a:t>m</a:t>
            </a:r>
            <a:r>
              <a:rPr lang="en-US" sz="1400" dirty="0" smtClean="0">
                <a:solidFill>
                  <a:srgbClr val="0000FF"/>
                </a:solidFill>
              </a:rPr>
              <a:t>)</a:t>
            </a:r>
            <a:endParaRPr lang="en-US" sz="1400" dirty="0" smtClean="0">
              <a:solidFill>
                <a:srgbClr val="FF0000"/>
              </a:solidFill>
            </a:endParaRPr>
          </a:p>
          <a:p>
            <a:pPr marL="188913" indent="-188913">
              <a:lnSpc>
                <a:spcPct val="90000"/>
              </a:lnSpc>
              <a:spcBef>
                <a:spcPct val="30000"/>
              </a:spcBef>
              <a:buClr>
                <a:schemeClr val="hlink"/>
              </a:buClr>
              <a:buSzPct val="70000"/>
              <a:buFont typeface="Wingdings" pitchFamily="2" charset="2"/>
              <a:buChar char="u"/>
            </a:pPr>
            <a:endParaRPr lang="en-GB" sz="1400" dirty="0">
              <a:solidFill>
                <a:srgbClr val="0000FF"/>
              </a:solidFill>
            </a:endParaRPr>
          </a:p>
        </p:txBody>
      </p:sp>
      <p:sp>
        <p:nvSpPr>
          <p:cNvPr id="602115" name="Rectangle 3"/>
          <p:cNvSpPr>
            <a:spLocks noGrp="1" noChangeArrowheads="1"/>
          </p:cNvSpPr>
          <p:nvPr>
            <p:ph type="title"/>
          </p:nvPr>
        </p:nvSpPr>
        <p:spPr>
          <a:xfrm>
            <a:off x="0" y="0"/>
            <a:ext cx="9144000" cy="762000"/>
          </a:xfrm>
        </p:spPr>
        <p:txBody>
          <a:bodyPr>
            <a:noAutofit/>
          </a:bodyPr>
          <a:lstStyle/>
          <a:p>
            <a:r>
              <a:rPr lang="en-GB" sz="4800" dirty="0" smtClean="0"/>
              <a:t>The TOTEM Edgeless Sensor</a:t>
            </a:r>
            <a:endParaRPr lang="en-GB" sz="4800" dirty="0">
              <a:solidFill>
                <a:srgbClr val="009900"/>
              </a:solidFill>
            </a:endParaRPr>
          </a:p>
        </p:txBody>
      </p:sp>
      <p:sp>
        <p:nvSpPr>
          <p:cNvPr id="602125" name="Freeform 13"/>
          <p:cNvSpPr>
            <a:spLocks/>
          </p:cNvSpPr>
          <p:nvPr/>
        </p:nvSpPr>
        <p:spPr bwMode="auto">
          <a:xfrm>
            <a:off x="4633913" y="5054600"/>
            <a:ext cx="1587" cy="33338"/>
          </a:xfrm>
          <a:custGeom>
            <a:avLst/>
            <a:gdLst/>
            <a:ahLst/>
            <a:cxnLst>
              <a:cxn ang="0">
                <a:pos x="2" y="0"/>
              </a:cxn>
              <a:cxn ang="0">
                <a:pos x="0" y="29"/>
              </a:cxn>
            </a:cxnLst>
            <a:rect l="0" t="0" r="r" b="b"/>
            <a:pathLst>
              <a:path w="2" h="29">
                <a:moveTo>
                  <a:pt x="2" y="0"/>
                </a:moveTo>
                <a:lnTo>
                  <a:pt x="0" y="29"/>
                </a:lnTo>
              </a:path>
            </a:pathLst>
          </a:custGeom>
          <a:noFill/>
          <a:ln w="19050" cap="flat" cmpd="sng">
            <a:solidFill>
              <a:schemeClr val="hlink"/>
            </a:solidFill>
            <a:prstDash val="solid"/>
            <a:round/>
            <a:headEnd type="none" w="med" len="med"/>
            <a:tailEnd type="none" w="med" len="med"/>
          </a:ln>
          <a:effectLst/>
        </p:spPr>
        <p:txBody>
          <a:bodyPr>
            <a:spAutoFit/>
          </a:bodyPr>
          <a:lstStyle/>
          <a:p>
            <a:endParaRPr lang="en-US"/>
          </a:p>
        </p:txBody>
      </p:sp>
      <p:grpSp>
        <p:nvGrpSpPr>
          <p:cNvPr id="2" name="Group 17"/>
          <p:cNvGrpSpPr/>
          <p:nvPr/>
        </p:nvGrpSpPr>
        <p:grpSpPr>
          <a:xfrm>
            <a:off x="3802185" y="976512"/>
            <a:ext cx="3200400" cy="1447800"/>
            <a:chOff x="4800600" y="4495800"/>
            <a:chExt cx="3200400" cy="1447800"/>
          </a:xfrm>
        </p:grpSpPr>
        <p:pic>
          <p:nvPicPr>
            <p:cNvPr id="602117"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0800000">
              <a:off x="4800600" y="4572000"/>
              <a:ext cx="3143250" cy="1371600"/>
            </a:xfrm>
            <a:prstGeom prst="rect">
              <a:avLst/>
            </a:prstGeom>
            <a:noFill/>
            <a:ln w="9525">
              <a:noFill/>
              <a:miter lim="800000"/>
              <a:headEnd/>
              <a:tailEnd/>
            </a:ln>
            <a:effectLst/>
          </p:spPr>
        </p:pic>
        <p:sp>
          <p:nvSpPr>
            <p:cNvPr id="602127" name="Text Box 15"/>
            <p:cNvSpPr txBox="1">
              <a:spLocks noChangeArrowheads="1"/>
            </p:cNvSpPr>
            <p:nvPr/>
          </p:nvSpPr>
          <p:spPr bwMode="auto">
            <a:xfrm>
              <a:off x="5562600" y="4495800"/>
              <a:ext cx="2438400" cy="523220"/>
            </a:xfrm>
            <a:prstGeom prst="rect">
              <a:avLst/>
            </a:prstGeom>
            <a:noFill/>
            <a:ln w="9525">
              <a:noFill/>
              <a:miter lim="800000"/>
              <a:headEnd/>
              <a:tailEnd/>
            </a:ln>
            <a:effectLst/>
          </p:spPr>
          <p:txBody>
            <a:bodyPr wrap="square">
              <a:spAutoFit/>
            </a:bodyPr>
            <a:lstStyle/>
            <a:p>
              <a:pPr algn="r" eaLnBrk="1" hangingPunct="1"/>
              <a:r>
                <a:rPr lang="en-US" sz="1400" dirty="0">
                  <a:solidFill>
                    <a:schemeClr val="bg1"/>
                  </a:solidFill>
                  <a:ea typeface="ヒラギノ角ゴ Pro W3" charset="-128"/>
                  <a:cs typeface="Arial" charset="0"/>
                </a:rPr>
                <a:t>Pitch adapter on detector </a:t>
              </a:r>
              <a:endParaRPr lang="en-US" sz="1400" dirty="0" smtClean="0">
                <a:solidFill>
                  <a:schemeClr val="bg1"/>
                </a:solidFill>
                <a:ea typeface="ヒラギノ角ゴ Pro W3" charset="-128"/>
                <a:cs typeface="Arial" charset="0"/>
              </a:endParaRPr>
            </a:p>
            <a:p>
              <a:pPr algn="r" eaLnBrk="1" hangingPunct="1"/>
              <a:r>
                <a:rPr lang="en-US" sz="1400" dirty="0" smtClean="0">
                  <a:solidFill>
                    <a:schemeClr val="bg1"/>
                  </a:solidFill>
                  <a:ea typeface="ヒラギノ角ゴ Pro W3" charset="-128"/>
                  <a:cs typeface="Arial" charset="0"/>
                </a:rPr>
                <a:t>VFAT </a:t>
              </a:r>
              <a:r>
                <a:rPr lang="en-US" sz="1400" dirty="0">
                  <a:solidFill>
                    <a:schemeClr val="bg1"/>
                  </a:solidFill>
                  <a:ea typeface="ヒラギノ角ゴ Pro W3" charset="-128"/>
                  <a:cs typeface="Arial" charset="0"/>
                </a:rPr>
                <a:t>/ APV25 </a:t>
              </a:r>
              <a:r>
                <a:rPr lang="en-US" sz="1400" dirty="0" smtClean="0">
                  <a:solidFill>
                    <a:schemeClr val="bg1"/>
                  </a:solidFill>
                  <a:ea typeface="ヒラギノ角ゴ Pro W3" charset="-128"/>
                  <a:cs typeface="Arial" charset="0"/>
                </a:rPr>
                <a:t>compatible</a:t>
              </a:r>
              <a:endParaRPr lang="en-US" sz="1400" dirty="0">
                <a:solidFill>
                  <a:schemeClr val="bg1"/>
                </a:solidFill>
                <a:latin typeface="Comic Sans MS" pitchFamily="66" charset="0"/>
                <a:ea typeface="ヒラギノ角ゴ Pro W3" charset="-128"/>
                <a:cs typeface="Arial" charset="0"/>
              </a:endParaRPr>
            </a:p>
          </p:txBody>
        </p:sp>
      </p:grpSp>
      <p:pic>
        <p:nvPicPr>
          <p:cNvPr id="602149" name="Picture 3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930275"/>
            <a:ext cx="3522662" cy="4860925"/>
          </a:xfrm>
          <a:prstGeom prst="rect">
            <a:avLst/>
          </a:prstGeom>
          <a:noFill/>
        </p:spPr>
      </p:pic>
      <p:sp>
        <p:nvSpPr>
          <p:cNvPr id="602128" name="Line 16"/>
          <p:cNvSpPr>
            <a:spLocks noChangeShapeType="1"/>
          </p:cNvSpPr>
          <p:nvPr/>
        </p:nvSpPr>
        <p:spPr bwMode="auto">
          <a:xfrm flipH="1">
            <a:off x="3047999" y="1651000"/>
            <a:ext cx="1516185" cy="787400"/>
          </a:xfrm>
          <a:prstGeom prst="line">
            <a:avLst/>
          </a:prstGeom>
          <a:noFill/>
          <a:ln w="19050">
            <a:solidFill>
              <a:srgbClr val="FF0000"/>
            </a:solidFill>
            <a:round/>
            <a:headEnd type="none" w="sm" len="sm"/>
            <a:tailEnd type="oval" w="lg" len="lg"/>
          </a:ln>
          <a:effectLst/>
        </p:spPr>
        <p:txBody>
          <a:bodyPr/>
          <a:lstStyle/>
          <a:p>
            <a:endParaRPr lang="en-US"/>
          </a:p>
        </p:txBody>
      </p:sp>
      <p:grpSp>
        <p:nvGrpSpPr>
          <p:cNvPr id="3" name="Group 18"/>
          <p:cNvGrpSpPr/>
          <p:nvPr/>
        </p:nvGrpSpPr>
        <p:grpSpPr>
          <a:xfrm>
            <a:off x="1901298" y="4749783"/>
            <a:ext cx="1732552" cy="904415"/>
            <a:chOff x="3660181" y="5180758"/>
            <a:chExt cx="1732552" cy="904415"/>
          </a:xfrm>
        </p:grpSpPr>
        <p:cxnSp>
          <p:nvCxnSpPr>
            <p:cNvPr id="14" name="Straight Connector 13"/>
            <p:cNvCxnSpPr/>
            <p:nvPr/>
          </p:nvCxnSpPr>
          <p:spPr>
            <a:xfrm>
              <a:off x="3663883" y="5468180"/>
              <a:ext cx="1447800"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660181" y="5813668"/>
              <a:ext cx="1447800"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a:off x="4831816" y="5638800"/>
              <a:ext cx="380206" cy="794"/>
            </a:xfrm>
            <a:prstGeom prst="straightConnector1">
              <a:avLst/>
            </a:prstGeom>
            <a:ln>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rot="16200000">
              <a:off x="4755859" y="5448300"/>
              <a:ext cx="904415" cy="369332"/>
            </a:xfrm>
            <a:prstGeom prst="rect">
              <a:avLst/>
            </a:prstGeom>
            <a:noFill/>
          </p:spPr>
          <p:txBody>
            <a:bodyPr wrap="none" rtlCol="0">
              <a:spAutoFit/>
            </a:bodyPr>
            <a:lstStyle/>
            <a:p>
              <a:r>
                <a:rPr lang="en-US" dirty="0" smtClean="0">
                  <a:solidFill>
                    <a:srgbClr val="FF0000"/>
                  </a:solidFill>
                </a:rPr>
                <a:t>~50 </a:t>
              </a:r>
              <a:r>
                <a:rPr lang="en-US" dirty="0" smtClean="0">
                  <a:solidFill>
                    <a:srgbClr val="FF0000"/>
                  </a:solidFill>
                  <a:sym typeface="Symbol"/>
                </a:rPr>
                <a:t>m</a:t>
              </a:r>
              <a:endParaRPr lang="en-US" dirty="0">
                <a:solidFill>
                  <a:srgbClr val="FF0000"/>
                </a:solidFill>
              </a:endParaRPr>
            </a:p>
          </p:txBody>
        </p:sp>
      </p:grpSp>
      <p:sp>
        <p:nvSpPr>
          <p:cNvPr id="24" name="TextBox 23"/>
          <p:cNvSpPr txBox="1"/>
          <p:nvPr/>
        </p:nvSpPr>
        <p:spPr>
          <a:xfrm>
            <a:off x="304800" y="5751516"/>
            <a:ext cx="3124200" cy="646331"/>
          </a:xfrm>
          <a:prstGeom prst="rect">
            <a:avLst/>
          </a:prstGeom>
          <a:noFill/>
        </p:spPr>
        <p:txBody>
          <a:bodyPr wrap="square" rtlCol="0">
            <a:spAutoFit/>
          </a:bodyPr>
          <a:lstStyle/>
          <a:p>
            <a:r>
              <a:rPr lang="en-US" dirty="0" smtClean="0">
                <a:solidFill>
                  <a:srgbClr val="FF0000"/>
                </a:solidFill>
              </a:rPr>
              <a:t>Only 50</a:t>
            </a:r>
            <a:r>
              <a:rPr lang="en-US" dirty="0" smtClean="0">
                <a:solidFill>
                  <a:srgbClr val="FF0000"/>
                </a:solidFill>
                <a:sym typeface="Symbol"/>
              </a:rPr>
              <a:t>m from end of strip to end of sensor!!!</a:t>
            </a:r>
            <a:endParaRPr lang="en-US" dirty="0">
              <a:solidFill>
                <a:srgbClr val="FF0000"/>
              </a:solidFill>
            </a:endParaRPr>
          </a:p>
        </p:txBody>
      </p:sp>
      <p:pic>
        <p:nvPicPr>
          <p:cNvPr id="28674" name="Picture 2" descr="totemrpedgelessdetector04.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038600" y="2438400"/>
            <a:ext cx="3962400" cy="1371600"/>
          </a:xfrm>
          <a:prstGeom prst="rect">
            <a:avLst/>
          </a:prstGeom>
          <a:noFill/>
        </p:spPr>
      </p:pic>
      <p:sp>
        <p:nvSpPr>
          <p:cNvPr id="20" name="Text Box 15"/>
          <p:cNvSpPr txBox="1">
            <a:spLocks noChangeArrowheads="1"/>
          </p:cNvSpPr>
          <p:nvPr/>
        </p:nvSpPr>
        <p:spPr bwMode="auto">
          <a:xfrm>
            <a:off x="8001000" y="2971800"/>
            <a:ext cx="685800" cy="400110"/>
          </a:xfrm>
          <a:prstGeom prst="rect">
            <a:avLst/>
          </a:prstGeom>
          <a:noFill/>
          <a:ln w="9525">
            <a:noFill/>
            <a:miter lim="800000"/>
            <a:headEnd/>
            <a:tailEnd/>
          </a:ln>
          <a:effectLst/>
        </p:spPr>
        <p:txBody>
          <a:bodyPr wrap="square">
            <a:spAutoFit/>
          </a:bodyPr>
          <a:lstStyle/>
          <a:p>
            <a:pPr algn="ctr" eaLnBrk="1" hangingPunct="1"/>
            <a:r>
              <a:rPr lang="en-US" sz="2000" dirty="0" smtClean="0">
                <a:solidFill>
                  <a:srgbClr val="009900"/>
                </a:solidFill>
                <a:ea typeface="ヒラギノ角ゴ Pro W3" charset="-128"/>
                <a:cs typeface="Arial" charset="0"/>
              </a:rPr>
              <a:t>VTS</a:t>
            </a:r>
            <a:endParaRPr lang="en-US" sz="2000" dirty="0">
              <a:solidFill>
                <a:srgbClr val="009900"/>
              </a:solidFill>
              <a:latin typeface="Comic Sans MS" pitchFamily="66" charset="0"/>
              <a:ea typeface="ヒラギノ角ゴ Pro W3" charset="-128"/>
              <a:cs typeface="Arial" charset="0"/>
            </a:endParaRPr>
          </a:p>
        </p:txBody>
      </p:sp>
      <p:sp>
        <p:nvSpPr>
          <p:cNvPr id="21" name="Text Box 15"/>
          <p:cNvSpPr txBox="1">
            <a:spLocks noChangeArrowheads="1"/>
          </p:cNvSpPr>
          <p:nvPr/>
        </p:nvSpPr>
        <p:spPr bwMode="auto">
          <a:xfrm>
            <a:off x="5257800" y="3124200"/>
            <a:ext cx="685800" cy="400110"/>
          </a:xfrm>
          <a:prstGeom prst="rect">
            <a:avLst/>
          </a:prstGeom>
          <a:noFill/>
          <a:ln w="9525">
            <a:noFill/>
            <a:miter lim="800000"/>
            <a:headEnd/>
            <a:tailEnd/>
          </a:ln>
          <a:effectLst/>
        </p:spPr>
        <p:txBody>
          <a:bodyPr wrap="square">
            <a:spAutoFit/>
          </a:bodyPr>
          <a:lstStyle/>
          <a:p>
            <a:pPr algn="ctr" eaLnBrk="1" hangingPunct="1"/>
            <a:r>
              <a:rPr lang="en-US" sz="2000" dirty="0" smtClean="0">
                <a:solidFill>
                  <a:srgbClr val="FF0000"/>
                </a:solidFill>
                <a:ea typeface="ヒラギノ角ゴ Pro W3" charset="-128"/>
                <a:cs typeface="Arial" charset="0"/>
              </a:rPr>
              <a:t>CTS</a:t>
            </a:r>
            <a:endParaRPr lang="en-US" sz="2000" dirty="0">
              <a:solidFill>
                <a:srgbClr val="FF0000"/>
              </a:solidFill>
              <a:latin typeface="Comic Sans MS" pitchFamily="66" charset="0"/>
              <a:ea typeface="ヒラギノ角ゴ Pro W3" charset="-128"/>
              <a:cs typeface="Arial" charset="0"/>
            </a:endParaRPr>
          </a:p>
        </p:txBody>
      </p:sp>
      <p:sp>
        <p:nvSpPr>
          <p:cNvPr id="22" name="Line 16"/>
          <p:cNvSpPr>
            <a:spLocks noChangeShapeType="1"/>
          </p:cNvSpPr>
          <p:nvPr/>
        </p:nvSpPr>
        <p:spPr bwMode="auto">
          <a:xfrm flipH="1">
            <a:off x="2362200" y="2971800"/>
            <a:ext cx="3505200" cy="381000"/>
          </a:xfrm>
          <a:prstGeom prst="line">
            <a:avLst/>
          </a:prstGeom>
          <a:noFill/>
          <a:ln w="19050">
            <a:solidFill>
              <a:srgbClr val="FF0000"/>
            </a:solidFill>
            <a:round/>
            <a:headEnd type="none" w="sm" len="sm"/>
            <a:tailEnd type="oval" w="lg" len="lg"/>
          </a:ln>
          <a:effectLst/>
        </p:spPr>
        <p:txBody>
          <a:bodyPr/>
          <a:lstStyle/>
          <a:p>
            <a:endParaRPr lang="en-US"/>
          </a:p>
        </p:txBody>
      </p:sp>
      <p:sp>
        <p:nvSpPr>
          <p:cNvPr id="25" name="Date Placeholder 3"/>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30" name="Footer Placeholder 4"/>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31" name="Slide Number Placeholder 5"/>
          <p:cNvSpPr>
            <a:spLocks noGrp="1"/>
          </p:cNvSpPr>
          <p:nvPr>
            <p:ph type="sldNum" sz="quarter" idx="12"/>
          </p:nvPr>
        </p:nvSpPr>
        <p:spPr>
          <a:xfrm>
            <a:off x="8543278" y="6356350"/>
            <a:ext cx="561975" cy="365125"/>
          </a:xfrm>
        </p:spPr>
        <p:txBody>
          <a:bodyPr/>
          <a:lstStyle/>
          <a:p>
            <a:fld id="{BA9B540C-44DA-4F69-89C9-7C84606640D3}" type="slidenum">
              <a:rPr lang="en-US" smtClean="0"/>
              <a:pPr/>
              <a:t>51</a:t>
            </a:fld>
            <a:endParaRPr lang="en-US"/>
          </a:p>
        </p:txBody>
      </p:sp>
    </p:spTree>
    <p:extLst>
      <p:ext uri="{BB962C8B-B14F-4D97-AF65-F5344CB8AC3E}">
        <p14:creationId xmlns:p14="http://schemas.microsoft.com/office/powerpoint/2010/main" val="475918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p:cNvGrpSpPr>
            <a:grpSpLocks noChangeAspect="1"/>
          </p:cNvGrpSpPr>
          <p:nvPr/>
        </p:nvGrpSpPr>
        <p:grpSpPr bwMode="auto">
          <a:xfrm>
            <a:off x="76200" y="1143000"/>
            <a:ext cx="5259266" cy="2544763"/>
            <a:chOff x="-112509" y="1382394"/>
            <a:chExt cx="8927896" cy="4319588"/>
          </a:xfrm>
        </p:grpSpPr>
        <p:pic>
          <p:nvPicPr>
            <p:cNvPr id="19470"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87850" y="1382394"/>
              <a:ext cx="4427537" cy="4319588"/>
            </a:xfrm>
            <a:prstGeom prst="rect">
              <a:avLst/>
            </a:prstGeom>
            <a:noFill/>
            <a:ln w="9525">
              <a:noFill/>
              <a:miter lim="800000"/>
              <a:headEnd/>
              <a:tailEnd/>
            </a:ln>
          </p:spPr>
        </p:pic>
        <p:pic>
          <p:nvPicPr>
            <p:cNvPr id="19471"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2509" y="1382394"/>
              <a:ext cx="4425950" cy="4319588"/>
            </a:xfrm>
            <a:prstGeom prst="rect">
              <a:avLst/>
            </a:prstGeom>
            <a:noFill/>
            <a:ln w="9525">
              <a:noFill/>
              <a:miter lim="800000"/>
              <a:headEnd/>
              <a:tailEnd/>
            </a:ln>
          </p:spPr>
        </p:pic>
      </p:grpSp>
      <p:sp>
        <p:nvSpPr>
          <p:cNvPr id="19459" name="Title 1"/>
          <p:cNvSpPr>
            <a:spLocks noGrp="1"/>
          </p:cNvSpPr>
          <p:nvPr>
            <p:ph type="title"/>
          </p:nvPr>
        </p:nvSpPr>
        <p:spPr>
          <a:xfrm>
            <a:off x="0" y="0"/>
            <a:ext cx="9144000" cy="914400"/>
          </a:xfrm>
        </p:spPr>
        <p:txBody>
          <a:bodyPr>
            <a:noAutofit/>
          </a:bodyPr>
          <a:lstStyle/>
          <a:p>
            <a:r>
              <a:rPr lang="en-GB" sz="3200" dirty="0" smtClean="0"/>
              <a:t>Protons, background and radiation dose</a:t>
            </a:r>
          </a:p>
        </p:txBody>
      </p:sp>
      <p:sp>
        <p:nvSpPr>
          <p:cNvPr id="19467" name="TextBox 6"/>
          <p:cNvSpPr txBox="1">
            <a:spLocks noChangeArrowheads="1"/>
          </p:cNvSpPr>
          <p:nvPr/>
        </p:nvSpPr>
        <p:spPr bwMode="auto">
          <a:xfrm>
            <a:off x="228600" y="3623846"/>
            <a:ext cx="4419600" cy="338554"/>
          </a:xfrm>
          <a:prstGeom prst="rect">
            <a:avLst/>
          </a:prstGeom>
          <a:noFill/>
          <a:ln w="9525">
            <a:noFill/>
            <a:miter lim="800000"/>
            <a:headEnd/>
            <a:tailEnd/>
          </a:ln>
        </p:spPr>
        <p:txBody>
          <a:bodyPr wrap="square">
            <a:spAutoFit/>
          </a:bodyPr>
          <a:lstStyle/>
          <a:p>
            <a:r>
              <a:rPr lang="en-GB" sz="1600" dirty="0" smtClean="0">
                <a:latin typeface="Calibri" pitchFamily="34" charset="0"/>
              </a:rPr>
              <a:t>(note: different colour scale in the two panels)</a:t>
            </a:r>
            <a:endParaRPr lang="en-GB" sz="1600" dirty="0">
              <a:latin typeface="Calibri" pitchFamily="34" charset="0"/>
            </a:endParaRPr>
          </a:p>
        </p:txBody>
      </p:sp>
      <p:sp>
        <p:nvSpPr>
          <p:cNvPr id="19469" name="TextBox 15"/>
          <p:cNvSpPr txBox="1">
            <a:spLocks noChangeArrowheads="1"/>
          </p:cNvSpPr>
          <p:nvPr/>
        </p:nvSpPr>
        <p:spPr bwMode="auto">
          <a:xfrm>
            <a:off x="357558" y="976918"/>
            <a:ext cx="7162800" cy="369332"/>
          </a:xfrm>
          <a:prstGeom prst="rect">
            <a:avLst/>
          </a:prstGeom>
          <a:noFill/>
          <a:ln w="9525">
            <a:noFill/>
            <a:miter lim="800000"/>
            <a:headEnd/>
            <a:tailEnd/>
          </a:ln>
        </p:spPr>
        <p:txBody>
          <a:bodyPr>
            <a:spAutoFit/>
          </a:bodyPr>
          <a:lstStyle/>
          <a:p>
            <a:r>
              <a:rPr lang="en-GB" dirty="0">
                <a:latin typeface="Calibri" pitchFamily="34" charset="0"/>
              </a:rPr>
              <a:t>Tracks distribution in the vertical RPs (left) and horizontal RP (right).</a:t>
            </a:r>
            <a:endParaRPr lang="en-GB" sz="1600" dirty="0"/>
          </a:p>
        </p:txBody>
      </p:sp>
      <p:sp>
        <p:nvSpPr>
          <p:cNvPr id="17" name="TextBox 16"/>
          <p:cNvSpPr txBox="1"/>
          <p:nvPr/>
        </p:nvSpPr>
        <p:spPr>
          <a:xfrm>
            <a:off x="76200" y="4030920"/>
            <a:ext cx="9067800" cy="2062103"/>
          </a:xfrm>
          <a:prstGeom prst="rect">
            <a:avLst/>
          </a:prstGeom>
          <a:noFill/>
        </p:spPr>
        <p:txBody>
          <a:bodyPr wrap="square" rtlCol="0">
            <a:spAutoFit/>
          </a:bodyPr>
          <a:lstStyle/>
          <a:p>
            <a:r>
              <a:rPr lang="en-US" sz="2000" dirty="0" smtClean="0"/>
              <a:t>Radiation dose highest in the horizontals due to diffraction</a:t>
            </a:r>
          </a:p>
          <a:p>
            <a:r>
              <a:rPr lang="en-US" sz="2000" dirty="0" smtClean="0"/>
              <a:t>Higher dose foreseen in the Stations at 147m</a:t>
            </a:r>
          </a:p>
          <a:p>
            <a:r>
              <a:rPr lang="en-US" sz="2000" dirty="0" smtClean="0"/>
              <a:t>Peaked at the detector’s edge and leads to differences of &gt;10</a:t>
            </a:r>
            <a:r>
              <a:rPr lang="en-US" sz="2000" baseline="30000" dirty="0" smtClean="0"/>
              <a:t>4</a:t>
            </a:r>
            <a:r>
              <a:rPr lang="en-US" sz="2000" dirty="0" smtClean="0"/>
              <a:t> in  accumulated dose in the same sensor!!!</a:t>
            </a:r>
          </a:p>
          <a:p>
            <a:endParaRPr lang="en-US" sz="2000" dirty="0" smtClean="0"/>
          </a:p>
          <a:p>
            <a:r>
              <a:rPr lang="en-US" sz="2800" dirty="0" smtClean="0">
                <a:solidFill>
                  <a:srgbClr val="C00000"/>
                </a:solidFill>
              </a:rPr>
              <a:t>Problem: how to determine the life time of the sensors?</a:t>
            </a:r>
          </a:p>
        </p:txBody>
      </p:sp>
      <p:pic>
        <p:nvPicPr>
          <p:cNvPr id="12"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636324" y="1365735"/>
            <a:ext cx="3325091" cy="2438400"/>
          </a:xfrm>
          <a:prstGeom prst="rect">
            <a:avLst/>
          </a:prstGeom>
          <a:noFill/>
          <a:ln w="9525">
            <a:noFill/>
            <a:miter lim="800000"/>
            <a:headEnd/>
            <a:tailEnd/>
          </a:ln>
        </p:spPr>
      </p:pic>
      <p:sp>
        <p:nvSpPr>
          <p:cNvPr id="15" name="Date Placeholder 3"/>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16" name="Footer Placeholder 4"/>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18" name="Slide Number Placeholder 5"/>
          <p:cNvSpPr>
            <a:spLocks noGrp="1"/>
          </p:cNvSpPr>
          <p:nvPr>
            <p:ph type="sldNum" sz="quarter" idx="12"/>
          </p:nvPr>
        </p:nvSpPr>
        <p:spPr>
          <a:xfrm>
            <a:off x="8543278" y="6356350"/>
            <a:ext cx="561975" cy="365125"/>
          </a:xfrm>
        </p:spPr>
        <p:txBody>
          <a:bodyPr/>
          <a:lstStyle/>
          <a:p>
            <a:fld id="{BA9B540C-44DA-4F69-89C9-7C84606640D3}" type="slidenum">
              <a:rPr lang="en-US" smtClean="0"/>
              <a:pPr/>
              <a:t>52</a:t>
            </a:fld>
            <a:endParaRPr lang="en-US"/>
          </a:p>
        </p:txBody>
      </p:sp>
    </p:spTree>
    <p:extLst>
      <p:ext uri="{BB962C8B-B14F-4D97-AF65-F5344CB8AC3E}">
        <p14:creationId xmlns:p14="http://schemas.microsoft.com/office/powerpoint/2010/main" val="393225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dirty="0" smtClean="0">
                <a:solidFill>
                  <a:schemeClr val="accent1"/>
                </a:solidFill>
                <a:ea typeface="ＭＳ Ｐゴシック" pitchFamily="28" charset="-128"/>
              </a:rPr>
              <a:t>LUCID detector principle</a:t>
            </a:r>
          </a:p>
        </p:txBody>
      </p:sp>
      <p:pic>
        <p:nvPicPr>
          <p:cNvPr id="32771" name="Content Placeholder 9" descr="lucid detector principle.png"/>
          <p:cNvPicPr>
            <a:picLocks noGrp="1" noChangeAspect="1"/>
          </p:cNvPicPr>
          <p:nvPr>
            <p:ph idx="4294967295"/>
          </p:nvPr>
        </p:nvPicPr>
        <p:blipFill>
          <a:blip r:embed="rId3" cstate="screen">
            <a:extLst>
              <a:ext uri="{28A0092B-C50C-407E-A947-70E740481C1C}">
                <a14:useLocalDpi xmlns:a14="http://schemas.microsoft.com/office/drawing/2010/main"/>
              </a:ext>
            </a:extLst>
          </a:blip>
          <a:srcRect/>
          <a:stretch>
            <a:fillRect/>
          </a:stretch>
        </p:blipFill>
        <p:spPr>
          <a:xfrm>
            <a:off x="944563" y="1076325"/>
            <a:ext cx="8199437" cy="4451350"/>
          </a:xfrm>
        </p:spPr>
      </p:pic>
      <p:sp>
        <p:nvSpPr>
          <p:cNvPr id="8" name="Date Placeholder 3"/>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9" name="Footer Placeholder 4"/>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10" name="Slide Number Placeholder 5"/>
          <p:cNvSpPr>
            <a:spLocks noGrp="1"/>
          </p:cNvSpPr>
          <p:nvPr>
            <p:ph type="sldNum" sz="quarter" idx="12"/>
          </p:nvPr>
        </p:nvSpPr>
        <p:spPr>
          <a:xfrm>
            <a:off x="8543278" y="6356350"/>
            <a:ext cx="561975" cy="365125"/>
          </a:xfrm>
        </p:spPr>
        <p:txBody>
          <a:bodyPr/>
          <a:lstStyle/>
          <a:p>
            <a:fld id="{BA9B540C-44DA-4F69-89C9-7C84606640D3}" type="slidenum">
              <a:rPr lang="en-US" smtClean="0"/>
              <a:pPr/>
              <a:t>53</a:t>
            </a:fld>
            <a:endParaRPr lang="en-US"/>
          </a:p>
        </p:txBody>
      </p:sp>
    </p:spTree>
    <p:extLst>
      <p:ext uri="{BB962C8B-B14F-4D97-AF65-F5344CB8AC3E}">
        <p14:creationId xmlns:p14="http://schemas.microsoft.com/office/powerpoint/2010/main" val="2636750014"/>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LUCID results</a:t>
            </a:r>
            <a:endParaRPr lang="en-US" dirty="0"/>
          </a:p>
        </p:txBody>
      </p:sp>
      <p:sp>
        <p:nvSpPr>
          <p:cNvPr id="9" name="Content Placeholder 8"/>
          <p:cNvSpPr>
            <a:spLocks noGrp="1"/>
          </p:cNvSpPr>
          <p:nvPr>
            <p:ph idx="1"/>
          </p:nvPr>
        </p:nvSpPr>
        <p:spPr>
          <a:xfrm>
            <a:off x="457200" y="1015089"/>
            <a:ext cx="8229600" cy="1237015"/>
          </a:xfrm>
        </p:spPr>
        <p:txBody>
          <a:bodyPr>
            <a:normAutofit fontScale="70000" lnSpcReduction="20000"/>
          </a:bodyPr>
          <a:lstStyle/>
          <a:p>
            <a:r>
              <a:rPr lang="en-US" dirty="0"/>
              <a:t>The instantaneous luminosity measured by LUCID at </a:t>
            </a:r>
            <a:r>
              <a:rPr lang="en-US" dirty="0" smtClean="0"/>
              <a:t>7 </a:t>
            </a:r>
            <a:r>
              <a:rPr lang="en-US" dirty="0" err="1" smtClean="0"/>
              <a:t>TeV</a:t>
            </a:r>
            <a:r>
              <a:rPr lang="en-US" dirty="0" smtClean="0"/>
              <a:t> </a:t>
            </a:r>
            <a:r>
              <a:rPr lang="en-US" dirty="0"/>
              <a:t>for 8 different colliding bunches in the machine. </a:t>
            </a:r>
            <a:endParaRPr lang="en-US" dirty="0" smtClean="0"/>
          </a:p>
          <a:p>
            <a:r>
              <a:rPr lang="en-US" dirty="0" smtClean="0"/>
              <a:t>The </a:t>
            </a:r>
            <a:r>
              <a:rPr lang="en-US" dirty="0"/>
              <a:t>plot shows that the time development of the different bunches is different. The bunch-to-bunch variations in the luminosity is up to 40% at the start of the </a:t>
            </a:r>
            <a:r>
              <a:rPr lang="en-US" dirty="0" smtClean="0"/>
              <a:t>fill</a:t>
            </a:r>
            <a:endParaRPr lang="en-US" dirty="0"/>
          </a:p>
        </p:txBody>
      </p:sp>
      <p:pic>
        <p:nvPicPr>
          <p:cNvPr id="8" name="Picture 7" descr="BCID.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747269" y="2159288"/>
            <a:ext cx="5454079" cy="4184346"/>
          </a:xfrm>
          <a:prstGeom prst="rect">
            <a:avLst/>
          </a:prstGeom>
        </p:spPr>
      </p:pic>
      <p:sp>
        <p:nvSpPr>
          <p:cNvPr id="10" name="Date Placeholder 3"/>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11" name="Footer Placeholder 4"/>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12" name="Slide Number Placeholder 5"/>
          <p:cNvSpPr>
            <a:spLocks noGrp="1"/>
          </p:cNvSpPr>
          <p:nvPr>
            <p:ph type="sldNum" sz="quarter" idx="12"/>
          </p:nvPr>
        </p:nvSpPr>
        <p:spPr>
          <a:xfrm>
            <a:off x="8543278" y="6356350"/>
            <a:ext cx="561975" cy="365125"/>
          </a:xfrm>
        </p:spPr>
        <p:txBody>
          <a:bodyPr/>
          <a:lstStyle/>
          <a:p>
            <a:fld id="{BA9B540C-44DA-4F69-89C9-7C84606640D3}" type="slidenum">
              <a:rPr lang="en-US" smtClean="0"/>
              <a:pPr/>
              <a:t>54</a:t>
            </a:fld>
            <a:endParaRPr lang="en-US"/>
          </a:p>
        </p:txBody>
      </p:sp>
    </p:spTree>
    <p:extLst>
      <p:ext uri="{BB962C8B-B14F-4D97-AF65-F5344CB8AC3E}">
        <p14:creationId xmlns:p14="http://schemas.microsoft.com/office/powerpoint/2010/main" val="170851304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ZDC</a:t>
            </a:r>
            <a:endParaRPr lang="en-US" dirty="0"/>
          </a:p>
        </p:txBody>
      </p:sp>
      <p:sp>
        <p:nvSpPr>
          <p:cNvPr id="3" name="Content Placeholder 2"/>
          <p:cNvSpPr>
            <a:spLocks noGrp="1"/>
          </p:cNvSpPr>
          <p:nvPr>
            <p:ph idx="1"/>
          </p:nvPr>
        </p:nvSpPr>
        <p:spPr>
          <a:xfrm>
            <a:off x="4712762" y="1074614"/>
            <a:ext cx="4226605" cy="5281735"/>
          </a:xfrm>
        </p:spPr>
        <p:txBody>
          <a:bodyPr>
            <a:normAutofit/>
          </a:bodyPr>
          <a:lstStyle/>
          <a:p>
            <a:r>
              <a:rPr lang="en-US" sz="1800" dirty="0"/>
              <a:t>The ZDC has been designed and optimized for low luminosity HI run (nominal L=10</a:t>
            </a:r>
            <a:r>
              <a:rPr lang="en-US" sz="1800" baseline="30000" dirty="0"/>
              <a:t>27</a:t>
            </a:r>
            <a:r>
              <a:rPr lang="en-US" sz="1800" dirty="0"/>
              <a:t> cm</a:t>
            </a:r>
            <a:r>
              <a:rPr lang="en-US" sz="1800" baseline="30000" dirty="0"/>
              <a:t>-2</a:t>
            </a:r>
            <a:r>
              <a:rPr lang="en-US" sz="1800" dirty="0"/>
              <a:t> s</a:t>
            </a:r>
            <a:r>
              <a:rPr lang="en-US" sz="1800" baseline="30000" dirty="0"/>
              <a:t>-1 </a:t>
            </a:r>
            <a:r>
              <a:rPr lang="en-US" sz="1800" dirty="0"/>
              <a:t>and nominal bunch spacing= 100 ns) :</a:t>
            </a:r>
          </a:p>
          <a:p>
            <a:pPr lvl="1"/>
            <a:r>
              <a:rPr lang="en-US" sz="1200" dirty="0"/>
              <a:t>Event characterization via the detection of the spectator neutrons</a:t>
            </a:r>
          </a:p>
          <a:p>
            <a:pPr lvl="1"/>
            <a:r>
              <a:rPr lang="en-US" sz="1200" dirty="0"/>
              <a:t>Orientation of the reaction plane</a:t>
            </a:r>
          </a:p>
          <a:p>
            <a:pPr lvl="1"/>
            <a:r>
              <a:rPr lang="en-US" sz="1200" dirty="0"/>
              <a:t>Minimum bias trigger </a:t>
            </a:r>
          </a:p>
          <a:p>
            <a:pPr lvl="1"/>
            <a:r>
              <a:rPr lang="en-US" sz="1200" dirty="0"/>
              <a:t>Luminosity monitoring measuring the rate of the mutual electromagnetic dissociation in the neutron </a:t>
            </a:r>
            <a:r>
              <a:rPr lang="en-GB" sz="1200" dirty="0"/>
              <a:t>channel</a:t>
            </a:r>
          </a:p>
          <a:p>
            <a:r>
              <a:rPr lang="en-US" sz="1800" dirty="0" smtClean="0"/>
              <a:t>In the picture correlation </a:t>
            </a:r>
            <a:r>
              <a:rPr lang="en-US" sz="1800" dirty="0"/>
              <a:t>between the total transverse energy deposited in ATLAS calorimeters and the amplitude signal from the ATLAS </a:t>
            </a:r>
            <a:r>
              <a:rPr lang="en-US" sz="1800" dirty="0" smtClean="0"/>
              <a:t>ZDC. </a:t>
            </a:r>
          </a:p>
          <a:p>
            <a:pPr lvl="1"/>
            <a:r>
              <a:rPr lang="en-US" sz="1200" dirty="0" smtClean="0"/>
              <a:t>The </a:t>
            </a:r>
            <a:r>
              <a:rPr lang="en-US" sz="1200" dirty="0"/>
              <a:t>correlation seen corresponds to the interplay between </a:t>
            </a:r>
            <a:r>
              <a:rPr lang="en-US" sz="1200" dirty="0" err="1"/>
              <a:t>hadronic</a:t>
            </a:r>
            <a:r>
              <a:rPr lang="en-US" sz="1200" dirty="0"/>
              <a:t> </a:t>
            </a:r>
            <a:r>
              <a:rPr lang="en-US" sz="1200" dirty="0" err="1"/>
              <a:t>interations</a:t>
            </a:r>
            <a:r>
              <a:rPr lang="en-US" sz="1200" dirty="0"/>
              <a:t> of the colliding nuclei and Coulomb interactions of the colliding nuclei in Ultra-Peripheral </a:t>
            </a:r>
            <a:r>
              <a:rPr lang="en-US" sz="1200" dirty="0" smtClean="0"/>
              <a:t>Collisions</a:t>
            </a:r>
            <a:endParaRPr lang="en-US" sz="1200"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55</a:t>
            </a:fld>
            <a:endParaRPr lang="en-US"/>
          </a:p>
        </p:txBody>
      </p:sp>
      <p:pic>
        <p:nvPicPr>
          <p:cNvPr id="7" name="Picture 6" descr="DSCN3877.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7379" y="1011960"/>
            <a:ext cx="3492248" cy="2619186"/>
          </a:xfrm>
          <a:prstGeom prst="rect">
            <a:avLst/>
          </a:prstGeom>
        </p:spPr>
      </p:pic>
      <p:pic>
        <p:nvPicPr>
          <p:cNvPr id="8" name="Picture 7" descr="zdc_correlations.pd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66" y="3346911"/>
            <a:ext cx="4403443" cy="3009439"/>
          </a:xfrm>
          <a:prstGeom prst="rect">
            <a:avLst/>
          </a:prstGeom>
        </p:spPr>
      </p:pic>
    </p:spTree>
    <p:extLst>
      <p:ext uri="{BB962C8B-B14F-4D97-AF65-F5344CB8AC3E}">
        <p14:creationId xmlns:p14="http://schemas.microsoft.com/office/powerpoint/2010/main" val="310906677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H-gg-PCL-limit.tif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2982" y="2361620"/>
            <a:ext cx="4406859" cy="2901486"/>
          </a:xfrm>
          <a:prstGeom prst="rect">
            <a:avLst/>
          </a:prstGeom>
        </p:spPr>
      </p:pic>
      <p:pic>
        <p:nvPicPr>
          <p:cNvPr id="17" name="Picture 16" descr="H-gg-CLs-limit.tiff"/>
          <p:cNvPicPr>
            <a:picLocks noChangeAspect="1"/>
          </p:cNvPicPr>
          <p:nvPr/>
        </p:nvPicPr>
        <p:blipFill>
          <a:blip r:embed="rId4"/>
          <a:stretch>
            <a:fillRect/>
          </a:stretch>
        </p:blipFill>
        <p:spPr>
          <a:xfrm>
            <a:off x="82703" y="2361620"/>
            <a:ext cx="4411056" cy="2946856"/>
          </a:xfrm>
          <a:prstGeom prst="rect">
            <a:avLst/>
          </a:prstGeom>
        </p:spPr>
      </p:pic>
      <p:sp>
        <p:nvSpPr>
          <p:cNvPr id="2" name="Title 1"/>
          <p:cNvSpPr>
            <a:spLocks noGrp="1"/>
          </p:cNvSpPr>
          <p:nvPr>
            <p:ph type="title"/>
          </p:nvPr>
        </p:nvSpPr>
        <p:spPr/>
        <p:txBody>
          <a:bodyPr/>
          <a:lstStyle/>
          <a:p>
            <a:r>
              <a:rPr lang="en-US" dirty="0" smtClean="0"/>
              <a:t>H-&gt;</a:t>
            </a:r>
            <a:r>
              <a:rPr lang="en-US" dirty="0" err="1" smtClean="0">
                <a:latin typeface="Symbol" charset="2"/>
                <a:cs typeface="Symbol" charset="2"/>
              </a:rPr>
              <a:t>gg</a:t>
            </a:r>
            <a:endParaRPr lang="en-US" dirty="0">
              <a:latin typeface="Symbol" charset="2"/>
              <a:cs typeface="Symbol" charset="2"/>
            </a:endParaRPr>
          </a:p>
        </p:txBody>
      </p:sp>
      <p:sp>
        <p:nvSpPr>
          <p:cNvPr id="4" name="Slide Number Placeholder 3"/>
          <p:cNvSpPr>
            <a:spLocks noGrp="1"/>
          </p:cNvSpPr>
          <p:nvPr>
            <p:ph type="sldNum" sz="quarter" idx="12"/>
          </p:nvPr>
        </p:nvSpPr>
        <p:spPr/>
        <p:txBody>
          <a:bodyPr/>
          <a:lstStyle/>
          <a:p>
            <a:fld id="{A0D18162-3155-F141-813E-E66625921449}" type="slidenum">
              <a:rPr lang="en-US" smtClean="0"/>
              <a:pPr/>
              <a:t>56</a:t>
            </a:fld>
            <a:endParaRPr lang="en-US"/>
          </a:p>
        </p:txBody>
      </p:sp>
      <p:sp>
        <p:nvSpPr>
          <p:cNvPr id="10" name="TextBox 9"/>
          <p:cNvSpPr txBox="1"/>
          <p:nvPr/>
        </p:nvSpPr>
        <p:spPr>
          <a:xfrm rot="21278340">
            <a:off x="3105093" y="4093355"/>
            <a:ext cx="1138428" cy="369332"/>
          </a:xfrm>
          <a:prstGeom prst="rect">
            <a:avLst/>
          </a:prstGeom>
          <a:noFill/>
        </p:spPr>
        <p:txBody>
          <a:bodyPr wrap="square" rtlCol="0">
            <a:spAutoFit/>
          </a:bodyPr>
          <a:lstStyle/>
          <a:p>
            <a:r>
              <a:rPr lang="en-US" dirty="0" smtClean="0">
                <a:solidFill>
                  <a:srgbClr val="FF0000"/>
                </a:solidFill>
              </a:rPr>
              <a:t>2011 data</a:t>
            </a:r>
            <a:endParaRPr lang="en-US" dirty="0">
              <a:solidFill>
                <a:srgbClr val="FF0000"/>
              </a:solidFill>
            </a:endParaRPr>
          </a:p>
        </p:txBody>
      </p:sp>
      <p:sp>
        <p:nvSpPr>
          <p:cNvPr id="21" name="TextBox 20"/>
          <p:cNvSpPr txBox="1"/>
          <p:nvPr/>
        </p:nvSpPr>
        <p:spPr>
          <a:xfrm rot="21278340">
            <a:off x="7305112" y="4155427"/>
            <a:ext cx="1138428" cy="369332"/>
          </a:xfrm>
          <a:prstGeom prst="rect">
            <a:avLst/>
          </a:prstGeom>
          <a:noFill/>
        </p:spPr>
        <p:txBody>
          <a:bodyPr wrap="square" rtlCol="0">
            <a:spAutoFit/>
          </a:bodyPr>
          <a:lstStyle/>
          <a:p>
            <a:r>
              <a:rPr lang="en-US" dirty="0" smtClean="0">
                <a:solidFill>
                  <a:srgbClr val="FF0000"/>
                </a:solidFill>
              </a:rPr>
              <a:t>2011 data</a:t>
            </a:r>
            <a:endParaRPr lang="en-US" dirty="0">
              <a:solidFill>
                <a:srgbClr val="FF0000"/>
              </a:solidFill>
            </a:endParaRPr>
          </a:p>
        </p:txBody>
      </p:sp>
      <p:sp>
        <p:nvSpPr>
          <p:cNvPr id="13" name="Content Placeholder 2"/>
          <p:cNvSpPr txBox="1">
            <a:spLocks/>
          </p:cNvSpPr>
          <p:nvPr/>
        </p:nvSpPr>
        <p:spPr bwMode="auto">
          <a:xfrm>
            <a:off x="89689" y="988969"/>
            <a:ext cx="6836696" cy="9523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lang="en-US" sz="2000" dirty="0" smtClean="0">
                <a:solidFill>
                  <a:srgbClr val="FF0000"/>
                </a:solidFill>
                <a:latin typeface="Comic Sans MS"/>
                <a:ea typeface="ＭＳ Ｐゴシック" pitchFamily="-112" charset="-128"/>
                <a:cs typeface="Comic Sans MS"/>
              </a:rPr>
              <a:t>No significant excess seen</a:t>
            </a:r>
          </a:p>
          <a:p>
            <a:pPr marL="800100" lvl="1" indent="-342900" eaLnBrk="0" fontAlgn="base" hangingPunct="0">
              <a:spcBef>
                <a:spcPct val="20000"/>
              </a:spcBef>
              <a:spcAft>
                <a:spcPct val="0"/>
              </a:spcAft>
              <a:buFont typeface="Arial" charset="0"/>
              <a:buChar char="•"/>
            </a:pPr>
            <a:r>
              <a:rPr lang="en-US" sz="2000" dirty="0" smtClean="0">
                <a:solidFill>
                  <a:srgbClr val="FF0000"/>
                </a:solidFill>
                <a:latin typeface="Comic Sans MS"/>
                <a:ea typeface="ＭＳ Ｐゴシック" pitchFamily="-112" charset="-128"/>
                <a:cs typeface="Comic Sans MS"/>
              </a:rPr>
              <a:t>New Limit≈(4.2-15.8)×</a:t>
            </a:r>
            <a:r>
              <a:rPr lang="en-US" dirty="0" smtClean="0">
                <a:solidFill>
                  <a:srgbClr val="FF0000"/>
                </a:solidFill>
                <a:latin typeface="Comic Sans MS"/>
                <a:ea typeface="ＭＳ Ｐゴシック" pitchFamily="-112" charset="-128"/>
                <a:cs typeface="Comic Sans MS"/>
              </a:rPr>
              <a:t>SM</a:t>
            </a:r>
            <a:r>
              <a:rPr lang="en-US" sz="2000" dirty="0" smtClean="0">
                <a:solidFill>
                  <a:srgbClr val="FF0000"/>
                </a:solidFill>
                <a:latin typeface="Comic Sans MS"/>
                <a:ea typeface="ＭＳ Ｐゴシック" pitchFamily="-112" charset="-128"/>
                <a:cs typeface="Comic Sans MS"/>
              </a:rPr>
              <a:t> </a:t>
            </a:r>
            <a:endParaRPr kumimoji="0" lang="en-US" sz="1600" b="0" i="0" u="none" strike="noStrike" kern="1200" cap="none" spc="0" normalizeH="0" baseline="0" noProof="0" dirty="0" smtClean="0">
              <a:ln>
                <a:noFill/>
              </a:ln>
              <a:solidFill>
                <a:srgbClr val="FF0000"/>
              </a:solidFill>
              <a:effectLst/>
              <a:uLnTx/>
              <a:uFillTx/>
              <a:latin typeface="Comic Sans MS"/>
              <a:ea typeface="ＭＳ Ｐゴシック" pitchFamily="-112" charset="-128"/>
              <a:cs typeface="Comic Sans MS"/>
            </a:endParaRPr>
          </a:p>
        </p:txBody>
      </p:sp>
      <p:sp>
        <p:nvSpPr>
          <p:cNvPr id="7" name="TextBox 6"/>
          <p:cNvSpPr txBox="1"/>
          <p:nvPr/>
        </p:nvSpPr>
        <p:spPr>
          <a:xfrm>
            <a:off x="5278294" y="4207802"/>
            <a:ext cx="628748" cy="369332"/>
          </a:xfrm>
          <a:prstGeom prst="rect">
            <a:avLst/>
          </a:prstGeom>
          <a:noFill/>
        </p:spPr>
        <p:txBody>
          <a:bodyPr wrap="none" rtlCol="0">
            <a:spAutoFit/>
          </a:bodyPr>
          <a:lstStyle/>
          <a:p>
            <a:r>
              <a:rPr lang="en-US" dirty="0" smtClean="0">
                <a:solidFill>
                  <a:srgbClr val="FF0000"/>
                </a:solidFill>
              </a:rPr>
              <a:t>PCL</a:t>
            </a:r>
            <a:endParaRPr lang="en-US" baseline="-25000" dirty="0">
              <a:solidFill>
                <a:srgbClr val="FF0000"/>
              </a:solidFill>
            </a:endParaRPr>
          </a:p>
        </p:txBody>
      </p:sp>
      <p:sp>
        <p:nvSpPr>
          <p:cNvPr id="22" name="TextBox 21"/>
          <p:cNvSpPr txBox="1"/>
          <p:nvPr/>
        </p:nvSpPr>
        <p:spPr>
          <a:xfrm>
            <a:off x="807226" y="4145730"/>
            <a:ext cx="489324" cy="369332"/>
          </a:xfrm>
          <a:prstGeom prst="rect">
            <a:avLst/>
          </a:prstGeom>
          <a:noFill/>
        </p:spPr>
        <p:txBody>
          <a:bodyPr wrap="none" rtlCol="0">
            <a:spAutoFit/>
          </a:bodyPr>
          <a:lstStyle/>
          <a:p>
            <a:r>
              <a:rPr lang="en-US" dirty="0" smtClean="0">
                <a:solidFill>
                  <a:srgbClr val="FF0000"/>
                </a:solidFill>
              </a:rPr>
              <a:t>CL</a:t>
            </a:r>
            <a:endParaRPr lang="en-US" baseline="-25000" dirty="0">
              <a:solidFill>
                <a:srgbClr val="FF0000"/>
              </a:solidFill>
            </a:endParaRPr>
          </a:p>
        </p:txBody>
      </p:sp>
    </p:spTree>
    <p:custDataLst>
      <p:tags r:id="rId1"/>
    </p:custDataLst>
    <p:extLst>
      <p:ext uri="{BB962C8B-B14F-4D97-AF65-F5344CB8AC3E}">
        <p14:creationId xmlns:p14="http://schemas.microsoft.com/office/powerpoint/2010/main" val="3076948280"/>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Higgs combination</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57</a:t>
            </a:fld>
            <a:endParaRPr lang="en-US"/>
          </a:p>
        </p:txBody>
      </p:sp>
      <p:pic>
        <p:nvPicPr>
          <p:cNvPr id="7" name="Picture 6" descr="Screen Shot 2011-09-08 at 13.52.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0900"/>
            <a:ext cx="9144000" cy="5134238"/>
          </a:xfrm>
          <a:prstGeom prst="rect">
            <a:avLst/>
          </a:prstGeom>
        </p:spPr>
      </p:pic>
      <p:sp>
        <p:nvSpPr>
          <p:cNvPr id="8" name="Rectangle 7"/>
          <p:cNvSpPr/>
          <p:nvPr/>
        </p:nvSpPr>
        <p:spPr>
          <a:xfrm>
            <a:off x="8304384" y="754008"/>
            <a:ext cx="625061" cy="515900"/>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07013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8449323" cy="879231"/>
          </a:xfrm>
        </p:spPr>
        <p:txBody>
          <a:bodyPr/>
          <a:lstStyle/>
          <a:p>
            <a:r>
              <a:rPr lang="en-US" dirty="0" err="1" smtClean="0"/>
              <a:t>LHCb</a:t>
            </a:r>
            <a:r>
              <a:rPr lang="en-US" dirty="0" smtClean="0"/>
              <a:t> results: new decay modes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58</a:t>
            </a:fld>
            <a:endParaRPr lang="en-US"/>
          </a:p>
        </p:txBody>
      </p:sp>
      <p:sp>
        <p:nvSpPr>
          <p:cNvPr id="7" name="Content Placeholder 2"/>
          <p:cNvSpPr>
            <a:spLocks noGrp="1"/>
          </p:cNvSpPr>
          <p:nvPr>
            <p:ph idx="1"/>
          </p:nvPr>
        </p:nvSpPr>
        <p:spPr>
          <a:xfrm>
            <a:off x="0" y="1041722"/>
            <a:ext cx="6359749" cy="5101128"/>
          </a:xfrm>
        </p:spPr>
        <p:txBody>
          <a:bodyPr/>
          <a:lstStyle/>
          <a:p>
            <a:pPr lvl="1"/>
            <a:r>
              <a:rPr lang="en-GB" dirty="0" smtClean="0"/>
              <a:t>First observation of </a:t>
            </a:r>
          </a:p>
          <a:p>
            <a:pPr lvl="1"/>
            <a:r>
              <a:rPr lang="en-GB" dirty="0" smtClean="0"/>
              <a:t>Branching ratio</a:t>
            </a:r>
          </a:p>
          <a:p>
            <a:pPr lvl="2"/>
            <a:r>
              <a:rPr lang="en-GB" dirty="0" smtClean="0"/>
              <a:t>BR(                       )/BR(                ) = 3.0 ± 0.6 ± 0.4 </a:t>
            </a:r>
            <a:endParaRPr lang="en-US" dirty="0"/>
          </a:p>
        </p:txBody>
      </p:sp>
      <p:pic>
        <p:nvPicPr>
          <p:cNvPr id="8"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92338" y="2162812"/>
            <a:ext cx="6042715" cy="4193538"/>
          </a:xfrm>
          <a:prstGeom prst="rect">
            <a:avLst/>
          </a:prstGeom>
          <a:noFill/>
          <a:ln w="9525">
            <a:noFill/>
            <a:miter lim="800000"/>
            <a:headEnd/>
            <a:tailEnd/>
          </a:ln>
        </p:spPr>
      </p:pic>
      <p:graphicFrame>
        <p:nvGraphicFramePr>
          <p:cNvPr id="9" name="Object 8"/>
          <p:cNvGraphicFramePr>
            <a:graphicFrameLocks noChangeAspect="1"/>
          </p:cNvGraphicFramePr>
          <p:nvPr>
            <p:extLst>
              <p:ext uri="{D42A27DB-BD31-4B8C-83A1-F6EECF244321}">
                <p14:modId xmlns:p14="http://schemas.microsoft.com/office/powerpoint/2010/main" val="2563616606"/>
              </p:ext>
            </p:extLst>
          </p:nvPr>
        </p:nvGraphicFramePr>
        <p:xfrm>
          <a:off x="5433015" y="2364754"/>
          <a:ext cx="1853467" cy="374637"/>
        </p:xfrm>
        <a:graphic>
          <a:graphicData uri="http://schemas.openxmlformats.org/presentationml/2006/ole">
            <mc:AlternateContent xmlns:mc="http://schemas.openxmlformats.org/markup-compatibility/2006">
              <mc:Choice xmlns:v="urn:schemas-microsoft-com:vml" Requires="v">
                <p:oleObj spid="_x0000_s1030" name="Equation" r:id="rId4" imgW="1193760" imgH="241200" progId="Equation.3">
                  <p:embed/>
                </p:oleObj>
              </mc:Choice>
              <mc:Fallback>
                <p:oleObj name="Equation" r:id="rId4" imgW="119376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3015" y="2364754"/>
                        <a:ext cx="1853467" cy="374637"/>
                      </a:xfrm>
                      <a:prstGeom prst="rect">
                        <a:avLst/>
                      </a:prstGeom>
                      <a:noFill/>
                    </p:spPr>
                  </p:pic>
                </p:oleObj>
              </mc:Fallback>
            </mc:AlternateContent>
          </a:graphicData>
        </a:graphic>
      </p:graphicFrame>
      <p:sp>
        <p:nvSpPr>
          <p:cNvPr id="13" name="TextBox 12"/>
          <p:cNvSpPr txBox="1"/>
          <p:nvPr/>
        </p:nvSpPr>
        <p:spPr>
          <a:xfrm>
            <a:off x="5269278" y="2769599"/>
            <a:ext cx="1967205" cy="646331"/>
          </a:xfrm>
          <a:prstGeom prst="rect">
            <a:avLst/>
          </a:prstGeom>
          <a:noFill/>
        </p:spPr>
        <p:txBody>
          <a:bodyPr wrap="none" rtlCol="0">
            <a:spAutoFit/>
          </a:bodyPr>
          <a:lstStyle/>
          <a:p>
            <a:r>
              <a:rPr lang="en-GB" dirty="0" smtClean="0">
                <a:latin typeface="Arial" pitchFamily="34" charset="0"/>
                <a:cs typeface="Arial" pitchFamily="34" charset="0"/>
              </a:rPr>
              <a:t>LHCb preliminary</a:t>
            </a:r>
          </a:p>
          <a:p>
            <a:endParaRPr lang="en-GB" dirty="0" smtClean="0">
              <a:latin typeface="Arial" pitchFamily="34" charset="0"/>
              <a:cs typeface="Arial" pitchFamily="34" charset="0"/>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613581508"/>
              </p:ext>
            </p:extLst>
          </p:nvPr>
        </p:nvGraphicFramePr>
        <p:xfrm>
          <a:off x="5889134" y="3234015"/>
          <a:ext cx="859295" cy="271356"/>
        </p:xfrm>
        <a:graphic>
          <a:graphicData uri="http://schemas.openxmlformats.org/presentationml/2006/ole">
            <mc:AlternateContent xmlns:mc="http://schemas.openxmlformats.org/markup-compatibility/2006">
              <mc:Choice xmlns:v="urn:schemas-microsoft-com:vml" Requires="v">
                <p:oleObj spid="_x0000_s1031" name="Equation" r:id="rId6" imgW="723600" imgH="228600" progId="Equation.3">
                  <p:embed/>
                </p:oleObj>
              </mc:Choice>
              <mc:Fallback>
                <p:oleObj name="Equation" r:id="rId6" imgW="7236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89134" y="3234015"/>
                        <a:ext cx="859295" cy="271356"/>
                      </a:xfrm>
                      <a:prstGeom prst="rect">
                        <a:avLst/>
                      </a:prstGeom>
                      <a:noFill/>
                    </p:spPr>
                  </p:pic>
                </p:oleObj>
              </mc:Fallback>
            </mc:AlternateContent>
          </a:graphicData>
        </a:graphic>
      </p:graphicFrame>
      <p:graphicFrame>
        <p:nvGraphicFramePr>
          <p:cNvPr id="15" name="Object 9"/>
          <p:cNvGraphicFramePr>
            <a:graphicFrameLocks noChangeAspect="1"/>
          </p:cNvGraphicFramePr>
          <p:nvPr>
            <p:extLst>
              <p:ext uri="{D42A27DB-BD31-4B8C-83A1-F6EECF244321}">
                <p14:modId xmlns:p14="http://schemas.microsoft.com/office/powerpoint/2010/main" val="179800130"/>
              </p:ext>
            </p:extLst>
          </p:nvPr>
        </p:nvGraphicFramePr>
        <p:xfrm>
          <a:off x="1570358" y="1676862"/>
          <a:ext cx="1257288" cy="253698"/>
        </p:xfrm>
        <a:graphic>
          <a:graphicData uri="http://schemas.openxmlformats.org/presentationml/2006/ole">
            <mc:AlternateContent xmlns:mc="http://schemas.openxmlformats.org/markup-compatibility/2006">
              <mc:Choice xmlns:v="urn:schemas-microsoft-com:vml" Requires="v">
                <p:oleObj spid="_x0000_s1032" name="Equation" r:id="rId8" imgW="1193760" imgH="241200" progId="Equation.3">
                  <p:embed/>
                </p:oleObj>
              </mc:Choice>
              <mc:Fallback>
                <p:oleObj name="Equation" r:id="rId8" imgW="119376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0358" y="1676862"/>
                        <a:ext cx="1257288" cy="253698"/>
                      </a:xfrm>
                      <a:prstGeom prst="rect">
                        <a:avLst/>
                      </a:prstGeom>
                      <a:noFill/>
                    </p:spPr>
                  </p:pic>
                </p:oleObj>
              </mc:Fallback>
            </mc:AlternateContent>
          </a:graphicData>
        </a:graphic>
      </p:graphicFrame>
      <p:graphicFrame>
        <p:nvGraphicFramePr>
          <p:cNvPr id="16" name="Object 10"/>
          <p:cNvGraphicFramePr>
            <a:graphicFrameLocks noChangeAspect="1"/>
          </p:cNvGraphicFramePr>
          <p:nvPr>
            <p:extLst>
              <p:ext uri="{D42A27DB-BD31-4B8C-83A1-F6EECF244321}">
                <p14:modId xmlns:p14="http://schemas.microsoft.com/office/powerpoint/2010/main" val="3245464079"/>
              </p:ext>
            </p:extLst>
          </p:nvPr>
        </p:nvGraphicFramePr>
        <p:xfrm>
          <a:off x="3309161" y="1666942"/>
          <a:ext cx="907609" cy="250218"/>
        </p:xfrm>
        <a:graphic>
          <a:graphicData uri="http://schemas.openxmlformats.org/presentationml/2006/ole">
            <mc:AlternateContent xmlns:mc="http://schemas.openxmlformats.org/markup-compatibility/2006">
              <mc:Choice xmlns:v="urn:schemas-microsoft-com:vml" Requires="v">
                <p:oleObj spid="_x0000_s1033" name="Equation" r:id="rId9" imgW="876240" imgH="241200" progId="Equation.3">
                  <p:embed/>
                </p:oleObj>
              </mc:Choice>
              <mc:Fallback>
                <p:oleObj name="Equation" r:id="rId9" imgW="876240" imgH="2412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09161" y="1666942"/>
                        <a:ext cx="907609" cy="250218"/>
                      </a:xfrm>
                      <a:prstGeom prst="rect">
                        <a:avLst/>
                      </a:prstGeom>
                      <a:noFill/>
                    </p:spPr>
                  </p:pic>
                </p:oleObj>
              </mc:Fallback>
            </mc:AlternateContent>
          </a:graphicData>
        </a:graphic>
      </p:graphicFrame>
      <p:graphicFrame>
        <p:nvGraphicFramePr>
          <p:cNvPr id="17" name="Object 7"/>
          <p:cNvGraphicFramePr>
            <a:graphicFrameLocks noChangeAspect="1"/>
          </p:cNvGraphicFramePr>
          <p:nvPr>
            <p:extLst>
              <p:ext uri="{D42A27DB-BD31-4B8C-83A1-F6EECF244321}">
                <p14:modId xmlns:p14="http://schemas.microsoft.com/office/powerpoint/2010/main" val="965118471"/>
              </p:ext>
            </p:extLst>
          </p:nvPr>
        </p:nvGraphicFramePr>
        <p:xfrm>
          <a:off x="2758192" y="1041722"/>
          <a:ext cx="1780243" cy="359221"/>
        </p:xfrm>
        <a:graphic>
          <a:graphicData uri="http://schemas.openxmlformats.org/presentationml/2006/ole">
            <mc:AlternateContent xmlns:mc="http://schemas.openxmlformats.org/markup-compatibility/2006">
              <mc:Choice xmlns:v="urn:schemas-microsoft-com:vml" Requires="v">
                <p:oleObj spid="_x0000_s1034" name="Equation" r:id="rId11" imgW="1193760" imgH="241200" progId="Equation.3">
                  <p:embed/>
                </p:oleObj>
              </mc:Choice>
              <mc:Fallback>
                <p:oleObj name="Equation" r:id="rId11" imgW="119376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8192" y="1041722"/>
                        <a:ext cx="1780243" cy="3592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01333911"/>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LHCb</a:t>
            </a:r>
            <a:r>
              <a:rPr lang="en-US" dirty="0" smtClean="0"/>
              <a:t>: CP asymmetries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59</a:t>
            </a:fld>
            <a:endParaRPr lang="en-US"/>
          </a:p>
        </p:txBody>
      </p:sp>
      <p:sp>
        <p:nvSpPr>
          <p:cNvPr id="7" name="Content Placeholder 2"/>
          <p:cNvSpPr>
            <a:spLocks noGrp="1"/>
          </p:cNvSpPr>
          <p:nvPr>
            <p:ph idx="1"/>
          </p:nvPr>
        </p:nvSpPr>
        <p:spPr>
          <a:xfrm>
            <a:off x="457200" y="951333"/>
            <a:ext cx="8229600" cy="5181600"/>
          </a:xfrm>
        </p:spPr>
        <p:txBody>
          <a:bodyPr/>
          <a:lstStyle/>
          <a:p>
            <a:r>
              <a:rPr lang="en-GB" dirty="0" smtClean="0"/>
              <a:t>Raw asymmetries are clear: particle/antiparticle</a:t>
            </a:r>
            <a:endParaRPr lang="en-US" dirty="0"/>
          </a:p>
        </p:txBody>
      </p:sp>
      <p:pic>
        <p:nvPicPr>
          <p:cNvPr id="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7544" y="1367967"/>
            <a:ext cx="3096344" cy="2096995"/>
          </a:xfrm>
          <a:prstGeom prst="rect">
            <a:avLst/>
          </a:prstGeom>
          <a:noFill/>
          <a:ln w="9525">
            <a:noFill/>
            <a:miter lim="800000"/>
            <a:headEnd/>
            <a:tailEnd/>
          </a:ln>
        </p:spPr>
      </p:pic>
      <p:pic>
        <p:nvPicPr>
          <p:cNvPr id="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419872" y="1379842"/>
            <a:ext cx="3096344" cy="2096995"/>
          </a:xfrm>
          <a:prstGeom prst="rect">
            <a:avLst/>
          </a:prstGeom>
          <a:noFill/>
          <a:ln w="9525">
            <a:noFill/>
            <a:miter lim="800000"/>
            <a:headEnd/>
            <a:tailEnd/>
          </a:ln>
        </p:spPr>
      </p:pic>
      <p:pic>
        <p:nvPicPr>
          <p:cNvPr id="1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5536" y="3650469"/>
            <a:ext cx="3146000" cy="2130624"/>
          </a:xfrm>
          <a:prstGeom prst="rect">
            <a:avLst/>
          </a:prstGeom>
          <a:noFill/>
          <a:ln w="9525">
            <a:noFill/>
            <a:miter lim="800000"/>
            <a:headEnd/>
            <a:tailEnd/>
          </a:ln>
        </p:spPr>
      </p:pic>
      <p:pic>
        <p:nvPicPr>
          <p:cNvPr id="1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461251" y="3650469"/>
            <a:ext cx="3100476" cy="2099793"/>
          </a:xfrm>
          <a:prstGeom prst="rect">
            <a:avLst/>
          </a:prstGeom>
          <a:noFill/>
          <a:ln w="9525">
            <a:noFill/>
            <a:miter lim="800000"/>
            <a:headEnd/>
            <a:tailEnd/>
          </a:ln>
        </p:spPr>
      </p:pic>
      <p:cxnSp>
        <p:nvCxnSpPr>
          <p:cNvPr id="12" name="Straight Connector 11"/>
          <p:cNvCxnSpPr/>
          <p:nvPr/>
        </p:nvCxnSpPr>
        <p:spPr bwMode="auto">
          <a:xfrm rot="10800000">
            <a:off x="1619672" y="2138301"/>
            <a:ext cx="2880320" cy="0"/>
          </a:xfrm>
          <a:prstGeom prst="line">
            <a:avLst/>
          </a:prstGeom>
          <a:noFill/>
          <a:ln w="15875" cap="flat" cmpd="sng" algn="ctr">
            <a:solidFill>
              <a:srgbClr val="FF0000"/>
            </a:solidFill>
            <a:prstDash val="dash"/>
            <a:round/>
            <a:headEnd type="triangle" w="lg" len="lg"/>
            <a:tailEnd type="none"/>
          </a:ln>
          <a:effectLst/>
        </p:spPr>
      </p:cxnSp>
      <p:cxnSp>
        <p:nvCxnSpPr>
          <p:cNvPr id="13" name="Straight Connector 12"/>
          <p:cNvCxnSpPr/>
          <p:nvPr/>
        </p:nvCxnSpPr>
        <p:spPr bwMode="auto">
          <a:xfrm>
            <a:off x="1835696" y="5021182"/>
            <a:ext cx="3024336" cy="0"/>
          </a:xfrm>
          <a:prstGeom prst="line">
            <a:avLst/>
          </a:prstGeom>
          <a:noFill/>
          <a:ln w="15875" cap="flat" cmpd="sng" algn="ctr">
            <a:solidFill>
              <a:schemeClr val="accent2"/>
            </a:solidFill>
            <a:prstDash val="dash"/>
            <a:round/>
            <a:headEnd type="none" w="med" len="med"/>
            <a:tailEnd type="triangle" w="lg" len="lg"/>
          </a:ln>
          <a:effectLst/>
        </p:spPr>
      </p:cxnSp>
      <p:sp>
        <p:nvSpPr>
          <p:cNvPr id="14" name="TextBox 13"/>
          <p:cNvSpPr txBox="1"/>
          <p:nvPr/>
        </p:nvSpPr>
        <p:spPr>
          <a:xfrm>
            <a:off x="6372200" y="2210309"/>
            <a:ext cx="2448272" cy="861774"/>
          </a:xfrm>
          <a:prstGeom prst="rect">
            <a:avLst/>
          </a:prstGeom>
          <a:noFill/>
        </p:spPr>
        <p:txBody>
          <a:bodyPr wrap="square" rtlCol="0">
            <a:spAutoFit/>
          </a:bodyPr>
          <a:lstStyle/>
          <a:p>
            <a:r>
              <a:rPr lang="en-US" dirty="0" smtClean="0">
                <a:latin typeface="Arial" pitchFamily="34" charset="0"/>
                <a:cs typeface="Arial" pitchFamily="34" charset="0"/>
              </a:rPr>
              <a:t>Selection optimized</a:t>
            </a:r>
          </a:p>
          <a:p>
            <a:r>
              <a:rPr lang="en-US" dirty="0" smtClean="0">
                <a:latin typeface="Arial" pitchFamily="34" charset="0"/>
                <a:cs typeface="Arial" pitchFamily="34" charset="0"/>
              </a:rPr>
              <a:t>for A</a:t>
            </a:r>
            <a:r>
              <a:rPr lang="en-US" baseline="-25000" dirty="0" smtClean="0">
                <a:latin typeface="Arial" pitchFamily="34" charset="0"/>
                <a:cs typeface="Arial" pitchFamily="34" charset="0"/>
              </a:rPr>
              <a:t>CP</a:t>
            </a:r>
            <a:r>
              <a:rPr lang="en-US" dirty="0" smtClean="0">
                <a:latin typeface="Arial" pitchFamily="34" charset="0"/>
                <a:cs typeface="Arial" pitchFamily="34" charset="0"/>
              </a:rPr>
              <a:t>(B</a:t>
            </a:r>
            <a:r>
              <a:rPr lang="en-US" baseline="30000" dirty="0" smtClean="0">
                <a:latin typeface="Arial" pitchFamily="34" charset="0"/>
                <a:cs typeface="Arial" pitchFamily="34" charset="0"/>
              </a:rPr>
              <a:t>0</a:t>
            </a:r>
            <a:r>
              <a:rPr lang="en-US" dirty="0" smtClean="0">
                <a:latin typeface="Arial" pitchFamily="34" charset="0"/>
                <a:cs typeface="Arial" pitchFamily="34" charset="0"/>
              </a:rPr>
              <a:t>→K</a:t>
            </a:r>
            <a:r>
              <a:rPr lang="el-GR" dirty="0" smtClean="0">
                <a:latin typeface="Arial" pitchFamily="34" charset="0"/>
                <a:cs typeface="Arial" pitchFamily="34" charset="0"/>
              </a:rPr>
              <a:t>π)</a:t>
            </a:r>
            <a:endParaRPr lang="en-GB" dirty="0" smtClean="0">
              <a:latin typeface="Arial" pitchFamily="34" charset="0"/>
              <a:cs typeface="Arial" pitchFamily="34" charset="0"/>
            </a:endParaRPr>
          </a:p>
          <a:p>
            <a:r>
              <a:rPr lang="en-GB" sz="1400" dirty="0" smtClean="0">
                <a:latin typeface="Arial" pitchFamily="34" charset="0"/>
                <a:cs typeface="Arial" pitchFamily="34" charset="0"/>
              </a:rPr>
              <a:t>Asymmetry = -0.095 ± 0.011</a:t>
            </a:r>
            <a:endParaRPr lang="en-US" sz="1400" dirty="0">
              <a:latin typeface="Arial" pitchFamily="34" charset="0"/>
              <a:cs typeface="Arial" pitchFamily="34" charset="0"/>
            </a:endParaRPr>
          </a:p>
        </p:txBody>
      </p:sp>
      <p:sp>
        <p:nvSpPr>
          <p:cNvPr id="15" name="TextBox 14"/>
          <p:cNvSpPr txBox="1"/>
          <p:nvPr/>
        </p:nvSpPr>
        <p:spPr>
          <a:xfrm>
            <a:off x="6444208" y="4013070"/>
            <a:ext cx="2448272" cy="861774"/>
          </a:xfrm>
          <a:prstGeom prst="rect">
            <a:avLst/>
          </a:prstGeom>
          <a:noFill/>
        </p:spPr>
        <p:txBody>
          <a:bodyPr wrap="square" rtlCol="0">
            <a:spAutoFit/>
          </a:bodyPr>
          <a:lstStyle/>
          <a:p>
            <a:r>
              <a:rPr lang="en-US" dirty="0" smtClean="0">
                <a:latin typeface="Arial" pitchFamily="34" charset="0"/>
                <a:cs typeface="Arial" pitchFamily="34" charset="0"/>
              </a:rPr>
              <a:t>Selection optimized</a:t>
            </a:r>
          </a:p>
          <a:p>
            <a:r>
              <a:rPr lang="en-US" dirty="0" smtClean="0">
                <a:latin typeface="Arial" pitchFamily="34" charset="0"/>
                <a:cs typeface="Arial" pitchFamily="34" charset="0"/>
              </a:rPr>
              <a:t>for A</a:t>
            </a:r>
            <a:r>
              <a:rPr lang="en-US" baseline="-25000" dirty="0" smtClean="0">
                <a:latin typeface="Arial" pitchFamily="34" charset="0"/>
                <a:cs typeface="Arial" pitchFamily="34" charset="0"/>
              </a:rPr>
              <a:t>CP</a:t>
            </a:r>
            <a:r>
              <a:rPr lang="en-US" dirty="0" smtClean="0">
                <a:latin typeface="Arial" pitchFamily="34" charset="0"/>
                <a:cs typeface="Arial" pitchFamily="34" charset="0"/>
              </a:rPr>
              <a:t>(B</a:t>
            </a:r>
            <a:r>
              <a:rPr lang="en-US" baseline="-25000" dirty="0" smtClean="0">
                <a:latin typeface="Arial" pitchFamily="34" charset="0"/>
                <a:cs typeface="Arial" pitchFamily="34" charset="0"/>
              </a:rPr>
              <a:t>S</a:t>
            </a:r>
            <a:r>
              <a:rPr lang="en-US" baseline="30000" dirty="0" smtClean="0">
                <a:latin typeface="Arial" pitchFamily="34" charset="0"/>
                <a:cs typeface="Arial" pitchFamily="34" charset="0"/>
              </a:rPr>
              <a:t>0</a:t>
            </a:r>
            <a:r>
              <a:rPr lang="en-US" dirty="0" smtClean="0">
                <a:latin typeface="Arial" pitchFamily="34" charset="0"/>
                <a:cs typeface="Arial" pitchFamily="34" charset="0"/>
              </a:rPr>
              <a:t>→</a:t>
            </a:r>
            <a:r>
              <a:rPr lang="el-GR" dirty="0" smtClean="0">
                <a:latin typeface="Arial" pitchFamily="34" charset="0"/>
                <a:cs typeface="Arial" pitchFamily="34" charset="0"/>
              </a:rPr>
              <a:t>π</a:t>
            </a:r>
            <a:r>
              <a:rPr lang="en-US" dirty="0" smtClean="0">
                <a:latin typeface="Arial" pitchFamily="34" charset="0"/>
                <a:cs typeface="Arial" pitchFamily="34" charset="0"/>
              </a:rPr>
              <a:t>K</a:t>
            </a:r>
            <a:r>
              <a:rPr lang="el-GR" dirty="0" smtClean="0">
                <a:latin typeface="Arial" pitchFamily="34" charset="0"/>
                <a:cs typeface="Arial" pitchFamily="34" charset="0"/>
              </a:rPr>
              <a:t>)</a:t>
            </a:r>
            <a:endParaRPr lang="en-GB" dirty="0" smtClean="0">
              <a:latin typeface="Arial" pitchFamily="34" charset="0"/>
              <a:cs typeface="Arial" pitchFamily="34" charset="0"/>
            </a:endParaRPr>
          </a:p>
          <a:p>
            <a:r>
              <a:rPr lang="en-GB" sz="1400" dirty="0" smtClean="0">
                <a:latin typeface="Arial" pitchFamily="34" charset="0"/>
                <a:cs typeface="Arial" pitchFamily="34" charset="0"/>
              </a:rPr>
              <a:t>Asymmetry = 0.28 ± 0.08</a:t>
            </a:r>
            <a:endParaRPr lang="en-US" sz="1400" dirty="0">
              <a:latin typeface="Arial" pitchFamily="34" charset="0"/>
              <a:cs typeface="Arial" pitchFamily="34" charset="0"/>
            </a:endParaRPr>
          </a:p>
        </p:txBody>
      </p:sp>
      <p:sp>
        <p:nvSpPr>
          <p:cNvPr id="16" name="TextBox 15"/>
          <p:cNvSpPr txBox="1"/>
          <p:nvPr/>
        </p:nvSpPr>
        <p:spPr>
          <a:xfrm>
            <a:off x="1403648" y="3434445"/>
            <a:ext cx="425116" cy="369332"/>
          </a:xfrm>
          <a:prstGeom prst="rect">
            <a:avLst/>
          </a:prstGeom>
          <a:noFill/>
        </p:spPr>
        <p:txBody>
          <a:bodyPr wrap="none" rtlCol="0">
            <a:spAutoFit/>
          </a:bodyPr>
          <a:lstStyle/>
          <a:p>
            <a:r>
              <a:rPr lang="en-GB" dirty="0" smtClean="0">
                <a:solidFill>
                  <a:srgbClr val="FF0000"/>
                </a:solidFill>
              </a:rPr>
              <a:t>B</a:t>
            </a:r>
            <a:r>
              <a:rPr lang="en-GB" baseline="30000" dirty="0" smtClean="0">
                <a:solidFill>
                  <a:srgbClr val="FF0000"/>
                </a:solidFill>
              </a:rPr>
              <a:t>0</a:t>
            </a:r>
            <a:endParaRPr lang="en-US" dirty="0">
              <a:solidFill>
                <a:srgbClr val="FF0000"/>
              </a:solidFill>
            </a:endParaRPr>
          </a:p>
        </p:txBody>
      </p:sp>
      <p:sp>
        <p:nvSpPr>
          <p:cNvPr id="17" name="TextBox 16"/>
          <p:cNvSpPr txBox="1"/>
          <p:nvPr/>
        </p:nvSpPr>
        <p:spPr>
          <a:xfrm>
            <a:off x="1619672" y="5741262"/>
            <a:ext cx="532518" cy="369332"/>
          </a:xfrm>
          <a:prstGeom prst="rect">
            <a:avLst/>
          </a:prstGeom>
          <a:noFill/>
        </p:spPr>
        <p:txBody>
          <a:bodyPr wrap="none" rtlCol="0">
            <a:spAutoFit/>
          </a:bodyPr>
          <a:lstStyle/>
          <a:p>
            <a:r>
              <a:rPr lang="en-GB" dirty="0" smtClean="0">
                <a:solidFill>
                  <a:srgbClr val="00B050"/>
                </a:solidFill>
              </a:rPr>
              <a:t>B</a:t>
            </a:r>
            <a:r>
              <a:rPr lang="en-GB" baseline="30000" dirty="0" smtClean="0">
                <a:solidFill>
                  <a:srgbClr val="00B050"/>
                </a:solidFill>
              </a:rPr>
              <a:t>0</a:t>
            </a:r>
            <a:r>
              <a:rPr lang="en-GB" baseline="-25000" dirty="0" smtClean="0">
                <a:solidFill>
                  <a:srgbClr val="00B050"/>
                </a:solidFill>
              </a:rPr>
              <a:t>S</a:t>
            </a:r>
            <a:endParaRPr lang="en-US" dirty="0">
              <a:solidFill>
                <a:srgbClr val="00B050"/>
              </a:solidFill>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3736992200"/>
              </p:ext>
            </p:extLst>
          </p:nvPr>
        </p:nvGraphicFramePr>
        <p:xfrm>
          <a:off x="6732240" y="1353573"/>
          <a:ext cx="1371600" cy="449263"/>
        </p:xfrm>
        <a:graphic>
          <a:graphicData uri="http://schemas.openxmlformats.org/presentationml/2006/ole">
            <mc:AlternateContent xmlns:mc="http://schemas.openxmlformats.org/markup-compatibility/2006">
              <mc:Choice xmlns:v="urn:schemas-microsoft-com:vml" Requires="v">
                <p:oleObj spid="_x0000_s14341" name="Equation" r:id="rId7" imgW="774360" imgH="253800" progId="Equation.3">
                  <p:embed/>
                </p:oleObj>
              </mc:Choice>
              <mc:Fallback>
                <p:oleObj name="Equation" r:id="rId7" imgW="77436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32240" y="1353573"/>
                        <a:ext cx="1371600" cy="449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2"/>
          <p:cNvGraphicFramePr>
            <a:graphicFrameLocks noChangeAspect="1"/>
          </p:cNvGraphicFramePr>
          <p:nvPr>
            <p:extLst>
              <p:ext uri="{D42A27DB-BD31-4B8C-83A1-F6EECF244321}">
                <p14:modId xmlns:p14="http://schemas.microsoft.com/office/powerpoint/2010/main" val="433783749"/>
              </p:ext>
            </p:extLst>
          </p:nvPr>
        </p:nvGraphicFramePr>
        <p:xfrm>
          <a:off x="6732240" y="1713613"/>
          <a:ext cx="1371600" cy="473075"/>
        </p:xfrm>
        <a:graphic>
          <a:graphicData uri="http://schemas.openxmlformats.org/presentationml/2006/ole">
            <mc:AlternateContent xmlns:mc="http://schemas.openxmlformats.org/markup-compatibility/2006">
              <mc:Choice xmlns:v="urn:schemas-microsoft-com:vml" Requires="v">
                <p:oleObj spid="_x0000_s14342" name="Equation" r:id="rId9" imgW="774360" imgH="266400" progId="Equation.3">
                  <p:embed/>
                </p:oleObj>
              </mc:Choice>
              <mc:Fallback>
                <p:oleObj name="Equation" r:id="rId9" imgW="774360" imgH="2664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32240" y="1713613"/>
                        <a:ext cx="1371600" cy="473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3"/>
          <p:cNvGraphicFramePr>
            <a:graphicFrameLocks noChangeAspect="1"/>
          </p:cNvGraphicFramePr>
          <p:nvPr>
            <p:extLst>
              <p:ext uri="{D42A27DB-BD31-4B8C-83A1-F6EECF244321}">
                <p14:modId xmlns:p14="http://schemas.microsoft.com/office/powerpoint/2010/main" val="4190049696"/>
              </p:ext>
            </p:extLst>
          </p:nvPr>
        </p:nvGraphicFramePr>
        <p:xfrm>
          <a:off x="6732240" y="4949174"/>
          <a:ext cx="1371600" cy="427038"/>
        </p:xfrm>
        <a:graphic>
          <a:graphicData uri="http://schemas.openxmlformats.org/presentationml/2006/ole">
            <mc:AlternateContent xmlns:mc="http://schemas.openxmlformats.org/markup-compatibility/2006">
              <mc:Choice xmlns:v="urn:schemas-microsoft-com:vml" Requires="v">
                <p:oleObj spid="_x0000_s14343" name="Equation" r:id="rId11" imgW="774360" imgH="241200" progId="Equation.3">
                  <p:embed/>
                </p:oleObj>
              </mc:Choice>
              <mc:Fallback>
                <p:oleObj name="Equation" r:id="rId11" imgW="774360" imgH="241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32240" y="4949174"/>
                        <a:ext cx="1371600" cy="427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4"/>
          <p:cNvGraphicFramePr>
            <a:graphicFrameLocks noChangeAspect="1"/>
          </p:cNvGraphicFramePr>
          <p:nvPr>
            <p:extLst>
              <p:ext uri="{D42A27DB-BD31-4B8C-83A1-F6EECF244321}">
                <p14:modId xmlns:p14="http://schemas.microsoft.com/office/powerpoint/2010/main" val="1637167789"/>
              </p:ext>
            </p:extLst>
          </p:nvPr>
        </p:nvGraphicFramePr>
        <p:xfrm>
          <a:off x="6732240" y="5309214"/>
          <a:ext cx="1371600" cy="427037"/>
        </p:xfrm>
        <a:graphic>
          <a:graphicData uri="http://schemas.openxmlformats.org/presentationml/2006/ole">
            <mc:AlternateContent xmlns:mc="http://schemas.openxmlformats.org/markup-compatibility/2006">
              <mc:Choice xmlns:v="urn:schemas-microsoft-com:vml" Requires="v">
                <p:oleObj spid="_x0000_s14344" name="Equation" r:id="rId13" imgW="774360" imgH="241200" progId="Equation.3">
                  <p:embed/>
                </p:oleObj>
              </mc:Choice>
              <mc:Fallback>
                <p:oleObj name="Equation" r:id="rId13" imgW="774360" imgH="2412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32240" y="5309214"/>
                        <a:ext cx="1371600" cy="427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Box 21"/>
          <p:cNvSpPr txBox="1"/>
          <p:nvPr/>
        </p:nvSpPr>
        <p:spPr>
          <a:xfrm>
            <a:off x="3115385" y="5848984"/>
            <a:ext cx="5989868" cy="523220"/>
          </a:xfrm>
          <a:prstGeom prst="rect">
            <a:avLst/>
          </a:prstGeom>
          <a:noFill/>
        </p:spPr>
        <p:txBody>
          <a:bodyPr wrap="square" rtlCol="0">
            <a:spAutoFit/>
          </a:bodyPr>
          <a:lstStyle/>
          <a:p>
            <a:pPr lvl="1"/>
            <a:r>
              <a:rPr lang="en-GB" sz="1400" b="1" dirty="0">
                <a:solidFill>
                  <a:srgbClr val="FF0000"/>
                </a:solidFill>
              </a:rPr>
              <a:t>A</a:t>
            </a:r>
            <a:r>
              <a:rPr lang="en-GB" sz="1400" b="1" baseline="-25000" dirty="0">
                <a:solidFill>
                  <a:srgbClr val="FF0000"/>
                </a:solidFill>
              </a:rPr>
              <a:t>CP</a:t>
            </a:r>
            <a:r>
              <a:rPr lang="en-GB" sz="1400" b="1" dirty="0">
                <a:solidFill>
                  <a:srgbClr val="FF0000"/>
                </a:solidFill>
              </a:rPr>
              <a:t>(B</a:t>
            </a:r>
            <a:r>
              <a:rPr lang="en-GB" sz="1400" b="1" baseline="-25000" dirty="0">
                <a:solidFill>
                  <a:srgbClr val="FF0000"/>
                </a:solidFill>
              </a:rPr>
              <a:t>S</a:t>
            </a:r>
            <a:r>
              <a:rPr lang="en-GB" sz="1400" b="1" baseline="30000" dirty="0">
                <a:solidFill>
                  <a:srgbClr val="FF0000"/>
                </a:solidFill>
              </a:rPr>
              <a:t>0</a:t>
            </a:r>
            <a:r>
              <a:rPr lang="en-GB" sz="1400" b="1" dirty="0">
                <a:solidFill>
                  <a:srgbClr val="FF0000"/>
                </a:solidFill>
              </a:rPr>
              <a:t> →</a:t>
            </a:r>
            <a:r>
              <a:rPr lang="el-GR" sz="1400" b="1" dirty="0">
                <a:solidFill>
                  <a:srgbClr val="FF0000"/>
                </a:solidFill>
              </a:rPr>
              <a:t>π</a:t>
            </a:r>
            <a:r>
              <a:rPr lang="en-GB" sz="1400" b="1" baseline="30000" dirty="0">
                <a:solidFill>
                  <a:srgbClr val="FF0000"/>
                </a:solidFill>
              </a:rPr>
              <a:t>+</a:t>
            </a:r>
            <a:r>
              <a:rPr lang="en-GB" sz="1400" b="1" dirty="0">
                <a:solidFill>
                  <a:srgbClr val="FF0000"/>
                </a:solidFill>
              </a:rPr>
              <a:t>K</a:t>
            </a:r>
            <a:r>
              <a:rPr lang="en-GB" sz="1400" b="1" baseline="30000" dirty="0">
                <a:solidFill>
                  <a:srgbClr val="FF0000"/>
                </a:solidFill>
              </a:rPr>
              <a:t>-</a:t>
            </a:r>
            <a:r>
              <a:rPr lang="en-GB" sz="1400" b="1" dirty="0">
                <a:solidFill>
                  <a:srgbClr val="FF0000"/>
                </a:solidFill>
              </a:rPr>
              <a:t>) = 0.27 ± 0.08 (stat) ± 0.02 (</a:t>
            </a:r>
            <a:r>
              <a:rPr lang="en-GB" sz="1400" b="1" dirty="0" err="1">
                <a:solidFill>
                  <a:srgbClr val="FF0000"/>
                </a:solidFill>
              </a:rPr>
              <a:t>syst</a:t>
            </a:r>
            <a:r>
              <a:rPr lang="en-GB" sz="1400" b="1" dirty="0">
                <a:solidFill>
                  <a:srgbClr val="FF0000"/>
                </a:solidFill>
              </a:rPr>
              <a:t>)   (preliminary)</a:t>
            </a:r>
          </a:p>
          <a:p>
            <a:pPr lvl="2"/>
            <a:r>
              <a:rPr lang="en-GB" sz="1400" b="1" dirty="0">
                <a:solidFill>
                  <a:srgbClr val="FF0000"/>
                </a:solidFill>
              </a:rPr>
              <a:t>First evidence of CP violation in B</a:t>
            </a:r>
            <a:r>
              <a:rPr lang="en-GB" sz="1400" b="1" baseline="-25000" dirty="0">
                <a:solidFill>
                  <a:srgbClr val="FF0000"/>
                </a:solidFill>
              </a:rPr>
              <a:t>S</a:t>
            </a:r>
            <a:r>
              <a:rPr lang="en-GB" sz="1400" b="1" dirty="0">
                <a:solidFill>
                  <a:srgbClr val="FF0000"/>
                </a:solidFill>
              </a:rPr>
              <a:t>→</a:t>
            </a:r>
            <a:r>
              <a:rPr lang="el-GR" sz="1400" b="1" dirty="0" smtClean="0">
                <a:solidFill>
                  <a:srgbClr val="FF0000"/>
                </a:solidFill>
              </a:rPr>
              <a:t>π</a:t>
            </a:r>
            <a:r>
              <a:rPr lang="en-GB" sz="1400" b="1" dirty="0" smtClean="0">
                <a:solidFill>
                  <a:srgbClr val="FF0000"/>
                </a:solidFill>
              </a:rPr>
              <a:t>K</a:t>
            </a:r>
            <a:endParaRPr lang="en-GB" sz="1400" b="1" dirty="0">
              <a:solidFill>
                <a:srgbClr val="FF0000"/>
              </a:solidFill>
            </a:endParaRPr>
          </a:p>
        </p:txBody>
      </p:sp>
    </p:spTree>
    <p:extLst>
      <p:ext uri="{BB962C8B-B14F-4D97-AF65-F5344CB8AC3E}">
        <p14:creationId xmlns:p14="http://schemas.microsoft.com/office/powerpoint/2010/main" val="183150871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ounded Rectangle 94"/>
          <p:cNvSpPr/>
          <p:nvPr/>
        </p:nvSpPr>
        <p:spPr>
          <a:xfrm>
            <a:off x="152400" y="3124200"/>
            <a:ext cx="8763000" cy="2514600"/>
          </a:xfrm>
          <a:prstGeom prst="roundRect">
            <a:avLst/>
          </a:prstGeom>
          <a:solidFill>
            <a:srgbClr val="92D050">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6" name="Object 55"/>
          <p:cNvGraphicFramePr>
            <a:graphicFrameLocks noChangeAspect="1"/>
          </p:cNvGraphicFramePr>
          <p:nvPr/>
        </p:nvGraphicFramePr>
        <p:xfrm>
          <a:off x="1606550" y="4808537"/>
          <a:ext cx="4641850" cy="525463"/>
        </p:xfrm>
        <a:graphic>
          <a:graphicData uri="http://schemas.openxmlformats.org/presentationml/2006/ole">
            <mc:AlternateContent xmlns:mc="http://schemas.openxmlformats.org/markup-compatibility/2006">
              <mc:Choice xmlns:v="urn:schemas-microsoft-com:vml" Requires="v">
                <p:oleObj spid="_x0000_s13415" name="Equation" r:id="rId3" imgW="2539800" imgH="253800" progId="Equation.3">
                  <p:embed/>
                </p:oleObj>
              </mc:Choice>
              <mc:Fallback>
                <p:oleObj name="Equation" r:id="rId3" imgW="2539800" imgH="253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6550" y="4808537"/>
                        <a:ext cx="4641850" cy="525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7" name="Title 86"/>
          <p:cNvSpPr txBox="1">
            <a:spLocks noGrp="1"/>
          </p:cNvSpPr>
          <p:nvPr>
            <p:ph type="title"/>
          </p:nvPr>
        </p:nvSpPr>
        <p:spPr>
          <a:xfrm>
            <a:off x="0" y="72477"/>
            <a:ext cx="9144000" cy="769441"/>
          </a:xfrm>
          <a:prstGeom prst="rect">
            <a:avLst/>
          </a:prstGeom>
          <a:noFill/>
          <a:ln>
            <a:noFill/>
          </a:ln>
        </p:spPr>
        <p:txBody>
          <a:bodyPr wrap="square" rtlCol="0">
            <a:spAutoFit/>
          </a:bodyPr>
          <a:lstStyle/>
          <a:p>
            <a:r>
              <a:rPr lang="en-US" dirty="0" smtClean="0"/>
              <a:t>Measurement of Forward Protons</a:t>
            </a:r>
            <a:endParaRPr lang="en-US" sz="2400" dirty="0">
              <a:cs typeface="Arial" pitchFamily="34" charset="0"/>
            </a:endParaRPr>
          </a:p>
        </p:txBody>
      </p:sp>
      <p:sp>
        <p:nvSpPr>
          <p:cNvPr id="46" name="TextBox 45"/>
          <p:cNvSpPr txBox="1"/>
          <p:nvPr/>
        </p:nvSpPr>
        <p:spPr>
          <a:xfrm>
            <a:off x="321076" y="4648200"/>
            <a:ext cx="1279124" cy="646331"/>
          </a:xfrm>
          <a:prstGeom prst="rect">
            <a:avLst/>
          </a:prstGeom>
          <a:noFill/>
        </p:spPr>
        <p:txBody>
          <a:bodyPr wrap="square" rtlCol="0">
            <a:spAutoFit/>
          </a:bodyPr>
          <a:lstStyle/>
          <a:p>
            <a:r>
              <a:rPr lang="en-US" i="1" dirty="0" smtClean="0"/>
              <a:t>transverse coordinate</a:t>
            </a:r>
            <a:endParaRPr lang="en-US" i="1" dirty="0"/>
          </a:p>
        </p:txBody>
      </p:sp>
      <p:grpSp>
        <p:nvGrpSpPr>
          <p:cNvPr id="2" name="Group 52"/>
          <p:cNvGrpSpPr/>
          <p:nvPr/>
        </p:nvGrpSpPr>
        <p:grpSpPr>
          <a:xfrm>
            <a:off x="211704" y="3339515"/>
            <a:ext cx="6768330" cy="1510972"/>
            <a:chOff x="152400" y="1716975"/>
            <a:chExt cx="8033603" cy="2281434"/>
          </a:xfrm>
        </p:grpSpPr>
        <p:grpSp>
          <p:nvGrpSpPr>
            <p:cNvPr id="3" name="Group 63"/>
            <p:cNvGrpSpPr/>
            <p:nvPr/>
          </p:nvGrpSpPr>
          <p:grpSpPr>
            <a:xfrm>
              <a:off x="381000" y="1716975"/>
              <a:ext cx="7772400" cy="2190545"/>
              <a:chOff x="762000" y="2362200"/>
              <a:chExt cx="7772400" cy="2190545"/>
            </a:xfrm>
          </p:grpSpPr>
          <p:grpSp>
            <p:nvGrpSpPr>
              <p:cNvPr id="4" name="Group 2"/>
              <p:cNvGrpSpPr/>
              <p:nvPr/>
            </p:nvGrpSpPr>
            <p:grpSpPr>
              <a:xfrm>
                <a:off x="762000" y="2743199"/>
                <a:ext cx="2971800" cy="1446961"/>
                <a:chOff x="2057401" y="5095921"/>
                <a:chExt cx="2971800" cy="1532639"/>
              </a:xfrm>
            </p:grpSpPr>
            <p:grpSp>
              <p:nvGrpSpPr>
                <p:cNvPr id="14" name="Group 24"/>
                <p:cNvGrpSpPr/>
                <p:nvPr/>
              </p:nvGrpSpPr>
              <p:grpSpPr>
                <a:xfrm>
                  <a:off x="2057401" y="5095921"/>
                  <a:ext cx="2971800" cy="1532639"/>
                  <a:chOff x="2743200" y="2059368"/>
                  <a:chExt cx="4535904" cy="2167257"/>
                </a:xfrm>
              </p:grpSpPr>
              <p:cxnSp>
                <p:nvCxnSpPr>
                  <p:cNvPr id="7" name="Straight Arrow Connector 6"/>
                  <p:cNvCxnSpPr/>
                  <p:nvPr/>
                </p:nvCxnSpPr>
                <p:spPr>
                  <a:xfrm>
                    <a:off x="2743200" y="3276600"/>
                    <a:ext cx="1447800" cy="1588"/>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5521721" y="2287633"/>
                    <a:ext cx="1295400" cy="685801"/>
                  </a:xfrm>
                  <a:prstGeom prst="straightConnector1">
                    <a:avLst/>
                  </a:prstGeom>
                  <a:ln w="28575">
                    <a:solidFill>
                      <a:srgbClr val="3366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5715000" y="3276600"/>
                    <a:ext cx="1447800" cy="1588"/>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flipV="1">
                    <a:off x="3165080" y="3540824"/>
                    <a:ext cx="1295400" cy="685801"/>
                  </a:xfrm>
                  <a:prstGeom prst="straightConnector1">
                    <a:avLst/>
                  </a:prstGeom>
                  <a:ln w="28575">
                    <a:solidFill>
                      <a:srgbClr val="3366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810000" y="2059368"/>
                    <a:ext cx="3469104" cy="1826831"/>
                  </a:xfrm>
                  <a:prstGeom prst="line">
                    <a:avLst/>
                  </a:prstGeom>
                  <a:ln>
                    <a:solidFill>
                      <a:srgbClr val="33660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505200" y="3276600"/>
                    <a:ext cx="29718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Arc 12"/>
                  <p:cNvSpPr/>
                  <p:nvPr/>
                </p:nvSpPr>
                <p:spPr>
                  <a:xfrm>
                    <a:off x="4495800" y="2362200"/>
                    <a:ext cx="1905000" cy="1816924"/>
                  </a:xfrm>
                  <a:prstGeom prst="arc">
                    <a:avLst>
                      <a:gd name="adj1" fmla="val 19066759"/>
                      <a:gd name="adj2" fmla="val 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grpSp>
            <p:sp>
              <p:nvSpPr>
                <p:cNvPr id="5" name="TextBox 4"/>
                <p:cNvSpPr txBox="1"/>
                <p:nvPr/>
              </p:nvSpPr>
              <p:spPr>
                <a:xfrm>
                  <a:off x="4488551" y="5486400"/>
                  <a:ext cx="491270" cy="590679"/>
                </a:xfrm>
                <a:prstGeom prst="rect">
                  <a:avLst/>
                </a:prstGeom>
                <a:noFill/>
              </p:spPr>
              <p:txBody>
                <a:bodyPr wrap="none" rtlCol="0">
                  <a:spAutoFit/>
                </a:bodyPr>
                <a:lstStyle/>
                <a:p>
                  <a:r>
                    <a:rPr lang="el-GR" dirty="0" smtClean="0"/>
                    <a:t>Θ</a:t>
                  </a:r>
                  <a:r>
                    <a:rPr lang="en-US" baseline="30000" dirty="0" smtClean="0"/>
                    <a:t>*</a:t>
                  </a:r>
                  <a:endParaRPr lang="en-US" baseline="30000" dirty="0"/>
                </a:p>
              </p:txBody>
            </p:sp>
            <p:sp>
              <p:nvSpPr>
                <p:cNvPr id="6" name="Explosion 1 5"/>
                <p:cNvSpPr/>
                <p:nvPr/>
              </p:nvSpPr>
              <p:spPr>
                <a:xfrm>
                  <a:off x="3398325" y="5831775"/>
                  <a:ext cx="228600" cy="228600"/>
                </a:xfrm>
                <a:prstGeom prst="irregularSeal1">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cxnSp>
            <p:nvCxnSpPr>
              <p:cNvPr id="15" name="Straight Arrow Connector 14"/>
              <p:cNvCxnSpPr/>
              <p:nvPr/>
            </p:nvCxnSpPr>
            <p:spPr>
              <a:xfrm>
                <a:off x="762000" y="3886200"/>
                <a:ext cx="7772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2324100" y="3707575"/>
                <a:ext cx="381000" cy="158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553200" y="3557443"/>
                <a:ext cx="386622" cy="464716"/>
              </a:xfrm>
              <a:prstGeom prst="rect">
                <a:avLst/>
              </a:prstGeom>
              <a:noFill/>
            </p:spPr>
            <p:txBody>
              <a:bodyPr wrap="none" rtlCol="0">
                <a:spAutoFit/>
              </a:bodyPr>
              <a:lstStyle/>
              <a:p>
                <a:r>
                  <a:rPr lang="en-US" sz="1400" dirty="0" smtClean="0"/>
                  <a:t>y</a:t>
                </a:r>
                <a:r>
                  <a:rPr lang="en-US" sz="1400" baseline="30000" dirty="0" smtClean="0"/>
                  <a:t>*</a:t>
                </a:r>
                <a:endParaRPr lang="en-US" sz="1400" baseline="30000" dirty="0"/>
              </a:p>
            </p:txBody>
          </p:sp>
          <p:sp>
            <p:nvSpPr>
              <p:cNvPr id="23" name="Rectangle 22"/>
              <p:cNvSpPr/>
              <p:nvPr/>
            </p:nvSpPr>
            <p:spPr>
              <a:xfrm>
                <a:off x="3733800" y="2590800"/>
                <a:ext cx="2209800" cy="1905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5" name="TextBox 24"/>
              <p:cNvSpPr txBox="1"/>
              <p:nvPr/>
            </p:nvSpPr>
            <p:spPr>
              <a:xfrm>
                <a:off x="2021774" y="3831774"/>
                <a:ext cx="428481" cy="557659"/>
              </a:xfrm>
              <a:prstGeom prst="rect">
                <a:avLst/>
              </a:prstGeom>
              <a:noFill/>
            </p:spPr>
            <p:txBody>
              <a:bodyPr wrap="none" rtlCol="0">
                <a:spAutoFit/>
              </a:bodyPr>
              <a:lstStyle/>
              <a:p>
                <a:r>
                  <a:rPr lang="en-US" dirty="0" smtClean="0"/>
                  <a:t>IP</a:t>
                </a:r>
                <a:endParaRPr lang="en-US" dirty="0"/>
              </a:p>
            </p:txBody>
          </p:sp>
          <p:sp>
            <p:nvSpPr>
              <p:cNvPr id="30" name="Freeform 29"/>
              <p:cNvSpPr/>
              <p:nvPr/>
            </p:nvSpPr>
            <p:spPr>
              <a:xfrm>
                <a:off x="3703661" y="2743200"/>
                <a:ext cx="2222126" cy="1455250"/>
              </a:xfrm>
              <a:custGeom>
                <a:avLst/>
                <a:gdLst>
                  <a:gd name="connsiteX0" fmla="*/ 0 w 3182587"/>
                  <a:gd name="connsiteY0" fmla="*/ 1979 h 310738"/>
                  <a:gd name="connsiteX1" fmla="*/ 534390 w 3182587"/>
                  <a:gd name="connsiteY1" fmla="*/ 310738 h 310738"/>
                  <a:gd name="connsiteX2" fmla="*/ 1056904 w 3182587"/>
                  <a:gd name="connsiteY2" fmla="*/ 1979 h 310738"/>
                  <a:gd name="connsiteX3" fmla="*/ 1579418 w 3182587"/>
                  <a:gd name="connsiteY3" fmla="*/ 298862 h 310738"/>
                  <a:gd name="connsiteX4" fmla="*/ 2125683 w 3182587"/>
                  <a:gd name="connsiteY4" fmla="*/ 1979 h 310738"/>
                  <a:gd name="connsiteX5" fmla="*/ 2660073 w 3182587"/>
                  <a:gd name="connsiteY5" fmla="*/ 310738 h 310738"/>
                  <a:gd name="connsiteX6" fmla="*/ 3182587 w 3182587"/>
                  <a:gd name="connsiteY6" fmla="*/ 1979 h 310738"/>
                  <a:gd name="connsiteX7" fmla="*/ 3182587 w 3182587"/>
                  <a:gd name="connsiteY7" fmla="*/ 1979 h 310738"/>
                  <a:gd name="connsiteX0" fmla="*/ 0 w 2648197"/>
                  <a:gd name="connsiteY0" fmla="*/ 310738 h 310738"/>
                  <a:gd name="connsiteX1" fmla="*/ 522514 w 2648197"/>
                  <a:gd name="connsiteY1" fmla="*/ 1979 h 310738"/>
                  <a:gd name="connsiteX2" fmla="*/ 1045028 w 2648197"/>
                  <a:gd name="connsiteY2" fmla="*/ 298862 h 310738"/>
                  <a:gd name="connsiteX3" fmla="*/ 1591293 w 2648197"/>
                  <a:gd name="connsiteY3" fmla="*/ 1979 h 310738"/>
                  <a:gd name="connsiteX4" fmla="*/ 2125683 w 2648197"/>
                  <a:gd name="connsiteY4" fmla="*/ 310738 h 310738"/>
                  <a:gd name="connsiteX5" fmla="*/ 2648197 w 2648197"/>
                  <a:gd name="connsiteY5" fmla="*/ 1979 h 310738"/>
                  <a:gd name="connsiteX6" fmla="*/ 2648197 w 2648197"/>
                  <a:gd name="connsiteY6" fmla="*/ 1979 h 310738"/>
                  <a:gd name="connsiteX0" fmla="*/ 0 w 2125683"/>
                  <a:gd name="connsiteY0" fmla="*/ 1979 h 310738"/>
                  <a:gd name="connsiteX1" fmla="*/ 522514 w 2125683"/>
                  <a:gd name="connsiteY1" fmla="*/ 298862 h 310738"/>
                  <a:gd name="connsiteX2" fmla="*/ 1068779 w 2125683"/>
                  <a:gd name="connsiteY2" fmla="*/ 1979 h 310738"/>
                  <a:gd name="connsiteX3" fmla="*/ 1603169 w 2125683"/>
                  <a:gd name="connsiteY3" fmla="*/ 310738 h 310738"/>
                  <a:gd name="connsiteX4" fmla="*/ 2125683 w 2125683"/>
                  <a:gd name="connsiteY4" fmla="*/ 1979 h 310738"/>
                  <a:gd name="connsiteX5" fmla="*/ 2125683 w 2125683"/>
                  <a:gd name="connsiteY5" fmla="*/ 1979 h 310738"/>
                  <a:gd name="connsiteX0" fmla="*/ 0 w 2125683"/>
                  <a:gd name="connsiteY0" fmla="*/ 1979 h 329689"/>
                  <a:gd name="connsiteX1" fmla="*/ 522514 w 2125683"/>
                  <a:gd name="connsiteY1" fmla="*/ 298862 h 329689"/>
                  <a:gd name="connsiteX2" fmla="*/ 1068779 w 2125683"/>
                  <a:gd name="connsiteY2" fmla="*/ 1979 h 329689"/>
                  <a:gd name="connsiteX3" fmla="*/ 1603169 w 2125683"/>
                  <a:gd name="connsiteY3" fmla="*/ 310738 h 329689"/>
                  <a:gd name="connsiteX4" fmla="*/ 1974442 w 2125683"/>
                  <a:gd name="connsiteY4" fmla="*/ 115686 h 329689"/>
                  <a:gd name="connsiteX5" fmla="*/ 2125683 w 2125683"/>
                  <a:gd name="connsiteY5" fmla="*/ 1979 h 329689"/>
                  <a:gd name="connsiteX6" fmla="*/ 2125683 w 2125683"/>
                  <a:gd name="connsiteY6" fmla="*/ 1979 h 329689"/>
                  <a:gd name="connsiteX0" fmla="*/ 0 w 2125683"/>
                  <a:gd name="connsiteY0" fmla="*/ 1979 h 329689"/>
                  <a:gd name="connsiteX1" fmla="*/ 522514 w 2125683"/>
                  <a:gd name="connsiteY1" fmla="*/ 298862 h 329689"/>
                  <a:gd name="connsiteX2" fmla="*/ 1068779 w 2125683"/>
                  <a:gd name="connsiteY2" fmla="*/ 1979 h 329689"/>
                  <a:gd name="connsiteX3" fmla="*/ 1603169 w 2125683"/>
                  <a:gd name="connsiteY3" fmla="*/ 310738 h 329689"/>
                  <a:gd name="connsiteX4" fmla="*/ 1974442 w 2125683"/>
                  <a:gd name="connsiteY4" fmla="*/ 115686 h 329689"/>
                  <a:gd name="connsiteX5" fmla="*/ 2125683 w 2125683"/>
                  <a:gd name="connsiteY5" fmla="*/ 1979 h 329689"/>
                  <a:gd name="connsiteX0" fmla="*/ 0 w 1974442"/>
                  <a:gd name="connsiteY0" fmla="*/ 1979 h 329689"/>
                  <a:gd name="connsiteX1" fmla="*/ 522514 w 1974442"/>
                  <a:gd name="connsiteY1" fmla="*/ 298862 h 329689"/>
                  <a:gd name="connsiteX2" fmla="*/ 1068779 w 1974442"/>
                  <a:gd name="connsiteY2" fmla="*/ 1979 h 329689"/>
                  <a:gd name="connsiteX3" fmla="*/ 1603169 w 1974442"/>
                  <a:gd name="connsiteY3" fmla="*/ 310738 h 329689"/>
                  <a:gd name="connsiteX4" fmla="*/ 1974442 w 1974442"/>
                  <a:gd name="connsiteY4" fmla="*/ 115686 h 32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4442" h="329689">
                    <a:moveTo>
                      <a:pt x="0" y="1979"/>
                    </a:moveTo>
                    <a:cubicBezTo>
                      <a:pt x="174171" y="0"/>
                      <a:pt x="344384" y="298862"/>
                      <a:pt x="522514" y="298862"/>
                    </a:cubicBezTo>
                    <a:cubicBezTo>
                      <a:pt x="700644" y="298862"/>
                      <a:pt x="888670" y="0"/>
                      <a:pt x="1068779" y="1979"/>
                    </a:cubicBezTo>
                    <a:cubicBezTo>
                      <a:pt x="1248888" y="3958"/>
                      <a:pt x="1452225" y="291787"/>
                      <a:pt x="1603169" y="310738"/>
                    </a:cubicBezTo>
                    <a:cubicBezTo>
                      <a:pt x="1754113" y="329689"/>
                      <a:pt x="1887356" y="167146"/>
                      <a:pt x="1974442" y="115686"/>
                    </a:cubicBezTo>
                  </a:path>
                </a:pathLst>
              </a:custGeom>
              <a:ln>
                <a:solidFill>
                  <a:srgbClr val="33660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31" name="Rectangle 30"/>
              <p:cNvSpPr/>
              <p:nvPr/>
            </p:nvSpPr>
            <p:spPr>
              <a:xfrm>
                <a:off x="6781800" y="2362200"/>
                <a:ext cx="76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3" name="Rectangle 32"/>
              <p:cNvSpPr/>
              <p:nvPr/>
            </p:nvSpPr>
            <p:spPr>
              <a:xfrm>
                <a:off x="7696200" y="2362200"/>
                <a:ext cx="762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47" name="Straight Arrow Connector 46"/>
              <p:cNvCxnSpPr/>
              <p:nvPr/>
            </p:nvCxnSpPr>
            <p:spPr>
              <a:xfrm flipV="1">
                <a:off x="6705600" y="2414650"/>
                <a:ext cx="1219200" cy="534072"/>
              </a:xfrm>
              <a:prstGeom prst="straightConnector1">
                <a:avLst/>
              </a:prstGeom>
              <a:ln w="28575">
                <a:solidFill>
                  <a:srgbClr val="3366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476999" y="3756209"/>
                <a:ext cx="761448" cy="464716"/>
              </a:xfrm>
              <a:prstGeom prst="rect">
                <a:avLst/>
              </a:prstGeom>
              <a:noFill/>
            </p:spPr>
            <p:txBody>
              <a:bodyPr wrap="none" rtlCol="0">
                <a:spAutoFit/>
              </a:bodyPr>
              <a:lstStyle/>
              <a:p>
                <a:r>
                  <a:rPr lang="en-US" sz="1400" dirty="0" smtClean="0"/>
                  <a:t>215m </a:t>
                </a:r>
                <a:endParaRPr lang="en-US" sz="1400" dirty="0"/>
              </a:p>
            </p:txBody>
          </p:sp>
          <p:sp>
            <p:nvSpPr>
              <p:cNvPr id="50" name="TextBox 49"/>
              <p:cNvSpPr txBox="1"/>
              <p:nvPr/>
            </p:nvSpPr>
            <p:spPr>
              <a:xfrm>
                <a:off x="7391399" y="3756209"/>
                <a:ext cx="761448" cy="464716"/>
              </a:xfrm>
              <a:prstGeom prst="rect">
                <a:avLst/>
              </a:prstGeom>
              <a:noFill/>
            </p:spPr>
            <p:txBody>
              <a:bodyPr wrap="none" rtlCol="0">
                <a:spAutoFit/>
              </a:bodyPr>
              <a:lstStyle/>
              <a:p>
                <a:r>
                  <a:rPr lang="en-US" sz="1400" dirty="0" smtClean="0"/>
                  <a:t>220m </a:t>
                </a:r>
                <a:endParaRPr lang="en-US" sz="1400" dirty="0"/>
              </a:p>
            </p:txBody>
          </p:sp>
          <p:cxnSp>
            <p:nvCxnSpPr>
              <p:cNvPr id="52" name="Straight Connector 51"/>
              <p:cNvCxnSpPr/>
              <p:nvPr/>
            </p:nvCxnSpPr>
            <p:spPr>
              <a:xfrm flipV="1">
                <a:off x="5943600" y="2514600"/>
                <a:ext cx="1752600" cy="762000"/>
              </a:xfrm>
              <a:prstGeom prst="line">
                <a:avLst/>
              </a:prstGeom>
              <a:ln>
                <a:solidFill>
                  <a:srgbClr val="336600"/>
                </a:solidFill>
                <a:prstDash val="dash"/>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4038600" y="4088029"/>
                <a:ext cx="1619095" cy="464716"/>
              </a:xfrm>
              <a:prstGeom prst="rect">
                <a:avLst/>
              </a:prstGeom>
              <a:noFill/>
            </p:spPr>
            <p:txBody>
              <a:bodyPr wrap="none" rtlCol="0">
                <a:spAutoFit/>
              </a:bodyPr>
              <a:lstStyle/>
              <a:p>
                <a:r>
                  <a:rPr lang="en-US" sz="1400" dirty="0" smtClean="0"/>
                  <a:t>Magnetic lattice</a:t>
                </a:r>
                <a:endParaRPr lang="en-US" sz="1400" dirty="0"/>
              </a:p>
            </p:txBody>
          </p:sp>
        </p:grpSp>
        <p:grpSp>
          <p:nvGrpSpPr>
            <p:cNvPr id="16" name="Group 77"/>
            <p:cNvGrpSpPr/>
            <p:nvPr/>
          </p:nvGrpSpPr>
          <p:grpSpPr>
            <a:xfrm>
              <a:off x="5638800" y="1733800"/>
              <a:ext cx="1645618" cy="1466600"/>
              <a:chOff x="5638800" y="1816925"/>
              <a:chExt cx="1645618" cy="1466600"/>
            </a:xfrm>
          </p:grpSpPr>
          <p:cxnSp>
            <p:nvCxnSpPr>
              <p:cNvPr id="65" name="Straight Arrow Connector 64"/>
              <p:cNvCxnSpPr/>
              <p:nvPr/>
            </p:nvCxnSpPr>
            <p:spPr>
              <a:xfrm rot="5400000">
                <a:off x="5907974" y="2826324"/>
                <a:ext cx="914400" cy="2"/>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019800" y="2321625"/>
                <a:ext cx="9906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6096000" y="2655125"/>
                <a:ext cx="316225" cy="464716"/>
              </a:xfrm>
              <a:prstGeom prst="rect">
                <a:avLst/>
              </a:prstGeom>
            </p:spPr>
            <p:txBody>
              <a:bodyPr wrap="none">
                <a:spAutoFit/>
              </a:bodyPr>
              <a:lstStyle/>
              <a:p>
                <a:r>
                  <a:rPr lang="en-US" sz="1400" dirty="0" smtClean="0"/>
                  <a:t>y</a:t>
                </a:r>
                <a:endParaRPr lang="en-US" sz="1400" dirty="0"/>
              </a:p>
            </p:txBody>
          </p:sp>
          <p:sp>
            <p:nvSpPr>
              <p:cNvPr id="72" name="Arc 71"/>
              <p:cNvSpPr/>
              <p:nvPr/>
            </p:nvSpPr>
            <p:spPr>
              <a:xfrm>
                <a:off x="5638800" y="1816925"/>
                <a:ext cx="1248104" cy="984462"/>
              </a:xfrm>
              <a:prstGeom prst="arc">
                <a:avLst>
                  <a:gd name="adj1" fmla="val 20412373"/>
                  <a:gd name="adj2" fmla="val 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74" name="Rectangle 73"/>
              <p:cNvSpPr/>
              <p:nvPr/>
            </p:nvSpPr>
            <p:spPr>
              <a:xfrm>
                <a:off x="6829300" y="2045524"/>
                <a:ext cx="455118" cy="464716"/>
              </a:xfrm>
              <a:prstGeom prst="rect">
                <a:avLst/>
              </a:prstGeom>
            </p:spPr>
            <p:txBody>
              <a:bodyPr wrap="none">
                <a:spAutoFit/>
              </a:bodyPr>
              <a:lstStyle/>
              <a:p>
                <a:r>
                  <a:rPr lang="en-US" sz="1400" dirty="0" err="1" smtClean="0">
                    <a:latin typeface="Arial" pitchFamily="34" charset="0"/>
                    <a:cs typeface="Arial" pitchFamily="34" charset="0"/>
                  </a:rPr>
                  <a:t>Θ</a:t>
                </a:r>
                <a:r>
                  <a:rPr lang="en-US" sz="1400" baseline="-25000" dirty="0" err="1" smtClean="0">
                    <a:latin typeface="Arial" pitchFamily="34" charset="0"/>
                    <a:cs typeface="Arial" pitchFamily="34" charset="0"/>
                  </a:rPr>
                  <a:t>y</a:t>
                </a:r>
                <a:endParaRPr lang="en-US" sz="1400" baseline="-25000" dirty="0"/>
              </a:p>
            </p:txBody>
          </p:sp>
        </p:grpSp>
        <p:sp>
          <p:nvSpPr>
            <p:cNvPr id="82" name="TextBox 81"/>
            <p:cNvSpPr txBox="1"/>
            <p:nvPr/>
          </p:nvSpPr>
          <p:spPr>
            <a:xfrm>
              <a:off x="6424548" y="3533693"/>
              <a:ext cx="978580" cy="464716"/>
            </a:xfrm>
            <a:prstGeom prst="rect">
              <a:avLst/>
            </a:prstGeom>
            <a:noFill/>
          </p:spPr>
          <p:txBody>
            <a:bodyPr wrap="none" rtlCol="0">
              <a:spAutoFit/>
            </a:bodyPr>
            <a:lstStyle/>
            <a:p>
              <a:r>
                <a:rPr lang="en-US" sz="1400" dirty="0" smtClean="0"/>
                <a:t>Detector</a:t>
              </a:r>
              <a:endParaRPr lang="en-US" sz="1400" dirty="0"/>
            </a:p>
          </p:txBody>
        </p:sp>
        <p:sp>
          <p:nvSpPr>
            <p:cNvPr id="83" name="Left Brace 82"/>
            <p:cNvSpPr/>
            <p:nvPr/>
          </p:nvSpPr>
          <p:spPr>
            <a:xfrm rot="16200000">
              <a:off x="6858000" y="2895601"/>
              <a:ext cx="152400" cy="1219200"/>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a:p>
          </p:txBody>
        </p:sp>
        <p:sp>
          <p:nvSpPr>
            <p:cNvPr id="84" name="TextBox 83"/>
            <p:cNvSpPr txBox="1"/>
            <p:nvPr/>
          </p:nvSpPr>
          <p:spPr>
            <a:xfrm>
              <a:off x="152400" y="2895600"/>
              <a:ext cx="914399" cy="697073"/>
            </a:xfrm>
            <a:prstGeom prst="rect">
              <a:avLst/>
            </a:prstGeom>
            <a:noFill/>
          </p:spPr>
          <p:txBody>
            <a:bodyPr wrap="square" rtlCol="0">
              <a:spAutoFit/>
            </a:bodyPr>
            <a:lstStyle/>
            <a:p>
              <a:r>
                <a:rPr lang="en-US" sz="1200" dirty="0" smtClean="0"/>
                <a:t>beam centre</a:t>
              </a:r>
              <a:endParaRPr lang="en-US" sz="1200" dirty="0"/>
            </a:p>
          </p:txBody>
        </p:sp>
        <p:sp>
          <p:nvSpPr>
            <p:cNvPr id="91" name="Rectangle 90"/>
            <p:cNvSpPr/>
            <p:nvPr/>
          </p:nvSpPr>
          <p:spPr>
            <a:xfrm>
              <a:off x="7860266" y="2883092"/>
              <a:ext cx="325737" cy="464716"/>
            </a:xfrm>
            <a:prstGeom prst="rect">
              <a:avLst/>
            </a:prstGeom>
          </p:spPr>
          <p:txBody>
            <a:bodyPr wrap="none">
              <a:spAutoFit/>
            </a:bodyPr>
            <a:lstStyle/>
            <a:p>
              <a:r>
                <a:rPr lang="en-US" sz="1400" i="1" dirty="0" smtClean="0">
                  <a:latin typeface="Arial" pitchFamily="34" charset="0"/>
                  <a:cs typeface="Arial" pitchFamily="34" charset="0"/>
                </a:rPr>
                <a:t>s</a:t>
              </a:r>
              <a:endParaRPr lang="en-US" sz="1400" dirty="0"/>
            </a:p>
          </p:txBody>
        </p:sp>
        <p:graphicFrame>
          <p:nvGraphicFramePr>
            <p:cNvPr id="48" name="Object 5"/>
            <p:cNvGraphicFramePr>
              <a:graphicFrameLocks noChangeAspect="1"/>
            </p:cNvGraphicFramePr>
            <p:nvPr/>
          </p:nvGraphicFramePr>
          <p:xfrm>
            <a:off x="457200" y="2209800"/>
            <a:ext cx="1568450" cy="533400"/>
          </p:xfrm>
          <a:graphic>
            <a:graphicData uri="http://schemas.openxmlformats.org/presentationml/2006/ole">
              <mc:AlternateContent xmlns:mc="http://schemas.openxmlformats.org/markup-compatibility/2006">
                <mc:Choice xmlns:v="urn:schemas-microsoft-com:vml" Requires="v">
                  <p:oleObj spid="_x0000_s13416" name="Equation" r:id="rId5" imgW="672840" imgH="228600" progId="Equation.3">
                    <p:embed/>
                  </p:oleObj>
                </mc:Choice>
                <mc:Fallback>
                  <p:oleObj name="Equation" r:id="rId5" imgW="67284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2209800"/>
                          <a:ext cx="156845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1" name="Rectangle 50"/>
          <p:cNvSpPr/>
          <p:nvPr/>
        </p:nvSpPr>
        <p:spPr>
          <a:xfrm>
            <a:off x="533400" y="3122583"/>
            <a:ext cx="4572000" cy="400110"/>
          </a:xfrm>
          <a:prstGeom prst="rect">
            <a:avLst/>
          </a:prstGeom>
        </p:spPr>
        <p:txBody>
          <a:bodyPr wrap="square">
            <a:spAutoFit/>
          </a:bodyPr>
          <a:lstStyle/>
          <a:p>
            <a:r>
              <a:rPr lang="en-US" sz="2000" dirty="0" smtClean="0">
                <a:cs typeface="Arial" pitchFamily="34" charset="0"/>
              </a:rPr>
              <a:t>Proton transport in the magnet lattice</a:t>
            </a:r>
            <a:endParaRPr lang="en-US" sz="2000" dirty="0"/>
          </a:p>
        </p:txBody>
      </p:sp>
      <p:sp>
        <p:nvSpPr>
          <p:cNvPr id="80" name="TextBox 79"/>
          <p:cNvSpPr txBox="1"/>
          <p:nvPr/>
        </p:nvSpPr>
        <p:spPr>
          <a:xfrm>
            <a:off x="7086600" y="4122003"/>
            <a:ext cx="1905000" cy="830997"/>
          </a:xfrm>
          <a:prstGeom prst="rect">
            <a:avLst/>
          </a:prstGeom>
          <a:noFill/>
        </p:spPr>
        <p:txBody>
          <a:bodyPr wrap="square" rtlCol="0">
            <a:spAutoFit/>
          </a:bodyPr>
          <a:lstStyle/>
          <a:p>
            <a:r>
              <a:rPr lang="en-US" sz="1600" dirty="0" smtClean="0">
                <a:solidFill>
                  <a:srgbClr val="0000FF"/>
                </a:solidFill>
                <a:latin typeface="ItalicT" pitchFamily="2" charset="0"/>
                <a:cs typeface="ItalicT" pitchFamily="2" charset="0"/>
              </a:rPr>
              <a:t>L</a:t>
            </a:r>
            <a:r>
              <a:rPr lang="en-US" sz="1600" dirty="0" smtClean="0">
                <a:latin typeface="Arial" pitchFamily="34" charset="0"/>
                <a:cs typeface="Arial" pitchFamily="34" charset="0"/>
              </a:rPr>
              <a:t> (effective length)</a:t>
            </a:r>
          </a:p>
          <a:p>
            <a:r>
              <a:rPr lang="en-US" sz="1600" dirty="0" smtClean="0">
                <a:solidFill>
                  <a:srgbClr val="0000FF"/>
                </a:solidFill>
                <a:latin typeface="ItalicT" pitchFamily="2" charset="0"/>
                <a:cs typeface="ItalicT" pitchFamily="2" charset="0"/>
              </a:rPr>
              <a:t>v</a:t>
            </a:r>
            <a:r>
              <a:rPr lang="en-US" sz="1600" dirty="0" smtClean="0">
                <a:latin typeface="Arial" pitchFamily="34" charset="0"/>
                <a:cs typeface="Arial" pitchFamily="34" charset="0"/>
              </a:rPr>
              <a:t> (magnification)</a:t>
            </a:r>
          </a:p>
          <a:p>
            <a:r>
              <a:rPr lang="en-US" sz="1600" dirty="0" smtClean="0">
                <a:solidFill>
                  <a:srgbClr val="0000FF"/>
                </a:solidFill>
                <a:latin typeface="ItalicT" pitchFamily="2" charset="0"/>
                <a:cs typeface="ItalicT" pitchFamily="2" charset="0"/>
              </a:rPr>
              <a:t>D</a:t>
            </a:r>
            <a:r>
              <a:rPr lang="en-US" sz="1600" dirty="0" smtClean="0">
                <a:latin typeface="Arial" pitchFamily="34" charset="0"/>
                <a:cs typeface="Arial" pitchFamily="34" charset="0"/>
              </a:rPr>
              <a:t> (dispersion)</a:t>
            </a:r>
            <a:endParaRPr lang="en-US" sz="1600" dirty="0">
              <a:latin typeface="Arial" pitchFamily="34" charset="0"/>
              <a:cs typeface="Arial" pitchFamily="34" charset="0"/>
            </a:endParaRPr>
          </a:p>
        </p:txBody>
      </p:sp>
      <p:sp>
        <p:nvSpPr>
          <p:cNvPr id="81" name="Rectangle 80"/>
          <p:cNvSpPr/>
          <p:nvPr/>
        </p:nvSpPr>
        <p:spPr>
          <a:xfrm>
            <a:off x="6858000" y="4901625"/>
            <a:ext cx="2133600" cy="584775"/>
          </a:xfrm>
          <a:prstGeom prst="rect">
            <a:avLst/>
          </a:prstGeom>
        </p:spPr>
        <p:txBody>
          <a:bodyPr wrap="square">
            <a:spAutoFit/>
          </a:bodyPr>
          <a:lstStyle/>
          <a:p>
            <a:pPr algn="ctr"/>
            <a:r>
              <a:rPr lang="en-US" sz="1600" dirty="0" smtClean="0">
                <a:solidFill>
                  <a:srgbClr val="0000FF"/>
                </a:solidFill>
                <a:latin typeface="Arial" pitchFamily="34" charset="0"/>
                <a:cs typeface="Arial" pitchFamily="34" charset="0"/>
              </a:rPr>
              <a:t>depend on the tuning of the magnet lattice</a:t>
            </a:r>
            <a:endParaRPr lang="en-US" sz="1600" dirty="0">
              <a:solidFill>
                <a:srgbClr val="0000FF"/>
              </a:solidFill>
            </a:endParaRPr>
          </a:p>
        </p:txBody>
      </p:sp>
      <p:cxnSp>
        <p:nvCxnSpPr>
          <p:cNvPr id="86" name="Elbow Connector 85"/>
          <p:cNvCxnSpPr/>
          <p:nvPr/>
        </p:nvCxnSpPr>
        <p:spPr>
          <a:xfrm rot="10800000" flipV="1">
            <a:off x="6934200" y="4038599"/>
            <a:ext cx="1981200" cy="1447799"/>
          </a:xfrm>
          <a:prstGeom prst="bentConnector3">
            <a:avLst>
              <a:gd name="adj1" fmla="val -447"/>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sp>
        <p:nvSpPr>
          <p:cNvPr id="85" name="Text Box 9"/>
          <p:cNvSpPr txBox="1">
            <a:spLocks noChangeArrowheads="1"/>
          </p:cNvSpPr>
          <p:nvPr/>
        </p:nvSpPr>
        <p:spPr bwMode="auto">
          <a:xfrm>
            <a:off x="381000" y="5257800"/>
            <a:ext cx="5943600" cy="424732"/>
          </a:xfrm>
          <a:prstGeom prst="rect">
            <a:avLst/>
          </a:prstGeom>
          <a:noFill/>
          <a:ln w="9525">
            <a:noFill/>
            <a:miter lim="800000"/>
            <a:headEnd/>
            <a:tailEnd/>
          </a:ln>
          <a:effectLst/>
        </p:spPr>
        <p:txBody>
          <a:bodyPr wrap="square">
            <a:spAutoFit/>
          </a:bodyPr>
          <a:lstStyle/>
          <a:p>
            <a:pPr algn="l">
              <a:lnSpc>
                <a:spcPct val="120000"/>
              </a:lnSpc>
            </a:pPr>
            <a:r>
              <a:rPr lang="en-US" i="1" dirty="0" smtClean="0">
                <a:cs typeface="Arial" pitchFamily="34" charset="0"/>
              </a:rPr>
              <a:t>ξ=</a:t>
            </a:r>
            <a:r>
              <a:rPr lang="el-GR" i="1" dirty="0" smtClean="0">
                <a:cs typeface="Arial" pitchFamily="34" charset="0"/>
              </a:rPr>
              <a:t>Δ</a:t>
            </a:r>
            <a:r>
              <a:rPr lang="en-US" i="1" dirty="0" smtClean="0">
                <a:cs typeface="Arial" pitchFamily="34" charset="0"/>
              </a:rPr>
              <a:t>p/p </a:t>
            </a:r>
            <a:r>
              <a:rPr lang="en-US" dirty="0" smtClean="0">
                <a:cs typeface="Arial" pitchFamily="34" charset="0"/>
              </a:rPr>
              <a:t>fractional momentum loss in the collision</a:t>
            </a:r>
            <a:endParaRPr lang="en-US" baseline="0" dirty="0">
              <a:cs typeface="Arial" pitchFamily="34" charset="0"/>
            </a:endParaRPr>
          </a:p>
        </p:txBody>
      </p:sp>
      <p:sp>
        <p:nvSpPr>
          <p:cNvPr id="88" name="TextBox 87"/>
          <p:cNvSpPr txBox="1"/>
          <p:nvPr/>
        </p:nvSpPr>
        <p:spPr>
          <a:xfrm>
            <a:off x="1010" y="2667000"/>
            <a:ext cx="8181296" cy="369332"/>
          </a:xfrm>
          <a:prstGeom prst="rect">
            <a:avLst/>
          </a:prstGeom>
          <a:noFill/>
        </p:spPr>
        <p:txBody>
          <a:bodyPr wrap="none" rtlCol="0">
            <a:spAutoFit/>
          </a:bodyPr>
          <a:lstStyle/>
          <a:p>
            <a:r>
              <a:rPr lang="en-US" dirty="0" smtClean="0">
                <a:solidFill>
                  <a:srgbClr val="0000FF"/>
                </a:solidFill>
              </a:rPr>
              <a:t>How to correlate the measurement in the roman pots with the scattering in IP?</a:t>
            </a:r>
            <a:endParaRPr lang="en-US" dirty="0">
              <a:solidFill>
                <a:srgbClr val="0000FF"/>
              </a:solidFill>
            </a:endParaRPr>
          </a:p>
        </p:txBody>
      </p:sp>
      <p:sp>
        <p:nvSpPr>
          <p:cNvPr id="92" name="TextBox 91"/>
          <p:cNvSpPr txBox="1"/>
          <p:nvPr/>
        </p:nvSpPr>
        <p:spPr>
          <a:xfrm>
            <a:off x="228601" y="1077539"/>
            <a:ext cx="8686799" cy="1323439"/>
          </a:xfrm>
          <a:prstGeom prst="rect">
            <a:avLst/>
          </a:prstGeom>
          <a:noFill/>
        </p:spPr>
        <p:txBody>
          <a:bodyPr wrap="square" rtlCol="0">
            <a:spAutoFit/>
          </a:bodyPr>
          <a:lstStyle/>
          <a:p>
            <a:r>
              <a:rPr lang="en-US" sz="2000" dirty="0" smtClean="0"/>
              <a:t>Measuring scattering at small angles &gt;&gt; </a:t>
            </a:r>
          </a:p>
          <a:p>
            <a:r>
              <a:rPr lang="en-US" sz="2000" dirty="0" smtClean="0">
                <a:solidFill>
                  <a:srgbClr val="009900"/>
                </a:solidFill>
              </a:rPr>
              <a:t>				Proton detection far away from IP</a:t>
            </a:r>
          </a:p>
          <a:p>
            <a:r>
              <a:rPr lang="en-US" sz="2000" dirty="0" smtClean="0"/>
              <a:t>Extrapolating at </a:t>
            </a:r>
            <a:r>
              <a:rPr lang="en-US" sz="2000" i="1" dirty="0" smtClean="0"/>
              <a:t>t</a:t>
            </a:r>
            <a:r>
              <a:rPr lang="en-US" sz="2000" dirty="0" smtClean="0"/>
              <a:t>=0 </a:t>
            </a:r>
            <a:r>
              <a:rPr lang="en-US" sz="2000" dirty="0" smtClean="0">
                <a:solidFill>
                  <a:srgbClr val="009900"/>
                </a:solidFill>
              </a:rPr>
              <a:t>&gt;&gt; </a:t>
            </a:r>
          </a:p>
          <a:p>
            <a:r>
              <a:rPr lang="en-US" sz="2000" dirty="0" smtClean="0">
                <a:solidFill>
                  <a:srgbClr val="009900"/>
                </a:solidFill>
              </a:rPr>
              <a:t>	Approach the beam as much as possible (Edgeless Detectors)</a:t>
            </a:r>
            <a:endParaRPr lang="en-US" sz="2000" dirty="0">
              <a:solidFill>
                <a:srgbClr val="009900"/>
              </a:solidFill>
            </a:endParaRPr>
          </a:p>
        </p:txBody>
      </p:sp>
      <p:sp>
        <p:nvSpPr>
          <p:cNvPr id="93" name="Rectangle 92"/>
          <p:cNvSpPr/>
          <p:nvPr/>
        </p:nvSpPr>
        <p:spPr>
          <a:xfrm>
            <a:off x="228600" y="5691967"/>
            <a:ext cx="8229600" cy="707886"/>
          </a:xfrm>
          <a:prstGeom prst="rect">
            <a:avLst/>
          </a:prstGeom>
        </p:spPr>
        <p:txBody>
          <a:bodyPr wrap="square">
            <a:spAutoFit/>
          </a:bodyPr>
          <a:lstStyle/>
          <a:p>
            <a:r>
              <a:rPr lang="en-US" sz="2000" dirty="0" smtClean="0">
                <a:solidFill>
                  <a:srgbClr val="009900"/>
                </a:solidFill>
              </a:rPr>
              <a:t>Deep knowledge of the magnet lattice tuning is needed</a:t>
            </a:r>
          </a:p>
          <a:p>
            <a:r>
              <a:rPr lang="en-US" sz="2000" dirty="0" smtClean="0">
                <a:solidFill>
                  <a:srgbClr val="009900"/>
                </a:solidFill>
              </a:rPr>
              <a:t>Special Beam Optics “ease” the measurements</a:t>
            </a:r>
            <a:endParaRPr lang="en-US" sz="2000" dirty="0">
              <a:solidFill>
                <a:srgbClr val="009900"/>
              </a:solidFill>
            </a:endParaRPr>
          </a:p>
        </p:txBody>
      </p:sp>
      <p:sp>
        <p:nvSpPr>
          <p:cNvPr id="99" name="Rounded Rectangle 98"/>
          <p:cNvSpPr/>
          <p:nvPr/>
        </p:nvSpPr>
        <p:spPr>
          <a:xfrm>
            <a:off x="152400" y="946299"/>
            <a:ext cx="8763000" cy="1600200"/>
          </a:xfrm>
          <a:prstGeom prst="roundRect">
            <a:avLst/>
          </a:prstGeom>
          <a:solidFill>
            <a:srgbClr val="FFC000">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solidFill>
                <a:srgbClr val="FFC000"/>
              </a:solidFill>
            </a:endParaRPr>
          </a:p>
        </p:txBody>
      </p:sp>
      <p:sp>
        <p:nvSpPr>
          <p:cNvPr id="17" name="TextBox 16"/>
          <p:cNvSpPr txBox="1"/>
          <p:nvPr/>
        </p:nvSpPr>
        <p:spPr>
          <a:xfrm>
            <a:off x="7825155" y="5881077"/>
            <a:ext cx="1008359" cy="369332"/>
          </a:xfrm>
          <a:prstGeom prst="rect">
            <a:avLst/>
          </a:prstGeom>
          <a:noFill/>
        </p:spPr>
        <p:txBody>
          <a:bodyPr wrap="none" rtlCol="0">
            <a:spAutoFit/>
          </a:bodyPr>
          <a:lstStyle/>
          <a:p>
            <a:r>
              <a:rPr lang="en-US" dirty="0" smtClean="0"/>
              <a:t>TOTEM</a:t>
            </a:r>
            <a:endParaRPr lang="en-US" dirty="0"/>
          </a:p>
        </p:txBody>
      </p:sp>
      <p:sp>
        <p:nvSpPr>
          <p:cNvPr id="53" name="Date Placeholder 2"/>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55" name="Footer Placeholder 3"/>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57" name="Slide Number Placeholder 4"/>
          <p:cNvSpPr>
            <a:spLocks noGrp="1"/>
          </p:cNvSpPr>
          <p:nvPr>
            <p:ph type="sldNum" sz="quarter" idx="12"/>
          </p:nvPr>
        </p:nvSpPr>
        <p:spPr>
          <a:xfrm>
            <a:off x="8543278" y="6356350"/>
            <a:ext cx="561975" cy="365125"/>
          </a:xfrm>
        </p:spPr>
        <p:txBody>
          <a:bodyPr/>
          <a:lstStyle/>
          <a:p>
            <a:fld id="{BA9B540C-44DA-4F69-89C9-7C84606640D3}" type="slidenum">
              <a:rPr lang="en-US" smtClean="0"/>
              <a:pPr/>
              <a:t>6</a:t>
            </a:fld>
            <a:endParaRPr lang="en-US"/>
          </a:p>
        </p:txBody>
      </p:sp>
    </p:spTree>
    <p:extLst>
      <p:ext uri="{BB962C8B-B14F-4D97-AF65-F5344CB8AC3E}">
        <p14:creationId xmlns:p14="http://schemas.microsoft.com/office/powerpoint/2010/main" val="41673360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674518" cy="932590"/>
          </a:xfrm>
        </p:spPr>
        <p:txBody>
          <a:bodyPr/>
          <a:lstStyle/>
          <a:p>
            <a:r>
              <a:rPr lang="en-US" sz="2000" dirty="0" smtClean="0"/>
              <a:t>ALICE: D</a:t>
            </a:r>
            <a:r>
              <a:rPr lang="en-US" sz="2000" baseline="30000" dirty="0" smtClean="0"/>
              <a:t>0</a:t>
            </a:r>
            <a:r>
              <a:rPr lang="en-US" sz="2000" dirty="0" smtClean="0"/>
              <a:t> </a:t>
            </a:r>
            <a:r>
              <a:rPr lang="en-US" sz="2000" dirty="0"/>
              <a:t>and D</a:t>
            </a:r>
            <a:r>
              <a:rPr lang="en-US" sz="2000" baseline="30000" dirty="0"/>
              <a:t>+</a:t>
            </a:r>
            <a:r>
              <a:rPr lang="en-US" sz="2000" dirty="0"/>
              <a:t> reconstruction in </a:t>
            </a:r>
            <a:r>
              <a:rPr lang="en-US" sz="2000" dirty="0" err="1"/>
              <a:t>Pb-Pb</a:t>
            </a:r>
            <a:endParaRPr lang="en-US" sz="2000" dirty="0"/>
          </a:p>
        </p:txBody>
      </p:sp>
      <p:sp>
        <p:nvSpPr>
          <p:cNvPr id="3" name="Date Placeholder 2"/>
          <p:cNvSpPr>
            <a:spLocks noGrp="1"/>
          </p:cNvSpPr>
          <p:nvPr>
            <p:ph type="dt" sz="half" idx="10"/>
          </p:nvPr>
        </p:nvSpPr>
        <p:spPr/>
        <p:txBody>
          <a:bodyPr/>
          <a:lstStyle/>
          <a:p>
            <a:r>
              <a:rPr lang="en-US" smtClean="0"/>
              <a:t>PSD9 - Aberystwyth - 12-16 September 2011</a:t>
            </a:r>
            <a:endParaRPr lang="en-US"/>
          </a:p>
        </p:txBody>
      </p:sp>
      <p:sp>
        <p:nvSpPr>
          <p:cNvPr id="4" name="Footer Placeholder 3"/>
          <p:cNvSpPr>
            <a:spLocks noGrp="1"/>
          </p:cNvSpPr>
          <p:nvPr>
            <p:ph type="ftr" sz="quarter" idx="11"/>
          </p:nvPr>
        </p:nvSpPr>
        <p:spPr/>
        <p:txBody>
          <a:bodyPr/>
          <a:lstStyle/>
          <a:p>
            <a:r>
              <a:rPr lang="en-US" smtClean="0"/>
              <a:t>Beniamino Di Girolamo - CERN</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60</a:t>
            </a:fld>
            <a:endParaRPr lang="en-US"/>
          </a:p>
        </p:txBody>
      </p:sp>
      <p:pic>
        <p:nvPicPr>
          <p:cNvPr id="6"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t="14037" r="2376"/>
          <a:stretch>
            <a:fillRect/>
          </a:stretch>
        </p:blipFill>
        <p:spPr bwMode="auto">
          <a:xfrm>
            <a:off x="5501144" y="318259"/>
            <a:ext cx="3593246" cy="3000789"/>
          </a:xfrm>
          <a:prstGeom prst="rect">
            <a:avLst/>
          </a:prstGeom>
          <a:noFill/>
          <a:ln w="9525">
            <a:noFill/>
            <a:miter lim="800000"/>
            <a:headEnd/>
            <a:tailEnd/>
          </a:ln>
        </p:spPr>
      </p:pic>
      <p:grpSp>
        <p:nvGrpSpPr>
          <p:cNvPr id="7" name="Gruppo 12"/>
          <p:cNvGrpSpPr/>
          <p:nvPr/>
        </p:nvGrpSpPr>
        <p:grpSpPr>
          <a:xfrm>
            <a:off x="467544" y="1052736"/>
            <a:ext cx="4392488" cy="3618402"/>
            <a:chOff x="4644008" y="3140968"/>
            <a:chExt cx="4392488" cy="3618402"/>
          </a:xfrm>
        </p:grpSpPr>
        <p:pic>
          <p:nvPicPr>
            <p:cNvPr id="8" name="Picture 5" descr="1011251_01-A4-at-144-dpi"/>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44008" y="3465004"/>
              <a:ext cx="4392488" cy="3294366"/>
            </a:xfrm>
            <a:prstGeom prst="rect">
              <a:avLst/>
            </a:prstGeom>
            <a:noFill/>
          </p:spPr>
        </p:pic>
        <p:sp>
          <p:nvSpPr>
            <p:cNvPr id="9" name="Rettangolo arrotondato 14"/>
            <p:cNvSpPr/>
            <p:nvPr/>
          </p:nvSpPr>
          <p:spPr>
            <a:xfrm>
              <a:off x="5652120" y="3140968"/>
              <a:ext cx="3312368" cy="648072"/>
            </a:xfrm>
            <a:prstGeom prst="roundRect">
              <a:avLst/>
            </a:prstGeom>
            <a:solidFill>
              <a:srgbClr val="C00000"/>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err="1" smtClean="0">
                  <a:solidFill>
                    <a:srgbClr val="FFC000"/>
                  </a:solidFill>
                  <a:latin typeface="Times New Roman" pitchFamily="18" charset="0"/>
                  <a:cs typeface="Times New Roman" pitchFamily="18" charset="0"/>
                </a:rPr>
                <a:t>Pb</a:t>
              </a:r>
              <a:r>
                <a:rPr lang="en-US" b="1" dirty="0" smtClean="0">
                  <a:solidFill>
                    <a:srgbClr val="FFC000"/>
                  </a:solidFill>
                  <a:latin typeface="Times New Roman" pitchFamily="18" charset="0"/>
                  <a:cs typeface="Times New Roman" pitchFamily="18" charset="0"/>
                </a:rPr>
                <a:t> – </a:t>
              </a:r>
              <a:r>
                <a:rPr lang="en-US" b="1" dirty="0" err="1" smtClean="0">
                  <a:solidFill>
                    <a:srgbClr val="FFC000"/>
                  </a:solidFill>
                  <a:latin typeface="Times New Roman" pitchFamily="18" charset="0"/>
                  <a:cs typeface="Times New Roman" pitchFamily="18" charset="0"/>
                </a:rPr>
                <a:t>Pb</a:t>
              </a:r>
              <a:r>
                <a:rPr lang="en-US" b="1" dirty="0" smtClean="0">
                  <a:solidFill>
                    <a:srgbClr val="FFC000"/>
                  </a:solidFill>
                  <a:latin typeface="Times New Roman" pitchFamily="18" charset="0"/>
                  <a:cs typeface="Times New Roman" pitchFamily="18" charset="0"/>
                </a:rPr>
                <a:t> collisions (2010)</a:t>
              </a:r>
            </a:p>
            <a:p>
              <a:r>
                <a:rPr lang="en-US" sz="1400" b="1" dirty="0" smtClean="0">
                  <a:latin typeface="Times New Roman" pitchFamily="18" charset="0"/>
                  <a:cs typeface="Times New Roman" pitchFamily="18" charset="0"/>
                </a:rPr>
                <a:t>2.76 </a:t>
              </a:r>
              <a:r>
                <a:rPr lang="en-US" sz="1400" b="1" dirty="0" err="1" smtClean="0">
                  <a:latin typeface="Times New Roman" pitchFamily="18" charset="0"/>
                  <a:cs typeface="Times New Roman" pitchFamily="18" charset="0"/>
                </a:rPr>
                <a:t>TeV</a:t>
              </a:r>
              <a:r>
                <a:rPr lang="en-US" sz="1400" b="1" dirty="0" smtClean="0">
                  <a:latin typeface="Times New Roman" pitchFamily="18" charset="0"/>
                  <a:cs typeface="Times New Roman" pitchFamily="18" charset="0"/>
                </a:rPr>
                <a:t>/nucleon (≈ 30 M events MB)</a:t>
              </a:r>
            </a:p>
          </p:txBody>
        </p:sp>
      </p:grpSp>
      <p:sp>
        <p:nvSpPr>
          <p:cNvPr id="10" name="Segnaposto contenuto 5"/>
          <p:cNvSpPr txBox="1">
            <a:spLocks/>
          </p:cNvSpPr>
          <p:nvPr/>
        </p:nvSpPr>
        <p:spPr>
          <a:xfrm>
            <a:off x="251520" y="4869160"/>
            <a:ext cx="5040560" cy="1080120"/>
          </a:xfrm>
          <a:prstGeom prst="rect">
            <a:avLst/>
          </a:prstGeom>
          <a:solidFill>
            <a:schemeClr val="bg1"/>
          </a:solidFill>
        </p:spPr>
        <p:txBody>
          <a:bodyPr vert="horz">
            <a:normAutofit fontScale="77500" lnSpcReduction="20000"/>
          </a:bodyPr>
          <a:lstStyle/>
          <a:p>
            <a:pPr lvl="0" indent="-274320">
              <a:spcBef>
                <a:spcPts val="600"/>
              </a:spcBef>
              <a:buClr>
                <a:schemeClr val="accent1"/>
              </a:buClr>
              <a:buSzPct val="76000"/>
              <a:defRPr/>
            </a:pPr>
            <a:r>
              <a:rPr lang="en-US" sz="2200" b="1" dirty="0" smtClean="0">
                <a:solidFill>
                  <a:srgbClr val="FF0000"/>
                </a:solidFill>
                <a:latin typeface="Times New Roman" pitchFamily="18" charset="0"/>
                <a:cs typeface="Times New Roman" pitchFamily="18" charset="0"/>
              </a:rPr>
              <a:t>How to find a charm decay in such an environment?</a:t>
            </a:r>
          </a:p>
          <a:p>
            <a:pPr lvl="0" indent="-274320">
              <a:spcBef>
                <a:spcPts val="600"/>
              </a:spcBef>
              <a:buClr>
                <a:schemeClr val="accent1"/>
              </a:buClr>
              <a:buSzPct val="76000"/>
              <a:defRPr/>
            </a:pPr>
            <a:r>
              <a:rPr lang="en-US" sz="2200" dirty="0" smtClean="0">
                <a:latin typeface="Times New Roman" pitchFamily="18" charset="0"/>
                <a:cs typeface="Times New Roman" pitchFamily="18" charset="0"/>
              </a:rPr>
              <a:t>Thanks to the Inner Tracking System impact parameter resolution this is possible</a:t>
            </a:r>
          </a:p>
        </p:txBody>
      </p:sp>
      <p:grpSp>
        <p:nvGrpSpPr>
          <p:cNvPr id="11" name="Gruppo 18"/>
          <p:cNvGrpSpPr/>
          <p:nvPr/>
        </p:nvGrpSpPr>
        <p:grpSpPr>
          <a:xfrm>
            <a:off x="5674518" y="3250221"/>
            <a:ext cx="3371958" cy="3104278"/>
            <a:chOff x="5724128" y="3706587"/>
            <a:chExt cx="3371958" cy="3104278"/>
          </a:xfrm>
        </p:grpSpPr>
        <p:grpSp>
          <p:nvGrpSpPr>
            <p:cNvPr id="12" name="Gruppo 17"/>
            <p:cNvGrpSpPr/>
            <p:nvPr/>
          </p:nvGrpSpPr>
          <p:grpSpPr>
            <a:xfrm>
              <a:off x="5724128" y="3706587"/>
              <a:ext cx="3371958" cy="3104278"/>
              <a:chOff x="5724128" y="3706587"/>
              <a:chExt cx="3371958" cy="3104278"/>
            </a:xfrm>
          </p:grpSpPr>
          <p:pic>
            <p:nvPicPr>
              <p:cNvPr id="14"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24128" y="3706587"/>
                <a:ext cx="3371958" cy="3104278"/>
              </a:xfrm>
              <a:prstGeom prst="rect">
                <a:avLst/>
              </a:prstGeom>
              <a:noFill/>
              <a:ln w="9525">
                <a:noFill/>
                <a:miter lim="800000"/>
                <a:headEnd/>
                <a:tailEnd/>
              </a:ln>
            </p:spPr>
          </p:pic>
          <p:sp>
            <p:nvSpPr>
              <p:cNvPr id="15" name="Rettangolo 16"/>
              <p:cNvSpPr/>
              <p:nvPr/>
            </p:nvSpPr>
            <p:spPr>
              <a:xfrm>
                <a:off x="6876256" y="4005064"/>
                <a:ext cx="576064" cy="72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06514" y="4100824"/>
              <a:ext cx="936104" cy="225195"/>
            </a:xfrm>
            <a:prstGeom prst="rect">
              <a:avLst/>
            </a:prstGeom>
            <a:noFill/>
            <a:ln w="9525">
              <a:noFill/>
              <a:miter lim="800000"/>
              <a:headEnd/>
              <a:tailEnd/>
            </a:ln>
          </p:spPr>
        </p:pic>
      </p:grpSp>
    </p:spTree>
    <p:extLst>
      <p:ext uri="{BB962C8B-B14F-4D97-AF65-F5344CB8AC3E}">
        <p14:creationId xmlns:p14="http://schemas.microsoft.com/office/powerpoint/2010/main" val="230803095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ATLAS trigger operations</a:t>
            </a:r>
            <a:endParaRPr lang="en-US" sz="3600"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61</a:t>
            </a:fld>
            <a:endParaRPr lang="en-US"/>
          </a:p>
        </p:txBody>
      </p:sp>
      <p:pic>
        <p:nvPicPr>
          <p:cNvPr id="8" name="Picture 7" descr="global-rates.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33659" y="1150270"/>
            <a:ext cx="3785452" cy="2416605"/>
          </a:xfrm>
          <a:prstGeom prst="rect">
            <a:avLst/>
          </a:prstGeom>
        </p:spPr>
      </p:pic>
      <p:pic>
        <p:nvPicPr>
          <p:cNvPr id="9" name="Picture 8" descr="trig-rate-comp-1.tiff"/>
          <p:cNvPicPr>
            <a:picLocks noChangeAspect="1"/>
          </p:cNvPicPr>
          <p:nvPr/>
        </p:nvPicPr>
        <p:blipFill>
          <a:blip r:embed="rId3"/>
          <a:stretch>
            <a:fillRect/>
          </a:stretch>
        </p:blipFill>
        <p:spPr>
          <a:xfrm>
            <a:off x="5062580" y="3718559"/>
            <a:ext cx="3756531" cy="2445365"/>
          </a:xfrm>
          <a:prstGeom prst="rect">
            <a:avLst/>
          </a:prstGeom>
        </p:spPr>
      </p:pic>
      <p:sp>
        <p:nvSpPr>
          <p:cNvPr id="10" name="Content Placeholder 2"/>
          <p:cNvSpPr txBox="1">
            <a:spLocks/>
          </p:cNvSpPr>
          <p:nvPr/>
        </p:nvSpPr>
        <p:spPr bwMode="auto">
          <a:xfrm>
            <a:off x="266700" y="1150270"/>
            <a:ext cx="4660899" cy="27489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lang="en-US" dirty="0" smtClean="0">
                <a:solidFill>
                  <a:srgbClr val="000000"/>
                </a:solidFill>
                <a:latin typeface="Comic Sans MS"/>
                <a:ea typeface="ＭＳ Ｐゴシック" pitchFamily="-112" charset="-128"/>
                <a:cs typeface="Comic Sans MS"/>
              </a:rPr>
              <a:t>Trigger organized in 3 levels</a:t>
            </a:r>
          </a:p>
          <a:p>
            <a:pPr marL="800100" lvl="1" indent="-342900" eaLnBrk="0" fontAlgn="base" hangingPunct="0">
              <a:spcBef>
                <a:spcPct val="20000"/>
              </a:spcBef>
              <a:spcAft>
                <a:spcPts val="3000"/>
              </a:spcAft>
              <a:buFont typeface="Arial" charset="0"/>
              <a:buChar char="•"/>
            </a:pPr>
            <a:r>
              <a:rPr lang="en-US" sz="1600" dirty="0" smtClean="0">
                <a:solidFill>
                  <a:srgbClr val="000000"/>
                </a:solidFill>
                <a:latin typeface="Comic Sans MS"/>
                <a:ea typeface="ＭＳ Ｐゴシック" pitchFamily="-112" charset="-128"/>
                <a:cs typeface="Comic Sans MS"/>
              </a:rPr>
              <a:t>LVL1 (50 KHz): Hardware </a:t>
            </a:r>
          </a:p>
          <a:p>
            <a:pPr marL="800100" lvl="1" indent="-342900" eaLnBrk="0" fontAlgn="base" hangingPunct="0">
              <a:spcBef>
                <a:spcPct val="20000"/>
              </a:spcBef>
              <a:spcAft>
                <a:spcPts val="3000"/>
              </a:spcAft>
              <a:buFont typeface="Arial" charset="0"/>
              <a:buChar char="•"/>
            </a:pPr>
            <a:r>
              <a:rPr lang="en-US" sz="1600" dirty="0" smtClean="0">
                <a:solidFill>
                  <a:srgbClr val="000000"/>
                </a:solidFill>
                <a:latin typeface="Comic Sans MS"/>
                <a:ea typeface="ＭＳ Ｐゴシック" pitchFamily="-112" charset="-128"/>
                <a:cs typeface="Comic Sans MS"/>
              </a:rPr>
              <a:t>LVL2 (4 KHz): Software on reduced granularity (regions of interest) </a:t>
            </a:r>
          </a:p>
          <a:p>
            <a:pPr marL="800100" lvl="1" indent="-342900" eaLnBrk="0" fontAlgn="base" hangingPunct="0">
              <a:spcBef>
                <a:spcPct val="20000"/>
              </a:spcBef>
              <a:spcAft>
                <a:spcPts val="4800"/>
              </a:spcAft>
              <a:buFont typeface="Arial" charset="0"/>
              <a:buChar char="•"/>
            </a:pPr>
            <a:r>
              <a:rPr lang="en-US" sz="1600" dirty="0" smtClean="0">
                <a:solidFill>
                  <a:srgbClr val="000000"/>
                </a:solidFill>
                <a:latin typeface="Comic Sans MS"/>
                <a:ea typeface="ＭＳ Ｐゴシック" pitchFamily="-112" charset="-128"/>
                <a:cs typeface="Comic Sans MS"/>
              </a:rPr>
              <a:t>EF (≈300 Hz): Based on Offline Reconstruction Full Granularity</a:t>
            </a:r>
            <a:endParaRPr lang="en-US" sz="1400" dirty="0" smtClean="0">
              <a:solidFill>
                <a:srgbClr val="000000"/>
              </a:solidFill>
              <a:latin typeface="Comic Sans MS"/>
              <a:ea typeface="ＭＳ Ｐゴシック" pitchFamily="-112" charset="-128"/>
              <a:cs typeface="Comic Sans MS"/>
            </a:endParaRPr>
          </a:p>
        </p:txBody>
      </p:sp>
      <p:sp>
        <p:nvSpPr>
          <p:cNvPr id="11" name="Content Placeholder 2"/>
          <p:cNvSpPr txBox="1">
            <a:spLocks/>
          </p:cNvSpPr>
          <p:nvPr/>
        </p:nvSpPr>
        <p:spPr bwMode="auto">
          <a:xfrm>
            <a:off x="187064" y="3886200"/>
            <a:ext cx="5149476" cy="18846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fontAlgn="base" hangingPunct="0">
              <a:spcBef>
                <a:spcPct val="20000"/>
              </a:spcBef>
              <a:spcAft>
                <a:spcPts val="4200"/>
              </a:spcAft>
              <a:buFont typeface="Arial" charset="0"/>
              <a:buChar char="•"/>
            </a:pPr>
            <a:r>
              <a:rPr lang="en-US" dirty="0" smtClean="0">
                <a:solidFill>
                  <a:srgbClr val="000000"/>
                </a:solidFill>
                <a:latin typeface="Comic Sans MS"/>
                <a:ea typeface="ＭＳ Ｐゴシック" pitchFamily="-112" charset="-128"/>
                <a:cs typeface="Comic Sans MS"/>
              </a:rPr>
              <a:t>Rates of physics objects very well understood and under control. </a:t>
            </a:r>
          </a:p>
          <a:p>
            <a:pPr marL="342900" indent="-342900" eaLnBrk="0" fontAlgn="base" hangingPunct="0">
              <a:spcBef>
                <a:spcPct val="20000"/>
              </a:spcBef>
              <a:spcAft>
                <a:spcPts val="4200"/>
              </a:spcAft>
              <a:buFont typeface="Arial" charset="0"/>
              <a:buChar char="•"/>
            </a:pPr>
            <a:r>
              <a:rPr lang="en-US" dirty="0" smtClean="0">
                <a:solidFill>
                  <a:srgbClr val="000000"/>
                </a:solidFill>
                <a:latin typeface="Comic Sans MS"/>
                <a:ea typeface="ＭＳ Ｐゴシック" pitchFamily="-112" charset="-128"/>
                <a:cs typeface="Comic Sans MS"/>
              </a:rPr>
              <a:t>Recorded physics rate ≈300 Hz</a:t>
            </a:r>
          </a:p>
          <a:p>
            <a:pPr marL="800100" lvl="1" indent="-342900" eaLnBrk="0" fontAlgn="base" hangingPunct="0">
              <a:spcBef>
                <a:spcPct val="20000"/>
              </a:spcBef>
              <a:spcAft>
                <a:spcPts val="3000"/>
              </a:spcAft>
              <a:buFont typeface="Arial" charset="0"/>
              <a:buChar char="•"/>
            </a:pPr>
            <a:endParaRPr lang="en-US" sz="1400" dirty="0" smtClean="0">
              <a:solidFill>
                <a:srgbClr val="000000"/>
              </a:solidFill>
              <a:latin typeface="Comic Sans MS"/>
              <a:ea typeface="ＭＳ Ｐゴシック" pitchFamily="-112" charset="-128"/>
              <a:cs typeface="Comic Sans MS"/>
            </a:endParaRPr>
          </a:p>
        </p:txBody>
      </p:sp>
    </p:spTree>
    <p:extLst>
      <p:ext uri="{BB962C8B-B14F-4D97-AF65-F5344CB8AC3E}">
        <p14:creationId xmlns:p14="http://schemas.microsoft.com/office/powerpoint/2010/main" val="1607336354"/>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444154" cy="879231"/>
          </a:xfrm>
        </p:spPr>
        <p:txBody>
          <a:bodyPr wrap="square" numCol="1" anchorCtr="0" compatLnSpc="1">
            <a:prstTxWarp prst="textNoShape">
              <a:avLst/>
            </a:prstTxWarp>
          </a:bodyPr>
          <a:lstStyle/>
          <a:p>
            <a:r>
              <a:rPr lang="en-US" dirty="0" smtClean="0">
                <a:latin typeface="Calibri" charset="0"/>
                <a:ea typeface="ＭＳ Ｐゴシック" charset="0"/>
                <a:cs typeface="ＭＳ Ｐゴシック" charset="0"/>
              </a:rPr>
              <a:t>ATLAS: Analysis </a:t>
            </a:r>
            <a:r>
              <a:rPr lang="en-US" dirty="0">
                <a:latin typeface="Calibri" charset="0"/>
                <a:ea typeface="ＭＳ Ｐゴシック" charset="0"/>
                <a:cs typeface="ＭＳ Ｐゴシック" charset="0"/>
              </a:rPr>
              <a:t>jobs on the GRID </a:t>
            </a:r>
          </a:p>
        </p:txBody>
      </p:sp>
      <p:pic>
        <p:nvPicPr>
          <p:cNvPr id="70661" name="Picture 10"/>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8263" y="1285875"/>
            <a:ext cx="8980487" cy="3857625"/>
          </a:xfrm>
          <a:prstGeom prst="rect">
            <a:avLst/>
          </a:prstGeom>
          <a:noFill/>
          <a:ln w="76200">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8263" y="5194300"/>
            <a:ext cx="6994525" cy="1365250"/>
          </a:xfrm>
          <a:prstGeom prst="rect">
            <a:avLst/>
          </a:prstGeom>
          <a:noFill/>
        </p:spPr>
        <p:txBody>
          <a:bodyPr wrap="non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buClr>
                <a:srgbClr val="FF8809"/>
              </a:buClr>
              <a:buFont typeface="Wingdings" charset="0"/>
              <a:buChar char="u"/>
            </a:pPr>
            <a:r>
              <a:rPr lang="en-US" sz="1800">
                <a:solidFill>
                  <a:srgbClr val="000000"/>
                </a:solidFill>
                <a:latin typeface="Calibri" charset="0"/>
              </a:rPr>
              <a:t>10Gb/s peak during  data and MC processing (although 2GB/s design)</a:t>
            </a:r>
          </a:p>
          <a:p>
            <a:pPr eaLnBrk="1" hangingPunct="1">
              <a:spcBef>
                <a:spcPct val="20000"/>
              </a:spcBef>
              <a:buClr>
                <a:srgbClr val="FF8809"/>
              </a:buClr>
              <a:buFont typeface="Wingdings" charset="0"/>
              <a:buChar char="u"/>
            </a:pPr>
            <a:r>
              <a:rPr lang="en-US" sz="1800">
                <a:solidFill>
                  <a:srgbClr val="000000"/>
                </a:solidFill>
                <a:latin typeface="Calibri" charset="0"/>
              </a:rPr>
              <a:t>&gt;1000 users analyzing data on the GRID</a:t>
            </a:r>
          </a:p>
          <a:p>
            <a:pPr eaLnBrk="1" hangingPunct="1">
              <a:spcBef>
                <a:spcPct val="20000"/>
              </a:spcBef>
              <a:buClr>
                <a:srgbClr val="FF8809"/>
              </a:buClr>
              <a:buFont typeface="Wingdings" charset="0"/>
              <a:buChar char="u"/>
            </a:pPr>
            <a:r>
              <a:rPr lang="en-US" sz="1800">
                <a:solidFill>
                  <a:srgbClr val="000000"/>
                </a:solidFill>
                <a:latin typeface="Calibri" charset="0"/>
              </a:rPr>
              <a:t>Totality of data and MC reprocessing during LHC data/taking</a:t>
            </a:r>
          </a:p>
          <a:p>
            <a:pPr eaLnBrk="1" hangingPunct="1"/>
            <a:endParaRPr lang="en-US" sz="1800"/>
          </a:p>
        </p:txBody>
      </p:sp>
      <p:sp>
        <p:nvSpPr>
          <p:cNvPr id="7" name="Date Placeholder 2"/>
          <p:cNvSpPr>
            <a:spLocks noGrp="1"/>
          </p:cNvSpPr>
          <p:nvPr>
            <p:ph type="dt" sz="half" idx="10"/>
          </p:nvPr>
        </p:nvSpPr>
        <p:spPr>
          <a:xfrm>
            <a:off x="4474309" y="6356350"/>
            <a:ext cx="3975014" cy="365125"/>
          </a:xfrm>
        </p:spPr>
        <p:txBody>
          <a:bodyPr/>
          <a:lstStyle/>
          <a:p>
            <a:r>
              <a:rPr lang="en-US" smtClean="0"/>
              <a:t>PSD9 - Aberystwyth - 12-16 September 2011</a:t>
            </a:r>
            <a:endParaRPr lang="en-US"/>
          </a:p>
        </p:txBody>
      </p:sp>
      <p:sp>
        <p:nvSpPr>
          <p:cNvPr id="8" name="Footer Placeholder 3"/>
          <p:cNvSpPr>
            <a:spLocks noGrp="1"/>
          </p:cNvSpPr>
          <p:nvPr>
            <p:ph type="ftr" sz="quarter" idx="11"/>
          </p:nvPr>
        </p:nvSpPr>
        <p:spPr>
          <a:xfrm>
            <a:off x="659165" y="6356350"/>
            <a:ext cx="3815144" cy="365125"/>
          </a:xfrm>
        </p:spPr>
        <p:txBody>
          <a:bodyPr/>
          <a:lstStyle/>
          <a:p>
            <a:r>
              <a:rPr lang="en-US" dirty="0" smtClean="0"/>
              <a:t>Beniamino Di Girolamo - CERN</a:t>
            </a:r>
            <a:endParaRPr lang="en-US" dirty="0"/>
          </a:p>
        </p:txBody>
      </p:sp>
      <p:sp>
        <p:nvSpPr>
          <p:cNvPr id="10" name="Slide Number Placeholder 4"/>
          <p:cNvSpPr>
            <a:spLocks noGrp="1"/>
          </p:cNvSpPr>
          <p:nvPr>
            <p:ph type="sldNum" sz="quarter" idx="12"/>
          </p:nvPr>
        </p:nvSpPr>
        <p:spPr>
          <a:xfrm>
            <a:off x="8543278" y="6356350"/>
            <a:ext cx="561975" cy="365125"/>
          </a:xfrm>
        </p:spPr>
        <p:txBody>
          <a:bodyPr/>
          <a:lstStyle/>
          <a:p>
            <a:fld id="{BA9B540C-44DA-4F69-89C9-7C84606640D3}" type="slidenum">
              <a:rPr lang="en-US" smtClean="0"/>
              <a:pPr/>
              <a:t>62</a:t>
            </a:fld>
            <a:endParaRPr lang="en-US"/>
          </a:p>
        </p:txBody>
      </p:sp>
    </p:spTree>
    <p:extLst>
      <p:ext uri="{BB962C8B-B14F-4D97-AF65-F5344CB8AC3E}">
        <p14:creationId xmlns:p14="http://schemas.microsoft.com/office/powerpoint/2010/main" val="3581611919"/>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upgrades</a:t>
            </a:r>
            <a:endParaRPr lang="en-US" dirty="0"/>
          </a:p>
        </p:txBody>
      </p:sp>
      <p:sp>
        <p:nvSpPr>
          <p:cNvPr id="3" name="Content Placeholder 2"/>
          <p:cNvSpPr>
            <a:spLocks noGrp="1"/>
          </p:cNvSpPr>
          <p:nvPr>
            <p:ph idx="1"/>
          </p:nvPr>
        </p:nvSpPr>
        <p:spPr/>
        <p:txBody>
          <a:bodyPr>
            <a:normAutofit lnSpcReduction="10000"/>
          </a:bodyPr>
          <a:lstStyle/>
          <a:p>
            <a:r>
              <a:rPr lang="en-US" dirty="0" smtClean="0"/>
              <a:t>Phase1 – 2017/18 – 2x design Luminosity</a:t>
            </a:r>
          </a:p>
          <a:p>
            <a:pPr lvl="1"/>
            <a:r>
              <a:rPr lang="en-US" dirty="0" smtClean="0"/>
              <a:t>Increase of cavern background: fix </a:t>
            </a:r>
            <a:r>
              <a:rPr lang="en-US" dirty="0" err="1" smtClean="0"/>
              <a:t>muon</a:t>
            </a:r>
            <a:r>
              <a:rPr lang="en-US" dirty="0" smtClean="0"/>
              <a:t> spectrometer</a:t>
            </a:r>
          </a:p>
          <a:p>
            <a:pPr lvl="2"/>
            <a:r>
              <a:rPr lang="en-US" dirty="0" smtClean="0"/>
              <a:t>Innermost forward wheel with improved rate capabilities and insertion in L1 trigger. Candidates: MDT, TGCs, </a:t>
            </a:r>
            <a:r>
              <a:rPr lang="en-US" dirty="0" err="1" smtClean="0">
                <a:latin typeface="Symbol" charset="2"/>
                <a:cs typeface="Symbol" charset="2"/>
              </a:rPr>
              <a:t>m</a:t>
            </a:r>
            <a:r>
              <a:rPr lang="en-US" dirty="0" err="1" smtClean="0"/>
              <a:t>Megas</a:t>
            </a:r>
            <a:endParaRPr lang="en-US" dirty="0" smtClean="0"/>
          </a:p>
          <a:p>
            <a:pPr lvl="1"/>
            <a:r>
              <a:rPr lang="en-US" dirty="0" err="1" smtClean="0"/>
              <a:t>LAr</a:t>
            </a:r>
            <a:r>
              <a:rPr lang="en-US" dirty="0" smtClean="0"/>
              <a:t> calorimeter: high rate in forward region</a:t>
            </a:r>
          </a:p>
          <a:p>
            <a:pPr lvl="2"/>
            <a:r>
              <a:rPr lang="en-US" dirty="0" smtClean="0"/>
              <a:t>Placing a warm calorimeter in front of FCAL. Cu absorber and diamond sensors on ceramic</a:t>
            </a:r>
          </a:p>
          <a:p>
            <a:pPr lvl="1"/>
            <a:r>
              <a:rPr lang="en-US" dirty="0" smtClean="0"/>
              <a:t>L1&amp;L2 trigger upgrade</a:t>
            </a:r>
          </a:p>
          <a:p>
            <a:pPr lvl="2"/>
            <a:r>
              <a:rPr lang="en-US" dirty="0"/>
              <a:t>T</a:t>
            </a:r>
            <a:r>
              <a:rPr lang="en-US" dirty="0" smtClean="0"/>
              <a:t>opological trigger for L1</a:t>
            </a:r>
          </a:p>
          <a:p>
            <a:pPr lvl="2"/>
            <a:r>
              <a:rPr lang="en-US" dirty="0" smtClean="0"/>
              <a:t>Fast track finding and fitting at L2</a:t>
            </a:r>
          </a:p>
          <a:p>
            <a:r>
              <a:rPr lang="en-US" dirty="0" smtClean="0"/>
              <a:t>Phase2 – 2022 – 5x design luminosity</a:t>
            </a:r>
          </a:p>
          <a:p>
            <a:pPr lvl="1"/>
            <a:r>
              <a:rPr lang="en-US" dirty="0" smtClean="0"/>
              <a:t>Magnets, </a:t>
            </a:r>
            <a:r>
              <a:rPr lang="en-US" dirty="0" err="1" smtClean="0"/>
              <a:t>muon</a:t>
            </a:r>
            <a:r>
              <a:rPr lang="en-US" dirty="0" smtClean="0"/>
              <a:t>, calorimeters mostly OK</a:t>
            </a:r>
          </a:p>
          <a:p>
            <a:pPr lvl="1"/>
            <a:r>
              <a:rPr lang="en-US" dirty="0" smtClean="0"/>
              <a:t>Changes</a:t>
            </a:r>
          </a:p>
          <a:p>
            <a:pPr lvl="2"/>
            <a:r>
              <a:rPr lang="en-US" dirty="0" smtClean="0"/>
              <a:t>Trigger and DAQ</a:t>
            </a:r>
          </a:p>
          <a:p>
            <a:pPr lvl="2"/>
            <a:r>
              <a:rPr lang="en-US" dirty="0" smtClean="0"/>
              <a:t>Some </a:t>
            </a:r>
            <a:r>
              <a:rPr lang="en-US" dirty="0" err="1" smtClean="0"/>
              <a:t>Muon</a:t>
            </a:r>
            <a:r>
              <a:rPr lang="en-US" dirty="0" smtClean="0"/>
              <a:t> chambers for high </a:t>
            </a:r>
            <a:r>
              <a:rPr lang="en-US" dirty="0" err="1" smtClean="0"/>
              <a:t>bkg</a:t>
            </a:r>
            <a:r>
              <a:rPr lang="en-US" dirty="0" smtClean="0"/>
              <a:t> rate</a:t>
            </a:r>
          </a:p>
          <a:p>
            <a:pPr lvl="2"/>
            <a:r>
              <a:rPr lang="en-US" dirty="0" smtClean="0"/>
              <a:t>Possible </a:t>
            </a:r>
            <a:r>
              <a:rPr lang="en-US" dirty="0" err="1" smtClean="0"/>
              <a:t>endcap</a:t>
            </a:r>
            <a:r>
              <a:rPr lang="en-US" dirty="0" smtClean="0"/>
              <a:t> and forward calorimeters</a:t>
            </a:r>
          </a:p>
          <a:p>
            <a:pPr lvl="2"/>
            <a:r>
              <a:rPr lang="en-US" dirty="0" smtClean="0"/>
              <a:t>New calorimeter readout for trigger upgrade</a:t>
            </a:r>
          </a:p>
          <a:p>
            <a:pPr lvl="2"/>
            <a:r>
              <a:rPr lang="en-US" dirty="0" smtClean="0"/>
              <a:t>New Inner Detector</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63</a:t>
            </a:fld>
            <a:endParaRPr lang="en-US"/>
          </a:p>
        </p:txBody>
      </p:sp>
    </p:spTree>
    <p:extLst>
      <p:ext uri="{BB962C8B-B14F-4D97-AF65-F5344CB8AC3E}">
        <p14:creationId xmlns:p14="http://schemas.microsoft.com/office/powerpoint/2010/main" val="3927779261"/>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upgrades</a:t>
            </a:r>
            <a:endParaRPr lang="en-US" dirty="0"/>
          </a:p>
        </p:txBody>
      </p:sp>
      <p:sp>
        <p:nvSpPr>
          <p:cNvPr id="3" name="Content Placeholder 2"/>
          <p:cNvSpPr>
            <a:spLocks noGrp="1"/>
          </p:cNvSpPr>
          <p:nvPr>
            <p:ph idx="1"/>
          </p:nvPr>
        </p:nvSpPr>
        <p:spPr/>
        <p:txBody>
          <a:bodyPr>
            <a:normAutofit lnSpcReduction="10000"/>
          </a:bodyPr>
          <a:lstStyle/>
          <a:p>
            <a:r>
              <a:rPr lang="en-US" dirty="0"/>
              <a:t>Phase1 – 2017/18 – </a:t>
            </a:r>
            <a:r>
              <a:rPr lang="en-US" dirty="0" smtClean="0"/>
              <a:t>2x </a:t>
            </a:r>
            <a:r>
              <a:rPr lang="en-US" dirty="0"/>
              <a:t>design </a:t>
            </a:r>
            <a:r>
              <a:rPr lang="en-US" dirty="0" smtClean="0"/>
              <a:t>Luminosity</a:t>
            </a:r>
          </a:p>
          <a:p>
            <a:pPr lvl="1"/>
            <a:r>
              <a:rPr lang="en-US" dirty="0" smtClean="0"/>
              <a:t>New 4-layers Pixel: limitations at 2E34 cm</a:t>
            </a:r>
            <a:r>
              <a:rPr lang="en-US" baseline="30000" dirty="0" smtClean="0"/>
              <a:t>-2</a:t>
            </a:r>
            <a:r>
              <a:rPr lang="en-US" dirty="0" smtClean="0"/>
              <a:t> s</a:t>
            </a:r>
            <a:r>
              <a:rPr lang="en-US" baseline="30000" dirty="0" smtClean="0"/>
              <a:t>-1</a:t>
            </a:r>
            <a:r>
              <a:rPr lang="en-US" dirty="0" smtClean="0"/>
              <a:t>, inner regions need replacement after 350 fb</a:t>
            </a:r>
            <a:r>
              <a:rPr lang="en-US" baseline="30000" dirty="0" smtClean="0"/>
              <a:t>-1</a:t>
            </a:r>
            <a:r>
              <a:rPr lang="en-US" dirty="0" smtClean="0"/>
              <a:t>. Material reduction</a:t>
            </a:r>
          </a:p>
          <a:p>
            <a:pPr lvl="1"/>
            <a:r>
              <a:rPr lang="en-US" dirty="0" smtClean="0"/>
              <a:t>Trigger upgrade: regional calorimeter trigger, </a:t>
            </a:r>
            <a:r>
              <a:rPr lang="en-US" dirty="0" err="1" smtClean="0">
                <a:latin typeface="Symbol" charset="2"/>
                <a:cs typeface="Symbol" charset="2"/>
              </a:rPr>
              <a:t>m</a:t>
            </a:r>
            <a:r>
              <a:rPr lang="en-US" dirty="0" err="1" smtClean="0"/>
              <a:t>TCA</a:t>
            </a:r>
            <a:r>
              <a:rPr lang="en-US" dirty="0" smtClean="0"/>
              <a:t>-based infrastructure for higher BW, faster FPGA and additional channels for </a:t>
            </a:r>
            <a:r>
              <a:rPr lang="en-US" dirty="0" err="1" smtClean="0"/>
              <a:t>muon</a:t>
            </a:r>
            <a:r>
              <a:rPr lang="en-US" dirty="0" smtClean="0"/>
              <a:t> trigger</a:t>
            </a:r>
          </a:p>
          <a:p>
            <a:pPr lvl="1"/>
            <a:r>
              <a:rPr lang="en-US" dirty="0" smtClean="0"/>
              <a:t>DAQ to </a:t>
            </a:r>
            <a:r>
              <a:rPr lang="en-US" dirty="0" err="1" smtClean="0"/>
              <a:t>adress</a:t>
            </a:r>
            <a:r>
              <a:rPr lang="en-US" dirty="0" smtClean="0"/>
              <a:t> larger data size and readout channels</a:t>
            </a:r>
          </a:p>
          <a:p>
            <a:pPr lvl="1"/>
            <a:r>
              <a:rPr lang="en-US" dirty="0" smtClean="0"/>
              <a:t>Beam Instrumentation and luminosity monitoring</a:t>
            </a:r>
          </a:p>
          <a:p>
            <a:pPr lvl="1"/>
            <a:r>
              <a:rPr lang="en-US" dirty="0" smtClean="0"/>
              <a:t>Common infrastructure: beam pipe, safety systems, shielding</a:t>
            </a:r>
            <a:endParaRPr lang="en-US" dirty="0"/>
          </a:p>
          <a:p>
            <a:r>
              <a:rPr lang="en-US" dirty="0" smtClean="0"/>
              <a:t>Phase2 </a:t>
            </a:r>
            <a:r>
              <a:rPr lang="en-US" dirty="0"/>
              <a:t>– 2022 – </a:t>
            </a:r>
            <a:r>
              <a:rPr lang="en-US" dirty="0" smtClean="0"/>
              <a:t>5x design luminosity</a:t>
            </a:r>
          </a:p>
          <a:p>
            <a:pPr lvl="1"/>
            <a:r>
              <a:rPr lang="en-US" dirty="0" smtClean="0"/>
              <a:t>Building on Phase1 upgrade work</a:t>
            </a:r>
          </a:p>
          <a:p>
            <a:pPr lvl="1"/>
            <a:r>
              <a:rPr lang="en-US" dirty="0" smtClean="0"/>
              <a:t>Replacement of the Inner Detector</a:t>
            </a:r>
          </a:p>
          <a:p>
            <a:pPr lvl="2"/>
            <a:r>
              <a:rPr lang="en-US" dirty="0" smtClean="0"/>
              <a:t>R&amp;D on sensors, CO</a:t>
            </a:r>
            <a:r>
              <a:rPr lang="en-US" baseline="-25000" dirty="0" smtClean="0"/>
              <a:t>2</a:t>
            </a:r>
            <a:r>
              <a:rPr lang="en-US" dirty="0" smtClean="0"/>
              <a:t> cooling, power distribution, trigger functionality</a:t>
            </a:r>
          </a:p>
          <a:p>
            <a:pPr lvl="1"/>
            <a:r>
              <a:rPr lang="en-US" dirty="0" smtClean="0"/>
              <a:t>Work on </a:t>
            </a:r>
            <a:r>
              <a:rPr lang="en-US" dirty="0" err="1" smtClean="0"/>
              <a:t>Muon</a:t>
            </a:r>
            <a:r>
              <a:rPr lang="en-US" dirty="0" smtClean="0"/>
              <a:t> system: replacement of ASICs with FPGA for CSCs, new chambers to extend RPC </a:t>
            </a:r>
            <a:r>
              <a:rPr lang="en-US" dirty="0" smtClean="0">
                <a:latin typeface="Symbol" charset="2"/>
                <a:cs typeface="Symbol" charset="2"/>
              </a:rPr>
              <a:t>h</a:t>
            </a:r>
            <a:r>
              <a:rPr lang="en-US" dirty="0" smtClean="0"/>
              <a:t> range (R&amp;D on GEMs)</a:t>
            </a:r>
          </a:p>
          <a:p>
            <a:pPr lvl="1"/>
            <a:r>
              <a:rPr lang="en-US" dirty="0" smtClean="0"/>
              <a:t>Calorimeter readout: replace HPD with </a:t>
            </a:r>
            <a:r>
              <a:rPr lang="en-US" dirty="0" err="1" smtClean="0"/>
              <a:t>SiPM</a:t>
            </a:r>
            <a:r>
              <a:rPr lang="en-US" dirty="0" smtClean="0"/>
              <a:t>, more rad-hard PMTs and with MAPMTs (thinner window); depth segmentation in HB/HE</a:t>
            </a:r>
          </a:p>
          <a:p>
            <a:pPr lvl="1"/>
            <a:r>
              <a:rPr lang="en-US" dirty="0" smtClean="0"/>
              <a:t>Trigger electronics upgrades: 2x latency, L1 tracking integration</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64</a:t>
            </a:fld>
            <a:endParaRPr lang="en-US"/>
          </a:p>
        </p:txBody>
      </p:sp>
    </p:spTree>
    <p:extLst>
      <p:ext uri="{BB962C8B-B14F-4D97-AF65-F5344CB8AC3E}">
        <p14:creationId xmlns:p14="http://schemas.microsoft.com/office/powerpoint/2010/main" val="1050728365"/>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upgrades</a:t>
            </a:r>
            <a:endParaRPr lang="en-US" dirty="0"/>
          </a:p>
        </p:txBody>
      </p:sp>
      <p:sp>
        <p:nvSpPr>
          <p:cNvPr id="3" name="Content Placeholder 2"/>
          <p:cNvSpPr>
            <a:spLocks noGrp="1"/>
          </p:cNvSpPr>
          <p:nvPr>
            <p:ph idx="1"/>
          </p:nvPr>
        </p:nvSpPr>
        <p:spPr/>
        <p:txBody>
          <a:bodyPr>
            <a:normAutofit/>
          </a:bodyPr>
          <a:lstStyle/>
          <a:p>
            <a:r>
              <a:rPr lang="en-US" dirty="0" smtClean="0"/>
              <a:t>Motivations</a:t>
            </a:r>
          </a:p>
          <a:p>
            <a:pPr lvl="1"/>
            <a:r>
              <a:rPr lang="en-US" dirty="0" smtClean="0"/>
              <a:t>Open physics issues not addressed by current setup: increase of coverage and measurement capabilities</a:t>
            </a:r>
          </a:p>
          <a:p>
            <a:pPr lvl="2"/>
            <a:r>
              <a:rPr lang="en-US" dirty="0" smtClean="0"/>
              <a:t>Heavy </a:t>
            </a:r>
            <a:r>
              <a:rPr lang="en-US" dirty="0" err="1" smtClean="0"/>
              <a:t>flavour</a:t>
            </a:r>
            <a:r>
              <a:rPr lang="en-US" dirty="0" smtClean="0"/>
              <a:t> production, </a:t>
            </a:r>
            <a:r>
              <a:rPr lang="en-US" dirty="0" err="1" smtClean="0"/>
              <a:t>hadronization</a:t>
            </a:r>
            <a:r>
              <a:rPr lang="en-US" dirty="0" smtClean="0"/>
              <a:t>, p and nuclei small-x, large range rapidity correlations</a:t>
            </a:r>
            <a:endParaRPr lang="en-US" dirty="0"/>
          </a:p>
          <a:p>
            <a:r>
              <a:rPr lang="en-US" dirty="0" smtClean="0"/>
              <a:t>Inner Tracking System and </a:t>
            </a:r>
            <a:r>
              <a:rPr lang="en-US" dirty="0" err="1" smtClean="0"/>
              <a:t>Muon</a:t>
            </a:r>
            <a:r>
              <a:rPr lang="en-US" dirty="0" smtClean="0"/>
              <a:t> Forward Tracker</a:t>
            </a:r>
          </a:p>
          <a:p>
            <a:pPr lvl="1"/>
            <a:r>
              <a:rPr lang="en-US" dirty="0" smtClean="0"/>
              <a:t>Heavy </a:t>
            </a:r>
            <a:r>
              <a:rPr lang="en-US" dirty="0" err="1" smtClean="0"/>
              <a:t>flavour</a:t>
            </a:r>
            <a:r>
              <a:rPr lang="en-US" dirty="0" smtClean="0"/>
              <a:t> baryons, charm coverage at low </a:t>
            </a:r>
            <a:r>
              <a:rPr lang="en-US" dirty="0" err="1" smtClean="0"/>
              <a:t>p</a:t>
            </a:r>
            <a:r>
              <a:rPr lang="en-US" baseline="-25000" dirty="0" err="1" smtClean="0"/>
              <a:t>T</a:t>
            </a:r>
            <a:r>
              <a:rPr lang="en-US" dirty="0" smtClean="0"/>
              <a:t>, b-tagging for </a:t>
            </a:r>
            <a:r>
              <a:rPr lang="en-US" dirty="0" err="1" smtClean="0"/>
              <a:t>muons</a:t>
            </a:r>
            <a:r>
              <a:rPr lang="en-US" dirty="0" smtClean="0"/>
              <a:t>, measurements of exclusive B-decays</a:t>
            </a:r>
            <a:endParaRPr lang="en-US" dirty="0"/>
          </a:p>
          <a:p>
            <a:pPr lvl="1"/>
            <a:r>
              <a:rPr lang="en-US" dirty="0" smtClean="0"/>
              <a:t>Modification of beam pipe and integration of the MFT with the ITS</a:t>
            </a:r>
          </a:p>
          <a:p>
            <a:pPr lvl="1"/>
            <a:r>
              <a:rPr lang="en-US" dirty="0" smtClean="0"/>
              <a:t>Technology change proposal for MFT: monolithic pixels</a:t>
            </a:r>
          </a:p>
          <a:p>
            <a:pPr lvl="1"/>
            <a:r>
              <a:rPr lang="en-US" dirty="0" smtClean="0"/>
              <a:t>Reduction of beam pipe diameter and innermost layer at 20-22 mm</a:t>
            </a:r>
          </a:p>
          <a:p>
            <a:pPr lvl="1"/>
            <a:r>
              <a:rPr lang="en-US" dirty="0" smtClean="0"/>
              <a:t>Reduction of material budget and pixel size (20-30 </a:t>
            </a:r>
            <a:r>
              <a:rPr lang="en-US" dirty="0" smtClean="0">
                <a:latin typeface="Symbol" charset="2"/>
                <a:cs typeface="Symbol" charset="2"/>
              </a:rPr>
              <a:t>m</a:t>
            </a:r>
            <a:r>
              <a:rPr lang="en-US" dirty="0" smtClean="0"/>
              <a:t>m in </a:t>
            </a:r>
            <a:r>
              <a:rPr lang="en-US" dirty="0" err="1" smtClean="0"/>
              <a:t>r</a:t>
            </a:r>
            <a:r>
              <a:rPr lang="en-US" dirty="0" err="1" smtClean="0">
                <a:latin typeface="Symbol" charset="2"/>
                <a:cs typeface="Symbol" charset="2"/>
              </a:rPr>
              <a:t>f</a:t>
            </a:r>
            <a:r>
              <a:rPr lang="en-US" dirty="0" smtClean="0"/>
              <a:t>, possibly in z)</a:t>
            </a:r>
          </a:p>
          <a:p>
            <a:pPr lvl="1"/>
            <a:r>
              <a:rPr lang="en-US" dirty="0" smtClean="0"/>
              <a:t>3 pixel layers followed by 3-4 strip layers</a:t>
            </a:r>
          </a:p>
          <a:p>
            <a:pPr lvl="1"/>
            <a:r>
              <a:rPr lang="en-US" dirty="0" smtClean="0"/>
              <a:t>Trigger capabilities (L2 ~ 100 </a:t>
            </a:r>
            <a:r>
              <a:rPr lang="en-US" dirty="0" err="1" smtClean="0">
                <a:latin typeface="Symbol" charset="2"/>
                <a:cs typeface="Symbol" charset="2"/>
              </a:rPr>
              <a:t>m</a:t>
            </a:r>
            <a:r>
              <a:rPr lang="en-US" dirty="0" err="1" smtClean="0"/>
              <a:t>s</a:t>
            </a:r>
            <a:r>
              <a:rPr lang="en-US" dirty="0" smtClean="0"/>
              <a:t>): topological trigger, fast-OR and fast-SUM at L0/L1 (1.2 </a:t>
            </a:r>
            <a:r>
              <a:rPr lang="en-US" dirty="0" err="1" smtClean="0">
                <a:latin typeface="Symbol" charset="2"/>
                <a:cs typeface="Symbol" charset="2"/>
              </a:rPr>
              <a:t>m</a:t>
            </a:r>
            <a:r>
              <a:rPr lang="en-US" dirty="0" err="1" smtClean="0"/>
              <a:t>s</a:t>
            </a:r>
            <a:r>
              <a:rPr lang="en-US" dirty="0" smtClean="0"/>
              <a:t>/7.7 </a:t>
            </a:r>
            <a:r>
              <a:rPr lang="en-US" dirty="0" err="1" smtClean="0">
                <a:latin typeface="Symbol" charset="2"/>
                <a:cs typeface="Symbol" charset="2"/>
              </a:rPr>
              <a:t>m</a:t>
            </a:r>
            <a:r>
              <a:rPr lang="en-US" dirty="0" err="1" smtClean="0"/>
              <a:t>s</a:t>
            </a:r>
            <a:r>
              <a:rPr lang="en-US" dirty="0" smtClean="0"/>
              <a:t>)</a:t>
            </a:r>
          </a:p>
          <a:p>
            <a:pPr lvl="1"/>
            <a:r>
              <a:rPr lang="en-US" dirty="0" smtClean="0"/>
              <a:t>Increased acceptance (|</a:t>
            </a:r>
            <a:r>
              <a:rPr lang="en-US" dirty="0" smtClean="0">
                <a:latin typeface="Symbol" charset="2"/>
                <a:cs typeface="Symbol" charset="2"/>
              </a:rPr>
              <a:t>h</a:t>
            </a:r>
            <a:r>
              <a:rPr lang="en-US" dirty="0" smtClean="0"/>
              <a:t>| &gt; 0.9)</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65</a:t>
            </a:fld>
            <a:endParaRPr lang="en-US"/>
          </a:p>
        </p:txBody>
      </p:sp>
    </p:spTree>
    <p:extLst>
      <p:ext uri="{BB962C8B-B14F-4D97-AF65-F5344CB8AC3E}">
        <p14:creationId xmlns:p14="http://schemas.microsoft.com/office/powerpoint/2010/main" val="907464482"/>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ALICE upgrades</a:t>
            </a:r>
            <a:endParaRPr lang="en-US" dirty="0"/>
          </a:p>
        </p:txBody>
      </p:sp>
      <p:sp>
        <p:nvSpPr>
          <p:cNvPr id="3" name="Content Placeholder 2"/>
          <p:cNvSpPr>
            <a:spLocks noGrp="1"/>
          </p:cNvSpPr>
          <p:nvPr>
            <p:ph idx="1"/>
          </p:nvPr>
        </p:nvSpPr>
        <p:spPr/>
        <p:txBody>
          <a:bodyPr>
            <a:normAutofit/>
          </a:bodyPr>
          <a:lstStyle/>
          <a:p>
            <a:r>
              <a:rPr lang="en-US" dirty="0" smtClean="0"/>
              <a:t>Forward </a:t>
            </a:r>
            <a:r>
              <a:rPr lang="en-US" dirty="0" err="1" smtClean="0"/>
              <a:t>e.m</a:t>
            </a:r>
            <a:r>
              <a:rPr lang="en-US" dirty="0" smtClean="0"/>
              <a:t>. calorimeter (FOCAL)</a:t>
            </a:r>
          </a:p>
          <a:p>
            <a:pPr lvl="1"/>
            <a:r>
              <a:rPr lang="en-US" dirty="0" smtClean="0"/>
              <a:t>Low-x in </a:t>
            </a:r>
            <a:r>
              <a:rPr lang="en-US" dirty="0" err="1" smtClean="0"/>
              <a:t>pA</a:t>
            </a:r>
            <a:r>
              <a:rPr lang="en-US" dirty="0" smtClean="0"/>
              <a:t>, AA, photon/pion discrimination</a:t>
            </a:r>
          </a:p>
          <a:p>
            <a:pPr lvl="1"/>
            <a:r>
              <a:rPr lang="en-US" dirty="0" smtClean="0"/>
              <a:t>Large rapidity coverage (2.5 &lt; </a:t>
            </a:r>
            <a:r>
              <a:rPr lang="en-US" dirty="0" smtClean="0">
                <a:latin typeface="Symbol" charset="2"/>
                <a:cs typeface="Symbol" charset="2"/>
              </a:rPr>
              <a:t>h</a:t>
            </a:r>
            <a:r>
              <a:rPr lang="en-US" dirty="0" smtClean="0"/>
              <a:t> &lt; 4.5)</a:t>
            </a:r>
          </a:p>
          <a:p>
            <a:pPr lvl="1"/>
            <a:r>
              <a:rPr lang="en-US" dirty="0" smtClean="0">
                <a:latin typeface="Symbol" charset="2"/>
                <a:cs typeface="Symbol" charset="2"/>
              </a:rPr>
              <a:t>p</a:t>
            </a:r>
            <a:r>
              <a:rPr lang="en-US" baseline="30000" dirty="0" smtClean="0"/>
              <a:t>0</a:t>
            </a:r>
            <a:r>
              <a:rPr lang="en-US" dirty="0" smtClean="0"/>
              <a:t>/</a:t>
            </a:r>
            <a:r>
              <a:rPr lang="en-US" dirty="0" smtClean="0">
                <a:latin typeface="Symbol" charset="2"/>
                <a:cs typeface="Symbol" charset="2"/>
              </a:rPr>
              <a:t>g</a:t>
            </a:r>
            <a:r>
              <a:rPr lang="en-US" dirty="0" smtClean="0"/>
              <a:t> discrimination at ~ 200 </a:t>
            </a:r>
            <a:r>
              <a:rPr lang="en-US" dirty="0" err="1" smtClean="0"/>
              <a:t>GeV</a:t>
            </a:r>
            <a:r>
              <a:rPr lang="en-US" dirty="0" smtClean="0"/>
              <a:t>/c, high granularity, at ~ 350 cm from IP</a:t>
            </a:r>
          </a:p>
          <a:p>
            <a:pPr lvl="1"/>
            <a:r>
              <a:rPr lang="en-US" dirty="0" err="1" smtClean="0"/>
              <a:t>Si+W</a:t>
            </a:r>
            <a:r>
              <a:rPr lang="en-US" dirty="0" smtClean="0"/>
              <a:t> based calorimeter, Si pads or pixels</a:t>
            </a:r>
          </a:p>
          <a:p>
            <a:r>
              <a:rPr lang="en-US" dirty="0" smtClean="0"/>
              <a:t>Particle ID upgrade (VHMPID)</a:t>
            </a:r>
          </a:p>
          <a:p>
            <a:pPr lvl="1"/>
            <a:r>
              <a:rPr lang="en-US" dirty="0" smtClean="0"/>
              <a:t>Extend </a:t>
            </a:r>
            <a:r>
              <a:rPr lang="en-US" dirty="0" err="1" smtClean="0"/>
              <a:t>p</a:t>
            </a:r>
            <a:r>
              <a:rPr lang="en-US" baseline="-25000" dirty="0" err="1" smtClean="0"/>
              <a:t>T</a:t>
            </a:r>
            <a:r>
              <a:rPr lang="en-US" dirty="0" smtClean="0"/>
              <a:t> range to O(20) </a:t>
            </a:r>
            <a:r>
              <a:rPr lang="en-US" dirty="0" err="1" smtClean="0"/>
              <a:t>GeV</a:t>
            </a:r>
            <a:r>
              <a:rPr lang="en-US" dirty="0" smtClean="0"/>
              <a:t>/c</a:t>
            </a:r>
          </a:p>
          <a:p>
            <a:pPr lvl="1"/>
            <a:r>
              <a:rPr lang="en-US" dirty="0" smtClean="0"/>
              <a:t>Focusing RICH with spherical or parabolic mirror; C</a:t>
            </a:r>
            <a:r>
              <a:rPr lang="en-US" baseline="-25000" dirty="0" smtClean="0"/>
              <a:t>4</a:t>
            </a:r>
            <a:r>
              <a:rPr lang="en-US" dirty="0" smtClean="0"/>
              <a:t>F</a:t>
            </a:r>
            <a:r>
              <a:rPr lang="en-US" baseline="-25000" dirty="0" smtClean="0"/>
              <a:t>10</a:t>
            </a:r>
            <a:r>
              <a:rPr lang="en-US" dirty="0" smtClean="0"/>
              <a:t> radiator; photon detector MWPC with CH</a:t>
            </a:r>
            <a:r>
              <a:rPr lang="en-US" baseline="-25000" dirty="0" smtClean="0"/>
              <a:t>4</a:t>
            </a:r>
            <a:r>
              <a:rPr lang="en-US" dirty="0" smtClean="0"/>
              <a:t> using </a:t>
            </a:r>
            <a:r>
              <a:rPr lang="en-US" dirty="0" err="1" smtClean="0"/>
              <a:t>CsI</a:t>
            </a:r>
            <a:r>
              <a:rPr lang="en-US" dirty="0" smtClean="0"/>
              <a:t> photocathode or thick GEM and </a:t>
            </a:r>
            <a:r>
              <a:rPr lang="en-US" dirty="0" err="1" smtClean="0"/>
              <a:t>CsI</a:t>
            </a:r>
            <a:r>
              <a:rPr lang="en-US" dirty="0" smtClean="0"/>
              <a:t> coating; same readout as HMPID</a:t>
            </a:r>
          </a:p>
          <a:p>
            <a:r>
              <a:rPr lang="en-US" dirty="0" smtClean="0"/>
              <a:t>TPC readout upgrade</a:t>
            </a:r>
          </a:p>
          <a:p>
            <a:pPr lvl="1"/>
            <a:r>
              <a:rPr lang="en-US" dirty="0" smtClean="0"/>
              <a:t>Faster gas, increased readout speed: increased rate capabilities</a:t>
            </a:r>
          </a:p>
          <a:p>
            <a:r>
              <a:rPr lang="en-US" dirty="0" smtClean="0"/>
              <a:t>DAQ and HLT upgrades</a:t>
            </a:r>
          </a:p>
          <a:p>
            <a:pPr lvl="1"/>
            <a:r>
              <a:rPr lang="en-US" dirty="0" smtClean="0"/>
              <a:t>More sophisticated and selective triggers</a:t>
            </a:r>
          </a:p>
          <a:p>
            <a:pPr lvl="1"/>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66</a:t>
            </a:fld>
            <a:endParaRPr lang="en-US"/>
          </a:p>
        </p:txBody>
      </p:sp>
    </p:spTree>
    <p:extLst>
      <p:ext uri="{BB962C8B-B14F-4D97-AF65-F5344CB8AC3E}">
        <p14:creationId xmlns:p14="http://schemas.microsoft.com/office/powerpoint/2010/main" val="2858252193"/>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LHCb</a:t>
            </a:r>
            <a:r>
              <a:rPr lang="en-US" dirty="0" smtClean="0"/>
              <a:t> </a:t>
            </a:r>
            <a:r>
              <a:rPr lang="en-US" smtClean="0"/>
              <a:t>upgrades in ~ 2018</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Goal for the first phase s to reach 5 fb</a:t>
            </a:r>
            <a:r>
              <a:rPr lang="en-US" baseline="30000" dirty="0" smtClean="0"/>
              <a:t>-1</a:t>
            </a:r>
            <a:r>
              <a:rPr lang="en-US" dirty="0" smtClean="0"/>
              <a:t> before the 2</a:t>
            </a:r>
            <a:r>
              <a:rPr lang="en-US" baseline="30000" dirty="0" smtClean="0"/>
              <a:t>nd</a:t>
            </a:r>
            <a:r>
              <a:rPr lang="en-US" dirty="0" smtClean="0"/>
              <a:t> LHC shutdown</a:t>
            </a:r>
          </a:p>
          <a:p>
            <a:r>
              <a:rPr lang="en-US" dirty="0" smtClean="0"/>
              <a:t>Need of increasing L0 efficiency at increasing luminosity</a:t>
            </a:r>
          </a:p>
          <a:p>
            <a:pPr lvl="1"/>
            <a:r>
              <a:rPr lang="en-US" dirty="0" smtClean="0"/>
              <a:t>40 MHz DAQ readout rate and fully software trigger</a:t>
            </a:r>
          </a:p>
          <a:p>
            <a:r>
              <a:rPr lang="en-US" dirty="0" smtClean="0"/>
              <a:t>Rebuild of all silicon detectors (now 1 MHz readout)</a:t>
            </a:r>
          </a:p>
          <a:p>
            <a:pPr lvl="1"/>
            <a:r>
              <a:rPr lang="en-US" dirty="0" smtClean="0"/>
              <a:t>New VELOPIX (Diamond 55 </a:t>
            </a:r>
            <a:r>
              <a:rPr lang="en-US" dirty="0" smtClean="0">
                <a:latin typeface="Symbol" charset="2"/>
                <a:cs typeface="Symbol" charset="2"/>
              </a:rPr>
              <a:t>m</a:t>
            </a:r>
            <a:r>
              <a:rPr lang="en-US" dirty="0" smtClean="0"/>
              <a:t>m square pixels, </a:t>
            </a:r>
            <a:r>
              <a:rPr lang="en-US" dirty="0" err="1" smtClean="0"/>
              <a:t>TimePIix</a:t>
            </a:r>
            <a:r>
              <a:rPr lang="en-US" dirty="0" smtClean="0"/>
              <a:t> FE)</a:t>
            </a:r>
          </a:p>
          <a:p>
            <a:pPr lvl="1"/>
            <a:r>
              <a:rPr lang="en-US" dirty="0" smtClean="0"/>
              <a:t>Strip detector with 30 </a:t>
            </a:r>
            <a:r>
              <a:rPr lang="en-US" dirty="0" smtClean="0">
                <a:latin typeface="Symbol" charset="2"/>
                <a:cs typeface="Symbol" charset="2"/>
              </a:rPr>
              <a:t>m</a:t>
            </a:r>
            <a:r>
              <a:rPr lang="en-US" dirty="0" smtClean="0"/>
              <a:t>m pitch</a:t>
            </a:r>
          </a:p>
          <a:p>
            <a:pPr lvl="1"/>
            <a:r>
              <a:rPr lang="en-US" dirty="0" smtClean="0"/>
              <a:t>OT straws ok, replace IT and TT Si-strip with Si-strip and new FE at 40 MHz or 250 </a:t>
            </a:r>
            <a:r>
              <a:rPr lang="en-US" dirty="0" smtClean="0">
                <a:latin typeface="Symbol" charset="2"/>
                <a:cs typeface="Symbol" charset="2"/>
              </a:rPr>
              <a:t>m</a:t>
            </a:r>
            <a:r>
              <a:rPr lang="en-US" dirty="0" smtClean="0"/>
              <a:t>m </a:t>
            </a:r>
            <a:r>
              <a:rPr lang="en-US" dirty="0" err="1" smtClean="0"/>
              <a:t>SciFi</a:t>
            </a:r>
            <a:r>
              <a:rPr lang="en-US" dirty="0" smtClean="0"/>
              <a:t> tracker with far </a:t>
            </a:r>
            <a:r>
              <a:rPr lang="en-US" dirty="0" err="1" smtClean="0"/>
              <a:t>SiPMT</a:t>
            </a:r>
            <a:endParaRPr lang="en-US" dirty="0" smtClean="0"/>
          </a:p>
          <a:p>
            <a:r>
              <a:rPr lang="en-US" dirty="0" smtClean="0"/>
              <a:t>May be remove too occupied detectors</a:t>
            </a:r>
          </a:p>
          <a:p>
            <a:pPr lvl="1"/>
            <a:r>
              <a:rPr lang="en-US" dirty="0" smtClean="0"/>
              <a:t>RICH1-aerogel, M1, SPD and PS</a:t>
            </a:r>
          </a:p>
          <a:p>
            <a:r>
              <a:rPr lang="en-US" dirty="0" smtClean="0"/>
              <a:t>Improve PID at low momenta</a:t>
            </a:r>
          </a:p>
          <a:p>
            <a:pPr lvl="1"/>
            <a:r>
              <a:rPr lang="en-US" dirty="0" smtClean="0"/>
              <a:t>Replace HPD with MAPMTs for readout and 40 MHz ASICs</a:t>
            </a:r>
          </a:p>
          <a:p>
            <a:pPr lvl="1"/>
            <a:r>
              <a:rPr lang="en-US" dirty="0" smtClean="0"/>
              <a:t>TORCH: TOF based on 1 cm quartz plate for PID of p &lt; 10 </a:t>
            </a:r>
            <a:r>
              <a:rPr lang="en-US" dirty="0" err="1" smtClean="0"/>
              <a:t>GeV</a:t>
            </a:r>
            <a:r>
              <a:rPr lang="en-US" dirty="0" smtClean="0"/>
              <a:t> hadrons </a:t>
            </a:r>
            <a:r>
              <a:rPr lang="en-US" dirty="0" err="1" smtClean="0"/>
              <a:t>cmbined</a:t>
            </a:r>
            <a:r>
              <a:rPr lang="en-US" dirty="0" smtClean="0"/>
              <a:t> with DIRC technology</a:t>
            </a:r>
          </a:p>
          <a:p>
            <a:r>
              <a:rPr lang="en-US" dirty="0" smtClean="0"/>
              <a:t>Calorimeters: replace FE</a:t>
            </a:r>
          </a:p>
          <a:p>
            <a:r>
              <a:rPr lang="en-US" dirty="0" err="1" smtClean="0"/>
              <a:t>Muons</a:t>
            </a:r>
            <a:r>
              <a:rPr lang="en-US" dirty="0" smtClean="0"/>
              <a:t> already at 40 MHz, remove M1, place for TORCH</a:t>
            </a:r>
          </a:p>
          <a:p>
            <a:pPr lvl="1"/>
            <a:r>
              <a:rPr lang="en-US" dirty="0" smtClean="0"/>
              <a:t>Investigations on MWPC ageing and rate limitations</a:t>
            </a:r>
          </a:p>
          <a:p>
            <a:r>
              <a:rPr lang="en-US" dirty="0" smtClean="0"/>
              <a:t>In this way expand the physics program:</a:t>
            </a:r>
          </a:p>
          <a:p>
            <a:pPr lvl="1"/>
            <a:r>
              <a:rPr lang="en-US" dirty="0" smtClean="0"/>
              <a:t>Lepton </a:t>
            </a:r>
            <a:r>
              <a:rPr lang="en-US" dirty="0" err="1" smtClean="0"/>
              <a:t>flavour</a:t>
            </a:r>
            <a:r>
              <a:rPr lang="en-US" dirty="0" smtClean="0"/>
              <a:t> physics</a:t>
            </a:r>
          </a:p>
          <a:p>
            <a:pPr lvl="1"/>
            <a:r>
              <a:rPr lang="en-US" dirty="0" smtClean="0"/>
              <a:t>Electroweak physics</a:t>
            </a:r>
          </a:p>
          <a:p>
            <a:pPr lvl="1"/>
            <a:r>
              <a:rPr lang="en-US" dirty="0" smtClean="0"/>
              <a:t>Exotic searches</a:t>
            </a:r>
            <a:endParaRPr lang="en-US" dirty="0"/>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67</a:t>
            </a:fld>
            <a:endParaRPr lang="en-US"/>
          </a:p>
        </p:txBody>
      </p:sp>
    </p:spTree>
    <p:extLst>
      <p:ext uri="{BB962C8B-B14F-4D97-AF65-F5344CB8AC3E}">
        <p14:creationId xmlns:p14="http://schemas.microsoft.com/office/powerpoint/2010/main" val="1394738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Vertex: High luminosity, high multiplicity</a:t>
            </a:r>
            <a:endParaRPr lang="en-US" sz="2800" dirty="0"/>
          </a:p>
        </p:txBody>
      </p:sp>
      <p:sp>
        <p:nvSpPr>
          <p:cNvPr id="3" name="Content Placeholder 2"/>
          <p:cNvSpPr>
            <a:spLocks noGrp="1"/>
          </p:cNvSpPr>
          <p:nvPr>
            <p:ph idx="1"/>
          </p:nvPr>
        </p:nvSpPr>
        <p:spPr/>
        <p:txBody>
          <a:bodyPr/>
          <a:lstStyle/>
          <a:p>
            <a:r>
              <a:rPr lang="en-US" dirty="0" smtClean="0"/>
              <a:t>The choice is natural to keep the occupancy at few % level</a:t>
            </a:r>
          </a:p>
          <a:p>
            <a:r>
              <a:rPr lang="en-US" dirty="0" smtClean="0"/>
              <a:t>The limit for deploying pixels at large radii: cost</a:t>
            </a:r>
          </a:p>
          <a:p>
            <a:r>
              <a:rPr lang="en-US" dirty="0" smtClean="0"/>
              <a:t>Granularity</a:t>
            </a:r>
          </a:p>
          <a:p>
            <a:pPr lvl="1"/>
            <a:r>
              <a:rPr lang="en-US" dirty="0" smtClean="0"/>
              <a:t>Smaller in </a:t>
            </a:r>
            <a:r>
              <a:rPr lang="en-US" dirty="0" err="1" smtClean="0"/>
              <a:t>r</a:t>
            </a:r>
            <a:r>
              <a:rPr lang="en-US" dirty="0" err="1" smtClean="0">
                <a:latin typeface="Symbol" charset="2"/>
                <a:cs typeface="Symbol" charset="2"/>
              </a:rPr>
              <a:t>f</a:t>
            </a:r>
            <a:r>
              <a:rPr lang="en-US" dirty="0" smtClean="0"/>
              <a:t>: magnetic field direction</a:t>
            </a:r>
          </a:p>
          <a:p>
            <a:pPr lvl="1"/>
            <a:r>
              <a:rPr lang="en-US" dirty="0" smtClean="0"/>
              <a:t>Larger in z in ATLAS: pattern recognition helped by outer layers</a:t>
            </a:r>
          </a:p>
          <a:p>
            <a:pPr lvl="1"/>
            <a:r>
              <a:rPr lang="en-US" dirty="0" smtClean="0"/>
              <a:t>Space requirement for electronics</a:t>
            </a:r>
          </a:p>
          <a:p>
            <a:r>
              <a:rPr lang="en-US" dirty="0" smtClean="0"/>
              <a:t>Geometry</a:t>
            </a:r>
          </a:p>
          <a:p>
            <a:pPr lvl="1"/>
            <a:r>
              <a:rPr lang="en-US" dirty="0" smtClean="0"/>
              <a:t>As close to beam pipe as possible for the central barrel region</a:t>
            </a:r>
          </a:p>
          <a:p>
            <a:pPr lvl="1"/>
            <a:r>
              <a:rPr lang="en-US" dirty="0" err="1" smtClean="0"/>
              <a:t>LHCb</a:t>
            </a:r>
            <a:r>
              <a:rPr lang="en-US" dirty="0" smtClean="0"/>
              <a:t> needs a forward geometry with stations along z for VELO</a:t>
            </a:r>
          </a:p>
          <a:p>
            <a:pPr lvl="1"/>
            <a:r>
              <a:rPr lang="en-US" dirty="0" smtClean="0"/>
              <a:t>ATLAS and CMS have disks for the forward region</a:t>
            </a:r>
          </a:p>
          <a:p>
            <a:pPr lvl="1"/>
            <a:r>
              <a:rPr lang="en-US" dirty="0" smtClean="0"/>
              <a:t>ATLAS has the outer part of the tracker, after strips, with straw-tubes</a:t>
            </a:r>
          </a:p>
          <a:p>
            <a:pPr lvl="1"/>
            <a:r>
              <a:rPr lang="en-US" dirty="0" smtClean="0"/>
              <a:t>ALICE has silicon drift detectors between pixel and strips</a:t>
            </a:r>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7</a:t>
            </a:fld>
            <a:endParaRPr lang="en-US"/>
          </a:p>
        </p:txBody>
      </p:sp>
    </p:spTree>
    <p:extLst>
      <p:ext uri="{BB962C8B-B14F-4D97-AF65-F5344CB8AC3E}">
        <p14:creationId xmlns:p14="http://schemas.microsoft.com/office/powerpoint/2010/main" val="140989570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ATLAS: Hit </a:t>
            </a:r>
            <a:r>
              <a:rPr lang="en-US" sz="2800" dirty="0"/>
              <a:t>Strips, Efficiency, Occupancy</a:t>
            </a:r>
          </a:p>
        </p:txBody>
      </p:sp>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8</a:t>
            </a:fld>
            <a:endParaRPr lang="en-US"/>
          </a:p>
        </p:txBody>
      </p:sp>
      <p:pic>
        <p:nvPicPr>
          <p:cNvPr id="7" name="Content Placeholder 13" descr="SCT_NStripPerModuleLogLog900GeV.jpg"/>
          <p:cNvPicPr>
            <a:picLocks noGrp="1" noChangeAspect="1"/>
          </p:cNvPicPr>
          <p:nvPr>
            <p:ph sz="half" idx="1"/>
          </p:nvPr>
        </p:nvPicPr>
        <p:blipFill>
          <a:blip r:embed="rId2" cstate="screen">
            <a:extLst>
              <a:ext uri="{28A0092B-C50C-407E-A947-70E740481C1C}">
                <a14:useLocalDpi xmlns:a14="http://schemas.microsoft.com/office/drawing/2010/main"/>
              </a:ext>
            </a:extLst>
          </a:blip>
          <a:srcRect l="-2334" r="-2334"/>
          <a:stretch>
            <a:fillRect/>
          </a:stretch>
        </p:blipFill>
        <p:spPr>
          <a:xfrm>
            <a:off x="152400" y="1143000"/>
            <a:ext cx="4343400" cy="2590800"/>
          </a:xfrm>
        </p:spPr>
      </p:pic>
      <p:pic>
        <p:nvPicPr>
          <p:cNvPr id="8" name="Content Placeholder 12" descr="SCTEndcapA-eff-APPROVAL2011.png"/>
          <p:cNvPicPr>
            <a:picLocks noChangeAspect="1"/>
          </p:cNvPicPr>
          <p:nvPr/>
        </p:nvPicPr>
        <p:blipFill>
          <a:blip r:embed="rId3" cstate="screen">
            <a:extLst>
              <a:ext uri="{28A0092B-C50C-407E-A947-70E740481C1C}">
                <a14:useLocalDpi xmlns:a14="http://schemas.microsoft.com/office/drawing/2010/main"/>
              </a:ext>
            </a:extLst>
          </a:blip>
          <a:srcRect l="-884" r="-884"/>
          <a:stretch>
            <a:fillRect/>
          </a:stretch>
        </p:blipFill>
        <p:spPr>
          <a:xfrm>
            <a:off x="152400" y="3810000"/>
            <a:ext cx="4343400" cy="2590800"/>
          </a:xfrm>
          <a:prstGeom prst="rect">
            <a:avLst/>
          </a:prstGeom>
        </p:spPr>
      </p:pic>
      <p:graphicFrame>
        <p:nvGraphicFramePr>
          <p:cNvPr id="9" name="Content Placeholder 11"/>
          <p:cNvGraphicFramePr>
            <a:graphicFrameLocks/>
          </p:cNvGraphicFramePr>
          <p:nvPr/>
        </p:nvGraphicFramePr>
        <p:xfrm>
          <a:off x="4572000" y="3505200"/>
          <a:ext cx="4343020" cy="2595880"/>
        </p:xfrm>
        <a:graphic>
          <a:graphicData uri="http://schemas.openxmlformats.org/drawingml/2006/table">
            <a:tbl>
              <a:tblPr firstRow="1" bandRow="1">
                <a:tableStyleId>{9D7B26C5-4107-4FEC-AEDC-1716B250A1EF}</a:tableStyleId>
              </a:tblPr>
              <a:tblGrid>
                <a:gridCol w="844684"/>
                <a:gridCol w="2452842"/>
                <a:gridCol w="1045494"/>
              </a:tblGrid>
              <a:tr h="370840">
                <a:tc>
                  <a:txBody>
                    <a:bodyPr/>
                    <a:lstStyle/>
                    <a:p>
                      <a:r>
                        <a:rPr lang="en-US" sz="1400" b="0" dirty="0" smtClean="0"/>
                        <a:t>2010</a:t>
                      </a:r>
                      <a:endParaRPr lang="en-US" sz="1400" b="0" dirty="0"/>
                    </a:p>
                  </a:txBody>
                  <a:tcPr marL="92969" marR="92969">
                    <a:solidFill>
                      <a:srgbClr val="007667">
                        <a:alpha val="50000"/>
                      </a:srgbClr>
                    </a:solidFill>
                  </a:tcPr>
                </a:tc>
                <a:tc>
                  <a:txBody>
                    <a:bodyPr/>
                    <a:lstStyle/>
                    <a:p>
                      <a:r>
                        <a:rPr lang="en-US" sz="1400" b="0" dirty="0" smtClean="0"/>
                        <a:t>Run Type</a:t>
                      </a:r>
                      <a:endParaRPr lang="en-US" sz="1400" b="0" dirty="0"/>
                    </a:p>
                  </a:txBody>
                  <a:tcPr marL="92969" marR="92969">
                    <a:solidFill>
                      <a:srgbClr val="007667">
                        <a:alpha val="50000"/>
                      </a:srgbClr>
                    </a:solidFill>
                  </a:tcPr>
                </a:tc>
                <a:tc>
                  <a:txBody>
                    <a:bodyPr/>
                    <a:lstStyle/>
                    <a:p>
                      <a:pPr algn="r"/>
                      <a:r>
                        <a:rPr lang="en-US" sz="1400" b="0" dirty="0" smtClean="0"/>
                        <a:t>Max. Occ.</a:t>
                      </a:r>
                      <a:endParaRPr lang="en-US" sz="1400" b="0" dirty="0"/>
                    </a:p>
                  </a:txBody>
                  <a:tcPr marL="92969" marR="92969">
                    <a:solidFill>
                      <a:srgbClr val="007667">
                        <a:alpha val="50000"/>
                      </a:srgbClr>
                    </a:solidFill>
                  </a:tcPr>
                </a:tc>
              </a:tr>
              <a:tr h="370840">
                <a:tc>
                  <a:txBody>
                    <a:bodyPr/>
                    <a:lstStyle/>
                    <a:p>
                      <a:r>
                        <a:rPr lang="en-US" sz="1400" dirty="0" smtClean="0"/>
                        <a:t>09. Apr</a:t>
                      </a:r>
                      <a:endParaRPr lang="en-US" sz="1400" dirty="0"/>
                    </a:p>
                  </a:txBody>
                  <a:tcPr marL="92969" marR="92969">
                    <a:solidFill>
                      <a:schemeClr val="bg1"/>
                    </a:solidFill>
                  </a:tcPr>
                </a:tc>
                <a:tc>
                  <a:txBody>
                    <a:bodyPr/>
                    <a:lstStyle/>
                    <a:p>
                      <a:r>
                        <a:rPr lang="en-US" sz="1400" dirty="0" err="1" smtClean="0"/>
                        <a:t>Cosmics</a:t>
                      </a:r>
                      <a:endParaRPr lang="en-US" sz="1400" dirty="0"/>
                    </a:p>
                  </a:txBody>
                  <a:tcPr marL="92969" marR="92969">
                    <a:solidFill>
                      <a:schemeClr val="bg1"/>
                    </a:solidFill>
                  </a:tcPr>
                </a:tc>
                <a:tc>
                  <a:txBody>
                    <a:bodyPr/>
                    <a:lstStyle/>
                    <a:p>
                      <a:pPr algn="r"/>
                      <a:r>
                        <a:rPr lang="en-US" sz="1400" dirty="0" smtClean="0"/>
                        <a:t>4%</a:t>
                      </a:r>
                      <a:endParaRPr lang="en-US" sz="1400" dirty="0"/>
                    </a:p>
                  </a:txBody>
                  <a:tcPr marL="92969" marR="92969">
                    <a:solidFill>
                      <a:schemeClr val="bg1"/>
                    </a:solidFill>
                  </a:tcPr>
                </a:tc>
              </a:tr>
              <a:tr h="370840">
                <a:tc>
                  <a:txBody>
                    <a:bodyPr/>
                    <a:lstStyle/>
                    <a:p>
                      <a:r>
                        <a:rPr lang="en-US" sz="1400" dirty="0" smtClean="0"/>
                        <a:t>09. Apr</a:t>
                      </a:r>
                      <a:endParaRPr lang="en-US" sz="1400" dirty="0"/>
                    </a:p>
                  </a:txBody>
                  <a:tcPr marL="92969" marR="92969">
                    <a:solidFill>
                      <a:schemeClr val="bg1"/>
                    </a:solidFill>
                  </a:tcPr>
                </a:tc>
                <a:tc>
                  <a:txBody>
                    <a:bodyPr/>
                    <a:lstStyle/>
                    <a:p>
                      <a:r>
                        <a:rPr lang="en-US" sz="1400" dirty="0" smtClean="0"/>
                        <a:t>Beam, non colliding</a:t>
                      </a:r>
                      <a:endParaRPr lang="en-US" sz="1400" dirty="0"/>
                    </a:p>
                  </a:txBody>
                  <a:tcPr marL="92969" marR="92969">
                    <a:solidFill>
                      <a:schemeClr val="bg1"/>
                    </a:solidFill>
                  </a:tcPr>
                </a:tc>
                <a:tc>
                  <a:txBody>
                    <a:bodyPr/>
                    <a:lstStyle/>
                    <a:p>
                      <a:pPr algn="r"/>
                      <a:r>
                        <a:rPr lang="en-US" sz="1400" dirty="0" smtClean="0"/>
                        <a:t>6%</a:t>
                      </a:r>
                      <a:endParaRPr lang="en-US" sz="1400" dirty="0"/>
                    </a:p>
                  </a:txBody>
                  <a:tcPr marL="92969" marR="92969">
                    <a:solidFill>
                      <a:schemeClr val="bg1"/>
                    </a:solidFill>
                  </a:tcPr>
                </a:tc>
              </a:tr>
              <a:tr h="370840">
                <a:tc>
                  <a:txBody>
                    <a:bodyPr/>
                    <a:lstStyle/>
                    <a:p>
                      <a:r>
                        <a:rPr lang="en-US" sz="1400" dirty="0" smtClean="0"/>
                        <a:t>25. Apr</a:t>
                      </a:r>
                      <a:endParaRPr lang="en-US" sz="1400" dirty="0"/>
                    </a:p>
                  </a:txBody>
                  <a:tcPr marL="92969" marR="92969">
                    <a:solidFill>
                      <a:schemeClr val="bg1"/>
                    </a:solidFill>
                  </a:tcPr>
                </a:tc>
                <a:tc>
                  <a:txBody>
                    <a:bodyPr/>
                    <a:lstStyle/>
                    <a:p>
                      <a:r>
                        <a:rPr lang="en-US" sz="1400" dirty="0" smtClean="0"/>
                        <a:t>Squeezed beam, colliding</a:t>
                      </a:r>
                      <a:endParaRPr lang="en-US" sz="1400" dirty="0"/>
                    </a:p>
                  </a:txBody>
                  <a:tcPr marL="92969" marR="92969">
                    <a:solidFill>
                      <a:schemeClr val="bg1"/>
                    </a:solidFill>
                  </a:tcPr>
                </a:tc>
                <a:tc>
                  <a:txBody>
                    <a:bodyPr/>
                    <a:lstStyle/>
                    <a:p>
                      <a:pPr algn="r"/>
                      <a:r>
                        <a:rPr lang="en-US" sz="1400" dirty="0" smtClean="0"/>
                        <a:t>20%</a:t>
                      </a:r>
                      <a:endParaRPr lang="en-US" sz="1400" dirty="0"/>
                    </a:p>
                  </a:txBody>
                  <a:tcPr marL="92969" marR="92969">
                    <a:solidFill>
                      <a:schemeClr val="bg1"/>
                    </a:solidFill>
                  </a:tcPr>
                </a:tc>
              </a:tr>
              <a:tr h="370840">
                <a:tc>
                  <a:txBody>
                    <a:bodyPr/>
                    <a:lstStyle/>
                    <a:p>
                      <a:r>
                        <a:rPr lang="en-US" sz="1400" dirty="0" smtClean="0"/>
                        <a:t>10. Jun</a:t>
                      </a:r>
                      <a:endParaRPr lang="en-US" sz="1400" dirty="0"/>
                    </a:p>
                  </a:txBody>
                  <a:tcPr marL="92969" marR="92969">
                    <a:solidFill>
                      <a:srgbClr val="007667">
                        <a:alpha val="20000"/>
                      </a:srgbClr>
                    </a:solidFill>
                  </a:tcPr>
                </a:tc>
                <a:tc>
                  <a:txBody>
                    <a:bodyPr/>
                    <a:lstStyle/>
                    <a:p>
                      <a:r>
                        <a:rPr lang="en-US" sz="1400" dirty="0" smtClean="0"/>
                        <a:t>Single high occ. event</a:t>
                      </a:r>
                      <a:endParaRPr lang="en-US" sz="1400" dirty="0"/>
                    </a:p>
                  </a:txBody>
                  <a:tcPr marL="92969" marR="92969">
                    <a:solidFill>
                      <a:srgbClr val="007667">
                        <a:alpha val="20000"/>
                      </a:srgbClr>
                    </a:solidFill>
                  </a:tcPr>
                </a:tc>
                <a:tc>
                  <a:txBody>
                    <a:bodyPr/>
                    <a:lstStyle/>
                    <a:p>
                      <a:pPr algn="r"/>
                      <a:r>
                        <a:rPr lang="en-US" sz="1400" dirty="0" smtClean="0"/>
                        <a:t>32%</a:t>
                      </a:r>
                      <a:endParaRPr lang="en-US" sz="1400" dirty="0"/>
                    </a:p>
                  </a:txBody>
                  <a:tcPr marL="92969" marR="92969">
                    <a:solidFill>
                      <a:srgbClr val="007667">
                        <a:alpha val="20000"/>
                      </a:srgbClr>
                    </a:solidFill>
                  </a:tcPr>
                </a:tc>
              </a:tr>
              <a:tr h="370840">
                <a:tc>
                  <a:txBody>
                    <a:bodyPr/>
                    <a:lstStyle/>
                    <a:p>
                      <a:r>
                        <a:rPr lang="en-US" sz="1400" dirty="0" smtClean="0"/>
                        <a:t>29.</a:t>
                      </a:r>
                      <a:r>
                        <a:rPr lang="en-US" sz="1400" baseline="0" dirty="0" smtClean="0"/>
                        <a:t> Oct</a:t>
                      </a:r>
                      <a:endParaRPr lang="en-US" sz="1400" dirty="0"/>
                    </a:p>
                  </a:txBody>
                  <a:tcPr marL="92969" marR="92969">
                    <a:solidFill>
                      <a:schemeClr val="bg1"/>
                    </a:solidFill>
                  </a:tcPr>
                </a:tc>
                <a:tc>
                  <a:txBody>
                    <a:bodyPr/>
                    <a:lstStyle/>
                    <a:p>
                      <a:r>
                        <a:rPr lang="en-US" sz="1400" dirty="0" smtClean="0"/>
                        <a:t>Bunch trains</a:t>
                      </a:r>
                      <a:endParaRPr lang="en-US" sz="1400" dirty="0"/>
                    </a:p>
                  </a:txBody>
                  <a:tcPr marL="92969" marR="92969">
                    <a:solidFill>
                      <a:schemeClr val="bg1"/>
                    </a:solidFill>
                  </a:tcPr>
                </a:tc>
                <a:tc>
                  <a:txBody>
                    <a:bodyPr/>
                    <a:lstStyle/>
                    <a:p>
                      <a:pPr algn="r"/>
                      <a:r>
                        <a:rPr lang="en-US" sz="1400" dirty="0" smtClean="0"/>
                        <a:t>20%</a:t>
                      </a:r>
                      <a:endParaRPr lang="en-US" sz="1400" dirty="0"/>
                    </a:p>
                  </a:txBody>
                  <a:tcPr marL="92969" marR="92969">
                    <a:solidFill>
                      <a:schemeClr val="bg1"/>
                    </a:solidFill>
                  </a:tcPr>
                </a:tc>
              </a:tr>
              <a:tr h="370840">
                <a:tc>
                  <a:txBody>
                    <a:bodyPr/>
                    <a:lstStyle/>
                    <a:p>
                      <a:r>
                        <a:rPr lang="en-US" sz="1400" dirty="0" smtClean="0"/>
                        <a:t>09. Nov</a:t>
                      </a:r>
                      <a:endParaRPr lang="en-US" sz="1400" dirty="0"/>
                    </a:p>
                  </a:txBody>
                  <a:tcPr marL="92969" marR="92969">
                    <a:solidFill>
                      <a:srgbClr val="007667">
                        <a:alpha val="20000"/>
                      </a:srgbClr>
                    </a:solidFill>
                  </a:tcPr>
                </a:tc>
                <a:tc>
                  <a:txBody>
                    <a:bodyPr/>
                    <a:lstStyle/>
                    <a:p>
                      <a:r>
                        <a:rPr lang="en-US" sz="1400" dirty="0" smtClean="0"/>
                        <a:t>Heavy Ion</a:t>
                      </a:r>
                      <a:endParaRPr lang="en-US" sz="1400" dirty="0"/>
                    </a:p>
                  </a:txBody>
                  <a:tcPr marL="92969" marR="92969">
                    <a:solidFill>
                      <a:srgbClr val="007667">
                        <a:alpha val="20000"/>
                      </a:srgbClr>
                    </a:solidFill>
                  </a:tcPr>
                </a:tc>
                <a:tc>
                  <a:txBody>
                    <a:bodyPr/>
                    <a:lstStyle/>
                    <a:p>
                      <a:pPr algn="r"/>
                      <a:r>
                        <a:rPr lang="en-US" sz="1400" dirty="0" smtClean="0"/>
                        <a:t>37%</a:t>
                      </a:r>
                      <a:endParaRPr lang="en-US" sz="1400" dirty="0"/>
                    </a:p>
                  </a:txBody>
                  <a:tcPr marL="92969" marR="92969">
                    <a:solidFill>
                      <a:srgbClr val="007667">
                        <a:alpha val="20000"/>
                      </a:srgbClr>
                    </a:solidFill>
                  </a:tcPr>
                </a:tc>
              </a:tr>
            </a:tbl>
          </a:graphicData>
        </a:graphic>
      </p:graphicFrame>
      <p:graphicFrame>
        <p:nvGraphicFramePr>
          <p:cNvPr id="10" name="Content Placeholder 11"/>
          <p:cNvGraphicFramePr>
            <a:graphicFrameLocks/>
          </p:cNvGraphicFramePr>
          <p:nvPr/>
        </p:nvGraphicFramePr>
        <p:xfrm>
          <a:off x="5101824" y="1295400"/>
          <a:ext cx="3280176" cy="1630679"/>
        </p:xfrm>
        <a:graphic>
          <a:graphicData uri="http://schemas.openxmlformats.org/drawingml/2006/table">
            <a:tbl>
              <a:tblPr firstRow="1" bandRow="1">
                <a:tableStyleId>{9D7B26C5-4107-4FEC-AEDC-1716B250A1EF}</a:tableStyleId>
              </a:tblPr>
              <a:tblGrid>
                <a:gridCol w="986038"/>
                <a:gridCol w="2294138"/>
              </a:tblGrid>
              <a:tr h="370840">
                <a:tc>
                  <a:txBody>
                    <a:bodyPr/>
                    <a:lstStyle/>
                    <a:p>
                      <a:pPr algn="ctr"/>
                      <a:r>
                        <a:rPr lang="en-US" sz="1400" b="0" dirty="0" err="1" smtClean="0"/>
                        <a:t>N(vertex</a:t>
                      </a:r>
                      <a:r>
                        <a:rPr lang="en-US" sz="1400" b="0" dirty="0" smtClean="0"/>
                        <a:t>)</a:t>
                      </a:r>
                      <a:endParaRPr lang="en-US" sz="1400" b="0" dirty="0"/>
                    </a:p>
                  </a:txBody>
                  <a:tcPr marL="92969" marR="92969">
                    <a:solidFill>
                      <a:srgbClr val="007667">
                        <a:alpha val="50000"/>
                      </a:srgbClr>
                    </a:solidFill>
                  </a:tcPr>
                </a:tc>
                <a:tc>
                  <a:txBody>
                    <a:bodyPr/>
                    <a:lstStyle/>
                    <a:p>
                      <a:pPr algn="ctr"/>
                      <a:r>
                        <a:rPr lang="en-US" sz="1400" b="0" dirty="0" smtClean="0"/>
                        <a:t>Avg.</a:t>
                      </a:r>
                      <a:r>
                        <a:rPr lang="en-US" sz="1400" b="0" baseline="0" dirty="0" smtClean="0"/>
                        <a:t> Occupancy</a:t>
                      </a:r>
                    </a:p>
                    <a:p>
                      <a:pPr algn="ctr"/>
                      <a:r>
                        <a:rPr lang="en-US" sz="1400" b="0" baseline="0" dirty="0" smtClean="0"/>
                        <a:t>(Barrel, innermost layer)</a:t>
                      </a:r>
                      <a:endParaRPr lang="en-US" sz="1400" b="0" dirty="0"/>
                    </a:p>
                  </a:txBody>
                  <a:tcPr marL="92969" marR="92969">
                    <a:solidFill>
                      <a:srgbClr val="007667">
                        <a:alpha val="50000"/>
                      </a:srgbClr>
                    </a:solidFill>
                  </a:tcPr>
                </a:tc>
              </a:tr>
              <a:tr h="370840">
                <a:tc>
                  <a:txBody>
                    <a:bodyPr/>
                    <a:lstStyle/>
                    <a:p>
                      <a:pPr algn="ctr"/>
                      <a:r>
                        <a:rPr lang="en-US" sz="1400" dirty="0" smtClean="0"/>
                        <a:t>5</a:t>
                      </a:r>
                      <a:endParaRPr lang="en-US" sz="1400" dirty="0"/>
                    </a:p>
                  </a:txBody>
                  <a:tcPr marL="92969" marR="92969">
                    <a:solidFill>
                      <a:schemeClr val="bg1"/>
                    </a:solidFill>
                  </a:tcPr>
                </a:tc>
                <a:tc>
                  <a:txBody>
                    <a:bodyPr/>
                    <a:lstStyle/>
                    <a:p>
                      <a:pPr algn="ctr"/>
                      <a:r>
                        <a:rPr lang="en-US" sz="1400" dirty="0" smtClean="0"/>
                        <a:t>0.41</a:t>
                      </a:r>
                      <a:r>
                        <a:rPr lang="en-US" sz="1400" baseline="0" dirty="0" smtClean="0"/>
                        <a:t> %</a:t>
                      </a:r>
                      <a:endParaRPr lang="en-US" sz="1400" dirty="0"/>
                    </a:p>
                  </a:txBody>
                  <a:tcPr marL="92969" marR="92969">
                    <a:solidFill>
                      <a:schemeClr val="bg1"/>
                    </a:solidFill>
                  </a:tcPr>
                </a:tc>
              </a:tr>
              <a:tr h="370840">
                <a:tc>
                  <a:txBody>
                    <a:bodyPr/>
                    <a:lstStyle/>
                    <a:p>
                      <a:pPr algn="ctr"/>
                      <a:r>
                        <a:rPr lang="en-US" sz="1400" dirty="0" smtClean="0"/>
                        <a:t>10</a:t>
                      </a:r>
                      <a:endParaRPr lang="en-US" sz="1400" dirty="0"/>
                    </a:p>
                  </a:txBody>
                  <a:tcPr marL="92969" marR="92969">
                    <a:solidFill>
                      <a:schemeClr val="bg1"/>
                    </a:solidFill>
                  </a:tcPr>
                </a:tc>
                <a:tc>
                  <a:txBody>
                    <a:bodyPr/>
                    <a:lstStyle/>
                    <a:p>
                      <a:pPr algn="ctr"/>
                      <a:r>
                        <a:rPr lang="en-US" sz="1400" dirty="0" smtClean="0"/>
                        <a:t>0.66 %</a:t>
                      </a:r>
                      <a:endParaRPr lang="en-US" sz="1400" dirty="0"/>
                    </a:p>
                  </a:txBody>
                  <a:tcPr marL="92969" marR="92969">
                    <a:solidFill>
                      <a:schemeClr val="bg1"/>
                    </a:solidFill>
                  </a:tcPr>
                </a:tc>
              </a:tr>
              <a:tr h="370840">
                <a:tc>
                  <a:txBody>
                    <a:bodyPr/>
                    <a:lstStyle/>
                    <a:p>
                      <a:pPr algn="ctr"/>
                      <a:r>
                        <a:rPr lang="en-US" sz="1400" dirty="0" smtClean="0"/>
                        <a:t>15</a:t>
                      </a:r>
                      <a:endParaRPr lang="en-US" sz="1400" dirty="0"/>
                    </a:p>
                  </a:txBody>
                  <a:tcPr marL="92969" marR="92969">
                    <a:solidFill>
                      <a:schemeClr val="bg1"/>
                    </a:solidFill>
                  </a:tcPr>
                </a:tc>
                <a:tc>
                  <a:txBody>
                    <a:bodyPr/>
                    <a:lstStyle/>
                    <a:p>
                      <a:pPr algn="ctr"/>
                      <a:r>
                        <a:rPr lang="en-US" sz="1400" dirty="0" smtClean="0"/>
                        <a:t>0.89 %</a:t>
                      </a:r>
                      <a:endParaRPr lang="en-US" sz="1400" dirty="0"/>
                    </a:p>
                  </a:txBody>
                  <a:tcPr marL="92969" marR="92969">
                    <a:solidFill>
                      <a:schemeClr val="bg1"/>
                    </a:solidFill>
                  </a:tcPr>
                </a:tc>
              </a:tr>
            </a:tbl>
          </a:graphicData>
        </a:graphic>
      </p:graphicFrame>
    </p:spTree>
    <p:extLst>
      <p:ext uri="{BB962C8B-B14F-4D97-AF65-F5344CB8AC3E}">
        <p14:creationId xmlns:p14="http://schemas.microsoft.com/office/powerpoint/2010/main" val="342541849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PSD9 - Aberystwyth - 12-16 September 2011</a:t>
            </a:r>
            <a:endParaRPr lang="en-US"/>
          </a:p>
        </p:txBody>
      </p:sp>
      <p:sp>
        <p:nvSpPr>
          <p:cNvPr id="5" name="Footer Placeholder 4"/>
          <p:cNvSpPr>
            <a:spLocks noGrp="1"/>
          </p:cNvSpPr>
          <p:nvPr>
            <p:ph type="ftr" sz="quarter" idx="11"/>
          </p:nvPr>
        </p:nvSpPr>
        <p:spPr/>
        <p:txBody>
          <a:bodyPr/>
          <a:lstStyle/>
          <a:p>
            <a:r>
              <a:rPr lang="en-US" smtClean="0"/>
              <a:t>Beniamino Di Girolamo - CERN</a:t>
            </a:r>
            <a:endParaRPr lang="en-US"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9</a:t>
            </a:fld>
            <a:endParaRPr lang="en-US"/>
          </a:p>
        </p:txBody>
      </p:sp>
      <p:pic>
        <p:nvPicPr>
          <p:cNvPr id="7" name="Picture 4" descr="DSCN0509r"/>
          <p:cNvPicPr>
            <a:picLocks noChangeAspect="1" noChangeArrowheads="1"/>
          </p:cNvPicPr>
          <p:nvPr/>
        </p:nvPicPr>
        <p:blipFill>
          <a:blip r:embed="rId2"/>
          <a:srcRect/>
          <a:stretch>
            <a:fillRect/>
          </a:stretch>
        </p:blipFill>
        <p:spPr bwMode="auto">
          <a:xfrm>
            <a:off x="715188" y="79468"/>
            <a:ext cx="7702650" cy="6642007"/>
          </a:xfrm>
          <a:prstGeom prst="rect">
            <a:avLst/>
          </a:prstGeom>
          <a:noFill/>
        </p:spPr>
      </p:pic>
      <p:sp>
        <p:nvSpPr>
          <p:cNvPr id="2" name="TextBox 1"/>
          <p:cNvSpPr txBox="1"/>
          <p:nvPr/>
        </p:nvSpPr>
        <p:spPr>
          <a:xfrm rot="16200000">
            <a:off x="-371230" y="3262925"/>
            <a:ext cx="1509811" cy="369332"/>
          </a:xfrm>
          <a:prstGeom prst="rect">
            <a:avLst/>
          </a:prstGeom>
          <a:noFill/>
        </p:spPr>
        <p:txBody>
          <a:bodyPr wrap="none" rtlCol="0">
            <a:spAutoFit/>
          </a:bodyPr>
          <a:lstStyle/>
          <a:p>
            <a:r>
              <a:rPr lang="en-US" dirty="0" smtClean="0"/>
              <a:t>CMS Tracker</a:t>
            </a:r>
            <a:endParaRPr lang="en-US" dirty="0"/>
          </a:p>
        </p:txBody>
      </p:sp>
    </p:spTree>
    <p:extLst>
      <p:ext uri="{BB962C8B-B14F-4D97-AF65-F5344CB8AC3E}">
        <p14:creationId xmlns:p14="http://schemas.microsoft.com/office/powerpoint/2010/main" val="1731136621"/>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Executive.thmx</Template>
  <TotalTime>3509</TotalTime>
  <Words>5100</Words>
  <Application>Microsoft Macintosh PowerPoint</Application>
  <PresentationFormat>On-screen Show (4:3)</PresentationFormat>
  <Paragraphs>771</Paragraphs>
  <Slides>67</Slides>
  <Notes>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67</vt:i4>
      </vt:variant>
    </vt:vector>
  </HeadingPairs>
  <TitlesOfParts>
    <vt:vector size="70" baseType="lpstr">
      <vt:lpstr>Executive</vt:lpstr>
      <vt:lpstr>Equation</vt:lpstr>
      <vt:lpstr>Microsoft Equation</vt:lpstr>
      <vt:lpstr>LHC Detectors overview Emphasis on ATLAS Bonus material</vt:lpstr>
      <vt:lpstr>Magnetic configurations</vt:lpstr>
      <vt:lpstr>Complementary approaches</vt:lpstr>
      <vt:lpstr>TOTEM telescopes</vt:lpstr>
      <vt:lpstr>TOTEM Physics Objectives</vt:lpstr>
      <vt:lpstr>Measurement of Forward Protons</vt:lpstr>
      <vt:lpstr>Vertex: High luminosity, high multiplicity</vt:lpstr>
      <vt:lpstr>ATLAS: Hit Strips, Efficiency, Occupancy</vt:lpstr>
      <vt:lpstr>PowerPoint Presentation</vt:lpstr>
      <vt:lpstr>CMS Tracker:  S/N distribution</vt:lpstr>
      <vt:lpstr>LHCb VELO: IP resolution</vt:lpstr>
      <vt:lpstr>ALICE ITS: event display</vt:lpstr>
      <vt:lpstr>ALICE ITS: Transverse impact parameter </vt:lpstr>
      <vt:lpstr>Radiation levels for Si detectors</vt:lpstr>
      <vt:lpstr>ALICE TPC: impressive!</vt:lpstr>
      <vt:lpstr>PID in Silicon: CMS strips</vt:lpstr>
      <vt:lpstr>Calorimetry and Muon systems</vt:lpstr>
      <vt:lpstr>Different choices</vt:lpstr>
      <vt:lpstr>The ATLAS calorimetry</vt:lpstr>
      <vt:lpstr>PID with ALICE TOF</vt:lpstr>
      <vt:lpstr>ATLAS Jets: energy scale uncertainty</vt:lpstr>
      <vt:lpstr>ATLAS Jet energy, ETmiss resolution</vt:lpstr>
      <vt:lpstr>CMS ECAL, photon and electron performance</vt:lpstr>
      <vt:lpstr>Particle identification</vt:lpstr>
      <vt:lpstr>PID in one slide</vt:lpstr>
      <vt:lpstr>PID in ALICE</vt:lpstr>
      <vt:lpstr>ALICE TPC details</vt:lpstr>
      <vt:lpstr>ALICE TPC: dE/dx</vt:lpstr>
      <vt:lpstr>dE/dx in Silicon: ATLAS Pixels</vt:lpstr>
      <vt:lpstr>PID in Silicon: ALICE ITS</vt:lpstr>
      <vt:lpstr>ALICE TOF PID</vt:lpstr>
      <vt:lpstr>LHCb: p/K separation</vt:lpstr>
      <vt:lpstr>ATLAS TRT: transition radiaton at work</vt:lpstr>
      <vt:lpstr>ALICE: Material Budget</vt:lpstr>
      <vt:lpstr>ALICE 0 and h (and γ) Reconstruction</vt:lpstr>
      <vt:lpstr>ALICE: 0 Reconstruction in EMCAL</vt:lpstr>
      <vt:lpstr>ALICE: p0 and h from conversions</vt:lpstr>
      <vt:lpstr>Inventory of Gas detectors</vt:lpstr>
      <vt:lpstr>PowerPoint Presentation</vt:lpstr>
      <vt:lpstr>PowerPoint Presentation</vt:lpstr>
      <vt:lpstr>PowerPoint Presentation</vt:lpstr>
      <vt:lpstr>PowerPoint Presentation</vt:lpstr>
      <vt:lpstr>PowerPoint Presentation</vt:lpstr>
      <vt:lpstr>CMS status</vt:lpstr>
      <vt:lpstr>ATLAS: e.m. energy scale</vt:lpstr>
      <vt:lpstr>ATLAS “calibration” particles</vt:lpstr>
      <vt:lpstr>Heavy ions in ATLAS</vt:lpstr>
      <vt:lpstr>Heavy ions in ATLAS</vt:lpstr>
      <vt:lpstr>Forward physics detectors</vt:lpstr>
      <vt:lpstr>The TOTEM Roman Pot Station</vt:lpstr>
      <vt:lpstr>The TOTEM Edgeless Sensor</vt:lpstr>
      <vt:lpstr>Protons, background and radiation dose</vt:lpstr>
      <vt:lpstr>LUCID detector principle</vt:lpstr>
      <vt:lpstr>LUCID results</vt:lpstr>
      <vt:lpstr>ATLAS ZDC</vt:lpstr>
      <vt:lpstr>H-&gt;gg</vt:lpstr>
      <vt:lpstr>ATLAS: Higgs combination</vt:lpstr>
      <vt:lpstr>LHCb results: new decay modes</vt:lpstr>
      <vt:lpstr>LHCb: CP asymmetries</vt:lpstr>
      <vt:lpstr>ALICE: D0 and D+ reconstruction in Pb-Pb</vt:lpstr>
      <vt:lpstr>ATLAS trigger operations</vt:lpstr>
      <vt:lpstr>ATLAS: Analysis jobs on the GRID </vt:lpstr>
      <vt:lpstr>ATLAS upgrades</vt:lpstr>
      <vt:lpstr>CMS upgrades</vt:lpstr>
      <vt:lpstr>ALICE upgrades</vt:lpstr>
      <vt:lpstr>ALICE upgrades</vt:lpstr>
      <vt:lpstr>LHCb upgrades in ~ 2018</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Beniamino Di Girolamo</dc:creator>
  <cp:lastModifiedBy>Beniamino Di Girolamo</cp:lastModifiedBy>
  <cp:revision>129</cp:revision>
  <cp:lastPrinted>2011-09-08T14:14:31Z</cp:lastPrinted>
  <dcterms:created xsi:type="dcterms:W3CDTF">2011-08-22T15:48:37Z</dcterms:created>
  <dcterms:modified xsi:type="dcterms:W3CDTF">2011-09-13T07:25:36Z</dcterms:modified>
</cp:coreProperties>
</file>