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84" r:id="rId5"/>
    <p:sldId id="277" r:id="rId6"/>
    <p:sldId id="279" r:id="rId7"/>
    <p:sldId id="282" r:id="rId8"/>
    <p:sldId id="275" r:id="rId9"/>
    <p:sldId id="270" r:id="rId10"/>
    <p:sldId id="281" r:id="rId11"/>
    <p:sldId id="285" r:id="rId12"/>
    <p:sldId id="287" r:id="rId13"/>
    <p:sldId id="276" r:id="rId14"/>
    <p:sldId id="288" r:id="rId15"/>
    <p:sldId id="268" r:id="rId16"/>
    <p:sldId id="289" r:id="rId17"/>
    <p:sldId id="290" r:id="rId18"/>
    <p:sldId id="291" r:id="rId19"/>
    <p:sldId id="292" r:id="rId20"/>
    <p:sldId id="278" r:id="rId21"/>
    <p:sldId id="274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305675" y="1438275"/>
            <a:ext cx="1835150" cy="5073650"/>
          </a:xfrm>
          <a:prstGeom prst="rect">
            <a:avLst/>
          </a:prstGeom>
          <a:solidFill>
            <a:srgbClr val="B3CC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>
              <a:solidFill>
                <a:srgbClr val="BED3EA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07950"/>
            <a:ext cx="7305675" cy="6640513"/>
          </a:xfrm>
          <a:prstGeom prst="rect">
            <a:avLst/>
          </a:prstGeom>
          <a:solidFill>
            <a:srgbClr val="E1EBF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1438275"/>
            <a:ext cx="7305675" cy="5073650"/>
          </a:xfrm>
          <a:prstGeom prst="rect">
            <a:avLst/>
          </a:prstGeom>
          <a:solidFill>
            <a:srgbClr val="9CBDD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39750" y="1654175"/>
            <a:ext cx="662146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022600"/>
            <a:ext cx="6621463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539750" y="6548438"/>
            <a:ext cx="2889250" cy="252412"/>
          </a:xfrm>
        </p:spPr>
        <p:txBody>
          <a:bodyPr wrap="none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D654B20-B58E-4D0F-9061-6C9033D9972D}" type="datetimeFigureOut">
              <a:rPr lang="de-CH" smtClean="0"/>
              <a:pPr/>
              <a:t>15.09.2011</a:t>
            </a:fld>
            <a:endParaRPr lang="de-CH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107950" y="179388"/>
            <a:ext cx="4464050" cy="252412"/>
          </a:xfrm>
        </p:spPr>
        <p:txBody>
          <a:bodyPr wrap="square"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43950" y="6548438"/>
            <a:ext cx="360363" cy="215900"/>
          </a:xfrm>
        </p:spPr>
        <p:txBody>
          <a:bodyPr/>
          <a:lstStyle>
            <a:lvl1pPr>
              <a:defRPr/>
            </a:lvl1pPr>
          </a:lstStyle>
          <a:p>
            <a:fld id="{873613BF-CB70-44AA-AB7C-6D4E26689421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7475" y="107950"/>
            <a:ext cx="13065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654B20-B58E-4D0F-9061-6C9033D9972D}" type="datetimeFigureOut">
              <a:rPr lang="de-CH" smtClean="0"/>
              <a:pPr/>
              <a:t>15.09.2011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613BF-CB70-44AA-AB7C-6D4E2668942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6538" y="647700"/>
            <a:ext cx="2014537" cy="55054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647700"/>
            <a:ext cx="5894388" cy="55054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654B20-B58E-4D0F-9061-6C9033D9972D}" type="datetimeFigureOut">
              <a:rPr lang="de-CH" smtClean="0"/>
              <a:pPr/>
              <a:t>15.09.2011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613BF-CB70-44AA-AB7C-6D4E2668942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654B20-B58E-4D0F-9061-6C9033D9972D}" type="datetimeFigureOut">
              <a:rPr lang="de-CH" smtClean="0"/>
              <a:pPr/>
              <a:t>15.09.2011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613BF-CB70-44AA-AB7C-6D4E2668942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654B20-B58E-4D0F-9061-6C9033D9972D}" type="datetimeFigureOut">
              <a:rPr lang="de-CH" smtClean="0"/>
              <a:pPr/>
              <a:t>15.09.2011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613BF-CB70-44AA-AB7C-6D4E2668942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654175"/>
            <a:ext cx="3954463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54175"/>
            <a:ext cx="3954462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654B20-B58E-4D0F-9061-6C9033D9972D}" type="datetimeFigureOut">
              <a:rPr lang="de-CH" smtClean="0"/>
              <a:pPr/>
              <a:t>15.09.2011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613BF-CB70-44AA-AB7C-6D4E2668942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654B20-B58E-4D0F-9061-6C9033D9972D}" type="datetimeFigureOut">
              <a:rPr lang="de-CH" smtClean="0"/>
              <a:pPr/>
              <a:t>15.09.2011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613BF-CB70-44AA-AB7C-6D4E2668942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654B20-B58E-4D0F-9061-6C9033D9972D}" type="datetimeFigureOut">
              <a:rPr lang="de-CH" smtClean="0"/>
              <a:pPr/>
              <a:t>15.09.2011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613BF-CB70-44AA-AB7C-6D4E2668942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654B20-B58E-4D0F-9061-6C9033D9972D}" type="datetimeFigureOut">
              <a:rPr lang="de-CH" smtClean="0"/>
              <a:pPr/>
              <a:t>15.09.2011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613BF-CB70-44AA-AB7C-6D4E2668942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654B20-B58E-4D0F-9061-6C9033D9972D}" type="datetimeFigureOut">
              <a:rPr lang="de-CH" smtClean="0"/>
              <a:pPr/>
              <a:t>15.09.2011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613BF-CB70-44AA-AB7C-6D4E2668942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654B20-B58E-4D0F-9061-6C9033D9972D}" type="datetimeFigureOut">
              <a:rPr lang="de-CH" smtClean="0"/>
              <a:pPr/>
              <a:t>15.09.2011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613BF-CB70-44AA-AB7C-6D4E26689421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07950"/>
            <a:ext cx="7305675" cy="6640513"/>
          </a:xfrm>
          <a:prstGeom prst="rect">
            <a:avLst/>
          </a:prstGeom>
          <a:solidFill>
            <a:srgbClr val="E1EBF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438275"/>
            <a:ext cx="9140825" cy="5073650"/>
          </a:xfrm>
          <a:prstGeom prst="rect">
            <a:avLst/>
          </a:prstGeom>
          <a:solidFill>
            <a:srgbClr val="9CBDD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647700"/>
            <a:ext cx="6621463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Mastertitelformat bearbeiten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654175"/>
            <a:ext cx="8061325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9750" y="6548438"/>
            <a:ext cx="3811588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DD654B20-B58E-4D0F-9061-6C9033D9972D}" type="datetimeFigureOut">
              <a:rPr lang="de-CH" smtClean="0"/>
              <a:pPr/>
              <a:t>15.09.2011</a:t>
            </a:fld>
            <a:endParaRPr lang="de-CH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7950" y="179388"/>
            <a:ext cx="5399088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de-CH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86800" y="6548438"/>
            <a:ext cx="360363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73613BF-CB70-44AA-AB7C-6D4E26689421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37475" y="107950"/>
            <a:ext cx="13065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</a:defRPr>
      </a:lvl9pPr>
    </p:titleStyle>
    <p:bodyStyle>
      <a:lvl1pPr marL="419100" indent="-4191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Arial" charset="0"/>
        <a:buChar char="&gt;"/>
        <a:defRPr sz="2200">
          <a:solidFill>
            <a:srgbClr val="333333"/>
          </a:solidFill>
          <a:latin typeface="+mn-lt"/>
          <a:ea typeface="+mn-ea"/>
          <a:cs typeface="+mn-cs"/>
        </a:defRPr>
      </a:lvl1pPr>
      <a:lvl2pPr marL="8382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Font typeface="Arial" charset="0"/>
        <a:buChar char="—"/>
        <a:defRPr sz="2000">
          <a:solidFill>
            <a:srgbClr val="333333"/>
          </a:solidFill>
          <a:latin typeface="+mn-lt"/>
        </a:defRPr>
      </a:lvl2pPr>
      <a:lvl3pPr marL="12954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SzPct val="85000"/>
        <a:buFont typeface="Arial" charset="0"/>
        <a:buChar char="–"/>
        <a:defRPr>
          <a:solidFill>
            <a:srgbClr val="333333"/>
          </a:solidFill>
          <a:latin typeface="+mn-lt"/>
        </a:defRPr>
      </a:lvl3pPr>
      <a:lvl4pPr marL="17145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SzPct val="85000"/>
        <a:buFont typeface="Arial" charset="0"/>
        <a:buChar char="–"/>
        <a:defRPr>
          <a:solidFill>
            <a:srgbClr val="333333"/>
          </a:solidFill>
          <a:latin typeface="+mn-lt"/>
        </a:defRPr>
      </a:lvl4pPr>
      <a:lvl5pPr marL="21336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charset="0"/>
        <a:buChar char="–"/>
        <a:defRPr>
          <a:solidFill>
            <a:srgbClr val="333333"/>
          </a:solidFill>
          <a:latin typeface="+mn-lt"/>
        </a:defRPr>
      </a:lvl5pPr>
      <a:lvl6pPr marL="25908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charset="0"/>
        <a:buChar char="–"/>
        <a:defRPr>
          <a:solidFill>
            <a:srgbClr val="333333"/>
          </a:solidFill>
          <a:latin typeface="+mn-lt"/>
        </a:defRPr>
      </a:lvl6pPr>
      <a:lvl7pPr marL="30480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charset="0"/>
        <a:buChar char="–"/>
        <a:defRPr>
          <a:solidFill>
            <a:srgbClr val="333333"/>
          </a:solidFill>
          <a:latin typeface="+mn-lt"/>
        </a:defRPr>
      </a:lvl7pPr>
      <a:lvl8pPr marL="35052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charset="0"/>
        <a:buChar char="–"/>
        <a:defRPr>
          <a:solidFill>
            <a:srgbClr val="333333"/>
          </a:solidFill>
          <a:latin typeface="+mn-lt"/>
        </a:defRPr>
      </a:lvl8pPr>
      <a:lvl9pPr marL="39624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charset="0"/>
        <a:buChar char="–"/>
        <a:defRPr>
          <a:solidFill>
            <a:srgbClr val="333333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Argontube</a:t>
            </a:r>
            <a:r>
              <a:rPr lang="en-GB" dirty="0" smtClean="0"/>
              <a:t>, a R&amp;D liquid Argon Time Projection Chamber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552" y="3356992"/>
            <a:ext cx="6192688" cy="3240360"/>
          </a:xfrm>
        </p:spPr>
        <p:txBody>
          <a:bodyPr/>
          <a:lstStyle/>
          <a:p>
            <a:r>
              <a:rPr lang="en-GB" sz="2000" dirty="0" err="1" smtClean="0"/>
              <a:t>Christoph</a:t>
            </a:r>
            <a:r>
              <a:rPr lang="en-GB" sz="2000" dirty="0" smtClean="0"/>
              <a:t> Rudolf von Rohr</a:t>
            </a:r>
          </a:p>
          <a:p>
            <a:endParaRPr lang="en-GB" sz="2000" dirty="0" smtClean="0"/>
          </a:p>
          <a:p>
            <a:r>
              <a:rPr lang="en-GB" sz="1400" dirty="0" smtClean="0"/>
              <a:t>Albert Einstein </a:t>
            </a:r>
            <a:r>
              <a:rPr lang="en-GB" sz="1400" dirty="0" err="1" smtClean="0"/>
              <a:t>Center</a:t>
            </a:r>
            <a:r>
              <a:rPr lang="en-GB" sz="1400" dirty="0" smtClean="0"/>
              <a:t> for Fundamental Physics</a:t>
            </a:r>
          </a:p>
          <a:p>
            <a:r>
              <a:rPr lang="en-GB" sz="1400" dirty="0" smtClean="0"/>
              <a:t>Laboratory for High Energy Physics</a:t>
            </a:r>
          </a:p>
          <a:p>
            <a:r>
              <a:rPr lang="en-GB" sz="1400" dirty="0" smtClean="0"/>
              <a:t>University of Bern</a:t>
            </a:r>
          </a:p>
          <a:p>
            <a:endParaRPr lang="en-GB" sz="2000" dirty="0" smtClean="0"/>
          </a:p>
          <a:p>
            <a:r>
              <a:rPr lang="en-GB" sz="1400" dirty="0" smtClean="0"/>
              <a:t>On behalf of:</a:t>
            </a:r>
          </a:p>
          <a:p>
            <a:r>
              <a:rPr lang="en-GB" sz="1400" dirty="0" smtClean="0"/>
              <a:t>I. </a:t>
            </a:r>
            <a:r>
              <a:rPr lang="en-GB" sz="1400" dirty="0" err="1" smtClean="0"/>
              <a:t>Badhrees</a:t>
            </a:r>
            <a:r>
              <a:rPr lang="en-GB" sz="1400" dirty="0" smtClean="0"/>
              <a:t>, A. </a:t>
            </a:r>
            <a:r>
              <a:rPr lang="en-GB" sz="1400" dirty="0" err="1" smtClean="0"/>
              <a:t>Ereditato</a:t>
            </a:r>
            <a:r>
              <a:rPr lang="en-GB" sz="1400" dirty="0" smtClean="0"/>
              <a:t>, S. Janos, I. Kreslo, M. Messina, S. Haug, B. Rossi, C. Rudolf von Rohr, T. Strauss, M. Weber, M. Zeller</a:t>
            </a:r>
            <a:endParaRPr lang="en-GB" sz="1400" dirty="0"/>
          </a:p>
        </p:txBody>
      </p:sp>
      <p:pic>
        <p:nvPicPr>
          <p:cNvPr id="7" name="Grafik 6" descr="lhep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2250938" cy="936104"/>
          </a:xfrm>
          <a:prstGeom prst="rect">
            <a:avLst/>
          </a:prstGeom>
        </p:spPr>
      </p:pic>
      <p:pic>
        <p:nvPicPr>
          <p:cNvPr id="17410" name="Picture 2" descr="http://www.psd9.aber.ac.uk/image/logo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60648"/>
            <a:ext cx="2281808" cy="944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Output </a:t>
            </a:r>
            <a:r>
              <a:rPr lang="de-CH" dirty="0" err="1" smtClean="0"/>
              <a:t>signal</a:t>
            </a:r>
            <a:r>
              <a:rPr lang="de-CH" dirty="0" smtClean="0"/>
              <a:t> (</a:t>
            </a:r>
            <a:r>
              <a:rPr lang="de-CH" dirty="0" err="1" smtClean="0"/>
              <a:t>muon</a:t>
            </a:r>
            <a:r>
              <a:rPr lang="de-CH" dirty="0" smtClean="0"/>
              <a:t> </a:t>
            </a:r>
            <a:r>
              <a:rPr lang="de-CH" dirty="0" err="1" smtClean="0"/>
              <a:t>decay</a:t>
            </a:r>
            <a:r>
              <a:rPr lang="de-CH" dirty="0" smtClean="0"/>
              <a:t> </a:t>
            </a:r>
            <a:r>
              <a:rPr lang="de-CH" dirty="0" err="1" smtClean="0"/>
              <a:t>events</a:t>
            </a:r>
            <a:r>
              <a:rPr lang="de-CH" dirty="0" smtClean="0"/>
              <a:t>)</a:t>
            </a:r>
            <a:endParaRPr lang="de-CH" dirty="0"/>
          </a:p>
        </p:txBody>
      </p:sp>
      <p:pic>
        <p:nvPicPr>
          <p:cNvPr id="9" name="Bildplatzhalter 8" descr="decay_muon2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556792"/>
            <a:ext cx="6452961" cy="2304256"/>
          </a:xfrm>
          <a:prstGeom prst="rect">
            <a:avLst/>
          </a:prstGeom>
        </p:spPr>
      </p:pic>
      <p:pic>
        <p:nvPicPr>
          <p:cNvPr id="10" name="Grafik 9" descr="decay_muon1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4005064"/>
            <a:ext cx="6476191" cy="236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Technical issue: Voltage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552" y="1916832"/>
            <a:ext cx="4104456" cy="4079081"/>
          </a:xfrm>
        </p:spPr>
        <p:txBody>
          <a:bodyPr/>
          <a:lstStyle/>
          <a:p>
            <a:pPr>
              <a:buNone/>
            </a:pPr>
            <a:r>
              <a:rPr lang="en-GB" sz="2000" b="1" dirty="0" smtClean="0"/>
              <a:t>Problem:</a:t>
            </a:r>
          </a:p>
          <a:p>
            <a:r>
              <a:rPr lang="en-GB" sz="2000" dirty="0" smtClean="0"/>
              <a:t>To feed 100 to 500kV into a vessel with argon atmosphere is hard to achieve </a:t>
            </a:r>
          </a:p>
          <a:p>
            <a:endParaRPr lang="en-GB" sz="2000" dirty="0" smtClean="0"/>
          </a:p>
          <a:p>
            <a:pPr>
              <a:buNone/>
            </a:pPr>
            <a:r>
              <a:rPr lang="en-GB" sz="2000" b="1" dirty="0" smtClean="0"/>
              <a:t>Solution:</a:t>
            </a:r>
          </a:p>
          <a:p>
            <a:r>
              <a:rPr lang="en-GB" sz="2000" dirty="0" smtClean="0"/>
              <a:t>Feed in only 4kV AC</a:t>
            </a:r>
          </a:p>
          <a:p>
            <a:r>
              <a:rPr lang="en-GB" sz="2000" dirty="0" smtClean="0"/>
              <a:t>Produce voltage inside the TPC using a </a:t>
            </a:r>
            <a:r>
              <a:rPr lang="en-GB" sz="2000" dirty="0" err="1" smtClean="0"/>
              <a:t>Greinacher</a:t>
            </a:r>
            <a:r>
              <a:rPr lang="en-GB" sz="2000" dirty="0" smtClean="0"/>
              <a:t>/Cockcroft-</a:t>
            </a:r>
            <a:r>
              <a:rPr lang="en-GB" sz="2000" dirty="0" err="1" smtClean="0"/>
              <a:t>Walten</a:t>
            </a:r>
            <a:r>
              <a:rPr lang="en-GB" sz="2000" dirty="0" smtClean="0"/>
              <a:t> circuit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8869" y="1908175"/>
            <a:ext cx="34099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Greinacher</a:t>
            </a:r>
            <a:r>
              <a:rPr lang="en-GB" dirty="0" smtClean="0"/>
              <a:t>/Cockcroft-</a:t>
            </a:r>
            <a:r>
              <a:rPr lang="en-GB" dirty="0" err="1" smtClean="0"/>
              <a:t>Walten</a:t>
            </a:r>
            <a:r>
              <a:rPr lang="en-GB" dirty="0" smtClean="0"/>
              <a:t> circuit</a:t>
            </a:r>
            <a:endParaRPr lang="en-GB" dirty="0"/>
          </a:p>
        </p:txBody>
      </p:sp>
      <p:pic>
        <p:nvPicPr>
          <p:cNvPr id="6" name="Inhaltsplatzhalter 5" descr="P10103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556792"/>
            <a:ext cx="2664296" cy="4740740"/>
          </a:xfrm>
        </p:spPr>
      </p:pic>
      <p:pic>
        <p:nvPicPr>
          <p:cNvPr id="12" name="Inhaltsplatzhalter 11" descr="P101033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39952" y="2564904"/>
            <a:ext cx="4484483" cy="2520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Module tests of Argontube</a:t>
            </a:r>
            <a:endParaRPr lang="en-GB"/>
          </a:p>
        </p:txBody>
      </p:sp>
      <p:pic>
        <p:nvPicPr>
          <p:cNvPr id="7" name="Inhaltsplatzhalter 4" descr="P101034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3916" y="1628800"/>
            <a:ext cx="2630452" cy="4680520"/>
          </a:xfrm>
        </p:spPr>
      </p:pic>
      <p:cxnSp>
        <p:nvCxnSpPr>
          <p:cNvPr id="12" name="Gerade Verbindung mit Pfeil 11"/>
          <p:cNvCxnSpPr/>
          <p:nvPr/>
        </p:nvCxnSpPr>
        <p:spPr bwMode="auto">
          <a:xfrm rot="5400000">
            <a:off x="6083373" y="4508326"/>
            <a:ext cx="216024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7164288" y="422108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76cm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539552" y="1916832"/>
            <a:ext cx="4320480" cy="4498975"/>
          </a:xfrm>
        </p:spPr>
        <p:txBody>
          <a:bodyPr/>
          <a:lstStyle/>
          <a:p>
            <a:pPr>
              <a:buNone/>
            </a:pPr>
            <a:r>
              <a:rPr lang="en-GB" sz="2000" b="1" dirty="0" smtClean="0"/>
              <a:t>Tests of …</a:t>
            </a:r>
          </a:p>
          <a:p>
            <a:r>
              <a:rPr lang="en-GB" sz="2000" dirty="0" smtClean="0"/>
              <a:t>… redesigned field shaping rings</a:t>
            </a:r>
          </a:p>
          <a:p>
            <a:r>
              <a:rPr lang="en-GB" sz="2000" dirty="0" smtClean="0"/>
              <a:t>… new mechanical parts</a:t>
            </a:r>
          </a:p>
          <a:p>
            <a:r>
              <a:rPr lang="en-GB" sz="2000" dirty="0" smtClean="0"/>
              <a:t>… </a:t>
            </a:r>
            <a:r>
              <a:rPr lang="en-GB" sz="2000" dirty="0" err="1" smtClean="0"/>
              <a:t>Greinacher</a:t>
            </a:r>
            <a:r>
              <a:rPr lang="en-GB" sz="2000" dirty="0" smtClean="0"/>
              <a:t>/Cockcroft-</a:t>
            </a:r>
            <a:r>
              <a:rPr lang="en-GB" sz="2000" dirty="0" err="1" smtClean="0"/>
              <a:t>Walten</a:t>
            </a:r>
            <a:r>
              <a:rPr lang="en-GB" sz="2000" dirty="0" smtClean="0"/>
              <a:t> circuit with 19 stages</a:t>
            </a: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000" b="1" dirty="0" smtClean="0"/>
              <a:t>Results of the tests:</a:t>
            </a:r>
          </a:p>
          <a:p>
            <a:r>
              <a:rPr lang="en-GB" sz="2000" dirty="0" smtClean="0"/>
              <a:t>Uniform electric field</a:t>
            </a:r>
          </a:p>
          <a:p>
            <a:r>
              <a:rPr lang="en-GB" sz="2000" dirty="0" smtClean="0"/>
              <a:t>Structure is stable</a:t>
            </a:r>
          </a:p>
          <a:p>
            <a:r>
              <a:rPr lang="en-GB" sz="2000" dirty="0" smtClean="0"/>
              <a:t>Cathode voltage of 76kV DC has been reached (1kV/cm)</a:t>
            </a:r>
          </a:p>
          <a:p>
            <a:r>
              <a:rPr lang="en-GB" sz="2000" dirty="0" smtClean="0"/>
              <a:t>Voltage was very stable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 more module tests of 76cm drift</a:t>
            </a:r>
          </a:p>
          <a:p>
            <a:pPr lvl="1"/>
            <a:r>
              <a:rPr lang="en-GB" dirty="0" smtClean="0"/>
              <a:t>Try to protect circuit from discharges</a:t>
            </a:r>
          </a:p>
          <a:p>
            <a:pPr lvl="1"/>
            <a:r>
              <a:rPr lang="en-GB" dirty="0" smtClean="0"/>
              <a:t>Optimising procedures</a:t>
            </a:r>
          </a:p>
          <a:p>
            <a:pPr lvl="1"/>
            <a:r>
              <a:rPr lang="en-GB" dirty="0" smtClean="0"/>
              <a:t>Test of new amplifiers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First assembly of the 5m TPC before end of this year</a:t>
            </a:r>
          </a:p>
          <a:p>
            <a:endParaRPr lang="en-GB" dirty="0" smtClean="0"/>
          </a:p>
          <a:p>
            <a:r>
              <a:rPr lang="en-GB" dirty="0" smtClean="0"/>
              <a:t>... and make it work!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P10103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58424"/>
            <a:ext cx="9144000" cy="5138928"/>
          </a:xfrm>
          <a:prstGeom prst="rect">
            <a:avLst/>
          </a:prstGeom>
        </p:spPr>
      </p:pic>
      <p:sp>
        <p:nvSpPr>
          <p:cNvPr id="6" name="Textfeld 3"/>
          <p:cNvSpPr txBox="1">
            <a:spLocks noChangeArrowheads="1"/>
          </p:cNvSpPr>
          <p:nvPr/>
        </p:nvSpPr>
        <p:spPr bwMode="auto">
          <a:xfrm>
            <a:off x="1331913" y="3068638"/>
            <a:ext cx="6653212" cy="701675"/>
          </a:xfrm>
          <a:prstGeom prst="rect">
            <a:avLst/>
          </a:prstGeom>
          <a:solidFill>
            <a:srgbClr val="CCFFCC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rgbClr val="C68B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Thank you for your attention!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Backup </a:t>
            </a:r>
            <a:r>
              <a:rPr lang="en-GB" dirty="0" smtClean="0"/>
              <a:t>slides</a:t>
            </a:r>
            <a:r>
              <a:rPr lang="de-CH" smtClean="0"/>
              <a:t>: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issue: Purity of </a:t>
            </a:r>
            <a:r>
              <a:rPr lang="en-GB" dirty="0" err="1" smtClean="0"/>
              <a:t>LAr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539750" y="1654175"/>
            <a:ext cx="4104258" cy="4498975"/>
          </a:xfrm>
        </p:spPr>
        <p:txBody>
          <a:bodyPr/>
          <a:lstStyle/>
          <a:p>
            <a:pPr>
              <a:buNone/>
            </a:pPr>
            <a:r>
              <a:rPr lang="en-GB" sz="2000" dirty="0" smtClean="0"/>
              <a:t>Issue:</a:t>
            </a:r>
          </a:p>
          <a:p>
            <a:r>
              <a:rPr lang="en-GB" sz="2000" dirty="0" smtClean="0"/>
              <a:t>Electronegative molecules capture electrons (lower charge life time)</a:t>
            </a:r>
          </a:p>
          <a:p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Needed:</a:t>
            </a:r>
          </a:p>
          <a:p>
            <a:r>
              <a:rPr lang="en-GB" sz="2000" dirty="0" smtClean="0"/>
              <a:t>Charge life time &gt; 2.5ms, less than 0.1ppb impurities</a:t>
            </a:r>
          </a:p>
          <a:p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Achieved:</a:t>
            </a:r>
          </a:p>
          <a:p>
            <a:r>
              <a:rPr lang="en-GB" sz="2000" dirty="0" smtClean="0"/>
              <a:t>Laser measurements: charge life time ~2ms (too small chamber)</a:t>
            </a:r>
            <a:endParaRPr lang="en-GB" sz="2000" dirty="0"/>
          </a:p>
        </p:txBody>
      </p:sp>
      <p:pic>
        <p:nvPicPr>
          <p:cNvPr id="6" name="Picture 34" descr="run2149_event.pd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0668" y="1654175"/>
            <a:ext cx="3686352" cy="4498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Technical issue: Purity of LAr 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552" y="2780928"/>
            <a:ext cx="3954463" cy="3516238"/>
          </a:xfrm>
        </p:spPr>
        <p:txBody>
          <a:bodyPr/>
          <a:lstStyle/>
          <a:p>
            <a:r>
              <a:rPr lang="en-GB" sz="2400" dirty="0" smtClean="0"/>
              <a:t>Recirculation system</a:t>
            </a:r>
          </a:p>
          <a:p>
            <a:pPr lvl="1"/>
            <a:r>
              <a:rPr lang="en-GB" sz="2000" dirty="0" smtClean="0"/>
              <a:t>Pneumatic pumps</a:t>
            </a:r>
          </a:p>
          <a:p>
            <a:pPr lvl="1"/>
            <a:r>
              <a:rPr lang="en-GB" sz="2000" dirty="0" smtClean="0"/>
              <a:t>Oxy- and </a:t>
            </a:r>
            <a:r>
              <a:rPr lang="en-GB" sz="2000" dirty="0" err="1" smtClean="0"/>
              <a:t>Hydrosorb</a:t>
            </a:r>
            <a:r>
              <a:rPr lang="en-GB" sz="2000" dirty="0" smtClean="0"/>
              <a:t> filters</a:t>
            </a:r>
          </a:p>
          <a:p>
            <a:pPr lvl="1"/>
            <a:r>
              <a:rPr lang="en-GB" sz="2000" dirty="0" smtClean="0"/>
              <a:t>100 l/h rate of pump</a:t>
            </a:r>
          </a:p>
          <a:p>
            <a:pPr lvl="1"/>
            <a:endParaRPr lang="en-GB" sz="2000" dirty="0" smtClean="0"/>
          </a:p>
        </p:txBody>
      </p:sp>
      <p:pic>
        <p:nvPicPr>
          <p:cNvPr id="5" name="Picture 8" descr="28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6613" y="2420739"/>
            <a:ext cx="3954462" cy="2965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Purity Measurement</a:t>
            </a:r>
            <a:endParaRPr lang="en-GB"/>
          </a:p>
        </p:txBody>
      </p:sp>
      <p:pic>
        <p:nvPicPr>
          <p:cNvPr id="7" name="Inhaltsplatzhalter 6" descr="Purity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87530" y="1654175"/>
            <a:ext cx="6165764" cy="44989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Content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Principle of a </a:t>
            </a:r>
            <a:r>
              <a:rPr lang="en-GB" dirty="0" err="1" smtClean="0"/>
              <a:t>LAr</a:t>
            </a:r>
            <a:r>
              <a:rPr lang="en-GB" dirty="0" smtClean="0"/>
              <a:t> TPC</a:t>
            </a:r>
          </a:p>
          <a:p>
            <a:r>
              <a:rPr lang="en-GB" dirty="0" smtClean="0"/>
              <a:t>Large volume </a:t>
            </a:r>
            <a:r>
              <a:rPr lang="en-GB" dirty="0" err="1" smtClean="0"/>
              <a:t>LAr</a:t>
            </a:r>
            <a:r>
              <a:rPr lang="en-GB" dirty="0" smtClean="0"/>
              <a:t> TPC (100kT) 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Argontube</a:t>
            </a:r>
            <a:endParaRPr lang="en-GB" dirty="0" smtClean="0"/>
          </a:p>
          <a:p>
            <a:pPr lvl="1"/>
            <a:r>
              <a:rPr lang="en-GB" dirty="0" smtClean="0"/>
              <a:t>Facts and figures</a:t>
            </a:r>
          </a:p>
          <a:p>
            <a:pPr lvl="1"/>
            <a:r>
              <a:rPr lang="en-GB" dirty="0" smtClean="0"/>
              <a:t>MC-simulation of cosmic </a:t>
            </a:r>
            <a:r>
              <a:rPr lang="en-GB" dirty="0" err="1" smtClean="0"/>
              <a:t>muons</a:t>
            </a:r>
            <a:endParaRPr lang="en-GB" dirty="0" smtClean="0"/>
          </a:p>
          <a:p>
            <a:pPr lvl="1"/>
            <a:r>
              <a:rPr lang="en-GB" dirty="0" smtClean="0"/>
              <a:t>Readout  system</a:t>
            </a:r>
          </a:p>
          <a:p>
            <a:pPr lvl="1"/>
            <a:r>
              <a:rPr lang="en-GB" dirty="0" smtClean="0"/>
              <a:t>Providing HV</a:t>
            </a:r>
          </a:p>
          <a:p>
            <a:r>
              <a:rPr lang="en-GB" dirty="0" smtClean="0"/>
              <a:t>Module test of </a:t>
            </a:r>
            <a:r>
              <a:rPr lang="en-GB" dirty="0" err="1" smtClean="0"/>
              <a:t>Argontube</a:t>
            </a:r>
            <a:r>
              <a:rPr lang="en-GB" dirty="0" smtClean="0"/>
              <a:t> (latest development)</a:t>
            </a:r>
          </a:p>
          <a:p>
            <a:r>
              <a:rPr lang="en-GB" dirty="0" smtClean="0"/>
              <a:t>Next steps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(Liquid argon -&gt; </a:t>
            </a:r>
            <a:r>
              <a:rPr lang="en-GB" dirty="0" err="1" smtClean="0"/>
              <a:t>LAr</a:t>
            </a:r>
            <a:r>
              <a:rPr lang="en-GB" dirty="0" smtClean="0"/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The </a:t>
            </a:r>
            <a:r>
              <a:rPr lang="de-CH" dirty="0" err="1" smtClean="0"/>
              <a:t>Argontube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954361"/>
            <a:ext cx="3954463" cy="4498975"/>
          </a:xfrm>
        </p:spPr>
        <p:txBody>
          <a:bodyPr/>
          <a:lstStyle/>
          <a:p>
            <a:pPr>
              <a:buNone/>
            </a:pPr>
            <a:r>
              <a:rPr lang="de-CH" sz="2400" b="1" dirty="0" err="1" smtClean="0"/>
              <a:t>Dimensions</a:t>
            </a:r>
            <a:r>
              <a:rPr lang="de-CH" sz="2400" b="1" dirty="0" smtClean="0"/>
              <a:t> </a:t>
            </a:r>
            <a:r>
              <a:rPr lang="de-CH" sz="2400" b="1" dirty="0" err="1" smtClean="0"/>
              <a:t>of</a:t>
            </a:r>
            <a:r>
              <a:rPr lang="de-CH" sz="2400" b="1" dirty="0" smtClean="0"/>
              <a:t> </a:t>
            </a:r>
            <a:r>
              <a:rPr lang="de-CH" sz="2400" b="1" dirty="0" err="1" smtClean="0"/>
              <a:t>Argontube</a:t>
            </a:r>
            <a:endParaRPr lang="de-CH" sz="2400" b="1" dirty="0" smtClean="0"/>
          </a:p>
          <a:p>
            <a:r>
              <a:rPr lang="de-CH" sz="2400" dirty="0" smtClean="0"/>
              <a:t>Drift </a:t>
            </a:r>
            <a:r>
              <a:rPr lang="de-CH" sz="2400" dirty="0" err="1" smtClean="0"/>
              <a:t>length</a:t>
            </a:r>
            <a:r>
              <a:rPr lang="de-CH" sz="2400" dirty="0" smtClean="0"/>
              <a:t>: 5m</a:t>
            </a:r>
          </a:p>
          <a:p>
            <a:r>
              <a:rPr lang="de-CH" sz="2400" dirty="0" err="1" smtClean="0"/>
              <a:t>Cathode</a:t>
            </a:r>
            <a:r>
              <a:rPr lang="de-CH" sz="2400" dirty="0" smtClean="0"/>
              <a:t> </a:t>
            </a:r>
            <a:r>
              <a:rPr lang="de-CH" sz="2400" dirty="0" err="1" smtClean="0"/>
              <a:t>Voltage</a:t>
            </a:r>
            <a:r>
              <a:rPr lang="de-CH" sz="2400" dirty="0" smtClean="0"/>
              <a:t>: 500kV</a:t>
            </a:r>
          </a:p>
          <a:p>
            <a:r>
              <a:rPr lang="de-CH" sz="2400" dirty="0" err="1" smtClean="0"/>
              <a:t>Active</a:t>
            </a:r>
            <a:r>
              <a:rPr lang="de-CH" sz="2400" dirty="0" smtClean="0"/>
              <a:t> </a:t>
            </a:r>
            <a:r>
              <a:rPr lang="de-CH" sz="2400" dirty="0" err="1" smtClean="0"/>
              <a:t>volume</a:t>
            </a:r>
            <a:r>
              <a:rPr lang="de-CH" sz="2400" dirty="0" smtClean="0"/>
              <a:t>: 0.2m</a:t>
            </a:r>
            <a:r>
              <a:rPr lang="de-CH" sz="2400" baseline="30000" dirty="0" smtClean="0"/>
              <a:t>3</a:t>
            </a:r>
            <a:endParaRPr lang="de-CH" sz="2400" dirty="0" smtClean="0"/>
          </a:p>
          <a:p>
            <a:r>
              <a:rPr lang="de-CH" sz="2400" dirty="0" err="1" smtClean="0"/>
              <a:t>Active</a:t>
            </a:r>
            <a:r>
              <a:rPr lang="de-CH" sz="2400" dirty="0" smtClean="0"/>
              <a:t> mass: 280kg</a:t>
            </a:r>
          </a:p>
          <a:p>
            <a:r>
              <a:rPr lang="de-CH" sz="2400" dirty="0" err="1" smtClean="0"/>
              <a:t>Full</a:t>
            </a:r>
            <a:r>
              <a:rPr lang="de-CH" sz="2400" dirty="0" smtClean="0"/>
              <a:t> </a:t>
            </a:r>
            <a:r>
              <a:rPr lang="de-CH" sz="2400" dirty="0" err="1" smtClean="0"/>
              <a:t>drift</a:t>
            </a:r>
            <a:r>
              <a:rPr lang="de-CH" sz="2400" dirty="0" smtClean="0"/>
              <a:t> time: 2.5ms</a:t>
            </a:r>
          </a:p>
          <a:p>
            <a:r>
              <a:rPr lang="de-CH" sz="2400" dirty="0" err="1" smtClean="0"/>
              <a:t>Temperature</a:t>
            </a:r>
            <a:r>
              <a:rPr lang="de-CH" sz="2400" dirty="0" smtClean="0"/>
              <a:t>: 87K</a:t>
            </a:r>
          </a:p>
          <a:p>
            <a:r>
              <a:rPr lang="de-CH" sz="2400" dirty="0" err="1" smtClean="0"/>
              <a:t>Outer</a:t>
            </a:r>
            <a:r>
              <a:rPr lang="de-CH" sz="2400" dirty="0" smtClean="0"/>
              <a:t> </a:t>
            </a:r>
            <a:r>
              <a:rPr lang="de-CH" sz="2400" dirty="0" err="1" smtClean="0"/>
              <a:t>volume</a:t>
            </a:r>
            <a:r>
              <a:rPr lang="de-CH" sz="2400" dirty="0" smtClean="0"/>
              <a:t>: 1.2m</a:t>
            </a:r>
            <a:r>
              <a:rPr lang="de-CH" sz="2400" baseline="30000" dirty="0" smtClean="0"/>
              <a:t>3 </a:t>
            </a:r>
            <a:endParaRPr lang="de-CH" sz="2400" dirty="0" smtClean="0"/>
          </a:p>
          <a:p>
            <a:r>
              <a:rPr lang="de-CH" sz="2400" dirty="0" err="1" smtClean="0"/>
              <a:t>Inner</a:t>
            </a:r>
            <a:r>
              <a:rPr lang="de-CH" sz="2400" dirty="0" smtClean="0"/>
              <a:t> </a:t>
            </a:r>
            <a:r>
              <a:rPr lang="de-CH" sz="2400" dirty="0" err="1" smtClean="0"/>
              <a:t>volume</a:t>
            </a:r>
            <a:r>
              <a:rPr lang="de-CH" sz="2400" dirty="0" smtClean="0"/>
              <a:t>: 1.1m</a:t>
            </a:r>
            <a:r>
              <a:rPr lang="de-CH" sz="2400" baseline="30000" dirty="0" smtClean="0"/>
              <a:t>3 </a:t>
            </a:r>
            <a:endParaRPr lang="de-CH" sz="2400" dirty="0" smtClean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6613" y="2325152"/>
            <a:ext cx="3954462" cy="304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de-CH" dirty="0" smtClean="0"/>
              <a:t>Evolution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LAr</a:t>
            </a:r>
            <a:r>
              <a:rPr lang="de-CH" dirty="0" smtClean="0"/>
              <a:t> TPCs in Bern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Medium </a:t>
            </a:r>
            <a:r>
              <a:rPr lang="de-CH" dirty="0" err="1" smtClean="0"/>
              <a:t>Argontube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Medium </a:t>
            </a:r>
            <a:r>
              <a:rPr lang="de-CH" dirty="0" err="1" smtClean="0"/>
              <a:t>Argontube</a:t>
            </a:r>
            <a:r>
              <a:rPr lang="de-CH" dirty="0" smtClean="0"/>
              <a:t> +</a:t>
            </a:r>
            <a:endParaRPr lang="de-CH" dirty="0"/>
          </a:p>
        </p:txBody>
      </p:sp>
      <p:pic>
        <p:nvPicPr>
          <p:cNvPr id="9" name="Inhaltsplatzhalter 4" descr="IMG_157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1560" y="2286024"/>
            <a:ext cx="2963466" cy="3951288"/>
          </a:xfrm>
        </p:spPr>
      </p:pic>
      <p:cxnSp>
        <p:nvCxnSpPr>
          <p:cNvPr id="10" name="Gerade Verbindung mit Pfeil 9"/>
          <p:cNvCxnSpPr/>
          <p:nvPr/>
        </p:nvCxnSpPr>
        <p:spPr bwMode="auto">
          <a:xfrm rot="5400000">
            <a:off x="2267346" y="3932658"/>
            <a:ext cx="1583383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3563888" y="378904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>
                <a:solidFill>
                  <a:srgbClr val="FF0000"/>
                </a:solidFill>
              </a:rPr>
              <a:t>25cm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12" name="Inhaltsplatzhalter 12" descr="P100083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292080" y="2286024"/>
            <a:ext cx="2220624" cy="3951288"/>
          </a:xfrm>
        </p:spPr>
      </p:pic>
      <p:cxnSp>
        <p:nvCxnSpPr>
          <p:cNvPr id="13" name="Gerade Verbindung mit Pfeil 12"/>
          <p:cNvCxnSpPr/>
          <p:nvPr/>
        </p:nvCxnSpPr>
        <p:spPr bwMode="auto">
          <a:xfrm rot="5400000">
            <a:off x="5436890" y="4475459"/>
            <a:ext cx="288032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4" name="Textfeld 13"/>
          <p:cNvSpPr txBox="1"/>
          <p:nvPr/>
        </p:nvSpPr>
        <p:spPr>
          <a:xfrm>
            <a:off x="7524328" y="3828181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>
                <a:solidFill>
                  <a:srgbClr val="FF0000"/>
                </a:solidFill>
              </a:rPr>
              <a:t>57cm</a:t>
            </a:r>
            <a:endParaRPr lang="de-CH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20080"/>
          </a:xfrm>
        </p:spPr>
        <p:txBody>
          <a:bodyPr/>
          <a:lstStyle/>
          <a:p>
            <a:r>
              <a:rPr lang="en-GB" dirty="0" smtClean="0"/>
              <a:t>Principle of a </a:t>
            </a:r>
            <a:r>
              <a:rPr lang="en-GB" dirty="0" err="1" smtClean="0"/>
              <a:t>LAr</a:t>
            </a:r>
            <a:r>
              <a:rPr lang="en-GB" dirty="0" smtClean="0"/>
              <a:t> TPC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4040188" cy="639762"/>
          </a:xfrm>
        </p:spPr>
        <p:txBody>
          <a:bodyPr/>
          <a:lstStyle/>
          <a:p>
            <a:r>
              <a:rPr lang="en-GB" smtClean="0"/>
              <a:t>Properties:</a:t>
            </a:r>
            <a:endParaRPr lang="en-GB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>
          <a:xfrm>
            <a:off x="323528" y="1800200"/>
            <a:ext cx="4320480" cy="4941168"/>
          </a:xfrm>
        </p:spPr>
        <p:txBody>
          <a:bodyPr/>
          <a:lstStyle/>
          <a:p>
            <a:r>
              <a:rPr lang="en-GB" sz="2000" dirty="0" smtClean="0"/>
              <a:t>3D-Tracking device</a:t>
            </a:r>
          </a:p>
          <a:p>
            <a:r>
              <a:rPr lang="en-GB" sz="2000" dirty="0" smtClean="0"/>
              <a:t>Fully homogeneous detector</a:t>
            </a:r>
          </a:p>
          <a:p>
            <a:r>
              <a:rPr lang="en-GB" sz="2000" dirty="0" smtClean="0"/>
              <a:t>Only two readout planes</a:t>
            </a:r>
          </a:p>
          <a:p>
            <a:r>
              <a:rPr lang="en-GB" sz="2000" dirty="0" smtClean="0"/>
              <a:t>Readout electronically</a:t>
            </a:r>
          </a:p>
          <a:p>
            <a:endParaRPr lang="en-GB" sz="2000" dirty="0" smtClean="0"/>
          </a:p>
          <a:p>
            <a:r>
              <a:rPr lang="en-GB" sz="2000" dirty="0" err="1" smtClean="0"/>
              <a:t>LAr</a:t>
            </a:r>
            <a:r>
              <a:rPr lang="en-GB" sz="2000" dirty="0" smtClean="0"/>
              <a:t> provides scintillation light (5000 photons/mm  at 128nm)</a:t>
            </a:r>
          </a:p>
          <a:p>
            <a:r>
              <a:rPr lang="en-GB" sz="2000" dirty="0" smtClean="0"/>
              <a:t>Deposited energy proportional to collected charge (6000 e</a:t>
            </a:r>
            <a:r>
              <a:rPr lang="en-GB" sz="2000" baseline="30000" dirty="0" smtClean="0"/>
              <a:t>-</a:t>
            </a:r>
            <a:r>
              <a:rPr lang="en-GB" sz="2000" dirty="0" smtClean="0"/>
              <a:t>/mm)</a:t>
            </a:r>
            <a:endParaRPr lang="en-GB" sz="2000" baseline="30000" dirty="0" smtClean="0"/>
          </a:p>
          <a:p>
            <a:r>
              <a:rPr lang="en-GB" sz="2000" dirty="0" smtClean="0"/>
              <a:t>Drift speed 2 mm/</a:t>
            </a:r>
            <a:r>
              <a:rPr lang="en-GB" sz="2000" dirty="0" err="1" smtClean="0"/>
              <a:t>μs</a:t>
            </a:r>
            <a:r>
              <a:rPr lang="en-GB" sz="2000" dirty="0" smtClean="0"/>
              <a:t> with E=1kV/cm</a:t>
            </a:r>
          </a:p>
          <a:p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	(For minimum ionising </a:t>
            </a:r>
            <a:r>
              <a:rPr lang="en-GB" sz="2000" dirty="0" err="1" smtClean="0"/>
              <a:t>muons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>
          <a:xfrm>
            <a:off x="4778697" y="1124744"/>
            <a:ext cx="4041775" cy="639762"/>
          </a:xfrm>
        </p:spPr>
        <p:txBody>
          <a:bodyPr/>
          <a:lstStyle/>
          <a:p>
            <a:r>
              <a:rPr lang="en-GB" smtClean="0"/>
              <a:t>Side view:</a:t>
            </a:r>
            <a:endParaRPr lang="en-GB"/>
          </a:p>
        </p:txBody>
      </p:sp>
      <p:sp>
        <p:nvSpPr>
          <p:cNvPr id="52" name="Ellipse 51"/>
          <p:cNvSpPr/>
          <p:nvPr/>
        </p:nvSpPr>
        <p:spPr bwMode="auto">
          <a:xfrm>
            <a:off x="6588224" y="4653136"/>
            <a:ext cx="72008" cy="72008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3" name="Gruppieren 62"/>
          <p:cNvGrpSpPr/>
          <p:nvPr/>
        </p:nvGrpSpPr>
        <p:grpSpPr>
          <a:xfrm>
            <a:off x="4644008" y="1988840"/>
            <a:ext cx="4499992" cy="4464496"/>
            <a:chOff x="4644008" y="1988840"/>
            <a:chExt cx="4499992" cy="4464496"/>
          </a:xfrm>
        </p:grpSpPr>
        <p:grpSp>
          <p:nvGrpSpPr>
            <p:cNvPr id="61" name="Gruppieren 60"/>
            <p:cNvGrpSpPr/>
            <p:nvPr/>
          </p:nvGrpSpPr>
          <p:grpSpPr>
            <a:xfrm>
              <a:off x="4644008" y="1988840"/>
              <a:ext cx="4499992" cy="4464496"/>
              <a:chOff x="4644008" y="1988840"/>
              <a:chExt cx="4499992" cy="4464496"/>
            </a:xfrm>
          </p:grpSpPr>
          <p:sp>
            <p:nvSpPr>
              <p:cNvPr id="13" name="Rechteck 12"/>
              <p:cNvSpPr/>
              <p:nvPr/>
            </p:nvSpPr>
            <p:spPr bwMode="auto">
              <a:xfrm>
                <a:off x="4644008" y="1988840"/>
                <a:ext cx="4131572" cy="4011441"/>
              </a:xfrm>
              <a:prstGeom prst="rect">
                <a:avLst/>
              </a:prstGeom>
              <a:solidFill>
                <a:schemeClr val="accent3"/>
              </a:solidFill>
              <a:ln w="635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4" name="Gerade Verbindung mit Pfeil 13"/>
              <p:cNvCxnSpPr/>
              <p:nvPr/>
            </p:nvCxnSpPr>
            <p:spPr bwMode="auto">
              <a:xfrm rot="5400000" flipH="1" flipV="1">
                <a:off x="4112575" y="4155473"/>
                <a:ext cx="2232248" cy="1369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5" name="Gerade Verbindung 14"/>
              <p:cNvCxnSpPr/>
              <p:nvPr/>
            </p:nvCxnSpPr>
            <p:spPr bwMode="auto">
              <a:xfrm>
                <a:off x="5352815" y="2514075"/>
                <a:ext cx="3102901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" name="Ellipse 15"/>
              <p:cNvSpPr/>
              <p:nvPr/>
            </p:nvSpPr>
            <p:spPr bwMode="auto">
              <a:xfrm flipH="1" flipV="1">
                <a:off x="8269542" y="2711039"/>
                <a:ext cx="62058" cy="65654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Ellipse 16"/>
              <p:cNvSpPr/>
              <p:nvPr/>
            </p:nvSpPr>
            <p:spPr bwMode="auto">
              <a:xfrm flipH="1" flipV="1">
                <a:off x="7959252" y="2711039"/>
                <a:ext cx="62058" cy="65654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8" name="Ellipse 17"/>
              <p:cNvSpPr/>
              <p:nvPr/>
            </p:nvSpPr>
            <p:spPr bwMode="auto">
              <a:xfrm flipH="1" flipV="1">
                <a:off x="7648962" y="2711039"/>
                <a:ext cx="62058" cy="65654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9" name="Ellipse 18"/>
              <p:cNvSpPr/>
              <p:nvPr/>
            </p:nvSpPr>
            <p:spPr bwMode="auto">
              <a:xfrm flipH="1" flipV="1">
                <a:off x="7338672" y="2711039"/>
                <a:ext cx="62058" cy="65654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" name="Ellipse 19"/>
              <p:cNvSpPr/>
              <p:nvPr/>
            </p:nvSpPr>
            <p:spPr bwMode="auto">
              <a:xfrm flipH="1" flipV="1">
                <a:off x="7028382" y="2711039"/>
                <a:ext cx="62058" cy="65654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1" name="Ellipse 20"/>
              <p:cNvSpPr/>
              <p:nvPr/>
            </p:nvSpPr>
            <p:spPr bwMode="auto">
              <a:xfrm flipH="1" flipV="1">
                <a:off x="6718092" y="2711039"/>
                <a:ext cx="62058" cy="65654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2" name="Ellipse 21"/>
              <p:cNvSpPr/>
              <p:nvPr/>
            </p:nvSpPr>
            <p:spPr bwMode="auto">
              <a:xfrm flipH="1" flipV="1">
                <a:off x="6407802" y="2711039"/>
                <a:ext cx="62058" cy="65654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3" name="Ellipse 22"/>
              <p:cNvSpPr/>
              <p:nvPr/>
            </p:nvSpPr>
            <p:spPr bwMode="auto">
              <a:xfrm flipH="1" flipV="1">
                <a:off x="6097512" y="2711039"/>
                <a:ext cx="62058" cy="65654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4" name="Ellipse 23"/>
              <p:cNvSpPr/>
              <p:nvPr/>
            </p:nvSpPr>
            <p:spPr bwMode="auto">
              <a:xfrm flipH="1" flipV="1">
                <a:off x="5787221" y="2711039"/>
                <a:ext cx="62058" cy="65654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" name="Ellipse 24"/>
              <p:cNvSpPr/>
              <p:nvPr/>
            </p:nvSpPr>
            <p:spPr bwMode="auto">
              <a:xfrm flipH="1" flipV="1">
                <a:off x="5476931" y="2711039"/>
                <a:ext cx="62058" cy="65654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26" name="Gerade Verbindung 25"/>
              <p:cNvCxnSpPr/>
              <p:nvPr/>
            </p:nvCxnSpPr>
            <p:spPr bwMode="auto">
              <a:xfrm rot="10800000" flipV="1">
                <a:off x="4670178" y="2276872"/>
                <a:ext cx="4473822" cy="417646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" name="Ellipse 26"/>
              <p:cNvSpPr/>
              <p:nvPr/>
            </p:nvSpPr>
            <p:spPr bwMode="auto">
              <a:xfrm flipH="1" flipV="1">
                <a:off x="7773078" y="3433236"/>
                <a:ext cx="62058" cy="65654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8" name="Ellipse 27"/>
              <p:cNvSpPr/>
              <p:nvPr/>
            </p:nvSpPr>
            <p:spPr bwMode="auto">
              <a:xfrm flipH="1" flipV="1">
                <a:off x="7462788" y="3761508"/>
                <a:ext cx="62058" cy="65654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9" name="Ellipse 28"/>
              <p:cNvSpPr/>
              <p:nvPr/>
            </p:nvSpPr>
            <p:spPr bwMode="auto">
              <a:xfrm flipH="1" flipV="1">
                <a:off x="7152498" y="4024125"/>
                <a:ext cx="62058" cy="65654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0" name="Ellipse 29"/>
              <p:cNvSpPr/>
              <p:nvPr/>
            </p:nvSpPr>
            <p:spPr bwMode="auto">
              <a:xfrm flipH="1" flipV="1">
                <a:off x="6904266" y="4221088"/>
                <a:ext cx="62058" cy="65654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1" name="Ellipse 30"/>
              <p:cNvSpPr/>
              <p:nvPr/>
            </p:nvSpPr>
            <p:spPr bwMode="auto">
              <a:xfrm flipH="1" flipV="1">
                <a:off x="6593976" y="4483705"/>
                <a:ext cx="62058" cy="65654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2" name="Ellipse 31"/>
              <p:cNvSpPr/>
              <p:nvPr/>
            </p:nvSpPr>
            <p:spPr bwMode="auto">
              <a:xfrm flipH="1" flipV="1">
                <a:off x="6283686" y="4746324"/>
                <a:ext cx="62058" cy="65654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3" name="Ellipse 32"/>
              <p:cNvSpPr/>
              <p:nvPr/>
            </p:nvSpPr>
            <p:spPr bwMode="auto">
              <a:xfrm flipH="1" flipV="1">
                <a:off x="6035454" y="5008941"/>
                <a:ext cx="62058" cy="65654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4" name="Ellipse 33"/>
              <p:cNvSpPr/>
              <p:nvPr/>
            </p:nvSpPr>
            <p:spPr bwMode="auto">
              <a:xfrm flipH="1" flipV="1">
                <a:off x="5787221" y="5271558"/>
                <a:ext cx="62058" cy="65654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5" name="Ellipse 34"/>
              <p:cNvSpPr/>
              <p:nvPr/>
            </p:nvSpPr>
            <p:spPr bwMode="auto">
              <a:xfrm flipH="1" flipV="1">
                <a:off x="5476931" y="5534176"/>
                <a:ext cx="62058" cy="65654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6" name="Ellipse 35"/>
              <p:cNvSpPr/>
              <p:nvPr/>
            </p:nvSpPr>
            <p:spPr bwMode="auto">
              <a:xfrm flipH="1" flipV="1">
                <a:off x="8083368" y="3170619"/>
                <a:ext cx="62058" cy="65654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7" name="Ellipse 36"/>
              <p:cNvSpPr/>
              <p:nvPr/>
            </p:nvSpPr>
            <p:spPr bwMode="auto">
              <a:xfrm flipH="1" flipV="1">
                <a:off x="8393658" y="2908002"/>
                <a:ext cx="62058" cy="65654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8" name="Freihandform 37"/>
              <p:cNvSpPr/>
              <p:nvPr/>
            </p:nvSpPr>
            <p:spPr bwMode="auto">
              <a:xfrm rot="6514156">
                <a:off x="6482829" y="4650745"/>
                <a:ext cx="1009333" cy="807173"/>
              </a:xfrm>
              <a:custGeom>
                <a:avLst/>
                <a:gdLst>
                  <a:gd name="connsiteX0" fmla="*/ 0 w 2208695"/>
                  <a:gd name="connsiteY0" fmla="*/ 1897270 h 1959114"/>
                  <a:gd name="connsiteX1" fmla="*/ 225287 w 2208695"/>
                  <a:gd name="connsiteY1" fmla="*/ 1897270 h 1959114"/>
                  <a:gd name="connsiteX2" fmla="*/ 265043 w 2208695"/>
                  <a:gd name="connsiteY2" fmla="*/ 1526209 h 1959114"/>
                  <a:gd name="connsiteX3" fmla="*/ 702365 w 2208695"/>
                  <a:gd name="connsiteY3" fmla="*/ 1473200 h 1959114"/>
                  <a:gd name="connsiteX4" fmla="*/ 781878 w 2208695"/>
                  <a:gd name="connsiteY4" fmla="*/ 1075635 h 1959114"/>
                  <a:gd name="connsiteX5" fmla="*/ 1219200 w 2208695"/>
                  <a:gd name="connsiteY5" fmla="*/ 1022626 h 1959114"/>
                  <a:gd name="connsiteX6" fmla="*/ 1298713 w 2208695"/>
                  <a:gd name="connsiteY6" fmla="*/ 598557 h 1959114"/>
                  <a:gd name="connsiteX7" fmla="*/ 1789043 w 2208695"/>
                  <a:gd name="connsiteY7" fmla="*/ 532296 h 1959114"/>
                  <a:gd name="connsiteX8" fmla="*/ 1881808 w 2208695"/>
                  <a:gd name="connsiteY8" fmla="*/ 81722 h 1959114"/>
                  <a:gd name="connsiteX9" fmla="*/ 2160104 w 2208695"/>
                  <a:gd name="connsiteY9" fmla="*/ 41965 h 1959114"/>
                  <a:gd name="connsiteX10" fmla="*/ 2173356 w 2208695"/>
                  <a:gd name="connsiteY10" fmla="*/ 41965 h 1959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8695" h="1959114">
                    <a:moveTo>
                      <a:pt x="0" y="1897270"/>
                    </a:moveTo>
                    <a:cubicBezTo>
                      <a:pt x="90556" y="1928192"/>
                      <a:pt x="181113" y="1959114"/>
                      <a:pt x="225287" y="1897270"/>
                    </a:cubicBezTo>
                    <a:cubicBezTo>
                      <a:pt x="269461" y="1835427"/>
                      <a:pt x="185530" y="1596887"/>
                      <a:pt x="265043" y="1526209"/>
                    </a:cubicBezTo>
                    <a:cubicBezTo>
                      <a:pt x="344556" y="1455531"/>
                      <a:pt x="616226" y="1548296"/>
                      <a:pt x="702365" y="1473200"/>
                    </a:cubicBezTo>
                    <a:cubicBezTo>
                      <a:pt x="788504" y="1398104"/>
                      <a:pt x="695739" y="1150731"/>
                      <a:pt x="781878" y="1075635"/>
                    </a:cubicBezTo>
                    <a:cubicBezTo>
                      <a:pt x="868017" y="1000539"/>
                      <a:pt x="1133061" y="1102139"/>
                      <a:pt x="1219200" y="1022626"/>
                    </a:cubicBezTo>
                    <a:cubicBezTo>
                      <a:pt x="1305339" y="943113"/>
                      <a:pt x="1203739" y="680279"/>
                      <a:pt x="1298713" y="598557"/>
                    </a:cubicBezTo>
                    <a:cubicBezTo>
                      <a:pt x="1393687" y="516835"/>
                      <a:pt x="1691861" y="618435"/>
                      <a:pt x="1789043" y="532296"/>
                    </a:cubicBezTo>
                    <a:cubicBezTo>
                      <a:pt x="1886226" y="446157"/>
                      <a:pt x="1819965" y="163444"/>
                      <a:pt x="1881808" y="81722"/>
                    </a:cubicBezTo>
                    <a:cubicBezTo>
                      <a:pt x="1943651" y="0"/>
                      <a:pt x="2111513" y="48591"/>
                      <a:pt x="2160104" y="41965"/>
                    </a:cubicBezTo>
                    <a:cubicBezTo>
                      <a:pt x="2208695" y="35339"/>
                      <a:pt x="2191025" y="38652"/>
                      <a:pt x="2173356" y="41965"/>
                    </a:cubicBezTo>
                  </a:path>
                </a:pathLst>
              </a:custGeom>
              <a:noFill/>
              <a:ln w="127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9" name="Freihandform 38"/>
              <p:cNvSpPr/>
              <p:nvPr/>
            </p:nvSpPr>
            <p:spPr bwMode="auto">
              <a:xfrm rot="4967182">
                <a:off x="7230391" y="4080821"/>
                <a:ext cx="1009333" cy="807173"/>
              </a:xfrm>
              <a:custGeom>
                <a:avLst/>
                <a:gdLst>
                  <a:gd name="connsiteX0" fmla="*/ 0 w 2208695"/>
                  <a:gd name="connsiteY0" fmla="*/ 1897270 h 1959114"/>
                  <a:gd name="connsiteX1" fmla="*/ 225287 w 2208695"/>
                  <a:gd name="connsiteY1" fmla="*/ 1897270 h 1959114"/>
                  <a:gd name="connsiteX2" fmla="*/ 265043 w 2208695"/>
                  <a:gd name="connsiteY2" fmla="*/ 1526209 h 1959114"/>
                  <a:gd name="connsiteX3" fmla="*/ 702365 w 2208695"/>
                  <a:gd name="connsiteY3" fmla="*/ 1473200 h 1959114"/>
                  <a:gd name="connsiteX4" fmla="*/ 781878 w 2208695"/>
                  <a:gd name="connsiteY4" fmla="*/ 1075635 h 1959114"/>
                  <a:gd name="connsiteX5" fmla="*/ 1219200 w 2208695"/>
                  <a:gd name="connsiteY5" fmla="*/ 1022626 h 1959114"/>
                  <a:gd name="connsiteX6" fmla="*/ 1298713 w 2208695"/>
                  <a:gd name="connsiteY6" fmla="*/ 598557 h 1959114"/>
                  <a:gd name="connsiteX7" fmla="*/ 1789043 w 2208695"/>
                  <a:gd name="connsiteY7" fmla="*/ 532296 h 1959114"/>
                  <a:gd name="connsiteX8" fmla="*/ 1881808 w 2208695"/>
                  <a:gd name="connsiteY8" fmla="*/ 81722 h 1959114"/>
                  <a:gd name="connsiteX9" fmla="*/ 2160104 w 2208695"/>
                  <a:gd name="connsiteY9" fmla="*/ 41965 h 1959114"/>
                  <a:gd name="connsiteX10" fmla="*/ 2173356 w 2208695"/>
                  <a:gd name="connsiteY10" fmla="*/ 41965 h 1959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8695" h="1959114">
                    <a:moveTo>
                      <a:pt x="0" y="1897270"/>
                    </a:moveTo>
                    <a:cubicBezTo>
                      <a:pt x="90556" y="1928192"/>
                      <a:pt x="181113" y="1959114"/>
                      <a:pt x="225287" y="1897270"/>
                    </a:cubicBezTo>
                    <a:cubicBezTo>
                      <a:pt x="269461" y="1835427"/>
                      <a:pt x="185530" y="1596887"/>
                      <a:pt x="265043" y="1526209"/>
                    </a:cubicBezTo>
                    <a:cubicBezTo>
                      <a:pt x="344556" y="1455531"/>
                      <a:pt x="616226" y="1548296"/>
                      <a:pt x="702365" y="1473200"/>
                    </a:cubicBezTo>
                    <a:cubicBezTo>
                      <a:pt x="788504" y="1398104"/>
                      <a:pt x="695739" y="1150731"/>
                      <a:pt x="781878" y="1075635"/>
                    </a:cubicBezTo>
                    <a:cubicBezTo>
                      <a:pt x="868017" y="1000539"/>
                      <a:pt x="1133061" y="1102139"/>
                      <a:pt x="1219200" y="1022626"/>
                    </a:cubicBezTo>
                    <a:cubicBezTo>
                      <a:pt x="1305339" y="943113"/>
                      <a:pt x="1203739" y="680279"/>
                      <a:pt x="1298713" y="598557"/>
                    </a:cubicBezTo>
                    <a:cubicBezTo>
                      <a:pt x="1393687" y="516835"/>
                      <a:pt x="1691861" y="618435"/>
                      <a:pt x="1789043" y="532296"/>
                    </a:cubicBezTo>
                    <a:cubicBezTo>
                      <a:pt x="1886226" y="446157"/>
                      <a:pt x="1819965" y="163444"/>
                      <a:pt x="1881808" y="81722"/>
                    </a:cubicBezTo>
                    <a:cubicBezTo>
                      <a:pt x="1943651" y="0"/>
                      <a:pt x="2111513" y="48591"/>
                      <a:pt x="2160104" y="41965"/>
                    </a:cubicBezTo>
                    <a:cubicBezTo>
                      <a:pt x="2208695" y="35339"/>
                      <a:pt x="2191025" y="38652"/>
                      <a:pt x="2173356" y="41965"/>
                    </a:cubicBezTo>
                  </a:path>
                </a:pathLst>
              </a:custGeom>
              <a:noFill/>
              <a:ln w="127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0" name="Freihandform 39"/>
              <p:cNvSpPr/>
              <p:nvPr/>
            </p:nvSpPr>
            <p:spPr bwMode="auto">
              <a:xfrm rot="4107383">
                <a:off x="5996196" y="3519574"/>
                <a:ext cx="1009333" cy="807173"/>
              </a:xfrm>
              <a:custGeom>
                <a:avLst/>
                <a:gdLst>
                  <a:gd name="connsiteX0" fmla="*/ 0 w 2208695"/>
                  <a:gd name="connsiteY0" fmla="*/ 1897270 h 1959114"/>
                  <a:gd name="connsiteX1" fmla="*/ 225287 w 2208695"/>
                  <a:gd name="connsiteY1" fmla="*/ 1897270 h 1959114"/>
                  <a:gd name="connsiteX2" fmla="*/ 265043 w 2208695"/>
                  <a:gd name="connsiteY2" fmla="*/ 1526209 h 1959114"/>
                  <a:gd name="connsiteX3" fmla="*/ 702365 w 2208695"/>
                  <a:gd name="connsiteY3" fmla="*/ 1473200 h 1959114"/>
                  <a:gd name="connsiteX4" fmla="*/ 781878 w 2208695"/>
                  <a:gd name="connsiteY4" fmla="*/ 1075635 h 1959114"/>
                  <a:gd name="connsiteX5" fmla="*/ 1219200 w 2208695"/>
                  <a:gd name="connsiteY5" fmla="*/ 1022626 h 1959114"/>
                  <a:gd name="connsiteX6" fmla="*/ 1298713 w 2208695"/>
                  <a:gd name="connsiteY6" fmla="*/ 598557 h 1959114"/>
                  <a:gd name="connsiteX7" fmla="*/ 1789043 w 2208695"/>
                  <a:gd name="connsiteY7" fmla="*/ 532296 h 1959114"/>
                  <a:gd name="connsiteX8" fmla="*/ 1881808 w 2208695"/>
                  <a:gd name="connsiteY8" fmla="*/ 81722 h 1959114"/>
                  <a:gd name="connsiteX9" fmla="*/ 2160104 w 2208695"/>
                  <a:gd name="connsiteY9" fmla="*/ 41965 h 1959114"/>
                  <a:gd name="connsiteX10" fmla="*/ 2173356 w 2208695"/>
                  <a:gd name="connsiteY10" fmla="*/ 41965 h 1959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8695" h="1959114">
                    <a:moveTo>
                      <a:pt x="0" y="1897270"/>
                    </a:moveTo>
                    <a:cubicBezTo>
                      <a:pt x="90556" y="1928192"/>
                      <a:pt x="181113" y="1959114"/>
                      <a:pt x="225287" y="1897270"/>
                    </a:cubicBezTo>
                    <a:cubicBezTo>
                      <a:pt x="269461" y="1835427"/>
                      <a:pt x="185530" y="1596887"/>
                      <a:pt x="265043" y="1526209"/>
                    </a:cubicBezTo>
                    <a:cubicBezTo>
                      <a:pt x="344556" y="1455531"/>
                      <a:pt x="616226" y="1548296"/>
                      <a:pt x="702365" y="1473200"/>
                    </a:cubicBezTo>
                    <a:cubicBezTo>
                      <a:pt x="788504" y="1398104"/>
                      <a:pt x="695739" y="1150731"/>
                      <a:pt x="781878" y="1075635"/>
                    </a:cubicBezTo>
                    <a:cubicBezTo>
                      <a:pt x="868017" y="1000539"/>
                      <a:pt x="1133061" y="1102139"/>
                      <a:pt x="1219200" y="1022626"/>
                    </a:cubicBezTo>
                    <a:cubicBezTo>
                      <a:pt x="1305339" y="943113"/>
                      <a:pt x="1203739" y="680279"/>
                      <a:pt x="1298713" y="598557"/>
                    </a:cubicBezTo>
                    <a:cubicBezTo>
                      <a:pt x="1393687" y="516835"/>
                      <a:pt x="1691861" y="618435"/>
                      <a:pt x="1789043" y="532296"/>
                    </a:cubicBezTo>
                    <a:cubicBezTo>
                      <a:pt x="1886226" y="446157"/>
                      <a:pt x="1819965" y="163444"/>
                      <a:pt x="1881808" y="81722"/>
                    </a:cubicBezTo>
                    <a:cubicBezTo>
                      <a:pt x="1943651" y="0"/>
                      <a:pt x="2111513" y="48591"/>
                      <a:pt x="2160104" y="41965"/>
                    </a:cubicBezTo>
                    <a:cubicBezTo>
                      <a:pt x="2208695" y="35339"/>
                      <a:pt x="2191025" y="38652"/>
                      <a:pt x="2173356" y="41965"/>
                    </a:cubicBezTo>
                  </a:path>
                </a:pathLst>
              </a:custGeom>
              <a:noFill/>
              <a:ln w="127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1" name="Freihandform 40"/>
              <p:cNvSpPr/>
              <p:nvPr/>
            </p:nvSpPr>
            <p:spPr bwMode="auto">
              <a:xfrm rot="3138316">
                <a:off x="5459177" y="4141908"/>
                <a:ext cx="1009333" cy="807173"/>
              </a:xfrm>
              <a:custGeom>
                <a:avLst/>
                <a:gdLst>
                  <a:gd name="connsiteX0" fmla="*/ 0 w 2208695"/>
                  <a:gd name="connsiteY0" fmla="*/ 1897270 h 1959114"/>
                  <a:gd name="connsiteX1" fmla="*/ 225287 w 2208695"/>
                  <a:gd name="connsiteY1" fmla="*/ 1897270 h 1959114"/>
                  <a:gd name="connsiteX2" fmla="*/ 265043 w 2208695"/>
                  <a:gd name="connsiteY2" fmla="*/ 1526209 h 1959114"/>
                  <a:gd name="connsiteX3" fmla="*/ 702365 w 2208695"/>
                  <a:gd name="connsiteY3" fmla="*/ 1473200 h 1959114"/>
                  <a:gd name="connsiteX4" fmla="*/ 781878 w 2208695"/>
                  <a:gd name="connsiteY4" fmla="*/ 1075635 h 1959114"/>
                  <a:gd name="connsiteX5" fmla="*/ 1219200 w 2208695"/>
                  <a:gd name="connsiteY5" fmla="*/ 1022626 h 1959114"/>
                  <a:gd name="connsiteX6" fmla="*/ 1298713 w 2208695"/>
                  <a:gd name="connsiteY6" fmla="*/ 598557 h 1959114"/>
                  <a:gd name="connsiteX7" fmla="*/ 1789043 w 2208695"/>
                  <a:gd name="connsiteY7" fmla="*/ 532296 h 1959114"/>
                  <a:gd name="connsiteX8" fmla="*/ 1881808 w 2208695"/>
                  <a:gd name="connsiteY8" fmla="*/ 81722 h 1959114"/>
                  <a:gd name="connsiteX9" fmla="*/ 2160104 w 2208695"/>
                  <a:gd name="connsiteY9" fmla="*/ 41965 h 1959114"/>
                  <a:gd name="connsiteX10" fmla="*/ 2173356 w 2208695"/>
                  <a:gd name="connsiteY10" fmla="*/ 41965 h 1959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8695" h="1959114">
                    <a:moveTo>
                      <a:pt x="0" y="1897270"/>
                    </a:moveTo>
                    <a:cubicBezTo>
                      <a:pt x="90556" y="1928192"/>
                      <a:pt x="181113" y="1959114"/>
                      <a:pt x="225287" y="1897270"/>
                    </a:cubicBezTo>
                    <a:cubicBezTo>
                      <a:pt x="269461" y="1835427"/>
                      <a:pt x="185530" y="1596887"/>
                      <a:pt x="265043" y="1526209"/>
                    </a:cubicBezTo>
                    <a:cubicBezTo>
                      <a:pt x="344556" y="1455531"/>
                      <a:pt x="616226" y="1548296"/>
                      <a:pt x="702365" y="1473200"/>
                    </a:cubicBezTo>
                    <a:cubicBezTo>
                      <a:pt x="788504" y="1398104"/>
                      <a:pt x="695739" y="1150731"/>
                      <a:pt x="781878" y="1075635"/>
                    </a:cubicBezTo>
                    <a:cubicBezTo>
                      <a:pt x="868017" y="1000539"/>
                      <a:pt x="1133061" y="1102139"/>
                      <a:pt x="1219200" y="1022626"/>
                    </a:cubicBezTo>
                    <a:cubicBezTo>
                      <a:pt x="1305339" y="943113"/>
                      <a:pt x="1203739" y="680279"/>
                      <a:pt x="1298713" y="598557"/>
                    </a:cubicBezTo>
                    <a:cubicBezTo>
                      <a:pt x="1393687" y="516835"/>
                      <a:pt x="1691861" y="618435"/>
                      <a:pt x="1789043" y="532296"/>
                    </a:cubicBezTo>
                    <a:cubicBezTo>
                      <a:pt x="1886226" y="446157"/>
                      <a:pt x="1819965" y="163444"/>
                      <a:pt x="1881808" y="81722"/>
                    </a:cubicBezTo>
                    <a:cubicBezTo>
                      <a:pt x="1943651" y="0"/>
                      <a:pt x="2111513" y="48591"/>
                      <a:pt x="2160104" y="41965"/>
                    </a:cubicBezTo>
                    <a:cubicBezTo>
                      <a:pt x="2208695" y="35339"/>
                      <a:pt x="2191025" y="38652"/>
                      <a:pt x="2173356" y="41965"/>
                    </a:cubicBezTo>
                  </a:path>
                </a:pathLst>
              </a:custGeom>
              <a:noFill/>
              <a:ln w="127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2" name="Freihandform 41"/>
              <p:cNvSpPr/>
              <p:nvPr/>
            </p:nvSpPr>
            <p:spPr bwMode="auto">
              <a:xfrm rot="7362157">
                <a:off x="7919967" y="3236085"/>
                <a:ext cx="1009333" cy="807173"/>
              </a:xfrm>
              <a:custGeom>
                <a:avLst/>
                <a:gdLst>
                  <a:gd name="connsiteX0" fmla="*/ 0 w 2208695"/>
                  <a:gd name="connsiteY0" fmla="*/ 1897270 h 1959114"/>
                  <a:gd name="connsiteX1" fmla="*/ 225287 w 2208695"/>
                  <a:gd name="connsiteY1" fmla="*/ 1897270 h 1959114"/>
                  <a:gd name="connsiteX2" fmla="*/ 265043 w 2208695"/>
                  <a:gd name="connsiteY2" fmla="*/ 1526209 h 1959114"/>
                  <a:gd name="connsiteX3" fmla="*/ 702365 w 2208695"/>
                  <a:gd name="connsiteY3" fmla="*/ 1473200 h 1959114"/>
                  <a:gd name="connsiteX4" fmla="*/ 781878 w 2208695"/>
                  <a:gd name="connsiteY4" fmla="*/ 1075635 h 1959114"/>
                  <a:gd name="connsiteX5" fmla="*/ 1219200 w 2208695"/>
                  <a:gd name="connsiteY5" fmla="*/ 1022626 h 1959114"/>
                  <a:gd name="connsiteX6" fmla="*/ 1298713 w 2208695"/>
                  <a:gd name="connsiteY6" fmla="*/ 598557 h 1959114"/>
                  <a:gd name="connsiteX7" fmla="*/ 1789043 w 2208695"/>
                  <a:gd name="connsiteY7" fmla="*/ 532296 h 1959114"/>
                  <a:gd name="connsiteX8" fmla="*/ 1881808 w 2208695"/>
                  <a:gd name="connsiteY8" fmla="*/ 81722 h 1959114"/>
                  <a:gd name="connsiteX9" fmla="*/ 2160104 w 2208695"/>
                  <a:gd name="connsiteY9" fmla="*/ 41965 h 1959114"/>
                  <a:gd name="connsiteX10" fmla="*/ 2173356 w 2208695"/>
                  <a:gd name="connsiteY10" fmla="*/ 41965 h 1959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8695" h="1959114">
                    <a:moveTo>
                      <a:pt x="0" y="1897270"/>
                    </a:moveTo>
                    <a:cubicBezTo>
                      <a:pt x="90556" y="1928192"/>
                      <a:pt x="181113" y="1959114"/>
                      <a:pt x="225287" y="1897270"/>
                    </a:cubicBezTo>
                    <a:cubicBezTo>
                      <a:pt x="269461" y="1835427"/>
                      <a:pt x="185530" y="1596887"/>
                      <a:pt x="265043" y="1526209"/>
                    </a:cubicBezTo>
                    <a:cubicBezTo>
                      <a:pt x="344556" y="1455531"/>
                      <a:pt x="616226" y="1548296"/>
                      <a:pt x="702365" y="1473200"/>
                    </a:cubicBezTo>
                    <a:cubicBezTo>
                      <a:pt x="788504" y="1398104"/>
                      <a:pt x="695739" y="1150731"/>
                      <a:pt x="781878" y="1075635"/>
                    </a:cubicBezTo>
                    <a:cubicBezTo>
                      <a:pt x="868017" y="1000539"/>
                      <a:pt x="1133061" y="1102139"/>
                      <a:pt x="1219200" y="1022626"/>
                    </a:cubicBezTo>
                    <a:cubicBezTo>
                      <a:pt x="1305339" y="943113"/>
                      <a:pt x="1203739" y="680279"/>
                      <a:pt x="1298713" y="598557"/>
                    </a:cubicBezTo>
                    <a:cubicBezTo>
                      <a:pt x="1393687" y="516835"/>
                      <a:pt x="1691861" y="618435"/>
                      <a:pt x="1789043" y="532296"/>
                    </a:cubicBezTo>
                    <a:cubicBezTo>
                      <a:pt x="1886226" y="446157"/>
                      <a:pt x="1819965" y="163444"/>
                      <a:pt x="1881808" y="81722"/>
                    </a:cubicBezTo>
                    <a:cubicBezTo>
                      <a:pt x="1943651" y="0"/>
                      <a:pt x="2111513" y="48591"/>
                      <a:pt x="2160104" y="41965"/>
                    </a:cubicBezTo>
                    <a:cubicBezTo>
                      <a:pt x="2208695" y="35339"/>
                      <a:pt x="2191025" y="38652"/>
                      <a:pt x="2173356" y="41965"/>
                    </a:cubicBezTo>
                  </a:path>
                </a:pathLst>
              </a:custGeom>
              <a:noFill/>
              <a:ln w="127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3" name="Textfeld 42"/>
              <p:cNvSpPr txBox="1"/>
              <p:nvPr/>
            </p:nvSpPr>
            <p:spPr>
              <a:xfrm>
                <a:off x="5228699" y="3958472"/>
                <a:ext cx="2482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mtClean="0"/>
                  <a:t>E</a:t>
                </a:r>
                <a:endParaRPr lang="en-GB"/>
              </a:p>
            </p:txBody>
          </p:sp>
          <p:cxnSp>
            <p:nvCxnSpPr>
              <p:cNvPr id="44" name="Gerade Verbindung mit Pfeil 43"/>
              <p:cNvCxnSpPr/>
              <p:nvPr/>
            </p:nvCxnSpPr>
            <p:spPr bwMode="auto">
              <a:xfrm>
                <a:off x="5318553" y="3982636"/>
                <a:ext cx="124116" cy="144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bevel/>
                <a:headEnd type="none" w="med" len="med"/>
                <a:tailEnd type="arrow"/>
              </a:ln>
              <a:effectLst/>
            </p:spPr>
          </p:cxnSp>
          <p:sp>
            <p:nvSpPr>
              <p:cNvPr id="45" name="Textfeld 44"/>
              <p:cNvSpPr txBox="1"/>
              <p:nvPr/>
            </p:nvSpPr>
            <p:spPr>
              <a:xfrm>
                <a:off x="7586904" y="3162147"/>
                <a:ext cx="364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e</a:t>
                </a:r>
                <a:r>
                  <a:rPr lang="en-GB" baseline="30000" dirty="0" smtClean="0">
                    <a:solidFill>
                      <a:srgbClr val="FF0000"/>
                    </a:solidFill>
                  </a:rPr>
                  <a:t>-</a:t>
                </a:r>
                <a:endParaRPr lang="en-GB" baseline="30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" name="Textfeld 45"/>
              <p:cNvSpPr txBox="1"/>
              <p:nvPr/>
            </p:nvSpPr>
            <p:spPr>
              <a:xfrm>
                <a:off x="7831549" y="4278270"/>
                <a:ext cx="364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mtClean="0">
                    <a:solidFill>
                      <a:srgbClr val="7030A0"/>
                    </a:solidFill>
                  </a:rPr>
                  <a:t>γ </a:t>
                </a:r>
              </a:p>
            </p:txBody>
          </p:sp>
          <p:sp>
            <p:nvSpPr>
              <p:cNvPr id="47" name="Textfeld 46"/>
              <p:cNvSpPr txBox="1"/>
              <p:nvPr/>
            </p:nvSpPr>
            <p:spPr>
              <a:xfrm>
                <a:off x="4856352" y="2496073"/>
                <a:ext cx="9941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smtClean="0"/>
                  <a:t>Wire planes</a:t>
                </a:r>
                <a:endParaRPr lang="en-GB" sz="1200"/>
              </a:p>
            </p:txBody>
          </p:sp>
          <p:sp>
            <p:nvSpPr>
              <p:cNvPr id="48" name="Ellipse 47"/>
              <p:cNvSpPr/>
              <p:nvPr/>
            </p:nvSpPr>
            <p:spPr bwMode="auto">
              <a:xfrm>
                <a:off x="5508104" y="5661248"/>
                <a:ext cx="72008" cy="72008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9" name="Ellipse 48"/>
              <p:cNvSpPr/>
              <p:nvPr/>
            </p:nvSpPr>
            <p:spPr bwMode="auto">
              <a:xfrm>
                <a:off x="5796136" y="5373216"/>
                <a:ext cx="72008" cy="72008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0" name="Ellipse 49"/>
              <p:cNvSpPr/>
              <p:nvPr/>
            </p:nvSpPr>
            <p:spPr bwMode="auto">
              <a:xfrm>
                <a:off x="6084168" y="5157192"/>
                <a:ext cx="72008" cy="72008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1" name="Ellipse 50"/>
              <p:cNvSpPr/>
              <p:nvPr/>
            </p:nvSpPr>
            <p:spPr bwMode="auto">
              <a:xfrm>
                <a:off x="6300192" y="4941168"/>
                <a:ext cx="72008" cy="72008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3" name="Ellipse 52"/>
              <p:cNvSpPr/>
              <p:nvPr/>
            </p:nvSpPr>
            <p:spPr bwMode="auto">
              <a:xfrm>
                <a:off x="6948264" y="4365104"/>
                <a:ext cx="72008" cy="72008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4" name="Ellipse 53"/>
              <p:cNvSpPr/>
              <p:nvPr/>
            </p:nvSpPr>
            <p:spPr bwMode="auto">
              <a:xfrm>
                <a:off x="7164288" y="4149080"/>
                <a:ext cx="72008" cy="72008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5" name="Ellipse 54"/>
              <p:cNvSpPr/>
              <p:nvPr/>
            </p:nvSpPr>
            <p:spPr bwMode="auto">
              <a:xfrm>
                <a:off x="7452320" y="3861048"/>
                <a:ext cx="72008" cy="72008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6" name="Ellipse 55"/>
              <p:cNvSpPr/>
              <p:nvPr/>
            </p:nvSpPr>
            <p:spPr bwMode="auto">
              <a:xfrm>
                <a:off x="7812360" y="3573016"/>
                <a:ext cx="72008" cy="72008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7" name="Ellipse 56"/>
              <p:cNvSpPr/>
              <p:nvPr/>
            </p:nvSpPr>
            <p:spPr bwMode="auto">
              <a:xfrm>
                <a:off x="8100392" y="3356992"/>
                <a:ext cx="72008" cy="72008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8" name="Ellipse 57"/>
              <p:cNvSpPr/>
              <p:nvPr/>
            </p:nvSpPr>
            <p:spPr bwMode="auto">
              <a:xfrm>
                <a:off x="8388424" y="3068960"/>
                <a:ext cx="72008" cy="72008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9" name="Textfeld 58"/>
              <p:cNvSpPr txBox="1"/>
              <p:nvPr/>
            </p:nvSpPr>
            <p:spPr>
              <a:xfrm>
                <a:off x="6226973" y="5085184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dirty="0" smtClean="0">
                    <a:solidFill>
                      <a:srgbClr val="0070C0"/>
                    </a:solidFill>
                  </a:rPr>
                  <a:t>Ar</a:t>
                </a:r>
                <a:r>
                  <a:rPr lang="de-CH" baseline="30000" dirty="0" smtClean="0">
                    <a:solidFill>
                      <a:srgbClr val="0070C0"/>
                    </a:solidFill>
                  </a:rPr>
                  <a:t>+</a:t>
                </a:r>
                <a:endParaRPr lang="de-CH" baseline="30000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62" name="Ellipse 61"/>
            <p:cNvSpPr/>
            <p:nvPr/>
          </p:nvSpPr>
          <p:spPr bwMode="auto">
            <a:xfrm>
              <a:off x="6660232" y="4653136"/>
              <a:ext cx="72008" cy="72008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Glacer</a:t>
            </a:r>
            <a:r>
              <a:rPr lang="de-CH" dirty="0" smtClean="0"/>
              <a:t> 100kT </a:t>
            </a:r>
            <a:r>
              <a:rPr lang="de-CH" dirty="0" err="1" smtClean="0"/>
              <a:t>LAr</a:t>
            </a:r>
            <a:r>
              <a:rPr lang="de-CH" dirty="0" smtClean="0"/>
              <a:t> TPC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552" y="2348880"/>
            <a:ext cx="3954463" cy="3096344"/>
          </a:xfrm>
        </p:spPr>
        <p:txBody>
          <a:bodyPr/>
          <a:lstStyle/>
          <a:p>
            <a:pPr>
              <a:buNone/>
            </a:pPr>
            <a:r>
              <a:rPr lang="en-GB" sz="2000" b="1" dirty="0" smtClean="0"/>
              <a:t>Possible measurements</a:t>
            </a:r>
          </a:p>
          <a:p>
            <a:r>
              <a:rPr lang="en-GB" sz="2000" dirty="0" smtClean="0"/>
              <a:t>Neutrino oscillation</a:t>
            </a:r>
          </a:p>
          <a:p>
            <a:pPr lvl="1"/>
            <a:r>
              <a:rPr lang="en-GB" sz="1600" dirty="0" smtClean="0"/>
              <a:t>CP-violation</a:t>
            </a:r>
          </a:p>
          <a:p>
            <a:pPr lvl="1"/>
            <a:r>
              <a:rPr lang="en-GB" sz="1600" dirty="0" smtClean="0"/>
              <a:t>Supernova neutrinos</a:t>
            </a:r>
          </a:p>
          <a:p>
            <a:pPr lvl="1"/>
            <a:r>
              <a:rPr lang="en-GB" sz="1600" dirty="0" smtClean="0"/>
              <a:t>Mass hierarchy </a:t>
            </a:r>
          </a:p>
          <a:p>
            <a:r>
              <a:rPr lang="en-GB" sz="2000" dirty="0" smtClean="0"/>
              <a:t>Proton decay (GUT)</a:t>
            </a:r>
          </a:p>
        </p:txBody>
      </p:sp>
      <p:grpSp>
        <p:nvGrpSpPr>
          <p:cNvPr id="5" name="Inhaltsplatzhalter 4"/>
          <p:cNvGrpSpPr>
            <a:grpSpLocks noGrp="1"/>
          </p:cNvGrpSpPr>
          <p:nvPr>
            <p:ph sz="half" idx="2"/>
          </p:nvPr>
        </p:nvGrpSpPr>
        <p:grpSpPr>
          <a:xfrm>
            <a:off x="4211960" y="2276872"/>
            <a:ext cx="4464496" cy="3096344"/>
            <a:chOff x="323850" y="2205038"/>
            <a:chExt cx="8021638" cy="4164012"/>
          </a:xfrm>
        </p:grpSpPr>
        <p:pic>
          <p:nvPicPr>
            <p:cNvPr id="6" name="Picture 5"/>
            <p:cNvPicPr>
              <a:picLocks noChangeArrowheads="1"/>
            </p:cNvPicPr>
            <p:nvPr/>
          </p:nvPicPr>
          <p:blipFill>
            <a:blip r:embed="rId2" cstate="print"/>
            <a:srcRect t="25508" r="25999" b="17128"/>
            <a:stretch>
              <a:fillRect/>
            </a:stretch>
          </p:blipFill>
          <p:spPr bwMode="auto">
            <a:xfrm>
              <a:off x="323850" y="2205038"/>
              <a:ext cx="8021638" cy="41640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" name="Line 6"/>
            <p:cNvSpPr>
              <a:spLocks noChangeShapeType="1"/>
            </p:cNvSpPr>
            <p:nvPr/>
          </p:nvSpPr>
          <p:spPr bwMode="auto">
            <a:xfrm rot="10800000" flipH="1">
              <a:off x="1403350" y="3141663"/>
              <a:ext cx="6048375" cy="431800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8" name="Rectangle 7"/>
            <p:cNvSpPr>
              <a:spLocks/>
            </p:cNvSpPr>
            <p:nvPr/>
          </p:nvSpPr>
          <p:spPr bwMode="auto">
            <a:xfrm>
              <a:off x="4096152" y="2882183"/>
              <a:ext cx="1648611" cy="44911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862013"/>
              <a:r>
                <a:rPr lang="en-US" sz="1900" dirty="0" smtClean="0">
                  <a:solidFill>
                    <a:srgbClr val="FFFF00"/>
                  </a:solidFill>
                  <a:sym typeface="Symbol" pitchFamily="18" charset="2"/>
                </a:rPr>
                <a:t>d</a:t>
              </a:r>
              <a:r>
                <a:rPr lang="en-US" sz="1900" dirty="0" smtClean="0">
                  <a:solidFill>
                    <a:srgbClr val="FFFF00"/>
                  </a:solidFill>
                  <a:sym typeface="Times" pitchFamily="18" charset="0"/>
                </a:rPr>
                <a:t>≈</a:t>
              </a:r>
              <a:r>
                <a:rPr lang="en-US" sz="1900" dirty="0">
                  <a:solidFill>
                    <a:srgbClr val="FFFF00"/>
                  </a:solidFill>
                  <a:sym typeface="Times" pitchFamily="18" charset="0"/>
                </a:rPr>
                <a:t>70 m</a:t>
              </a: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rot="10800000">
              <a:off x="1116013" y="3500438"/>
              <a:ext cx="228600" cy="1687512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10" name="Rectangle 9"/>
            <p:cNvSpPr>
              <a:spLocks/>
            </p:cNvSpPr>
            <p:nvPr/>
          </p:nvSpPr>
          <p:spPr bwMode="auto">
            <a:xfrm>
              <a:off x="1358900" y="4335463"/>
              <a:ext cx="1804691" cy="44911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862013"/>
              <a:r>
                <a:rPr lang="en-US" sz="1900" dirty="0">
                  <a:solidFill>
                    <a:srgbClr val="FFFF00"/>
                  </a:solidFill>
                  <a:sym typeface="Times" pitchFamily="18" charset="0"/>
                </a:rPr>
                <a:t>h =20 </a:t>
              </a:r>
              <a:r>
                <a:rPr lang="en-US" sz="1900" dirty="0" smtClean="0">
                  <a:solidFill>
                    <a:srgbClr val="FFFF00"/>
                  </a:solidFill>
                  <a:sym typeface="Times" pitchFamily="18" charset="0"/>
                </a:rPr>
                <a:t>m</a:t>
              </a:r>
              <a:endParaRPr lang="en-US" sz="1900" dirty="0">
                <a:solidFill>
                  <a:srgbClr val="FFFF00"/>
                </a:solidFill>
                <a:sym typeface="Times" pitchFamily="18" charset="0"/>
              </a:endParaRPr>
            </a:p>
          </p:txBody>
        </p:sp>
        <p:sp>
          <p:nvSpPr>
            <p:cNvPr id="11" name="Rectangle 10"/>
            <p:cNvSpPr>
              <a:spLocks/>
            </p:cNvSpPr>
            <p:nvPr/>
          </p:nvSpPr>
          <p:spPr bwMode="auto">
            <a:xfrm>
              <a:off x="2222740" y="5080767"/>
              <a:ext cx="4305246" cy="3545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862013"/>
              <a:r>
                <a:rPr lang="en-US" sz="1500" dirty="0">
                  <a:solidFill>
                    <a:srgbClr val="FFFF00"/>
                  </a:solidFill>
                  <a:sym typeface="Helvetica" pitchFamily="34" charset="0"/>
                </a:rPr>
                <a:t>Passive </a:t>
              </a:r>
              <a:r>
                <a:rPr lang="en-US" sz="1500" dirty="0" err="1">
                  <a:solidFill>
                    <a:srgbClr val="FFFF00"/>
                  </a:solidFill>
                  <a:sym typeface="Helvetica" pitchFamily="34" charset="0"/>
                </a:rPr>
                <a:t>perlite</a:t>
              </a:r>
              <a:r>
                <a:rPr lang="en-US" sz="1500" dirty="0">
                  <a:solidFill>
                    <a:srgbClr val="FFFF00"/>
                  </a:solidFill>
                  <a:sym typeface="Helvetica" pitchFamily="34" charset="0"/>
                </a:rPr>
                <a:t> insulation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Argontube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552" y="1484784"/>
            <a:ext cx="4896346" cy="4968552"/>
          </a:xfrm>
        </p:spPr>
        <p:txBody>
          <a:bodyPr/>
          <a:lstStyle/>
          <a:p>
            <a:pPr>
              <a:buNone/>
            </a:pPr>
            <a:r>
              <a:rPr lang="en-GB" sz="2000" b="1" dirty="0" smtClean="0"/>
              <a:t>Goals of </a:t>
            </a:r>
            <a:r>
              <a:rPr lang="en-GB" sz="2000" b="1" dirty="0" err="1" smtClean="0"/>
              <a:t>Argontube</a:t>
            </a:r>
            <a:r>
              <a:rPr lang="en-GB" sz="2000" b="1" dirty="0" smtClean="0"/>
              <a:t>:</a:t>
            </a:r>
          </a:p>
          <a:p>
            <a:r>
              <a:rPr lang="en-GB" sz="2000" dirty="0" smtClean="0"/>
              <a:t>Proof feasibility of 5m drift length</a:t>
            </a:r>
          </a:p>
          <a:p>
            <a:pPr lvl="1"/>
            <a:r>
              <a:rPr lang="en-GB" sz="1800" dirty="0" smtClean="0"/>
              <a:t>Cathode voltage of 500kV</a:t>
            </a:r>
          </a:p>
          <a:p>
            <a:pPr lvl="1"/>
            <a:r>
              <a:rPr lang="en-GB" sz="1800" dirty="0" smtClean="0"/>
              <a:t>Signal to noise ratio &gt;10</a:t>
            </a:r>
          </a:p>
          <a:p>
            <a:pPr lvl="1"/>
            <a:r>
              <a:rPr lang="en-GB" sz="1800" dirty="0" smtClean="0"/>
              <a:t>Impurities in </a:t>
            </a:r>
            <a:r>
              <a:rPr lang="en-GB" sz="1800" dirty="0" err="1" smtClean="0"/>
              <a:t>LAr</a:t>
            </a:r>
            <a:r>
              <a:rPr lang="en-GB" sz="1800" dirty="0" smtClean="0"/>
              <a:t> &lt;0.1ppb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Technical studies</a:t>
            </a:r>
          </a:p>
          <a:p>
            <a:pPr lvl="1"/>
            <a:r>
              <a:rPr lang="en-GB" sz="1800" dirty="0" smtClean="0"/>
              <a:t>Tracks of 5m</a:t>
            </a:r>
          </a:p>
          <a:p>
            <a:pPr lvl="1"/>
            <a:r>
              <a:rPr lang="en-GB" sz="1800" dirty="0" smtClean="0"/>
              <a:t>Purity measurements</a:t>
            </a:r>
          </a:p>
          <a:p>
            <a:pPr lvl="1"/>
            <a:r>
              <a:rPr lang="en-GB" sz="1800" dirty="0" smtClean="0"/>
              <a:t>Electron diffusion measurement</a:t>
            </a:r>
          </a:p>
          <a:p>
            <a:pPr lvl="1"/>
            <a:r>
              <a:rPr lang="en-GB" sz="1800" dirty="0" smtClean="0"/>
              <a:t>Test new readout systems</a:t>
            </a:r>
          </a:p>
          <a:p>
            <a:pPr lvl="1"/>
            <a:endParaRPr lang="en-GB" sz="2000" dirty="0" smtClean="0"/>
          </a:p>
          <a:p>
            <a:r>
              <a:rPr lang="en-GB" sz="2000" dirty="0" smtClean="0"/>
              <a:t>Physics studies</a:t>
            </a:r>
          </a:p>
          <a:p>
            <a:pPr lvl="1"/>
            <a:r>
              <a:rPr lang="en-GB" sz="1800" dirty="0" err="1" smtClean="0"/>
              <a:t>Muon</a:t>
            </a:r>
            <a:r>
              <a:rPr lang="en-GB" sz="1800" dirty="0" smtClean="0"/>
              <a:t> decays (energy spectrum)</a:t>
            </a:r>
          </a:p>
          <a:p>
            <a:pPr lvl="1"/>
            <a:r>
              <a:rPr lang="en-GB" sz="1800" dirty="0" smtClean="0"/>
              <a:t>Gamma rays from </a:t>
            </a:r>
            <a:r>
              <a:rPr lang="en-GB" sz="1800" dirty="0" err="1" smtClean="0"/>
              <a:t>LinAc</a:t>
            </a:r>
            <a:r>
              <a:rPr lang="en-GB" sz="1800" dirty="0" smtClean="0"/>
              <a:t> (Igor Kreslo)</a:t>
            </a:r>
            <a:endParaRPr lang="en-GB" sz="1800" dirty="0"/>
          </a:p>
        </p:txBody>
      </p:sp>
      <p:pic>
        <p:nvPicPr>
          <p:cNvPr id="5" name="Inhaltsplatzhalter 4" descr="HE102-1500_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35826" r="52362"/>
          <a:stretch>
            <a:fillRect/>
          </a:stretch>
        </p:blipFill>
        <p:spPr>
          <a:xfrm>
            <a:off x="5868144" y="1628801"/>
            <a:ext cx="886275" cy="4464496"/>
          </a:xfrm>
          <a:prstGeom prst="rect">
            <a:avLst/>
          </a:prstGeom>
        </p:spPr>
      </p:pic>
      <p:pic>
        <p:nvPicPr>
          <p:cNvPr id="6" name="Grafik 5" descr="HE102-1100_2.jpg"/>
          <p:cNvPicPr>
            <a:picLocks noChangeAspect="1"/>
          </p:cNvPicPr>
          <p:nvPr/>
        </p:nvPicPr>
        <p:blipFill>
          <a:blip r:embed="rId3" cstate="print"/>
          <a:srcRect l="37400" r="42125"/>
          <a:stretch>
            <a:fillRect/>
          </a:stretch>
        </p:blipFill>
        <p:spPr>
          <a:xfrm>
            <a:off x="6735122" y="1628801"/>
            <a:ext cx="1509286" cy="4464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nhaltsplatzhalter 9" descr="Montacarlo2.pn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rcRect t="9681"/>
          <a:stretch>
            <a:fillRect/>
          </a:stretch>
        </p:blipFill>
        <p:spPr>
          <a:xfrm>
            <a:off x="4644008" y="2276872"/>
            <a:ext cx="3719942" cy="3381908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en-GB" smtClean="0"/>
              <a:t>Monte Carlo of cosmic muons (GEANT4)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MC Parameters</a:t>
            </a:r>
            <a:endParaRPr lang="en-GB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smtClean="0"/>
              <a:t>Muon decay event</a:t>
            </a:r>
            <a:endParaRPr lang="en-GB"/>
          </a:p>
        </p:txBody>
      </p:sp>
      <p:sp>
        <p:nvSpPr>
          <p:cNvPr id="12" name="Rechteck 11"/>
          <p:cNvSpPr>
            <a:spLocks noChangeAspect="1"/>
          </p:cNvSpPr>
          <p:nvPr/>
        </p:nvSpPr>
        <p:spPr bwMode="auto">
          <a:xfrm>
            <a:off x="5562732" y="3573016"/>
            <a:ext cx="874028" cy="792088"/>
          </a:xfrm>
          <a:prstGeom prst="rect">
            <a:avLst/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Gerade Verbindung 13"/>
          <p:cNvCxnSpPr/>
          <p:nvPr/>
        </p:nvCxnSpPr>
        <p:spPr bwMode="auto">
          <a:xfrm>
            <a:off x="6444208" y="3573016"/>
            <a:ext cx="2160240" cy="7200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Gerade Verbindung 15"/>
          <p:cNvCxnSpPr/>
          <p:nvPr/>
        </p:nvCxnSpPr>
        <p:spPr bwMode="auto">
          <a:xfrm rot="16200000" flipH="1">
            <a:off x="4932040" y="5013176"/>
            <a:ext cx="2016224" cy="7200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Grafik 10" descr="Montacarlo2zoo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4293096"/>
            <a:ext cx="2308877" cy="2071540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sp>
        <p:nvSpPr>
          <p:cNvPr id="19" name="Inhaltsplatzhalter 18"/>
          <p:cNvSpPr>
            <a:spLocks noGrp="1"/>
          </p:cNvSpPr>
          <p:nvPr>
            <p:ph sz="half" idx="2"/>
          </p:nvPr>
        </p:nvSpPr>
        <p:spPr>
          <a:xfrm>
            <a:off x="457200" y="2276872"/>
            <a:ext cx="4040188" cy="3951288"/>
          </a:xfrm>
        </p:spPr>
        <p:txBody>
          <a:bodyPr/>
          <a:lstStyle/>
          <a:p>
            <a:r>
              <a:rPr lang="en-GB" sz="2000" dirty="0" smtClean="0"/>
              <a:t>Active mass: 280kg</a:t>
            </a:r>
          </a:p>
          <a:p>
            <a:r>
              <a:rPr lang="en-GB" sz="2000" dirty="0" smtClean="0"/>
              <a:t>Simulation time: 90.8s</a:t>
            </a:r>
          </a:p>
          <a:p>
            <a:r>
              <a:rPr lang="en-GB" sz="2000" dirty="0" err="1" smtClean="0"/>
              <a:t>Muon</a:t>
            </a:r>
            <a:r>
              <a:rPr lang="en-GB" sz="2000" dirty="0" smtClean="0"/>
              <a:t> hit rate: 78.4s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 </a:t>
            </a:r>
          </a:p>
          <a:p>
            <a:r>
              <a:rPr lang="en-GB" sz="2000" dirty="0" err="1" smtClean="0"/>
              <a:t>Muon</a:t>
            </a:r>
            <a:r>
              <a:rPr lang="en-GB" sz="2000" dirty="0" smtClean="0"/>
              <a:t> decay rate: 1.8s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 </a:t>
            </a:r>
          </a:p>
          <a:p>
            <a:endParaRPr lang="en-GB" sz="2000" dirty="0"/>
          </a:p>
        </p:txBody>
      </p:sp>
      <p:pic>
        <p:nvPicPr>
          <p:cNvPr id="21" name="Grafik 20" descr="Grosslabo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717032"/>
            <a:ext cx="3860376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Monte Carlo of cosmic </a:t>
            </a:r>
            <a:r>
              <a:rPr lang="en-GB" dirty="0" err="1" smtClean="0"/>
              <a:t>muons</a:t>
            </a:r>
            <a:r>
              <a:rPr lang="en-GB" dirty="0" smtClean="0"/>
              <a:t> (Geant4)</a:t>
            </a:r>
            <a:endParaRPr lang="en-GB" dirty="0"/>
          </a:p>
        </p:txBody>
      </p:sp>
      <p:pic>
        <p:nvPicPr>
          <p:cNvPr id="10" name="Inhaltsplatzhalter 9" descr="AT0EnergyDist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391091"/>
            <a:ext cx="3744416" cy="2550077"/>
          </a:xfrm>
        </p:spPr>
      </p:pic>
      <p:pic>
        <p:nvPicPr>
          <p:cNvPr id="11" name="Inhaltsplatzhalter 10" descr="AT0Angular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391091"/>
            <a:ext cx="3744416" cy="25500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Readout System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522313"/>
            <a:ext cx="3954462" cy="4498975"/>
          </a:xfrm>
        </p:spPr>
        <p:txBody>
          <a:bodyPr/>
          <a:lstStyle/>
          <a:p>
            <a:r>
              <a:rPr lang="en-GB" sz="2000" dirty="0" smtClean="0"/>
              <a:t>Readout plains (</a:t>
            </a:r>
            <a:r>
              <a:rPr lang="en-GB" sz="2000" dirty="0" err="1" smtClean="0"/>
              <a:t>x,y</a:t>
            </a:r>
            <a:r>
              <a:rPr lang="en-GB" sz="2000" dirty="0" smtClean="0"/>
              <a:t>-plane) transverse coordinate resolution &gt;3x3mm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</a:t>
            </a:r>
          </a:p>
          <a:p>
            <a:r>
              <a:rPr lang="en-GB" sz="2000" dirty="0" smtClean="0"/>
              <a:t>ADC time sampling &gt;10ns (0.1mm resolution on time coordinate)</a:t>
            </a:r>
            <a:endParaRPr lang="en-GB" sz="2000" dirty="0"/>
          </a:p>
        </p:txBody>
      </p:sp>
      <p:pic>
        <p:nvPicPr>
          <p:cNvPr id="6" name="Inhaltsplatzhalter 4" descr="P1000599.JPG"/>
          <p:cNvPicPr>
            <a:picLocks noChangeAspect="1"/>
          </p:cNvPicPr>
          <p:nvPr/>
        </p:nvPicPr>
        <p:blipFill>
          <a:blip r:embed="rId2" cstate="print"/>
          <a:srcRect l="11552" r="20493"/>
          <a:stretch>
            <a:fillRect/>
          </a:stretch>
        </p:blipFill>
        <p:spPr bwMode="auto">
          <a:xfrm>
            <a:off x="683568" y="1484784"/>
            <a:ext cx="3528392" cy="2441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Gerade Verbindung mit Pfeil 6"/>
          <p:cNvCxnSpPr/>
          <p:nvPr/>
        </p:nvCxnSpPr>
        <p:spPr bwMode="auto">
          <a:xfrm rot="16200000" flipH="1">
            <a:off x="2843808" y="2492896"/>
            <a:ext cx="1152128" cy="14401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" name="Gerade Verbindung mit Pfeil 7"/>
          <p:cNvCxnSpPr/>
          <p:nvPr/>
        </p:nvCxnSpPr>
        <p:spPr bwMode="auto">
          <a:xfrm>
            <a:off x="1331640" y="3212976"/>
            <a:ext cx="2016224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9" name="Textfeld 8"/>
          <p:cNvSpPr txBox="1"/>
          <p:nvPr/>
        </p:nvSpPr>
        <p:spPr>
          <a:xfrm>
            <a:off x="2051720" y="334770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20cm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419872" y="233958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20cm</a:t>
            </a:r>
            <a:endParaRPr lang="en-GB" b="1">
              <a:solidFill>
                <a:srgbClr val="FF0000"/>
              </a:solidFill>
            </a:endParaRPr>
          </a:p>
        </p:txBody>
      </p:sp>
      <p:pic>
        <p:nvPicPr>
          <p:cNvPr id="11" name="Grafik 10" descr="P1000601.JPG"/>
          <p:cNvPicPr>
            <a:picLocks noChangeAspect="1"/>
          </p:cNvPicPr>
          <p:nvPr/>
        </p:nvPicPr>
        <p:blipFill>
          <a:blip r:embed="rId3" cstate="print"/>
          <a:srcRect r="19040"/>
          <a:stretch>
            <a:fillRect/>
          </a:stretch>
        </p:blipFill>
        <p:spPr>
          <a:xfrm>
            <a:off x="683568" y="4014356"/>
            <a:ext cx="3528392" cy="2423708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2591053" y="400506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ADCs</a:t>
            </a:r>
            <a:endParaRPr lang="en-GB" b="1">
              <a:solidFill>
                <a:srgbClr val="FF0000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356992"/>
            <a:ext cx="4576269" cy="304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87834"/>
            <a:ext cx="8229600" cy="724942"/>
          </a:xfrm>
        </p:spPr>
        <p:txBody>
          <a:bodyPr/>
          <a:lstStyle/>
          <a:p>
            <a:r>
              <a:rPr lang="en-GB" dirty="0" smtClean="0"/>
              <a:t>Output signal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7544" y="1349078"/>
            <a:ext cx="4040188" cy="639762"/>
          </a:xfrm>
        </p:spPr>
        <p:txBody>
          <a:bodyPr/>
          <a:lstStyle/>
          <a:p>
            <a:r>
              <a:rPr lang="en-GB" dirty="0" smtClean="0"/>
              <a:t>Induction wire</a:t>
            </a:r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340768"/>
            <a:ext cx="4041775" cy="639762"/>
          </a:xfrm>
        </p:spPr>
        <p:txBody>
          <a:bodyPr/>
          <a:lstStyle/>
          <a:p>
            <a:r>
              <a:rPr lang="en-GB" dirty="0" smtClean="0"/>
              <a:t>Collection wire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>
          <a:xfrm>
            <a:off x="457200" y="2060848"/>
            <a:ext cx="4040188" cy="3951288"/>
          </a:xfrm>
        </p:spPr>
        <p:txBody>
          <a:bodyPr/>
          <a:lstStyle/>
          <a:p>
            <a:r>
              <a:rPr lang="en-GB" sz="2300" dirty="0" smtClean="0"/>
              <a:t>Measures induction current</a:t>
            </a:r>
          </a:p>
          <a:p>
            <a:r>
              <a:rPr lang="en-GB" sz="2300" dirty="0" smtClean="0"/>
              <a:t>Bipolar signal</a:t>
            </a:r>
          </a:p>
          <a:p>
            <a:endParaRPr lang="en-GB" sz="2300" dirty="0"/>
          </a:p>
        </p:txBody>
      </p:sp>
      <p:pic>
        <p:nvPicPr>
          <p:cNvPr id="11" name="Inhaltsplatzhalter 6" descr="inductionsign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93511" y="3140968"/>
            <a:ext cx="337443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Inhaltsplatzhalter 11"/>
          <p:cNvSpPr>
            <a:spLocks noGrp="1"/>
          </p:cNvSpPr>
          <p:nvPr>
            <p:ph sz="quarter" idx="4"/>
          </p:nvPr>
        </p:nvSpPr>
        <p:spPr>
          <a:xfrm>
            <a:off x="4645025" y="2070000"/>
            <a:ext cx="4041775" cy="3951288"/>
          </a:xfrm>
        </p:spPr>
        <p:txBody>
          <a:bodyPr/>
          <a:lstStyle/>
          <a:p>
            <a:r>
              <a:rPr lang="en-GB" sz="2300" dirty="0" smtClean="0"/>
              <a:t>Measures collected charge</a:t>
            </a:r>
          </a:p>
          <a:p>
            <a:r>
              <a:rPr lang="en-GB" sz="2300" dirty="0" smtClean="0"/>
              <a:t>Polar signal</a:t>
            </a:r>
          </a:p>
        </p:txBody>
      </p:sp>
      <p:pic>
        <p:nvPicPr>
          <p:cNvPr id="13" name="Inhaltsplatzhalter 7" descr="collectionsign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932040" y="3140968"/>
            <a:ext cx="3384376" cy="2548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b_powerpoint_screen">
  <a:themeElements>
    <a:clrScheme name="">
      <a:dk1>
        <a:srgbClr val="000000"/>
      </a:dk1>
      <a:lt1>
        <a:srgbClr val="FFFFFF"/>
      </a:lt1>
      <a:dk2>
        <a:srgbClr val="000000"/>
      </a:dk2>
      <a:lt2>
        <a:srgbClr val="F6F6F6"/>
      </a:lt2>
      <a:accent1>
        <a:srgbClr val="E1EBF5"/>
      </a:accent1>
      <a:accent2>
        <a:srgbClr val="9CBDDE"/>
      </a:accent2>
      <a:accent3>
        <a:srgbClr val="FFFFFF"/>
      </a:accent3>
      <a:accent4>
        <a:srgbClr val="000000"/>
      </a:accent4>
      <a:accent5>
        <a:srgbClr val="EEF3F9"/>
      </a:accent5>
      <a:accent6>
        <a:srgbClr val="8DABC9"/>
      </a:accent6>
      <a:hlink>
        <a:srgbClr val="DF2046"/>
      </a:hlink>
      <a:folHlink>
        <a:srgbClr val="996670"/>
      </a:folHlink>
    </a:clrScheme>
    <a:fontScheme name="Larissa-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ub_powerpoint_screen</Template>
  <TotalTime>0</TotalTime>
  <Words>601</Words>
  <Application>Microsoft Office PowerPoint</Application>
  <PresentationFormat>Bildschirmpräsentation (4:3)</PresentationFormat>
  <Paragraphs>148</Paragraphs>
  <Slides>21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ub_powerpoint_screen</vt:lpstr>
      <vt:lpstr>The Argontube, a R&amp;D liquid Argon Time Projection Chamber  </vt:lpstr>
      <vt:lpstr>Content</vt:lpstr>
      <vt:lpstr>Principle of a LAr TPC</vt:lpstr>
      <vt:lpstr>Glacer 100kT LAr TPC</vt:lpstr>
      <vt:lpstr>The Argontube</vt:lpstr>
      <vt:lpstr>Monte Carlo of cosmic muons (GEANT4)</vt:lpstr>
      <vt:lpstr>Monte Carlo of cosmic muons (Geant4)</vt:lpstr>
      <vt:lpstr>Readout System</vt:lpstr>
      <vt:lpstr>Output signal</vt:lpstr>
      <vt:lpstr>Output signal (muon decay events)</vt:lpstr>
      <vt:lpstr>Technical issue: Voltage</vt:lpstr>
      <vt:lpstr>Greinacher/Cockcroft-Walten circuit</vt:lpstr>
      <vt:lpstr>Module tests of Argontube</vt:lpstr>
      <vt:lpstr>Next steps</vt:lpstr>
      <vt:lpstr>Folie 15</vt:lpstr>
      <vt:lpstr>Backup slides:</vt:lpstr>
      <vt:lpstr>Technical issue: Purity of LAr </vt:lpstr>
      <vt:lpstr>Technical issue: Purity of LAr </vt:lpstr>
      <vt:lpstr>Purity Measurement</vt:lpstr>
      <vt:lpstr>The Argontube</vt:lpstr>
      <vt:lpstr>Evolution of LAr TPCs in Bern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LArSoft Framework</dc:title>
  <dc:creator>christoph</dc:creator>
  <cp:lastModifiedBy>christoph</cp:lastModifiedBy>
  <cp:revision>194</cp:revision>
  <dcterms:created xsi:type="dcterms:W3CDTF">2011-04-11T19:08:08Z</dcterms:created>
  <dcterms:modified xsi:type="dcterms:W3CDTF">2011-09-14T22:59:18Z</dcterms:modified>
</cp:coreProperties>
</file>