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8" r:id="rId5"/>
    <p:sldId id="262" r:id="rId6"/>
    <p:sldId id="259" r:id="rId7"/>
    <p:sldId id="260" r:id="rId8"/>
    <p:sldId id="261" r:id="rId9"/>
    <p:sldId id="263" r:id="rId10"/>
    <p:sldId id="264" r:id="rId11"/>
    <p:sldId id="265" r:id="rId12"/>
    <p:sldId id="267" r:id="rId13"/>
    <p:sldId id="266" r:id="rId14"/>
    <p:sldId id="269" r:id="rId15"/>
    <p:sldId id="271" r:id="rId16"/>
    <p:sldId id="270" r:id="rId17"/>
    <p:sldId id="277" r:id="rId18"/>
    <p:sldId id="272" r:id="rId19"/>
    <p:sldId id="275" r:id="rId20"/>
    <p:sldId id="274" r:id="rId21"/>
    <p:sldId id="278" r:id="rId22"/>
    <p:sldId id="276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6FF00-FABD-492C-AD45-DCA97AB67A31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60B4F-AED9-4AC6-8509-8C16C25ED8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F788B-F331-45D5-968A-1AFF69528236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F7CF2-8D4A-45DD-9C84-3F0768B2945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5787B-02D4-4086-AEDD-9F5BAFE54716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9E4F3-0424-4D92-A2D2-BABC28A4BF2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E4958-A0A6-4671-832E-3EA6E5D21D97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4F9BE-020D-405C-A284-BE3242C9EF5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280A4-36C9-4213-AEE5-F8E718803B40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BE077-A4DC-488C-B7BC-009A0579054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D2249-AB84-493C-AC24-3314BE82ED7F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6AE4-F5D7-46AF-8775-4509CCA8043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1E0EE-8A3E-4D4E-9D51-11DDFF62795B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47F38-0975-4E94-A79B-BC478DEBE3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FC77E-0472-4E2B-AD4C-CD0568F5AED2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C6904-35E1-4637-A687-B970CFE711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472DB-A85C-45C9-A8B4-2511E026DB2A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AF58C-B1A0-48E0-99FE-13C6BDD05ED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2CD04-180C-4915-9AB5-D1D0287083D0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8E62B-3F7F-468F-8BF4-9AA2DD7C237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56652-D3FC-4A6D-83EF-C932B4ADB788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86D97-0EBB-44D0-99B3-168BDC2DC5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D5862F-ED94-4130-8A6F-7D5A63596671}" type="datetimeFigureOut">
              <a:rPr lang="en-GB"/>
              <a:pPr>
                <a:defRPr/>
              </a:pPr>
              <a:t>12/09/2011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9CAEF4-7F15-48C3-9513-8FC9D3212B5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3" r:id="rId9"/>
    <p:sldLayoutId id="2147483741" r:id="rId10"/>
    <p:sldLayoutId id="21474837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6" Type="http://schemas.openxmlformats.org/officeDocument/2006/relationships/image" Target="../media/image20.jpeg"/><Relationship Id="rId5" Type="http://schemas.openxmlformats.org/officeDocument/2006/relationships/image" Target="../media/image7.jpe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1"/>
                </a:solidFill>
              </a:rPr>
              <a:t>Planar semiconductor Compton imaging using pulse shape analysis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endParaRPr lang="en-GB" sz="2400" dirty="0" smtClean="0"/>
          </a:p>
          <a:p>
            <a:pPr marR="0" eaLnBrk="1" hangingPunct="1">
              <a:lnSpc>
                <a:spcPct val="80000"/>
              </a:lnSpc>
            </a:pPr>
            <a:r>
              <a:rPr lang="en-GB" sz="2400" dirty="0" smtClean="0"/>
              <a:t>Anthony Sweeney</a:t>
            </a:r>
          </a:p>
          <a:p>
            <a:pPr marR="0" eaLnBrk="1" hangingPunct="1">
              <a:lnSpc>
                <a:spcPct val="80000"/>
              </a:lnSpc>
            </a:pPr>
            <a:endParaRPr lang="en-GB" sz="2400" dirty="0" smtClean="0"/>
          </a:p>
          <a:p>
            <a:pPr marR="0" eaLnBrk="1" hangingPunct="1">
              <a:lnSpc>
                <a:spcPct val="80000"/>
              </a:lnSpc>
            </a:pPr>
            <a:r>
              <a:rPr lang="en-GB" sz="1900" dirty="0" smtClean="0"/>
              <a:t>Position Sensitive Detectors 9 </a:t>
            </a:r>
          </a:p>
          <a:p>
            <a:pPr marR="0" eaLnBrk="1" hangingPunct="1">
              <a:lnSpc>
                <a:spcPct val="80000"/>
              </a:lnSpc>
            </a:pPr>
            <a:r>
              <a:rPr lang="en-GB" sz="1900" dirty="0" smtClean="0"/>
              <a:t>Aberystwyth 2011</a:t>
            </a:r>
          </a:p>
        </p:txBody>
      </p:sp>
      <p:pic>
        <p:nvPicPr>
          <p:cNvPr id="3076" name="Picture 32" descr="AWE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5516563"/>
            <a:ext cx="12382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9" descr="colour_logo_184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516563"/>
            <a:ext cx="4076700" cy="10969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3078" name="Picture 5" descr="EPSRC 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3963" y="5516563"/>
            <a:ext cx="187801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0"/>
            <a:ext cx="8061325" cy="13414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Data selection: Fold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291" name="Text Placeholder 2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4" name="Text Placeholder 2"/>
          <p:cNvSpPr txBox="1">
            <a:spLocks/>
          </p:cNvSpPr>
          <p:nvPr/>
        </p:nvSpPr>
        <p:spPr bwMode="auto">
          <a:xfrm>
            <a:off x="685800" y="1676400"/>
            <a:ext cx="2743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" rIns="18288"/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Char char="•"/>
              <a:defRPr/>
            </a:pPr>
            <a:r>
              <a:rPr lang="en-GB" sz="1400">
                <a:latin typeface="+mn-lt"/>
                <a:cs typeface="+mn-cs"/>
              </a:rPr>
              <a:t> </a:t>
            </a:r>
            <a:r>
              <a:rPr lang="en-GB" sz="1600">
                <a:latin typeface="+mn-lt"/>
                <a:cs typeface="+mn-cs"/>
              </a:rPr>
              <a:t>Single interactions within the scatter detector and subsequently the absorber detector are needed for reconstruction.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Char char="•"/>
              <a:defRPr/>
            </a:pPr>
            <a:r>
              <a:rPr lang="en-GB" sz="1600">
                <a:latin typeface="+mn-lt"/>
                <a:cs typeface="+mn-cs"/>
              </a:rPr>
              <a:t> Fold is the number of strips which contain energy for one side of the detector.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Char char="•"/>
              <a:defRPr/>
            </a:pPr>
            <a:r>
              <a:rPr lang="en-GB" sz="1600">
                <a:latin typeface="+mn-lt"/>
                <a:cs typeface="+mn-cs"/>
              </a:rPr>
              <a:t> Only fold one events from both sides of both detectors  are selected.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Char char="•"/>
              <a:defRPr/>
            </a:pPr>
            <a:r>
              <a:rPr lang="en-GB" sz="1600">
                <a:latin typeface="+mn-lt"/>
                <a:cs typeface="+mn-cs"/>
              </a:rPr>
              <a:t> Each event selected will now only have interacted within one voxel of each detector.</a:t>
            </a:r>
            <a:endParaRPr lang="en-GB" sz="1400" dirty="0">
              <a:latin typeface="+mn-lt"/>
              <a:cs typeface="+mn-cs"/>
            </a:endParaRPr>
          </a:p>
        </p:txBody>
      </p:sp>
      <p:sp>
        <p:nvSpPr>
          <p:cNvPr id="12293" name="TextBox 17"/>
          <p:cNvSpPr txBox="1">
            <a:spLocks noChangeArrowheads="1"/>
          </p:cNvSpPr>
          <p:nvPr/>
        </p:nvSpPr>
        <p:spPr bwMode="auto">
          <a:xfrm>
            <a:off x="4572000" y="3789363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Symbol" pitchFamily="18" charset="2"/>
              </a:rPr>
              <a:t>g</a:t>
            </a:r>
          </a:p>
        </p:txBody>
      </p:sp>
      <p:sp>
        <p:nvSpPr>
          <p:cNvPr id="12294" name="TextBox 20"/>
          <p:cNvSpPr txBox="1">
            <a:spLocks noChangeArrowheads="1"/>
          </p:cNvSpPr>
          <p:nvPr/>
        </p:nvSpPr>
        <p:spPr bwMode="auto">
          <a:xfrm>
            <a:off x="5364163" y="1341438"/>
            <a:ext cx="1223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onstantia" pitchFamily="18" charset="0"/>
              </a:rPr>
              <a:t>Fold 1</a:t>
            </a:r>
          </a:p>
        </p:txBody>
      </p:sp>
      <p:grpSp>
        <p:nvGrpSpPr>
          <p:cNvPr id="12295" name="Group 26"/>
          <p:cNvGrpSpPr>
            <a:grpSpLocks/>
          </p:cNvGrpSpPr>
          <p:nvPr/>
        </p:nvGrpSpPr>
        <p:grpSpPr bwMode="auto">
          <a:xfrm>
            <a:off x="4895850" y="1700213"/>
            <a:ext cx="1728788" cy="1728787"/>
            <a:chOff x="4896544" y="1700808"/>
            <a:chExt cx="1728788" cy="1584325"/>
          </a:xfrm>
        </p:grpSpPr>
        <p:sp>
          <p:nvSpPr>
            <p:cNvPr id="28" name="Rectangle 27"/>
            <p:cNvSpPr/>
            <p:nvPr/>
          </p:nvSpPr>
          <p:spPr>
            <a:xfrm>
              <a:off x="4896544" y="1700808"/>
              <a:ext cx="288925" cy="15843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185469" y="1700808"/>
              <a:ext cx="287338" cy="1584325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72807" y="1700808"/>
              <a:ext cx="287337" cy="15843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760144" y="1700808"/>
              <a:ext cx="288925" cy="15843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049069" y="1700808"/>
              <a:ext cx="287338" cy="15843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336407" y="1700808"/>
              <a:ext cx="288925" cy="15843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4967288" y="4868863"/>
            <a:ext cx="288925" cy="158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5256213" y="4868863"/>
            <a:ext cx="287337" cy="15843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5543550" y="4868863"/>
            <a:ext cx="288925" cy="158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5832475" y="4868863"/>
            <a:ext cx="287338" cy="15843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6119813" y="4868863"/>
            <a:ext cx="288925" cy="158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408738" y="4868863"/>
            <a:ext cx="287337" cy="158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4607719" y="3140869"/>
            <a:ext cx="1008062" cy="4318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2293" idx="2"/>
          </p:cNvCxnSpPr>
          <p:nvPr/>
        </p:nvCxnSpPr>
        <p:spPr>
          <a:xfrm rot="16200000" flipH="1">
            <a:off x="4666457" y="4421981"/>
            <a:ext cx="927100" cy="54133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400675" y="5156200"/>
            <a:ext cx="574675" cy="4318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472113" y="4437063"/>
            <a:ext cx="1223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onstantia" pitchFamily="18" charset="0"/>
              </a:rPr>
              <a:t>Fold 2</a:t>
            </a:r>
          </a:p>
        </p:txBody>
      </p: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6227763" y="1700213"/>
            <a:ext cx="2592387" cy="2098675"/>
            <a:chOff x="6228184" y="1700809"/>
            <a:chExt cx="2592288" cy="2097523"/>
          </a:xfrm>
        </p:grpSpPr>
        <p:grpSp>
          <p:nvGrpSpPr>
            <p:cNvPr id="12308" name="Group 36"/>
            <p:cNvGrpSpPr>
              <a:grpSpLocks/>
            </p:cNvGrpSpPr>
            <p:nvPr/>
          </p:nvGrpSpPr>
          <p:grpSpPr bwMode="auto">
            <a:xfrm rot="5400000">
              <a:off x="6948044" y="1773044"/>
              <a:ext cx="1728788" cy="1584325"/>
              <a:chOff x="6948760" y="1916832"/>
              <a:chExt cx="1728788" cy="1584325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6948757" y="1916852"/>
                <a:ext cx="288766" cy="15842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237523" y="1916852"/>
                <a:ext cx="287179" cy="1584264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7524702" y="1916852"/>
                <a:ext cx="287180" cy="15842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811882" y="1916852"/>
                <a:ext cx="290353" cy="15842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8102235" y="1916852"/>
                <a:ext cx="287180" cy="15842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389416" y="1916852"/>
                <a:ext cx="288766" cy="15842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</p:grpSp>
        <p:sp>
          <p:nvSpPr>
            <p:cNvPr id="12309" name="TextBox 45"/>
            <p:cNvSpPr txBox="1">
              <a:spLocks noChangeArrowheads="1"/>
            </p:cNvSpPr>
            <p:nvPr/>
          </p:nvSpPr>
          <p:spPr bwMode="auto">
            <a:xfrm>
              <a:off x="6228184" y="3429000"/>
              <a:ext cx="6480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AC</a:t>
              </a:r>
            </a:p>
          </p:txBody>
        </p:sp>
        <p:sp>
          <p:nvSpPr>
            <p:cNvPr id="12310" name="TextBox 46"/>
            <p:cNvSpPr txBox="1">
              <a:spLocks noChangeArrowheads="1"/>
            </p:cNvSpPr>
            <p:nvPr/>
          </p:nvSpPr>
          <p:spPr bwMode="auto">
            <a:xfrm>
              <a:off x="8172400" y="3429000"/>
              <a:ext cx="6480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DC</a:t>
              </a:r>
            </a:p>
          </p:txBody>
        </p:sp>
      </p:grpSp>
      <p:sp>
        <p:nvSpPr>
          <p:cNvPr id="54" name="Rectangle 53"/>
          <p:cNvSpPr/>
          <p:nvPr/>
        </p:nvSpPr>
        <p:spPr>
          <a:xfrm rot="5400000">
            <a:off x="5616575" y="1304926"/>
            <a:ext cx="287337" cy="1655762"/>
          </a:xfrm>
          <a:prstGeom prst="rect">
            <a:avLst/>
          </a:prstGeom>
          <a:solidFill>
            <a:srgbClr val="FF0000">
              <a:alpha val="5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3" grpId="0"/>
      <p:bldP spid="5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0"/>
            <a:ext cx="8061325" cy="13414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Data selection: </a:t>
            </a:r>
            <a:r>
              <a:rPr lang="en-GB" sz="4000" dirty="0" err="1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Addback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smtClean="0"/>
              <a:t> </a:t>
            </a:r>
            <a:r>
              <a:rPr lang="en-GB" sz="1600" smtClean="0"/>
              <a:t>Less energy is deposited in the scatter detector than the absorber.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smtClean="0"/>
              <a:t> A spectrum can be created using the fold selected events.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smtClean="0"/>
              <a:t> The photopeak seen in this spectrum can be used to identify the source.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smtClean="0"/>
              <a:t> Only events within the photopeak of interest will be reconstructed.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smtClean="0"/>
              <a:t> Here the </a:t>
            </a:r>
            <a:r>
              <a:rPr lang="en-GB" sz="1600" baseline="30000" smtClean="0"/>
              <a:t>137</a:t>
            </a:r>
            <a:r>
              <a:rPr lang="en-GB" sz="1600" smtClean="0"/>
              <a:t>Cs 662 keV photopeak can be seen clearly with an energy resolution of 3.7keV.</a:t>
            </a:r>
          </a:p>
        </p:txBody>
      </p:sp>
      <p:sp>
        <p:nvSpPr>
          <p:cNvPr id="13316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GB" smtClean="0"/>
          </a:p>
        </p:txBody>
      </p:sp>
      <p:pic>
        <p:nvPicPr>
          <p:cNvPr id="5" name="Picture 3" descr="Cs-137_addback_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2276475"/>
            <a:ext cx="3403600" cy="3240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6" descr="Cs137Addback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1844675"/>
            <a:ext cx="5473700" cy="4097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mtClean="0">
                <a:solidFill>
                  <a:schemeClr val="accent4"/>
                </a:solidFill>
              </a:rPr>
              <a:t>Pulse shape analysis (PSA)</a:t>
            </a:r>
            <a:endParaRPr lang="en-GB">
              <a:solidFill>
                <a:schemeClr val="accent4"/>
              </a:solidFill>
            </a:endParaRP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0"/>
            <a:ext cx="8061325" cy="13414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Depth of interaction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 </a:t>
            </a:r>
            <a:r>
              <a:rPr lang="en-GB" sz="1600" dirty="0" smtClean="0"/>
              <a:t>Typical charge collection times of 200ns are seen with the detectors used.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</a:t>
            </a:r>
            <a:r>
              <a:rPr lang="en-GB" sz="1600" dirty="0" err="1" smtClean="0"/>
              <a:t>Risetimes</a:t>
            </a:r>
            <a:r>
              <a:rPr lang="en-GB" sz="1600" dirty="0" smtClean="0"/>
              <a:t> are dependant upon the time taken for charge carriers to be collected at their respective contacts.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30% of the total rise time provides information on the primary carrier (t30).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90% of the total rise time provides information on the complete charge collection (t90).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Plotting t30 against t90 for all events on one side of one detector a depth of interaction can be measured.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</a:t>
            </a:r>
            <a:r>
              <a:rPr lang="en-GB" sz="1600" dirty="0" err="1" smtClean="0"/>
              <a:t>Voxel</a:t>
            </a:r>
            <a:r>
              <a:rPr lang="en-GB" sz="1600" dirty="0" smtClean="0"/>
              <a:t> size reduced to 5x5x4mm after 5 regions are selected.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GB" dirty="0"/>
          </a:p>
        </p:txBody>
      </p:sp>
      <p:pic>
        <p:nvPicPr>
          <p:cNvPr id="15364" name="Picture 4" descr="t30vst9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75050" y="2049463"/>
            <a:ext cx="5111750" cy="3825875"/>
          </a:xfrm>
        </p:spPr>
      </p:pic>
      <p:sp>
        <p:nvSpPr>
          <p:cNvPr id="11" name="Rectangle 10"/>
          <p:cNvSpPr/>
          <p:nvPr/>
        </p:nvSpPr>
        <p:spPr>
          <a:xfrm>
            <a:off x="4427538" y="3213100"/>
            <a:ext cx="215900" cy="10080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4656138" y="3305175"/>
            <a:ext cx="211137" cy="858838"/>
          </a:xfrm>
          <a:custGeom>
            <a:avLst/>
            <a:gdLst>
              <a:gd name="connsiteX0" fmla="*/ 0 w 211016"/>
              <a:gd name="connsiteY0" fmla="*/ 196947 h 858129"/>
              <a:gd name="connsiteX1" fmla="*/ 196948 w 211016"/>
              <a:gd name="connsiteY1" fmla="*/ 0 h 858129"/>
              <a:gd name="connsiteX2" fmla="*/ 211016 w 211016"/>
              <a:gd name="connsiteY2" fmla="*/ 562707 h 858129"/>
              <a:gd name="connsiteX3" fmla="*/ 0 w 211016"/>
              <a:gd name="connsiteY3" fmla="*/ 858129 h 858129"/>
              <a:gd name="connsiteX4" fmla="*/ 0 w 211016"/>
              <a:gd name="connsiteY4" fmla="*/ 196947 h 85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016" h="858129">
                <a:moveTo>
                  <a:pt x="0" y="196947"/>
                </a:moveTo>
                <a:lnTo>
                  <a:pt x="196948" y="0"/>
                </a:lnTo>
                <a:lnTo>
                  <a:pt x="211016" y="562707"/>
                </a:lnTo>
                <a:lnTo>
                  <a:pt x="0" y="858129"/>
                </a:lnTo>
                <a:lnTo>
                  <a:pt x="0" y="19694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4838700" y="3108325"/>
            <a:ext cx="254000" cy="731838"/>
          </a:xfrm>
          <a:custGeom>
            <a:avLst/>
            <a:gdLst>
              <a:gd name="connsiteX0" fmla="*/ 0 w 253219"/>
              <a:gd name="connsiteY0" fmla="*/ 211015 h 731520"/>
              <a:gd name="connsiteX1" fmla="*/ 239151 w 253219"/>
              <a:gd name="connsiteY1" fmla="*/ 0 h 731520"/>
              <a:gd name="connsiteX2" fmla="*/ 253219 w 253219"/>
              <a:gd name="connsiteY2" fmla="*/ 492369 h 731520"/>
              <a:gd name="connsiteX3" fmla="*/ 28136 w 253219"/>
              <a:gd name="connsiteY3" fmla="*/ 731520 h 731520"/>
              <a:gd name="connsiteX4" fmla="*/ 0 w 253219"/>
              <a:gd name="connsiteY4" fmla="*/ 211015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219" h="731520">
                <a:moveTo>
                  <a:pt x="0" y="211015"/>
                </a:moveTo>
                <a:lnTo>
                  <a:pt x="239151" y="0"/>
                </a:lnTo>
                <a:lnTo>
                  <a:pt x="253219" y="492369"/>
                </a:lnTo>
                <a:lnTo>
                  <a:pt x="28136" y="731520"/>
                </a:lnTo>
                <a:lnTo>
                  <a:pt x="0" y="21101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5092700" y="2897188"/>
            <a:ext cx="239713" cy="704850"/>
          </a:xfrm>
          <a:custGeom>
            <a:avLst/>
            <a:gdLst>
              <a:gd name="connsiteX0" fmla="*/ 0 w 239150"/>
              <a:gd name="connsiteY0" fmla="*/ 211015 h 703384"/>
              <a:gd name="connsiteX1" fmla="*/ 239150 w 239150"/>
              <a:gd name="connsiteY1" fmla="*/ 0 h 703384"/>
              <a:gd name="connsiteX2" fmla="*/ 239150 w 239150"/>
              <a:gd name="connsiteY2" fmla="*/ 492369 h 703384"/>
              <a:gd name="connsiteX3" fmla="*/ 0 w 239150"/>
              <a:gd name="connsiteY3" fmla="*/ 703384 h 703384"/>
              <a:gd name="connsiteX4" fmla="*/ 0 w 239150"/>
              <a:gd name="connsiteY4" fmla="*/ 211015 h 70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150" h="703384">
                <a:moveTo>
                  <a:pt x="0" y="211015"/>
                </a:moveTo>
                <a:lnTo>
                  <a:pt x="239150" y="0"/>
                </a:lnTo>
                <a:lnTo>
                  <a:pt x="239150" y="492369"/>
                </a:lnTo>
                <a:lnTo>
                  <a:pt x="0" y="703384"/>
                </a:lnTo>
                <a:lnTo>
                  <a:pt x="0" y="21101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5345113" y="2630488"/>
            <a:ext cx="338137" cy="746125"/>
          </a:xfrm>
          <a:custGeom>
            <a:avLst/>
            <a:gdLst>
              <a:gd name="connsiteX0" fmla="*/ 0 w 337625"/>
              <a:gd name="connsiteY0" fmla="*/ 281354 h 745588"/>
              <a:gd name="connsiteX1" fmla="*/ 337625 w 337625"/>
              <a:gd name="connsiteY1" fmla="*/ 0 h 745588"/>
              <a:gd name="connsiteX2" fmla="*/ 323557 w 337625"/>
              <a:gd name="connsiteY2" fmla="*/ 351693 h 745588"/>
              <a:gd name="connsiteX3" fmla="*/ 0 w 337625"/>
              <a:gd name="connsiteY3" fmla="*/ 745588 h 745588"/>
              <a:gd name="connsiteX4" fmla="*/ 0 w 337625"/>
              <a:gd name="connsiteY4" fmla="*/ 281354 h 74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625" h="745588">
                <a:moveTo>
                  <a:pt x="0" y="281354"/>
                </a:moveTo>
                <a:lnTo>
                  <a:pt x="337625" y="0"/>
                </a:lnTo>
                <a:lnTo>
                  <a:pt x="323557" y="351693"/>
                </a:lnTo>
                <a:lnTo>
                  <a:pt x="0" y="745588"/>
                </a:lnTo>
                <a:lnTo>
                  <a:pt x="0" y="28135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56100" y="4221163"/>
            <a:ext cx="287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onstantia" pitchFamily="18" charset="0"/>
              </a:rPr>
              <a:t>A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643438" y="4005263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onstantia" pitchFamily="18" charset="0"/>
              </a:rPr>
              <a:t>B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859338" y="3716338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onstantia" pitchFamily="18" charset="0"/>
              </a:rPr>
              <a:t>C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148263" y="3429000"/>
            <a:ext cx="287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onstantia" pitchFamily="18" charset="0"/>
              </a:rPr>
              <a:t>D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435600" y="3141663"/>
            <a:ext cx="288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onstantia" pitchFamily="18" charset="0"/>
              </a:rPr>
              <a:t>E</a:t>
            </a:r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5076825" y="1557338"/>
            <a:ext cx="1658938" cy="4751387"/>
            <a:chOff x="5076056" y="1556792"/>
            <a:chExt cx="1659521" cy="4752528"/>
          </a:xfrm>
        </p:grpSpPr>
        <p:grpSp>
          <p:nvGrpSpPr>
            <p:cNvPr id="15390" name="Group 25"/>
            <p:cNvGrpSpPr>
              <a:grpSpLocks/>
            </p:cNvGrpSpPr>
            <p:nvPr/>
          </p:nvGrpSpPr>
          <p:grpSpPr bwMode="auto">
            <a:xfrm>
              <a:off x="5076056" y="1556792"/>
              <a:ext cx="1659521" cy="4752528"/>
              <a:chOff x="5076056" y="1556792"/>
              <a:chExt cx="1659521" cy="4752528"/>
            </a:xfrm>
          </p:grpSpPr>
          <p:pic>
            <p:nvPicPr>
              <p:cNvPr id="15395" name="Picture 23" descr="singlepulse.jpg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076056" y="1556792"/>
                <a:ext cx="1659521" cy="4741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396" name="TextBox 22"/>
              <p:cNvSpPr txBox="1">
                <a:spLocks noChangeArrowheads="1"/>
              </p:cNvSpPr>
              <p:nvPr/>
            </p:nvSpPr>
            <p:spPr bwMode="auto">
              <a:xfrm rot="-5400000">
                <a:off x="4725889" y="5651375"/>
                <a:ext cx="100811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>
                    <a:solidFill>
                      <a:schemeClr val="bg1"/>
                    </a:solidFill>
                  </a:rPr>
                  <a:t>keV</a:t>
                </a:r>
              </a:p>
            </p:txBody>
          </p:sp>
        </p:grpSp>
        <p:cxnSp>
          <p:nvCxnSpPr>
            <p:cNvPr id="27" name="Straight Connector 26"/>
            <p:cNvCxnSpPr/>
            <p:nvPr/>
          </p:nvCxnSpPr>
          <p:spPr>
            <a:xfrm>
              <a:off x="5436546" y="4724615"/>
              <a:ext cx="107987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92" name="TextBox 27"/>
            <p:cNvSpPr txBox="1">
              <a:spLocks noChangeArrowheads="1"/>
            </p:cNvSpPr>
            <p:nvPr/>
          </p:nvSpPr>
          <p:spPr bwMode="auto">
            <a:xfrm>
              <a:off x="6012160" y="4725144"/>
              <a:ext cx="7200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solidFill>
                    <a:schemeClr val="bg1"/>
                  </a:solidFill>
                </a:rPr>
                <a:t>t30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5363495" y="2420599"/>
              <a:ext cx="115293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94" name="TextBox 30"/>
            <p:cNvSpPr txBox="1">
              <a:spLocks noChangeArrowheads="1"/>
            </p:cNvSpPr>
            <p:nvPr/>
          </p:nvSpPr>
          <p:spPr bwMode="auto">
            <a:xfrm>
              <a:off x="6012160" y="2420888"/>
              <a:ext cx="7200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solidFill>
                    <a:schemeClr val="bg1"/>
                  </a:solidFill>
                </a:rPr>
                <a:t>t90</a:t>
              </a: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6516688" y="3068638"/>
            <a:ext cx="1079500" cy="2170112"/>
            <a:chOff x="6228184" y="2348880"/>
            <a:chExt cx="1080120" cy="2169532"/>
          </a:xfrm>
        </p:grpSpPr>
        <p:grpSp>
          <p:nvGrpSpPr>
            <p:cNvPr id="15377" name="Group 35"/>
            <p:cNvGrpSpPr>
              <a:grpSpLocks/>
            </p:cNvGrpSpPr>
            <p:nvPr/>
          </p:nvGrpSpPr>
          <p:grpSpPr bwMode="auto">
            <a:xfrm>
              <a:off x="6228184" y="2708920"/>
              <a:ext cx="1008112" cy="1440160"/>
              <a:chOff x="6372200" y="3933056"/>
              <a:chExt cx="1008112" cy="144016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6372200" y="3933282"/>
                <a:ext cx="1008641" cy="28726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6372200" y="4220543"/>
                <a:ext cx="1008641" cy="2888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372200" y="4509391"/>
                <a:ext cx="1008641" cy="2872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372200" y="4796651"/>
                <a:ext cx="1008641" cy="2888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372200" y="5085499"/>
                <a:ext cx="1008641" cy="28726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sp>
          <p:nvSpPr>
            <p:cNvPr id="15378" name="TextBox 25"/>
            <p:cNvSpPr txBox="1">
              <a:spLocks noChangeArrowheads="1"/>
            </p:cNvSpPr>
            <p:nvPr/>
          </p:nvSpPr>
          <p:spPr bwMode="auto">
            <a:xfrm>
              <a:off x="6228184" y="2348880"/>
              <a:ext cx="10801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AC face</a:t>
              </a:r>
            </a:p>
          </p:txBody>
        </p:sp>
        <p:sp>
          <p:nvSpPr>
            <p:cNvPr id="15379" name="TextBox 27"/>
            <p:cNvSpPr txBox="1">
              <a:spLocks noChangeArrowheads="1"/>
            </p:cNvSpPr>
            <p:nvPr/>
          </p:nvSpPr>
          <p:spPr bwMode="auto">
            <a:xfrm>
              <a:off x="6228184" y="4149080"/>
              <a:ext cx="10801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DC face</a:t>
              </a:r>
            </a:p>
          </p:txBody>
        </p:sp>
        <p:sp>
          <p:nvSpPr>
            <p:cNvPr id="15380" name="TextBox 28"/>
            <p:cNvSpPr txBox="1">
              <a:spLocks noChangeArrowheads="1"/>
            </p:cNvSpPr>
            <p:nvPr/>
          </p:nvSpPr>
          <p:spPr bwMode="auto">
            <a:xfrm>
              <a:off x="6228184" y="2708920"/>
              <a:ext cx="2880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A</a:t>
              </a:r>
            </a:p>
          </p:txBody>
        </p:sp>
        <p:sp>
          <p:nvSpPr>
            <p:cNvPr id="15381" name="TextBox 30"/>
            <p:cNvSpPr txBox="1">
              <a:spLocks noChangeArrowheads="1"/>
            </p:cNvSpPr>
            <p:nvPr/>
          </p:nvSpPr>
          <p:spPr bwMode="auto">
            <a:xfrm>
              <a:off x="6228184" y="2996952"/>
              <a:ext cx="2880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B</a:t>
              </a:r>
            </a:p>
          </p:txBody>
        </p:sp>
        <p:sp>
          <p:nvSpPr>
            <p:cNvPr id="15382" name="TextBox 31"/>
            <p:cNvSpPr txBox="1">
              <a:spLocks noChangeArrowheads="1"/>
            </p:cNvSpPr>
            <p:nvPr/>
          </p:nvSpPr>
          <p:spPr bwMode="auto">
            <a:xfrm>
              <a:off x="6228184" y="3284984"/>
              <a:ext cx="2880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C</a:t>
              </a:r>
            </a:p>
          </p:txBody>
        </p:sp>
        <p:sp>
          <p:nvSpPr>
            <p:cNvPr id="15383" name="TextBox 32"/>
            <p:cNvSpPr txBox="1">
              <a:spLocks noChangeArrowheads="1"/>
            </p:cNvSpPr>
            <p:nvPr/>
          </p:nvSpPr>
          <p:spPr bwMode="auto">
            <a:xfrm>
              <a:off x="6228184" y="3573016"/>
              <a:ext cx="2880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D</a:t>
              </a:r>
            </a:p>
          </p:txBody>
        </p:sp>
        <p:sp>
          <p:nvSpPr>
            <p:cNvPr id="15384" name="TextBox 33"/>
            <p:cNvSpPr txBox="1">
              <a:spLocks noChangeArrowheads="1"/>
            </p:cNvSpPr>
            <p:nvPr/>
          </p:nvSpPr>
          <p:spPr bwMode="auto">
            <a:xfrm>
              <a:off x="6228184" y="3861048"/>
              <a:ext cx="2880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E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/>
      <p:bldP spid="18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0"/>
            <a:ext cx="8061325" cy="13414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Image charge asymmetry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 </a:t>
            </a:r>
            <a:r>
              <a:rPr lang="en-GB" sz="1600" dirty="0" smtClean="0"/>
              <a:t>Charge is induced in strips neighbouring those carrying pulses, these are image charges.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The size of the image charges can be used to calculate an asymmetry factor.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Plotting this factor, a position within the real charge carrying strip can be found in X and Y for each event.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Using the assumption that there is equal  probability for interaction at any point in the strip, the width of the strip can be subdivided into 3,  5 or as many divisions as required.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GB" dirty="0"/>
          </a:p>
        </p:txBody>
      </p:sp>
      <p:pic>
        <p:nvPicPr>
          <p:cNvPr id="10" name="Content Placeholder 9" descr="Asymmetry PSA3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75050" y="2049463"/>
            <a:ext cx="5111750" cy="3825875"/>
          </a:xfrm>
        </p:spPr>
      </p:pic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onstantia" pitchFamily="18" charset="0"/>
            </a:endParaRPr>
          </a:p>
        </p:txBody>
      </p:sp>
      <p:sp>
        <p:nvSpPr>
          <p:cNvPr id="16390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4211638" y="1628775"/>
            <a:ext cx="3957637" cy="4738688"/>
            <a:chOff x="4211960" y="1484784"/>
            <a:chExt cx="3957466" cy="4738439"/>
          </a:xfrm>
        </p:grpSpPr>
        <p:pic>
          <p:nvPicPr>
            <p:cNvPr id="16392" name="Picture 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16016" y="5661248"/>
              <a:ext cx="3240087" cy="561975"/>
            </a:xfrm>
            <a:prstGeom prst="rect">
              <a:avLst/>
            </a:prstGeom>
            <a:blipFill dpi="0"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grpSp>
          <p:nvGrpSpPr>
            <p:cNvPr id="16393" name="Group 12"/>
            <p:cNvGrpSpPr>
              <a:grpSpLocks/>
            </p:cNvGrpSpPr>
            <p:nvPr/>
          </p:nvGrpSpPr>
          <p:grpSpPr bwMode="auto">
            <a:xfrm>
              <a:off x="4211960" y="1484784"/>
              <a:ext cx="3957466" cy="3888432"/>
              <a:chOff x="4186404" y="2060848"/>
              <a:chExt cx="3957466" cy="3888432"/>
            </a:xfrm>
          </p:grpSpPr>
          <p:pic>
            <p:nvPicPr>
              <p:cNvPr id="16394" name="Picture 7" descr="pulse.jpg"/>
              <p:cNvPicPr>
                <a:picLocks noChangeAspect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86404" y="2060848"/>
                <a:ext cx="3957466" cy="3816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395" name="TextBox 11"/>
              <p:cNvSpPr txBox="1">
                <a:spLocks noChangeArrowheads="1"/>
              </p:cNvSpPr>
              <p:nvPr/>
            </p:nvSpPr>
            <p:spPr bwMode="auto">
              <a:xfrm rot="-5400000">
                <a:off x="3846404" y="5306724"/>
                <a:ext cx="1008112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200">
                    <a:solidFill>
                      <a:schemeClr val="bg1"/>
                    </a:solidFill>
                  </a:rPr>
                  <a:t>keV</a:t>
                </a:r>
              </a:p>
            </p:txBody>
          </p: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mtClean="0">
                <a:solidFill>
                  <a:schemeClr val="accent4"/>
                </a:solidFill>
              </a:rPr>
              <a:t>Initial</a:t>
            </a:r>
            <a:r>
              <a:rPr lang="en-GB" smtClean="0"/>
              <a:t> </a:t>
            </a:r>
            <a:r>
              <a:rPr lang="en-GB" smtClean="0">
                <a:solidFill>
                  <a:schemeClr val="accent4"/>
                </a:solidFill>
              </a:rPr>
              <a:t>results</a:t>
            </a:r>
            <a:endParaRPr lang="en-GB">
              <a:solidFill>
                <a:schemeClr val="accent4"/>
              </a:solidFill>
            </a:endParaRP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0"/>
            <a:ext cx="8061325" cy="13414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Compton image with depth of interaction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 </a:t>
            </a:r>
            <a:r>
              <a:rPr lang="en-GB" sz="1600" dirty="0" smtClean="0"/>
              <a:t>Image with depth of interaction PSA applied.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</a:t>
            </a:r>
            <a:r>
              <a:rPr lang="en-GB" sz="1600" dirty="0" err="1" smtClean="0"/>
              <a:t>Voxel</a:t>
            </a:r>
            <a:r>
              <a:rPr lang="en-GB" sz="1600" dirty="0" smtClean="0"/>
              <a:t> size 5x5x5mm.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Resolution is taken as an approximate full width half maximum of a cut through the X and Y axis.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Approximate image resolution is 19mm in X and 17mm in Y.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5558 cones were used for this reconstruction.</a:t>
            </a:r>
            <a:endParaRPr lang="en-GB" dirty="0"/>
          </a:p>
        </p:txBody>
      </p:sp>
      <p:pic>
        <p:nvPicPr>
          <p:cNvPr id="18436" name="Content Placeholder 6" descr="image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38575" y="1677988"/>
            <a:ext cx="4791075" cy="4772025"/>
          </a:xfrm>
        </p:spPr>
      </p:pic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124075" y="1341438"/>
            <a:ext cx="6624638" cy="3108325"/>
            <a:chOff x="2051720" y="1052736"/>
            <a:chExt cx="6624736" cy="3108341"/>
          </a:xfrm>
        </p:grpSpPr>
        <p:pic>
          <p:nvPicPr>
            <p:cNvPr id="18438" name="Picture 7" descr="X_slic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64088" y="1052736"/>
              <a:ext cx="3312368" cy="3088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9" name="Picture 8" descr="Y_slice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51720" y="1052736"/>
              <a:ext cx="3313609" cy="3108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en-GB" b="0" dirty="0" smtClean="0">
                <a:solidFill>
                  <a:schemeClr val="accent4"/>
                </a:solidFill>
              </a:rPr>
              <a:t>Silicon  detector</a:t>
            </a:r>
            <a:endParaRPr lang="en-GB" b="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0"/>
            <a:ext cx="8061325" cy="14843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Silicon Detector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48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dirty="0" smtClean="0"/>
              <a:t> </a:t>
            </a:r>
            <a:r>
              <a:rPr lang="en-GB" sz="1600" dirty="0" smtClean="0"/>
              <a:t>Manufactured by Canberra.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Mechanically cooled.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Circular wafer, 8mm thick with an active diameter of 66mm.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Double sided strip detector, with 13 strips per side of varying sizes.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26 charge sensitive pre amplifiers.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Average energy resolution across all strips is </a:t>
            </a:r>
            <a:r>
              <a:rPr lang="en-GB" sz="1600" dirty="0" smtClean="0"/>
              <a:t>1.5 </a:t>
            </a:r>
            <a:r>
              <a:rPr lang="en-GB" sz="1600" dirty="0" err="1" smtClean="0"/>
              <a:t>keV</a:t>
            </a:r>
            <a:r>
              <a:rPr lang="en-GB" sz="1600" dirty="0" smtClean="0"/>
              <a:t> at 60 </a:t>
            </a:r>
            <a:r>
              <a:rPr lang="en-GB" sz="1600" dirty="0" err="1" smtClean="0"/>
              <a:t>keV</a:t>
            </a:r>
            <a:r>
              <a:rPr lang="en-GB" sz="1600" dirty="0" smtClean="0"/>
              <a:t>.</a:t>
            </a:r>
            <a:endParaRPr lang="en-GB" sz="1600" dirty="0" smtClean="0"/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One strip is non functional.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Raster scans have been completed on both detector faces and the edge.</a:t>
            </a:r>
            <a:endParaRPr lang="en-GB" dirty="0" smtClean="0"/>
          </a:p>
        </p:txBody>
      </p:sp>
      <p:pic>
        <p:nvPicPr>
          <p:cNvPr id="7" name="Content Placeholder 6" descr="IMG-20110520-00239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1628775"/>
            <a:ext cx="3744913" cy="2808288"/>
          </a:xfrm>
        </p:spPr>
      </p:pic>
      <p:pic>
        <p:nvPicPr>
          <p:cNvPr id="8" name="Picture 7" descr="IMG-20110520-0024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4508500"/>
            <a:ext cx="2592388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AC_Fold1_scan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2060575"/>
            <a:ext cx="3240087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3563938" y="1916113"/>
            <a:ext cx="5235575" cy="4103687"/>
            <a:chOff x="3563888" y="1916832"/>
            <a:chExt cx="5235812" cy="4102715"/>
          </a:xfrm>
        </p:grpSpPr>
        <p:pic>
          <p:nvPicPr>
            <p:cNvPr id="20488" name="Picture 9" descr="Si(Li)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63888" y="1916832"/>
              <a:ext cx="5235812" cy="3495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9" name="TextBox 10"/>
            <p:cNvSpPr txBox="1">
              <a:spLocks noChangeArrowheads="1"/>
            </p:cNvSpPr>
            <p:nvPr/>
          </p:nvSpPr>
          <p:spPr bwMode="auto">
            <a:xfrm>
              <a:off x="4283968" y="5373216"/>
              <a:ext cx="151216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Energy (keV)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mtClean="0">
                <a:solidFill>
                  <a:schemeClr val="accent4"/>
                </a:solidFill>
              </a:rPr>
              <a:t>Future work</a:t>
            </a:r>
            <a:endParaRPr lang="en-GB">
              <a:solidFill>
                <a:schemeClr val="accent4"/>
              </a:solidFill>
            </a:endParaRPr>
          </a:p>
        </p:txBody>
      </p:sp>
      <p:sp>
        <p:nvSpPr>
          <p:cNvPr id="21507" name="Text Placeholder 4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41277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smtClean="0">
                <a:solidFill>
                  <a:schemeClr val="accent4"/>
                </a:solidFill>
              </a:rPr>
              <a:t>Outline</a:t>
            </a:r>
            <a:r>
              <a:rPr lang="en-GB" smtClean="0"/>
              <a:t>	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2524125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 </a:t>
            </a:r>
            <a:r>
              <a:rPr lang="en-GB" sz="2800" dirty="0" smtClean="0"/>
              <a:t>Motivation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2800" dirty="0" smtClean="0"/>
              <a:t> Compton camera principles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2800" dirty="0" smtClean="0"/>
              <a:t> Pulse shape analysis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2800" dirty="0" smtClean="0"/>
              <a:t> Initial result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2800" dirty="0" smtClean="0"/>
              <a:t> Silicon Detector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2800" dirty="0" smtClean="0"/>
              <a:t> Future work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34143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Future work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Asymmetry pulse shape analysis will be applied to the data.</a:t>
            </a:r>
          </a:p>
          <a:p>
            <a:pPr eaLnBrk="1" hangingPunct="1"/>
            <a:r>
              <a:rPr lang="en-GB" dirty="0" smtClean="0"/>
              <a:t>New firmware is being tested for the CAEN V1724s.</a:t>
            </a:r>
          </a:p>
          <a:p>
            <a:pPr eaLnBrk="1" hangingPunct="1"/>
            <a:r>
              <a:rPr lang="en-GB" dirty="0" smtClean="0"/>
              <a:t>Compton data will be collected with the silicon detector acting as the scatter detector.</a:t>
            </a:r>
          </a:p>
          <a:p>
            <a:pPr eaLnBrk="1" hangingPunct="1"/>
            <a:r>
              <a:rPr lang="en-GB" dirty="0" smtClean="0"/>
              <a:t>A 5mm thick </a:t>
            </a:r>
            <a:r>
              <a:rPr lang="en-GB" dirty="0" err="1" smtClean="0"/>
              <a:t>HPGe</a:t>
            </a:r>
            <a:r>
              <a:rPr lang="en-GB" dirty="0" smtClean="0"/>
              <a:t> detector will be scanned and tested to provide an additional scatter detector opening the possibility of a three detector Compton camera system.</a:t>
            </a:r>
          </a:p>
          <a:p>
            <a:pPr eaLnBrk="1" hangingPunct="1"/>
            <a:r>
              <a:rPr lang="en-GB" dirty="0" smtClean="0"/>
              <a:t>Tests onsite at Aldermaston.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0825" y="549275"/>
            <a:ext cx="8642350" cy="57594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Action Button: Help 5">
            <a:hlinkClick r:id="" action="ppaction://noaction" highlightClick="1"/>
          </p:cNvPr>
          <p:cNvSpPr/>
          <p:nvPr/>
        </p:nvSpPr>
        <p:spPr>
          <a:xfrm>
            <a:off x="3491880" y="2132856"/>
            <a:ext cx="2088232" cy="2232248"/>
          </a:xfrm>
          <a:prstGeom prst="actionButtonHelp">
            <a:avLst/>
          </a:prstGeom>
          <a:ln>
            <a:solidFill>
              <a:srgbClr val="FF0000"/>
            </a:solidFill>
          </a:ln>
          <a:scene3d>
            <a:camera prst="orthographicFront">
              <a:rot lat="0" lon="21299999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900113" y="1052513"/>
            <a:ext cx="7886700" cy="4408487"/>
            <a:chOff x="899592" y="1052736"/>
            <a:chExt cx="7886427" cy="4408173"/>
          </a:xfrm>
        </p:grpSpPr>
        <p:pic>
          <p:nvPicPr>
            <p:cNvPr id="23557" name="Picture 8" descr="hindshead2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99592" y="1052736"/>
              <a:ext cx="2942629" cy="4408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8" name="Picture 10" descr="hindshead4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1920" y="1700808"/>
              <a:ext cx="4934099" cy="3285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34143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Contributors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>Andrew J. Boston</a:t>
            </a:r>
            <a:r>
              <a:rPr lang="en-US" sz="2000" baseline="30000" smtClean="0"/>
              <a:t>a</a:t>
            </a:r>
            <a:r>
              <a:rPr lang="en-US" sz="2000" smtClean="0"/>
              <a:t>, Helen C. Boston</a:t>
            </a:r>
            <a:r>
              <a:rPr lang="en-US" sz="2000" baseline="30000" smtClean="0"/>
              <a:t>a</a:t>
            </a:r>
            <a:r>
              <a:rPr lang="en-US" sz="2000" smtClean="0"/>
              <a:t>, John R. Cresswell</a:t>
            </a:r>
            <a:r>
              <a:rPr lang="en-US" sz="2000" baseline="30000" smtClean="0"/>
              <a:t>a</a:t>
            </a:r>
            <a:r>
              <a:rPr lang="en-US" sz="2000" smtClean="0"/>
              <a:t>, Jamie Dormand</a:t>
            </a:r>
            <a:r>
              <a:rPr lang="en-US" sz="2000" baseline="30000" smtClean="0"/>
              <a:t>a</a:t>
            </a:r>
            <a:r>
              <a:rPr lang="en-US" sz="2000" smtClean="0"/>
              <a:t>, Mark Ellis</a:t>
            </a:r>
            <a:r>
              <a:rPr lang="en-US" sz="2000" baseline="30000" smtClean="0"/>
              <a:t>b</a:t>
            </a:r>
            <a:r>
              <a:rPr lang="en-US" sz="2000" smtClean="0"/>
              <a:t>, Laura J. Harkness</a:t>
            </a:r>
            <a:r>
              <a:rPr lang="en-US" sz="2000" baseline="30000" smtClean="0"/>
              <a:t>a</a:t>
            </a:r>
            <a:r>
              <a:rPr lang="en-US" sz="2000" smtClean="0"/>
              <a:t>, Martin Jones</a:t>
            </a:r>
            <a:r>
              <a:rPr lang="en-US" sz="2000" baseline="30000" smtClean="0"/>
              <a:t>a</a:t>
            </a:r>
            <a:r>
              <a:rPr lang="en-US" sz="2000" smtClean="0"/>
              <a:t>, Daniel S. Judson</a:t>
            </a:r>
            <a:r>
              <a:rPr lang="en-US" sz="2000" baseline="30000" smtClean="0"/>
              <a:t>a</a:t>
            </a:r>
            <a:r>
              <a:rPr lang="en-US" sz="2000" smtClean="0"/>
              <a:t>, Paul J. Nolan</a:t>
            </a:r>
            <a:r>
              <a:rPr lang="en-US" sz="2000" baseline="30000" smtClean="0"/>
              <a:t>a</a:t>
            </a:r>
            <a:r>
              <a:rPr lang="en-US" sz="2000" smtClean="0"/>
              <a:t>, David C. Oxley</a:t>
            </a:r>
            <a:r>
              <a:rPr lang="en-US" sz="2000" baseline="30000" smtClean="0"/>
              <a:t>a</a:t>
            </a:r>
            <a:r>
              <a:rPr lang="en-US" sz="2000" smtClean="0"/>
              <a:t>, David P. Scraggs</a:t>
            </a:r>
            <a:r>
              <a:rPr lang="en-US" sz="2000" baseline="30000" smtClean="0"/>
              <a:t>a</a:t>
            </a:r>
            <a:r>
              <a:rPr lang="en-US" sz="2000" smtClean="0"/>
              <a:t>, Mike J. Slee</a:t>
            </a:r>
            <a:r>
              <a:rPr lang="en-US" sz="2000" baseline="30000" smtClean="0"/>
              <a:t>a</a:t>
            </a:r>
            <a:r>
              <a:rPr lang="en-US" sz="2000" smtClean="0"/>
              <a:t>, Amandeep Thandi</a:t>
            </a:r>
            <a:r>
              <a:rPr lang="en-US" sz="2000" baseline="30000" smtClean="0"/>
              <a:t>b</a:t>
            </a:r>
            <a:endParaRPr lang="en-GB" sz="2000" smtClean="0"/>
          </a:p>
          <a:p>
            <a:pPr eaLnBrk="1" hangingPunct="1"/>
            <a:r>
              <a:rPr lang="en-US" sz="1600" baseline="30000" smtClean="0"/>
              <a:t>a</a:t>
            </a:r>
            <a:r>
              <a:rPr lang="en-US" sz="1600" smtClean="0"/>
              <a:t>Department of Physics, University of Liverpool, Liverpool, L69 7ZE, United Kingdom           </a:t>
            </a:r>
            <a:r>
              <a:rPr lang="en-US" sz="1600" baseline="30000" smtClean="0"/>
              <a:t>b</a:t>
            </a:r>
            <a:r>
              <a:rPr lang="en-US" sz="1600" smtClean="0"/>
              <a:t>Atomic Weapons Establishment (AWE), Aldermaston, Reading, RG7 4PR, United Kingdom</a:t>
            </a:r>
            <a:endParaRPr lang="en-GB" sz="1600" smtClean="0"/>
          </a:p>
        </p:txBody>
      </p:sp>
      <p:pic>
        <p:nvPicPr>
          <p:cNvPr id="24580" name="Picture 9" descr="colour_logo_1849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516563"/>
            <a:ext cx="4076700" cy="10969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24581" name="Picture 32" descr="AWE_log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16563"/>
            <a:ext cx="12382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5" descr="EPSRC 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3963" y="5516563"/>
            <a:ext cx="187801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Data flow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Counts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% 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% accepted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% F(1,1,1,1)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1952163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Accepted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947188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48.52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F(1,1,1,1)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208550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10.68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Photopeak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14289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0.73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6.85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Imaged (PSA)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5558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2.67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Analogue results (collection time </a:t>
            </a:r>
            <a:r>
              <a:rPr lang="en-GB" dirty="0" err="1" smtClean="0"/>
              <a:t>vs</a:t>
            </a:r>
            <a:r>
              <a:rPr lang="en-GB" dirty="0" smtClean="0"/>
              <a:t> image resolution)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61722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50"/>
                <a:gridCol w="1543050"/>
                <a:gridCol w="1543050"/>
                <a:gridCol w="154305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Detector </a:t>
                      </a:r>
                      <a:r>
                        <a:rPr lang="en-GB" dirty="0" err="1" smtClean="0"/>
                        <a:t>seperation</a:t>
                      </a:r>
                      <a:r>
                        <a:rPr lang="en-GB" dirty="0" smtClean="0"/>
                        <a:t> (cm)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FWHM X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FWHM Y (mm)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Cones per second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3407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smtClean="0">
                <a:solidFill>
                  <a:schemeClr val="accent4"/>
                </a:solidFill>
              </a:rPr>
              <a:t>Motivation</a:t>
            </a:r>
            <a:endParaRPr lang="en-GB" sz="4000">
              <a:solidFill>
                <a:schemeClr val="accent4"/>
              </a:solidFill>
            </a:endParaRP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algn="just" eaLnBrk="1" hangingPunct="1">
              <a:buFont typeface="Arial" charset="0"/>
              <a:buChar char="•"/>
            </a:pPr>
            <a:r>
              <a:rPr lang="en-GB" sz="2800" dirty="0" smtClean="0"/>
              <a:t> Homeland security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GB" sz="2800" dirty="0" smtClean="0"/>
              <a:t> Nuclear decommissioning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GB" sz="2800" dirty="0" smtClean="0"/>
              <a:t> Existing systems are limited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mtClean="0">
                <a:solidFill>
                  <a:schemeClr val="accent4"/>
                </a:solidFill>
              </a:rPr>
              <a:t>Compton camera principles</a:t>
            </a:r>
            <a:endParaRPr lang="en-GB">
              <a:solidFill>
                <a:schemeClr val="accent4"/>
              </a:solidFill>
            </a:endParaRP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34143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Compton scattering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171" name="Content Placeholder 28" descr="Project diagram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1275" y="2060575"/>
            <a:ext cx="4514850" cy="2647950"/>
          </a:xfrm>
        </p:spPr>
      </p:pic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onstantia" pitchFamily="18" charset="0"/>
            </a:endParaRPr>
          </a:p>
        </p:txBody>
      </p:sp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0" y="476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200" i="1">
                <a:latin typeface="Calibri" pitchFamily="34" charset="0"/>
                <a:ea typeface="Times New Roman" pitchFamily="18" charset="0"/>
                <a:cs typeface="Calibri" pitchFamily="34" charset="0"/>
              </a:rPr>
              <a:t>  </a:t>
            </a:r>
            <a:r>
              <a:rPr lang="en-GB" sz="1200">
                <a:latin typeface="Calibri" pitchFamily="34" charset="0"/>
                <a:ea typeface="Times New Roman" pitchFamily="18" charset="0"/>
                <a:cs typeface="Calibri" pitchFamily="34" charset="0"/>
              </a:rPr>
              <a:t>   </a:t>
            </a:r>
            <a:r>
              <a:rPr lang="en-GB" sz="800">
                <a:ea typeface="Times New Roman" pitchFamily="18" charset="0"/>
                <a:cs typeface="Calibri" pitchFamily="34" charset="0"/>
              </a:rPr>
              <a:t> </a:t>
            </a:r>
            <a:endParaRPr lang="en-GB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onstantia" pitchFamily="18" charset="0"/>
            </a:endParaRPr>
          </a:p>
        </p:txBody>
      </p:sp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4300" y="4941888"/>
            <a:ext cx="4392613" cy="1296987"/>
          </a:xfrm>
          <a:prstGeom prst="rect">
            <a:avLst/>
          </a:prstGeom>
          <a:blipFill dpi="0"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5650" y="2133600"/>
            <a:ext cx="3024188" cy="2030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latin typeface="+mn-lt"/>
              </a:rPr>
              <a:t>Major factors in Compton cameras:-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</a:rPr>
              <a:t> Energy resolution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</a:rPr>
              <a:t> Position resolution within the detector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</a:rPr>
              <a:t> Doppler broadening</a:t>
            </a:r>
          </a:p>
          <a:p>
            <a:pPr>
              <a:buFont typeface="Arial" pitchFamily="34" charset="0"/>
              <a:buChar char="•"/>
              <a:defRPr/>
            </a:pPr>
            <a:endParaRPr lang="en-GB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134350" cy="13414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Compton camera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195" name="Text Placeholder 10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dirty="0" smtClean="0"/>
              <a:t> </a:t>
            </a:r>
            <a:r>
              <a:rPr lang="en-GB" sz="1600" dirty="0" smtClean="0"/>
              <a:t>Compton camera made up from two detectors, scatter detector and absorber.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Energy of the incident gamma ray can be found by adding the energy deposited in both detectors.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The position of interaction within the detectors are used to fix the cone apex.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Opening angle of the cone is calculated using the Compton scattering formula.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dirty="0" smtClean="0"/>
              <a:t> The source lies somewhere on the surface of the cone.</a:t>
            </a:r>
          </a:p>
        </p:txBody>
      </p:sp>
      <p:pic>
        <p:nvPicPr>
          <p:cNvPr id="11" name="Picture 10" descr="Co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1484784"/>
            <a:ext cx="5441384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0"/>
            <a:ext cx="8061325" cy="134143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Compton image reconstruction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219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endParaRPr lang="en-GB" sz="1600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 t="-3957" r="-3215" b="-250"/>
          <a:stretch>
            <a:fillRect/>
          </a:stretch>
        </p:blipFill>
        <p:spPr bwMode="auto">
          <a:xfrm>
            <a:off x="1187624" y="1700808"/>
            <a:ext cx="6696744" cy="420524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1907704" y="1556792"/>
            <a:ext cx="5227638" cy="4565650"/>
            <a:chOff x="1907704" y="1556792"/>
            <a:chExt cx="5227638" cy="456565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07704" y="1556792"/>
              <a:ext cx="5227638" cy="4565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5868144" y="1844824"/>
              <a:ext cx="4318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  <a:latin typeface="Constantia" pitchFamily="18" charset="0"/>
                </a:rPr>
                <a:t>x</a:t>
              </a:r>
            </a:p>
          </p:txBody>
        </p:sp>
        <p:sp>
          <p:nvSpPr>
            <p:cNvPr id="12" name="TextBox 14"/>
            <p:cNvSpPr txBox="1">
              <a:spLocks noChangeArrowheads="1"/>
            </p:cNvSpPr>
            <p:nvPr/>
          </p:nvSpPr>
          <p:spPr bwMode="auto">
            <a:xfrm>
              <a:off x="6516216" y="3573016"/>
              <a:ext cx="431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  <a:latin typeface="Constantia" pitchFamily="18" charset="0"/>
                </a:rPr>
                <a:t>y</a:t>
              </a:r>
            </a:p>
          </p:txBody>
        </p:sp>
        <p:sp>
          <p:nvSpPr>
            <p:cNvPr id="13" name="TextBox 15"/>
            <p:cNvSpPr txBox="1">
              <a:spLocks noChangeArrowheads="1"/>
            </p:cNvSpPr>
            <p:nvPr/>
          </p:nvSpPr>
          <p:spPr bwMode="auto">
            <a:xfrm>
              <a:off x="5796136" y="5517232"/>
              <a:ext cx="431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  <a:latin typeface="Constantia" pitchFamily="18" charset="0"/>
                </a:rPr>
                <a:t>z</a:t>
              </a:r>
            </a:p>
          </p:txBody>
        </p:sp>
        <p:sp>
          <p:nvSpPr>
            <p:cNvPr id="14" name="TextBox 16"/>
            <p:cNvSpPr txBox="1">
              <a:spLocks noChangeArrowheads="1"/>
            </p:cNvSpPr>
            <p:nvPr/>
          </p:nvSpPr>
          <p:spPr bwMode="auto">
            <a:xfrm>
              <a:off x="6012160" y="5301208"/>
              <a:ext cx="108108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>
                  <a:solidFill>
                    <a:srgbClr val="002060"/>
                  </a:solidFill>
                  <a:latin typeface="Constantia" pitchFamily="18" charset="0"/>
                </a:rPr>
                <a:t>Units mm</a:t>
              </a: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0"/>
            <a:ext cx="8061325" cy="13414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Detectors used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24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smtClean="0"/>
              <a:t> </a:t>
            </a:r>
            <a:r>
              <a:rPr lang="en-GB" sz="1600" smtClean="0"/>
              <a:t>Two high purity germanium double sided strip detectors manufactured by Ortec with an active area of 60x60x20mm.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smtClean="0"/>
              <a:t> 24 strips per detector, 12 on each side giving 144 voxels of 5x5x20mm.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smtClean="0"/>
              <a:t> Individual charge sensitive preamplifiers for each channel.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smtClean="0"/>
              <a:t> The preamplifier outputs are digitised through CAEN V1724 cards.</a:t>
            </a:r>
          </a:p>
          <a:p>
            <a:pPr eaLnBrk="1" hangingPunct="1">
              <a:buFont typeface="Arial" charset="0"/>
              <a:buChar char="•"/>
            </a:pPr>
            <a:r>
              <a:rPr lang="en-GB" sz="1600" smtClean="0"/>
              <a:t> Typical energy resolutions of 2 to 3keV are seen at 662keV for all strips of both detectors.</a:t>
            </a:r>
          </a:p>
          <a:p>
            <a:pPr eaLnBrk="1" hangingPunct="1">
              <a:buFont typeface="Arial" charset="0"/>
              <a:buChar char="•"/>
            </a:pPr>
            <a:endParaRPr lang="en-GB" sz="1600" smtClean="0"/>
          </a:p>
          <a:p>
            <a:pPr eaLnBrk="1" hangingPunct="1">
              <a:buFont typeface="Arial" charset="0"/>
              <a:buChar char="•"/>
            </a:pPr>
            <a:endParaRPr lang="en-GB" smtClean="0"/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5050" y="1779588"/>
            <a:ext cx="5111750" cy="4365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1188" y="0"/>
            <a:ext cx="8062912" cy="13414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Detector and source positions</a:t>
            </a:r>
            <a:endParaRPr lang="en-GB" sz="40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Detectors are mounted 5.5cm apart with the centres aligned.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Separation chosen as a compromise between data collection time and final image resolution.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A </a:t>
            </a:r>
            <a:r>
              <a:rPr lang="en-GB" sz="1600" baseline="30000" dirty="0" smtClean="0"/>
              <a:t>137</a:t>
            </a:r>
            <a:r>
              <a:rPr lang="en-GB" sz="1600" dirty="0" smtClean="0"/>
              <a:t>Cs point source of 0.26MBq  activity was  positioned 5cm away from the centre of the scatter detector.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 Trigger on a coincident event between both detectors within a 100ns time window.</a:t>
            </a:r>
            <a:endParaRPr lang="en-GB" sz="1600" dirty="0"/>
          </a:p>
        </p:txBody>
      </p:sp>
      <p:pic>
        <p:nvPicPr>
          <p:cNvPr id="11268" name="Picture 2" descr="Slid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0525" y="1628775"/>
            <a:ext cx="380841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run69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3698875"/>
            <a:ext cx="38163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8.9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</TotalTime>
  <Words>1051</Words>
  <Application>Microsoft Office PowerPoint</Application>
  <PresentationFormat>On-screen Show (4:3)</PresentationFormat>
  <Paragraphs>156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Planar semiconductor Compton imaging using pulse shape analysis</vt:lpstr>
      <vt:lpstr>Outline </vt:lpstr>
      <vt:lpstr>Motivation</vt:lpstr>
      <vt:lpstr>Compton camera principles</vt:lpstr>
      <vt:lpstr>Compton scattering</vt:lpstr>
      <vt:lpstr>Compton camera</vt:lpstr>
      <vt:lpstr>Compton image reconstruction</vt:lpstr>
      <vt:lpstr>Detectors used</vt:lpstr>
      <vt:lpstr>Detector and source positions</vt:lpstr>
      <vt:lpstr>Data selection: Fold</vt:lpstr>
      <vt:lpstr>Data selection: Addback</vt:lpstr>
      <vt:lpstr>Pulse shape analysis (PSA)</vt:lpstr>
      <vt:lpstr>Depth of interaction</vt:lpstr>
      <vt:lpstr>Image charge asymmetry</vt:lpstr>
      <vt:lpstr>Initial results</vt:lpstr>
      <vt:lpstr>Compton image with depth of interaction</vt:lpstr>
      <vt:lpstr>Silicon  detector</vt:lpstr>
      <vt:lpstr>Silicon Detector</vt:lpstr>
      <vt:lpstr>Future work</vt:lpstr>
      <vt:lpstr>Future work</vt:lpstr>
      <vt:lpstr>Slide 21</vt:lpstr>
      <vt:lpstr>Contributors</vt:lpstr>
      <vt:lpstr>Data flow</vt:lpstr>
      <vt:lpstr>Analogue results (collection time vs image resolution)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Compton imaging with a planar semiconductor system using pulse shape analysis</dc:title>
  <dc:creator>NuclearPhysics</dc:creator>
  <cp:lastModifiedBy>NuclearPhysics</cp:lastModifiedBy>
  <cp:revision>71</cp:revision>
  <dcterms:created xsi:type="dcterms:W3CDTF">2011-03-29T12:55:57Z</dcterms:created>
  <dcterms:modified xsi:type="dcterms:W3CDTF">2011-09-12T22:48:27Z</dcterms:modified>
</cp:coreProperties>
</file>