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7"/>
  </p:notesMasterIdLst>
  <p:sldIdLst>
    <p:sldId id="256" r:id="rId2"/>
    <p:sldId id="337" r:id="rId3"/>
    <p:sldId id="353" r:id="rId4"/>
    <p:sldId id="349" r:id="rId5"/>
    <p:sldId id="292" r:id="rId6"/>
    <p:sldId id="309" r:id="rId7"/>
    <p:sldId id="310" r:id="rId8"/>
    <p:sldId id="311" r:id="rId9"/>
    <p:sldId id="366" r:id="rId10"/>
    <p:sldId id="333" r:id="rId11"/>
    <p:sldId id="373" r:id="rId12"/>
    <p:sldId id="378" r:id="rId13"/>
    <p:sldId id="381" r:id="rId14"/>
    <p:sldId id="375" r:id="rId15"/>
    <p:sldId id="391" r:id="rId16"/>
    <p:sldId id="392" r:id="rId17"/>
    <p:sldId id="393" r:id="rId18"/>
    <p:sldId id="394" r:id="rId19"/>
    <p:sldId id="397" r:id="rId20"/>
    <p:sldId id="395" r:id="rId21"/>
    <p:sldId id="398" r:id="rId22"/>
    <p:sldId id="396" r:id="rId23"/>
    <p:sldId id="377" r:id="rId24"/>
    <p:sldId id="352" r:id="rId25"/>
    <p:sldId id="38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67" autoAdjust="0"/>
    <p:restoredTop sz="94660" autoAdjust="0"/>
  </p:normalViewPr>
  <p:slideViewPr>
    <p:cSldViewPr>
      <p:cViewPr>
        <p:scale>
          <a:sx n="80" d="100"/>
          <a:sy n="80" d="100"/>
        </p:scale>
        <p:origin x="-1470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3C7FC-0826-4756-AA6E-E86B67AE66E3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0B540-46B7-4F58-9BCA-2784DF374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DE13A-3A16-4294-9F7D-5F0B010601C6}" type="datetimeFigureOut">
              <a:rPr lang="en-US" smtClean="0"/>
              <a:pPr/>
              <a:t>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C2D1A-2B7A-494C-BA56-935A12FD7DB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jh@ns.ph.liv.ac.u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292494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mbr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784976" cy="1872208"/>
          </a:xfrm>
        </p:spPr>
        <p:txBody>
          <a:bodyPr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GB" sz="4000" dirty="0" smtClean="0">
                <a:solidFill>
                  <a:schemeClr val="bg1"/>
                </a:solidFill>
                <a:latin typeface="Cambria" pitchFamily="18" charset="0"/>
              </a:rPr>
              <a:t>Semiconductor detectors for Compton imaging in nuclear  medicine</a:t>
            </a:r>
            <a:endParaRPr lang="en-GB" sz="4000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4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4265" y="5877272"/>
            <a:ext cx="310191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187624" y="3212976"/>
            <a:ext cx="6768752" cy="2592288"/>
          </a:xfrm>
          <a:prstGeom prst="rect">
            <a:avLst/>
          </a:prstGeom>
        </p:spPr>
        <p:txBody>
          <a:bodyPr vert="horz" lIns="45720" rIns="45720">
            <a:noAutofit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</a:rPr>
              <a:t>Laura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mbria" pitchFamily="18" charset="0"/>
              </a:rPr>
              <a:t>Harkness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mbria" pitchFamily="18" charset="0"/>
            </a:endParaRPr>
          </a:p>
          <a:p>
            <a:pPr marR="64008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n-GB" sz="2200" dirty="0" smtClean="0">
                <a:latin typeface="Cambria" pitchFamily="18" charset="0"/>
                <a:hlinkClick r:id="rId3"/>
              </a:rPr>
              <a:t>ljh@ns.ph.liv.ac.uk</a:t>
            </a:r>
            <a:endParaRPr lang="en-GB" sz="2200" dirty="0" smtClean="0">
              <a:latin typeface="Cambria" pitchFamily="18" charset="0"/>
            </a:endParaRPr>
          </a:p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mbria" pitchFamily="18" charset="0"/>
            </a:endParaRPr>
          </a:p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mbria" pitchFamily="18" charset="0"/>
            </a:endParaRPr>
          </a:p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GB" sz="2000" dirty="0" smtClean="0">
                <a:latin typeface="Cambria" pitchFamily="18" charset="0"/>
              </a:rPr>
              <a:t>PSD9 Conference, Aberystwyth, 12</a:t>
            </a:r>
            <a:r>
              <a:rPr lang="en-GB" sz="2000" baseline="30000" dirty="0" smtClean="0">
                <a:latin typeface="Cambria" pitchFamily="18" charset="0"/>
              </a:rPr>
              <a:t>th</a:t>
            </a:r>
            <a:r>
              <a:rPr lang="en-GB" sz="2000" dirty="0" smtClean="0">
                <a:latin typeface="Cambria" pitchFamily="18" charset="0"/>
              </a:rPr>
              <a:t> September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lvl="1" indent="361950">
              <a:spcBef>
                <a:spcPct val="0"/>
              </a:spcBef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Final design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30243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100" dirty="0" smtClean="0">
                <a:latin typeface="Cambria" pitchFamily="18" charset="0"/>
              </a:rPr>
              <a:t>Optimised for imaging 141 </a:t>
            </a:r>
            <a:r>
              <a:rPr lang="en-GB" sz="2100" dirty="0" err="1" smtClean="0">
                <a:latin typeface="Cambria" pitchFamily="18" charset="0"/>
              </a:rPr>
              <a:t>keV</a:t>
            </a:r>
            <a:r>
              <a:rPr lang="en-GB" sz="2100" dirty="0" smtClean="0">
                <a:latin typeface="Cambria" pitchFamily="18" charset="0"/>
              </a:rPr>
              <a:t> gamma rays</a:t>
            </a:r>
            <a:r>
              <a:rPr lang="en-GB" sz="2100" baseline="30000" dirty="0" smtClean="0">
                <a:solidFill>
                  <a:schemeClr val="tx2"/>
                </a:solidFill>
                <a:latin typeface="Cambria" pitchFamily="18" charset="0"/>
              </a:rPr>
              <a:t>1 </a:t>
            </a:r>
            <a:r>
              <a:rPr lang="en-GB" sz="2100" dirty="0" smtClean="0">
                <a:latin typeface="Cambria" pitchFamily="18" charset="0"/>
              </a:rPr>
              <a:t>from </a:t>
            </a:r>
            <a:r>
              <a:rPr lang="en-GB" sz="2100" baseline="30000" dirty="0" smtClean="0">
                <a:latin typeface="Cambria" pitchFamily="18" charset="0"/>
              </a:rPr>
              <a:t>99m</a:t>
            </a:r>
            <a:r>
              <a:rPr lang="en-GB" sz="2100" dirty="0" smtClean="0">
                <a:latin typeface="Cambria" pitchFamily="18" charset="0"/>
              </a:rPr>
              <a:t>Tc</a:t>
            </a:r>
            <a:endParaRPr lang="en-GB" sz="2100" baseline="30000" dirty="0" smtClean="0">
              <a:solidFill>
                <a:schemeClr val="tx2"/>
              </a:solidFill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100" dirty="0" smtClean="0">
                <a:latin typeface="Cambria" pitchFamily="18" charset="0"/>
              </a:rPr>
              <a:t>DSSD Si(Li) scatter detector (two available: 8 mm and 9 mm thick)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2100" dirty="0" smtClean="0">
                <a:latin typeface="Cambria" pitchFamily="18" charset="0"/>
              </a:rPr>
              <a:t>DSSD </a:t>
            </a:r>
            <a:r>
              <a:rPr lang="en-GB" sz="2100" dirty="0" err="1" smtClean="0">
                <a:latin typeface="Cambria" pitchFamily="18" charset="0"/>
              </a:rPr>
              <a:t>HPGe</a:t>
            </a:r>
            <a:r>
              <a:rPr lang="en-GB" sz="2100" dirty="0" smtClean="0">
                <a:latin typeface="Cambria" pitchFamily="18" charset="0"/>
              </a:rPr>
              <a:t> absorber detector, 20 mm thick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2100" dirty="0" smtClean="0">
                <a:latin typeface="Cambria" pitchFamily="18" charset="0"/>
              </a:rPr>
              <a:t>Should operate at the edge of an MRI scanner</a:t>
            </a:r>
            <a:r>
              <a:rPr lang="en-GB" sz="2100" baseline="30000" dirty="0" smtClean="0">
                <a:solidFill>
                  <a:schemeClr val="tx2"/>
                </a:solidFill>
                <a:latin typeface="Cambria" pitchFamily="18" charset="0"/>
              </a:rPr>
              <a:t>2</a:t>
            </a:r>
          </a:p>
          <a:p>
            <a:pPr>
              <a:lnSpc>
                <a:spcPct val="150000"/>
              </a:lnSpc>
              <a:defRPr/>
            </a:pPr>
            <a:r>
              <a:rPr lang="en-GB" sz="2100" dirty="0" smtClean="0">
                <a:latin typeface="Cambria" pitchFamily="18" charset="0"/>
              </a:rPr>
              <a:t>Final system: 9 mm thick Si(Li) detector and </a:t>
            </a:r>
            <a:r>
              <a:rPr lang="en-GB" sz="2100" dirty="0" err="1" smtClean="0">
                <a:latin typeface="Cambria" pitchFamily="18" charset="0"/>
              </a:rPr>
              <a:t>HPGe</a:t>
            </a:r>
            <a:r>
              <a:rPr lang="en-GB" sz="2100" dirty="0" smtClean="0">
                <a:latin typeface="Cambria" pitchFamily="18" charset="0"/>
              </a:rPr>
              <a:t> detector housed in a single cryostat custom-built by STFC </a:t>
            </a:r>
            <a:r>
              <a:rPr lang="en-GB" sz="2100" dirty="0" err="1" smtClean="0">
                <a:latin typeface="Cambria" pitchFamily="18" charset="0"/>
              </a:rPr>
              <a:t>Daresbury</a:t>
            </a:r>
            <a:r>
              <a:rPr lang="en-GB" sz="2100" dirty="0" smtClean="0">
                <a:latin typeface="Cambria" pitchFamily="18" charset="0"/>
              </a:rPr>
              <a:t> Laboratory</a:t>
            </a:r>
          </a:p>
          <a:p>
            <a:pPr>
              <a:lnSpc>
                <a:spcPct val="150000"/>
              </a:lnSpc>
              <a:defRPr/>
            </a:pPr>
            <a:endParaRPr lang="en-GB" sz="2100" dirty="0" smtClean="0">
              <a:latin typeface="Cambria" pitchFamily="18" charset="0"/>
            </a:endParaRPr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251520" y="3284984"/>
            <a:ext cx="5688632" cy="24482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sz="2200" dirty="0" smtClean="0">
              <a:latin typeface="Cambria" pitchFamily="18" charset="0"/>
            </a:endParaRPr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5328592" y="44624"/>
            <a:ext cx="3923928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</a:rPr>
              <a:t>L J </a:t>
            </a:r>
            <a:r>
              <a:rPr lang="en-GB" sz="1700" i="1" dirty="0" err="1" smtClean="0">
                <a:solidFill>
                  <a:schemeClr val="bg1"/>
                </a:solidFill>
                <a:latin typeface="Cambria" pitchFamily="18" charset="0"/>
              </a:rPr>
              <a:t>Harkness</a:t>
            </a: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</a:rPr>
              <a:t> et. al, NIMA (2009) 604</a:t>
            </a:r>
            <a:endParaRPr kumimoji="0" lang="en-GB" sz="17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</a:endParaRP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</a:rPr>
              <a:t>L J </a:t>
            </a:r>
            <a:r>
              <a:rPr lang="en-GB" sz="1700" i="1" dirty="0" err="1" smtClean="0">
                <a:solidFill>
                  <a:schemeClr val="bg1"/>
                </a:solidFill>
                <a:latin typeface="Cambria" pitchFamily="18" charset="0"/>
              </a:rPr>
              <a:t>Harkness</a:t>
            </a: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</a:rPr>
              <a:t> et. al, </a:t>
            </a:r>
            <a:r>
              <a:rPr kumimoji="0" lang="en-GB" sz="1700" b="0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</a:rPr>
              <a:t>NIMA </a:t>
            </a: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</a:rPr>
              <a:t>(2011) 638</a:t>
            </a:r>
            <a:endParaRPr kumimoji="0" lang="en-GB" sz="1700" b="0" i="1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14" name="Picture 11" descr="C:\Users\Laura\Desktop\P4080275.jpg"/>
          <p:cNvPicPr>
            <a:picLocks noChangeAspect="1" noChangeArrowheads="1"/>
          </p:cNvPicPr>
          <p:nvPr/>
        </p:nvPicPr>
        <p:blipFill>
          <a:blip r:embed="rId2" cstate="print"/>
          <a:srcRect l="4547" r="7028"/>
          <a:stretch>
            <a:fillRect/>
          </a:stretch>
        </p:blipFill>
        <p:spPr bwMode="auto">
          <a:xfrm>
            <a:off x="539552" y="4365104"/>
            <a:ext cx="2448272" cy="2398307"/>
          </a:xfrm>
          <a:prstGeom prst="rect">
            <a:avLst/>
          </a:prstGeom>
          <a:noFill/>
        </p:spPr>
      </p:pic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467544" y="6021288"/>
            <a:ext cx="2376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i="1" dirty="0" smtClean="0">
                <a:solidFill>
                  <a:schemeClr val="bg1"/>
                </a:solidFill>
                <a:latin typeface="Cambria" pitchFamily="18" charset="0"/>
              </a:rPr>
              <a:t>Photo</a:t>
            </a:r>
          </a:p>
          <a:p>
            <a:pPr>
              <a:lnSpc>
                <a:spcPct val="150000"/>
              </a:lnSpc>
            </a:pPr>
            <a:r>
              <a:rPr lang="en-GB" sz="1600" i="1" dirty="0" smtClean="0">
                <a:solidFill>
                  <a:schemeClr val="bg1"/>
                </a:solidFill>
                <a:latin typeface="Cambria" pitchFamily="18" charset="0"/>
              </a:rPr>
              <a:t>Courtesy of </a:t>
            </a:r>
            <a:r>
              <a:rPr lang="en-GB" sz="1600" i="1" dirty="0" err="1" smtClean="0">
                <a:solidFill>
                  <a:schemeClr val="bg1"/>
                </a:solidFill>
                <a:latin typeface="Cambria" pitchFamily="18" charset="0"/>
              </a:rPr>
              <a:t>Semikon</a:t>
            </a:r>
            <a:endParaRPr lang="en-GB" sz="1600" i="1" dirty="0" smtClean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7" name="Picture 2" descr="C:\Users\Laura\Downloads\iphone 183.JPG"/>
          <p:cNvPicPr>
            <a:picLocks noChangeAspect="1" noChangeArrowheads="1"/>
          </p:cNvPicPr>
          <p:nvPr/>
        </p:nvPicPr>
        <p:blipFill>
          <a:blip r:embed="rId3" cstate="print"/>
          <a:srcRect l="38305" t="17505" r="3768" b="6118"/>
          <a:stretch>
            <a:fillRect/>
          </a:stretch>
        </p:blipFill>
        <p:spPr bwMode="auto">
          <a:xfrm>
            <a:off x="3755503" y="4365104"/>
            <a:ext cx="2328665" cy="2378965"/>
          </a:xfrm>
          <a:prstGeom prst="rect">
            <a:avLst/>
          </a:prstGeom>
          <a:noFill/>
        </p:spPr>
      </p:pic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3707904" y="5982379"/>
            <a:ext cx="25922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i="1" dirty="0" smtClean="0">
                <a:solidFill>
                  <a:schemeClr val="bg1"/>
                </a:solidFill>
                <a:latin typeface="Cambria" pitchFamily="18" charset="0"/>
              </a:rPr>
              <a:t>Photo</a:t>
            </a:r>
          </a:p>
          <a:p>
            <a:pPr>
              <a:lnSpc>
                <a:spcPct val="150000"/>
              </a:lnSpc>
            </a:pPr>
            <a:r>
              <a:rPr lang="en-GB" sz="1600" i="1" dirty="0" smtClean="0">
                <a:solidFill>
                  <a:schemeClr val="bg1"/>
                </a:solidFill>
                <a:latin typeface="Cambria" pitchFamily="18" charset="0"/>
              </a:rPr>
              <a:t>Courtesy of ORTEC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/>
          <a:srcRect l="4364" r="3986"/>
          <a:stretch>
            <a:fillRect/>
          </a:stretch>
        </p:blipFill>
        <p:spPr bwMode="auto">
          <a:xfrm>
            <a:off x="6876256" y="4366197"/>
            <a:ext cx="1439614" cy="237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85750"/>
            <a:ext cx="857250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000" dirty="0">
                <a:solidFill>
                  <a:srgbClr val="002060"/>
                </a:solidFill>
                <a:latin typeface="+mj-lt"/>
                <a:cs typeface="+mn-cs"/>
              </a:rPr>
              <a:t>MRI images</a:t>
            </a:r>
          </a:p>
        </p:txBody>
      </p:sp>
      <p:pic>
        <p:nvPicPr>
          <p:cNvPr id="20483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330200"/>
            <a:ext cx="18002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395536" y="5589240"/>
            <a:ext cx="86073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GB" sz="2200" dirty="0" smtClean="0">
                <a:latin typeface="Cambria" pitchFamily="18" charset="0"/>
              </a:rPr>
              <a:t> Each face has 12 strips (60 x 5) mm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GB" sz="2200" dirty="0" smtClean="0">
                <a:latin typeface="Cambria" pitchFamily="18" charset="0"/>
              </a:rPr>
              <a:t> 1 test preamplifier for each face of the detector</a:t>
            </a:r>
            <a:endParaRPr lang="en-GB" sz="2200" dirty="0">
              <a:latin typeface="Cambria" pitchFamily="18" charset="0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dirty="0" err="1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HPGe</a:t>
            </a: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 Absorber detector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6342719"/>
            <a:ext cx="2030341" cy="44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l="17276" r="13847"/>
          <a:stretch>
            <a:fillRect/>
          </a:stretch>
        </p:blipFill>
        <p:spPr bwMode="auto">
          <a:xfrm>
            <a:off x="5097989" y="1196752"/>
            <a:ext cx="350645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 l="25458" t="17187" r="25381" b="9375"/>
          <a:stretch>
            <a:fillRect/>
          </a:stretch>
        </p:blipFill>
        <p:spPr bwMode="auto">
          <a:xfrm rot="16200000">
            <a:off x="395536" y="1196752"/>
            <a:ext cx="432048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85750"/>
            <a:ext cx="857250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000" dirty="0">
                <a:solidFill>
                  <a:srgbClr val="002060"/>
                </a:solidFill>
                <a:latin typeface="+mj-lt"/>
                <a:cs typeface="+mn-cs"/>
              </a:rPr>
              <a:t>MRI images</a:t>
            </a:r>
          </a:p>
        </p:txBody>
      </p:sp>
      <p:pic>
        <p:nvPicPr>
          <p:cNvPr id="20483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330200"/>
            <a:ext cx="18002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noProof="0" dirty="0" err="1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HPGe</a:t>
            </a: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 Performance Tests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6342719"/>
            <a:ext cx="2030341" cy="44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7"/>
          <p:cNvSpPr txBox="1">
            <a:spLocks/>
          </p:cNvSpPr>
          <p:nvPr/>
        </p:nvSpPr>
        <p:spPr>
          <a:xfrm>
            <a:off x="323528" y="1124744"/>
            <a:ext cx="8496944" cy="53285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FWHM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measured at 122 </a:t>
            </a:r>
            <a:r>
              <a:rPr kumimoji="0" lang="en-GB" sz="2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keV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using a </a:t>
            </a:r>
            <a:r>
              <a:rPr kumimoji="0" lang="en-GB" sz="2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57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Co 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source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Measurements taken for each channel with: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100" dirty="0" smtClean="0">
                <a:solidFill>
                  <a:schemeClr val="tx2"/>
                </a:solidFill>
                <a:latin typeface="Cambria" pitchFamily="18" charset="0"/>
              </a:rPr>
              <a:t>The source near the AC face of the detector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The source near the DC face of the detector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200" dirty="0" smtClean="0">
                <a:latin typeface="Cambria" pitchFamily="18" charset="0"/>
              </a:rPr>
              <a:t>Specified performance at 122 </a:t>
            </a:r>
            <a:r>
              <a:rPr lang="en-GB" sz="2200" dirty="0" err="1" smtClean="0">
                <a:latin typeface="Cambria" pitchFamily="18" charset="0"/>
              </a:rPr>
              <a:t>keV</a:t>
            </a:r>
            <a:r>
              <a:rPr lang="en-GB" sz="2200" dirty="0" smtClean="0">
                <a:latin typeface="Cambria" pitchFamily="18" charset="0"/>
              </a:rPr>
              <a:t>: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100" dirty="0" smtClean="0">
                <a:solidFill>
                  <a:schemeClr val="tx2"/>
                </a:solidFill>
                <a:latin typeface="Cambria" pitchFamily="18" charset="0"/>
              </a:rPr>
              <a:t>Average FWHM &lt;= 1.7 </a:t>
            </a:r>
            <a:r>
              <a:rPr lang="en-GB" sz="2100" dirty="0" err="1" smtClean="0">
                <a:solidFill>
                  <a:schemeClr val="tx2"/>
                </a:solidFill>
                <a:latin typeface="Cambria" pitchFamily="18" charset="0"/>
              </a:rPr>
              <a:t>keV</a:t>
            </a:r>
            <a:endParaRPr lang="en-GB" sz="2100" dirty="0" smtClean="0">
              <a:solidFill>
                <a:schemeClr val="tx2"/>
              </a:solidFill>
              <a:latin typeface="Cambria" pitchFamily="18" charset="0"/>
            </a:endParaRP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100" dirty="0" smtClean="0">
                <a:solidFill>
                  <a:schemeClr val="tx2"/>
                </a:solidFill>
                <a:latin typeface="Cambria" pitchFamily="18" charset="0"/>
              </a:rPr>
              <a:t>All channels FWHM &lt;= 2.3 </a:t>
            </a:r>
            <a:r>
              <a:rPr lang="en-GB" sz="2100" dirty="0" err="1" smtClean="0">
                <a:solidFill>
                  <a:schemeClr val="tx2"/>
                </a:solidFill>
                <a:latin typeface="Cambria" pitchFamily="18" charset="0"/>
              </a:rPr>
              <a:t>keV</a:t>
            </a:r>
            <a:endParaRPr lang="en-GB" sz="2100" dirty="0" smtClean="0">
              <a:solidFill>
                <a:schemeClr val="tx2"/>
              </a:solidFill>
              <a:latin typeface="Cambria" pitchFamily="18" charset="0"/>
            </a:endParaRP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100" dirty="0" smtClean="0">
                <a:solidFill>
                  <a:schemeClr val="tx2"/>
                </a:solidFill>
                <a:latin typeface="Cambria" pitchFamily="18" charset="0"/>
              </a:rPr>
              <a:t>No more than 2 strips per side &gt; 1.8 </a:t>
            </a:r>
            <a:r>
              <a:rPr lang="en-GB" sz="2100" dirty="0" err="1" smtClean="0">
                <a:solidFill>
                  <a:schemeClr val="tx2"/>
                </a:solidFill>
                <a:latin typeface="Cambria" pitchFamily="18" charset="0"/>
              </a:rPr>
              <a:t>keV</a:t>
            </a:r>
            <a:endParaRPr kumimoji="0" lang="en-GB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:\root\ProSPECTusGeDCstrip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1276" y="980728"/>
            <a:ext cx="4767675" cy="295232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750" y="285750"/>
            <a:ext cx="857250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000" dirty="0">
                <a:solidFill>
                  <a:srgbClr val="002060"/>
                </a:solidFill>
                <a:latin typeface="+mj-lt"/>
                <a:cs typeface="+mn-cs"/>
              </a:rPr>
              <a:t>MRI images</a:t>
            </a:r>
          </a:p>
        </p:txBody>
      </p:sp>
      <p:pic>
        <p:nvPicPr>
          <p:cNvPr id="20483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330200"/>
            <a:ext cx="18002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Energy Resolution at 122 </a:t>
            </a:r>
            <a:r>
              <a:rPr lang="en-GB" sz="4100" dirty="0" err="1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keV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1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6342719"/>
            <a:ext cx="2030341" cy="44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 descr="C:\root\ProSPECTusGeACstrip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1" y="3789040"/>
            <a:ext cx="4793935" cy="3043701"/>
          </a:xfrm>
          <a:prstGeom prst="rect">
            <a:avLst/>
          </a:prstGeom>
          <a:noFill/>
        </p:spPr>
      </p:pic>
      <p:sp>
        <p:nvSpPr>
          <p:cNvPr id="10" name="Content Placeholder 7"/>
          <p:cNvSpPr txBox="1">
            <a:spLocks/>
          </p:cNvSpPr>
          <p:nvPr/>
        </p:nvSpPr>
        <p:spPr>
          <a:xfrm>
            <a:off x="179512" y="1052736"/>
            <a:ext cx="4104456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180975" marR="0" lvl="0" indent="-180975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100" dirty="0" smtClean="0">
                <a:latin typeface="Cambria" pitchFamily="18" charset="0"/>
              </a:rPr>
              <a:t>Source near AC face: All channels acceptable (&lt; 2.3 </a:t>
            </a:r>
            <a:r>
              <a:rPr lang="en-GB" sz="2100" dirty="0" err="1" smtClean="0">
                <a:latin typeface="Cambria" pitchFamily="18" charset="0"/>
              </a:rPr>
              <a:t>keV</a:t>
            </a:r>
            <a:r>
              <a:rPr lang="en-GB" sz="2100" dirty="0" smtClean="0">
                <a:latin typeface="Cambria" pitchFamily="18" charset="0"/>
              </a:rPr>
              <a:t>)</a:t>
            </a:r>
          </a:p>
          <a:p>
            <a:pPr marL="180975" marR="0" lvl="0" indent="-180975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Source near DC face: All channels</a:t>
            </a:r>
            <a:r>
              <a:rPr kumimoji="0" lang="en-GB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acceptable except AC07</a:t>
            </a:r>
            <a:endParaRPr kumimoji="0" lang="en-GB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 rot="1056042">
            <a:off x="82176" y="2213886"/>
            <a:ext cx="872354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Accepted</a:t>
            </a:r>
            <a:endParaRPr lang="en-US" sz="15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85750"/>
            <a:ext cx="857250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000" dirty="0">
                <a:solidFill>
                  <a:srgbClr val="002060"/>
                </a:solidFill>
                <a:latin typeface="+mj-lt"/>
                <a:cs typeface="+mn-cs"/>
              </a:rPr>
              <a:t>MRI images</a:t>
            </a:r>
          </a:p>
        </p:txBody>
      </p:sp>
      <p:pic>
        <p:nvPicPr>
          <p:cNvPr id="20483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330200"/>
            <a:ext cx="18002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Energy Resolution at 122 </a:t>
            </a:r>
            <a:r>
              <a:rPr lang="en-GB" sz="4100" dirty="0" err="1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keV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51520" y="1196753"/>
          <a:ext cx="4968552" cy="4248472"/>
        </p:xfrm>
        <a:graphic>
          <a:graphicData uri="http://schemas.openxmlformats.org/drawingml/2006/table">
            <a:tbl>
              <a:tblPr/>
              <a:tblGrid>
                <a:gridCol w="1157060"/>
                <a:gridCol w="1082287"/>
                <a:gridCol w="1367957"/>
                <a:gridCol w="1361248"/>
              </a:tblGrid>
              <a:tr h="1280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b="1" dirty="0" smtClean="0">
                          <a:latin typeface="Calibri"/>
                          <a:ea typeface="Calibri"/>
                          <a:cs typeface="Times New Roman"/>
                        </a:rPr>
                        <a:t>Channels</a:t>
                      </a:r>
                      <a:endParaRPr lang="en-GB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b="1" dirty="0">
                          <a:latin typeface="Calibri"/>
                          <a:ea typeface="Calibri"/>
                          <a:cs typeface="Times New Roman"/>
                        </a:rPr>
                        <a:t>Source </a:t>
                      </a:r>
                      <a:r>
                        <a:rPr lang="en-GB" sz="2100" b="1" dirty="0" smtClean="0">
                          <a:latin typeface="Calibri"/>
                          <a:ea typeface="Calibri"/>
                          <a:cs typeface="Times New Roman"/>
                        </a:rPr>
                        <a:t>incident</a:t>
                      </a:r>
                      <a:r>
                        <a:rPr lang="en-GB" sz="21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on face</a:t>
                      </a:r>
                      <a:endParaRPr lang="en-GB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b="1">
                          <a:latin typeface="Calibri"/>
                          <a:ea typeface="Calibri"/>
                          <a:cs typeface="Times New Roman"/>
                        </a:rPr>
                        <a:t>Range (keV)</a:t>
                      </a:r>
                      <a:endParaRPr lang="en-GB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b="1" dirty="0">
                          <a:latin typeface="Calibri"/>
                          <a:ea typeface="Calibri"/>
                          <a:cs typeface="Times New Roman"/>
                        </a:rPr>
                        <a:t>Mean (</a:t>
                      </a:r>
                      <a:r>
                        <a:rPr lang="en-GB" sz="2100" b="1" dirty="0" err="1">
                          <a:latin typeface="Calibri"/>
                          <a:ea typeface="Calibri"/>
                          <a:cs typeface="Times New Roman"/>
                        </a:rPr>
                        <a:t>keV</a:t>
                      </a:r>
                      <a:r>
                        <a:rPr lang="en-GB" sz="21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GB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DC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AC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1.33 </a:t>
                      </a:r>
                      <a:r>
                        <a:rPr lang="en-GB" sz="2100" dirty="0" smtClean="0"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DC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1.40 </a:t>
                      </a:r>
                      <a:r>
                        <a:rPr lang="en-GB" sz="2100" dirty="0" smtClean="0"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>
                          <a:latin typeface="Calibri"/>
                          <a:ea typeface="Calibri"/>
                          <a:cs typeface="Times New Roman"/>
                        </a:rPr>
                        <a:t>1.51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1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100" i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100" i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100" i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AC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AC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1.38 </a:t>
                      </a:r>
                      <a:r>
                        <a:rPr lang="en-GB" sz="2100" dirty="0" smtClean="0"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6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DC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1.62 </a:t>
                      </a:r>
                      <a:r>
                        <a:rPr lang="en-GB" sz="2100" dirty="0" smtClean="0"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2.62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latin typeface="Calibri"/>
                          <a:ea typeface="Calibri"/>
                          <a:cs typeface="Times New Roman"/>
                        </a:rPr>
                        <a:t>1.99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Content Placeholder 7"/>
          <p:cNvSpPr txBox="1">
            <a:spLocks/>
          </p:cNvSpPr>
          <p:nvPr/>
        </p:nvSpPr>
        <p:spPr>
          <a:xfrm>
            <a:off x="323528" y="6093296"/>
            <a:ext cx="4896544" cy="576064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Specification:	         Max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 2.3	      1.7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83768" y="4941168"/>
            <a:ext cx="1368152" cy="504056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851920" y="4941168"/>
            <a:ext cx="1368152" cy="504056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/>
          <p:nvPr/>
        </p:nvPicPr>
        <p:blipFill>
          <a:blip r:embed="rId3" cstate="print"/>
          <a:srcRect l="1228" t="10468" r="57020" b="50942"/>
          <a:stretch>
            <a:fillRect/>
          </a:stretch>
        </p:blipFill>
        <p:spPr bwMode="auto">
          <a:xfrm>
            <a:off x="6228184" y="2348880"/>
            <a:ext cx="252028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/>
          <p:nvPr/>
        </p:nvPicPr>
        <p:blipFill>
          <a:blip r:embed="rId3" cstate="print"/>
          <a:srcRect l="1589" t="52676" r="57017" b="8883"/>
          <a:stretch>
            <a:fillRect/>
          </a:stretch>
        </p:blipFill>
        <p:spPr bwMode="auto">
          <a:xfrm>
            <a:off x="6228184" y="1052736"/>
            <a:ext cx="25202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/>
          <p:nvPr/>
        </p:nvPicPr>
        <p:blipFill>
          <a:blip r:embed="rId3" cstate="print"/>
          <a:srcRect l="47407" t="10468" r="12332" b="50942"/>
          <a:stretch>
            <a:fillRect/>
          </a:stretch>
        </p:blipFill>
        <p:spPr bwMode="auto">
          <a:xfrm>
            <a:off x="6228184" y="4941168"/>
            <a:ext cx="252028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/>
          <p:cNvPicPr/>
          <p:nvPr/>
        </p:nvPicPr>
        <p:blipFill>
          <a:blip r:embed="rId3" cstate="print"/>
          <a:srcRect l="47059" t="52676" r="12556" b="8883"/>
          <a:stretch>
            <a:fillRect/>
          </a:stretch>
        </p:blipFill>
        <p:spPr bwMode="auto">
          <a:xfrm>
            <a:off x="6228184" y="3573016"/>
            <a:ext cx="252028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Arrow Connector 20"/>
          <p:cNvCxnSpPr/>
          <p:nvPr/>
        </p:nvCxnSpPr>
        <p:spPr>
          <a:xfrm rot="5400000" flipH="1" flipV="1">
            <a:off x="3419078" y="3716238"/>
            <a:ext cx="547260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120680" y="6453336"/>
            <a:ext cx="284380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924741" y="6453336"/>
            <a:ext cx="1319667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1700" i="1" dirty="0" smtClean="0">
                <a:ea typeface="Calibri"/>
                <a:cs typeface="Times New Roman"/>
              </a:rPr>
              <a:t>Energy (</a:t>
            </a:r>
            <a:r>
              <a:rPr lang="en-GB" sz="1700" i="1" dirty="0" err="1" smtClean="0">
                <a:ea typeface="Calibri"/>
                <a:cs typeface="Times New Roman"/>
              </a:rPr>
              <a:t>keV</a:t>
            </a:r>
            <a:r>
              <a:rPr lang="en-GB" sz="1700" i="1" dirty="0" smtClean="0">
                <a:ea typeface="Calibri"/>
                <a:cs typeface="Times New Roman"/>
              </a:rPr>
              <a:t>)</a:t>
            </a:r>
            <a:endParaRPr lang="en-GB" sz="1700" i="1" dirty="0">
              <a:ea typeface="Calibri"/>
              <a:cs typeface="Times New Roman"/>
            </a:endParaRPr>
          </a:p>
        </p:txBody>
      </p:sp>
      <p:sp>
        <p:nvSpPr>
          <p:cNvPr id="26" name="Rectangle 25"/>
          <p:cNvSpPr/>
          <p:nvPr/>
        </p:nvSpPr>
        <p:spPr>
          <a:xfrm rot="16200000">
            <a:off x="5252071" y="3157454"/>
            <a:ext cx="1319667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1700" i="1" dirty="0" smtClean="0">
                <a:ea typeface="Calibri"/>
                <a:cs typeface="Times New Roman"/>
              </a:rPr>
              <a:t>Counts</a:t>
            </a:r>
            <a:endParaRPr lang="en-GB" sz="1700" i="1" dirty="0">
              <a:ea typeface="Calibri"/>
              <a:cs typeface="Times New Roman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5419" y="5085184"/>
            <a:ext cx="2049920" cy="4161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000" dirty="0" smtClean="0">
                <a:latin typeface="Cambria" pitchFamily="18" charset="0"/>
                <a:ea typeface="Calibri"/>
                <a:cs typeface="Times New Roman"/>
              </a:rPr>
              <a:t>Low Energy Tail?</a:t>
            </a:r>
            <a:endParaRPr lang="en-GB" sz="2000" dirty="0">
              <a:latin typeface="Cambria" pitchFamily="18" charset="0"/>
              <a:ea typeface="Calibri"/>
              <a:cs typeface="Times New Roman"/>
            </a:endParaRPr>
          </a:p>
        </p:txBody>
      </p:sp>
      <p:cxnSp>
        <p:nvCxnSpPr>
          <p:cNvPr id="30" name="Straight Arrow Connector 29"/>
          <p:cNvCxnSpPr>
            <a:stCxn id="28" idx="2"/>
          </p:cNvCxnSpPr>
          <p:nvPr/>
        </p:nvCxnSpPr>
        <p:spPr>
          <a:xfrm rot="16200000" flipH="1">
            <a:off x="6703056" y="5238646"/>
            <a:ext cx="375946" cy="9013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1520" y="1052736"/>
            <a:ext cx="3312368" cy="43204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Canberra Si(Li) DSSD detector  13 strips on each face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8 mm thick, 66 mm diameter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Cryogenically cooled using a </a:t>
            </a:r>
            <a:r>
              <a:rPr lang="en-GB" sz="2200" dirty="0" err="1" smtClean="0">
                <a:latin typeface="Cambria" pitchFamily="18" charset="0"/>
              </a:rPr>
              <a:t>CryoPulse</a:t>
            </a:r>
            <a:r>
              <a:rPr lang="en-GB" sz="2200" dirty="0" smtClean="0">
                <a:latin typeface="Cambria" pitchFamily="18" charset="0"/>
              </a:rPr>
              <a:t> CP5 cooler</a:t>
            </a:r>
          </a:p>
          <a:p>
            <a:pPr>
              <a:lnSpc>
                <a:spcPct val="150000"/>
              </a:lnSpc>
              <a:buNone/>
            </a:pPr>
            <a:endParaRPr lang="en-GB" sz="2200" baseline="30000" dirty="0" smtClean="0">
              <a:latin typeface="Cambria" pitchFamily="18" charset="0"/>
            </a:endParaRP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357126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Si(Li) detector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251520" y="5445224"/>
            <a:ext cx="8317432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200" dirty="0" smtClean="0">
                <a:latin typeface="Cambria" pitchFamily="18" charset="0"/>
              </a:rPr>
              <a:t>Energy resolution  of all strips measured to be (1.4 to 1.6) </a:t>
            </a:r>
            <a:r>
              <a:rPr lang="en-GB" sz="2200" dirty="0" err="1" smtClean="0">
                <a:latin typeface="Cambria" pitchFamily="18" charset="0"/>
              </a:rPr>
              <a:t>keV</a:t>
            </a:r>
            <a:r>
              <a:rPr lang="en-GB" sz="2200" dirty="0" smtClean="0">
                <a:latin typeface="Cambria" pitchFamily="18" charset="0"/>
              </a:rPr>
              <a:t> at 59.4 </a:t>
            </a:r>
            <a:r>
              <a:rPr lang="en-GB" sz="2200" dirty="0" err="1" smtClean="0">
                <a:latin typeface="Cambria" pitchFamily="18" charset="0"/>
              </a:rPr>
              <a:t>keV</a:t>
            </a:r>
            <a:r>
              <a:rPr lang="en-GB" sz="2200" dirty="0" smtClean="0">
                <a:latin typeface="Cambria" pitchFamily="18" charset="0"/>
              </a:rPr>
              <a:t> using </a:t>
            </a:r>
            <a:r>
              <a:rPr lang="en-GB" sz="2200" baseline="30000" dirty="0" smtClean="0">
                <a:latin typeface="Cambria" pitchFamily="18" charset="0"/>
              </a:rPr>
              <a:t>241</a:t>
            </a:r>
            <a:r>
              <a:rPr lang="en-GB" sz="2200" dirty="0" smtClean="0">
                <a:latin typeface="Cambria" pitchFamily="18" charset="0"/>
              </a:rPr>
              <a:t>Am (excluding channel 14)</a:t>
            </a:r>
            <a:endParaRPr kumimoji="0" lang="en-GB" sz="22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146900"/>
            <a:ext cx="5127914" cy="4010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1520" y="1052736"/>
            <a:ext cx="4104456" cy="44644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GB" sz="2100" dirty="0" smtClean="0">
                <a:latin typeface="Cambria" pitchFamily="18" charset="0"/>
              </a:rPr>
              <a:t>For imaging 141 </a:t>
            </a:r>
            <a:r>
              <a:rPr lang="en-GB" sz="2100" dirty="0" err="1" smtClean="0">
                <a:latin typeface="Cambria" pitchFamily="18" charset="0"/>
              </a:rPr>
              <a:t>keV</a:t>
            </a:r>
            <a:r>
              <a:rPr lang="en-GB" sz="2100" dirty="0" smtClean="0">
                <a:latin typeface="Cambria" pitchFamily="18" charset="0"/>
              </a:rPr>
              <a:t> gamma rays, less than 40 </a:t>
            </a:r>
            <a:r>
              <a:rPr lang="en-GB" sz="2100" dirty="0" err="1" smtClean="0">
                <a:latin typeface="Cambria" pitchFamily="18" charset="0"/>
              </a:rPr>
              <a:t>keV</a:t>
            </a:r>
            <a:r>
              <a:rPr lang="en-GB" sz="2100" dirty="0" smtClean="0">
                <a:latin typeface="Cambria" pitchFamily="18" charset="0"/>
              </a:rPr>
              <a:t> is deposited in the scatter detector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GB" sz="2100" dirty="0" smtClean="0">
                <a:latin typeface="Cambria" pitchFamily="18" charset="0"/>
              </a:rPr>
              <a:t> Low energy threshold applied reduces the sensitivity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GB" sz="2100" dirty="0" smtClean="0">
                <a:latin typeface="Cambria" pitchFamily="18" charset="0"/>
              </a:rPr>
              <a:t> Low noise scatter detector essential in minimising event loss</a:t>
            </a:r>
            <a:endParaRPr lang="en-GB" sz="2100" baseline="30000" dirty="0" smtClean="0">
              <a:latin typeface="Cambria" pitchFamily="18" charset="0"/>
            </a:endParaRP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357126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Detector noise </a:t>
            </a: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l</a:t>
            </a:r>
            <a:r>
              <a:rPr lang="en-GB" sz="4100" noProof="0" dirty="0" err="1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evels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33670" t="3669" r="17046" b="6880"/>
          <a:stretch>
            <a:fillRect/>
          </a:stretch>
        </p:blipFill>
        <p:spPr bwMode="auto">
          <a:xfrm>
            <a:off x="4500531" y="1052736"/>
            <a:ext cx="4643469" cy="425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7164288" y="1001894"/>
            <a:ext cx="2088233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i="1" dirty="0" smtClean="0">
                <a:solidFill>
                  <a:schemeClr val="tx2"/>
                </a:solidFill>
                <a:ea typeface="Calibri"/>
                <a:cs typeface="Times New Roman"/>
              </a:rPr>
              <a:t>Geant4 Simulation</a:t>
            </a:r>
            <a:endParaRPr lang="en-GB" i="1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3311860" y="3176972"/>
            <a:ext cx="4104456" cy="0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860032" y="5157192"/>
            <a:ext cx="1080120" cy="442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100" i="1" dirty="0" smtClean="0">
                <a:solidFill>
                  <a:srgbClr val="FF0000"/>
                </a:solidFill>
                <a:ea typeface="Calibri"/>
                <a:cs typeface="Times New Roman"/>
              </a:rPr>
              <a:t>5keV</a:t>
            </a:r>
            <a:endParaRPr lang="en-GB" sz="2100" i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16" name="Content Placeholder 7"/>
          <p:cNvSpPr txBox="1">
            <a:spLocks/>
          </p:cNvSpPr>
          <p:nvPr/>
        </p:nvSpPr>
        <p:spPr>
          <a:xfrm>
            <a:off x="251520" y="5589240"/>
            <a:ext cx="7992888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Noise levels for DC strips measured to be 2 </a:t>
            </a:r>
            <a:r>
              <a:rPr kumimoji="0" lang="en-GB" sz="2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keV</a:t>
            </a:r>
            <a:r>
              <a:rPr kumimoji="0" lang="en-GB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and for AC strips </a:t>
            </a:r>
            <a:r>
              <a:rPr lang="en-GB" sz="2100" dirty="0" smtClean="0">
                <a:latin typeface="Cambria" pitchFamily="18" charset="0"/>
              </a:rPr>
              <a:t>to be</a:t>
            </a:r>
            <a:r>
              <a:rPr kumimoji="0" lang="en-GB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(2.5 to 4.5 ) </a:t>
            </a:r>
            <a:r>
              <a:rPr kumimoji="0" lang="en-GB" sz="2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keV</a:t>
            </a:r>
            <a:endParaRPr kumimoji="0" lang="en-GB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1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444208" y="116632"/>
            <a:ext cx="2699792" cy="79208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</a:rPr>
              <a:t>L J </a:t>
            </a:r>
            <a:r>
              <a:rPr lang="en-GB" sz="1700" i="1" dirty="0" err="1" smtClean="0">
                <a:solidFill>
                  <a:schemeClr val="bg1"/>
                </a:solidFill>
                <a:latin typeface="Cambria" pitchFamily="18" charset="0"/>
              </a:rPr>
              <a:t>Harkness</a:t>
            </a: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</a:rPr>
              <a:t> et. al,</a:t>
            </a: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 IEEE NSS/MIC Proc (2009)</a:t>
            </a:r>
            <a:endParaRPr kumimoji="0" lang="en-GB" sz="17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3" descr="C:\Users\Laura\Desktop\SiDetector\DSC04206.JPG"/>
          <p:cNvPicPr>
            <a:picLocks noChangeAspect="1" noChangeArrowheads="1"/>
          </p:cNvPicPr>
          <p:nvPr/>
        </p:nvPicPr>
        <p:blipFill>
          <a:blip r:embed="rId2" cstate="print"/>
          <a:srcRect l="8868" r="3551"/>
          <a:stretch>
            <a:fillRect/>
          </a:stretch>
        </p:blipFill>
        <p:spPr bwMode="auto">
          <a:xfrm>
            <a:off x="4638603" y="3068960"/>
            <a:ext cx="4181869" cy="3196383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19442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1 mm collimated </a:t>
            </a:r>
            <a:r>
              <a:rPr lang="en-GB" sz="2200" baseline="30000" dirty="0" smtClean="0">
                <a:latin typeface="Cambria" pitchFamily="18" charset="0"/>
              </a:rPr>
              <a:t>241</a:t>
            </a:r>
            <a:r>
              <a:rPr lang="en-GB" sz="2200" dirty="0" smtClean="0">
                <a:latin typeface="Cambria" pitchFamily="18" charset="0"/>
              </a:rPr>
              <a:t>Am source scanned in 1 mm steps across a (76 x 76) mm grid giving 5929 positions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Data taken with the source incident on the DC face then the AC face</a:t>
            </a:r>
          </a:p>
          <a:p>
            <a:pPr>
              <a:lnSpc>
                <a:spcPct val="150000"/>
              </a:lnSpc>
            </a:pPr>
            <a:endParaRPr lang="en-GB" sz="2200" baseline="30000" dirty="0" smtClean="0">
              <a:latin typeface="Cambria" pitchFamily="18" charset="0"/>
            </a:endParaRPr>
          </a:p>
        </p:txBody>
      </p: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baseline="300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241</a:t>
            </a: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Am Surface Scan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 cstate="print"/>
          <a:srcRect l="53945" r="769"/>
          <a:stretch>
            <a:fillRect/>
          </a:stretch>
        </p:blipFill>
        <p:spPr bwMode="auto">
          <a:xfrm>
            <a:off x="395536" y="3068960"/>
            <a:ext cx="324036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563888" y="4067722"/>
            <a:ext cx="79208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b="1" i="1" dirty="0" smtClean="0">
                <a:ea typeface="Calibri"/>
                <a:cs typeface="Times New Roman"/>
              </a:rPr>
              <a:t>DC face</a:t>
            </a:r>
            <a:endParaRPr lang="en-GB" b="1" i="1" dirty="0">
              <a:ea typeface="Calibri"/>
              <a:cs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79912" y="5445224"/>
            <a:ext cx="79208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b="1" i="1" dirty="0" smtClean="0">
                <a:ea typeface="Calibri"/>
                <a:cs typeface="Times New Roman"/>
              </a:rPr>
              <a:t>AC face</a:t>
            </a:r>
            <a:endParaRPr lang="en-GB" b="1" i="1" dirty="0">
              <a:ea typeface="Calibri"/>
              <a:cs typeface="Times New Roman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0800000">
            <a:off x="3059833" y="3789040"/>
            <a:ext cx="720079" cy="43205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427984" y="5445224"/>
            <a:ext cx="2520280" cy="28803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2302954" y="4112282"/>
            <a:ext cx="648072" cy="1588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899592" y="6367100"/>
            <a:ext cx="2304256" cy="41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000" b="1" dirty="0" smtClean="0">
                <a:solidFill>
                  <a:srgbClr val="002060"/>
                </a:solidFill>
                <a:latin typeface="Cambria" pitchFamily="18" charset="0"/>
                <a:ea typeface="Calibri"/>
                <a:cs typeface="Times New Roman"/>
              </a:rPr>
              <a:t>DC Surface scan</a:t>
            </a:r>
            <a:endParaRPr lang="en-GB" sz="2000" b="1" dirty="0">
              <a:solidFill>
                <a:srgbClr val="002060"/>
              </a:solidFill>
              <a:latin typeface="Cambria" pitchFamily="18" charset="0"/>
              <a:ea typeface="Calibri"/>
              <a:cs typeface="Times New Roman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436096" y="6309320"/>
            <a:ext cx="252028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000" b="1" dirty="0" smtClean="0">
                <a:solidFill>
                  <a:srgbClr val="002060"/>
                </a:solidFill>
                <a:latin typeface="Cambria" pitchFamily="18" charset="0"/>
                <a:ea typeface="Calibri"/>
                <a:cs typeface="Times New Roman"/>
              </a:rPr>
              <a:t>AC Surface scan</a:t>
            </a:r>
            <a:endParaRPr lang="en-GB" sz="2000" b="1" dirty="0">
              <a:solidFill>
                <a:srgbClr val="002060"/>
              </a:solidFill>
              <a:latin typeface="Cambria" pitchFamily="18" charset="0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3285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Data recorded from all 26 channels using </a:t>
            </a:r>
            <a:r>
              <a:rPr lang="en-GB" sz="2200" dirty="0" err="1" smtClean="0">
                <a:latin typeface="Cambria" pitchFamily="18" charset="0"/>
              </a:rPr>
              <a:t>Gretina</a:t>
            </a:r>
            <a:r>
              <a:rPr lang="en-GB" sz="2200" dirty="0" smtClean="0">
                <a:latin typeface="Cambria" pitchFamily="18" charset="0"/>
              </a:rPr>
              <a:t> Digitizer cards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DC channels used to trigger the acquisition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Events only recorded when energy deposited in at least one DC channel was more than the energy threshold (~10 </a:t>
            </a:r>
            <a:r>
              <a:rPr lang="en-GB" sz="2200" dirty="0" err="1" smtClean="0">
                <a:latin typeface="Cambria" pitchFamily="18" charset="0"/>
              </a:rPr>
              <a:t>keV</a:t>
            </a:r>
            <a:r>
              <a:rPr lang="en-GB" sz="2200" dirty="0" smtClean="0">
                <a:latin typeface="Cambria" pitchFamily="18" charset="0"/>
              </a:rPr>
              <a:t>) </a:t>
            </a:r>
          </a:p>
          <a:p>
            <a:pPr>
              <a:lnSpc>
                <a:spcPct val="150000"/>
              </a:lnSpc>
              <a:buNone/>
            </a:pPr>
            <a:endParaRPr lang="en-GB" sz="2200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en-GB" sz="2200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GB" sz="2200" dirty="0" smtClean="0">
                <a:latin typeface="Cambria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GB" sz="2200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en-GB" sz="2200" baseline="30000" dirty="0" smtClean="0">
              <a:latin typeface="Cambria" pitchFamily="18" charset="0"/>
            </a:endParaRPr>
          </a:p>
        </p:txBody>
      </p: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baseline="300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241</a:t>
            </a: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Am Surface Scan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39552" y="4437112"/>
          <a:ext cx="8064896" cy="158417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777909"/>
                <a:gridCol w="2688299"/>
                <a:gridCol w="2598688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Incident</a:t>
                      </a:r>
                      <a:r>
                        <a:rPr lang="en-GB" baseline="0" dirty="0" smtClean="0"/>
                        <a:t> on DC face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Incident on AC face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Scan step duration (s)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Count</a:t>
                      </a:r>
                      <a:r>
                        <a:rPr lang="en-GB" baseline="0" dirty="0" smtClean="0"/>
                        <a:t> Rate (s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288</a:t>
                      </a:r>
                      <a:endParaRPr lang="en-GB" dirty="0"/>
                    </a:p>
                  </a:txBody>
                  <a:tcPr/>
                </a:tc>
              </a:tr>
              <a:tr h="471656">
                <a:tc>
                  <a:txBody>
                    <a:bodyPr/>
                    <a:lstStyle/>
                    <a:p>
                      <a:r>
                        <a:rPr lang="en-GB" dirty="0" smtClean="0"/>
                        <a:t>Total Run time (h)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328592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An 8 </a:t>
            </a:r>
            <a:r>
              <a:rPr lang="en-GB" sz="2200" dirty="0" err="1" smtClean="0">
                <a:latin typeface="Cambria" pitchFamily="18" charset="0"/>
              </a:rPr>
              <a:t>keV</a:t>
            </a:r>
            <a:r>
              <a:rPr lang="en-GB" sz="2200" dirty="0" smtClean="0">
                <a:latin typeface="Cambria" pitchFamily="18" charset="0"/>
              </a:rPr>
              <a:t> energy gate was set around the 59.4 </a:t>
            </a:r>
            <a:r>
              <a:rPr lang="en-GB" sz="2200" dirty="0" err="1" smtClean="0">
                <a:latin typeface="Cambria" pitchFamily="18" charset="0"/>
              </a:rPr>
              <a:t>keV</a:t>
            </a:r>
            <a:r>
              <a:rPr lang="en-GB" sz="2200" dirty="0" smtClean="0">
                <a:latin typeface="Cambria" pitchFamily="18" charset="0"/>
              </a:rPr>
              <a:t> </a:t>
            </a:r>
            <a:r>
              <a:rPr lang="en-GB" sz="2200" dirty="0" err="1" smtClean="0">
                <a:latin typeface="Cambria" pitchFamily="18" charset="0"/>
              </a:rPr>
              <a:t>photopeak</a:t>
            </a:r>
            <a:endParaRPr lang="en-GB" sz="2200" dirty="0" smtClean="0">
              <a:latin typeface="Cambria" pitchFamily="18" charset="0"/>
            </a:endParaRPr>
          </a:p>
          <a:p>
            <a:pPr marL="457200" indent="-457200"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Events categorised according to fold - </a:t>
            </a:r>
            <a:r>
              <a:rPr lang="en-GB" sz="2200" dirty="0" smtClean="0">
                <a:solidFill>
                  <a:schemeClr val="tx2"/>
                </a:solidFill>
                <a:latin typeface="Cambria" pitchFamily="18" charset="0"/>
              </a:rPr>
              <a:t>the number of channels that record net charge over energy threshold (10 </a:t>
            </a:r>
            <a:r>
              <a:rPr lang="en-GB" sz="2200" dirty="0" err="1" smtClean="0">
                <a:solidFill>
                  <a:schemeClr val="tx2"/>
                </a:solidFill>
                <a:latin typeface="Cambria" pitchFamily="18" charset="0"/>
              </a:rPr>
              <a:t>keV</a:t>
            </a:r>
            <a:r>
              <a:rPr lang="en-GB" sz="2200" dirty="0" smtClean="0">
                <a:solidFill>
                  <a:schemeClr val="tx2"/>
                </a:solidFill>
                <a:latin typeface="Cambria" pitchFamily="18" charset="0"/>
              </a:rPr>
              <a:t> for DC channels)</a:t>
            </a:r>
            <a:endParaRPr lang="en-GB" sz="2200" baseline="30000" dirty="0" smtClean="0">
              <a:latin typeface="Cambria" pitchFamily="18" charset="0"/>
            </a:endParaRPr>
          </a:p>
          <a:p>
            <a:pPr marL="457200" indent="-457200"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Intensity plots were produced for energy gated events for fold[</a:t>
            </a:r>
            <a:r>
              <a:rPr lang="en-GB" sz="2100" i="1" dirty="0" smtClean="0">
                <a:latin typeface="Cambria" pitchFamily="18" charset="0"/>
              </a:rPr>
              <a:t>DC,AC</a:t>
            </a:r>
            <a:r>
              <a:rPr lang="en-GB" sz="2200" dirty="0" smtClean="0">
                <a:latin typeface="Cambria" pitchFamily="18" charset="0"/>
              </a:rPr>
              <a:t>]  type events, e.g. fold [1,1].</a:t>
            </a:r>
          </a:p>
        </p:txBody>
      </p: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baseline="300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241</a:t>
            </a: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Am Surface Scan: Event Processing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7544" y="4293096"/>
          <a:ext cx="8064894" cy="191471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89269"/>
                <a:gridCol w="1634776"/>
                <a:gridCol w="1580283"/>
                <a:gridCol w="1580283"/>
                <a:gridCol w="1580283"/>
              </a:tblGrid>
              <a:tr h="35513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Incident</a:t>
                      </a:r>
                      <a:r>
                        <a:rPr lang="en-GB" baseline="0" dirty="0" smtClean="0"/>
                        <a:t> on DC face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Incident on AC face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5513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DC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AC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DC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AC</a:t>
                      </a:r>
                      <a:endParaRPr lang="en-GB" b="1" dirty="0"/>
                    </a:p>
                  </a:txBody>
                  <a:tcPr/>
                </a:tc>
              </a:tr>
              <a:tr h="355132">
                <a:tc>
                  <a:txBody>
                    <a:bodyPr/>
                    <a:lstStyle/>
                    <a:p>
                      <a:r>
                        <a:rPr lang="en-GB" dirty="0" smtClean="0"/>
                        <a:t>Fold 1 (%)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84.47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87.49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84.47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87.88</a:t>
                      </a:r>
                      <a:endParaRPr lang="en-GB" dirty="0"/>
                    </a:p>
                  </a:txBody>
                  <a:tcPr/>
                </a:tc>
              </a:tr>
              <a:tr h="355132">
                <a:tc>
                  <a:txBody>
                    <a:bodyPr/>
                    <a:lstStyle/>
                    <a:p>
                      <a:r>
                        <a:rPr lang="en-GB" dirty="0" smtClean="0"/>
                        <a:t>Fold 2 (%)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11.18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11.18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9.53</a:t>
                      </a:r>
                      <a:endParaRPr lang="en-GB" dirty="0"/>
                    </a:p>
                  </a:txBody>
                  <a:tcPr/>
                </a:tc>
              </a:tr>
              <a:tr h="451678">
                <a:tc>
                  <a:txBody>
                    <a:bodyPr/>
                    <a:lstStyle/>
                    <a:p>
                      <a:r>
                        <a:rPr lang="en-GB" dirty="0" smtClean="0"/>
                        <a:t>&gt; Fold 2 (%)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36104"/>
          </a:xfrm>
          <a:solidFill>
            <a:srgbClr val="002060"/>
          </a:solidFill>
        </p:spPr>
        <p:txBody>
          <a:bodyPr>
            <a:normAutofit/>
          </a:bodyPr>
          <a:lstStyle/>
          <a:p>
            <a:pPr indent="361950" algn="l"/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</a:rPr>
              <a:t>Outline</a:t>
            </a:r>
            <a:endParaRPr lang="en-GB" sz="41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8245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500" dirty="0" smtClean="0">
                <a:latin typeface="Cambria" pitchFamily="18" charset="0"/>
                <a:cs typeface="Calibri" pitchFamily="34" charset="0"/>
              </a:rPr>
              <a:t>Nuclear medicine</a:t>
            </a:r>
          </a:p>
          <a:p>
            <a:pPr>
              <a:lnSpc>
                <a:spcPct val="150000"/>
              </a:lnSpc>
            </a:pPr>
            <a:r>
              <a:rPr lang="en-GB" sz="2500" dirty="0" smtClean="0">
                <a:latin typeface="Cambria" pitchFamily="18" charset="0"/>
                <a:cs typeface="Calibri" pitchFamily="34" charset="0"/>
              </a:rPr>
              <a:t>Compton imaging</a:t>
            </a:r>
          </a:p>
          <a:p>
            <a:pPr>
              <a:lnSpc>
                <a:spcPct val="150000"/>
              </a:lnSpc>
            </a:pPr>
            <a:r>
              <a:rPr lang="en-GB" sz="2500" dirty="0" smtClean="0">
                <a:latin typeface="Cambria" pitchFamily="18" charset="0"/>
                <a:cs typeface="Calibri" pitchFamily="34" charset="0"/>
              </a:rPr>
              <a:t>Design Criteria</a:t>
            </a:r>
          </a:p>
          <a:p>
            <a:pPr>
              <a:lnSpc>
                <a:spcPct val="150000"/>
              </a:lnSpc>
            </a:pPr>
            <a:r>
              <a:rPr lang="en-GB" sz="2500" dirty="0" smtClean="0">
                <a:latin typeface="Cambria" pitchFamily="18" charset="0"/>
                <a:cs typeface="Calibri" pitchFamily="34" charset="0"/>
              </a:rPr>
              <a:t>A High Purity Germanium detector</a:t>
            </a:r>
          </a:p>
          <a:p>
            <a:pPr>
              <a:lnSpc>
                <a:spcPct val="150000"/>
              </a:lnSpc>
            </a:pPr>
            <a:r>
              <a:rPr lang="en-GB" sz="2500" dirty="0" smtClean="0">
                <a:latin typeface="Cambria" pitchFamily="18" charset="0"/>
                <a:cs typeface="Calibri" pitchFamily="34" charset="0"/>
              </a:rPr>
              <a:t>A Si(Li) detector</a:t>
            </a:r>
          </a:p>
        </p:txBody>
      </p:sp>
      <p:pic>
        <p:nvPicPr>
          <p:cNvPr id="4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37312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DC face Intensity Plots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68614" name="Picture 6" descr="C:\root\SiScan\R23\R23PositionGated.png"/>
          <p:cNvPicPr>
            <a:picLocks noChangeAspect="1" noChangeArrowheads="1"/>
          </p:cNvPicPr>
          <p:nvPr/>
        </p:nvPicPr>
        <p:blipFill>
          <a:blip r:embed="rId2" cstate="print"/>
          <a:srcRect t="6913"/>
          <a:stretch>
            <a:fillRect/>
          </a:stretch>
        </p:blipFill>
        <p:spPr bwMode="auto">
          <a:xfrm>
            <a:off x="36764" y="1772816"/>
            <a:ext cx="4463228" cy="3960440"/>
          </a:xfrm>
          <a:prstGeom prst="rect">
            <a:avLst/>
          </a:prstGeom>
          <a:noFill/>
        </p:spPr>
      </p:pic>
      <p:pic>
        <p:nvPicPr>
          <p:cNvPr id="68615" name="Picture 7" descr="C:\root\SiScan\R23\R23PositionGatedM1.png"/>
          <p:cNvPicPr>
            <a:picLocks noChangeAspect="1" noChangeArrowheads="1"/>
          </p:cNvPicPr>
          <p:nvPr/>
        </p:nvPicPr>
        <p:blipFill>
          <a:blip r:embed="rId3" cstate="print"/>
          <a:srcRect t="6913"/>
          <a:stretch>
            <a:fillRect/>
          </a:stretch>
        </p:blipFill>
        <p:spPr bwMode="auto">
          <a:xfrm>
            <a:off x="4644008" y="1789618"/>
            <a:ext cx="4464496" cy="3943638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60040" y="1380851"/>
            <a:ext cx="1979712" cy="4639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100" b="1" i="1" dirty="0" smtClean="0">
                <a:ea typeface="Calibri"/>
                <a:cs typeface="Times New Roman"/>
              </a:rPr>
              <a:t>a) Energy Gated </a:t>
            </a:r>
            <a:endParaRPr lang="en-GB" sz="2100" b="1" i="1" dirty="0">
              <a:ea typeface="Calibri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04048" y="1380851"/>
            <a:ext cx="3096344" cy="4639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100" b="1" i="1" dirty="0" smtClean="0">
                <a:ea typeface="Calibri"/>
                <a:cs typeface="Times New Roman"/>
              </a:rPr>
              <a:t>b) Energy Gated Fold [1,1] </a:t>
            </a:r>
            <a:endParaRPr lang="en-GB" sz="2100" b="1" i="1" dirty="0">
              <a:ea typeface="Calibri"/>
              <a:cs typeface="Times New Roman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6200000" flipV="1">
            <a:off x="107504" y="5085184"/>
            <a:ext cx="1512168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11560" y="2852936"/>
            <a:ext cx="288032" cy="15841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275856" y="2852936"/>
            <a:ext cx="288032" cy="1584176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>
            <a:endCxn id="21" idx="2"/>
          </p:cNvCxnSpPr>
          <p:nvPr/>
        </p:nvCxnSpPr>
        <p:spPr>
          <a:xfrm rot="5400000" flipH="1" flipV="1">
            <a:off x="2591780" y="5049180"/>
            <a:ext cx="144016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55576" y="2060848"/>
            <a:ext cx="2808312" cy="1080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11560" y="5917355"/>
            <a:ext cx="792088" cy="4255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000" b="1" i="1" dirty="0" smtClean="0">
                <a:ea typeface="Calibri"/>
                <a:cs typeface="Times New Roman"/>
              </a:rPr>
              <a:t>DC01</a:t>
            </a:r>
            <a:endParaRPr lang="en-GB" sz="2000" b="1" i="1" dirty="0">
              <a:ea typeface="Calibri"/>
              <a:cs typeface="Times New Roman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907704" y="5805264"/>
            <a:ext cx="2592288" cy="8002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000" b="1" i="1" dirty="0" smtClean="0">
                <a:ea typeface="Calibri"/>
                <a:cs typeface="Times New Roman"/>
              </a:rPr>
              <a:t>Reduced Counts between DC12 &amp; DC13</a:t>
            </a:r>
            <a:endParaRPr lang="en-GB" sz="2000" b="1" i="1" dirty="0">
              <a:ea typeface="Calibri"/>
              <a:cs typeface="Times New Roman"/>
            </a:endParaRPr>
          </a:p>
        </p:txBody>
      </p:sp>
      <p:cxnSp>
        <p:nvCxnSpPr>
          <p:cNvPr id="33" name="Straight Arrow Connector 32"/>
          <p:cNvCxnSpPr>
            <a:endCxn id="29" idx="0"/>
          </p:cNvCxnSpPr>
          <p:nvPr/>
        </p:nvCxnSpPr>
        <p:spPr>
          <a:xfrm rot="10800000" flipV="1">
            <a:off x="2159732" y="1484784"/>
            <a:ext cx="900100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059832" y="1044605"/>
            <a:ext cx="187220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000" b="1" i="1" dirty="0" smtClean="0">
                <a:ea typeface="Calibri"/>
                <a:cs typeface="Times New Roman"/>
              </a:rPr>
              <a:t>Counts reduced by ~8%</a:t>
            </a:r>
            <a:endParaRPr lang="en-GB" sz="2000" b="1" i="1" dirty="0">
              <a:ea typeface="Calibri"/>
              <a:cs typeface="Times New Roman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64088" y="2060848"/>
            <a:ext cx="2808312" cy="1080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283968" y="1556792"/>
            <a:ext cx="1080120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5220072" y="2852936"/>
            <a:ext cx="288032" cy="15841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/>
          <p:cNvCxnSpPr/>
          <p:nvPr/>
        </p:nvCxnSpPr>
        <p:spPr>
          <a:xfrm rot="16200000" flipV="1">
            <a:off x="4716016" y="5085184"/>
            <a:ext cx="1512168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220072" y="5877272"/>
            <a:ext cx="792088" cy="4255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000" b="1" i="1" dirty="0" smtClean="0">
                <a:ea typeface="Calibri"/>
                <a:cs typeface="Times New Roman"/>
              </a:rPr>
              <a:t>DC01</a:t>
            </a:r>
            <a:endParaRPr lang="en-GB" sz="2000" b="1" i="1" dirty="0">
              <a:ea typeface="Calibri"/>
              <a:cs typeface="Times New Roman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rot="5400000" flipH="1" flipV="1">
            <a:off x="7811565" y="6092502"/>
            <a:ext cx="72008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8179990" y="6444952"/>
            <a:ext cx="712490" cy="83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7524328" y="5717744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AC01</a:t>
            </a:r>
            <a:endParaRPr lang="en-GB" sz="1700" b="1" dirty="0">
              <a:ea typeface="Calibri"/>
              <a:cs typeface="Times New Roman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524328" y="6149792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AC13</a:t>
            </a:r>
            <a:endParaRPr lang="en-GB" sz="1700" b="1" dirty="0">
              <a:ea typeface="Calibri"/>
              <a:cs typeface="Times New Roman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532440" y="6465841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DC13</a:t>
            </a:r>
            <a:endParaRPr lang="en-GB" sz="1700" b="1" dirty="0">
              <a:ea typeface="Calibri"/>
              <a:cs typeface="Times New Roman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884368" y="6465841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DC01</a:t>
            </a:r>
            <a:endParaRPr lang="en-GB" sz="1700" b="1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21" grpId="0" animBg="1"/>
      <p:bldP spid="21" grpId="1" animBg="1"/>
      <p:bldP spid="29" grpId="0" animBg="1"/>
      <p:bldP spid="30" grpId="0" animBg="1"/>
      <p:bldP spid="30" grpId="1" animBg="1"/>
      <p:bldP spid="31" grpId="0" animBg="1"/>
      <p:bldP spid="31" grpId="1" animBg="1"/>
      <p:bldP spid="36" grpId="0"/>
      <p:bldP spid="38" grpId="0" animBg="1"/>
      <p:bldP spid="43" grpId="0" animBg="1"/>
      <p:bldP spid="43" grpId="1" animBg="1"/>
      <p:bldP spid="45" grpId="0" animBg="1"/>
      <p:bldP spid="4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C:\root\SiScan\R39\R39PositionGatedM1.png"/>
          <p:cNvPicPr/>
          <p:nvPr/>
        </p:nvPicPr>
        <p:blipFill>
          <a:blip r:embed="rId2" cstate="print"/>
          <a:srcRect t="8516"/>
          <a:stretch>
            <a:fillRect/>
          </a:stretch>
        </p:blipFill>
        <p:spPr bwMode="auto">
          <a:xfrm>
            <a:off x="4590825" y="1844824"/>
            <a:ext cx="4373663" cy="385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C:\root\SiScan\R39\R39PositionGated.png"/>
          <p:cNvPicPr/>
          <p:nvPr/>
        </p:nvPicPr>
        <p:blipFill>
          <a:blip r:embed="rId3" cstate="print"/>
          <a:srcRect t="8209"/>
          <a:stretch>
            <a:fillRect/>
          </a:stretch>
        </p:blipFill>
        <p:spPr bwMode="auto">
          <a:xfrm>
            <a:off x="35496" y="1844824"/>
            <a:ext cx="4355976" cy="387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AC face Intensity Plots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0040" y="1380851"/>
            <a:ext cx="1979712" cy="4639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100" b="1" i="1" dirty="0" smtClean="0">
                <a:ea typeface="Calibri"/>
                <a:cs typeface="Times New Roman"/>
              </a:rPr>
              <a:t>a) Energy Gated </a:t>
            </a:r>
            <a:endParaRPr lang="en-GB" sz="2100" b="1" i="1" dirty="0">
              <a:ea typeface="Calibri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04048" y="1380851"/>
            <a:ext cx="3096344" cy="4639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100" b="1" i="1" dirty="0" smtClean="0">
                <a:ea typeface="Calibri"/>
                <a:cs typeface="Times New Roman"/>
              </a:rPr>
              <a:t>b) Energy Gated Fold [1,1] </a:t>
            </a:r>
            <a:endParaRPr lang="en-GB" sz="2100" b="1" i="1" dirty="0">
              <a:ea typeface="Calibri"/>
              <a:cs typeface="Times New Roman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6200000" flipV="1">
            <a:off x="107504" y="5085184"/>
            <a:ext cx="1512168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11560" y="2852936"/>
            <a:ext cx="288032" cy="15841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275856" y="2852936"/>
            <a:ext cx="288032" cy="1584176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>
            <a:endCxn id="21" idx="2"/>
          </p:cNvCxnSpPr>
          <p:nvPr/>
        </p:nvCxnSpPr>
        <p:spPr>
          <a:xfrm rot="5400000" flipH="1" flipV="1">
            <a:off x="2591780" y="5049180"/>
            <a:ext cx="144016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55576" y="2060848"/>
            <a:ext cx="2808312" cy="1080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11560" y="5917355"/>
            <a:ext cx="792088" cy="4255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000" b="1" i="1" dirty="0" smtClean="0">
                <a:ea typeface="Calibri"/>
                <a:cs typeface="Times New Roman"/>
              </a:rPr>
              <a:t>DC01</a:t>
            </a:r>
            <a:endParaRPr lang="en-GB" sz="2000" b="1" i="1" dirty="0">
              <a:ea typeface="Calibri"/>
              <a:cs typeface="Times New Roman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907704" y="5805264"/>
            <a:ext cx="2592288" cy="8002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000" b="1" i="1" dirty="0" smtClean="0">
                <a:ea typeface="Calibri"/>
                <a:cs typeface="Times New Roman"/>
              </a:rPr>
              <a:t>Reduced Counts between DC12 &amp; DC13</a:t>
            </a:r>
            <a:endParaRPr lang="en-GB" sz="2000" b="1" i="1" dirty="0">
              <a:ea typeface="Calibri"/>
              <a:cs typeface="Times New Roman"/>
            </a:endParaRPr>
          </a:p>
        </p:txBody>
      </p:sp>
      <p:cxnSp>
        <p:nvCxnSpPr>
          <p:cNvPr id="33" name="Straight Arrow Connector 32"/>
          <p:cNvCxnSpPr>
            <a:endCxn id="29" idx="0"/>
          </p:cNvCxnSpPr>
          <p:nvPr/>
        </p:nvCxnSpPr>
        <p:spPr>
          <a:xfrm rot="10800000" flipV="1">
            <a:off x="2159732" y="1484784"/>
            <a:ext cx="900100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059832" y="1044605"/>
            <a:ext cx="187220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000" b="1" i="1" dirty="0" smtClean="0">
                <a:ea typeface="Calibri"/>
                <a:cs typeface="Times New Roman"/>
              </a:rPr>
              <a:t>Counts reduced by ~8%</a:t>
            </a:r>
            <a:endParaRPr lang="en-GB" sz="2000" b="1" i="1" dirty="0">
              <a:ea typeface="Calibri"/>
              <a:cs typeface="Times New Roman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64088" y="2060848"/>
            <a:ext cx="2808312" cy="1080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283968" y="1556792"/>
            <a:ext cx="1080120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5220072" y="2852936"/>
            <a:ext cx="288032" cy="15841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/>
          <p:cNvCxnSpPr/>
          <p:nvPr/>
        </p:nvCxnSpPr>
        <p:spPr>
          <a:xfrm rot="16200000" flipV="1">
            <a:off x="4716016" y="5085184"/>
            <a:ext cx="1512168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220072" y="5877272"/>
            <a:ext cx="792088" cy="4255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000" b="1" i="1" dirty="0" smtClean="0">
                <a:ea typeface="Calibri"/>
                <a:cs typeface="Times New Roman"/>
              </a:rPr>
              <a:t>DC01</a:t>
            </a:r>
            <a:endParaRPr lang="en-GB" sz="2000" b="1" i="1" dirty="0">
              <a:ea typeface="Calibri"/>
              <a:cs typeface="Times New Roman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rot="5400000" flipH="1" flipV="1">
            <a:off x="7811565" y="6092502"/>
            <a:ext cx="72008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8179990" y="6444952"/>
            <a:ext cx="712490" cy="83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7524328" y="5717744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AC01</a:t>
            </a:r>
            <a:endParaRPr lang="en-GB" sz="1700" b="1" dirty="0">
              <a:ea typeface="Calibri"/>
              <a:cs typeface="Times New Roman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524328" y="6149792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AC13</a:t>
            </a:r>
            <a:endParaRPr lang="en-GB" sz="1700" b="1" dirty="0">
              <a:ea typeface="Calibri"/>
              <a:cs typeface="Times New Roman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532440" y="6465841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DC13</a:t>
            </a:r>
            <a:endParaRPr lang="en-GB" sz="1700" b="1" dirty="0">
              <a:ea typeface="Calibri"/>
              <a:cs typeface="Times New Roman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884368" y="6465841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DC01</a:t>
            </a:r>
            <a:endParaRPr lang="en-GB" sz="1700" b="1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21" grpId="0" animBg="1"/>
      <p:bldP spid="21" grpId="1" animBg="1"/>
      <p:bldP spid="29" grpId="0" animBg="1"/>
      <p:bldP spid="30" grpId="0" animBg="1"/>
      <p:bldP spid="30" grpId="1" animBg="1"/>
      <p:bldP spid="31" grpId="0" animBg="1"/>
      <p:bldP spid="31" grpId="1" animBg="1"/>
      <p:bldP spid="36" grpId="0"/>
      <p:bldP spid="38" grpId="0" animBg="1"/>
      <p:bldP spid="43" grpId="0" animBg="1"/>
      <p:bldP spid="43" grpId="1" animBg="1"/>
      <p:bldP spid="45" grpId="0" animBg="1"/>
      <p:bldP spid="45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Multiple Pixel </a:t>
            </a: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Intensity P</a:t>
            </a: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lots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0040" y="1380851"/>
            <a:ext cx="3419872" cy="4639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100" b="1" i="1" dirty="0" smtClean="0">
                <a:ea typeface="Calibri"/>
                <a:cs typeface="Times New Roman"/>
              </a:rPr>
              <a:t>a) DC surface scan </a:t>
            </a:r>
            <a:endParaRPr lang="en-GB" sz="2100" b="1" i="1" dirty="0">
              <a:ea typeface="Calibri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64088" y="1380851"/>
            <a:ext cx="3096344" cy="4639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100" b="1" i="1" dirty="0" smtClean="0">
                <a:ea typeface="Calibri"/>
                <a:cs typeface="Times New Roman"/>
              </a:rPr>
              <a:t>b) AC surface scan</a:t>
            </a:r>
            <a:endParaRPr lang="en-GB" sz="2100" b="1" i="1" dirty="0">
              <a:ea typeface="Calibri"/>
              <a:cs typeface="Times New Roman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7811565" y="6092502"/>
            <a:ext cx="72008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8179990" y="6444952"/>
            <a:ext cx="712490" cy="83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524328" y="5717744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AC01</a:t>
            </a:r>
            <a:endParaRPr lang="en-GB" sz="1700" b="1" dirty="0">
              <a:ea typeface="Calibri"/>
              <a:cs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24328" y="6149792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AC13</a:t>
            </a:r>
            <a:endParaRPr lang="en-GB" sz="1700" b="1" dirty="0">
              <a:ea typeface="Calibri"/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532440" y="6465841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DC13</a:t>
            </a:r>
            <a:endParaRPr lang="en-GB" sz="1700" b="1" dirty="0">
              <a:ea typeface="Calibri"/>
              <a:cs typeface="Times New Roman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884368" y="6465841"/>
            <a:ext cx="7920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700" b="1" dirty="0" smtClean="0">
                <a:ea typeface="Calibri"/>
                <a:cs typeface="Times New Roman"/>
              </a:rPr>
              <a:t>DC01</a:t>
            </a:r>
            <a:endParaRPr lang="en-GB" sz="1700" b="1" dirty="0">
              <a:ea typeface="Calibri"/>
              <a:cs typeface="Times New Roman"/>
            </a:endParaRPr>
          </a:p>
        </p:txBody>
      </p:sp>
      <p:pic>
        <p:nvPicPr>
          <p:cNvPr id="67586" name="Picture 1" descr="C:\root\SiScan\R23\Diff.png"/>
          <p:cNvPicPr>
            <a:picLocks noChangeAspect="1" noChangeArrowheads="1"/>
          </p:cNvPicPr>
          <p:nvPr/>
        </p:nvPicPr>
        <p:blipFill>
          <a:blip r:embed="rId2" cstate="print"/>
          <a:srcRect t="7710"/>
          <a:stretch>
            <a:fillRect/>
          </a:stretch>
        </p:blipFill>
        <p:spPr bwMode="auto">
          <a:xfrm>
            <a:off x="179512" y="1916832"/>
            <a:ext cx="4176464" cy="355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2" descr="C:\root\SiScan\R39\Diff.png"/>
          <p:cNvPicPr>
            <a:picLocks noChangeAspect="1" noChangeArrowheads="1"/>
          </p:cNvPicPr>
          <p:nvPr/>
        </p:nvPicPr>
        <p:blipFill>
          <a:blip r:embed="rId3" cstate="print"/>
          <a:srcRect t="7230"/>
          <a:stretch>
            <a:fillRect/>
          </a:stretch>
        </p:blipFill>
        <p:spPr bwMode="auto">
          <a:xfrm>
            <a:off x="4752528" y="1916832"/>
            <a:ext cx="4139952" cy="353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3285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 err="1" smtClean="0">
                <a:latin typeface="Cambria" pitchFamily="18" charset="0"/>
              </a:rPr>
              <a:t>HPGe</a:t>
            </a:r>
            <a:r>
              <a:rPr lang="en-GB" sz="2200" dirty="0" smtClean="0">
                <a:latin typeface="Cambria" pitchFamily="18" charset="0"/>
              </a:rPr>
              <a:t> absorber detector: acceptable for Compton imaging.  Surface and side scan measurements planned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Further analysis of the Si(Li) detector surface scan results</a:t>
            </a:r>
          </a:p>
          <a:p>
            <a:pPr>
              <a:lnSpc>
                <a:spcPct val="150000"/>
              </a:lnSpc>
            </a:pPr>
            <a:r>
              <a:rPr lang="en-GB" sz="2200" dirty="0" err="1" smtClean="0">
                <a:latin typeface="Cambria" pitchFamily="18" charset="0"/>
              </a:rPr>
              <a:t>ProSPECTus</a:t>
            </a:r>
            <a:r>
              <a:rPr lang="en-GB" sz="2200" dirty="0" smtClean="0">
                <a:latin typeface="Cambria" pitchFamily="18" charset="0"/>
              </a:rPr>
              <a:t>  cryostat: vacuum testing underway</a:t>
            </a:r>
          </a:p>
          <a:p>
            <a:pPr>
              <a:lnSpc>
                <a:spcPct val="150000"/>
              </a:lnSpc>
            </a:pPr>
            <a:r>
              <a:rPr lang="en-GB" sz="2200" dirty="0" err="1" smtClean="0">
                <a:latin typeface="Cambria" pitchFamily="18" charset="0"/>
              </a:rPr>
              <a:t>ProSPECTus</a:t>
            </a:r>
            <a:r>
              <a:rPr lang="en-GB" sz="2200" dirty="0" smtClean="0">
                <a:latin typeface="Cambria" pitchFamily="18" charset="0"/>
              </a:rPr>
              <a:t> Si(Li) detector: acceptance tests imminent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First </a:t>
            </a:r>
            <a:r>
              <a:rPr lang="en-GB" sz="2200" dirty="0" err="1" smtClean="0">
                <a:latin typeface="Cambria" pitchFamily="18" charset="0"/>
              </a:rPr>
              <a:t>ProSPECTus</a:t>
            </a:r>
            <a:r>
              <a:rPr lang="en-GB" sz="2200" dirty="0" smtClean="0">
                <a:latin typeface="Cambria" pitchFamily="18" charset="0"/>
              </a:rPr>
              <a:t> imaging measurements –Winter 2011</a:t>
            </a:r>
          </a:p>
          <a:p>
            <a:pPr>
              <a:lnSpc>
                <a:spcPct val="150000"/>
              </a:lnSpc>
            </a:pPr>
            <a:r>
              <a:rPr lang="en-GB" sz="2200" dirty="0" err="1" smtClean="0">
                <a:latin typeface="Cambria" pitchFamily="18" charset="0"/>
              </a:rPr>
              <a:t>ProSPECTus</a:t>
            </a:r>
            <a:r>
              <a:rPr lang="en-GB" sz="2200" dirty="0" smtClean="0">
                <a:latin typeface="Cambria" pitchFamily="18" charset="0"/>
              </a:rPr>
              <a:t> imaging with MRI system – 2012</a:t>
            </a:r>
          </a:p>
          <a:p>
            <a:pPr>
              <a:lnSpc>
                <a:spcPct val="150000"/>
              </a:lnSpc>
            </a:pPr>
            <a:endParaRPr lang="en-GB" sz="2200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en-GB" sz="2200" baseline="30000" dirty="0" smtClean="0">
              <a:latin typeface="Cambria" pitchFamily="18" charset="0"/>
            </a:endParaRP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357126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Current Status and 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472608"/>
          </a:xfrm>
        </p:spPr>
        <p:txBody>
          <a:bodyPr>
            <a:noAutofit/>
          </a:bodyPr>
          <a:lstStyle/>
          <a:p>
            <a:pPr marL="3175" indent="-3175">
              <a:lnSpc>
                <a:spcPct val="150000"/>
              </a:lnSpc>
              <a:spcBef>
                <a:spcPts val="400"/>
              </a:spcBef>
              <a:buNone/>
            </a:pPr>
            <a:r>
              <a:rPr lang="en-US" sz="2200" dirty="0" smtClean="0">
                <a:solidFill>
                  <a:schemeClr val="tx2"/>
                </a:solidFill>
                <a:latin typeface="Cambria" pitchFamily="18" charset="0"/>
              </a:rPr>
              <a:t>Department of Physics, The University of Liverpool, UK</a:t>
            </a:r>
          </a:p>
          <a:p>
            <a:pPr marL="3175" indent="-3175">
              <a:lnSpc>
                <a:spcPct val="150000"/>
              </a:lnSpc>
              <a:spcBef>
                <a:spcPts val="400"/>
              </a:spcBef>
              <a:buNone/>
            </a:pPr>
            <a:r>
              <a:rPr lang="en-US" sz="2200" dirty="0" smtClean="0">
                <a:latin typeface="Cambria" pitchFamily="18" charset="0"/>
              </a:rPr>
              <a:t>AJ Boston, HC Boston, JR </a:t>
            </a:r>
            <a:r>
              <a:rPr lang="en-US" sz="2200" dirty="0" err="1" smtClean="0">
                <a:latin typeface="Cambria" pitchFamily="18" charset="0"/>
              </a:rPr>
              <a:t>Cresswell</a:t>
            </a:r>
            <a:r>
              <a:rPr lang="en-US" sz="2200" dirty="0" smtClean="0">
                <a:latin typeface="Cambria" pitchFamily="18" charset="0"/>
              </a:rPr>
              <a:t>, DS Judson,  PJ Nolan, JA Sampson, DP </a:t>
            </a:r>
            <a:r>
              <a:rPr lang="en-US" sz="2200" dirty="0" err="1" smtClean="0">
                <a:latin typeface="Cambria" pitchFamily="18" charset="0"/>
              </a:rPr>
              <a:t>Scraggs</a:t>
            </a:r>
            <a:r>
              <a:rPr lang="en-US" sz="2200" dirty="0" smtClean="0">
                <a:latin typeface="Cambria" pitchFamily="18" charset="0"/>
              </a:rPr>
              <a:t>, A Sweeney</a:t>
            </a:r>
            <a:endParaRPr lang="en-GB" sz="2200" dirty="0" smtClean="0">
              <a:latin typeface="Cambria" pitchFamily="18" charset="0"/>
            </a:endParaRPr>
          </a:p>
          <a:p>
            <a:pPr marL="3175" indent="-3175">
              <a:lnSpc>
                <a:spcPct val="150000"/>
              </a:lnSpc>
              <a:spcBef>
                <a:spcPts val="400"/>
              </a:spcBef>
              <a:buNone/>
            </a:pPr>
            <a:r>
              <a:rPr lang="en-US" sz="2200" dirty="0" smtClean="0">
                <a:solidFill>
                  <a:schemeClr val="tx2"/>
                </a:solidFill>
                <a:latin typeface="Cambria" pitchFamily="18" charset="0"/>
              </a:rPr>
              <a:t>STFC </a:t>
            </a:r>
            <a:r>
              <a:rPr lang="en-US" sz="2200" dirty="0" err="1" smtClean="0">
                <a:solidFill>
                  <a:schemeClr val="tx2"/>
                </a:solidFill>
                <a:latin typeface="Cambria" pitchFamily="18" charset="0"/>
              </a:rPr>
              <a:t>Daresbury</a:t>
            </a:r>
            <a:r>
              <a:rPr lang="en-US" sz="2200" dirty="0" smtClean="0">
                <a:solidFill>
                  <a:schemeClr val="tx2"/>
                </a:solidFill>
                <a:latin typeface="Cambria" pitchFamily="18" charset="0"/>
              </a:rPr>
              <a:t> Laboratory, UK</a:t>
            </a:r>
          </a:p>
          <a:p>
            <a:pPr marL="3175" indent="-3175">
              <a:lnSpc>
                <a:spcPct val="150000"/>
              </a:lnSpc>
              <a:spcBef>
                <a:spcPts val="400"/>
              </a:spcBef>
              <a:buNone/>
            </a:pPr>
            <a:r>
              <a:rPr lang="en-GB" sz="2200" dirty="0" smtClean="0">
                <a:latin typeface="Cambria" pitchFamily="18" charset="0"/>
              </a:rPr>
              <a:t>I Burrows, N </a:t>
            </a:r>
            <a:r>
              <a:rPr lang="en-GB" sz="2200" dirty="0" err="1" smtClean="0">
                <a:latin typeface="Cambria" pitchFamily="18" charset="0"/>
              </a:rPr>
              <a:t>Clague</a:t>
            </a:r>
            <a:r>
              <a:rPr lang="en-GB" sz="2200" dirty="0" smtClean="0">
                <a:latin typeface="Cambria" pitchFamily="18" charset="0"/>
              </a:rPr>
              <a:t>, M </a:t>
            </a:r>
            <a:r>
              <a:rPr lang="en-GB" sz="2200" dirty="0" err="1" smtClean="0">
                <a:latin typeface="Cambria" pitchFamily="18" charset="0"/>
              </a:rPr>
              <a:t>Cordwell</a:t>
            </a:r>
            <a:r>
              <a:rPr lang="en-GB" sz="2200" dirty="0" smtClean="0">
                <a:latin typeface="Cambria" pitchFamily="18" charset="0"/>
              </a:rPr>
              <a:t>, J Groves, J </a:t>
            </a:r>
            <a:r>
              <a:rPr lang="en-GB" sz="2200" dirty="0" err="1" smtClean="0">
                <a:latin typeface="Cambria" pitchFamily="18" charset="0"/>
              </a:rPr>
              <a:t>Headspith</a:t>
            </a:r>
            <a:r>
              <a:rPr lang="en-GB" sz="2200" dirty="0" smtClean="0">
                <a:latin typeface="Cambria" pitchFamily="18" charset="0"/>
              </a:rPr>
              <a:t>, A Hill, IH Lazarus, V </a:t>
            </a:r>
            <a:r>
              <a:rPr lang="en-GB" sz="2200" dirty="0" err="1" smtClean="0">
                <a:latin typeface="Cambria" pitchFamily="18" charset="0"/>
              </a:rPr>
              <a:t>Pucknell</a:t>
            </a:r>
            <a:r>
              <a:rPr lang="en-GB" sz="2200" dirty="0" smtClean="0">
                <a:latin typeface="Cambria" pitchFamily="18" charset="0"/>
              </a:rPr>
              <a:t>, J Simpson</a:t>
            </a:r>
            <a:endParaRPr lang="en-US" sz="2200" baseline="30000" dirty="0" smtClean="0">
              <a:latin typeface="Cambria" pitchFamily="18" charset="0"/>
            </a:endParaRPr>
          </a:p>
          <a:p>
            <a:pPr marL="3175" indent="-3175">
              <a:lnSpc>
                <a:spcPct val="150000"/>
              </a:lnSpc>
              <a:spcBef>
                <a:spcPts val="400"/>
              </a:spcBef>
              <a:buNone/>
            </a:pPr>
            <a:r>
              <a:rPr lang="en-US" sz="2200" dirty="0" smtClean="0">
                <a:solidFill>
                  <a:schemeClr val="tx2"/>
                </a:solidFill>
                <a:latin typeface="Cambria" pitchFamily="18" charset="0"/>
              </a:rPr>
              <a:t>MARIARC, The University of Liverpool, UK</a:t>
            </a:r>
          </a:p>
          <a:p>
            <a:pPr marL="3175" indent="-3175">
              <a:lnSpc>
                <a:spcPct val="150000"/>
              </a:lnSpc>
              <a:spcBef>
                <a:spcPts val="400"/>
              </a:spcBef>
              <a:buNone/>
            </a:pPr>
            <a:r>
              <a:rPr lang="en-GB" sz="2200" dirty="0" smtClean="0">
                <a:latin typeface="Cambria" pitchFamily="18" charset="0"/>
              </a:rPr>
              <a:t>B </a:t>
            </a:r>
            <a:r>
              <a:rPr lang="en-GB" sz="2200" dirty="0" err="1" smtClean="0">
                <a:latin typeface="Cambria" pitchFamily="18" charset="0"/>
              </a:rPr>
              <a:t>Bimson</a:t>
            </a:r>
            <a:r>
              <a:rPr lang="en-GB" sz="2200" dirty="0" smtClean="0">
                <a:latin typeface="Cambria" pitchFamily="18" charset="0"/>
              </a:rPr>
              <a:t>, G Kemp</a:t>
            </a:r>
          </a:p>
          <a:p>
            <a:pPr marL="3175" indent="-3175">
              <a:lnSpc>
                <a:spcPct val="150000"/>
              </a:lnSpc>
              <a:spcBef>
                <a:spcPts val="400"/>
              </a:spcBef>
              <a:buNone/>
            </a:pPr>
            <a:endParaRPr lang="en-GB" sz="2200" dirty="0" smtClean="0">
              <a:latin typeface="Cambria" pitchFamily="18" charset="0"/>
            </a:endParaRPr>
          </a:p>
          <a:p>
            <a:pPr marL="3175" indent="-3175">
              <a:lnSpc>
                <a:spcPct val="150000"/>
              </a:lnSpc>
              <a:spcBef>
                <a:spcPts val="400"/>
              </a:spcBef>
              <a:buNone/>
            </a:pPr>
            <a:r>
              <a:rPr lang="en-GB" sz="2200" dirty="0" smtClean="0">
                <a:latin typeface="Cambria" pitchFamily="18" charset="0"/>
              </a:rPr>
              <a:t>Special Thanks to Hannah Kennedy</a:t>
            </a:r>
          </a:p>
        </p:txBody>
      </p:sp>
      <p:pic>
        <p:nvPicPr>
          <p:cNvPr id="4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6357958"/>
            <a:ext cx="2030341" cy="44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0" y="-27384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The </a:t>
            </a:r>
            <a:r>
              <a:rPr lang="en-GB" sz="4100" dirty="0" err="1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ProSPECTus</a:t>
            </a: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 Collaboration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However, at 662keV...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1252" t="10752" r="58585" b="50827"/>
          <a:stretch>
            <a:fillRect/>
          </a:stretch>
        </p:blipFill>
        <p:spPr bwMode="auto">
          <a:xfrm>
            <a:off x="6228184" y="2348880"/>
            <a:ext cx="25202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2" cstate="print"/>
          <a:srcRect l="819" t="53287" r="57756" b="8733"/>
          <a:stretch>
            <a:fillRect/>
          </a:stretch>
        </p:blipFill>
        <p:spPr bwMode="auto">
          <a:xfrm>
            <a:off x="6228184" y="5085184"/>
            <a:ext cx="252028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2" cstate="print"/>
          <a:srcRect l="46319" t="10752" r="11119" b="50562"/>
          <a:stretch>
            <a:fillRect/>
          </a:stretch>
        </p:blipFill>
        <p:spPr bwMode="auto">
          <a:xfrm>
            <a:off x="6228184" y="1052736"/>
            <a:ext cx="25202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2" cstate="print"/>
          <a:srcRect l="46173" t="53287" r="11230" b="8636"/>
          <a:stretch>
            <a:fillRect/>
          </a:stretch>
        </p:blipFill>
        <p:spPr bwMode="auto">
          <a:xfrm>
            <a:off x="6228184" y="3645024"/>
            <a:ext cx="252028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5400000" flipH="1" flipV="1">
            <a:off x="3419078" y="3716238"/>
            <a:ext cx="547260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20680" y="6453336"/>
            <a:ext cx="284380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924741" y="6453336"/>
            <a:ext cx="1319667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1700" i="1" dirty="0" smtClean="0">
                <a:ea typeface="Calibri"/>
                <a:cs typeface="Times New Roman"/>
              </a:rPr>
              <a:t>Energy (</a:t>
            </a:r>
            <a:r>
              <a:rPr lang="en-GB" sz="1700" i="1" dirty="0" err="1" smtClean="0">
                <a:ea typeface="Calibri"/>
                <a:cs typeface="Times New Roman"/>
              </a:rPr>
              <a:t>keV</a:t>
            </a:r>
            <a:r>
              <a:rPr lang="en-GB" sz="1700" i="1" dirty="0" smtClean="0">
                <a:ea typeface="Calibri"/>
                <a:cs typeface="Times New Roman"/>
              </a:rPr>
              <a:t>)</a:t>
            </a:r>
            <a:endParaRPr lang="en-GB" sz="1700" i="1" dirty="0">
              <a:ea typeface="Calibri"/>
              <a:cs typeface="Times New Roman"/>
            </a:endParaRPr>
          </a:p>
        </p:txBody>
      </p:sp>
      <p:sp>
        <p:nvSpPr>
          <p:cNvPr id="17" name="Rectangle 16"/>
          <p:cNvSpPr/>
          <p:nvPr/>
        </p:nvSpPr>
        <p:spPr>
          <a:xfrm rot="16200000">
            <a:off x="5252071" y="3157454"/>
            <a:ext cx="1319667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1700" i="1" dirty="0" smtClean="0">
                <a:ea typeface="Calibri"/>
                <a:cs typeface="Times New Roman"/>
              </a:rPr>
              <a:t>Counts</a:t>
            </a:r>
            <a:endParaRPr lang="en-GB" sz="1700" i="1" dirty="0">
              <a:ea typeface="Calibri"/>
              <a:cs typeface="Times New Roman"/>
            </a:endParaRPr>
          </a:p>
        </p:txBody>
      </p:sp>
      <p:sp>
        <p:nvSpPr>
          <p:cNvPr id="18" name="Content Placeholder 7"/>
          <p:cNvSpPr>
            <a:spLocks noGrp="1"/>
          </p:cNvSpPr>
          <p:nvPr>
            <p:ph idx="1"/>
          </p:nvPr>
        </p:nvSpPr>
        <p:spPr>
          <a:xfrm>
            <a:off x="251520" y="1052736"/>
            <a:ext cx="5472608" cy="53285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100" dirty="0" smtClean="0">
                <a:latin typeface="Cambria" pitchFamily="18" charset="0"/>
              </a:rPr>
              <a:t>Low energy tailing observed in AC channels when the </a:t>
            </a:r>
            <a:r>
              <a:rPr lang="en-GB" sz="2100" baseline="30000" dirty="0" smtClean="0">
                <a:latin typeface="Cambria" pitchFamily="18" charset="0"/>
              </a:rPr>
              <a:t>137</a:t>
            </a:r>
            <a:r>
              <a:rPr lang="en-GB" sz="2100" dirty="0" smtClean="0">
                <a:latin typeface="Cambria" pitchFamily="18" charset="0"/>
              </a:rPr>
              <a:t>Cs source irradiates each face</a:t>
            </a:r>
          </a:p>
          <a:p>
            <a:pPr>
              <a:lnSpc>
                <a:spcPct val="150000"/>
              </a:lnSpc>
            </a:pPr>
            <a:r>
              <a:rPr lang="en-GB" sz="2100" dirty="0" smtClean="0">
                <a:latin typeface="Cambria" pitchFamily="18" charset="0"/>
              </a:rPr>
              <a:t>Electron trapping in the detector? – a precision surface scan is required</a:t>
            </a:r>
          </a:p>
          <a:p>
            <a:pPr>
              <a:lnSpc>
                <a:spcPct val="150000"/>
              </a:lnSpc>
            </a:pPr>
            <a:r>
              <a:rPr lang="en-GB" sz="2100" dirty="0" smtClean="0">
                <a:latin typeface="Cambria" pitchFamily="18" charset="0"/>
              </a:rPr>
              <a:t>At medical imaging energies (141 </a:t>
            </a:r>
            <a:r>
              <a:rPr lang="en-GB" sz="2100" dirty="0" err="1" smtClean="0">
                <a:latin typeface="Cambria" pitchFamily="18" charset="0"/>
              </a:rPr>
              <a:t>keV</a:t>
            </a:r>
            <a:r>
              <a:rPr lang="en-GB" sz="2100" dirty="0" smtClean="0">
                <a:latin typeface="Cambria" pitchFamily="18" charset="0"/>
              </a:rPr>
              <a:t>), tailing is present only when source is incident on the DC face</a:t>
            </a:r>
          </a:p>
          <a:p>
            <a:pPr>
              <a:lnSpc>
                <a:spcPct val="150000"/>
              </a:lnSpc>
            </a:pPr>
            <a:r>
              <a:rPr lang="en-GB" sz="2100" dirty="0" smtClean="0">
                <a:latin typeface="Cambria" pitchFamily="18" charset="0"/>
              </a:rPr>
              <a:t>Therefore, can either readout energy from AC channels only or always irradiate the AC face without degradation in performance</a:t>
            </a:r>
          </a:p>
          <a:p>
            <a:pPr>
              <a:lnSpc>
                <a:spcPct val="150000"/>
              </a:lnSpc>
            </a:pPr>
            <a:endParaRPr lang="en-GB" sz="2100" baseline="30000" dirty="0" smtClean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164969" y="1834700"/>
            <a:ext cx="583495" cy="442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100" dirty="0" smtClean="0">
                <a:solidFill>
                  <a:schemeClr val="bg1"/>
                </a:solidFill>
                <a:ea typeface="Calibri"/>
                <a:cs typeface="Times New Roman"/>
              </a:rPr>
              <a:t>AC</a:t>
            </a:r>
            <a:endParaRPr lang="en-GB" sz="21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172400" y="3140968"/>
            <a:ext cx="583495" cy="442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100" dirty="0" smtClean="0">
                <a:solidFill>
                  <a:schemeClr val="bg1"/>
                </a:solidFill>
                <a:ea typeface="Calibri"/>
                <a:cs typeface="Times New Roman"/>
              </a:rPr>
              <a:t>DC</a:t>
            </a:r>
            <a:endParaRPr lang="en-GB" sz="21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172400" y="4571004"/>
            <a:ext cx="583495" cy="442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100" dirty="0" smtClean="0">
                <a:solidFill>
                  <a:schemeClr val="bg1"/>
                </a:solidFill>
                <a:ea typeface="Calibri"/>
                <a:cs typeface="Times New Roman"/>
              </a:rPr>
              <a:t>AC</a:t>
            </a:r>
            <a:endParaRPr lang="en-GB" sz="21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72400" y="5939156"/>
            <a:ext cx="583495" cy="442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2100" dirty="0" smtClean="0">
                <a:solidFill>
                  <a:schemeClr val="bg1"/>
                </a:solidFill>
                <a:ea typeface="Calibri"/>
                <a:cs typeface="Times New Roman"/>
              </a:rPr>
              <a:t>DC</a:t>
            </a:r>
            <a:endParaRPr lang="en-GB" sz="21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357188" y="1016099"/>
            <a:ext cx="5870996" cy="4429125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n-GB" sz="2000" dirty="0" smtClean="0">
                <a:latin typeface="Cambria" pitchFamily="18" charset="0"/>
              </a:rPr>
              <a:t>Single Photon Emission Computed Tomography (SPECT)</a:t>
            </a:r>
          </a:p>
          <a:p>
            <a:pPr>
              <a:lnSpc>
                <a:spcPct val="160000"/>
              </a:lnSpc>
            </a:pPr>
            <a:r>
              <a:rPr lang="en-GB" sz="2000" dirty="0" smtClean="0">
                <a:latin typeface="Cambria" pitchFamily="18" charset="0"/>
              </a:rPr>
              <a:t>Diagnosis/monitoring of cancer and neurological conditions</a:t>
            </a:r>
          </a:p>
          <a:p>
            <a:pPr>
              <a:lnSpc>
                <a:spcPct val="160000"/>
              </a:lnSpc>
            </a:pPr>
            <a:r>
              <a:rPr lang="en-GB" sz="2000" dirty="0" smtClean="0">
                <a:latin typeface="Cambria" pitchFamily="18" charset="0"/>
              </a:rPr>
              <a:t>Biological information complements MRI structural information</a:t>
            </a:r>
          </a:p>
          <a:p>
            <a:pPr>
              <a:lnSpc>
                <a:spcPct val="160000"/>
              </a:lnSpc>
            </a:pPr>
            <a:r>
              <a:rPr lang="en-GB" sz="2000" dirty="0" smtClean="0">
                <a:latin typeface="Cambria" pitchFamily="18" charset="0"/>
              </a:rPr>
              <a:t>Mechanical collimator 1 x 10 </a:t>
            </a:r>
            <a:r>
              <a:rPr lang="en-GB" sz="2000" baseline="30000" dirty="0" smtClean="0">
                <a:latin typeface="Cambria" pitchFamily="18" charset="0"/>
              </a:rPr>
              <a:t>-4</a:t>
            </a:r>
          </a:p>
          <a:p>
            <a:pPr>
              <a:lnSpc>
                <a:spcPct val="160000"/>
              </a:lnSpc>
            </a:pPr>
            <a:r>
              <a:rPr lang="en-GB" sz="2000" dirty="0" err="1" smtClean="0">
                <a:latin typeface="Cambria" pitchFamily="18" charset="0"/>
              </a:rPr>
              <a:t>Scintillator</a:t>
            </a:r>
            <a:r>
              <a:rPr lang="en-GB" sz="2000" dirty="0" smtClean="0">
                <a:latin typeface="Cambria" pitchFamily="18" charset="0"/>
              </a:rPr>
              <a:t> detector with photomultiplier tubes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324153" y="1285875"/>
            <a:ext cx="2640335" cy="3786188"/>
            <a:chOff x="2428860" y="1357298"/>
            <a:chExt cx="2828950" cy="3786214"/>
          </a:xfrm>
        </p:grpSpPr>
        <p:sp>
          <p:nvSpPr>
            <p:cNvPr id="6" name="Rectangle 5"/>
            <p:cNvSpPr/>
            <p:nvPr/>
          </p:nvSpPr>
          <p:spPr>
            <a:xfrm>
              <a:off x="2433962" y="1357298"/>
              <a:ext cx="2823848" cy="3786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Cambria" pitchFamily="18" charset="0"/>
              </a:endParaRPr>
            </a:p>
          </p:txBody>
        </p:sp>
        <p:grpSp>
          <p:nvGrpSpPr>
            <p:cNvPr id="3" name="Group 50"/>
            <p:cNvGrpSpPr>
              <a:grpSpLocks/>
            </p:cNvGrpSpPr>
            <p:nvPr/>
          </p:nvGrpSpPr>
          <p:grpSpPr bwMode="auto">
            <a:xfrm>
              <a:off x="2428860" y="1571612"/>
              <a:ext cx="2786082" cy="3429024"/>
              <a:chOff x="2357422" y="285728"/>
              <a:chExt cx="2786082" cy="3429024"/>
            </a:xfrm>
          </p:grpSpPr>
          <p:pic>
            <p:nvPicPr>
              <p:cNvPr id="9230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467" t="74118" r="28906" b="10629"/>
              <a:stretch>
                <a:fillRect/>
              </a:stretch>
            </p:blipFill>
            <p:spPr bwMode="auto">
              <a:xfrm>
                <a:off x="2357422" y="2571744"/>
                <a:ext cx="2727639" cy="78581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cxnSp>
            <p:nvCxnSpPr>
              <p:cNvPr id="9" name="Straight Connector 8"/>
              <p:cNvCxnSpPr/>
              <p:nvPr/>
            </p:nvCxnSpPr>
            <p:spPr>
              <a:xfrm flipV="1">
                <a:off x="3000364" y="2143116"/>
                <a:ext cx="1500198" cy="1357321"/>
              </a:xfrm>
              <a:prstGeom prst="line">
                <a:avLst/>
              </a:prstGeom>
              <a:ln w="2222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16200000" flipH="1">
                <a:off x="2862590" y="2719723"/>
                <a:ext cx="1928827" cy="61233"/>
              </a:xfrm>
              <a:prstGeom prst="line">
                <a:avLst/>
              </a:prstGeom>
              <a:ln w="2222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 flipH="1" flipV="1">
                <a:off x="2857488" y="2357430"/>
                <a:ext cx="1928827" cy="785818"/>
              </a:xfrm>
              <a:prstGeom prst="line">
                <a:avLst/>
              </a:prstGeom>
              <a:ln w="2222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6200000" flipH="1">
                <a:off x="3000363" y="2357430"/>
                <a:ext cx="1571636" cy="714380"/>
              </a:xfrm>
              <a:prstGeom prst="line">
                <a:avLst/>
              </a:prstGeom>
              <a:ln w="2222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Cube 12"/>
              <p:cNvSpPr/>
              <p:nvPr/>
            </p:nvSpPr>
            <p:spPr>
              <a:xfrm>
                <a:off x="2643174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14" name="Cube 13"/>
              <p:cNvSpPr/>
              <p:nvPr/>
            </p:nvSpPr>
            <p:spPr>
              <a:xfrm>
                <a:off x="2786050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15" name="Cube 14"/>
              <p:cNvSpPr/>
              <p:nvPr/>
            </p:nvSpPr>
            <p:spPr>
              <a:xfrm>
                <a:off x="2928926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16" name="Cube 15"/>
              <p:cNvSpPr/>
              <p:nvPr/>
            </p:nvSpPr>
            <p:spPr>
              <a:xfrm>
                <a:off x="3082007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17" name="Cube 16"/>
              <p:cNvSpPr/>
              <p:nvPr/>
            </p:nvSpPr>
            <p:spPr>
              <a:xfrm>
                <a:off x="3214678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18" name="Cube 17"/>
              <p:cNvSpPr/>
              <p:nvPr/>
            </p:nvSpPr>
            <p:spPr>
              <a:xfrm>
                <a:off x="3367759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19" name="Cube 18"/>
              <p:cNvSpPr/>
              <p:nvPr/>
            </p:nvSpPr>
            <p:spPr>
              <a:xfrm>
                <a:off x="3519139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0" name="Cube 19"/>
              <p:cNvSpPr/>
              <p:nvPr/>
            </p:nvSpPr>
            <p:spPr>
              <a:xfrm>
                <a:off x="3672221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1" name="Cube 20"/>
              <p:cNvSpPr/>
              <p:nvPr/>
            </p:nvSpPr>
            <p:spPr>
              <a:xfrm>
                <a:off x="3823602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2" name="Cube 21"/>
              <p:cNvSpPr/>
              <p:nvPr/>
            </p:nvSpPr>
            <p:spPr>
              <a:xfrm>
                <a:off x="3976683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3" name="Cube 22"/>
              <p:cNvSpPr/>
              <p:nvPr/>
            </p:nvSpPr>
            <p:spPr>
              <a:xfrm>
                <a:off x="4129765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4" name="Cube 23"/>
              <p:cNvSpPr/>
              <p:nvPr/>
            </p:nvSpPr>
            <p:spPr>
              <a:xfrm>
                <a:off x="4281145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5" name="Cube 24"/>
              <p:cNvSpPr/>
              <p:nvPr/>
            </p:nvSpPr>
            <p:spPr>
              <a:xfrm>
                <a:off x="4434226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6" name="Cube 25"/>
              <p:cNvSpPr/>
              <p:nvPr/>
            </p:nvSpPr>
            <p:spPr>
              <a:xfrm>
                <a:off x="4585607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7" name="Cube 26"/>
              <p:cNvSpPr/>
              <p:nvPr/>
            </p:nvSpPr>
            <p:spPr>
              <a:xfrm>
                <a:off x="4738689" y="1357297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4857752" y="1285860"/>
                <a:ext cx="71438" cy="357189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9" name="Cube 28"/>
              <p:cNvSpPr/>
              <p:nvPr/>
            </p:nvSpPr>
            <p:spPr>
              <a:xfrm>
                <a:off x="4929190" y="1214421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0" name="Cube 29"/>
              <p:cNvSpPr/>
              <p:nvPr/>
            </p:nvSpPr>
            <p:spPr>
              <a:xfrm>
                <a:off x="5000628" y="1071545"/>
                <a:ext cx="71438" cy="357191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1" name="Cube 30"/>
              <p:cNvSpPr/>
              <p:nvPr/>
            </p:nvSpPr>
            <p:spPr>
              <a:xfrm>
                <a:off x="5072066" y="1000108"/>
                <a:ext cx="71438" cy="357189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2" name="Cube 31"/>
              <p:cNvSpPr/>
              <p:nvPr/>
            </p:nvSpPr>
            <p:spPr>
              <a:xfrm>
                <a:off x="2643174" y="285728"/>
                <a:ext cx="2500330" cy="1143008"/>
              </a:xfrm>
              <a:prstGeom prst="cube">
                <a:avLst/>
              </a:prstGeom>
              <a:solidFill>
                <a:srgbClr val="002060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Cambria" pitchFamily="18" charset="0"/>
                </a:endParaRPr>
              </a:p>
            </p:txBody>
          </p:sp>
        </p:grpSp>
      </p:grpSp>
      <p:sp>
        <p:nvSpPr>
          <p:cNvPr id="9221" name="TextBox 27"/>
          <p:cNvSpPr txBox="1">
            <a:spLocks noChangeArrowheads="1"/>
          </p:cNvSpPr>
          <p:nvPr/>
        </p:nvSpPr>
        <p:spPr bwMode="auto">
          <a:xfrm>
            <a:off x="539552" y="5894388"/>
            <a:ext cx="2214562" cy="61595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60599" tIns="30299" rIns="60599" bIns="30299">
            <a:spAutoFit/>
          </a:bodyPr>
          <a:lstStyle/>
          <a:p>
            <a:pPr algn="ctr"/>
            <a:r>
              <a:rPr lang="en-GB">
                <a:solidFill>
                  <a:schemeClr val="accent1"/>
                </a:solidFill>
                <a:latin typeface="Cambria" pitchFamily="18" charset="0"/>
              </a:rPr>
              <a:t>Patient injected with radiopharmaceutical</a:t>
            </a:r>
          </a:p>
        </p:txBody>
      </p:sp>
      <p:sp>
        <p:nvSpPr>
          <p:cNvPr id="9222" name="TextBox 27"/>
          <p:cNvSpPr txBox="1">
            <a:spLocks noChangeArrowheads="1"/>
          </p:cNvSpPr>
          <p:nvPr/>
        </p:nvSpPr>
        <p:spPr bwMode="auto">
          <a:xfrm>
            <a:off x="3039864" y="5716588"/>
            <a:ext cx="2286000" cy="892175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60599" tIns="30299" rIns="60599" bIns="30299">
            <a:spAutoFit/>
          </a:bodyPr>
          <a:lstStyle/>
          <a:p>
            <a:pPr algn="ctr"/>
            <a:r>
              <a:rPr lang="en-GB">
                <a:solidFill>
                  <a:schemeClr val="accent1"/>
                </a:solidFill>
                <a:latin typeface="Cambria" pitchFamily="18" charset="0"/>
              </a:rPr>
              <a:t>Radiopharmaceutical accumulates in organ of interest  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5325864" y="6108700"/>
            <a:ext cx="285750" cy="14287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Cambria" pitchFamily="18" charset="0"/>
            </a:endParaRPr>
          </a:p>
        </p:txBody>
      </p:sp>
      <p:sp>
        <p:nvSpPr>
          <p:cNvPr id="9224" name="TextBox 27"/>
          <p:cNvSpPr txBox="1">
            <a:spLocks noChangeArrowheads="1"/>
          </p:cNvSpPr>
          <p:nvPr/>
        </p:nvSpPr>
        <p:spPr bwMode="auto">
          <a:xfrm>
            <a:off x="5611614" y="5751513"/>
            <a:ext cx="3000375" cy="892175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60599" tIns="30299" rIns="60599" bIns="30299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  <a:latin typeface="Cambria" pitchFamily="18" charset="0"/>
              </a:rPr>
              <a:t>Gamma-rays  emitted from organ and detected outside body by gamma camera</a:t>
            </a:r>
          </a:p>
        </p:txBody>
      </p:sp>
      <p:sp>
        <p:nvSpPr>
          <p:cNvPr id="38" name="Right Arrow 37"/>
          <p:cNvSpPr/>
          <p:nvPr/>
        </p:nvSpPr>
        <p:spPr>
          <a:xfrm>
            <a:off x="2754114" y="6108700"/>
            <a:ext cx="285750" cy="14287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Cambria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57188" y="4149080"/>
            <a:ext cx="5643562" cy="1224136"/>
          </a:xfrm>
          <a:prstGeom prst="rect">
            <a:avLst/>
          </a:prstGeom>
          <a:noFill/>
          <a:ln w="317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Cambria" pitchFamily="18" charset="0"/>
            </a:endParaRPr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lvl="1" indent="361950">
              <a:spcBef>
                <a:spcPct val="0"/>
              </a:spcBef>
              <a:defRPr/>
            </a:pPr>
            <a:r>
              <a:rPr lang="en-GB" sz="4100" noProof="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Nuclear medicine - SPECT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00034" y="1129304"/>
            <a:ext cx="4000528" cy="571504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  <a:latin typeface="Cambria" pitchFamily="18" charset="0"/>
              </a:rPr>
              <a:t>Conventional SPECT</a:t>
            </a:r>
            <a:endParaRPr lang="en-GB" dirty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85720" y="4437112"/>
            <a:ext cx="4429156" cy="2000264"/>
          </a:xfrm>
        </p:spPr>
        <p:txBody>
          <a:bodyPr>
            <a:noAutofit/>
          </a:bodyPr>
          <a:lstStyle/>
          <a:p>
            <a:r>
              <a:rPr lang="en-GB" sz="2200" dirty="0" smtClean="0">
                <a:latin typeface="Cambria" pitchFamily="18" charset="0"/>
              </a:rPr>
              <a:t>Gamma-rays detected by a gamma camera</a:t>
            </a:r>
          </a:p>
          <a:p>
            <a:r>
              <a:rPr lang="en-GB" sz="2200" dirty="0" smtClean="0">
                <a:latin typeface="Cambria" pitchFamily="18" charset="0"/>
              </a:rPr>
              <a:t>Inefficient detection method</a:t>
            </a:r>
          </a:p>
          <a:p>
            <a:r>
              <a:rPr lang="en-GB" sz="2200" dirty="0" smtClean="0">
                <a:latin typeface="Cambria" pitchFamily="18" charset="0"/>
              </a:rPr>
              <a:t>Use 1 gamma ray in every 3000 </a:t>
            </a:r>
          </a:p>
          <a:p>
            <a:r>
              <a:rPr lang="en-GB" sz="2200" dirty="0" smtClean="0">
                <a:latin typeface="Cambria" pitchFamily="18" charset="0"/>
              </a:rPr>
              <a:t>Incompatible with MRI</a:t>
            </a:r>
            <a:endParaRPr lang="en-GB" sz="2200" dirty="0">
              <a:latin typeface="Cambria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747936" y="1129304"/>
            <a:ext cx="4000528" cy="571504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  <a:latin typeface="Cambria" pitchFamily="18" charset="0"/>
              </a:rPr>
              <a:t>Compton imaging</a:t>
            </a:r>
            <a:endParaRPr lang="en-GB" dirty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714876" y="4437112"/>
            <a:ext cx="4357718" cy="2214578"/>
          </a:xfrm>
        </p:spPr>
        <p:txBody>
          <a:bodyPr>
            <a:normAutofit/>
          </a:bodyPr>
          <a:lstStyle/>
          <a:p>
            <a:r>
              <a:rPr lang="en-GB" sz="2200" dirty="0" smtClean="0">
                <a:latin typeface="Cambria" pitchFamily="18" charset="0"/>
              </a:rPr>
              <a:t>Gamma-rays detected by a Compton camera</a:t>
            </a:r>
          </a:p>
          <a:p>
            <a:r>
              <a:rPr lang="en-GB" sz="2200" dirty="0" smtClean="0">
                <a:latin typeface="Cambria" pitchFamily="18" charset="0"/>
              </a:rPr>
              <a:t>Use 1 gamma ray in every 30</a:t>
            </a:r>
          </a:p>
          <a:p>
            <a:r>
              <a:rPr lang="en-GB" sz="2200" dirty="0" smtClean="0">
                <a:latin typeface="Cambria" pitchFamily="18" charset="0"/>
              </a:rPr>
              <a:t>Semiconductor detectors compatible with MRI</a:t>
            </a:r>
            <a:endParaRPr lang="en-GB" sz="2200" dirty="0">
              <a:latin typeface="Cambria" pitchFamily="18" charset="0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755576" y="1772816"/>
            <a:ext cx="3143272" cy="2571768"/>
            <a:chOff x="2428860" y="1357297"/>
            <a:chExt cx="3214710" cy="3786214"/>
          </a:xfrm>
        </p:grpSpPr>
        <p:sp>
          <p:nvSpPr>
            <p:cNvPr id="11" name="Rectangle 10"/>
            <p:cNvSpPr/>
            <p:nvPr/>
          </p:nvSpPr>
          <p:spPr>
            <a:xfrm>
              <a:off x="2433420" y="1357297"/>
              <a:ext cx="3210150" cy="3786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mbria" pitchFamily="18" charset="0"/>
              </a:endParaRPr>
            </a:p>
          </p:txBody>
        </p:sp>
        <p:grpSp>
          <p:nvGrpSpPr>
            <p:cNvPr id="3" name="Group 50"/>
            <p:cNvGrpSpPr/>
            <p:nvPr/>
          </p:nvGrpSpPr>
          <p:grpSpPr>
            <a:xfrm>
              <a:off x="2428860" y="1571612"/>
              <a:ext cx="2786082" cy="3429024"/>
              <a:chOff x="2357422" y="285728"/>
              <a:chExt cx="2786082" cy="3429024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467" t="74118" r="28907" b="10630"/>
              <a:stretch>
                <a:fillRect/>
              </a:stretch>
            </p:blipFill>
            <p:spPr bwMode="auto">
              <a:xfrm>
                <a:off x="2357422" y="2571744"/>
                <a:ext cx="2727639" cy="78581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</p:pic>
          <p:cxnSp>
            <p:nvCxnSpPr>
              <p:cNvPr id="14" name="Straight Connector 13"/>
              <p:cNvCxnSpPr/>
              <p:nvPr/>
            </p:nvCxnSpPr>
            <p:spPr>
              <a:xfrm flipV="1">
                <a:off x="3000364" y="2143116"/>
                <a:ext cx="1500198" cy="1357322"/>
              </a:xfrm>
              <a:prstGeom prst="line">
                <a:avLst/>
              </a:prstGeom>
              <a:ln w="2222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16200000" flipH="1">
                <a:off x="2862251" y="2719382"/>
                <a:ext cx="1928825" cy="61914"/>
              </a:xfrm>
              <a:prstGeom prst="line">
                <a:avLst/>
              </a:prstGeom>
              <a:ln w="2222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 flipH="1" flipV="1">
                <a:off x="2857488" y="2357430"/>
                <a:ext cx="1928826" cy="785818"/>
              </a:xfrm>
              <a:prstGeom prst="line">
                <a:avLst/>
              </a:prstGeom>
              <a:ln w="2222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6200000" flipH="1">
                <a:off x="3000364" y="2357432"/>
                <a:ext cx="1571636" cy="714379"/>
              </a:xfrm>
              <a:prstGeom prst="line">
                <a:avLst/>
              </a:prstGeom>
              <a:ln w="2222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Cube 17"/>
              <p:cNvSpPr/>
              <p:nvPr/>
            </p:nvSpPr>
            <p:spPr>
              <a:xfrm>
                <a:off x="2643174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19" name="Cube 18"/>
              <p:cNvSpPr/>
              <p:nvPr/>
            </p:nvSpPr>
            <p:spPr>
              <a:xfrm>
                <a:off x="2786050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0" name="Cube 19"/>
              <p:cNvSpPr/>
              <p:nvPr/>
            </p:nvSpPr>
            <p:spPr>
              <a:xfrm>
                <a:off x="2928926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1" name="Cube 20"/>
              <p:cNvSpPr/>
              <p:nvPr/>
            </p:nvSpPr>
            <p:spPr>
              <a:xfrm>
                <a:off x="3081326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2" name="Cube 21"/>
              <p:cNvSpPr/>
              <p:nvPr/>
            </p:nvSpPr>
            <p:spPr>
              <a:xfrm>
                <a:off x="32146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3" name="Cube 22"/>
              <p:cNvSpPr/>
              <p:nvPr/>
            </p:nvSpPr>
            <p:spPr>
              <a:xfrm>
                <a:off x="33670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4" name="Cube 23"/>
              <p:cNvSpPr/>
              <p:nvPr/>
            </p:nvSpPr>
            <p:spPr>
              <a:xfrm>
                <a:off x="35194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5" name="Cube 24"/>
              <p:cNvSpPr/>
              <p:nvPr/>
            </p:nvSpPr>
            <p:spPr>
              <a:xfrm>
                <a:off x="36718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6" name="Cube 25"/>
              <p:cNvSpPr/>
              <p:nvPr/>
            </p:nvSpPr>
            <p:spPr>
              <a:xfrm>
                <a:off x="38242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7" name="Cube 26"/>
              <p:cNvSpPr/>
              <p:nvPr/>
            </p:nvSpPr>
            <p:spPr>
              <a:xfrm>
                <a:off x="39766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41290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29" name="Cube 28"/>
              <p:cNvSpPr/>
              <p:nvPr/>
            </p:nvSpPr>
            <p:spPr>
              <a:xfrm>
                <a:off x="42814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0" name="Cube 29"/>
              <p:cNvSpPr/>
              <p:nvPr/>
            </p:nvSpPr>
            <p:spPr>
              <a:xfrm>
                <a:off x="44338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1" name="Cube 30"/>
              <p:cNvSpPr/>
              <p:nvPr/>
            </p:nvSpPr>
            <p:spPr>
              <a:xfrm>
                <a:off x="45862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2" name="Cube 31"/>
              <p:cNvSpPr/>
              <p:nvPr/>
            </p:nvSpPr>
            <p:spPr>
              <a:xfrm>
                <a:off x="4738678" y="135729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3" name="Cube 32"/>
              <p:cNvSpPr/>
              <p:nvPr/>
            </p:nvSpPr>
            <p:spPr>
              <a:xfrm>
                <a:off x="4857752" y="1285860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4" name="Cube 33"/>
              <p:cNvSpPr/>
              <p:nvPr/>
            </p:nvSpPr>
            <p:spPr>
              <a:xfrm>
                <a:off x="4929190" y="1214422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5" name="Cube 34"/>
              <p:cNvSpPr/>
              <p:nvPr/>
            </p:nvSpPr>
            <p:spPr>
              <a:xfrm>
                <a:off x="5000628" y="1071546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6" name="Cube 35"/>
              <p:cNvSpPr/>
              <p:nvPr/>
            </p:nvSpPr>
            <p:spPr>
              <a:xfrm>
                <a:off x="5072066" y="1000108"/>
                <a:ext cx="71438" cy="35719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  <p:sp>
            <p:nvSpPr>
              <p:cNvPr id="37" name="Cube 36"/>
              <p:cNvSpPr/>
              <p:nvPr/>
            </p:nvSpPr>
            <p:spPr>
              <a:xfrm>
                <a:off x="2643174" y="285728"/>
                <a:ext cx="2500330" cy="1143008"/>
              </a:xfrm>
              <a:prstGeom prst="cube">
                <a:avLst/>
              </a:prstGeom>
              <a:solidFill>
                <a:srgbClr val="002060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ambria" pitchFamily="18" charset="0"/>
                </a:endParaRPr>
              </a:p>
            </p:txBody>
          </p:sp>
        </p:grpSp>
      </p:grpSp>
      <p:pic>
        <p:nvPicPr>
          <p:cNvPr id="71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08084"/>
            <a:ext cx="2030341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4711309" y="1935073"/>
            <a:ext cx="3677115" cy="2286015"/>
            <a:chOff x="1000100" y="1285860"/>
            <a:chExt cx="5870522" cy="3214711"/>
          </a:xfrm>
        </p:grpSpPr>
        <p:grpSp>
          <p:nvGrpSpPr>
            <p:cNvPr id="10" name="Group 56"/>
            <p:cNvGrpSpPr>
              <a:grpSpLocks/>
            </p:cNvGrpSpPr>
            <p:nvPr/>
          </p:nvGrpSpPr>
          <p:grpSpPr bwMode="auto">
            <a:xfrm>
              <a:off x="1000100" y="1285860"/>
              <a:ext cx="5870522" cy="3214711"/>
              <a:chOff x="1000100" y="1285860"/>
              <a:chExt cx="5870522" cy="3214711"/>
            </a:xfrm>
          </p:grpSpPr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1000100" y="1285860"/>
                <a:ext cx="5870522" cy="3214711"/>
                <a:chOff x="1000100" y="1285860"/>
                <a:chExt cx="5870522" cy="3214711"/>
              </a:xfrm>
            </p:grpSpPr>
            <p:grpSp>
              <p:nvGrpSpPr>
                <p:cNvPr id="38" name="Group 17"/>
                <p:cNvGrpSpPr>
                  <a:grpSpLocks/>
                </p:cNvGrpSpPr>
                <p:nvPr/>
              </p:nvGrpSpPr>
              <p:grpSpPr bwMode="auto">
                <a:xfrm>
                  <a:off x="1499387" y="1285860"/>
                  <a:ext cx="5371235" cy="3214711"/>
                  <a:chOff x="559335" y="1785926"/>
                  <a:chExt cx="4869920" cy="3077914"/>
                </a:xfrm>
              </p:grpSpPr>
              <p:sp>
                <p:nvSpPr>
                  <p:cNvPr id="93" name="Cube 92"/>
                  <p:cNvSpPr/>
                  <p:nvPr/>
                </p:nvSpPr>
                <p:spPr>
                  <a:xfrm>
                    <a:off x="1571602" y="1785926"/>
                    <a:ext cx="1500198" cy="3077914"/>
                  </a:xfrm>
                  <a:prstGeom prst="cub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dirty="0">
                      <a:latin typeface="Cambria" pitchFamily="18" charset="0"/>
                    </a:endParaRPr>
                  </a:p>
                </p:txBody>
              </p:sp>
              <p:sp>
                <p:nvSpPr>
                  <p:cNvPr id="94" name="Cube 93"/>
                  <p:cNvSpPr/>
                  <p:nvPr/>
                </p:nvSpPr>
                <p:spPr>
                  <a:xfrm>
                    <a:off x="3929057" y="1785926"/>
                    <a:ext cx="1500198" cy="3077914"/>
                  </a:xfrm>
                  <a:prstGeom prst="cub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>
                      <a:latin typeface="Cambria" pitchFamily="18" charset="0"/>
                    </a:endParaRPr>
                  </a:p>
                </p:txBody>
              </p:sp>
              <p:cxnSp>
                <p:nvCxnSpPr>
                  <p:cNvPr id="97" name="Straight Connector 96"/>
                  <p:cNvCxnSpPr>
                    <a:endCxn id="79" idx="3"/>
                  </p:cNvCxnSpPr>
                  <p:nvPr/>
                </p:nvCxnSpPr>
                <p:spPr>
                  <a:xfrm>
                    <a:off x="559335" y="2606911"/>
                    <a:ext cx="1360356" cy="81046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7" name="Explosion 1 76"/>
                <p:cNvSpPr/>
                <p:nvPr/>
              </p:nvSpPr>
              <p:spPr>
                <a:xfrm>
                  <a:off x="5787671" y="3356987"/>
                  <a:ext cx="212894" cy="215468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78" name="Flowchart: Connector 77"/>
                <p:cNvSpPr/>
                <p:nvPr/>
              </p:nvSpPr>
              <p:spPr>
                <a:xfrm>
                  <a:off x="1357458" y="2070778"/>
                  <a:ext cx="141929" cy="142911"/>
                </a:xfrm>
                <a:prstGeom prst="flowChartConnector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79" name="Explosion 1 78"/>
                <p:cNvSpPr/>
                <p:nvPr/>
              </p:nvSpPr>
              <p:spPr>
                <a:xfrm>
                  <a:off x="2786886" y="2857894"/>
                  <a:ext cx="212894" cy="213268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1570351" y="2714982"/>
                  <a:ext cx="73498" cy="703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1856743" y="2785338"/>
                  <a:ext cx="70965" cy="725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2143136" y="2785338"/>
                  <a:ext cx="70965" cy="725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429528" y="2857894"/>
                  <a:ext cx="70965" cy="703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1724952" y="2866689"/>
                  <a:ext cx="70965" cy="725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cxnSp>
              <p:nvCxnSpPr>
                <p:cNvPr id="85" name="Straight Connector 84"/>
                <p:cNvCxnSpPr>
                  <a:stCxn id="79" idx="3"/>
                </p:cNvCxnSpPr>
                <p:nvPr/>
              </p:nvCxnSpPr>
              <p:spPr>
                <a:xfrm>
                  <a:off x="2999779" y="2989813"/>
                  <a:ext cx="1644855" cy="868466"/>
                </a:xfrm>
                <a:prstGeom prst="line">
                  <a:avLst/>
                </a:prstGeom>
                <a:ln w="6350">
                  <a:solidFill>
                    <a:schemeClr val="tx1">
                      <a:alpha val="50000"/>
                    </a:schemeClr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Arc 85"/>
                <p:cNvSpPr/>
                <p:nvPr/>
              </p:nvSpPr>
              <p:spPr>
                <a:xfrm>
                  <a:off x="1142029" y="2143333"/>
                  <a:ext cx="572785" cy="1143297"/>
                </a:xfrm>
                <a:prstGeom prst="arc">
                  <a:avLst>
                    <a:gd name="adj1" fmla="val 5399991"/>
                    <a:gd name="adj2" fmla="val 5244258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87" name="Arc 86"/>
                <p:cNvSpPr/>
                <p:nvPr/>
              </p:nvSpPr>
              <p:spPr>
                <a:xfrm>
                  <a:off x="3856422" y="3143719"/>
                  <a:ext cx="215427" cy="356181"/>
                </a:xfrm>
                <a:prstGeom prst="arc">
                  <a:avLst>
                    <a:gd name="adj1" fmla="val 16200000"/>
                    <a:gd name="adj2" fmla="val 5564147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88" name="Arc 87"/>
                <p:cNvSpPr/>
                <p:nvPr/>
              </p:nvSpPr>
              <p:spPr>
                <a:xfrm>
                  <a:off x="1857356" y="2571744"/>
                  <a:ext cx="357190" cy="285752"/>
                </a:xfrm>
                <a:prstGeom prst="arc">
                  <a:avLst>
                    <a:gd name="adj1" fmla="val 16200000"/>
                    <a:gd name="adj2" fmla="val 5828216"/>
                  </a:avLst>
                </a:prstGeom>
                <a:ln>
                  <a:solidFill>
                    <a:schemeClr val="tx1"/>
                  </a:solidFill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>
                    <a:latin typeface="Cambria" pitchFamily="18" charset="0"/>
                  </a:endParaRPr>
                </a:p>
              </p:txBody>
            </p:sp>
            <p:sp>
              <p:nvSpPr>
                <p:cNvPr id="89" name="Rectangle 31"/>
                <p:cNvSpPr>
                  <a:spLocks noChangeArrowheads="1"/>
                </p:cNvSpPr>
                <p:nvPr/>
              </p:nvSpPr>
              <p:spPr bwMode="auto">
                <a:xfrm>
                  <a:off x="3698589" y="3098639"/>
                  <a:ext cx="496998" cy="519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latin typeface="Cambria" pitchFamily="18" charset="0"/>
                    </a:rPr>
                    <a:t>θ</a:t>
                  </a:r>
                </a:p>
              </p:txBody>
            </p:sp>
            <p:sp>
              <p:nvSpPr>
                <p:cNvPr id="90" name="Rectangle 32"/>
                <p:cNvSpPr>
                  <a:spLocks noChangeArrowheads="1"/>
                </p:cNvSpPr>
                <p:nvPr/>
              </p:nvSpPr>
              <p:spPr bwMode="auto">
                <a:xfrm>
                  <a:off x="2120761" y="2494378"/>
                  <a:ext cx="496998" cy="519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latin typeface="Cambria" pitchFamily="18" charset="0"/>
                    </a:rPr>
                    <a:t>θ</a:t>
                  </a:r>
                </a:p>
              </p:txBody>
            </p:sp>
            <p:cxnSp>
              <p:nvCxnSpPr>
                <p:cNvPr id="91" name="Straight Connector 90"/>
                <p:cNvCxnSpPr>
                  <a:stCxn id="86" idx="0"/>
                  <a:endCxn id="79" idx="1"/>
                </p:cNvCxnSpPr>
                <p:nvPr/>
              </p:nvCxnSpPr>
              <p:spPr>
                <a:xfrm flipV="1">
                  <a:off x="1428422" y="2943641"/>
                  <a:ext cx="1358464" cy="3429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TextBox 34"/>
                <p:cNvSpPr txBox="1">
                  <a:spLocks noChangeArrowheads="1"/>
                </p:cNvSpPr>
                <p:nvPr/>
              </p:nvSpPr>
              <p:spPr bwMode="auto">
                <a:xfrm>
                  <a:off x="1000100" y="1487279"/>
                  <a:ext cx="1364257" cy="519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latin typeface="Cambria" pitchFamily="18" charset="0"/>
                    </a:rPr>
                    <a:t>Source</a:t>
                  </a:r>
                </a:p>
              </p:txBody>
            </p:sp>
          </p:grpSp>
          <p:sp>
            <p:nvSpPr>
              <p:cNvPr id="73" name="TextBox 15"/>
              <p:cNvSpPr txBox="1">
                <a:spLocks noChangeArrowheads="1"/>
              </p:cNvSpPr>
              <p:nvPr/>
            </p:nvSpPr>
            <p:spPr bwMode="auto">
              <a:xfrm>
                <a:off x="1114100" y="2214554"/>
                <a:ext cx="798358" cy="519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>
                    <a:latin typeface="Cambria" pitchFamily="18" charset="0"/>
                  </a:rPr>
                  <a:t>E</a:t>
                </a:r>
                <a:r>
                  <a:rPr lang="en-GB" baseline="-25000">
                    <a:latin typeface="Cambria" pitchFamily="18" charset="0"/>
                  </a:rPr>
                  <a:t>0</a:t>
                </a:r>
              </a:p>
            </p:txBody>
          </p:sp>
          <p:sp>
            <p:nvSpPr>
              <p:cNvPr id="74" name="Rectangle 16"/>
              <p:cNvSpPr>
                <a:spLocks noChangeArrowheads="1"/>
              </p:cNvSpPr>
              <p:nvPr/>
            </p:nvSpPr>
            <p:spPr bwMode="auto">
              <a:xfrm>
                <a:off x="2714611" y="3071810"/>
                <a:ext cx="642870" cy="519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latin typeface="Cambria" pitchFamily="18" charset="0"/>
                  </a:rPr>
                  <a:t>E</a:t>
                </a:r>
                <a:r>
                  <a:rPr lang="en-GB" baseline="-25000">
                    <a:latin typeface="Cambria" pitchFamily="18" charset="0"/>
                  </a:rPr>
                  <a:t>1</a:t>
                </a:r>
              </a:p>
            </p:txBody>
          </p:sp>
          <p:sp>
            <p:nvSpPr>
              <p:cNvPr id="75" name="Rectangle 17"/>
              <p:cNvSpPr>
                <a:spLocks noChangeArrowheads="1"/>
              </p:cNvSpPr>
              <p:nvPr/>
            </p:nvSpPr>
            <p:spPr bwMode="auto">
              <a:xfrm>
                <a:off x="5715008" y="3571874"/>
                <a:ext cx="785865" cy="519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>
                    <a:latin typeface="Cambria" pitchFamily="18" charset="0"/>
                  </a:rPr>
                  <a:t>E</a:t>
                </a:r>
                <a:r>
                  <a:rPr lang="en-GB" baseline="-25000">
                    <a:latin typeface="Cambria" pitchFamily="18" charset="0"/>
                  </a:rPr>
                  <a:t>2</a:t>
                </a:r>
              </a:p>
            </p:txBody>
          </p:sp>
        </p:grpSp>
        <p:sp>
          <p:nvSpPr>
            <p:cNvPr id="62" name="Rectangle 61"/>
            <p:cNvSpPr/>
            <p:nvPr/>
          </p:nvSpPr>
          <p:spPr>
            <a:xfrm>
              <a:off x="1785779" y="2642427"/>
              <a:ext cx="70965" cy="21546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Cambria" pitchFamily="18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856743" y="2642427"/>
              <a:ext cx="70965" cy="21546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Cambria" pitchFamily="18" charset="0"/>
              </a:endParaRPr>
            </a:p>
          </p:txBody>
        </p:sp>
        <p:cxnSp>
          <p:nvCxnSpPr>
            <p:cNvPr id="68" name="Straight Connector 67"/>
            <p:cNvCxnSpPr>
              <a:stCxn id="79" idx="3"/>
              <a:endCxn id="77" idx="1"/>
            </p:cNvCxnSpPr>
            <p:nvPr/>
          </p:nvCxnSpPr>
          <p:spPr>
            <a:xfrm>
              <a:off x="2999779" y="2989813"/>
              <a:ext cx="2787892" cy="45292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428422" y="2699592"/>
              <a:ext cx="1358464" cy="228659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lvl="1" indent="361950">
              <a:spcBef>
                <a:spcPct val="0"/>
              </a:spcBef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Compton imaging in medicine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1124744"/>
            <a:ext cx="5256584" cy="1584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Gamma rays interact in both detectors (</a:t>
            </a:r>
            <a:r>
              <a:rPr lang="en-GB" sz="2200" dirty="0" err="1" smtClean="0">
                <a:latin typeface="Cambria" pitchFamily="18" charset="0"/>
              </a:rPr>
              <a:t>scatterer</a:t>
            </a:r>
            <a:r>
              <a:rPr lang="en-GB" sz="2200" dirty="0" smtClean="0">
                <a:latin typeface="Cambria" pitchFamily="18" charset="0"/>
              </a:rPr>
              <a:t> and absorber)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The path for each gamma ray is reconstructed as a cone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Source located at max cone overlap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511" y="6237312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3" y="1340767"/>
            <a:ext cx="3456384" cy="3244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7"/>
          <p:cNvSpPr txBox="1">
            <a:spLocks noChangeArrowheads="1"/>
          </p:cNvSpPr>
          <p:nvPr/>
        </p:nvSpPr>
        <p:spPr bwMode="auto">
          <a:xfrm>
            <a:off x="5652120" y="4725144"/>
            <a:ext cx="3240360" cy="11691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60599" tIns="30299" rIns="60599" bIns="30299">
            <a:spAutoFit/>
          </a:bodyPr>
          <a:lstStyle/>
          <a:p>
            <a:pPr algn="ctr"/>
            <a:r>
              <a:rPr lang="en-GB" dirty="0" smtClean="0">
                <a:solidFill>
                  <a:schemeClr val="accent1"/>
                </a:solidFill>
                <a:latin typeface="Cambria" pitchFamily="18" charset="0"/>
              </a:rPr>
              <a:t>  </a:t>
            </a:r>
          </a:p>
          <a:p>
            <a:pPr algn="ctr"/>
            <a:endParaRPr lang="en-GB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endParaRPr lang="en-GB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endParaRPr lang="en-GB" dirty="0">
              <a:solidFill>
                <a:schemeClr val="accent1"/>
              </a:solidFill>
              <a:latin typeface="Cambria" pitchFamily="18" charset="0"/>
            </a:endParaRPr>
          </a:p>
        </p:txBody>
      </p:sp>
      <p:graphicFrame>
        <p:nvGraphicFramePr>
          <p:cNvPr id="17" name="Object 22"/>
          <p:cNvGraphicFramePr>
            <a:graphicFrameLocks noChangeAspect="1"/>
          </p:cNvGraphicFramePr>
          <p:nvPr/>
        </p:nvGraphicFramePr>
        <p:xfrm>
          <a:off x="5925319" y="4869160"/>
          <a:ext cx="2751137" cy="840358"/>
        </p:xfrm>
        <a:graphic>
          <a:graphicData uri="http://schemas.openxmlformats.org/presentationml/2006/ole">
            <p:oleObj spid="_x0000_s36866" name="Equation" r:id="rId5" imgW="1625400" imgH="482400" progId="Equation.3">
              <p:embed/>
            </p:oleObj>
          </a:graphicData>
        </a:graphic>
      </p:graphicFrame>
      <p:grpSp>
        <p:nvGrpSpPr>
          <p:cNvPr id="2" name="Group 17"/>
          <p:cNvGrpSpPr/>
          <p:nvPr/>
        </p:nvGrpSpPr>
        <p:grpSpPr>
          <a:xfrm>
            <a:off x="467544" y="4149080"/>
            <a:ext cx="4320480" cy="2448272"/>
            <a:chOff x="1000100" y="1395770"/>
            <a:chExt cx="5358201" cy="3104800"/>
          </a:xfrm>
        </p:grpSpPr>
        <p:grpSp>
          <p:nvGrpSpPr>
            <p:cNvPr id="3" name="Group 56"/>
            <p:cNvGrpSpPr/>
            <p:nvPr/>
          </p:nvGrpSpPr>
          <p:grpSpPr>
            <a:xfrm>
              <a:off x="1000100" y="1395770"/>
              <a:ext cx="5358201" cy="3104800"/>
              <a:chOff x="1000100" y="1395770"/>
              <a:chExt cx="5358201" cy="3104800"/>
            </a:xfrm>
          </p:grpSpPr>
          <p:grpSp>
            <p:nvGrpSpPr>
              <p:cNvPr id="4" name="Group 31"/>
              <p:cNvGrpSpPr/>
              <p:nvPr/>
            </p:nvGrpSpPr>
            <p:grpSpPr>
              <a:xfrm>
                <a:off x="1000100" y="1395770"/>
                <a:ext cx="5358201" cy="3104800"/>
                <a:chOff x="1000100" y="1395770"/>
                <a:chExt cx="5358201" cy="3104800"/>
              </a:xfrm>
            </p:grpSpPr>
            <p:grpSp>
              <p:nvGrpSpPr>
                <p:cNvPr id="6" name="Group 17"/>
                <p:cNvGrpSpPr/>
                <p:nvPr/>
              </p:nvGrpSpPr>
              <p:grpSpPr>
                <a:xfrm>
                  <a:off x="1378303" y="1395770"/>
                  <a:ext cx="4979998" cy="3104800"/>
                  <a:chOff x="449552" y="1891159"/>
                  <a:chExt cx="4515198" cy="2972681"/>
                </a:xfrm>
              </p:grpSpPr>
              <p:sp>
                <p:nvSpPr>
                  <p:cNvPr id="45" name="Cube 44"/>
                  <p:cNvSpPr/>
                  <p:nvPr/>
                </p:nvSpPr>
                <p:spPr>
                  <a:xfrm>
                    <a:off x="1571602" y="1891159"/>
                    <a:ext cx="1315096" cy="2972681"/>
                  </a:xfrm>
                  <a:prstGeom prst="cub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 dirty="0">
                      <a:latin typeface="Cambria" pitchFamily="18" charset="0"/>
                    </a:endParaRPr>
                  </a:p>
                </p:txBody>
              </p:sp>
              <p:sp>
                <p:nvSpPr>
                  <p:cNvPr id="46" name="Cube 45"/>
                  <p:cNvSpPr/>
                  <p:nvPr/>
                </p:nvSpPr>
                <p:spPr>
                  <a:xfrm>
                    <a:off x="3695694" y="1891159"/>
                    <a:ext cx="1269056" cy="2946523"/>
                  </a:xfrm>
                  <a:prstGeom prst="cub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latin typeface="Cambria" pitchFamily="18" charset="0"/>
                    </a:endParaRPr>
                  </a:p>
                </p:txBody>
              </p:sp>
              <p:cxnSp>
                <p:nvCxnSpPr>
                  <p:cNvPr id="49" name="Straight Connector 48"/>
                  <p:cNvCxnSpPr>
                    <a:endCxn id="31" idx="3"/>
                  </p:cNvCxnSpPr>
                  <p:nvPr/>
                </p:nvCxnSpPr>
                <p:spPr>
                  <a:xfrm>
                    <a:off x="449552" y="2606703"/>
                    <a:ext cx="1360180" cy="810233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Explosion 1 28"/>
                <p:cNvSpPr/>
                <p:nvPr/>
              </p:nvSpPr>
              <p:spPr>
                <a:xfrm>
                  <a:off x="5595946" y="3357561"/>
                  <a:ext cx="214313" cy="214314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0" name="Flowchart: Connector 29"/>
                <p:cNvSpPr/>
                <p:nvPr/>
              </p:nvSpPr>
              <p:spPr>
                <a:xfrm>
                  <a:off x="1357290" y="2071678"/>
                  <a:ext cx="142876" cy="142876"/>
                </a:xfrm>
                <a:prstGeom prst="flowChartConnector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1" name="Explosion 1 30"/>
                <p:cNvSpPr/>
                <p:nvPr/>
              </p:nvSpPr>
              <p:spPr>
                <a:xfrm>
                  <a:off x="2664186" y="2857496"/>
                  <a:ext cx="214313" cy="214314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1571604" y="2714620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1857356" y="2786058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2143108" y="2786058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2428860" y="2857496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1724004" y="2867020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cxnSp>
              <p:nvCxnSpPr>
                <p:cNvPr id="37" name="Straight Connector 36"/>
                <p:cNvCxnSpPr>
                  <a:stCxn id="31" idx="3"/>
                </p:cNvCxnSpPr>
                <p:nvPr/>
              </p:nvCxnSpPr>
              <p:spPr>
                <a:xfrm>
                  <a:off x="2878501" y="2989360"/>
                  <a:ext cx="1643074" cy="868269"/>
                </a:xfrm>
                <a:prstGeom prst="line">
                  <a:avLst/>
                </a:prstGeom>
                <a:ln w="6350">
                  <a:solidFill>
                    <a:schemeClr val="tx1">
                      <a:alpha val="50000"/>
                    </a:schemeClr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Arc 37"/>
                <p:cNvSpPr/>
                <p:nvPr/>
              </p:nvSpPr>
              <p:spPr>
                <a:xfrm>
                  <a:off x="1142976" y="2143116"/>
                  <a:ext cx="571504" cy="1143008"/>
                </a:xfrm>
                <a:prstGeom prst="arc">
                  <a:avLst>
                    <a:gd name="adj1" fmla="val 5399991"/>
                    <a:gd name="adj2" fmla="val 5244258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9" name="Arc 38"/>
                <p:cNvSpPr/>
                <p:nvPr/>
              </p:nvSpPr>
              <p:spPr>
                <a:xfrm>
                  <a:off x="3857620" y="3143248"/>
                  <a:ext cx="214314" cy="357190"/>
                </a:xfrm>
                <a:prstGeom prst="arc">
                  <a:avLst>
                    <a:gd name="adj1" fmla="val 16200000"/>
                    <a:gd name="adj2" fmla="val 5564147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 dirty="0">
                    <a:latin typeface="Cambria" pitchFamily="18" charset="0"/>
                  </a:endParaRPr>
                </a:p>
              </p:txBody>
            </p:sp>
            <p:sp>
              <p:nvSpPr>
                <p:cNvPr id="40" name="Arc 39"/>
                <p:cNvSpPr/>
                <p:nvPr/>
              </p:nvSpPr>
              <p:spPr>
                <a:xfrm>
                  <a:off x="1857356" y="2571744"/>
                  <a:ext cx="357190" cy="285752"/>
                </a:xfrm>
                <a:prstGeom prst="arc">
                  <a:avLst>
                    <a:gd name="adj1" fmla="val 16200000"/>
                    <a:gd name="adj2" fmla="val 5828216"/>
                  </a:avLst>
                </a:prstGeom>
                <a:ln>
                  <a:solidFill>
                    <a:schemeClr val="tx1"/>
                  </a:solidFill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621837" y="3098638"/>
                  <a:ext cx="538194" cy="5391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Cambria" pitchFamily="18" charset="0"/>
                    </a:rPr>
                    <a:t>θ</a:t>
                  </a: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075140" y="2494378"/>
                  <a:ext cx="538194" cy="5391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Cambria" pitchFamily="18" charset="0"/>
                    </a:rPr>
                    <a:t>θ</a:t>
                  </a:r>
                </a:p>
              </p:txBody>
            </p:sp>
            <p:cxnSp>
              <p:nvCxnSpPr>
                <p:cNvPr id="43" name="Straight Connector 42"/>
                <p:cNvCxnSpPr>
                  <a:stCxn id="38" idx="0"/>
                  <a:endCxn id="31" idx="1"/>
                </p:cNvCxnSpPr>
                <p:nvPr/>
              </p:nvCxnSpPr>
              <p:spPr>
                <a:xfrm flipV="1">
                  <a:off x="1428730" y="2942974"/>
                  <a:ext cx="1235456" cy="34315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/>
                <p:cNvSpPr txBox="1"/>
                <p:nvPr/>
              </p:nvSpPr>
              <p:spPr>
                <a:xfrm>
                  <a:off x="1000100" y="1492794"/>
                  <a:ext cx="1535761" cy="5391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000" dirty="0" smtClean="0">
                      <a:latin typeface="Cambria" pitchFamily="18" charset="0"/>
                    </a:rPr>
                    <a:t>Source</a:t>
                  </a:r>
                  <a:endParaRPr lang="en-GB" sz="2000" dirty="0">
                    <a:latin typeface="Cambria" pitchFamily="18" charset="0"/>
                  </a:endParaRP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1114100" y="2214554"/>
                <a:ext cx="798357" cy="539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0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536718" y="3071811"/>
                <a:ext cx="705057" cy="5391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1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213542" y="3571874"/>
                <a:ext cx="785864" cy="5391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2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1785918" y="2643182"/>
              <a:ext cx="71438" cy="2143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Cambria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57356" y="2643182"/>
              <a:ext cx="71438" cy="2143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Cambria" pitchFamily="18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919122" y="2989360"/>
              <a:ext cx="2786082" cy="45368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428728" y="2700580"/>
              <a:ext cx="1357322" cy="228354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361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How does it work?</a:t>
            </a:r>
            <a:endParaRPr kumimoji="0" lang="en-GB" sz="4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1124744"/>
            <a:ext cx="5256584" cy="1584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Gamma rays interact in both detectors (</a:t>
            </a:r>
            <a:r>
              <a:rPr lang="en-GB" sz="2200" dirty="0" err="1" smtClean="0">
                <a:latin typeface="Cambria" pitchFamily="18" charset="0"/>
              </a:rPr>
              <a:t>scatterer</a:t>
            </a:r>
            <a:r>
              <a:rPr lang="en-GB" sz="2200" dirty="0" smtClean="0">
                <a:latin typeface="Cambria" pitchFamily="18" charset="0"/>
              </a:rPr>
              <a:t> and absorber)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The path for each gamma ray is reconstructed as a cone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Source located at max cone overlap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511" y="6237312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7"/>
          <p:cNvSpPr txBox="1">
            <a:spLocks noChangeArrowheads="1"/>
          </p:cNvSpPr>
          <p:nvPr/>
        </p:nvSpPr>
        <p:spPr bwMode="auto">
          <a:xfrm>
            <a:off x="5652120" y="4725144"/>
            <a:ext cx="3240360" cy="11691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60599" tIns="30299" rIns="60599" bIns="30299">
            <a:spAutoFit/>
          </a:bodyPr>
          <a:lstStyle/>
          <a:p>
            <a:pPr algn="ctr"/>
            <a:r>
              <a:rPr lang="en-GB" dirty="0" smtClean="0">
                <a:solidFill>
                  <a:schemeClr val="accent1"/>
                </a:solidFill>
                <a:latin typeface="Cambria" pitchFamily="18" charset="0"/>
              </a:rPr>
              <a:t>  </a:t>
            </a:r>
          </a:p>
          <a:p>
            <a:pPr algn="ctr"/>
            <a:endParaRPr lang="en-GB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endParaRPr lang="en-GB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endParaRPr lang="en-GB" dirty="0">
              <a:solidFill>
                <a:schemeClr val="accent1"/>
              </a:solidFill>
              <a:latin typeface="Cambria" pitchFamily="18" charset="0"/>
            </a:endParaRPr>
          </a:p>
        </p:txBody>
      </p:sp>
      <p:graphicFrame>
        <p:nvGraphicFramePr>
          <p:cNvPr id="17" name="Object 22"/>
          <p:cNvGraphicFramePr>
            <a:graphicFrameLocks noChangeAspect="1"/>
          </p:cNvGraphicFramePr>
          <p:nvPr/>
        </p:nvGraphicFramePr>
        <p:xfrm>
          <a:off x="5925319" y="4869160"/>
          <a:ext cx="2751137" cy="840358"/>
        </p:xfrm>
        <a:graphic>
          <a:graphicData uri="http://schemas.openxmlformats.org/presentationml/2006/ole">
            <p:oleObj spid="_x0000_s64514" name="Equation" r:id="rId4" imgW="1625400" imgH="482400" progId="Equation.3">
              <p:embed/>
            </p:oleObj>
          </a:graphicData>
        </a:graphic>
      </p:graphicFrame>
      <p:grpSp>
        <p:nvGrpSpPr>
          <p:cNvPr id="2" name="Group 17"/>
          <p:cNvGrpSpPr/>
          <p:nvPr/>
        </p:nvGrpSpPr>
        <p:grpSpPr>
          <a:xfrm>
            <a:off x="467544" y="4149080"/>
            <a:ext cx="4320480" cy="2448272"/>
            <a:chOff x="1000100" y="1395770"/>
            <a:chExt cx="5358201" cy="3104800"/>
          </a:xfrm>
        </p:grpSpPr>
        <p:grpSp>
          <p:nvGrpSpPr>
            <p:cNvPr id="3" name="Group 56"/>
            <p:cNvGrpSpPr/>
            <p:nvPr/>
          </p:nvGrpSpPr>
          <p:grpSpPr>
            <a:xfrm>
              <a:off x="1000100" y="1395770"/>
              <a:ext cx="5358201" cy="3104800"/>
              <a:chOff x="1000100" y="1395770"/>
              <a:chExt cx="5358201" cy="3104800"/>
            </a:xfrm>
          </p:grpSpPr>
          <p:grpSp>
            <p:nvGrpSpPr>
              <p:cNvPr id="4" name="Group 31"/>
              <p:cNvGrpSpPr/>
              <p:nvPr/>
            </p:nvGrpSpPr>
            <p:grpSpPr>
              <a:xfrm>
                <a:off x="1000100" y="1395770"/>
                <a:ext cx="5358201" cy="3104800"/>
                <a:chOff x="1000100" y="1395770"/>
                <a:chExt cx="5358201" cy="3104800"/>
              </a:xfrm>
            </p:grpSpPr>
            <p:grpSp>
              <p:nvGrpSpPr>
                <p:cNvPr id="6" name="Group 17"/>
                <p:cNvGrpSpPr/>
                <p:nvPr/>
              </p:nvGrpSpPr>
              <p:grpSpPr>
                <a:xfrm>
                  <a:off x="1378303" y="1395770"/>
                  <a:ext cx="4979998" cy="3104800"/>
                  <a:chOff x="449552" y="1891159"/>
                  <a:chExt cx="4515198" cy="2972681"/>
                </a:xfrm>
              </p:grpSpPr>
              <p:sp>
                <p:nvSpPr>
                  <p:cNvPr id="45" name="Cube 44"/>
                  <p:cNvSpPr/>
                  <p:nvPr/>
                </p:nvSpPr>
                <p:spPr>
                  <a:xfrm>
                    <a:off x="1571602" y="1891159"/>
                    <a:ext cx="1315096" cy="2972681"/>
                  </a:xfrm>
                  <a:prstGeom prst="cub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 dirty="0">
                      <a:latin typeface="Cambria" pitchFamily="18" charset="0"/>
                    </a:endParaRPr>
                  </a:p>
                </p:txBody>
              </p:sp>
              <p:sp>
                <p:nvSpPr>
                  <p:cNvPr id="46" name="Cube 45"/>
                  <p:cNvSpPr/>
                  <p:nvPr/>
                </p:nvSpPr>
                <p:spPr>
                  <a:xfrm>
                    <a:off x="3695694" y="1891159"/>
                    <a:ext cx="1269056" cy="2946523"/>
                  </a:xfrm>
                  <a:prstGeom prst="cub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latin typeface="Cambria" pitchFamily="18" charset="0"/>
                    </a:endParaRPr>
                  </a:p>
                </p:txBody>
              </p:sp>
              <p:cxnSp>
                <p:nvCxnSpPr>
                  <p:cNvPr id="49" name="Straight Connector 48"/>
                  <p:cNvCxnSpPr>
                    <a:endCxn id="31" idx="3"/>
                  </p:cNvCxnSpPr>
                  <p:nvPr/>
                </p:nvCxnSpPr>
                <p:spPr>
                  <a:xfrm>
                    <a:off x="449552" y="2606703"/>
                    <a:ext cx="1360180" cy="810233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Explosion 1 28"/>
                <p:cNvSpPr/>
                <p:nvPr/>
              </p:nvSpPr>
              <p:spPr>
                <a:xfrm>
                  <a:off x="5595946" y="3357561"/>
                  <a:ext cx="214313" cy="214314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0" name="Flowchart: Connector 29"/>
                <p:cNvSpPr/>
                <p:nvPr/>
              </p:nvSpPr>
              <p:spPr>
                <a:xfrm>
                  <a:off x="1357290" y="2071678"/>
                  <a:ext cx="142876" cy="142876"/>
                </a:xfrm>
                <a:prstGeom prst="flowChartConnector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1" name="Explosion 1 30"/>
                <p:cNvSpPr/>
                <p:nvPr/>
              </p:nvSpPr>
              <p:spPr>
                <a:xfrm>
                  <a:off x="2664186" y="2857496"/>
                  <a:ext cx="214313" cy="214314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1571604" y="2714620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1857356" y="2786058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2143108" y="2786058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2428860" y="2857496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1724004" y="2867020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cxnSp>
              <p:nvCxnSpPr>
                <p:cNvPr id="37" name="Straight Connector 36"/>
                <p:cNvCxnSpPr>
                  <a:stCxn id="31" idx="3"/>
                </p:cNvCxnSpPr>
                <p:nvPr/>
              </p:nvCxnSpPr>
              <p:spPr>
                <a:xfrm>
                  <a:off x="2878501" y="2989360"/>
                  <a:ext cx="1643074" cy="868269"/>
                </a:xfrm>
                <a:prstGeom prst="line">
                  <a:avLst/>
                </a:prstGeom>
                <a:ln w="6350">
                  <a:solidFill>
                    <a:schemeClr val="tx1">
                      <a:alpha val="50000"/>
                    </a:schemeClr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Arc 37"/>
                <p:cNvSpPr/>
                <p:nvPr/>
              </p:nvSpPr>
              <p:spPr>
                <a:xfrm>
                  <a:off x="1142976" y="2143116"/>
                  <a:ext cx="571504" cy="1143008"/>
                </a:xfrm>
                <a:prstGeom prst="arc">
                  <a:avLst>
                    <a:gd name="adj1" fmla="val 5399991"/>
                    <a:gd name="adj2" fmla="val 5244258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9" name="Arc 38"/>
                <p:cNvSpPr/>
                <p:nvPr/>
              </p:nvSpPr>
              <p:spPr>
                <a:xfrm>
                  <a:off x="3857620" y="3143248"/>
                  <a:ext cx="214314" cy="357190"/>
                </a:xfrm>
                <a:prstGeom prst="arc">
                  <a:avLst>
                    <a:gd name="adj1" fmla="val 16200000"/>
                    <a:gd name="adj2" fmla="val 5564147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 dirty="0">
                    <a:latin typeface="Cambria" pitchFamily="18" charset="0"/>
                  </a:endParaRPr>
                </a:p>
              </p:txBody>
            </p:sp>
            <p:sp>
              <p:nvSpPr>
                <p:cNvPr id="40" name="Arc 39"/>
                <p:cNvSpPr/>
                <p:nvPr/>
              </p:nvSpPr>
              <p:spPr>
                <a:xfrm>
                  <a:off x="1857356" y="2571744"/>
                  <a:ext cx="357190" cy="285752"/>
                </a:xfrm>
                <a:prstGeom prst="arc">
                  <a:avLst>
                    <a:gd name="adj1" fmla="val 16200000"/>
                    <a:gd name="adj2" fmla="val 5828216"/>
                  </a:avLst>
                </a:prstGeom>
                <a:ln>
                  <a:solidFill>
                    <a:schemeClr val="tx1"/>
                  </a:solidFill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621837" y="3098638"/>
                  <a:ext cx="538194" cy="5391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Cambria" pitchFamily="18" charset="0"/>
                    </a:rPr>
                    <a:t>θ</a:t>
                  </a: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075140" y="2494378"/>
                  <a:ext cx="538194" cy="5391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Cambria" pitchFamily="18" charset="0"/>
                    </a:rPr>
                    <a:t>θ</a:t>
                  </a:r>
                </a:p>
              </p:txBody>
            </p:sp>
            <p:cxnSp>
              <p:nvCxnSpPr>
                <p:cNvPr id="43" name="Straight Connector 42"/>
                <p:cNvCxnSpPr>
                  <a:stCxn id="38" idx="0"/>
                  <a:endCxn id="31" idx="1"/>
                </p:cNvCxnSpPr>
                <p:nvPr/>
              </p:nvCxnSpPr>
              <p:spPr>
                <a:xfrm flipV="1">
                  <a:off x="1428730" y="2942974"/>
                  <a:ext cx="1235456" cy="34315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/>
                <p:cNvSpPr txBox="1"/>
                <p:nvPr/>
              </p:nvSpPr>
              <p:spPr>
                <a:xfrm>
                  <a:off x="1000100" y="1492794"/>
                  <a:ext cx="1535761" cy="5391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000" dirty="0" smtClean="0">
                      <a:latin typeface="Cambria" pitchFamily="18" charset="0"/>
                    </a:rPr>
                    <a:t>Source</a:t>
                  </a:r>
                  <a:endParaRPr lang="en-GB" sz="2000" dirty="0">
                    <a:latin typeface="Cambria" pitchFamily="18" charset="0"/>
                  </a:endParaRP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1114100" y="2214554"/>
                <a:ext cx="798357" cy="539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0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536718" y="3071811"/>
                <a:ext cx="705057" cy="5391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1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213542" y="3571874"/>
                <a:ext cx="785864" cy="5391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2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1785918" y="2643182"/>
              <a:ext cx="71438" cy="2143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Cambria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57356" y="2643182"/>
              <a:ext cx="71438" cy="2143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Cambria" pitchFamily="18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919122" y="2989360"/>
              <a:ext cx="2786082" cy="45368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428728" y="2700580"/>
              <a:ext cx="1357322" cy="228354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</a:rPr>
              <a:t>How does it work?</a:t>
            </a:r>
            <a:endParaRPr lang="en-GB" sz="4100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340767"/>
            <a:ext cx="3456384" cy="324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1124744"/>
            <a:ext cx="5256584" cy="1584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Gamma rays interact in both detectors (</a:t>
            </a:r>
            <a:r>
              <a:rPr lang="en-GB" sz="2200" dirty="0" err="1" smtClean="0">
                <a:latin typeface="Cambria" pitchFamily="18" charset="0"/>
              </a:rPr>
              <a:t>scatterer</a:t>
            </a:r>
            <a:r>
              <a:rPr lang="en-GB" sz="2200" dirty="0" smtClean="0">
                <a:latin typeface="Cambria" pitchFamily="18" charset="0"/>
              </a:rPr>
              <a:t> and absorber)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The path for each gamma ray is reconstructed as a cone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Source located at max cone overlap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511" y="6237312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7"/>
          <p:cNvSpPr txBox="1">
            <a:spLocks noChangeArrowheads="1"/>
          </p:cNvSpPr>
          <p:nvPr/>
        </p:nvSpPr>
        <p:spPr bwMode="auto">
          <a:xfrm>
            <a:off x="5652120" y="4725144"/>
            <a:ext cx="3240360" cy="11691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60599" tIns="30299" rIns="60599" bIns="30299">
            <a:spAutoFit/>
          </a:bodyPr>
          <a:lstStyle/>
          <a:p>
            <a:pPr algn="ctr"/>
            <a:r>
              <a:rPr lang="en-GB" dirty="0" smtClean="0">
                <a:solidFill>
                  <a:schemeClr val="accent1"/>
                </a:solidFill>
                <a:latin typeface="Cambria" pitchFamily="18" charset="0"/>
              </a:rPr>
              <a:t>  </a:t>
            </a:r>
          </a:p>
          <a:p>
            <a:pPr algn="ctr"/>
            <a:endParaRPr lang="en-GB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endParaRPr lang="en-GB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endParaRPr lang="en-GB" dirty="0">
              <a:solidFill>
                <a:schemeClr val="accent1"/>
              </a:solidFill>
              <a:latin typeface="Cambria" pitchFamily="18" charset="0"/>
            </a:endParaRPr>
          </a:p>
        </p:txBody>
      </p:sp>
      <p:graphicFrame>
        <p:nvGraphicFramePr>
          <p:cNvPr id="17" name="Object 22"/>
          <p:cNvGraphicFramePr>
            <a:graphicFrameLocks noChangeAspect="1"/>
          </p:cNvGraphicFramePr>
          <p:nvPr/>
        </p:nvGraphicFramePr>
        <p:xfrm>
          <a:off x="5925319" y="4869160"/>
          <a:ext cx="2751137" cy="840358"/>
        </p:xfrm>
        <a:graphic>
          <a:graphicData uri="http://schemas.openxmlformats.org/presentationml/2006/ole">
            <p:oleObj spid="_x0000_s65538" name="Equation" r:id="rId4" imgW="1625400" imgH="482400" progId="Equation.3">
              <p:embed/>
            </p:oleObj>
          </a:graphicData>
        </a:graphic>
      </p:graphicFrame>
      <p:grpSp>
        <p:nvGrpSpPr>
          <p:cNvPr id="2" name="Group 17"/>
          <p:cNvGrpSpPr/>
          <p:nvPr/>
        </p:nvGrpSpPr>
        <p:grpSpPr>
          <a:xfrm>
            <a:off x="467544" y="4149080"/>
            <a:ext cx="4320480" cy="2448272"/>
            <a:chOff x="1000100" y="1395770"/>
            <a:chExt cx="5358201" cy="3104800"/>
          </a:xfrm>
        </p:grpSpPr>
        <p:grpSp>
          <p:nvGrpSpPr>
            <p:cNvPr id="3" name="Group 56"/>
            <p:cNvGrpSpPr/>
            <p:nvPr/>
          </p:nvGrpSpPr>
          <p:grpSpPr>
            <a:xfrm>
              <a:off x="1000100" y="1395770"/>
              <a:ext cx="5358201" cy="3104800"/>
              <a:chOff x="1000100" y="1395770"/>
              <a:chExt cx="5358201" cy="3104800"/>
            </a:xfrm>
          </p:grpSpPr>
          <p:grpSp>
            <p:nvGrpSpPr>
              <p:cNvPr id="4" name="Group 31"/>
              <p:cNvGrpSpPr/>
              <p:nvPr/>
            </p:nvGrpSpPr>
            <p:grpSpPr>
              <a:xfrm>
                <a:off x="1000100" y="1395770"/>
                <a:ext cx="5358201" cy="3104800"/>
                <a:chOff x="1000100" y="1395770"/>
                <a:chExt cx="5358201" cy="3104800"/>
              </a:xfrm>
            </p:grpSpPr>
            <p:grpSp>
              <p:nvGrpSpPr>
                <p:cNvPr id="6" name="Group 17"/>
                <p:cNvGrpSpPr/>
                <p:nvPr/>
              </p:nvGrpSpPr>
              <p:grpSpPr>
                <a:xfrm>
                  <a:off x="1378303" y="1395770"/>
                  <a:ext cx="4979998" cy="3104800"/>
                  <a:chOff x="449552" y="1891159"/>
                  <a:chExt cx="4515198" cy="2972681"/>
                </a:xfrm>
              </p:grpSpPr>
              <p:sp>
                <p:nvSpPr>
                  <p:cNvPr id="45" name="Cube 44"/>
                  <p:cNvSpPr/>
                  <p:nvPr/>
                </p:nvSpPr>
                <p:spPr>
                  <a:xfrm>
                    <a:off x="1571602" y="1891159"/>
                    <a:ext cx="1315096" cy="2972681"/>
                  </a:xfrm>
                  <a:prstGeom prst="cub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 dirty="0">
                      <a:latin typeface="Cambria" pitchFamily="18" charset="0"/>
                    </a:endParaRPr>
                  </a:p>
                </p:txBody>
              </p:sp>
              <p:sp>
                <p:nvSpPr>
                  <p:cNvPr id="46" name="Cube 45"/>
                  <p:cNvSpPr/>
                  <p:nvPr/>
                </p:nvSpPr>
                <p:spPr>
                  <a:xfrm>
                    <a:off x="3695694" y="1891159"/>
                    <a:ext cx="1269056" cy="2946523"/>
                  </a:xfrm>
                  <a:prstGeom prst="cub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latin typeface="Cambria" pitchFamily="18" charset="0"/>
                    </a:endParaRPr>
                  </a:p>
                </p:txBody>
              </p:sp>
              <p:cxnSp>
                <p:nvCxnSpPr>
                  <p:cNvPr id="49" name="Straight Connector 48"/>
                  <p:cNvCxnSpPr>
                    <a:endCxn id="31" idx="3"/>
                  </p:cNvCxnSpPr>
                  <p:nvPr/>
                </p:nvCxnSpPr>
                <p:spPr>
                  <a:xfrm>
                    <a:off x="449552" y="2606703"/>
                    <a:ext cx="1360180" cy="810233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Explosion 1 28"/>
                <p:cNvSpPr/>
                <p:nvPr/>
              </p:nvSpPr>
              <p:spPr>
                <a:xfrm>
                  <a:off x="5595946" y="3357561"/>
                  <a:ext cx="214313" cy="214314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0" name="Flowchart: Connector 29"/>
                <p:cNvSpPr/>
                <p:nvPr/>
              </p:nvSpPr>
              <p:spPr>
                <a:xfrm>
                  <a:off x="1357290" y="2071678"/>
                  <a:ext cx="142876" cy="142876"/>
                </a:xfrm>
                <a:prstGeom prst="flowChartConnector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1" name="Explosion 1 30"/>
                <p:cNvSpPr/>
                <p:nvPr/>
              </p:nvSpPr>
              <p:spPr>
                <a:xfrm>
                  <a:off x="2664186" y="2857496"/>
                  <a:ext cx="214313" cy="214314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1571604" y="2714620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1857356" y="2786058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2143108" y="2786058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2428860" y="2857496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1724004" y="2867020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cxnSp>
              <p:nvCxnSpPr>
                <p:cNvPr id="37" name="Straight Connector 36"/>
                <p:cNvCxnSpPr>
                  <a:stCxn id="31" idx="3"/>
                </p:cNvCxnSpPr>
                <p:nvPr/>
              </p:nvCxnSpPr>
              <p:spPr>
                <a:xfrm>
                  <a:off x="2878501" y="2989360"/>
                  <a:ext cx="1643074" cy="868269"/>
                </a:xfrm>
                <a:prstGeom prst="line">
                  <a:avLst/>
                </a:prstGeom>
                <a:ln w="6350">
                  <a:solidFill>
                    <a:schemeClr val="tx1">
                      <a:alpha val="50000"/>
                    </a:schemeClr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Arc 37"/>
                <p:cNvSpPr/>
                <p:nvPr/>
              </p:nvSpPr>
              <p:spPr>
                <a:xfrm>
                  <a:off x="1142976" y="2143116"/>
                  <a:ext cx="571504" cy="1143008"/>
                </a:xfrm>
                <a:prstGeom prst="arc">
                  <a:avLst>
                    <a:gd name="adj1" fmla="val 5399991"/>
                    <a:gd name="adj2" fmla="val 5244258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9" name="Arc 38"/>
                <p:cNvSpPr/>
                <p:nvPr/>
              </p:nvSpPr>
              <p:spPr>
                <a:xfrm>
                  <a:off x="3857620" y="3143248"/>
                  <a:ext cx="214314" cy="357190"/>
                </a:xfrm>
                <a:prstGeom prst="arc">
                  <a:avLst>
                    <a:gd name="adj1" fmla="val 16200000"/>
                    <a:gd name="adj2" fmla="val 5564147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 dirty="0">
                    <a:latin typeface="Cambria" pitchFamily="18" charset="0"/>
                  </a:endParaRPr>
                </a:p>
              </p:txBody>
            </p:sp>
            <p:sp>
              <p:nvSpPr>
                <p:cNvPr id="40" name="Arc 39"/>
                <p:cNvSpPr/>
                <p:nvPr/>
              </p:nvSpPr>
              <p:spPr>
                <a:xfrm>
                  <a:off x="1857356" y="2571744"/>
                  <a:ext cx="357190" cy="285752"/>
                </a:xfrm>
                <a:prstGeom prst="arc">
                  <a:avLst>
                    <a:gd name="adj1" fmla="val 16200000"/>
                    <a:gd name="adj2" fmla="val 5828216"/>
                  </a:avLst>
                </a:prstGeom>
                <a:ln>
                  <a:solidFill>
                    <a:schemeClr val="tx1"/>
                  </a:solidFill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621837" y="3098638"/>
                  <a:ext cx="538194" cy="5391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Cambria" pitchFamily="18" charset="0"/>
                    </a:rPr>
                    <a:t>θ</a:t>
                  </a: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075140" y="2494378"/>
                  <a:ext cx="538194" cy="5391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Cambria" pitchFamily="18" charset="0"/>
                    </a:rPr>
                    <a:t>θ</a:t>
                  </a:r>
                </a:p>
              </p:txBody>
            </p:sp>
            <p:cxnSp>
              <p:nvCxnSpPr>
                <p:cNvPr id="43" name="Straight Connector 42"/>
                <p:cNvCxnSpPr>
                  <a:stCxn id="38" idx="0"/>
                  <a:endCxn id="31" idx="1"/>
                </p:cNvCxnSpPr>
                <p:nvPr/>
              </p:nvCxnSpPr>
              <p:spPr>
                <a:xfrm flipV="1">
                  <a:off x="1428730" y="2942974"/>
                  <a:ext cx="1235456" cy="34315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/>
                <p:cNvSpPr txBox="1"/>
                <p:nvPr/>
              </p:nvSpPr>
              <p:spPr>
                <a:xfrm>
                  <a:off x="1000100" y="1492794"/>
                  <a:ext cx="1535761" cy="5391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000" dirty="0" smtClean="0">
                      <a:latin typeface="Cambria" pitchFamily="18" charset="0"/>
                    </a:rPr>
                    <a:t>Source</a:t>
                  </a:r>
                  <a:endParaRPr lang="en-GB" sz="2000" dirty="0">
                    <a:latin typeface="Cambria" pitchFamily="18" charset="0"/>
                  </a:endParaRP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1114100" y="2214554"/>
                <a:ext cx="798357" cy="539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0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536718" y="3071811"/>
                <a:ext cx="705057" cy="5391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1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213542" y="3571874"/>
                <a:ext cx="785864" cy="5391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2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1785918" y="2643182"/>
              <a:ext cx="71438" cy="2143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Cambria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57356" y="2643182"/>
              <a:ext cx="71438" cy="2143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Cambria" pitchFamily="18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919122" y="2989360"/>
              <a:ext cx="2786082" cy="45368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428728" y="2700580"/>
              <a:ext cx="1357322" cy="228354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</a:rPr>
              <a:t>How does it work?</a:t>
            </a:r>
            <a:endParaRPr lang="en-GB" sz="4100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335008"/>
            <a:ext cx="3456384" cy="324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1124744"/>
            <a:ext cx="5256584" cy="1584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Gamma rays interact in both detectors (</a:t>
            </a:r>
            <a:r>
              <a:rPr lang="en-GB" sz="2200" dirty="0" err="1" smtClean="0">
                <a:latin typeface="Cambria" pitchFamily="18" charset="0"/>
              </a:rPr>
              <a:t>scatterer</a:t>
            </a:r>
            <a:r>
              <a:rPr lang="en-GB" sz="2200" dirty="0" smtClean="0">
                <a:latin typeface="Cambria" pitchFamily="18" charset="0"/>
              </a:rPr>
              <a:t> and absorber)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The path for each gamma ray is reconstructed as a cone</a:t>
            </a:r>
          </a:p>
          <a:p>
            <a:pPr>
              <a:lnSpc>
                <a:spcPct val="150000"/>
              </a:lnSpc>
            </a:pPr>
            <a:r>
              <a:rPr lang="en-GB" sz="2200" dirty="0" smtClean="0">
                <a:latin typeface="Cambria" pitchFamily="18" charset="0"/>
              </a:rPr>
              <a:t>Source located at max cone overlap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511" y="6237312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7"/>
          <p:cNvSpPr txBox="1">
            <a:spLocks noChangeArrowheads="1"/>
          </p:cNvSpPr>
          <p:nvPr/>
        </p:nvSpPr>
        <p:spPr bwMode="auto">
          <a:xfrm>
            <a:off x="5652120" y="4725144"/>
            <a:ext cx="3240360" cy="11691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60599" tIns="30299" rIns="60599" bIns="30299">
            <a:spAutoFit/>
          </a:bodyPr>
          <a:lstStyle/>
          <a:p>
            <a:pPr algn="ctr"/>
            <a:r>
              <a:rPr lang="en-GB" dirty="0" smtClean="0">
                <a:solidFill>
                  <a:schemeClr val="accent1"/>
                </a:solidFill>
                <a:latin typeface="Cambria" pitchFamily="18" charset="0"/>
              </a:rPr>
              <a:t>  </a:t>
            </a:r>
          </a:p>
          <a:p>
            <a:pPr algn="ctr"/>
            <a:endParaRPr lang="en-GB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endParaRPr lang="en-GB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endParaRPr lang="en-GB" dirty="0">
              <a:solidFill>
                <a:schemeClr val="accent1"/>
              </a:solidFill>
              <a:latin typeface="Cambria" pitchFamily="18" charset="0"/>
            </a:endParaRPr>
          </a:p>
        </p:txBody>
      </p:sp>
      <p:graphicFrame>
        <p:nvGraphicFramePr>
          <p:cNvPr id="17" name="Object 22"/>
          <p:cNvGraphicFramePr>
            <a:graphicFrameLocks noChangeAspect="1"/>
          </p:cNvGraphicFramePr>
          <p:nvPr/>
        </p:nvGraphicFramePr>
        <p:xfrm>
          <a:off x="5925319" y="4869160"/>
          <a:ext cx="2751137" cy="840358"/>
        </p:xfrm>
        <a:graphic>
          <a:graphicData uri="http://schemas.openxmlformats.org/presentationml/2006/ole">
            <p:oleObj spid="_x0000_s66562" name="Equation" r:id="rId4" imgW="1625400" imgH="482400" progId="Equation.3">
              <p:embed/>
            </p:oleObj>
          </a:graphicData>
        </a:graphic>
      </p:graphicFrame>
      <p:grpSp>
        <p:nvGrpSpPr>
          <p:cNvPr id="2" name="Group 17"/>
          <p:cNvGrpSpPr/>
          <p:nvPr/>
        </p:nvGrpSpPr>
        <p:grpSpPr>
          <a:xfrm>
            <a:off x="467544" y="4149080"/>
            <a:ext cx="4320480" cy="2448272"/>
            <a:chOff x="1000100" y="1395770"/>
            <a:chExt cx="5358201" cy="3104800"/>
          </a:xfrm>
        </p:grpSpPr>
        <p:grpSp>
          <p:nvGrpSpPr>
            <p:cNvPr id="3" name="Group 56"/>
            <p:cNvGrpSpPr/>
            <p:nvPr/>
          </p:nvGrpSpPr>
          <p:grpSpPr>
            <a:xfrm>
              <a:off x="1000100" y="1395770"/>
              <a:ext cx="5358201" cy="3104800"/>
              <a:chOff x="1000100" y="1395770"/>
              <a:chExt cx="5358201" cy="3104800"/>
            </a:xfrm>
          </p:grpSpPr>
          <p:grpSp>
            <p:nvGrpSpPr>
              <p:cNvPr id="4" name="Group 31"/>
              <p:cNvGrpSpPr/>
              <p:nvPr/>
            </p:nvGrpSpPr>
            <p:grpSpPr>
              <a:xfrm>
                <a:off x="1000100" y="1395770"/>
                <a:ext cx="5358201" cy="3104800"/>
                <a:chOff x="1000100" y="1395770"/>
                <a:chExt cx="5358201" cy="3104800"/>
              </a:xfrm>
            </p:grpSpPr>
            <p:grpSp>
              <p:nvGrpSpPr>
                <p:cNvPr id="6" name="Group 17"/>
                <p:cNvGrpSpPr/>
                <p:nvPr/>
              </p:nvGrpSpPr>
              <p:grpSpPr>
                <a:xfrm>
                  <a:off x="1378303" y="1395770"/>
                  <a:ext cx="4979998" cy="3104800"/>
                  <a:chOff x="449552" y="1891159"/>
                  <a:chExt cx="4515198" cy="2972681"/>
                </a:xfrm>
              </p:grpSpPr>
              <p:sp>
                <p:nvSpPr>
                  <p:cNvPr id="45" name="Cube 44"/>
                  <p:cNvSpPr/>
                  <p:nvPr/>
                </p:nvSpPr>
                <p:spPr>
                  <a:xfrm>
                    <a:off x="1571602" y="1891159"/>
                    <a:ext cx="1315096" cy="2972681"/>
                  </a:xfrm>
                  <a:prstGeom prst="cub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 dirty="0">
                      <a:latin typeface="Cambria" pitchFamily="18" charset="0"/>
                    </a:endParaRPr>
                  </a:p>
                </p:txBody>
              </p:sp>
              <p:sp>
                <p:nvSpPr>
                  <p:cNvPr id="46" name="Cube 45"/>
                  <p:cNvSpPr/>
                  <p:nvPr/>
                </p:nvSpPr>
                <p:spPr>
                  <a:xfrm>
                    <a:off x="3695694" y="1891159"/>
                    <a:ext cx="1269056" cy="2946523"/>
                  </a:xfrm>
                  <a:prstGeom prst="cub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  <a:scene3d>
                    <a:camera prst="obliqueBottomLeft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>
                      <a:latin typeface="Cambria" pitchFamily="18" charset="0"/>
                    </a:endParaRPr>
                  </a:p>
                </p:txBody>
              </p:sp>
              <p:cxnSp>
                <p:nvCxnSpPr>
                  <p:cNvPr id="49" name="Straight Connector 48"/>
                  <p:cNvCxnSpPr>
                    <a:endCxn id="31" idx="3"/>
                  </p:cNvCxnSpPr>
                  <p:nvPr/>
                </p:nvCxnSpPr>
                <p:spPr>
                  <a:xfrm>
                    <a:off x="449552" y="2606703"/>
                    <a:ext cx="1360180" cy="810233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Explosion 1 28"/>
                <p:cNvSpPr/>
                <p:nvPr/>
              </p:nvSpPr>
              <p:spPr>
                <a:xfrm>
                  <a:off x="5595946" y="3357561"/>
                  <a:ext cx="214313" cy="214314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0" name="Flowchart: Connector 29"/>
                <p:cNvSpPr/>
                <p:nvPr/>
              </p:nvSpPr>
              <p:spPr>
                <a:xfrm>
                  <a:off x="1357290" y="2071678"/>
                  <a:ext cx="142876" cy="142876"/>
                </a:xfrm>
                <a:prstGeom prst="flowChartConnector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1" name="Explosion 1 30"/>
                <p:cNvSpPr/>
                <p:nvPr/>
              </p:nvSpPr>
              <p:spPr>
                <a:xfrm>
                  <a:off x="2664186" y="2857496"/>
                  <a:ext cx="214313" cy="214314"/>
                </a:xfrm>
                <a:prstGeom prst="irregularSeal1">
                  <a:avLst/>
                </a:prstGeom>
                <a:solidFill>
                  <a:srgbClr val="FFFF00"/>
                </a:solid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1571604" y="2714620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1857356" y="2786058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2143108" y="2786058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2428860" y="2857496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1724004" y="2867020"/>
                  <a:ext cx="71438" cy="714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cxnSp>
              <p:nvCxnSpPr>
                <p:cNvPr id="37" name="Straight Connector 36"/>
                <p:cNvCxnSpPr>
                  <a:stCxn id="31" idx="3"/>
                </p:cNvCxnSpPr>
                <p:nvPr/>
              </p:nvCxnSpPr>
              <p:spPr>
                <a:xfrm>
                  <a:off x="2878501" y="2989360"/>
                  <a:ext cx="1643074" cy="868269"/>
                </a:xfrm>
                <a:prstGeom prst="line">
                  <a:avLst/>
                </a:prstGeom>
                <a:ln w="6350">
                  <a:solidFill>
                    <a:schemeClr val="tx1">
                      <a:alpha val="50000"/>
                    </a:schemeClr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Arc 37"/>
                <p:cNvSpPr/>
                <p:nvPr/>
              </p:nvSpPr>
              <p:spPr>
                <a:xfrm>
                  <a:off x="1142976" y="2143116"/>
                  <a:ext cx="571504" cy="1143008"/>
                </a:xfrm>
                <a:prstGeom prst="arc">
                  <a:avLst>
                    <a:gd name="adj1" fmla="val 5399991"/>
                    <a:gd name="adj2" fmla="val 5244258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39" name="Arc 38"/>
                <p:cNvSpPr/>
                <p:nvPr/>
              </p:nvSpPr>
              <p:spPr>
                <a:xfrm>
                  <a:off x="3857620" y="3143248"/>
                  <a:ext cx="214314" cy="357190"/>
                </a:xfrm>
                <a:prstGeom prst="arc">
                  <a:avLst>
                    <a:gd name="adj1" fmla="val 16200000"/>
                    <a:gd name="adj2" fmla="val 5564147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 dirty="0">
                    <a:latin typeface="Cambria" pitchFamily="18" charset="0"/>
                  </a:endParaRPr>
                </a:p>
              </p:txBody>
            </p:sp>
            <p:sp>
              <p:nvSpPr>
                <p:cNvPr id="40" name="Arc 39"/>
                <p:cNvSpPr/>
                <p:nvPr/>
              </p:nvSpPr>
              <p:spPr>
                <a:xfrm>
                  <a:off x="1857356" y="2571744"/>
                  <a:ext cx="357190" cy="285752"/>
                </a:xfrm>
                <a:prstGeom prst="arc">
                  <a:avLst>
                    <a:gd name="adj1" fmla="val 16200000"/>
                    <a:gd name="adj2" fmla="val 5828216"/>
                  </a:avLst>
                </a:prstGeom>
                <a:ln>
                  <a:solidFill>
                    <a:schemeClr val="tx1"/>
                  </a:solidFill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latin typeface="Cambria" pitchFamily="18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621837" y="3098638"/>
                  <a:ext cx="538194" cy="5391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Cambria" pitchFamily="18" charset="0"/>
                    </a:rPr>
                    <a:t>θ</a:t>
                  </a: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075140" y="2494378"/>
                  <a:ext cx="538194" cy="5391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Cambria" pitchFamily="18" charset="0"/>
                    </a:rPr>
                    <a:t>θ</a:t>
                  </a:r>
                </a:p>
              </p:txBody>
            </p:sp>
            <p:cxnSp>
              <p:nvCxnSpPr>
                <p:cNvPr id="43" name="Straight Connector 42"/>
                <p:cNvCxnSpPr>
                  <a:stCxn id="38" idx="0"/>
                  <a:endCxn id="31" idx="1"/>
                </p:cNvCxnSpPr>
                <p:nvPr/>
              </p:nvCxnSpPr>
              <p:spPr>
                <a:xfrm flipV="1">
                  <a:off x="1428730" y="2942974"/>
                  <a:ext cx="1235456" cy="34315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/>
                <p:cNvSpPr txBox="1"/>
                <p:nvPr/>
              </p:nvSpPr>
              <p:spPr>
                <a:xfrm>
                  <a:off x="1000100" y="1492794"/>
                  <a:ext cx="1535761" cy="5391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000" dirty="0" smtClean="0">
                      <a:latin typeface="Cambria" pitchFamily="18" charset="0"/>
                    </a:rPr>
                    <a:t>Source</a:t>
                  </a:r>
                  <a:endParaRPr lang="en-GB" sz="2000" dirty="0">
                    <a:latin typeface="Cambria" pitchFamily="18" charset="0"/>
                  </a:endParaRP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1114100" y="2214554"/>
                <a:ext cx="798357" cy="539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0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536718" y="3071811"/>
                <a:ext cx="705057" cy="5391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1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213542" y="3571874"/>
                <a:ext cx="785864" cy="5391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latin typeface="Cambria" pitchFamily="18" charset="0"/>
                  </a:rPr>
                  <a:t>E</a:t>
                </a:r>
                <a:r>
                  <a:rPr lang="en-GB" sz="2000" baseline="-25000" dirty="0" smtClean="0">
                    <a:latin typeface="Cambria" pitchFamily="18" charset="0"/>
                  </a:rPr>
                  <a:t>2</a:t>
                </a:r>
                <a:endParaRPr lang="en-GB" sz="2000" baseline="-25000" dirty="0">
                  <a:latin typeface="Cambria" pitchFamily="18" charset="0"/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1785918" y="2643182"/>
              <a:ext cx="71438" cy="2143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Cambria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57356" y="2643182"/>
              <a:ext cx="71438" cy="2143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Cambria" pitchFamily="18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919122" y="2989360"/>
              <a:ext cx="2786082" cy="45368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428728" y="2700580"/>
              <a:ext cx="1357322" cy="228354"/>
            </a:xfrm>
            <a:prstGeom prst="line">
              <a:avLst/>
            </a:prstGeom>
            <a:ln w="6350">
              <a:solidFill>
                <a:schemeClr val="tx1">
                  <a:alpha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indent="361950">
              <a:spcBef>
                <a:spcPct val="0"/>
              </a:spcBef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</a:rPr>
              <a:t>How does it work?</a:t>
            </a:r>
            <a:endParaRPr lang="en-GB" sz="4100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340769"/>
            <a:ext cx="3456384" cy="3267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980728"/>
            <a:ext cx="8424936" cy="561662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100" dirty="0" smtClean="0">
                <a:latin typeface="Cambria" pitchFamily="18" charset="0"/>
              </a:rPr>
              <a:t>System for use with </a:t>
            </a:r>
            <a:r>
              <a:rPr lang="en-GB" sz="2100" b="1" dirty="0" smtClean="0">
                <a:latin typeface="Cambria" pitchFamily="18" charset="0"/>
              </a:rPr>
              <a:t>current medical </a:t>
            </a:r>
            <a:r>
              <a:rPr lang="en-GB" sz="2100" b="1" dirty="0" err="1" smtClean="0">
                <a:latin typeface="Cambria" pitchFamily="18" charset="0"/>
              </a:rPr>
              <a:t>radionuclides</a:t>
            </a:r>
            <a:r>
              <a:rPr lang="en-GB" sz="2100" dirty="0" smtClean="0">
                <a:latin typeface="Cambria" pitchFamily="18" charset="0"/>
              </a:rPr>
              <a:t>, with </a:t>
            </a:r>
            <a:r>
              <a:rPr lang="en-GB" sz="2100" b="1" dirty="0" smtClean="0">
                <a:latin typeface="Cambria" pitchFamily="18" charset="0"/>
              </a:rPr>
              <a:t>high sensitivity</a:t>
            </a:r>
            <a:r>
              <a:rPr lang="en-GB" sz="2100" dirty="0" smtClean="0">
                <a:latin typeface="Cambria" pitchFamily="18" charset="0"/>
              </a:rPr>
              <a:t> and </a:t>
            </a:r>
            <a:r>
              <a:rPr lang="en-GB" sz="2100" b="1" dirty="0" smtClean="0">
                <a:latin typeface="Cambria" pitchFamily="18" charset="0"/>
              </a:rPr>
              <a:t>excellent image quality</a:t>
            </a:r>
          </a:p>
          <a:p>
            <a:pPr>
              <a:lnSpc>
                <a:spcPct val="150000"/>
              </a:lnSpc>
            </a:pPr>
            <a:r>
              <a:rPr lang="en-GB" sz="2100" dirty="0" smtClean="0">
                <a:latin typeface="Cambria" pitchFamily="18" charset="0"/>
              </a:rPr>
              <a:t>Sensitivity is a factor of:</a:t>
            </a:r>
            <a:endParaRPr lang="en-GB" sz="2100" baseline="30000" dirty="0" smtClean="0">
              <a:latin typeface="Cambria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GB" sz="2000" dirty="0" smtClean="0">
                <a:solidFill>
                  <a:schemeClr val="tx2"/>
                </a:solidFill>
                <a:latin typeface="Cambria" pitchFamily="18" charset="0"/>
              </a:rPr>
              <a:t>Detector materials, thicknesses and configuration geometry</a:t>
            </a:r>
          </a:p>
          <a:p>
            <a:pPr lvl="1">
              <a:lnSpc>
                <a:spcPct val="150000"/>
              </a:lnSpc>
            </a:pPr>
            <a:r>
              <a:rPr lang="en-GB" sz="2000" b="1" dirty="0" smtClean="0">
                <a:solidFill>
                  <a:schemeClr val="tx2"/>
                </a:solidFill>
                <a:latin typeface="Cambria" pitchFamily="18" charset="0"/>
              </a:rPr>
              <a:t>Low energy noise thresholds in </a:t>
            </a:r>
            <a:r>
              <a:rPr lang="en-GB" sz="2000" b="1" dirty="0" err="1" smtClean="0">
                <a:solidFill>
                  <a:schemeClr val="tx2"/>
                </a:solidFill>
                <a:latin typeface="Cambria" pitchFamily="18" charset="0"/>
              </a:rPr>
              <a:t>scatterer</a:t>
            </a:r>
            <a:r>
              <a:rPr lang="en-GB" sz="2000" b="1" dirty="0" smtClean="0">
                <a:solidFill>
                  <a:schemeClr val="tx2"/>
                </a:solidFill>
                <a:latin typeface="Cambria" pitchFamily="18" charset="0"/>
              </a:rPr>
              <a:t> detector</a:t>
            </a:r>
          </a:p>
          <a:p>
            <a:pPr>
              <a:lnSpc>
                <a:spcPct val="150000"/>
              </a:lnSpc>
            </a:pPr>
            <a:r>
              <a:rPr lang="en-GB" sz="2100" dirty="0" smtClean="0">
                <a:latin typeface="Cambria" pitchFamily="18" charset="0"/>
              </a:rPr>
              <a:t>Image resolution is a factor of :</a:t>
            </a:r>
          </a:p>
          <a:p>
            <a:pPr lvl="1">
              <a:lnSpc>
                <a:spcPct val="150000"/>
              </a:lnSpc>
            </a:pPr>
            <a:r>
              <a:rPr lang="en-GB" sz="2000" b="1" dirty="0" smtClean="0">
                <a:solidFill>
                  <a:schemeClr val="tx2"/>
                </a:solidFill>
                <a:latin typeface="Cambria" pitchFamily="18" charset="0"/>
              </a:rPr>
              <a:t>Energy resolution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>
                <a:solidFill>
                  <a:schemeClr val="tx2"/>
                </a:solidFill>
                <a:latin typeface="Cambria" pitchFamily="18" charset="0"/>
              </a:rPr>
              <a:t>Detector position resolution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>
                <a:solidFill>
                  <a:schemeClr val="tx2"/>
                </a:solidFill>
                <a:latin typeface="Cambria" pitchFamily="18" charset="0"/>
              </a:rPr>
              <a:t>Doppler broadening</a:t>
            </a:r>
          </a:p>
          <a:p>
            <a:pPr lvl="1">
              <a:lnSpc>
                <a:spcPct val="150000"/>
              </a:lnSpc>
            </a:pPr>
            <a:r>
              <a:rPr lang="en-GB" sz="2000" b="1" dirty="0" smtClean="0">
                <a:solidFill>
                  <a:schemeClr val="tx2"/>
                </a:solidFill>
                <a:latin typeface="Cambria" pitchFamily="18" charset="0"/>
              </a:rPr>
              <a:t>Detector uniformity</a:t>
            </a:r>
          </a:p>
        </p:txBody>
      </p:sp>
      <p:pic>
        <p:nvPicPr>
          <p:cNvPr id="5" name="Picture 10" descr="http://osxs.ch.liv.ac.uk/New%20Liverpool%20Logo%20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285118"/>
            <a:ext cx="1800985" cy="4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2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173038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100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Design Criteria</a:t>
            </a:r>
            <a:endParaRPr kumimoji="0" lang="en-GB" sz="41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444208" y="116632"/>
            <a:ext cx="2699792" cy="79208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</a:rPr>
              <a:t>L J </a:t>
            </a:r>
            <a:r>
              <a:rPr lang="en-GB" sz="1700" i="1" dirty="0" err="1" smtClean="0">
                <a:solidFill>
                  <a:schemeClr val="bg1"/>
                </a:solidFill>
                <a:latin typeface="Cambria" pitchFamily="18" charset="0"/>
              </a:rPr>
              <a:t>Harkness</a:t>
            </a: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</a:rPr>
              <a:t> et. al,</a:t>
            </a:r>
            <a:r>
              <a:rPr lang="en-GB" sz="1700" i="1" dirty="0" smtClean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 AIP Conf Proc (2009) 1194, 90-95</a:t>
            </a:r>
            <a:endParaRPr kumimoji="0" lang="en-GB" sz="17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 rot="20120658">
            <a:off x="4567102" y="4188050"/>
            <a:ext cx="4412144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</a:rPr>
              <a:t>Semiconductor Detectors </a:t>
            </a:r>
            <a:r>
              <a:rPr lang="en-GB" sz="5000" b="1" dirty="0" smtClean="0">
                <a:solidFill>
                  <a:srgbClr val="00B050"/>
                </a:solidFill>
                <a:latin typeface="Cambria" pitchFamily="18" charset="0"/>
                <a:sym typeface="Wingdings" pitchFamily="2" charset="2"/>
              </a:rPr>
              <a:t></a:t>
            </a:r>
            <a:endParaRPr lang="en-US" sz="5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8077</TotalTime>
  <Words>1305</Words>
  <Application>Microsoft Office PowerPoint</Application>
  <PresentationFormat>On-screen Show (4:3)</PresentationFormat>
  <Paragraphs>271</Paragraphs>
  <Slides>25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Semiconductor detectors for Compton imaging in nuclear  medicine</vt:lpstr>
      <vt:lpstr>Outline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ProSPECTus</dc:title>
  <dc:creator>ljh</dc:creator>
  <cp:lastModifiedBy>Laura</cp:lastModifiedBy>
  <cp:revision>682</cp:revision>
  <dcterms:created xsi:type="dcterms:W3CDTF">2010-04-22T11:50:27Z</dcterms:created>
  <dcterms:modified xsi:type="dcterms:W3CDTF">2011-09-12T10:31:13Z</dcterms:modified>
</cp:coreProperties>
</file>