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1"/>
  </p:sldMasterIdLst>
  <p:notesMasterIdLst>
    <p:notesMasterId r:id="rId7"/>
  </p:notesMasterIdLst>
  <p:sldIdLst>
    <p:sldId id="619" r:id="rId2"/>
    <p:sldId id="620" r:id="rId3"/>
    <p:sldId id="622" r:id="rId4"/>
    <p:sldId id="623" r:id="rId5"/>
    <p:sldId id="621" r:id="rId6"/>
  </p:sldIdLst>
  <p:sldSz cx="10691813" cy="7559675"/>
  <p:notesSz cx="6985000" cy="101219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rgbClr val="000000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rgbClr val="000000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rgbClr val="000000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rgbClr val="000000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009999"/>
    <a:srgbClr val="00CC99"/>
    <a:srgbClr val="006600"/>
    <a:srgbClr val="33CCCC"/>
    <a:srgbClr val="003300"/>
    <a:srgbClr val="800000"/>
    <a:srgbClr val="FF6600"/>
    <a:srgbClr val="FFCC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6834" autoAdjust="0"/>
    <p:restoredTop sz="96691" autoAdjust="0"/>
  </p:normalViewPr>
  <p:slideViewPr>
    <p:cSldViewPr>
      <p:cViewPr>
        <p:scale>
          <a:sx n="45" d="100"/>
          <a:sy n="45" d="100"/>
        </p:scale>
        <p:origin x="-1308" y="-54"/>
      </p:cViewPr>
      <p:guideLst>
        <p:guide orient="horz" pos="2381"/>
        <p:guide pos="33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-746125" y="0"/>
            <a:ext cx="4819650" cy="34083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20713" y="3063875"/>
            <a:ext cx="7218362" cy="288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GB" noProof="0" smtClean="0"/>
          </a:p>
        </p:txBody>
      </p:sp>
    </p:spTree>
    <p:extLst>
      <p:ext uri="{BB962C8B-B14F-4D97-AF65-F5344CB8AC3E}">
        <p14:creationId xmlns:p14="http://schemas.microsoft.com/office/powerpoint/2010/main" val="105473561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688" y="2347913"/>
            <a:ext cx="9088437" cy="16208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3375" y="4283075"/>
            <a:ext cx="7485063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51763" y="303213"/>
            <a:ext cx="2405062" cy="64500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303213"/>
            <a:ext cx="7064375" cy="64500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550" y="4857750"/>
            <a:ext cx="90884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550" y="3203575"/>
            <a:ext cx="90884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988" y="1763713"/>
            <a:ext cx="4733925" cy="4989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21313" y="1763713"/>
            <a:ext cx="4735512" cy="4989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1692275"/>
            <a:ext cx="4724400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988" y="2397125"/>
            <a:ext cx="4724400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30838" y="1692275"/>
            <a:ext cx="4725987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30838" y="2397125"/>
            <a:ext cx="4725987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3517900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9888" y="301625"/>
            <a:ext cx="5976937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988" y="1581150"/>
            <a:ext cx="3517900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500" y="5291138"/>
            <a:ext cx="6415088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500" y="674688"/>
            <a:ext cx="6415088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500" y="5916613"/>
            <a:ext cx="6415088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4988" y="303213"/>
            <a:ext cx="9621837" cy="125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108" tIns="52052" rIns="104108" bIns="5205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4988" y="1763713"/>
            <a:ext cx="9621837" cy="4989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108" tIns="52052" rIns="104108" bIns="5205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</p:sldLayoutIdLst>
  <p:txStyles>
    <p:titleStyle>
      <a:lvl1pPr algn="ctr" defTabSz="1042988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042988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charset="0"/>
        </a:defRPr>
      </a:lvl2pPr>
      <a:lvl3pPr algn="ctr" defTabSz="1042988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charset="0"/>
        </a:defRPr>
      </a:lvl3pPr>
      <a:lvl4pPr algn="ctr" defTabSz="1042988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charset="0"/>
        </a:defRPr>
      </a:lvl4pPr>
      <a:lvl5pPr algn="ctr" defTabSz="1042988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charset="0"/>
        </a:defRPr>
      </a:lvl5pPr>
      <a:lvl6pPr marL="457200" algn="ctr" defTabSz="1042988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charset="0"/>
        </a:defRPr>
      </a:lvl6pPr>
      <a:lvl7pPr marL="914400" algn="ctr" defTabSz="1042988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charset="0"/>
        </a:defRPr>
      </a:lvl7pPr>
      <a:lvl8pPr marL="1371600" algn="ctr" defTabSz="1042988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charset="0"/>
        </a:defRPr>
      </a:lvl8pPr>
      <a:lvl9pPr marL="1828800" algn="ctr" defTabSz="1042988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charset="0"/>
        </a:defRPr>
      </a:lvl9pPr>
    </p:titleStyle>
    <p:bodyStyle>
      <a:lvl1pPr marL="390525" indent="-390525" algn="l" defTabSz="1042988" rtl="0" eaLnBrk="0" fontAlgn="base" hangingPunct="0">
        <a:spcBef>
          <a:spcPct val="20000"/>
        </a:spcBef>
        <a:spcAft>
          <a:spcPct val="0"/>
        </a:spcAft>
        <a:buChar char="•"/>
        <a:defRPr sz="3600">
          <a:solidFill>
            <a:schemeClr val="tx1"/>
          </a:solidFill>
          <a:latin typeface="+mn-lt"/>
          <a:ea typeface="+mn-ea"/>
          <a:cs typeface="+mn-cs"/>
        </a:defRPr>
      </a:lvl1pPr>
      <a:lvl2pPr marL="847725" indent="-327025" algn="l" defTabSz="1042988" rtl="0" eaLnBrk="0" fontAlgn="base" hangingPunct="0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</a:defRPr>
      </a:lvl2pPr>
      <a:lvl3pPr marL="1303338" indent="-260350" algn="l" defTabSz="1042988" rtl="0" eaLnBrk="0" fontAlgn="base" hangingPunct="0">
        <a:spcBef>
          <a:spcPct val="20000"/>
        </a:spcBef>
        <a:spcAft>
          <a:spcPct val="0"/>
        </a:spcAft>
        <a:buChar char="•"/>
        <a:defRPr sz="2700">
          <a:solidFill>
            <a:schemeClr val="tx1"/>
          </a:solidFill>
          <a:latin typeface="+mn-lt"/>
        </a:defRPr>
      </a:lvl3pPr>
      <a:lvl4pPr marL="1825625" indent="-261938" algn="l" defTabSz="1042988" rtl="0" eaLnBrk="0" fontAlgn="base" hangingPunct="0">
        <a:spcBef>
          <a:spcPct val="20000"/>
        </a:spcBef>
        <a:spcAft>
          <a:spcPct val="0"/>
        </a:spcAft>
        <a:buChar char="–"/>
        <a:defRPr sz="2300">
          <a:solidFill>
            <a:schemeClr val="tx1"/>
          </a:solidFill>
          <a:latin typeface="+mn-lt"/>
        </a:defRPr>
      </a:lvl4pPr>
      <a:lvl5pPr marL="2346325" indent="-260350" algn="l" defTabSz="1042988" rtl="0" eaLnBrk="0" fontAlgn="base" hangingPunct="0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5pPr>
      <a:lvl6pPr marL="2803525" indent="-260350" algn="l" defTabSz="1042988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6pPr>
      <a:lvl7pPr marL="3260725" indent="-260350" algn="l" defTabSz="1042988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7pPr>
      <a:lvl8pPr marL="3717925" indent="-260350" algn="l" defTabSz="1042988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8pPr>
      <a:lvl9pPr marL="4175125" indent="-260350" algn="l" defTabSz="1042988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sd9.aber.ac.uk/previous-psd-conferences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ciencedirect.com/science?_ob=PublicationURL&amp;_tockey=#TOC#5314#1994#996519997#348524#FLP#&amp;_cdi=5314&amp;_pubType=J&amp;_auth=y&amp;_acct=C000020498&amp;_version=1&amp;_urlVersion=0&amp;_userid=427455&amp;md5=1831693bfb487e19b74427060d8577f1" TargetMode="External"/><Relationship Id="rId3" Type="http://schemas.openxmlformats.org/officeDocument/2006/relationships/hyperlink" Target="http://www.sciencedirect.com/science?_ob=PublicationURL&amp;_tockey=#TOC#5314#2009#993959998#1142079#FLA#&amp;_cdi=5314&amp;_pubType=J&amp;_auth=y&amp;_acct=C000020498&amp;_version=1&amp;_urlVersion=0&amp;_userid=427455&amp;md5=761fef2aa41012021aa477edfff63ae6" TargetMode="External"/><Relationship Id="rId7" Type="http://schemas.openxmlformats.org/officeDocument/2006/relationships/hyperlink" Target="http://www.sciencedirect.com/science?_ob=PublicationURL&amp;_tockey=#TOC#5314#1997#996079998#10724#FLP#&amp;_cdi=5314&amp;_pubType=J&amp;_auth=y&amp;_acct=C000020498&amp;_version=1&amp;_urlVersion=0&amp;_userid=427455&amp;md5=67e4d55ae7f6366e506460d507c96079" TargetMode="External"/><Relationship Id="rId2" Type="http://schemas.openxmlformats.org/officeDocument/2006/relationships/hyperlink" Target="http://www.psd9.aber.ac.uk/previous-psd-conferences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ciencedirect.com/science?_ob=PublicationURL&amp;_tockey=#TOC#5314#2002#995229998#294027#FLA#&amp;_cdi=5314&amp;_pubType=J&amp;_auth=y&amp;_acct=C000020498&amp;_version=1&amp;_urlVersion=0&amp;_userid=427455&amp;md5=240d27c0bde6cd0913720f586f2f6350" TargetMode="External"/><Relationship Id="rId11" Type="http://schemas.openxmlformats.org/officeDocument/2006/relationships/image" Target="../media/image2.png"/><Relationship Id="rId5" Type="http://schemas.openxmlformats.org/officeDocument/2006/relationships/hyperlink" Target="http://www.sciencedirect.com/science?_ob=PublicationURL&amp;_tockey=#TOC#5314#2003#994869998#466597#FLA#&amp;_cdi=5314&amp;_pubType=J&amp;_auth=y&amp;_acct=C000020498&amp;_version=1&amp;_urlVersion=0&amp;_userid=427455&amp;md5=68f4985496d55fb5901c6e02cb031185" TargetMode="External"/><Relationship Id="rId10" Type="http://schemas.openxmlformats.org/officeDocument/2006/relationships/hyperlink" Target="http://www.sciencedirect.com/science?_ob=PublicationURL&amp;_tockey=#TOC#5314#1988#997269997#353636#FLP#&amp;_cdi=5314&amp;_pubType=J&amp;_auth=y&amp;_acct=C000020498&amp;_version=1&amp;_urlVersion=0&amp;_userid=427455&amp;md5=c0bbc8953d6069106a81f79120f4950c" TargetMode="External"/><Relationship Id="rId4" Type="http://schemas.openxmlformats.org/officeDocument/2006/relationships/hyperlink" Target="http://www.sciencedirect.com/science?_ob=PublicationURL&amp;_tockey=#TOC#5314#2007#994269998#646125#FLA#&amp;_cdi=5314&amp;_pubType=J&amp;_auth=y&amp;_acct=C000020498&amp;_version=1&amp;_urlVersion=0&amp;_userid=427455&amp;md5=ff1e97317c083ca0f85f9e8d17ad12e2" TargetMode="External"/><Relationship Id="rId9" Type="http://schemas.openxmlformats.org/officeDocument/2006/relationships/hyperlink" Target="http://www.sciencedirect.com/science/publication?issn=01689002&amp;volume=310&amp;issue=1-2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755501"/>
            <a:ext cx="9621837" cy="1258887"/>
          </a:xfrm>
        </p:spPr>
        <p:txBody>
          <a:bodyPr/>
          <a:lstStyle/>
          <a:p>
            <a:r>
              <a:rPr lang="en-GB" dirty="0" smtClean="0"/>
              <a:t>Previous (London) Conferences on Position Sensitive Detectors </a:t>
            </a:r>
            <a:br>
              <a:rPr lang="en-GB" dirty="0" smtClean="0"/>
            </a:br>
            <a:r>
              <a:rPr lang="en-GB" sz="3600" dirty="0" smtClean="0"/>
              <a:t>(see </a:t>
            </a:r>
            <a:r>
              <a:rPr lang="en-GB" sz="3600" dirty="0" smtClean="0">
                <a:hlinkClick r:id="rId2"/>
              </a:rPr>
              <a:t>http://www.psd9.aber.ac.uk/previous-psd-conferences.html</a:t>
            </a:r>
            <a:r>
              <a:rPr lang="en-GB" sz="3600" dirty="0" smtClean="0"/>
              <a:t>)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21570" y="2411685"/>
            <a:ext cx="7416823" cy="4989512"/>
          </a:xfrm>
        </p:spPr>
        <p:txBody>
          <a:bodyPr/>
          <a:lstStyle/>
          <a:p>
            <a:pPr>
              <a:buNone/>
            </a:pPr>
            <a:r>
              <a:rPr lang="en-GB" sz="2400" dirty="0" smtClean="0"/>
              <a:t>                        </a:t>
            </a:r>
          </a:p>
          <a:p>
            <a:pPr>
              <a:buClr>
                <a:srgbClr val="FF0000"/>
              </a:buClr>
            </a:pPr>
            <a:r>
              <a:rPr lang="en-GB" sz="3000" dirty="0" smtClean="0">
                <a:solidFill>
                  <a:srgbClr val="7030A0"/>
                </a:solidFill>
              </a:rPr>
              <a:t>PSD8, Glasgow 2008</a:t>
            </a:r>
          </a:p>
          <a:p>
            <a:pPr>
              <a:buClr>
                <a:srgbClr val="FF0000"/>
              </a:buClr>
            </a:pPr>
            <a:r>
              <a:rPr lang="en-GB" sz="3000" dirty="0" smtClean="0">
                <a:solidFill>
                  <a:srgbClr val="7030A0"/>
                </a:solidFill>
              </a:rPr>
              <a:t>PSD7 Liverpool, 2005</a:t>
            </a:r>
          </a:p>
          <a:p>
            <a:pPr>
              <a:buClr>
                <a:srgbClr val="FF0000"/>
              </a:buClr>
            </a:pPr>
            <a:r>
              <a:rPr lang="en-GB" sz="3000" dirty="0" smtClean="0">
                <a:solidFill>
                  <a:srgbClr val="7030A0"/>
                </a:solidFill>
              </a:rPr>
              <a:t>PSD6, Leicester, 2002 </a:t>
            </a:r>
            <a:r>
              <a:rPr lang="en-GB" sz="3000" dirty="0" smtClean="0"/>
              <a:t>                           </a:t>
            </a:r>
          </a:p>
          <a:p>
            <a:pPr>
              <a:buClr>
                <a:srgbClr val="FF0000"/>
              </a:buClr>
            </a:pPr>
            <a:r>
              <a:rPr lang="en-GB" sz="3000" dirty="0" smtClean="0"/>
              <a:t>PSD5, UCL London, 1999                     </a:t>
            </a:r>
          </a:p>
          <a:p>
            <a:pPr>
              <a:buClr>
                <a:srgbClr val="FF0000"/>
              </a:buClr>
            </a:pPr>
            <a:r>
              <a:rPr lang="en-GB" sz="3000" dirty="0" smtClean="0">
                <a:solidFill>
                  <a:srgbClr val="7030A0"/>
                </a:solidFill>
              </a:rPr>
              <a:t>PSD4, Manchester, 1996</a:t>
            </a:r>
            <a:r>
              <a:rPr lang="en-GB" sz="3000" dirty="0" smtClean="0"/>
              <a:t>                      </a:t>
            </a:r>
          </a:p>
          <a:p>
            <a:pPr>
              <a:buClr>
                <a:srgbClr val="FF0000"/>
              </a:buClr>
            </a:pPr>
            <a:r>
              <a:rPr lang="en-GB" sz="3000" dirty="0" smtClean="0"/>
              <a:t>PSD3, Brunel, London, 1993                   </a:t>
            </a:r>
          </a:p>
          <a:p>
            <a:pPr>
              <a:buClr>
                <a:srgbClr val="FF0000"/>
              </a:buClr>
            </a:pPr>
            <a:r>
              <a:rPr lang="en-GB" sz="3000" dirty="0" smtClean="0"/>
              <a:t>PSD2, Imperial, London, 1990               </a:t>
            </a:r>
          </a:p>
          <a:p>
            <a:pPr>
              <a:buClr>
                <a:srgbClr val="FF0000"/>
              </a:buClr>
            </a:pPr>
            <a:r>
              <a:rPr lang="en-GB" sz="3000" dirty="0" smtClean="0"/>
              <a:t>PSD1, UCL, London, 1987 </a:t>
            </a:r>
          </a:p>
          <a:p>
            <a:pPr>
              <a:buNone/>
            </a:pPr>
            <a:r>
              <a:rPr lang="en-GB" sz="2800" b="1" i="1" dirty="0" smtClean="0"/>
              <a:t>	</a:t>
            </a:r>
            <a:endParaRPr lang="en-GB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9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1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3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Previous Conferences</a:t>
            </a:r>
            <a:br>
              <a:rPr lang="en-GB" dirty="0" smtClean="0"/>
            </a:br>
            <a:r>
              <a:rPr lang="en-GB" sz="3600" dirty="0" smtClean="0"/>
              <a:t>(see </a:t>
            </a:r>
            <a:r>
              <a:rPr lang="en-GB" sz="3600" dirty="0" smtClean="0">
                <a:hlinkClick r:id="rId2"/>
              </a:rPr>
              <a:t>http://www.psd9.aber.ac.uk/previous-psd-conferences.html</a:t>
            </a:r>
            <a:r>
              <a:rPr lang="en-GB" sz="3600" dirty="0" smtClean="0"/>
              <a:t>)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8645" y="1619597"/>
            <a:ext cx="9621837" cy="4989512"/>
          </a:xfrm>
        </p:spPr>
        <p:txBody>
          <a:bodyPr/>
          <a:lstStyle/>
          <a:p>
            <a:pPr>
              <a:buNone/>
            </a:pPr>
            <a:r>
              <a:rPr lang="en-GB" sz="2400" dirty="0" smtClean="0"/>
              <a:t>                        </a:t>
            </a:r>
            <a:endParaRPr lang="en-GB" sz="2800" dirty="0" smtClean="0"/>
          </a:p>
          <a:p>
            <a:pPr>
              <a:buClr>
                <a:srgbClr val="FF0000"/>
              </a:buClr>
            </a:pPr>
            <a:r>
              <a:rPr lang="en-GB" sz="2800" dirty="0" smtClean="0">
                <a:hlinkClick r:id="rId3"/>
              </a:rPr>
              <a:t>NIM:A V604,1-2 (2009)</a:t>
            </a:r>
            <a:r>
              <a:rPr lang="en-GB" sz="2800" dirty="0" smtClean="0"/>
              <a:t> </a:t>
            </a:r>
          </a:p>
          <a:p>
            <a:pPr>
              <a:buClr>
                <a:srgbClr val="FF0000"/>
              </a:buClr>
            </a:pPr>
            <a:r>
              <a:rPr lang="en-GB" sz="2800" dirty="0" smtClean="0">
                <a:hlinkClick r:id="rId4"/>
              </a:rPr>
              <a:t>NIM:A V573, 1-2 (2007)</a:t>
            </a:r>
            <a:endParaRPr lang="en-GB" sz="2800" dirty="0" smtClean="0"/>
          </a:p>
          <a:p>
            <a:pPr>
              <a:buClr>
                <a:srgbClr val="FF0000"/>
              </a:buClr>
            </a:pPr>
            <a:r>
              <a:rPr lang="en-GB" sz="2800" dirty="0" smtClean="0">
                <a:hlinkClick r:id="rId5"/>
              </a:rPr>
              <a:t>NIM:A V513, 1-2 (2003)</a:t>
            </a:r>
            <a:endParaRPr lang="en-GB" sz="2800" dirty="0" smtClean="0"/>
          </a:p>
          <a:p>
            <a:pPr>
              <a:buClr>
                <a:srgbClr val="FF0000"/>
              </a:buClr>
            </a:pPr>
            <a:r>
              <a:rPr lang="en-GB" sz="2800" dirty="0" smtClean="0">
                <a:hlinkClick r:id="rId6"/>
              </a:rPr>
              <a:t>NIM:A V477, 1-3 (2002) </a:t>
            </a:r>
            <a:endParaRPr lang="en-GB" sz="2800" dirty="0" smtClean="0"/>
          </a:p>
          <a:p>
            <a:pPr>
              <a:buClr>
                <a:srgbClr val="FF0000"/>
              </a:buClr>
            </a:pPr>
            <a:r>
              <a:rPr lang="en-GB" sz="2800" dirty="0" smtClean="0">
                <a:hlinkClick r:id="rId7"/>
              </a:rPr>
              <a:t>NIM:A V392, 1-3 (1997)</a:t>
            </a:r>
            <a:r>
              <a:rPr lang="en-GB" sz="2800" dirty="0" smtClean="0"/>
              <a:t> </a:t>
            </a:r>
          </a:p>
          <a:p>
            <a:pPr>
              <a:buClr>
                <a:srgbClr val="FF0000"/>
              </a:buClr>
            </a:pPr>
            <a:r>
              <a:rPr lang="en-GB" sz="2800" dirty="0" smtClean="0">
                <a:hlinkClick r:id="rId8"/>
              </a:rPr>
              <a:t>NIM:A V348, 2-3 (1994)</a:t>
            </a:r>
            <a:endParaRPr lang="en-GB" sz="2800" dirty="0" smtClean="0"/>
          </a:p>
          <a:p>
            <a:pPr>
              <a:buClr>
                <a:srgbClr val="FF0000"/>
              </a:buClr>
            </a:pPr>
            <a:r>
              <a:rPr lang="en-GB" sz="2800" dirty="0" smtClean="0">
                <a:hlinkClick r:id="rId9"/>
              </a:rPr>
              <a:t>NIM:A V310, 1-2 (1991)</a:t>
            </a:r>
            <a:endParaRPr lang="en-GB" sz="2800" dirty="0" smtClean="0"/>
          </a:p>
          <a:p>
            <a:pPr>
              <a:buClr>
                <a:srgbClr val="FF0000"/>
              </a:buClr>
            </a:pPr>
            <a:r>
              <a:rPr lang="en-GB" sz="2800" dirty="0" smtClean="0">
                <a:hlinkClick r:id="rId10"/>
              </a:rPr>
              <a:t>NIM:A V273, 2-3 (1988)</a:t>
            </a:r>
            <a:endParaRPr lang="en-GB" sz="2000" b="1" dirty="0" smtClean="0"/>
          </a:p>
          <a:p>
            <a:pPr>
              <a:buNone/>
            </a:pPr>
            <a:r>
              <a:rPr lang="en-GB" sz="2000" b="1" dirty="0" smtClean="0"/>
              <a:t>	</a:t>
            </a:r>
            <a:endParaRPr lang="en-GB" sz="2000" dirty="0" smtClean="0"/>
          </a:p>
          <a:p>
            <a:pPr>
              <a:buNone/>
            </a:pPr>
            <a:endParaRPr lang="en-GB" sz="2000" dirty="0" smtClean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593378" y="6156101"/>
            <a:ext cx="9621837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108" tIns="52052" rIns="104108" bIns="52052" numCol="1" anchor="t" anchorCtr="0" compatLnSpc="1">
            <a:prstTxWarp prst="textNoShape">
              <a:avLst/>
            </a:prstTxWarp>
          </a:bodyPr>
          <a:lstStyle/>
          <a:p>
            <a:pPr marL="390525" marR="0" lvl="0" indent="-390525" algn="l" defTabSz="1042988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GB" sz="2000" b="1" i="1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Nucl</a:t>
            </a:r>
            <a:r>
              <a:rPr kumimoji="0" lang="en-GB" sz="2000" b="1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</a:t>
            </a:r>
            <a:r>
              <a:rPr kumimoji="0" lang="en-GB" sz="2000" b="1" i="1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Instrum</a:t>
            </a:r>
            <a:r>
              <a:rPr kumimoji="0" lang="en-GB" sz="2000" b="1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Meth. A273 (1988) 630-635</a:t>
            </a:r>
            <a:r>
              <a:rPr kumimoji="0" lang="en-GB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</a:t>
            </a:r>
          </a:p>
          <a:p>
            <a:pPr marL="390525" marR="0" lvl="0" indent="-390525" algn="l" defTabSz="1042988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LOW POWER CMOS VLSI MULTIPLEXED AMPLIFIER FOR SILICON STRIP DETECTORS,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P. P. Allport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P. Seller and M. Tyndel.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561930" y="2751293"/>
            <a:ext cx="4464496" cy="3159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>
              <a:rot lat="0" lon="0" rev="16200000"/>
            </a:camera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0" y="0"/>
            <a:ext cx="10691813" cy="755967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</a:endParaRPr>
          </a:p>
        </p:txBody>
      </p:sp>
      <p:pic>
        <p:nvPicPr>
          <p:cNvPr id="82946" name="Picture 2"/>
          <p:cNvPicPr>
            <a:picLocks noChangeAspect="1" noChangeArrowheads="1"/>
          </p:cNvPicPr>
          <p:nvPr/>
        </p:nvPicPr>
        <p:blipFill>
          <a:blip r:embed="rId2" cstate="print"/>
          <a:srcRect b="52470"/>
          <a:stretch>
            <a:fillRect/>
          </a:stretch>
        </p:blipFill>
        <p:spPr bwMode="auto">
          <a:xfrm>
            <a:off x="0" y="827509"/>
            <a:ext cx="10664398" cy="637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94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819" y="469494"/>
            <a:ext cx="5588495" cy="1078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 bwMode="auto">
          <a:xfrm>
            <a:off x="89322" y="4787949"/>
            <a:ext cx="10458474" cy="1080120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0" y="0"/>
            <a:ext cx="10691813" cy="61148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 t="47712"/>
          <a:stretch>
            <a:fillRect/>
          </a:stretch>
        </p:blipFill>
        <p:spPr bwMode="auto">
          <a:xfrm>
            <a:off x="0" y="144015"/>
            <a:ext cx="10691813" cy="738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 bwMode="auto">
          <a:xfrm>
            <a:off x="89322" y="4355901"/>
            <a:ext cx="10458474" cy="864096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Some Observations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322" y="1670645"/>
            <a:ext cx="10458475" cy="4989512"/>
          </a:xfrm>
        </p:spPr>
        <p:txBody>
          <a:bodyPr/>
          <a:lstStyle/>
          <a:p>
            <a:pPr>
              <a:buClr>
                <a:srgbClr val="FF0000"/>
              </a:buClr>
            </a:pPr>
            <a:r>
              <a:rPr lang="en-GB" sz="3200" dirty="0" smtClean="0"/>
              <a:t>Typically numbers attending the conference have fluctuated from ~120 to ~240 delegates</a:t>
            </a:r>
          </a:p>
          <a:p>
            <a:pPr>
              <a:buClr>
                <a:srgbClr val="FF0000"/>
              </a:buClr>
            </a:pPr>
            <a:r>
              <a:rPr lang="en-GB" sz="3200" dirty="0" smtClean="0"/>
              <a:t>There are usually around 130 contributions roughly equally divided between oral and poster presentations</a:t>
            </a:r>
          </a:p>
          <a:p>
            <a:pPr>
              <a:buClr>
                <a:srgbClr val="FF0000"/>
              </a:buClr>
            </a:pPr>
            <a:r>
              <a:rPr lang="en-GB" sz="3200" dirty="0" smtClean="0"/>
              <a:t>Participation is mainly from Europe, America and Asia with usually over 20 nations sending delegates</a:t>
            </a:r>
          </a:p>
          <a:p>
            <a:pPr>
              <a:buClr>
                <a:srgbClr val="FF0000"/>
              </a:buClr>
            </a:pPr>
            <a:r>
              <a:rPr lang="en-GB" sz="3200" dirty="0" smtClean="0">
                <a:solidFill>
                  <a:srgbClr val="C00000"/>
                </a:solidFill>
              </a:rPr>
              <a:t>The range of communities represented has grown as the conference has evolved, making it now a unique interdisciplinary event internationally in the field of position sensitive detector research and development</a:t>
            </a:r>
          </a:p>
          <a:p>
            <a:pPr>
              <a:buClr>
                <a:srgbClr val="FF0000"/>
              </a:buClr>
            </a:pPr>
            <a:endParaRPr lang="en-GB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22590</TotalTime>
  <Words>88</Words>
  <Application>Microsoft Office PowerPoint</Application>
  <PresentationFormat>Custom</PresentationFormat>
  <Paragraphs>29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Previous (London) Conferences on Position Sensitive Detectors  (see http://www.psd9.aber.ac.uk/previous-psd-conferences.html) </vt:lpstr>
      <vt:lpstr>Previous Conferences (see http://www.psd9.aber.ac.uk/previous-psd-conferences.html) </vt:lpstr>
      <vt:lpstr>PowerPoint Presentation</vt:lpstr>
      <vt:lpstr>PowerPoint Presentation</vt:lpstr>
      <vt:lpstr>Some Observations</vt:lpstr>
    </vt:vector>
  </TitlesOfParts>
  <Company>Liverpool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HEP</dc:title>
  <dc:creator>Phil Allport</dc:creator>
  <cp:lastModifiedBy> </cp:lastModifiedBy>
  <cp:revision>286</cp:revision>
  <dcterms:created xsi:type="dcterms:W3CDTF">2010-12-02T09:31:53Z</dcterms:created>
  <dcterms:modified xsi:type="dcterms:W3CDTF">2011-09-08T18:25:12Z</dcterms:modified>
</cp:coreProperties>
</file>