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0" r:id="rId1"/>
  </p:sldMasterIdLst>
  <p:notesMasterIdLst>
    <p:notesMasterId r:id="rId26"/>
  </p:notesMasterIdLst>
  <p:handoutMasterIdLst>
    <p:handoutMasterId r:id="rId27"/>
  </p:handoutMasterIdLst>
  <p:sldIdLst>
    <p:sldId id="450" r:id="rId2"/>
    <p:sldId id="529" r:id="rId3"/>
    <p:sldId id="555" r:id="rId4"/>
    <p:sldId id="556" r:id="rId5"/>
    <p:sldId id="571" r:id="rId6"/>
    <p:sldId id="570" r:id="rId7"/>
    <p:sldId id="531" r:id="rId8"/>
    <p:sldId id="568" r:id="rId9"/>
    <p:sldId id="566" r:id="rId10"/>
    <p:sldId id="560" r:id="rId11"/>
    <p:sldId id="572" r:id="rId12"/>
    <p:sldId id="455" r:id="rId13"/>
    <p:sldId id="532" r:id="rId14"/>
    <p:sldId id="569" r:id="rId15"/>
    <p:sldId id="573" r:id="rId16"/>
    <p:sldId id="563" r:id="rId17"/>
    <p:sldId id="536" r:id="rId18"/>
    <p:sldId id="544" r:id="rId19"/>
    <p:sldId id="564" r:id="rId20"/>
    <p:sldId id="558" r:id="rId21"/>
    <p:sldId id="574" r:id="rId22"/>
    <p:sldId id="466" r:id="rId23"/>
    <p:sldId id="554" r:id="rId24"/>
    <p:sldId id="539" r:id="rId2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66"/>
    <a:srgbClr val="DDDDDD"/>
    <a:srgbClr val="FAFAA8"/>
    <a:srgbClr val="000099"/>
    <a:srgbClr val="479CE9"/>
    <a:srgbClr val="8BC0F1"/>
    <a:srgbClr val="000066"/>
    <a:srgbClr val="FF0000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80" autoAdjust="0"/>
    <p:restoredTop sz="94638" autoAdjust="0"/>
  </p:normalViewPr>
  <p:slideViewPr>
    <p:cSldViewPr>
      <p:cViewPr>
        <p:scale>
          <a:sx n="90" d="100"/>
          <a:sy n="90" d="100"/>
        </p:scale>
        <p:origin x="-1408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64" y="7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76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9" y="1"/>
            <a:ext cx="2946576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40"/>
            <a:ext cx="2946576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9" y="9431340"/>
            <a:ext cx="2946576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fld id="{E62F718F-D09E-4AA4-A341-207D4EAE36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51053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76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9" y="1"/>
            <a:ext cx="2946576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2" y="4716464"/>
            <a:ext cx="4985393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40"/>
            <a:ext cx="2946576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9" y="9431340"/>
            <a:ext cx="2946576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5" rIns="91409" bIns="45705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-112" charset="0"/>
              </a:defRPr>
            </a:lvl1pPr>
          </a:lstStyle>
          <a:p>
            <a:pPr>
              <a:defRPr/>
            </a:pPr>
            <a:fld id="{2F21F98F-611C-4769-BD39-94A6B7F1D0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639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163D33-1113-4ED8-907F-4033CD2607F9}" type="slidenum">
              <a:rPr lang="en-GB"/>
              <a:pPr/>
              <a:t>1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F574F3-73A8-488C-BD77-61D498573B7F}" type="slidenum">
              <a:rPr lang="en-GB"/>
              <a:pPr/>
              <a:t>12</a:t>
            </a:fld>
            <a:endParaRPr lang="en-GB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8A4F57-999A-4D2B-B7FC-81A53246A1AE}" type="slidenum">
              <a:rPr lang="en-GB"/>
              <a:pPr/>
              <a:t>2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9B24A1-BC94-4F30-A485-D25480486628}" type="slidenum">
              <a:rPr lang="en-GB"/>
              <a:pPr/>
              <a:t>22</a:t>
            </a:fld>
            <a:endParaRPr lang="en-GB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44BA21-0242-DB48-A593-499257D46243}" type="slidenum">
              <a:rPr lang="en-GB">
                <a:latin typeface="Times New Roman" charset="0"/>
              </a:rPr>
              <a:pPr/>
              <a:t>4</a:t>
            </a:fld>
            <a:endParaRPr lang="en-GB">
              <a:latin typeface="Times New Roman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44BA21-0242-DB48-A593-499257D46243}" type="slidenum">
              <a:rPr lang="en-GB">
                <a:latin typeface="Times New Roman" charset="0"/>
              </a:rPr>
              <a:pPr/>
              <a:t>5</a:t>
            </a:fld>
            <a:endParaRPr lang="en-GB">
              <a:latin typeface="Times New Roman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753BB-3C71-417A-A0BA-9569A00898B3}" type="slidenum">
              <a:rPr lang="en-GB"/>
              <a:pPr/>
              <a:t>6</a:t>
            </a:fld>
            <a:endParaRPr lang="en-GB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21F98F-611C-4769-BD39-94A6B7F1D02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Candara"/>
                <a:cs typeface="Candara"/>
              </a:defRPr>
            </a:lvl1pPr>
          </a:lstStyle>
          <a:p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Symbol" charset="2"/>
                <a:cs typeface="Symbol" charset="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lang="en-GB" dirty="0" err="1" smtClean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813350-7865-4AAE-AA7E-ACA5DECDE694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A204EB-1FAC-477B-9105-57CD5E23B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94322-77C6-4A96-BB63-79B16C9F9572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CB180-B742-445C-9410-EABF60040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668C1-2697-4E8F-A8A4-0AB959E6607D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A1964-730E-46EA-834F-08653B2D6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442" y="371460"/>
            <a:ext cx="8153400" cy="91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AB73DF-8277-4312-9032-2669EA57E7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07D931-8316-4BA0-9556-852370BE4830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54DF0D-CD5B-4D75-91BB-EA68085F4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65A5D3-8906-4F90-8A3D-E8F4445B1FF9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764F01-01F8-482E-8D29-FD0EC31AE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B6BF26-3E74-44AA-98AE-F61AA297EFF1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67D3E7-2913-4B4A-AD71-B0E2842F6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05CF5-ED20-49FF-B2FF-4389158801B5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EMPEC, Dublin  September 2011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47600-2AD9-4964-A910-13B515024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E942D7-B40E-498D-B7BD-1A3599A11FA5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BEA50A-95DB-48CD-BE10-EE3A93A70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3E227-7657-4F80-BC83-629D7CD42C2D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38667-4353-44D0-BA17-6D08E12A0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28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32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36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64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54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B3D067-9F9E-44EB-9FCF-5A02C16B0D20}" type="datetime1">
              <a:rPr lang="en-US"/>
              <a:pPr>
                <a:defRPr/>
              </a:pPr>
              <a:t>9/12/11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CAFB43-3CB1-4EB6-A729-ED38B9457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3400" y="512763"/>
            <a:ext cx="8153400" cy="914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3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533400" y="178435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19" name="Text Box 38"/>
          <p:cNvSpPr txBox="1">
            <a:spLocks noChangeArrowheads="1"/>
          </p:cNvSpPr>
          <p:nvPr userDrawn="1"/>
        </p:nvSpPr>
        <p:spPr bwMode="auto">
          <a:xfrm>
            <a:off x="4572000" y="304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pitchFamily="-112" charset="0"/>
            </a:endParaRPr>
          </a:p>
        </p:txBody>
      </p:sp>
      <p:sp>
        <p:nvSpPr>
          <p:cNvPr id="20" name="Text Box 45"/>
          <p:cNvSpPr txBox="1">
            <a:spLocks noChangeArrowheads="1"/>
          </p:cNvSpPr>
          <p:nvPr userDrawn="1"/>
        </p:nvSpPr>
        <p:spPr bwMode="auto">
          <a:xfrm>
            <a:off x="4572000" y="304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pitchFamily="-112" charset="0"/>
            </a:endParaRPr>
          </a:p>
        </p:txBody>
      </p:sp>
      <p:sp>
        <p:nvSpPr>
          <p:cNvPr id="21" name="Text Box 46"/>
          <p:cNvSpPr txBox="1">
            <a:spLocks noChangeArrowheads="1"/>
          </p:cNvSpPr>
          <p:nvPr userDrawn="1"/>
        </p:nvSpPr>
        <p:spPr bwMode="auto">
          <a:xfrm>
            <a:off x="1219200" y="2971800"/>
            <a:ext cx="32004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55000"/>
              </a:lnSpc>
              <a:defRPr/>
            </a:pPr>
            <a:endParaRPr lang="en-US" sz="15000" i="1">
              <a:solidFill>
                <a:srgbClr val="479CE9"/>
              </a:solidFill>
              <a:latin typeface="Times New Roman" pitchFamily="-112" charset="0"/>
            </a:endParaRPr>
          </a:p>
        </p:txBody>
      </p:sp>
      <p:sp>
        <p:nvSpPr>
          <p:cNvPr id="25" name="Line 62"/>
          <p:cNvSpPr>
            <a:spLocks noChangeShapeType="1"/>
          </p:cNvSpPr>
          <p:nvPr userDrawn="1"/>
        </p:nvSpPr>
        <p:spPr bwMode="auto">
          <a:xfrm>
            <a:off x="701675" y="1089025"/>
            <a:ext cx="7650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-106" charset="0"/>
              <a:ea typeface="+mn-ea"/>
            </a:endParaRPr>
          </a:p>
        </p:txBody>
      </p:sp>
      <p:grpSp>
        <p:nvGrpSpPr>
          <p:cNvPr id="1041" name="Group 65"/>
          <p:cNvGrpSpPr>
            <a:grpSpLocks/>
          </p:cNvGrpSpPr>
          <p:nvPr userDrawn="1"/>
        </p:nvGrpSpPr>
        <p:grpSpPr bwMode="auto">
          <a:xfrm>
            <a:off x="228601" y="6324600"/>
            <a:ext cx="2133599" cy="457200"/>
            <a:chOff x="1898" y="3618"/>
            <a:chExt cx="1964" cy="464"/>
          </a:xfrm>
        </p:grpSpPr>
        <p:sp>
          <p:nvSpPr>
            <p:cNvPr id="28" name="Freeform 66"/>
            <p:cNvSpPr>
              <a:spLocks/>
            </p:cNvSpPr>
            <p:nvPr/>
          </p:nvSpPr>
          <p:spPr bwMode="auto">
            <a:xfrm>
              <a:off x="1898" y="3618"/>
              <a:ext cx="376" cy="464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88" y="0"/>
                </a:cxn>
                <a:cxn ang="0">
                  <a:pos x="128" y="2"/>
                </a:cxn>
                <a:cxn ang="0">
                  <a:pos x="68" y="8"/>
                </a:cxn>
                <a:cxn ang="0">
                  <a:pos x="0" y="16"/>
                </a:cxn>
                <a:cxn ang="0">
                  <a:pos x="0" y="254"/>
                </a:cxn>
                <a:cxn ang="0">
                  <a:pos x="0" y="254"/>
                </a:cxn>
                <a:cxn ang="0">
                  <a:pos x="2" y="272"/>
                </a:cxn>
                <a:cxn ang="0">
                  <a:pos x="8" y="292"/>
                </a:cxn>
                <a:cxn ang="0">
                  <a:pos x="18" y="310"/>
                </a:cxn>
                <a:cxn ang="0">
                  <a:pos x="30" y="330"/>
                </a:cxn>
                <a:cxn ang="0">
                  <a:pos x="44" y="348"/>
                </a:cxn>
                <a:cxn ang="0">
                  <a:pos x="60" y="366"/>
                </a:cxn>
                <a:cxn ang="0">
                  <a:pos x="78" y="382"/>
                </a:cxn>
                <a:cxn ang="0">
                  <a:pos x="94" y="396"/>
                </a:cxn>
                <a:cxn ang="0">
                  <a:pos x="128" y="424"/>
                </a:cxn>
                <a:cxn ang="0">
                  <a:pos x="160" y="446"/>
                </a:cxn>
                <a:cxn ang="0">
                  <a:pos x="188" y="464"/>
                </a:cxn>
                <a:cxn ang="0">
                  <a:pos x="188" y="464"/>
                </a:cxn>
                <a:cxn ang="0">
                  <a:pos x="218" y="446"/>
                </a:cxn>
                <a:cxn ang="0">
                  <a:pos x="248" y="424"/>
                </a:cxn>
                <a:cxn ang="0">
                  <a:pos x="282" y="396"/>
                </a:cxn>
                <a:cxn ang="0">
                  <a:pos x="300" y="382"/>
                </a:cxn>
                <a:cxn ang="0">
                  <a:pos x="316" y="366"/>
                </a:cxn>
                <a:cxn ang="0">
                  <a:pos x="332" y="348"/>
                </a:cxn>
                <a:cxn ang="0">
                  <a:pos x="346" y="330"/>
                </a:cxn>
                <a:cxn ang="0">
                  <a:pos x="358" y="310"/>
                </a:cxn>
                <a:cxn ang="0">
                  <a:pos x="368" y="292"/>
                </a:cxn>
                <a:cxn ang="0">
                  <a:pos x="374" y="272"/>
                </a:cxn>
                <a:cxn ang="0">
                  <a:pos x="376" y="254"/>
                </a:cxn>
                <a:cxn ang="0">
                  <a:pos x="376" y="16"/>
                </a:cxn>
                <a:cxn ang="0">
                  <a:pos x="376" y="16"/>
                </a:cxn>
                <a:cxn ang="0">
                  <a:pos x="310" y="8"/>
                </a:cxn>
                <a:cxn ang="0">
                  <a:pos x="248" y="2"/>
                </a:cxn>
                <a:cxn ang="0">
                  <a:pos x="188" y="0"/>
                </a:cxn>
                <a:cxn ang="0">
                  <a:pos x="188" y="0"/>
                </a:cxn>
              </a:cxnLst>
              <a:rect l="0" t="0" r="r" b="b"/>
              <a:pathLst>
                <a:path w="376" h="464">
                  <a:moveTo>
                    <a:pt x="188" y="0"/>
                  </a:moveTo>
                  <a:lnTo>
                    <a:pt x="188" y="0"/>
                  </a:lnTo>
                  <a:lnTo>
                    <a:pt x="128" y="2"/>
                  </a:lnTo>
                  <a:lnTo>
                    <a:pt x="68" y="8"/>
                  </a:lnTo>
                  <a:lnTo>
                    <a:pt x="0" y="16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2" y="272"/>
                  </a:lnTo>
                  <a:lnTo>
                    <a:pt x="8" y="292"/>
                  </a:lnTo>
                  <a:lnTo>
                    <a:pt x="18" y="310"/>
                  </a:lnTo>
                  <a:lnTo>
                    <a:pt x="30" y="330"/>
                  </a:lnTo>
                  <a:lnTo>
                    <a:pt x="44" y="348"/>
                  </a:lnTo>
                  <a:lnTo>
                    <a:pt x="60" y="366"/>
                  </a:lnTo>
                  <a:lnTo>
                    <a:pt x="78" y="382"/>
                  </a:lnTo>
                  <a:lnTo>
                    <a:pt x="94" y="396"/>
                  </a:lnTo>
                  <a:lnTo>
                    <a:pt x="128" y="424"/>
                  </a:lnTo>
                  <a:lnTo>
                    <a:pt x="160" y="446"/>
                  </a:lnTo>
                  <a:lnTo>
                    <a:pt x="188" y="464"/>
                  </a:lnTo>
                  <a:lnTo>
                    <a:pt x="188" y="464"/>
                  </a:lnTo>
                  <a:lnTo>
                    <a:pt x="218" y="446"/>
                  </a:lnTo>
                  <a:lnTo>
                    <a:pt x="248" y="424"/>
                  </a:lnTo>
                  <a:lnTo>
                    <a:pt x="282" y="396"/>
                  </a:lnTo>
                  <a:lnTo>
                    <a:pt x="300" y="382"/>
                  </a:lnTo>
                  <a:lnTo>
                    <a:pt x="316" y="366"/>
                  </a:lnTo>
                  <a:lnTo>
                    <a:pt x="332" y="348"/>
                  </a:lnTo>
                  <a:lnTo>
                    <a:pt x="346" y="330"/>
                  </a:lnTo>
                  <a:lnTo>
                    <a:pt x="358" y="310"/>
                  </a:lnTo>
                  <a:lnTo>
                    <a:pt x="368" y="292"/>
                  </a:lnTo>
                  <a:lnTo>
                    <a:pt x="374" y="272"/>
                  </a:lnTo>
                  <a:lnTo>
                    <a:pt x="376" y="254"/>
                  </a:lnTo>
                  <a:lnTo>
                    <a:pt x="376" y="16"/>
                  </a:lnTo>
                  <a:lnTo>
                    <a:pt x="376" y="16"/>
                  </a:lnTo>
                  <a:lnTo>
                    <a:pt x="310" y="8"/>
                  </a:lnTo>
                  <a:lnTo>
                    <a:pt x="248" y="2"/>
                  </a:lnTo>
                  <a:lnTo>
                    <a:pt x="188" y="0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F15D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67"/>
            <p:cNvSpPr>
              <a:spLocks/>
            </p:cNvSpPr>
            <p:nvPr/>
          </p:nvSpPr>
          <p:spPr bwMode="auto">
            <a:xfrm>
              <a:off x="1898" y="3618"/>
              <a:ext cx="376" cy="464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88" y="0"/>
                </a:cxn>
                <a:cxn ang="0">
                  <a:pos x="128" y="2"/>
                </a:cxn>
                <a:cxn ang="0">
                  <a:pos x="68" y="8"/>
                </a:cxn>
                <a:cxn ang="0">
                  <a:pos x="0" y="16"/>
                </a:cxn>
                <a:cxn ang="0">
                  <a:pos x="0" y="254"/>
                </a:cxn>
                <a:cxn ang="0">
                  <a:pos x="0" y="254"/>
                </a:cxn>
                <a:cxn ang="0">
                  <a:pos x="2" y="272"/>
                </a:cxn>
                <a:cxn ang="0">
                  <a:pos x="8" y="292"/>
                </a:cxn>
                <a:cxn ang="0">
                  <a:pos x="18" y="310"/>
                </a:cxn>
                <a:cxn ang="0">
                  <a:pos x="30" y="330"/>
                </a:cxn>
                <a:cxn ang="0">
                  <a:pos x="44" y="348"/>
                </a:cxn>
                <a:cxn ang="0">
                  <a:pos x="60" y="366"/>
                </a:cxn>
                <a:cxn ang="0">
                  <a:pos x="78" y="382"/>
                </a:cxn>
                <a:cxn ang="0">
                  <a:pos x="94" y="396"/>
                </a:cxn>
                <a:cxn ang="0">
                  <a:pos x="128" y="424"/>
                </a:cxn>
                <a:cxn ang="0">
                  <a:pos x="160" y="446"/>
                </a:cxn>
                <a:cxn ang="0">
                  <a:pos x="188" y="464"/>
                </a:cxn>
                <a:cxn ang="0">
                  <a:pos x="188" y="464"/>
                </a:cxn>
                <a:cxn ang="0">
                  <a:pos x="218" y="446"/>
                </a:cxn>
                <a:cxn ang="0">
                  <a:pos x="248" y="424"/>
                </a:cxn>
                <a:cxn ang="0">
                  <a:pos x="282" y="396"/>
                </a:cxn>
                <a:cxn ang="0">
                  <a:pos x="300" y="382"/>
                </a:cxn>
                <a:cxn ang="0">
                  <a:pos x="316" y="366"/>
                </a:cxn>
                <a:cxn ang="0">
                  <a:pos x="332" y="348"/>
                </a:cxn>
                <a:cxn ang="0">
                  <a:pos x="346" y="330"/>
                </a:cxn>
                <a:cxn ang="0">
                  <a:pos x="358" y="310"/>
                </a:cxn>
                <a:cxn ang="0">
                  <a:pos x="368" y="292"/>
                </a:cxn>
                <a:cxn ang="0">
                  <a:pos x="374" y="272"/>
                </a:cxn>
                <a:cxn ang="0">
                  <a:pos x="376" y="254"/>
                </a:cxn>
                <a:cxn ang="0">
                  <a:pos x="376" y="16"/>
                </a:cxn>
                <a:cxn ang="0">
                  <a:pos x="376" y="16"/>
                </a:cxn>
                <a:cxn ang="0">
                  <a:pos x="310" y="8"/>
                </a:cxn>
                <a:cxn ang="0">
                  <a:pos x="248" y="2"/>
                </a:cxn>
                <a:cxn ang="0">
                  <a:pos x="188" y="0"/>
                </a:cxn>
                <a:cxn ang="0">
                  <a:pos x="188" y="0"/>
                </a:cxn>
              </a:cxnLst>
              <a:rect l="0" t="0" r="r" b="b"/>
              <a:pathLst>
                <a:path w="376" h="464">
                  <a:moveTo>
                    <a:pt x="188" y="0"/>
                  </a:moveTo>
                  <a:lnTo>
                    <a:pt x="188" y="0"/>
                  </a:lnTo>
                  <a:lnTo>
                    <a:pt x="128" y="2"/>
                  </a:lnTo>
                  <a:lnTo>
                    <a:pt x="68" y="8"/>
                  </a:lnTo>
                  <a:lnTo>
                    <a:pt x="0" y="16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2" y="272"/>
                  </a:lnTo>
                  <a:lnTo>
                    <a:pt x="8" y="292"/>
                  </a:lnTo>
                  <a:lnTo>
                    <a:pt x="18" y="310"/>
                  </a:lnTo>
                  <a:lnTo>
                    <a:pt x="30" y="330"/>
                  </a:lnTo>
                  <a:lnTo>
                    <a:pt x="44" y="348"/>
                  </a:lnTo>
                  <a:lnTo>
                    <a:pt x="60" y="366"/>
                  </a:lnTo>
                  <a:lnTo>
                    <a:pt x="78" y="382"/>
                  </a:lnTo>
                  <a:lnTo>
                    <a:pt x="94" y="396"/>
                  </a:lnTo>
                  <a:lnTo>
                    <a:pt x="128" y="424"/>
                  </a:lnTo>
                  <a:lnTo>
                    <a:pt x="160" y="446"/>
                  </a:lnTo>
                  <a:lnTo>
                    <a:pt x="188" y="464"/>
                  </a:lnTo>
                  <a:lnTo>
                    <a:pt x="188" y="464"/>
                  </a:lnTo>
                  <a:lnTo>
                    <a:pt x="218" y="446"/>
                  </a:lnTo>
                  <a:lnTo>
                    <a:pt x="248" y="424"/>
                  </a:lnTo>
                  <a:lnTo>
                    <a:pt x="282" y="396"/>
                  </a:lnTo>
                  <a:lnTo>
                    <a:pt x="300" y="382"/>
                  </a:lnTo>
                  <a:lnTo>
                    <a:pt x="316" y="366"/>
                  </a:lnTo>
                  <a:lnTo>
                    <a:pt x="332" y="348"/>
                  </a:lnTo>
                  <a:lnTo>
                    <a:pt x="346" y="330"/>
                  </a:lnTo>
                  <a:lnTo>
                    <a:pt x="358" y="310"/>
                  </a:lnTo>
                  <a:lnTo>
                    <a:pt x="368" y="292"/>
                  </a:lnTo>
                  <a:lnTo>
                    <a:pt x="374" y="272"/>
                  </a:lnTo>
                  <a:lnTo>
                    <a:pt x="376" y="254"/>
                  </a:lnTo>
                  <a:lnTo>
                    <a:pt x="376" y="16"/>
                  </a:lnTo>
                  <a:lnTo>
                    <a:pt x="376" y="16"/>
                  </a:lnTo>
                  <a:lnTo>
                    <a:pt x="310" y="8"/>
                  </a:lnTo>
                  <a:lnTo>
                    <a:pt x="248" y="2"/>
                  </a:lnTo>
                  <a:lnTo>
                    <a:pt x="18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3175">
              <a:solidFill>
                <a:srgbClr val="F15D2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68"/>
            <p:cNvSpPr>
              <a:spLocks/>
            </p:cNvSpPr>
            <p:nvPr/>
          </p:nvSpPr>
          <p:spPr bwMode="auto">
            <a:xfrm>
              <a:off x="2028" y="3919"/>
              <a:ext cx="115" cy="12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2"/>
                </a:cxn>
                <a:cxn ang="0">
                  <a:pos x="32" y="6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2" y="22"/>
                </a:cxn>
                <a:cxn ang="0">
                  <a:pos x="6" y="30"/>
                </a:cxn>
                <a:cxn ang="0">
                  <a:pos x="2" y="38"/>
                </a:cxn>
                <a:cxn ang="0">
                  <a:pos x="2" y="38"/>
                </a:cxn>
                <a:cxn ang="0">
                  <a:pos x="0" y="54"/>
                </a:cxn>
                <a:cxn ang="0">
                  <a:pos x="0" y="68"/>
                </a:cxn>
                <a:cxn ang="0">
                  <a:pos x="4" y="82"/>
                </a:cxn>
                <a:cxn ang="0">
                  <a:pos x="10" y="96"/>
                </a:cxn>
                <a:cxn ang="0">
                  <a:pos x="20" y="114"/>
                </a:cxn>
                <a:cxn ang="0">
                  <a:pos x="26" y="122"/>
                </a:cxn>
                <a:cxn ang="0">
                  <a:pos x="42" y="110"/>
                </a:cxn>
                <a:cxn ang="0">
                  <a:pos x="42" y="110"/>
                </a:cxn>
                <a:cxn ang="0">
                  <a:pos x="38" y="104"/>
                </a:cxn>
                <a:cxn ang="0">
                  <a:pos x="32" y="86"/>
                </a:cxn>
                <a:cxn ang="0">
                  <a:pos x="28" y="76"/>
                </a:cxn>
                <a:cxn ang="0">
                  <a:pos x="26" y="66"/>
                </a:cxn>
                <a:cxn ang="0">
                  <a:pos x="26" y="54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4" y="36"/>
                </a:cxn>
                <a:cxn ang="0">
                  <a:pos x="42" y="32"/>
                </a:cxn>
                <a:cxn ang="0">
                  <a:pos x="50" y="28"/>
                </a:cxn>
                <a:cxn ang="0">
                  <a:pos x="58" y="28"/>
                </a:cxn>
                <a:cxn ang="0">
                  <a:pos x="58" y="28"/>
                </a:cxn>
                <a:cxn ang="0">
                  <a:pos x="68" y="28"/>
                </a:cxn>
                <a:cxn ang="0">
                  <a:pos x="76" y="32"/>
                </a:cxn>
                <a:cxn ang="0">
                  <a:pos x="82" y="36"/>
                </a:cxn>
                <a:cxn ang="0">
                  <a:pos x="86" y="42"/>
                </a:cxn>
                <a:cxn ang="0">
                  <a:pos x="86" y="42"/>
                </a:cxn>
                <a:cxn ang="0">
                  <a:pos x="90" y="54"/>
                </a:cxn>
                <a:cxn ang="0">
                  <a:pos x="90" y="66"/>
                </a:cxn>
                <a:cxn ang="0">
                  <a:pos x="88" y="76"/>
                </a:cxn>
                <a:cxn ang="0">
                  <a:pos x="86" y="86"/>
                </a:cxn>
                <a:cxn ang="0">
                  <a:pos x="78" y="104"/>
                </a:cxn>
                <a:cxn ang="0">
                  <a:pos x="74" y="110"/>
                </a:cxn>
                <a:cxn ang="0">
                  <a:pos x="90" y="122"/>
                </a:cxn>
                <a:cxn ang="0">
                  <a:pos x="90" y="122"/>
                </a:cxn>
                <a:cxn ang="0">
                  <a:pos x="96" y="114"/>
                </a:cxn>
                <a:cxn ang="0">
                  <a:pos x="108" y="96"/>
                </a:cxn>
                <a:cxn ang="0">
                  <a:pos x="112" y="82"/>
                </a:cxn>
                <a:cxn ang="0">
                  <a:pos x="116" y="68"/>
                </a:cxn>
                <a:cxn ang="0">
                  <a:pos x="116" y="54"/>
                </a:cxn>
                <a:cxn ang="0">
                  <a:pos x="114" y="38"/>
                </a:cxn>
                <a:cxn ang="0">
                  <a:pos x="114" y="38"/>
                </a:cxn>
                <a:cxn ang="0">
                  <a:pos x="110" y="30"/>
                </a:cxn>
                <a:cxn ang="0">
                  <a:pos x="106" y="22"/>
                </a:cxn>
                <a:cxn ang="0">
                  <a:pos x="100" y="16"/>
                </a:cxn>
                <a:cxn ang="0">
                  <a:pos x="94" y="10"/>
                </a:cxn>
                <a:cxn ang="0">
                  <a:pos x="86" y="6"/>
                </a:cxn>
                <a:cxn ang="0">
                  <a:pos x="78" y="2"/>
                </a:cxn>
                <a:cxn ang="0">
                  <a:pos x="68" y="0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116" h="122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54"/>
                  </a:lnTo>
                  <a:lnTo>
                    <a:pt x="0" y="68"/>
                  </a:lnTo>
                  <a:lnTo>
                    <a:pt x="4" y="82"/>
                  </a:lnTo>
                  <a:lnTo>
                    <a:pt x="10" y="96"/>
                  </a:lnTo>
                  <a:lnTo>
                    <a:pt x="20" y="114"/>
                  </a:lnTo>
                  <a:lnTo>
                    <a:pt x="26" y="122"/>
                  </a:lnTo>
                  <a:lnTo>
                    <a:pt x="42" y="110"/>
                  </a:lnTo>
                  <a:lnTo>
                    <a:pt x="42" y="110"/>
                  </a:lnTo>
                  <a:lnTo>
                    <a:pt x="38" y="104"/>
                  </a:lnTo>
                  <a:lnTo>
                    <a:pt x="32" y="86"/>
                  </a:lnTo>
                  <a:lnTo>
                    <a:pt x="28" y="76"/>
                  </a:lnTo>
                  <a:lnTo>
                    <a:pt x="26" y="66"/>
                  </a:lnTo>
                  <a:lnTo>
                    <a:pt x="26" y="5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4" y="36"/>
                  </a:lnTo>
                  <a:lnTo>
                    <a:pt x="42" y="32"/>
                  </a:lnTo>
                  <a:lnTo>
                    <a:pt x="50" y="28"/>
                  </a:lnTo>
                  <a:lnTo>
                    <a:pt x="58" y="28"/>
                  </a:lnTo>
                  <a:lnTo>
                    <a:pt x="58" y="28"/>
                  </a:lnTo>
                  <a:lnTo>
                    <a:pt x="68" y="28"/>
                  </a:lnTo>
                  <a:lnTo>
                    <a:pt x="76" y="32"/>
                  </a:lnTo>
                  <a:lnTo>
                    <a:pt x="82" y="36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90" y="54"/>
                  </a:lnTo>
                  <a:lnTo>
                    <a:pt x="90" y="66"/>
                  </a:lnTo>
                  <a:lnTo>
                    <a:pt x="88" y="76"/>
                  </a:lnTo>
                  <a:lnTo>
                    <a:pt x="86" y="86"/>
                  </a:lnTo>
                  <a:lnTo>
                    <a:pt x="78" y="104"/>
                  </a:lnTo>
                  <a:lnTo>
                    <a:pt x="74" y="110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6" y="114"/>
                  </a:lnTo>
                  <a:lnTo>
                    <a:pt x="108" y="96"/>
                  </a:lnTo>
                  <a:lnTo>
                    <a:pt x="112" y="82"/>
                  </a:lnTo>
                  <a:lnTo>
                    <a:pt x="116" y="68"/>
                  </a:lnTo>
                  <a:lnTo>
                    <a:pt x="116" y="5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0" y="30"/>
                  </a:lnTo>
                  <a:lnTo>
                    <a:pt x="106" y="22"/>
                  </a:lnTo>
                  <a:lnTo>
                    <a:pt x="100" y="16"/>
                  </a:lnTo>
                  <a:lnTo>
                    <a:pt x="94" y="10"/>
                  </a:lnTo>
                  <a:lnTo>
                    <a:pt x="86" y="6"/>
                  </a:lnTo>
                  <a:lnTo>
                    <a:pt x="78" y="2"/>
                  </a:lnTo>
                  <a:lnTo>
                    <a:pt x="68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DB8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69"/>
            <p:cNvSpPr>
              <a:spLocks/>
            </p:cNvSpPr>
            <p:nvPr/>
          </p:nvSpPr>
          <p:spPr bwMode="auto">
            <a:xfrm>
              <a:off x="1932" y="3774"/>
              <a:ext cx="311" cy="127"/>
            </a:xfrm>
            <a:custGeom>
              <a:avLst/>
              <a:gdLst/>
              <a:ahLst/>
              <a:cxnLst>
                <a:cxn ang="0">
                  <a:pos x="156" y="8"/>
                </a:cxn>
                <a:cxn ang="0">
                  <a:pos x="156" y="8"/>
                </a:cxn>
                <a:cxn ang="0">
                  <a:pos x="164" y="4"/>
                </a:cxn>
                <a:cxn ang="0">
                  <a:pos x="174" y="2"/>
                </a:cxn>
                <a:cxn ang="0">
                  <a:pos x="186" y="0"/>
                </a:cxn>
                <a:cxn ang="0">
                  <a:pos x="186" y="0"/>
                </a:cxn>
                <a:cxn ang="0">
                  <a:pos x="222" y="4"/>
                </a:cxn>
                <a:cxn ang="0">
                  <a:pos x="252" y="8"/>
                </a:cxn>
                <a:cxn ang="0">
                  <a:pos x="252" y="8"/>
                </a:cxn>
                <a:cxn ang="0">
                  <a:pos x="278" y="10"/>
                </a:cxn>
                <a:cxn ang="0">
                  <a:pos x="294" y="12"/>
                </a:cxn>
                <a:cxn ang="0">
                  <a:pos x="310" y="26"/>
                </a:cxn>
                <a:cxn ang="0">
                  <a:pos x="310" y="126"/>
                </a:cxn>
                <a:cxn ang="0">
                  <a:pos x="168" y="126"/>
                </a:cxn>
                <a:cxn ang="0">
                  <a:pos x="168" y="126"/>
                </a:cxn>
                <a:cxn ang="0">
                  <a:pos x="166" y="122"/>
                </a:cxn>
                <a:cxn ang="0">
                  <a:pos x="164" y="118"/>
                </a:cxn>
                <a:cxn ang="0">
                  <a:pos x="160" y="116"/>
                </a:cxn>
                <a:cxn ang="0">
                  <a:pos x="156" y="114"/>
                </a:cxn>
                <a:cxn ang="0">
                  <a:pos x="156" y="114"/>
                </a:cxn>
                <a:cxn ang="0">
                  <a:pos x="152" y="116"/>
                </a:cxn>
                <a:cxn ang="0">
                  <a:pos x="148" y="118"/>
                </a:cxn>
                <a:cxn ang="0">
                  <a:pos x="144" y="122"/>
                </a:cxn>
                <a:cxn ang="0">
                  <a:pos x="144" y="126"/>
                </a:cxn>
                <a:cxn ang="0">
                  <a:pos x="0" y="126"/>
                </a:cxn>
                <a:cxn ang="0">
                  <a:pos x="0" y="26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32" y="10"/>
                </a:cxn>
                <a:cxn ang="0">
                  <a:pos x="58" y="8"/>
                </a:cxn>
                <a:cxn ang="0">
                  <a:pos x="58" y="8"/>
                </a:cxn>
                <a:cxn ang="0">
                  <a:pos x="88" y="4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36" y="2"/>
                </a:cxn>
                <a:cxn ang="0">
                  <a:pos x="146" y="4"/>
                </a:cxn>
                <a:cxn ang="0">
                  <a:pos x="156" y="8"/>
                </a:cxn>
                <a:cxn ang="0">
                  <a:pos x="156" y="8"/>
                </a:cxn>
              </a:cxnLst>
              <a:rect l="0" t="0" r="r" b="b"/>
              <a:pathLst>
                <a:path w="310" h="126">
                  <a:moveTo>
                    <a:pt x="156" y="8"/>
                  </a:moveTo>
                  <a:lnTo>
                    <a:pt x="156" y="8"/>
                  </a:lnTo>
                  <a:lnTo>
                    <a:pt x="164" y="4"/>
                  </a:lnTo>
                  <a:lnTo>
                    <a:pt x="174" y="2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222" y="4"/>
                  </a:lnTo>
                  <a:lnTo>
                    <a:pt x="252" y="8"/>
                  </a:lnTo>
                  <a:lnTo>
                    <a:pt x="252" y="8"/>
                  </a:lnTo>
                  <a:lnTo>
                    <a:pt x="278" y="10"/>
                  </a:lnTo>
                  <a:lnTo>
                    <a:pt x="294" y="12"/>
                  </a:lnTo>
                  <a:lnTo>
                    <a:pt x="310" y="26"/>
                  </a:lnTo>
                  <a:lnTo>
                    <a:pt x="310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6" y="122"/>
                  </a:lnTo>
                  <a:lnTo>
                    <a:pt x="164" y="118"/>
                  </a:lnTo>
                  <a:lnTo>
                    <a:pt x="160" y="116"/>
                  </a:lnTo>
                  <a:lnTo>
                    <a:pt x="156" y="114"/>
                  </a:lnTo>
                  <a:lnTo>
                    <a:pt x="156" y="114"/>
                  </a:lnTo>
                  <a:lnTo>
                    <a:pt x="152" y="116"/>
                  </a:lnTo>
                  <a:lnTo>
                    <a:pt x="148" y="118"/>
                  </a:lnTo>
                  <a:lnTo>
                    <a:pt x="144" y="122"/>
                  </a:lnTo>
                  <a:lnTo>
                    <a:pt x="144" y="126"/>
                  </a:lnTo>
                  <a:lnTo>
                    <a:pt x="0" y="126"/>
                  </a:lnTo>
                  <a:lnTo>
                    <a:pt x="0" y="2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32" y="10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88" y="4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36" y="2"/>
                  </a:lnTo>
                  <a:lnTo>
                    <a:pt x="146" y="4"/>
                  </a:lnTo>
                  <a:lnTo>
                    <a:pt x="156" y="8"/>
                  </a:lnTo>
                  <a:lnTo>
                    <a:pt x="15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Line 70"/>
            <p:cNvSpPr>
              <a:spLocks noChangeShapeType="1"/>
            </p:cNvSpPr>
            <p:nvPr/>
          </p:nvSpPr>
          <p:spPr bwMode="auto">
            <a:xfrm flipH="1">
              <a:off x="1934" y="3883"/>
              <a:ext cx="14" cy="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-106" charset="0"/>
                <a:ea typeface="+mn-ea"/>
              </a:endParaRPr>
            </a:p>
          </p:txBody>
        </p:sp>
        <p:sp>
          <p:nvSpPr>
            <p:cNvPr id="33" name="Freeform 71"/>
            <p:cNvSpPr>
              <a:spLocks/>
            </p:cNvSpPr>
            <p:nvPr/>
          </p:nvSpPr>
          <p:spPr bwMode="auto">
            <a:xfrm>
              <a:off x="1948" y="3793"/>
              <a:ext cx="278" cy="91"/>
            </a:xfrm>
            <a:custGeom>
              <a:avLst/>
              <a:gdLst/>
              <a:ahLst/>
              <a:cxnLst>
                <a:cxn ang="0">
                  <a:pos x="278" y="0"/>
                </a:cxn>
                <a:cxn ang="0">
                  <a:pos x="278" y="92"/>
                </a:cxn>
                <a:cxn ang="0">
                  <a:pos x="278" y="92"/>
                </a:cxn>
                <a:cxn ang="0">
                  <a:pos x="236" y="88"/>
                </a:cxn>
                <a:cxn ang="0">
                  <a:pos x="236" y="88"/>
                </a:cxn>
                <a:cxn ang="0">
                  <a:pos x="206" y="84"/>
                </a:cxn>
                <a:cxn ang="0">
                  <a:pos x="170" y="80"/>
                </a:cxn>
                <a:cxn ang="0">
                  <a:pos x="170" y="80"/>
                </a:cxn>
                <a:cxn ang="0">
                  <a:pos x="158" y="82"/>
                </a:cxn>
                <a:cxn ang="0">
                  <a:pos x="148" y="84"/>
                </a:cxn>
                <a:cxn ang="0">
                  <a:pos x="138" y="88"/>
                </a:cxn>
                <a:cxn ang="0">
                  <a:pos x="138" y="88"/>
                </a:cxn>
                <a:cxn ang="0">
                  <a:pos x="130" y="84"/>
                </a:cxn>
                <a:cxn ang="0">
                  <a:pos x="120" y="82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72" y="84"/>
                </a:cxn>
                <a:cxn ang="0">
                  <a:pos x="42" y="88"/>
                </a:cxn>
                <a:cxn ang="0">
                  <a:pos x="42" y="88"/>
                </a:cxn>
                <a:cxn ang="0">
                  <a:pos x="0" y="92"/>
                </a:cxn>
                <a:cxn ang="0">
                  <a:pos x="0" y="0"/>
                </a:cxn>
              </a:cxnLst>
              <a:rect l="0" t="0" r="r" b="b"/>
              <a:pathLst>
                <a:path w="278" h="92">
                  <a:moveTo>
                    <a:pt x="278" y="0"/>
                  </a:moveTo>
                  <a:lnTo>
                    <a:pt x="278" y="92"/>
                  </a:lnTo>
                  <a:lnTo>
                    <a:pt x="278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06" y="84"/>
                  </a:lnTo>
                  <a:lnTo>
                    <a:pt x="170" y="80"/>
                  </a:lnTo>
                  <a:lnTo>
                    <a:pt x="170" y="80"/>
                  </a:lnTo>
                  <a:lnTo>
                    <a:pt x="158" y="82"/>
                  </a:lnTo>
                  <a:lnTo>
                    <a:pt x="148" y="84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0" y="84"/>
                  </a:lnTo>
                  <a:lnTo>
                    <a:pt x="120" y="82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72" y="84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72"/>
            <p:cNvSpPr>
              <a:spLocks noEditPoints="1"/>
            </p:cNvSpPr>
            <p:nvPr/>
          </p:nvSpPr>
          <p:spPr bwMode="auto">
            <a:xfrm>
              <a:off x="2120" y="3832"/>
              <a:ext cx="34" cy="34"/>
            </a:xfrm>
            <a:custGeom>
              <a:avLst/>
              <a:gdLst/>
              <a:ahLst/>
              <a:cxnLst>
                <a:cxn ang="0">
                  <a:pos x="22" y="22"/>
                </a:cxn>
                <a:cxn ang="0">
                  <a:pos x="22" y="22"/>
                </a:cxn>
                <a:cxn ang="0">
                  <a:pos x="24" y="30"/>
                </a:cxn>
                <a:cxn ang="0">
                  <a:pos x="24" y="30"/>
                </a:cxn>
                <a:cxn ang="0">
                  <a:pos x="22" y="30"/>
                </a:cxn>
                <a:cxn ang="0">
                  <a:pos x="20" y="3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34" y="34"/>
                </a:cxn>
                <a:cxn ang="0">
                  <a:pos x="34" y="32"/>
                </a:cxn>
                <a:cxn ang="0">
                  <a:pos x="34" y="32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4" y="28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28"/>
                </a:cxn>
                <a:cxn ang="0">
                  <a:pos x="8" y="28"/>
                </a:cxn>
                <a:cxn ang="0">
                  <a:pos x="10" y="22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0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20" y="20"/>
                </a:cxn>
                <a:cxn ang="0">
                  <a:pos x="20" y="20"/>
                </a:cxn>
              </a:cxnLst>
              <a:rect l="0" t="0" r="r" b="b"/>
              <a:pathLst>
                <a:path w="34" h="34">
                  <a:moveTo>
                    <a:pt x="22" y="22"/>
                  </a:moveTo>
                  <a:lnTo>
                    <a:pt x="22" y="22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4" y="34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10" y="22"/>
                  </a:lnTo>
                  <a:lnTo>
                    <a:pt x="22" y="22"/>
                  </a:lnTo>
                  <a:lnTo>
                    <a:pt x="22" y="22"/>
                  </a:lnTo>
                  <a:close/>
                  <a:moveTo>
                    <a:pt x="20" y="20"/>
                  </a:moveTo>
                  <a:lnTo>
                    <a:pt x="12" y="20"/>
                  </a:lnTo>
                  <a:lnTo>
                    <a:pt x="12" y="2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73"/>
            <p:cNvSpPr>
              <a:spLocks/>
            </p:cNvSpPr>
            <p:nvPr/>
          </p:nvSpPr>
          <p:spPr bwMode="auto">
            <a:xfrm>
              <a:off x="2156" y="3835"/>
              <a:ext cx="33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26" y="32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32" y="4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4" y="4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6"/>
                  </a:lnTo>
                  <a:lnTo>
                    <a:pt x="6" y="6"/>
                  </a:lnTo>
                  <a:lnTo>
                    <a:pt x="26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74"/>
            <p:cNvSpPr>
              <a:spLocks/>
            </p:cNvSpPr>
            <p:nvPr/>
          </p:nvSpPr>
          <p:spPr bwMode="auto">
            <a:xfrm>
              <a:off x="2190" y="3841"/>
              <a:ext cx="26" cy="31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6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22" y="32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16" y="28"/>
                </a:cxn>
                <a:cxn ang="0">
                  <a:pos x="16" y="28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6" y="30"/>
                </a:cxn>
              </a:cxnLst>
              <a:rect l="0" t="0" r="r" b="b"/>
              <a:pathLst>
                <a:path w="26" h="32">
                  <a:moveTo>
                    <a:pt x="6" y="30"/>
                  </a:moveTo>
                  <a:lnTo>
                    <a:pt x="6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22" y="3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2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Line 75"/>
            <p:cNvSpPr>
              <a:spLocks noChangeShapeType="1"/>
            </p:cNvSpPr>
            <p:nvPr/>
          </p:nvSpPr>
          <p:spPr bwMode="auto">
            <a:xfrm>
              <a:off x="2086" y="3784"/>
              <a:ext cx="2" cy="9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-106" charset="0"/>
                <a:ea typeface="+mn-ea"/>
              </a:endParaRPr>
            </a:p>
          </p:txBody>
        </p:sp>
        <p:sp>
          <p:nvSpPr>
            <p:cNvPr id="38" name="Freeform 76"/>
            <p:cNvSpPr>
              <a:spLocks/>
            </p:cNvSpPr>
            <p:nvPr/>
          </p:nvSpPr>
          <p:spPr bwMode="auto">
            <a:xfrm>
              <a:off x="1954" y="3793"/>
              <a:ext cx="28" cy="3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8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8" h="32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77"/>
            <p:cNvSpPr>
              <a:spLocks/>
            </p:cNvSpPr>
            <p:nvPr/>
          </p:nvSpPr>
          <p:spPr bwMode="auto">
            <a:xfrm>
              <a:off x="1988" y="3789"/>
              <a:ext cx="23" cy="33"/>
            </a:xfrm>
            <a:custGeom>
              <a:avLst/>
              <a:gdLst/>
              <a:ahLst/>
              <a:cxnLst>
                <a:cxn ang="0">
                  <a:pos x="4" y="32"/>
                </a:cxn>
                <a:cxn ang="0">
                  <a:pos x="4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4" y="32"/>
                </a:cxn>
                <a:cxn ang="0">
                  <a:pos x="4" y="32"/>
                </a:cxn>
                <a:cxn ang="0">
                  <a:pos x="4" y="32"/>
                </a:cxn>
              </a:cxnLst>
              <a:rect l="0" t="0" r="r" b="b"/>
              <a:pathLst>
                <a:path w="24" h="32">
                  <a:moveTo>
                    <a:pt x="4" y="32"/>
                  </a:moveTo>
                  <a:lnTo>
                    <a:pt x="4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78"/>
            <p:cNvSpPr>
              <a:spLocks/>
            </p:cNvSpPr>
            <p:nvPr/>
          </p:nvSpPr>
          <p:spPr bwMode="auto">
            <a:xfrm>
              <a:off x="2018" y="3799"/>
              <a:ext cx="8" cy="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79"/>
            <p:cNvSpPr>
              <a:spLocks/>
            </p:cNvSpPr>
            <p:nvPr/>
          </p:nvSpPr>
          <p:spPr bwMode="auto">
            <a:xfrm>
              <a:off x="2030" y="3784"/>
              <a:ext cx="33" cy="3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14" y="32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8" y="4"/>
                </a:cxn>
                <a:cxn ang="0">
                  <a:pos x="28" y="4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32" h="32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14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2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80"/>
            <p:cNvSpPr>
              <a:spLocks/>
            </p:cNvSpPr>
            <p:nvPr/>
          </p:nvSpPr>
          <p:spPr bwMode="auto">
            <a:xfrm>
              <a:off x="2064" y="3784"/>
              <a:ext cx="16" cy="34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6" y="34"/>
                </a:cxn>
                <a:cxn ang="0">
                  <a:pos x="16" y="34"/>
                </a:cxn>
                <a:cxn ang="0">
                  <a:pos x="16" y="34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16" h="34">
                  <a:moveTo>
                    <a:pt x="0" y="30"/>
                  </a:moveTo>
                  <a:lnTo>
                    <a:pt x="0" y="30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81"/>
            <p:cNvSpPr>
              <a:spLocks/>
            </p:cNvSpPr>
            <p:nvPr/>
          </p:nvSpPr>
          <p:spPr bwMode="auto">
            <a:xfrm>
              <a:off x="2098" y="3786"/>
              <a:ext cx="26" cy="31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6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20" y="30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6" y="30"/>
                </a:cxn>
              </a:cxnLst>
              <a:rect l="0" t="0" r="r" b="b"/>
              <a:pathLst>
                <a:path w="26" h="30">
                  <a:moveTo>
                    <a:pt x="6" y="30"/>
                  </a:moveTo>
                  <a:lnTo>
                    <a:pt x="6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20" y="30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82"/>
            <p:cNvSpPr>
              <a:spLocks noEditPoints="1"/>
            </p:cNvSpPr>
            <p:nvPr/>
          </p:nvSpPr>
          <p:spPr bwMode="auto">
            <a:xfrm>
              <a:off x="2128" y="3788"/>
              <a:ext cx="36" cy="34"/>
            </a:xfrm>
            <a:custGeom>
              <a:avLst/>
              <a:gdLst/>
              <a:ahLst/>
              <a:cxnLst>
                <a:cxn ang="0">
                  <a:pos x="22" y="22"/>
                </a:cxn>
                <a:cxn ang="0">
                  <a:pos x="22" y="22"/>
                </a:cxn>
                <a:cxn ang="0">
                  <a:pos x="24" y="28"/>
                </a:cxn>
                <a:cxn ang="0">
                  <a:pos x="24" y="28"/>
                </a:cxn>
                <a:cxn ang="0">
                  <a:pos x="24" y="28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28" y="30"/>
                </a:cxn>
                <a:cxn ang="0">
                  <a:pos x="28" y="30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2" y="28"/>
                </a:cxn>
                <a:cxn ang="0">
                  <a:pos x="32" y="28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2" y="2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12" y="30"/>
                </a:cxn>
                <a:cxn ang="0">
                  <a:pos x="12" y="28"/>
                </a:cxn>
                <a:cxn ang="0">
                  <a:pos x="12" y="28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0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2" y="18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2" y="18"/>
                </a:cxn>
                <a:cxn ang="0">
                  <a:pos x="22" y="18"/>
                </a:cxn>
              </a:cxnLst>
              <a:rect l="0" t="0" r="r" b="b"/>
              <a:pathLst>
                <a:path w="36" h="32">
                  <a:moveTo>
                    <a:pt x="22" y="22"/>
                  </a:moveTo>
                  <a:lnTo>
                    <a:pt x="22" y="22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22" y="22"/>
                  </a:lnTo>
                  <a:lnTo>
                    <a:pt x="22" y="22"/>
                  </a:lnTo>
                  <a:close/>
                  <a:moveTo>
                    <a:pt x="22" y="18"/>
                  </a:moveTo>
                  <a:lnTo>
                    <a:pt x="12" y="18"/>
                  </a:lnTo>
                  <a:lnTo>
                    <a:pt x="12" y="1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2" y="18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83"/>
            <p:cNvSpPr>
              <a:spLocks/>
            </p:cNvSpPr>
            <p:nvPr/>
          </p:nvSpPr>
          <p:spPr bwMode="auto">
            <a:xfrm>
              <a:off x="2168" y="3789"/>
              <a:ext cx="43" cy="3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6" y="30"/>
                </a:cxn>
                <a:cxn ang="0">
                  <a:pos x="12" y="32"/>
                </a:cxn>
                <a:cxn ang="0">
                  <a:pos x="8" y="30"/>
                </a:cxn>
                <a:cxn ang="0">
                  <a:pos x="8" y="28"/>
                </a:cxn>
                <a:cxn ang="0">
                  <a:pos x="10" y="8"/>
                </a:cxn>
                <a:cxn ang="0">
                  <a:pos x="22" y="32"/>
                </a:cxn>
                <a:cxn ang="0">
                  <a:pos x="32" y="10"/>
                </a:cxn>
                <a:cxn ang="0">
                  <a:pos x="34" y="30"/>
                </a:cxn>
                <a:cxn ang="0">
                  <a:pos x="34" y="32"/>
                </a:cxn>
                <a:cxn ang="0">
                  <a:pos x="30" y="34"/>
                </a:cxn>
                <a:cxn ang="0">
                  <a:pos x="38" y="34"/>
                </a:cxn>
                <a:cxn ang="0">
                  <a:pos x="44" y="36"/>
                </a:cxn>
                <a:cxn ang="0">
                  <a:pos x="44" y="34"/>
                </a:cxn>
                <a:cxn ang="0">
                  <a:pos x="40" y="32"/>
                </a:cxn>
                <a:cxn ang="0">
                  <a:pos x="40" y="30"/>
                </a:cxn>
                <a:cxn ang="0">
                  <a:pos x="38" y="14"/>
                </a:cxn>
                <a:cxn ang="0">
                  <a:pos x="38" y="8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6" y="4"/>
                </a:cxn>
                <a:cxn ang="0">
                  <a:pos x="32" y="4"/>
                </a:cxn>
                <a:cxn ang="0">
                  <a:pos x="22" y="24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2" y="2"/>
                </a:cxn>
                <a:cxn ang="0">
                  <a:pos x="6" y="4"/>
                </a:cxn>
                <a:cxn ang="0">
                  <a:pos x="8" y="6"/>
                </a:cxn>
                <a:cxn ang="0">
                  <a:pos x="6" y="16"/>
                </a:cxn>
                <a:cxn ang="0">
                  <a:pos x="4" y="28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44" h="36">
                  <a:moveTo>
                    <a:pt x="0" y="30"/>
                  </a:moveTo>
                  <a:lnTo>
                    <a:pt x="0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20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2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84"/>
            <p:cNvSpPr>
              <a:spLocks/>
            </p:cNvSpPr>
            <p:nvPr/>
          </p:nvSpPr>
          <p:spPr bwMode="auto">
            <a:xfrm>
              <a:off x="1965" y="3837"/>
              <a:ext cx="33" cy="34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2"/>
                </a:cxn>
                <a:cxn ang="0">
                  <a:pos x="24" y="28"/>
                </a:cxn>
                <a:cxn ang="0">
                  <a:pos x="18" y="32"/>
                </a:cxn>
                <a:cxn ang="0">
                  <a:pos x="26" y="30"/>
                </a:cxn>
                <a:cxn ang="0">
                  <a:pos x="34" y="30"/>
                </a:cxn>
                <a:cxn ang="0">
                  <a:pos x="34" y="30"/>
                </a:cxn>
                <a:cxn ang="0">
                  <a:pos x="30" y="28"/>
                </a:cxn>
                <a:cxn ang="0">
                  <a:pos x="30" y="16"/>
                </a:cxn>
                <a:cxn ang="0">
                  <a:pos x="30" y="4"/>
                </a:cxn>
                <a:cxn ang="0">
                  <a:pos x="34" y="0"/>
                </a:cxn>
                <a:cxn ang="0">
                  <a:pos x="26" y="2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24" y="4"/>
                </a:cxn>
                <a:cxn ang="0">
                  <a:pos x="24" y="10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4" y="6"/>
                </a:cxn>
                <a:cxn ang="0">
                  <a:pos x="4" y="18"/>
                </a:cxn>
                <a:cxn ang="0">
                  <a:pos x="4" y="3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0" y="30"/>
                </a:cxn>
                <a:cxn ang="0">
                  <a:pos x="10" y="24"/>
                </a:cxn>
                <a:cxn ang="0">
                  <a:pos x="10" y="18"/>
                </a:cxn>
                <a:cxn ang="0">
                  <a:pos x="24" y="16"/>
                </a:cxn>
              </a:cxnLst>
              <a:rect l="0" t="0" r="r" b="b"/>
              <a:pathLst>
                <a:path w="34" h="34">
                  <a:moveTo>
                    <a:pt x="24" y="16"/>
                  </a:moveTo>
                  <a:lnTo>
                    <a:pt x="24" y="16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24" y="16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85"/>
            <p:cNvSpPr>
              <a:spLocks noEditPoints="1"/>
            </p:cNvSpPr>
            <p:nvPr/>
          </p:nvSpPr>
          <p:spPr bwMode="auto">
            <a:xfrm>
              <a:off x="2004" y="3834"/>
              <a:ext cx="39" cy="34"/>
            </a:xfrm>
            <a:custGeom>
              <a:avLst/>
              <a:gdLst/>
              <a:ahLst/>
              <a:cxnLst>
                <a:cxn ang="0">
                  <a:pos x="24" y="22"/>
                </a:cxn>
                <a:cxn ang="0">
                  <a:pos x="24" y="22"/>
                </a:cxn>
                <a:cxn ang="0">
                  <a:pos x="26" y="28"/>
                </a:cxn>
                <a:cxn ang="0">
                  <a:pos x="26" y="28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38" y="30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4" y="26"/>
                </a:cxn>
                <a:cxn ang="0">
                  <a:pos x="34" y="26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0" y="32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4" y="32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12" y="22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24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24" y="20"/>
                </a:cxn>
                <a:cxn ang="0">
                  <a:pos x="24" y="20"/>
                </a:cxn>
              </a:cxnLst>
              <a:rect l="0" t="0" r="r" b="b"/>
              <a:pathLst>
                <a:path w="38" h="34">
                  <a:moveTo>
                    <a:pt x="24" y="22"/>
                  </a:moveTo>
                  <a:lnTo>
                    <a:pt x="24" y="22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8" y="30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4" y="32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2" y="22"/>
                  </a:lnTo>
                  <a:lnTo>
                    <a:pt x="24" y="22"/>
                  </a:lnTo>
                  <a:lnTo>
                    <a:pt x="24" y="22"/>
                  </a:lnTo>
                  <a:close/>
                  <a:moveTo>
                    <a:pt x="24" y="20"/>
                  </a:moveTo>
                  <a:lnTo>
                    <a:pt x="12" y="20"/>
                  </a:lnTo>
                  <a:lnTo>
                    <a:pt x="12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4" y="2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86"/>
            <p:cNvSpPr>
              <a:spLocks noEditPoints="1"/>
            </p:cNvSpPr>
            <p:nvPr/>
          </p:nvSpPr>
          <p:spPr bwMode="auto">
            <a:xfrm>
              <a:off x="2049" y="3832"/>
              <a:ext cx="31" cy="33"/>
            </a:xfrm>
            <a:custGeom>
              <a:avLst/>
              <a:gdLst/>
              <a:ahLst/>
              <a:cxnLst>
                <a:cxn ang="0">
                  <a:pos x="12" y="16"/>
                </a:cxn>
                <a:cxn ang="0">
                  <a:pos x="12" y="16"/>
                </a:cxn>
                <a:cxn ang="0">
                  <a:pos x="18" y="16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24" y="26"/>
                </a:cxn>
                <a:cxn ang="0">
                  <a:pos x="22" y="28"/>
                </a:cxn>
                <a:cxn ang="0">
                  <a:pos x="18" y="28"/>
                </a:cxn>
                <a:cxn ang="0">
                  <a:pos x="12" y="28"/>
                </a:cxn>
                <a:cxn ang="0">
                  <a:pos x="12" y="28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4" y="32"/>
                </a:cxn>
                <a:cxn ang="0">
                  <a:pos x="28" y="30"/>
                </a:cxn>
                <a:cxn ang="0">
                  <a:pos x="30" y="28"/>
                </a:cxn>
                <a:cxn ang="0">
                  <a:pos x="32" y="24"/>
                </a:cxn>
                <a:cxn ang="0">
                  <a:pos x="32" y="24"/>
                </a:cxn>
                <a:cxn ang="0">
                  <a:pos x="30" y="18"/>
                </a:cxn>
                <a:cxn ang="0">
                  <a:pos x="26" y="16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4"/>
                </a:cxn>
                <a:cxn ang="0">
                  <a:pos x="28" y="12"/>
                </a:cxn>
                <a:cxn ang="0">
                  <a:pos x="30" y="8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4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8" y="2"/>
                </a:cxn>
                <a:cxn ang="0">
                  <a:pos x="22" y="4"/>
                </a:cxn>
                <a:cxn ang="0">
                  <a:pos x="24" y="6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2" y="12"/>
                </a:cxn>
                <a:cxn ang="0">
                  <a:pos x="18" y="14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32" h="32">
                  <a:moveTo>
                    <a:pt x="12" y="16"/>
                  </a:moveTo>
                  <a:lnTo>
                    <a:pt x="12" y="16"/>
                  </a:lnTo>
                  <a:lnTo>
                    <a:pt x="18" y="16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16"/>
                  </a:lnTo>
                  <a:lnTo>
                    <a:pt x="12" y="16"/>
                  </a:lnTo>
                  <a:close/>
                  <a:moveTo>
                    <a:pt x="0" y="32"/>
                  </a:moveTo>
                  <a:lnTo>
                    <a:pt x="0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4" y="32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0" y="18"/>
                  </a:lnTo>
                  <a:lnTo>
                    <a:pt x="26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0" y="32"/>
                  </a:lnTo>
                  <a:lnTo>
                    <a:pt x="0" y="32"/>
                  </a:lnTo>
                  <a:close/>
                  <a:moveTo>
                    <a:pt x="12" y="2"/>
                  </a:moveTo>
                  <a:lnTo>
                    <a:pt x="12" y="2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18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87"/>
            <p:cNvSpPr>
              <a:spLocks/>
            </p:cNvSpPr>
            <p:nvPr/>
          </p:nvSpPr>
          <p:spPr bwMode="auto">
            <a:xfrm>
              <a:off x="2092" y="3832"/>
              <a:ext cx="26" cy="3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12" y="32"/>
                </a:cxn>
                <a:cxn ang="0">
                  <a:pos x="26" y="30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18" y="28"/>
                </a:cxn>
                <a:cxn ang="0">
                  <a:pos x="18" y="28"/>
                </a:cxn>
                <a:cxn ang="0">
                  <a:pos x="12" y="28"/>
                </a:cxn>
                <a:cxn ang="0">
                  <a:pos x="12" y="28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22" y="20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4" y="14"/>
                </a:cxn>
                <a:cxn ang="0">
                  <a:pos x="24" y="14"/>
                </a:cxn>
                <a:cxn ang="0">
                  <a:pos x="24" y="10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24" y="8"/>
                </a:cxn>
                <a:cxn ang="0">
                  <a:pos x="26" y="6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6" h="34">
                  <a:moveTo>
                    <a:pt x="26" y="0"/>
                  </a:moveTo>
                  <a:lnTo>
                    <a:pt x="26" y="0"/>
                  </a:lnTo>
                  <a:lnTo>
                    <a:pt x="1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2" y="32"/>
                  </a:lnTo>
                  <a:lnTo>
                    <a:pt x="26" y="3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8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Line 88"/>
            <p:cNvSpPr>
              <a:spLocks noChangeShapeType="1"/>
            </p:cNvSpPr>
            <p:nvPr/>
          </p:nvSpPr>
          <p:spPr bwMode="auto">
            <a:xfrm>
              <a:off x="2226" y="3883"/>
              <a:ext cx="14" cy="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-106" charset="0"/>
                <a:ea typeface="+mn-ea"/>
              </a:endParaRPr>
            </a:p>
          </p:txBody>
        </p:sp>
        <p:sp>
          <p:nvSpPr>
            <p:cNvPr id="51" name="Freeform 89"/>
            <p:cNvSpPr>
              <a:spLocks/>
            </p:cNvSpPr>
            <p:nvPr/>
          </p:nvSpPr>
          <p:spPr bwMode="auto">
            <a:xfrm>
              <a:off x="1940" y="3645"/>
              <a:ext cx="113" cy="111"/>
            </a:xfrm>
            <a:custGeom>
              <a:avLst/>
              <a:gdLst/>
              <a:ahLst/>
              <a:cxnLst>
                <a:cxn ang="0">
                  <a:pos x="72" y="40"/>
                </a:cxn>
                <a:cxn ang="0">
                  <a:pos x="76" y="40"/>
                </a:cxn>
                <a:cxn ang="0">
                  <a:pos x="84" y="30"/>
                </a:cxn>
                <a:cxn ang="0">
                  <a:pos x="88" y="26"/>
                </a:cxn>
                <a:cxn ang="0">
                  <a:pos x="98" y="26"/>
                </a:cxn>
                <a:cxn ang="0">
                  <a:pos x="106" y="34"/>
                </a:cxn>
                <a:cxn ang="0">
                  <a:pos x="114" y="42"/>
                </a:cxn>
                <a:cxn ang="0">
                  <a:pos x="110" y="62"/>
                </a:cxn>
                <a:cxn ang="0">
                  <a:pos x="106" y="68"/>
                </a:cxn>
                <a:cxn ang="0">
                  <a:pos x="98" y="68"/>
                </a:cxn>
                <a:cxn ang="0">
                  <a:pos x="84" y="64"/>
                </a:cxn>
                <a:cxn ang="0">
                  <a:pos x="82" y="66"/>
                </a:cxn>
                <a:cxn ang="0">
                  <a:pos x="80" y="68"/>
                </a:cxn>
                <a:cxn ang="0">
                  <a:pos x="80" y="70"/>
                </a:cxn>
                <a:cxn ang="0">
                  <a:pos x="82" y="72"/>
                </a:cxn>
                <a:cxn ang="0">
                  <a:pos x="94" y="76"/>
                </a:cxn>
                <a:cxn ang="0">
                  <a:pos x="102" y="84"/>
                </a:cxn>
                <a:cxn ang="0">
                  <a:pos x="100" y="88"/>
                </a:cxn>
                <a:cxn ang="0">
                  <a:pos x="92" y="108"/>
                </a:cxn>
                <a:cxn ang="0">
                  <a:pos x="82" y="108"/>
                </a:cxn>
                <a:cxn ang="0">
                  <a:pos x="70" y="110"/>
                </a:cxn>
                <a:cxn ang="0">
                  <a:pos x="62" y="106"/>
                </a:cxn>
                <a:cxn ang="0">
                  <a:pos x="62" y="102"/>
                </a:cxn>
                <a:cxn ang="0">
                  <a:pos x="60" y="86"/>
                </a:cxn>
                <a:cxn ang="0">
                  <a:pos x="58" y="84"/>
                </a:cxn>
                <a:cxn ang="0">
                  <a:pos x="56" y="84"/>
                </a:cxn>
                <a:cxn ang="0">
                  <a:pos x="52" y="86"/>
                </a:cxn>
                <a:cxn ang="0">
                  <a:pos x="52" y="102"/>
                </a:cxn>
                <a:cxn ang="0">
                  <a:pos x="50" y="106"/>
                </a:cxn>
                <a:cxn ang="0">
                  <a:pos x="44" y="110"/>
                </a:cxn>
                <a:cxn ang="0">
                  <a:pos x="32" y="108"/>
                </a:cxn>
                <a:cxn ang="0">
                  <a:pos x="22" y="108"/>
                </a:cxn>
                <a:cxn ang="0">
                  <a:pos x="12" y="88"/>
                </a:cxn>
                <a:cxn ang="0">
                  <a:pos x="12" y="84"/>
                </a:cxn>
                <a:cxn ang="0">
                  <a:pos x="18" y="76"/>
                </a:cxn>
                <a:cxn ang="0">
                  <a:pos x="32" y="72"/>
                </a:cxn>
                <a:cxn ang="0">
                  <a:pos x="34" y="70"/>
                </a:cxn>
                <a:cxn ang="0">
                  <a:pos x="34" y="68"/>
                </a:cxn>
                <a:cxn ang="0">
                  <a:pos x="32" y="66"/>
                </a:cxn>
                <a:cxn ang="0">
                  <a:pos x="30" y="64"/>
                </a:cxn>
                <a:cxn ang="0">
                  <a:pos x="16" y="68"/>
                </a:cxn>
                <a:cxn ang="0">
                  <a:pos x="6" y="68"/>
                </a:cxn>
                <a:cxn ang="0">
                  <a:pos x="4" y="62"/>
                </a:cxn>
                <a:cxn ang="0">
                  <a:pos x="0" y="42"/>
                </a:cxn>
                <a:cxn ang="0">
                  <a:pos x="8" y="34"/>
                </a:cxn>
                <a:cxn ang="0">
                  <a:pos x="16" y="26"/>
                </a:cxn>
                <a:cxn ang="0">
                  <a:pos x="24" y="26"/>
                </a:cxn>
                <a:cxn ang="0">
                  <a:pos x="30" y="30"/>
                </a:cxn>
                <a:cxn ang="0">
                  <a:pos x="38" y="40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44" y="36"/>
                </a:cxn>
                <a:cxn ang="0">
                  <a:pos x="36" y="24"/>
                </a:cxn>
                <a:cxn ang="0">
                  <a:pos x="34" y="18"/>
                </a:cxn>
                <a:cxn ang="0">
                  <a:pos x="38" y="10"/>
                </a:cxn>
                <a:cxn ang="0">
                  <a:pos x="48" y="6"/>
                </a:cxn>
                <a:cxn ang="0">
                  <a:pos x="56" y="0"/>
                </a:cxn>
                <a:cxn ang="0">
                  <a:pos x="76" y="10"/>
                </a:cxn>
                <a:cxn ang="0">
                  <a:pos x="80" y="14"/>
                </a:cxn>
                <a:cxn ang="0">
                  <a:pos x="78" y="24"/>
                </a:cxn>
                <a:cxn ang="0">
                  <a:pos x="70" y="36"/>
                </a:cxn>
                <a:cxn ang="0">
                  <a:pos x="70" y="38"/>
                </a:cxn>
                <a:cxn ang="0">
                  <a:pos x="72" y="40"/>
                </a:cxn>
              </a:cxnLst>
              <a:rect l="0" t="0" r="r" b="b"/>
              <a:pathLst>
                <a:path w="114" h="110">
                  <a:moveTo>
                    <a:pt x="72" y="40"/>
                  </a:moveTo>
                  <a:lnTo>
                    <a:pt x="72" y="40"/>
                  </a:lnTo>
                  <a:lnTo>
                    <a:pt x="74" y="42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8" y="26"/>
                  </a:lnTo>
                  <a:lnTo>
                    <a:pt x="94" y="24"/>
                  </a:lnTo>
                  <a:lnTo>
                    <a:pt x="98" y="26"/>
                  </a:lnTo>
                  <a:lnTo>
                    <a:pt x="98" y="26"/>
                  </a:lnTo>
                  <a:lnTo>
                    <a:pt x="106" y="34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0" y="52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06" y="68"/>
                  </a:lnTo>
                  <a:lnTo>
                    <a:pt x="102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2" y="72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100" y="80"/>
                  </a:lnTo>
                  <a:lnTo>
                    <a:pt x="102" y="84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96" y="9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82" y="108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66" y="110"/>
                  </a:lnTo>
                  <a:lnTo>
                    <a:pt x="62" y="106"/>
                  </a:lnTo>
                  <a:lnTo>
                    <a:pt x="62" y="102"/>
                  </a:lnTo>
                  <a:lnTo>
                    <a:pt x="62" y="102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0" y="84"/>
                  </a:lnTo>
                  <a:lnTo>
                    <a:pt x="58" y="84"/>
                  </a:lnTo>
                  <a:lnTo>
                    <a:pt x="56" y="84"/>
                  </a:lnTo>
                  <a:lnTo>
                    <a:pt x="56" y="84"/>
                  </a:lnTo>
                  <a:lnTo>
                    <a:pt x="54" y="84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0" y="106"/>
                  </a:lnTo>
                  <a:lnTo>
                    <a:pt x="48" y="110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3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18" y="9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2" y="84"/>
                  </a:lnTo>
                  <a:lnTo>
                    <a:pt x="14" y="80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4" y="70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2" y="66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10" y="68"/>
                  </a:lnTo>
                  <a:lnTo>
                    <a:pt x="6" y="6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8" y="3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4" y="26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4" y="38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4" y="18"/>
                  </a:lnTo>
                  <a:lnTo>
                    <a:pt x="34" y="14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48" y="6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6" y="6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80" y="14"/>
                  </a:lnTo>
                  <a:lnTo>
                    <a:pt x="80" y="18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8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2" y="4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90"/>
            <p:cNvSpPr>
              <a:spLocks/>
            </p:cNvSpPr>
            <p:nvPr/>
          </p:nvSpPr>
          <p:spPr bwMode="auto">
            <a:xfrm>
              <a:off x="1988" y="3698"/>
              <a:ext cx="16" cy="1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91"/>
            <p:cNvSpPr>
              <a:spLocks/>
            </p:cNvSpPr>
            <p:nvPr/>
          </p:nvSpPr>
          <p:spPr bwMode="auto">
            <a:xfrm>
              <a:off x="1990" y="3661"/>
              <a:ext cx="5" cy="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Freeform 92"/>
            <p:cNvSpPr>
              <a:spLocks/>
            </p:cNvSpPr>
            <p:nvPr/>
          </p:nvSpPr>
          <p:spPr bwMode="auto">
            <a:xfrm>
              <a:off x="1996" y="3654"/>
              <a:ext cx="2" cy="3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Freeform 93"/>
            <p:cNvSpPr>
              <a:spLocks/>
            </p:cNvSpPr>
            <p:nvPr/>
          </p:nvSpPr>
          <p:spPr bwMode="auto">
            <a:xfrm>
              <a:off x="2000" y="3661"/>
              <a:ext cx="2" cy="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Freeform 94"/>
            <p:cNvSpPr>
              <a:spLocks/>
            </p:cNvSpPr>
            <p:nvPr/>
          </p:nvSpPr>
          <p:spPr bwMode="auto">
            <a:xfrm>
              <a:off x="1994" y="3663"/>
              <a:ext cx="6" cy="22"/>
            </a:xfrm>
            <a:custGeom>
              <a:avLst/>
              <a:gdLst/>
              <a:ahLst/>
              <a:cxnLst>
                <a:cxn ang="0">
                  <a:pos x="2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2"/>
                </a:cxn>
              </a:cxnLst>
              <a:rect l="0" t="0" r="r" b="b"/>
              <a:pathLst>
                <a:path w="6" h="22">
                  <a:moveTo>
                    <a:pt x="2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Freeform 95"/>
            <p:cNvSpPr>
              <a:spLocks/>
            </p:cNvSpPr>
            <p:nvPr/>
          </p:nvSpPr>
          <p:spPr bwMode="auto">
            <a:xfrm>
              <a:off x="1952" y="3686"/>
              <a:ext cx="3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" name="Freeform 96"/>
            <p:cNvSpPr>
              <a:spLocks/>
            </p:cNvSpPr>
            <p:nvPr/>
          </p:nvSpPr>
          <p:spPr bwMode="auto">
            <a:xfrm>
              <a:off x="1955" y="3678"/>
              <a:ext cx="5" cy="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" name="Freeform 97"/>
            <p:cNvSpPr>
              <a:spLocks/>
            </p:cNvSpPr>
            <p:nvPr/>
          </p:nvSpPr>
          <p:spPr bwMode="auto">
            <a:xfrm>
              <a:off x="1962" y="3686"/>
              <a:ext cx="3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" name="Freeform 98"/>
            <p:cNvSpPr>
              <a:spLocks/>
            </p:cNvSpPr>
            <p:nvPr/>
          </p:nvSpPr>
          <p:spPr bwMode="auto">
            <a:xfrm>
              <a:off x="1954" y="3686"/>
              <a:ext cx="8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8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" name="Freeform 99"/>
            <p:cNvSpPr>
              <a:spLocks/>
            </p:cNvSpPr>
            <p:nvPr/>
          </p:nvSpPr>
          <p:spPr bwMode="auto">
            <a:xfrm>
              <a:off x="2038" y="3686"/>
              <a:ext cx="5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" name="Freeform 100"/>
            <p:cNvSpPr>
              <a:spLocks/>
            </p:cNvSpPr>
            <p:nvPr/>
          </p:nvSpPr>
          <p:spPr bwMode="auto">
            <a:xfrm>
              <a:off x="2035" y="3678"/>
              <a:ext cx="3" cy="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" name="Freeform 101"/>
            <p:cNvSpPr>
              <a:spLocks/>
            </p:cNvSpPr>
            <p:nvPr/>
          </p:nvSpPr>
          <p:spPr bwMode="auto">
            <a:xfrm>
              <a:off x="2028" y="3686"/>
              <a:ext cx="3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" name="Freeform 102"/>
            <p:cNvSpPr>
              <a:spLocks/>
            </p:cNvSpPr>
            <p:nvPr/>
          </p:nvSpPr>
          <p:spPr bwMode="auto">
            <a:xfrm>
              <a:off x="2032" y="3686"/>
              <a:ext cx="6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6" h="22">
                  <a:moveTo>
                    <a:pt x="4" y="22"/>
                  </a:moveTo>
                  <a:lnTo>
                    <a:pt x="2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" name="Freeform 103"/>
            <p:cNvSpPr>
              <a:spLocks/>
            </p:cNvSpPr>
            <p:nvPr/>
          </p:nvSpPr>
          <p:spPr bwMode="auto">
            <a:xfrm>
              <a:off x="1968" y="3728"/>
              <a:ext cx="2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" name="Freeform 104"/>
            <p:cNvSpPr>
              <a:spLocks/>
            </p:cNvSpPr>
            <p:nvPr/>
          </p:nvSpPr>
          <p:spPr bwMode="auto">
            <a:xfrm>
              <a:off x="1973" y="3722"/>
              <a:ext cx="3" cy="2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" name="Freeform 105"/>
            <p:cNvSpPr>
              <a:spLocks/>
            </p:cNvSpPr>
            <p:nvPr/>
          </p:nvSpPr>
          <p:spPr bwMode="auto">
            <a:xfrm>
              <a:off x="1976" y="3728"/>
              <a:ext cx="5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" name="Freeform 106"/>
            <p:cNvSpPr>
              <a:spLocks/>
            </p:cNvSpPr>
            <p:nvPr/>
          </p:nvSpPr>
          <p:spPr bwMode="auto">
            <a:xfrm>
              <a:off x="1969" y="3729"/>
              <a:ext cx="6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6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" name="Freeform 107"/>
            <p:cNvSpPr>
              <a:spLocks/>
            </p:cNvSpPr>
            <p:nvPr/>
          </p:nvSpPr>
          <p:spPr bwMode="auto">
            <a:xfrm>
              <a:off x="2024" y="3728"/>
              <a:ext cx="2" cy="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" name="Freeform 108"/>
            <p:cNvSpPr>
              <a:spLocks/>
            </p:cNvSpPr>
            <p:nvPr/>
          </p:nvSpPr>
          <p:spPr bwMode="auto">
            <a:xfrm>
              <a:off x="2018" y="3722"/>
              <a:ext cx="6" cy="2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" name="Freeform 109"/>
            <p:cNvSpPr>
              <a:spLocks/>
            </p:cNvSpPr>
            <p:nvPr/>
          </p:nvSpPr>
          <p:spPr bwMode="auto">
            <a:xfrm>
              <a:off x="2014" y="3728"/>
              <a:ext cx="2" cy="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" name="Freeform 110"/>
            <p:cNvSpPr>
              <a:spLocks/>
            </p:cNvSpPr>
            <p:nvPr/>
          </p:nvSpPr>
          <p:spPr bwMode="auto">
            <a:xfrm>
              <a:off x="2016" y="3729"/>
              <a:ext cx="8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8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" name="Freeform 111"/>
            <p:cNvSpPr>
              <a:spLocks/>
            </p:cNvSpPr>
            <p:nvPr/>
          </p:nvSpPr>
          <p:spPr bwMode="auto">
            <a:xfrm>
              <a:off x="2120" y="3645"/>
              <a:ext cx="112" cy="111"/>
            </a:xfrm>
            <a:custGeom>
              <a:avLst/>
              <a:gdLst/>
              <a:ahLst/>
              <a:cxnLst>
                <a:cxn ang="0">
                  <a:pos x="42" y="40"/>
                </a:cxn>
                <a:cxn ang="0">
                  <a:pos x="36" y="40"/>
                </a:cxn>
                <a:cxn ang="0">
                  <a:pos x="28" y="30"/>
                </a:cxn>
                <a:cxn ang="0">
                  <a:pos x="24" y="26"/>
                </a:cxn>
                <a:cxn ang="0">
                  <a:pos x="14" y="26"/>
                </a:cxn>
                <a:cxn ang="0">
                  <a:pos x="8" y="34"/>
                </a:cxn>
                <a:cxn ang="0">
                  <a:pos x="0" y="42"/>
                </a:cxn>
                <a:cxn ang="0">
                  <a:pos x="4" y="62"/>
                </a:cxn>
                <a:cxn ang="0">
                  <a:pos x="6" y="68"/>
                </a:cxn>
                <a:cxn ang="0">
                  <a:pos x="16" y="68"/>
                </a:cxn>
                <a:cxn ang="0">
                  <a:pos x="28" y="64"/>
                </a:cxn>
                <a:cxn ang="0">
                  <a:pos x="32" y="66"/>
                </a:cxn>
                <a:cxn ang="0">
                  <a:pos x="32" y="68"/>
                </a:cxn>
                <a:cxn ang="0">
                  <a:pos x="32" y="70"/>
                </a:cxn>
                <a:cxn ang="0">
                  <a:pos x="32" y="72"/>
                </a:cxn>
                <a:cxn ang="0">
                  <a:pos x="18" y="76"/>
                </a:cxn>
                <a:cxn ang="0">
                  <a:pos x="12" y="84"/>
                </a:cxn>
                <a:cxn ang="0">
                  <a:pos x="12" y="88"/>
                </a:cxn>
                <a:cxn ang="0">
                  <a:pos x="22" y="108"/>
                </a:cxn>
                <a:cxn ang="0">
                  <a:pos x="32" y="108"/>
                </a:cxn>
                <a:cxn ang="0">
                  <a:pos x="42" y="110"/>
                </a:cxn>
                <a:cxn ang="0">
                  <a:pos x="50" y="106"/>
                </a:cxn>
                <a:cxn ang="0">
                  <a:pos x="52" y="102"/>
                </a:cxn>
                <a:cxn ang="0">
                  <a:pos x="52" y="86"/>
                </a:cxn>
                <a:cxn ang="0">
                  <a:pos x="56" y="84"/>
                </a:cxn>
                <a:cxn ang="0">
                  <a:pos x="56" y="84"/>
                </a:cxn>
                <a:cxn ang="0">
                  <a:pos x="60" y="86"/>
                </a:cxn>
                <a:cxn ang="0">
                  <a:pos x="60" y="102"/>
                </a:cxn>
                <a:cxn ang="0">
                  <a:pos x="62" y="106"/>
                </a:cxn>
                <a:cxn ang="0">
                  <a:pos x="70" y="110"/>
                </a:cxn>
                <a:cxn ang="0">
                  <a:pos x="80" y="108"/>
                </a:cxn>
                <a:cxn ang="0">
                  <a:pos x="90" y="108"/>
                </a:cxn>
                <a:cxn ang="0">
                  <a:pos x="100" y="88"/>
                </a:cxn>
                <a:cxn ang="0">
                  <a:pos x="100" y="84"/>
                </a:cxn>
                <a:cxn ang="0">
                  <a:pos x="94" y="76"/>
                </a:cxn>
                <a:cxn ang="0">
                  <a:pos x="80" y="72"/>
                </a:cxn>
                <a:cxn ang="0">
                  <a:pos x="78" y="70"/>
                </a:cxn>
                <a:cxn ang="0">
                  <a:pos x="80" y="68"/>
                </a:cxn>
                <a:cxn ang="0">
                  <a:pos x="80" y="66"/>
                </a:cxn>
                <a:cxn ang="0">
                  <a:pos x="82" y="64"/>
                </a:cxn>
                <a:cxn ang="0">
                  <a:pos x="96" y="68"/>
                </a:cxn>
                <a:cxn ang="0">
                  <a:pos x="106" y="68"/>
                </a:cxn>
                <a:cxn ang="0">
                  <a:pos x="108" y="62"/>
                </a:cxn>
                <a:cxn ang="0">
                  <a:pos x="112" y="42"/>
                </a:cxn>
                <a:cxn ang="0">
                  <a:pos x="104" y="34"/>
                </a:cxn>
                <a:cxn ang="0">
                  <a:pos x="96" y="26"/>
                </a:cxn>
                <a:cxn ang="0">
                  <a:pos x="88" y="26"/>
                </a:cxn>
                <a:cxn ang="0">
                  <a:pos x="84" y="30"/>
                </a:cxn>
                <a:cxn ang="0">
                  <a:pos x="74" y="40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68" y="36"/>
                </a:cxn>
                <a:cxn ang="0">
                  <a:pos x="76" y="24"/>
                </a:cxn>
                <a:cxn ang="0">
                  <a:pos x="78" y="18"/>
                </a:cxn>
                <a:cxn ang="0">
                  <a:pos x="74" y="10"/>
                </a:cxn>
                <a:cxn ang="0">
                  <a:pos x="64" y="6"/>
                </a:cxn>
                <a:cxn ang="0">
                  <a:pos x="56" y="0"/>
                </a:cxn>
                <a:cxn ang="0">
                  <a:pos x="38" y="10"/>
                </a:cxn>
                <a:cxn ang="0">
                  <a:pos x="34" y="14"/>
                </a:cxn>
                <a:cxn ang="0">
                  <a:pos x="36" y="24"/>
                </a:cxn>
                <a:cxn ang="0">
                  <a:pos x="44" y="36"/>
                </a:cxn>
                <a:cxn ang="0">
                  <a:pos x="44" y="38"/>
                </a:cxn>
                <a:cxn ang="0">
                  <a:pos x="42" y="40"/>
                </a:cxn>
              </a:cxnLst>
              <a:rect l="0" t="0" r="r" b="b"/>
              <a:pathLst>
                <a:path w="112" h="110">
                  <a:moveTo>
                    <a:pt x="42" y="40"/>
                  </a:moveTo>
                  <a:lnTo>
                    <a:pt x="42" y="40"/>
                  </a:lnTo>
                  <a:lnTo>
                    <a:pt x="40" y="42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4" y="26"/>
                  </a:lnTo>
                  <a:lnTo>
                    <a:pt x="20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8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6" y="68"/>
                  </a:lnTo>
                  <a:lnTo>
                    <a:pt x="10" y="68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2" y="66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2" y="70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8" y="9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32" y="108"/>
                  </a:lnTo>
                  <a:lnTo>
                    <a:pt x="42" y="110"/>
                  </a:lnTo>
                  <a:lnTo>
                    <a:pt x="42" y="110"/>
                  </a:lnTo>
                  <a:lnTo>
                    <a:pt x="48" y="110"/>
                  </a:lnTo>
                  <a:lnTo>
                    <a:pt x="50" y="106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54" y="84"/>
                  </a:lnTo>
                  <a:lnTo>
                    <a:pt x="56" y="84"/>
                  </a:lnTo>
                  <a:lnTo>
                    <a:pt x="56" y="84"/>
                  </a:lnTo>
                  <a:lnTo>
                    <a:pt x="56" y="84"/>
                  </a:lnTo>
                  <a:lnTo>
                    <a:pt x="58" y="84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2" y="106"/>
                  </a:lnTo>
                  <a:lnTo>
                    <a:pt x="64" y="110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80" y="108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94" y="98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100" y="84"/>
                  </a:lnTo>
                  <a:lnTo>
                    <a:pt x="98" y="80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78" y="70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6"/>
                  </a:lnTo>
                  <a:lnTo>
                    <a:pt x="82" y="64"/>
                  </a:lnTo>
                  <a:lnTo>
                    <a:pt x="82" y="64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02" y="68"/>
                  </a:lnTo>
                  <a:lnTo>
                    <a:pt x="106" y="68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10" y="52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104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2" y="24"/>
                  </a:lnTo>
                  <a:lnTo>
                    <a:pt x="88" y="26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2" y="42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8" y="38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8" y="18"/>
                  </a:lnTo>
                  <a:lnTo>
                    <a:pt x="78" y="14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64" y="6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8" y="6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" name="Freeform 112"/>
            <p:cNvSpPr>
              <a:spLocks/>
            </p:cNvSpPr>
            <p:nvPr/>
          </p:nvSpPr>
          <p:spPr bwMode="auto">
            <a:xfrm>
              <a:off x="2168" y="3698"/>
              <a:ext cx="16" cy="14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16" y="6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6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6" y="8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5" name="Freeform 113"/>
            <p:cNvSpPr>
              <a:spLocks/>
            </p:cNvSpPr>
            <p:nvPr/>
          </p:nvSpPr>
          <p:spPr bwMode="auto">
            <a:xfrm>
              <a:off x="2181" y="3661"/>
              <a:ext cx="3" cy="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6" name="Freeform 114"/>
            <p:cNvSpPr>
              <a:spLocks/>
            </p:cNvSpPr>
            <p:nvPr/>
          </p:nvSpPr>
          <p:spPr bwMode="auto">
            <a:xfrm>
              <a:off x="2174" y="3654"/>
              <a:ext cx="3" cy="3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7" name="Freeform 115"/>
            <p:cNvSpPr>
              <a:spLocks/>
            </p:cNvSpPr>
            <p:nvPr/>
          </p:nvSpPr>
          <p:spPr bwMode="auto">
            <a:xfrm>
              <a:off x="2170" y="3661"/>
              <a:ext cx="2" cy="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" name="Freeform 116"/>
            <p:cNvSpPr>
              <a:spLocks/>
            </p:cNvSpPr>
            <p:nvPr/>
          </p:nvSpPr>
          <p:spPr bwMode="auto">
            <a:xfrm>
              <a:off x="2171" y="3663"/>
              <a:ext cx="9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8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9" name="Freeform 117"/>
            <p:cNvSpPr>
              <a:spLocks/>
            </p:cNvSpPr>
            <p:nvPr/>
          </p:nvSpPr>
          <p:spPr bwMode="auto">
            <a:xfrm>
              <a:off x="2218" y="3686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" name="Freeform 118"/>
            <p:cNvSpPr>
              <a:spLocks/>
            </p:cNvSpPr>
            <p:nvPr/>
          </p:nvSpPr>
          <p:spPr bwMode="auto">
            <a:xfrm>
              <a:off x="2212" y="3678"/>
              <a:ext cx="5" cy="3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" name="Freeform 119"/>
            <p:cNvSpPr>
              <a:spLocks/>
            </p:cNvSpPr>
            <p:nvPr/>
          </p:nvSpPr>
          <p:spPr bwMode="auto">
            <a:xfrm>
              <a:off x="2209" y="3686"/>
              <a:ext cx="3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" name="Freeform 120"/>
            <p:cNvSpPr>
              <a:spLocks/>
            </p:cNvSpPr>
            <p:nvPr/>
          </p:nvSpPr>
          <p:spPr bwMode="auto">
            <a:xfrm>
              <a:off x="2210" y="3686"/>
              <a:ext cx="8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8" y="20"/>
                </a:cxn>
                <a:cxn ang="0">
                  <a:pos x="6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8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" name="Freeform 121"/>
            <p:cNvSpPr>
              <a:spLocks/>
            </p:cNvSpPr>
            <p:nvPr/>
          </p:nvSpPr>
          <p:spPr bwMode="auto">
            <a:xfrm>
              <a:off x="2132" y="3686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" name="Freeform 122"/>
            <p:cNvSpPr>
              <a:spLocks/>
            </p:cNvSpPr>
            <p:nvPr/>
          </p:nvSpPr>
          <p:spPr bwMode="auto">
            <a:xfrm>
              <a:off x="2136" y="3678"/>
              <a:ext cx="6" cy="3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" name="Freeform 123"/>
            <p:cNvSpPr>
              <a:spLocks/>
            </p:cNvSpPr>
            <p:nvPr/>
          </p:nvSpPr>
          <p:spPr bwMode="auto">
            <a:xfrm>
              <a:off x="2142" y="3686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6" name="Freeform 124"/>
            <p:cNvSpPr>
              <a:spLocks/>
            </p:cNvSpPr>
            <p:nvPr/>
          </p:nvSpPr>
          <p:spPr bwMode="auto">
            <a:xfrm>
              <a:off x="2134" y="3686"/>
              <a:ext cx="8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8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7" name="Freeform 125"/>
            <p:cNvSpPr>
              <a:spLocks/>
            </p:cNvSpPr>
            <p:nvPr/>
          </p:nvSpPr>
          <p:spPr bwMode="auto">
            <a:xfrm>
              <a:off x="2202" y="3728"/>
              <a:ext cx="3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8" name="Freeform 126"/>
            <p:cNvSpPr>
              <a:spLocks/>
            </p:cNvSpPr>
            <p:nvPr/>
          </p:nvSpPr>
          <p:spPr bwMode="auto">
            <a:xfrm>
              <a:off x="2198" y="3722"/>
              <a:ext cx="3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9" name="Freeform 127"/>
            <p:cNvSpPr>
              <a:spLocks/>
            </p:cNvSpPr>
            <p:nvPr/>
          </p:nvSpPr>
          <p:spPr bwMode="auto">
            <a:xfrm>
              <a:off x="2195" y="3728"/>
              <a:ext cx="3" cy="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" name="Freeform 128"/>
            <p:cNvSpPr>
              <a:spLocks/>
            </p:cNvSpPr>
            <p:nvPr/>
          </p:nvSpPr>
          <p:spPr bwMode="auto">
            <a:xfrm>
              <a:off x="2196" y="3729"/>
              <a:ext cx="6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6" h="22">
                  <a:moveTo>
                    <a:pt x="4" y="22"/>
                  </a:moveTo>
                  <a:lnTo>
                    <a:pt x="2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1" name="Freeform 129"/>
            <p:cNvSpPr>
              <a:spLocks/>
            </p:cNvSpPr>
            <p:nvPr/>
          </p:nvSpPr>
          <p:spPr bwMode="auto">
            <a:xfrm>
              <a:off x="2146" y="3728"/>
              <a:ext cx="3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" name="Freeform 130"/>
            <p:cNvSpPr>
              <a:spLocks/>
            </p:cNvSpPr>
            <p:nvPr/>
          </p:nvSpPr>
          <p:spPr bwMode="auto">
            <a:xfrm>
              <a:off x="2153" y="3722"/>
              <a:ext cx="3" cy="2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3" name="Freeform 131"/>
            <p:cNvSpPr>
              <a:spLocks/>
            </p:cNvSpPr>
            <p:nvPr/>
          </p:nvSpPr>
          <p:spPr bwMode="auto">
            <a:xfrm>
              <a:off x="2156" y="3728"/>
              <a:ext cx="2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4" name="Freeform 132"/>
            <p:cNvSpPr>
              <a:spLocks/>
            </p:cNvSpPr>
            <p:nvPr/>
          </p:nvSpPr>
          <p:spPr bwMode="auto">
            <a:xfrm>
              <a:off x="2148" y="3729"/>
              <a:ext cx="8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8" h="22">
                  <a:moveTo>
                    <a:pt x="4" y="22"/>
                  </a:moveTo>
                  <a:lnTo>
                    <a:pt x="4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5" name="Freeform 133"/>
            <p:cNvSpPr>
              <a:spLocks/>
            </p:cNvSpPr>
            <p:nvPr/>
          </p:nvSpPr>
          <p:spPr bwMode="auto">
            <a:xfrm>
              <a:off x="2038" y="3976"/>
              <a:ext cx="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" name="Freeform 134"/>
            <p:cNvSpPr>
              <a:spLocks/>
            </p:cNvSpPr>
            <p:nvPr/>
          </p:nvSpPr>
          <p:spPr bwMode="auto">
            <a:xfrm>
              <a:off x="2052" y="3938"/>
              <a:ext cx="8" cy="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7" name="Freeform 135"/>
            <p:cNvSpPr>
              <a:spLocks/>
            </p:cNvSpPr>
            <p:nvPr/>
          </p:nvSpPr>
          <p:spPr bwMode="auto">
            <a:xfrm>
              <a:off x="2039" y="3954"/>
              <a:ext cx="5" cy="1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0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8" name="Freeform 136"/>
            <p:cNvSpPr>
              <a:spLocks/>
            </p:cNvSpPr>
            <p:nvPr/>
          </p:nvSpPr>
          <p:spPr bwMode="auto">
            <a:xfrm>
              <a:off x="2039" y="4000"/>
              <a:ext cx="5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10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9" name="Freeform 137"/>
            <p:cNvSpPr>
              <a:spLocks/>
            </p:cNvSpPr>
            <p:nvPr/>
          </p:nvSpPr>
          <p:spPr bwMode="auto">
            <a:xfrm>
              <a:off x="2050" y="4022"/>
              <a:ext cx="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0" y="0"/>
                  </a:lnTo>
                  <a:lnTo>
                    <a:pt x="4" y="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" name="Freeform 138"/>
            <p:cNvSpPr>
              <a:spLocks/>
            </p:cNvSpPr>
            <p:nvPr/>
          </p:nvSpPr>
          <p:spPr bwMode="auto">
            <a:xfrm>
              <a:off x="2136" y="3976"/>
              <a:ext cx="3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1" name="Freeform 139"/>
            <p:cNvSpPr>
              <a:spLocks/>
            </p:cNvSpPr>
            <p:nvPr/>
          </p:nvSpPr>
          <p:spPr bwMode="auto">
            <a:xfrm>
              <a:off x="2114" y="3938"/>
              <a:ext cx="8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" name="Freeform 140"/>
            <p:cNvSpPr>
              <a:spLocks/>
            </p:cNvSpPr>
            <p:nvPr/>
          </p:nvSpPr>
          <p:spPr bwMode="auto">
            <a:xfrm>
              <a:off x="2129" y="3954"/>
              <a:ext cx="5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10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" name="Freeform 141"/>
            <p:cNvSpPr>
              <a:spLocks/>
            </p:cNvSpPr>
            <p:nvPr/>
          </p:nvSpPr>
          <p:spPr bwMode="auto">
            <a:xfrm>
              <a:off x="2128" y="4000"/>
              <a:ext cx="5" cy="1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0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" name="Freeform 142"/>
            <p:cNvSpPr>
              <a:spLocks/>
            </p:cNvSpPr>
            <p:nvPr/>
          </p:nvSpPr>
          <p:spPr bwMode="auto">
            <a:xfrm>
              <a:off x="2118" y="4022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8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0" y="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" name="Freeform 143"/>
            <p:cNvSpPr>
              <a:spLocks/>
            </p:cNvSpPr>
            <p:nvPr/>
          </p:nvSpPr>
          <p:spPr bwMode="auto">
            <a:xfrm>
              <a:off x="2059" y="3930"/>
              <a:ext cx="53" cy="9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8" y="6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4" y="6"/>
                </a:cxn>
                <a:cxn ang="0">
                  <a:pos x="20" y="4"/>
                </a:cxn>
                <a:cxn ang="0">
                  <a:pos x="12" y="0"/>
                </a:cxn>
                <a:cxn ang="0">
                  <a:pos x="0" y="2"/>
                </a:cxn>
              </a:cxnLst>
              <a:rect l="0" t="0" r="r" b="b"/>
              <a:pathLst>
                <a:path w="54" h="8">
                  <a:moveTo>
                    <a:pt x="54" y="2"/>
                  </a:moveTo>
                  <a:lnTo>
                    <a:pt x="54" y="2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2" y="0"/>
                  </a:lnTo>
                  <a:lnTo>
                    <a:pt x="0" y="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" name="Freeform 144"/>
            <p:cNvSpPr>
              <a:spLocks/>
            </p:cNvSpPr>
            <p:nvPr/>
          </p:nvSpPr>
          <p:spPr bwMode="auto">
            <a:xfrm>
              <a:off x="2337" y="3640"/>
              <a:ext cx="146" cy="14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2" y="0"/>
                </a:cxn>
                <a:cxn ang="0">
                  <a:pos x="0" y="8"/>
                </a:cxn>
                <a:cxn ang="0">
                  <a:pos x="12" y="10"/>
                </a:cxn>
                <a:cxn ang="0">
                  <a:pos x="14" y="48"/>
                </a:cxn>
                <a:cxn ang="0">
                  <a:pos x="12" y="94"/>
                </a:cxn>
                <a:cxn ang="0">
                  <a:pos x="14" y="104"/>
                </a:cxn>
                <a:cxn ang="0">
                  <a:pos x="20" y="120"/>
                </a:cxn>
                <a:cxn ang="0">
                  <a:pos x="34" y="132"/>
                </a:cxn>
                <a:cxn ang="0">
                  <a:pos x="56" y="140"/>
                </a:cxn>
                <a:cxn ang="0">
                  <a:pos x="70" y="140"/>
                </a:cxn>
                <a:cxn ang="0">
                  <a:pos x="94" y="138"/>
                </a:cxn>
                <a:cxn ang="0">
                  <a:pos x="114" y="128"/>
                </a:cxn>
                <a:cxn ang="0">
                  <a:pos x="128" y="110"/>
                </a:cxn>
                <a:cxn ang="0">
                  <a:pos x="132" y="84"/>
                </a:cxn>
                <a:cxn ang="0">
                  <a:pos x="132" y="50"/>
                </a:cxn>
                <a:cxn ang="0">
                  <a:pos x="134" y="10"/>
                </a:cxn>
                <a:cxn ang="0">
                  <a:pos x="146" y="0"/>
                </a:cxn>
                <a:cxn ang="0">
                  <a:pos x="120" y="0"/>
                </a:cxn>
                <a:cxn ang="0">
                  <a:pos x="96" y="0"/>
                </a:cxn>
                <a:cxn ang="0">
                  <a:pos x="108" y="10"/>
                </a:cxn>
                <a:cxn ang="0">
                  <a:pos x="110" y="46"/>
                </a:cxn>
                <a:cxn ang="0">
                  <a:pos x="112" y="86"/>
                </a:cxn>
                <a:cxn ang="0">
                  <a:pos x="108" y="104"/>
                </a:cxn>
                <a:cxn ang="0">
                  <a:pos x="100" y="114"/>
                </a:cxn>
                <a:cxn ang="0">
                  <a:pos x="88" y="120"/>
                </a:cxn>
                <a:cxn ang="0">
                  <a:pos x="78" y="120"/>
                </a:cxn>
                <a:cxn ang="0">
                  <a:pos x="62" y="118"/>
                </a:cxn>
                <a:cxn ang="0">
                  <a:pos x="54" y="108"/>
                </a:cxn>
                <a:cxn ang="0">
                  <a:pos x="50" y="94"/>
                </a:cxn>
                <a:cxn ang="0">
                  <a:pos x="48" y="78"/>
                </a:cxn>
                <a:cxn ang="0">
                  <a:pos x="50" y="10"/>
                </a:cxn>
                <a:cxn ang="0">
                  <a:pos x="64" y="0"/>
                </a:cxn>
              </a:cxnLst>
              <a:rect l="0" t="0" r="r" b="b"/>
              <a:pathLst>
                <a:path w="146" h="140">
                  <a:moveTo>
                    <a:pt x="64" y="0"/>
                  </a:moveTo>
                  <a:lnTo>
                    <a:pt x="6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2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4" y="104"/>
                  </a:lnTo>
                  <a:lnTo>
                    <a:pt x="16" y="112"/>
                  </a:lnTo>
                  <a:lnTo>
                    <a:pt x="20" y="120"/>
                  </a:lnTo>
                  <a:lnTo>
                    <a:pt x="26" y="126"/>
                  </a:lnTo>
                  <a:lnTo>
                    <a:pt x="34" y="132"/>
                  </a:lnTo>
                  <a:lnTo>
                    <a:pt x="44" y="136"/>
                  </a:lnTo>
                  <a:lnTo>
                    <a:pt x="56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82" y="140"/>
                  </a:lnTo>
                  <a:lnTo>
                    <a:pt x="94" y="138"/>
                  </a:lnTo>
                  <a:lnTo>
                    <a:pt x="104" y="134"/>
                  </a:lnTo>
                  <a:lnTo>
                    <a:pt x="114" y="128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0" y="98"/>
                  </a:lnTo>
                  <a:lnTo>
                    <a:pt x="132" y="84"/>
                  </a:lnTo>
                  <a:lnTo>
                    <a:pt x="132" y="84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34" y="10"/>
                  </a:lnTo>
                  <a:lnTo>
                    <a:pt x="146" y="8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96" y="0"/>
                  </a:lnTo>
                  <a:lnTo>
                    <a:pt x="96" y="8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0" y="4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0" y="98"/>
                  </a:lnTo>
                  <a:lnTo>
                    <a:pt x="108" y="104"/>
                  </a:lnTo>
                  <a:lnTo>
                    <a:pt x="104" y="110"/>
                  </a:lnTo>
                  <a:lnTo>
                    <a:pt x="100" y="114"/>
                  </a:lnTo>
                  <a:lnTo>
                    <a:pt x="96" y="118"/>
                  </a:lnTo>
                  <a:lnTo>
                    <a:pt x="8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0" y="120"/>
                  </a:lnTo>
                  <a:lnTo>
                    <a:pt x="62" y="118"/>
                  </a:lnTo>
                  <a:lnTo>
                    <a:pt x="58" y="114"/>
                  </a:lnTo>
                  <a:lnTo>
                    <a:pt x="54" y="108"/>
                  </a:lnTo>
                  <a:lnTo>
                    <a:pt x="52" y="102"/>
                  </a:lnTo>
                  <a:lnTo>
                    <a:pt x="50" y="94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50" y="36"/>
                  </a:lnTo>
                  <a:lnTo>
                    <a:pt x="50" y="10"/>
                  </a:lnTo>
                  <a:lnTo>
                    <a:pt x="64" y="8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7" name="Freeform 145"/>
            <p:cNvSpPr>
              <a:spLocks/>
            </p:cNvSpPr>
            <p:nvPr/>
          </p:nvSpPr>
          <p:spPr bwMode="auto">
            <a:xfrm>
              <a:off x="2490" y="3668"/>
              <a:ext cx="129" cy="110"/>
            </a:xfrm>
            <a:custGeom>
              <a:avLst/>
              <a:gdLst/>
              <a:ahLst/>
              <a:cxnLst>
                <a:cxn ang="0">
                  <a:pos x="2" y="110"/>
                </a:cxn>
                <a:cxn ang="0">
                  <a:pos x="32" y="108"/>
                </a:cxn>
                <a:cxn ang="0">
                  <a:pos x="60" y="100"/>
                </a:cxn>
                <a:cxn ang="0">
                  <a:pos x="48" y="98"/>
                </a:cxn>
                <a:cxn ang="0">
                  <a:pos x="48" y="56"/>
                </a:cxn>
                <a:cxn ang="0">
                  <a:pos x="48" y="42"/>
                </a:cxn>
                <a:cxn ang="0">
                  <a:pos x="54" y="28"/>
                </a:cxn>
                <a:cxn ang="0">
                  <a:pos x="62" y="22"/>
                </a:cxn>
                <a:cxn ang="0">
                  <a:pos x="68" y="22"/>
                </a:cxn>
                <a:cxn ang="0">
                  <a:pos x="76" y="24"/>
                </a:cxn>
                <a:cxn ang="0">
                  <a:pos x="84" y="38"/>
                </a:cxn>
                <a:cxn ang="0">
                  <a:pos x="84" y="70"/>
                </a:cxn>
                <a:cxn ang="0">
                  <a:pos x="82" y="110"/>
                </a:cxn>
                <a:cxn ang="0">
                  <a:pos x="100" y="108"/>
                </a:cxn>
                <a:cxn ang="0">
                  <a:pos x="128" y="110"/>
                </a:cxn>
                <a:cxn ang="0">
                  <a:pos x="116" y="98"/>
                </a:cxn>
                <a:cxn ang="0">
                  <a:pos x="116" y="58"/>
                </a:cxn>
                <a:cxn ang="0">
                  <a:pos x="116" y="38"/>
                </a:cxn>
                <a:cxn ang="0">
                  <a:pos x="116" y="28"/>
                </a:cxn>
                <a:cxn ang="0">
                  <a:pos x="110" y="14"/>
                </a:cxn>
                <a:cxn ang="0">
                  <a:pos x="102" y="4"/>
                </a:cxn>
                <a:cxn ang="0">
                  <a:pos x="84" y="0"/>
                </a:cxn>
                <a:cxn ang="0">
                  <a:pos x="72" y="0"/>
                </a:cxn>
                <a:cxn ang="0">
                  <a:pos x="54" y="10"/>
                </a:cxn>
                <a:cxn ang="0">
                  <a:pos x="48" y="16"/>
                </a:cxn>
                <a:cxn ang="0">
                  <a:pos x="48" y="0"/>
                </a:cxn>
                <a:cxn ang="0">
                  <a:pos x="34" y="0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4" y="16"/>
                </a:cxn>
                <a:cxn ang="0">
                  <a:pos x="16" y="58"/>
                </a:cxn>
                <a:cxn ang="0">
                  <a:pos x="2" y="100"/>
                </a:cxn>
                <a:cxn ang="0">
                  <a:pos x="2" y="110"/>
                </a:cxn>
              </a:cxnLst>
              <a:rect l="0" t="0" r="r" b="b"/>
              <a:pathLst>
                <a:path w="128" h="110">
                  <a:moveTo>
                    <a:pt x="2" y="110"/>
                  </a:moveTo>
                  <a:lnTo>
                    <a:pt x="2" y="110"/>
                  </a:lnTo>
                  <a:lnTo>
                    <a:pt x="32" y="108"/>
                  </a:lnTo>
                  <a:lnTo>
                    <a:pt x="32" y="108"/>
                  </a:lnTo>
                  <a:lnTo>
                    <a:pt x="60" y="110"/>
                  </a:lnTo>
                  <a:lnTo>
                    <a:pt x="60" y="10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8" y="58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42"/>
                  </a:lnTo>
                  <a:lnTo>
                    <a:pt x="52" y="32"/>
                  </a:lnTo>
                  <a:lnTo>
                    <a:pt x="54" y="28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72" y="22"/>
                  </a:lnTo>
                  <a:lnTo>
                    <a:pt x="76" y="24"/>
                  </a:lnTo>
                  <a:lnTo>
                    <a:pt x="82" y="30"/>
                  </a:lnTo>
                  <a:lnTo>
                    <a:pt x="84" y="38"/>
                  </a:lnTo>
                  <a:lnTo>
                    <a:pt x="84" y="48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28" y="110"/>
                  </a:lnTo>
                  <a:lnTo>
                    <a:pt x="128" y="100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6" y="28"/>
                  </a:lnTo>
                  <a:lnTo>
                    <a:pt x="114" y="20"/>
                  </a:lnTo>
                  <a:lnTo>
                    <a:pt x="110" y="14"/>
                  </a:lnTo>
                  <a:lnTo>
                    <a:pt x="106" y="8"/>
                  </a:lnTo>
                  <a:lnTo>
                    <a:pt x="102" y="4"/>
                  </a:lnTo>
                  <a:lnTo>
                    <a:pt x="96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64" y="4"/>
                  </a:lnTo>
                  <a:lnTo>
                    <a:pt x="54" y="1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16" y="4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4" y="98"/>
                  </a:lnTo>
                  <a:lnTo>
                    <a:pt x="2" y="100"/>
                  </a:lnTo>
                  <a:lnTo>
                    <a:pt x="2" y="110"/>
                  </a:lnTo>
                  <a:lnTo>
                    <a:pt x="2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" name="Freeform 146"/>
            <p:cNvSpPr>
              <a:spLocks noEditPoints="1"/>
            </p:cNvSpPr>
            <p:nvPr/>
          </p:nvSpPr>
          <p:spPr bwMode="auto">
            <a:xfrm>
              <a:off x="2628" y="3620"/>
              <a:ext cx="61" cy="158"/>
            </a:xfrm>
            <a:custGeom>
              <a:avLst/>
              <a:gdLst/>
              <a:ahLst/>
              <a:cxnLst>
                <a:cxn ang="0">
                  <a:pos x="2" y="158"/>
                </a:cxn>
                <a:cxn ang="0">
                  <a:pos x="2" y="158"/>
                </a:cxn>
                <a:cxn ang="0">
                  <a:pos x="32" y="156"/>
                </a:cxn>
                <a:cxn ang="0">
                  <a:pos x="32" y="156"/>
                </a:cxn>
                <a:cxn ang="0">
                  <a:pos x="60" y="158"/>
                </a:cxn>
                <a:cxn ang="0">
                  <a:pos x="60" y="148"/>
                </a:cxn>
                <a:cxn ang="0">
                  <a:pos x="48" y="146"/>
                </a:cxn>
                <a:cxn ang="0">
                  <a:pos x="48" y="146"/>
                </a:cxn>
                <a:cxn ang="0">
                  <a:pos x="48" y="106"/>
                </a:cxn>
                <a:cxn ang="0">
                  <a:pos x="48" y="88"/>
                </a:cxn>
                <a:cxn ang="0">
                  <a:pos x="48" y="88"/>
                </a:cxn>
                <a:cxn ang="0">
                  <a:pos x="48" y="48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18" y="52"/>
                </a:cxn>
                <a:cxn ang="0">
                  <a:pos x="0" y="54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16" y="106"/>
                </a:cxn>
                <a:cxn ang="0">
                  <a:pos x="16" y="106"/>
                </a:cxn>
                <a:cxn ang="0">
                  <a:pos x="14" y="146"/>
                </a:cxn>
                <a:cxn ang="0">
                  <a:pos x="2" y="148"/>
                </a:cxn>
                <a:cxn ang="0">
                  <a:pos x="2" y="158"/>
                </a:cxn>
                <a:cxn ang="0">
                  <a:pos x="2" y="158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6" y="26"/>
                </a:cxn>
                <a:cxn ang="0">
                  <a:pos x="20" y="32"/>
                </a:cxn>
                <a:cxn ang="0">
                  <a:pos x="24" y="36"/>
                </a:cxn>
                <a:cxn ang="0">
                  <a:pos x="32" y="36"/>
                </a:cxn>
                <a:cxn ang="0">
                  <a:pos x="32" y="36"/>
                </a:cxn>
                <a:cxn ang="0">
                  <a:pos x="38" y="36"/>
                </a:cxn>
                <a:cxn ang="0">
                  <a:pos x="44" y="32"/>
                </a:cxn>
                <a:cxn ang="0">
                  <a:pos x="48" y="26"/>
                </a:cxn>
                <a:cxn ang="0">
                  <a:pos x="50" y="18"/>
                </a:cxn>
                <a:cxn ang="0">
                  <a:pos x="50" y="18"/>
                </a:cxn>
                <a:cxn ang="0">
                  <a:pos x="48" y="12"/>
                </a:cxn>
                <a:cxn ang="0">
                  <a:pos x="44" y="6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6"/>
                </a:cxn>
                <a:cxn ang="0">
                  <a:pos x="16" y="12"/>
                </a:cxn>
                <a:cxn ang="0">
                  <a:pos x="14" y="18"/>
                </a:cxn>
                <a:cxn ang="0">
                  <a:pos x="14" y="18"/>
                </a:cxn>
              </a:cxnLst>
              <a:rect l="0" t="0" r="r" b="b"/>
              <a:pathLst>
                <a:path w="60" h="158">
                  <a:moveTo>
                    <a:pt x="2" y="158"/>
                  </a:moveTo>
                  <a:lnTo>
                    <a:pt x="2" y="158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60" y="158"/>
                  </a:lnTo>
                  <a:lnTo>
                    <a:pt x="60" y="148"/>
                  </a:lnTo>
                  <a:lnTo>
                    <a:pt x="48" y="146"/>
                  </a:lnTo>
                  <a:lnTo>
                    <a:pt x="48" y="146"/>
                  </a:lnTo>
                  <a:lnTo>
                    <a:pt x="48" y="106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18" y="52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4" y="146"/>
                  </a:lnTo>
                  <a:lnTo>
                    <a:pt x="2" y="148"/>
                  </a:lnTo>
                  <a:lnTo>
                    <a:pt x="2" y="158"/>
                  </a:lnTo>
                  <a:lnTo>
                    <a:pt x="2" y="158"/>
                  </a:lnTo>
                  <a:close/>
                  <a:moveTo>
                    <a:pt x="14" y="18"/>
                  </a:moveTo>
                  <a:lnTo>
                    <a:pt x="14" y="18"/>
                  </a:lnTo>
                  <a:lnTo>
                    <a:pt x="16" y="26"/>
                  </a:lnTo>
                  <a:lnTo>
                    <a:pt x="20" y="32"/>
                  </a:lnTo>
                  <a:lnTo>
                    <a:pt x="24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8" y="36"/>
                  </a:lnTo>
                  <a:lnTo>
                    <a:pt x="44" y="32"/>
                  </a:lnTo>
                  <a:lnTo>
                    <a:pt x="48" y="26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8" y="12"/>
                  </a:lnTo>
                  <a:lnTo>
                    <a:pt x="44" y="6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20" y="6"/>
                  </a:lnTo>
                  <a:lnTo>
                    <a:pt x="16" y="12"/>
                  </a:lnTo>
                  <a:lnTo>
                    <a:pt x="14" y="18"/>
                  </a:lnTo>
                  <a:lnTo>
                    <a:pt x="14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" name="Freeform 147"/>
            <p:cNvSpPr>
              <a:spLocks/>
            </p:cNvSpPr>
            <p:nvPr/>
          </p:nvSpPr>
          <p:spPr bwMode="auto">
            <a:xfrm>
              <a:off x="2691" y="3669"/>
              <a:ext cx="123" cy="11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26" y="54"/>
                </a:cxn>
                <a:cxn ang="0">
                  <a:pos x="46" y="110"/>
                </a:cxn>
                <a:cxn ang="0">
                  <a:pos x="46" y="110"/>
                </a:cxn>
                <a:cxn ang="0">
                  <a:pos x="62" y="108"/>
                </a:cxn>
                <a:cxn ang="0">
                  <a:pos x="62" y="108"/>
                </a:cxn>
                <a:cxn ang="0">
                  <a:pos x="78" y="110"/>
                </a:cxn>
                <a:cxn ang="0">
                  <a:pos x="78" y="110"/>
                </a:cxn>
                <a:cxn ang="0">
                  <a:pos x="100" y="44"/>
                </a:cxn>
                <a:cxn ang="0">
                  <a:pos x="114" y="10"/>
                </a:cxn>
                <a:cxn ang="0">
                  <a:pos x="122" y="8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80" y="0"/>
                </a:cxn>
                <a:cxn ang="0">
                  <a:pos x="80" y="8"/>
                </a:cxn>
                <a:cxn ang="0">
                  <a:pos x="90" y="10"/>
                </a:cxn>
                <a:cxn ang="0">
                  <a:pos x="90" y="10"/>
                </a:cxn>
                <a:cxn ang="0">
                  <a:pos x="80" y="48"/>
                </a:cxn>
                <a:cxn ang="0">
                  <a:pos x="68" y="88"/>
                </a:cxn>
                <a:cxn ang="0">
                  <a:pos x="68" y="88"/>
                </a:cxn>
                <a:cxn ang="0">
                  <a:pos x="68" y="88"/>
                </a:cxn>
                <a:cxn ang="0">
                  <a:pos x="56" y="46"/>
                </a:cxn>
                <a:cxn ang="0">
                  <a:pos x="44" y="10"/>
                </a:cxn>
                <a:cxn ang="0">
                  <a:pos x="56" y="8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122" h="110">
                  <a:moveTo>
                    <a:pt x="0" y="8"/>
                  </a:moveTo>
                  <a:lnTo>
                    <a:pt x="8" y="10"/>
                  </a:lnTo>
                  <a:lnTo>
                    <a:pt x="8" y="10"/>
                  </a:lnTo>
                  <a:lnTo>
                    <a:pt x="26" y="54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100" y="44"/>
                  </a:lnTo>
                  <a:lnTo>
                    <a:pt x="114" y="10"/>
                  </a:lnTo>
                  <a:lnTo>
                    <a:pt x="122" y="8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0" y="0"/>
                  </a:lnTo>
                  <a:lnTo>
                    <a:pt x="80" y="8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80" y="4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6" y="46"/>
                  </a:lnTo>
                  <a:lnTo>
                    <a:pt x="44" y="10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0" name="Freeform 148"/>
            <p:cNvSpPr>
              <a:spLocks noEditPoints="1"/>
            </p:cNvSpPr>
            <p:nvPr/>
          </p:nvSpPr>
          <p:spPr bwMode="auto">
            <a:xfrm>
              <a:off x="2814" y="3668"/>
              <a:ext cx="116" cy="113"/>
            </a:xfrm>
            <a:custGeom>
              <a:avLst/>
              <a:gdLst/>
              <a:ahLst/>
              <a:cxnLst>
                <a:cxn ang="0">
                  <a:pos x="80" y="36"/>
                </a:cxn>
                <a:cxn ang="0">
                  <a:pos x="38" y="38"/>
                </a:cxn>
                <a:cxn ang="0">
                  <a:pos x="40" y="28"/>
                </a:cxn>
                <a:cxn ang="0">
                  <a:pos x="54" y="16"/>
                </a:cxn>
                <a:cxn ang="0">
                  <a:pos x="62" y="14"/>
                </a:cxn>
                <a:cxn ang="0">
                  <a:pos x="76" y="20"/>
                </a:cxn>
                <a:cxn ang="0">
                  <a:pos x="80" y="30"/>
                </a:cxn>
                <a:cxn ang="0">
                  <a:pos x="80" y="36"/>
                </a:cxn>
                <a:cxn ang="0">
                  <a:pos x="104" y="74"/>
                </a:cxn>
                <a:cxn ang="0">
                  <a:pos x="88" y="86"/>
                </a:cxn>
                <a:cxn ang="0">
                  <a:pos x="70" y="90"/>
                </a:cxn>
                <a:cxn ang="0">
                  <a:pos x="62" y="90"/>
                </a:cxn>
                <a:cxn ang="0">
                  <a:pos x="50" y="84"/>
                </a:cxn>
                <a:cxn ang="0">
                  <a:pos x="40" y="74"/>
                </a:cxn>
                <a:cxn ang="0">
                  <a:pos x="36" y="52"/>
                </a:cxn>
                <a:cxn ang="0">
                  <a:pos x="70" y="50"/>
                </a:cxn>
                <a:cxn ang="0">
                  <a:pos x="112" y="52"/>
                </a:cxn>
                <a:cxn ang="0">
                  <a:pos x="114" y="46"/>
                </a:cxn>
                <a:cxn ang="0">
                  <a:pos x="112" y="36"/>
                </a:cxn>
                <a:cxn ang="0">
                  <a:pos x="106" y="18"/>
                </a:cxn>
                <a:cxn ang="0">
                  <a:pos x="94" y="6"/>
                </a:cxn>
                <a:cxn ang="0">
                  <a:pos x="76" y="0"/>
                </a:cxn>
                <a:cxn ang="0">
                  <a:pos x="64" y="0"/>
                </a:cxn>
                <a:cxn ang="0">
                  <a:pos x="40" y="4"/>
                </a:cxn>
                <a:cxn ang="0">
                  <a:pos x="20" y="16"/>
                </a:cxn>
                <a:cxn ang="0">
                  <a:pos x="6" y="34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12" y="92"/>
                </a:cxn>
                <a:cxn ang="0">
                  <a:pos x="28" y="106"/>
                </a:cxn>
                <a:cxn ang="0">
                  <a:pos x="48" y="112"/>
                </a:cxn>
                <a:cxn ang="0">
                  <a:pos x="58" y="112"/>
                </a:cxn>
                <a:cxn ang="0">
                  <a:pos x="90" y="106"/>
                </a:cxn>
                <a:cxn ang="0">
                  <a:pos x="116" y="84"/>
                </a:cxn>
                <a:cxn ang="0">
                  <a:pos x="104" y="74"/>
                </a:cxn>
              </a:cxnLst>
              <a:rect l="0" t="0" r="r" b="b"/>
              <a:pathLst>
                <a:path w="116" h="112">
                  <a:moveTo>
                    <a:pt x="80" y="36"/>
                  </a:moveTo>
                  <a:lnTo>
                    <a:pt x="80" y="36"/>
                  </a:lnTo>
                  <a:lnTo>
                    <a:pt x="5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0" y="28"/>
                  </a:lnTo>
                  <a:lnTo>
                    <a:pt x="46" y="20"/>
                  </a:lnTo>
                  <a:lnTo>
                    <a:pt x="54" y="16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72" y="16"/>
                  </a:lnTo>
                  <a:lnTo>
                    <a:pt x="76" y="20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80" y="36"/>
                  </a:lnTo>
                  <a:lnTo>
                    <a:pt x="80" y="36"/>
                  </a:lnTo>
                  <a:close/>
                  <a:moveTo>
                    <a:pt x="104" y="74"/>
                  </a:moveTo>
                  <a:lnTo>
                    <a:pt x="104" y="74"/>
                  </a:lnTo>
                  <a:lnTo>
                    <a:pt x="96" y="82"/>
                  </a:lnTo>
                  <a:lnTo>
                    <a:pt x="88" y="86"/>
                  </a:lnTo>
                  <a:lnTo>
                    <a:pt x="80" y="90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62" y="90"/>
                  </a:lnTo>
                  <a:lnTo>
                    <a:pt x="56" y="88"/>
                  </a:lnTo>
                  <a:lnTo>
                    <a:pt x="50" y="84"/>
                  </a:lnTo>
                  <a:lnTo>
                    <a:pt x="44" y="80"/>
                  </a:lnTo>
                  <a:lnTo>
                    <a:pt x="40" y="74"/>
                  </a:lnTo>
                  <a:lnTo>
                    <a:pt x="38" y="66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36"/>
                  </a:lnTo>
                  <a:lnTo>
                    <a:pt x="110" y="26"/>
                  </a:lnTo>
                  <a:lnTo>
                    <a:pt x="106" y="18"/>
                  </a:lnTo>
                  <a:lnTo>
                    <a:pt x="100" y="12"/>
                  </a:lnTo>
                  <a:lnTo>
                    <a:pt x="94" y="6"/>
                  </a:lnTo>
                  <a:lnTo>
                    <a:pt x="86" y="2"/>
                  </a:lnTo>
                  <a:lnTo>
                    <a:pt x="76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30" y="8"/>
                  </a:lnTo>
                  <a:lnTo>
                    <a:pt x="20" y="16"/>
                  </a:lnTo>
                  <a:lnTo>
                    <a:pt x="12" y="24"/>
                  </a:lnTo>
                  <a:lnTo>
                    <a:pt x="6" y="34"/>
                  </a:lnTo>
                  <a:lnTo>
                    <a:pt x="2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20" y="100"/>
                  </a:lnTo>
                  <a:lnTo>
                    <a:pt x="28" y="106"/>
                  </a:lnTo>
                  <a:lnTo>
                    <a:pt x="38" y="110"/>
                  </a:lnTo>
                  <a:lnTo>
                    <a:pt x="48" y="1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74" y="110"/>
                  </a:lnTo>
                  <a:lnTo>
                    <a:pt x="90" y="106"/>
                  </a:lnTo>
                  <a:lnTo>
                    <a:pt x="104" y="96"/>
                  </a:lnTo>
                  <a:lnTo>
                    <a:pt x="116" y="84"/>
                  </a:lnTo>
                  <a:lnTo>
                    <a:pt x="104" y="74"/>
                  </a:lnTo>
                  <a:lnTo>
                    <a:pt x="104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" name="Freeform 149"/>
            <p:cNvSpPr>
              <a:spLocks/>
            </p:cNvSpPr>
            <p:nvPr/>
          </p:nvSpPr>
          <p:spPr bwMode="auto">
            <a:xfrm>
              <a:off x="2940" y="3668"/>
              <a:ext cx="95" cy="11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16" y="58"/>
                </a:cxn>
                <a:cxn ang="0">
                  <a:pos x="16" y="58"/>
                </a:cxn>
                <a:cxn ang="0">
                  <a:pos x="14" y="98"/>
                </a:cxn>
                <a:cxn ang="0">
                  <a:pos x="2" y="100"/>
                </a:cxn>
                <a:cxn ang="0">
                  <a:pos x="2" y="110"/>
                </a:cxn>
                <a:cxn ang="0">
                  <a:pos x="2" y="110"/>
                </a:cxn>
                <a:cxn ang="0">
                  <a:pos x="32" y="108"/>
                </a:cxn>
                <a:cxn ang="0">
                  <a:pos x="32" y="108"/>
                </a:cxn>
                <a:cxn ang="0">
                  <a:pos x="64" y="110"/>
                </a:cxn>
                <a:cxn ang="0">
                  <a:pos x="64" y="100"/>
                </a:cxn>
                <a:cxn ang="0">
                  <a:pos x="48" y="98"/>
                </a:cxn>
                <a:cxn ang="0">
                  <a:pos x="48" y="98"/>
                </a:cxn>
                <a:cxn ang="0">
                  <a:pos x="46" y="58"/>
                </a:cxn>
                <a:cxn ang="0">
                  <a:pos x="46" y="58"/>
                </a:cxn>
                <a:cxn ang="0">
                  <a:pos x="48" y="50"/>
                </a:cxn>
                <a:cxn ang="0">
                  <a:pos x="50" y="42"/>
                </a:cxn>
                <a:cxn ang="0">
                  <a:pos x="54" y="30"/>
                </a:cxn>
                <a:cxn ang="0">
                  <a:pos x="62" y="24"/>
                </a:cxn>
                <a:cxn ang="0">
                  <a:pos x="70" y="22"/>
                </a:cxn>
                <a:cxn ang="0">
                  <a:pos x="70" y="22"/>
                </a:cxn>
                <a:cxn ang="0">
                  <a:pos x="76" y="22"/>
                </a:cxn>
                <a:cxn ang="0">
                  <a:pos x="76" y="30"/>
                </a:cxn>
                <a:cxn ang="0">
                  <a:pos x="84" y="32"/>
                </a:cxn>
                <a:cxn ang="0">
                  <a:pos x="84" y="32"/>
                </a:cxn>
                <a:cxn ang="0">
                  <a:pos x="88" y="16"/>
                </a:cxn>
                <a:cxn ang="0">
                  <a:pos x="94" y="2"/>
                </a:cxn>
                <a:cxn ang="0">
                  <a:pos x="94" y="2"/>
                </a:cxn>
                <a:cxn ang="0">
                  <a:pos x="88" y="0"/>
                </a:cxn>
                <a:cxn ang="0">
                  <a:pos x="82" y="0"/>
                </a:cxn>
                <a:cxn ang="0">
                  <a:pos x="82" y="0"/>
                </a:cxn>
                <a:cxn ang="0">
                  <a:pos x="70" y="2"/>
                </a:cxn>
                <a:cxn ang="0">
                  <a:pos x="60" y="6"/>
                </a:cxn>
                <a:cxn ang="0">
                  <a:pos x="50" y="14"/>
                </a:cxn>
                <a:cxn ang="0">
                  <a:pos x="44" y="26"/>
                </a:cxn>
                <a:cxn ang="0">
                  <a:pos x="44" y="26"/>
                </a:cxn>
                <a:cxn ang="0">
                  <a:pos x="44" y="26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16" y="4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94" h="110">
                  <a:moveTo>
                    <a:pt x="0" y="14"/>
                  </a:moveTo>
                  <a:lnTo>
                    <a:pt x="0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4" y="98"/>
                  </a:lnTo>
                  <a:lnTo>
                    <a:pt x="2" y="10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32" y="108"/>
                  </a:lnTo>
                  <a:lnTo>
                    <a:pt x="32" y="108"/>
                  </a:lnTo>
                  <a:lnTo>
                    <a:pt x="64" y="110"/>
                  </a:lnTo>
                  <a:lnTo>
                    <a:pt x="64" y="10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8" y="50"/>
                  </a:lnTo>
                  <a:lnTo>
                    <a:pt x="50" y="42"/>
                  </a:lnTo>
                  <a:lnTo>
                    <a:pt x="54" y="30"/>
                  </a:lnTo>
                  <a:lnTo>
                    <a:pt x="62" y="24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6" y="22"/>
                  </a:lnTo>
                  <a:lnTo>
                    <a:pt x="76" y="30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8" y="16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8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70" y="2"/>
                  </a:lnTo>
                  <a:lnTo>
                    <a:pt x="60" y="6"/>
                  </a:lnTo>
                  <a:lnTo>
                    <a:pt x="50" y="14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16" y="4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" name="Freeform 150"/>
            <p:cNvSpPr>
              <a:spLocks/>
            </p:cNvSpPr>
            <p:nvPr/>
          </p:nvSpPr>
          <p:spPr bwMode="auto">
            <a:xfrm>
              <a:off x="3036" y="3668"/>
              <a:ext cx="104" cy="113"/>
            </a:xfrm>
            <a:custGeom>
              <a:avLst/>
              <a:gdLst/>
              <a:ahLst/>
              <a:cxnLst>
                <a:cxn ang="0">
                  <a:pos x="90" y="32"/>
                </a:cxn>
                <a:cxn ang="0">
                  <a:pos x="98" y="6"/>
                </a:cxn>
                <a:cxn ang="0">
                  <a:pos x="62" y="0"/>
                </a:cxn>
                <a:cxn ang="0">
                  <a:pos x="48" y="0"/>
                </a:cxn>
                <a:cxn ang="0">
                  <a:pos x="28" y="6"/>
                </a:cxn>
                <a:cxn ang="0">
                  <a:pos x="14" y="16"/>
                </a:cxn>
                <a:cxn ang="0">
                  <a:pos x="8" y="28"/>
                </a:cxn>
                <a:cxn ang="0">
                  <a:pos x="8" y="36"/>
                </a:cxn>
                <a:cxn ang="0">
                  <a:pos x="10" y="46"/>
                </a:cxn>
                <a:cxn ang="0">
                  <a:pos x="28" y="60"/>
                </a:cxn>
                <a:cxn ang="0">
                  <a:pos x="42" y="66"/>
                </a:cxn>
                <a:cxn ang="0">
                  <a:pos x="66" y="74"/>
                </a:cxn>
                <a:cxn ang="0">
                  <a:pos x="72" y="84"/>
                </a:cxn>
                <a:cxn ang="0">
                  <a:pos x="70" y="88"/>
                </a:cxn>
                <a:cxn ang="0">
                  <a:pos x="60" y="94"/>
                </a:cxn>
                <a:cxn ang="0">
                  <a:pos x="50" y="94"/>
                </a:cxn>
                <a:cxn ang="0">
                  <a:pos x="24" y="86"/>
                </a:cxn>
                <a:cxn ang="0">
                  <a:pos x="18" y="74"/>
                </a:cxn>
                <a:cxn ang="0">
                  <a:pos x="0" y="100"/>
                </a:cxn>
                <a:cxn ang="0">
                  <a:pos x="14" y="106"/>
                </a:cxn>
                <a:cxn ang="0">
                  <a:pos x="40" y="112"/>
                </a:cxn>
                <a:cxn ang="0">
                  <a:pos x="52" y="112"/>
                </a:cxn>
                <a:cxn ang="0">
                  <a:pos x="74" y="108"/>
                </a:cxn>
                <a:cxn ang="0">
                  <a:pos x="90" y="100"/>
                </a:cxn>
                <a:cxn ang="0">
                  <a:pos x="100" y="88"/>
                </a:cxn>
                <a:cxn ang="0">
                  <a:pos x="104" y="74"/>
                </a:cxn>
                <a:cxn ang="0">
                  <a:pos x="102" y="64"/>
                </a:cxn>
                <a:cxn ang="0">
                  <a:pos x="88" y="48"/>
                </a:cxn>
                <a:cxn ang="0">
                  <a:pos x="56" y="38"/>
                </a:cxn>
                <a:cxn ang="0">
                  <a:pos x="46" y="34"/>
                </a:cxn>
                <a:cxn ang="0">
                  <a:pos x="40" y="30"/>
                </a:cxn>
                <a:cxn ang="0">
                  <a:pos x="38" y="26"/>
                </a:cxn>
                <a:cxn ang="0">
                  <a:pos x="42" y="20"/>
                </a:cxn>
                <a:cxn ang="0">
                  <a:pos x="52" y="16"/>
                </a:cxn>
                <a:cxn ang="0">
                  <a:pos x="66" y="18"/>
                </a:cxn>
                <a:cxn ang="0">
                  <a:pos x="80" y="30"/>
                </a:cxn>
                <a:cxn ang="0">
                  <a:pos x="90" y="32"/>
                </a:cxn>
              </a:cxnLst>
              <a:rect l="0" t="0" r="r" b="b"/>
              <a:pathLst>
                <a:path w="104" h="112">
                  <a:moveTo>
                    <a:pt x="90" y="32"/>
                  </a:moveTo>
                  <a:lnTo>
                    <a:pt x="90" y="32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8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28" y="6"/>
                  </a:lnTo>
                  <a:lnTo>
                    <a:pt x="20" y="10"/>
                  </a:lnTo>
                  <a:lnTo>
                    <a:pt x="14" y="16"/>
                  </a:lnTo>
                  <a:lnTo>
                    <a:pt x="10" y="22"/>
                  </a:lnTo>
                  <a:lnTo>
                    <a:pt x="8" y="2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10" y="46"/>
                  </a:lnTo>
                  <a:lnTo>
                    <a:pt x="16" y="54"/>
                  </a:lnTo>
                  <a:lnTo>
                    <a:pt x="28" y="60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58" y="70"/>
                  </a:lnTo>
                  <a:lnTo>
                    <a:pt x="66" y="74"/>
                  </a:lnTo>
                  <a:lnTo>
                    <a:pt x="70" y="78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0" y="88"/>
                  </a:lnTo>
                  <a:lnTo>
                    <a:pt x="66" y="90"/>
                  </a:lnTo>
                  <a:lnTo>
                    <a:pt x="60" y="94"/>
                  </a:lnTo>
                  <a:lnTo>
                    <a:pt x="50" y="94"/>
                  </a:lnTo>
                  <a:lnTo>
                    <a:pt x="50" y="94"/>
                  </a:lnTo>
                  <a:lnTo>
                    <a:pt x="36" y="92"/>
                  </a:lnTo>
                  <a:lnTo>
                    <a:pt x="24" y="86"/>
                  </a:lnTo>
                  <a:lnTo>
                    <a:pt x="26" y="78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4" y="106"/>
                  </a:lnTo>
                  <a:lnTo>
                    <a:pt x="28" y="110"/>
                  </a:lnTo>
                  <a:lnTo>
                    <a:pt x="40" y="112"/>
                  </a:lnTo>
                  <a:lnTo>
                    <a:pt x="52" y="112"/>
                  </a:lnTo>
                  <a:lnTo>
                    <a:pt x="52" y="112"/>
                  </a:lnTo>
                  <a:lnTo>
                    <a:pt x="64" y="112"/>
                  </a:lnTo>
                  <a:lnTo>
                    <a:pt x="74" y="108"/>
                  </a:lnTo>
                  <a:lnTo>
                    <a:pt x="82" y="104"/>
                  </a:lnTo>
                  <a:lnTo>
                    <a:pt x="90" y="100"/>
                  </a:lnTo>
                  <a:lnTo>
                    <a:pt x="96" y="94"/>
                  </a:lnTo>
                  <a:lnTo>
                    <a:pt x="100" y="88"/>
                  </a:lnTo>
                  <a:lnTo>
                    <a:pt x="102" y="80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2" y="64"/>
                  </a:lnTo>
                  <a:lnTo>
                    <a:pt x="96" y="56"/>
                  </a:lnTo>
                  <a:lnTo>
                    <a:pt x="88" y="48"/>
                  </a:lnTo>
                  <a:lnTo>
                    <a:pt x="76" y="44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46" y="34"/>
                  </a:lnTo>
                  <a:lnTo>
                    <a:pt x="42" y="32"/>
                  </a:lnTo>
                  <a:lnTo>
                    <a:pt x="40" y="30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2" y="20"/>
                  </a:lnTo>
                  <a:lnTo>
                    <a:pt x="46" y="1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66" y="18"/>
                  </a:lnTo>
                  <a:lnTo>
                    <a:pt x="80" y="24"/>
                  </a:lnTo>
                  <a:lnTo>
                    <a:pt x="80" y="30"/>
                  </a:lnTo>
                  <a:lnTo>
                    <a:pt x="90" y="32"/>
                  </a:lnTo>
                  <a:lnTo>
                    <a:pt x="90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" name="Freeform 151"/>
            <p:cNvSpPr>
              <a:spLocks noEditPoints="1"/>
            </p:cNvSpPr>
            <p:nvPr/>
          </p:nvSpPr>
          <p:spPr bwMode="auto">
            <a:xfrm>
              <a:off x="3152" y="3620"/>
              <a:ext cx="59" cy="158"/>
            </a:xfrm>
            <a:custGeom>
              <a:avLst/>
              <a:gdLst/>
              <a:ahLst/>
              <a:cxnLst>
                <a:cxn ang="0">
                  <a:pos x="2" y="158"/>
                </a:cxn>
                <a:cxn ang="0">
                  <a:pos x="2" y="158"/>
                </a:cxn>
                <a:cxn ang="0">
                  <a:pos x="32" y="156"/>
                </a:cxn>
                <a:cxn ang="0">
                  <a:pos x="32" y="156"/>
                </a:cxn>
                <a:cxn ang="0">
                  <a:pos x="60" y="158"/>
                </a:cxn>
                <a:cxn ang="0">
                  <a:pos x="60" y="148"/>
                </a:cxn>
                <a:cxn ang="0">
                  <a:pos x="48" y="146"/>
                </a:cxn>
                <a:cxn ang="0">
                  <a:pos x="48" y="146"/>
                </a:cxn>
                <a:cxn ang="0">
                  <a:pos x="46" y="106"/>
                </a:cxn>
                <a:cxn ang="0">
                  <a:pos x="46" y="88"/>
                </a:cxn>
                <a:cxn ang="0">
                  <a:pos x="46" y="88"/>
                </a:cxn>
                <a:cxn ang="0">
                  <a:pos x="48" y="48"/>
                </a:cxn>
                <a:cxn ang="0">
                  <a:pos x="34" y="48"/>
                </a:cxn>
                <a:cxn ang="0">
                  <a:pos x="34" y="48"/>
                </a:cxn>
                <a:cxn ang="0">
                  <a:pos x="16" y="52"/>
                </a:cxn>
                <a:cxn ang="0">
                  <a:pos x="0" y="54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16" y="106"/>
                </a:cxn>
                <a:cxn ang="0">
                  <a:pos x="16" y="106"/>
                </a:cxn>
                <a:cxn ang="0">
                  <a:pos x="14" y="146"/>
                </a:cxn>
                <a:cxn ang="0">
                  <a:pos x="2" y="148"/>
                </a:cxn>
                <a:cxn ang="0">
                  <a:pos x="2" y="158"/>
                </a:cxn>
                <a:cxn ang="0">
                  <a:pos x="2" y="158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4" y="26"/>
                </a:cxn>
                <a:cxn ang="0">
                  <a:pos x="18" y="32"/>
                </a:cxn>
                <a:cxn ang="0">
                  <a:pos x="24" y="36"/>
                </a:cxn>
                <a:cxn ang="0">
                  <a:pos x="30" y="36"/>
                </a:cxn>
                <a:cxn ang="0">
                  <a:pos x="30" y="36"/>
                </a:cxn>
                <a:cxn ang="0">
                  <a:pos x="38" y="36"/>
                </a:cxn>
                <a:cxn ang="0">
                  <a:pos x="44" y="32"/>
                </a:cxn>
                <a:cxn ang="0">
                  <a:pos x="48" y="26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48" y="12"/>
                </a:cxn>
                <a:cxn ang="0">
                  <a:pos x="44" y="6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4" y="12"/>
                </a:cxn>
                <a:cxn ang="0">
                  <a:pos x="14" y="18"/>
                </a:cxn>
                <a:cxn ang="0">
                  <a:pos x="14" y="18"/>
                </a:cxn>
              </a:cxnLst>
              <a:rect l="0" t="0" r="r" b="b"/>
              <a:pathLst>
                <a:path w="60" h="158">
                  <a:moveTo>
                    <a:pt x="2" y="158"/>
                  </a:moveTo>
                  <a:lnTo>
                    <a:pt x="2" y="158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60" y="158"/>
                  </a:lnTo>
                  <a:lnTo>
                    <a:pt x="60" y="148"/>
                  </a:lnTo>
                  <a:lnTo>
                    <a:pt x="48" y="146"/>
                  </a:lnTo>
                  <a:lnTo>
                    <a:pt x="48" y="146"/>
                  </a:lnTo>
                  <a:lnTo>
                    <a:pt x="46" y="106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8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16" y="52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4" y="146"/>
                  </a:lnTo>
                  <a:lnTo>
                    <a:pt x="2" y="148"/>
                  </a:lnTo>
                  <a:lnTo>
                    <a:pt x="2" y="158"/>
                  </a:lnTo>
                  <a:lnTo>
                    <a:pt x="2" y="158"/>
                  </a:lnTo>
                  <a:close/>
                  <a:moveTo>
                    <a:pt x="14" y="18"/>
                  </a:moveTo>
                  <a:lnTo>
                    <a:pt x="14" y="18"/>
                  </a:lnTo>
                  <a:lnTo>
                    <a:pt x="14" y="26"/>
                  </a:lnTo>
                  <a:lnTo>
                    <a:pt x="18" y="32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8" y="36"/>
                  </a:lnTo>
                  <a:lnTo>
                    <a:pt x="44" y="32"/>
                  </a:lnTo>
                  <a:lnTo>
                    <a:pt x="48" y="26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2"/>
                  </a:lnTo>
                  <a:lnTo>
                    <a:pt x="44" y="6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4" y="12"/>
                  </a:lnTo>
                  <a:lnTo>
                    <a:pt x="14" y="18"/>
                  </a:lnTo>
                  <a:lnTo>
                    <a:pt x="14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4" name="Freeform 152"/>
            <p:cNvSpPr>
              <a:spLocks/>
            </p:cNvSpPr>
            <p:nvPr/>
          </p:nvSpPr>
          <p:spPr bwMode="auto">
            <a:xfrm>
              <a:off x="3219" y="3642"/>
              <a:ext cx="76" cy="139"/>
            </a:xfrm>
            <a:custGeom>
              <a:avLst/>
              <a:gdLst/>
              <a:ahLst/>
              <a:cxnLst>
                <a:cxn ang="0">
                  <a:pos x="12" y="28"/>
                </a:cxn>
                <a:cxn ang="0">
                  <a:pos x="0" y="3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78"/>
                </a:cxn>
                <a:cxn ang="0">
                  <a:pos x="12" y="78"/>
                </a:cxn>
                <a:cxn ang="0">
                  <a:pos x="12" y="108"/>
                </a:cxn>
                <a:cxn ang="0">
                  <a:pos x="12" y="108"/>
                </a:cxn>
                <a:cxn ang="0">
                  <a:pos x="12" y="116"/>
                </a:cxn>
                <a:cxn ang="0">
                  <a:pos x="14" y="122"/>
                </a:cxn>
                <a:cxn ang="0">
                  <a:pos x="18" y="126"/>
                </a:cxn>
                <a:cxn ang="0">
                  <a:pos x="20" y="130"/>
                </a:cxn>
                <a:cxn ang="0">
                  <a:pos x="30" y="136"/>
                </a:cxn>
                <a:cxn ang="0">
                  <a:pos x="42" y="138"/>
                </a:cxn>
                <a:cxn ang="0">
                  <a:pos x="42" y="138"/>
                </a:cxn>
                <a:cxn ang="0">
                  <a:pos x="52" y="136"/>
                </a:cxn>
                <a:cxn ang="0">
                  <a:pos x="60" y="134"/>
                </a:cxn>
                <a:cxn ang="0">
                  <a:pos x="68" y="128"/>
                </a:cxn>
                <a:cxn ang="0">
                  <a:pos x="76" y="120"/>
                </a:cxn>
                <a:cxn ang="0">
                  <a:pos x="68" y="110"/>
                </a:cxn>
                <a:cxn ang="0">
                  <a:pos x="68" y="110"/>
                </a:cxn>
                <a:cxn ang="0">
                  <a:pos x="62" y="114"/>
                </a:cxn>
                <a:cxn ang="0">
                  <a:pos x="56" y="116"/>
                </a:cxn>
                <a:cxn ang="0">
                  <a:pos x="56" y="116"/>
                </a:cxn>
                <a:cxn ang="0">
                  <a:pos x="50" y="114"/>
                </a:cxn>
                <a:cxn ang="0">
                  <a:pos x="46" y="110"/>
                </a:cxn>
                <a:cxn ang="0">
                  <a:pos x="44" y="106"/>
                </a:cxn>
                <a:cxn ang="0">
                  <a:pos x="44" y="98"/>
                </a:cxn>
                <a:cxn ang="0">
                  <a:pos x="44" y="44"/>
                </a:cxn>
                <a:cxn ang="0">
                  <a:pos x="44" y="44"/>
                </a:cxn>
                <a:cxn ang="0">
                  <a:pos x="66" y="44"/>
                </a:cxn>
                <a:cxn ang="0">
                  <a:pos x="72" y="28"/>
                </a:cxn>
                <a:cxn ang="0">
                  <a:pos x="72" y="28"/>
                </a:cxn>
                <a:cxn ang="0">
                  <a:pos x="44" y="28"/>
                </a:cxn>
                <a:cxn ang="0">
                  <a:pos x="44" y="0"/>
                </a:cxn>
                <a:cxn ang="0">
                  <a:pos x="12" y="8"/>
                </a:cxn>
                <a:cxn ang="0">
                  <a:pos x="12" y="28"/>
                </a:cxn>
                <a:cxn ang="0">
                  <a:pos x="12" y="28"/>
                </a:cxn>
              </a:cxnLst>
              <a:rect l="0" t="0" r="r" b="b"/>
              <a:pathLst>
                <a:path w="76" h="138">
                  <a:moveTo>
                    <a:pt x="12" y="28"/>
                  </a:moveTo>
                  <a:lnTo>
                    <a:pt x="0" y="3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6"/>
                  </a:lnTo>
                  <a:lnTo>
                    <a:pt x="14" y="122"/>
                  </a:lnTo>
                  <a:lnTo>
                    <a:pt x="18" y="126"/>
                  </a:lnTo>
                  <a:lnTo>
                    <a:pt x="20" y="130"/>
                  </a:lnTo>
                  <a:lnTo>
                    <a:pt x="30" y="136"/>
                  </a:lnTo>
                  <a:lnTo>
                    <a:pt x="42" y="138"/>
                  </a:lnTo>
                  <a:lnTo>
                    <a:pt x="42" y="138"/>
                  </a:lnTo>
                  <a:lnTo>
                    <a:pt x="52" y="136"/>
                  </a:lnTo>
                  <a:lnTo>
                    <a:pt x="60" y="134"/>
                  </a:lnTo>
                  <a:lnTo>
                    <a:pt x="68" y="128"/>
                  </a:lnTo>
                  <a:lnTo>
                    <a:pt x="76" y="12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2" y="114"/>
                  </a:lnTo>
                  <a:lnTo>
                    <a:pt x="56" y="116"/>
                  </a:lnTo>
                  <a:lnTo>
                    <a:pt x="56" y="116"/>
                  </a:lnTo>
                  <a:lnTo>
                    <a:pt x="50" y="114"/>
                  </a:lnTo>
                  <a:lnTo>
                    <a:pt x="46" y="110"/>
                  </a:lnTo>
                  <a:lnTo>
                    <a:pt x="44" y="106"/>
                  </a:lnTo>
                  <a:lnTo>
                    <a:pt x="44" y="98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66" y="44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44" y="28"/>
                  </a:lnTo>
                  <a:lnTo>
                    <a:pt x="44" y="0"/>
                  </a:lnTo>
                  <a:lnTo>
                    <a:pt x="12" y="8"/>
                  </a:lnTo>
                  <a:lnTo>
                    <a:pt x="12" y="28"/>
                  </a:lnTo>
                  <a:lnTo>
                    <a:pt x="1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5" name="Freeform 153"/>
            <p:cNvSpPr>
              <a:spLocks/>
            </p:cNvSpPr>
            <p:nvPr/>
          </p:nvSpPr>
          <p:spPr bwMode="auto">
            <a:xfrm>
              <a:off x="3294" y="3669"/>
              <a:ext cx="129" cy="164"/>
            </a:xfrm>
            <a:custGeom>
              <a:avLst/>
              <a:gdLst/>
              <a:ahLst/>
              <a:cxnLst>
                <a:cxn ang="0">
                  <a:pos x="66" y="108"/>
                </a:cxn>
                <a:cxn ang="0">
                  <a:pos x="66" y="108"/>
                </a:cxn>
                <a:cxn ang="0">
                  <a:pos x="62" y="118"/>
                </a:cxn>
                <a:cxn ang="0">
                  <a:pos x="54" y="130"/>
                </a:cxn>
                <a:cxn ang="0">
                  <a:pos x="44" y="138"/>
                </a:cxn>
                <a:cxn ang="0">
                  <a:pos x="38" y="140"/>
                </a:cxn>
                <a:cxn ang="0">
                  <a:pos x="30" y="140"/>
                </a:cxn>
                <a:cxn ang="0">
                  <a:pos x="30" y="140"/>
                </a:cxn>
                <a:cxn ang="0">
                  <a:pos x="18" y="138"/>
                </a:cxn>
                <a:cxn ang="0">
                  <a:pos x="18" y="130"/>
                </a:cxn>
                <a:cxn ang="0">
                  <a:pos x="8" y="128"/>
                </a:cxn>
                <a:cxn ang="0">
                  <a:pos x="8" y="128"/>
                </a:cxn>
                <a:cxn ang="0">
                  <a:pos x="6" y="140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8" y="164"/>
                </a:cxn>
                <a:cxn ang="0">
                  <a:pos x="18" y="164"/>
                </a:cxn>
                <a:cxn ang="0">
                  <a:pos x="18" y="164"/>
                </a:cxn>
                <a:cxn ang="0">
                  <a:pos x="28" y="164"/>
                </a:cxn>
                <a:cxn ang="0">
                  <a:pos x="38" y="162"/>
                </a:cxn>
                <a:cxn ang="0">
                  <a:pos x="46" y="158"/>
                </a:cxn>
                <a:cxn ang="0">
                  <a:pos x="56" y="152"/>
                </a:cxn>
                <a:cxn ang="0">
                  <a:pos x="62" y="146"/>
                </a:cxn>
                <a:cxn ang="0">
                  <a:pos x="70" y="138"/>
                </a:cxn>
                <a:cxn ang="0">
                  <a:pos x="76" y="128"/>
                </a:cxn>
                <a:cxn ang="0">
                  <a:pos x="80" y="116"/>
                </a:cxn>
                <a:cxn ang="0">
                  <a:pos x="80" y="116"/>
                </a:cxn>
                <a:cxn ang="0">
                  <a:pos x="100" y="62"/>
                </a:cxn>
                <a:cxn ang="0">
                  <a:pos x="112" y="32"/>
                </a:cxn>
                <a:cxn ang="0">
                  <a:pos x="122" y="10"/>
                </a:cxn>
                <a:cxn ang="0">
                  <a:pos x="128" y="8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88" y="0"/>
                </a:cxn>
                <a:cxn ang="0">
                  <a:pos x="88" y="8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86" y="48"/>
                </a:cxn>
                <a:cxn ang="0">
                  <a:pos x="76" y="84"/>
                </a:cxn>
                <a:cxn ang="0">
                  <a:pos x="76" y="84"/>
                </a:cxn>
                <a:cxn ang="0">
                  <a:pos x="76" y="84"/>
                </a:cxn>
                <a:cxn ang="0">
                  <a:pos x="52" y="10"/>
                </a:cxn>
                <a:cxn ang="0">
                  <a:pos x="62" y="8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6" y="0"/>
                </a:cxn>
                <a:cxn ang="0">
                  <a:pos x="6" y="8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32" y="54"/>
                </a:cxn>
                <a:cxn ang="0">
                  <a:pos x="52" y="108"/>
                </a:cxn>
                <a:cxn ang="0">
                  <a:pos x="66" y="108"/>
                </a:cxn>
                <a:cxn ang="0">
                  <a:pos x="66" y="108"/>
                </a:cxn>
              </a:cxnLst>
              <a:rect l="0" t="0" r="r" b="b"/>
              <a:pathLst>
                <a:path w="128" h="164">
                  <a:moveTo>
                    <a:pt x="66" y="108"/>
                  </a:moveTo>
                  <a:lnTo>
                    <a:pt x="66" y="108"/>
                  </a:lnTo>
                  <a:lnTo>
                    <a:pt x="62" y="118"/>
                  </a:lnTo>
                  <a:lnTo>
                    <a:pt x="54" y="130"/>
                  </a:lnTo>
                  <a:lnTo>
                    <a:pt x="44" y="138"/>
                  </a:lnTo>
                  <a:lnTo>
                    <a:pt x="38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18" y="138"/>
                  </a:lnTo>
                  <a:lnTo>
                    <a:pt x="18" y="130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6" y="140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8" y="164"/>
                  </a:lnTo>
                  <a:lnTo>
                    <a:pt x="18" y="164"/>
                  </a:lnTo>
                  <a:lnTo>
                    <a:pt x="18" y="164"/>
                  </a:lnTo>
                  <a:lnTo>
                    <a:pt x="28" y="164"/>
                  </a:lnTo>
                  <a:lnTo>
                    <a:pt x="38" y="162"/>
                  </a:lnTo>
                  <a:lnTo>
                    <a:pt x="46" y="158"/>
                  </a:lnTo>
                  <a:lnTo>
                    <a:pt x="56" y="152"/>
                  </a:lnTo>
                  <a:lnTo>
                    <a:pt x="62" y="146"/>
                  </a:lnTo>
                  <a:lnTo>
                    <a:pt x="70" y="138"/>
                  </a:lnTo>
                  <a:lnTo>
                    <a:pt x="76" y="128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100" y="62"/>
                  </a:lnTo>
                  <a:lnTo>
                    <a:pt x="112" y="32"/>
                  </a:lnTo>
                  <a:lnTo>
                    <a:pt x="122" y="10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88" y="0"/>
                  </a:lnTo>
                  <a:lnTo>
                    <a:pt x="88" y="8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86" y="48"/>
                  </a:lnTo>
                  <a:lnTo>
                    <a:pt x="76" y="84"/>
                  </a:lnTo>
                  <a:lnTo>
                    <a:pt x="76" y="84"/>
                  </a:lnTo>
                  <a:lnTo>
                    <a:pt x="76" y="84"/>
                  </a:lnTo>
                  <a:lnTo>
                    <a:pt x="52" y="10"/>
                  </a:lnTo>
                  <a:lnTo>
                    <a:pt x="62" y="8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6" y="0"/>
                  </a:lnTo>
                  <a:lnTo>
                    <a:pt x="6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32" y="54"/>
                  </a:lnTo>
                  <a:lnTo>
                    <a:pt x="52" y="108"/>
                  </a:lnTo>
                  <a:lnTo>
                    <a:pt x="66" y="108"/>
                  </a:lnTo>
                  <a:lnTo>
                    <a:pt x="66" y="10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6" name="Freeform 154"/>
            <p:cNvSpPr>
              <a:spLocks noEditPoints="1"/>
            </p:cNvSpPr>
            <p:nvPr/>
          </p:nvSpPr>
          <p:spPr bwMode="auto">
            <a:xfrm>
              <a:off x="3479" y="3668"/>
              <a:ext cx="112" cy="113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44" y="6"/>
                </a:cxn>
                <a:cxn ang="0">
                  <a:pos x="22" y="22"/>
                </a:cxn>
                <a:cxn ang="0">
                  <a:pos x="6" y="44"/>
                </a:cxn>
                <a:cxn ang="0">
                  <a:pos x="0" y="70"/>
                </a:cxn>
                <a:cxn ang="0">
                  <a:pos x="2" y="80"/>
                </a:cxn>
                <a:cxn ang="0">
                  <a:pos x="8" y="96"/>
                </a:cxn>
                <a:cxn ang="0">
                  <a:pos x="20" y="106"/>
                </a:cxn>
                <a:cxn ang="0">
                  <a:pos x="34" y="112"/>
                </a:cxn>
                <a:cxn ang="0">
                  <a:pos x="42" y="112"/>
                </a:cxn>
                <a:cxn ang="0">
                  <a:pos x="68" y="106"/>
                </a:cxn>
                <a:cxn ang="0">
                  <a:pos x="90" y="90"/>
                </a:cxn>
                <a:cxn ang="0">
                  <a:pos x="106" y="68"/>
                </a:cxn>
                <a:cxn ang="0">
                  <a:pos x="112" y="42"/>
                </a:cxn>
                <a:cxn ang="0">
                  <a:pos x="110" y="32"/>
                </a:cxn>
                <a:cxn ang="0">
                  <a:pos x="104" y="18"/>
                </a:cxn>
                <a:cxn ang="0">
                  <a:pos x="94" y="6"/>
                </a:cxn>
                <a:cxn ang="0">
                  <a:pos x="78" y="0"/>
                </a:cxn>
                <a:cxn ang="0">
                  <a:pos x="70" y="0"/>
                </a:cxn>
                <a:cxn ang="0">
                  <a:pos x="64" y="12"/>
                </a:cxn>
                <a:cxn ang="0">
                  <a:pos x="76" y="14"/>
                </a:cxn>
                <a:cxn ang="0">
                  <a:pos x="82" y="20"/>
                </a:cxn>
                <a:cxn ang="0">
                  <a:pos x="88" y="42"/>
                </a:cxn>
                <a:cxn ang="0">
                  <a:pos x="84" y="62"/>
                </a:cxn>
                <a:cxn ang="0">
                  <a:pos x="78" y="80"/>
                </a:cxn>
                <a:cxn ang="0">
                  <a:pos x="64" y="94"/>
                </a:cxn>
                <a:cxn ang="0">
                  <a:pos x="46" y="100"/>
                </a:cxn>
                <a:cxn ang="0">
                  <a:pos x="40" y="100"/>
                </a:cxn>
                <a:cxn ang="0">
                  <a:pos x="30" y="92"/>
                </a:cxn>
                <a:cxn ang="0">
                  <a:pos x="24" y="76"/>
                </a:cxn>
                <a:cxn ang="0">
                  <a:pos x="24" y="70"/>
                </a:cxn>
                <a:cxn ang="0">
                  <a:pos x="28" y="50"/>
                </a:cxn>
                <a:cxn ang="0">
                  <a:pos x="36" y="30"/>
                </a:cxn>
                <a:cxn ang="0">
                  <a:pos x="48" y="16"/>
                </a:cxn>
                <a:cxn ang="0">
                  <a:pos x="64" y="12"/>
                </a:cxn>
              </a:cxnLst>
              <a:rect l="0" t="0" r="r" b="b"/>
              <a:pathLst>
                <a:path w="112" h="112"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4" y="6"/>
                  </a:lnTo>
                  <a:lnTo>
                    <a:pt x="32" y="12"/>
                  </a:lnTo>
                  <a:lnTo>
                    <a:pt x="22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0"/>
                  </a:lnTo>
                  <a:lnTo>
                    <a:pt x="4" y="90"/>
                  </a:lnTo>
                  <a:lnTo>
                    <a:pt x="8" y="96"/>
                  </a:lnTo>
                  <a:lnTo>
                    <a:pt x="14" y="102"/>
                  </a:lnTo>
                  <a:lnTo>
                    <a:pt x="20" y="106"/>
                  </a:lnTo>
                  <a:lnTo>
                    <a:pt x="26" y="110"/>
                  </a:lnTo>
                  <a:lnTo>
                    <a:pt x="34" y="112"/>
                  </a:lnTo>
                  <a:lnTo>
                    <a:pt x="42" y="112"/>
                  </a:lnTo>
                  <a:lnTo>
                    <a:pt x="42" y="112"/>
                  </a:lnTo>
                  <a:lnTo>
                    <a:pt x="56" y="110"/>
                  </a:lnTo>
                  <a:lnTo>
                    <a:pt x="68" y="106"/>
                  </a:lnTo>
                  <a:lnTo>
                    <a:pt x="80" y="100"/>
                  </a:lnTo>
                  <a:lnTo>
                    <a:pt x="90" y="90"/>
                  </a:lnTo>
                  <a:lnTo>
                    <a:pt x="100" y="80"/>
                  </a:lnTo>
                  <a:lnTo>
                    <a:pt x="106" y="68"/>
                  </a:lnTo>
                  <a:lnTo>
                    <a:pt x="110" y="56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110" y="32"/>
                  </a:lnTo>
                  <a:lnTo>
                    <a:pt x="108" y="24"/>
                  </a:lnTo>
                  <a:lnTo>
                    <a:pt x="104" y="18"/>
                  </a:lnTo>
                  <a:lnTo>
                    <a:pt x="100" y="10"/>
                  </a:lnTo>
                  <a:lnTo>
                    <a:pt x="94" y="6"/>
                  </a:lnTo>
                  <a:lnTo>
                    <a:pt x="86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70" y="0"/>
                  </a:lnTo>
                  <a:close/>
                  <a:moveTo>
                    <a:pt x="64" y="12"/>
                  </a:moveTo>
                  <a:lnTo>
                    <a:pt x="64" y="12"/>
                  </a:lnTo>
                  <a:lnTo>
                    <a:pt x="70" y="12"/>
                  </a:lnTo>
                  <a:lnTo>
                    <a:pt x="76" y="14"/>
                  </a:lnTo>
                  <a:lnTo>
                    <a:pt x="80" y="16"/>
                  </a:lnTo>
                  <a:lnTo>
                    <a:pt x="82" y="20"/>
                  </a:lnTo>
                  <a:lnTo>
                    <a:pt x="86" y="30"/>
                  </a:lnTo>
                  <a:lnTo>
                    <a:pt x="88" y="42"/>
                  </a:lnTo>
                  <a:lnTo>
                    <a:pt x="88" y="42"/>
                  </a:lnTo>
                  <a:lnTo>
                    <a:pt x="84" y="62"/>
                  </a:lnTo>
                  <a:lnTo>
                    <a:pt x="82" y="72"/>
                  </a:lnTo>
                  <a:lnTo>
                    <a:pt x="78" y="80"/>
                  </a:lnTo>
                  <a:lnTo>
                    <a:pt x="72" y="88"/>
                  </a:lnTo>
                  <a:lnTo>
                    <a:pt x="64" y="94"/>
                  </a:lnTo>
                  <a:lnTo>
                    <a:pt x="56" y="98"/>
                  </a:lnTo>
                  <a:lnTo>
                    <a:pt x="46" y="100"/>
                  </a:lnTo>
                  <a:lnTo>
                    <a:pt x="46" y="100"/>
                  </a:lnTo>
                  <a:lnTo>
                    <a:pt x="40" y="100"/>
                  </a:lnTo>
                  <a:lnTo>
                    <a:pt x="34" y="96"/>
                  </a:lnTo>
                  <a:lnTo>
                    <a:pt x="30" y="92"/>
                  </a:lnTo>
                  <a:lnTo>
                    <a:pt x="28" y="86"/>
                  </a:lnTo>
                  <a:lnTo>
                    <a:pt x="24" y="76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6" y="60"/>
                  </a:lnTo>
                  <a:lnTo>
                    <a:pt x="28" y="50"/>
                  </a:lnTo>
                  <a:lnTo>
                    <a:pt x="30" y="40"/>
                  </a:lnTo>
                  <a:lnTo>
                    <a:pt x="36" y="30"/>
                  </a:lnTo>
                  <a:lnTo>
                    <a:pt x="42" y="22"/>
                  </a:lnTo>
                  <a:lnTo>
                    <a:pt x="48" y="16"/>
                  </a:lnTo>
                  <a:lnTo>
                    <a:pt x="56" y="12"/>
                  </a:lnTo>
                  <a:lnTo>
                    <a:pt x="64" y="12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" name="Freeform 155"/>
            <p:cNvSpPr>
              <a:spLocks/>
            </p:cNvSpPr>
            <p:nvPr/>
          </p:nvSpPr>
          <p:spPr bwMode="auto">
            <a:xfrm>
              <a:off x="3542" y="3621"/>
              <a:ext cx="158" cy="211"/>
            </a:xfrm>
            <a:custGeom>
              <a:avLst/>
              <a:gdLst/>
              <a:ahLst/>
              <a:cxnLst>
                <a:cxn ang="0">
                  <a:pos x="126" y="48"/>
                </a:cxn>
                <a:cxn ang="0">
                  <a:pos x="102" y="40"/>
                </a:cxn>
                <a:cxn ang="0">
                  <a:pos x="106" y="30"/>
                </a:cxn>
                <a:cxn ang="0">
                  <a:pos x="114" y="18"/>
                </a:cxn>
                <a:cxn ang="0">
                  <a:pos x="122" y="14"/>
                </a:cxn>
                <a:cxn ang="0">
                  <a:pos x="128" y="12"/>
                </a:cxn>
                <a:cxn ang="0">
                  <a:pos x="142" y="16"/>
                </a:cxn>
                <a:cxn ang="0">
                  <a:pos x="144" y="28"/>
                </a:cxn>
                <a:cxn ang="0">
                  <a:pos x="158" y="6"/>
                </a:cxn>
                <a:cxn ang="0">
                  <a:pos x="150" y="4"/>
                </a:cxn>
                <a:cxn ang="0">
                  <a:pos x="134" y="0"/>
                </a:cxn>
                <a:cxn ang="0">
                  <a:pos x="124" y="2"/>
                </a:cxn>
                <a:cxn ang="0">
                  <a:pos x="106" y="8"/>
                </a:cxn>
                <a:cxn ang="0">
                  <a:pos x="92" y="22"/>
                </a:cxn>
                <a:cxn ang="0">
                  <a:pos x="82" y="38"/>
                </a:cxn>
                <a:cxn ang="0">
                  <a:pos x="68" y="50"/>
                </a:cxn>
                <a:cxn ang="0">
                  <a:pos x="76" y="58"/>
                </a:cxn>
                <a:cxn ang="0">
                  <a:pos x="68" y="100"/>
                </a:cxn>
                <a:cxn ang="0">
                  <a:pos x="60" y="142"/>
                </a:cxn>
                <a:cxn ang="0">
                  <a:pos x="48" y="180"/>
                </a:cxn>
                <a:cxn ang="0">
                  <a:pos x="40" y="194"/>
                </a:cxn>
                <a:cxn ang="0">
                  <a:pos x="26" y="200"/>
                </a:cxn>
                <a:cxn ang="0">
                  <a:pos x="20" y="198"/>
                </a:cxn>
                <a:cxn ang="0">
                  <a:pos x="10" y="192"/>
                </a:cxn>
                <a:cxn ang="0">
                  <a:pos x="0" y="206"/>
                </a:cxn>
                <a:cxn ang="0">
                  <a:pos x="12" y="210"/>
                </a:cxn>
                <a:cxn ang="0">
                  <a:pos x="20" y="210"/>
                </a:cxn>
                <a:cxn ang="0">
                  <a:pos x="46" y="204"/>
                </a:cxn>
                <a:cxn ang="0">
                  <a:pos x="64" y="182"/>
                </a:cxn>
                <a:cxn ang="0">
                  <a:pos x="78" y="150"/>
                </a:cxn>
                <a:cxn ang="0">
                  <a:pos x="88" y="108"/>
                </a:cxn>
                <a:cxn ang="0">
                  <a:pos x="120" y="58"/>
                </a:cxn>
              </a:cxnLst>
              <a:rect l="0" t="0" r="r" b="b"/>
              <a:pathLst>
                <a:path w="158" h="210">
                  <a:moveTo>
                    <a:pt x="120" y="58"/>
                  </a:moveTo>
                  <a:lnTo>
                    <a:pt x="126" y="48"/>
                  </a:lnTo>
                  <a:lnTo>
                    <a:pt x="102" y="48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6" y="30"/>
                  </a:lnTo>
                  <a:lnTo>
                    <a:pt x="110" y="22"/>
                  </a:lnTo>
                  <a:lnTo>
                    <a:pt x="114" y="18"/>
                  </a:lnTo>
                  <a:lnTo>
                    <a:pt x="118" y="14"/>
                  </a:lnTo>
                  <a:lnTo>
                    <a:pt x="122" y="14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36" y="14"/>
                  </a:lnTo>
                  <a:lnTo>
                    <a:pt x="142" y="16"/>
                  </a:lnTo>
                  <a:lnTo>
                    <a:pt x="138" y="26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0" y="4"/>
                  </a:lnTo>
                  <a:lnTo>
                    <a:pt x="144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4" y="2"/>
                  </a:lnTo>
                  <a:lnTo>
                    <a:pt x="114" y="4"/>
                  </a:lnTo>
                  <a:lnTo>
                    <a:pt x="106" y="8"/>
                  </a:lnTo>
                  <a:lnTo>
                    <a:pt x="98" y="14"/>
                  </a:lnTo>
                  <a:lnTo>
                    <a:pt x="92" y="22"/>
                  </a:lnTo>
                  <a:lnTo>
                    <a:pt x="86" y="30"/>
                  </a:lnTo>
                  <a:lnTo>
                    <a:pt x="82" y="38"/>
                  </a:lnTo>
                  <a:lnTo>
                    <a:pt x="78" y="48"/>
                  </a:lnTo>
                  <a:lnTo>
                    <a:pt x="68" y="50"/>
                  </a:lnTo>
                  <a:lnTo>
                    <a:pt x="66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68" y="100"/>
                  </a:lnTo>
                  <a:lnTo>
                    <a:pt x="60" y="142"/>
                  </a:lnTo>
                  <a:lnTo>
                    <a:pt x="60" y="142"/>
                  </a:lnTo>
                  <a:lnTo>
                    <a:pt x="56" y="162"/>
                  </a:lnTo>
                  <a:lnTo>
                    <a:pt x="48" y="180"/>
                  </a:lnTo>
                  <a:lnTo>
                    <a:pt x="44" y="188"/>
                  </a:lnTo>
                  <a:lnTo>
                    <a:pt x="40" y="194"/>
                  </a:lnTo>
                  <a:lnTo>
                    <a:pt x="34" y="198"/>
                  </a:lnTo>
                  <a:lnTo>
                    <a:pt x="26" y="200"/>
                  </a:lnTo>
                  <a:lnTo>
                    <a:pt x="26" y="200"/>
                  </a:lnTo>
                  <a:lnTo>
                    <a:pt x="20" y="198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6" y="208"/>
                  </a:lnTo>
                  <a:lnTo>
                    <a:pt x="12" y="210"/>
                  </a:lnTo>
                  <a:lnTo>
                    <a:pt x="20" y="210"/>
                  </a:lnTo>
                  <a:lnTo>
                    <a:pt x="20" y="210"/>
                  </a:lnTo>
                  <a:lnTo>
                    <a:pt x="34" y="208"/>
                  </a:lnTo>
                  <a:lnTo>
                    <a:pt x="46" y="204"/>
                  </a:lnTo>
                  <a:lnTo>
                    <a:pt x="56" y="194"/>
                  </a:lnTo>
                  <a:lnTo>
                    <a:pt x="64" y="182"/>
                  </a:lnTo>
                  <a:lnTo>
                    <a:pt x="72" y="166"/>
                  </a:lnTo>
                  <a:lnTo>
                    <a:pt x="78" y="150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100" y="58"/>
                  </a:lnTo>
                  <a:lnTo>
                    <a:pt x="120" y="58"/>
                  </a:lnTo>
                  <a:lnTo>
                    <a:pt x="120" y="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8" name="Freeform 156"/>
            <p:cNvSpPr>
              <a:spLocks/>
            </p:cNvSpPr>
            <p:nvPr/>
          </p:nvSpPr>
          <p:spPr bwMode="auto">
            <a:xfrm>
              <a:off x="2340" y="3854"/>
              <a:ext cx="194" cy="216"/>
            </a:xfrm>
            <a:custGeom>
              <a:avLst/>
              <a:gdLst/>
              <a:ahLst/>
              <a:cxnLst>
                <a:cxn ang="0">
                  <a:pos x="0" y="216"/>
                </a:cxn>
                <a:cxn ang="0">
                  <a:pos x="0" y="216"/>
                </a:cxn>
                <a:cxn ang="0">
                  <a:pos x="90" y="216"/>
                </a:cxn>
                <a:cxn ang="0">
                  <a:pos x="182" y="216"/>
                </a:cxn>
                <a:cxn ang="0">
                  <a:pos x="182" y="216"/>
                </a:cxn>
                <a:cxn ang="0">
                  <a:pos x="186" y="192"/>
                </a:cxn>
                <a:cxn ang="0">
                  <a:pos x="194" y="168"/>
                </a:cxn>
                <a:cxn ang="0">
                  <a:pos x="180" y="162"/>
                </a:cxn>
                <a:cxn ang="0">
                  <a:pos x="168" y="180"/>
                </a:cxn>
                <a:cxn ang="0">
                  <a:pos x="168" y="180"/>
                </a:cxn>
                <a:cxn ang="0">
                  <a:pos x="156" y="182"/>
                </a:cxn>
                <a:cxn ang="0">
                  <a:pos x="138" y="186"/>
                </a:cxn>
                <a:cxn ang="0">
                  <a:pos x="102" y="186"/>
                </a:cxn>
                <a:cxn ang="0">
                  <a:pos x="102" y="186"/>
                </a:cxn>
                <a:cxn ang="0">
                  <a:pos x="80" y="186"/>
                </a:cxn>
                <a:cxn ang="0">
                  <a:pos x="80" y="186"/>
                </a:cxn>
                <a:cxn ang="0">
                  <a:pos x="78" y="120"/>
                </a:cxn>
                <a:cxn ang="0">
                  <a:pos x="78" y="78"/>
                </a:cxn>
                <a:cxn ang="0">
                  <a:pos x="78" y="78"/>
                </a:cxn>
                <a:cxn ang="0">
                  <a:pos x="78" y="46"/>
                </a:cxn>
                <a:cxn ang="0">
                  <a:pos x="80" y="18"/>
                </a:cxn>
                <a:cxn ang="0">
                  <a:pos x="106" y="14"/>
                </a:cxn>
                <a:cxn ang="0">
                  <a:pos x="106" y="0"/>
                </a:cxn>
                <a:cxn ang="0">
                  <a:pos x="106" y="0"/>
                </a:cxn>
                <a:cxn ang="0">
                  <a:pos x="54" y="2"/>
                </a:cxn>
                <a:cxn ang="0">
                  <a:pos x="54" y="2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2" y="46"/>
                </a:cxn>
                <a:cxn ang="0">
                  <a:pos x="22" y="78"/>
                </a:cxn>
                <a:cxn ang="0">
                  <a:pos x="22" y="140"/>
                </a:cxn>
                <a:cxn ang="0">
                  <a:pos x="22" y="140"/>
                </a:cxn>
                <a:cxn ang="0">
                  <a:pos x="22" y="170"/>
                </a:cxn>
                <a:cxn ang="0">
                  <a:pos x="20" y="198"/>
                </a:cxn>
                <a:cxn ang="0">
                  <a:pos x="0" y="202"/>
                </a:cxn>
                <a:cxn ang="0">
                  <a:pos x="0" y="216"/>
                </a:cxn>
                <a:cxn ang="0">
                  <a:pos x="0" y="216"/>
                </a:cxn>
              </a:cxnLst>
              <a:rect l="0" t="0" r="r" b="b"/>
              <a:pathLst>
                <a:path w="194" h="216">
                  <a:moveTo>
                    <a:pt x="0" y="216"/>
                  </a:moveTo>
                  <a:lnTo>
                    <a:pt x="0" y="216"/>
                  </a:lnTo>
                  <a:lnTo>
                    <a:pt x="90" y="216"/>
                  </a:lnTo>
                  <a:lnTo>
                    <a:pt x="182" y="216"/>
                  </a:lnTo>
                  <a:lnTo>
                    <a:pt x="182" y="216"/>
                  </a:lnTo>
                  <a:lnTo>
                    <a:pt x="186" y="192"/>
                  </a:lnTo>
                  <a:lnTo>
                    <a:pt x="194" y="168"/>
                  </a:lnTo>
                  <a:lnTo>
                    <a:pt x="180" y="162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56" y="182"/>
                  </a:lnTo>
                  <a:lnTo>
                    <a:pt x="138" y="186"/>
                  </a:lnTo>
                  <a:lnTo>
                    <a:pt x="102" y="186"/>
                  </a:lnTo>
                  <a:lnTo>
                    <a:pt x="102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78" y="120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8" y="46"/>
                  </a:lnTo>
                  <a:lnTo>
                    <a:pt x="80" y="18"/>
                  </a:lnTo>
                  <a:lnTo>
                    <a:pt x="106" y="14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2" y="46"/>
                  </a:lnTo>
                  <a:lnTo>
                    <a:pt x="22" y="78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2" y="170"/>
                  </a:lnTo>
                  <a:lnTo>
                    <a:pt x="20" y="198"/>
                  </a:lnTo>
                  <a:lnTo>
                    <a:pt x="0" y="202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9" name="Freeform 157"/>
            <p:cNvSpPr>
              <a:spLocks noEditPoints="1"/>
            </p:cNvSpPr>
            <p:nvPr/>
          </p:nvSpPr>
          <p:spPr bwMode="auto">
            <a:xfrm>
              <a:off x="2544" y="3899"/>
              <a:ext cx="180" cy="175"/>
            </a:xfrm>
            <a:custGeom>
              <a:avLst/>
              <a:gdLst/>
              <a:ahLst/>
              <a:cxnLst>
                <a:cxn ang="0">
                  <a:pos x="124" y="56"/>
                </a:cxn>
                <a:cxn ang="0">
                  <a:pos x="58" y="60"/>
                </a:cxn>
                <a:cxn ang="0">
                  <a:pos x="60" y="52"/>
                </a:cxn>
                <a:cxn ang="0">
                  <a:pos x="66" y="38"/>
                </a:cxn>
                <a:cxn ang="0">
                  <a:pos x="76" y="30"/>
                </a:cxn>
                <a:cxn ang="0">
                  <a:pos x="90" y="24"/>
                </a:cxn>
                <a:cxn ang="0">
                  <a:pos x="98" y="24"/>
                </a:cxn>
                <a:cxn ang="0">
                  <a:pos x="112" y="26"/>
                </a:cxn>
                <a:cxn ang="0">
                  <a:pos x="120" y="32"/>
                </a:cxn>
                <a:cxn ang="0">
                  <a:pos x="124" y="50"/>
                </a:cxn>
                <a:cxn ang="0">
                  <a:pos x="124" y="56"/>
                </a:cxn>
                <a:cxn ang="0">
                  <a:pos x="164" y="118"/>
                </a:cxn>
                <a:cxn ang="0">
                  <a:pos x="136" y="136"/>
                </a:cxn>
                <a:cxn ang="0">
                  <a:pos x="110" y="142"/>
                </a:cxn>
                <a:cxn ang="0">
                  <a:pos x="98" y="140"/>
                </a:cxn>
                <a:cxn ang="0">
                  <a:pos x="76" y="132"/>
                </a:cxn>
                <a:cxn ang="0">
                  <a:pos x="64" y="116"/>
                </a:cxn>
                <a:cxn ang="0">
                  <a:pos x="56" y="94"/>
                </a:cxn>
                <a:cxn ang="0">
                  <a:pos x="56" y="82"/>
                </a:cxn>
                <a:cxn ang="0">
                  <a:pos x="110" y="80"/>
                </a:cxn>
                <a:cxn ang="0">
                  <a:pos x="176" y="82"/>
                </a:cxn>
                <a:cxn ang="0">
                  <a:pos x="176" y="72"/>
                </a:cxn>
                <a:cxn ang="0">
                  <a:pos x="172" y="42"/>
                </a:cxn>
                <a:cxn ang="0">
                  <a:pos x="158" y="20"/>
                </a:cxn>
                <a:cxn ang="0">
                  <a:pos x="134" y="6"/>
                </a:cxn>
                <a:cxn ang="0">
                  <a:pos x="100" y="0"/>
                </a:cxn>
                <a:cxn ang="0">
                  <a:pos x="80" y="2"/>
                </a:cxn>
                <a:cxn ang="0">
                  <a:pos x="46" y="14"/>
                </a:cxn>
                <a:cxn ang="0">
                  <a:pos x="18" y="40"/>
                </a:cxn>
                <a:cxn ang="0">
                  <a:pos x="2" y="74"/>
                </a:cxn>
                <a:cxn ang="0">
                  <a:pos x="0" y="94"/>
                </a:cxn>
                <a:cxn ang="0">
                  <a:pos x="8" y="132"/>
                </a:cxn>
                <a:cxn ang="0">
                  <a:pos x="30" y="158"/>
                </a:cxn>
                <a:cxn ang="0">
                  <a:pos x="58" y="172"/>
                </a:cxn>
                <a:cxn ang="0">
                  <a:pos x="90" y="176"/>
                </a:cxn>
                <a:cxn ang="0">
                  <a:pos x="104" y="176"/>
                </a:cxn>
                <a:cxn ang="0">
                  <a:pos x="130" y="170"/>
                </a:cxn>
                <a:cxn ang="0">
                  <a:pos x="152" y="160"/>
                </a:cxn>
                <a:cxn ang="0">
                  <a:pos x="172" y="144"/>
                </a:cxn>
                <a:cxn ang="0">
                  <a:pos x="164" y="118"/>
                </a:cxn>
              </a:cxnLst>
              <a:rect l="0" t="0" r="r" b="b"/>
              <a:pathLst>
                <a:path w="180" h="176">
                  <a:moveTo>
                    <a:pt x="124" y="56"/>
                  </a:moveTo>
                  <a:lnTo>
                    <a:pt x="124" y="56"/>
                  </a:lnTo>
                  <a:lnTo>
                    <a:pt x="92" y="58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52"/>
                  </a:lnTo>
                  <a:lnTo>
                    <a:pt x="62" y="44"/>
                  </a:lnTo>
                  <a:lnTo>
                    <a:pt x="66" y="38"/>
                  </a:lnTo>
                  <a:lnTo>
                    <a:pt x="72" y="34"/>
                  </a:lnTo>
                  <a:lnTo>
                    <a:pt x="76" y="30"/>
                  </a:lnTo>
                  <a:lnTo>
                    <a:pt x="84" y="26"/>
                  </a:lnTo>
                  <a:lnTo>
                    <a:pt x="90" y="24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4" y="24"/>
                  </a:lnTo>
                  <a:lnTo>
                    <a:pt x="112" y="26"/>
                  </a:lnTo>
                  <a:lnTo>
                    <a:pt x="116" y="28"/>
                  </a:lnTo>
                  <a:lnTo>
                    <a:pt x="120" y="32"/>
                  </a:lnTo>
                  <a:lnTo>
                    <a:pt x="124" y="42"/>
                  </a:lnTo>
                  <a:lnTo>
                    <a:pt x="124" y="50"/>
                  </a:lnTo>
                  <a:lnTo>
                    <a:pt x="124" y="56"/>
                  </a:lnTo>
                  <a:lnTo>
                    <a:pt x="124" y="56"/>
                  </a:lnTo>
                  <a:close/>
                  <a:moveTo>
                    <a:pt x="164" y="118"/>
                  </a:moveTo>
                  <a:lnTo>
                    <a:pt x="164" y="118"/>
                  </a:lnTo>
                  <a:lnTo>
                    <a:pt x="150" y="128"/>
                  </a:lnTo>
                  <a:lnTo>
                    <a:pt x="136" y="136"/>
                  </a:lnTo>
                  <a:lnTo>
                    <a:pt x="124" y="140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8" y="140"/>
                  </a:lnTo>
                  <a:lnTo>
                    <a:pt x="86" y="138"/>
                  </a:lnTo>
                  <a:lnTo>
                    <a:pt x="76" y="132"/>
                  </a:lnTo>
                  <a:lnTo>
                    <a:pt x="70" y="124"/>
                  </a:lnTo>
                  <a:lnTo>
                    <a:pt x="64" y="116"/>
                  </a:lnTo>
                  <a:lnTo>
                    <a:pt x="60" y="106"/>
                  </a:lnTo>
                  <a:lnTo>
                    <a:pt x="56" y="94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110" y="80"/>
                  </a:lnTo>
                  <a:lnTo>
                    <a:pt x="110" y="80"/>
                  </a:lnTo>
                  <a:lnTo>
                    <a:pt x="176" y="82"/>
                  </a:lnTo>
                  <a:lnTo>
                    <a:pt x="176" y="82"/>
                  </a:lnTo>
                  <a:lnTo>
                    <a:pt x="176" y="72"/>
                  </a:lnTo>
                  <a:lnTo>
                    <a:pt x="176" y="72"/>
                  </a:lnTo>
                  <a:lnTo>
                    <a:pt x="176" y="56"/>
                  </a:lnTo>
                  <a:lnTo>
                    <a:pt x="172" y="42"/>
                  </a:lnTo>
                  <a:lnTo>
                    <a:pt x="166" y="30"/>
                  </a:lnTo>
                  <a:lnTo>
                    <a:pt x="158" y="20"/>
                  </a:lnTo>
                  <a:lnTo>
                    <a:pt x="146" y="12"/>
                  </a:lnTo>
                  <a:lnTo>
                    <a:pt x="134" y="6"/>
                  </a:lnTo>
                  <a:lnTo>
                    <a:pt x="118" y="2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80" y="2"/>
                  </a:lnTo>
                  <a:lnTo>
                    <a:pt x="62" y="6"/>
                  </a:lnTo>
                  <a:lnTo>
                    <a:pt x="46" y="14"/>
                  </a:lnTo>
                  <a:lnTo>
                    <a:pt x="30" y="26"/>
                  </a:lnTo>
                  <a:lnTo>
                    <a:pt x="18" y="40"/>
                  </a:lnTo>
                  <a:lnTo>
                    <a:pt x="8" y="56"/>
                  </a:lnTo>
                  <a:lnTo>
                    <a:pt x="2" y="74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16"/>
                  </a:lnTo>
                  <a:lnTo>
                    <a:pt x="8" y="132"/>
                  </a:lnTo>
                  <a:lnTo>
                    <a:pt x="18" y="146"/>
                  </a:lnTo>
                  <a:lnTo>
                    <a:pt x="30" y="158"/>
                  </a:lnTo>
                  <a:lnTo>
                    <a:pt x="44" y="166"/>
                  </a:lnTo>
                  <a:lnTo>
                    <a:pt x="58" y="172"/>
                  </a:lnTo>
                  <a:lnTo>
                    <a:pt x="74" y="174"/>
                  </a:lnTo>
                  <a:lnTo>
                    <a:pt x="90" y="176"/>
                  </a:lnTo>
                  <a:lnTo>
                    <a:pt x="90" y="176"/>
                  </a:lnTo>
                  <a:lnTo>
                    <a:pt x="104" y="176"/>
                  </a:lnTo>
                  <a:lnTo>
                    <a:pt x="116" y="174"/>
                  </a:lnTo>
                  <a:lnTo>
                    <a:pt x="130" y="170"/>
                  </a:lnTo>
                  <a:lnTo>
                    <a:pt x="142" y="166"/>
                  </a:lnTo>
                  <a:lnTo>
                    <a:pt x="152" y="160"/>
                  </a:lnTo>
                  <a:lnTo>
                    <a:pt x="162" y="152"/>
                  </a:lnTo>
                  <a:lnTo>
                    <a:pt x="172" y="144"/>
                  </a:lnTo>
                  <a:lnTo>
                    <a:pt x="180" y="134"/>
                  </a:lnTo>
                  <a:lnTo>
                    <a:pt x="164" y="118"/>
                  </a:lnTo>
                  <a:lnTo>
                    <a:pt x="164" y="1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0" name="Freeform 158"/>
            <p:cNvSpPr>
              <a:spLocks noEditPoints="1"/>
            </p:cNvSpPr>
            <p:nvPr/>
          </p:nvSpPr>
          <p:spPr bwMode="auto">
            <a:xfrm>
              <a:off x="2739" y="3825"/>
              <a:ext cx="95" cy="245"/>
            </a:xfrm>
            <a:custGeom>
              <a:avLst/>
              <a:gdLst/>
              <a:ahLst/>
              <a:cxnLst>
                <a:cxn ang="0">
                  <a:pos x="4" y="244"/>
                </a:cxn>
                <a:cxn ang="0">
                  <a:pos x="4" y="244"/>
                </a:cxn>
                <a:cxn ang="0">
                  <a:pos x="50" y="244"/>
                </a:cxn>
                <a:cxn ang="0">
                  <a:pos x="50" y="244"/>
                </a:cxn>
                <a:cxn ang="0">
                  <a:pos x="94" y="244"/>
                </a:cxn>
                <a:cxn ang="0">
                  <a:pos x="94" y="230"/>
                </a:cxn>
                <a:cxn ang="0">
                  <a:pos x="76" y="226"/>
                </a:cxn>
                <a:cxn ang="0">
                  <a:pos x="76" y="226"/>
                </a:cxn>
                <a:cxn ang="0">
                  <a:pos x="74" y="162"/>
                </a:cxn>
                <a:cxn ang="0">
                  <a:pos x="74" y="136"/>
                </a:cxn>
                <a:cxn ang="0">
                  <a:pos x="74" y="136"/>
                </a:cxn>
                <a:cxn ang="0">
                  <a:pos x="76" y="72"/>
                </a:cxn>
                <a:cxn ang="0">
                  <a:pos x="54" y="72"/>
                </a:cxn>
                <a:cxn ang="0">
                  <a:pos x="54" y="72"/>
                </a:cxn>
                <a:cxn ang="0">
                  <a:pos x="26" y="78"/>
                </a:cxn>
                <a:cxn ang="0">
                  <a:pos x="0" y="80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22" y="98"/>
                </a:cxn>
                <a:cxn ang="0">
                  <a:pos x="22" y="98"/>
                </a:cxn>
                <a:cxn ang="0">
                  <a:pos x="24" y="162"/>
                </a:cxn>
                <a:cxn ang="0">
                  <a:pos x="24" y="162"/>
                </a:cxn>
                <a:cxn ang="0">
                  <a:pos x="22" y="226"/>
                </a:cxn>
                <a:cxn ang="0">
                  <a:pos x="4" y="230"/>
                </a:cxn>
                <a:cxn ang="0">
                  <a:pos x="4" y="244"/>
                </a:cxn>
                <a:cxn ang="0">
                  <a:pos x="4" y="244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38"/>
                </a:cxn>
                <a:cxn ang="0">
                  <a:pos x="30" y="46"/>
                </a:cxn>
                <a:cxn ang="0">
                  <a:pos x="38" y="52"/>
                </a:cxn>
                <a:cxn ang="0">
                  <a:pos x="48" y="54"/>
                </a:cxn>
                <a:cxn ang="0">
                  <a:pos x="48" y="54"/>
                </a:cxn>
                <a:cxn ang="0">
                  <a:pos x="60" y="52"/>
                </a:cxn>
                <a:cxn ang="0">
                  <a:pos x="68" y="46"/>
                </a:cxn>
                <a:cxn ang="0">
                  <a:pos x="74" y="38"/>
                </a:cxn>
                <a:cxn ang="0">
                  <a:pos x="76" y="28"/>
                </a:cxn>
                <a:cxn ang="0">
                  <a:pos x="76" y="28"/>
                </a:cxn>
                <a:cxn ang="0">
                  <a:pos x="74" y="16"/>
                </a:cxn>
                <a:cxn ang="0">
                  <a:pos x="68" y="8"/>
                </a:cxn>
                <a:cxn ang="0">
                  <a:pos x="60" y="2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38" y="2"/>
                </a:cxn>
                <a:cxn ang="0">
                  <a:pos x="30" y="8"/>
                </a:cxn>
                <a:cxn ang="0">
                  <a:pos x="24" y="16"/>
                </a:cxn>
                <a:cxn ang="0">
                  <a:pos x="22" y="28"/>
                </a:cxn>
                <a:cxn ang="0">
                  <a:pos x="22" y="28"/>
                </a:cxn>
              </a:cxnLst>
              <a:rect l="0" t="0" r="r" b="b"/>
              <a:pathLst>
                <a:path w="94" h="244">
                  <a:moveTo>
                    <a:pt x="4" y="244"/>
                  </a:moveTo>
                  <a:lnTo>
                    <a:pt x="4" y="244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94" y="244"/>
                  </a:lnTo>
                  <a:lnTo>
                    <a:pt x="94" y="230"/>
                  </a:lnTo>
                  <a:lnTo>
                    <a:pt x="76" y="226"/>
                  </a:lnTo>
                  <a:lnTo>
                    <a:pt x="76" y="226"/>
                  </a:lnTo>
                  <a:lnTo>
                    <a:pt x="74" y="162"/>
                  </a:lnTo>
                  <a:lnTo>
                    <a:pt x="74" y="136"/>
                  </a:lnTo>
                  <a:lnTo>
                    <a:pt x="74" y="136"/>
                  </a:lnTo>
                  <a:lnTo>
                    <a:pt x="76" y="72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26" y="78"/>
                  </a:lnTo>
                  <a:lnTo>
                    <a:pt x="0" y="8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4" y="162"/>
                  </a:lnTo>
                  <a:lnTo>
                    <a:pt x="24" y="162"/>
                  </a:lnTo>
                  <a:lnTo>
                    <a:pt x="22" y="226"/>
                  </a:lnTo>
                  <a:lnTo>
                    <a:pt x="4" y="230"/>
                  </a:lnTo>
                  <a:lnTo>
                    <a:pt x="4" y="244"/>
                  </a:lnTo>
                  <a:lnTo>
                    <a:pt x="4" y="244"/>
                  </a:lnTo>
                  <a:close/>
                  <a:moveTo>
                    <a:pt x="22" y="28"/>
                  </a:moveTo>
                  <a:lnTo>
                    <a:pt x="22" y="28"/>
                  </a:lnTo>
                  <a:lnTo>
                    <a:pt x="24" y="38"/>
                  </a:lnTo>
                  <a:lnTo>
                    <a:pt x="30" y="46"/>
                  </a:lnTo>
                  <a:lnTo>
                    <a:pt x="38" y="52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60" y="52"/>
                  </a:lnTo>
                  <a:lnTo>
                    <a:pt x="68" y="46"/>
                  </a:lnTo>
                  <a:lnTo>
                    <a:pt x="74" y="3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4" y="16"/>
                  </a:lnTo>
                  <a:lnTo>
                    <a:pt x="68" y="8"/>
                  </a:lnTo>
                  <a:lnTo>
                    <a:pt x="60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8" y="2"/>
                  </a:lnTo>
                  <a:lnTo>
                    <a:pt x="30" y="8"/>
                  </a:lnTo>
                  <a:lnTo>
                    <a:pt x="24" y="16"/>
                  </a:lnTo>
                  <a:lnTo>
                    <a:pt x="22" y="28"/>
                  </a:lnTo>
                  <a:lnTo>
                    <a:pt x="2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1" name="Freeform 159"/>
            <p:cNvSpPr>
              <a:spLocks/>
            </p:cNvSpPr>
            <p:nvPr/>
          </p:nvSpPr>
          <p:spPr bwMode="auto">
            <a:xfrm>
              <a:off x="2850" y="3899"/>
              <a:ext cx="171" cy="175"/>
            </a:xfrm>
            <a:custGeom>
              <a:avLst/>
              <a:gdLst/>
              <a:ahLst/>
              <a:cxnLst>
                <a:cxn ang="0">
                  <a:pos x="154" y="124"/>
                </a:cxn>
                <a:cxn ang="0">
                  <a:pos x="132" y="136"/>
                </a:cxn>
                <a:cxn ang="0">
                  <a:pos x="110" y="142"/>
                </a:cxn>
                <a:cxn ang="0">
                  <a:pos x="96" y="140"/>
                </a:cxn>
                <a:cxn ang="0">
                  <a:pos x="74" y="130"/>
                </a:cxn>
                <a:cxn ang="0">
                  <a:pos x="62" y="112"/>
                </a:cxn>
                <a:cxn ang="0">
                  <a:pos x="56" y="94"/>
                </a:cxn>
                <a:cxn ang="0">
                  <a:pos x="56" y="84"/>
                </a:cxn>
                <a:cxn ang="0">
                  <a:pos x="58" y="62"/>
                </a:cxn>
                <a:cxn ang="0">
                  <a:pos x="66" y="44"/>
                </a:cxn>
                <a:cxn ang="0">
                  <a:pos x="80" y="32"/>
                </a:cxn>
                <a:cxn ang="0">
                  <a:pos x="100" y="26"/>
                </a:cxn>
                <a:cxn ang="0">
                  <a:pos x="108" y="28"/>
                </a:cxn>
                <a:cxn ang="0">
                  <a:pos x="126" y="32"/>
                </a:cxn>
                <a:cxn ang="0">
                  <a:pos x="136" y="52"/>
                </a:cxn>
                <a:cxn ang="0">
                  <a:pos x="150" y="54"/>
                </a:cxn>
                <a:cxn ang="0">
                  <a:pos x="164" y="10"/>
                </a:cxn>
                <a:cxn ang="0">
                  <a:pos x="152" y="6"/>
                </a:cxn>
                <a:cxn ang="0">
                  <a:pos x="124" y="0"/>
                </a:cxn>
                <a:cxn ang="0">
                  <a:pos x="110" y="0"/>
                </a:cxn>
                <a:cxn ang="0">
                  <a:pos x="66" y="8"/>
                </a:cxn>
                <a:cxn ang="0">
                  <a:pos x="30" y="28"/>
                </a:cxn>
                <a:cxn ang="0">
                  <a:pos x="8" y="58"/>
                </a:cxn>
                <a:cxn ang="0">
                  <a:pos x="0" y="94"/>
                </a:cxn>
                <a:cxn ang="0">
                  <a:pos x="2" y="116"/>
                </a:cxn>
                <a:cxn ang="0">
                  <a:pos x="18" y="146"/>
                </a:cxn>
                <a:cxn ang="0">
                  <a:pos x="42" y="166"/>
                </a:cxn>
                <a:cxn ang="0">
                  <a:pos x="74" y="174"/>
                </a:cxn>
                <a:cxn ang="0">
                  <a:pos x="88" y="176"/>
                </a:cxn>
                <a:cxn ang="0">
                  <a:pos x="122" y="172"/>
                </a:cxn>
                <a:cxn ang="0">
                  <a:pos x="150" y="156"/>
                </a:cxn>
                <a:cxn ang="0">
                  <a:pos x="154" y="124"/>
                </a:cxn>
              </a:cxnLst>
              <a:rect l="0" t="0" r="r" b="b"/>
              <a:pathLst>
                <a:path w="170" h="176">
                  <a:moveTo>
                    <a:pt x="154" y="124"/>
                  </a:moveTo>
                  <a:lnTo>
                    <a:pt x="154" y="124"/>
                  </a:lnTo>
                  <a:lnTo>
                    <a:pt x="144" y="132"/>
                  </a:lnTo>
                  <a:lnTo>
                    <a:pt x="132" y="136"/>
                  </a:lnTo>
                  <a:lnTo>
                    <a:pt x="122" y="140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6" y="140"/>
                  </a:lnTo>
                  <a:lnTo>
                    <a:pt x="84" y="136"/>
                  </a:lnTo>
                  <a:lnTo>
                    <a:pt x="74" y="130"/>
                  </a:lnTo>
                  <a:lnTo>
                    <a:pt x="68" y="122"/>
                  </a:lnTo>
                  <a:lnTo>
                    <a:pt x="62" y="112"/>
                  </a:lnTo>
                  <a:lnTo>
                    <a:pt x="58" y="104"/>
                  </a:lnTo>
                  <a:lnTo>
                    <a:pt x="56" y="94"/>
                  </a:lnTo>
                  <a:lnTo>
                    <a:pt x="56" y="84"/>
                  </a:lnTo>
                  <a:lnTo>
                    <a:pt x="56" y="84"/>
                  </a:lnTo>
                  <a:lnTo>
                    <a:pt x="56" y="72"/>
                  </a:lnTo>
                  <a:lnTo>
                    <a:pt x="58" y="62"/>
                  </a:lnTo>
                  <a:lnTo>
                    <a:pt x="62" y="52"/>
                  </a:lnTo>
                  <a:lnTo>
                    <a:pt x="66" y="44"/>
                  </a:lnTo>
                  <a:lnTo>
                    <a:pt x="72" y="36"/>
                  </a:lnTo>
                  <a:lnTo>
                    <a:pt x="80" y="32"/>
                  </a:lnTo>
                  <a:lnTo>
                    <a:pt x="88" y="28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8" y="28"/>
                  </a:lnTo>
                  <a:lnTo>
                    <a:pt x="116" y="28"/>
                  </a:lnTo>
                  <a:lnTo>
                    <a:pt x="126" y="32"/>
                  </a:lnTo>
                  <a:lnTo>
                    <a:pt x="134" y="36"/>
                  </a:lnTo>
                  <a:lnTo>
                    <a:pt x="136" y="52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56" y="32"/>
                  </a:lnTo>
                  <a:lnTo>
                    <a:pt x="164" y="10"/>
                  </a:lnTo>
                  <a:lnTo>
                    <a:pt x="164" y="10"/>
                  </a:lnTo>
                  <a:lnTo>
                    <a:pt x="152" y="6"/>
                  </a:lnTo>
                  <a:lnTo>
                    <a:pt x="140" y="4"/>
                  </a:lnTo>
                  <a:lnTo>
                    <a:pt x="124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86" y="2"/>
                  </a:lnTo>
                  <a:lnTo>
                    <a:pt x="66" y="8"/>
                  </a:lnTo>
                  <a:lnTo>
                    <a:pt x="46" y="16"/>
                  </a:lnTo>
                  <a:lnTo>
                    <a:pt x="30" y="28"/>
                  </a:lnTo>
                  <a:lnTo>
                    <a:pt x="18" y="40"/>
                  </a:lnTo>
                  <a:lnTo>
                    <a:pt x="8" y="58"/>
                  </a:lnTo>
                  <a:lnTo>
                    <a:pt x="2" y="76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16"/>
                  </a:lnTo>
                  <a:lnTo>
                    <a:pt x="8" y="132"/>
                  </a:lnTo>
                  <a:lnTo>
                    <a:pt x="18" y="146"/>
                  </a:lnTo>
                  <a:lnTo>
                    <a:pt x="28" y="158"/>
                  </a:lnTo>
                  <a:lnTo>
                    <a:pt x="42" y="166"/>
                  </a:lnTo>
                  <a:lnTo>
                    <a:pt x="58" y="172"/>
                  </a:lnTo>
                  <a:lnTo>
                    <a:pt x="74" y="174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112" y="174"/>
                  </a:lnTo>
                  <a:lnTo>
                    <a:pt x="122" y="172"/>
                  </a:lnTo>
                  <a:lnTo>
                    <a:pt x="132" y="168"/>
                  </a:lnTo>
                  <a:lnTo>
                    <a:pt x="150" y="156"/>
                  </a:lnTo>
                  <a:lnTo>
                    <a:pt x="170" y="140"/>
                  </a:lnTo>
                  <a:lnTo>
                    <a:pt x="154" y="124"/>
                  </a:lnTo>
                  <a:lnTo>
                    <a:pt x="154" y="1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2" name="Freeform 160"/>
            <p:cNvSpPr>
              <a:spLocks noEditPoints="1"/>
            </p:cNvSpPr>
            <p:nvPr/>
          </p:nvSpPr>
          <p:spPr bwMode="auto">
            <a:xfrm>
              <a:off x="3034" y="3899"/>
              <a:ext cx="182" cy="175"/>
            </a:xfrm>
            <a:custGeom>
              <a:avLst/>
              <a:gdLst/>
              <a:ahLst/>
              <a:cxnLst>
                <a:cxn ang="0">
                  <a:pos x="126" y="56"/>
                </a:cxn>
                <a:cxn ang="0">
                  <a:pos x="58" y="60"/>
                </a:cxn>
                <a:cxn ang="0">
                  <a:pos x="60" y="52"/>
                </a:cxn>
                <a:cxn ang="0">
                  <a:pos x="66" y="38"/>
                </a:cxn>
                <a:cxn ang="0">
                  <a:pos x="78" y="30"/>
                </a:cxn>
                <a:cxn ang="0">
                  <a:pos x="90" y="24"/>
                </a:cxn>
                <a:cxn ang="0">
                  <a:pos x="98" y="24"/>
                </a:cxn>
                <a:cxn ang="0">
                  <a:pos x="112" y="26"/>
                </a:cxn>
                <a:cxn ang="0">
                  <a:pos x="120" y="32"/>
                </a:cxn>
                <a:cxn ang="0">
                  <a:pos x="126" y="50"/>
                </a:cxn>
                <a:cxn ang="0">
                  <a:pos x="126" y="56"/>
                </a:cxn>
                <a:cxn ang="0">
                  <a:pos x="164" y="118"/>
                </a:cxn>
                <a:cxn ang="0">
                  <a:pos x="138" y="136"/>
                </a:cxn>
                <a:cxn ang="0">
                  <a:pos x="110" y="142"/>
                </a:cxn>
                <a:cxn ang="0">
                  <a:pos x="98" y="140"/>
                </a:cxn>
                <a:cxn ang="0">
                  <a:pos x="76" y="132"/>
                </a:cxn>
                <a:cxn ang="0">
                  <a:pos x="64" y="116"/>
                </a:cxn>
                <a:cxn ang="0">
                  <a:pos x="58" y="94"/>
                </a:cxn>
                <a:cxn ang="0">
                  <a:pos x="56" y="82"/>
                </a:cxn>
                <a:cxn ang="0">
                  <a:pos x="110" y="80"/>
                </a:cxn>
                <a:cxn ang="0">
                  <a:pos x="176" y="82"/>
                </a:cxn>
                <a:cxn ang="0">
                  <a:pos x="176" y="72"/>
                </a:cxn>
                <a:cxn ang="0">
                  <a:pos x="172" y="42"/>
                </a:cxn>
                <a:cxn ang="0">
                  <a:pos x="158" y="20"/>
                </a:cxn>
                <a:cxn ang="0">
                  <a:pos x="134" y="6"/>
                </a:cxn>
                <a:cxn ang="0">
                  <a:pos x="100" y="0"/>
                </a:cxn>
                <a:cxn ang="0">
                  <a:pos x="80" y="2"/>
                </a:cxn>
                <a:cxn ang="0">
                  <a:pos x="46" y="14"/>
                </a:cxn>
                <a:cxn ang="0">
                  <a:pos x="18" y="40"/>
                </a:cxn>
                <a:cxn ang="0">
                  <a:pos x="2" y="74"/>
                </a:cxn>
                <a:cxn ang="0">
                  <a:pos x="0" y="94"/>
                </a:cxn>
                <a:cxn ang="0">
                  <a:pos x="8" y="132"/>
                </a:cxn>
                <a:cxn ang="0">
                  <a:pos x="30" y="158"/>
                </a:cxn>
                <a:cxn ang="0">
                  <a:pos x="58" y="172"/>
                </a:cxn>
                <a:cxn ang="0">
                  <a:pos x="90" y="176"/>
                </a:cxn>
                <a:cxn ang="0">
                  <a:pos x="104" y="176"/>
                </a:cxn>
                <a:cxn ang="0">
                  <a:pos x="130" y="170"/>
                </a:cxn>
                <a:cxn ang="0">
                  <a:pos x="152" y="160"/>
                </a:cxn>
                <a:cxn ang="0">
                  <a:pos x="172" y="144"/>
                </a:cxn>
                <a:cxn ang="0">
                  <a:pos x="164" y="118"/>
                </a:cxn>
              </a:cxnLst>
              <a:rect l="0" t="0" r="r" b="b"/>
              <a:pathLst>
                <a:path w="182" h="176">
                  <a:moveTo>
                    <a:pt x="126" y="56"/>
                  </a:moveTo>
                  <a:lnTo>
                    <a:pt x="126" y="56"/>
                  </a:lnTo>
                  <a:lnTo>
                    <a:pt x="92" y="58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52"/>
                  </a:lnTo>
                  <a:lnTo>
                    <a:pt x="62" y="44"/>
                  </a:lnTo>
                  <a:lnTo>
                    <a:pt x="66" y="38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0" y="24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6" y="24"/>
                  </a:lnTo>
                  <a:lnTo>
                    <a:pt x="112" y="26"/>
                  </a:lnTo>
                  <a:lnTo>
                    <a:pt x="116" y="28"/>
                  </a:lnTo>
                  <a:lnTo>
                    <a:pt x="120" y="32"/>
                  </a:lnTo>
                  <a:lnTo>
                    <a:pt x="124" y="42"/>
                  </a:lnTo>
                  <a:lnTo>
                    <a:pt x="126" y="50"/>
                  </a:lnTo>
                  <a:lnTo>
                    <a:pt x="126" y="56"/>
                  </a:lnTo>
                  <a:lnTo>
                    <a:pt x="126" y="56"/>
                  </a:lnTo>
                  <a:close/>
                  <a:moveTo>
                    <a:pt x="164" y="118"/>
                  </a:moveTo>
                  <a:lnTo>
                    <a:pt x="164" y="118"/>
                  </a:lnTo>
                  <a:lnTo>
                    <a:pt x="150" y="128"/>
                  </a:lnTo>
                  <a:lnTo>
                    <a:pt x="138" y="136"/>
                  </a:lnTo>
                  <a:lnTo>
                    <a:pt x="124" y="140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8" y="140"/>
                  </a:lnTo>
                  <a:lnTo>
                    <a:pt x="86" y="138"/>
                  </a:lnTo>
                  <a:lnTo>
                    <a:pt x="76" y="132"/>
                  </a:lnTo>
                  <a:lnTo>
                    <a:pt x="70" y="124"/>
                  </a:lnTo>
                  <a:lnTo>
                    <a:pt x="64" y="116"/>
                  </a:lnTo>
                  <a:lnTo>
                    <a:pt x="60" y="106"/>
                  </a:lnTo>
                  <a:lnTo>
                    <a:pt x="58" y="94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110" y="80"/>
                  </a:lnTo>
                  <a:lnTo>
                    <a:pt x="110" y="80"/>
                  </a:lnTo>
                  <a:lnTo>
                    <a:pt x="176" y="82"/>
                  </a:lnTo>
                  <a:lnTo>
                    <a:pt x="176" y="82"/>
                  </a:lnTo>
                  <a:lnTo>
                    <a:pt x="176" y="72"/>
                  </a:lnTo>
                  <a:lnTo>
                    <a:pt x="176" y="72"/>
                  </a:lnTo>
                  <a:lnTo>
                    <a:pt x="176" y="56"/>
                  </a:lnTo>
                  <a:lnTo>
                    <a:pt x="172" y="42"/>
                  </a:lnTo>
                  <a:lnTo>
                    <a:pt x="166" y="30"/>
                  </a:lnTo>
                  <a:lnTo>
                    <a:pt x="158" y="20"/>
                  </a:lnTo>
                  <a:lnTo>
                    <a:pt x="146" y="12"/>
                  </a:lnTo>
                  <a:lnTo>
                    <a:pt x="134" y="6"/>
                  </a:lnTo>
                  <a:lnTo>
                    <a:pt x="118" y="2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80" y="2"/>
                  </a:lnTo>
                  <a:lnTo>
                    <a:pt x="62" y="6"/>
                  </a:lnTo>
                  <a:lnTo>
                    <a:pt x="46" y="14"/>
                  </a:lnTo>
                  <a:lnTo>
                    <a:pt x="30" y="26"/>
                  </a:lnTo>
                  <a:lnTo>
                    <a:pt x="18" y="40"/>
                  </a:lnTo>
                  <a:lnTo>
                    <a:pt x="8" y="56"/>
                  </a:lnTo>
                  <a:lnTo>
                    <a:pt x="2" y="74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16"/>
                  </a:lnTo>
                  <a:lnTo>
                    <a:pt x="8" y="132"/>
                  </a:lnTo>
                  <a:lnTo>
                    <a:pt x="18" y="146"/>
                  </a:lnTo>
                  <a:lnTo>
                    <a:pt x="30" y="158"/>
                  </a:lnTo>
                  <a:lnTo>
                    <a:pt x="44" y="166"/>
                  </a:lnTo>
                  <a:lnTo>
                    <a:pt x="58" y="172"/>
                  </a:lnTo>
                  <a:lnTo>
                    <a:pt x="74" y="174"/>
                  </a:lnTo>
                  <a:lnTo>
                    <a:pt x="90" y="176"/>
                  </a:lnTo>
                  <a:lnTo>
                    <a:pt x="90" y="176"/>
                  </a:lnTo>
                  <a:lnTo>
                    <a:pt x="104" y="176"/>
                  </a:lnTo>
                  <a:lnTo>
                    <a:pt x="116" y="174"/>
                  </a:lnTo>
                  <a:lnTo>
                    <a:pt x="130" y="170"/>
                  </a:lnTo>
                  <a:lnTo>
                    <a:pt x="142" y="166"/>
                  </a:lnTo>
                  <a:lnTo>
                    <a:pt x="152" y="160"/>
                  </a:lnTo>
                  <a:lnTo>
                    <a:pt x="164" y="152"/>
                  </a:lnTo>
                  <a:lnTo>
                    <a:pt x="172" y="144"/>
                  </a:lnTo>
                  <a:lnTo>
                    <a:pt x="182" y="134"/>
                  </a:lnTo>
                  <a:lnTo>
                    <a:pt x="164" y="118"/>
                  </a:lnTo>
                  <a:lnTo>
                    <a:pt x="164" y="1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" name="Freeform 161"/>
            <p:cNvSpPr>
              <a:spLocks/>
            </p:cNvSpPr>
            <p:nvPr/>
          </p:nvSpPr>
          <p:spPr bwMode="auto">
            <a:xfrm>
              <a:off x="3224" y="3899"/>
              <a:ext cx="160" cy="175"/>
            </a:xfrm>
            <a:custGeom>
              <a:avLst/>
              <a:gdLst/>
              <a:ahLst/>
              <a:cxnLst>
                <a:cxn ang="0">
                  <a:pos x="138" y="52"/>
                </a:cxn>
                <a:cxn ang="0">
                  <a:pos x="152" y="10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74" y="2"/>
                </a:cxn>
                <a:cxn ang="0">
                  <a:pos x="42" y="10"/>
                </a:cxn>
                <a:cxn ang="0">
                  <a:pos x="22" y="26"/>
                </a:cxn>
                <a:cxn ang="0">
                  <a:pos x="12" y="46"/>
                </a:cxn>
                <a:cxn ang="0">
                  <a:pos x="12" y="56"/>
                </a:cxn>
                <a:cxn ang="0">
                  <a:pos x="16" y="72"/>
                </a:cxn>
                <a:cxn ang="0">
                  <a:pos x="26" y="86"/>
                </a:cxn>
                <a:cxn ang="0">
                  <a:pos x="42" y="96"/>
                </a:cxn>
                <a:cxn ang="0">
                  <a:pos x="64" y="104"/>
                </a:cxn>
                <a:cxn ang="0">
                  <a:pos x="102" y="116"/>
                </a:cxn>
                <a:cxn ang="0">
                  <a:pos x="110" y="124"/>
                </a:cxn>
                <a:cxn ang="0">
                  <a:pos x="110" y="132"/>
                </a:cxn>
                <a:cxn ang="0">
                  <a:pos x="104" y="144"/>
                </a:cxn>
                <a:cxn ang="0">
                  <a:pos x="78" y="150"/>
                </a:cxn>
                <a:cxn ang="0">
                  <a:pos x="68" y="148"/>
                </a:cxn>
                <a:cxn ang="0">
                  <a:pos x="46" y="142"/>
                </a:cxn>
                <a:cxn ang="0">
                  <a:pos x="40" y="122"/>
                </a:cxn>
                <a:cxn ang="0">
                  <a:pos x="28" y="116"/>
                </a:cxn>
                <a:cxn ang="0">
                  <a:pos x="0" y="158"/>
                </a:cxn>
                <a:cxn ang="0">
                  <a:pos x="22" y="166"/>
                </a:cxn>
                <a:cxn ang="0">
                  <a:pos x="62" y="176"/>
                </a:cxn>
                <a:cxn ang="0">
                  <a:pos x="80" y="176"/>
                </a:cxn>
                <a:cxn ang="0">
                  <a:pos x="114" y="170"/>
                </a:cxn>
                <a:cxn ang="0">
                  <a:pos x="140" y="158"/>
                </a:cxn>
                <a:cxn ang="0">
                  <a:pos x="156" y="138"/>
                </a:cxn>
                <a:cxn ang="0">
                  <a:pos x="160" y="116"/>
                </a:cxn>
                <a:cxn ang="0">
                  <a:pos x="160" y="108"/>
                </a:cxn>
                <a:cxn ang="0">
                  <a:pos x="154" y="94"/>
                </a:cxn>
                <a:cxn ang="0">
                  <a:pos x="144" y="82"/>
                </a:cxn>
                <a:cxn ang="0">
                  <a:pos x="118" y="70"/>
                </a:cxn>
                <a:cxn ang="0">
                  <a:pos x="86" y="60"/>
                </a:cxn>
                <a:cxn ang="0">
                  <a:pos x="64" y="52"/>
                </a:cxn>
                <a:cxn ang="0">
                  <a:pos x="60" y="42"/>
                </a:cxn>
                <a:cxn ang="0">
                  <a:pos x="60" y="36"/>
                </a:cxn>
                <a:cxn ang="0">
                  <a:pos x="72" y="28"/>
                </a:cxn>
                <a:cxn ang="0">
                  <a:pos x="82" y="26"/>
                </a:cxn>
                <a:cxn ang="0">
                  <a:pos x="102" y="28"/>
                </a:cxn>
                <a:cxn ang="0">
                  <a:pos x="124" y="38"/>
                </a:cxn>
                <a:cxn ang="0">
                  <a:pos x="138" y="52"/>
                </a:cxn>
              </a:cxnLst>
              <a:rect l="0" t="0" r="r" b="b"/>
              <a:pathLst>
                <a:path w="160" h="176">
                  <a:moveTo>
                    <a:pt x="138" y="52"/>
                  </a:moveTo>
                  <a:lnTo>
                    <a:pt x="138" y="52"/>
                  </a:lnTo>
                  <a:lnTo>
                    <a:pt x="144" y="32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38" y="6"/>
                  </a:lnTo>
                  <a:lnTo>
                    <a:pt x="124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74" y="2"/>
                  </a:lnTo>
                  <a:lnTo>
                    <a:pt x="58" y="4"/>
                  </a:lnTo>
                  <a:lnTo>
                    <a:pt x="42" y="10"/>
                  </a:lnTo>
                  <a:lnTo>
                    <a:pt x="32" y="18"/>
                  </a:lnTo>
                  <a:lnTo>
                    <a:pt x="22" y="26"/>
                  </a:lnTo>
                  <a:lnTo>
                    <a:pt x="16" y="36"/>
                  </a:lnTo>
                  <a:lnTo>
                    <a:pt x="12" y="4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66"/>
                  </a:lnTo>
                  <a:lnTo>
                    <a:pt x="16" y="72"/>
                  </a:lnTo>
                  <a:lnTo>
                    <a:pt x="20" y="80"/>
                  </a:lnTo>
                  <a:lnTo>
                    <a:pt x="26" y="86"/>
                  </a:lnTo>
                  <a:lnTo>
                    <a:pt x="32" y="90"/>
                  </a:lnTo>
                  <a:lnTo>
                    <a:pt x="42" y="96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88" y="110"/>
                  </a:lnTo>
                  <a:lnTo>
                    <a:pt x="102" y="116"/>
                  </a:lnTo>
                  <a:lnTo>
                    <a:pt x="106" y="120"/>
                  </a:lnTo>
                  <a:lnTo>
                    <a:pt x="110" y="124"/>
                  </a:lnTo>
                  <a:lnTo>
                    <a:pt x="110" y="132"/>
                  </a:lnTo>
                  <a:lnTo>
                    <a:pt x="110" y="132"/>
                  </a:lnTo>
                  <a:lnTo>
                    <a:pt x="110" y="138"/>
                  </a:lnTo>
                  <a:lnTo>
                    <a:pt x="104" y="144"/>
                  </a:lnTo>
                  <a:lnTo>
                    <a:pt x="94" y="148"/>
                  </a:lnTo>
                  <a:lnTo>
                    <a:pt x="78" y="150"/>
                  </a:lnTo>
                  <a:lnTo>
                    <a:pt x="78" y="150"/>
                  </a:lnTo>
                  <a:lnTo>
                    <a:pt x="68" y="148"/>
                  </a:lnTo>
                  <a:lnTo>
                    <a:pt x="56" y="146"/>
                  </a:lnTo>
                  <a:lnTo>
                    <a:pt x="46" y="142"/>
                  </a:lnTo>
                  <a:lnTo>
                    <a:pt x="38" y="136"/>
                  </a:lnTo>
                  <a:lnTo>
                    <a:pt x="40" y="122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14" y="13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2" y="166"/>
                  </a:lnTo>
                  <a:lnTo>
                    <a:pt x="42" y="172"/>
                  </a:lnTo>
                  <a:lnTo>
                    <a:pt x="62" y="176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8" y="174"/>
                  </a:lnTo>
                  <a:lnTo>
                    <a:pt x="114" y="170"/>
                  </a:lnTo>
                  <a:lnTo>
                    <a:pt x="128" y="166"/>
                  </a:lnTo>
                  <a:lnTo>
                    <a:pt x="140" y="158"/>
                  </a:lnTo>
                  <a:lnTo>
                    <a:pt x="148" y="148"/>
                  </a:lnTo>
                  <a:lnTo>
                    <a:pt x="156" y="138"/>
                  </a:lnTo>
                  <a:lnTo>
                    <a:pt x="158" y="128"/>
                  </a:lnTo>
                  <a:lnTo>
                    <a:pt x="160" y="116"/>
                  </a:lnTo>
                  <a:lnTo>
                    <a:pt x="160" y="116"/>
                  </a:lnTo>
                  <a:lnTo>
                    <a:pt x="160" y="108"/>
                  </a:lnTo>
                  <a:lnTo>
                    <a:pt x="158" y="100"/>
                  </a:lnTo>
                  <a:lnTo>
                    <a:pt x="154" y="94"/>
                  </a:lnTo>
                  <a:lnTo>
                    <a:pt x="150" y="88"/>
                  </a:lnTo>
                  <a:lnTo>
                    <a:pt x="144" y="82"/>
                  </a:lnTo>
                  <a:lnTo>
                    <a:pt x="136" y="76"/>
                  </a:lnTo>
                  <a:lnTo>
                    <a:pt x="118" y="70"/>
                  </a:lnTo>
                  <a:lnTo>
                    <a:pt x="86" y="60"/>
                  </a:lnTo>
                  <a:lnTo>
                    <a:pt x="86" y="60"/>
                  </a:lnTo>
                  <a:lnTo>
                    <a:pt x="72" y="56"/>
                  </a:lnTo>
                  <a:lnTo>
                    <a:pt x="64" y="52"/>
                  </a:lnTo>
                  <a:lnTo>
                    <a:pt x="60" y="46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36"/>
                  </a:lnTo>
                  <a:lnTo>
                    <a:pt x="66" y="32"/>
                  </a:lnTo>
                  <a:lnTo>
                    <a:pt x="72" y="28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92" y="28"/>
                  </a:lnTo>
                  <a:lnTo>
                    <a:pt x="102" y="28"/>
                  </a:lnTo>
                  <a:lnTo>
                    <a:pt x="112" y="32"/>
                  </a:lnTo>
                  <a:lnTo>
                    <a:pt x="124" y="38"/>
                  </a:lnTo>
                  <a:lnTo>
                    <a:pt x="124" y="48"/>
                  </a:lnTo>
                  <a:lnTo>
                    <a:pt x="138" y="52"/>
                  </a:lnTo>
                  <a:lnTo>
                    <a:pt x="138" y="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" name="Freeform 162"/>
            <p:cNvSpPr>
              <a:spLocks/>
            </p:cNvSpPr>
            <p:nvPr/>
          </p:nvSpPr>
          <p:spPr bwMode="auto">
            <a:xfrm>
              <a:off x="3398" y="3859"/>
              <a:ext cx="120" cy="214"/>
            </a:xfrm>
            <a:custGeom>
              <a:avLst/>
              <a:gdLst/>
              <a:ahLst/>
              <a:cxnLst>
                <a:cxn ang="0">
                  <a:pos x="20" y="42"/>
                </a:cxn>
                <a:cxn ang="0">
                  <a:pos x="0" y="52"/>
                </a:cxn>
                <a:cxn ang="0">
                  <a:pos x="0" y="66"/>
                </a:cxn>
                <a:cxn ang="0">
                  <a:pos x="20" y="66"/>
                </a:cxn>
                <a:cxn ang="0">
                  <a:pos x="20" y="120"/>
                </a:cxn>
                <a:cxn ang="0">
                  <a:pos x="20" y="120"/>
                </a:cxn>
                <a:cxn ang="0">
                  <a:pos x="20" y="166"/>
                </a:cxn>
                <a:cxn ang="0">
                  <a:pos x="20" y="166"/>
                </a:cxn>
                <a:cxn ang="0">
                  <a:pos x="20" y="178"/>
                </a:cxn>
                <a:cxn ang="0">
                  <a:pos x="22" y="188"/>
                </a:cxn>
                <a:cxn ang="0">
                  <a:pos x="28" y="196"/>
                </a:cxn>
                <a:cxn ang="0">
                  <a:pos x="32" y="202"/>
                </a:cxn>
                <a:cxn ang="0">
                  <a:pos x="40" y="208"/>
                </a:cxn>
                <a:cxn ang="0">
                  <a:pos x="48" y="212"/>
                </a:cxn>
                <a:cxn ang="0">
                  <a:pos x="56" y="214"/>
                </a:cxn>
                <a:cxn ang="0">
                  <a:pos x="64" y="214"/>
                </a:cxn>
                <a:cxn ang="0">
                  <a:pos x="64" y="214"/>
                </a:cxn>
                <a:cxn ang="0">
                  <a:pos x="80" y="212"/>
                </a:cxn>
                <a:cxn ang="0">
                  <a:pos x="94" y="208"/>
                </a:cxn>
                <a:cxn ang="0">
                  <a:pos x="106" y="198"/>
                </a:cxn>
                <a:cxn ang="0">
                  <a:pos x="120" y="188"/>
                </a:cxn>
                <a:cxn ang="0">
                  <a:pos x="106" y="172"/>
                </a:cxn>
                <a:cxn ang="0">
                  <a:pos x="106" y="172"/>
                </a:cxn>
                <a:cxn ang="0">
                  <a:pos x="96" y="178"/>
                </a:cxn>
                <a:cxn ang="0">
                  <a:pos x="88" y="180"/>
                </a:cxn>
                <a:cxn ang="0">
                  <a:pos x="88" y="180"/>
                </a:cxn>
                <a:cxn ang="0">
                  <a:pos x="82" y="178"/>
                </a:cxn>
                <a:cxn ang="0">
                  <a:pos x="78" y="178"/>
                </a:cxn>
                <a:cxn ang="0">
                  <a:pos x="74" y="172"/>
                </a:cxn>
                <a:cxn ang="0">
                  <a:pos x="70" y="162"/>
                </a:cxn>
                <a:cxn ang="0">
                  <a:pos x="70" y="152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102" y="66"/>
                </a:cxn>
                <a:cxn ang="0">
                  <a:pos x="112" y="42"/>
                </a:cxn>
                <a:cxn ang="0">
                  <a:pos x="112" y="42"/>
                </a:cxn>
                <a:cxn ang="0">
                  <a:pos x="90" y="42"/>
                </a:cxn>
                <a:cxn ang="0">
                  <a:pos x="70" y="42"/>
                </a:cxn>
                <a:cxn ang="0">
                  <a:pos x="70" y="0"/>
                </a:cxn>
                <a:cxn ang="0">
                  <a:pos x="20" y="10"/>
                </a:cxn>
                <a:cxn ang="0">
                  <a:pos x="20" y="42"/>
                </a:cxn>
                <a:cxn ang="0">
                  <a:pos x="20" y="42"/>
                </a:cxn>
              </a:cxnLst>
              <a:rect l="0" t="0" r="r" b="b"/>
              <a:pathLst>
                <a:path w="120" h="214">
                  <a:moveTo>
                    <a:pt x="20" y="42"/>
                  </a:moveTo>
                  <a:lnTo>
                    <a:pt x="0" y="52"/>
                  </a:lnTo>
                  <a:lnTo>
                    <a:pt x="0" y="66"/>
                  </a:lnTo>
                  <a:lnTo>
                    <a:pt x="20" y="66"/>
                  </a:lnTo>
                  <a:lnTo>
                    <a:pt x="20" y="120"/>
                  </a:lnTo>
                  <a:lnTo>
                    <a:pt x="20" y="120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20" y="178"/>
                  </a:lnTo>
                  <a:lnTo>
                    <a:pt x="22" y="188"/>
                  </a:lnTo>
                  <a:lnTo>
                    <a:pt x="28" y="196"/>
                  </a:lnTo>
                  <a:lnTo>
                    <a:pt x="32" y="202"/>
                  </a:lnTo>
                  <a:lnTo>
                    <a:pt x="40" y="208"/>
                  </a:lnTo>
                  <a:lnTo>
                    <a:pt x="48" y="212"/>
                  </a:lnTo>
                  <a:lnTo>
                    <a:pt x="56" y="214"/>
                  </a:lnTo>
                  <a:lnTo>
                    <a:pt x="64" y="214"/>
                  </a:lnTo>
                  <a:lnTo>
                    <a:pt x="64" y="214"/>
                  </a:lnTo>
                  <a:lnTo>
                    <a:pt x="80" y="212"/>
                  </a:lnTo>
                  <a:lnTo>
                    <a:pt x="94" y="208"/>
                  </a:lnTo>
                  <a:lnTo>
                    <a:pt x="106" y="198"/>
                  </a:lnTo>
                  <a:lnTo>
                    <a:pt x="120" y="188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96" y="178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82" y="178"/>
                  </a:lnTo>
                  <a:lnTo>
                    <a:pt x="78" y="178"/>
                  </a:lnTo>
                  <a:lnTo>
                    <a:pt x="74" y="172"/>
                  </a:lnTo>
                  <a:lnTo>
                    <a:pt x="70" y="162"/>
                  </a:lnTo>
                  <a:lnTo>
                    <a:pt x="70" y="152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102" y="66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90" y="42"/>
                  </a:lnTo>
                  <a:lnTo>
                    <a:pt x="70" y="42"/>
                  </a:lnTo>
                  <a:lnTo>
                    <a:pt x="70" y="0"/>
                  </a:lnTo>
                  <a:lnTo>
                    <a:pt x="20" y="10"/>
                  </a:lnTo>
                  <a:lnTo>
                    <a:pt x="20" y="42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5" name="Freeform 163"/>
            <p:cNvSpPr>
              <a:spLocks noEditPoints="1"/>
            </p:cNvSpPr>
            <p:nvPr/>
          </p:nvSpPr>
          <p:spPr bwMode="auto">
            <a:xfrm>
              <a:off x="3528" y="3899"/>
              <a:ext cx="180" cy="175"/>
            </a:xfrm>
            <a:custGeom>
              <a:avLst/>
              <a:gdLst/>
              <a:ahLst/>
              <a:cxnLst>
                <a:cxn ang="0">
                  <a:pos x="124" y="56"/>
                </a:cxn>
                <a:cxn ang="0">
                  <a:pos x="58" y="60"/>
                </a:cxn>
                <a:cxn ang="0">
                  <a:pos x="58" y="52"/>
                </a:cxn>
                <a:cxn ang="0">
                  <a:pos x="66" y="38"/>
                </a:cxn>
                <a:cxn ang="0">
                  <a:pos x="76" y="30"/>
                </a:cxn>
                <a:cxn ang="0">
                  <a:pos x="88" y="24"/>
                </a:cxn>
                <a:cxn ang="0">
                  <a:pos x="96" y="24"/>
                </a:cxn>
                <a:cxn ang="0">
                  <a:pos x="110" y="26"/>
                </a:cxn>
                <a:cxn ang="0">
                  <a:pos x="118" y="32"/>
                </a:cxn>
                <a:cxn ang="0">
                  <a:pos x="124" y="50"/>
                </a:cxn>
                <a:cxn ang="0">
                  <a:pos x="124" y="56"/>
                </a:cxn>
                <a:cxn ang="0">
                  <a:pos x="162" y="118"/>
                </a:cxn>
                <a:cxn ang="0">
                  <a:pos x="136" y="136"/>
                </a:cxn>
                <a:cxn ang="0">
                  <a:pos x="110" y="142"/>
                </a:cxn>
                <a:cxn ang="0">
                  <a:pos x="96" y="140"/>
                </a:cxn>
                <a:cxn ang="0">
                  <a:pos x="76" y="132"/>
                </a:cxn>
                <a:cxn ang="0">
                  <a:pos x="62" y="116"/>
                </a:cxn>
                <a:cxn ang="0">
                  <a:pos x="56" y="94"/>
                </a:cxn>
                <a:cxn ang="0">
                  <a:pos x="54" y="82"/>
                </a:cxn>
                <a:cxn ang="0">
                  <a:pos x="108" y="80"/>
                </a:cxn>
                <a:cxn ang="0">
                  <a:pos x="174" y="82"/>
                </a:cxn>
                <a:cxn ang="0">
                  <a:pos x="176" y="72"/>
                </a:cxn>
                <a:cxn ang="0">
                  <a:pos x="170" y="42"/>
                </a:cxn>
                <a:cxn ang="0">
                  <a:pos x="156" y="20"/>
                </a:cxn>
                <a:cxn ang="0">
                  <a:pos x="132" y="6"/>
                </a:cxn>
                <a:cxn ang="0">
                  <a:pos x="98" y="0"/>
                </a:cxn>
                <a:cxn ang="0">
                  <a:pos x="80" y="2"/>
                </a:cxn>
                <a:cxn ang="0">
                  <a:pos x="44" y="14"/>
                </a:cxn>
                <a:cxn ang="0">
                  <a:pos x="16" y="40"/>
                </a:cxn>
                <a:cxn ang="0">
                  <a:pos x="2" y="74"/>
                </a:cxn>
                <a:cxn ang="0">
                  <a:pos x="0" y="94"/>
                </a:cxn>
                <a:cxn ang="0">
                  <a:pos x="8" y="132"/>
                </a:cxn>
                <a:cxn ang="0">
                  <a:pos x="28" y="158"/>
                </a:cxn>
                <a:cxn ang="0">
                  <a:pos x="56" y="172"/>
                </a:cxn>
                <a:cxn ang="0">
                  <a:pos x="88" y="176"/>
                </a:cxn>
                <a:cxn ang="0">
                  <a:pos x="102" y="176"/>
                </a:cxn>
                <a:cxn ang="0">
                  <a:pos x="128" y="170"/>
                </a:cxn>
                <a:cxn ang="0">
                  <a:pos x="152" y="160"/>
                </a:cxn>
                <a:cxn ang="0">
                  <a:pos x="172" y="144"/>
                </a:cxn>
                <a:cxn ang="0">
                  <a:pos x="162" y="118"/>
                </a:cxn>
              </a:cxnLst>
              <a:rect l="0" t="0" r="r" b="b"/>
              <a:pathLst>
                <a:path w="180" h="176">
                  <a:moveTo>
                    <a:pt x="124" y="56"/>
                  </a:moveTo>
                  <a:lnTo>
                    <a:pt x="124" y="56"/>
                  </a:lnTo>
                  <a:lnTo>
                    <a:pt x="90" y="58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58" y="52"/>
                  </a:lnTo>
                  <a:lnTo>
                    <a:pt x="62" y="44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6" y="30"/>
                  </a:lnTo>
                  <a:lnTo>
                    <a:pt x="82" y="26"/>
                  </a:lnTo>
                  <a:lnTo>
                    <a:pt x="88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104" y="24"/>
                  </a:lnTo>
                  <a:lnTo>
                    <a:pt x="110" y="26"/>
                  </a:lnTo>
                  <a:lnTo>
                    <a:pt x="114" y="28"/>
                  </a:lnTo>
                  <a:lnTo>
                    <a:pt x="118" y="32"/>
                  </a:lnTo>
                  <a:lnTo>
                    <a:pt x="122" y="42"/>
                  </a:lnTo>
                  <a:lnTo>
                    <a:pt x="124" y="50"/>
                  </a:lnTo>
                  <a:lnTo>
                    <a:pt x="124" y="56"/>
                  </a:lnTo>
                  <a:lnTo>
                    <a:pt x="124" y="56"/>
                  </a:lnTo>
                  <a:close/>
                  <a:moveTo>
                    <a:pt x="162" y="118"/>
                  </a:moveTo>
                  <a:lnTo>
                    <a:pt x="162" y="118"/>
                  </a:lnTo>
                  <a:lnTo>
                    <a:pt x="148" y="128"/>
                  </a:lnTo>
                  <a:lnTo>
                    <a:pt x="136" y="136"/>
                  </a:lnTo>
                  <a:lnTo>
                    <a:pt x="122" y="140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6" y="140"/>
                  </a:lnTo>
                  <a:lnTo>
                    <a:pt x="84" y="138"/>
                  </a:lnTo>
                  <a:lnTo>
                    <a:pt x="76" y="132"/>
                  </a:lnTo>
                  <a:lnTo>
                    <a:pt x="68" y="124"/>
                  </a:lnTo>
                  <a:lnTo>
                    <a:pt x="62" y="116"/>
                  </a:lnTo>
                  <a:lnTo>
                    <a:pt x="58" y="106"/>
                  </a:lnTo>
                  <a:lnTo>
                    <a:pt x="56" y="94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74" y="82"/>
                  </a:lnTo>
                  <a:lnTo>
                    <a:pt x="174" y="82"/>
                  </a:lnTo>
                  <a:lnTo>
                    <a:pt x="176" y="72"/>
                  </a:lnTo>
                  <a:lnTo>
                    <a:pt x="176" y="72"/>
                  </a:lnTo>
                  <a:lnTo>
                    <a:pt x="174" y="56"/>
                  </a:lnTo>
                  <a:lnTo>
                    <a:pt x="170" y="42"/>
                  </a:lnTo>
                  <a:lnTo>
                    <a:pt x="164" y="30"/>
                  </a:lnTo>
                  <a:lnTo>
                    <a:pt x="156" y="20"/>
                  </a:lnTo>
                  <a:lnTo>
                    <a:pt x="146" y="12"/>
                  </a:lnTo>
                  <a:lnTo>
                    <a:pt x="132" y="6"/>
                  </a:lnTo>
                  <a:lnTo>
                    <a:pt x="116" y="2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0" y="2"/>
                  </a:lnTo>
                  <a:lnTo>
                    <a:pt x="60" y="6"/>
                  </a:lnTo>
                  <a:lnTo>
                    <a:pt x="44" y="14"/>
                  </a:lnTo>
                  <a:lnTo>
                    <a:pt x="30" y="26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2" y="74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116"/>
                  </a:lnTo>
                  <a:lnTo>
                    <a:pt x="8" y="132"/>
                  </a:lnTo>
                  <a:lnTo>
                    <a:pt x="16" y="146"/>
                  </a:lnTo>
                  <a:lnTo>
                    <a:pt x="28" y="158"/>
                  </a:lnTo>
                  <a:lnTo>
                    <a:pt x="42" y="166"/>
                  </a:lnTo>
                  <a:lnTo>
                    <a:pt x="56" y="172"/>
                  </a:lnTo>
                  <a:lnTo>
                    <a:pt x="72" y="174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102" y="176"/>
                  </a:lnTo>
                  <a:lnTo>
                    <a:pt x="116" y="174"/>
                  </a:lnTo>
                  <a:lnTo>
                    <a:pt x="128" y="170"/>
                  </a:lnTo>
                  <a:lnTo>
                    <a:pt x="140" y="166"/>
                  </a:lnTo>
                  <a:lnTo>
                    <a:pt x="152" y="160"/>
                  </a:lnTo>
                  <a:lnTo>
                    <a:pt x="162" y="152"/>
                  </a:lnTo>
                  <a:lnTo>
                    <a:pt x="172" y="144"/>
                  </a:lnTo>
                  <a:lnTo>
                    <a:pt x="180" y="134"/>
                  </a:lnTo>
                  <a:lnTo>
                    <a:pt x="162" y="118"/>
                  </a:lnTo>
                  <a:lnTo>
                    <a:pt x="162" y="1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" name="Freeform 164"/>
            <p:cNvSpPr>
              <a:spLocks/>
            </p:cNvSpPr>
            <p:nvPr/>
          </p:nvSpPr>
          <p:spPr bwMode="auto">
            <a:xfrm>
              <a:off x="3715" y="3899"/>
              <a:ext cx="147" cy="171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24" y="90"/>
                </a:cxn>
                <a:cxn ang="0">
                  <a:pos x="24" y="90"/>
                </a:cxn>
                <a:cxn ang="0">
                  <a:pos x="22" y="154"/>
                </a:cxn>
                <a:cxn ang="0">
                  <a:pos x="4" y="158"/>
                </a:cxn>
                <a:cxn ang="0">
                  <a:pos x="4" y="172"/>
                </a:cxn>
                <a:cxn ang="0">
                  <a:pos x="4" y="172"/>
                </a:cxn>
                <a:cxn ang="0">
                  <a:pos x="48" y="172"/>
                </a:cxn>
                <a:cxn ang="0">
                  <a:pos x="48" y="172"/>
                </a:cxn>
                <a:cxn ang="0">
                  <a:pos x="100" y="172"/>
                </a:cxn>
                <a:cxn ang="0">
                  <a:pos x="100" y="158"/>
                </a:cxn>
                <a:cxn ang="0">
                  <a:pos x="76" y="154"/>
                </a:cxn>
                <a:cxn ang="0">
                  <a:pos x="76" y="154"/>
                </a:cxn>
                <a:cxn ang="0">
                  <a:pos x="74" y="92"/>
                </a:cxn>
                <a:cxn ang="0">
                  <a:pos x="74" y="92"/>
                </a:cxn>
                <a:cxn ang="0">
                  <a:pos x="74" y="80"/>
                </a:cxn>
                <a:cxn ang="0">
                  <a:pos x="76" y="68"/>
                </a:cxn>
                <a:cxn ang="0">
                  <a:pos x="80" y="58"/>
                </a:cxn>
                <a:cxn ang="0">
                  <a:pos x="86" y="50"/>
                </a:cxn>
                <a:cxn ang="0">
                  <a:pos x="92" y="44"/>
                </a:cxn>
                <a:cxn ang="0">
                  <a:pos x="98" y="38"/>
                </a:cxn>
                <a:cxn ang="0">
                  <a:pos x="104" y="36"/>
                </a:cxn>
                <a:cxn ang="0">
                  <a:pos x="110" y="34"/>
                </a:cxn>
                <a:cxn ang="0">
                  <a:pos x="110" y="34"/>
                </a:cxn>
                <a:cxn ang="0">
                  <a:pos x="118" y="36"/>
                </a:cxn>
                <a:cxn ang="0">
                  <a:pos x="120" y="48"/>
                </a:cxn>
                <a:cxn ang="0">
                  <a:pos x="132" y="50"/>
                </a:cxn>
                <a:cxn ang="0">
                  <a:pos x="132" y="50"/>
                </a:cxn>
                <a:cxn ang="0">
                  <a:pos x="140" y="28"/>
                </a:cxn>
                <a:cxn ang="0">
                  <a:pos x="148" y="6"/>
                </a:cxn>
                <a:cxn ang="0">
                  <a:pos x="148" y="6"/>
                </a:cxn>
                <a:cxn ang="0">
                  <a:pos x="138" y="2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18" y="0"/>
                </a:cxn>
                <a:cxn ang="0">
                  <a:pos x="108" y="2"/>
                </a:cxn>
                <a:cxn ang="0">
                  <a:pos x="100" y="6"/>
                </a:cxn>
                <a:cxn ang="0">
                  <a:pos x="92" y="10"/>
                </a:cxn>
                <a:cxn ang="0">
                  <a:pos x="86" y="16"/>
                </a:cxn>
                <a:cxn ang="0">
                  <a:pos x="80" y="24"/>
                </a:cxn>
                <a:cxn ang="0">
                  <a:pos x="68" y="42"/>
                </a:cxn>
                <a:cxn ang="0">
                  <a:pos x="68" y="40"/>
                </a:cxn>
                <a:cxn ang="0">
                  <a:pos x="68" y="4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26" y="6"/>
                </a:cxn>
                <a:cxn ang="0">
                  <a:pos x="0" y="8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48" h="172">
                  <a:moveTo>
                    <a:pt x="0" y="22"/>
                  </a:moveTo>
                  <a:lnTo>
                    <a:pt x="0" y="22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2" y="154"/>
                  </a:lnTo>
                  <a:lnTo>
                    <a:pt x="4" y="158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100" y="172"/>
                  </a:lnTo>
                  <a:lnTo>
                    <a:pt x="100" y="158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4" y="92"/>
                  </a:lnTo>
                  <a:lnTo>
                    <a:pt x="74" y="92"/>
                  </a:lnTo>
                  <a:lnTo>
                    <a:pt x="74" y="80"/>
                  </a:lnTo>
                  <a:lnTo>
                    <a:pt x="76" y="68"/>
                  </a:lnTo>
                  <a:lnTo>
                    <a:pt x="80" y="58"/>
                  </a:lnTo>
                  <a:lnTo>
                    <a:pt x="86" y="50"/>
                  </a:lnTo>
                  <a:lnTo>
                    <a:pt x="92" y="44"/>
                  </a:lnTo>
                  <a:lnTo>
                    <a:pt x="98" y="38"/>
                  </a:lnTo>
                  <a:lnTo>
                    <a:pt x="104" y="36"/>
                  </a:lnTo>
                  <a:lnTo>
                    <a:pt x="110" y="34"/>
                  </a:lnTo>
                  <a:lnTo>
                    <a:pt x="110" y="34"/>
                  </a:lnTo>
                  <a:lnTo>
                    <a:pt x="118" y="36"/>
                  </a:lnTo>
                  <a:lnTo>
                    <a:pt x="120" y="48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40" y="28"/>
                  </a:lnTo>
                  <a:lnTo>
                    <a:pt x="148" y="6"/>
                  </a:lnTo>
                  <a:lnTo>
                    <a:pt x="148" y="6"/>
                  </a:lnTo>
                  <a:lnTo>
                    <a:pt x="138" y="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08" y="2"/>
                  </a:lnTo>
                  <a:lnTo>
                    <a:pt x="100" y="6"/>
                  </a:lnTo>
                  <a:lnTo>
                    <a:pt x="92" y="10"/>
                  </a:lnTo>
                  <a:lnTo>
                    <a:pt x="86" y="16"/>
                  </a:lnTo>
                  <a:lnTo>
                    <a:pt x="80" y="24"/>
                  </a:lnTo>
                  <a:lnTo>
                    <a:pt x="68" y="42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26" y="6"/>
                  </a:lnTo>
                  <a:lnTo>
                    <a:pt x="0" y="8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9" r:id="rId1"/>
    <p:sldLayoutId id="2147483754" r:id="rId2"/>
    <p:sldLayoutId id="2147483760" r:id="rId3"/>
    <p:sldLayoutId id="2147483761" r:id="rId4"/>
    <p:sldLayoutId id="2147483762" r:id="rId5"/>
    <p:sldLayoutId id="2147483755" r:id="rId6"/>
    <p:sldLayoutId id="2147483763" r:id="rId7"/>
    <p:sldLayoutId id="2147483756" r:id="rId8"/>
    <p:sldLayoutId id="2147483764" r:id="rId9"/>
    <p:sldLayoutId id="2147483757" r:id="rId10"/>
    <p:sldLayoutId id="214748375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Century Gothic"/>
          <a:ea typeface="ＭＳ Ｐゴシック" pitchFamily="-106" charset="-128"/>
          <a:cs typeface="Century Gothic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  <a:cs typeface="Century Gothic" pitchFamily="-11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  <a:cs typeface="Century Gothic" pitchFamily="-11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  <a:cs typeface="Century Gothic" pitchFamily="-11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  <a:cs typeface="Century Gothic" pitchFamily="-11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entury Gothic" pitchFamily="-106" charset="0"/>
          <a:ea typeface="ＭＳ Ｐゴシック" pitchFamily="-106" charset="-128"/>
        </a:defRPr>
      </a:lvl9pPr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-112" charset="2"/>
        <a:buChar char=""/>
        <a:defRPr sz="3000" kern="1200">
          <a:solidFill>
            <a:schemeClr val="tx1"/>
          </a:solidFill>
          <a:latin typeface="Century Gothic"/>
          <a:ea typeface="ＭＳ Ｐゴシック" pitchFamily="-106" charset="-128"/>
          <a:cs typeface="Century Gothic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112" charset="2"/>
        <a:buChar char=""/>
        <a:defRPr sz="2600" kern="1200">
          <a:solidFill>
            <a:schemeClr val="tx1"/>
          </a:solidFill>
          <a:latin typeface="Century Gothic"/>
          <a:ea typeface="ＭＳ Ｐゴシック" pitchFamily="-106" charset="-128"/>
          <a:cs typeface="Century Gothic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-112" charset="2"/>
        <a:buChar char=""/>
        <a:defRPr sz="2400" kern="1200">
          <a:solidFill>
            <a:schemeClr val="tx1"/>
          </a:solidFill>
          <a:latin typeface="Century Gothic"/>
          <a:ea typeface="ＭＳ Ｐゴシック" pitchFamily="-106" charset="-128"/>
          <a:cs typeface="Century Gothic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-112" charset="2"/>
        <a:buChar char=""/>
        <a:defRPr sz="2200" kern="1200">
          <a:solidFill>
            <a:schemeClr val="tx1"/>
          </a:solidFill>
          <a:latin typeface="Century Gothic"/>
          <a:ea typeface="ＭＳ Ｐゴシック" pitchFamily="-106" charset="-128"/>
          <a:cs typeface="Century Gothic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-112" charset="2"/>
        <a:buChar char=""/>
        <a:defRPr sz="2000" kern="1200">
          <a:solidFill>
            <a:schemeClr val="tx1"/>
          </a:solidFill>
          <a:latin typeface="Century Gothic"/>
          <a:ea typeface="ＭＳ Ｐゴシック" pitchFamily="-106" charset="-128"/>
          <a:cs typeface="Century Gothic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6" Type="http://schemas.openxmlformats.org/officeDocument/2006/relationships/image" Target="../media/image33.jpeg"/><Relationship Id="rId7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jpeg"/><Relationship Id="rId8" Type="http://schemas.openxmlformats.org/officeDocument/2006/relationships/image" Target="../media/image50.jpeg"/><Relationship Id="rId9" Type="http://schemas.openxmlformats.org/officeDocument/2006/relationships/image" Target="../media/image51.jpeg"/><Relationship Id="rId10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6"/>
          <p:cNvSpPr>
            <a:spLocks noChangeShapeType="1"/>
          </p:cNvSpPr>
          <p:nvPr/>
        </p:nvSpPr>
        <p:spPr bwMode="auto">
          <a:xfrm>
            <a:off x="471488" y="2786063"/>
            <a:ext cx="8215312" cy="46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6" name="TextBox 8"/>
          <p:cNvSpPr txBox="1">
            <a:spLocks noChangeArrowheads="1"/>
          </p:cNvSpPr>
          <p:nvPr/>
        </p:nvSpPr>
        <p:spPr bwMode="auto">
          <a:xfrm>
            <a:off x="1143000" y="3505200"/>
            <a:ext cx="693419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GB" sz="2800" dirty="0" smtClean="0">
              <a:latin typeface="Century Gothic" pitchFamily="-112" charset="0"/>
            </a:endParaRPr>
          </a:p>
          <a:p>
            <a:pPr algn="ctr"/>
            <a:r>
              <a:rPr lang="en-GB" sz="2800" dirty="0" smtClean="0">
                <a:latin typeface="Century Gothic" pitchFamily="-112" charset="0"/>
              </a:rPr>
              <a:t>John Lees</a:t>
            </a:r>
          </a:p>
          <a:p>
            <a:pPr algn="ctr"/>
            <a:endParaRPr lang="en-GB" sz="2800" dirty="0" smtClean="0">
              <a:latin typeface="Century Gothic" pitchFamily="-112" charset="0"/>
            </a:endParaRPr>
          </a:p>
          <a:p>
            <a:pPr algn="ctr"/>
            <a:r>
              <a:rPr lang="en-GB" sz="2800" dirty="0" smtClean="0">
                <a:latin typeface="Century Gothic" pitchFamily="-112" charset="0"/>
              </a:rPr>
              <a:t>University of Leicester</a:t>
            </a:r>
            <a:endParaRPr lang="en-GB" sz="2800" dirty="0">
              <a:latin typeface="Century Gothic" pitchFamily="-11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6470" y="1340767"/>
            <a:ext cx="6530888" cy="1200329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High resolution SFOV gamma camera systems</a:t>
            </a:r>
            <a:endParaRPr lang="en-GB" sz="36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WBGC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84784"/>
            <a:ext cx="8153400" cy="4572000"/>
          </a:xfrm>
        </p:spPr>
        <p:txBody>
          <a:bodyPr/>
          <a:lstStyle/>
          <a:p>
            <a:r>
              <a:rPr lang="en-GB" dirty="0" smtClean="0"/>
              <a:t>Hot spot Phantom </a:t>
            </a:r>
            <a:r>
              <a:rPr lang="en-GB" baseline="30000" dirty="0" smtClean="0"/>
              <a:t>99m</a:t>
            </a:r>
            <a:r>
              <a:rPr lang="en-GB" dirty="0" smtClean="0"/>
              <a:t>Tc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971600" y="4653136"/>
            <a:ext cx="6767639" cy="1652935"/>
            <a:chOff x="1043608" y="2996951"/>
            <a:chExt cx="6767639" cy="1652935"/>
          </a:xfrm>
        </p:grpSpPr>
        <p:pic>
          <p:nvPicPr>
            <p:cNvPr id="5" name="Picture 1" descr="E:\Lymph\Gamma Camera papers\Phantom paper\Paper figures\Fig 5 A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7166" y="2996954"/>
              <a:ext cx="3524081" cy="1469093"/>
            </a:xfrm>
            <a:prstGeom prst="rect">
              <a:avLst/>
            </a:prstGeom>
            <a:noFill/>
          </p:spPr>
        </p:pic>
        <p:grpSp>
          <p:nvGrpSpPr>
            <p:cNvPr id="6" name="Group 12"/>
            <p:cNvGrpSpPr/>
            <p:nvPr/>
          </p:nvGrpSpPr>
          <p:grpSpPr>
            <a:xfrm>
              <a:off x="1043608" y="2996951"/>
              <a:ext cx="3232005" cy="1558604"/>
              <a:chOff x="-117643" y="3643314"/>
              <a:chExt cx="2189345" cy="1924267"/>
            </a:xfrm>
          </p:grpSpPr>
          <p:pic>
            <p:nvPicPr>
              <p:cNvPr id="9" name="Picture 2" descr="D:\Lymph\L3 devices\MGRC 3\261109\QMC images\Mini 1 flipped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7643" y="3643314"/>
                <a:ext cx="2189345" cy="1812738"/>
              </a:xfrm>
              <a:prstGeom prst="rect">
                <a:avLst/>
              </a:prstGeom>
              <a:noFill/>
            </p:spPr>
          </p:pic>
          <p:sp>
            <p:nvSpPr>
              <p:cNvPr id="10" name="Line 22"/>
              <p:cNvSpPr>
                <a:spLocks noChangeShapeType="1"/>
              </p:cNvSpPr>
              <p:nvPr/>
            </p:nvSpPr>
            <p:spPr bwMode="auto">
              <a:xfrm>
                <a:off x="537364" y="4976841"/>
                <a:ext cx="9546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 Box 23"/>
              <p:cNvSpPr txBox="1">
                <a:spLocks noChangeArrowheads="1"/>
              </p:cNvSpPr>
              <p:nvPr/>
            </p:nvSpPr>
            <p:spPr bwMode="auto">
              <a:xfrm>
                <a:off x="809137" y="5111600"/>
                <a:ext cx="897895" cy="455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800" dirty="0" smtClean="0"/>
                  <a:t>15 mm</a:t>
                </a:r>
                <a:endParaRPr lang="en-GB" sz="1800" dirty="0"/>
              </a:p>
            </p:txBody>
          </p:sp>
        </p:grpSp>
        <p:sp>
          <p:nvSpPr>
            <p:cNvPr id="7" name="Line 22"/>
            <p:cNvSpPr>
              <a:spLocks noChangeShapeType="1"/>
            </p:cNvSpPr>
            <p:nvPr/>
          </p:nvSpPr>
          <p:spPr bwMode="auto">
            <a:xfrm>
              <a:off x="5079408" y="4275330"/>
              <a:ext cx="2300904" cy="52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5414186" y="4280554"/>
              <a:ext cx="11991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dirty="0" smtClean="0"/>
                <a:t>15 mm</a:t>
              </a:r>
              <a:endParaRPr lang="en-GB" sz="1800" dirty="0"/>
            </a:p>
          </p:txBody>
        </p:sp>
      </p:grpSp>
      <p:pic>
        <p:nvPicPr>
          <p:cNvPr id="13" name="Picture 2" descr="E:\Bioimaging\presentations\15_4hotspot_phantom_51m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3168665" y="1555463"/>
            <a:ext cx="2194094" cy="334888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 rot="10800000" flipV="1">
            <a:off x="2915816" y="4087705"/>
            <a:ext cx="1008112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644008" y="4077072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714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MGRC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572000"/>
          </a:xfrm>
        </p:spPr>
        <p:txBody>
          <a:bodyPr/>
          <a:lstStyle/>
          <a:p>
            <a:r>
              <a:rPr lang="en-GB" dirty="0" smtClean="0"/>
              <a:t>Sub-mm spatial resolution ~0.9mm @ 25mm</a:t>
            </a:r>
          </a:p>
          <a:p>
            <a:r>
              <a:rPr lang="en-GB" dirty="0" smtClean="0"/>
              <a:t>Interesting Energy Resolution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7864" y="2780928"/>
            <a:ext cx="56242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714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71475"/>
            <a:ext cx="8253413" cy="9144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Century Gothic" pitchFamily="-112" charset="0"/>
                <a:ea typeface="ＭＳ Ｐゴシック" pitchFamily="-112" charset="-128"/>
              </a:rPr>
              <a:t>Clinical Applications &amp; Evaluation</a:t>
            </a:r>
          </a:p>
        </p:txBody>
      </p:sp>
      <p:sp>
        <p:nvSpPr>
          <p:cNvPr id="13315" name="Line 12"/>
          <p:cNvSpPr>
            <a:spLocks noChangeShapeType="1"/>
          </p:cNvSpPr>
          <p:nvPr/>
        </p:nvSpPr>
        <p:spPr bwMode="auto">
          <a:xfrm>
            <a:off x="3395663" y="1411288"/>
            <a:ext cx="451410" cy="194807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16" name="Line 13"/>
          <p:cNvSpPr>
            <a:spLocks noChangeShapeType="1"/>
          </p:cNvSpPr>
          <p:nvPr/>
        </p:nvSpPr>
        <p:spPr bwMode="auto">
          <a:xfrm>
            <a:off x="3568699" y="1857375"/>
            <a:ext cx="359908" cy="9819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17" name="Line 14"/>
          <p:cNvSpPr>
            <a:spLocks noChangeShapeType="1"/>
          </p:cNvSpPr>
          <p:nvPr/>
        </p:nvSpPr>
        <p:spPr bwMode="auto">
          <a:xfrm flipH="1">
            <a:off x="4038597" y="1370013"/>
            <a:ext cx="721341" cy="194807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18" name="Line 15"/>
          <p:cNvSpPr>
            <a:spLocks noChangeShapeType="1"/>
          </p:cNvSpPr>
          <p:nvPr/>
        </p:nvSpPr>
        <p:spPr bwMode="auto">
          <a:xfrm flipH="1" flipV="1">
            <a:off x="4883149" y="2149475"/>
            <a:ext cx="451410" cy="584422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19" name="Line 16"/>
          <p:cNvSpPr>
            <a:spLocks noChangeShapeType="1"/>
          </p:cNvSpPr>
          <p:nvPr/>
        </p:nvSpPr>
        <p:spPr bwMode="auto">
          <a:xfrm flipV="1">
            <a:off x="3662363" y="2247899"/>
            <a:ext cx="631364" cy="582837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20" name="Line 17"/>
          <p:cNvSpPr>
            <a:spLocks noChangeShapeType="1"/>
          </p:cNvSpPr>
          <p:nvPr/>
        </p:nvSpPr>
        <p:spPr bwMode="auto">
          <a:xfrm flipV="1">
            <a:off x="3192463" y="4881563"/>
            <a:ext cx="361432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21" name="Line 18"/>
          <p:cNvSpPr>
            <a:spLocks noChangeShapeType="1"/>
          </p:cNvSpPr>
          <p:nvPr/>
        </p:nvSpPr>
        <p:spPr bwMode="auto">
          <a:xfrm flipH="1" flipV="1">
            <a:off x="4132261" y="3417885"/>
            <a:ext cx="631364" cy="116725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pSp>
        <p:nvGrpSpPr>
          <p:cNvPr id="13322" name="Group 27"/>
          <p:cNvGrpSpPr>
            <a:grpSpLocks/>
          </p:cNvGrpSpPr>
          <p:nvPr/>
        </p:nvGrpSpPr>
        <p:grpSpPr bwMode="auto">
          <a:xfrm>
            <a:off x="762000" y="1295400"/>
            <a:ext cx="4038600" cy="4724400"/>
            <a:chOff x="2608" y="663"/>
            <a:chExt cx="2948" cy="3430"/>
          </a:xfrm>
        </p:grpSpPr>
        <p:grpSp>
          <p:nvGrpSpPr>
            <p:cNvPr id="13323" name="Group 26"/>
            <p:cNvGrpSpPr>
              <a:grpSpLocks/>
            </p:cNvGrpSpPr>
            <p:nvPr/>
          </p:nvGrpSpPr>
          <p:grpSpPr bwMode="auto">
            <a:xfrm>
              <a:off x="2608" y="663"/>
              <a:ext cx="2948" cy="3430"/>
              <a:chOff x="1338" y="663"/>
              <a:chExt cx="2948" cy="3430"/>
            </a:xfrm>
          </p:grpSpPr>
          <p:pic>
            <p:nvPicPr>
              <p:cNvPr id="13326" name="Picture 4" descr="bodydiagram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45" y="663"/>
                <a:ext cx="2760" cy="3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27" name="Text Box 5"/>
              <p:cNvSpPr txBox="1">
                <a:spLocks noChangeArrowheads="1"/>
              </p:cNvSpPr>
              <p:nvPr/>
            </p:nvSpPr>
            <p:spPr bwMode="auto">
              <a:xfrm>
                <a:off x="3024" y="753"/>
                <a:ext cx="936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/>
                  <a:t>lacrimal drainage</a:t>
                </a:r>
                <a:r>
                  <a:rPr lang="en-GB" sz="1200"/>
                  <a:t/>
                </a:r>
                <a:br>
                  <a:rPr lang="en-GB" sz="1200"/>
                </a:br>
                <a:r>
                  <a:rPr lang="en-GB" sz="1200"/>
                  <a:t>(eye)</a:t>
                </a:r>
                <a:endParaRPr lang="en-GB" sz="1000">
                  <a:solidFill>
                    <a:srgbClr val="000066"/>
                  </a:solidFill>
                </a:endParaRPr>
              </a:p>
            </p:txBody>
          </p:sp>
          <p:sp>
            <p:nvSpPr>
              <p:cNvPr id="13328" name="Text Box 7"/>
              <p:cNvSpPr txBox="1">
                <a:spLocks noChangeArrowheads="1"/>
              </p:cNvSpPr>
              <p:nvPr/>
            </p:nvSpPr>
            <p:spPr bwMode="auto">
              <a:xfrm>
                <a:off x="1338" y="1784"/>
                <a:ext cx="1096" cy="2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/>
                  <a:t>Sentinel node detection</a:t>
                </a:r>
                <a:r>
                  <a:rPr lang="en-GB" sz="1200"/>
                  <a:t/>
                </a:r>
                <a:br>
                  <a:rPr lang="en-GB" sz="1200"/>
                </a:br>
                <a:r>
                  <a:rPr lang="en-GB" sz="1200"/>
                  <a:t>(breast)</a:t>
                </a:r>
              </a:p>
            </p:txBody>
          </p:sp>
          <p:sp>
            <p:nvSpPr>
              <p:cNvPr id="13329" name="Text Box 8"/>
              <p:cNvSpPr txBox="1">
                <a:spLocks noChangeArrowheads="1"/>
              </p:cNvSpPr>
              <p:nvPr/>
            </p:nvSpPr>
            <p:spPr bwMode="auto">
              <a:xfrm>
                <a:off x="2888" y="1706"/>
                <a:ext cx="1009" cy="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 dirty="0"/>
                  <a:t>Sentinel node detection</a:t>
                </a:r>
                <a:r>
                  <a:rPr lang="en-GB" sz="1200" dirty="0"/>
                  <a:t/>
                </a:r>
                <a:br>
                  <a:rPr lang="en-GB" sz="1200" dirty="0"/>
                </a:br>
                <a:r>
                  <a:rPr lang="en-GB" sz="1200" dirty="0"/>
                  <a:t> skin (melanoma)</a:t>
                </a:r>
                <a:endParaRPr lang="en-GB" sz="1000" dirty="0"/>
              </a:p>
            </p:txBody>
          </p:sp>
          <p:sp>
            <p:nvSpPr>
              <p:cNvPr id="13330" name="Text Box 9"/>
              <p:cNvSpPr txBox="1">
                <a:spLocks noChangeArrowheads="1"/>
              </p:cNvSpPr>
              <p:nvPr/>
            </p:nvSpPr>
            <p:spPr bwMode="auto">
              <a:xfrm>
                <a:off x="1338" y="3013"/>
                <a:ext cx="651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/>
                  <a:t>Joint imaging</a:t>
                </a:r>
                <a:r>
                  <a:rPr lang="en-GB" sz="1000" b="1">
                    <a:solidFill>
                      <a:srgbClr val="000066"/>
                    </a:solidFill>
                  </a:rPr>
                  <a:t> </a:t>
                </a:r>
                <a:endParaRPr lang="en-GB" sz="1000">
                  <a:solidFill>
                    <a:srgbClr val="000066"/>
                  </a:solidFill>
                </a:endParaRPr>
              </a:p>
            </p:txBody>
          </p:sp>
          <p:sp>
            <p:nvSpPr>
              <p:cNvPr id="13331" name="Text Box 10"/>
              <p:cNvSpPr txBox="1">
                <a:spLocks noChangeArrowheads="1"/>
              </p:cNvSpPr>
              <p:nvPr/>
            </p:nvSpPr>
            <p:spPr bwMode="auto">
              <a:xfrm>
                <a:off x="1345" y="740"/>
                <a:ext cx="947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/>
                  <a:t>Nasal clearance</a:t>
                </a:r>
                <a:r>
                  <a:rPr lang="en-GB" sz="1200"/>
                  <a:t/>
                </a:r>
                <a:br>
                  <a:rPr lang="en-GB" sz="1200"/>
                </a:br>
                <a:r>
                  <a:rPr lang="en-GB" sz="1200"/>
                  <a:t>(drug delivery studies)</a:t>
                </a:r>
                <a:endParaRPr lang="en-GB" sz="1000">
                  <a:solidFill>
                    <a:srgbClr val="000066"/>
                  </a:solidFill>
                </a:endParaRPr>
              </a:p>
            </p:txBody>
          </p:sp>
          <p:sp>
            <p:nvSpPr>
              <p:cNvPr id="13332" name="Text Box 11"/>
              <p:cNvSpPr txBox="1">
                <a:spLocks noChangeArrowheads="1"/>
              </p:cNvSpPr>
              <p:nvPr/>
            </p:nvSpPr>
            <p:spPr bwMode="auto">
              <a:xfrm>
                <a:off x="2880" y="2886"/>
                <a:ext cx="140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/>
                  <a:t>General surgical exploration</a:t>
                </a:r>
                <a:r>
                  <a:rPr lang="en-GB" sz="1200"/>
                  <a:t/>
                </a:r>
                <a:br>
                  <a:rPr lang="en-GB" sz="1200"/>
                </a:br>
                <a:r>
                  <a:rPr lang="en-GB" sz="1200"/>
                  <a:t>in bone (osteoid osteoma) tumour detection, (colon, ovary).</a:t>
                </a:r>
              </a:p>
            </p:txBody>
          </p:sp>
          <p:sp>
            <p:nvSpPr>
              <p:cNvPr id="13333" name="Line 19"/>
              <p:cNvSpPr>
                <a:spLocks noChangeShapeType="1"/>
              </p:cNvSpPr>
              <p:nvPr/>
            </p:nvSpPr>
            <p:spPr bwMode="auto">
              <a:xfrm>
                <a:off x="2160" y="912"/>
                <a:ext cx="288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4" name="Line 21"/>
              <p:cNvSpPr>
                <a:spLocks noChangeShapeType="1"/>
              </p:cNvSpPr>
              <p:nvPr/>
            </p:nvSpPr>
            <p:spPr bwMode="auto">
              <a:xfrm flipV="1">
                <a:off x="2016" y="1392"/>
                <a:ext cx="48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5" name="Line 22"/>
              <p:cNvSpPr>
                <a:spLocks noChangeShapeType="1"/>
              </p:cNvSpPr>
              <p:nvPr/>
            </p:nvSpPr>
            <p:spPr bwMode="auto">
              <a:xfrm flipH="1">
                <a:off x="2640" y="912"/>
                <a:ext cx="384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6" name="Line 23"/>
              <p:cNvSpPr>
                <a:spLocks noChangeShapeType="1"/>
              </p:cNvSpPr>
              <p:nvPr/>
            </p:nvSpPr>
            <p:spPr bwMode="auto">
              <a:xfrm flipV="1">
                <a:off x="1872" y="2928"/>
                <a:ext cx="48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7" name="Line 24"/>
              <p:cNvSpPr>
                <a:spLocks noChangeShapeType="1"/>
              </p:cNvSpPr>
              <p:nvPr/>
            </p:nvSpPr>
            <p:spPr bwMode="auto">
              <a:xfrm flipH="1" flipV="1">
                <a:off x="2688" y="2016"/>
                <a:ext cx="336" cy="86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8" name="Line 25"/>
              <p:cNvSpPr>
                <a:spLocks noChangeShapeType="1"/>
              </p:cNvSpPr>
              <p:nvPr/>
            </p:nvSpPr>
            <p:spPr bwMode="auto">
              <a:xfrm flipH="1" flipV="1">
                <a:off x="2976" y="1584"/>
                <a:ext cx="19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324" name="Line 20"/>
            <p:cNvSpPr>
              <a:spLocks noChangeShapeType="1"/>
            </p:cNvSpPr>
            <p:nvPr/>
          </p:nvSpPr>
          <p:spPr bwMode="auto">
            <a:xfrm flipV="1">
              <a:off x="3288" y="1207"/>
              <a:ext cx="48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5" name="Text Box 6"/>
            <p:cNvSpPr txBox="1">
              <a:spLocks noChangeArrowheads="1"/>
            </p:cNvSpPr>
            <p:nvPr/>
          </p:nvSpPr>
          <p:spPr bwMode="auto">
            <a:xfrm>
              <a:off x="2699" y="1253"/>
              <a:ext cx="88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 b="1"/>
                <a:t>thyroid morphology</a:t>
              </a:r>
              <a:endParaRPr lang="en-GB" sz="1000">
                <a:solidFill>
                  <a:srgbClr val="000066"/>
                </a:solidFill>
              </a:endParaRPr>
            </a:p>
          </p:txBody>
        </p:sp>
      </p:grpSp>
      <p:pic>
        <p:nvPicPr>
          <p:cNvPr id="28" name="Picture 27" descr="Figure 4 probe copy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52999" y="1524000"/>
            <a:ext cx="2389531" cy="2057400"/>
          </a:xfrm>
          <a:prstGeom prst="rect">
            <a:avLst/>
          </a:prstGeom>
        </p:spPr>
      </p:pic>
      <p:pic>
        <p:nvPicPr>
          <p:cNvPr id="29" name="Picture 4" descr="Surgical camera.jpg                                            00019223 Hard disc                      B55C57CB: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861048"/>
            <a:ext cx="3201632" cy="210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600" dirty="0" smtClean="0">
                <a:solidFill>
                  <a:schemeClr val="tx1"/>
                </a:solidFill>
              </a:rPr>
              <a:t>Sentinel Node Detection</a:t>
            </a:r>
            <a:br>
              <a:rPr lang="en-GB" sz="3600" dirty="0" smtClean="0">
                <a:solidFill>
                  <a:schemeClr val="tx1"/>
                </a:solidFill>
              </a:rPr>
            </a:br>
            <a:r>
              <a:rPr lang="en-GB" sz="3600" dirty="0" smtClean="0">
                <a:solidFill>
                  <a:schemeClr val="tx1"/>
                </a:solidFill>
              </a:rPr>
              <a:t/>
            </a:r>
            <a:br>
              <a:rPr lang="en-GB" sz="3600" dirty="0" smtClean="0">
                <a:solidFill>
                  <a:schemeClr val="tx1"/>
                </a:solidFill>
              </a:rPr>
            </a:br>
            <a:endParaRPr lang="en-GB" sz="3600" dirty="0" smtClean="0">
              <a:solidFill>
                <a:schemeClr val="tx1"/>
              </a:solidFill>
            </a:endParaRPr>
          </a:p>
        </p:txBody>
      </p:sp>
      <p:sp>
        <p:nvSpPr>
          <p:cNvPr id="17411" name="Line 6"/>
          <p:cNvSpPr>
            <a:spLocks noChangeShapeType="1"/>
          </p:cNvSpPr>
          <p:nvPr/>
        </p:nvSpPr>
        <p:spPr bwMode="auto">
          <a:xfrm>
            <a:off x="684213" y="1196975"/>
            <a:ext cx="8208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2" name="Picture 1029" descr="From Clipboard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1981200"/>
            <a:ext cx="28400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1030"/>
          <p:cNvSpPr txBox="1">
            <a:spLocks noChangeArrowheads="1"/>
          </p:cNvSpPr>
          <p:nvPr/>
        </p:nvSpPr>
        <p:spPr bwMode="auto">
          <a:xfrm>
            <a:off x="611188" y="5157788"/>
            <a:ext cx="7848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b="1" dirty="0">
                <a:latin typeface="Century Gothic" charset="0"/>
                <a:cs typeface="ＭＳ Ｐゴシック" charset="-128"/>
              </a:rPr>
              <a:t>RCS New Start Programme 2007-2008:</a:t>
            </a:r>
          </a:p>
          <a:p>
            <a:pPr algn="ctr"/>
            <a:r>
              <a:rPr lang="en-GB" sz="1600" b="1" dirty="0">
                <a:latin typeface="Century Gothic" charset="0"/>
                <a:cs typeface="ＭＳ Ｐゴシック" charset="-128"/>
              </a:rPr>
              <a:t>Sentinel Lymph Node Biopsy Training Programme</a:t>
            </a:r>
          </a:p>
          <a:p>
            <a:pPr algn="ctr"/>
            <a:r>
              <a:rPr lang="en-GB" sz="1600" dirty="0">
                <a:latin typeface="Century Gothic" charset="0"/>
                <a:cs typeface="ＭＳ Ｐゴシック" charset="-128"/>
              </a:rPr>
              <a:t>Regionally run programme aimed at all members of the breast care team. </a:t>
            </a:r>
          </a:p>
        </p:txBody>
      </p:sp>
      <p:pic>
        <p:nvPicPr>
          <p:cNvPr id="17414" name="O 3"/>
          <p:cNvPicPr>
            <a:picLocks noChangeArrowheads="1"/>
          </p:cNvPicPr>
          <p:nvPr/>
        </p:nvPicPr>
        <p:blipFill>
          <a:blip r:embed="rId4"/>
          <a:srcRect b="-269"/>
          <a:stretch>
            <a:fillRect/>
          </a:stretch>
        </p:blipFill>
        <p:spPr bwMode="auto">
          <a:xfrm>
            <a:off x="3276600" y="1981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" descr="ACP disc:Users:alan:Documents:Surgical Probe:Joseph Moir operation:IMG_12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3600" y="1981200"/>
            <a:ext cx="2819400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53400" cy="914400"/>
          </a:xfrm>
        </p:spPr>
        <p:txBody>
          <a:bodyPr/>
          <a:lstStyle/>
          <a:p>
            <a:r>
              <a:rPr lang="en-GB" dirty="0" smtClean="0"/>
              <a:t>Design evolution - MGRC</a:t>
            </a:r>
            <a:endParaRPr lang="en-GB" dirty="0"/>
          </a:p>
        </p:txBody>
      </p:sp>
      <p:pic>
        <p:nvPicPr>
          <p:cNvPr id="7" name="Picture 4" descr="Low res HRGI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927" y="3789040"/>
            <a:ext cx="2972112" cy="2376264"/>
          </a:xfrm>
          <a:prstGeom prst="rect">
            <a:avLst/>
          </a:prstGeom>
          <a:noFill/>
        </p:spPr>
      </p:pic>
      <p:pic>
        <p:nvPicPr>
          <p:cNvPr id="8" name="Picture 3" descr="D:\Lymph\L3 devices\MGRC 3\New camera pics\MGRC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32003" y="3960963"/>
            <a:ext cx="2860477" cy="2492373"/>
          </a:xfrm>
          <a:prstGeom prst="rect">
            <a:avLst/>
          </a:prstGeom>
          <a:noFill/>
        </p:spPr>
      </p:pic>
      <p:pic>
        <p:nvPicPr>
          <p:cNvPr id="12" name="Picture 11" descr="HRGI plus lead jacket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3163" y="1340767"/>
            <a:ext cx="2955511" cy="2216633"/>
          </a:xfrm>
          <a:prstGeom prst="rect">
            <a:avLst/>
          </a:prstGeom>
        </p:spPr>
      </p:pic>
      <p:pic>
        <p:nvPicPr>
          <p:cNvPr id="9" name="Picture 8" descr="IMG_071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761364" y="1340768"/>
            <a:ext cx="3223141" cy="208823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27784" y="2204864"/>
            <a:ext cx="3672408" cy="295232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prototype design</a:t>
            </a:r>
            <a:endParaRPr lang="en-GB" dirty="0"/>
          </a:p>
        </p:txBody>
      </p:sp>
      <p:pic>
        <p:nvPicPr>
          <p:cNvPr id="9" name="Picture 8" descr="final_open_20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340768"/>
            <a:ext cx="3490799" cy="2324872"/>
          </a:xfrm>
          <a:prstGeom prst="rect">
            <a:avLst/>
          </a:prstGeom>
        </p:spPr>
      </p:pic>
      <p:pic>
        <p:nvPicPr>
          <p:cNvPr id="10" name="Picture 9" descr="gamma_camera_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1268760"/>
            <a:ext cx="2731008" cy="39867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848" y="3422085"/>
            <a:ext cx="3456384" cy="331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584" y="3933056"/>
            <a:ext cx="1584176" cy="226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prototype design</a:t>
            </a:r>
            <a:endParaRPr lang="en-GB" dirty="0"/>
          </a:p>
        </p:txBody>
      </p:sp>
      <p:pic>
        <p:nvPicPr>
          <p:cNvPr id="5" name="Picture 4" descr="IMG00103-20110124-1608.jpg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644008" y="2132856"/>
            <a:ext cx="3744416" cy="3960440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2132856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392488" y="1484784"/>
            <a:ext cx="4788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latin typeface="Century Gothic" pitchFamily="34" charset="0"/>
              </a:rPr>
              <a:t>MGRC in clinical setting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373216"/>
            <a:ext cx="33874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>
                <a:latin typeface="Century Gothic" pitchFamily="34" charset="0"/>
              </a:rPr>
              <a:t>MGRC prototype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trial, QMC Nottingham</a:t>
            </a:r>
            <a:endParaRPr lang="en-US" dirty="0"/>
          </a:p>
        </p:txBody>
      </p:sp>
      <p:pic>
        <p:nvPicPr>
          <p:cNvPr id="5" name="Picture 4" descr="Hand Bone_cropped.jpg"/>
          <p:cNvPicPr/>
          <p:nvPr/>
        </p:nvPicPr>
        <p:blipFill>
          <a:blip r:embed="rId3"/>
          <a:stretch>
            <a:fillRect/>
          </a:stretch>
        </p:blipFill>
        <p:spPr>
          <a:xfrm rot="5400000">
            <a:off x="685800" y="2743200"/>
            <a:ext cx="2667000" cy="2514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28800" y="2819400"/>
            <a:ext cx="533400" cy="5334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777175">
            <a:off x="2513455" y="3501711"/>
            <a:ext cx="3133148" cy="345459"/>
          </a:xfrm>
          <a:prstGeom prst="rightArrow">
            <a:avLst/>
          </a:prstGeom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76400" y="17526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Tc-99m-HDP bone imaging in patient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329535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itchFamily="34" charset="0"/>
              </a:rPr>
              <a:t>Conventional gamma camera	        HR Mini gamma camera</a:t>
            </a:r>
            <a:r>
              <a:rPr lang="en-US" dirty="0" smtClean="0">
                <a:latin typeface="Century Gothic" pitchFamily="34" charset="0"/>
              </a:rPr>
              <a:t>	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11" name="Picture 3" descr="D:\Lymph\L3 devices\MGRC 3\MGRC 3B\C3B_240510\C3B_Tc99m_046 me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168" y="3284984"/>
            <a:ext cx="1714528" cy="15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024842" cy="828660"/>
          </a:xfrm>
        </p:spPr>
        <p:txBody>
          <a:bodyPr/>
          <a:lstStyle/>
          <a:p>
            <a:r>
              <a:rPr lang="en-US" dirty="0" smtClean="0"/>
              <a:t>Tc-99m-MIBI Parathyroid Study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981200"/>
            <a:ext cx="449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4" descr="E:\Lymph\L3 devices\MGRC 3\MGRC 3B\C3B_060910\C3B_Tc99m_076 blob.jpg"/>
          <p:cNvPicPr>
            <a:picLocks noGrp="1"/>
          </p:cNvPicPr>
          <p:nvPr>
            <p:ph idx="1"/>
          </p:nvPr>
        </p:nvPicPr>
        <p:blipFill>
          <a:blip r:embed="rId4"/>
          <a:srcRect l="-45922" r="-45922"/>
          <a:stretch>
            <a:fillRect/>
          </a:stretch>
        </p:blipFill>
        <p:spPr bwMode="auto">
          <a:xfrm>
            <a:off x="3733800" y="3429000"/>
            <a:ext cx="213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544" y="476672"/>
            <a:ext cx="8763000" cy="762000"/>
          </a:xfrm>
        </p:spPr>
        <p:txBody>
          <a:bodyPr/>
          <a:lstStyle/>
          <a:p>
            <a:r>
              <a:rPr lang="en-GB" sz="3600" dirty="0" smtClean="0">
                <a:latin typeface="Century Gothic" pitchFamily="34" charset="0"/>
              </a:rPr>
              <a:t>Multi-wavelength approach </a:t>
            </a:r>
            <a:br>
              <a:rPr lang="en-GB" sz="3600" dirty="0" smtClean="0">
                <a:latin typeface="Century Gothic" pitchFamily="34" charset="0"/>
              </a:rPr>
            </a:br>
            <a:endParaRPr lang="en-GB" sz="3600" dirty="0"/>
          </a:p>
        </p:txBody>
      </p:sp>
      <p:pic>
        <p:nvPicPr>
          <p:cNvPr id="6" name="Picture 4" descr="rosat_pos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100" y="4267200"/>
            <a:ext cx="4559300" cy="609600"/>
          </a:xfrm>
          <a:prstGeom prst="rect">
            <a:avLst/>
          </a:prstGeom>
          <a:noFill/>
        </p:spPr>
      </p:pic>
      <p:pic>
        <p:nvPicPr>
          <p:cNvPr id="7" name="Picture 5" descr="dirbe_pos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110" y="2057400"/>
            <a:ext cx="4660490" cy="609600"/>
          </a:xfrm>
          <a:prstGeom prst="rect">
            <a:avLst/>
          </a:prstGeom>
          <a:noFill/>
        </p:spPr>
      </p:pic>
      <p:pic>
        <p:nvPicPr>
          <p:cNvPr id="8" name="Picture 6" descr="egret_post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" y="5334000"/>
            <a:ext cx="4562475" cy="685800"/>
          </a:xfrm>
          <a:prstGeom prst="rect">
            <a:avLst/>
          </a:prstGeom>
          <a:noFill/>
        </p:spPr>
      </p:pic>
      <p:pic>
        <p:nvPicPr>
          <p:cNvPr id="9" name="Picture 7" descr="opt_post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3124200"/>
            <a:ext cx="4648200" cy="685800"/>
          </a:xfrm>
          <a:prstGeom prst="rect">
            <a:avLst/>
          </a:prstGeom>
          <a:noFill/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553200" y="1295401"/>
            <a:ext cx="1143000" cy="46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latin typeface="Century Gothic" pitchFamily="34" charset="0"/>
              </a:rPr>
              <a:t>Man</a:t>
            </a:r>
          </a:p>
        </p:txBody>
      </p:sp>
      <p:pic>
        <p:nvPicPr>
          <p:cNvPr id="14" name="Picture 13" descr="400_F_14925123_zJFVPnNwYyEwPCZKbX9CXLxzmaE8T1qJ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800" y="2895600"/>
            <a:ext cx="3505200" cy="1066800"/>
          </a:xfrm>
          <a:prstGeom prst="rect">
            <a:avLst/>
          </a:prstGeom>
        </p:spPr>
      </p:pic>
      <p:pic>
        <p:nvPicPr>
          <p:cNvPr id="16" name="Picture 15" descr="full-body-IR scan-299x30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7800" y="1752600"/>
            <a:ext cx="3505200" cy="1092200"/>
          </a:xfrm>
          <a:prstGeom prst="rect">
            <a:avLst/>
          </a:prstGeom>
        </p:spPr>
      </p:pic>
      <p:pic>
        <p:nvPicPr>
          <p:cNvPr id="17" name="Picture 16" descr="skeleton-x-ray-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1600" y="3962400"/>
            <a:ext cx="3581400" cy="1143000"/>
          </a:xfrm>
          <a:prstGeom prst="rect">
            <a:avLst/>
          </a:prstGeom>
        </p:spPr>
      </p:pic>
      <p:pic>
        <p:nvPicPr>
          <p:cNvPr id="19" name="Picture 18" descr="NM Imag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1600" y="5029200"/>
            <a:ext cx="3581400" cy="1219200"/>
          </a:xfrm>
          <a:prstGeom prst="rect">
            <a:avLst/>
          </a:prstGeom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478587" y="3276600"/>
            <a:ext cx="16009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Optical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540671" y="4267200"/>
            <a:ext cx="15553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smtClean="0"/>
              <a:t>X - rays</a:t>
            </a:r>
            <a:endParaRPr lang="en-GB" sz="2000" dirty="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210618" y="5410200"/>
            <a:ext cx="19725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smtClean="0"/>
              <a:t>Gamma rays</a:t>
            </a:r>
            <a:endParaRPr lang="en-GB" sz="20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191000" y="2209800"/>
            <a:ext cx="1752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Near-Infrared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914400" y="129540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Century Gothic" pitchFamily="34" charset="0"/>
              </a:rPr>
              <a:t>The Milky </a:t>
            </a:r>
            <a:r>
              <a:rPr lang="en-GB" dirty="0" smtClean="0">
                <a:latin typeface="Century Gothic" pitchFamily="34" charset="0"/>
              </a:rPr>
              <a:t>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53442" cy="1057260"/>
          </a:xfrm>
        </p:spPr>
        <p:txBody>
          <a:bodyPr/>
          <a:lstStyle/>
          <a:p>
            <a:r>
              <a:rPr lang="en-GB" dirty="0" err="1" smtClean="0"/>
              <a:t>UoL</a:t>
            </a:r>
            <a:r>
              <a:rPr lang="en-GB" dirty="0" smtClean="0"/>
              <a:t> Space Research Centre</a:t>
            </a:r>
            <a:endParaRPr lang="en-GB" dirty="0"/>
          </a:p>
        </p:txBody>
      </p:sp>
      <p:pic>
        <p:nvPicPr>
          <p:cNvPr id="4" name="Picture 2" descr="e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733800"/>
            <a:ext cx="3746809" cy="2438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0" y="1114961"/>
            <a:ext cx="5181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44500" indent="-444500">
              <a:spcBef>
                <a:spcPct val="50000"/>
              </a:spcBef>
              <a:buNone/>
              <a:tabLst>
                <a:tab pos="4572000" algn="l"/>
              </a:tabLst>
            </a:pPr>
            <a:r>
              <a:rPr lang="en-GB" sz="2000" dirty="0" smtClean="0"/>
              <a:t>Technologies and Expertise</a:t>
            </a:r>
          </a:p>
          <a:p>
            <a:pPr marL="444500" indent="-444500">
              <a:spcBef>
                <a:spcPct val="50000"/>
              </a:spcBef>
              <a:buNone/>
              <a:tabLst>
                <a:tab pos="4572000" algn="l"/>
              </a:tabLst>
            </a:pPr>
            <a:r>
              <a:rPr lang="en-GB" sz="2000" dirty="0" smtClean="0"/>
              <a:t>Optical, UV, X-rays, gamma rays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latin typeface="Century Gothic" pitchFamily="34" charset="0"/>
              </a:rPr>
              <a:t>Charge Coupled Devices: CCD</a:t>
            </a:r>
            <a:endParaRPr lang="en-GB" sz="2000" dirty="0">
              <a:latin typeface="Century Gothic" pitchFamily="34" charset="0"/>
            </a:endParaRPr>
          </a:p>
        </p:txBody>
      </p:sp>
      <p:pic>
        <p:nvPicPr>
          <p:cNvPr id="7" name="Picture 3" descr="C:\WINNT\Profiles\gwf\Presentations\50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1295400"/>
            <a:ext cx="3429000" cy="2743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3593068"/>
            <a:ext cx="2249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XMM-Newton: EPIC</a:t>
            </a:r>
            <a:endParaRPr lang="en-US" sz="1600" i="1" dirty="0"/>
          </a:p>
        </p:txBody>
      </p:sp>
      <p:pic>
        <p:nvPicPr>
          <p:cNvPr id="11" name="Picture 10" descr="Model cropped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64088" y="3212976"/>
            <a:ext cx="3538552" cy="288032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810000" y="3048000"/>
            <a:ext cx="2133600" cy="1066800"/>
          </a:xfrm>
          <a:prstGeom prst="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camera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68760"/>
            <a:ext cx="8153400" cy="4572000"/>
          </a:xfrm>
        </p:spPr>
        <p:txBody>
          <a:bodyPr/>
          <a:lstStyle/>
          <a:p>
            <a:r>
              <a:rPr lang="en-GB" sz="2800" dirty="0" smtClean="0">
                <a:latin typeface="Century Gothic" pitchFamily="34" charset="0"/>
              </a:rPr>
              <a:t>A combined optical and gamma camera system</a:t>
            </a:r>
          </a:p>
          <a:p>
            <a:r>
              <a:rPr lang="en-GB" sz="2800" dirty="0" smtClean="0">
                <a:latin typeface="Century Gothic" pitchFamily="34" charset="0"/>
              </a:rPr>
              <a:t>Co-aligned optical and gamma camera </a:t>
            </a:r>
            <a:endParaRPr lang="en-US" sz="2800" dirty="0" smtClean="0">
              <a:latin typeface="Century Gothic" pitchFamily="34" charset="0"/>
            </a:endParaRPr>
          </a:p>
          <a:p>
            <a:r>
              <a:rPr lang="en-GB" dirty="0" smtClean="0"/>
              <a:t>Minimises</a:t>
            </a:r>
            <a:r>
              <a:rPr lang="en-US" dirty="0" smtClean="0"/>
              <a:t> parallax</a:t>
            </a:r>
          </a:p>
          <a:p>
            <a:r>
              <a:rPr lang="en-GB" dirty="0" smtClean="0"/>
              <a:t>Minimises</a:t>
            </a:r>
            <a:r>
              <a:rPr lang="en-US" dirty="0" smtClean="0"/>
              <a:t> image </a:t>
            </a:r>
            <a:br>
              <a:rPr lang="en-US" dirty="0" smtClean="0"/>
            </a:br>
            <a:r>
              <a:rPr lang="en-US" dirty="0" smtClean="0"/>
              <a:t>registration problems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2084" y="3212976"/>
            <a:ext cx="4517629" cy="345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Lymph node phantom</a:t>
            </a:r>
            <a:endParaRPr lang="en-GB" dirty="0"/>
          </a:p>
        </p:txBody>
      </p:sp>
      <p:pic>
        <p:nvPicPr>
          <p:cNvPr id="7" name="Picture 6" descr="IMG_043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-1087796" y="2680084"/>
            <a:ext cx="4719096" cy="2040464"/>
          </a:xfrm>
          <a:prstGeom prst="rect">
            <a:avLst/>
          </a:prstGeom>
        </p:spPr>
      </p:pic>
      <p:grpSp>
        <p:nvGrpSpPr>
          <p:cNvPr id="3" name="Group 14"/>
          <p:cNvGrpSpPr/>
          <p:nvPr/>
        </p:nvGrpSpPr>
        <p:grpSpPr>
          <a:xfrm>
            <a:off x="467544" y="3284984"/>
            <a:ext cx="4559477" cy="2572438"/>
            <a:chOff x="467544" y="3284984"/>
            <a:chExt cx="4559477" cy="2572438"/>
          </a:xfrm>
        </p:grpSpPr>
        <p:pic>
          <p:nvPicPr>
            <p:cNvPr id="6" name="Picture 5" descr="IMG_0438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2555776" y="3284984"/>
              <a:ext cx="2471245" cy="257243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67544" y="4149080"/>
              <a:ext cx="1152128" cy="1296144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12"/>
            <p:cNvGrpSpPr/>
            <p:nvPr/>
          </p:nvGrpSpPr>
          <p:grpSpPr>
            <a:xfrm>
              <a:off x="1907704" y="4797152"/>
              <a:ext cx="1584176" cy="360040"/>
              <a:chOff x="1907704" y="4797152"/>
              <a:chExt cx="1584176" cy="3600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59832" y="4797152"/>
                <a:ext cx="432048" cy="36004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ight Arrow 7"/>
              <p:cNvSpPr>
                <a:spLocks/>
              </p:cNvSpPr>
              <p:nvPr/>
            </p:nvSpPr>
            <p:spPr>
              <a:xfrm>
                <a:off x="1907704" y="4869160"/>
                <a:ext cx="720080" cy="21602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" name="Right Arrow 13"/>
          <p:cNvSpPr/>
          <p:nvPr/>
        </p:nvSpPr>
        <p:spPr>
          <a:xfrm>
            <a:off x="3923928" y="4941168"/>
            <a:ext cx="1296144" cy="216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Content Placeholder 15" descr="C3B_Tc99m_085 combined.jpg"/>
          <p:cNvPicPr>
            <a:picLocks noGrp="1" noChangeAspect="1"/>
          </p:cNvPicPr>
          <p:nvPr>
            <p:ph idx="1"/>
          </p:nvPr>
        </p:nvPicPr>
        <p:blipFill>
          <a:blip r:embed="rId4"/>
          <a:srcRect l="8929" r="12500"/>
          <a:stretch>
            <a:fillRect/>
          </a:stretch>
        </p:blipFill>
        <p:spPr>
          <a:xfrm>
            <a:off x="5436096" y="3068960"/>
            <a:ext cx="3168352" cy="30243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 descr="Surgeo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596" y="152400"/>
            <a:ext cx="8536204" cy="6060600"/>
          </a:xfrm>
          <a:prstGeom prst="rect">
            <a:avLst/>
          </a:prstGeom>
        </p:spPr>
      </p:pic>
      <p:pic>
        <p:nvPicPr>
          <p:cNvPr id="15" name="Picture 14" descr="From Clipboard.pict"/>
          <p:cNvPicPr>
            <a:picLocks noChangeAspect="1"/>
          </p:cNvPicPr>
          <p:nvPr/>
        </p:nvPicPr>
        <p:blipFill>
          <a:blip r:embed="rId4">
            <a:alphaModFix amt="46000"/>
          </a:blip>
          <a:stretch>
            <a:fillRect/>
          </a:stretch>
        </p:blipFill>
        <p:spPr>
          <a:xfrm>
            <a:off x="5943600" y="2590800"/>
            <a:ext cx="1905000" cy="1600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304800"/>
            <a:ext cx="3179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Hybrid Imaging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442" y="371460"/>
            <a:ext cx="8153400" cy="542940"/>
          </a:xfrm>
        </p:spPr>
        <p:txBody>
          <a:bodyPr/>
          <a:lstStyle/>
          <a:p>
            <a:r>
              <a:rPr lang="en-US" dirty="0" smtClean="0"/>
              <a:t>Benefits of SFOV Cameras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12912"/>
            <a:ext cx="8447856" cy="4724400"/>
          </a:xfrm>
        </p:spPr>
        <p:txBody>
          <a:bodyPr/>
          <a:lstStyle/>
          <a:p>
            <a:pPr marL="627063" indent="361950" eaLnBrk="1" hangingPunct="1">
              <a:lnSpc>
                <a:spcPct val="90000"/>
              </a:lnSpc>
            </a:pPr>
            <a:r>
              <a:rPr lang="en-GB" sz="2400" dirty="0" smtClean="0"/>
              <a:t>High spatial resolution (&lt;1mm)</a:t>
            </a:r>
          </a:p>
          <a:p>
            <a:pPr marL="627063" indent="361950" eaLnBrk="1" hangingPunct="1">
              <a:lnSpc>
                <a:spcPct val="90000"/>
              </a:lnSpc>
            </a:pPr>
            <a:r>
              <a:rPr lang="en-GB" sz="2400" dirty="0" smtClean="0"/>
              <a:t>Energy range 30-160 keV. </a:t>
            </a:r>
          </a:p>
          <a:p>
            <a:pPr marL="627063" indent="361950" eaLnBrk="1" hangingPunct="1">
              <a:lnSpc>
                <a:spcPct val="90000"/>
              </a:lnSpc>
            </a:pPr>
            <a:r>
              <a:rPr lang="en-US" sz="2400" dirty="0" smtClean="0"/>
              <a:t>Hand held potential</a:t>
            </a:r>
          </a:p>
          <a:p>
            <a:pPr marL="627063" indent="361950" eaLnBrk="1" hangingPunct="1">
              <a:lnSpc>
                <a:spcPct val="90000"/>
              </a:lnSpc>
            </a:pPr>
            <a:r>
              <a:rPr lang="en-GB" sz="2400" dirty="0" smtClean="0"/>
              <a:t>Point of care </a:t>
            </a:r>
            <a:r>
              <a:rPr lang="en-US" sz="2400" dirty="0" smtClean="0"/>
              <a:t>imaging</a:t>
            </a:r>
            <a:endParaRPr lang="en-GB" sz="2400" dirty="0" smtClean="0"/>
          </a:p>
          <a:p>
            <a:pPr indent="-432000">
              <a:buNone/>
            </a:pPr>
            <a:endParaRPr lang="en-US" sz="2400" dirty="0" smtClean="0"/>
          </a:p>
          <a:p>
            <a:pPr indent="-432000">
              <a:buNone/>
            </a:pPr>
            <a:r>
              <a:rPr lang="en-US" sz="2400" dirty="0" smtClean="0"/>
              <a:t>Intra-operative imaging will</a:t>
            </a:r>
          </a:p>
          <a:p>
            <a:pPr marL="627063" indent="361950"/>
            <a:r>
              <a:rPr lang="en-US" sz="2400" dirty="0" smtClean="0"/>
              <a:t>Improve patient management</a:t>
            </a:r>
          </a:p>
          <a:p>
            <a:pPr marL="627063" indent="361950"/>
            <a:r>
              <a:rPr lang="en-US" sz="2400" dirty="0" smtClean="0"/>
              <a:t>Increase surgical confidence</a:t>
            </a:r>
          </a:p>
          <a:p>
            <a:pPr marL="627063" indent="361950"/>
            <a:r>
              <a:rPr lang="en-US" sz="2400" dirty="0" smtClean="0"/>
              <a:t>Reduce surgery time</a:t>
            </a:r>
          </a:p>
          <a:p>
            <a:pPr marL="627063" indent="361950"/>
            <a:r>
              <a:rPr lang="en-US" sz="2400" dirty="0" smtClean="0"/>
              <a:t>Reduce cost of treatment</a:t>
            </a:r>
          </a:p>
          <a:p>
            <a:pPr indent="-432000">
              <a:buNone/>
            </a:pPr>
            <a:r>
              <a:rPr lang="en-US" sz="2400" dirty="0" smtClean="0"/>
              <a:t>			</a:t>
            </a:r>
          </a:p>
          <a:p>
            <a:pPr indent="-432000">
              <a:buNone/>
            </a:pPr>
            <a:r>
              <a:rPr lang="en-US" sz="2400" dirty="0" smtClean="0"/>
              <a:t>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itchFamily="-112" charset="0"/>
                <a:ea typeface="ＭＳ Ｐゴシック" pitchFamily="-112" charset="-128"/>
              </a:rPr>
              <a:t>Acknowledgements</a:t>
            </a:r>
            <a:endParaRPr lang="en-GB" dirty="0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539552" y="1484784"/>
            <a:ext cx="8072437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eaLnBrk="0" hangingPunct="0">
              <a:lnSpc>
                <a:spcPct val="105000"/>
              </a:lnSpc>
              <a:buFontTx/>
              <a:buChar char="•"/>
            </a:pPr>
            <a:r>
              <a:rPr lang="en-US" sz="2600" dirty="0">
                <a:latin typeface="Century Gothic" pitchFamily="-112" charset="0"/>
                <a:cs typeface="Times New Roman" pitchFamily="-112" charset="0"/>
              </a:rPr>
              <a:t>Space Research Centre, Leicester</a:t>
            </a:r>
            <a:br>
              <a:rPr lang="en-US" sz="2600" dirty="0">
                <a:latin typeface="Century Gothic" pitchFamily="-112" charset="0"/>
                <a:cs typeface="Times New Roman" pitchFamily="-112" charset="0"/>
              </a:rPr>
            </a:br>
            <a:r>
              <a:rPr lang="en-US" sz="2600" dirty="0">
                <a:latin typeface="Century Gothic" pitchFamily="-112" charset="0"/>
                <a:cs typeface="Times New Roman" pitchFamily="-112" charset="0"/>
              </a:rPr>
              <a:t>	David Bassford,  Oliver Blake, </a:t>
            </a:r>
            <a:r>
              <a:rPr lang="en-US" sz="2600" dirty="0">
                <a:latin typeface="Century Gothic" pitchFamily="-112" charset="0"/>
              </a:rPr>
              <a:t>Tony Abbey,</a:t>
            </a:r>
            <a:br>
              <a:rPr lang="en-US" sz="2600" dirty="0">
                <a:latin typeface="Century Gothic" pitchFamily="-112" charset="0"/>
              </a:rPr>
            </a:br>
            <a:r>
              <a:rPr lang="en-US" sz="2600" dirty="0">
                <a:latin typeface="Century Gothic" pitchFamily="-112" charset="0"/>
              </a:rPr>
              <a:t>	George </a:t>
            </a:r>
            <a:r>
              <a:rPr lang="en-US" sz="2600" dirty="0" smtClean="0">
                <a:latin typeface="Century Gothic" pitchFamily="-112" charset="0"/>
              </a:rPr>
              <a:t>Fraser, Duncan Ross, Chris Bicknell</a:t>
            </a:r>
            <a:br>
              <a:rPr lang="en-US" sz="2600" dirty="0" smtClean="0">
                <a:latin typeface="Century Gothic" pitchFamily="-112" charset="0"/>
              </a:rPr>
            </a:br>
            <a:r>
              <a:rPr lang="en-US" sz="2600" dirty="0" smtClean="0">
                <a:latin typeface="Century Gothic" pitchFamily="-112" charset="0"/>
              </a:rPr>
              <a:t>	</a:t>
            </a:r>
            <a:r>
              <a:rPr lang="en-US" sz="2600" dirty="0" err="1" smtClean="0">
                <a:latin typeface="Century Gothic" pitchFamily="-112" charset="0"/>
              </a:rPr>
              <a:t>Massimiliano</a:t>
            </a:r>
            <a:r>
              <a:rPr lang="en-US" sz="2600" dirty="0" smtClean="0">
                <a:latin typeface="Century Gothic" pitchFamily="-112" charset="0"/>
              </a:rPr>
              <a:t> </a:t>
            </a:r>
            <a:r>
              <a:rPr lang="en-US" sz="2600" dirty="0" err="1" smtClean="0">
                <a:latin typeface="Century Gothic" pitchFamily="-112" charset="0"/>
              </a:rPr>
              <a:t>Canali</a:t>
            </a:r>
            <a:endParaRPr lang="en-US" sz="2600" dirty="0">
              <a:latin typeface="Century Gothic" pitchFamily="-112" charset="0"/>
            </a:endParaRPr>
          </a:p>
          <a:p>
            <a:pPr indent="355600" eaLnBrk="0" hangingPunct="0">
              <a:lnSpc>
                <a:spcPct val="105000"/>
              </a:lnSpc>
              <a:buFontTx/>
              <a:buChar char="•"/>
            </a:pPr>
            <a:endParaRPr lang="en-US" sz="2600" dirty="0" smtClean="0">
              <a:solidFill>
                <a:srgbClr val="FFFFFF"/>
              </a:solidFill>
              <a:latin typeface="Century Gothic" pitchFamily="-112" charset="0"/>
            </a:endParaRPr>
          </a:p>
          <a:p>
            <a:pPr indent="355600" eaLnBrk="0" hangingPunct="0">
              <a:lnSpc>
                <a:spcPct val="105000"/>
              </a:lnSpc>
              <a:buFontTx/>
              <a:buChar char="•"/>
            </a:pPr>
            <a:r>
              <a:rPr lang="en-GB" sz="2600" dirty="0" smtClean="0">
                <a:solidFill>
                  <a:srgbClr val="FFFFFF"/>
                </a:solidFill>
                <a:latin typeface="Century Gothic" pitchFamily="-112" charset="0"/>
              </a:rPr>
              <a:t>University </a:t>
            </a:r>
            <a:r>
              <a:rPr lang="en-GB" sz="2600" dirty="0">
                <a:solidFill>
                  <a:srgbClr val="FFFFFF"/>
                </a:solidFill>
                <a:latin typeface="Century Gothic" pitchFamily="-112" charset="0"/>
              </a:rPr>
              <a:t>of Nottingham</a:t>
            </a:r>
            <a:br>
              <a:rPr lang="en-GB" sz="2600" dirty="0">
                <a:solidFill>
                  <a:srgbClr val="FFFFFF"/>
                </a:solidFill>
                <a:latin typeface="Century Gothic" pitchFamily="-112" charset="0"/>
              </a:rPr>
            </a:br>
            <a:r>
              <a:rPr lang="en-GB" sz="2600" dirty="0">
                <a:solidFill>
                  <a:srgbClr val="FFFFFF"/>
                </a:solidFill>
                <a:latin typeface="Century Gothic" pitchFamily="-112" charset="0"/>
              </a:rPr>
              <a:t>	Alan Perkins and Elaine </a:t>
            </a:r>
            <a:r>
              <a:rPr lang="en-GB" sz="2600" dirty="0" smtClean="0">
                <a:solidFill>
                  <a:srgbClr val="FFFFFF"/>
                </a:solidFill>
                <a:latin typeface="Century Gothic" pitchFamily="-112" charset="0"/>
              </a:rPr>
              <a:t>Blackshaw</a:t>
            </a:r>
          </a:p>
          <a:p>
            <a:pPr indent="355600" eaLnBrk="0" hangingPunct="0">
              <a:lnSpc>
                <a:spcPct val="105000"/>
              </a:lnSpc>
              <a:buFontTx/>
              <a:buChar char="•"/>
            </a:pPr>
            <a:endParaRPr lang="en-GB" sz="2600" dirty="0" smtClean="0">
              <a:solidFill>
                <a:srgbClr val="FFFFFF"/>
              </a:solidFill>
              <a:latin typeface="Century Gothic" pitchFamily="-112" charset="0"/>
            </a:endParaRPr>
          </a:p>
          <a:p>
            <a:pPr indent="355600" eaLnBrk="0" hangingPunct="0">
              <a:lnSpc>
                <a:spcPct val="105000"/>
              </a:lnSpc>
              <a:buFontTx/>
              <a:buChar char="•"/>
            </a:pPr>
            <a:r>
              <a:rPr lang="en-GB" sz="2600" dirty="0" smtClean="0">
                <a:solidFill>
                  <a:srgbClr val="FFFFFF"/>
                </a:solidFill>
                <a:latin typeface="Century Gothic" pitchFamily="-112" charset="0"/>
              </a:rPr>
              <a:t>De </a:t>
            </a:r>
            <a:r>
              <a:rPr lang="en-GB" sz="2600" dirty="0" err="1" smtClean="0">
                <a:solidFill>
                  <a:srgbClr val="FFFFFF"/>
                </a:solidFill>
                <a:latin typeface="Century Gothic" pitchFamily="-112" charset="0"/>
              </a:rPr>
              <a:t>Montfort</a:t>
            </a:r>
            <a:r>
              <a:rPr lang="en-GB" sz="2600" dirty="0" smtClean="0">
                <a:solidFill>
                  <a:srgbClr val="FFFFFF"/>
                </a:solidFill>
                <a:latin typeface="Century Gothic" pitchFamily="-112" charset="0"/>
              </a:rPr>
              <a:t> University</a:t>
            </a:r>
            <a:br>
              <a:rPr lang="en-GB" sz="2600" dirty="0" smtClean="0">
                <a:solidFill>
                  <a:srgbClr val="FFFFFF"/>
                </a:solidFill>
                <a:latin typeface="Century Gothic" pitchFamily="-112" charset="0"/>
              </a:rPr>
            </a:br>
            <a:r>
              <a:rPr lang="en-GB" sz="2600" dirty="0" smtClean="0">
                <a:solidFill>
                  <a:srgbClr val="FFFFFF"/>
                </a:solidFill>
                <a:latin typeface="Century Gothic" pitchFamily="-112" charset="0"/>
              </a:rPr>
              <a:t>	Peter Ford and Lee Cottrell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3400" y="381001"/>
            <a:ext cx="8153400" cy="609600"/>
          </a:xfrm>
        </p:spPr>
        <p:txBody>
          <a:bodyPr/>
          <a:lstStyle/>
          <a:p>
            <a:pPr algn="ctr">
              <a:defRPr/>
            </a:pPr>
            <a:r>
              <a:rPr lang="en-GB" sz="3600" dirty="0" smtClean="0">
                <a:solidFill>
                  <a:schemeClr val="tx1"/>
                </a:solidFill>
              </a:rPr>
              <a:t>Gamma Cameras and Probes</a:t>
            </a:r>
            <a:br>
              <a:rPr lang="en-GB" sz="3600" dirty="0" smtClean="0">
                <a:solidFill>
                  <a:schemeClr val="tx1"/>
                </a:solidFill>
              </a:rPr>
            </a:br>
            <a:r>
              <a:rPr lang="en-GB" sz="3600" dirty="0" smtClean="0">
                <a:solidFill>
                  <a:schemeClr val="tx1"/>
                </a:solidFill>
              </a:rPr>
              <a:t/>
            </a:r>
            <a:br>
              <a:rPr lang="en-GB" sz="3600" dirty="0" smtClean="0">
                <a:solidFill>
                  <a:schemeClr val="tx1"/>
                </a:solidFill>
              </a:rPr>
            </a:br>
            <a:endParaRPr lang="en-GB" sz="3600" dirty="0" smtClean="0">
              <a:solidFill>
                <a:schemeClr val="tx1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/>
          <a:srcRect l="4465" r="3275" b="4118"/>
          <a:stretch>
            <a:fillRect/>
          </a:stretch>
        </p:blipFill>
        <p:spPr bwMode="auto">
          <a:xfrm>
            <a:off x="5562600" y="2286000"/>
            <a:ext cx="338224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HAWK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2286000"/>
            <a:ext cx="3429000" cy="279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bo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1524000"/>
            <a:ext cx="1593956" cy="453616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" y="4724400"/>
            <a:ext cx="8405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Century Gothic" pitchFamily="34" charset="0"/>
              </a:rPr>
              <a:t>A dual head gamma camera                               A </a:t>
            </a:r>
            <a:r>
              <a:rPr lang="en-GB" sz="1800" dirty="0">
                <a:latin typeface="Century Gothic" pitchFamily="34" charset="0"/>
              </a:rPr>
              <a:t>nuclear probe </a:t>
            </a:r>
            <a:r>
              <a:rPr lang="en-GB" sz="1800" dirty="0" smtClean="0">
                <a:latin typeface="Century Gothic" pitchFamily="34" charset="0"/>
              </a:rPr>
              <a:t>detector </a:t>
            </a:r>
            <a:endParaRPr lang="en-GB" sz="18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Mini Gamma Ray Camera (MGRC)</a:t>
            </a:r>
          </a:p>
        </p:txBody>
      </p:sp>
      <p:sp>
        <p:nvSpPr>
          <p:cNvPr id="56324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001000" cy="4705350"/>
          </a:xfrm>
        </p:spPr>
        <p:txBody>
          <a:bodyPr/>
          <a:lstStyle/>
          <a:p>
            <a:pPr marL="446088" indent="-446088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GB" sz="2400" dirty="0" err="1" smtClean="0"/>
              <a:t>Scintillator</a:t>
            </a:r>
            <a:r>
              <a:rPr lang="en-GB" sz="2400" dirty="0" smtClean="0"/>
              <a:t> coated CCD</a:t>
            </a:r>
          </a:p>
          <a:p>
            <a:pPr marL="446088" indent="-446088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/>
              <a:t>C</a:t>
            </a:r>
            <a:r>
              <a:rPr lang="en-GB" sz="2400" dirty="0" err="1" smtClean="0"/>
              <a:t>omplementary</a:t>
            </a:r>
            <a:r>
              <a:rPr lang="en-GB" sz="2400" dirty="0" smtClean="0"/>
              <a:t> to “standard” Gamma Camera </a:t>
            </a:r>
          </a:p>
          <a:p>
            <a:pPr marL="446088" indent="-446088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GB" sz="2400" dirty="0" smtClean="0"/>
              <a:t>High spatial resolution (&lt;1mm)</a:t>
            </a:r>
          </a:p>
          <a:p>
            <a:pPr marL="446088" indent="-446088" eaLnBrk="1" hangingPunct="1">
              <a:lnSpc>
                <a:spcPct val="90000"/>
              </a:lnSpc>
              <a:buFontTx/>
              <a:buChar char="•"/>
            </a:pPr>
            <a:r>
              <a:rPr lang="en-GB" sz="2400" dirty="0" smtClean="0"/>
              <a:t>Energy range 30-160 </a:t>
            </a:r>
            <a:r>
              <a:rPr lang="en-GB" sz="2400" dirty="0" err="1" smtClean="0"/>
              <a:t>keV</a:t>
            </a:r>
            <a:r>
              <a:rPr lang="en-GB" sz="2400" dirty="0" smtClean="0"/>
              <a:t>. </a:t>
            </a:r>
          </a:p>
          <a:p>
            <a:pPr marL="446088" indent="-446088" eaLnBrk="1" hangingPunct="1">
              <a:lnSpc>
                <a:spcPct val="90000"/>
              </a:lnSpc>
              <a:buFontTx/>
              <a:buChar char="•"/>
            </a:pPr>
            <a:r>
              <a:rPr lang="en-GB" sz="2400" dirty="0" smtClean="0"/>
              <a:t>International Patents</a:t>
            </a:r>
          </a:p>
          <a:p>
            <a:pPr marL="446088" indent="-446088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Hand held potential</a:t>
            </a:r>
          </a:p>
          <a:p>
            <a:pPr marL="446088" indent="-446088" eaLnBrk="1" hangingPunct="1">
              <a:lnSpc>
                <a:spcPct val="90000"/>
              </a:lnSpc>
              <a:buFontTx/>
              <a:buChar char="•"/>
            </a:pPr>
            <a:r>
              <a:rPr lang="en-GB" sz="2400" dirty="0" smtClean="0"/>
              <a:t>Point of care testing</a:t>
            </a:r>
          </a:p>
        </p:txBody>
      </p:sp>
      <p:pic>
        <p:nvPicPr>
          <p:cNvPr id="5" name="Picture 4" descr="IMG_07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55037" y="3032244"/>
            <a:ext cx="4536504" cy="37091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Mini Gamma Ray Camera (MGRC)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9388" y="1660525"/>
            <a:ext cx="26035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sz="2400" dirty="0"/>
              <a:t> e2v CCD </a:t>
            </a:r>
            <a:r>
              <a:rPr lang="en-GB" sz="2400" dirty="0" smtClean="0"/>
              <a:t>97 BI</a:t>
            </a:r>
            <a:endParaRPr lang="en-GB" sz="2400" dirty="0"/>
          </a:p>
          <a:p>
            <a:pPr>
              <a:buFontTx/>
              <a:buChar char="•"/>
            </a:pPr>
            <a:r>
              <a:rPr lang="en-US" sz="2400" dirty="0" smtClean="0"/>
              <a:t> 16 µm </a:t>
            </a:r>
            <a:r>
              <a:rPr lang="en-US" sz="2400" dirty="0"/>
              <a:t>pixels</a:t>
            </a:r>
          </a:p>
          <a:p>
            <a:pPr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512 x 512 </a:t>
            </a:r>
            <a:r>
              <a:rPr lang="en-US" sz="2400" dirty="0"/>
              <a:t>pixels</a:t>
            </a:r>
          </a:p>
          <a:p>
            <a:pPr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8 mm </a:t>
            </a:r>
            <a:r>
              <a:rPr lang="en-US" sz="2400" dirty="0"/>
              <a:t>x </a:t>
            </a:r>
            <a:r>
              <a:rPr lang="en-US" dirty="0" smtClean="0"/>
              <a:t>8 </a:t>
            </a:r>
            <a:r>
              <a:rPr lang="en-US" sz="2400" dirty="0" smtClean="0"/>
              <a:t>mm</a:t>
            </a:r>
            <a:endParaRPr lang="en-GB" sz="2400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79388" y="3644900"/>
            <a:ext cx="3168650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GB" sz="2400" dirty="0" smtClean="0"/>
              <a:t>Pinhole collimators: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FOV 40mm x 40mm</a:t>
            </a:r>
            <a:endParaRPr lang="en-GB" sz="2400" dirty="0"/>
          </a:p>
        </p:txBody>
      </p:sp>
      <p:pic>
        <p:nvPicPr>
          <p:cNvPr id="6" name="Picture 5" descr="Model cropp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1772816"/>
            <a:ext cx="5184576" cy="42201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33413" y="371475"/>
            <a:ext cx="8153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Century Gothic" pitchFamily="-112" charset="0"/>
                <a:ea typeface="ＭＳ Ｐゴシック" pitchFamily="-112" charset="-128"/>
              </a:rPr>
              <a:t>Camera Schematic</a:t>
            </a:r>
          </a:p>
        </p:txBody>
      </p:sp>
      <p:pic>
        <p:nvPicPr>
          <p:cNvPr id="18436" name="Picture 5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799" y="1653102"/>
            <a:ext cx="2590801" cy="232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143000"/>
            <a:ext cx="3810000" cy="823930"/>
          </a:xfrm>
        </p:spPr>
        <p:txBody>
          <a:bodyPr/>
          <a:lstStyle/>
          <a:p>
            <a:pPr eaLnBrk="1" hangingPunct="1">
              <a:buFont typeface="Wingdings" pitchFamily="-112" charset="2"/>
              <a:buNone/>
              <a:tabLst>
                <a:tab pos="4219575" algn="l"/>
              </a:tabLst>
            </a:pPr>
            <a:r>
              <a:rPr lang="en-GB" sz="2000" dirty="0" smtClean="0">
                <a:latin typeface="Century Gothic" pitchFamily="-112" charset="0"/>
                <a:ea typeface="ＭＳ Ｐゴシック" pitchFamily="-112" charset="-128"/>
                <a:cs typeface="Century Gothic" pitchFamily="-112" charset="0"/>
              </a:rPr>
              <a:t>Columnar CsI</a:t>
            </a:r>
          </a:p>
          <a:p>
            <a:pPr eaLnBrk="1" hangingPunct="1">
              <a:buFont typeface="Wingdings" pitchFamily="-112" charset="2"/>
              <a:buNone/>
              <a:tabLst>
                <a:tab pos="4219575" algn="l"/>
              </a:tabLst>
            </a:pPr>
            <a:r>
              <a:rPr lang="en-GB" sz="1600" dirty="0" smtClean="0">
                <a:latin typeface="Century Gothic" pitchFamily="-112" charset="0"/>
                <a:ea typeface="ＭＳ Ｐゴシック" pitchFamily="-112" charset="-128"/>
                <a:cs typeface="Century Gothic" pitchFamily="-112" charset="0"/>
              </a:rPr>
              <a:t>Each column acts as a “light pipe”</a:t>
            </a:r>
          </a:p>
        </p:txBody>
      </p:sp>
      <p:sp>
        <p:nvSpPr>
          <p:cNvPr id="18438" name="Line 19"/>
          <p:cNvSpPr>
            <a:spLocks noChangeShapeType="1"/>
          </p:cNvSpPr>
          <p:nvPr/>
        </p:nvSpPr>
        <p:spPr bwMode="auto">
          <a:xfrm>
            <a:off x="3352800" y="3429000"/>
            <a:ext cx="2290769" cy="21431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540000">
            <a:off x="780901" y="3982360"/>
            <a:ext cx="2571201" cy="218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Line 19"/>
          <p:cNvSpPr>
            <a:spLocks noChangeShapeType="1"/>
          </p:cNvSpPr>
          <p:nvPr/>
        </p:nvSpPr>
        <p:spPr bwMode="auto">
          <a:xfrm flipV="1">
            <a:off x="3429000" y="3919534"/>
            <a:ext cx="2205053" cy="50006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24400" y="4953000"/>
            <a:ext cx="4024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The mini gamma camera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4587" y="1772816"/>
            <a:ext cx="54959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71460"/>
            <a:ext cx="8643998" cy="914400"/>
          </a:xfrm>
        </p:spPr>
        <p:txBody>
          <a:bodyPr/>
          <a:lstStyle/>
          <a:p>
            <a:r>
              <a:rPr lang="en-GB" dirty="0" smtClean="0">
                <a:latin typeface="Century Gothic" pitchFamily="34" charset="0"/>
              </a:rPr>
              <a:t>Phantoms</a:t>
            </a:r>
            <a:endParaRPr lang="en-GB" dirty="0"/>
          </a:p>
        </p:txBody>
      </p:sp>
      <p:pic>
        <p:nvPicPr>
          <p:cNvPr id="4" name="Picture 3" descr="Screen shot 2010-09-06 at 13.00.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68760"/>
            <a:ext cx="5126806" cy="3793481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63877" y="4739839"/>
            <a:ext cx="5644627" cy="20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Mini-Phantom</a:t>
            </a:r>
            <a:endParaRPr lang="en-GB" dirty="0"/>
          </a:p>
        </p:txBody>
      </p:sp>
      <p:pic>
        <p:nvPicPr>
          <p:cNvPr id="7" name="Picture 6" descr="MiniPhantom cropped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9115" y="1285884"/>
            <a:ext cx="3711381" cy="4000504"/>
          </a:xfrm>
          <a:prstGeom prst="rect">
            <a:avLst/>
          </a:prstGeom>
        </p:spPr>
      </p:pic>
      <p:pic>
        <p:nvPicPr>
          <p:cNvPr id="4" name="Content Placeholder 3" descr="Fig 6C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286248" y="1357298"/>
            <a:ext cx="3380145" cy="2214578"/>
          </a:xfrm>
        </p:spPr>
      </p:pic>
      <p:pic>
        <p:nvPicPr>
          <p:cNvPr id="8" name="Picture 7" descr="Fig 6 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436096" y="3573016"/>
            <a:ext cx="2304256" cy="1772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71460"/>
            <a:ext cx="8643998" cy="914400"/>
          </a:xfrm>
        </p:spPr>
        <p:txBody>
          <a:bodyPr/>
          <a:lstStyle/>
          <a:p>
            <a:r>
              <a:rPr lang="en-GB" dirty="0" smtClean="0">
                <a:latin typeface="Century Gothic" pitchFamily="34" charset="0"/>
              </a:rPr>
              <a:t>Phantoms</a:t>
            </a:r>
            <a:endParaRPr lang="en-GB" dirty="0"/>
          </a:p>
        </p:txBody>
      </p:sp>
      <p:pic>
        <p:nvPicPr>
          <p:cNvPr id="7" name="Picture 4" descr="opt and gamma mouse phant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68413"/>
            <a:ext cx="3048000" cy="4389437"/>
          </a:xfrm>
          <a:prstGeom prst="rect">
            <a:avLst/>
          </a:prstGeom>
          <a:noFill/>
        </p:spPr>
      </p:pic>
      <p:pic>
        <p:nvPicPr>
          <p:cNvPr id="8" name="Picture 5" descr="Tc99m_005 medi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628775"/>
            <a:ext cx="2743200" cy="3067050"/>
          </a:xfrm>
          <a:prstGeom prst="rect">
            <a:avLst/>
          </a:prstGeom>
          <a:noFill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5576" y="5733256"/>
            <a:ext cx="2371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dirty="0"/>
              <a:t>Mouse phantom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427984" y="4869160"/>
            <a:ext cx="3902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aseline="30000" dirty="0"/>
              <a:t>99m</a:t>
            </a:r>
            <a:r>
              <a:rPr lang="en-GB" sz="2400" dirty="0"/>
              <a:t>Tc image of leg and 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14349</TotalTime>
  <Words>488</Words>
  <Application>Microsoft Macintosh PowerPoint</Application>
  <PresentationFormat>On-screen Show (4:3)</PresentationFormat>
  <Paragraphs>120</Paragraphs>
  <Slides>24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Metro</vt:lpstr>
      <vt:lpstr>Slide 1</vt:lpstr>
      <vt:lpstr>UoL Space Research Centre</vt:lpstr>
      <vt:lpstr>Gamma Cameras and Probes  </vt:lpstr>
      <vt:lpstr>Mini Gamma Ray Camera (MGRC)</vt:lpstr>
      <vt:lpstr>Mini Gamma Ray Camera (MGRC)</vt:lpstr>
      <vt:lpstr>Camera Schematic</vt:lpstr>
      <vt:lpstr>Phantoms</vt:lpstr>
      <vt:lpstr>Mini-Phantom</vt:lpstr>
      <vt:lpstr>Phantoms</vt:lpstr>
      <vt:lpstr>Comparison with WBGC</vt:lpstr>
      <vt:lpstr>MGRC performance</vt:lpstr>
      <vt:lpstr>Clinical Applications &amp; Evaluation</vt:lpstr>
      <vt:lpstr>Sentinel Node Detection  </vt:lpstr>
      <vt:lpstr>Design evolution - MGRC</vt:lpstr>
      <vt:lpstr>Clinical prototype design</vt:lpstr>
      <vt:lpstr>Clinical prototype design</vt:lpstr>
      <vt:lpstr>Clinical trial, QMC Nottingham</vt:lpstr>
      <vt:lpstr>Tc-99m-MIBI Parathyroid Study</vt:lpstr>
      <vt:lpstr>Multi-wavelength approach  </vt:lpstr>
      <vt:lpstr>Hybrid camera</vt:lpstr>
      <vt:lpstr>Lymph node phantom</vt:lpstr>
      <vt:lpstr>Slide 22</vt:lpstr>
      <vt:lpstr>Benefits of SFOV Cameras</vt:lpstr>
      <vt:lpstr>Acknowledgements</vt:lpstr>
    </vt:vector>
  </TitlesOfParts>
  <Company>University of Nottingham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Gamma Ray Camera (MGRC)</dc:title>
  <dc:creator>John</dc:creator>
  <cp:lastModifiedBy>John</cp:lastModifiedBy>
  <cp:revision>432</cp:revision>
  <dcterms:created xsi:type="dcterms:W3CDTF">2011-09-12T13:37:25Z</dcterms:created>
  <dcterms:modified xsi:type="dcterms:W3CDTF">2011-09-12T13:42:49Z</dcterms:modified>
</cp:coreProperties>
</file>