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0" r:id="rId1"/>
  </p:sldMasterIdLst>
  <p:notesMasterIdLst>
    <p:notesMasterId r:id="rId3"/>
  </p:notesMasterIdLst>
  <p:sldIdLst>
    <p:sldId id="256" r:id="rId2"/>
  </p:sldIdLst>
  <p:sldSz cx="30279975" cy="42808525"/>
  <p:notesSz cx="29819600" cy="42340213"/>
  <p:defaultTextStyle>
    <a:defPPr>
      <a:defRPr lang="en-US"/>
    </a:defPPr>
    <a:lvl1pPr marL="0" algn="l" defTabSz="3598804" rtl="0" eaLnBrk="1" latinLnBrk="0" hangingPunct="1">
      <a:defRPr sz="7100" kern="1200">
        <a:solidFill>
          <a:schemeClr val="tx1"/>
        </a:solidFill>
        <a:latin typeface="+mn-lt"/>
        <a:ea typeface="+mn-ea"/>
        <a:cs typeface="+mn-cs"/>
      </a:defRPr>
    </a:lvl1pPr>
    <a:lvl2pPr marL="1799402" algn="l" defTabSz="3598804" rtl="0" eaLnBrk="1" latinLnBrk="0" hangingPunct="1">
      <a:defRPr sz="7100" kern="1200">
        <a:solidFill>
          <a:schemeClr val="tx1"/>
        </a:solidFill>
        <a:latin typeface="+mn-lt"/>
        <a:ea typeface="+mn-ea"/>
        <a:cs typeface="+mn-cs"/>
      </a:defRPr>
    </a:lvl2pPr>
    <a:lvl3pPr marL="3598804" algn="l" defTabSz="3598804" rtl="0" eaLnBrk="1" latinLnBrk="0" hangingPunct="1">
      <a:defRPr sz="7100" kern="1200">
        <a:solidFill>
          <a:schemeClr val="tx1"/>
        </a:solidFill>
        <a:latin typeface="+mn-lt"/>
        <a:ea typeface="+mn-ea"/>
        <a:cs typeface="+mn-cs"/>
      </a:defRPr>
    </a:lvl3pPr>
    <a:lvl4pPr marL="5398206" algn="l" defTabSz="3598804" rtl="0" eaLnBrk="1" latinLnBrk="0" hangingPunct="1">
      <a:defRPr sz="7100" kern="1200">
        <a:solidFill>
          <a:schemeClr val="tx1"/>
        </a:solidFill>
        <a:latin typeface="+mn-lt"/>
        <a:ea typeface="+mn-ea"/>
        <a:cs typeface="+mn-cs"/>
      </a:defRPr>
    </a:lvl4pPr>
    <a:lvl5pPr marL="7197608" algn="l" defTabSz="3598804" rtl="0" eaLnBrk="1" latinLnBrk="0" hangingPunct="1">
      <a:defRPr sz="7100" kern="1200">
        <a:solidFill>
          <a:schemeClr val="tx1"/>
        </a:solidFill>
        <a:latin typeface="+mn-lt"/>
        <a:ea typeface="+mn-ea"/>
        <a:cs typeface="+mn-cs"/>
      </a:defRPr>
    </a:lvl5pPr>
    <a:lvl6pPr marL="8997010" algn="l" defTabSz="3598804" rtl="0" eaLnBrk="1" latinLnBrk="0" hangingPunct="1">
      <a:defRPr sz="7100" kern="1200">
        <a:solidFill>
          <a:schemeClr val="tx1"/>
        </a:solidFill>
        <a:latin typeface="+mn-lt"/>
        <a:ea typeface="+mn-ea"/>
        <a:cs typeface="+mn-cs"/>
      </a:defRPr>
    </a:lvl6pPr>
    <a:lvl7pPr marL="10796412" algn="l" defTabSz="3598804" rtl="0" eaLnBrk="1" latinLnBrk="0" hangingPunct="1">
      <a:defRPr sz="7100" kern="1200">
        <a:solidFill>
          <a:schemeClr val="tx1"/>
        </a:solidFill>
        <a:latin typeface="+mn-lt"/>
        <a:ea typeface="+mn-ea"/>
        <a:cs typeface="+mn-cs"/>
      </a:defRPr>
    </a:lvl7pPr>
    <a:lvl8pPr marL="12595814" algn="l" defTabSz="3598804" rtl="0" eaLnBrk="1" latinLnBrk="0" hangingPunct="1">
      <a:defRPr sz="7100" kern="1200">
        <a:solidFill>
          <a:schemeClr val="tx1"/>
        </a:solidFill>
        <a:latin typeface="+mn-lt"/>
        <a:ea typeface="+mn-ea"/>
        <a:cs typeface="+mn-cs"/>
      </a:defRPr>
    </a:lvl8pPr>
    <a:lvl9pPr marL="14395216" algn="l" defTabSz="3598804" rtl="0" eaLnBrk="1" latinLnBrk="0" hangingPunct="1">
      <a:defRPr sz="7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591" autoAdjust="0"/>
    <p:restoredTop sz="99500" autoAdjust="0"/>
  </p:normalViewPr>
  <p:slideViewPr>
    <p:cSldViewPr>
      <p:cViewPr>
        <p:scale>
          <a:sx n="40" d="100"/>
          <a:sy n="40" d="100"/>
        </p:scale>
        <p:origin x="270" y="3678"/>
      </p:cViewPr>
      <p:guideLst>
        <p:guide orient="horz" pos="13483"/>
        <p:guide pos="9537"/>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921827" cy="2117011"/>
          </a:xfrm>
          <a:prstGeom prst="rect">
            <a:avLst/>
          </a:prstGeom>
        </p:spPr>
        <p:txBody>
          <a:bodyPr vert="horz" lIns="412270" tIns="206135" rIns="412270" bIns="206135" rtlCol="0"/>
          <a:lstStyle>
            <a:lvl1pPr algn="l">
              <a:defRPr sz="5400"/>
            </a:lvl1pPr>
          </a:lstStyle>
          <a:p>
            <a:endParaRPr lang="en-GB" dirty="0"/>
          </a:p>
        </p:txBody>
      </p:sp>
      <p:sp>
        <p:nvSpPr>
          <p:cNvPr id="3" name="Date Placeholder 2"/>
          <p:cNvSpPr>
            <a:spLocks noGrp="1"/>
          </p:cNvSpPr>
          <p:nvPr>
            <p:ph type="dt" idx="1"/>
          </p:nvPr>
        </p:nvSpPr>
        <p:spPr>
          <a:xfrm>
            <a:off x="16890873" y="0"/>
            <a:ext cx="12921827" cy="2117011"/>
          </a:xfrm>
          <a:prstGeom prst="rect">
            <a:avLst/>
          </a:prstGeom>
        </p:spPr>
        <p:txBody>
          <a:bodyPr vert="horz" lIns="412270" tIns="206135" rIns="412270" bIns="206135" rtlCol="0"/>
          <a:lstStyle>
            <a:lvl1pPr algn="r">
              <a:defRPr sz="5400"/>
            </a:lvl1pPr>
          </a:lstStyle>
          <a:p>
            <a:fld id="{A1645DE8-C50B-4423-A13D-06F1DEFB6566}" type="datetimeFigureOut">
              <a:rPr lang="en-US" smtClean="0"/>
              <a:pPr/>
              <a:t>8/29/2008</a:t>
            </a:fld>
            <a:endParaRPr lang="en-GB" dirty="0"/>
          </a:p>
        </p:txBody>
      </p:sp>
      <p:sp>
        <p:nvSpPr>
          <p:cNvPr id="4" name="Slide Image Placeholder 3"/>
          <p:cNvSpPr>
            <a:spLocks noGrp="1" noRot="1" noChangeAspect="1"/>
          </p:cNvSpPr>
          <p:nvPr>
            <p:ph type="sldImg" idx="2"/>
          </p:nvPr>
        </p:nvSpPr>
        <p:spPr>
          <a:xfrm>
            <a:off x="9294813" y="3176588"/>
            <a:ext cx="11229975" cy="15875000"/>
          </a:xfrm>
          <a:prstGeom prst="rect">
            <a:avLst/>
          </a:prstGeom>
          <a:noFill/>
          <a:ln w="12700">
            <a:solidFill>
              <a:prstClr val="black"/>
            </a:solidFill>
          </a:ln>
        </p:spPr>
        <p:txBody>
          <a:bodyPr vert="horz" lIns="412270" tIns="206135" rIns="412270" bIns="206135" rtlCol="0" anchor="ctr"/>
          <a:lstStyle/>
          <a:p>
            <a:endParaRPr lang="en-GB" dirty="0"/>
          </a:p>
        </p:txBody>
      </p:sp>
      <p:sp>
        <p:nvSpPr>
          <p:cNvPr id="5" name="Notes Placeholder 4"/>
          <p:cNvSpPr>
            <a:spLocks noGrp="1"/>
          </p:cNvSpPr>
          <p:nvPr>
            <p:ph type="body" sz="quarter" idx="3"/>
          </p:nvPr>
        </p:nvSpPr>
        <p:spPr>
          <a:xfrm>
            <a:off x="2981960" y="20111601"/>
            <a:ext cx="23855680" cy="19053096"/>
          </a:xfrm>
          <a:prstGeom prst="rect">
            <a:avLst/>
          </a:prstGeom>
        </p:spPr>
        <p:txBody>
          <a:bodyPr vert="horz" lIns="412270" tIns="206135" rIns="412270" bIns="20613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40215854"/>
            <a:ext cx="12921827" cy="2117011"/>
          </a:xfrm>
          <a:prstGeom prst="rect">
            <a:avLst/>
          </a:prstGeom>
        </p:spPr>
        <p:txBody>
          <a:bodyPr vert="horz" lIns="412270" tIns="206135" rIns="412270" bIns="206135" rtlCol="0" anchor="b"/>
          <a:lstStyle>
            <a:lvl1pPr algn="l">
              <a:defRPr sz="5400"/>
            </a:lvl1pPr>
          </a:lstStyle>
          <a:p>
            <a:endParaRPr lang="en-GB" dirty="0"/>
          </a:p>
        </p:txBody>
      </p:sp>
      <p:sp>
        <p:nvSpPr>
          <p:cNvPr id="7" name="Slide Number Placeholder 6"/>
          <p:cNvSpPr>
            <a:spLocks noGrp="1"/>
          </p:cNvSpPr>
          <p:nvPr>
            <p:ph type="sldNum" sz="quarter" idx="5"/>
          </p:nvPr>
        </p:nvSpPr>
        <p:spPr>
          <a:xfrm>
            <a:off x="16890873" y="40215854"/>
            <a:ext cx="12921827" cy="2117011"/>
          </a:xfrm>
          <a:prstGeom prst="rect">
            <a:avLst/>
          </a:prstGeom>
        </p:spPr>
        <p:txBody>
          <a:bodyPr vert="horz" lIns="412270" tIns="206135" rIns="412270" bIns="206135" rtlCol="0" anchor="b"/>
          <a:lstStyle>
            <a:lvl1pPr algn="r">
              <a:defRPr sz="5400"/>
            </a:lvl1pPr>
          </a:lstStyle>
          <a:p>
            <a:fld id="{992411CC-6020-458D-9573-F7F1E5E06A03}"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3598804" rtl="0" eaLnBrk="1" latinLnBrk="0" hangingPunct="1">
      <a:defRPr sz="4700" kern="1200">
        <a:solidFill>
          <a:schemeClr val="tx1"/>
        </a:solidFill>
        <a:latin typeface="+mn-lt"/>
        <a:ea typeface="+mn-ea"/>
        <a:cs typeface="+mn-cs"/>
      </a:defRPr>
    </a:lvl1pPr>
    <a:lvl2pPr marL="1799402" algn="l" defTabSz="3598804" rtl="0" eaLnBrk="1" latinLnBrk="0" hangingPunct="1">
      <a:defRPr sz="4700" kern="1200">
        <a:solidFill>
          <a:schemeClr val="tx1"/>
        </a:solidFill>
        <a:latin typeface="+mn-lt"/>
        <a:ea typeface="+mn-ea"/>
        <a:cs typeface="+mn-cs"/>
      </a:defRPr>
    </a:lvl2pPr>
    <a:lvl3pPr marL="3598804" algn="l" defTabSz="3598804" rtl="0" eaLnBrk="1" latinLnBrk="0" hangingPunct="1">
      <a:defRPr sz="4700" kern="1200">
        <a:solidFill>
          <a:schemeClr val="tx1"/>
        </a:solidFill>
        <a:latin typeface="+mn-lt"/>
        <a:ea typeface="+mn-ea"/>
        <a:cs typeface="+mn-cs"/>
      </a:defRPr>
    </a:lvl3pPr>
    <a:lvl4pPr marL="5398206" algn="l" defTabSz="3598804" rtl="0" eaLnBrk="1" latinLnBrk="0" hangingPunct="1">
      <a:defRPr sz="4700" kern="1200">
        <a:solidFill>
          <a:schemeClr val="tx1"/>
        </a:solidFill>
        <a:latin typeface="+mn-lt"/>
        <a:ea typeface="+mn-ea"/>
        <a:cs typeface="+mn-cs"/>
      </a:defRPr>
    </a:lvl4pPr>
    <a:lvl5pPr marL="7197608" algn="l" defTabSz="3598804" rtl="0" eaLnBrk="1" latinLnBrk="0" hangingPunct="1">
      <a:defRPr sz="4700" kern="1200">
        <a:solidFill>
          <a:schemeClr val="tx1"/>
        </a:solidFill>
        <a:latin typeface="+mn-lt"/>
        <a:ea typeface="+mn-ea"/>
        <a:cs typeface="+mn-cs"/>
      </a:defRPr>
    </a:lvl5pPr>
    <a:lvl6pPr marL="8997010" algn="l" defTabSz="3598804" rtl="0" eaLnBrk="1" latinLnBrk="0" hangingPunct="1">
      <a:defRPr sz="4700" kern="1200">
        <a:solidFill>
          <a:schemeClr val="tx1"/>
        </a:solidFill>
        <a:latin typeface="+mn-lt"/>
        <a:ea typeface="+mn-ea"/>
        <a:cs typeface="+mn-cs"/>
      </a:defRPr>
    </a:lvl6pPr>
    <a:lvl7pPr marL="10796412" algn="l" defTabSz="3598804" rtl="0" eaLnBrk="1" latinLnBrk="0" hangingPunct="1">
      <a:defRPr sz="4700" kern="1200">
        <a:solidFill>
          <a:schemeClr val="tx1"/>
        </a:solidFill>
        <a:latin typeface="+mn-lt"/>
        <a:ea typeface="+mn-ea"/>
        <a:cs typeface="+mn-cs"/>
      </a:defRPr>
    </a:lvl7pPr>
    <a:lvl8pPr marL="12595814" algn="l" defTabSz="3598804" rtl="0" eaLnBrk="1" latinLnBrk="0" hangingPunct="1">
      <a:defRPr sz="4700" kern="1200">
        <a:solidFill>
          <a:schemeClr val="tx1"/>
        </a:solidFill>
        <a:latin typeface="+mn-lt"/>
        <a:ea typeface="+mn-ea"/>
        <a:cs typeface="+mn-cs"/>
      </a:defRPr>
    </a:lvl8pPr>
    <a:lvl9pPr marL="14395216" algn="l" defTabSz="3598804" rtl="0" eaLnBrk="1" latinLnBrk="0" hangingPunct="1">
      <a:defRPr sz="4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94813" y="3176588"/>
            <a:ext cx="11229975" cy="15875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92411CC-6020-458D-9573-F7F1E5E06A03}" type="slidenum">
              <a:rPr lang="en-GB" smtClean="0"/>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397535" y="8561705"/>
            <a:ext cx="27251978" cy="11415607"/>
          </a:xfrm>
        </p:spPr>
        <p:txBody>
          <a:bodyPr vert="horz" lIns="208822" tIns="0" rIns="208822" bIns="0" anchor="b">
            <a:normAutofit/>
            <a:scene3d>
              <a:camera prst="orthographicFront"/>
              <a:lightRig rig="soft" dir="t">
                <a:rot lat="0" lon="0" rev="17220000"/>
              </a:lightRig>
            </a:scene3d>
            <a:sp3d prstMaterial="softEdge">
              <a:bevelT w="38100" h="38100"/>
            </a:sp3d>
          </a:bodyPr>
          <a:lstStyle>
            <a:lvl1pPr>
              <a:defRPr sz="219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17" name="Footer Placeholder 16"/>
          <p:cNvSpPr>
            <a:spLocks noGrp="1"/>
          </p:cNvSpPr>
          <p:nvPr>
            <p:ph type="ftr" sz="quarter" idx="11"/>
          </p:nvPr>
        </p:nvSpPr>
        <p:spPr/>
        <p:txBody>
          <a:bodyPr/>
          <a:lstStyle/>
          <a:p>
            <a:endParaRPr lang="en-GB" dirty="0"/>
          </a:p>
        </p:txBody>
      </p:sp>
      <p:sp>
        <p:nvSpPr>
          <p:cNvPr id="29" name="Slide Number Placeholder 28"/>
          <p:cNvSpPr>
            <a:spLocks noGrp="1"/>
          </p:cNvSpPr>
          <p:nvPr>
            <p:ph type="sldNum" sz="quarter" idx="12"/>
          </p:nvPr>
        </p:nvSpPr>
        <p:spPr/>
        <p:txBody>
          <a:bodyPr/>
          <a:lstStyle/>
          <a:p>
            <a:fld id="{04EBA44D-E212-415A-8747-ECE5093E9C68}" type="slidenum">
              <a:rPr lang="en-GB" smtClean="0"/>
              <a:pPr/>
              <a:t>‹#›</a:t>
            </a:fld>
            <a:endParaRPr lang="en-GB" dirty="0"/>
          </a:p>
        </p:txBody>
      </p:sp>
      <p:sp>
        <p:nvSpPr>
          <p:cNvPr id="9" name="Subtitle 8"/>
          <p:cNvSpPr>
            <a:spLocks noGrp="1"/>
          </p:cNvSpPr>
          <p:nvPr>
            <p:ph type="subTitle" idx="1"/>
          </p:nvPr>
        </p:nvSpPr>
        <p:spPr>
          <a:xfrm>
            <a:off x="4541996" y="20796891"/>
            <a:ext cx="21195983" cy="10939956"/>
          </a:xfrm>
        </p:spPr>
        <p:txBody>
          <a:bodyPr/>
          <a:lstStyle>
            <a:lvl1pPr marL="0" indent="0" algn="ctr">
              <a:buNone/>
              <a:defRPr>
                <a:solidFill>
                  <a:schemeClr val="tx1"/>
                </a:solidFill>
              </a:defRPr>
            </a:lvl1pPr>
            <a:lvl2pPr marL="2088215" indent="0" algn="ctr">
              <a:buNone/>
            </a:lvl2pPr>
            <a:lvl3pPr marL="4176431" indent="0" algn="ctr">
              <a:buNone/>
            </a:lvl3pPr>
            <a:lvl4pPr marL="6264646" indent="0" algn="ctr">
              <a:buNone/>
            </a:lvl4pPr>
            <a:lvl5pPr marL="8352861" indent="0" algn="ctr">
              <a:buNone/>
            </a:lvl5pPr>
            <a:lvl6pPr marL="10441076" indent="0" algn="ctr">
              <a:buNone/>
            </a:lvl6pPr>
            <a:lvl7pPr marL="12529292" indent="0" algn="ctr">
              <a:buNone/>
            </a:lvl7pPr>
            <a:lvl8pPr marL="14617507" indent="0" algn="ctr">
              <a:buNone/>
            </a:lvl8pPr>
            <a:lvl9pPr marL="16705722"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29"/>
            <a:ext cx="6812994" cy="3652597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13999" y="1714329"/>
            <a:ext cx="19934317" cy="3652597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298995" y="3805202"/>
            <a:ext cx="23466981" cy="11415607"/>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219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298995" y="15653925"/>
            <a:ext cx="23466981" cy="9423818"/>
          </a:xfrm>
        </p:spPr>
        <p:txBody>
          <a:bodyPr anchor="t"/>
          <a:lstStyle>
            <a:lvl1pPr marL="334114" indent="0" algn="l">
              <a:buNone/>
              <a:defRPr sz="9100">
                <a:solidFill>
                  <a:schemeClr val="tx1"/>
                </a:solidFill>
              </a:defRPr>
            </a:lvl1pPr>
            <a:lvl2pPr>
              <a:buNone/>
              <a:defRPr sz="8200">
                <a:solidFill>
                  <a:schemeClr val="tx1">
                    <a:tint val="75000"/>
                  </a:schemeClr>
                </a:solidFill>
              </a:defRPr>
            </a:lvl2pPr>
            <a:lvl3pPr>
              <a:buNone/>
              <a:defRPr sz="7300">
                <a:solidFill>
                  <a:schemeClr val="tx1">
                    <a:tint val="75000"/>
                  </a:schemeClr>
                </a:solidFill>
              </a:defRPr>
            </a:lvl3pPr>
            <a:lvl4pPr>
              <a:buNone/>
              <a:defRPr sz="6400">
                <a:solidFill>
                  <a:schemeClr val="tx1">
                    <a:tint val="75000"/>
                  </a:schemeClr>
                </a:solidFill>
              </a:defRPr>
            </a:lvl4pPr>
            <a:lvl5pPr>
              <a:buNone/>
              <a:defRPr sz="6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26242645" y="40053720"/>
            <a:ext cx="2523331" cy="2279158"/>
          </a:xfrm>
        </p:spPr>
        <p:txBody>
          <a:bodyPr/>
          <a:lstStyle/>
          <a:p>
            <a:fld id="{04EBA44D-E212-415A-8747-ECE5093E9C68}"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513999" y="9988659"/>
            <a:ext cx="13373656" cy="28251648"/>
          </a:xfrm>
        </p:spPr>
        <p:txBody>
          <a:bodyPr/>
          <a:lstStyle>
            <a:lvl1pPr>
              <a:defRPr sz="11900"/>
            </a:lvl1pPr>
            <a:lvl2pPr>
              <a:defRPr sz="11000"/>
            </a:lvl2pPr>
            <a:lvl3pPr>
              <a:defRPr sz="9100"/>
            </a:lvl3pPr>
            <a:lvl4pPr>
              <a:defRPr sz="8200"/>
            </a:lvl4pPr>
            <a:lvl5pPr>
              <a:defRPr sz="8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5392320" y="9988659"/>
            <a:ext cx="13373656" cy="28251648"/>
          </a:xfrm>
        </p:spPr>
        <p:txBody>
          <a:bodyPr/>
          <a:lstStyle>
            <a:lvl1pPr>
              <a:defRPr sz="11900"/>
            </a:lvl1pPr>
            <a:lvl2pPr>
              <a:defRPr sz="11000"/>
            </a:lvl2pPr>
            <a:lvl3pPr>
              <a:defRPr sz="9100"/>
            </a:lvl3pPr>
            <a:lvl4pPr>
              <a:defRPr sz="8200"/>
            </a:lvl4pPr>
            <a:lvl5pPr>
              <a:defRPr sz="8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99" y="1704414"/>
            <a:ext cx="27251978" cy="7134754"/>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513999" y="9582371"/>
            <a:ext cx="13378914" cy="4687134"/>
          </a:xfrm>
        </p:spPr>
        <p:txBody>
          <a:bodyPr anchor="ctr"/>
          <a:lstStyle>
            <a:lvl1pPr marL="0" indent="0">
              <a:buNone/>
              <a:defRPr sz="11000" b="0" cap="all" baseline="0">
                <a:solidFill>
                  <a:schemeClr val="tx1"/>
                </a:solidFill>
              </a:defRPr>
            </a:lvl1pPr>
            <a:lvl2pPr>
              <a:buNone/>
              <a:defRPr sz="9100" b="1"/>
            </a:lvl2pPr>
            <a:lvl3pPr>
              <a:buNone/>
              <a:defRPr sz="8200" b="1"/>
            </a:lvl3pPr>
            <a:lvl4pPr>
              <a:buNone/>
              <a:defRPr sz="7300" b="1"/>
            </a:lvl4pPr>
            <a:lvl5pPr>
              <a:buNone/>
              <a:defRPr sz="73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5381808" y="9582371"/>
            <a:ext cx="13384170" cy="4687134"/>
          </a:xfrm>
        </p:spPr>
        <p:txBody>
          <a:bodyPr anchor="ctr"/>
          <a:lstStyle>
            <a:lvl1pPr marL="0" indent="0">
              <a:buNone/>
              <a:defRPr sz="11000" b="0" cap="all" baseline="0">
                <a:solidFill>
                  <a:schemeClr val="tx1"/>
                </a:solidFill>
              </a:defRPr>
            </a:lvl1pPr>
            <a:lvl2pPr>
              <a:buNone/>
              <a:defRPr sz="9100" b="1"/>
            </a:lvl2pPr>
            <a:lvl3pPr>
              <a:buNone/>
              <a:defRPr sz="8200" b="1"/>
            </a:lvl3pPr>
            <a:lvl4pPr>
              <a:buNone/>
              <a:defRPr sz="7300" b="1"/>
            </a:lvl4pPr>
            <a:lvl5pPr>
              <a:buNone/>
              <a:defRPr sz="73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513999" y="14745162"/>
            <a:ext cx="13378914" cy="23495145"/>
          </a:xfrm>
        </p:spPr>
        <p:txBody>
          <a:bodyPr/>
          <a:lstStyle>
            <a:lvl1pPr>
              <a:defRPr sz="11000"/>
            </a:lvl1pPr>
            <a:lvl2pPr>
              <a:defRPr sz="9100"/>
            </a:lvl2pPr>
            <a:lvl3pPr>
              <a:defRPr sz="8200"/>
            </a:lvl3pPr>
            <a:lvl4pPr>
              <a:defRPr sz="7300"/>
            </a:lvl4pPr>
            <a:lvl5pPr>
              <a:defRPr sz="7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5381808" y="14745162"/>
            <a:ext cx="13384170" cy="23495145"/>
          </a:xfrm>
        </p:spPr>
        <p:txBody>
          <a:bodyPr/>
          <a:lstStyle>
            <a:lvl1pPr>
              <a:defRPr sz="11000"/>
            </a:lvl1pPr>
            <a:lvl2pPr>
              <a:defRPr sz="9100"/>
            </a:lvl2pPr>
            <a:lvl3pPr>
              <a:defRPr sz="8200"/>
            </a:lvl3pPr>
            <a:lvl4pPr>
              <a:defRPr sz="7300"/>
            </a:lvl4pPr>
            <a:lvl5pPr>
              <a:defRPr sz="7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vert="horz" anchor="b">
            <a:normAutofit/>
            <a:sp3d prstMaterial="softEdge"/>
          </a:bodyPr>
          <a:lstStyle>
            <a:lvl1pPr algn="l">
              <a:buNone/>
              <a:defRPr sz="100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514000" y="9513009"/>
            <a:ext cx="9961903" cy="28727298"/>
          </a:xfrm>
        </p:spPr>
        <p:txBody>
          <a:bodyPr/>
          <a:lstStyle>
            <a:lvl1pPr marL="0" indent="0">
              <a:buNone/>
              <a:defRPr sz="6400"/>
            </a:lvl1pPr>
            <a:lvl2pPr>
              <a:buNone/>
              <a:defRPr sz="5500"/>
            </a:lvl2pPr>
            <a:lvl3pPr>
              <a:buNone/>
              <a:defRPr sz="4600"/>
            </a:lvl3pPr>
            <a:lvl4pPr>
              <a:buNone/>
              <a:defRPr sz="4100"/>
            </a:lvl4pPr>
            <a:lvl5pPr>
              <a:buNone/>
              <a:defRPr sz="41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1838629" y="1704417"/>
            <a:ext cx="16927347" cy="36535890"/>
          </a:xfrm>
        </p:spPr>
        <p:txBody>
          <a:bodyPr/>
          <a:lstStyle>
            <a:lvl1pPr>
              <a:defRPr sz="11900"/>
            </a:lvl1pPr>
            <a:lvl2pPr>
              <a:defRPr sz="11000"/>
            </a:lvl2pPr>
            <a:lvl3pPr>
              <a:defRPr sz="10000"/>
            </a:lvl3pPr>
            <a:lvl4pPr>
              <a:defRPr sz="9100"/>
            </a:lvl4pPr>
            <a:lvl5pPr>
              <a:defRPr sz="8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55995" y="3805202"/>
            <a:ext cx="18167985" cy="3260189"/>
          </a:xfrm>
        </p:spPr>
        <p:txBody>
          <a:bodyPr lIns="208822" rIns="208822" bIns="0" anchor="b">
            <a:sp3d prstMaterial="softEdge"/>
          </a:bodyPr>
          <a:lstStyle>
            <a:lvl1pPr algn="ctr">
              <a:buNone/>
              <a:defRPr sz="91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6055995" y="11435426"/>
            <a:ext cx="18167985" cy="24733814"/>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146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6055995" y="7283236"/>
            <a:ext cx="18167985" cy="3310526"/>
          </a:xfrm>
        </p:spPr>
        <p:txBody>
          <a:bodyPr lIns="208822" tIns="208822" rIns="208822" anchor="t"/>
          <a:lstStyle>
            <a:lvl1pPr marL="0" indent="0" algn="ctr">
              <a:buNone/>
              <a:defRPr sz="6400"/>
            </a:lvl1pPr>
            <a:lvl2pPr>
              <a:defRPr sz="5500"/>
            </a:lvl2pPr>
            <a:lvl3pPr>
              <a:defRPr sz="4600"/>
            </a:lvl3pPr>
            <a:lvl4pPr>
              <a:defRPr sz="4100"/>
            </a:lvl4pPr>
            <a:lvl5pPr>
              <a:defRPr sz="41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9713FAA-5653-425C-B445-A91DB8C4F9A8}" type="datetimeFigureOut">
              <a:rPr lang="en-US" smtClean="0"/>
              <a:pPr/>
              <a:t>8/29/2008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EBA44D-E212-415A-8747-ECE5093E9C68}"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513999" y="1714326"/>
            <a:ext cx="27251978" cy="7134754"/>
          </a:xfrm>
          <a:prstGeom prst="rect">
            <a:avLst/>
          </a:prstGeom>
        </p:spPr>
        <p:txBody>
          <a:bodyPr vert="horz" lIns="417643" tIns="208822" rIns="417643" bIns="208822"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513999" y="9988656"/>
            <a:ext cx="27251978" cy="29395187"/>
          </a:xfrm>
          <a:prstGeom prst="rect">
            <a:avLst/>
          </a:prstGeom>
        </p:spPr>
        <p:txBody>
          <a:bodyPr vert="horz" lIns="417643" tIns="208822" rIns="417643" bIns="208822">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513999" y="40053720"/>
            <a:ext cx="7065328" cy="2279158"/>
          </a:xfrm>
          <a:prstGeom prst="rect">
            <a:avLst/>
          </a:prstGeom>
        </p:spPr>
        <p:txBody>
          <a:bodyPr vert="horz" lIns="417643" tIns="208822" rIns="417643" bIns="208822" anchor="b"/>
          <a:lstStyle>
            <a:lvl1pPr algn="l" eaLnBrk="1" latinLnBrk="0" hangingPunct="1">
              <a:defRPr kumimoji="0" sz="5500">
                <a:solidFill>
                  <a:schemeClr val="tx1">
                    <a:shade val="50000"/>
                  </a:schemeClr>
                </a:solidFill>
              </a:defRPr>
            </a:lvl1pPr>
          </a:lstStyle>
          <a:p>
            <a:fld id="{F9713FAA-5653-425C-B445-A91DB8C4F9A8}" type="datetimeFigureOut">
              <a:rPr lang="en-US" smtClean="0"/>
              <a:pPr/>
              <a:t>8/29/2008</a:t>
            </a:fld>
            <a:endParaRPr lang="en-GB" dirty="0"/>
          </a:p>
        </p:txBody>
      </p:sp>
      <p:sp>
        <p:nvSpPr>
          <p:cNvPr id="3" name="Footer Placeholder 2"/>
          <p:cNvSpPr>
            <a:spLocks noGrp="1"/>
          </p:cNvSpPr>
          <p:nvPr>
            <p:ph type="ftr" sz="quarter" idx="3"/>
          </p:nvPr>
        </p:nvSpPr>
        <p:spPr>
          <a:xfrm>
            <a:off x="10345658" y="40053720"/>
            <a:ext cx="9588659" cy="2279158"/>
          </a:xfrm>
          <a:prstGeom prst="rect">
            <a:avLst/>
          </a:prstGeom>
        </p:spPr>
        <p:txBody>
          <a:bodyPr vert="horz" lIns="417643" tIns="208822" rIns="417643" bIns="208822" anchor="b"/>
          <a:lstStyle>
            <a:lvl1pPr algn="ctr" eaLnBrk="1" latinLnBrk="0" hangingPunct="1">
              <a:defRPr kumimoji="0" sz="5500">
                <a:solidFill>
                  <a:schemeClr val="tx1">
                    <a:shade val="50000"/>
                  </a:schemeClr>
                </a:solidFill>
              </a:defRPr>
            </a:lvl1pPr>
          </a:lstStyle>
          <a:p>
            <a:endParaRPr lang="en-GB" dirty="0"/>
          </a:p>
        </p:txBody>
      </p:sp>
      <p:sp>
        <p:nvSpPr>
          <p:cNvPr id="23" name="Slide Number Placeholder 22"/>
          <p:cNvSpPr>
            <a:spLocks noGrp="1"/>
          </p:cNvSpPr>
          <p:nvPr>
            <p:ph type="sldNum" sz="quarter" idx="4"/>
          </p:nvPr>
        </p:nvSpPr>
        <p:spPr>
          <a:xfrm>
            <a:off x="26242645" y="40053720"/>
            <a:ext cx="2523331" cy="2279158"/>
          </a:xfrm>
          <a:prstGeom prst="rect">
            <a:avLst/>
          </a:prstGeom>
        </p:spPr>
        <p:txBody>
          <a:bodyPr vert="horz" lIns="0" tIns="208822" rIns="0" bIns="208822" anchor="b"/>
          <a:lstStyle>
            <a:lvl1pPr algn="r" eaLnBrk="1" latinLnBrk="0" hangingPunct="1">
              <a:defRPr kumimoji="0" sz="5500">
                <a:solidFill>
                  <a:schemeClr val="tx1">
                    <a:shade val="50000"/>
                  </a:schemeClr>
                </a:solidFill>
              </a:defRPr>
            </a:lvl1pPr>
          </a:lstStyle>
          <a:p>
            <a:fld id="{04EBA44D-E212-415A-8747-ECE5093E9C68}"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4321" r:id="rId1"/>
    <p:sldLayoutId id="2147484322" r:id="rId2"/>
    <p:sldLayoutId id="2147484323" r:id="rId3"/>
    <p:sldLayoutId id="2147484324" r:id="rId4"/>
    <p:sldLayoutId id="2147484325" r:id="rId5"/>
    <p:sldLayoutId id="2147484326" r:id="rId6"/>
    <p:sldLayoutId id="2147484327" r:id="rId7"/>
    <p:sldLayoutId id="2147484328" r:id="rId8"/>
    <p:sldLayoutId id="2147484329" r:id="rId9"/>
    <p:sldLayoutId id="2147484330" r:id="rId10"/>
    <p:sldLayoutId id="2147484331" r:id="rId11"/>
  </p:sldLayoutIdLst>
  <p:txStyles>
    <p:titleStyle>
      <a:lvl1pPr algn="ctr" rtl="0" eaLnBrk="1" latinLnBrk="0" hangingPunct="1">
        <a:spcBef>
          <a:spcPct val="0"/>
        </a:spcBef>
        <a:buNone/>
        <a:defRPr kumimoji="0" sz="187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2505858" indent="-1879394" algn="l" rtl="0" eaLnBrk="1" latinLnBrk="0" hangingPunct="1">
        <a:spcBef>
          <a:spcPct val="20000"/>
        </a:spcBef>
        <a:buClr>
          <a:schemeClr val="tx1">
            <a:shade val="95000"/>
          </a:schemeClr>
        </a:buClr>
        <a:buSzPct val="65000"/>
        <a:buFont typeface="Wingdings 2"/>
        <a:buChar char=""/>
        <a:defRPr kumimoji="0" sz="12800" kern="1200">
          <a:solidFill>
            <a:schemeClr val="tx1"/>
          </a:solidFill>
          <a:latin typeface="+mn-lt"/>
          <a:ea typeface="+mn-ea"/>
          <a:cs typeface="+mn-cs"/>
        </a:defRPr>
      </a:lvl1pPr>
      <a:lvl2pPr marL="3967609" indent="-1294693" algn="l" rtl="0" eaLnBrk="1" latinLnBrk="0" hangingPunct="1">
        <a:spcBef>
          <a:spcPct val="20000"/>
        </a:spcBef>
        <a:buClr>
          <a:schemeClr val="tx1"/>
        </a:buClr>
        <a:buSzPct val="80000"/>
        <a:buFont typeface="Wingdings 2"/>
        <a:buChar char=""/>
        <a:defRPr kumimoji="0" sz="11000" kern="1200">
          <a:solidFill>
            <a:schemeClr val="tx1"/>
          </a:solidFill>
          <a:latin typeface="+mn-lt"/>
          <a:ea typeface="+mn-ea"/>
          <a:cs typeface="+mn-cs"/>
        </a:defRPr>
      </a:lvl2pPr>
      <a:lvl3pPr marL="5178774" indent="-1044108" algn="l" rtl="0" eaLnBrk="1" latinLnBrk="0" hangingPunct="1">
        <a:spcBef>
          <a:spcPct val="20000"/>
        </a:spcBef>
        <a:buClr>
          <a:schemeClr val="tx1"/>
        </a:buClr>
        <a:buSzPct val="95000"/>
        <a:buFont typeface="Wingdings"/>
        <a:buChar char=""/>
        <a:defRPr kumimoji="0" sz="10000" kern="1200">
          <a:solidFill>
            <a:schemeClr val="tx1"/>
          </a:solidFill>
          <a:latin typeface="+mn-lt"/>
          <a:ea typeface="+mn-ea"/>
          <a:cs typeface="+mn-cs"/>
        </a:defRPr>
      </a:lvl3pPr>
      <a:lvl4pPr marL="6181117" indent="-835286" algn="l" rtl="0" eaLnBrk="1" latinLnBrk="0" hangingPunct="1">
        <a:spcBef>
          <a:spcPct val="20000"/>
        </a:spcBef>
        <a:buClr>
          <a:schemeClr val="tx1"/>
        </a:buClr>
        <a:buSzPct val="100000"/>
        <a:buFont typeface="Wingdings 3"/>
        <a:buChar char=""/>
        <a:defRPr kumimoji="0" sz="9100" kern="1200">
          <a:solidFill>
            <a:schemeClr val="tx1"/>
          </a:solidFill>
          <a:latin typeface="+mn-lt"/>
          <a:ea typeface="+mn-ea"/>
          <a:cs typeface="+mn-cs"/>
        </a:defRPr>
      </a:lvl4pPr>
      <a:lvl5pPr marL="7058168" indent="-835286" algn="l" rtl="0" eaLnBrk="1" latinLnBrk="0" hangingPunct="1">
        <a:spcBef>
          <a:spcPct val="20000"/>
        </a:spcBef>
        <a:buClr>
          <a:schemeClr val="tx1"/>
        </a:buClr>
        <a:buFont typeface="Wingdings 2"/>
        <a:buChar char=""/>
        <a:defRPr kumimoji="0" sz="9100" kern="1200">
          <a:solidFill>
            <a:schemeClr val="tx1"/>
          </a:solidFill>
          <a:latin typeface="+mn-lt"/>
          <a:ea typeface="+mn-ea"/>
          <a:cs typeface="+mn-cs"/>
        </a:defRPr>
      </a:lvl5pPr>
      <a:lvl6pPr marL="8060511" indent="-835286" algn="l" rtl="0" eaLnBrk="1" latinLnBrk="0" hangingPunct="1">
        <a:spcBef>
          <a:spcPct val="20000"/>
        </a:spcBef>
        <a:buClr>
          <a:schemeClr val="tx1"/>
        </a:buClr>
        <a:buFont typeface="Wingdings 3"/>
        <a:buChar char=""/>
        <a:defRPr kumimoji="0" sz="8200" kern="1200">
          <a:solidFill>
            <a:schemeClr val="tx1"/>
          </a:solidFill>
          <a:latin typeface="+mn-lt"/>
          <a:ea typeface="+mn-ea"/>
          <a:cs typeface="+mn-cs"/>
        </a:defRPr>
      </a:lvl6pPr>
      <a:lvl7pPr marL="8979326" indent="-835286" algn="l" rtl="0" eaLnBrk="1" latinLnBrk="0" hangingPunct="1">
        <a:spcBef>
          <a:spcPct val="20000"/>
        </a:spcBef>
        <a:buClr>
          <a:schemeClr val="tx1"/>
        </a:buClr>
        <a:buFont typeface="Wingdings 2"/>
        <a:buChar char=""/>
        <a:defRPr kumimoji="0" sz="7300" kern="1200">
          <a:solidFill>
            <a:schemeClr val="tx1"/>
          </a:solidFill>
          <a:latin typeface="+mn-lt"/>
          <a:ea typeface="+mn-ea"/>
          <a:cs typeface="+mn-cs"/>
        </a:defRPr>
      </a:lvl7pPr>
      <a:lvl8pPr marL="9898140" indent="-835286" algn="l" rtl="0" eaLnBrk="1" latinLnBrk="0" hangingPunct="1">
        <a:spcBef>
          <a:spcPct val="20000"/>
        </a:spcBef>
        <a:buClr>
          <a:schemeClr val="tx1"/>
        </a:buClr>
        <a:buFont typeface="Wingdings 2"/>
        <a:buChar char=""/>
        <a:defRPr kumimoji="0" sz="6400" kern="1200">
          <a:solidFill>
            <a:schemeClr val="tx1"/>
          </a:solidFill>
          <a:latin typeface="+mn-lt"/>
          <a:ea typeface="+mn-ea"/>
          <a:cs typeface="+mn-cs"/>
        </a:defRPr>
      </a:lvl8pPr>
      <a:lvl9pPr marL="10816955" indent="-835286" algn="l" rtl="0" eaLnBrk="1" latinLnBrk="0" hangingPunct="1">
        <a:spcBef>
          <a:spcPct val="20000"/>
        </a:spcBef>
        <a:buClr>
          <a:schemeClr val="tx1"/>
        </a:buClr>
        <a:buFont typeface="Wingdings 2"/>
        <a:buChar char=""/>
        <a:defRPr kumimoji="0" sz="6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088215" algn="l" rtl="0" eaLnBrk="1" latinLnBrk="0" hangingPunct="1">
        <a:defRPr kumimoji="0" kern="1200">
          <a:solidFill>
            <a:schemeClr val="tx1"/>
          </a:solidFill>
          <a:latin typeface="+mn-lt"/>
          <a:ea typeface="+mn-ea"/>
          <a:cs typeface="+mn-cs"/>
        </a:defRPr>
      </a:lvl2pPr>
      <a:lvl3pPr marL="4176431" algn="l" rtl="0" eaLnBrk="1" latinLnBrk="0" hangingPunct="1">
        <a:defRPr kumimoji="0" kern="1200">
          <a:solidFill>
            <a:schemeClr val="tx1"/>
          </a:solidFill>
          <a:latin typeface="+mn-lt"/>
          <a:ea typeface="+mn-ea"/>
          <a:cs typeface="+mn-cs"/>
        </a:defRPr>
      </a:lvl3pPr>
      <a:lvl4pPr marL="6264646" algn="l" rtl="0" eaLnBrk="1" latinLnBrk="0" hangingPunct="1">
        <a:defRPr kumimoji="0" kern="1200">
          <a:solidFill>
            <a:schemeClr val="tx1"/>
          </a:solidFill>
          <a:latin typeface="+mn-lt"/>
          <a:ea typeface="+mn-ea"/>
          <a:cs typeface="+mn-cs"/>
        </a:defRPr>
      </a:lvl4pPr>
      <a:lvl5pPr marL="8352861" algn="l" rtl="0" eaLnBrk="1" latinLnBrk="0" hangingPunct="1">
        <a:defRPr kumimoji="0" kern="1200">
          <a:solidFill>
            <a:schemeClr val="tx1"/>
          </a:solidFill>
          <a:latin typeface="+mn-lt"/>
          <a:ea typeface="+mn-ea"/>
          <a:cs typeface="+mn-cs"/>
        </a:defRPr>
      </a:lvl5pPr>
      <a:lvl6pPr marL="10441076" algn="l" rtl="0" eaLnBrk="1" latinLnBrk="0" hangingPunct="1">
        <a:defRPr kumimoji="0" kern="1200">
          <a:solidFill>
            <a:schemeClr val="tx1"/>
          </a:solidFill>
          <a:latin typeface="+mn-lt"/>
          <a:ea typeface="+mn-ea"/>
          <a:cs typeface="+mn-cs"/>
        </a:defRPr>
      </a:lvl6pPr>
      <a:lvl7pPr marL="12529292" algn="l" rtl="0" eaLnBrk="1" latinLnBrk="0" hangingPunct="1">
        <a:defRPr kumimoji="0" kern="1200">
          <a:solidFill>
            <a:schemeClr val="tx1"/>
          </a:solidFill>
          <a:latin typeface="+mn-lt"/>
          <a:ea typeface="+mn-ea"/>
          <a:cs typeface="+mn-cs"/>
        </a:defRPr>
      </a:lvl7pPr>
      <a:lvl8pPr marL="14617507" algn="l" rtl="0" eaLnBrk="1" latinLnBrk="0" hangingPunct="1">
        <a:defRPr kumimoji="0" kern="1200">
          <a:solidFill>
            <a:schemeClr val="tx1"/>
          </a:solidFill>
          <a:latin typeface="+mn-lt"/>
          <a:ea typeface="+mn-ea"/>
          <a:cs typeface="+mn-cs"/>
        </a:defRPr>
      </a:lvl8pPr>
      <a:lvl9pPr marL="16705722"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11.gif"/><Relationship Id="rId3" Type="http://schemas.openxmlformats.org/officeDocument/2006/relationships/notesSlide" Target="../notesSlides/notesSlide1.xml"/><Relationship Id="rId7" Type="http://schemas.openxmlformats.org/officeDocument/2006/relationships/image" Target="../media/image6.png"/><Relationship Id="rId12" Type="http://schemas.openxmlformats.org/officeDocument/2006/relationships/image" Target="../media/image10.tiff"/><Relationship Id="rId17" Type="http://schemas.openxmlformats.org/officeDocument/2006/relationships/image" Target="../media/image15.gif"/><Relationship Id="rId2" Type="http://schemas.openxmlformats.org/officeDocument/2006/relationships/slideLayout" Target="../slideLayouts/slideLayout1.xml"/><Relationship Id="rId16" Type="http://schemas.openxmlformats.org/officeDocument/2006/relationships/image" Target="../media/image14.png"/><Relationship Id="rId1" Type="http://schemas.openxmlformats.org/officeDocument/2006/relationships/vmlDrawing" Target="../drawings/vmlDrawing1.vml"/><Relationship Id="rId6" Type="http://schemas.openxmlformats.org/officeDocument/2006/relationships/image" Target="../media/image5.jpeg"/><Relationship Id="rId11" Type="http://schemas.openxmlformats.org/officeDocument/2006/relationships/image" Target="../media/image9.png"/><Relationship Id="rId5" Type="http://schemas.openxmlformats.org/officeDocument/2006/relationships/image" Target="../media/image4.jpe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ounded Rectangle 38"/>
          <p:cNvSpPr/>
          <p:nvPr/>
        </p:nvSpPr>
        <p:spPr>
          <a:xfrm>
            <a:off x="566634" y="12155703"/>
            <a:ext cx="12576907" cy="12294751"/>
          </a:xfrm>
          <a:prstGeom prst="roundRect">
            <a:avLst>
              <a:gd name="adj" fmla="val 5246"/>
            </a:avLst>
          </a:prstGeom>
          <a:gradFill>
            <a:gsLst>
              <a:gs pos="20000">
                <a:schemeClr val="accent5">
                  <a:tint val="9000"/>
                </a:schemeClr>
              </a:gs>
              <a:gs pos="100000">
                <a:schemeClr val="accent5">
                  <a:tint val="70000"/>
                  <a:satMod val="100000"/>
                </a:schemeClr>
              </a:gs>
            </a:gsLst>
            <a:path path="circle">
              <a:fillToRect l="-15000" t="-15000" r="115000" b="115000"/>
            </a:path>
          </a:gradFill>
          <a:ln>
            <a:solidFill>
              <a:schemeClr val="bg2"/>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64" name="Rounded Rectangle 63"/>
          <p:cNvSpPr/>
          <p:nvPr/>
        </p:nvSpPr>
        <p:spPr>
          <a:xfrm>
            <a:off x="6190405" y="15196553"/>
            <a:ext cx="4956692" cy="1390478"/>
          </a:xfrm>
          <a:prstGeom prst="roundRect">
            <a:avLst/>
          </a:prstGeom>
          <a:ln>
            <a:solidFill>
              <a:schemeClr val="bg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dirty="0"/>
          </a:p>
        </p:txBody>
      </p:sp>
      <p:sp>
        <p:nvSpPr>
          <p:cNvPr id="43" name="Rounded Rectangle 42"/>
          <p:cNvSpPr/>
          <p:nvPr/>
        </p:nvSpPr>
        <p:spPr>
          <a:xfrm>
            <a:off x="13639790" y="30826203"/>
            <a:ext cx="16073549" cy="9776148"/>
          </a:xfrm>
          <a:prstGeom prst="roundRect">
            <a:avLst>
              <a:gd name="adj" fmla="val 6895"/>
            </a:avLst>
          </a:prstGeom>
          <a:gradFill>
            <a:gsLst>
              <a:gs pos="20000">
                <a:schemeClr val="accent5">
                  <a:tint val="9000"/>
                </a:schemeClr>
              </a:gs>
              <a:gs pos="100000">
                <a:schemeClr val="accent5">
                  <a:tint val="70000"/>
                  <a:satMod val="100000"/>
                </a:schemeClr>
              </a:gs>
            </a:gsLst>
            <a:path path="circle">
              <a:fillToRect l="-15000" t="-15000" r="115000" b="115000"/>
            </a:path>
          </a:gradFill>
          <a:ln>
            <a:solidFill>
              <a:schemeClr val="bg2"/>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42" name="Rounded Rectangle 41"/>
          <p:cNvSpPr/>
          <p:nvPr/>
        </p:nvSpPr>
        <p:spPr>
          <a:xfrm>
            <a:off x="13625443" y="12180918"/>
            <a:ext cx="16087896" cy="18220235"/>
          </a:xfrm>
          <a:prstGeom prst="roundRect">
            <a:avLst>
              <a:gd name="adj" fmla="val 4947"/>
            </a:avLst>
          </a:prstGeom>
          <a:gradFill>
            <a:gsLst>
              <a:gs pos="20000">
                <a:schemeClr val="accent5">
                  <a:tint val="9000"/>
                </a:schemeClr>
              </a:gs>
              <a:gs pos="100000">
                <a:schemeClr val="accent5">
                  <a:tint val="70000"/>
                  <a:satMod val="100000"/>
                </a:schemeClr>
              </a:gs>
            </a:gsLst>
            <a:path path="circle">
              <a:fillToRect l="-15000" t="-15000" r="115000" b="115000"/>
            </a:path>
          </a:gradFill>
          <a:ln>
            <a:solidFill>
              <a:schemeClr val="bg2"/>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40" name="Rounded Rectangle 39"/>
          <p:cNvSpPr/>
          <p:nvPr/>
        </p:nvSpPr>
        <p:spPr>
          <a:xfrm>
            <a:off x="566635" y="24941181"/>
            <a:ext cx="12645751" cy="15661170"/>
          </a:xfrm>
          <a:prstGeom prst="roundRect">
            <a:avLst>
              <a:gd name="adj" fmla="val 5141"/>
            </a:avLst>
          </a:prstGeom>
          <a:gradFill>
            <a:gsLst>
              <a:gs pos="20000">
                <a:schemeClr val="accent5">
                  <a:tint val="9000"/>
                </a:schemeClr>
              </a:gs>
              <a:gs pos="100000">
                <a:schemeClr val="accent5">
                  <a:tint val="70000"/>
                  <a:satMod val="100000"/>
                </a:schemeClr>
              </a:gs>
            </a:gsLst>
            <a:path path="circle">
              <a:fillToRect l="-15000" t="-15000" r="115000" b="115000"/>
            </a:path>
          </a:gradFill>
          <a:ln>
            <a:solidFill>
              <a:schemeClr val="bg2"/>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38" name="Rounded Rectangle 37"/>
          <p:cNvSpPr/>
          <p:nvPr/>
        </p:nvSpPr>
        <p:spPr>
          <a:xfrm>
            <a:off x="638074" y="7802665"/>
            <a:ext cx="29003828" cy="3754608"/>
          </a:xfrm>
          <a:prstGeom prst="roundRect">
            <a:avLst/>
          </a:prstGeom>
          <a:gradFill>
            <a:gsLst>
              <a:gs pos="20000">
                <a:schemeClr val="accent5">
                  <a:tint val="9000"/>
                </a:schemeClr>
              </a:gs>
              <a:gs pos="100000">
                <a:schemeClr val="accent5">
                  <a:tint val="70000"/>
                  <a:satMod val="100000"/>
                </a:schemeClr>
              </a:gs>
            </a:gsLst>
            <a:path path="circle">
              <a:fillToRect l="-15000" t="-15000" r="115000" b="115000"/>
            </a:path>
          </a:gradFill>
          <a:ln>
            <a:solidFill>
              <a:schemeClr val="bg2"/>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6" name="TextBox 5"/>
          <p:cNvSpPr txBox="1"/>
          <p:nvPr/>
        </p:nvSpPr>
        <p:spPr>
          <a:xfrm>
            <a:off x="5781609" y="938303"/>
            <a:ext cx="18716756" cy="2554545"/>
          </a:xfrm>
          <a:prstGeom prst="rect">
            <a:avLst/>
          </a:prstGeom>
          <a:noFill/>
        </p:spPr>
        <p:txBody>
          <a:bodyPr wrap="square" rtlCol="0">
            <a:spAutoFit/>
          </a:bodyPr>
          <a:lstStyle/>
          <a:p>
            <a:pPr algn="ctr"/>
            <a:r>
              <a:rPr lang="en-GB" sz="8000" b="1" dirty="0" smtClean="0">
                <a:latin typeface="Calibri" pitchFamily="34" charset="0"/>
              </a:rPr>
              <a:t>Optimisation of a Dual Head Semiconductor Compton Camera using Geant4</a:t>
            </a:r>
            <a:endParaRPr lang="en-GB" sz="8000" b="1" dirty="0">
              <a:latin typeface="Calibri" pitchFamily="34" charset="0"/>
            </a:endParaRPr>
          </a:p>
        </p:txBody>
      </p:sp>
      <p:sp>
        <p:nvSpPr>
          <p:cNvPr id="8" name="Text Box 747"/>
          <p:cNvSpPr txBox="1">
            <a:spLocks noChangeArrowheads="1"/>
          </p:cNvSpPr>
          <p:nvPr/>
        </p:nvSpPr>
        <p:spPr bwMode="auto">
          <a:xfrm>
            <a:off x="3138403" y="3906375"/>
            <a:ext cx="23860292" cy="3403062"/>
          </a:xfrm>
          <a:prstGeom prst="rect">
            <a:avLst/>
          </a:prstGeom>
          <a:noFill/>
          <a:ln w="9525" algn="ctr">
            <a:noFill/>
            <a:miter lim="800000"/>
            <a:headEnd/>
            <a:tailEnd/>
          </a:ln>
          <a:effectLst/>
        </p:spPr>
        <p:txBody>
          <a:bodyPr wrap="square">
            <a:spAutoFit/>
          </a:bodyPr>
          <a:lstStyle/>
          <a:p>
            <a:pPr algn="ctr" defTabSz="4059238">
              <a:spcBef>
                <a:spcPct val="50000"/>
              </a:spcBef>
            </a:pPr>
            <a:r>
              <a:rPr lang="en-GB" sz="3800" b="1" u="sng" dirty="0" smtClean="0">
                <a:latin typeface="Calibri" pitchFamily="34" charset="0"/>
              </a:rPr>
              <a:t>L.J. Harkness</a:t>
            </a:r>
            <a:r>
              <a:rPr lang="en-GB" sz="3800" b="1" u="sng" baseline="30000" dirty="0" smtClean="0">
                <a:latin typeface="Calibri" pitchFamily="34" charset="0"/>
              </a:rPr>
              <a:t>a</a:t>
            </a:r>
            <a:r>
              <a:rPr lang="en-GB" sz="3800" dirty="0" smtClean="0">
                <a:latin typeface="Calibri" pitchFamily="34" charset="0"/>
              </a:rPr>
              <a:t>, A.J. </a:t>
            </a:r>
            <a:r>
              <a:rPr lang="en-GB" sz="3800" dirty="0">
                <a:latin typeface="Calibri" pitchFamily="34" charset="0"/>
              </a:rPr>
              <a:t>Boston</a:t>
            </a:r>
            <a:r>
              <a:rPr lang="en-GB" sz="3800" baseline="30000" dirty="0">
                <a:latin typeface="Calibri" pitchFamily="34" charset="0"/>
              </a:rPr>
              <a:t>a</a:t>
            </a:r>
            <a:r>
              <a:rPr lang="en-GB" sz="3800" dirty="0">
                <a:latin typeface="Calibri" pitchFamily="34" charset="0"/>
              </a:rPr>
              <a:t>, </a:t>
            </a:r>
            <a:r>
              <a:rPr lang="en-GB" sz="3800" dirty="0" smtClean="0">
                <a:latin typeface="Calibri" pitchFamily="34" charset="0"/>
              </a:rPr>
              <a:t>H.C. </a:t>
            </a:r>
            <a:r>
              <a:rPr lang="en-GB" sz="3800" dirty="0">
                <a:latin typeface="Calibri" pitchFamily="34" charset="0"/>
              </a:rPr>
              <a:t>Boston</a:t>
            </a:r>
            <a:r>
              <a:rPr lang="en-GB" sz="3800" baseline="30000" dirty="0">
                <a:latin typeface="Calibri" pitchFamily="34" charset="0"/>
              </a:rPr>
              <a:t>a</a:t>
            </a:r>
            <a:r>
              <a:rPr lang="en-GB" sz="3800" dirty="0" smtClean="0">
                <a:latin typeface="Calibri" pitchFamily="34" charset="0"/>
              </a:rPr>
              <a:t>, R.J. Cooper</a:t>
            </a:r>
            <a:r>
              <a:rPr lang="en-GB" sz="3800" baseline="30000" dirty="0" smtClean="0">
                <a:latin typeface="Calibri" pitchFamily="34" charset="0"/>
              </a:rPr>
              <a:t>a</a:t>
            </a:r>
            <a:r>
              <a:rPr lang="en-GB" sz="3800" dirty="0" smtClean="0">
                <a:latin typeface="Calibri" pitchFamily="34" charset="0"/>
              </a:rPr>
              <a:t>, J.R. </a:t>
            </a:r>
            <a:r>
              <a:rPr lang="en-GB" sz="3800" dirty="0" err="1">
                <a:latin typeface="Calibri" pitchFamily="34" charset="0"/>
              </a:rPr>
              <a:t>Cresswell</a:t>
            </a:r>
            <a:r>
              <a:rPr lang="en-GB" sz="3800" baseline="30000" dirty="0" err="1">
                <a:latin typeface="Calibri" pitchFamily="34" charset="0"/>
              </a:rPr>
              <a:t>a</a:t>
            </a:r>
            <a:r>
              <a:rPr lang="en-GB" sz="3800" dirty="0" smtClean="0">
                <a:latin typeface="Calibri" pitchFamily="34" charset="0"/>
              </a:rPr>
              <a:t>, A.N. </a:t>
            </a:r>
            <a:r>
              <a:rPr lang="en-GB" sz="3800" dirty="0" err="1">
                <a:latin typeface="Calibri" pitchFamily="34" charset="0"/>
              </a:rPr>
              <a:t>Grint</a:t>
            </a:r>
            <a:r>
              <a:rPr lang="en-GB" sz="3800" baseline="30000" dirty="0" err="1">
                <a:latin typeface="Calibri" pitchFamily="34" charset="0"/>
              </a:rPr>
              <a:t>a</a:t>
            </a:r>
            <a:r>
              <a:rPr lang="en-GB" sz="3800" dirty="0" smtClean="0">
                <a:latin typeface="Calibri" pitchFamily="34" charset="0"/>
              </a:rPr>
              <a:t>, P.J. </a:t>
            </a:r>
            <a:r>
              <a:rPr lang="en-GB" sz="3800" dirty="0">
                <a:latin typeface="Calibri" pitchFamily="34" charset="0"/>
              </a:rPr>
              <a:t>Nolan</a:t>
            </a:r>
            <a:r>
              <a:rPr lang="en-GB" sz="3800" b="1" baseline="30000" dirty="0">
                <a:latin typeface="Calibri" pitchFamily="34" charset="0"/>
              </a:rPr>
              <a:t>a</a:t>
            </a:r>
            <a:r>
              <a:rPr lang="en-GB" sz="3800" dirty="0" smtClean="0">
                <a:latin typeface="Calibri" pitchFamily="34" charset="0"/>
              </a:rPr>
              <a:t>, D.C. Oxley</a:t>
            </a:r>
            <a:r>
              <a:rPr lang="en-GB" sz="3800" baseline="30000" dirty="0" smtClean="0">
                <a:latin typeface="Calibri" pitchFamily="34" charset="0"/>
              </a:rPr>
              <a:t>a</a:t>
            </a:r>
            <a:r>
              <a:rPr lang="en-GB" sz="3800" dirty="0" smtClean="0">
                <a:latin typeface="Calibri" pitchFamily="34" charset="0"/>
              </a:rPr>
              <a:t>,  D.P. Scraggs</a:t>
            </a:r>
            <a:r>
              <a:rPr lang="en-GB" sz="3800" b="1" baseline="30000" dirty="0" smtClean="0">
                <a:latin typeface="Calibri" pitchFamily="34" charset="0"/>
              </a:rPr>
              <a:t>a</a:t>
            </a:r>
            <a:r>
              <a:rPr lang="en-GB" sz="3800" b="1" dirty="0" smtClean="0">
                <a:latin typeface="Calibri" pitchFamily="34" charset="0"/>
              </a:rPr>
              <a:t>, </a:t>
            </a:r>
            <a:r>
              <a:rPr lang="en-GB" sz="3800" dirty="0" smtClean="0">
                <a:latin typeface="Calibri" pitchFamily="34" charset="0"/>
              </a:rPr>
              <a:t>T. Beveridge</a:t>
            </a:r>
            <a:r>
              <a:rPr lang="en-GB" sz="3800" baseline="30000" dirty="0" smtClean="0">
                <a:latin typeface="Calibri" pitchFamily="34" charset="0"/>
              </a:rPr>
              <a:t>b</a:t>
            </a:r>
            <a:r>
              <a:rPr lang="en-GB" sz="3800" dirty="0" smtClean="0">
                <a:latin typeface="Calibri" pitchFamily="34" charset="0"/>
              </a:rPr>
              <a:t> , J. </a:t>
            </a:r>
            <a:r>
              <a:rPr lang="en-GB" sz="3800" dirty="0" err="1" smtClean="0">
                <a:latin typeface="Calibri" pitchFamily="34" charset="0"/>
              </a:rPr>
              <a:t>Gillam</a:t>
            </a:r>
            <a:r>
              <a:rPr lang="en-GB" sz="3800" baseline="30000" dirty="0" err="1" smtClean="0">
                <a:latin typeface="Calibri" pitchFamily="34" charset="0"/>
              </a:rPr>
              <a:t>b</a:t>
            </a:r>
            <a:r>
              <a:rPr lang="en-GB" sz="3800" dirty="0" smtClean="0">
                <a:latin typeface="Calibri" pitchFamily="34" charset="0"/>
              </a:rPr>
              <a:t> , I. </a:t>
            </a:r>
            <a:r>
              <a:rPr lang="en-GB" sz="3800" dirty="0" err="1" smtClean="0">
                <a:latin typeface="Calibri" pitchFamily="34" charset="0"/>
              </a:rPr>
              <a:t>Lazarus</a:t>
            </a:r>
            <a:r>
              <a:rPr lang="en-GB" sz="3800" baseline="30000" dirty="0" err="1" smtClean="0">
                <a:latin typeface="Calibri" pitchFamily="34" charset="0"/>
              </a:rPr>
              <a:t>c</a:t>
            </a:r>
            <a:endParaRPr lang="en-GB" sz="3800" b="1" baseline="30000" dirty="0" smtClean="0">
              <a:latin typeface="Calibri" pitchFamily="34" charset="0"/>
            </a:endParaRPr>
          </a:p>
          <a:p>
            <a:pPr algn="ctr" defTabSz="4059238">
              <a:spcBef>
                <a:spcPct val="50000"/>
              </a:spcBef>
            </a:pPr>
            <a:endParaRPr lang="en-GB" sz="2600" dirty="0">
              <a:latin typeface="Calibri" pitchFamily="34" charset="0"/>
            </a:endParaRPr>
          </a:p>
          <a:p>
            <a:pPr algn="ctr"/>
            <a:r>
              <a:rPr lang="en-GB" sz="3400" dirty="0">
                <a:latin typeface="Calibri" pitchFamily="34" charset="0"/>
              </a:rPr>
              <a:t>a</a:t>
            </a:r>
            <a:r>
              <a:rPr lang="en-GB" sz="3400" dirty="0" smtClean="0">
                <a:latin typeface="Calibri" pitchFamily="34" charset="0"/>
              </a:rPr>
              <a:t>) Department </a:t>
            </a:r>
            <a:r>
              <a:rPr lang="en-GB" sz="3400" dirty="0">
                <a:latin typeface="Calibri" pitchFamily="34" charset="0"/>
              </a:rPr>
              <a:t>of Physics, University of Liverpool, Oliver Lodge Laboratory, Liverpool, L69 7ZE, UK</a:t>
            </a:r>
          </a:p>
          <a:p>
            <a:pPr algn="ctr"/>
            <a:r>
              <a:rPr lang="en-GB" sz="3400" dirty="0">
                <a:latin typeface="Calibri" pitchFamily="34" charset="0"/>
              </a:rPr>
              <a:t>b</a:t>
            </a:r>
            <a:r>
              <a:rPr lang="en-GB" sz="3400" dirty="0" smtClean="0">
                <a:latin typeface="Calibri" pitchFamily="34" charset="0"/>
              </a:rPr>
              <a:t>) School </a:t>
            </a:r>
            <a:r>
              <a:rPr lang="en-GB" sz="3400" dirty="0">
                <a:latin typeface="Calibri" pitchFamily="34" charset="0"/>
              </a:rPr>
              <a:t>of Physics and Materials Engineering, Monash University, Melbourne, Australia</a:t>
            </a:r>
          </a:p>
          <a:p>
            <a:pPr algn="ctr"/>
            <a:r>
              <a:rPr lang="en-GB" sz="3400" dirty="0">
                <a:latin typeface="Calibri" pitchFamily="34" charset="0"/>
              </a:rPr>
              <a:t>c) </a:t>
            </a:r>
            <a:r>
              <a:rPr lang="en-GB" sz="3400" dirty="0" smtClean="0">
                <a:latin typeface="Calibri" pitchFamily="34" charset="0"/>
              </a:rPr>
              <a:t>STFC </a:t>
            </a:r>
            <a:r>
              <a:rPr lang="en-GB" sz="3400" dirty="0">
                <a:latin typeface="Calibri" pitchFamily="34" charset="0"/>
              </a:rPr>
              <a:t>Daresbury Laboratory, Warrington, Cheshire, </a:t>
            </a:r>
            <a:r>
              <a:rPr lang="en-GB" sz="3400" dirty="0" smtClean="0">
                <a:latin typeface="Calibri" pitchFamily="34" charset="0"/>
              </a:rPr>
              <a:t>UK</a:t>
            </a:r>
            <a:endParaRPr lang="en-GB" sz="5000" dirty="0">
              <a:latin typeface="Calibri" pitchFamily="34" charset="0"/>
            </a:endParaRPr>
          </a:p>
        </p:txBody>
      </p:sp>
      <p:sp>
        <p:nvSpPr>
          <p:cNvPr id="17" name="TextBox 16"/>
          <p:cNvSpPr txBox="1"/>
          <p:nvPr/>
        </p:nvSpPr>
        <p:spPr>
          <a:xfrm>
            <a:off x="13694287" y="31038728"/>
            <a:ext cx="16109249" cy="882824"/>
          </a:xfrm>
          <a:prstGeom prst="rect">
            <a:avLst/>
          </a:prstGeom>
          <a:noFill/>
        </p:spPr>
        <p:txBody>
          <a:bodyPr wrap="square" rtlCol="0">
            <a:spAutoFit/>
          </a:bodyPr>
          <a:lstStyle/>
          <a:p>
            <a:pPr algn="ctr"/>
            <a:r>
              <a:rPr lang="en-GB" sz="5000" b="1" dirty="0" smtClean="0">
                <a:solidFill>
                  <a:schemeClr val="bg1"/>
                </a:solidFill>
                <a:latin typeface="Calibri" pitchFamily="34" charset="0"/>
              </a:rPr>
              <a:t>Future Work</a:t>
            </a:r>
            <a:endParaRPr lang="en-GB" sz="5000" b="1" dirty="0">
              <a:solidFill>
                <a:schemeClr val="bg1"/>
              </a:solidFill>
              <a:latin typeface="Calibri" pitchFamily="34" charset="0"/>
            </a:endParaRPr>
          </a:p>
        </p:txBody>
      </p:sp>
      <p:sp>
        <p:nvSpPr>
          <p:cNvPr id="18" name="TextBox 17"/>
          <p:cNvSpPr txBox="1"/>
          <p:nvPr/>
        </p:nvSpPr>
        <p:spPr>
          <a:xfrm>
            <a:off x="545283" y="25158870"/>
            <a:ext cx="12667102" cy="882824"/>
          </a:xfrm>
          <a:prstGeom prst="rect">
            <a:avLst/>
          </a:prstGeom>
          <a:noFill/>
        </p:spPr>
        <p:txBody>
          <a:bodyPr wrap="square" rtlCol="0">
            <a:spAutoFit/>
          </a:bodyPr>
          <a:lstStyle/>
          <a:p>
            <a:pPr algn="ctr"/>
            <a:r>
              <a:rPr lang="en-GB" sz="5000" b="1" dirty="0" smtClean="0">
                <a:solidFill>
                  <a:schemeClr val="bg1"/>
                </a:solidFill>
                <a:latin typeface="Calibri" pitchFamily="34" charset="0"/>
              </a:rPr>
              <a:t>Results</a:t>
            </a:r>
            <a:endParaRPr lang="en-GB" sz="5000" b="1" dirty="0">
              <a:solidFill>
                <a:schemeClr val="bg1"/>
              </a:solidFill>
              <a:latin typeface="Calibri" pitchFamily="34" charset="0"/>
            </a:endParaRPr>
          </a:p>
        </p:txBody>
      </p:sp>
      <p:sp>
        <p:nvSpPr>
          <p:cNvPr id="19" name="TextBox 18"/>
          <p:cNvSpPr txBox="1"/>
          <p:nvPr/>
        </p:nvSpPr>
        <p:spPr>
          <a:xfrm>
            <a:off x="13625443" y="12374648"/>
            <a:ext cx="16178092" cy="882824"/>
          </a:xfrm>
          <a:prstGeom prst="rect">
            <a:avLst/>
          </a:prstGeom>
          <a:noFill/>
        </p:spPr>
        <p:txBody>
          <a:bodyPr wrap="square" rtlCol="0">
            <a:spAutoFit/>
          </a:bodyPr>
          <a:lstStyle/>
          <a:p>
            <a:pPr algn="ctr"/>
            <a:r>
              <a:rPr lang="en-GB" sz="5000" b="1" dirty="0" smtClean="0">
                <a:solidFill>
                  <a:schemeClr val="bg1"/>
                </a:solidFill>
                <a:latin typeface="Calibri" pitchFamily="34" charset="0"/>
              </a:rPr>
              <a:t>Geant4 Simulation and Optimisation</a:t>
            </a:r>
            <a:endParaRPr lang="en-GB" sz="5000" b="1" dirty="0">
              <a:solidFill>
                <a:schemeClr val="bg1"/>
              </a:solidFill>
              <a:latin typeface="Calibri" pitchFamily="34" charset="0"/>
            </a:endParaRPr>
          </a:p>
        </p:txBody>
      </p:sp>
      <p:sp>
        <p:nvSpPr>
          <p:cNvPr id="20" name="TextBox 19"/>
          <p:cNvSpPr txBox="1"/>
          <p:nvPr/>
        </p:nvSpPr>
        <p:spPr>
          <a:xfrm>
            <a:off x="545283" y="12374648"/>
            <a:ext cx="12529416" cy="882824"/>
          </a:xfrm>
          <a:prstGeom prst="rect">
            <a:avLst/>
          </a:prstGeom>
          <a:noFill/>
        </p:spPr>
        <p:txBody>
          <a:bodyPr wrap="square" rtlCol="0">
            <a:spAutoFit/>
          </a:bodyPr>
          <a:lstStyle/>
          <a:p>
            <a:pPr algn="ctr"/>
            <a:r>
              <a:rPr lang="en-GB" sz="5000" b="1" dirty="0" smtClean="0">
                <a:solidFill>
                  <a:schemeClr val="bg1"/>
                </a:solidFill>
                <a:latin typeface="Calibri" pitchFamily="34" charset="0"/>
              </a:rPr>
              <a:t>Compton Camera</a:t>
            </a:r>
            <a:endParaRPr lang="en-GB" sz="5000" b="1" dirty="0">
              <a:solidFill>
                <a:schemeClr val="bg1"/>
              </a:solidFill>
              <a:latin typeface="Calibri" pitchFamily="34" charset="0"/>
            </a:endParaRPr>
          </a:p>
        </p:txBody>
      </p:sp>
      <p:pic>
        <p:nvPicPr>
          <p:cNvPr id="1028" name="Picture 3" descr="Hep.jpeg"/>
          <p:cNvPicPr>
            <a:picLocks noChangeAspect="1" noChangeArrowheads="1"/>
          </p:cNvPicPr>
          <p:nvPr/>
        </p:nvPicPr>
        <p:blipFill>
          <a:blip r:embed="rId4"/>
          <a:srcRect l="15744" t="8244" r="5247" b="6810"/>
          <a:stretch>
            <a:fillRect/>
          </a:stretch>
        </p:blipFill>
        <p:spPr bwMode="auto">
          <a:xfrm>
            <a:off x="14139855" y="18216388"/>
            <a:ext cx="4543634" cy="3562203"/>
          </a:xfrm>
          <a:prstGeom prst="rect">
            <a:avLst/>
          </a:prstGeom>
          <a:noFill/>
          <a:ln w="9525">
            <a:noFill/>
            <a:miter lim="800000"/>
            <a:headEnd/>
            <a:tailEnd/>
          </a:ln>
        </p:spPr>
      </p:pic>
      <p:sp>
        <p:nvSpPr>
          <p:cNvPr id="23" name="TextBox 22"/>
          <p:cNvSpPr txBox="1"/>
          <p:nvPr/>
        </p:nvSpPr>
        <p:spPr>
          <a:xfrm>
            <a:off x="14068417" y="22041838"/>
            <a:ext cx="4612477" cy="1907532"/>
          </a:xfrm>
          <a:prstGeom prst="rect">
            <a:avLst/>
          </a:prstGeom>
          <a:noFill/>
        </p:spPr>
        <p:txBody>
          <a:bodyPr wrap="square" rtlCol="0">
            <a:spAutoFit/>
          </a:bodyPr>
          <a:lstStyle/>
          <a:p>
            <a:pPr lvl="0" defTabSz="914400" fontAlgn="base">
              <a:spcBef>
                <a:spcPct val="0"/>
              </a:spcBef>
              <a:spcAft>
                <a:spcPts val="1000"/>
              </a:spcAft>
            </a:pPr>
            <a:r>
              <a:rPr lang="en-GB" sz="2300" i="1" dirty="0" smtClean="0">
                <a:solidFill>
                  <a:schemeClr val="bg1"/>
                </a:solidFill>
                <a:latin typeface="Calibri" pitchFamily="34" charset="0"/>
                <a:cs typeface="Arial" pitchFamily="34" charset="0"/>
              </a:rPr>
              <a:t>Geant4 </a:t>
            </a:r>
            <a:r>
              <a:rPr kumimoji="0" lang="en-GB" sz="2300" b="0" i="1" u="none" strike="noStrike" cap="none" normalizeH="0" baseline="0" dirty="0" smtClean="0">
                <a:ln>
                  <a:noFill/>
                </a:ln>
                <a:solidFill>
                  <a:schemeClr val="bg1"/>
                </a:solidFill>
                <a:effectLst/>
                <a:latin typeface="Calibri" pitchFamily="34" charset="0"/>
                <a:cs typeface="Arial" pitchFamily="34" charset="0"/>
              </a:rPr>
              <a:t>Simulation </a:t>
            </a:r>
            <a:r>
              <a:rPr lang="en-GB" sz="2300" i="1" dirty="0" smtClean="0">
                <a:solidFill>
                  <a:schemeClr val="bg1"/>
                </a:solidFill>
                <a:latin typeface="Calibri" pitchFamily="34" charset="0"/>
                <a:cs typeface="Arial" pitchFamily="34" charset="0"/>
              </a:rPr>
              <a:t>visualisation</a:t>
            </a:r>
            <a:r>
              <a:rPr kumimoji="0" lang="en-GB" sz="2300" b="0" i="1" u="none" strike="noStrike" cap="none" normalizeH="0" baseline="0" dirty="0" smtClean="0">
                <a:ln>
                  <a:noFill/>
                </a:ln>
                <a:solidFill>
                  <a:schemeClr val="bg1"/>
                </a:solidFill>
                <a:effectLst/>
                <a:latin typeface="Calibri" pitchFamily="34" charset="0"/>
                <a:cs typeface="Arial" pitchFamily="34" charset="0"/>
              </a:rPr>
              <a:t> of 2 SmartPET detectors (blue), guard ring (red) and aluminium can (yellow).  Isotropic source gamma-rays are shown in green.</a:t>
            </a:r>
            <a:endParaRPr kumimoji="0" lang="en-US" sz="2300" b="0" i="1" u="none" strike="noStrike" cap="none" normalizeH="0" baseline="0" dirty="0" smtClean="0">
              <a:ln>
                <a:noFill/>
              </a:ln>
              <a:solidFill>
                <a:schemeClr val="bg1"/>
              </a:solidFill>
              <a:effectLst/>
              <a:latin typeface="Arial" pitchFamily="34" charset="0"/>
              <a:cs typeface="Arial" pitchFamily="34" charset="0"/>
            </a:endParaRPr>
          </a:p>
        </p:txBody>
      </p:sp>
      <p:sp>
        <p:nvSpPr>
          <p:cNvPr id="24" name="TextBox 23"/>
          <p:cNvSpPr txBox="1"/>
          <p:nvPr/>
        </p:nvSpPr>
        <p:spPr>
          <a:xfrm>
            <a:off x="14139855" y="13426874"/>
            <a:ext cx="8743054" cy="4364465"/>
          </a:xfrm>
          <a:prstGeom prst="rect">
            <a:avLst/>
          </a:prstGeom>
          <a:noFill/>
        </p:spPr>
        <p:txBody>
          <a:bodyPr wrap="square" rtlCol="0">
            <a:spAutoFit/>
          </a:bodyPr>
          <a:lstStyle/>
          <a:p>
            <a:r>
              <a:rPr lang="en-GB" sz="2800" dirty="0" smtClean="0">
                <a:solidFill>
                  <a:schemeClr val="bg1"/>
                </a:solidFill>
                <a:latin typeface="Calibri" pitchFamily="34" charset="0"/>
              </a:rPr>
              <a:t>A simulation package for a semiconductor Compton camera has been written using the Geant4 toolkit [4].  The simulation has been compared with  experimental data acquired from the HPGe planar SmartPET detectors, so confidence can be gained of the simulation validity.  The peak to total values and absolute efficiency curves (right) showed excellent agreement.  It is suggested that discrepancies result from known charge loss behaviour in the detector, which is not modelled in the Geant4 simulation.</a:t>
            </a:r>
          </a:p>
        </p:txBody>
      </p:sp>
      <p:pic>
        <p:nvPicPr>
          <p:cNvPr id="1030" name="Picture 2"/>
          <p:cNvPicPr>
            <a:picLocks noChangeAspect="1" noChangeArrowheads="1"/>
          </p:cNvPicPr>
          <p:nvPr/>
        </p:nvPicPr>
        <p:blipFill>
          <a:blip r:embed="rId5"/>
          <a:srcRect/>
          <a:stretch>
            <a:fillRect/>
          </a:stretch>
        </p:blipFill>
        <p:spPr bwMode="auto">
          <a:xfrm>
            <a:off x="14139855" y="24333385"/>
            <a:ext cx="4543634" cy="3659152"/>
          </a:xfrm>
          <a:prstGeom prst="rect">
            <a:avLst/>
          </a:prstGeom>
          <a:solidFill>
            <a:srgbClr val="FFFFFF"/>
          </a:solidFill>
          <a:ln w="9525">
            <a:noFill/>
            <a:miter lim="800000"/>
            <a:headEnd/>
            <a:tailEnd/>
          </a:ln>
        </p:spPr>
      </p:pic>
      <p:sp>
        <p:nvSpPr>
          <p:cNvPr id="26" name="TextBox 25"/>
          <p:cNvSpPr txBox="1"/>
          <p:nvPr/>
        </p:nvSpPr>
        <p:spPr>
          <a:xfrm>
            <a:off x="14068417" y="28275903"/>
            <a:ext cx="4819006" cy="1182355"/>
          </a:xfrm>
          <a:prstGeom prst="rect">
            <a:avLst/>
          </a:prstGeom>
          <a:noFill/>
        </p:spPr>
        <p:txBody>
          <a:bodyPr wrap="square" rtlCol="0">
            <a:spAutoFit/>
          </a:bodyPr>
          <a:lstStyle/>
          <a:p>
            <a:pPr lvl="0" defTabSz="914400" fontAlgn="base">
              <a:spcBef>
                <a:spcPct val="0"/>
              </a:spcBef>
              <a:spcAft>
                <a:spcPts val="1000"/>
              </a:spcAft>
            </a:pPr>
            <a:r>
              <a:rPr kumimoji="0" lang="en-US" sz="2300" b="0" i="1" u="none" strike="noStrike" cap="none" normalizeH="0" dirty="0" smtClean="0">
                <a:ln>
                  <a:noFill/>
                </a:ln>
                <a:solidFill>
                  <a:schemeClr val="bg1"/>
                </a:solidFill>
                <a:effectLst/>
                <a:latin typeface="Calibri" pitchFamily="34" charset="0"/>
                <a:cs typeface="Arial" pitchFamily="34" charset="0"/>
              </a:rPr>
              <a:t>Geant4 Simulation </a:t>
            </a:r>
            <a:r>
              <a:rPr lang="en-US" sz="2300" i="1" dirty="0" err="1" smtClean="0">
                <a:solidFill>
                  <a:schemeClr val="bg1"/>
                </a:solidFill>
                <a:latin typeface="Calibri" pitchFamily="34" charset="0"/>
                <a:cs typeface="Arial" pitchFamily="34" charset="0"/>
              </a:rPr>
              <a:t>visualisation</a:t>
            </a:r>
            <a:r>
              <a:rPr kumimoji="0" lang="en-US" sz="2300" b="0" i="1" u="none" strike="noStrike" cap="none" normalizeH="0" dirty="0" smtClean="0">
                <a:ln>
                  <a:noFill/>
                </a:ln>
                <a:solidFill>
                  <a:schemeClr val="bg1"/>
                </a:solidFill>
                <a:effectLst/>
                <a:latin typeface="Calibri" pitchFamily="34" charset="0"/>
                <a:cs typeface="Arial" pitchFamily="34" charset="0"/>
              </a:rPr>
              <a:t> of multiple Si scatter detectors and a SmartPET detector</a:t>
            </a:r>
            <a:endParaRPr kumimoji="0" lang="en-US" sz="2300" b="0" i="1" u="none" strike="noStrike" cap="none" normalizeH="0" baseline="0" dirty="0" smtClean="0">
              <a:ln>
                <a:noFill/>
              </a:ln>
              <a:solidFill>
                <a:schemeClr val="bg1"/>
              </a:solidFill>
              <a:effectLst/>
              <a:latin typeface="Calibri" pitchFamily="34" charset="0"/>
              <a:cs typeface="Arial" pitchFamily="34" charset="0"/>
            </a:endParaRPr>
          </a:p>
        </p:txBody>
      </p:sp>
      <p:pic>
        <p:nvPicPr>
          <p:cNvPr id="1033" name="Picture 1" descr="DSC01145"/>
          <p:cNvPicPr>
            <a:picLocks noChangeAspect="1" noChangeArrowheads="1"/>
          </p:cNvPicPr>
          <p:nvPr/>
        </p:nvPicPr>
        <p:blipFill>
          <a:blip r:embed="rId6"/>
          <a:srcRect t="7602" r="4082" b="3077"/>
          <a:stretch>
            <a:fillRect/>
          </a:stretch>
        </p:blipFill>
        <p:spPr bwMode="auto">
          <a:xfrm>
            <a:off x="8806437" y="17056026"/>
            <a:ext cx="3786362" cy="5269179"/>
          </a:xfrm>
          <a:prstGeom prst="rect">
            <a:avLst/>
          </a:prstGeom>
          <a:noFill/>
          <a:ln w="9525">
            <a:noFill/>
            <a:miter lim="800000"/>
            <a:headEnd/>
            <a:tailEnd/>
          </a:ln>
        </p:spPr>
      </p:pic>
      <p:sp>
        <p:nvSpPr>
          <p:cNvPr id="32" name="TextBox 31"/>
          <p:cNvSpPr txBox="1"/>
          <p:nvPr/>
        </p:nvSpPr>
        <p:spPr>
          <a:xfrm>
            <a:off x="18926201" y="26537060"/>
            <a:ext cx="10787138" cy="3509884"/>
          </a:xfrm>
          <a:prstGeom prst="rect">
            <a:avLst/>
          </a:prstGeom>
          <a:noFill/>
        </p:spPr>
        <p:txBody>
          <a:bodyPr wrap="square" rtlCol="0">
            <a:spAutoFit/>
          </a:bodyPr>
          <a:lstStyle/>
          <a:p>
            <a:r>
              <a:rPr lang="en-GB" sz="2800" dirty="0" smtClean="0">
                <a:solidFill>
                  <a:schemeClr val="bg1"/>
                </a:solidFill>
                <a:latin typeface="Calibri" pitchFamily="34" charset="0"/>
              </a:rPr>
              <a:t>To achieve the optimal Compton camera configuration,  many parameters can be controlled within the simulation.  The primary variables are :</a:t>
            </a:r>
          </a:p>
          <a:p>
            <a:endParaRPr lang="en-GB" sz="2800" dirty="0" smtClean="0">
              <a:solidFill>
                <a:schemeClr val="bg1"/>
              </a:solidFill>
              <a:latin typeface="Calibri" pitchFamily="34" charset="0"/>
            </a:endParaRPr>
          </a:p>
          <a:p>
            <a:pPr>
              <a:buFont typeface="Arial" pitchFamily="34" charset="0"/>
              <a:buChar char="•"/>
            </a:pPr>
            <a:r>
              <a:rPr lang="en-GB" sz="2800" dirty="0" smtClean="0">
                <a:solidFill>
                  <a:schemeClr val="bg1"/>
                </a:solidFill>
                <a:latin typeface="Calibri" pitchFamily="34" charset="0"/>
              </a:rPr>
              <a:t> Scatter detector material and thickness </a:t>
            </a:r>
          </a:p>
          <a:p>
            <a:pPr>
              <a:buFont typeface="Arial" pitchFamily="34" charset="0"/>
              <a:buChar char="•"/>
            </a:pPr>
            <a:r>
              <a:rPr lang="en-GB" sz="2800" dirty="0" smtClean="0">
                <a:solidFill>
                  <a:schemeClr val="bg1"/>
                </a:solidFill>
                <a:latin typeface="Calibri" pitchFamily="34" charset="0"/>
              </a:rPr>
              <a:t> Absorber detector material and thickness </a:t>
            </a:r>
          </a:p>
          <a:p>
            <a:pPr>
              <a:buFont typeface="Arial" pitchFamily="34" charset="0"/>
              <a:buChar char="•"/>
            </a:pPr>
            <a:r>
              <a:rPr lang="en-GB" sz="2800" dirty="0" smtClean="0">
                <a:solidFill>
                  <a:schemeClr val="bg1"/>
                </a:solidFill>
                <a:latin typeface="Calibri" pitchFamily="34" charset="0"/>
              </a:rPr>
              <a:t> Source to scatter detector distance </a:t>
            </a:r>
          </a:p>
          <a:p>
            <a:pPr>
              <a:buFont typeface="Arial" pitchFamily="34" charset="0"/>
              <a:buChar char="•"/>
            </a:pPr>
            <a:r>
              <a:rPr lang="en-GB" sz="2800" dirty="0" smtClean="0">
                <a:solidFill>
                  <a:schemeClr val="bg1"/>
                </a:solidFill>
                <a:latin typeface="Calibri" pitchFamily="34" charset="0"/>
              </a:rPr>
              <a:t> Scatter detector to absorber detector distance </a:t>
            </a:r>
          </a:p>
          <a:p>
            <a:pPr>
              <a:buFont typeface="Arial" pitchFamily="34" charset="0"/>
              <a:buChar char="•"/>
            </a:pPr>
            <a:r>
              <a:rPr lang="en-GB" sz="2800" dirty="0" smtClean="0">
                <a:solidFill>
                  <a:schemeClr val="bg1"/>
                </a:solidFill>
                <a:latin typeface="Calibri" pitchFamily="34" charset="0"/>
              </a:rPr>
              <a:t> Angle of absorber detector relative to scatter detector</a:t>
            </a:r>
            <a:endParaRPr lang="en-GB" sz="2800" dirty="0">
              <a:solidFill>
                <a:schemeClr val="bg1"/>
              </a:solidFill>
              <a:latin typeface="Calibri" pitchFamily="34" charset="0"/>
            </a:endParaRPr>
          </a:p>
        </p:txBody>
      </p:sp>
      <p:sp>
        <p:nvSpPr>
          <p:cNvPr id="33" name="TextBox 32"/>
          <p:cNvSpPr txBox="1"/>
          <p:nvPr/>
        </p:nvSpPr>
        <p:spPr>
          <a:xfrm>
            <a:off x="820655" y="26150654"/>
            <a:ext cx="12254044" cy="4067302"/>
          </a:xfrm>
          <a:prstGeom prst="rect">
            <a:avLst/>
          </a:prstGeom>
          <a:noFill/>
        </p:spPr>
        <p:txBody>
          <a:bodyPr wrap="square" rtlCol="0">
            <a:spAutoFit/>
          </a:bodyPr>
          <a:lstStyle/>
          <a:p>
            <a:r>
              <a:rPr lang="en-GB" sz="2800" dirty="0" smtClean="0">
                <a:solidFill>
                  <a:schemeClr val="bg1"/>
                </a:solidFill>
                <a:latin typeface="Calibri" pitchFamily="34" charset="0"/>
              </a:rPr>
              <a:t>The optimum configuration is found when the largest fraction of incident events are recorded, in particular those that result from a single interaction in each detector and lead to full absorption.</a:t>
            </a:r>
          </a:p>
          <a:p>
            <a:endParaRPr lang="en-GB" sz="2800" dirty="0" smtClean="0">
              <a:solidFill>
                <a:schemeClr val="bg1"/>
              </a:solidFill>
              <a:latin typeface="Calibri" pitchFamily="34" charset="0"/>
            </a:endParaRPr>
          </a:p>
          <a:p>
            <a:pPr>
              <a:buFont typeface="Arial" pitchFamily="34" charset="0"/>
              <a:buChar char="•"/>
            </a:pPr>
            <a:r>
              <a:rPr lang="en-GB" sz="2800" dirty="0" smtClean="0">
                <a:solidFill>
                  <a:schemeClr val="bg1"/>
                </a:solidFill>
                <a:latin typeface="Calibri" pitchFamily="34" charset="0"/>
              </a:rPr>
              <a:t> For a HPGe scatter detector, the optimum  thickness was found to be 5mm</a:t>
            </a:r>
          </a:p>
          <a:p>
            <a:pPr>
              <a:buFont typeface="Arial" pitchFamily="34" charset="0"/>
              <a:buChar char="•"/>
            </a:pPr>
            <a:r>
              <a:rPr lang="en-GB" sz="2800" dirty="0" smtClean="0">
                <a:solidFill>
                  <a:schemeClr val="bg1"/>
                </a:solidFill>
                <a:latin typeface="Calibri" pitchFamily="34" charset="0"/>
              </a:rPr>
              <a:t> For multiple Si scatter detectors, the optimum configuration was 6 1mm thick detectors with a separation of 2mm</a:t>
            </a:r>
          </a:p>
          <a:p>
            <a:pPr>
              <a:buFont typeface="Arial" pitchFamily="34" charset="0"/>
              <a:buChar char="•"/>
            </a:pPr>
            <a:r>
              <a:rPr lang="en-GB" sz="2800" dirty="0" smtClean="0">
                <a:solidFill>
                  <a:schemeClr val="bg1"/>
                </a:solidFill>
                <a:latin typeface="Calibri" pitchFamily="34" charset="0"/>
              </a:rPr>
              <a:t> For a Si(Li) scatter detector the optimum thickness was found to be 10mm</a:t>
            </a:r>
          </a:p>
          <a:p>
            <a:pPr>
              <a:buFont typeface="Arial" pitchFamily="34" charset="0"/>
              <a:buChar char="•"/>
            </a:pPr>
            <a:r>
              <a:rPr lang="en-GB" sz="2800" dirty="0" smtClean="0">
                <a:solidFill>
                  <a:schemeClr val="bg1"/>
                </a:solidFill>
                <a:latin typeface="Calibri" pitchFamily="34" charset="0"/>
              </a:rPr>
              <a:t> Results showed 10-20mm to be a suitable thickness for all absorber materials</a:t>
            </a:r>
            <a:endParaRPr lang="en-GB" sz="2800" dirty="0">
              <a:solidFill>
                <a:schemeClr val="bg1"/>
              </a:solidFill>
              <a:latin typeface="Calibri" pitchFamily="34" charset="0"/>
            </a:endParaRPr>
          </a:p>
        </p:txBody>
      </p:sp>
      <p:sp>
        <p:nvSpPr>
          <p:cNvPr id="35" name="TextBox 34"/>
          <p:cNvSpPr txBox="1"/>
          <p:nvPr/>
        </p:nvSpPr>
        <p:spPr>
          <a:xfrm>
            <a:off x="545284" y="7987094"/>
            <a:ext cx="29258251" cy="878196"/>
          </a:xfrm>
          <a:prstGeom prst="rect">
            <a:avLst/>
          </a:prstGeom>
          <a:noFill/>
        </p:spPr>
        <p:txBody>
          <a:bodyPr wrap="square" rtlCol="0">
            <a:spAutoFit/>
          </a:bodyPr>
          <a:lstStyle/>
          <a:p>
            <a:pPr algn="ctr"/>
            <a:r>
              <a:rPr lang="en-GB" sz="5000" b="1" dirty="0" smtClean="0">
                <a:solidFill>
                  <a:schemeClr val="bg1"/>
                </a:solidFill>
                <a:latin typeface="Calibri" pitchFamily="34" charset="0"/>
              </a:rPr>
              <a:t>Introduction</a:t>
            </a:r>
            <a:endParaRPr lang="en-GB" sz="5000" b="1" dirty="0">
              <a:solidFill>
                <a:schemeClr val="bg1"/>
              </a:solidFill>
              <a:latin typeface="Calibri" pitchFamily="34" charset="0"/>
            </a:endParaRPr>
          </a:p>
        </p:txBody>
      </p:sp>
      <p:sp>
        <p:nvSpPr>
          <p:cNvPr id="36" name="TextBox 35"/>
          <p:cNvSpPr txBox="1"/>
          <p:nvPr/>
        </p:nvSpPr>
        <p:spPr>
          <a:xfrm>
            <a:off x="751812" y="8975051"/>
            <a:ext cx="28845194" cy="2228014"/>
          </a:xfrm>
          <a:prstGeom prst="rect">
            <a:avLst/>
          </a:prstGeom>
          <a:noFill/>
        </p:spPr>
        <p:txBody>
          <a:bodyPr wrap="square" rtlCol="0">
            <a:spAutoFit/>
          </a:bodyPr>
          <a:lstStyle/>
          <a:p>
            <a:r>
              <a:rPr lang="en-GB" sz="2800" dirty="0">
                <a:solidFill>
                  <a:schemeClr val="bg1"/>
                </a:solidFill>
                <a:latin typeface="Calibri" pitchFamily="34" charset="0"/>
              </a:rPr>
              <a:t>Position sensitive High Purity germanium detectors are the sensor of choice for gamma-ray detection in the field of nuclear physics due to their excellent intrinsic energy resolution and the potential for excellent spatial resolution using segmentation and pulse shape analysis techniques [1</a:t>
            </a:r>
            <a:r>
              <a:rPr lang="en-GB" sz="2800" dirty="0" smtClean="0">
                <a:solidFill>
                  <a:schemeClr val="bg1"/>
                </a:solidFill>
                <a:latin typeface="Calibri" pitchFamily="34" charset="0"/>
              </a:rPr>
              <a:t>].  Development of a geometrically optimised </a:t>
            </a:r>
            <a:r>
              <a:rPr lang="en-GB" sz="2800" dirty="0">
                <a:solidFill>
                  <a:schemeClr val="bg1"/>
                </a:solidFill>
                <a:latin typeface="Calibri" pitchFamily="34" charset="0"/>
              </a:rPr>
              <a:t>Compton </a:t>
            </a:r>
            <a:r>
              <a:rPr lang="en-GB" sz="2800" dirty="0" smtClean="0">
                <a:solidFill>
                  <a:schemeClr val="bg1"/>
                </a:solidFill>
                <a:latin typeface="Calibri" pitchFamily="34" charset="0"/>
              </a:rPr>
              <a:t>camera </a:t>
            </a:r>
            <a:r>
              <a:rPr lang="en-GB" sz="2800" dirty="0">
                <a:solidFill>
                  <a:schemeClr val="bg1"/>
                </a:solidFill>
                <a:latin typeface="Calibri" pitchFamily="34" charset="0"/>
              </a:rPr>
              <a:t>for medical </a:t>
            </a:r>
            <a:r>
              <a:rPr lang="en-GB" sz="2800" dirty="0" smtClean="0">
                <a:solidFill>
                  <a:schemeClr val="bg1"/>
                </a:solidFill>
                <a:latin typeface="Calibri" pitchFamily="34" charset="0"/>
              </a:rPr>
              <a:t>applications is currently underway, </a:t>
            </a:r>
            <a:r>
              <a:rPr lang="en-GB" sz="2800" dirty="0">
                <a:solidFill>
                  <a:schemeClr val="bg1"/>
                </a:solidFill>
                <a:latin typeface="Calibri" pitchFamily="34" charset="0"/>
              </a:rPr>
              <a:t>which will exploit the characteristics of </a:t>
            </a:r>
            <a:r>
              <a:rPr lang="en-GB" sz="2800" dirty="0" smtClean="0">
                <a:solidFill>
                  <a:schemeClr val="bg1"/>
                </a:solidFill>
                <a:latin typeface="Calibri" pitchFamily="34" charset="0"/>
              </a:rPr>
              <a:t>position sensitive semiconductor detectors.  </a:t>
            </a:r>
            <a:r>
              <a:rPr lang="en-GB" sz="2800" dirty="0">
                <a:solidFill>
                  <a:schemeClr val="bg1"/>
                </a:solidFill>
                <a:latin typeface="Calibri" pitchFamily="34" charset="0"/>
              </a:rPr>
              <a:t>Previous work done by the group has shown the potential of semiconductor Compton camera systems but show limitations to the current imaging equipment [2</a:t>
            </a:r>
            <a:r>
              <a:rPr lang="en-GB" sz="2800" dirty="0" smtClean="0">
                <a:solidFill>
                  <a:schemeClr val="bg1"/>
                </a:solidFill>
                <a:latin typeface="Calibri" pitchFamily="34" charset="0"/>
              </a:rPr>
              <a:t>].  </a:t>
            </a:r>
            <a:r>
              <a:rPr lang="en-GB" sz="2800" dirty="0">
                <a:solidFill>
                  <a:schemeClr val="bg1"/>
                </a:solidFill>
                <a:latin typeface="Calibri" pitchFamily="34" charset="0"/>
              </a:rPr>
              <a:t>Such limitations arise because SmartPET [3] has been designed and developed for </a:t>
            </a:r>
            <a:r>
              <a:rPr lang="en-GB" sz="2800" dirty="0" smtClean="0">
                <a:solidFill>
                  <a:schemeClr val="bg1"/>
                </a:solidFill>
                <a:latin typeface="Calibri" pitchFamily="34" charset="0"/>
              </a:rPr>
              <a:t>the 511keV Positron </a:t>
            </a:r>
            <a:r>
              <a:rPr lang="en-GB" sz="2800" dirty="0">
                <a:solidFill>
                  <a:schemeClr val="bg1"/>
                </a:solidFill>
                <a:latin typeface="Calibri" pitchFamily="34" charset="0"/>
              </a:rPr>
              <a:t>Emission Tomography (PET) </a:t>
            </a:r>
            <a:r>
              <a:rPr lang="en-GB" sz="2800" dirty="0" smtClean="0">
                <a:solidFill>
                  <a:schemeClr val="bg1"/>
                </a:solidFill>
                <a:latin typeface="Calibri" pitchFamily="34" charset="0"/>
              </a:rPr>
              <a:t>experiments, </a:t>
            </a:r>
            <a:r>
              <a:rPr lang="en-GB" sz="2800" dirty="0">
                <a:solidFill>
                  <a:schemeClr val="bg1"/>
                </a:solidFill>
                <a:latin typeface="Calibri" pitchFamily="34" charset="0"/>
              </a:rPr>
              <a:t> </a:t>
            </a:r>
            <a:r>
              <a:rPr lang="en-GB" sz="2800" dirty="0" smtClean="0">
                <a:solidFill>
                  <a:schemeClr val="bg1"/>
                </a:solidFill>
                <a:latin typeface="Calibri" pitchFamily="34" charset="0"/>
              </a:rPr>
              <a:t>rather than the medically important 141keV Compton camera experiments </a:t>
            </a:r>
            <a:r>
              <a:rPr lang="en-GB" sz="2800" dirty="0">
                <a:solidFill>
                  <a:schemeClr val="bg1"/>
                </a:solidFill>
                <a:latin typeface="Calibri" pitchFamily="34" charset="0"/>
              </a:rPr>
              <a:t>for Single Positron Emission Tomography (SPECT</a:t>
            </a:r>
            <a:r>
              <a:rPr lang="en-GB" sz="2800" dirty="0" smtClean="0">
                <a:solidFill>
                  <a:schemeClr val="bg1"/>
                </a:solidFill>
                <a:latin typeface="Calibri" pitchFamily="34" charset="0"/>
              </a:rPr>
              <a:t>).  </a:t>
            </a:r>
            <a:endParaRPr lang="en-GB" sz="2800" dirty="0">
              <a:solidFill>
                <a:schemeClr val="bg1"/>
              </a:solidFill>
              <a:latin typeface="Calibri" pitchFamily="34" charset="0"/>
            </a:endParaRPr>
          </a:p>
        </p:txBody>
      </p:sp>
      <p:sp>
        <p:nvSpPr>
          <p:cNvPr id="28" name="TextBox 27"/>
          <p:cNvSpPr txBox="1"/>
          <p:nvPr/>
        </p:nvSpPr>
        <p:spPr>
          <a:xfrm>
            <a:off x="5433133" y="13468004"/>
            <a:ext cx="7366195" cy="1418826"/>
          </a:xfrm>
          <a:prstGeom prst="rect">
            <a:avLst/>
          </a:prstGeom>
          <a:noFill/>
        </p:spPr>
        <p:txBody>
          <a:bodyPr wrap="square" rtlCol="0">
            <a:spAutoFit/>
          </a:bodyPr>
          <a:lstStyle/>
          <a:p>
            <a:r>
              <a:rPr lang="en-GB" sz="2800" dirty="0" smtClean="0">
                <a:solidFill>
                  <a:schemeClr val="bg1"/>
                </a:solidFill>
                <a:latin typeface="Calibri" pitchFamily="34" charset="0"/>
              </a:rPr>
              <a:t>A Compton camera utilises two position sensitive detectors  to reconstruct the path of incident gamma-rays using Compton kinematics.</a:t>
            </a:r>
            <a:endParaRPr lang="en-GB" sz="2800" dirty="0">
              <a:solidFill>
                <a:schemeClr val="bg1"/>
              </a:solidFill>
              <a:latin typeface="Arial" pitchFamily="34" charset="0"/>
              <a:cs typeface="Arial" pitchFamily="34" charset="0"/>
            </a:endParaRPr>
          </a:p>
        </p:txBody>
      </p:sp>
      <p:pic>
        <p:nvPicPr>
          <p:cNvPr id="2" name="Picture 4"/>
          <p:cNvPicPr>
            <a:picLocks noChangeAspect="1" noChangeArrowheads="1"/>
          </p:cNvPicPr>
          <p:nvPr/>
        </p:nvPicPr>
        <p:blipFill>
          <a:blip r:embed="rId7"/>
          <a:srcRect l="1559" r="6443"/>
          <a:stretch>
            <a:fillRect/>
          </a:stretch>
        </p:blipFill>
        <p:spPr bwMode="auto">
          <a:xfrm>
            <a:off x="889499" y="13632141"/>
            <a:ext cx="4337105" cy="2813206"/>
          </a:xfrm>
          <a:prstGeom prst="rect">
            <a:avLst/>
          </a:prstGeom>
          <a:noFill/>
          <a:ln w="9525">
            <a:noFill/>
            <a:miter lim="800000"/>
            <a:headEnd/>
            <a:tailEnd/>
          </a:ln>
          <a:effectLst/>
        </p:spPr>
      </p:pic>
      <p:graphicFrame>
        <p:nvGraphicFramePr>
          <p:cNvPr id="1046" name="Object 22"/>
          <p:cNvGraphicFramePr>
            <a:graphicFrameLocks noChangeAspect="1"/>
          </p:cNvGraphicFramePr>
          <p:nvPr/>
        </p:nvGraphicFramePr>
        <p:xfrm>
          <a:off x="6465776" y="15345261"/>
          <a:ext cx="4199420" cy="1170928"/>
        </p:xfrm>
        <a:graphic>
          <a:graphicData uri="http://schemas.openxmlformats.org/presentationml/2006/ole">
            <p:oleObj spid="_x0000_s1046" name="Equation" r:id="rId8" imgW="1625400" imgH="482400" progId="Equation.3">
              <p:embed/>
            </p:oleObj>
          </a:graphicData>
        </a:graphic>
      </p:graphicFrame>
      <p:sp>
        <p:nvSpPr>
          <p:cNvPr id="62" name="TextBox 61"/>
          <p:cNvSpPr txBox="1"/>
          <p:nvPr/>
        </p:nvSpPr>
        <p:spPr>
          <a:xfrm>
            <a:off x="820655" y="16955514"/>
            <a:ext cx="4061734" cy="6928206"/>
          </a:xfrm>
          <a:prstGeom prst="rect">
            <a:avLst/>
          </a:prstGeom>
          <a:noFill/>
        </p:spPr>
        <p:txBody>
          <a:bodyPr wrap="square" rtlCol="0">
            <a:spAutoFit/>
          </a:bodyPr>
          <a:lstStyle/>
          <a:p>
            <a:r>
              <a:rPr lang="en-GB" sz="2800" dirty="0" smtClean="0">
                <a:solidFill>
                  <a:schemeClr val="bg1"/>
                </a:solidFill>
                <a:latin typeface="Calibri" pitchFamily="34" charset="0"/>
              </a:rPr>
              <a:t>Cone beam reconstruction techniques are used to generate images, where the most intense regions result from the greatest overlap in cones and therefore the location of the source of radiation.  Previous experiments carried out at the University of Liverpool with the SmartPET imaging system in Compton camera mode show promising results above 244keV [2].</a:t>
            </a:r>
            <a:endParaRPr lang="en-GB" sz="2800" dirty="0">
              <a:solidFill>
                <a:schemeClr val="bg1"/>
              </a:solidFill>
              <a:latin typeface="Arial" pitchFamily="34" charset="0"/>
              <a:cs typeface="Arial" pitchFamily="34" charset="0"/>
            </a:endParaRPr>
          </a:p>
        </p:txBody>
      </p:sp>
      <p:pic>
        <p:nvPicPr>
          <p:cNvPr id="1032" name="Picture 1"/>
          <p:cNvPicPr>
            <a:picLocks noChangeAspect="1" noChangeArrowheads="1"/>
          </p:cNvPicPr>
          <p:nvPr/>
        </p:nvPicPr>
        <p:blipFill>
          <a:blip r:embed="rId9"/>
          <a:srcRect r="50000"/>
          <a:stretch>
            <a:fillRect/>
          </a:stretch>
        </p:blipFill>
        <p:spPr bwMode="auto">
          <a:xfrm>
            <a:off x="5570818" y="17056026"/>
            <a:ext cx="2853997" cy="5269179"/>
          </a:xfrm>
          <a:prstGeom prst="rect">
            <a:avLst/>
          </a:prstGeom>
          <a:noFill/>
          <a:ln w="9525">
            <a:noFill/>
            <a:miter lim="800000"/>
            <a:headEnd/>
            <a:tailEnd/>
          </a:ln>
        </p:spPr>
      </p:pic>
      <p:sp>
        <p:nvSpPr>
          <p:cNvPr id="63" name="TextBox 62"/>
          <p:cNvSpPr txBox="1"/>
          <p:nvPr/>
        </p:nvSpPr>
        <p:spPr>
          <a:xfrm>
            <a:off x="5433133" y="22473561"/>
            <a:ext cx="7503881" cy="1622685"/>
          </a:xfrm>
          <a:prstGeom prst="rect">
            <a:avLst/>
          </a:prstGeom>
          <a:noFill/>
        </p:spPr>
        <p:txBody>
          <a:bodyPr wrap="square" rtlCol="0">
            <a:spAutoFit/>
          </a:bodyPr>
          <a:lstStyle/>
          <a:p>
            <a:pPr lvl="0" defTabSz="914400" fontAlgn="base">
              <a:spcBef>
                <a:spcPct val="0"/>
              </a:spcBef>
              <a:spcAft>
                <a:spcPts val="1000"/>
              </a:spcAft>
            </a:pPr>
            <a:r>
              <a:rPr lang="en-GB" sz="2300" i="1" dirty="0" smtClean="0">
                <a:solidFill>
                  <a:schemeClr val="bg1"/>
                </a:solidFill>
                <a:latin typeface="Calibri" pitchFamily="34" charset="0"/>
                <a:cs typeface="Arial" pitchFamily="34" charset="0"/>
              </a:rPr>
              <a:t>Left: </a:t>
            </a:r>
            <a:r>
              <a:rPr lang="en-US" sz="2300" i="1" dirty="0" smtClean="0">
                <a:solidFill>
                  <a:schemeClr val="bg1"/>
                </a:solidFill>
                <a:latin typeface="Calibri" pitchFamily="34" charset="0"/>
              </a:rPr>
              <a:t>Reconstructed images of </a:t>
            </a:r>
            <a:r>
              <a:rPr lang="en-US" sz="2300" i="1" baseline="30000" dirty="0" smtClean="0">
                <a:solidFill>
                  <a:schemeClr val="bg1"/>
                </a:solidFill>
                <a:latin typeface="Calibri" pitchFamily="34" charset="0"/>
              </a:rPr>
              <a:t>152</a:t>
            </a:r>
            <a:r>
              <a:rPr lang="en-US" sz="2300" i="1" dirty="0" smtClean="0">
                <a:solidFill>
                  <a:schemeClr val="bg1"/>
                </a:solidFill>
                <a:latin typeface="Calibri" pitchFamily="34" charset="0"/>
              </a:rPr>
              <a:t>Eu point source for 3cm (top) and 5cm (bottom) separation at 0°</a:t>
            </a:r>
          </a:p>
          <a:p>
            <a:pPr lvl="0" defTabSz="914400" fontAlgn="base">
              <a:spcBef>
                <a:spcPct val="0"/>
              </a:spcBef>
              <a:spcAft>
                <a:spcPts val="1000"/>
              </a:spcAft>
            </a:pPr>
            <a:r>
              <a:rPr kumimoji="0" lang="en-US" sz="2300" b="0" i="1" u="none" strike="noStrike" cap="none" normalizeH="0" baseline="0" dirty="0" smtClean="0">
                <a:ln>
                  <a:noFill/>
                </a:ln>
                <a:solidFill>
                  <a:schemeClr val="bg1"/>
                </a:solidFill>
                <a:effectLst/>
                <a:latin typeface="Calibri" pitchFamily="34" charset="0"/>
                <a:cs typeface="Arial" pitchFamily="34" charset="0"/>
              </a:rPr>
              <a:t>Right: </a:t>
            </a:r>
            <a:r>
              <a:rPr lang="en-US" sz="2300" i="1" dirty="0" smtClean="0">
                <a:solidFill>
                  <a:schemeClr val="bg1"/>
                </a:solidFill>
                <a:latin typeface="Calibri" pitchFamily="34" charset="0"/>
              </a:rPr>
              <a:t>The SmartPET detectors in Compton camera Configuration with source at 0°</a:t>
            </a:r>
            <a:endParaRPr kumimoji="0" lang="en-US" sz="2300" b="0" i="1" u="none" strike="noStrike" cap="none" normalizeH="0" baseline="0" dirty="0" smtClean="0">
              <a:ln>
                <a:noFill/>
              </a:ln>
              <a:solidFill>
                <a:schemeClr val="bg1"/>
              </a:solidFill>
              <a:effectLst/>
              <a:latin typeface="Calibri" pitchFamily="34" charset="0"/>
              <a:cs typeface="Arial" pitchFamily="34" charset="0"/>
            </a:endParaRPr>
          </a:p>
        </p:txBody>
      </p:sp>
      <p:sp>
        <p:nvSpPr>
          <p:cNvPr id="65" name="TextBox 64"/>
          <p:cNvSpPr txBox="1"/>
          <p:nvPr/>
        </p:nvSpPr>
        <p:spPr>
          <a:xfrm>
            <a:off x="18926201" y="18074705"/>
            <a:ext cx="10787138" cy="8210077"/>
          </a:xfrm>
          <a:prstGeom prst="rect">
            <a:avLst/>
          </a:prstGeom>
          <a:noFill/>
        </p:spPr>
        <p:txBody>
          <a:bodyPr wrap="square" rtlCol="0">
            <a:spAutoFit/>
          </a:bodyPr>
          <a:lstStyle/>
          <a:p>
            <a:r>
              <a:rPr lang="en-GB" sz="2800" dirty="0" smtClean="0">
                <a:solidFill>
                  <a:schemeClr val="bg1"/>
                </a:solidFill>
                <a:latin typeface="Calibri" pitchFamily="34" charset="0"/>
              </a:rPr>
              <a:t>The package is flexible to allow various detector materials in many configurations to be investigated.  The main focus of investigation is being carried out on three scatter materials and three absorber materials:</a:t>
            </a:r>
          </a:p>
          <a:p>
            <a:endParaRPr lang="en-GB" sz="2800" dirty="0" smtClean="0">
              <a:solidFill>
                <a:schemeClr val="bg1"/>
              </a:solidFill>
              <a:latin typeface="Calibri" pitchFamily="34" charset="0"/>
            </a:endParaRPr>
          </a:p>
          <a:p>
            <a:r>
              <a:rPr lang="en-GB" sz="2800" u="sng" dirty="0" smtClean="0">
                <a:solidFill>
                  <a:schemeClr val="bg1"/>
                </a:solidFill>
                <a:latin typeface="Calibri" pitchFamily="34" charset="0"/>
              </a:rPr>
              <a:t>Scatterer</a:t>
            </a:r>
          </a:p>
          <a:p>
            <a:pPr>
              <a:buFont typeface="Arial" pitchFamily="34" charset="0"/>
              <a:buChar char="•"/>
            </a:pPr>
            <a:r>
              <a:rPr lang="en-GB" sz="2800" dirty="0" smtClean="0">
                <a:solidFill>
                  <a:schemeClr val="bg1"/>
                </a:solidFill>
                <a:latin typeface="Calibri" pitchFamily="34" charset="0"/>
              </a:rPr>
              <a:t> HPGe</a:t>
            </a:r>
          </a:p>
          <a:p>
            <a:pPr>
              <a:buFont typeface="Arial" pitchFamily="34" charset="0"/>
              <a:buChar char="•"/>
            </a:pPr>
            <a:r>
              <a:rPr lang="en-GB" sz="2800" dirty="0" smtClean="0">
                <a:solidFill>
                  <a:schemeClr val="bg1"/>
                </a:solidFill>
                <a:latin typeface="Calibri" pitchFamily="34" charset="0"/>
              </a:rPr>
              <a:t> Si(Li)</a:t>
            </a:r>
          </a:p>
          <a:p>
            <a:pPr>
              <a:buFont typeface="Arial" pitchFamily="34" charset="0"/>
              <a:buChar char="•"/>
            </a:pPr>
            <a:r>
              <a:rPr lang="en-GB" sz="2800" dirty="0" smtClean="0">
                <a:solidFill>
                  <a:schemeClr val="bg1"/>
                </a:solidFill>
                <a:latin typeface="Calibri" pitchFamily="34" charset="0"/>
              </a:rPr>
              <a:t> Multiple Si layers</a:t>
            </a:r>
          </a:p>
          <a:p>
            <a:endParaRPr lang="en-GB" sz="2800" dirty="0" smtClean="0">
              <a:solidFill>
                <a:schemeClr val="bg1"/>
              </a:solidFill>
              <a:latin typeface="Calibri" pitchFamily="34" charset="0"/>
            </a:endParaRPr>
          </a:p>
          <a:p>
            <a:r>
              <a:rPr lang="en-GB" sz="2800" dirty="0" smtClean="0">
                <a:solidFill>
                  <a:schemeClr val="bg1"/>
                </a:solidFill>
                <a:latin typeface="Calibri" pitchFamily="34" charset="0"/>
              </a:rPr>
              <a:t>Important characteristics for the scatter detector are good position and energy resolution and high Compton scattering probability at 141keV.  The absorber detector material should have a high photoelectric absorption cross section with good position and energy resolution.</a:t>
            </a:r>
          </a:p>
          <a:p>
            <a:endParaRPr lang="en-GB" sz="2800" dirty="0" smtClean="0">
              <a:solidFill>
                <a:schemeClr val="bg1"/>
              </a:solidFill>
              <a:latin typeface="Calibri" pitchFamily="34" charset="0"/>
            </a:endParaRPr>
          </a:p>
          <a:p>
            <a:r>
              <a:rPr lang="en-GB" sz="2800" dirty="0" smtClean="0">
                <a:solidFill>
                  <a:schemeClr val="bg1"/>
                </a:solidFill>
                <a:latin typeface="Calibri" pitchFamily="34" charset="0"/>
              </a:rPr>
              <a:t>The coincident hit information from the detectors is output by the simulation and analysed in ROOT.  A noise threshold can be applied to produce results which more realistically reflect experimental variables.  Infinitely good position and energy resolution is implied in the analysis.</a:t>
            </a:r>
            <a:endParaRPr lang="en-GB" sz="2800" dirty="0">
              <a:solidFill>
                <a:schemeClr val="bg1"/>
              </a:solidFill>
              <a:latin typeface="Calibri" pitchFamily="34" charset="0"/>
            </a:endParaRPr>
          </a:p>
        </p:txBody>
      </p:sp>
      <p:sp>
        <p:nvSpPr>
          <p:cNvPr id="37" name="TextBox 36"/>
          <p:cNvSpPr txBox="1"/>
          <p:nvPr/>
        </p:nvSpPr>
        <p:spPr>
          <a:xfrm>
            <a:off x="22781555" y="20181599"/>
            <a:ext cx="5645121" cy="1860239"/>
          </a:xfrm>
          <a:prstGeom prst="rect">
            <a:avLst/>
          </a:prstGeom>
          <a:noFill/>
        </p:spPr>
        <p:txBody>
          <a:bodyPr wrap="square" rtlCol="0">
            <a:spAutoFit/>
          </a:bodyPr>
          <a:lstStyle/>
          <a:p>
            <a:r>
              <a:rPr lang="en-GB" sz="2800" u="sng" dirty="0" smtClean="0">
                <a:solidFill>
                  <a:schemeClr val="bg1"/>
                </a:solidFill>
                <a:latin typeface="Calibri" pitchFamily="34" charset="0"/>
              </a:rPr>
              <a:t>Absorber</a:t>
            </a:r>
          </a:p>
          <a:p>
            <a:pPr>
              <a:buFont typeface="Arial" pitchFamily="34" charset="0"/>
              <a:buChar char="•"/>
            </a:pPr>
            <a:r>
              <a:rPr lang="en-GB" sz="2800" dirty="0" smtClean="0">
                <a:solidFill>
                  <a:schemeClr val="bg1"/>
                </a:solidFill>
                <a:latin typeface="Calibri" pitchFamily="34" charset="0"/>
              </a:rPr>
              <a:t> HPGe</a:t>
            </a:r>
          </a:p>
          <a:p>
            <a:pPr>
              <a:buFont typeface="Arial" pitchFamily="34" charset="0"/>
              <a:buChar char="•"/>
            </a:pPr>
            <a:r>
              <a:rPr lang="en-GB" sz="2800" dirty="0" smtClean="0">
                <a:solidFill>
                  <a:schemeClr val="bg1"/>
                </a:solidFill>
                <a:latin typeface="Calibri" pitchFamily="34" charset="0"/>
              </a:rPr>
              <a:t> CZT</a:t>
            </a:r>
          </a:p>
          <a:p>
            <a:pPr>
              <a:buFont typeface="Arial" pitchFamily="34" charset="0"/>
              <a:buChar char="•"/>
            </a:pPr>
            <a:r>
              <a:rPr lang="en-GB" sz="2800" dirty="0" smtClean="0">
                <a:solidFill>
                  <a:schemeClr val="bg1"/>
                </a:solidFill>
                <a:latin typeface="Calibri" pitchFamily="34" charset="0"/>
              </a:rPr>
              <a:t> CsI</a:t>
            </a:r>
            <a:endParaRPr lang="en-GB" sz="2800" dirty="0">
              <a:solidFill>
                <a:schemeClr val="bg1"/>
              </a:solidFill>
              <a:latin typeface="Calibri" pitchFamily="34" charset="0"/>
            </a:endParaRPr>
          </a:p>
        </p:txBody>
      </p:sp>
      <p:sp>
        <p:nvSpPr>
          <p:cNvPr id="44" name="TextBox 43"/>
          <p:cNvSpPr txBox="1"/>
          <p:nvPr/>
        </p:nvSpPr>
        <p:spPr>
          <a:xfrm>
            <a:off x="1" y="40995619"/>
            <a:ext cx="30279975" cy="1236090"/>
          </a:xfrm>
          <a:prstGeom prst="rect">
            <a:avLst/>
          </a:prstGeom>
          <a:noFill/>
        </p:spPr>
        <p:txBody>
          <a:bodyPr wrap="square" rtlCol="0">
            <a:spAutoFit/>
          </a:bodyPr>
          <a:lstStyle/>
          <a:p>
            <a:pPr algn="ctr"/>
            <a:r>
              <a:rPr lang="en-GB" sz="2500" b="1" i="1" dirty="0" smtClean="0">
                <a:latin typeface="Calibri" pitchFamily="34" charset="0"/>
              </a:rPr>
              <a:t>[1] </a:t>
            </a:r>
            <a:r>
              <a:rPr lang="en-GB" sz="2500" i="1" dirty="0" smtClean="0">
                <a:latin typeface="Calibri" pitchFamily="34" charset="0"/>
              </a:rPr>
              <a:t>D. Bazzacco, Nucl. Phys. A 746 (2004)   </a:t>
            </a:r>
            <a:r>
              <a:rPr lang="en-GB" sz="2500" b="1" i="1" dirty="0" smtClean="0">
                <a:latin typeface="Calibri" pitchFamily="34" charset="0"/>
              </a:rPr>
              <a:t>[2] </a:t>
            </a:r>
            <a:r>
              <a:rPr lang="en-GB" sz="2500" i="1" dirty="0" smtClean="0">
                <a:latin typeface="Calibri" pitchFamily="34" charset="0"/>
              </a:rPr>
              <a:t>H.C. Boston, et al., NIM A 579 (2007)   </a:t>
            </a:r>
            <a:r>
              <a:rPr lang="en-GB" sz="2500" b="1" i="1" dirty="0" smtClean="0">
                <a:latin typeface="Calibri" pitchFamily="34" charset="0"/>
              </a:rPr>
              <a:t>[3] </a:t>
            </a:r>
            <a:r>
              <a:rPr lang="en-GB" sz="2500" i="1" dirty="0" smtClean="0">
                <a:latin typeface="Calibri" pitchFamily="34" charset="0"/>
              </a:rPr>
              <a:t>R.J. Cooper, et al., NIM A 579 (2007)</a:t>
            </a:r>
            <a:r>
              <a:rPr lang="en-GB" sz="2500" dirty="0" smtClean="0">
                <a:latin typeface="Calibri" pitchFamily="34" charset="0"/>
              </a:rPr>
              <a:t>   </a:t>
            </a:r>
            <a:r>
              <a:rPr lang="en-GB" sz="2500" b="1" i="1" dirty="0" smtClean="0">
                <a:latin typeface="Calibri" pitchFamily="34" charset="0"/>
              </a:rPr>
              <a:t>[4] </a:t>
            </a:r>
            <a:r>
              <a:rPr lang="en-GB" sz="2500" i="1" dirty="0" smtClean="0">
                <a:latin typeface="Calibri" pitchFamily="34" charset="0"/>
              </a:rPr>
              <a:t>S. Agostinelli, et al. NIM A 506 (2003)</a:t>
            </a:r>
          </a:p>
          <a:p>
            <a:pPr algn="ctr"/>
            <a:endParaRPr lang="en-GB" sz="2500" i="1" dirty="0" smtClean="0">
              <a:solidFill>
                <a:schemeClr val="bg1"/>
              </a:solidFill>
              <a:latin typeface="Calibri" pitchFamily="34" charset="0"/>
            </a:endParaRPr>
          </a:p>
          <a:p>
            <a:pPr algn="ctr"/>
            <a:r>
              <a:rPr lang="en-GB" sz="2500" i="1" dirty="0" smtClean="0">
                <a:latin typeface="Calibri" pitchFamily="34" charset="0"/>
              </a:rPr>
              <a:t>Thanks to J. Gillam for his SmartPET Compton camera images and to the members of  the Geant4 User’s Forum</a:t>
            </a:r>
            <a:endParaRPr lang="en-GB" sz="2500" dirty="0"/>
          </a:p>
        </p:txBody>
      </p:sp>
      <p:sp>
        <p:nvSpPr>
          <p:cNvPr id="46" name="TextBox 45"/>
          <p:cNvSpPr txBox="1"/>
          <p:nvPr/>
        </p:nvSpPr>
        <p:spPr>
          <a:xfrm>
            <a:off x="8255693" y="30401152"/>
            <a:ext cx="4819006" cy="4537349"/>
          </a:xfrm>
          <a:prstGeom prst="rect">
            <a:avLst/>
          </a:prstGeom>
          <a:noFill/>
        </p:spPr>
        <p:txBody>
          <a:bodyPr wrap="square" rtlCol="0">
            <a:spAutoFit/>
          </a:bodyPr>
          <a:lstStyle/>
          <a:p>
            <a:r>
              <a:rPr lang="en-GB" sz="2800" dirty="0" smtClean="0">
                <a:solidFill>
                  <a:schemeClr val="bg1"/>
                </a:solidFill>
                <a:latin typeface="Calibri" pitchFamily="34" charset="0"/>
              </a:rPr>
              <a:t>When no threshold is applied to the simulated data, the results show 10mm Si to be the best scatter detector material, coupled with either 10mm CsI or CZT.  These combinations have the largest values of coincident  absorption events which are a result of a single interaction in each detector.</a:t>
            </a:r>
            <a:endParaRPr lang="en-GB" sz="2800" dirty="0">
              <a:solidFill>
                <a:schemeClr val="bg1"/>
              </a:solidFill>
              <a:latin typeface="Calibri" pitchFamily="34" charset="0"/>
            </a:endParaRPr>
          </a:p>
        </p:txBody>
      </p:sp>
      <p:sp>
        <p:nvSpPr>
          <p:cNvPr id="47" name="TextBox 46"/>
          <p:cNvSpPr txBox="1"/>
          <p:nvPr/>
        </p:nvSpPr>
        <p:spPr>
          <a:xfrm>
            <a:off x="8255693" y="35501752"/>
            <a:ext cx="4819006" cy="3184476"/>
          </a:xfrm>
          <a:prstGeom prst="rect">
            <a:avLst/>
          </a:prstGeom>
          <a:noFill/>
        </p:spPr>
        <p:txBody>
          <a:bodyPr wrap="square" rtlCol="0">
            <a:spAutoFit/>
          </a:bodyPr>
          <a:lstStyle/>
          <a:p>
            <a:r>
              <a:rPr lang="en-GB" sz="2800" dirty="0" smtClean="0">
                <a:solidFill>
                  <a:schemeClr val="bg1"/>
                </a:solidFill>
                <a:latin typeface="Calibri" pitchFamily="34" charset="0"/>
              </a:rPr>
              <a:t>When suitable thresholds are applied, Si becomes a less favourable scatter detector material, and the optimum configuration is shown to be 5mm HPGe with any of the simulated absorbers.  </a:t>
            </a:r>
            <a:endParaRPr lang="en-GB" sz="2800" dirty="0">
              <a:solidFill>
                <a:schemeClr val="bg1"/>
              </a:solidFill>
              <a:latin typeface="Calibri" pitchFamily="34" charset="0"/>
            </a:endParaRPr>
          </a:p>
        </p:txBody>
      </p:sp>
      <p:sp>
        <p:nvSpPr>
          <p:cNvPr id="48" name="TextBox 47"/>
          <p:cNvSpPr txBox="1"/>
          <p:nvPr/>
        </p:nvSpPr>
        <p:spPr>
          <a:xfrm>
            <a:off x="14038501" y="31959669"/>
            <a:ext cx="15627348" cy="3625889"/>
          </a:xfrm>
          <a:prstGeom prst="rect">
            <a:avLst/>
          </a:prstGeom>
          <a:noFill/>
        </p:spPr>
        <p:txBody>
          <a:bodyPr wrap="square" rtlCol="0">
            <a:spAutoFit/>
          </a:bodyPr>
          <a:lstStyle/>
          <a:p>
            <a:r>
              <a:rPr lang="en-GB" sz="2800" dirty="0" smtClean="0">
                <a:solidFill>
                  <a:schemeClr val="bg1"/>
                </a:solidFill>
                <a:latin typeface="Calibri" pitchFamily="34" charset="0"/>
              </a:rPr>
              <a:t>Results show that HPGe is the optimum material of choice for the scatter detector of a medical Compton camera, coupled with any of the simulated absorbers.  This is appropriate when considering only the efficiency of the system, however other important factors are to be considered:</a:t>
            </a:r>
          </a:p>
          <a:p>
            <a:endParaRPr lang="en-GB" sz="2800" dirty="0" smtClean="0">
              <a:solidFill>
                <a:schemeClr val="bg1"/>
              </a:solidFill>
              <a:latin typeface="Calibri" pitchFamily="34" charset="0"/>
            </a:endParaRPr>
          </a:p>
          <a:p>
            <a:pPr>
              <a:buFont typeface="Arial" pitchFamily="34" charset="0"/>
              <a:buChar char="•"/>
            </a:pPr>
            <a:r>
              <a:rPr lang="en-GB" sz="2800" dirty="0" smtClean="0">
                <a:solidFill>
                  <a:schemeClr val="bg1"/>
                </a:solidFill>
                <a:latin typeface="Calibri" pitchFamily="34" charset="0"/>
              </a:rPr>
              <a:t> Energy resolution of the detectors</a:t>
            </a:r>
          </a:p>
          <a:p>
            <a:pPr>
              <a:buFont typeface="Arial" pitchFamily="34" charset="0"/>
              <a:buChar char="•"/>
            </a:pPr>
            <a:r>
              <a:rPr lang="en-GB" sz="2800" dirty="0" smtClean="0">
                <a:solidFill>
                  <a:schemeClr val="bg1"/>
                </a:solidFill>
                <a:latin typeface="Calibri" pitchFamily="34" charset="0"/>
              </a:rPr>
              <a:t> Doppler broadening effects from the detectors</a:t>
            </a:r>
          </a:p>
          <a:p>
            <a:pPr>
              <a:buFont typeface="Arial" pitchFamily="34" charset="0"/>
              <a:buChar char="•"/>
            </a:pPr>
            <a:r>
              <a:rPr lang="en-GB" sz="2800" dirty="0" smtClean="0">
                <a:solidFill>
                  <a:schemeClr val="bg1"/>
                </a:solidFill>
                <a:latin typeface="Calibri" pitchFamily="34" charset="0"/>
              </a:rPr>
              <a:t> Position resolution of the detectors</a:t>
            </a:r>
          </a:p>
          <a:p>
            <a:pPr>
              <a:buFont typeface="Arial" pitchFamily="34" charset="0"/>
              <a:buChar char="•"/>
            </a:pPr>
            <a:r>
              <a:rPr lang="en-GB" sz="2800" dirty="0" smtClean="0">
                <a:solidFill>
                  <a:schemeClr val="bg1"/>
                </a:solidFill>
                <a:latin typeface="Calibri" pitchFamily="34" charset="0"/>
              </a:rPr>
              <a:t> Practicality of setup</a:t>
            </a:r>
          </a:p>
        </p:txBody>
      </p:sp>
      <p:pic>
        <p:nvPicPr>
          <p:cNvPr id="49" name="Picture 48" descr="C:\Users\ljh\Desktop\simulation files\compton_laura.png"/>
          <p:cNvPicPr/>
          <p:nvPr/>
        </p:nvPicPr>
        <p:blipFill>
          <a:blip r:embed="rId10"/>
          <a:srcRect l="52848" t="21658" r="6769" b="5348"/>
          <a:stretch>
            <a:fillRect/>
          </a:stretch>
        </p:blipFill>
        <p:spPr bwMode="auto">
          <a:xfrm>
            <a:off x="24569803" y="34084919"/>
            <a:ext cx="4681320" cy="5049629"/>
          </a:xfrm>
          <a:prstGeom prst="rect">
            <a:avLst/>
          </a:prstGeom>
          <a:noFill/>
          <a:ln w="3175">
            <a:solidFill>
              <a:schemeClr val="bg2"/>
            </a:solidFill>
            <a:miter lim="800000"/>
            <a:headEnd/>
            <a:tailEnd/>
          </a:ln>
        </p:spPr>
      </p:pic>
      <p:sp>
        <p:nvSpPr>
          <p:cNvPr id="50" name="TextBox 49"/>
          <p:cNvSpPr txBox="1"/>
          <p:nvPr/>
        </p:nvSpPr>
        <p:spPr>
          <a:xfrm>
            <a:off x="14038501" y="35643435"/>
            <a:ext cx="10119913" cy="4791755"/>
          </a:xfrm>
          <a:prstGeom prst="rect">
            <a:avLst/>
          </a:prstGeom>
          <a:noFill/>
        </p:spPr>
        <p:txBody>
          <a:bodyPr wrap="square" rtlCol="0">
            <a:spAutoFit/>
          </a:bodyPr>
          <a:lstStyle/>
          <a:p>
            <a:r>
              <a:rPr lang="en-GB" sz="2800" dirty="0" smtClean="0">
                <a:solidFill>
                  <a:schemeClr val="bg1"/>
                </a:solidFill>
                <a:latin typeface="Calibri" pitchFamily="34" charset="0"/>
              </a:rPr>
              <a:t>To test the importance of these attributes, simulated point source images will be produced using the cone beam reconstruction algorithms in place, (for example, right).  The images will be produced using simulated data that will be altered to account for the energy resolution and Doppler broadening effects.  The Full-Width-Half-Maximum (FWHM) values of the point spread function produced will be calculated and compared for the various configurations.</a:t>
            </a:r>
          </a:p>
          <a:p>
            <a:endParaRPr lang="en-GB" sz="2800" dirty="0" smtClean="0">
              <a:solidFill>
                <a:schemeClr val="bg1"/>
              </a:solidFill>
              <a:latin typeface="Calibri" pitchFamily="34" charset="0"/>
            </a:endParaRPr>
          </a:p>
          <a:p>
            <a:r>
              <a:rPr lang="en-GB" sz="2800" dirty="0" smtClean="0">
                <a:solidFill>
                  <a:schemeClr val="bg1"/>
                </a:solidFill>
                <a:latin typeface="Calibri" pitchFamily="34" charset="0"/>
              </a:rPr>
              <a:t>The optimum Compton camera configuration will have a combination of excellent efficiency and image resolution.</a:t>
            </a:r>
            <a:endParaRPr lang="en-GB" sz="2800" dirty="0">
              <a:solidFill>
                <a:schemeClr val="bg1"/>
              </a:solidFill>
              <a:latin typeface="Calibri" pitchFamily="34" charset="0"/>
            </a:endParaRPr>
          </a:p>
        </p:txBody>
      </p:sp>
      <p:sp>
        <p:nvSpPr>
          <p:cNvPr id="54" name="TextBox 53"/>
          <p:cNvSpPr txBox="1"/>
          <p:nvPr/>
        </p:nvSpPr>
        <p:spPr>
          <a:xfrm>
            <a:off x="8393380" y="38831309"/>
            <a:ext cx="2547189" cy="851296"/>
          </a:xfrm>
          <a:prstGeom prst="rect">
            <a:avLst/>
          </a:prstGeom>
          <a:noFill/>
        </p:spPr>
        <p:txBody>
          <a:bodyPr wrap="square" rtlCol="0">
            <a:spAutoFit/>
          </a:bodyPr>
          <a:lstStyle/>
          <a:p>
            <a:r>
              <a:rPr lang="en-GB" sz="2400" i="1" dirty="0" smtClean="0">
                <a:solidFill>
                  <a:schemeClr val="bg1"/>
                </a:solidFill>
                <a:latin typeface="Calibri" pitchFamily="34" charset="0"/>
              </a:rPr>
              <a:t>High sensitivity SPECT (0.05%)</a:t>
            </a:r>
            <a:endParaRPr lang="en-GB" sz="2400" i="1" dirty="0">
              <a:solidFill>
                <a:schemeClr val="bg1"/>
              </a:solidFill>
              <a:latin typeface="Calibri" pitchFamily="34" charset="0"/>
            </a:endParaRPr>
          </a:p>
        </p:txBody>
      </p:sp>
      <p:pic>
        <p:nvPicPr>
          <p:cNvPr id="4" name="Picture 23"/>
          <p:cNvPicPr>
            <a:picLocks noChangeAspect="1" noChangeArrowheads="1"/>
          </p:cNvPicPr>
          <p:nvPr/>
        </p:nvPicPr>
        <p:blipFill>
          <a:blip r:embed="rId11"/>
          <a:srcRect/>
          <a:stretch>
            <a:fillRect/>
          </a:stretch>
        </p:blipFill>
        <p:spPr bwMode="auto">
          <a:xfrm>
            <a:off x="476441" y="1058918"/>
            <a:ext cx="4662227" cy="1147256"/>
          </a:xfrm>
          <a:prstGeom prst="rect">
            <a:avLst/>
          </a:prstGeom>
          <a:solidFill>
            <a:schemeClr val="accent1"/>
          </a:solidFill>
          <a:ln w="9525">
            <a:noFill/>
            <a:miter lim="800000"/>
            <a:headEnd/>
            <a:tailEnd/>
          </a:ln>
          <a:effectLst/>
        </p:spPr>
      </p:pic>
      <p:pic>
        <p:nvPicPr>
          <p:cNvPr id="45" name="Picture 44" descr="TotEff60keVThres.tiff"/>
          <p:cNvPicPr>
            <a:picLocks noChangeAspect="1"/>
          </p:cNvPicPr>
          <p:nvPr/>
        </p:nvPicPr>
        <p:blipFill>
          <a:blip r:embed="rId12"/>
          <a:srcRect t="5129" r="7797"/>
          <a:stretch>
            <a:fillRect/>
          </a:stretch>
        </p:blipFill>
        <p:spPr>
          <a:xfrm>
            <a:off x="23401142" y="13540839"/>
            <a:ext cx="5757427" cy="3517468"/>
          </a:xfrm>
          <a:prstGeom prst="rect">
            <a:avLst/>
          </a:prstGeom>
          <a:ln w="3175">
            <a:solidFill>
              <a:schemeClr val="bg2"/>
            </a:solidFill>
          </a:ln>
        </p:spPr>
      </p:pic>
      <p:sp>
        <p:nvSpPr>
          <p:cNvPr id="51" name="TextBox 50"/>
          <p:cNvSpPr txBox="1"/>
          <p:nvPr/>
        </p:nvSpPr>
        <p:spPr>
          <a:xfrm>
            <a:off x="23332298" y="17207104"/>
            <a:ext cx="6166727" cy="442551"/>
          </a:xfrm>
          <a:prstGeom prst="rect">
            <a:avLst/>
          </a:prstGeom>
          <a:noFill/>
        </p:spPr>
        <p:txBody>
          <a:bodyPr wrap="square" rtlCol="0">
            <a:spAutoFit/>
          </a:bodyPr>
          <a:lstStyle/>
          <a:p>
            <a:pPr lvl="0" defTabSz="914400" fontAlgn="base">
              <a:spcBef>
                <a:spcPct val="0"/>
              </a:spcBef>
              <a:spcAft>
                <a:spcPts val="1000"/>
              </a:spcAft>
            </a:pPr>
            <a:r>
              <a:rPr kumimoji="0" lang="en-GB" sz="2300" b="0" i="1" u="none" strike="noStrike" cap="none" normalizeH="0" baseline="0" dirty="0" smtClean="0">
                <a:ln>
                  <a:noFill/>
                </a:ln>
                <a:solidFill>
                  <a:schemeClr val="bg1"/>
                </a:solidFill>
                <a:effectLst/>
                <a:latin typeface="Calibri" pitchFamily="34" charset="0"/>
                <a:cs typeface="Arial" pitchFamily="34" charset="0"/>
              </a:rPr>
              <a:t>Total </a:t>
            </a:r>
            <a:r>
              <a:rPr kumimoji="0" lang="en-GB" sz="2300" b="0" i="1" u="none" strike="noStrike" cap="none" normalizeH="0" dirty="0" smtClean="0">
                <a:ln>
                  <a:noFill/>
                </a:ln>
                <a:solidFill>
                  <a:schemeClr val="bg1"/>
                </a:solidFill>
                <a:effectLst/>
                <a:latin typeface="Calibri" pitchFamily="34" charset="0"/>
                <a:cs typeface="Arial" pitchFamily="34" charset="0"/>
              </a:rPr>
              <a:t>Efficiency Curve for one </a:t>
            </a:r>
            <a:r>
              <a:rPr lang="en-GB" sz="2300" i="1" dirty="0" smtClean="0">
                <a:solidFill>
                  <a:schemeClr val="bg1"/>
                </a:solidFill>
                <a:latin typeface="Calibri" pitchFamily="34" charset="0"/>
                <a:cs typeface="Arial" pitchFamily="34" charset="0"/>
              </a:rPr>
              <a:t>SmartPET detector</a:t>
            </a:r>
            <a:endParaRPr kumimoji="0" lang="en-US" sz="2300" b="0" i="1" u="none" strike="noStrike" cap="none" normalizeH="0" baseline="0" dirty="0" smtClean="0">
              <a:ln>
                <a:noFill/>
              </a:ln>
              <a:solidFill>
                <a:schemeClr val="bg1"/>
              </a:solidFill>
              <a:effectLst/>
              <a:latin typeface="Arial" pitchFamily="34" charset="0"/>
              <a:cs typeface="Arial" pitchFamily="34" charset="0"/>
            </a:endParaRPr>
          </a:p>
        </p:txBody>
      </p:sp>
      <p:pic>
        <p:nvPicPr>
          <p:cNvPr id="5" name="Picture 23"/>
          <p:cNvPicPr>
            <a:picLocks noChangeAspect="1" noChangeArrowheads="1"/>
          </p:cNvPicPr>
          <p:nvPr/>
        </p:nvPicPr>
        <p:blipFill>
          <a:blip r:embed="rId13"/>
          <a:srcRect/>
          <a:stretch>
            <a:fillRect/>
          </a:stretch>
        </p:blipFill>
        <p:spPr bwMode="auto">
          <a:xfrm>
            <a:off x="958341" y="35572593"/>
            <a:ext cx="6884294" cy="4683714"/>
          </a:xfrm>
          <a:prstGeom prst="rect">
            <a:avLst/>
          </a:prstGeom>
          <a:noFill/>
          <a:ln w="3175">
            <a:solidFill>
              <a:schemeClr val="bg2"/>
            </a:solidFill>
            <a:miter lim="800000"/>
            <a:headEnd/>
            <a:tailEnd/>
          </a:ln>
          <a:effectLst/>
        </p:spPr>
      </p:pic>
      <p:cxnSp>
        <p:nvCxnSpPr>
          <p:cNvPr id="53" name="Straight Connector 52"/>
          <p:cNvCxnSpPr/>
          <p:nvPr/>
        </p:nvCxnSpPr>
        <p:spPr>
          <a:xfrm>
            <a:off x="1709644" y="39185518"/>
            <a:ext cx="6746609" cy="1626"/>
          </a:xfrm>
          <a:prstGeom prst="line">
            <a:avLst/>
          </a:prstGeom>
          <a:ln w="15875" cap="rnd">
            <a:solidFill>
              <a:schemeClr val="accent1">
                <a:lumMod val="75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7" name="Picture 24"/>
          <p:cNvPicPr>
            <a:picLocks noChangeAspect="1" noChangeArrowheads="1"/>
          </p:cNvPicPr>
          <p:nvPr/>
        </p:nvPicPr>
        <p:blipFill>
          <a:blip r:embed="rId14"/>
          <a:srcRect/>
          <a:stretch>
            <a:fillRect/>
          </a:stretch>
        </p:blipFill>
        <p:spPr bwMode="auto">
          <a:xfrm>
            <a:off x="958341" y="30542836"/>
            <a:ext cx="6884294" cy="4611438"/>
          </a:xfrm>
          <a:prstGeom prst="rect">
            <a:avLst/>
          </a:prstGeom>
          <a:noFill/>
          <a:ln w="3175">
            <a:solidFill>
              <a:schemeClr val="bg2"/>
            </a:solidFill>
            <a:miter lim="800000"/>
            <a:headEnd/>
            <a:tailEnd/>
          </a:ln>
          <a:effectLst/>
        </p:spPr>
      </p:pic>
      <p:pic>
        <p:nvPicPr>
          <p:cNvPr id="56" name="Picture 19"/>
          <p:cNvPicPr>
            <a:picLocks noChangeAspect="1" noChangeArrowheads="1"/>
          </p:cNvPicPr>
          <p:nvPr/>
        </p:nvPicPr>
        <p:blipFill>
          <a:blip r:embed="rId15"/>
          <a:srcRect/>
          <a:stretch>
            <a:fillRect/>
          </a:stretch>
        </p:blipFill>
        <p:spPr bwMode="auto">
          <a:xfrm>
            <a:off x="26070001" y="961436"/>
            <a:ext cx="3514724" cy="1173897"/>
          </a:xfrm>
          <a:prstGeom prst="rect">
            <a:avLst/>
          </a:prstGeom>
          <a:noFill/>
        </p:spPr>
      </p:pic>
      <p:pic>
        <p:nvPicPr>
          <p:cNvPr id="1054" name="Picture 30"/>
          <p:cNvPicPr>
            <a:picLocks noChangeAspect="1" noChangeArrowheads="1"/>
          </p:cNvPicPr>
          <p:nvPr/>
        </p:nvPicPr>
        <p:blipFill>
          <a:blip r:embed="rId16"/>
          <a:srcRect/>
          <a:stretch>
            <a:fillRect/>
          </a:stretch>
        </p:blipFill>
        <p:spPr bwMode="auto">
          <a:xfrm>
            <a:off x="26446193" y="41452451"/>
            <a:ext cx="3410022" cy="845389"/>
          </a:xfrm>
          <a:prstGeom prst="rect">
            <a:avLst/>
          </a:prstGeom>
          <a:noFill/>
          <a:ln w="9525">
            <a:noFill/>
            <a:miter lim="800000"/>
            <a:headEnd/>
            <a:tailEnd/>
          </a:ln>
          <a:effectLst/>
        </p:spPr>
      </p:pic>
      <p:pic>
        <p:nvPicPr>
          <p:cNvPr id="1047" name="Picture 23"/>
          <p:cNvPicPr>
            <a:picLocks noChangeAspect="1" noChangeArrowheads="1"/>
          </p:cNvPicPr>
          <p:nvPr/>
        </p:nvPicPr>
        <p:blipFill>
          <a:blip r:embed="rId17"/>
          <a:srcRect/>
          <a:stretch>
            <a:fillRect/>
          </a:stretch>
        </p:blipFill>
        <p:spPr bwMode="auto">
          <a:xfrm>
            <a:off x="709511" y="41425721"/>
            <a:ext cx="2237393" cy="9813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1">
      <a:dk1>
        <a:srgbClr val="3F315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2341</TotalTime>
  <Words>1120</Words>
  <Application>Microsoft Office PowerPoint</Application>
  <PresentationFormat>Custom</PresentationFormat>
  <Paragraphs>63</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Apex</vt:lpstr>
      <vt:lpstr>Equation</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ljh</dc:creator>
  <cp:lastModifiedBy>ljh</cp:lastModifiedBy>
  <cp:revision>184</cp:revision>
  <dcterms:created xsi:type="dcterms:W3CDTF">2008-07-22T21:04:28Z</dcterms:created>
  <dcterms:modified xsi:type="dcterms:W3CDTF">2008-08-29T09:28:24Z</dcterms:modified>
</cp:coreProperties>
</file>