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5" r:id="rId4"/>
    <p:sldId id="262" r:id="rId5"/>
    <p:sldId id="263" r:id="rId6"/>
    <p:sldId id="257" r:id="rId7"/>
    <p:sldId id="259" r:id="rId8"/>
    <p:sldId id="264" r:id="rId9"/>
    <p:sldId id="260" r:id="rId10"/>
    <p:sldId id="261" r:id="rId11"/>
    <p:sldId id="266" r:id="rId12"/>
    <p:sldId id="272" r:id="rId13"/>
    <p:sldId id="267" r:id="rId14"/>
    <p:sldId id="273" r:id="rId15"/>
    <p:sldId id="268" r:id="rId16"/>
    <p:sldId id="269" r:id="rId17"/>
    <p:sldId id="270" r:id="rId1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4738C-FFFC-4C8A-A452-413CF5E15F75}" type="datetimeFigureOut">
              <a:rPr kumimoji="1" lang="ja-JP" altLang="en-US" smtClean="0"/>
              <a:pPr/>
              <a:t>2008/9/1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803B1-8DC6-4A4E-ACF8-DD4FF39163D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B831B-AFEC-4B35-8ACA-089A7C9BF170}" type="datetimeFigureOut">
              <a:rPr kumimoji="1" lang="ja-JP" altLang="en-US" smtClean="0"/>
              <a:pPr/>
              <a:t>2008/9/1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E8A08-D960-457A-A8BA-1AC460D2DF2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E8A08-D960-457A-A8BA-1AC460D2DF2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E8A08-D960-457A-A8BA-1AC460D2DF2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 dirty="0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5597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-32" y="0"/>
            <a:ext cx="9072594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AF84D8-E33C-499C-9359-57D465BD9E1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1" sz="4400" baseline="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u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tint val="75000"/>
          </a:schemeClr>
        </a:buClr>
        <a:buSzPct val="55000"/>
        <a:buFont typeface="Wingdings"/>
        <a:buChar char="u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SzPct val="55000"/>
        <a:buFont typeface="Wingdings"/>
        <a:buChar char="u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50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>
            <a:shade val="75000"/>
          </a:schemeClr>
        </a:buClr>
        <a:buSzPct val="45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______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4314" y="1500174"/>
            <a:ext cx="8572528" cy="19478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 new design of MPGD:</a:t>
            </a:r>
            <a:br>
              <a:rPr kumimoji="1" lang="en-US" altLang="ja-JP" dirty="0" smtClean="0"/>
            </a:br>
            <a:r>
              <a:rPr lang="en-US" altLang="ja-JP" dirty="0" smtClean="0"/>
              <a:t>Micro-Mesh Micro Pixel Chamber</a:t>
            </a:r>
            <a:br>
              <a:rPr lang="en-US" altLang="ja-JP" dirty="0" smtClean="0"/>
            </a:br>
            <a:r>
              <a:rPr lang="en-US" altLang="ja-JP" dirty="0" smtClean="0"/>
              <a:t>(M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-PIC)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28596" y="4314828"/>
            <a:ext cx="8072494" cy="1543064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err="1" smtClean="0"/>
              <a:t>A.Ochi</a:t>
            </a:r>
            <a:r>
              <a:rPr kumimoji="1" lang="en-US" altLang="ja-JP" dirty="0" smtClean="0"/>
              <a:t>*, </a:t>
            </a:r>
            <a:r>
              <a:rPr kumimoji="1" lang="en-US" altLang="ja-JP" dirty="0" err="1" smtClean="0"/>
              <a:t>Y.Homma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T.Dohmae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H.Kanoh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T.Keika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S.Kobayashi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Y.Kojima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S.Matsuda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K.Moriya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A.Tanabe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K.Yoshida</a:t>
            </a:r>
            <a:endParaRPr lang="en-US" altLang="ja-JP" dirty="0" smtClean="0"/>
          </a:p>
          <a:p>
            <a:r>
              <a:rPr kumimoji="1" lang="en-US" altLang="ja-JP" dirty="0" smtClean="0">
                <a:solidFill>
                  <a:schemeClr val="accent4"/>
                </a:solidFill>
              </a:rPr>
              <a:t>Kobe University</a:t>
            </a:r>
          </a:p>
        </p:txBody>
      </p:sp>
      <p:sp>
        <p:nvSpPr>
          <p:cNvPr id="291" name="フッター プレースホルダ 290"/>
          <p:cNvSpPr>
            <a:spLocks noGrp="1"/>
          </p:cNvSpPr>
          <p:nvPr>
            <p:ph type="ftr" sz="quarter" idx="11"/>
          </p:nvPr>
        </p:nvSpPr>
        <p:spPr>
          <a:xfrm>
            <a:off x="3071802" y="5929330"/>
            <a:ext cx="3574261" cy="365125"/>
          </a:xfrm>
        </p:spPr>
        <p:txBody>
          <a:bodyPr/>
          <a:lstStyle/>
          <a:p>
            <a:r>
              <a:rPr kumimoji="1" lang="en-US" altLang="ja-JP" sz="1800" dirty="0" smtClean="0"/>
              <a:t>PSD8 Glasgow</a:t>
            </a:r>
            <a:endParaRPr kumimoji="1" lang="ja-JP" altLang="en-US" sz="1800" dirty="0"/>
          </a:p>
        </p:txBody>
      </p:sp>
      <p:sp>
        <p:nvSpPr>
          <p:cNvPr id="292" name="日付プレースホルダ 291"/>
          <p:cNvSpPr>
            <a:spLocks noGrp="1"/>
          </p:cNvSpPr>
          <p:nvPr>
            <p:ph type="dt" sz="half" idx="10"/>
          </p:nvPr>
        </p:nvSpPr>
        <p:spPr>
          <a:xfrm>
            <a:off x="5715008" y="5929330"/>
            <a:ext cx="2633666" cy="365125"/>
          </a:xfrm>
        </p:spPr>
        <p:txBody>
          <a:bodyPr/>
          <a:lstStyle/>
          <a:p>
            <a:r>
              <a:rPr kumimoji="1" lang="en-US" altLang="ja-JP" sz="1800" dirty="0" smtClean="0"/>
              <a:t>1st September 2008</a:t>
            </a:r>
            <a:endParaRPr kumimoji="1"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4214810" y="1071546"/>
            <a:ext cx="4602480" cy="5615965"/>
            <a:chOff x="3214678" y="-285776"/>
            <a:chExt cx="5753100" cy="7019956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14678" y="-285776"/>
              <a:ext cx="574357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14678" y="1928802"/>
              <a:ext cx="5753100" cy="2600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14678" y="4143380"/>
              <a:ext cx="574357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Gain dependence of drift field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85720" y="1219200"/>
            <a:ext cx="4071966" cy="4937760"/>
          </a:xfrm>
        </p:spPr>
        <p:txBody>
          <a:bodyPr/>
          <a:lstStyle/>
          <a:p>
            <a:r>
              <a:rPr lang="en-US" altLang="ja-JP" dirty="0" smtClean="0"/>
              <a:t>Higher drift field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Lower electron collection efficiency on anode</a:t>
            </a:r>
          </a:p>
          <a:p>
            <a:pPr lvl="1">
              <a:buFont typeface="Wingdings"/>
              <a:buChar char="à"/>
            </a:pPr>
            <a:r>
              <a:rPr kumimoji="1" lang="en-US" altLang="ja-JP" dirty="0" smtClean="0">
                <a:sym typeface="Wingdings" pitchFamily="2" charset="2"/>
              </a:rPr>
              <a:t>Gain decrease</a:t>
            </a:r>
          </a:p>
          <a:p>
            <a:pPr lvl="1">
              <a:buFont typeface="Wingdings"/>
              <a:buChar char="à"/>
            </a:pPr>
            <a:r>
              <a:rPr lang="en-US" altLang="ja-JP" dirty="0" smtClean="0">
                <a:sym typeface="Wingdings" pitchFamily="2" charset="2"/>
              </a:rPr>
              <a:t>Energy resolution worse</a:t>
            </a:r>
          </a:p>
          <a:p>
            <a:pPr lvl="2">
              <a:buFont typeface="Wingdings"/>
              <a:buChar char="à"/>
            </a:pPr>
            <a:r>
              <a:rPr kumimoji="1" lang="en-US" altLang="ja-JP" dirty="0" smtClean="0">
                <a:sym typeface="Wingdings" pitchFamily="2" charset="2"/>
              </a:rPr>
              <a:t>No escape peak found in 2kV/cm</a:t>
            </a:r>
          </a:p>
          <a:p>
            <a:r>
              <a:rPr lang="en-US" altLang="ja-JP" dirty="0" smtClean="0">
                <a:sym typeface="Wingdings" pitchFamily="2" charset="2"/>
              </a:rPr>
              <a:t>Maximum gain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100V/cm &lt; </a:t>
            </a:r>
            <a:r>
              <a:rPr kumimoji="1" lang="en-US" altLang="ja-JP" dirty="0" err="1" smtClean="0">
                <a:sym typeface="Wingdings" pitchFamily="2" charset="2"/>
              </a:rPr>
              <a:t>E_d</a:t>
            </a:r>
            <a:r>
              <a:rPr kumimoji="1" lang="en-US" altLang="ja-JP" dirty="0" smtClean="0">
                <a:sym typeface="Wingdings" pitchFamily="2" charset="2"/>
              </a:rPr>
              <a:t> &lt; 500V/cm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E_d</a:t>
            </a:r>
            <a:r>
              <a:rPr lang="en-US" altLang="ja-JP" dirty="0" smtClean="0">
                <a:sym typeface="Wingdings" pitchFamily="2" charset="2"/>
              </a:rPr>
              <a:t> below 100V/cm</a:t>
            </a:r>
          </a:p>
          <a:p>
            <a:pPr lvl="2">
              <a:buNone/>
            </a:pPr>
            <a:r>
              <a:rPr kumimoji="1" lang="en-US" altLang="ja-JP" dirty="0" smtClean="0">
                <a:sym typeface="Wingdings" pitchFamily="2" charset="2"/>
              </a:rPr>
              <a:t> Ion-electron recombination</a:t>
            </a:r>
          </a:p>
          <a:p>
            <a:pPr lvl="1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29454" y="1263835"/>
            <a:ext cx="152798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E_drift</a:t>
            </a:r>
            <a:r>
              <a:rPr kumimoji="1" lang="en-US" altLang="ja-JP" sz="1400" dirty="0" smtClean="0"/>
              <a:t> = 300V/cm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29454" y="3049785"/>
            <a:ext cx="143500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E_drift</a:t>
            </a:r>
            <a:r>
              <a:rPr kumimoji="1" lang="en-US" altLang="ja-JP" sz="1400" dirty="0" smtClean="0"/>
              <a:t> = 1kV/cm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29454" y="4857760"/>
            <a:ext cx="143500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E_drift</a:t>
            </a:r>
            <a:r>
              <a:rPr kumimoji="1" lang="en-US" altLang="ja-JP" sz="1400" dirty="0" smtClean="0"/>
              <a:t> = 2kV/cm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01080" cy="990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Electron drifts toward </a:t>
            </a:r>
            <a:r>
              <a:rPr kumimoji="1" lang="en-US" altLang="ja-JP" dirty="0" smtClean="0"/>
              <a:t>anode </a:t>
            </a:r>
            <a:r>
              <a:rPr kumimoji="1" lang="en-US" altLang="ja-JP" dirty="0" smtClean="0"/>
              <a:t>(simulation)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2076456"/>
            <a:ext cx="2686040" cy="1566858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000" dirty="0" smtClean="0"/>
              <a:t>Electrons are absorbed in the mesh or cathodes when electric field in drift region is </a:t>
            </a:r>
            <a:r>
              <a:rPr kumimoji="1" lang="en-US" altLang="ja-JP" sz="2000" dirty="0" err="1" smtClean="0"/>
              <a:t>higer</a:t>
            </a:r>
            <a:r>
              <a:rPr kumimoji="1" lang="en-US" altLang="ja-JP" sz="2000" dirty="0" smtClean="0"/>
              <a:t>.</a:t>
            </a:r>
            <a:endParaRPr kumimoji="1" lang="ja-JP" altLang="en-US" sz="2000" dirty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 l="4039" t="12591" r="8134" b="19543"/>
          <a:stretch>
            <a:fillRect/>
          </a:stretch>
        </p:blipFill>
        <p:spPr bwMode="auto">
          <a:xfrm>
            <a:off x="2857488" y="3571876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 descr="C:\Documents and Settings\ochi\My Documents\upic\psd8\presentation\drift_map_d2k.png"/>
          <p:cNvPicPr>
            <a:picLocks noChangeAspect="1" noChangeArrowheads="1"/>
          </p:cNvPicPr>
          <p:nvPr/>
        </p:nvPicPr>
        <p:blipFill>
          <a:blip r:embed="rId3"/>
          <a:srcRect l="4675" t="12416" r="7498" b="19718"/>
          <a:stretch>
            <a:fillRect/>
          </a:stretch>
        </p:blipFill>
        <p:spPr bwMode="auto">
          <a:xfrm>
            <a:off x="6000760" y="3571876"/>
            <a:ext cx="3071834" cy="3071834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 l="9671" t="4496" r="3288" b="12320"/>
          <a:stretch>
            <a:fillRect/>
          </a:stretch>
        </p:blipFill>
        <p:spPr bwMode="auto">
          <a:xfrm>
            <a:off x="3143240" y="1071546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/>
          <a:srcRect l="13538" t="2418" r="7490" b="10541"/>
          <a:stretch>
            <a:fillRect/>
          </a:stretch>
        </p:blipFill>
        <p:spPr bwMode="auto">
          <a:xfrm>
            <a:off x="6286512" y="1142984"/>
            <a:ext cx="25003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3428992" y="1571612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E_drift</a:t>
            </a:r>
            <a:r>
              <a:rPr kumimoji="1" lang="en-US" altLang="ja-JP" dirty="0" smtClean="0"/>
              <a:t>  = 300V/cm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72264" y="1571612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E_drift</a:t>
            </a:r>
            <a:r>
              <a:rPr kumimoji="1" lang="en-US" altLang="ja-JP" dirty="0" smtClean="0"/>
              <a:t>  = 1kV/cm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00496" y="3357562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anode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3768" y="3357562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anode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28992" y="3049785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cathode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20087" y="3071810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cathode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001024" y="2621157"/>
            <a:ext cx="567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mesh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929190" y="2571744"/>
            <a:ext cx="567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mesh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Gain dependence on </a:t>
            </a:r>
            <a:r>
              <a:rPr kumimoji="1" lang="en-US" altLang="ja-JP" dirty="0" err="1" smtClean="0"/>
              <a:t>Vm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Va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29642" cy="85247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err="1" smtClean="0"/>
              <a:t>E_drift</a:t>
            </a:r>
            <a:r>
              <a:rPr kumimoji="1" lang="en-US" altLang="ja-JP" dirty="0" smtClean="0"/>
              <a:t> = 300V/cm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Maximum gain : 5 x 10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4</a:t>
            </a:r>
            <a:endParaRPr kumimoji="1" lang="ja-JP" altLang="en-US" baseline="30000" dirty="0">
              <a:solidFill>
                <a:srgbClr val="FF0000"/>
              </a:solidFill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631568" y="2000240"/>
          <a:ext cx="6226712" cy="4234792"/>
        </p:xfrm>
        <a:graphic>
          <a:graphicData uri="http://schemas.openxmlformats.org/presentationml/2006/ole">
            <p:oleObj spid="_x0000_s18434" name="Worksheet" r:id="rId3" imgW="5724000" imgH="3573000" progId="Excel.Sheet.8">
              <p:embed/>
            </p:oleObj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57158" y="3000372"/>
            <a:ext cx="2255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Gap of mesh: 165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</a:t>
            </a:r>
          </a:p>
          <a:p>
            <a:r>
              <a:rPr kumimoji="1" lang="en-US" altLang="ja-JP" dirty="0" smtClean="0"/>
              <a:t>Mesh thickness: 5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</a:p>
          <a:p>
            <a:r>
              <a:rPr lang="en-US" altLang="ja-JP" dirty="0" smtClean="0"/>
              <a:t>Gas: Ar:C2H6 = 50:50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Ion backflow (IBF)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13823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Ion backflow:  The f</a:t>
            </a:r>
            <a:r>
              <a:rPr lang="en-US" dirty="0" smtClean="0"/>
              <a:t>raction of total avalanche-generated ions reaching to drift region.</a:t>
            </a:r>
          </a:p>
          <a:p>
            <a:r>
              <a:rPr lang="en-US" altLang="ja-JP" dirty="0" smtClean="0"/>
              <a:t>Serious problem for TPC readout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 l="18937" t="10211" r="19518" b="16269"/>
          <a:stretch>
            <a:fillRect/>
          </a:stretch>
        </p:blipFill>
        <p:spPr bwMode="auto">
          <a:xfrm>
            <a:off x="4572000" y="3286124"/>
            <a:ext cx="27860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 l="20515" t="10211" r="19518" b="16269"/>
          <a:stretch>
            <a:fillRect/>
          </a:stretch>
        </p:blipFill>
        <p:spPr bwMode="auto">
          <a:xfrm>
            <a:off x="1500166" y="3286124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2066745" y="2928934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-PIC </a:t>
            </a:r>
            <a:r>
              <a:rPr lang="en-US" altLang="ja-JP" dirty="0" smtClean="0"/>
              <a:t>(</a:t>
            </a:r>
            <a:r>
              <a:rPr kumimoji="1" lang="en-US" altLang="ja-JP" dirty="0" smtClean="0"/>
              <a:t>no mesh)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72132" y="2928934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43702" y="3714752"/>
            <a:ext cx="9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Low IBF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28926" y="5357826"/>
            <a:ext cx="115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Simulation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62967" y="5357826"/>
            <a:ext cx="115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Simulation</a:t>
            </a:r>
            <a:endParaRPr kumimoji="1" lang="ja-JP" altLang="en-US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02349" y="2571744"/>
            <a:ext cx="2655535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Ion drift lines from anodes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 for ion backflow measurements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829048" cy="2281238"/>
          </a:xfrm>
        </p:spPr>
        <p:txBody>
          <a:bodyPr/>
          <a:lstStyle/>
          <a:p>
            <a:r>
              <a:rPr kumimoji="1" lang="en-US" altLang="ja-JP" dirty="0" smtClean="0"/>
              <a:t>Pico-ammeter is inserted in Drift and Anode line</a:t>
            </a:r>
          </a:p>
          <a:p>
            <a:r>
              <a:rPr lang="en-US" altLang="ja-JP" dirty="0" smtClean="0"/>
              <a:t>IBF = ( </a:t>
            </a:r>
            <a:r>
              <a:rPr lang="en-US" altLang="ja-JP" dirty="0" err="1" smtClean="0"/>
              <a:t>I_drift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I_anode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Wireless data taking for keeping insulation</a:t>
            </a:r>
          </a:p>
        </p:txBody>
      </p:sp>
      <p:sp>
        <p:nvSpPr>
          <p:cNvPr id="85" name="Rectangle 5" descr="10%"/>
          <p:cNvSpPr>
            <a:spLocks noChangeAspect="1" noChangeArrowheads="1"/>
          </p:cNvSpPr>
          <p:nvPr/>
        </p:nvSpPr>
        <p:spPr bwMode="auto">
          <a:xfrm>
            <a:off x="4441849" y="3463914"/>
            <a:ext cx="1922463" cy="411163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6" name="Rectangle 6"/>
          <p:cNvSpPr>
            <a:spLocks noChangeAspect="1" noChangeArrowheads="1"/>
          </p:cNvSpPr>
          <p:nvPr/>
        </p:nvSpPr>
        <p:spPr bwMode="auto">
          <a:xfrm>
            <a:off x="4441849" y="3875076"/>
            <a:ext cx="1922463" cy="138113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7" name="Rectangle 7" descr="右下がり対角線 (太)"/>
          <p:cNvSpPr>
            <a:spLocks noChangeAspect="1" noChangeArrowheads="1"/>
          </p:cNvSpPr>
          <p:nvPr/>
        </p:nvSpPr>
        <p:spPr bwMode="auto">
          <a:xfrm>
            <a:off x="4441849" y="3325801"/>
            <a:ext cx="641350" cy="138113"/>
          </a:xfrm>
          <a:prstGeom prst="rect">
            <a:avLst/>
          </a:prstGeom>
          <a:pattFill prst="wd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8" name="Rectangle 8"/>
          <p:cNvSpPr>
            <a:spLocks noChangeAspect="1" noChangeArrowheads="1"/>
          </p:cNvSpPr>
          <p:nvPr/>
        </p:nvSpPr>
        <p:spPr bwMode="auto">
          <a:xfrm>
            <a:off x="5322911" y="3325801"/>
            <a:ext cx="160338" cy="54927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9" name="Rectangle 9" descr="右下がり対角線 (太)"/>
          <p:cNvSpPr>
            <a:spLocks noChangeAspect="1" noChangeArrowheads="1"/>
          </p:cNvSpPr>
          <p:nvPr/>
        </p:nvSpPr>
        <p:spPr bwMode="auto">
          <a:xfrm>
            <a:off x="5722962" y="3325801"/>
            <a:ext cx="641350" cy="138113"/>
          </a:xfrm>
          <a:prstGeom prst="rect">
            <a:avLst/>
          </a:prstGeom>
          <a:pattFill prst="wd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0" name="Line 20"/>
          <p:cNvSpPr>
            <a:spLocks noChangeAspect="1" noChangeShapeType="1"/>
          </p:cNvSpPr>
          <p:nvPr/>
        </p:nvSpPr>
        <p:spPr bwMode="auto">
          <a:xfrm flipV="1">
            <a:off x="5603899" y="3463914"/>
            <a:ext cx="0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1" name="Text Box 21"/>
          <p:cNvSpPr txBox="1">
            <a:spLocks noChangeAspect="1" noChangeArrowheads="1"/>
          </p:cNvSpPr>
          <p:nvPr/>
        </p:nvSpPr>
        <p:spPr bwMode="auto">
          <a:xfrm>
            <a:off x="5643587" y="3600439"/>
            <a:ext cx="639763" cy="206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0" hangingPunct="0"/>
            <a:r>
              <a:rPr kumimoji="0" lang="en-US" altLang="ja-JP" sz="1600" b="1">
                <a:latin typeface="Times New Roman" pitchFamily="18" charset="0"/>
                <a:ea typeface="ＭＳ 明朝" pitchFamily="17" charset="-128"/>
              </a:rPr>
              <a:t>100</a:t>
            </a:r>
            <a:r>
              <a:rPr kumimoji="0" lang="en-US" altLang="ja-JP" sz="1600" b="1">
                <a:latin typeface="Symbol" pitchFamily="18" charset="2"/>
                <a:ea typeface="ＭＳ 明朝" pitchFamily="17" charset="-128"/>
              </a:rPr>
              <a:t>m</a:t>
            </a:r>
            <a:r>
              <a:rPr kumimoji="0" lang="en-US" altLang="ja-JP" sz="1600" b="1">
                <a:latin typeface="Times New Roman" pitchFamily="18" charset="0"/>
                <a:ea typeface="ＭＳ 明朝" pitchFamily="17" charset="-128"/>
              </a:rPr>
              <a:t>m</a:t>
            </a:r>
          </a:p>
        </p:txBody>
      </p:sp>
      <p:sp>
        <p:nvSpPr>
          <p:cNvPr id="102" name="Rectangle 22" descr="右下がり対角線 (反転)"/>
          <p:cNvSpPr>
            <a:spLocks noChangeAspect="1" noChangeArrowheads="1"/>
          </p:cNvSpPr>
          <p:nvPr/>
        </p:nvSpPr>
        <p:spPr bwMode="auto">
          <a:xfrm>
            <a:off x="4362474" y="2158989"/>
            <a:ext cx="2058988" cy="138113"/>
          </a:xfrm>
          <a:prstGeom prst="rect">
            <a:avLst/>
          </a:prstGeom>
          <a:pattFill prst="dk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3" name="Text Box 23"/>
          <p:cNvSpPr txBox="1">
            <a:spLocks noChangeAspect="1" noChangeArrowheads="1"/>
          </p:cNvSpPr>
          <p:nvPr/>
        </p:nvSpPr>
        <p:spPr bwMode="auto">
          <a:xfrm>
            <a:off x="4429124" y="2076442"/>
            <a:ext cx="183515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 dirty="0">
                <a:latin typeface="Century" pitchFamily="18" charset="0"/>
                <a:ea typeface="ＭＳ 明朝" pitchFamily="17" charset="-128"/>
              </a:rPr>
              <a:t>Drift Plane</a:t>
            </a:r>
          </a:p>
        </p:txBody>
      </p:sp>
      <p:sp>
        <p:nvSpPr>
          <p:cNvPr id="104" name="Text Box 24"/>
          <p:cNvSpPr txBox="1">
            <a:spLocks noChangeAspect="1" noChangeArrowheads="1"/>
          </p:cNvSpPr>
          <p:nvPr/>
        </p:nvSpPr>
        <p:spPr bwMode="auto">
          <a:xfrm>
            <a:off x="5572132" y="2571744"/>
            <a:ext cx="1125538" cy="280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 dirty="0">
                <a:latin typeface="Century" pitchFamily="18" charset="0"/>
                <a:ea typeface="ＭＳ 明朝" pitchFamily="17" charset="-128"/>
              </a:rPr>
              <a:t>Cathode</a:t>
            </a:r>
          </a:p>
        </p:txBody>
      </p:sp>
      <p:sp>
        <p:nvSpPr>
          <p:cNvPr id="105" name="Text Box 26"/>
          <p:cNvSpPr txBox="1">
            <a:spLocks noChangeAspect="1" noChangeArrowheads="1"/>
          </p:cNvSpPr>
          <p:nvPr/>
        </p:nvSpPr>
        <p:spPr bwMode="auto">
          <a:xfrm>
            <a:off x="4297386" y="4040176"/>
            <a:ext cx="903288" cy="246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>
                <a:latin typeface="Century" pitchFamily="18" charset="0"/>
                <a:ea typeface="ＭＳ 明朝" pitchFamily="17" charset="-128"/>
              </a:rPr>
              <a:t>Anode</a:t>
            </a:r>
          </a:p>
        </p:txBody>
      </p:sp>
      <p:grpSp>
        <p:nvGrpSpPr>
          <p:cNvPr id="108" name="Group 48"/>
          <p:cNvGrpSpPr>
            <a:grpSpLocks noChangeAspect="1"/>
          </p:cNvGrpSpPr>
          <p:nvPr/>
        </p:nvGrpSpPr>
        <p:grpSpPr bwMode="auto">
          <a:xfrm rot="16200000">
            <a:off x="6569099" y="4060814"/>
            <a:ext cx="373063" cy="142875"/>
            <a:chOff x="4281" y="11945"/>
            <a:chExt cx="3120" cy="960"/>
          </a:xfrm>
        </p:grpSpPr>
        <p:grpSp>
          <p:nvGrpSpPr>
            <p:cNvPr id="135" name="Group 49"/>
            <p:cNvGrpSpPr>
              <a:grpSpLocks noChangeAspect="1"/>
            </p:cNvGrpSpPr>
            <p:nvPr/>
          </p:nvGrpSpPr>
          <p:grpSpPr bwMode="auto">
            <a:xfrm>
              <a:off x="5061" y="11945"/>
              <a:ext cx="480" cy="960"/>
              <a:chOff x="5061" y="11945"/>
              <a:chExt cx="480" cy="960"/>
            </a:xfrm>
          </p:grpSpPr>
          <p:sp>
            <p:nvSpPr>
              <p:cNvPr id="144" name="Freeform 50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Freeform 51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6" name="Group 52"/>
            <p:cNvGrpSpPr>
              <a:grpSpLocks noChangeAspect="1"/>
            </p:cNvGrpSpPr>
            <p:nvPr/>
          </p:nvGrpSpPr>
          <p:grpSpPr bwMode="auto">
            <a:xfrm>
              <a:off x="5541" y="11945"/>
              <a:ext cx="480" cy="960"/>
              <a:chOff x="5061" y="11945"/>
              <a:chExt cx="480" cy="960"/>
            </a:xfrm>
          </p:grpSpPr>
          <p:sp>
            <p:nvSpPr>
              <p:cNvPr id="142" name="Freeform 53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Freeform 54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7" name="Group 55"/>
            <p:cNvGrpSpPr>
              <a:grpSpLocks noChangeAspect="1"/>
            </p:cNvGrpSpPr>
            <p:nvPr/>
          </p:nvGrpSpPr>
          <p:grpSpPr bwMode="auto">
            <a:xfrm>
              <a:off x="6021" y="11945"/>
              <a:ext cx="480" cy="960"/>
              <a:chOff x="5061" y="11945"/>
              <a:chExt cx="480" cy="960"/>
            </a:xfrm>
          </p:grpSpPr>
          <p:sp>
            <p:nvSpPr>
              <p:cNvPr id="140" name="Freeform 56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Freeform 57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8" name="Line 58"/>
            <p:cNvSpPr>
              <a:spLocks noChangeAspect="1" noChangeShapeType="1"/>
            </p:cNvSpPr>
            <p:nvPr/>
          </p:nvSpPr>
          <p:spPr bwMode="auto">
            <a:xfrm>
              <a:off x="6501" y="12425"/>
              <a:ext cx="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9" name="Line 59"/>
            <p:cNvSpPr>
              <a:spLocks noChangeAspect="1" noChangeShapeType="1"/>
            </p:cNvSpPr>
            <p:nvPr/>
          </p:nvSpPr>
          <p:spPr bwMode="auto">
            <a:xfrm flipH="1">
              <a:off x="4281" y="12425"/>
              <a:ext cx="7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09" name="Line 76"/>
          <p:cNvSpPr>
            <a:spLocks noChangeAspect="1" noChangeShapeType="1"/>
          </p:cNvSpPr>
          <p:nvPr/>
        </p:nvSpPr>
        <p:spPr bwMode="auto">
          <a:xfrm rot="19431240">
            <a:off x="5081611" y="4057639"/>
            <a:ext cx="366713" cy="103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0" name="Line 102"/>
          <p:cNvSpPr>
            <a:spLocks noChangeAspect="1" noChangeShapeType="1"/>
          </p:cNvSpPr>
          <p:nvPr/>
        </p:nvSpPr>
        <p:spPr bwMode="auto">
          <a:xfrm flipH="1">
            <a:off x="6424637" y="2224076"/>
            <a:ext cx="10874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1" name="Line 103"/>
          <p:cNvSpPr>
            <a:spLocks noChangeAspect="1" noChangeShapeType="1"/>
          </p:cNvSpPr>
          <p:nvPr/>
        </p:nvSpPr>
        <p:spPr bwMode="auto">
          <a:xfrm flipH="1" flipV="1">
            <a:off x="7558112" y="3390889"/>
            <a:ext cx="0" cy="114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2" name="Group 104"/>
          <p:cNvGrpSpPr>
            <a:grpSpLocks noChangeAspect="1"/>
          </p:cNvGrpSpPr>
          <p:nvPr/>
        </p:nvGrpSpPr>
        <p:grpSpPr bwMode="auto">
          <a:xfrm>
            <a:off x="7408912" y="3438516"/>
            <a:ext cx="296863" cy="214314"/>
            <a:chOff x="4341" y="12426"/>
            <a:chExt cx="780" cy="719"/>
          </a:xfrm>
        </p:grpSpPr>
        <p:sp>
          <p:nvSpPr>
            <p:cNvPr id="127" name="Line 105"/>
            <p:cNvSpPr>
              <a:spLocks noChangeAspect="1" noChangeShapeType="1"/>
            </p:cNvSpPr>
            <p:nvPr/>
          </p:nvSpPr>
          <p:spPr bwMode="auto">
            <a:xfrm>
              <a:off x="4341" y="12785"/>
              <a:ext cx="7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" name="Line 106"/>
            <p:cNvSpPr>
              <a:spLocks noChangeAspect="1" noChangeShapeType="1"/>
            </p:cNvSpPr>
            <p:nvPr/>
          </p:nvSpPr>
          <p:spPr bwMode="auto">
            <a:xfrm flipV="1">
              <a:off x="4701" y="12426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" name="Line 107"/>
            <p:cNvSpPr>
              <a:spLocks noChangeAspect="1" noChangeShapeType="1"/>
            </p:cNvSpPr>
            <p:nvPr/>
          </p:nvSpPr>
          <p:spPr bwMode="auto">
            <a:xfrm flipH="1">
              <a:off x="446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" name="Line 108"/>
            <p:cNvSpPr>
              <a:spLocks noChangeAspect="1" noChangeShapeType="1"/>
            </p:cNvSpPr>
            <p:nvPr/>
          </p:nvSpPr>
          <p:spPr bwMode="auto">
            <a:xfrm flipH="1">
              <a:off x="458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Line 109"/>
            <p:cNvSpPr>
              <a:spLocks noChangeAspect="1" noChangeShapeType="1"/>
            </p:cNvSpPr>
            <p:nvPr/>
          </p:nvSpPr>
          <p:spPr bwMode="auto">
            <a:xfrm flipH="1">
              <a:off x="470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Line 110"/>
            <p:cNvSpPr>
              <a:spLocks noChangeAspect="1" noChangeShapeType="1"/>
            </p:cNvSpPr>
            <p:nvPr/>
          </p:nvSpPr>
          <p:spPr bwMode="auto">
            <a:xfrm flipH="1">
              <a:off x="482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" name="Line 111"/>
            <p:cNvSpPr>
              <a:spLocks noChangeAspect="1" noChangeShapeType="1"/>
            </p:cNvSpPr>
            <p:nvPr/>
          </p:nvSpPr>
          <p:spPr bwMode="auto">
            <a:xfrm flipH="1">
              <a:off x="434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" name="Line 112"/>
            <p:cNvSpPr>
              <a:spLocks noChangeAspect="1" noChangeShapeType="1"/>
            </p:cNvSpPr>
            <p:nvPr/>
          </p:nvSpPr>
          <p:spPr bwMode="auto">
            <a:xfrm flipH="1">
              <a:off x="494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13" name="Line 113"/>
          <p:cNvSpPr>
            <a:spLocks noChangeAspect="1" noChangeShapeType="1"/>
          </p:cNvSpPr>
          <p:nvPr/>
        </p:nvSpPr>
        <p:spPr bwMode="auto">
          <a:xfrm>
            <a:off x="7237437" y="3390889"/>
            <a:ext cx="3190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4" name="Line 114"/>
          <p:cNvSpPr>
            <a:spLocks noChangeAspect="1" noChangeShapeType="1"/>
          </p:cNvSpPr>
          <p:nvPr/>
        </p:nvSpPr>
        <p:spPr bwMode="auto">
          <a:xfrm>
            <a:off x="6365899" y="3390889"/>
            <a:ext cx="8699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5" name="Line 115"/>
          <p:cNvSpPr>
            <a:spLocks noChangeAspect="1" noChangeShapeType="1"/>
          </p:cNvSpPr>
          <p:nvPr/>
        </p:nvSpPr>
        <p:spPr bwMode="auto">
          <a:xfrm>
            <a:off x="6365899" y="3944926"/>
            <a:ext cx="6619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6" name="Oval 116"/>
          <p:cNvSpPr>
            <a:spLocks noChangeAspect="1" noChangeArrowheads="1"/>
          </p:cNvSpPr>
          <p:nvPr/>
        </p:nvSpPr>
        <p:spPr bwMode="auto">
          <a:xfrm>
            <a:off x="6724674" y="3916351"/>
            <a:ext cx="50800" cy="508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17" name="Text Box 117"/>
          <p:cNvSpPr txBox="1">
            <a:spLocks noChangeArrowheads="1"/>
          </p:cNvSpPr>
          <p:nvPr/>
        </p:nvSpPr>
        <p:spPr bwMode="auto">
          <a:xfrm>
            <a:off x="7104554" y="2020876"/>
            <a:ext cx="14718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Vd</a:t>
            </a:r>
            <a:r>
              <a:rPr lang="en-US" altLang="ja-JP" dirty="0" smtClean="0"/>
              <a:t> </a:t>
            </a:r>
          </a:p>
          <a:p>
            <a:pPr algn="ctr"/>
            <a:r>
              <a:rPr lang="en-US" altLang="ja-JP" dirty="0" smtClean="0"/>
              <a:t>(-100V~-1kV)</a:t>
            </a:r>
            <a:endParaRPr lang="en-US" altLang="ja-JP" dirty="0"/>
          </a:p>
        </p:txBody>
      </p:sp>
      <p:sp>
        <p:nvSpPr>
          <p:cNvPr id="118" name="Line 118"/>
          <p:cNvSpPr>
            <a:spLocks noChangeShapeType="1"/>
          </p:cNvSpPr>
          <p:nvPr/>
        </p:nvSpPr>
        <p:spPr bwMode="auto">
          <a:xfrm>
            <a:off x="6072198" y="2857496"/>
            <a:ext cx="71438" cy="5000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19" name="Line 119"/>
          <p:cNvSpPr>
            <a:spLocks noChangeShapeType="1"/>
          </p:cNvSpPr>
          <p:nvPr/>
        </p:nvSpPr>
        <p:spPr bwMode="auto">
          <a:xfrm>
            <a:off x="6745312" y="4305289"/>
            <a:ext cx="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0" name="Line 120"/>
          <p:cNvSpPr>
            <a:spLocks noChangeShapeType="1"/>
          </p:cNvSpPr>
          <p:nvPr/>
        </p:nvSpPr>
        <p:spPr bwMode="auto">
          <a:xfrm>
            <a:off x="6745312" y="4594214"/>
            <a:ext cx="863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1" name="Text Box 121"/>
          <p:cNvSpPr txBox="1">
            <a:spLocks noChangeArrowheads="1"/>
          </p:cNvSpPr>
          <p:nvPr/>
        </p:nvSpPr>
        <p:spPr bwMode="auto">
          <a:xfrm>
            <a:off x="7537474" y="4443401"/>
            <a:ext cx="9557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Va</a:t>
            </a:r>
            <a:endParaRPr lang="en-US" altLang="ja-JP" dirty="0" smtClean="0"/>
          </a:p>
          <a:p>
            <a:r>
              <a:rPr lang="en-US" altLang="ja-JP" dirty="0" smtClean="0"/>
              <a:t>(~500V)</a:t>
            </a:r>
            <a:endParaRPr lang="en-US" altLang="ja-JP" dirty="0"/>
          </a:p>
        </p:txBody>
      </p:sp>
      <p:sp>
        <p:nvSpPr>
          <p:cNvPr id="122" name="Line 122"/>
          <p:cNvSpPr>
            <a:spLocks noChangeShapeType="1"/>
          </p:cNvSpPr>
          <p:nvPr/>
        </p:nvSpPr>
        <p:spPr bwMode="auto">
          <a:xfrm>
            <a:off x="4440261" y="3081326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3" name="Text Box 123"/>
          <p:cNvSpPr txBox="1">
            <a:spLocks noChangeAspect="1" noChangeArrowheads="1"/>
          </p:cNvSpPr>
          <p:nvPr/>
        </p:nvSpPr>
        <p:spPr bwMode="auto">
          <a:xfrm>
            <a:off x="4000496" y="2357430"/>
            <a:ext cx="1643074" cy="5715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 dirty="0" smtClean="0">
                <a:latin typeface="Century" pitchFamily="18" charset="0"/>
                <a:ea typeface="ＭＳ 明朝" pitchFamily="17" charset="-128"/>
              </a:rPr>
              <a:t>Mesh </a:t>
            </a:r>
          </a:p>
          <a:p>
            <a:pPr algn="ctr" eaLnBrk="0" hangingPunct="0"/>
            <a:r>
              <a:rPr kumimoji="0" lang="en-US" altLang="ja-JP" sz="1600" b="1" dirty="0" smtClean="0">
                <a:latin typeface="Century" pitchFamily="18" charset="0"/>
                <a:ea typeface="ＭＳ 明朝" pitchFamily="17" charset="-128"/>
              </a:rPr>
              <a:t>(5</a:t>
            </a:r>
            <a:r>
              <a:rPr kumimoji="0" lang="en-US" altLang="ja-JP" sz="1600" b="1" dirty="0" smtClean="0">
                <a:latin typeface="Symbol" pitchFamily="18" charset="2"/>
                <a:ea typeface="ＭＳ 明朝" pitchFamily="17" charset="-128"/>
              </a:rPr>
              <a:t>m</a:t>
            </a:r>
            <a:r>
              <a:rPr kumimoji="0" lang="en-US" altLang="ja-JP" sz="1600" b="1" dirty="0" smtClean="0">
                <a:latin typeface="Century" pitchFamily="18" charset="0"/>
                <a:ea typeface="ＭＳ 明朝" pitchFamily="17" charset="-128"/>
              </a:rPr>
              <a:t>m or 20</a:t>
            </a:r>
            <a:r>
              <a:rPr kumimoji="0" lang="en-US" altLang="ja-JP" sz="1600" b="1" dirty="0" smtClean="0">
                <a:latin typeface="Symbol" pitchFamily="18" charset="2"/>
                <a:ea typeface="ＭＳ 明朝" pitchFamily="17" charset="-128"/>
              </a:rPr>
              <a:t>m</a:t>
            </a:r>
            <a:r>
              <a:rPr kumimoji="0" lang="en-US" altLang="ja-JP" sz="1600" b="1" dirty="0" smtClean="0">
                <a:latin typeface="Century" pitchFamily="18" charset="0"/>
                <a:ea typeface="ＭＳ 明朝" pitchFamily="17" charset="-128"/>
              </a:rPr>
              <a:t>m)</a:t>
            </a:r>
            <a:endParaRPr kumimoji="0" lang="en-US" altLang="ja-JP" sz="1600" b="1" dirty="0">
              <a:latin typeface="Century" pitchFamily="18" charset="0"/>
              <a:ea typeface="ＭＳ 明朝" pitchFamily="17" charset="-128"/>
            </a:endParaRPr>
          </a:p>
        </p:txBody>
      </p:sp>
      <p:sp>
        <p:nvSpPr>
          <p:cNvPr id="124" name="Line 124"/>
          <p:cNvSpPr>
            <a:spLocks noChangeShapeType="1"/>
          </p:cNvSpPr>
          <p:nvPr/>
        </p:nvSpPr>
        <p:spPr bwMode="auto">
          <a:xfrm>
            <a:off x="4873649" y="2865426"/>
            <a:ext cx="14287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5" name="Line 125"/>
          <p:cNvSpPr>
            <a:spLocks noChangeShapeType="1"/>
          </p:cNvSpPr>
          <p:nvPr/>
        </p:nvSpPr>
        <p:spPr bwMode="auto">
          <a:xfrm>
            <a:off x="6384949" y="3081326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6" name="Text Box 126"/>
          <p:cNvSpPr txBox="1">
            <a:spLocks noChangeArrowheads="1"/>
          </p:cNvSpPr>
          <p:nvPr/>
        </p:nvSpPr>
        <p:spPr bwMode="auto">
          <a:xfrm>
            <a:off x="7466037" y="2865426"/>
            <a:ext cx="15167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Vm</a:t>
            </a:r>
            <a:endParaRPr lang="en-US" altLang="ja-JP" dirty="0" smtClean="0"/>
          </a:p>
          <a:p>
            <a:r>
              <a:rPr lang="en-US" altLang="ja-JP" dirty="0" smtClean="0"/>
              <a:t>(-150V~350V)</a:t>
            </a:r>
            <a:endParaRPr lang="en-US" altLang="ja-JP" dirty="0"/>
          </a:p>
        </p:txBody>
      </p:sp>
      <p:sp>
        <p:nvSpPr>
          <p:cNvPr id="164" name="円/楕円 163"/>
          <p:cNvSpPr/>
          <p:nvPr/>
        </p:nvSpPr>
        <p:spPr>
          <a:xfrm>
            <a:off x="6715140" y="2000240"/>
            <a:ext cx="428628" cy="428628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166" name="直線矢印コネクタ 165"/>
          <p:cNvCxnSpPr>
            <a:stCxn id="164" idx="3"/>
            <a:endCxn id="164" idx="7"/>
          </p:cNvCxnSpPr>
          <p:nvPr/>
        </p:nvCxnSpPr>
        <p:spPr>
          <a:xfrm rot="5400000" flipH="1" flipV="1">
            <a:off x="6777911" y="2063011"/>
            <a:ext cx="303086" cy="30308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テキスト ボックス 166"/>
          <p:cNvSpPr txBox="1"/>
          <p:nvPr/>
        </p:nvSpPr>
        <p:spPr>
          <a:xfrm>
            <a:off x="6715140" y="196720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</a:t>
            </a:r>
            <a:endParaRPr kumimoji="1" lang="ja-JP" altLang="en-US" sz="2400" dirty="0"/>
          </a:p>
        </p:txBody>
      </p:sp>
      <p:sp>
        <p:nvSpPr>
          <p:cNvPr id="168" name="円/楕円 167"/>
          <p:cNvSpPr/>
          <p:nvPr/>
        </p:nvSpPr>
        <p:spPr>
          <a:xfrm>
            <a:off x="6929454" y="4390731"/>
            <a:ext cx="428628" cy="428628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solidFill>
                <a:schemeClr val="tx1"/>
              </a:solidFill>
            </a:endParaRPr>
          </a:p>
        </p:txBody>
      </p:sp>
      <p:cxnSp>
        <p:nvCxnSpPr>
          <p:cNvPr id="169" name="直線矢印コネクタ 168"/>
          <p:cNvCxnSpPr>
            <a:stCxn id="168" idx="3"/>
            <a:endCxn id="168" idx="7"/>
          </p:cNvCxnSpPr>
          <p:nvPr/>
        </p:nvCxnSpPr>
        <p:spPr>
          <a:xfrm rot="5400000" flipH="1" flipV="1">
            <a:off x="6992225" y="4453502"/>
            <a:ext cx="303086" cy="303086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テキスト ボックス 169"/>
          <p:cNvSpPr txBox="1"/>
          <p:nvPr/>
        </p:nvSpPr>
        <p:spPr>
          <a:xfrm>
            <a:off x="6929454" y="43576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</a:t>
            </a:r>
            <a:endParaRPr kumimoji="1" lang="ja-JP" altLang="en-US" sz="2400" dirty="0"/>
          </a:p>
        </p:txBody>
      </p:sp>
      <p:sp>
        <p:nvSpPr>
          <p:cNvPr id="171" name="テキスト ボックス 170"/>
          <p:cNvSpPr txBox="1"/>
          <p:nvPr/>
        </p:nvSpPr>
        <p:spPr>
          <a:xfrm>
            <a:off x="6087277" y="2335405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Pico ammeter</a:t>
            </a:r>
            <a:endParaRPr kumimoji="1" lang="ja-JP" altLang="en-US" sz="1400" dirty="0"/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6215074" y="4786322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Pico ammeter</a:t>
            </a:r>
            <a:endParaRPr kumimoji="1" lang="ja-JP" altLang="en-US" sz="1400" dirty="0"/>
          </a:p>
        </p:txBody>
      </p:sp>
      <p:pic>
        <p:nvPicPr>
          <p:cNvPr id="20482" name="Picture 2" descr="C:\Documents and Settings\ochi\My Documents\upic\pictures\P1010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4064000" cy="3048000"/>
          </a:xfrm>
          <a:prstGeom prst="rect">
            <a:avLst/>
          </a:prstGeom>
          <a:noFill/>
        </p:spPr>
      </p:pic>
      <p:grpSp>
        <p:nvGrpSpPr>
          <p:cNvPr id="187" name="グループ化 186"/>
          <p:cNvGrpSpPr/>
          <p:nvPr/>
        </p:nvGrpSpPr>
        <p:grpSpPr>
          <a:xfrm>
            <a:off x="6715140" y="1642256"/>
            <a:ext cx="428628" cy="357984"/>
            <a:chOff x="7429520" y="1428736"/>
            <a:chExt cx="428628" cy="357984"/>
          </a:xfrm>
        </p:grpSpPr>
        <p:sp>
          <p:nvSpPr>
            <p:cNvPr id="182" name="二等辺三角形 181"/>
            <p:cNvSpPr/>
            <p:nvPr/>
          </p:nvSpPr>
          <p:spPr>
            <a:xfrm flipV="1">
              <a:off x="7429520" y="1428736"/>
              <a:ext cx="428628" cy="14287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6" name="直線コネクタ 185"/>
            <p:cNvCxnSpPr>
              <a:stCxn id="182" idx="3"/>
            </p:cNvCxnSpPr>
            <p:nvPr/>
          </p:nvCxnSpPr>
          <p:spPr>
            <a:xfrm rot="16200000" flipH="1">
              <a:off x="7465239" y="1607331"/>
              <a:ext cx="35719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グループ化 187"/>
          <p:cNvGrpSpPr/>
          <p:nvPr/>
        </p:nvGrpSpPr>
        <p:grpSpPr>
          <a:xfrm>
            <a:off x="6929454" y="4071942"/>
            <a:ext cx="428628" cy="357984"/>
            <a:chOff x="7429520" y="1428736"/>
            <a:chExt cx="428628" cy="357984"/>
          </a:xfrm>
        </p:grpSpPr>
        <p:sp>
          <p:nvSpPr>
            <p:cNvPr id="189" name="二等辺三角形 188"/>
            <p:cNvSpPr/>
            <p:nvPr/>
          </p:nvSpPr>
          <p:spPr>
            <a:xfrm flipV="1">
              <a:off x="7429520" y="1428736"/>
              <a:ext cx="428628" cy="142876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/>
            <p:cNvCxnSpPr>
              <a:stCxn id="189" idx="3"/>
            </p:cNvCxnSpPr>
            <p:nvPr/>
          </p:nvCxnSpPr>
          <p:spPr>
            <a:xfrm rot="16200000" flipH="1">
              <a:off x="7465239" y="1607331"/>
              <a:ext cx="35719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テキスト ボックス 75"/>
          <p:cNvSpPr txBox="1"/>
          <p:nvPr/>
        </p:nvSpPr>
        <p:spPr>
          <a:xfrm>
            <a:off x="7215206" y="383447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Data collection</a:t>
            </a:r>
            <a:r>
              <a:rPr lang="en-US" altLang="ja-JP" sz="1400" dirty="0" smtClean="0"/>
              <a:t/>
            </a:r>
            <a:br>
              <a:rPr lang="en-US" altLang="ja-JP" sz="1400" dirty="0" smtClean="0"/>
            </a:br>
            <a:r>
              <a:rPr lang="en-US" altLang="ja-JP" sz="1400" dirty="0" smtClean="0"/>
              <a:t>by wireless</a:t>
            </a:r>
            <a:endParaRPr kumimoji="1" lang="en-US" altLang="ja-JP" sz="1400" dirty="0" smtClean="0"/>
          </a:p>
        </p:txBody>
      </p:sp>
      <p:sp>
        <p:nvSpPr>
          <p:cNvPr id="77" name="正方形/長方形 76"/>
          <p:cNvSpPr/>
          <p:nvPr/>
        </p:nvSpPr>
        <p:spPr>
          <a:xfrm>
            <a:off x="4929190" y="1285860"/>
            <a:ext cx="100013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Symbol" pitchFamily="18" charset="2"/>
              </a:rPr>
              <a:t>b </a:t>
            </a:r>
            <a:r>
              <a:rPr kumimoji="1" lang="en-US" altLang="ja-JP" dirty="0" smtClean="0"/>
              <a:t>(Sr</a:t>
            </a:r>
            <a:r>
              <a:rPr kumimoji="1" lang="en-US" altLang="ja-JP" baseline="30000" dirty="0" smtClean="0"/>
              <a:t>90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79" name="直線矢印コネクタ 78"/>
          <p:cNvCxnSpPr/>
          <p:nvPr/>
        </p:nvCxnSpPr>
        <p:spPr>
          <a:xfrm rot="5400000">
            <a:off x="4964909" y="1750207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 rot="5400000">
            <a:off x="5250661" y="182164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/>
          <p:cNvCxnSpPr/>
          <p:nvPr/>
        </p:nvCxnSpPr>
        <p:spPr>
          <a:xfrm rot="16200000" flipH="1">
            <a:off x="5536413" y="1750207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フッター プレースホルダ 8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91" name="日付プレースホルダ 9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IBF of 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995354"/>
          </a:xfrm>
        </p:spPr>
        <p:txBody>
          <a:bodyPr/>
          <a:lstStyle/>
          <a:p>
            <a:r>
              <a:rPr kumimoji="1" lang="en-US" altLang="ja-JP" dirty="0" smtClean="0"/>
              <a:t>IBF dependence on drift field and mesh thickness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926964"/>
          </a:xfrm>
        </p:spPr>
        <p:txBody>
          <a:bodyPr/>
          <a:lstStyle/>
          <a:p>
            <a:r>
              <a:rPr kumimoji="1" lang="en-US" altLang="ja-JP" dirty="0" smtClean="0"/>
              <a:t>IBF dependence on mesh voltage</a:t>
            </a:r>
            <a:endParaRPr kumimoji="1" lang="ja-JP" alt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34950"/>
            <a:ext cx="3885715" cy="294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16"/>
            <a:ext cx="4154286" cy="3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642910" y="5143512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</a:t>
            </a:r>
            <a:r>
              <a:rPr lang="en-US" altLang="ja-JP" dirty="0" smtClean="0"/>
              <a:t>Gas:  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 90% + C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6</a:t>
            </a:r>
            <a:r>
              <a:rPr lang="en-US" altLang="ja-JP" dirty="0" smtClean="0"/>
              <a:t> 10%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Gain </a:t>
            </a:r>
            <a:r>
              <a:rPr lang="en-US" altLang="ja-JP" dirty="0" smtClean="0"/>
              <a:t>= 10</a:t>
            </a:r>
            <a:r>
              <a:rPr lang="en-US" altLang="ja-JP" baseline="30000" dirty="0" smtClean="0"/>
              <a:t>4</a:t>
            </a:r>
            <a:r>
              <a:rPr lang="en-US" altLang="ja-JP" dirty="0" smtClean="0"/>
              <a:t> for these tests 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L</a:t>
            </a:r>
            <a:r>
              <a:rPr kumimoji="1" lang="en-US" altLang="ja-JP" dirty="0" smtClean="0"/>
              <a:t>iner </a:t>
            </a:r>
            <a:r>
              <a:rPr kumimoji="1" lang="en-US" altLang="ja-JP" dirty="0" smtClean="0"/>
              <a:t>dependence of IBF on drift field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Small IBF for thicker mesh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O</a:t>
            </a:r>
            <a:r>
              <a:rPr kumimoji="1" lang="en-US" altLang="ja-JP" dirty="0" smtClean="0"/>
              <a:t>ptimum point of mesh voltage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72066" y="5786454"/>
            <a:ext cx="3607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Minimum IBF = 0.5%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43174" y="385762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Vm</a:t>
            </a:r>
            <a:r>
              <a:rPr lang="en-US" altLang="ja-JP" dirty="0" smtClean="0"/>
              <a:t> = -250V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786578" y="3925677"/>
            <a:ext cx="1912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E_drift</a:t>
            </a:r>
            <a:r>
              <a:rPr kumimoji="1" lang="en-US" altLang="ja-JP" dirty="0" smtClean="0"/>
              <a:t> = 100V/cm</a:t>
            </a:r>
          </a:p>
          <a:p>
            <a:r>
              <a:rPr lang="en-US" altLang="ja-JP" dirty="0" smtClean="0"/>
              <a:t>Mesh 20 micron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New MPGD design: 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-PIC was developed</a:t>
            </a:r>
          </a:p>
          <a:p>
            <a:pPr lvl="1"/>
            <a:r>
              <a:rPr lang="en-US" altLang="ja-JP" dirty="0" smtClean="0"/>
              <a:t>Combined with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 and micro mesh</a:t>
            </a:r>
          </a:p>
          <a:p>
            <a:pPr lvl="1"/>
            <a:r>
              <a:rPr kumimoji="1" lang="en-US" altLang="ja-JP" dirty="0" smtClean="0"/>
              <a:t>Ideal electrical fields are formed around anodes for gas avalanche</a:t>
            </a:r>
          </a:p>
          <a:p>
            <a:r>
              <a:rPr lang="en-US" altLang="ja-JP" dirty="0" smtClean="0"/>
              <a:t>Prototype was manufactured and tested</a:t>
            </a:r>
          </a:p>
          <a:p>
            <a:r>
              <a:rPr kumimoji="1" lang="en-US" altLang="ja-JP" dirty="0" smtClean="0"/>
              <a:t>Maximum </a:t>
            </a:r>
            <a:r>
              <a:rPr kumimoji="1" lang="en-US" altLang="ja-JP" dirty="0" smtClean="0">
                <a:solidFill>
                  <a:srgbClr val="FF0000"/>
                </a:solidFill>
              </a:rPr>
              <a:t>gain of 5 x 10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4</a:t>
            </a:r>
            <a:r>
              <a:rPr kumimoji="1" lang="en-US" altLang="ja-JP" dirty="0" smtClean="0"/>
              <a:t> has been attained at present</a:t>
            </a:r>
          </a:p>
          <a:p>
            <a:pPr lvl="1"/>
            <a:r>
              <a:rPr lang="en-US" altLang="ja-JP" dirty="0" smtClean="0"/>
              <a:t>A few time larger than the gain of simple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</a:t>
            </a:r>
          </a:p>
          <a:p>
            <a:r>
              <a:rPr kumimoji="1" lang="en-US" altLang="ja-JP" dirty="0" smtClean="0"/>
              <a:t>Minimum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IBF of 0.5%</a:t>
            </a:r>
            <a:r>
              <a:rPr kumimoji="1" lang="en-US" altLang="ja-JP" dirty="0" smtClean="0"/>
              <a:t> has been attained at present</a:t>
            </a:r>
            <a:br>
              <a:rPr kumimoji="1" lang="en-US" altLang="ja-JP" dirty="0" smtClean="0"/>
            </a:br>
            <a:endParaRPr kumimoji="1" lang="en-US" altLang="ja-JP" dirty="0" smtClean="0"/>
          </a:p>
          <a:p>
            <a:pPr>
              <a:buNone/>
            </a:pPr>
            <a:r>
              <a:rPr lang="en-US" altLang="ja-JP" sz="3500" dirty="0" smtClean="0">
                <a:solidFill>
                  <a:schemeClr val="tx2"/>
                </a:solidFill>
                <a:latin typeface="+mj-lt"/>
              </a:rPr>
              <a:t>Future Prospects</a:t>
            </a:r>
          </a:p>
          <a:p>
            <a:r>
              <a:rPr lang="en-US" altLang="ja-JP" dirty="0" smtClean="0"/>
              <a:t>Optimization of structure parameters (mesh gap, mesh thickness … etc.) and operation parameters (HV, gas etc.)</a:t>
            </a:r>
          </a:p>
          <a:p>
            <a:r>
              <a:rPr lang="en-US" altLang="ja-JP" dirty="0" smtClean="0"/>
              <a:t>Combination with existence large area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</a:t>
            </a:r>
          </a:p>
          <a:p>
            <a:pPr lvl="1"/>
            <a:r>
              <a:rPr lang="en-US" altLang="ja-JP" dirty="0" smtClean="0"/>
              <a:t>Testing imaging and tracking capabilities</a:t>
            </a:r>
          </a:p>
          <a:p>
            <a:pPr lvl="1"/>
            <a:r>
              <a:rPr lang="en-US" altLang="ja-JP" dirty="0" smtClean="0"/>
              <a:t>Long term operation test</a:t>
            </a:r>
          </a:p>
          <a:p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PSD8 Glasgow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0034" y="2857496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4800" dirty="0" smtClean="0"/>
              <a:t>Introduction</a:t>
            </a:r>
            <a:endParaRPr kumimoji="1" lang="ja-JP" altLang="en-US" sz="4800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PSD8 Glasgow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43306" y="4214818"/>
            <a:ext cx="41585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/>
              <a:t> Introduction to </a:t>
            </a:r>
            <a:r>
              <a:rPr kumimoji="1" lang="en-US" altLang="ja-JP" sz="2400" dirty="0" smtClean="0">
                <a:latin typeface="Symbol" pitchFamily="18" charset="2"/>
              </a:rPr>
              <a:t>m</a:t>
            </a:r>
            <a:r>
              <a:rPr kumimoji="1" lang="en-US" altLang="ja-JP" sz="2400" dirty="0" smtClean="0"/>
              <a:t>-PIC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/>
              <a:t> Design of new M</a:t>
            </a:r>
            <a:r>
              <a:rPr lang="en-US" altLang="ja-JP" sz="2400" baseline="30000" dirty="0" smtClean="0"/>
              <a:t>3</a:t>
            </a:r>
            <a:r>
              <a:rPr lang="en-US" altLang="ja-JP" sz="2400" dirty="0" smtClean="0"/>
              <a:t>-PIC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/>
              <a:t> Advantages using micro mesh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 to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471990" cy="2209800"/>
          </a:xfrm>
        </p:spPr>
        <p:txBody>
          <a:bodyPr>
            <a:normAutofit lnSpcReduction="10000"/>
          </a:bodyPr>
          <a:lstStyle/>
          <a:p>
            <a:pPr>
              <a:buClr>
                <a:schemeClr val="hlink"/>
              </a:buClr>
              <a:buSzPct val="75000"/>
              <a:buBlip>
                <a:blip r:embed="rId2"/>
              </a:buBlip>
              <a:defRPr/>
            </a:pP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-PIC is based on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-PIC</a:t>
            </a:r>
            <a:endParaRPr lang="en-US" altLang="ja-JP" b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pitchFamily="50" charset="-128"/>
            </a:endParaRPr>
          </a:p>
          <a:p>
            <a:pPr lvl="1">
              <a:buClr>
                <a:schemeClr val="tx2"/>
              </a:buClr>
              <a:buSzPct val="75000"/>
              <a:buBlip>
                <a:blip r:embed="rId3"/>
              </a:buBlip>
              <a:defRPr/>
            </a:pP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  <a:ea typeface="ＭＳ Ｐゴシック" pitchFamily="50" charset="-128"/>
              </a:rPr>
              <a:t>m</a:t>
            </a: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-PIC</a:t>
            </a:r>
            <a:r>
              <a:rPr lang="ja-JP" altLang="en-US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：</a:t>
            </a: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micro pixel gas chamber</a:t>
            </a:r>
          </a:p>
          <a:p>
            <a:pPr lvl="1">
              <a:lnSpc>
                <a:spcPct val="80000"/>
              </a:lnSpc>
              <a:buClr>
                <a:srgbClr val="006600"/>
              </a:buClr>
              <a:buSzPct val="75000"/>
              <a:buBlip>
                <a:blip r:embed="rId3"/>
              </a:buBlip>
              <a:defRPr/>
            </a:pP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Large area with PCB tech</a:t>
            </a: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.</a:t>
            </a:r>
            <a:endParaRPr lang="ja-JP" alt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  <a:buClr>
                <a:srgbClr val="006600"/>
              </a:buClr>
              <a:buSzPct val="75000"/>
              <a:buBlip>
                <a:blip r:embed="rId3"/>
              </a:buBlip>
              <a:defRPr/>
            </a:pP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pitch :400μm</a:t>
            </a:r>
            <a:endParaRPr lang="ja-JP" alt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  <a:buClr>
                <a:srgbClr val="006600"/>
              </a:buClr>
              <a:buSzPct val="75000"/>
              <a:buBlip>
                <a:blip r:embed="rId3"/>
              </a:buBlip>
              <a:defRPr/>
            </a:pP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high gas gain</a:t>
            </a:r>
          </a:p>
          <a:p>
            <a:pPr lvl="1">
              <a:lnSpc>
                <a:spcPct val="80000"/>
              </a:lnSpc>
              <a:buClr>
                <a:srgbClr val="006600"/>
              </a:buClr>
              <a:buSzPct val="75000"/>
              <a:buBlip>
                <a:blip r:embed="rId3"/>
              </a:buBlip>
              <a:defRPr/>
            </a:pP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small discharge damage</a:t>
            </a:r>
            <a:r>
              <a:rPr lang="en-US" altLang="ja-JP" sz="2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pitchFamily="50" charset="-128"/>
              </a:rPr>
              <a:t> </a:t>
            </a:r>
            <a:endParaRPr lang="en-US" altLang="ja-JP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pitchFamily="50" charset="-128"/>
            </a:endParaRPr>
          </a:p>
          <a:p>
            <a:pPr lvl="0"/>
            <a:endParaRPr kumimoji="1" lang="ja-JP" altLang="en-US" dirty="0"/>
          </a:p>
        </p:txBody>
      </p:sp>
      <p:pic>
        <p:nvPicPr>
          <p:cNvPr id="40" name="Picture 3" descr="uPICstr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58" y="3714752"/>
            <a:ext cx="3429000" cy="2949575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  <a:headEnd/>
            <a:tailEnd/>
          </a:ln>
        </p:spPr>
      </p:pic>
      <p:grpSp>
        <p:nvGrpSpPr>
          <p:cNvPr id="41" name="Group 59"/>
          <p:cNvGrpSpPr>
            <a:grpSpLocks/>
          </p:cNvGrpSpPr>
          <p:nvPr/>
        </p:nvGrpSpPr>
        <p:grpSpPr bwMode="auto">
          <a:xfrm>
            <a:off x="4500562" y="1142984"/>
            <a:ext cx="4520038" cy="3657600"/>
            <a:chOff x="2784" y="528"/>
            <a:chExt cx="2853" cy="2304"/>
          </a:xfrm>
        </p:grpSpPr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4875" y="2564"/>
              <a:ext cx="52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4%</a:t>
              </a: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4728" y="759"/>
              <a:ext cx="88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15000</a:t>
              </a:r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3827" y="759"/>
              <a:ext cx="90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1700(with capillary)</a:t>
              </a:r>
            </a:p>
          </p:txBody>
        </p:sp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2784" y="759"/>
              <a:ext cx="104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Maximum</a:t>
              </a:r>
              <a:b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</a:b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gain</a:t>
              </a:r>
            </a:p>
          </p:txBody>
        </p:sp>
        <p:sp>
          <p:nvSpPr>
            <p:cNvPr id="46" name="Rectangle 10"/>
            <p:cNvSpPr>
              <a:spLocks noChangeArrowheads="1"/>
            </p:cNvSpPr>
            <p:nvPr/>
          </p:nvSpPr>
          <p:spPr bwMode="auto">
            <a:xfrm>
              <a:off x="4032" y="2564"/>
              <a:ext cx="646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~35%</a:t>
              </a:r>
            </a:p>
          </p:txBody>
        </p: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2832" y="2550"/>
              <a:ext cx="1169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uniformity</a:t>
              </a:r>
              <a:r>
                <a:rPr lang="ja-JP" altLang="en-US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（</a:t>
              </a:r>
              <a:r>
                <a:rPr lang="en-US" altLang="ja-JP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σ</a:t>
              </a:r>
              <a:r>
                <a:rPr lang="ja-JP" altLang="en-US" sz="1800" b="1" dirty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）</a:t>
              </a:r>
              <a:endParaRPr lang="en-US" altLang="ja-JP" sz="1800" b="1" dirty="0">
                <a:solidFill>
                  <a:srgbClr val="0033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4752" y="1968"/>
              <a:ext cx="885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400μm</a:t>
              </a:r>
              <a:b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</a:b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(300μm possible)</a:t>
              </a: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3840" y="2016"/>
              <a:ext cx="901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200μm</a:t>
              </a: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2832" y="1968"/>
              <a:ext cx="1043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Pitch</a:t>
              </a:r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4728" y="1625"/>
              <a:ext cx="885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30×30cm</a:t>
              </a:r>
              <a:r>
                <a:rPr lang="en-US" altLang="ja-JP" sz="1800" b="1" baseline="3000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2</a:t>
              </a:r>
            </a:p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endParaRPr lang="ja-JP" altLang="en-US" sz="1800" b="1">
                <a:solidFill>
                  <a:srgbClr val="0033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2" name="Rectangle 16"/>
            <p:cNvSpPr>
              <a:spLocks noChangeArrowheads="1"/>
            </p:cNvSpPr>
            <p:nvPr/>
          </p:nvSpPr>
          <p:spPr bwMode="auto">
            <a:xfrm>
              <a:off x="3827" y="1625"/>
              <a:ext cx="901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10×10cm</a:t>
              </a:r>
              <a:r>
                <a:rPr lang="en-US" altLang="ja-JP" sz="1800" b="1" baseline="3000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53" name="Rectangle 17"/>
            <p:cNvSpPr>
              <a:spLocks noChangeArrowheads="1"/>
            </p:cNvSpPr>
            <p:nvPr/>
          </p:nvSpPr>
          <p:spPr bwMode="auto">
            <a:xfrm>
              <a:off x="2784" y="1632"/>
              <a:ext cx="1043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Area</a:t>
              </a:r>
            </a:p>
          </p:txBody>
        </p:sp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4728" y="1394"/>
              <a:ext cx="8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&gt;30 days</a:t>
              </a:r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3827" y="1394"/>
              <a:ext cx="9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endParaRPr lang="ja-JP" altLang="en-US" sz="1800" b="1">
                <a:solidFill>
                  <a:srgbClr val="0033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>
              <a:off x="2784" y="1394"/>
              <a:ext cx="10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Long time </a:t>
              </a:r>
            </a:p>
          </p:txBody>
        </p:sp>
        <p:sp>
          <p:nvSpPr>
            <p:cNvPr id="57" name="Rectangle 21"/>
            <p:cNvSpPr>
              <a:spLocks noChangeArrowheads="1"/>
            </p:cNvSpPr>
            <p:nvPr/>
          </p:nvSpPr>
          <p:spPr bwMode="auto">
            <a:xfrm>
              <a:off x="4728" y="1163"/>
              <a:ext cx="8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7000</a:t>
              </a:r>
            </a:p>
          </p:txBody>
        </p:sp>
        <p:sp>
          <p:nvSpPr>
            <p:cNvPr id="58" name="Rectangle 22"/>
            <p:cNvSpPr>
              <a:spLocks noChangeArrowheads="1"/>
            </p:cNvSpPr>
            <p:nvPr/>
          </p:nvSpPr>
          <p:spPr bwMode="auto">
            <a:xfrm>
              <a:off x="3827" y="1163"/>
              <a:ext cx="9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1000</a:t>
              </a:r>
            </a:p>
          </p:txBody>
        </p:sp>
        <p:sp>
          <p:nvSpPr>
            <p:cNvPr id="59" name="Rectangle 23"/>
            <p:cNvSpPr>
              <a:spLocks noChangeArrowheads="1"/>
            </p:cNvSpPr>
            <p:nvPr/>
          </p:nvSpPr>
          <p:spPr bwMode="auto">
            <a:xfrm>
              <a:off x="2784" y="1163"/>
              <a:ext cx="10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Stable Gain  </a:t>
              </a:r>
            </a:p>
          </p:txBody>
        </p:sp>
        <p:sp>
          <p:nvSpPr>
            <p:cNvPr id="60" name="Rectangle 24"/>
            <p:cNvSpPr>
              <a:spLocks noChangeArrowheads="1"/>
            </p:cNvSpPr>
            <p:nvPr/>
          </p:nvSpPr>
          <p:spPr bwMode="auto">
            <a:xfrm>
              <a:off x="4728" y="528"/>
              <a:ext cx="8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b="1" dirty="0" smtClean="0">
                  <a:solidFill>
                    <a:srgbClr val="003300"/>
                  </a:solidFill>
                  <a:latin typeface="Symbol" pitchFamily="18" charset="2"/>
                  <a:ea typeface="ＭＳ Ｐゴシック" pitchFamily="50" charset="-128"/>
                </a:rPr>
                <a:t>m</a:t>
              </a:r>
              <a:r>
                <a:rPr lang="en-US" altLang="ja-JP" b="1" dirty="0" smtClean="0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-PIC</a:t>
              </a:r>
              <a:endParaRPr lang="en-US" altLang="ja-JP" sz="1800" b="1" dirty="0">
                <a:solidFill>
                  <a:srgbClr val="0033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61" name="Rectangle 25"/>
            <p:cNvSpPr>
              <a:spLocks noChangeArrowheads="1"/>
            </p:cNvSpPr>
            <p:nvPr/>
          </p:nvSpPr>
          <p:spPr bwMode="auto">
            <a:xfrm>
              <a:off x="3827" y="528"/>
              <a:ext cx="90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r>
                <a:rPr lang="en-US" altLang="ja-JP" sz="1800" b="1">
                  <a:solidFill>
                    <a:srgbClr val="003300"/>
                  </a:solidFill>
                  <a:latin typeface="Arial" pitchFamily="34" charset="0"/>
                  <a:ea typeface="ＭＳ Ｐゴシック" pitchFamily="50" charset="-128"/>
                </a:rPr>
                <a:t>MSGC</a:t>
              </a:r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2784" y="528"/>
              <a:ext cx="104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 algn="l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</a:pPr>
              <a:endParaRPr lang="ja-JP" altLang="en-US" sz="1800" b="1">
                <a:solidFill>
                  <a:srgbClr val="0033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63" name="Line 27"/>
            <p:cNvSpPr>
              <a:spLocks noChangeShapeType="1"/>
            </p:cNvSpPr>
            <p:nvPr/>
          </p:nvSpPr>
          <p:spPr bwMode="auto">
            <a:xfrm>
              <a:off x="2784" y="528"/>
              <a:ext cx="282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2784" y="759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5" name="Line 29"/>
            <p:cNvSpPr>
              <a:spLocks noChangeShapeType="1"/>
            </p:cNvSpPr>
            <p:nvPr/>
          </p:nvSpPr>
          <p:spPr bwMode="auto">
            <a:xfrm>
              <a:off x="2784" y="1394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6" name="Line 30"/>
            <p:cNvSpPr>
              <a:spLocks noChangeShapeType="1"/>
            </p:cNvSpPr>
            <p:nvPr/>
          </p:nvSpPr>
          <p:spPr bwMode="auto">
            <a:xfrm>
              <a:off x="2784" y="1625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>
              <a:off x="2784" y="1920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8" name="Line 32"/>
            <p:cNvSpPr>
              <a:spLocks noChangeShapeType="1"/>
            </p:cNvSpPr>
            <p:nvPr/>
          </p:nvSpPr>
          <p:spPr bwMode="auto">
            <a:xfrm>
              <a:off x="2784" y="2544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69" name="Line 33"/>
            <p:cNvSpPr>
              <a:spLocks noChangeShapeType="1"/>
            </p:cNvSpPr>
            <p:nvPr/>
          </p:nvSpPr>
          <p:spPr bwMode="auto">
            <a:xfrm>
              <a:off x="2784" y="2832"/>
              <a:ext cx="282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0" name="Line 34"/>
            <p:cNvSpPr>
              <a:spLocks noChangeShapeType="1"/>
            </p:cNvSpPr>
            <p:nvPr/>
          </p:nvSpPr>
          <p:spPr bwMode="auto">
            <a:xfrm>
              <a:off x="2784" y="528"/>
              <a:ext cx="0" cy="23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1" name="Line 35"/>
            <p:cNvSpPr>
              <a:spLocks noChangeShapeType="1"/>
            </p:cNvSpPr>
            <p:nvPr/>
          </p:nvSpPr>
          <p:spPr bwMode="auto">
            <a:xfrm>
              <a:off x="3840" y="528"/>
              <a:ext cx="0" cy="23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2" name="Line 36"/>
            <p:cNvSpPr>
              <a:spLocks noChangeShapeType="1"/>
            </p:cNvSpPr>
            <p:nvPr/>
          </p:nvSpPr>
          <p:spPr bwMode="auto">
            <a:xfrm>
              <a:off x="4752" y="528"/>
              <a:ext cx="0" cy="23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3" name="Line 37"/>
            <p:cNvSpPr>
              <a:spLocks noChangeShapeType="1"/>
            </p:cNvSpPr>
            <p:nvPr/>
          </p:nvSpPr>
          <p:spPr bwMode="auto">
            <a:xfrm>
              <a:off x="5616" y="528"/>
              <a:ext cx="0" cy="230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4" name="Line 38"/>
            <p:cNvSpPr>
              <a:spLocks noChangeShapeType="1"/>
            </p:cNvSpPr>
            <p:nvPr/>
          </p:nvSpPr>
          <p:spPr bwMode="auto">
            <a:xfrm>
              <a:off x="2784" y="1163"/>
              <a:ext cx="28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76" name="テキスト ボックス 75"/>
          <p:cNvSpPr txBox="1"/>
          <p:nvPr/>
        </p:nvSpPr>
        <p:spPr>
          <a:xfrm>
            <a:off x="4500562" y="5000636"/>
            <a:ext cx="4427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Invented by </a:t>
            </a:r>
            <a:r>
              <a:rPr lang="en-US" altLang="ja-JP" dirty="0" err="1" smtClean="0"/>
              <a:t>A.Ochi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T.Tanimori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</a:t>
            </a:r>
            <a:r>
              <a:rPr kumimoji="1" lang="en-US" altLang="ja-JP" dirty="0" smtClean="0"/>
              <a:t>( NIMA 471 (2001) 264)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Application: X-ray imaging, Gamma camera,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      Medical RI tracing, etc.</a:t>
            </a:r>
            <a:endParaRPr kumimoji="1" lang="en-US" altLang="ja-JP" dirty="0" smtClean="0"/>
          </a:p>
        </p:txBody>
      </p:sp>
      <p:sp>
        <p:nvSpPr>
          <p:cNvPr id="75" name="フッター プレースホルダ 7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77" name="日付プレースホルダ 7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>
            <a:grpSpLocks noChangeAspect="1"/>
          </p:cNvGrpSpPr>
          <p:nvPr/>
        </p:nvGrpSpPr>
        <p:grpSpPr>
          <a:xfrm>
            <a:off x="3550955" y="2557475"/>
            <a:ext cx="5378763" cy="2696349"/>
            <a:chOff x="179388" y="1412875"/>
            <a:chExt cx="8964612" cy="4493915"/>
          </a:xfrm>
        </p:grpSpPr>
        <p:sp>
          <p:nvSpPr>
            <p:cNvPr id="54" name="AutoShape 2"/>
            <p:cNvSpPr>
              <a:spLocks noChangeArrowheads="1"/>
            </p:cNvSpPr>
            <p:nvPr/>
          </p:nvSpPr>
          <p:spPr bwMode="auto">
            <a:xfrm>
              <a:off x="4500563" y="3429000"/>
              <a:ext cx="3809993" cy="4318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55" name="AutoShape 3"/>
            <p:cNvSpPr>
              <a:spLocks noChangeArrowheads="1"/>
            </p:cNvSpPr>
            <p:nvPr/>
          </p:nvSpPr>
          <p:spPr bwMode="auto">
            <a:xfrm>
              <a:off x="4427538" y="1484313"/>
              <a:ext cx="4106862" cy="79216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kumimoji="1" lang="ja-JP" altLang="en-US" sz="14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6" name="Rectangle 5"/>
            <p:cNvSpPr txBox="1">
              <a:spLocks noChangeArrowheads="1"/>
            </p:cNvSpPr>
            <p:nvPr/>
          </p:nvSpPr>
          <p:spPr>
            <a:xfrm>
              <a:off x="4211638" y="1412875"/>
              <a:ext cx="4627562" cy="9652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marR="0" lvl="0" indent="-27432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Wingdings" pitchFamily="2" charset="2"/>
                <a:buNone/>
                <a:tabLst/>
                <a:defRPr/>
              </a:pPr>
              <a:r>
                <a:rPr kumimoji="1" lang="ja-JP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ＭＳ Ｐゴシック" pitchFamily="50" charset="-128"/>
                  <a:cs typeface="+mn-cs"/>
                </a:rPr>
                <a:t>    </a:t>
              </a: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+mn-lt"/>
                  <a:ea typeface="ＭＳ Ｐゴシック" pitchFamily="50" charset="-128"/>
                  <a:cs typeface="+mn-cs"/>
                </a:rPr>
                <a:t>Gaseous TPC</a:t>
              </a:r>
              <a:b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+mn-lt"/>
                  <a:ea typeface="ＭＳ Ｐゴシック" pitchFamily="50" charset="-128"/>
                  <a:cs typeface="+mn-cs"/>
                </a:rPr>
              </a:br>
              <a:r>
                <a:rPr kumimoji="1" lang="en-US" altLang="ja-JP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3300"/>
                  </a:solidFill>
                  <a:effectLst/>
                  <a:uLnTx/>
                  <a:uFillTx/>
                  <a:latin typeface="+mn-lt"/>
                  <a:ea typeface="ＭＳ Ｐゴシック" pitchFamily="50" charset="-128"/>
                  <a:cs typeface="+mn-cs"/>
                </a:rPr>
                <a:t>with micro-electrodes</a:t>
              </a:r>
            </a:p>
          </p:txBody>
        </p:sp>
        <p:pic>
          <p:nvPicPr>
            <p:cNvPr id="5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388" y="1412875"/>
              <a:ext cx="3741737" cy="403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" name="Rectangle 7"/>
            <p:cNvSpPr>
              <a:spLocks noChangeArrowheads="1"/>
            </p:cNvSpPr>
            <p:nvPr/>
          </p:nvSpPr>
          <p:spPr bwMode="auto">
            <a:xfrm>
              <a:off x="4283073" y="3429000"/>
              <a:ext cx="4265608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algn="l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None/>
                <a:defRPr/>
              </a:pPr>
              <a:r>
                <a:rPr lang="ja-JP" altLang="en-US" sz="1600" b="1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ＭＳ Ｐゴシック" pitchFamily="50" charset="-128"/>
                </a:rPr>
                <a:t>    </a:t>
              </a:r>
              <a:r>
                <a:rPr lang="en-US" altLang="ja-JP" sz="1600" b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  <a:ea typeface="ＭＳ Ｐゴシック" pitchFamily="50" charset="-128"/>
                </a:rPr>
                <a:t>Scintillation Camera</a:t>
              </a:r>
            </a:p>
          </p:txBody>
        </p:sp>
        <p:sp>
          <p:nvSpPr>
            <p:cNvPr id="59" name="Text Box 8"/>
            <p:cNvSpPr txBox="1">
              <a:spLocks noChangeArrowheads="1"/>
            </p:cNvSpPr>
            <p:nvPr/>
          </p:nvSpPr>
          <p:spPr bwMode="auto">
            <a:xfrm>
              <a:off x="4500563" y="2276475"/>
              <a:ext cx="4643437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ja-JP" sz="1200" dirty="0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  <a:t>Recoil Electron</a:t>
              </a:r>
              <a:r>
                <a:rPr kumimoji="1" lang="en-US" altLang="ja-JP" sz="1200" b="1" dirty="0">
                  <a:latin typeface="Arial" pitchFamily="34" charset="0"/>
                  <a:ea typeface="ＭＳ Ｐゴシック" pitchFamily="50" charset="-128"/>
                </a:rPr>
                <a:t> </a:t>
              </a:r>
              <a:r>
                <a:rPr kumimoji="1" lang="en-US" altLang="ja-JP" sz="1200" b="1" dirty="0">
                  <a:solidFill>
                    <a:schemeClr val="hlink"/>
                  </a:solidFill>
                  <a:latin typeface="Arial" pitchFamily="34" charset="0"/>
                  <a:ea typeface="ＭＳ Ｐゴシック" pitchFamily="50" charset="-128"/>
                </a:rPr>
                <a:t>:</a:t>
              </a:r>
              <a: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/>
              </a:r>
              <a:b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</a:br>
              <a: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>     </a:t>
              </a:r>
              <a:r>
                <a:rPr kumimoji="1" lang="en-US" altLang="ja-JP" sz="1200" dirty="0" smtClean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>3D</a:t>
              </a:r>
              <a:r>
                <a:rPr kumimoji="1" lang="en-US" altLang="ja-JP" sz="1200" dirty="0" smtClean="0">
                  <a:latin typeface="Arial" pitchFamily="34" charset="0"/>
                  <a:ea typeface="ＭＳ Ｐゴシック" pitchFamily="50" charset="-128"/>
                </a:rPr>
                <a:t> </a:t>
              </a:r>
              <a: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>Sequential Track -&gt;Direction,</a:t>
              </a:r>
              <a:b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</a:br>
              <a: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>        Energy</a:t>
              </a:r>
            </a:p>
          </p:txBody>
        </p:sp>
        <p:sp>
          <p:nvSpPr>
            <p:cNvPr id="60" name="AutoShape 9"/>
            <p:cNvSpPr>
              <a:spLocks noChangeArrowheads="1"/>
            </p:cNvSpPr>
            <p:nvPr/>
          </p:nvSpPr>
          <p:spPr bwMode="auto">
            <a:xfrm rot="3671264">
              <a:off x="3851275" y="1989138"/>
              <a:ext cx="215900" cy="1079500"/>
            </a:xfrm>
            <a:prstGeom prst="downArrow">
              <a:avLst>
                <a:gd name="adj1" fmla="val 50000"/>
                <a:gd name="adj2" fmla="val 12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1" name="AutoShape 10"/>
            <p:cNvSpPr>
              <a:spLocks noChangeArrowheads="1"/>
            </p:cNvSpPr>
            <p:nvPr/>
          </p:nvSpPr>
          <p:spPr bwMode="auto">
            <a:xfrm rot="6593438">
              <a:off x="3996532" y="3140868"/>
              <a:ext cx="215900" cy="792163"/>
            </a:xfrm>
            <a:prstGeom prst="downArrow">
              <a:avLst>
                <a:gd name="adj1" fmla="val 50000"/>
                <a:gd name="adj2" fmla="val 91728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2" name="Text Box 11"/>
            <p:cNvSpPr txBox="1">
              <a:spLocks noChangeArrowheads="1"/>
            </p:cNvSpPr>
            <p:nvPr/>
          </p:nvSpPr>
          <p:spPr bwMode="auto">
            <a:xfrm>
              <a:off x="4787900" y="3860800"/>
              <a:ext cx="403225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ja-JP" sz="1200" dirty="0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  <a:t>Less cost than semiconductor</a:t>
              </a:r>
              <a:br>
                <a:rPr kumimoji="1" lang="en-US" altLang="ja-JP" sz="1200" dirty="0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</a:br>
              <a:r>
                <a:rPr kumimoji="1" lang="en-US" altLang="ja-JP" sz="1200" dirty="0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  <a:t>Scattered Gamma-ray</a:t>
              </a:r>
              <a:r>
                <a:rPr kumimoji="1" lang="en-US" altLang="ja-JP" sz="1200" dirty="0">
                  <a:latin typeface="Arial" pitchFamily="34" charset="0"/>
                  <a:ea typeface="ＭＳ Ｐゴシック" pitchFamily="50" charset="-128"/>
                </a:rPr>
                <a:t> : </a:t>
              </a:r>
              <a:br>
                <a:rPr kumimoji="1" lang="en-US" altLang="ja-JP" sz="1200" dirty="0">
                  <a:latin typeface="Arial" pitchFamily="34" charset="0"/>
                  <a:ea typeface="ＭＳ Ｐゴシック" pitchFamily="50" charset="-128"/>
                </a:rPr>
              </a:br>
              <a:r>
                <a:rPr kumimoji="1" lang="en-US" altLang="ja-JP" sz="1200" dirty="0">
                  <a:latin typeface="Arial" pitchFamily="34" charset="0"/>
                  <a:ea typeface="ＭＳ Ｐゴシック" pitchFamily="50" charset="-128"/>
                </a:rPr>
                <a:t>          </a:t>
              </a:r>
              <a:r>
                <a:rPr kumimoji="1" lang="en-US" altLang="ja-JP" sz="1200" dirty="0">
                  <a:solidFill>
                    <a:schemeClr val="accent2"/>
                  </a:solidFill>
                  <a:latin typeface="Arial" pitchFamily="34" charset="0"/>
                  <a:ea typeface="ＭＳ Ｐゴシック" pitchFamily="50" charset="-128"/>
                </a:rPr>
                <a:t>Energy, Direction</a:t>
              </a:r>
              <a:r>
                <a:rPr kumimoji="1" lang="en-US" altLang="ja-JP" sz="1200" dirty="0">
                  <a:latin typeface="Arial" pitchFamily="34" charset="0"/>
                  <a:ea typeface="ＭＳ Ｐゴシック" pitchFamily="50" charset="-128"/>
                </a:rPr>
                <a:t> </a:t>
              </a:r>
            </a:p>
          </p:txBody>
        </p:sp>
        <p:sp>
          <p:nvSpPr>
            <p:cNvPr id="63" name="Text Box 12"/>
            <p:cNvSpPr txBox="1">
              <a:spLocks noChangeArrowheads="1"/>
            </p:cNvSpPr>
            <p:nvPr/>
          </p:nvSpPr>
          <p:spPr bwMode="auto">
            <a:xfrm>
              <a:off x="684213" y="5445125"/>
              <a:ext cx="259238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ja-JP" sz="1200" dirty="0" err="1">
                  <a:latin typeface="Arial" pitchFamily="34" charset="0"/>
                  <a:ea typeface="ＭＳ Ｐゴシック" pitchFamily="50" charset="-128"/>
                </a:rPr>
                <a:t>Tanimori</a:t>
              </a:r>
              <a:r>
                <a:rPr kumimoji="1" lang="en-US" altLang="ja-JP" sz="1200" dirty="0">
                  <a:latin typeface="Arial" pitchFamily="34" charset="0"/>
                  <a:ea typeface="ＭＳ Ｐゴシック" pitchFamily="50" charset="-128"/>
                </a:rPr>
                <a:t>, et al, 2004</a:t>
              </a:r>
            </a:p>
          </p:txBody>
        </p:sp>
        <p:graphicFrame>
          <p:nvGraphicFramePr>
            <p:cNvPr id="64" name="Object 18"/>
            <p:cNvGraphicFramePr>
              <a:graphicFrameLocks noChangeAspect="1"/>
            </p:cNvGraphicFramePr>
            <p:nvPr/>
          </p:nvGraphicFramePr>
          <p:xfrm>
            <a:off x="4500563" y="4872038"/>
            <a:ext cx="4038600" cy="798512"/>
          </p:xfrm>
          <a:graphic>
            <a:graphicData uri="http://schemas.openxmlformats.org/presentationml/2006/ole">
              <p:oleObj spid="_x0000_s1029" name="Picture" r:id="rId4" imgW="9045716" imgH="1785980" progId="">
                <p:embed/>
              </p:oleObj>
            </a:graphicData>
          </a:graphic>
        </p:graphicFrame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600200" y="3476625"/>
              <a:ext cx="276225" cy="161925"/>
            </a:xfrm>
            <a:custGeom>
              <a:avLst/>
              <a:gdLst>
                <a:gd name="T0" fmla="*/ 174 w 174"/>
                <a:gd name="T1" fmla="*/ 0 h 102"/>
                <a:gd name="T2" fmla="*/ 0 w 174"/>
                <a:gd name="T3" fmla="*/ 84 h 102"/>
                <a:gd name="T4" fmla="*/ 0 60000 65536"/>
                <a:gd name="T5" fmla="*/ 0 60000 65536"/>
                <a:gd name="T6" fmla="*/ 0 w 174"/>
                <a:gd name="T7" fmla="*/ 0 h 102"/>
                <a:gd name="T8" fmla="*/ 174 w 174"/>
                <a:gd name="T9" fmla="*/ 102 h 1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74" h="102">
                  <a:moveTo>
                    <a:pt x="174" y="0"/>
                  </a:moveTo>
                  <a:cubicBezTo>
                    <a:pt x="151" y="102"/>
                    <a:pt x="101" y="84"/>
                    <a:pt x="0" y="84"/>
                  </a:cubicBezTo>
                </a:path>
              </a:pathLst>
            </a:custGeom>
            <a:noFill/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6" name="Text Box 20"/>
            <p:cNvSpPr txBox="1">
              <a:spLocks noChangeArrowheads="1"/>
            </p:cNvSpPr>
            <p:nvPr/>
          </p:nvSpPr>
          <p:spPr bwMode="auto">
            <a:xfrm>
              <a:off x="1187450" y="3213100"/>
              <a:ext cx="79216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kumimoji="1" lang="en-US" altLang="ja-JP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  <a:t>α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Introduction to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-PIC (cont’d)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58204" cy="995354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Applications --- Micro TPC </a:t>
            </a:r>
            <a:r>
              <a:rPr kumimoji="1" lang="en-US" altLang="ja-JP" dirty="0" smtClean="0">
                <a:sym typeface="Wingdings" pitchFamily="2" charset="2"/>
              </a:rPr>
              <a:t> Gamma ray camera</a:t>
            </a:r>
            <a:br>
              <a:rPr kumimoji="1" lang="en-US" altLang="ja-JP" dirty="0" smtClean="0">
                <a:sym typeface="Wingdings" pitchFamily="2" charset="2"/>
              </a:rPr>
            </a:br>
            <a:r>
              <a:rPr kumimoji="1" lang="en-US" altLang="ja-JP" dirty="0" smtClean="0">
                <a:sym typeface="Wingdings" pitchFamily="2" charset="2"/>
              </a:rPr>
              <a:t>			</a:t>
            </a:r>
            <a:r>
              <a:rPr lang="en-US" altLang="ja-JP" dirty="0" smtClean="0">
                <a:sym typeface="Wingdings" pitchFamily="2" charset="2"/>
              </a:rPr>
              <a:t>	</a:t>
            </a:r>
            <a:r>
              <a:rPr kumimoji="1" lang="en-US" altLang="ja-JP" sz="1900" dirty="0" smtClean="0">
                <a:sym typeface="Wingdings" pitchFamily="2" charset="2"/>
              </a:rPr>
              <a:t>(ETCC: Electron-Tracking Compton Camera)</a:t>
            </a:r>
            <a:endParaRPr kumimoji="1" lang="ja-JP" altLang="en-US" sz="1900" dirty="0"/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6629400" y="5029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ja-JP" altLang="en-US"/>
          </a:p>
        </p:txBody>
      </p:sp>
      <p:grpSp>
        <p:nvGrpSpPr>
          <p:cNvPr id="29" name="Group 17"/>
          <p:cNvGrpSpPr>
            <a:grpSpLocks noChangeAspect="1"/>
          </p:cNvGrpSpPr>
          <p:nvPr/>
        </p:nvGrpSpPr>
        <p:grpSpPr bwMode="auto">
          <a:xfrm>
            <a:off x="357158" y="1778326"/>
            <a:ext cx="3108960" cy="2865120"/>
            <a:chOff x="144" y="960"/>
            <a:chExt cx="3312" cy="3025"/>
          </a:xfrm>
        </p:grpSpPr>
        <p:graphicFrame>
          <p:nvGraphicFramePr>
            <p:cNvPr id="30" name="Object 18"/>
            <p:cNvGraphicFramePr>
              <a:graphicFrameLocks noChangeAspect="1"/>
            </p:cNvGraphicFramePr>
            <p:nvPr/>
          </p:nvGraphicFramePr>
          <p:xfrm>
            <a:off x="144" y="960"/>
            <a:ext cx="3312" cy="3025"/>
          </p:xfrm>
          <a:graphic>
            <a:graphicData uri="http://schemas.openxmlformats.org/presentationml/2006/ole">
              <p:oleObj spid="_x0000_s1027" name="Picture" r:id="rId5" imgW="3224517" imgH="2944125" progId="">
                <p:embed/>
              </p:oleObj>
            </a:graphicData>
          </a:graphic>
        </p:graphicFrame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1776" y="1872"/>
              <a:ext cx="144" cy="1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2" name="Oval 20"/>
            <p:cNvSpPr>
              <a:spLocks noChangeArrowheads="1"/>
            </p:cNvSpPr>
            <p:nvPr/>
          </p:nvSpPr>
          <p:spPr bwMode="auto">
            <a:xfrm>
              <a:off x="1632" y="1968"/>
              <a:ext cx="144" cy="1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3" name="Oval 21"/>
            <p:cNvSpPr>
              <a:spLocks noChangeArrowheads="1"/>
            </p:cNvSpPr>
            <p:nvPr/>
          </p:nvSpPr>
          <p:spPr bwMode="auto">
            <a:xfrm>
              <a:off x="1440" y="2112"/>
              <a:ext cx="144" cy="1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" name="Oval 22"/>
            <p:cNvSpPr>
              <a:spLocks noChangeArrowheads="1"/>
            </p:cNvSpPr>
            <p:nvPr/>
          </p:nvSpPr>
          <p:spPr bwMode="auto">
            <a:xfrm>
              <a:off x="1248" y="2304"/>
              <a:ext cx="144" cy="1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" name="Oval 23"/>
            <p:cNvSpPr>
              <a:spLocks noChangeArrowheads="1"/>
            </p:cNvSpPr>
            <p:nvPr/>
          </p:nvSpPr>
          <p:spPr bwMode="auto">
            <a:xfrm>
              <a:off x="1056" y="2400"/>
              <a:ext cx="144" cy="14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" name="Line 24"/>
            <p:cNvSpPr>
              <a:spLocks noChangeShapeType="1"/>
            </p:cNvSpPr>
            <p:nvPr/>
          </p:nvSpPr>
          <p:spPr bwMode="auto">
            <a:xfrm flipH="1">
              <a:off x="1104" y="2592"/>
              <a:ext cx="0" cy="91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37" name="Line 25"/>
            <p:cNvSpPr>
              <a:spLocks noChangeShapeType="1"/>
            </p:cNvSpPr>
            <p:nvPr/>
          </p:nvSpPr>
          <p:spPr bwMode="auto">
            <a:xfrm flipH="1">
              <a:off x="1440" y="2400"/>
              <a:ext cx="0" cy="91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38" name="Line 26"/>
            <p:cNvSpPr>
              <a:spLocks noChangeShapeType="1"/>
            </p:cNvSpPr>
            <p:nvPr/>
          </p:nvSpPr>
          <p:spPr bwMode="auto">
            <a:xfrm flipH="1">
              <a:off x="1680" y="2160"/>
              <a:ext cx="0" cy="91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39" name="Line 27"/>
            <p:cNvSpPr>
              <a:spLocks noChangeShapeType="1"/>
            </p:cNvSpPr>
            <p:nvPr/>
          </p:nvSpPr>
          <p:spPr bwMode="auto">
            <a:xfrm flipH="1">
              <a:off x="1920" y="1968"/>
              <a:ext cx="0" cy="91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prstDash val="sysDot"/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ja-JP" altLang="en-US"/>
            </a:p>
          </p:txBody>
        </p:sp>
      </p:grp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499668" y="5602864"/>
            <a:ext cx="609600" cy="381000"/>
          </a:xfrm>
          <a:prstGeom prst="downArrow">
            <a:avLst>
              <a:gd name="adj1" fmla="val 56130"/>
              <a:gd name="adj2" fmla="val 5347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71058" y="6060064"/>
            <a:ext cx="1257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  <a:latin typeface="Tahoma" pitchFamily="34" charset="0"/>
                <a:ea typeface="ＭＳ Ｐゴシック" pitchFamily="50" charset="-128"/>
              </a:rPr>
              <a:t>３</a:t>
            </a:r>
            <a:r>
              <a:rPr kumimoji="1" lang="en-US" altLang="ja-JP" dirty="0">
                <a:solidFill>
                  <a:srgbClr val="FF0000"/>
                </a:solidFill>
                <a:latin typeface="Tahoma" pitchFamily="34" charset="0"/>
                <a:ea typeface="ＭＳ Ｐゴシック" pitchFamily="50" charset="-128"/>
              </a:rPr>
              <a:t>D Track </a:t>
            </a:r>
          </a:p>
        </p:txBody>
      </p:sp>
      <p:grpSp>
        <p:nvGrpSpPr>
          <p:cNvPr id="23" name="Group 30"/>
          <p:cNvGrpSpPr>
            <a:grpSpLocks/>
          </p:cNvGrpSpPr>
          <p:nvPr/>
        </p:nvGrpSpPr>
        <p:grpSpPr bwMode="auto">
          <a:xfrm>
            <a:off x="785786" y="4581540"/>
            <a:ext cx="1928328" cy="990600"/>
            <a:chOff x="3390" y="1056"/>
            <a:chExt cx="1861" cy="816"/>
          </a:xfrm>
        </p:grpSpPr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3390" y="1133"/>
              <a:ext cx="1861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600" b="1" dirty="0">
                  <a:latin typeface="Arial" pitchFamily="34" charset="0"/>
                  <a:ea typeface="ＭＳ Ｐゴシック" pitchFamily="50" charset="-128"/>
                </a:rPr>
                <a:t>X, Y from </a:t>
              </a:r>
              <a:r>
                <a:rPr kumimoji="1" lang="en-US" altLang="ja-JP" sz="1600" b="1" dirty="0">
                  <a:ea typeface="ＭＳ Ｐゴシック" pitchFamily="50" charset="-128"/>
                </a:rPr>
                <a:t> m</a:t>
              </a:r>
              <a:r>
                <a:rPr kumimoji="1" lang="en-US" altLang="ja-JP" sz="1600" b="1" dirty="0">
                  <a:latin typeface="Arial" pitchFamily="34" charset="0"/>
                  <a:ea typeface="ＭＳ Ｐゴシック" pitchFamily="50" charset="-128"/>
                </a:rPr>
                <a:t>-PIC</a:t>
              </a:r>
            </a:p>
            <a:p>
              <a:pPr algn="ctr"/>
              <a:r>
                <a:rPr kumimoji="1" lang="en-US" altLang="ja-JP" sz="1600" b="1" dirty="0">
                  <a:latin typeface="Tahoma" pitchFamily="34" charset="0"/>
                  <a:ea typeface="ＭＳ Ｐゴシック" pitchFamily="50" charset="-128"/>
                </a:rPr>
                <a:t>＋</a:t>
              </a:r>
            </a:p>
            <a:p>
              <a:pPr algn="ctr"/>
              <a:r>
                <a:rPr kumimoji="1" lang="en-US" altLang="ja-JP" sz="1600" b="1" dirty="0">
                  <a:latin typeface="Arial" pitchFamily="34" charset="0"/>
                  <a:ea typeface="ＭＳ Ｐゴシック" pitchFamily="50" charset="-128"/>
                </a:rPr>
                <a:t>Z from timing</a:t>
              </a:r>
            </a:p>
          </p:txBody>
        </p:sp>
        <p:sp>
          <p:nvSpPr>
            <p:cNvPr id="25" name="AutoShape 32"/>
            <p:cNvSpPr>
              <a:spLocks/>
            </p:cNvSpPr>
            <p:nvPr/>
          </p:nvSpPr>
          <p:spPr bwMode="auto">
            <a:xfrm>
              <a:off x="5088" y="1056"/>
              <a:ext cx="96" cy="816"/>
            </a:xfrm>
            <a:prstGeom prst="rightBracket">
              <a:avLst>
                <a:gd name="adj" fmla="val 7083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26" name="AutoShape 33"/>
            <p:cNvSpPr>
              <a:spLocks/>
            </p:cNvSpPr>
            <p:nvPr/>
          </p:nvSpPr>
          <p:spPr bwMode="auto">
            <a:xfrm flipH="1">
              <a:off x="3504" y="1056"/>
              <a:ext cx="144" cy="816"/>
            </a:xfrm>
            <a:prstGeom prst="rightBracket">
              <a:avLst>
                <a:gd name="adj" fmla="val 472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sp>
        <p:nvSpPr>
          <p:cNvPr id="40" name="フッター プレースホルダ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41" name="日付プレースホルダ 4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roup 93"/>
          <p:cNvGrpSpPr>
            <a:grpSpLocks noChangeAspect="1"/>
          </p:cNvGrpSpPr>
          <p:nvPr/>
        </p:nvGrpSpPr>
        <p:grpSpPr bwMode="auto">
          <a:xfrm>
            <a:off x="357158" y="3429000"/>
            <a:ext cx="3476625" cy="3275012"/>
            <a:chOff x="1701" y="1570"/>
            <a:chExt cx="2919" cy="2750"/>
          </a:xfrm>
        </p:grpSpPr>
        <p:pic>
          <p:nvPicPr>
            <p:cNvPr id="308" name="Picture 76"/>
            <p:cNvPicPr>
              <a:picLocks noChangeAspect="1" noChangeArrowheads="1"/>
            </p:cNvPicPr>
            <p:nvPr/>
          </p:nvPicPr>
          <p:blipFill>
            <a:blip r:embed="rId2"/>
            <a:srcRect t="16476" b="16888"/>
            <a:stretch>
              <a:fillRect/>
            </a:stretch>
          </p:blipFill>
          <p:spPr bwMode="auto">
            <a:xfrm>
              <a:off x="1701" y="1570"/>
              <a:ext cx="2919" cy="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09" name="Group 77"/>
            <p:cNvGrpSpPr>
              <a:grpSpLocks noChangeAspect="1"/>
            </p:cNvGrpSpPr>
            <p:nvPr/>
          </p:nvGrpSpPr>
          <p:grpSpPr bwMode="auto">
            <a:xfrm>
              <a:off x="2145" y="3414"/>
              <a:ext cx="496" cy="542"/>
              <a:chOff x="1157" y="3612"/>
              <a:chExt cx="816" cy="861"/>
            </a:xfrm>
          </p:grpSpPr>
          <p:sp>
            <p:nvSpPr>
              <p:cNvPr id="323" name="AutoShape 78"/>
              <p:cNvSpPr>
                <a:spLocks noChangeAspect="1" noChangeArrowheads="1"/>
              </p:cNvSpPr>
              <p:nvPr/>
            </p:nvSpPr>
            <p:spPr bwMode="auto">
              <a:xfrm>
                <a:off x="1173" y="3764"/>
                <a:ext cx="754" cy="7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4" name="AutoShape 79"/>
              <p:cNvSpPr>
                <a:spLocks noChangeAspect="1" noChangeArrowheads="1"/>
              </p:cNvSpPr>
              <p:nvPr/>
            </p:nvSpPr>
            <p:spPr bwMode="auto">
              <a:xfrm rot="10800000">
                <a:off x="1157" y="3612"/>
                <a:ext cx="816" cy="15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0" name="Rectangle 80"/>
            <p:cNvSpPr>
              <a:spLocks noChangeAspect="1" noChangeArrowheads="1"/>
            </p:cNvSpPr>
            <p:nvPr/>
          </p:nvSpPr>
          <p:spPr bwMode="auto">
            <a:xfrm>
              <a:off x="2443" y="2782"/>
              <a:ext cx="113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Rectangle 81"/>
            <p:cNvSpPr>
              <a:spLocks noChangeAspect="1" noChangeArrowheads="1"/>
            </p:cNvSpPr>
            <p:nvPr/>
          </p:nvSpPr>
          <p:spPr bwMode="auto">
            <a:xfrm>
              <a:off x="2191" y="2782"/>
              <a:ext cx="112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Rectangle 82"/>
            <p:cNvSpPr>
              <a:spLocks noChangeAspect="1" noChangeArrowheads="1"/>
            </p:cNvSpPr>
            <p:nvPr/>
          </p:nvSpPr>
          <p:spPr bwMode="auto">
            <a:xfrm>
              <a:off x="2731" y="2782"/>
              <a:ext cx="113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" name="Rectangle 83"/>
            <p:cNvSpPr>
              <a:spLocks noChangeAspect="1" noChangeArrowheads="1"/>
            </p:cNvSpPr>
            <p:nvPr/>
          </p:nvSpPr>
          <p:spPr bwMode="auto">
            <a:xfrm>
              <a:off x="3486" y="2795"/>
              <a:ext cx="112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Rectangle 84"/>
            <p:cNvSpPr>
              <a:spLocks noChangeAspect="1" noChangeArrowheads="1"/>
            </p:cNvSpPr>
            <p:nvPr/>
          </p:nvSpPr>
          <p:spPr bwMode="auto">
            <a:xfrm>
              <a:off x="3250" y="2782"/>
              <a:ext cx="113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Rectangle 85"/>
            <p:cNvSpPr>
              <a:spLocks noChangeAspect="1" noChangeArrowheads="1"/>
            </p:cNvSpPr>
            <p:nvPr/>
          </p:nvSpPr>
          <p:spPr bwMode="auto">
            <a:xfrm>
              <a:off x="2979" y="2782"/>
              <a:ext cx="113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Rectangle 86"/>
            <p:cNvSpPr>
              <a:spLocks noChangeAspect="1" noChangeArrowheads="1"/>
            </p:cNvSpPr>
            <p:nvPr/>
          </p:nvSpPr>
          <p:spPr bwMode="auto">
            <a:xfrm>
              <a:off x="4039" y="2782"/>
              <a:ext cx="113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Rectangle 87"/>
            <p:cNvSpPr>
              <a:spLocks noChangeAspect="1" noChangeArrowheads="1"/>
            </p:cNvSpPr>
            <p:nvPr/>
          </p:nvSpPr>
          <p:spPr bwMode="auto">
            <a:xfrm>
              <a:off x="3769" y="2782"/>
              <a:ext cx="112" cy="6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8" name="Group 88"/>
            <p:cNvGrpSpPr>
              <a:grpSpLocks noChangeAspect="1"/>
            </p:cNvGrpSpPr>
            <p:nvPr/>
          </p:nvGrpSpPr>
          <p:grpSpPr bwMode="auto">
            <a:xfrm>
              <a:off x="3701" y="3414"/>
              <a:ext cx="518" cy="519"/>
              <a:chOff x="1157" y="3612"/>
              <a:chExt cx="816" cy="861"/>
            </a:xfrm>
          </p:grpSpPr>
          <p:sp>
            <p:nvSpPr>
              <p:cNvPr id="321" name="AutoShape 89"/>
              <p:cNvSpPr>
                <a:spLocks noChangeAspect="1" noChangeArrowheads="1"/>
              </p:cNvSpPr>
              <p:nvPr/>
            </p:nvSpPr>
            <p:spPr bwMode="auto">
              <a:xfrm>
                <a:off x="1173" y="3764"/>
                <a:ext cx="754" cy="70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2" name="AutoShape 90"/>
              <p:cNvSpPr>
                <a:spLocks noChangeAspect="1" noChangeArrowheads="1"/>
              </p:cNvSpPr>
              <p:nvPr/>
            </p:nvSpPr>
            <p:spPr bwMode="auto">
              <a:xfrm rot="10800000">
                <a:off x="1157" y="3612"/>
                <a:ext cx="816" cy="15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9" name="Rectangle 91"/>
            <p:cNvSpPr>
              <a:spLocks noChangeAspect="1" noChangeArrowheads="1"/>
            </p:cNvSpPr>
            <p:nvPr/>
          </p:nvSpPr>
          <p:spPr bwMode="auto">
            <a:xfrm>
              <a:off x="2123" y="3933"/>
              <a:ext cx="2096" cy="9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Rectangle 92"/>
            <p:cNvSpPr>
              <a:spLocks noChangeAspect="1" noChangeArrowheads="1"/>
            </p:cNvSpPr>
            <p:nvPr/>
          </p:nvSpPr>
          <p:spPr bwMode="auto">
            <a:xfrm>
              <a:off x="3033" y="3475"/>
              <a:ext cx="317" cy="44"/>
            </a:xfrm>
            <a:prstGeom prst="rect">
              <a:avLst/>
            </a:prstGeom>
            <a:solidFill>
              <a:srgbClr val="2934C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Design of 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-PIC</a:t>
            </a:r>
            <a:endParaRPr kumimoji="1" lang="ja-JP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58" y="1500174"/>
            <a:ext cx="3900486" cy="207170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sz="2800" dirty="0"/>
              <a:t>Micro pixel chamber </a:t>
            </a:r>
            <a:r>
              <a:rPr lang="en-US" altLang="ja-JP" sz="2800" dirty="0" smtClean="0"/>
              <a:t>(</a:t>
            </a:r>
            <a:r>
              <a:rPr lang="en-US" altLang="ja-JP" sz="2800" i="1" dirty="0">
                <a:latin typeface="Symbol" pitchFamily="18" charset="2"/>
              </a:rPr>
              <a:t>m</a:t>
            </a:r>
            <a:r>
              <a:rPr lang="en-US" altLang="ja-JP" sz="2800" dirty="0"/>
              <a:t>-PIC</a:t>
            </a:r>
            <a:r>
              <a:rPr lang="en-US" altLang="ja-JP" sz="2800" dirty="0" smtClean="0"/>
              <a:t>)</a:t>
            </a:r>
          </a:p>
          <a:p>
            <a:pPr>
              <a:buNone/>
            </a:pPr>
            <a:r>
              <a:rPr lang="en-US" altLang="ja-JP" sz="2800" dirty="0" smtClean="0"/>
              <a:t>                +</a:t>
            </a:r>
            <a:endParaRPr lang="en-US" altLang="ja-JP" sz="2800" dirty="0"/>
          </a:p>
          <a:p>
            <a:r>
              <a:rPr lang="en-US" altLang="ja-JP" sz="2800" dirty="0" smtClean="0">
                <a:solidFill>
                  <a:srgbClr val="FF3300"/>
                </a:solidFill>
              </a:rPr>
              <a:t>With </a:t>
            </a:r>
            <a:r>
              <a:rPr lang="en-US" altLang="ja-JP" sz="2800" dirty="0">
                <a:solidFill>
                  <a:srgbClr val="FF3300"/>
                </a:solidFill>
              </a:rPr>
              <a:t>micro mesh</a:t>
            </a:r>
          </a:p>
          <a:p>
            <a:pPr lvl="1"/>
            <a:r>
              <a:rPr lang="en-US" altLang="ja-JP" sz="2400" dirty="0"/>
              <a:t>Higher gain in stable operation </a:t>
            </a:r>
            <a:r>
              <a:rPr lang="en-US" altLang="ja-JP" sz="2400" dirty="0" smtClean="0"/>
              <a:t>(~5x10</a:t>
            </a:r>
            <a:r>
              <a:rPr lang="en-US" altLang="ja-JP" sz="2400" baseline="30000" dirty="0" smtClean="0"/>
              <a:t>4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400" dirty="0" smtClean="0"/>
              <a:t>Low ion backflow (&lt;1%)</a:t>
            </a:r>
            <a:endParaRPr lang="en-US" altLang="ja-JP" sz="2400" dirty="0"/>
          </a:p>
          <a:p>
            <a:pPr lvl="1"/>
            <a:endParaRPr lang="en-US" altLang="ja-JP" sz="2400" dirty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3696353" y="3429012"/>
            <a:ext cx="5040682" cy="1721649"/>
            <a:chOff x="1760499" y="3355974"/>
            <a:chExt cx="5600756" cy="1912943"/>
          </a:xfrm>
        </p:grpSpPr>
        <p:sp>
          <p:nvSpPr>
            <p:cNvPr id="24" name="AutoShape 426"/>
            <p:cNvSpPr>
              <a:spLocks noChangeArrowheads="1"/>
            </p:cNvSpPr>
            <p:nvPr/>
          </p:nvSpPr>
          <p:spPr bwMode="auto">
            <a:xfrm>
              <a:off x="4279896" y="3757617"/>
              <a:ext cx="2190780" cy="1511300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円柱 24"/>
            <p:cNvSpPr/>
            <p:nvPr/>
          </p:nvSpPr>
          <p:spPr>
            <a:xfrm>
              <a:off x="4681539" y="4706955"/>
              <a:ext cx="146052" cy="438157"/>
            </a:xfrm>
            <a:prstGeom prst="can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AutoShape 426"/>
            <p:cNvSpPr>
              <a:spLocks noChangeArrowheads="1"/>
            </p:cNvSpPr>
            <p:nvPr/>
          </p:nvSpPr>
          <p:spPr bwMode="auto">
            <a:xfrm>
              <a:off x="5083182" y="3757617"/>
              <a:ext cx="2190780" cy="1511300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426"/>
            <p:cNvSpPr>
              <a:spLocks noChangeArrowheads="1"/>
            </p:cNvSpPr>
            <p:nvPr/>
          </p:nvSpPr>
          <p:spPr bwMode="auto">
            <a:xfrm>
              <a:off x="2636811" y="3757617"/>
              <a:ext cx="2190780" cy="1511300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円柱 27"/>
            <p:cNvSpPr/>
            <p:nvPr/>
          </p:nvSpPr>
          <p:spPr>
            <a:xfrm>
              <a:off x="3038454" y="4706955"/>
              <a:ext cx="146052" cy="438157"/>
            </a:xfrm>
            <a:prstGeom prst="can">
              <a:avLst/>
            </a:prstGeom>
            <a:solidFill>
              <a:srgbClr val="993300"/>
            </a:solidFill>
            <a:ln w="952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AutoShape 426"/>
            <p:cNvSpPr>
              <a:spLocks noChangeArrowheads="1"/>
            </p:cNvSpPr>
            <p:nvPr/>
          </p:nvSpPr>
          <p:spPr bwMode="auto">
            <a:xfrm>
              <a:off x="3440097" y="3757617"/>
              <a:ext cx="2190780" cy="1511300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26"/>
            <p:cNvSpPr>
              <a:spLocks noChangeArrowheads="1"/>
            </p:cNvSpPr>
            <p:nvPr/>
          </p:nvSpPr>
          <p:spPr bwMode="auto">
            <a:xfrm>
              <a:off x="1797012" y="3757617"/>
              <a:ext cx="2190780" cy="1511300"/>
            </a:xfrm>
            <a:prstGeom prst="parallelogram">
              <a:avLst>
                <a:gd name="adj" fmla="val 100565"/>
              </a:avLst>
            </a:prstGeom>
            <a:solidFill>
              <a:srgbClr val="CC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426"/>
            <p:cNvSpPr>
              <a:spLocks noChangeArrowheads="1"/>
            </p:cNvSpPr>
            <p:nvPr/>
          </p:nvSpPr>
          <p:spPr bwMode="auto">
            <a:xfrm rot="5400000" flipV="1">
              <a:off x="5739606" y="3450437"/>
              <a:ext cx="1716109" cy="1527189"/>
            </a:xfrm>
            <a:prstGeom prst="parallelogram">
              <a:avLst>
                <a:gd name="adj" fmla="val 100565"/>
              </a:avLst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426"/>
            <p:cNvSpPr>
              <a:spLocks noChangeArrowheads="1"/>
            </p:cNvSpPr>
            <p:nvPr/>
          </p:nvSpPr>
          <p:spPr bwMode="auto">
            <a:xfrm>
              <a:off x="1760499" y="3378220"/>
              <a:ext cx="5586489" cy="1511300"/>
            </a:xfrm>
            <a:prstGeom prst="parallelogram">
              <a:avLst>
                <a:gd name="adj" fmla="val 100565"/>
              </a:avLst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426"/>
            <p:cNvSpPr>
              <a:spLocks noChangeArrowheads="1"/>
            </p:cNvSpPr>
            <p:nvPr/>
          </p:nvSpPr>
          <p:spPr bwMode="auto">
            <a:xfrm>
              <a:off x="1760499" y="3355974"/>
              <a:ext cx="5586489" cy="1511300"/>
            </a:xfrm>
            <a:prstGeom prst="parallelogram">
              <a:avLst>
                <a:gd name="adj" fmla="val 100565"/>
              </a:avLst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" name="グループ化 397"/>
            <p:cNvGrpSpPr/>
            <p:nvPr/>
          </p:nvGrpSpPr>
          <p:grpSpPr>
            <a:xfrm>
              <a:off x="4470024" y="3370260"/>
              <a:ext cx="1854600" cy="1473103"/>
              <a:chOff x="5273310" y="3355974"/>
              <a:chExt cx="1854600" cy="1473103"/>
            </a:xfrm>
          </p:grpSpPr>
          <p:grpSp>
            <p:nvGrpSpPr>
              <p:cNvPr id="199" name="グループ化 302"/>
              <p:cNvGrpSpPr>
                <a:grpSpLocks noChangeAspect="1"/>
              </p:cNvGrpSpPr>
              <p:nvPr/>
            </p:nvGrpSpPr>
            <p:grpSpPr>
              <a:xfrm>
                <a:off x="5273310" y="4633929"/>
                <a:ext cx="576645" cy="195148"/>
                <a:chOff x="2071670" y="2000240"/>
                <a:chExt cx="2883226" cy="975738"/>
              </a:xfrm>
            </p:grpSpPr>
            <p:sp>
              <p:nvSpPr>
                <p:cNvPr id="23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1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正方形/長方形 232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" name="グループ化 330"/>
              <p:cNvGrpSpPr>
                <a:grpSpLocks noChangeAspect="1"/>
              </p:cNvGrpSpPr>
              <p:nvPr/>
            </p:nvGrpSpPr>
            <p:grpSpPr>
              <a:xfrm>
                <a:off x="5528901" y="4378338"/>
                <a:ext cx="576645" cy="195148"/>
                <a:chOff x="2071670" y="2000240"/>
                <a:chExt cx="2883226" cy="975738"/>
              </a:xfrm>
            </p:grpSpPr>
            <p:sp>
              <p:nvSpPr>
                <p:cNvPr id="22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" name="正方形/長方形 227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1" name="グループ化 336"/>
              <p:cNvGrpSpPr>
                <a:grpSpLocks noChangeAspect="1"/>
              </p:cNvGrpSpPr>
              <p:nvPr/>
            </p:nvGrpSpPr>
            <p:grpSpPr>
              <a:xfrm>
                <a:off x="5784492" y="4122747"/>
                <a:ext cx="576645" cy="195148"/>
                <a:chOff x="2071670" y="2000240"/>
                <a:chExt cx="2883226" cy="975738"/>
              </a:xfrm>
            </p:grpSpPr>
            <p:sp>
              <p:nvSpPr>
                <p:cNvPr id="22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正方形/長方形 222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" name="グループ化 342"/>
              <p:cNvGrpSpPr>
                <a:grpSpLocks noChangeAspect="1"/>
              </p:cNvGrpSpPr>
              <p:nvPr/>
            </p:nvGrpSpPr>
            <p:grpSpPr>
              <a:xfrm>
                <a:off x="6040083" y="3867156"/>
                <a:ext cx="576645" cy="195148"/>
                <a:chOff x="2071670" y="2000240"/>
                <a:chExt cx="2883226" cy="975738"/>
              </a:xfrm>
            </p:grpSpPr>
            <p:sp>
              <p:nvSpPr>
                <p:cNvPr id="21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6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3" name="グループ化 348"/>
              <p:cNvGrpSpPr>
                <a:grpSpLocks noChangeAspect="1"/>
              </p:cNvGrpSpPr>
              <p:nvPr/>
            </p:nvGrpSpPr>
            <p:grpSpPr>
              <a:xfrm>
                <a:off x="6295674" y="3611565"/>
                <a:ext cx="576645" cy="195148"/>
                <a:chOff x="2071670" y="2000240"/>
                <a:chExt cx="2883226" cy="975738"/>
              </a:xfrm>
            </p:grpSpPr>
            <p:sp>
              <p:nvSpPr>
                <p:cNvPr id="21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1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4" name="グループ化 354"/>
              <p:cNvGrpSpPr>
                <a:grpSpLocks noChangeAspect="1"/>
              </p:cNvGrpSpPr>
              <p:nvPr/>
            </p:nvGrpSpPr>
            <p:grpSpPr>
              <a:xfrm>
                <a:off x="6551265" y="3355974"/>
                <a:ext cx="576645" cy="195148"/>
                <a:chOff x="2071670" y="2000240"/>
                <a:chExt cx="2883226" cy="975738"/>
              </a:xfrm>
            </p:grpSpPr>
            <p:sp>
              <p:nvSpPr>
                <p:cNvPr id="20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5" name="グループ化 408"/>
            <p:cNvGrpSpPr/>
            <p:nvPr/>
          </p:nvGrpSpPr>
          <p:grpSpPr>
            <a:xfrm>
              <a:off x="5156208" y="3498851"/>
              <a:ext cx="1849459" cy="1477981"/>
              <a:chOff x="5753120" y="3538539"/>
              <a:chExt cx="1849459" cy="1477981"/>
            </a:xfrm>
          </p:grpSpPr>
          <p:grpSp>
            <p:nvGrpSpPr>
              <p:cNvPr id="159" name="グループ化 367"/>
              <p:cNvGrpSpPr>
                <a:grpSpLocks noChangeAspect="1"/>
              </p:cNvGrpSpPr>
              <p:nvPr/>
            </p:nvGrpSpPr>
            <p:grpSpPr>
              <a:xfrm>
                <a:off x="6003570" y="4560903"/>
                <a:ext cx="576645" cy="195148"/>
                <a:chOff x="2071670" y="2000240"/>
                <a:chExt cx="2883226" cy="975738"/>
              </a:xfrm>
            </p:grpSpPr>
            <p:sp>
              <p:nvSpPr>
                <p:cNvPr id="19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0" name="グループ化 373"/>
              <p:cNvGrpSpPr>
                <a:grpSpLocks noChangeAspect="1"/>
              </p:cNvGrpSpPr>
              <p:nvPr/>
            </p:nvGrpSpPr>
            <p:grpSpPr>
              <a:xfrm>
                <a:off x="6259161" y="4305312"/>
                <a:ext cx="576645" cy="195148"/>
                <a:chOff x="2071670" y="2000240"/>
                <a:chExt cx="2883226" cy="975738"/>
              </a:xfrm>
            </p:grpSpPr>
            <p:sp>
              <p:nvSpPr>
                <p:cNvPr id="18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" name="グループ化 379"/>
              <p:cNvGrpSpPr>
                <a:grpSpLocks noChangeAspect="1"/>
              </p:cNvGrpSpPr>
              <p:nvPr/>
            </p:nvGrpSpPr>
            <p:grpSpPr>
              <a:xfrm>
                <a:off x="6514752" y="4049721"/>
                <a:ext cx="576645" cy="195148"/>
                <a:chOff x="2071670" y="2000240"/>
                <a:chExt cx="2883226" cy="975738"/>
              </a:xfrm>
            </p:grpSpPr>
            <p:sp>
              <p:nvSpPr>
                <p:cNvPr id="18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" name="グループ化 385"/>
              <p:cNvGrpSpPr>
                <a:grpSpLocks noChangeAspect="1"/>
              </p:cNvGrpSpPr>
              <p:nvPr/>
            </p:nvGrpSpPr>
            <p:grpSpPr>
              <a:xfrm>
                <a:off x="6770343" y="3794130"/>
                <a:ext cx="576645" cy="195148"/>
                <a:chOff x="2071670" y="2000240"/>
                <a:chExt cx="2883226" cy="975738"/>
              </a:xfrm>
            </p:grpSpPr>
            <p:sp>
              <p:nvSpPr>
                <p:cNvPr id="17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3" name="グループ化 391"/>
              <p:cNvGrpSpPr>
                <a:grpSpLocks noChangeAspect="1"/>
              </p:cNvGrpSpPr>
              <p:nvPr/>
            </p:nvGrpSpPr>
            <p:grpSpPr>
              <a:xfrm>
                <a:off x="7025934" y="3538539"/>
                <a:ext cx="576645" cy="195148"/>
                <a:chOff x="2071670" y="2000240"/>
                <a:chExt cx="2883226" cy="975738"/>
              </a:xfrm>
            </p:grpSpPr>
            <p:sp>
              <p:nvSpPr>
                <p:cNvPr id="17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7" name="正方形/長方形 17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4" name="グループ化 398"/>
              <p:cNvGrpSpPr>
                <a:grpSpLocks noChangeAspect="1"/>
              </p:cNvGrpSpPr>
              <p:nvPr/>
            </p:nvGrpSpPr>
            <p:grpSpPr>
              <a:xfrm>
                <a:off x="5753120" y="4816494"/>
                <a:ext cx="571504" cy="200026"/>
                <a:chOff x="5143504" y="1214422"/>
                <a:chExt cx="2857520" cy="1000132"/>
              </a:xfrm>
            </p:grpSpPr>
            <p:grpSp>
              <p:nvGrpSpPr>
                <p:cNvPr id="165" name="グループ化 311"/>
                <p:cNvGrpSpPr/>
                <p:nvPr/>
              </p:nvGrpSpPr>
              <p:grpSpPr>
                <a:xfrm>
                  <a:off x="5143504" y="1214422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172" name="円弧 171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円弧 172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312"/>
                <p:cNvGrpSpPr/>
                <p:nvPr/>
              </p:nvGrpSpPr>
              <p:grpSpPr>
                <a:xfrm>
                  <a:off x="5143504" y="1285860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170" name="円弧 169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円弧 170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" name="グループ化 315"/>
                <p:cNvGrpSpPr>
                  <a:grpSpLocks noChangeAspect="1"/>
                </p:cNvGrpSpPr>
                <p:nvPr/>
              </p:nvGrpSpPr>
              <p:grpSpPr>
                <a:xfrm>
                  <a:off x="6194452" y="1566837"/>
                  <a:ext cx="714380" cy="232174"/>
                  <a:chOff x="5143504" y="1214422"/>
                  <a:chExt cx="2857520" cy="928694"/>
                </a:xfrm>
                <a:solidFill>
                  <a:srgbClr val="CC6600"/>
                </a:solidFill>
              </p:grpSpPr>
              <p:sp>
                <p:nvSpPr>
                  <p:cNvPr id="168" name="円弧 167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円弧 168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6" name="グループ化 409"/>
            <p:cNvGrpSpPr/>
            <p:nvPr/>
          </p:nvGrpSpPr>
          <p:grpSpPr>
            <a:xfrm>
              <a:off x="2819376" y="3370260"/>
              <a:ext cx="1854600" cy="1473103"/>
              <a:chOff x="5273310" y="3355974"/>
              <a:chExt cx="1854600" cy="1473103"/>
            </a:xfrm>
          </p:grpSpPr>
          <p:grpSp>
            <p:nvGrpSpPr>
              <p:cNvPr id="123" name="グループ化 302"/>
              <p:cNvGrpSpPr>
                <a:grpSpLocks noChangeAspect="1"/>
              </p:cNvGrpSpPr>
              <p:nvPr/>
            </p:nvGrpSpPr>
            <p:grpSpPr>
              <a:xfrm>
                <a:off x="5273310" y="4633929"/>
                <a:ext cx="576645" cy="195148"/>
                <a:chOff x="2071670" y="2000240"/>
                <a:chExt cx="2883226" cy="975738"/>
              </a:xfrm>
            </p:grpSpPr>
            <p:sp>
              <p:nvSpPr>
                <p:cNvPr id="15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" name="グループ化 330"/>
              <p:cNvGrpSpPr>
                <a:grpSpLocks noChangeAspect="1"/>
              </p:cNvGrpSpPr>
              <p:nvPr/>
            </p:nvGrpSpPr>
            <p:grpSpPr>
              <a:xfrm>
                <a:off x="5528901" y="4378338"/>
                <a:ext cx="576645" cy="195148"/>
                <a:chOff x="2071670" y="2000240"/>
                <a:chExt cx="2883226" cy="975738"/>
              </a:xfrm>
            </p:grpSpPr>
            <p:sp>
              <p:nvSpPr>
                <p:cNvPr id="14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5" name="グループ化 336"/>
              <p:cNvGrpSpPr>
                <a:grpSpLocks noChangeAspect="1"/>
              </p:cNvGrpSpPr>
              <p:nvPr/>
            </p:nvGrpSpPr>
            <p:grpSpPr>
              <a:xfrm>
                <a:off x="5784492" y="4122747"/>
                <a:ext cx="576645" cy="195148"/>
                <a:chOff x="2071670" y="2000240"/>
                <a:chExt cx="2883226" cy="975738"/>
              </a:xfrm>
            </p:grpSpPr>
            <p:sp>
              <p:nvSpPr>
                <p:cNvPr id="14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" name="グループ化 342"/>
              <p:cNvGrpSpPr>
                <a:grpSpLocks noChangeAspect="1"/>
              </p:cNvGrpSpPr>
              <p:nvPr/>
            </p:nvGrpSpPr>
            <p:grpSpPr>
              <a:xfrm>
                <a:off x="6040083" y="3867156"/>
                <a:ext cx="576645" cy="195148"/>
                <a:chOff x="2071670" y="2000240"/>
                <a:chExt cx="2883226" cy="975738"/>
              </a:xfrm>
            </p:grpSpPr>
            <p:sp>
              <p:nvSpPr>
                <p:cNvPr id="13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" name="グループ化 348"/>
              <p:cNvGrpSpPr>
                <a:grpSpLocks noChangeAspect="1"/>
              </p:cNvGrpSpPr>
              <p:nvPr/>
            </p:nvGrpSpPr>
            <p:grpSpPr>
              <a:xfrm>
                <a:off x="6295674" y="3611565"/>
                <a:ext cx="576645" cy="195148"/>
                <a:chOff x="2071670" y="2000240"/>
                <a:chExt cx="2883226" cy="975738"/>
              </a:xfrm>
            </p:grpSpPr>
            <p:sp>
              <p:nvSpPr>
                <p:cNvPr id="13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" name="グループ化 354"/>
              <p:cNvGrpSpPr>
                <a:grpSpLocks noChangeAspect="1"/>
              </p:cNvGrpSpPr>
              <p:nvPr/>
            </p:nvGrpSpPr>
            <p:grpSpPr>
              <a:xfrm>
                <a:off x="6551265" y="3355974"/>
                <a:ext cx="576645" cy="195148"/>
                <a:chOff x="2071670" y="2000240"/>
                <a:chExt cx="2883226" cy="975738"/>
              </a:xfrm>
            </p:grpSpPr>
            <p:sp>
              <p:nvSpPr>
                <p:cNvPr id="12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0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7" name="グループ化 446"/>
            <p:cNvGrpSpPr/>
            <p:nvPr/>
          </p:nvGrpSpPr>
          <p:grpSpPr>
            <a:xfrm>
              <a:off x="3505560" y="3498851"/>
              <a:ext cx="1849459" cy="1477981"/>
              <a:chOff x="5753120" y="3538539"/>
              <a:chExt cx="1849459" cy="1477981"/>
            </a:xfrm>
          </p:grpSpPr>
          <p:grpSp>
            <p:nvGrpSpPr>
              <p:cNvPr id="83" name="グループ化 367"/>
              <p:cNvGrpSpPr>
                <a:grpSpLocks noChangeAspect="1"/>
              </p:cNvGrpSpPr>
              <p:nvPr/>
            </p:nvGrpSpPr>
            <p:grpSpPr>
              <a:xfrm>
                <a:off x="6003570" y="4560903"/>
                <a:ext cx="576645" cy="195148"/>
                <a:chOff x="2071670" y="2000240"/>
                <a:chExt cx="2883226" cy="975738"/>
              </a:xfrm>
            </p:grpSpPr>
            <p:sp>
              <p:nvSpPr>
                <p:cNvPr id="11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4" name="グループ化 373"/>
              <p:cNvGrpSpPr>
                <a:grpSpLocks noChangeAspect="1"/>
              </p:cNvGrpSpPr>
              <p:nvPr/>
            </p:nvGrpSpPr>
            <p:grpSpPr>
              <a:xfrm>
                <a:off x="6259161" y="4305312"/>
                <a:ext cx="576645" cy="195148"/>
                <a:chOff x="2071670" y="2000240"/>
                <a:chExt cx="2883226" cy="975738"/>
              </a:xfrm>
            </p:grpSpPr>
            <p:sp>
              <p:nvSpPr>
                <p:cNvPr id="11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" name="グループ化 379"/>
              <p:cNvGrpSpPr>
                <a:grpSpLocks noChangeAspect="1"/>
              </p:cNvGrpSpPr>
              <p:nvPr/>
            </p:nvGrpSpPr>
            <p:grpSpPr>
              <a:xfrm>
                <a:off x="6514752" y="4049721"/>
                <a:ext cx="576645" cy="195148"/>
                <a:chOff x="2071670" y="2000240"/>
                <a:chExt cx="2883226" cy="975738"/>
              </a:xfrm>
            </p:grpSpPr>
            <p:sp>
              <p:nvSpPr>
                <p:cNvPr id="10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グループ化 385"/>
              <p:cNvGrpSpPr>
                <a:grpSpLocks noChangeAspect="1"/>
              </p:cNvGrpSpPr>
              <p:nvPr/>
            </p:nvGrpSpPr>
            <p:grpSpPr>
              <a:xfrm>
                <a:off x="6770343" y="3794130"/>
                <a:ext cx="576645" cy="195148"/>
                <a:chOff x="2071670" y="2000240"/>
                <a:chExt cx="2883226" cy="975738"/>
              </a:xfrm>
            </p:grpSpPr>
            <p:sp>
              <p:nvSpPr>
                <p:cNvPr id="10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グループ化 391"/>
              <p:cNvGrpSpPr>
                <a:grpSpLocks noChangeAspect="1"/>
              </p:cNvGrpSpPr>
              <p:nvPr/>
            </p:nvGrpSpPr>
            <p:grpSpPr>
              <a:xfrm>
                <a:off x="7025934" y="3538539"/>
                <a:ext cx="576645" cy="195148"/>
                <a:chOff x="2071670" y="2000240"/>
                <a:chExt cx="2883226" cy="975738"/>
              </a:xfrm>
            </p:grpSpPr>
            <p:sp>
              <p:nvSpPr>
                <p:cNvPr id="9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" name="グループ化 398"/>
              <p:cNvGrpSpPr>
                <a:grpSpLocks noChangeAspect="1"/>
              </p:cNvGrpSpPr>
              <p:nvPr/>
            </p:nvGrpSpPr>
            <p:grpSpPr>
              <a:xfrm>
                <a:off x="5753120" y="4816494"/>
                <a:ext cx="571504" cy="200026"/>
                <a:chOff x="5143504" y="1214422"/>
                <a:chExt cx="2857520" cy="1000132"/>
              </a:xfrm>
            </p:grpSpPr>
            <p:grpSp>
              <p:nvGrpSpPr>
                <p:cNvPr id="89" name="グループ化 311"/>
                <p:cNvGrpSpPr/>
                <p:nvPr/>
              </p:nvGrpSpPr>
              <p:grpSpPr>
                <a:xfrm>
                  <a:off x="5143504" y="1214422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96" name="円弧 95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円弧 96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312"/>
                <p:cNvGrpSpPr/>
                <p:nvPr/>
              </p:nvGrpSpPr>
              <p:grpSpPr>
                <a:xfrm>
                  <a:off x="5143504" y="1285860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94" name="円弧 93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円弧 94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" name="グループ化 315"/>
                <p:cNvGrpSpPr>
                  <a:grpSpLocks noChangeAspect="1"/>
                </p:cNvGrpSpPr>
                <p:nvPr/>
              </p:nvGrpSpPr>
              <p:grpSpPr>
                <a:xfrm>
                  <a:off x="6194452" y="1566837"/>
                  <a:ext cx="714380" cy="232174"/>
                  <a:chOff x="5143504" y="1214422"/>
                  <a:chExt cx="2857520" cy="928694"/>
                </a:xfrm>
                <a:solidFill>
                  <a:srgbClr val="CC6600"/>
                </a:solidFill>
              </p:grpSpPr>
              <p:sp>
                <p:nvSpPr>
                  <p:cNvPr id="92" name="円弧 91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円弧 92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8" name="グループ化 524"/>
            <p:cNvGrpSpPr/>
            <p:nvPr/>
          </p:nvGrpSpPr>
          <p:grpSpPr>
            <a:xfrm>
              <a:off x="1862475" y="3498851"/>
              <a:ext cx="1849459" cy="1477981"/>
              <a:chOff x="5753120" y="3538539"/>
              <a:chExt cx="1849459" cy="1477981"/>
            </a:xfrm>
          </p:grpSpPr>
          <p:grpSp>
            <p:nvGrpSpPr>
              <p:cNvPr id="43" name="グループ化 367"/>
              <p:cNvGrpSpPr>
                <a:grpSpLocks noChangeAspect="1"/>
              </p:cNvGrpSpPr>
              <p:nvPr/>
            </p:nvGrpSpPr>
            <p:grpSpPr>
              <a:xfrm>
                <a:off x="6003570" y="4560903"/>
                <a:ext cx="576645" cy="195148"/>
                <a:chOff x="2071670" y="2000240"/>
                <a:chExt cx="2883226" cy="975738"/>
              </a:xfrm>
            </p:grpSpPr>
            <p:sp>
              <p:nvSpPr>
                <p:cNvPr id="7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" name="グループ化 373"/>
              <p:cNvGrpSpPr>
                <a:grpSpLocks noChangeAspect="1"/>
              </p:cNvGrpSpPr>
              <p:nvPr/>
            </p:nvGrpSpPr>
            <p:grpSpPr>
              <a:xfrm>
                <a:off x="6259161" y="4305312"/>
                <a:ext cx="576645" cy="195148"/>
                <a:chOff x="2071670" y="2000240"/>
                <a:chExt cx="2883226" cy="975738"/>
              </a:xfrm>
            </p:grpSpPr>
            <p:sp>
              <p:nvSpPr>
                <p:cNvPr id="7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グループ化 379"/>
              <p:cNvGrpSpPr>
                <a:grpSpLocks noChangeAspect="1"/>
              </p:cNvGrpSpPr>
              <p:nvPr/>
            </p:nvGrpSpPr>
            <p:grpSpPr>
              <a:xfrm>
                <a:off x="6514752" y="4049721"/>
                <a:ext cx="576645" cy="195148"/>
                <a:chOff x="2071670" y="2000240"/>
                <a:chExt cx="2883226" cy="975738"/>
              </a:xfrm>
            </p:grpSpPr>
            <p:sp>
              <p:nvSpPr>
                <p:cNvPr id="6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" name="グループ化 385"/>
              <p:cNvGrpSpPr>
                <a:grpSpLocks noChangeAspect="1"/>
              </p:cNvGrpSpPr>
              <p:nvPr/>
            </p:nvGrpSpPr>
            <p:grpSpPr>
              <a:xfrm>
                <a:off x="6770343" y="3794130"/>
                <a:ext cx="576645" cy="195148"/>
                <a:chOff x="2071670" y="2000240"/>
                <a:chExt cx="2883226" cy="975738"/>
              </a:xfrm>
            </p:grpSpPr>
            <p:sp>
              <p:nvSpPr>
                <p:cNvPr id="63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" name="グループ化 391"/>
              <p:cNvGrpSpPr>
                <a:grpSpLocks noChangeAspect="1"/>
              </p:cNvGrpSpPr>
              <p:nvPr/>
            </p:nvGrpSpPr>
            <p:grpSpPr>
              <a:xfrm>
                <a:off x="7025934" y="3538539"/>
                <a:ext cx="576645" cy="195148"/>
                <a:chOff x="2071670" y="2000240"/>
                <a:chExt cx="2883226" cy="975738"/>
              </a:xfrm>
            </p:grpSpPr>
            <p:sp>
              <p:nvSpPr>
                <p:cNvPr id="58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00240"/>
                  <a:ext cx="2883226" cy="90430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Oval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1670" y="2071678"/>
                  <a:ext cx="2883226" cy="90430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34827" y="2430213"/>
                  <a:ext cx="722793" cy="183250"/>
                </a:xfrm>
                <a:prstGeom prst="ellipse">
                  <a:avLst/>
                </a:prstGeom>
                <a:solidFill>
                  <a:srgbClr val="9933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143240" y="2428868"/>
                  <a:ext cx="714380" cy="71438"/>
                </a:xfrm>
                <a:prstGeom prst="rect">
                  <a:avLst/>
                </a:prstGeom>
                <a:solidFill>
                  <a:srgbClr val="993300"/>
                </a:solidFill>
                <a:ln w="6350">
                  <a:solidFill>
                    <a:srgbClr val="99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Oval 184"/>
                <p:cNvSpPr>
                  <a:spLocks noChangeAspect="1" noChangeArrowheads="1"/>
                </p:cNvSpPr>
                <p:nvPr/>
              </p:nvSpPr>
              <p:spPr bwMode="auto">
                <a:xfrm>
                  <a:off x="3143240" y="2357430"/>
                  <a:ext cx="722793" cy="183250"/>
                </a:xfrm>
                <a:prstGeom prst="ellipse">
                  <a:avLst/>
                </a:prstGeom>
                <a:solidFill>
                  <a:srgbClr val="CC66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" name="グループ化 398"/>
              <p:cNvGrpSpPr>
                <a:grpSpLocks noChangeAspect="1"/>
              </p:cNvGrpSpPr>
              <p:nvPr/>
            </p:nvGrpSpPr>
            <p:grpSpPr>
              <a:xfrm>
                <a:off x="5753120" y="4816494"/>
                <a:ext cx="571504" cy="200026"/>
                <a:chOff x="5143504" y="1214422"/>
                <a:chExt cx="2857520" cy="1000132"/>
              </a:xfrm>
            </p:grpSpPr>
            <p:grpSp>
              <p:nvGrpSpPr>
                <p:cNvPr id="49" name="グループ化 311"/>
                <p:cNvGrpSpPr/>
                <p:nvPr/>
              </p:nvGrpSpPr>
              <p:grpSpPr>
                <a:xfrm>
                  <a:off x="5143504" y="1214422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56" name="円弧 55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弧 56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9933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312"/>
                <p:cNvGrpSpPr/>
                <p:nvPr/>
              </p:nvGrpSpPr>
              <p:grpSpPr>
                <a:xfrm>
                  <a:off x="5143504" y="1285860"/>
                  <a:ext cx="2857520" cy="928694"/>
                  <a:chOff x="5143504" y="1214422"/>
                  <a:chExt cx="2857520" cy="928694"/>
                </a:xfrm>
              </p:grpSpPr>
              <p:sp>
                <p:nvSpPr>
                  <p:cNvPr id="54" name="円弧 53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弧 54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315"/>
                <p:cNvGrpSpPr>
                  <a:grpSpLocks noChangeAspect="1"/>
                </p:cNvGrpSpPr>
                <p:nvPr/>
              </p:nvGrpSpPr>
              <p:grpSpPr>
                <a:xfrm>
                  <a:off x="6194452" y="1566837"/>
                  <a:ext cx="714380" cy="232174"/>
                  <a:chOff x="5143504" y="1214422"/>
                  <a:chExt cx="2857520" cy="928694"/>
                </a:xfrm>
                <a:solidFill>
                  <a:srgbClr val="CC6600"/>
                </a:solidFill>
              </p:grpSpPr>
              <p:sp>
                <p:nvSpPr>
                  <p:cNvPr id="52" name="円弧 51"/>
                  <p:cNvSpPr/>
                  <p:nvPr/>
                </p:nvSpPr>
                <p:spPr>
                  <a:xfrm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弧 52"/>
                  <p:cNvSpPr/>
                  <p:nvPr/>
                </p:nvSpPr>
                <p:spPr>
                  <a:xfrm flipH="1">
                    <a:off x="5143504" y="1214422"/>
                    <a:ext cx="2857520" cy="928694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635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9" name="正方形/長方形 38"/>
            <p:cNvSpPr/>
            <p:nvPr/>
          </p:nvSpPr>
          <p:spPr>
            <a:xfrm>
              <a:off x="1760499" y="4891909"/>
              <a:ext cx="4073564" cy="1825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074068" y="4874421"/>
              <a:ext cx="142875" cy="380229"/>
            </a:xfrm>
            <a:prstGeom prst="rect">
              <a:avLst/>
            </a:prstGeom>
            <a:solidFill>
              <a:srgbClr val="993300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714740" y="4872859"/>
              <a:ext cx="142875" cy="381791"/>
            </a:xfrm>
            <a:prstGeom prst="rect">
              <a:avLst/>
            </a:prstGeom>
            <a:solidFill>
              <a:srgbClr val="993300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364177" y="4872859"/>
              <a:ext cx="142875" cy="381791"/>
            </a:xfrm>
            <a:prstGeom prst="rect">
              <a:avLst/>
            </a:prstGeom>
            <a:solidFill>
              <a:srgbClr val="993300"/>
            </a:solidFill>
            <a:ln w="63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5" name="円柱 234"/>
          <p:cNvSpPr/>
          <p:nvPr/>
        </p:nvSpPr>
        <p:spPr>
          <a:xfrm rot="13534268">
            <a:off x="5011023" y="3032713"/>
            <a:ext cx="197170" cy="2016104"/>
          </a:xfrm>
          <a:prstGeom prst="can">
            <a:avLst>
              <a:gd name="adj" fmla="val 90217"/>
            </a:avLst>
          </a:prstGeom>
          <a:solidFill>
            <a:srgbClr val="66FFFF">
              <a:alpha val="6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円柱 235"/>
          <p:cNvSpPr/>
          <p:nvPr/>
        </p:nvSpPr>
        <p:spPr>
          <a:xfrm rot="13534268">
            <a:off x="7213161" y="3032715"/>
            <a:ext cx="197170" cy="2016104"/>
          </a:xfrm>
          <a:prstGeom prst="can">
            <a:avLst>
              <a:gd name="adj" fmla="val 90217"/>
            </a:avLst>
          </a:prstGeom>
          <a:solidFill>
            <a:srgbClr val="66FFFF">
              <a:alpha val="6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7" name="グループ化 236"/>
          <p:cNvGrpSpPr/>
          <p:nvPr/>
        </p:nvGrpSpPr>
        <p:grpSpPr>
          <a:xfrm>
            <a:off x="4879375" y="4217693"/>
            <a:ext cx="1051575" cy="295755"/>
            <a:chOff x="3074967" y="4232286"/>
            <a:chExt cx="1168416" cy="328617"/>
          </a:xfrm>
        </p:grpSpPr>
        <p:cxnSp>
          <p:nvCxnSpPr>
            <p:cNvPr id="238" name="直線コネクタ 237"/>
            <p:cNvCxnSpPr/>
            <p:nvPr/>
          </p:nvCxnSpPr>
          <p:spPr>
            <a:xfrm flipV="1">
              <a:off x="3074967" y="4498787"/>
              <a:ext cx="748559" cy="476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線コネクタ 238"/>
            <p:cNvCxnSpPr/>
            <p:nvPr/>
          </p:nvCxnSpPr>
          <p:spPr>
            <a:xfrm flipV="1">
              <a:off x="3330558" y="4243196"/>
              <a:ext cx="748559" cy="476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線矢印コネクタ 239"/>
            <p:cNvCxnSpPr/>
            <p:nvPr/>
          </p:nvCxnSpPr>
          <p:spPr>
            <a:xfrm flipV="1">
              <a:off x="3330558" y="4232286"/>
              <a:ext cx="292104" cy="255591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テキスト ボックス 240"/>
            <p:cNvSpPr txBox="1"/>
            <p:nvPr/>
          </p:nvSpPr>
          <p:spPr>
            <a:xfrm>
              <a:off x="3507284" y="4253126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+mn-lt"/>
                </a:rPr>
                <a:t>400</a:t>
              </a:r>
              <a:r>
                <a:rPr kumimoji="1" lang="en-US" altLang="ja-JP" sz="1400" dirty="0" smtClean="0">
                  <a:latin typeface="Symbol" pitchFamily="18" charset="2"/>
                </a:rPr>
                <a:t>m</a:t>
              </a:r>
              <a:r>
                <a:rPr kumimoji="1" lang="en-US" altLang="ja-JP" sz="1400" dirty="0" smtClean="0">
                  <a:latin typeface="+mn-lt"/>
                </a:rPr>
                <a:t>m</a:t>
              </a:r>
              <a:endParaRPr kumimoji="1" lang="ja-JP" altLang="en-US" sz="1400" dirty="0">
                <a:latin typeface="+mn-lt"/>
              </a:endParaRPr>
            </a:p>
          </p:txBody>
        </p:sp>
      </p:grpSp>
      <p:grpSp>
        <p:nvGrpSpPr>
          <p:cNvPr id="242" name="グループ化 241"/>
          <p:cNvGrpSpPr/>
          <p:nvPr/>
        </p:nvGrpSpPr>
        <p:grpSpPr>
          <a:xfrm>
            <a:off x="7311142" y="4809203"/>
            <a:ext cx="991105" cy="330046"/>
            <a:chOff x="5776930" y="4889520"/>
            <a:chExt cx="1101228" cy="366718"/>
          </a:xfrm>
        </p:grpSpPr>
        <p:grpSp>
          <p:nvGrpSpPr>
            <p:cNvPr id="243" name="グループ化 635"/>
            <p:cNvGrpSpPr/>
            <p:nvPr/>
          </p:nvGrpSpPr>
          <p:grpSpPr>
            <a:xfrm>
              <a:off x="5776930" y="4889520"/>
              <a:ext cx="766775" cy="366718"/>
              <a:chOff x="5776930" y="4889520"/>
              <a:chExt cx="766775" cy="366718"/>
            </a:xfrm>
          </p:grpSpPr>
          <p:cxnSp>
            <p:nvCxnSpPr>
              <p:cNvPr id="245" name="直線コネクタ 244"/>
              <p:cNvCxnSpPr/>
              <p:nvPr/>
            </p:nvCxnSpPr>
            <p:spPr>
              <a:xfrm rot="10800000">
                <a:off x="5886469" y="4889520"/>
                <a:ext cx="657236" cy="158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/>
              <p:cNvCxnSpPr/>
              <p:nvPr/>
            </p:nvCxnSpPr>
            <p:spPr>
              <a:xfrm rot="10800000">
                <a:off x="5776930" y="5254650"/>
                <a:ext cx="766775" cy="158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矢印コネクタ 246"/>
              <p:cNvCxnSpPr/>
              <p:nvPr/>
            </p:nvCxnSpPr>
            <p:spPr>
              <a:xfrm rot="5400000" flipH="1" flipV="1">
                <a:off x="5995213" y="5072085"/>
                <a:ext cx="365130" cy="158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4" name="テキスト ボックス 243"/>
            <p:cNvSpPr txBox="1"/>
            <p:nvPr/>
          </p:nvSpPr>
          <p:spPr>
            <a:xfrm>
              <a:off x="6142059" y="4926033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+mn-lt"/>
                </a:rPr>
                <a:t>1</a:t>
              </a:r>
              <a:r>
                <a:rPr kumimoji="1" lang="en-US" altLang="ja-JP" sz="1400" dirty="0" smtClean="0">
                  <a:latin typeface="+mn-lt"/>
                </a:rPr>
                <a:t>00</a:t>
              </a:r>
              <a:r>
                <a:rPr kumimoji="1" lang="en-US" altLang="ja-JP" sz="1400" dirty="0" smtClean="0">
                  <a:latin typeface="Symbol" pitchFamily="18" charset="2"/>
                </a:rPr>
                <a:t>m</a:t>
              </a:r>
              <a:r>
                <a:rPr kumimoji="1" lang="en-US" altLang="ja-JP" sz="1400" dirty="0" smtClean="0">
                  <a:latin typeface="+mn-lt"/>
                </a:rPr>
                <a:t>m</a:t>
              </a:r>
              <a:endParaRPr kumimoji="1" lang="ja-JP" altLang="en-US" sz="1400" dirty="0">
                <a:latin typeface="+mn-lt"/>
              </a:endParaRPr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6278035" y="5156576"/>
            <a:ext cx="934521" cy="276999"/>
            <a:chOff x="4629034" y="5275490"/>
            <a:chExt cx="1038356" cy="307777"/>
          </a:xfrm>
        </p:grpSpPr>
        <p:cxnSp>
          <p:nvCxnSpPr>
            <p:cNvPr id="249" name="直線コネクタ 248"/>
            <p:cNvCxnSpPr/>
            <p:nvPr/>
          </p:nvCxnSpPr>
          <p:spPr>
            <a:xfrm rot="5400000">
              <a:off x="5247888" y="5418562"/>
              <a:ext cx="255593" cy="79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線コネクタ 249"/>
            <p:cNvCxnSpPr/>
            <p:nvPr/>
          </p:nvCxnSpPr>
          <p:spPr>
            <a:xfrm rot="5400000">
              <a:off x="5357824" y="5418165"/>
              <a:ext cx="255593" cy="158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矢印コネクタ 250"/>
            <p:cNvCxnSpPr/>
            <p:nvPr/>
          </p:nvCxnSpPr>
          <p:spPr>
            <a:xfrm>
              <a:off x="5192721" y="5437215"/>
              <a:ext cx="182565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矢印コネクタ 251"/>
            <p:cNvCxnSpPr/>
            <p:nvPr/>
          </p:nvCxnSpPr>
          <p:spPr>
            <a:xfrm>
              <a:off x="5484825" y="5435627"/>
              <a:ext cx="182565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テキスト ボックス 252"/>
            <p:cNvSpPr txBox="1"/>
            <p:nvPr/>
          </p:nvSpPr>
          <p:spPr>
            <a:xfrm>
              <a:off x="4629034" y="5275490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latin typeface="+mn-lt"/>
                </a:rPr>
                <a:t>7</a:t>
              </a:r>
              <a:r>
                <a:rPr kumimoji="1" lang="en-US" altLang="ja-JP" sz="1400" dirty="0" smtClean="0">
                  <a:latin typeface="+mn-lt"/>
                </a:rPr>
                <a:t>0</a:t>
              </a:r>
              <a:r>
                <a:rPr kumimoji="1" lang="en-US" altLang="ja-JP" sz="1400" dirty="0" smtClean="0">
                  <a:latin typeface="Symbol" pitchFamily="18" charset="2"/>
                </a:rPr>
                <a:t>m</a:t>
              </a:r>
              <a:r>
                <a:rPr kumimoji="1" lang="en-US" altLang="ja-JP" sz="1400" dirty="0" smtClean="0">
                  <a:latin typeface="+mn-lt"/>
                </a:rPr>
                <a:t>m</a:t>
              </a:r>
              <a:endParaRPr kumimoji="1" lang="ja-JP" altLang="en-US" sz="1400" dirty="0">
                <a:latin typeface="+mn-lt"/>
              </a:endParaRPr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4583619" y="4710618"/>
            <a:ext cx="662489" cy="788681"/>
            <a:chOff x="2746350" y="4779981"/>
            <a:chExt cx="736099" cy="876312"/>
          </a:xfrm>
        </p:grpSpPr>
        <p:cxnSp>
          <p:nvCxnSpPr>
            <p:cNvPr id="255" name="直線コネクタ 254"/>
            <p:cNvCxnSpPr/>
            <p:nvPr/>
          </p:nvCxnSpPr>
          <p:spPr>
            <a:xfrm rot="16200000" flipV="1">
              <a:off x="2454247" y="5145110"/>
              <a:ext cx="730260" cy="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線コネクタ 255"/>
            <p:cNvCxnSpPr/>
            <p:nvPr/>
          </p:nvCxnSpPr>
          <p:spPr>
            <a:xfrm rot="16200000" flipV="1">
              <a:off x="3038455" y="5145110"/>
              <a:ext cx="730260" cy="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矢印コネクタ 256"/>
            <p:cNvCxnSpPr/>
            <p:nvPr/>
          </p:nvCxnSpPr>
          <p:spPr>
            <a:xfrm>
              <a:off x="2819376" y="5362601"/>
              <a:ext cx="584208" cy="1588"/>
            </a:xfrm>
            <a:prstGeom prst="straightConnector1">
              <a:avLst/>
            </a:prstGeom>
            <a:ln>
              <a:solidFill>
                <a:srgbClr val="0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テキスト ボックス 257"/>
            <p:cNvSpPr txBox="1"/>
            <p:nvPr/>
          </p:nvSpPr>
          <p:spPr>
            <a:xfrm>
              <a:off x="2746350" y="5348516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+mn-lt"/>
                </a:rPr>
                <a:t>230</a:t>
              </a:r>
              <a:r>
                <a:rPr kumimoji="1" lang="en-US" altLang="ja-JP" sz="1400" dirty="0" smtClean="0">
                  <a:latin typeface="Symbol" pitchFamily="18" charset="2"/>
                </a:rPr>
                <a:t>m</a:t>
              </a:r>
              <a:r>
                <a:rPr kumimoji="1" lang="en-US" altLang="ja-JP" sz="1400" dirty="0" smtClean="0">
                  <a:latin typeface="+mn-lt"/>
                </a:rPr>
                <a:t>m</a:t>
              </a:r>
              <a:endParaRPr kumimoji="1" lang="ja-JP" altLang="en-US" sz="1400" dirty="0">
                <a:latin typeface="+mn-lt"/>
              </a:endParaRPr>
            </a:p>
          </p:txBody>
        </p:sp>
      </p:grpSp>
      <p:cxnSp>
        <p:nvCxnSpPr>
          <p:cNvPr id="259" name="直線コネクタ 258"/>
          <p:cNvCxnSpPr/>
          <p:nvPr/>
        </p:nvCxnSpPr>
        <p:spPr>
          <a:xfrm rot="10800000">
            <a:off x="7376865" y="4480586"/>
            <a:ext cx="624372" cy="142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線矢印コネクタ 259"/>
          <p:cNvCxnSpPr/>
          <p:nvPr/>
        </p:nvCxnSpPr>
        <p:spPr>
          <a:xfrm rot="5400000">
            <a:off x="7508311" y="4644895"/>
            <a:ext cx="328617" cy="1429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テキスト ボックス 260"/>
          <p:cNvSpPr txBox="1"/>
          <p:nvPr/>
        </p:nvSpPr>
        <p:spPr>
          <a:xfrm>
            <a:off x="7639758" y="4499342"/>
            <a:ext cx="662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+mn-lt"/>
              </a:rPr>
              <a:t>165</a:t>
            </a:r>
            <a:r>
              <a:rPr kumimoji="1" lang="en-US" altLang="ja-JP" sz="1400" dirty="0" smtClean="0">
                <a:latin typeface="Symbol" pitchFamily="18" charset="2"/>
              </a:rPr>
              <a:t>m</a:t>
            </a:r>
            <a:r>
              <a:rPr kumimoji="1" lang="en-US" altLang="ja-JP" sz="1400" dirty="0" smtClean="0">
                <a:latin typeface="+mn-lt"/>
              </a:rPr>
              <a:t>m</a:t>
            </a:r>
            <a:endParaRPr kumimoji="1" lang="ja-JP" altLang="en-US" sz="1400" dirty="0">
              <a:latin typeface="+mn-lt"/>
            </a:endParaRPr>
          </a:p>
        </p:txBody>
      </p:sp>
      <p:sp>
        <p:nvSpPr>
          <p:cNvPr id="262" name="テキスト ボックス 261"/>
          <p:cNvSpPr txBox="1"/>
          <p:nvPr/>
        </p:nvSpPr>
        <p:spPr>
          <a:xfrm>
            <a:off x="3854605" y="3790491"/>
            <a:ext cx="597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Anode</a:t>
            </a:r>
            <a:endParaRPr kumimoji="1"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3" name="直線矢印コネクタ 262"/>
          <p:cNvCxnSpPr/>
          <p:nvPr/>
        </p:nvCxnSpPr>
        <p:spPr>
          <a:xfrm flipV="1">
            <a:off x="4386449" y="3870863"/>
            <a:ext cx="561981" cy="5107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テキスト ボックス 263"/>
          <p:cNvSpPr txBox="1"/>
          <p:nvPr/>
        </p:nvSpPr>
        <p:spPr>
          <a:xfrm>
            <a:off x="3827800" y="3560459"/>
            <a:ext cx="705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Cath</a:t>
            </a:r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ode</a:t>
            </a:r>
            <a:endParaRPr kumimoji="1"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5" name="直線矢印コネクタ 264"/>
          <p:cNvCxnSpPr>
            <a:stCxn id="264" idx="3"/>
          </p:cNvCxnSpPr>
          <p:nvPr/>
        </p:nvCxnSpPr>
        <p:spPr>
          <a:xfrm>
            <a:off x="4533570" y="3698959"/>
            <a:ext cx="361479" cy="2723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テキスト ボックス 265"/>
          <p:cNvSpPr txBox="1"/>
          <p:nvPr/>
        </p:nvSpPr>
        <p:spPr>
          <a:xfrm>
            <a:off x="3696353" y="3250598"/>
            <a:ext cx="1004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upport wire</a:t>
            </a:r>
            <a:endParaRPr kumimoji="1"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7" name="直線矢印コネクタ 266"/>
          <p:cNvCxnSpPr/>
          <p:nvPr/>
        </p:nvCxnSpPr>
        <p:spPr>
          <a:xfrm>
            <a:off x="4550757" y="3494735"/>
            <a:ext cx="821543" cy="26289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8" name="グループ化 267"/>
          <p:cNvGrpSpPr/>
          <p:nvPr/>
        </p:nvGrpSpPr>
        <p:grpSpPr>
          <a:xfrm>
            <a:off x="5800603" y="5150662"/>
            <a:ext cx="524687" cy="478984"/>
            <a:chOff x="4025527" y="5268918"/>
            <a:chExt cx="582985" cy="532205"/>
          </a:xfrm>
        </p:grpSpPr>
        <p:cxnSp>
          <p:nvCxnSpPr>
            <p:cNvPr id="269" name="直線コネクタ 268"/>
            <p:cNvCxnSpPr/>
            <p:nvPr/>
          </p:nvCxnSpPr>
          <p:spPr>
            <a:xfrm rot="5400000">
              <a:off x="4429653" y="5258358"/>
              <a:ext cx="168300" cy="1894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0" name="グループ化 689"/>
            <p:cNvGrpSpPr/>
            <p:nvPr/>
          </p:nvGrpSpPr>
          <p:grpSpPr>
            <a:xfrm rot="-2700000">
              <a:off x="4364283" y="5363436"/>
              <a:ext cx="73819" cy="183358"/>
              <a:chOff x="4133051" y="2516175"/>
              <a:chExt cx="73819" cy="183358"/>
            </a:xfrm>
          </p:grpSpPr>
          <p:cxnSp>
            <p:nvCxnSpPr>
              <p:cNvPr id="273" name="直線コネクタ 272"/>
              <p:cNvCxnSpPr/>
              <p:nvPr/>
            </p:nvCxnSpPr>
            <p:spPr>
              <a:xfrm rot="5400000">
                <a:off x="4042562" y="2607457"/>
                <a:ext cx="182565" cy="1588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線コネクタ 273"/>
              <p:cNvCxnSpPr/>
              <p:nvPr/>
            </p:nvCxnSpPr>
            <p:spPr>
              <a:xfrm rot="5400000">
                <a:off x="4114793" y="2606664"/>
                <a:ext cx="182565" cy="1588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1" name="直線コネクタ 270"/>
            <p:cNvCxnSpPr/>
            <p:nvPr/>
          </p:nvCxnSpPr>
          <p:spPr>
            <a:xfrm rot="5400000">
              <a:off x="4203720" y="5463169"/>
              <a:ext cx="168300" cy="1894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二等辺三角形 271"/>
            <p:cNvSpPr/>
            <p:nvPr/>
          </p:nvSpPr>
          <p:spPr>
            <a:xfrm rot="13618041">
              <a:off x="4025527" y="5618558"/>
              <a:ext cx="182565" cy="182565"/>
            </a:xfrm>
            <a:prstGeom prst="triangle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5110507" y="5137820"/>
            <a:ext cx="524687" cy="478984"/>
            <a:chOff x="4025527" y="5268918"/>
            <a:chExt cx="582985" cy="532205"/>
          </a:xfrm>
        </p:grpSpPr>
        <p:cxnSp>
          <p:nvCxnSpPr>
            <p:cNvPr id="276" name="直線コネクタ 275"/>
            <p:cNvCxnSpPr/>
            <p:nvPr/>
          </p:nvCxnSpPr>
          <p:spPr>
            <a:xfrm rot="5400000">
              <a:off x="4429653" y="5258358"/>
              <a:ext cx="168300" cy="1894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7" name="グループ化 689"/>
            <p:cNvGrpSpPr/>
            <p:nvPr/>
          </p:nvGrpSpPr>
          <p:grpSpPr>
            <a:xfrm rot="-2700000">
              <a:off x="4364283" y="5363436"/>
              <a:ext cx="73819" cy="183358"/>
              <a:chOff x="4133051" y="2516175"/>
              <a:chExt cx="73819" cy="183358"/>
            </a:xfrm>
          </p:grpSpPr>
          <p:cxnSp>
            <p:nvCxnSpPr>
              <p:cNvPr id="280" name="直線コネクタ 279"/>
              <p:cNvCxnSpPr/>
              <p:nvPr/>
            </p:nvCxnSpPr>
            <p:spPr>
              <a:xfrm rot="5400000">
                <a:off x="4042562" y="2607457"/>
                <a:ext cx="182565" cy="1588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線コネクタ 280"/>
              <p:cNvCxnSpPr/>
              <p:nvPr/>
            </p:nvCxnSpPr>
            <p:spPr>
              <a:xfrm rot="5400000">
                <a:off x="4114793" y="2606664"/>
                <a:ext cx="182565" cy="1588"/>
              </a:xfrm>
              <a:prstGeom prst="line">
                <a:avLst/>
              </a:prstGeom>
              <a:ln w="1905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8" name="直線コネクタ 277"/>
            <p:cNvCxnSpPr/>
            <p:nvPr/>
          </p:nvCxnSpPr>
          <p:spPr>
            <a:xfrm rot="5400000">
              <a:off x="4203720" y="5463169"/>
              <a:ext cx="168300" cy="18941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二等辺三角形 278"/>
            <p:cNvSpPr/>
            <p:nvPr/>
          </p:nvSpPr>
          <p:spPr>
            <a:xfrm rot="13618041">
              <a:off x="4025527" y="5618558"/>
              <a:ext cx="182565" cy="182565"/>
            </a:xfrm>
            <a:prstGeom prst="triangle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2" name="テキスト ボックス 281"/>
          <p:cNvSpPr txBox="1"/>
          <p:nvPr/>
        </p:nvSpPr>
        <p:spPr>
          <a:xfrm>
            <a:off x="7991655" y="4269310"/>
            <a:ext cx="962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Micro Mesh</a:t>
            </a:r>
            <a:endParaRPr kumimoji="1"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3" name="直線矢印コネクタ 282"/>
          <p:cNvCxnSpPr/>
          <p:nvPr/>
        </p:nvCxnSpPr>
        <p:spPr>
          <a:xfrm rot="16200000" flipV="1">
            <a:off x="7919084" y="3872645"/>
            <a:ext cx="558648" cy="26289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線矢印コネクタ 283"/>
          <p:cNvCxnSpPr/>
          <p:nvPr/>
        </p:nvCxnSpPr>
        <p:spPr>
          <a:xfrm rot="5400000" flipH="1" flipV="1">
            <a:off x="7885507" y="2624615"/>
            <a:ext cx="1545929" cy="1429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テキスト ボックス 284"/>
          <p:cNvSpPr txBox="1"/>
          <p:nvPr/>
        </p:nvSpPr>
        <p:spPr>
          <a:xfrm>
            <a:off x="8327991" y="2527640"/>
            <a:ext cx="6731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+mn-lt"/>
              </a:rPr>
              <a:t>1c</a:t>
            </a:r>
            <a:r>
              <a:rPr kumimoji="1" lang="en-US" altLang="ja-JP" sz="1400" dirty="0" smtClean="0">
                <a:latin typeface="+mn-lt"/>
              </a:rPr>
              <a:t>m</a:t>
            </a:r>
          </a:p>
          <a:p>
            <a:endParaRPr kumimoji="1" lang="ja-JP" altLang="en-US" sz="1400" dirty="0">
              <a:latin typeface="+mn-lt"/>
            </a:endParaRPr>
          </a:p>
        </p:txBody>
      </p:sp>
      <p:sp>
        <p:nvSpPr>
          <p:cNvPr id="286" name="テキスト ボックス 285"/>
          <p:cNvSpPr txBox="1"/>
          <p:nvPr/>
        </p:nvSpPr>
        <p:spPr>
          <a:xfrm>
            <a:off x="7574035" y="2760944"/>
            <a:ext cx="1427121" cy="470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Times New Roman" pitchFamily="18" charset="0"/>
                <a:cs typeface="Times New Roman" pitchFamily="18" charset="0"/>
              </a:rPr>
              <a:t>Drift/detection area</a:t>
            </a:r>
          </a:p>
          <a:p>
            <a:r>
              <a:rPr lang="en-US" altLang="ja-JP" sz="1400" dirty="0" smtClean="0">
                <a:latin typeface="Times New Roman" pitchFamily="18" charset="0"/>
                <a:cs typeface="Times New Roman" pitchFamily="18" charset="0"/>
              </a:rPr>
              <a:t>(Filled by gas)</a:t>
            </a:r>
            <a:endParaRPr kumimoji="1" lang="ja-JP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" name="AutoShape 426"/>
          <p:cNvSpPr>
            <a:spLocks noChangeArrowheads="1"/>
          </p:cNvSpPr>
          <p:nvPr/>
        </p:nvSpPr>
        <p:spPr bwMode="auto">
          <a:xfrm>
            <a:off x="3729215" y="1785927"/>
            <a:ext cx="5027841" cy="1360170"/>
          </a:xfrm>
          <a:prstGeom prst="parallelogram">
            <a:avLst>
              <a:gd name="adj" fmla="val 100565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Drift plane</a:t>
            </a:r>
            <a:endParaRPr lang="ja-JP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8" name="グループ化 287"/>
          <p:cNvGrpSpPr/>
          <p:nvPr/>
        </p:nvGrpSpPr>
        <p:grpSpPr>
          <a:xfrm>
            <a:off x="4945098" y="3198979"/>
            <a:ext cx="3647613" cy="1298734"/>
            <a:chOff x="3147993" y="3100382"/>
            <a:chExt cx="4052902" cy="1443038"/>
          </a:xfrm>
        </p:grpSpPr>
        <p:sp>
          <p:nvSpPr>
            <p:cNvPr id="289" name="AutoShape 7"/>
            <p:cNvSpPr>
              <a:spLocks noChangeAspect="1" noChangeArrowheads="1"/>
            </p:cNvSpPr>
            <p:nvPr/>
          </p:nvSpPr>
          <p:spPr bwMode="auto">
            <a:xfrm>
              <a:off x="4070026" y="3100382"/>
              <a:ext cx="930976" cy="766773"/>
            </a:xfrm>
            <a:prstGeom prst="parallelogram">
              <a:avLst>
                <a:gd name="adj" fmla="val 108868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" name="AutoShape 8"/>
            <p:cNvSpPr>
              <a:spLocks noChangeAspect="1" noChangeArrowheads="1"/>
            </p:cNvSpPr>
            <p:nvPr/>
          </p:nvSpPr>
          <p:spPr bwMode="auto">
            <a:xfrm>
              <a:off x="4338556" y="3100383"/>
              <a:ext cx="986826" cy="839799"/>
            </a:xfrm>
            <a:prstGeom prst="parallelogram">
              <a:avLst>
                <a:gd name="adj" fmla="val 105260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1" name="AutoShape 9"/>
            <p:cNvSpPr>
              <a:spLocks noChangeAspect="1" noChangeArrowheads="1"/>
            </p:cNvSpPr>
            <p:nvPr/>
          </p:nvSpPr>
          <p:spPr bwMode="auto">
            <a:xfrm>
              <a:off x="4482593" y="3100383"/>
              <a:ext cx="1167167" cy="1022364"/>
            </a:xfrm>
            <a:prstGeom prst="parallelogram">
              <a:avLst>
                <a:gd name="adj" fmla="val 103600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2" name="AutoShape 10"/>
            <p:cNvSpPr>
              <a:spLocks noChangeAspect="1" noChangeArrowheads="1"/>
            </p:cNvSpPr>
            <p:nvPr/>
          </p:nvSpPr>
          <p:spPr bwMode="auto">
            <a:xfrm>
              <a:off x="4590017" y="3100382"/>
              <a:ext cx="1348346" cy="1204929"/>
            </a:xfrm>
            <a:prstGeom prst="parallelogram">
              <a:avLst>
                <a:gd name="adj" fmla="val 102435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AutoShape 11"/>
            <p:cNvSpPr>
              <a:spLocks noChangeAspect="1" noChangeArrowheads="1"/>
            </p:cNvSpPr>
            <p:nvPr/>
          </p:nvSpPr>
          <p:spPr bwMode="auto">
            <a:xfrm>
              <a:off x="4729314" y="3100383"/>
              <a:ext cx="1533427" cy="1424007"/>
            </a:xfrm>
            <a:prstGeom prst="parallelogram">
              <a:avLst>
                <a:gd name="adj" fmla="val 100204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AutoShape 12"/>
            <p:cNvSpPr>
              <a:spLocks noChangeAspect="1" noChangeArrowheads="1"/>
            </p:cNvSpPr>
            <p:nvPr/>
          </p:nvSpPr>
          <p:spPr bwMode="auto">
            <a:xfrm>
              <a:off x="4645026" y="4362941"/>
              <a:ext cx="1438035" cy="72351"/>
            </a:xfrm>
            <a:prstGeom prst="parallelogram">
              <a:avLst>
                <a:gd name="adj" fmla="val 98926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AutoShape 13"/>
            <p:cNvSpPr>
              <a:spLocks noChangeAspect="1" noChangeArrowheads="1"/>
            </p:cNvSpPr>
            <p:nvPr/>
          </p:nvSpPr>
          <p:spPr bwMode="auto">
            <a:xfrm>
              <a:off x="4572000" y="4182462"/>
              <a:ext cx="1691536" cy="72351"/>
            </a:xfrm>
            <a:prstGeom prst="parallelogram">
              <a:avLst>
                <a:gd name="adj" fmla="val 108501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6" name="AutoShape 14"/>
            <p:cNvSpPr>
              <a:spLocks noChangeAspect="1" noChangeArrowheads="1"/>
            </p:cNvSpPr>
            <p:nvPr/>
          </p:nvSpPr>
          <p:spPr bwMode="auto">
            <a:xfrm>
              <a:off x="4389435" y="4001983"/>
              <a:ext cx="2054577" cy="72351"/>
            </a:xfrm>
            <a:prstGeom prst="parallelogram">
              <a:avLst>
                <a:gd name="adj" fmla="val 135199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" name="AutoShape 15"/>
            <p:cNvSpPr>
              <a:spLocks noChangeAspect="1" noChangeArrowheads="1"/>
            </p:cNvSpPr>
            <p:nvPr/>
          </p:nvSpPr>
          <p:spPr bwMode="auto">
            <a:xfrm>
              <a:off x="4133844" y="3821504"/>
              <a:ext cx="2490642" cy="72351"/>
            </a:xfrm>
            <a:prstGeom prst="parallelogram">
              <a:avLst>
                <a:gd name="adj" fmla="val 131885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8" name="AutoShape 16"/>
            <p:cNvSpPr>
              <a:spLocks noChangeAspect="1" noChangeArrowheads="1"/>
            </p:cNvSpPr>
            <p:nvPr/>
          </p:nvSpPr>
          <p:spPr bwMode="auto">
            <a:xfrm>
              <a:off x="3695688" y="3641820"/>
              <a:ext cx="3109274" cy="71556"/>
            </a:xfrm>
            <a:prstGeom prst="parallelogram">
              <a:avLst>
                <a:gd name="adj" fmla="val 126678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9" name="AutoShape 17"/>
            <p:cNvSpPr>
              <a:spLocks noChangeAspect="1" noChangeArrowheads="1"/>
            </p:cNvSpPr>
            <p:nvPr/>
          </p:nvSpPr>
          <p:spPr bwMode="auto">
            <a:xfrm>
              <a:off x="3147993" y="3461341"/>
              <a:ext cx="3836649" cy="72351"/>
            </a:xfrm>
            <a:prstGeom prst="parallelogram">
              <a:avLst>
                <a:gd name="adj" fmla="val 131885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0" name="AutoShape 18"/>
            <p:cNvSpPr>
              <a:spLocks noChangeAspect="1" noChangeArrowheads="1"/>
            </p:cNvSpPr>
            <p:nvPr/>
          </p:nvSpPr>
          <p:spPr bwMode="auto">
            <a:xfrm>
              <a:off x="3330559" y="3280862"/>
              <a:ext cx="3798782" cy="72351"/>
            </a:xfrm>
            <a:prstGeom prst="parallelogram">
              <a:avLst>
                <a:gd name="adj" fmla="val 131885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" name="AutoShape 19"/>
            <p:cNvSpPr>
              <a:spLocks noChangeAspect="1" noChangeArrowheads="1"/>
            </p:cNvSpPr>
            <p:nvPr/>
          </p:nvSpPr>
          <p:spPr bwMode="auto">
            <a:xfrm>
              <a:off x="5036780" y="3100383"/>
              <a:ext cx="1550340" cy="1443037"/>
            </a:xfrm>
            <a:prstGeom prst="parallelogram">
              <a:avLst>
                <a:gd name="adj" fmla="val 98913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2" name="AutoShape 20"/>
            <p:cNvSpPr>
              <a:spLocks noChangeAspect="1" noChangeArrowheads="1"/>
            </p:cNvSpPr>
            <p:nvPr/>
          </p:nvSpPr>
          <p:spPr bwMode="auto">
            <a:xfrm>
              <a:off x="5361954" y="3100383"/>
              <a:ext cx="1550340" cy="1443037"/>
            </a:xfrm>
            <a:prstGeom prst="parallelogram">
              <a:avLst>
                <a:gd name="adj" fmla="val 98913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3" name="AutoShape 21"/>
            <p:cNvSpPr>
              <a:spLocks noChangeAspect="1" noChangeArrowheads="1"/>
            </p:cNvSpPr>
            <p:nvPr/>
          </p:nvSpPr>
          <p:spPr bwMode="auto">
            <a:xfrm>
              <a:off x="5650555" y="3100383"/>
              <a:ext cx="1550340" cy="1443037"/>
            </a:xfrm>
            <a:prstGeom prst="parallelogram">
              <a:avLst>
                <a:gd name="adj" fmla="val 98913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4" name="AutoShape 7"/>
            <p:cNvSpPr>
              <a:spLocks noChangeAspect="1" noChangeArrowheads="1"/>
            </p:cNvSpPr>
            <p:nvPr/>
          </p:nvSpPr>
          <p:spPr bwMode="auto">
            <a:xfrm>
              <a:off x="3878253" y="3100383"/>
              <a:ext cx="784924" cy="646481"/>
            </a:xfrm>
            <a:prstGeom prst="parallelogram">
              <a:avLst>
                <a:gd name="adj" fmla="val 106658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" name="AutoShape 7"/>
            <p:cNvSpPr>
              <a:spLocks noChangeAspect="1" noChangeArrowheads="1"/>
            </p:cNvSpPr>
            <p:nvPr/>
          </p:nvSpPr>
          <p:spPr bwMode="auto">
            <a:xfrm>
              <a:off x="3659174" y="3100384"/>
              <a:ext cx="675385" cy="556262"/>
            </a:xfrm>
            <a:prstGeom prst="parallelogram">
              <a:avLst>
                <a:gd name="adj" fmla="val 101093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" name="AutoShape 7"/>
            <p:cNvSpPr>
              <a:spLocks noChangeAspect="1" noChangeArrowheads="1"/>
            </p:cNvSpPr>
            <p:nvPr/>
          </p:nvSpPr>
          <p:spPr bwMode="auto">
            <a:xfrm>
              <a:off x="3455805" y="3100383"/>
              <a:ext cx="531987" cy="438156"/>
            </a:xfrm>
            <a:prstGeom prst="parallelogram">
              <a:avLst>
                <a:gd name="adj" fmla="val 96745"/>
              </a:avLst>
            </a:prstGeom>
            <a:solidFill>
              <a:srgbClr val="808080">
                <a:alpha val="7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25" name="フッター プレースホルダ 3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326" name="日付プレースホルダ 3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animBg="1"/>
      <p:bldP spid="236" grpId="0" animBg="1"/>
      <p:bldP spid="261" grpId="0"/>
      <p:bldP spid="266" grpId="0"/>
      <p:bldP spid="2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4422"/>
            <a:ext cx="4114800" cy="51435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ja-JP" sz="2700" dirty="0" smtClean="0">
                <a:sym typeface="Wingdings" pitchFamily="2" charset="2"/>
              </a:rPr>
              <a:t>Higher gas gain will</a:t>
            </a:r>
            <a:r>
              <a:rPr lang="ja-JP" altLang="en-US" sz="2700" dirty="0" smtClean="0">
                <a:sym typeface="Wingdings" pitchFamily="2" charset="2"/>
              </a:rPr>
              <a:t>　</a:t>
            </a:r>
            <a:r>
              <a:rPr lang="en-US" altLang="ja-JP" sz="2700" dirty="0" smtClean="0">
                <a:sym typeface="Wingdings" pitchFamily="2" charset="2"/>
              </a:rPr>
              <a:t>be attained </a:t>
            </a:r>
            <a:r>
              <a:rPr lang="en-US" altLang="ja-JP" sz="2700" dirty="0" smtClean="0">
                <a:solidFill>
                  <a:srgbClr val="FF3300"/>
                </a:solidFill>
                <a:sym typeface="Wingdings" pitchFamily="2" charset="2"/>
              </a:rPr>
              <a:t>safely</a:t>
            </a:r>
            <a:r>
              <a:rPr lang="en-US" altLang="ja-JP" dirty="0" smtClean="0">
                <a:sym typeface="Wingdings" pitchFamily="2" charset="2"/>
              </a:rPr>
              <a:t> (10</a:t>
            </a:r>
            <a:r>
              <a:rPr lang="en-US" altLang="ja-JP" baseline="30000" dirty="0" smtClean="0">
                <a:sym typeface="Wingdings" pitchFamily="2" charset="2"/>
              </a:rPr>
              <a:t>4-5</a:t>
            </a:r>
            <a:r>
              <a:rPr lang="en-US" altLang="ja-JP" sz="2400" dirty="0" smtClean="0">
                <a:sym typeface="Wingdings" pitchFamily="2" charset="2"/>
              </a:rPr>
              <a:t>)</a:t>
            </a:r>
            <a:endParaRPr lang="en-US" altLang="ja-JP" sz="2500" dirty="0" smtClean="0"/>
          </a:p>
          <a:p>
            <a:pPr lvl="1">
              <a:lnSpc>
                <a:spcPct val="90000"/>
              </a:lnSpc>
            </a:pPr>
            <a:r>
              <a:rPr lang="en-US" altLang="ja-JP" sz="2500" dirty="0" smtClean="0"/>
              <a:t>High </a:t>
            </a:r>
            <a:r>
              <a:rPr lang="en-US" altLang="ja-JP" sz="2500" dirty="0"/>
              <a:t>e</a:t>
            </a:r>
            <a:r>
              <a:rPr lang="en-US" altLang="ja-JP" sz="2500" dirty="0" smtClean="0"/>
              <a:t>lectric </a:t>
            </a:r>
            <a:r>
              <a:rPr lang="en-US" altLang="ja-JP" sz="2500" dirty="0"/>
              <a:t>field </a:t>
            </a:r>
            <a:r>
              <a:rPr lang="en-US" altLang="ja-JP" sz="2500" dirty="0" smtClean="0"/>
              <a:t>is formed larger area around the </a:t>
            </a:r>
            <a:r>
              <a:rPr lang="en-US" altLang="ja-JP" sz="2500" dirty="0"/>
              <a:t>anode</a:t>
            </a:r>
          </a:p>
          <a:p>
            <a:pPr lvl="1">
              <a:lnSpc>
                <a:spcPct val="90000"/>
              </a:lnSpc>
            </a:pPr>
            <a:r>
              <a:rPr lang="en-US" altLang="ja-JP" sz="2400" dirty="0" smtClean="0"/>
              <a:t>Without </a:t>
            </a:r>
            <a:r>
              <a:rPr lang="en-US" altLang="ja-JP" sz="2400" dirty="0"/>
              <a:t>increase of e-field near cathode </a:t>
            </a:r>
            <a:r>
              <a:rPr lang="en-US" altLang="ja-JP" sz="2400" dirty="0" smtClean="0"/>
              <a:t>edge</a:t>
            </a:r>
          </a:p>
          <a:p>
            <a:pPr lvl="2">
              <a:lnSpc>
                <a:spcPct val="90000"/>
              </a:lnSpc>
            </a:pPr>
            <a:r>
              <a:rPr lang="en-US" altLang="ja-JP" sz="2100" dirty="0" smtClean="0"/>
              <a:t>Electron emission from cathode edge is reduced</a:t>
            </a:r>
          </a:p>
          <a:p>
            <a:pPr lvl="2">
              <a:lnSpc>
                <a:spcPct val="90000"/>
              </a:lnSpc>
            </a:pPr>
            <a:r>
              <a:rPr lang="en-US" altLang="ja-JP" sz="2100" dirty="0" smtClean="0"/>
              <a:t>Streamer from anode is quenched</a:t>
            </a:r>
            <a:endParaRPr lang="en-US" altLang="ja-JP" sz="2100" dirty="0"/>
          </a:p>
          <a:p>
            <a:pPr lvl="1">
              <a:lnSpc>
                <a:spcPct val="90000"/>
              </a:lnSpc>
            </a:pPr>
            <a:endParaRPr lang="en-US" altLang="ja-JP" sz="2000" baseline="300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altLang="ja-JP" sz="2800" dirty="0"/>
              <a:t>Reduction of positive ion </a:t>
            </a:r>
            <a:r>
              <a:rPr lang="en-US" altLang="ja-JP" sz="2800" dirty="0" smtClean="0"/>
              <a:t>backflow</a:t>
            </a:r>
          </a:p>
          <a:p>
            <a:pPr lvl="1">
              <a:lnSpc>
                <a:spcPct val="90000"/>
              </a:lnSpc>
            </a:pPr>
            <a:r>
              <a:rPr lang="en-US" altLang="ja-JP" sz="2500" dirty="0" smtClean="0">
                <a:latin typeface="Symbol" pitchFamily="18" charset="2"/>
              </a:rPr>
              <a:t>m</a:t>
            </a:r>
            <a:r>
              <a:rPr lang="en-US" altLang="ja-JP" sz="2500" dirty="0" smtClean="0"/>
              <a:t>-PIC: ~30%</a:t>
            </a:r>
          </a:p>
          <a:p>
            <a:pPr lvl="1">
              <a:lnSpc>
                <a:spcPct val="90000"/>
              </a:lnSpc>
            </a:pPr>
            <a:r>
              <a:rPr lang="en-US" altLang="ja-JP" sz="2500" dirty="0" smtClean="0"/>
              <a:t>M</a:t>
            </a:r>
            <a:r>
              <a:rPr lang="en-US" altLang="ja-JP" sz="2500" baseline="30000" dirty="0" smtClean="0"/>
              <a:t>3</a:t>
            </a:r>
            <a:r>
              <a:rPr lang="en-US" altLang="ja-JP" sz="2500" dirty="0" smtClean="0"/>
              <a:t>-PIC: &lt; 1%</a:t>
            </a:r>
            <a:endParaRPr lang="en-US" altLang="ja-JP" sz="25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Advantages using</a:t>
            </a:r>
            <a:br>
              <a:rPr lang="en-US" altLang="ja-JP" dirty="0" smtClean="0"/>
            </a:br>
            <a:r>
              <a:rPr lang="en-US" altLang="ja-JP" dirty="0" smtClean="0"/>
              <a:t>micro mesh</a:t>
            </a:r>
            <a:endParaRPr kumimoji="1" lang="ja-JP" altLang="en-US" dirty="0"/>
          </a:p>
        </p:txBody>
      </p:sp>
      <p:grpSp>
        <p:nvGrpSpPr>
          <p:cNvPr id="63" name="グループ化 62"/>
          <p:cNvGrpSpPr/>
          <p:nvPr/>
        </p:nvGrpSpPr>
        <p:grpSpPr>
          <a:xfrm>
            <a:off x="5572132" y="3643314"/>
            <a:ext cx="3028572" cy="3023810"/>
            <a:chOff x="5572132" y="3643314"/>
            <a:chExt cx="3028572" cy="3023810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72132" y="3643314"/>
              <a:ext cx="3028572" cy="3023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6691211" y="6187553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Anode</a:t>
              </a:r>
              <a:endParaRPr kumimoji="1" lang="ja-JP" altLang="en-US" sz="1600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576895" y="5824599"/>
              <a:ext cx="3006770" cy="693747"/>
            </a:xfrm>
            <a:prstGeom prst="rect">
              <a:avLst/>
            </a:prstGeom>
            <a:solidFill>
              <a:srgbClr val="66FF33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blipFill>
                  <a:blip r:embed="rId3"/>
                  <a:tile tx="0" ty="0" sx="100000" sy="100000" flip="none" algn="tl"/>
                </a:blipFill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>
              <a:off x="5583291" y="5772194"/>
              <a:ext cx="3005137" cy="871537"/>
            </a:xfrm>
            <a:custGeom>
              <a:avLst/>
              <a:gdLst>
                <a:gd name="connsiteX0" fmla="*/ 1247775 w 3005137"/>
                <a:gd name="connsiteY0" fmla="*/ 0 h 871537"/>
                <a:gd name="connsiteX1" fmla="*/ 1757362 w 3005137"/>
                <a:gd name="connsiteY1" fmla="*/ 0 h 871537"/>
                <a:gd name="connsiteX2" fmla="*/ 1752600 w 3005137"/>
                <a:gd name="connsiteY2" fmla="*/ 747712 h 871537"/>
                <a:gd name="connsiteX3" fmla="*/ 3005137 w 3005137"/>
                <a:gd name="connsiteY3" fmla="*/ 747712 h 871537"/>
                <a:gd name="connsiteX4" fmla="*/ 3005137 w 3005137"/>
                <a:gd name="connsiteY4" fmla="*/ 871537 h 871537"/>
                <a:gd name="connsiteX5" fmla="*/ 0 w 3005137"/>
                <a:gd name="connsiteY5" fmla="*/ 871537 h 871537"/>
                <a:gd name="connsiteX6" fmla="*/ 0 w 3005137"/>
                <a:gd name="connsiteY6" fmla="*/ 747712 h 871537"/>
                <a:gd name="connsiteX7" fmla="*/ 1252537 w 3005137"/>
                <a:gd name="connsiteY7" fmla="*/ 752475 h 871537"/>
                <a:gd name="connsiteX8" fmla="*/ 1247775 w 3005137"/>
                <a:gd name="connsiteY8" fmla="*/ 0 h 87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05137" h="871537">
                  <a:moveTo>
                    <a:pt x="1247775" y="0"/>
                  </a:moveTo>
                  <a:lnTo>
                    <a:pt x="1757362" y="0"/>
                  </a:lnTo>
                  <a:cubicBezTo>
                    <a:pt x="1755775" y="249237"/>
                    <a:pt x="1754187" y="498475"/>
                    <a:pt x="1752600" y="747712"/>
                  </a:cubicBezTo>
                  <a:lnTo>
                    <a:pt x="3005137" y="747712"/>
                  </a:lnTo>
                  <a:lnTo>
                    <a:pt x="3005137" y="871537"/>
                  </a:lnTo>
                  <a:lnTo>
                    <a:pt x="0" y="871537"/>
                  </a:lnTo>
                  <a:lnTo>
                    <a:pt x="0" y="747712"/>
                  </a:lnTo>
                  <a:lnTo>
                    <a:pt x="1252537" y="752475"/>
                  </a:lnTo>
                  <a:cubicBezTo>
                    <a:pt x="1250950" y="501650"/>
                    <a:pt x="1249362" y="250825"/>
                    <a:pt x="1247775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572132" y="5715060"/>
              <a:ext cx="292104" cy="10953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8296318" y="5715060"/>
              <a:ext cx="292104" cy="10953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6777061" y="5970651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FFFF"/>
                  </a:solidFill>
                </a:rPr>
                <a:t>Anode</a:t>
              </a:r>
              <a:endParaRPr kumimoji="1" lang="ja-JP" alt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754697" y="6022269"/>
              <a:ext cx="9128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Substrate</a:t>
              </a:r>
              <a:endParaRPr kumimoji="1" lang="ja-JP" altLang="en-US" sz="1200" dirty="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5767151" y="4665678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276701" y="4665694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771949" y="4665694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7281499" y="4665710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7776747" y="4665710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8286297" y="4665726"/>
              <a:ext cx="119063" cy="92869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7484535" y="4117983"/>
              <a:ext cx="559769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FFFF"/>
                  </a:solidFill>
                </a:rPr>
                <a:t>Mesh</a:t>
              </a:r>
              <a:endParaRPr kumimoji="1" lang="ja-JP" altLang="en-US" sz="1200" dirty="0">
                <a:solidFill>
                  <a:srgbClr val="FFFFFF"/>
                </a:solidFill>
              </a:endParaRPr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 rot="10800000" flipV="1">
              <a:off x="7342325" y="4348095"/>
              <a:ext cx="326230" cy="285750"/>
            </a:xfrm>
            <a:prstGeom prst="straightConnector1">
              <a:avLst/>
            </a:prstGeom>
            <a:ln w="19050">
              <a:solidFill>
                <a:srgbClr val="FF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矢印コネクタ 55"/>
            <p:cNvCxnSpPr/>
            <p:nvPr/>
          </p:nvCxnSpPr>
          <p:spPr>
            <a:xfrm rot="16200000" flipH="1">
              <a:off x="7650668" y="4432654"/>
              <a:ext cx="295291" cy="107119"/>
            </a:xfrm>
            <a:prstGeom prst="straightConnector1">
              <a:avLst/>
            </a:prstGeom>
            <a:ln w="19050">
              <a:solidFill>
                <a:srgbClr val="FF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/>
            <p:cNvCxnSpPr/>
            <p:nvPr/>
          </p:nvCxnSpPr>
          <p:spPr>
            <a:xfrm>
              <a:off x="7820957" y="4343335"/>
              <a:ext cx="526163" cy="290526"/>
            </a:xfrm>
            <a:prstGeom prst="straightConnector1">
              <a:avLst/>
            </a:prstGeom>
            <a:ln w="19050">
              <a:solidFill>
                <a:srgbClr val="FF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ボックス 57"/>
            <p:cNvSpPr txBox="1"/>
            <p:nvPr/>
          </p:nvSpPr>
          <p:spPr>
            <a:xfrm>
              <a:off x="7762912" y="5228478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Cath</a:t>
              </a:r>
              <a:r>
                <a:rPr kumimoji="1" lang="en-US" altLang="ja-JP" sz="1200" dirty="0" smtClean="0"/>
                <a:t>ode</a:t>
              </a:r>
              <a:endParaRPr kumimoji="1" lang="ja-JP" altLang="en-US" sz="1200" dirty="0"/>
            </a:p>
          </p:txBody>
        </p:sp>
        <p:cxnSp>
          <p:nvCxnSpPr>
            <p:cNvPr id="59" name="直線矢印コネクタ 58"/>
            <p:cNvCxnSpPr/>
            <p:nvPr/>
          </p:nvCxnSpPr>
          <p:spPr>
            <a:xfrm rot="16200000" flipH="1">
              <a:off x="8106982" y="5559863"/>
              <a:ext cx="295291" cy="1071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グループ化 61"/>
          <p:cNvGrpSpPr/>
          <p:nvPr/>
        </p:nvGrpSpPr>
        <p:grpSpPr>
          <a:xfrm>
            <a:off x="5572132" y="285728"/>
            <a:ext cx="3028572" cy="3023810"/>
            <a:chOff x="5572132" y="285728"/>
            <a:chExt cx="3028572" cy="302381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72132" y="285728"/>
              <a:ext cx="3028572" cy="3023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正方形/長方形 34"/>
            <p:cNvSpPr/>
            <p:nvPr/>
          </p:nvSpPr>
          <p:spPr>
            <a:xfrm>
              <a:off x="5576895" y="2476508"/>
              <a:ext cx="3006770" cy="693747"/>
            </a:xfrm>
            <a:prstGeom prst="rect">
              <a:avLst/>
            </a:prstGeom>
            <a:solidFill>
              <a:srgbClr val="66FF33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blipFill>
                  <a:blip r:embed="rId3"/>
                  <a:tile tx="0" ty="0" sx="100000" sy="100000" flip="none" algn="tl"/>
                </a:blipFill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5583291" y="2424103"/>
              <a:ext cx="3005137" cy="871537"/>
            </a:xfrm>
            <a:custGeom>
              <a:avLst/>
              <a:gdLst>
                <a:gd name="connsiteX0" fmla="*/ 1247775 w 3005137"/>
                <a:gd name="connsiteY0" fmla="*/ 0 h 871537"/>
                <a:gd name="connsiteX1" fmla="*/ 1757362 w 3005137"/>
                <a:gd name="connsiteY1" fmla="*/ 0 h 871537"/>
                <a:gd name="connsiteX2" fmla="*/ 1752600 w 3005137"/>
                <a:gd name="connsiteY2" fmla="*/ 747712 h 871537"/>
                <a:gd name="connsiteX3" fmla="*/ 3005137 w 3005137"/>
                <a:gd name="connsiteY3" fmla="*/ 747712 h 871537"/>
                <a:gd name="connsiteX4" fmla="*/ 3005137 w 3005137"/>
                <a:gd name="connsiteY4" fmla="*/ 871537 h 871537"/>
                <a:gd name="connsiteX5" fmla="*/ 0 w 3005137"/>
                <a:gd name="connsiteY5" fmla="*/ 871537 h 871537"/>
                <a:gd name="connsiteX6" fmla="*/ 0 w 3005137"/>
                <a:gd name="connsiteY6" fmla="*/ 747712 h 871537"/>
                <a:gd name="connsiteX7" fmla="*/ 1252537 w 3005137"/>
                <a:gd name="connsiteY7" fmla="*/ 752475 h 871537"/>
                <a:gd name="connsiteX8" fmla="*/ 1247775 w 3005137"/>
                <a:gd name="connsiteY8" fmla="*/ 0 h 87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05137" h="871537">
                  <a:moveTo>
                    <a:pt x="1247775" y="0"/>
                  </a:moveTo>
                  <a:lnTo>
                    <a:pt x="1757362" y="0"/>
                  </a:lnTo>
                  <a:cubicBezTo>
                    <a:pt x="1755775" y="249237"/>
                    <a:pt x="1754187" y="498475"/>
                    <a:pt x="1752600" y="747712"/>
                  </a:cubicBezTo>
                  <a:lnTo>
                    <a:pt x="3005137" y="747712"/>
                  </a:lnTo>
                  <a:lnTo>
                    <a:pt x="3005137" y="871537"/>
                  </a:lnTo>
                  <a:lnTo>
                    <a:pt x="0" y="871537"/>
                  </a:lnTo>
                  <a:lnTo>
                    <a:pt x="0" y="747712"/>
                  </a:lnTo>
                  <a:lnTo>
                    <a:pt x="1252537" y="752475"/>
                  </a:lnTo>
                  <a:cubicBezTo>
                    <a:pt x="1250950" y="501650"/>
                    <a:pt x="1249362" y="250825"/>
                    <a:pt x="1247775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572132" y="2366969"/>
              <a:ext cx="292104" cy="10953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8296318" y="2366969"/>
              <a:ext cx="292104" cy="10953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777061" y="2622560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FFFF"/>
                  </a:solidFill>
                </a:rPr>
                <a:t>Anode</a:t>
              </a:r>
              <a:endParaRPr kumimoji="1" lang="ja-JP" alt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754697" y="2674178"/>
              <a:ext cx="9128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Substrate</a:t>
              </a:r>
              <a:endParaRPr kumimoji="1" lang="ja-JP" altLang="en-US" sz="1200" dirty="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7762912" y="1855787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FFFFFF"/>
                  </a:solidFill>
                </a:rPr>
                <a:t>Cath</a:t>
              </a:r>
              <a:r>
                <a:rPr kumimoji="1" lang="en-US" altLang="ja-JP" sz="1200" dirty="0" smtClean="0">
                  <a:solidFill>
                    <a:srgbClr val="FFFFFF"/>
                  </a:solidFill>
                </a:rPr>
                <a:t>ode</a:t>
              </a:r>
              <a:endParaRPr kumimoji="1" lang="ja-JP" altLang="en-US" sz="1200" dirty="0">
                <a:solidFill>
                  <a:srgbClr val="FFFFFF"/>
                </a:solidFill>
              </a:endParaRPr>
            </a:p>
          </p:txBody>
        </p:sp>
        <p:cxnSp>
          <p:nvCxnSpPr>
            <p:cNvPr id="61" name="直線矢印コネクタ 60"/>
            <p:cNvCxnSpPr/>
            <p:nvPr/>
          </p:nvCxnSpPr>
          <p:spPr>
            <a:xfrm rot="16200000" flipH="1">
              <a:off x="8106982" y="2187172"/>
              <a:ext cx="295291" cy="1071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テキスト ボックス 63"/>
          <p:cNvSpPr txBox="1"/>
          <p:nvPr/>
        </p:nvSpPr>
        <p:spPr>
          <a:xfrm>
            <a:off x="5857884" y="345024"/>
            <a:ext cx="255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E-field strength on </a:t>
            </a:r>
            <a:r>
              <a:rPr kumimoji="1" lang="en-US" altLang="ja-JP" dirty="0" smtClean="0">
                <a:solidFill>
                  <a:srgbClr val="FFFFFF"/>
                </a:solidFill>
                <a:latin typeface="Symbol" pitchFamily="18" charset="2"/>
              </a:rPr>
              <a:t>m</a:t>
            </a:r>
            <a:r>
              <a:rPr kumimoji="1" lang="en-US" altLang="ja-JP" dirty="0" smtClean="0">
                <a:solidFill>
                  <a:srgbClr val="FFFFFF"/>
                </a:solidFill>
              </a:rPr>
              <a:t>-PIC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857884" y="3714752"/>
            <a:ext cx="269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E-field strength on </a:t>
            </a:r>
            <a:r>
              <a:rPr lang="en-US" altLang="ja-JP" dirty="0" smtClean="0">
                <a:solidFill>
                  <a:srgbClr val="FFFFFF"/>
                </a:solidFill>
                <a:latin typeface="Symbol" pitchFamily="18" charset="2"/>
              </a:rPr>
              <a:t>M</a:t>
            </a:r>
            <a:r>
              <a:rPr lang="en-US" altLang="ja-JP" baseline="30000" dirty="0" smtClean="0">
                <a:solidFill>
                  <a:srgbClr val="FFFFFF"/>
                </a:solidFill>
                <a:latin typeface="Symbol" pitchFamily="18" charset="2"/>
              </a:rPr>
              <a:t>3</a:t>
            </a:r>
            <a:r>
              <a:rPr kumimoji="1" lang="en-US" altLang="ja-JP" dirty="0" smtClean="0">
                <a:solidFill>
                  <a:srgbClr val="FFFFFF"/>
                </a:solidFill>
              </a:rPr>
              <a:t>-PIC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66" name="円/楕円 65"/>
          <p:cNvSpPr/>
          <p:nvPr/>
        </p:nvSpPr>
        <p:spPr>
          <a:xfrm>
            <a:off x="6572264" y="1714488"/>
            <a:ext cx="1000132" cy="1000132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6572264" y="5072074"/>
            <a:ext cx="1000132" cy="1000132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6" name="直線矢印コネクタ 75"/>
          <p:cNvCxnSpPr>
            <a:endCxn id="66" idx="1"/>
          </p:cNvCxnSpPr>
          <p:nvPr/>
        </p:nvCxnSpPr>
        <p:spPr>
          <a:xfrm flipV="1">
            <a:off x="4429124" y="1860954"/>
            <a:ext cx="2289606" cy="210724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>
            <a:endCxn id="67" idx="1"/>
          </p:cNvCxnSpPr>
          <p:nvPr/>
        </p:nvCxnSpPr>
        <p:spPr>
          <a:xfrm rot="16200000" flipH="1">
            <a:off x="4000496" y="2500306"/>
            <a:ext cx="3146862" cy="2289606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円/楕円 82"/>
          <p:cNvSpPr/>
          <p:nvPr/>
        </p:nvSpPr>
        <p:spPr>
          <a:xfrm>
            <a:off x="5715008" y="2071678"/>
            <a:ext cx="571504" cy="50006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5715008" y="5429264"/>
            <a:ext cx="571504" cy="50006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8" name="直線矢印コネクタ 87"/>
          <p:cNvCxnSpPr>
            <a:endCxn id="83" idx="3"/>
          </p:cNvCxnSpPr>
          <p:nvPr/>
        </p:nvCxnSpPr>
        <p:spPr>
          <a:xfrm flipV="1">
            <a:off x="4211220" y="2498511"/>
            <a:ext cx="1587483" cy="501861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矢印コネクタ 89"/>
          <p:cNvCxnSpPr>
            <a:endCxn id="84" idx="1"/>
          </p:cNvCxnSpPr>
          <p:nvPr/>
        </p:nvCxnSpPr>
        <p:spPr>
          <a:xfrm rot="16200000" flipH="1">
            <a:off x="3755696" y="3459489"/>
            <a:ext cx="2502123" cy="1583891"/>
          </a:xfrm>
          <a:prstGeom prst="straightConnector1">
            <a:avLst/>
          </a:prstGeom>
          <a:ln w="5715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7" grpId="0" animBg="1"/>
      <p:bldP spid="67" grpId="1" animBg="1"/>
      <p:bldP spid="83" grpId="0" animBg="1"/>
      <p:bldP spid="83" grpId="1" animBg="1"/>
      <p:bldP spid="84" grpId="0" animBg="1"/>
      <p:bldP spid="8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914400"/>
          </a:xfrm>
        </p:spPr>
        <p:txBody>
          <a:bodyPr>
            <a:normAutofit/>
          </a:bodyPr>
          <a:lstStyle/>
          <a:p>
            <a:r>
              <a:rPr kumimoji="1" lang="en-US" altLang="ja-JP" sz="4800" dirty="0" smtClean="0"/>
              <a:t>Setup and operation tests</a:t>
            </a:r>
            <a:endParaRPr kumimoji="1" lang="ja-JP" altLang="en-US" sz="4800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43306" y="4214818"/>
            <a:ext cx="39970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/>
              <a:t> Setup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dirty="0" smtClean="0"/>
              <a:t> Gas gain measurements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ja-JP" sz="2400" dirty="0" smtClean="0"/>
              <a:t> Ion backflow measurements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mesh_spa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60350"/>
            <a:ext cx="3656013" cy="2741613"/>
          </a:xfrm>
          <a:prstGeom prst="rect">
            <a:avLst/>
          </a:prstGeom>
          <a:noFill/>
        </p:spPr>
      </p:pic>
      <p:pic>
        <p:nvPicPr>
          <p:cNvPr id="8198" name="Picture 6" descr="pixel_sp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783013"/>
            <a:ext cx="3656013" cy="2741612"/>
          </a:xfrm>
          <a:prstGeom prst="rect">
            <a:avLst/>
          </a:prstGeom>
          <a:noFill/>
        </p:spPr>
      </p:pic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7524750" y="3573463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7577138" y="3278188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0.5mm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219700" y="2924175"/>
            <a:ext cx="2330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Micro scope pictures</a:t>
            </a:r>
          </a:p>
          <a:p>
            <a:r>
              <a:rPr lang="en-US" altLang="ja-JP"/>
              <a:t>for same place</a:t>
            </a:r>
          </a:p>
          <a:p>
            <a:r>
              <a:rPr lang="en-US" altLang="ja-JP"/>
              <a:t>(different focus point)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58802" y="5500702"/>
            <a:ext cx="39453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/>
              <a:t>Micro mesh mounted on 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/>
              <a:t>-PIC by hand.</a:t>
            </a:r>
          </a:p>
          <a:p>
            <a:r>
              <a:rPr lang="en-US" altLang="ja-JP" dirty="0"/>
              <a:t>Size of 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/>
              <a:t>-PIC = 3cm x 3cm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  <p:pic>
        <p:nvPicPr>
          <p:cNvPr id="19458" name="Picture 2" descr="C:\Documents and Settings\ochi\My Documents\upic\pictures\P1010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357298"/>
            <a:ext cx="3048000" cy="4064000"/>
          </a:xfrm>
          <a:prstGeom prst="rect">
            <a:avLst/>
          </a:prstGeom>
          <a:noFill/>
        </p:spPr>
      </p:pic>
      <p:sp>
        <p:nvSpPr>
          <p:cNvPr id="11" name="タイトル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Setup</a:t>
            </a:r>
            <a:endParaRPr kumimoji="1" lang="ja-JP" altLang="en-US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Gas gain measurements</a:t>
            </a:r>
            <a:endParaRPr lang="en-US" altLang="ja-JP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24050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dirty="0" smtClean="0"/>
              <a:t>Gain </a:t>
            </a:r>
            <a:r>
              <a:rPr lang="en-US" altLang="ja-JP" dirty="0"/>
              <a:t>dependency on</a:t>
            </a:r>
          </a:p>
          <a:p>
            <a:pPr lvl="2">
              <a:lnSpc>
                <a:spcPct val="90000"/>
              </a:lnSpc>
            </a:pPr>
            <a:r>
              <a:rPr lang="en-US" altLang="ja-JP" dirty="0"/>
              <a:t>Anode voltage (=</a:t>
            </a:r>
            <a:r>
              <a:rPr lang="en-US" altLang="ja-JP" dirty="0" err="1"/>
              <a:t>Va</a:t>
            </a:r>
            <a:r>
              <a:rPr lang="en-US" altLang="ja-JP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altLang="ja-JP" dirty="0"/>
              <a:t>Mesh voltage (=</a:t>
            </a:r>
            <a:r>
              <a:rPr lang="en-US" altLang="ja-JP" dirty="0" err="1"/>
              <a:t>Vm</a:t>
            </a:r>
            <a:r>
              <a:rPr lang="en-US" altLang="ja-JP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altLang="ja-JP" dirty="0"/>
              <a:t>Drift </a:t>
            </a:r>
            <a:r>
              <a:rPr lang="en-US" altLang="ja-JP" dirty="0" smtClean="0"/>
              <a:t>field (=(</a:t>
            </a:r>
            <a:r>
              <a:rPr lang="en-US" altLang="ja-JP" dirty="0" err="1" smtClean="0"/>
              <a:t>Vd-Vm</a:t>
            </a:r>
            <a:r>
              <a:rPr lang="en-US" altLang="ja-JP" dirty="0" smtClean="0"/>
              <a:t>)/1cm)</a:t>
            </a:r>
            <a:endParaRPr lang="en-US" altLang="ja-JP" dirty="0"/>
          </a:p>
          <a:p>
            <a:pPr>
              <a:lnSpc>
                <a:spcPct val="90000"/>
              </a:lnSpc>
            </a:pPr>
            <a:endParaRPr lang="en-US" altLang="ja-JP" dirty="0"/>
          </a:p>
        </p:txBody>
      </p:sp>
      <p:sp>
        <p:nvSpPr>
          <p:cNvPr id="7173" name="Rectangle 5" descr="10%"/>
          <p:cNvSpPr>
            <a:spLocks noChangeAspect="1" noChangeArrowheads="1"/>
          </p:cNvSpPr>
          <p:nvPr/>
        </p:nvSpPr>
        <p:spPr bwMode="auto">
          <a:xfrm>
            <a:off x="5319713" y="3321038"/>
            <a:ext cx="1922463" cy="411163"/>
          </a:xfrm>
          <a:prstGeom prst="rect">
            <a:avLst/>
          </a:prstGeom>
          <a:pattFill prst="pct10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4" name="Rectangle 6"/>
          <p:cNvSpPr>
            <a:spLocks noChangeAspect="1" noChangeArrowheads="1"/>
          </p:cNvSpPr>
          <p:nvPr/>
        </p:nvSpPr>
        <p:spPr bwMode="auto">
          <a:xfrm>
            <a:off x="5319713" y="3732200"/>
            <a:ext cx="1922463" cy="138113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5" name="Rectangle 7" descr="右下がり対角線 (太)"/>
          <p:cNvSpPr>
            <a:spLocks noChangeAspect="1" noChangeArrowheads="1"/>
          </p:cNvSpPr>
          <p:nvPr/>
        </p:nvSpPr>
        <p:spPr bwMode="auto">
          <a:xfrm>
            <a:off x="5319713" y="3182925"/>
            <a:ext cx="641350" cy="138113"/>
          </a:xfrm>
          <a:prstGeom prst="rect">
            <a:avLst/>
          </a:prstGeom>
          <a:pattFill prst="wd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6" name="Rectangle 8"/>
          <p:cNvSpPr>
            <a:spLocks noChangeAspect="1" noChangeArrowheads="1"/>
          </p:cNvSpPr>
          <p:nvPr/>
        </p:nvSpPr>
        <p:spPr bwMode="auto">
          <a:xfrm>
            <a:off x="6200775" y="3182925"/>
            <a:ext cx="160338" cy="54927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7" name="Rectangle 9" descr="右下がり対角線 (太)"/>
          <p:cNvSpPr>
            <a:spLocks noChangeAspect="1" noChangeArrowheads="1"/>
          </p:cNvSpPr>
          <p:nvPr/>
        </p:nvSpPr>
        <p:spPr bwMode="auto">
          <a:xfrm>
            <a:off x="6600826" y="3182925"/>
            <a:ext cx="641350" cy="138113"/>
          </a:xfrm>
          <a:prstGeom prst="rect">
            <a:avLst/>
          </a:prstGeom>
          <a:pattFill prst="wd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8" name="Line 10"/>
          <p:cNvSpPr>
            <a:spLocks noChangeAspect="1" noChangeShapeType="1"/>
          </p:cNvSpPr>
          <p:nvPr/>
        </p:nvSpPr>
        <p:spPr bwMode="auto">
          <a:xfrm>
            <a:off x="5005392" y="2928934"/>
            <a:ext cx="2809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9" name="Line 11"/>
          <p:cNvSpPr>
            <a:spLocks noChangeAspect="1" noChangeShapeType="1"/>
          </p:cNvSpPr>
          <p:nvPr/>
        </p:nvSpPr>
        <p:spPr bwMode="auto">
          <a:xfrm flipV="1">
            <a:off x="5000629" y="3209923"/>
            <a:ext cx="285752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2" name="Line 14"/>
          <p:cNvSpPr>
            <a:spLocks noChangeAspect="1" noChangeShapeType="1"/>
          </p:cNvSpPr>
          <p:nvPr/>
        </p:nvSpPr>
        <p:spPr bwMode="auto">
          <a:xfrm>
            <a:off x="5072066" y="2786058"/>
            <a:ext cx="0" cy="136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4" name="Line 16"/>
          <p:cNvSpPr>
            <a:spLocks noChangeAspect="1" noChangeShapeType="1"/>
          </p:cNvSpPr>
          <p:nvPr/>
        </p:nvSpPr>
        <p:spPr bwMode="auto">
          <a:xfrm flipV="1">
            <a:off x="5072066" y="3214686"/>
            <a:ext cx="0" cy="136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6" name="Text Box 18"/>
          <p:cNvSpPr txBox="1">
            <a:spLocks noChangeAspect="1" noChangeArrowheads="1"/>
          </p:cNvSpPr>
          <p:nvPr/>
        </p:nvSpPr>
        <p:spPr bwMode="auto">
          <a:xfrm>
            <a:off x="4643438" y="2928934"/>
            <a:ext cx="785818" cy="25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0" hangingPunct="0"/>
            <a:r>
              <a:rPr kumimoji="0" lang="en-US" altLang="ja-JP" sz="1600" b="1" dirty="0" smtClean="0">
                <a:latin typeface="Times New Roman" pitchFamily="18" charset="0"/>
                <a:ea typeface="ＭＳ 明朝" pitchFamily="17" charset="-128"/>
              </a:rPr>
              <a:t>165</a:t>
            </a:r>
            <a:r>
              <a:rPr kumimoji="0" lang="en-US" altLang="ja-JP" sz="1600" b="1" dirty="0" smtClean="0">
                <a:latin typeface="Century" pitchFamily="18" charset="0"/>
                <a:ea typeface="ＭＳ 明朝" pitchFamily="17" charset="-128"/>
              </a:rPr>
              <a:t> </a:t>
            </a:r>
            <a:r>
              <a:rPr kumimoji="0" lang="en-US" altLang="ja-JP" sz="1600" b="1" dirty="0">
                <a:latin typeface="Symbol" pitchFamily="18" charset="2"/>
                <a:ea typeface="ＭＳ 明朝" pitchFamily="17" charset="-128"/>
              </a:rPr>
              <a:t>m</a:t>
            </a:r>
            <a:r>
              <a:rPr kumimoji="0" lang="en-US" altLang="ja-JP" sz="1600" b="1" dirty="0">
                <a:latin typeface="Times New Roman" pitchFamily="18" charset="0"/>
                <a:ea typeface="ＭＳ 明朝" pitchFamily="17" charset="-128"/>
              </a:rPr>
              <a:t>m</a:t>
            </a:r>
          </a:p>
        </p:txBody>
      </p:sp>
      <p:sp>
        <p:nvSpPr>
          <p:cNvPr id="7188" name="Line 20"/>
          <p:cNvSpPr>
            <a:spLocks noChangeAspect="1" noChangeShapeType="1"/>
          </p:cNvSpPr>
          <p:nvPr/>
        </p:nvSpPr>
        <p:spPr bwMode="auto">
          <a:xfrm flipV="1">
            <a:off x="6481763" y="3321038"/>
            <a:ext cx="0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89" name="Text Box 21"/>
          <p:cNvSpPr txBox="1">
            <a:spLocks noChangeAspect="1" noChangeArrowheads="1"/>
          </p:cNvSpPr>
          <p:nvPr/>
        </p:nvSpPr>
        <p:spPr bwMode="auto">
          <a:xfrm>
            <a:off x="6521451" y="3457563"/>
            <a:ext cx="639763" cy="206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0" hangingPunct="0"/>
            <a:r>
              <a:rPr kumimoji="0" lang="en-US" altLang="ja-JP" sz="1600" b="1">
                <a:latin typeface="Times New Roman" pitchFamily="18" charset="0"/>
                <a:ea typeface="ＭＳ 明朝" pitchFamily="17" charset="-128"/>
              </a:rPr>
              <a:t>100</a:t>
            </a:r>
            <a:r>
              <a:rPr kumimoji="0" lang="en-US" altLang="ja-JP" sz="1600" b="1">
                <a:latin typeface="Symbol" pitchFamily="18" charset="2"/>
                <a:ea typeface="ＭＳ 明朝" pitchFamily="17" charset="-128"/>
              </a:rPr>
              <a:t>m</a:t>
            </a:r>
            <a:r>
              <a:rPr kumimoji="0" lang="en-US" altLang="ja-JP" sz="1600" b="1">
                <a:latin typeface="Times New Roman" pitchFamily="18" charset="0"/>
                <a:ea typeface="ＭＳ 明朝" pitchFamily="17" charset="-128"/>
              </a:rPr>
              <a:t>m</a:t>
            </a:r>
          </a:p>
        </p:txBody>
      </p:sp>
      <p:sp>
        <p:nvSpPr>
          <p:cNvPr id="7190" name="Rectangle 22" descr="右下がり対角線 (反転)"/>
          <p:cNvSpPr>
            <a:spLocks noChangeAspect="1" noChangeArrowheads="1"/>
          </p:cNvSpPr>
          <p:nvPr/>
        </p:nvSpPr>
        <p:spPr bwMode="auto">
          <a:xfrm>
            <a:off x="5240338" y="2016113"/>
            <a:ext cx="2058988" cy="138113"/>
          </a:xfrm>
          <a:prstGeom prst="rect">
            <a:avLst/>
          </a:prstGeom>
          <a:pattFill prst="dkDnDiag">
            <a:fgClr>
              <a:srgbClr val="000000"/>
            </a:fgClr>
            <a:bgClr>
              <a:srgbClr val="FFFFF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91" name="Text Box 23"/>
          <p:cNvSpPr txBox="1">
            <a:spLocks noChangeAspect="1" noChangeArrowheads="1"/>
          </p:cNvSpPr>
          <p:nvPr/>
        </p:nvSpPr>
        <p:spPr bwMode="auto">
          <a:xfrm>
            <a:off x="5327650" y="1643050"/>
            <a:ext cx="1835150" cy="280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>
                <a:latin typeface="Century" pitchFamily="18" charset="0"/>
                <a:ea typeface="ＭＳ 明朝" pitchFamily="17" charset="-128"/>
              </a:rPr>
              <a:t>Drift Plane</a:t>
            </a:r>
          </a:p>
        </p:txBody>
      </p:sp>
      <p:sp>
        <p:nvSpPr>
          <p:cNvPr id="7192" name="Text Box 24"/>
          <p:cNvSpPr txBox="1">
            <a:spLocks noChangeAspect="1" noChangeArrowheads="1"/>
          </p:cNvSpPr>
          <p:nvPr/>
        </p:nvSpPr>
        <p:spPr bwMode="auto">
          <a:xfrm>
            <a:off x="4160842" y="3719516"/>
            <a:ext cx="1125538" cy="280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 dirty="0">
                <a:latin typeface="Century" pitchFamily="18" charset="0"/>
                <a:ea typeface="ＭＳ 明朝" pitchFamily="17" charset="-128"/>
              </a:rPr>
              <a:t>Cathode</a:t>
            </a:r>
          </a:p>
        </p:txBody>
      </p:sp>
      <p:sp>
        <p:nvSpPr>
          <p:cNvPr id="7194" name="Text Box 26"/>
          <p:cNvSpPr txBox="1">
            <a:spLocks noChangeAspect="1" noChangeArrowheads="1"/>
          </p:cNvSpPr>
          <p:nvPr/>
        </p:nvSpPr>
        <p:spPr bwMode="auto">
          <a:xfrm>
            <a:off x="5175250" y="3897300"/>
            <a:ext cx="903288" cy="246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>
                <a:latin typeface="Century" pitchFamily="18" charset="0"/>
                <a:ea typeface="ＭＳ 明朝" pitchFamily="17" charset="-128"/>
              </a:rPr>
              <a:t>Anode</a:t>
            </a:r>
          </a:p>
        </p:txBody>
      </p:sp>
      <p:grpSp>
        <p:nvGrpSpPr>
          <p:cNvPr id="3" name="Group 27"/>
          <p:cNvGrpSpPr>
            <a:grpSpLocks noChangeAspect="1"/>
          </p:cNvGrpSpPr>
          <p:nvPr/>
        </p:nvGrpSpPr>
        <p:grpSpPr bwMode="auto">
          <a:xfrm>
            <a:off x="7874001" y="3716325"/>
            <a:ext cx="612775" cy="169863"/>
            <a:chOff x="8539" y="8562"/>
            <a:chExt cx="1608" cy="447"/>
          </a:xfrm>
        </p:grpSpPr>
        <p:grpSp>
          <p:nvGrpSpPr>
            <p:cNvPr id="4" name="Group 28"/>
            <p:cNvGrpSpPr>
              <a:grpSpLocks noChangeAspect="1"/>
            </p:cNvGrpSpPr>
            <p:nvPr/>
          </p:nvGrpSpPr>
          <p:grpSpPr bwMode="auto">
            <a:xfrm>
              <a:off x="9213" y="8562"/>
              <a:ext cx="934" cy="443"/>
              <a:chOff x="9167" y="10785"/>
              <a:chExt cx="2248" cy="1043"/>
            </a:xfrm>
          </p:grpSpPr>
          <p:sp>
            <p:nvSpPr>
              <p:cNvPr id="7197" name="AutoShape 29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9674" y="10813"/>
                <a:ext cx="1043" cy="987"/>
              </a:xfrm>
              <a:prstGeom prst="flowChartExtra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7198" name="Line 30"/>
              <p:cNvSpPr>
                <a:spLocks noChangeAspect="1" noChangeShapeType="1"/>
              </p:cNvSpPr>
              <p:nvPr/>
            </p:nvSpPr>
            <p:spPr bwMode="auto">
              <a:xfrm>
                <a:off x="10698" y="11304"/>
                <a:ext cx="717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7199" name="Line 31"/>
              <p:cNvSpPr>
                <a:spLocks noChangeAspect="1" noChangeShapeType="1"/>
              </p:cNvSpPr>
              <p:nvPr/>
            </p:nvSpPr>
            <p:spPr bwMode="auto">
              <a:xfrm flipH="1">
                <a:off x="9167" y="11313"/>
                <a:ext cx="537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5" name="Group 32"/>
            <p:cNvGrpSpPr>
              <a:grpSpLocks noChangeAspect="1"/>
            </p:cNvGrpSpPr>
            <p:nvPr/>
          </p:nvGrpSpPr>
          <p:grpSpPr bwMode="auto">
            <a:xfrm>
              <a:off x="8539" y="8573"/>
              <a:ext cx="677" cy="436"/>
              <a:chOff x="2901" y="13385"/>
              <a:chExt cx="1440" cy="960"/>
            </a:xfrm>
          </p:grpSpPr>
          <p:grpSp>
            <p:nvGrpSpPr>
              <p:cNvPr id="6" name="Group 33"/>
              <p:cNvGrpSpPr>
                <a:grpSpLocks noChangeAspect="1"/>
              </p:cNvGrpSpPr>
              <p:nvPr/>
            </p:nvGrpSpPr>
            <p:grpSpPr bwMode="auto">
              <a:xfrm>
                <a:off x="3381" y="13385"/>
                <a:ext cx="360" cy="960"/>
                <a:chOff x="3861" y="13505"/>
                <a:chExt cx="360" cy="840"/>
              </a:xfrm>
            </p:grpSpPr>
            <p:sp>
              <p:nvSpPr>
                <p:cNvPr id="7202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3861" y="13505"/>
                  <a:ext cx="0" cy="8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03" name="Line 35"/>
                <p:cNvSpPr>
                  <a:spLocks noChangeAspect="1" noChangeShapeType="1"/>
                </p:cNvSpPr>
                <p:nvPr/>
              </p:nvSpPr>
              <p:spPr bwMode="auto">
                <a:xfrm>
                  <a:off x="4221" y="13505"/>
                  <a:ext cx="0" cy="8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204" name="Line 36"/>
              <p:cNvSpPr>
                <a:spLocks noChangeAspect="1" noChangeShapeType="1"/>
              </p:cNvSpPr>
              <p:nvPr/>
            </p:nvSpPr>
            <p:spPr bwMode="auto">
              <a:xfrm>
                <a:off x="3741" y="13865"/>
                <a:ext cx="6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05" name="Line 37"/>
              <p:cNvSpPr>
                <a:spLocks noChangeAspect="1" noChangeShapeType="1"/>
              </p:cNvSpPr>
              <p:nvPr/>
            </p:nvSpPr>
            <p:spPr bwMode="auto">
              <a:xfrm flipH="1">
                <a:off x="2901" y="13865"/>
                <a:ext cx="4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" name="Group 38"/>
          <p:cNvGrpSpPr>
            <a:grpSpLocks noChangeAspect="1"/>
          </p:cNvGrpSpPr>
          <p:nvPr/>
        </p:nvGrpSpPr>
        <p:grpSpPr bwMode="auto">
          <a:xfrm>
            <a:off x="8180388" y="3665525"/>
            <a:ext cx="820738" cy="709613"/>
            <a:chOff x="9104" y="8429"/>
            <a:chExt cx="2150" cy="1862"/>
          </a:xfrm>
        </p:grpSpPr>
        <p:grpSp>
          <p:nvGrpSpPr>
            <p:cNvPr id="8" name="Group 39"/>
            <p:cNvGrpSpPr>
              <a:grpSpLocks noChangeAspect="1"/>
            </p:cNvGrpSpPr>
            <p:nvPr/>
          </p:nvGrpSpPr>
          <p:grpSpPr bwMode="auto">
            <a:xfrm flipV="1">
              <a:off x="9877" y="8429"/>
              <a:ext cx="1050" cy="689"/>
              <a:chOff x="2205" y="6269"/>
              <a:chExt cx="1936" cy="1188"/>
            </a:xfrm>
          </p:grpSpPr>
          <p:sp>
            <p:nvSpPr>
              <p:cNvPr id="7208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2205" y="6269"/>
                <a:ext cx="1936" cy="1188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9" name="Group 41"/>
              <p:cNvGrpSpPr>
                <a:grpSpLocks noChangeAspect="1"/>
              </p:cNvGrpSpPr>
              <p:nvPr/>
            </p:nvGrpSpPr>
            <p:grpSpPr bwMode="auto">
              <a:xfrm>
                <a:off x="2245" y="6481"/>
                <a:ext cx="1820" cy="780"/>
                <a:chOff x="2245" y="6481"/>
                <a:chExt cx="1820" cy="780"/>
              </a:xfrm>
            </p:grpSpPr>
            <p:grpSp>
              <p:nvGrpSpPr>
                <p:cNvPr id="10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2245" y="6493"/>
                  <a:ext cx="646" cy="768"/>
                  <a:chOff x="2249" y="6493"/>
                  <a:chExt cx="646" cy="768"/>
                </a:xfrm>
              </p:grpSpPr>
              <p:sp>
                <p:nvSpPr>
                  <p:cNvPr id="7211" name="Line 4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249" y="7261"/>
                    <a:ext cx="63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12" name="Line 4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895" y="6493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213" name="Freeform 45"/>
                <p:cNvSpPr>
                  <a:spLocks noChangeAspect="1"/>
                </p:cNvSpPr>
                <p:nvPr/>
              </p:nvSpPr>
              <p:spPr bwMode="auto">
                <a:xfrm>
                  <a:off x="2895" y="6481"/>
                  <a:ext cx="1170" cy="78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0" y="644"/>
                    </a:cxn>
                    <a:cxn ang="0">
                      <a:pos x="1170" y="780"/>
                    </a:cxn>
                  </a:cxnLst>
                  <a:rect l="0" t="0" r="r" b="b"/>
                  <a:pathLst>
                    <a:path w="1170" h="780">
                      <a:moveTo>
                        <a:pt x="0" y="0"/>
                      </a:moveTo>
                      <a:cubicBezTo>
                        <a:pt x="22" y="257"/>
                        <a:pt x="45" y="514"/>
                        <a:pt x="240" y="644"/>
                      </a:cubicBezTo>
                      <a:cubicBezTo>
                        <a:pt x="435" y="774"/>
                        <a:pt x="1015" y="757"/>
                        <a:pt x="1170" y="780"/>
                      </a:cubicBezTo>
                    </a:path>
                  </a:pathLst>
                </a:custGeom>
                <a:noFill/>
                <a:ln w="3810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14" name="Text Box 46"/>
            <p:cNvSpPr txBox="1">
              <a:spLocks noChangeAspect="1" noChangeArrowheads="1"/>
            </p:cNvSpPr>
            <p:nvPr/>
          </p:nvSpPr>
          <p:spPr bwMode="auto">
            <a:xfrm>
              <a:off x="9104" y="9183"/>
              <a:ext cx="2150" cy="11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kumimoji="0" lang="en-US" altLang="ja-JP" sz="1600" b="1" dirty="0" smtClean="0">
                  <a:latin typeface="Century" pitchFamily="18" charset="0"/>
                  <a:ea typeface="ＭＳ 明朝" pitchFamily="17" charset="-128"/>
                </a:rPr>
                <a:t>Signal</a:t>
              </a:r>
              <a:endParaRPr kumimoji="0" lang="ja-JP" altLang="en-US" sz="1000" b="1" dirty="0">
                <a:latin typeface="Century" pitchFamily="18" charset="0"/>
                <a:ea typeface="ＭＳ 明朝" pitchFamily="17" charset="-128"/>
              </a:endParaRPr>
            </a:p>
          </p:txBody>
        </p:sp>
      </p:grpSp>
      <p:grpSp>
        <p:nvGrpSpPr>
          <p:cNvPr id="11" name="Group 48"/>
          <p:cNvGrpSpPr>
            <a:grpSpLocks noChangeAspect="1"/>
          </p:cNvGrpSpPr>
          <p:nvPr/>
        </p:nvGrpSpPr>
        <p:grpSpPr bwMode="auto">
          <a:xfrm rot="16200000">
            <a:off x="7445376" y="3919525"/>
            <a:ext cx="371475" cy="142875"/>
            <a:chOff x="4281" y="11945"/>
            <a:chExt cx="3120" cy="960"/>
          </a:xfrm>
        </p:grpSpPr>
        <p:grpSp>
          <p:nvGrpSpPr>
            <p:cNvPr id="12" name="Group 49"/>
            <p:cNvGrpSpPr>
              <a:grpSpLocks noChangeAspect="1"/>
            </p:cNvGrpSpPr>
            <p:nvPr/>
          </p:nvGrpSpPr>
          <p:grpSpPr bwMode="auto">
            <a:xfrm>
              <a:off x="5061" y="11945"/>
              <a:ext cx="480" cy="960"/>
              <a:chOff x="5061" y="11945"/>
              <a:chExt cx="480" cy="960"/>
            </a:xfrm>
          </p:grpSpPr>
          <p:sp>
            <p:nvSpPr>
              <p:cNvPr id="7218" name="Freeform 50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19" name="Freeform 51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" name="Group 52"/>
            <p:cNvGrpSpPr>
              <a:grpSpLocks noChangeAspect="1"/>
            </p:cNvGrpSpPr>
            <p:nvPr/>
          </p:nvGrpSpPr>
          <p:grpSpPr bwMode="auto">
            <a:xfrm>
              <a:off x="5541" y="11945"/>
              <a:ext cx="480" cy="960"/>
              <a:chOff x="5061" y="11945"/>
              <a:chExt cx="480" cy="960"/>
            </a:xfrm>
          </p:grpSpPr>
          <p:sp>
            <p:nvSpPr>
              <p:cNvPr id="7221" name="Freeform 53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22" name="Freeform 54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Group 55"/>
            <p:cNvGrpSpPr>
              <a:grpSpLocks noChangeAspect="1"/>
            </p:cNvGrpSpPr>
            <p:nvPr/>
          </p:nvGrpSpPr>
          <p:grpSpPr bwMode="auto">
            <a:xfrm>
              <a:off x="6021" y="11945"/>
              <a:ext cx="480" cy="960"/>
              <a:chOff x="5061" y="11945"/>
              <a:chExt cx="480" cy="960"/>
            </a:xfrm>
          </p:grpSpPr>
          <p:sp>
            <p:nvSpPr>
              <p:cNvPr id="7224" name="Freeform 56"/>
              <p:cNvSpPr>
                <a:spLocks noChangeAspect="1"/>
              </p:cNvSpPr>
              <p:nvPr/>
            </p:nvSpPr>
            <p:spPr bwMode="auto">
              <a:xfrm>
                <a:off x="5061" y="1194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25" name="Freeform 57"/>
              <p:cNvSpPr>
                <a:spLocks noChangeAspect="1"/>
              </p:cNvSpPr>
              <p:nvPr/>
            </p:nvSpPr>
            <p:spPr bwMode="auto">
              <a:xfrm flipV="1">
                <a:off x="5301" y="12425"/>
                <a:ext cx="240" cy="480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120" y="0"/>
                  </a:cxn>
                  <a:cxn ang="0">
                    <a:pos x="240" y="480"/>
                  </a:cxn>
                </a:cxnLst>
                <a:rect l="0" t="0" r="r" b="b"/>
                <a:pathLst>
                  <a:path w="240" h="480">
                    <a:moveTo>
                      <a:pt x="0" y="480"/>
                    </a:moveTo>
                    <a:lnTo>
                      <a:pt x="120" y="0"/>
                    </a:lnTo>
                    <a:lnTo>
                      <a:pt x="240" y="48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226" name="Line 58"/>
            <p:cNvSpPr>
              <a:spLocks noChangeAspect="1" noChangeShapeType="1"/>
            </p:cNvSpPr>
            <p:nvPr/>
          </p:nvSpPr>
          <p:spPr bwMode="auto">
            <a:xfrm>
              <a:off x="6501" y="12425"/>
              <a:ext cx="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27" name="Line 59"/>
            <p:cNvSpPr>
              <a:spLocks noChangeAspect="1" noChangeShapeType="1"/>
            </p:cNvSpPr>
            <p:nvPr/>
          </p:nvSpPr>
          <p:spPr bwMode="auto">
            <a:xfrm flipH="1">
              <a:off x="4281" y="12425"/>
              <a:ext cx="7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244" name="Line 76"/>
          <p:cNvSpPr>
            <a:spLocks noChangeAspect="1" noChangeShapeType="1"/>
          </p:cNvSpPr>
          <p:nvPr/>
        </p:nvSpPr>
        <p:spPr bwMode="auto">
          <a:xfrm rot="19431240">
            <a:off x="5959475" y="3914763"/>
            <a:ext cx="366713" cy="103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70" name="Line 102"/>
          <p:cNvSpPr>
            <a:spLocks noChangeAspect="1" noChangeShapeType="1"/>
          </p:cNvSpPr>
          <p:nvPr/>
        </p:nvSpPr>
        <p:spPr bwMode="auto">
          <a:xfrm flipH="1">
            <a:off x="7302501" y="2081200"/>
            <a:ext cx="10874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71" name="Line 103"/>
          <p:cNvSpPr>
            <a:spLocks noChangeAspect="1" noChangeShapeType="1"/>
          </p:cNvSpPr>
          <p:nvPr/>
        </p:nvSpPr>
        <p:spPr bwMode="auto">
          <a:xfrm flipH="1" flipV="1">
            <a:off x="8435976" y="3248013"/>
            <a:ext cx="0" cy="1143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5" name="Group 104"/>
          <p:cNvGrpSpPr>
            <a:grpSpLocks noChangeAspect="1"/>
          </p:cNvGrpSpPr>
          <p:nvPr/>
        </p:nvGrpSpPr>
        <p:grpSpPr bwMode="auto">
          <a:xfrm>
            <a:off x="8299451" y="3338500"/>
            <a:ext cx="296863" cy="160338"/>
            <a:chOff x="4341" y="12425"/>
            <a:chExt cx="780" cy="720"/>
          </a:xfrm>
        </p:grpSpPr>
        <p:sp>
          <p:nvSpPr>
            <p:cNvPr id="7273" name="Line 105"/>
            <p:cNvSpPr>
              <a:spLocks noChangeAspect="1" noChangeShapeType="1"/>
            </p:cNvSpPr>
            <p:nvPr/>
          </p:nvSpPr>
          <p:spPr bwMode="auto">
            <a:xfrm>
              <a:off x="4341" y="12785"/>
              <a:ext cx="7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4" name="Line 106"/>
            <p:cNvSpPr>
              <a:spLocks noChangeAspect="1" noChangeShapeType="1"/>
            </p:cNvSpPr>
            <p:nvPr/>
          </p:nvSpPr>
          <p:spPr bwMode="auto">
            <a:xfrm flipV="1">
              <a:off x="4701" y="12425"/>
              <a:ext cx="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5" name="Line 107"/>
            <p:cNvSpPr>
              <a:spLocks noChangeAspect="1" noChangeShapeType="1"/>
            </p:cNvSpPr>
            <p:nvPr/>
          </p:nvSpPr>
          <p:spPr bwMode="auto">
            <a:xfrm flipH="1">
              <a:off x="446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6" name="Line 108"/>
            <p:cNvSpPr>
              <a:spLocks noChangeAspect="1" noChangeShapeType="1"/>
            </p:cNvSpPr>
            <p:nvPr/>
          </p:nvSpPr>
          <p:spPr bwMode="auto">
            <a:xfrm flipH="1">
              <a:off x="458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7" name="Line 109"/>
            <p:cNvSpPr>
              <a:spLocks noChangeAspect="1" noChangeShapeType="1"/>
            </p:cNvSpPr>
            <p:nvPr/>
          </p:nvSpPr>
          <p:spPr bwMode="auto">
            <a:xfrm flipH="1">
              <a:off x="470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8" name="Line 110"/>
            <p:cNvSpPr>
              <a:spLocks noChangeAspect="1" noChangeShapeType="1"/>
            </p:cNvSpPr>
            <p:nvPr/>
          </p:nvSpPr>
          <p:spPr bwMode="auto">
            <a:xfrm flipH="1">
              <a:off x="482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9" name="Line 111"/>
            <p:cNvSpPr>
              <a:spLocks noChangeAspect="1" noChangeShapeType="1"/>
            </p:cNvSpPr>
            <p:nvPr/>
          </p:nvSpPr>
          <p:spPr bwMode="auto">
            <a:xfrm flipH="1">
              <a:off x="434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80" name="Line 112"/>
            <p:cNvSpPr>
              <a:spLocks noChangeAspect="1" noChangeShapeType="1"/>
            </p:cNvSpPr>
            <p:nvPr/>
          </p:nvSpPr>
          <p:spPr bwMode="auto">
            <a:xfrm flipH="1">
              <a:off x="4941" y="12785"/>
              <a:ext cx="120" cy="3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7281" name="Line 113"/>
          <p:cNvSpPr>
            <a:spLocks noChangeAspect="1" noChangeShapeType="1"/>
          </p:cNvSpPr>
          <p:nvPr/>
        </p:nvSpPr>
        <p:spPr bwMode="auto">
          <a:xfrm>
            <a:off x="8115301" y="3248013"/>
            <a:ext cx="3190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82" name="Line 114"/>
          <p:cNvSpPr>
            <a:spLocks noChangeAspect="1" noChangeShapeType="1"/>
          </p:cNvSpPr>
          <p:nvPr/>
        </p:nvSpPr>
        <p:spPr bwMode="auto">
          <a:xfrm>
            <a:off x="7243763" y="3248013"/>
            <a:ext cx="8699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83" name="Line 115"/>
          <p:cNvSpPr>
            <a:spLocks noChangeAspect="1" noChangeShapeType="1"/>
          </p:cNvSpPr>
          <p:nvPr/>
        </p:nvSpPr>
        <p:spPr bwMode="auto">
          <a:xfrm>
            <a:off x="7243763" y="3802050"/>
            <a:ext cx="6619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84" name="Oval 116"/>
          <p:cNvSpPr>
            <a:spLocks noChangeAspect="1" noChangeArrowheads="1"/>
          </p:cNvSpPr>
          <p:nvPr/>
        </p:nvSpPr>
        <p:spPr bwMode="auto">
          <a:xfrm>
            <a:off x="7602538" y="3773475"/>
            <a:ext cx="50800" cy="508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285" name="Text Box 117"/>
          <p:cNvSpPr txBox="1">
            <a:spLocks noChangeArrowheads="1"/>
          </p:cNvSpPr>
          <p:nvPr/>
        </p:nvSpPr>
        <p:spPr bwMode="auto">
          <a:xfrm>
            <a:off x="8394701" y="1878000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Vd</a:t>
            </a:r>
          </a:p>
        </p:txBody>
      </p:sp>
      <p:sp>
        <p:nvSpPr>
          <p:cNvPr id="7286" name="Line 118"/>
          <p:cNvSpPr>
            <a:spLocks noChangeShapeType="1"/>
          </p:cNvSpPr>
          <p:nvPr/>
        </p:nvSpPr>
        <p:spPr bwMode="auto">
          <a:xfrm flipV="1">
            <a:off x="4857752" y="3286123"/>
            <a:ext cx="428628" cy="4286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87" name="Line 119"/>
          <p:cNvSpPr>
            <a:spLocks noChangeShapeType="1"/>
          </p:cNvSpPr>
          <p:nvPr/>
        </p:nvSpPr>
        <p:spPr bwMode="auto">
          <a:xfrm>
            <a:off x="7623176" y="4162413"/>
            <a:ext cx="0" cy="288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88" name="Line 120"/>
          <p:cNvSpPr>
            <a:spLocks noChangeShapeType="1"/>
          </p:cNvSpPr>
          <p:nvPr/>
        </p:nvSpPr>
        <p:spPr bwMode="auto">
          <a:xfrm>
            <a:off x="7623176" y="4451338"/>
            <a:ext cx="863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89" name="Text Box 121"/>
          <p:cNvSpPr txBox="1">
            <a:spLocks noChangeArrowheads="1"/>
          </p:cNvSpPr>
          <p:nvPr/>
        </p:nvSpPr>
        <p:spPr bwMode="auto">
          <a:xfrm>
            <a:off x="8415338" y="4300525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Va</a:t>
            </a:r>
          </a:p>
        </p:txBody>
      </p:sp>
      <p:sp>
        <p:nvSpPr>
          <p:cNvPr id="7290" name="Line 122"/>
          <p:cNvSpPr>
            <a:spLocks noChangeShapeType="1"/>
          </p:cNvSpPr>
          <p:nvPr/>
        </p:nvSpPr>
        <p:spPr bwMode="auto">
          <a:xfrm>
            <a:off x="5318125" y="2938450"/>
            <a:ext cx="194468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91" name="Text Box 123"/>
          <p:cNvSpPr txBox="1">
            <a:spLocks noChangeAspect="1" noChangeArrowheads="1"/>
          </p:cNvSpPr>
          <p:nvPr/>
        </p:nvSpPr>
        <p:spPr bwMode="auto">
          <a:xfrm>
            <a:off x="6215074" y="2428868"/>
            <a:ext cx="1125538" cy="280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kumimoji="0" lang="en-US" altLang="ja-JP" sz="1600" b="1" dirty="0">
                <a:latin typeface="Century" pitchFamily="18" charset="0"/>
                <a:ea typeface="ＭＳ 明朝" pitchFamily="17" charset="-128"/>
              </a:rPr>
              <a:t>Mesh</a:t>
            </a:r>
          </a:p>
        </p:txBody>
      </p:sp>
      <p:sp>
        <p:nvSpPr>
          <p:cNvPr id="7292" name="Line 124"/>
          <p:cNvSpPr>
            <a:spLocks noChangeShapeType="1"/>
          </p:cNvSpPr>
          <p:nvPr/>
        </p:nvSpPr>
        <p:spPr bwMode="auto">
          <a:xfrm flipH="1">
            <a:off x="6500826" y="2643182"/>
            <a:ext cx="214314" cy="2857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93" name="Line 125"/>
          <p:cNvSpPr>
            <a:spLocks noChangeShapeType="1"/>
          </p:cNvSpPr>
          <p:nvPr/>
        </p:nvSpPr>
        <p:spPr bwMode="auto">
          <a:xfrm>
            <a:off x="7262813" y="293845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294" name="Text Box 126"/>
          <p:cNvSpPr txBox="1">
            <a:spLocks noChangeArrowheads="1"/>
          </p:cNvSpPr>
          <p:nvPr/>
        </p:nvSpPr>
        <p:spPr bwMode="auto">
          <a:xfrm>
            <a:off x="8343901" y="2722550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Vm</a:t>
            </a:r>
          </a:p>
        </p:txBody>
      </p:sp>
      <p:pic>
        <p:nvPicPr>
          <p:cNvPr id="7296" name="Picture 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4189400"/>
            <a:ext cx="29035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99" name="Picture 1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05263"/>
            <a:ext cx="2667000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フッター プレースホルダ 8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PSD8 Glasgow</a:t>
            </a:r>
            <a:endParaRPr kumimoji="1" lang="ja-JP" altLang="en-US"/>
          </a:p>
        </p:txBody>
      </p:sp>
      <p:sp>
        <p:nvSpPr>
          <p:cNvPr id="87" name="日付プレースホルダ 8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1st September 2008</a:t>
            </a:r>
            <a:endParaRPr kumimoji="1" lang="ja-JP" altLang="en-US"/>
          </a:p>
        </p:txBody>
      </p:sp>
      <p:sp>
        <p:nvSpPr>
          <p:cNvPr id="95" name="Line 14"/>
          <p:cNvSpPr>
            <a:spLocks noChangeAspect="1" noChangeShapeType="1"/>
          </p:cNvSpPr>
          <p:nvPr/>
        </p:nvSpPr>
        <p:spPr bwMode="auto">
          <a:xfrm>
            <a:off x="5429256" y="2143116"/>
            <a:ext cx="0" cy="77946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96" name="Text Box 18"/>
          <p:cNvSpPr txBox="1">
            <a:spLocks noChangeAspect="1" noChangeArrowheads="1"/>
          </p:cNvSpPr>
          <p:nvPr/>
        </p:nvSpPr>
        <p:spPr bwMode="auto">
          <a:xfrm>
            <a:off x="5214942" y="2357430"/>
            <a:ext cx="428628" cy="25348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0" hangingPunct="0"/>
            <a:r>
              <a:rPr kumimoji="0" lang="en-US" altLang="ja-JP" sz="1600" b="1" dirty="0" smtClean="0">
                <a:latin typeface="Times New Roman" pitchFamily="18" charset="0"/>
                <a:ea typeface="ＭＳ 明朝" pitchFamily="17" charset="-128"/>
              </a:rPr>
              <a:t>1cm</a:t>
            </a:r>
            <a:endParaRPr kumimoji="0" lang="en-US" altLang="ja-JP" sz="1600" b="1" dirty="0">
              <a:latin typeface="Times New Roman" pitchFamily="18" charset="0"/>
              <a:ea typeface="ＭＳ 明朝" pitchFamily="1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3257</TotalTime>
  <Words>713</Words>
  <Application>Microsoft Office PowerPoint</Application>
  <PresentationFormat>画面に合わせる (4:3)</PresentationFormat>
  <Paragraphs>226</Paragraphs>
  <Slides>16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16</vt:i4>
      </vt:variant>
    </vt:vector>
  </HeadingPairs>
  <TitlesOfParts>
    <vt:vector size="20" baseType="lpstr">
      <vt:lpstr>アース</vt:lpstr>
      <vt:lpstr>雪藤</vt:lpstr>
      <vt:lpstr>Picture</vt:lpstr>
      <vt:lpstr>Worksheet</vt:lpstr>
      <vt:lpstr>A new design of MPGD: Micro-Mesh Micro Pixel Chamber (M3-PIC)</vt:lpstr>
      <vt:lpstr>Introduction</vt:lpstr>
      <vt:lpstr>Introduction to m-PIC</vt:lpstr>
      <vt:lpstr>Introduction to m-PIC (cont’d)</vt:lpstr>
      <vt:lpstr>Design of M3-PIC</vt:lpstr>
      <vt:lpstr>Advantages using micro mesh</vt:lpstr>
      <vt:lpstr>Setup and operation tests</vt:lpstr>
      <vt:lpstr>Setup</vt:lpstr>
      <vt:lpstr>Gas gain measurements</vt:lpstr>
      <vt:lpstr>Gain dependence of drift field</vt:lpstr>
      <vt:lpstr>Electron drifts toward anode (simulation)</vt:lpstr>
      <vt:lpstr>Gain dependence on Vm and Va</vt:lpstr>
      <vt:lpstr>Ion backflow (IBF)</vt:lpstr>
      <vt:lpstr>Setup for ion backflow measurements</vt:lpstr>
      <vt:lpstr>IBF of M3-PIC</vt:lpstr>
      <vt:lpstr>Summary</vt:lpstr>
    </vt:vector>
  </TitlesOfParts>
  <Company>kobe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ochi</dc:creator>
  <cp:lastModifiedBy>ochi</cp:lastModifiedBy>
  <cp:revision>221</cp:revision>
  <dcterms:created xsi:type="dcterms:W3CDTF">2008-08-26T10:25:32Z</dcterms:created>
  <dcterms:modified xsi:type="dcterms:W3CDTF">2008-08-31T23:12:21Z</dcterms:modified>
</cp:coreProperties>
</file>