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42" r:id="rId4"/>
    <p:sldMasterId id="2147484019" r:id="rId5"/>
    <p:sldMasterId id="2147484021" r:id="rId6"/>
    <p:sldMasterId id="2147484013" r:id="rId7"/>
    <p:sldMasterId id="2147484008" r:id="rId8"/>
  </p:sldMasterIdLst>
  <p:notesMasterIdLst>
    <p:notesMasterId r:id="rId39"/>
  </p:notesMasterIdLst>
  <p:sldIdLst>
    <p:sldId id="256" r:id="rId9"/>
    <p:sldId id="267" r:id="rId10"/>
    <p:sldId id="259" r:id="rId11"/>
    <p:sldId id="288" r:id="rId12"/>
    <p:sldId id="291" r:id="rId13"/>
    <p:sldId id="260" r:id="rId14"/>
    <p:sldId id="261" r:id="rId15"/>
    <p:sldId id="266" r:id="rId16"/>
    <p:sldId id="262" r:id="rId17"/>
    <p:sldId id="286" r:id="rId18"/>
    <p:sldId id="284" r:id="rId19"/>
    <p:sldId id="292" r:id="rId20"/>
    <p:sldId id="270" r:id="rId21"/>
    <p:sldId id="287" r:id="rId22"/>
    <p:sldId id="263" r:id="rId23"/>
    <p:sldId id="264" r:id="rId24"/>
    <p:sldId id="268" r:id="rId25"/>
    <p:sldId id="265" r:id="rId26"/>
    <p:sldId id="269" r:id="rId27"/>
    <p:sldId id="272" r:id="rId28"/>
    <p:sldId id="293" r:id="rId29"/>
    <p:sldId id="273" r:id="rId30"/>
    <p:sldId id="294" r:id="rId31"/>
    <p:sldId id="285" r:id="rId32"/>
    <p:sldId id="274" r:id="rId33"/>
    <p:sldId id="283" r:id="rId34"/>
    <p:sldId id="276" r:id="rId35"/>
    <p:sldId id="290" r:id="rId36"/>
    <p:sldId id="289" r:id="rId37"/>
    <p:sldId id="275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858"/>
    <a:srgbClr val="036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70"/>
    <p:restoredTop sz="96301"/>
  </p:normalViewPr>
  <p:slideViewPr>
    <p:cSldViewPr snapToGrid="0" snapToObjects="1" showGuides="1">
      <p:cViewPr varScale="1">
        <p:scale>
          <a:sx n="163" d="100"/>
          <a:sy n="163" d="100"/>
        </p:scale>
        <p:origin x="1360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53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74CC1-50B6-A346-9F2F-A73D55FF36C0}" type="datetimeFigureOut">
              <a:rPr lang="en-US" smtClean="0"/>
              <a:t>5/27/26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25CF2-3302-D948-BF01-550CF443B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07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CA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Merged region</a:t>
            </a:r>
            <a:endParaRPr lang="en-CA" dirty="0">
              <a:effectLst/>
            </a:endParaRPr>
          </a:p>
          <a:p>
            <a:br>
              <a:rPr lang="en-CA" dirty="0"/>
            </a:br>
            <a:endParaRPr lang="en-CA" dirty="0"/>
          </a:p>
          <a:p>
            <a:pPr rtl="0"/>
            <a:r>
              <a:rPr lang="en-CA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shell</a:t>
            </a:r>
            <a:endParaRPr lang="en-CA" dirty="0">
              <a:effectLst/>
            </a:endParaRPr>
          </a:p>
          <a:p>
            <a:br>
              <a:rPr lang="en-CA" dirty="0"/>
            </a:br>
            <a:endParaRPr lang="en-CA" dirty="0"/>
          </a:p>
          <a:p>
            <a:pPr rtl="0"/>
            <a:r>
              <a:rPr lang="en-CA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shell</a:t>
            </a:r>
            <a:endParaRPr lang="en-CA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25CF2-3302-D948-BF01-550CF443BD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59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25CF2-3302-D948-BF01-550CF443BD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82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81053-427E-3D91-83E2-CEC3BA896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30D876-0145-3F4D-B17D-28E7127605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3CE7E1-904B-D5E8-F865-52FA4D9E2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16742-98F3-814F-2B18-2A6990363E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25CF2-3302-D948-BF01-550CF443BD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45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835B4-F4C8-2579-3A25-D59C562A5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2ABCC3-5472-B1E7-75E5-736A163DD8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964CCE-197F-59B9-03D1-8746615A2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6BD64-0949-9611-67D2-1A9B3EA51E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25CF2-3302-D948-BF01-550CF443BD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14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25CF2-3302-D948-BF01-550CF443BD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65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909D-5583-F6A4-B783-8DE6F219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452" y="1828800"/>
            <a:ext cx="6068907" cy="1016000"/>
          </a:xfrm>
          <a:prstGeom prst="rect">
            <a:avLst/>
          </a:prstGeom>
        </p:spPr>
        <p:txBody>
          <a:bodyPr/>
          <a:lstStyle>
            <a:lvl1pPr>
              <a:defRPr sz="3200" b="0" i="0">
                <a:solidFill>
                  <a:srgbClr val="036EB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208075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CE29-7529-38B8-8F9E-CFFF80CFB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41" y="274638"/>
            <a:ext cx="3798970" cy="1217278"/>
          </a:xfrm>
        </p:spPr>
        <p:txBody>
          <a:bodyPr/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5C58-2CD4-D126-B408-B16F4949D4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041" y="1652337"/>
            <a:ext cx="3798970" cy="3064042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407534-7220-C9EE-B470-1582C22D6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27621" y="1"/>
            <a:ext cx="4716379" cy="4868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85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909D-5583-F6A4-B783-8DE6F219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452" y="1828800"/>
            <a:ext cx="6068907" cy="1016000"/>
          </a:xfrm>
          <a:prstGeom prst="rect">
            <a:avLst/>
          </a:prstGeom>
        </p:spPr>
        <p:txBody>
          <a:bodyPr/>
          <a:lstStyle>
            <a:lvl1pPr>
              <a:defRPr sz="3200" b="0" i="0">
                <a:solidFill>
                  <a:srgbClr val="FFFFF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359867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909D-5583-F6A4-B783-8DE6F219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452" y="1828800"/>
            <a:ext cx="6068907" cy="1016000"/>
          </a:xfrm>
          <a:prstGeom prst="rect">
            <a:avLst/>
          </a:prstGeom>
        </p:spPr>
        <p:txBody>
          <a:bodyPr/>
          <a:lstStyle>
            <a:lvl1pPr>
              <a:defRPr sz="3200" b="0" i="0">
                <a:solidFill>
                  <a:srgbClr val="FFFFFF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3638966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97E1A-E7E1-2EE6-CC35-03F8B51CA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64EAF-EFA5-42AE-B3E2-800F911DE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61" y="1187115"/>
            <a:ext cx="8226591" cy="3525420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96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CE29-7529-38B8-8F9E-CFFF80CF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5C58-2CD4-D126-B408-B16F4949D4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041" y="1185529"/>
            <a:ext cx="3867150" cy="3595017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8C72F3-2C9E-B99D-C021-179717306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44452" y="1185530"/>
            <a:ext cx="3867150" cy="3595016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703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CE29-7529-38B8-8F9E-CFFF80CFB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41" y="274638"/>
            <a:ext cx="3798970" cy="1217278"/>
          </a:xfrm>
        </p:spPr>
        <p:txBody>
          <a:bodyPr/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5C58-2CD4-D126-B408-B16F4949D4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041" y="1652337"/>
            <a:ext cx="3798970" cy="3064042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407534-7220-C9EE-B470-1582C22D6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27621" y="1"/>
            <a:ext cx="4716379" cy="4868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36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FAFEB3-3BD0-79FD-E8F9-856564D87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86075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2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97E1A-E7E1-2EE6-CC35-03F8B51CA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1" y="274638"/>
            <a:ext cx="8162422" cy="695909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64EAF-EFA5-42AE-B3E2-800F911DE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61" y="1187115"/>
            <a:ext cx="8154401" cy="3525420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2650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CE29-7529-38B8-8F9E-CFFF80CF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05C58-2CD4-D126-B408-B16F4949D4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041" y="1185529"/>
            <a:ext cx="3867150" cy="3595017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8C72F3-2C9E-B99D-C021-179717306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185530"/>
            <a:ext cx="3867150" cy="3595016"/>
          </a:xfrm>
        </p:spPr>
        <p:txBody>
          <a:bodyPr/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714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D164CC-AF7C-9B41-A01E-8DA48FEE0F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53699"/>
            <a:ext cx="0" cy="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8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hf hdr="0" ftr="0" dt="0"/>
  <p:txStyles>
    <p:titleStyle>
      <a:lvl1pPr algn="l" defTabSz="514350" rtl="0" eaLnBrk="1" latinLnBrk="0" hangingPunct="1">
        <a:lnSpc>
          <a:spcPts val="4300"/>
        </a:lnSpc>
        <a:spcBef>
          <a:spcPct val="0"/>
        </a:spcBef>
        <a:buNone/>
        <a:defRPr sz="4200" b="0" i="0" kern="1200" cap="none" baseline="0">
          <a:solidFill>
            <a:schemeClr val="tx2"/>
          </a:solidFill>
          <a:latin typeface="Noto Sans Light" panose="020B0402040504020204" pitchFamily="34" charset="0"/>
          <a:ea typeface="+mj-ea"/>
          <a:cs typeface="Noto Sans Light" panose="020B0402040504020204" pitchFamily="34" charset="0"/>
        </a:defRPr>
      </a:lvl1pPr>
    </p:titleStyle>
    <p:bodyStyle>
      <a:lvl1pPr marL="0" marR="0" indent="0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Tx/>
        <a:buNone/>
        <a:tabLst/>
        <a:defRPr sz="28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1pPr>
      <a:lvl2pPr marL="403225" marR="0" indent="-22383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2pPr>
      <a:lvl3pPr marL="628650" marR="0" indent="-22542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3pPr>
      <a:lvl4pPr marL="808038" marR="0" indent="-17938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4pPr>
      <a:lvl5pPr marL="989013" marR="0" indent="-18097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260" userDrawn="1">
          <p15:clr>
            <a:srgbClr val="F26B43"/>
          </p15:clr>
        </p15:guide>
        <p15:guide id="4" orient="horz" pos="2981" userDrawn="1">
          <p15:clr>
            <a:srgbClr val="F26B43"/>
          </p15:clr>
        </p15:guide>
        <p15:guide id="5" pos="272" userDrawn="1">
          <p15:clr>
            <a:srgbClr val="F26B43"/>
          </p15:clr>
        </p15:guide>
        <p15:guide id="6" pos="5488" userDrawn="1">
          <p15:clr>
            <a:srgbClr val="F26B43"/>
          </p15:clr>
        </p15:guide>
        <p15:guide id="7" orient="horz" pos="583" userDrawn="1">
          <p15:clr>
            <a:srgbClr val="F26B43"/>
          </p15:clr>
        </p15:guide>
        <p15:guide id="8" orient="horz" pos="8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D164CC-AF7C-9B41-A01E-8DA48FEE0F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53699"/>
            <a:ext cx="0" cy="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1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</p:sldLayoutIdLst>
  <p:hf hdr="0" ftr="0" dt="0"/>
  <p:txStyles>
    <p:titleStyle>
      <a:lvl1pPr algn="l" defTabSz="514350" rtl="0" eaLnBrk="1" latinLnBrk="0" hangingPunct="1">
        <a:lnSpc>
          <a:spcPts val="4300"/>
        </a:lnSpc>
        <a:spcBef>
          <a:spcPct val="0"/>
        </a:spcBef>
        <a:buNone/>
        <a:defRPr sz="4200" b="0" i="0" kern="1200" cap="none" baseline="0">
          <a:solidFill>
            <a:schemeClr val="tx2"/>
          </a:solidFill>
          <a:latin typeface="Noto Sans Light" panose="020B0402040504020204" pitchFamily="34" charset="0"/>
          <a:ea typeface="+mj-ea"/>
          <a:cs typeface="Noto Sans Light" panose="020B0402040504020204" pitchFamily="34" charset="0"/>
        </a:defRPr>
      </a:lvl1pPr>
    </p:titleStyle>
    <p:bodyStyle>
      <a:lvl1pPr marL="0" marR="0" indent="0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Tx/>
        <a:buNone/>
        <a:tabLst/>
        <a:defRPr sz="28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1pPr>
      <a:lvl2pPr marL="403225" marR="0" indent="-22383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2pPr>
      <a:lvl3pPr marL="628650" marR="0" indent="-22542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3pPr>
      <a:lvl4pPr marL="808038" marR="0" indent="-17938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4pPr>
      <a:lvl5pPr marL="989013" marR="0" indent="-18097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260" userDrawn="1">
          <p15:clr>
            <a:srgbClr val="F26B43"/>
          </p15:clr>
        </p15:guide>
        <p15:guide id="4" orient="horz" pos="2981" userDrawn="1">
          <p15:clr>
            <a:srgbClr val="F26B43"/>
          </p15:clr>
        </p15:guide>
        <p15:guide id="5" pos="272" userDrawn="1">
          <p15:clr>
            <a:srgbClr val="F26B43"/>
          </p15:clr>
        </p15:guide>
        <p15:guide id="6" pos="5488" userDrawn="1">
          <p15:clr>
            <a:srgbClr val="F26B43"/>
          </p15:clr>
        </p15:guide>
        <p15:guide id="7" orient="horz" pos="583" userDrawn="1">
          <p15:clr>
            <a:srgbClr val="F26B43"/>
          </p15:clr>
        </p15:guide>
        <p15:guide id="8" orient="horz" pos="8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D164CC-AF7C-9B41-A01E-8DA48FEE0F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53699"/>
            <a:ext cx="0" cy="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0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</p:sldLayoutIdLst>
  <p:hf hdr="0" ftr="0" dt="0"/>
  <p:txStyles>
    <p:titleStyle>
      <a:lvl1pPr algn="l" defTabSz="514350" rtl="0" eaLnBrk="1" latinLnBrk="0" hangingPunct="1">
        <a:lnSpc>
          <a:spcPts val="4300"/>
        </a:lnSpc>
        <a:spcBef>
          <a:spcPct val="0"/>
        </a:spcBef>
        <a:buNone/>
        <a:defRPr sz="4200" b="0" i="0" kern="1200" cap="none" baseline="0">
          <a:solidFill>
            <a:schemeClr val="tx2"/>
          </a:solidFill>
          <a:latin typeface="Noto Sans Light" panose="020B0402040504020204" pitchFamily="34" charset="0"/>
          <a:ea typeface="+mj-ea"/>
          <a:cs typeface="Noto Sans Light" panose="020B0402040504020204" pitchFamily="34" charset="0"/>
        </a:defRPr>
      </a:lvl1pPr>
    </p:titleStyle>
    <p:bodyStyle>
      <a:lvl1pPr marL="0" marR="0" indent="0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Tx/>
        <a:buNone/>
        <a:tabLst/>
        <a:defRPr sz="28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1pPr>
      <a:lvl2pPr marL="403225" marR="0" indent="-22383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2pPr>
      <a:lvl3pPr marL="628650" marR="0" indent="-22542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3pPr>
      <a:lvl4pPr marL="808038" marR="0" indent="-179388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4pPr>
      <a:lvl5pPr marL="989013" marR="0" indent="-180975" algn="l" defTabSz="51435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85000"/>
        <a:buFont typeface="Wingdings" pitchFamily="2" charset="2"/>
        <a:buChar char="§"/>
        <a:tabLst/>
        <a:defRPr sz="2000" b="0" i="0" kern="1200">
          <a:solidFill>
            <a:schemeClr val="tx2"/>
          </a:solidFill>
          <a:latin typeface="Noto Sans Light" panose="020B0402040504020204" pitchFamily="34" charset="0"/>
          <a:ea typeface="+mn-ea"/>
          <a:cs typeface="Noto Sans Light" panose="020B0402040504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260" userDrawn="1">
          <p15:clr>
            <a:srgbClr val="F26B43"/>
          </p15:clr>
        </p15:guide>
        <p15:guide id="4" orient="horz" pos="2981" userDrawn="1">
          <p15:clr>
            <a:srgbClr val="F26B43"/>
          </p15:clr>
        </p15:guide>
        <p15:guide id="5" pos="272" userDrawn="1">
          <p15:clr>
            <a:srgbClr val="F26B43"/>
          </p15:clr>
        </p15:guide>
        <p15:guide id="6" pos="5488" userDrawn="1">
          <p15:clr>
            <a:srgbClr val="F26B43"/>
          </p15:clr>
        </p15:guide>
        <p15:guide id="7" orient="horz" pos="583" userDrawn="1">
          <p15:clr>
            <a:srgbClr val="F26B43"/>
          </p15:clr>
        </p15:guide>
        <p15:guide id="8" orient="horz" pos="8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5CA1F4-A1E8-AB66-6187-7C9EAB63F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1" y="274638"/>
            <a:ext cx="8234612" cy="695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1A40C-A7D6-F091-3A92-CB442D85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041" y="1187116"/>
            <a:ext cx="8234612" cy="344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7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8" r:id="rId4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0" i="0" kern="1200" baseline="0">
          <a:solidFill>
            <a:srgbClr val="036EB3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36EB3"/>
        </a:buClr>
        <a:buFont typeface="Arial" panose="020B0604020202020204" pitchFamily="34" charset="0"/>
        <a:buChar char="•"/>
        <a:defRPr sz="24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36EB3"/>
        </a:buClr>
        <a:buFont typeface="Arial" panose="020B0604020202020204" pitchFamily="34" charset="0"/>
        <a:buChar char="•"/>
        <a:defRPr sz="20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5CA1F4-A1E8-AB66-6187-7C9EAB63F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0" y="274638"/>
            <a:ext cx="8154401" cy="695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1A40C-A7D6-F091-3A92-CB442D85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041" y="1187116"/>
            <a:ext cx="8154400" cy="3445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940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2" r:id="rId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0" i="0" kern="1200" baseline="0">
          <a:solidFill>
            <a:srgbClr val="FFFFFF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36EB3"/>
        </a:buClr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36EB3"/>
        </a:buClr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rgbClr val="002858"/>
          </a:solidFill>
          <a:latin typeface="Noto Sans Light" panose="020B0402040504020204" pitchFamily="34" charset="0"/>
          <a:ea typeface="Noto Sans Light" panose="020B0402040504020204" pitchFamily="34" charset="0"/>
          <a:cs typeface="Noto Sans Light" panose="020B040204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F1E53-6456-A6C9-8C69-DB9E9C687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16" y="866663"/>
            <a:ext cx="5640395" cy="1705087"/>
          </a:xfrm>
        </p:spPr>
        <p:txBody>
          <a:bodyPr/>
          <a:lstStyle/>
          <a:p>
            <a:r>
              <a:rPr lang="en-CA" b="1" dirty="0"/>
              <a:t>Radioactive isotope formation in 3D-informed O-C shell mergers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0C30E9-3953-6F09-5EE8-6273C1F79486}"/>
              </a:ext>
            </a:extLst>
          </p:cNvPr>
          <p:cNvSpPr txBox="1"/>
          <p:nvPr/>
        </p:nvSpPr>
        <p:spPr>
          <a:xfrm>
            <a:off x="1163816" y="2748579"/>
            <a:ext cx="4378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"/>
              </a:rPr>
              <a:t>Joshua Issa, Falk Herwig, </a:t>
            </a:r>
            <a:r>
              <a:rPr lang="en-CA" dirty="0">
                <a:latin typeface=""/>
              </a:rPr>
              <a:t>Steve Mojzsis,</a:t>
            </a:r>
            <a:br>
              <a:rPr lang="en-CA" dirty="0">
                <a:latin typeface=""/>
              </a:rPr>
            </a:br>
            <a:r>
              <a:rPr lang="en-CA" dirty="0">
                <a:latin typeface=""/>
              </a:rPr>
              <a:t>Marco </a:t>
            </a:r>
            <a:r>
              <a:rPr lang="en-CA" dirty="0" err="1">
                <a:latin typeface=""/>
              </a:rPr>
              <a:t>Pignatari</a:t>
            </a:r>
            <a:r>
              <a:rPr lang="en-CA" dirty="0">
                <a:latin typeface=""/>
              </a:rPr>
              <a:t>, &amp; Kai Matsunaga</a:t>
            </a:r>
            <a:endParaRPr lang="en-US" dirty="0">
              <a:latin typeface="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1DEA77-1A66-D273-FDC1-31B87E5E9077}"/>
              </a:ext>
            </a:extLst>
          </p:cNvPr>
          <p:cNvSpPr txBox="1"/>
          <p:nvPr/>
        </p:nvSpPr>
        <p:spPr>
          <a:xfrm>
            <a:off x="2915897" y="4897279"/>
            <a:ext cx="2707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"/>
              </a:rPr>
              <a:t>Astrophysics with Radioactive Isotopes 2026</a:t>
            </a:r>
          </a:p>
        </p:txBody>
      </p:sp>
      <p:pic>
        <p:nvPicPr>
          <p:cNvPr id="5" name="Picture 2" descr="Logo">
            <a:extLst>
              <a:ext uri="{FF2B5EF4-FFF2-40B4-BE49-F238E27FC236}">
                <a16:creationId xmlns:a16="http://schemas.microsoft.com/office/drawing/2014/main" id="{767E7B14-A5CF-AA67-FD91-8ADF46749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31" y="3758959"/>
            <a:ext cx="1006893" cy="64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243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B0AE7-2C14-B055-4106-4E4EC2F93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D52C-5B28-CE18-FD96-11327228C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1" y="267143"/>
            <a:ext cx="8234612" cy="695909"/>
          </a:xfrm>
        </p:spPr>
        <p:txBody>
          <a:bodyPr/>
          <a:lstStyle/>
          <a:p>
            <a:r>
              <a:rPr lang="en-US" b="1" dirty="0"/>
              <a:t>Using 3D Hydro Results in 1D Models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99F4D7-3B3D-DF3E-FADB-452196C44CC2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D92DC7-1902-F2C6-EFF8-C5A61BD765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4594" y="1036381"/>
            <a:ext cx="5573522" cy="367615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615161-AAA9-C0DE-3598-F26689582341}"/>
              </a:ext>
            </a:extLst>
          </p:cNvPr>
          <p:cNvSpPr txBox="1">
            <a:spLocks/>
          </p:cNvSpPr>
          <p:nvPr/>
        </p:nvSpPr>
        <p:spPr>
          <a:xfrm>
            <a:off x="5768141" y="1194609"/>
            <a:ext cx="3191265" cy="36761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 post-process the O shell of a 15 M</a:t>
            </a:r>
            <a:r>
              <a:rPr lang="en-US" baseline="-25000" dirty="0"/>
              <a:t>☉</a:t>
            </a:r>
            <a:r>
              <a:rPr lang="en-US" dirty="0"/>
              <a:t> Z=0.02 with different mixing profiles</a:t>
            </a:r>
          </a:p>
          <a:p>
            <a:r>
              <a:rPr lang="en-US" dirty="0"/>
              <a:t>3D hydro suggests:</a:t>
            </a:r>
          </a:p>
          <a:p>
            <a:pPr lvl="1"/>
            <a:r>
              <a:rPr lang="en-US" dirty="0"/>
              <a:t>Faster mixing speeds &amp;  downturn at boundary</a:t>
            </a:r>
          </a:p>
          <a:p>
            <a:pPr lvl="1"/>
            <a:r>
              <a:rPr lang="en-US" dirty="0"/>
              <a:t>Different merging rates</a:t>
            </a:r>
          </a:p>
          <a:p>
            <a:pPr lvl="1"/>
            <a:r>
              <a:rPr lang="en-US" dirty="0"/>
              <a:t>Potential dips in mixing speed</a:t>
            </a:r>
          </a:p>
          <a:p>
            <a:r>
              <a:rPr lang="en-US" dirty="0"/>
              <a:t>We investigate 24 scenarios in total</a:t>
            </a:r>
          </a:p>
        </p:txBody>
      </p:sp>
    </p:spTree>
    <p:extLst>
      <p:ext uri="{BB962C8B-B14F-4D97-AF65-F5344CB8AC3E}">
        <p14:creationId xmlns:p14="http://schemas.microsoft.com/office/powerpoint/2010/main" val="3855797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0A634-A0D0-561B-7F7D-B4E41D952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9F0220-F029-2C50-54FF-E97BDC53A1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89" t="64577" r="8754" b="7011"/>
          <a:stretch>
            <a:fillRect/>
          </a:stretch>
        </p:blipFill>
        <p:spPr>
          <a:xfrm>
            <a:off x="4983264" y="891034"/>
            <a:ext cx="4071397" cy="19615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E614E4-5EA5-6DF4-6EC6-377F27684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1" y="281032"/>
            <a:ext cx="8234612" cy="695909"/>
          </a:xfrm>
        </p:spPr>
        <p:txBody>
          <a:bodyPr/>
          <a:lstStyle/>
          <a:p>
            <a:r>
              <a:rPr lang="en-US" b="1" dirty="0"/>
              <a:t>Nucleosynthesis is Zone-Dependent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0BCB7-D039-CB50-DD19-3FF4BD09D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438" y="2850601"/>
            <a:ext cx="3727938" cy="2011867"/>
          </a:xfrm>
        </p:spPr>
        <p:txBody>
          <a:bodyPr>
            <a:normAutofit/>
          </a:bodyPr>
          <a:lstStyle/>
          <a:p>
            <a:r>
              <a:rPr lang="en-US" dirty="0"/>
              <a:t>Inhomogeneous isotope distribution in the shell</a:t>
            </a:r>
          </a:p>
          <a:p>
            <a:r>
              <a:rPr lang="en-US" dirty="0"/>
              <a:t>Reaction rates change direction and strength across the shell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F5296F-7EFF-30AE-0769-F1D7818B2201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F53C8E-42E6-0AE3-6242-D35C956F16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5727"/>
          <a:stretch>
            <a:fillRect/>
          </a:stretch>
        </p:blipFill>
        <p:spPr>
          <a:xfrm>
            <a:off x="396041" y="918329"/>
            <a:ext cx="4634113" cy="386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526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78380-DF5A-0A8A-E081-299BF1788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BB4584-42CF-03A4-4BB2-84F9DE37A2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89" t="64577" r="8754" b="7011"/>
          <a:stretch>
            <a:fillRect/>
          </a:stretch>
        </p:blipFill>
        <p:spPr>
          <a:xfrm>
            <a:off x="4983264" y="891034"/>
            <a:ext cx="4071397" cy="19615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7375B1-974C-A541-212C-5B963ABF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41" y="281032"/>
            <a:ext cx="8234612" cy="695909"/>
          </a:xfrm>
        </p:spPr>
        <p:txBody>
          <a:bodyPr/>
          <a:lstStyle/>
          <a:p>
            <a:r>
              <a:rPr lang="en-US" b="1" dirty="0"/>
              <a:t>Nucleosynthesis is Zone-Dependent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346F3-0DD8-229B-155E-90FC31A98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438" y="2850601"/>
            <a:ext cx="3727938" cy="2011867"/>
          </a:xfrm>
        </p:spPr>
        <p:txBody>
          <a:bodyPr>
            <a:normAutofit/>
          </a:bodyPr>
          <a:lstStyle/>
          <a:p>
            <a:r>
              <a:rPr lang="en-US" dirty="0"/>
              <a:t>Inhomogeneous isotope distribution in the shell</a:t>
            </a:r>
          </a:p>
          <a:p>
            <a:r>
              <a:rPr lang="en-US" dirty="0"/>
              <a:t>Reaction rates change direction and strength across the shell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024EC0-430C-C647-D266-01A083C9494E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FC0C47-B3F8-1FDD-0303-023DEC76E2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5727"/>
          <a:stretch>
            <a:fillRect/>
          </a:stretch>
        </p:blipFill>
        <p:spPr>
          <a:xfrm>
            <a:off x="396041" y="918329"/>
            <a:ext cx="4634113" cy="38645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FD049F5-6AA9-AE8E-315C-66F8A3022407}"/>
              </a:ext>
            </a:extLst>
          </p:cNvPr>
          <p:cNvSpPr/>
          <p:nvPr/>
        </p:nvSpPr>
        <p:spPr>
          <a:xfrm>
            <a:off x="1336428" y="1614238"/>
            <a:ext cx="515815" cy="2995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91C4D6-6C94-0827-A223-4DB64C5339AC}"/>
              </a:ext>
            </a:extLst>
          </p:cNvPr>
          <p:cNvSpPr/>
          <p:nvPr/>
        </p:nvSpPr>
        <p:spPr>
          <a:xfrm>
            <a:off x="3148123" y="1614237"/>
            <a:ext cx="515815" cy="2995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A52226-3A99-975E-0CBD-DA6131EFD11A}"/>
              </a:ext>
            </a:extLst>
          </p:cNvPr>
          <p:cNvSpPr/>
          <p:nvPr/>
        </p:nvSpPr>
        <p:spPr>
          <a:xfrm>
            <a:off x="3148122" y="3462576"/>
            <a:ext cx="515815" cy="2995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1768A0-F80F-007F-21F5-69B19A4F40CF}"/>
              </a:ext>
            </a:extLst>
          </p:cNvPr>
          <p:cNvSpPr/>
          <p:nvPr/>
        </p:nvSpPr>
        <p:spPr>
          <a:xfrm>
            <a:off x="1336428" y="3462575"/>
            <a:ext cx="515815" cy="2995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6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F74D0-D2AB-7E82-B343-86689CC87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98B9C-0D13-9B80-3016-500B5ACF5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Mixing Changes Which Reactions Matter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A25D49B-A89F-D758-D619-A8F48E1BCA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41" y="1305876"/>
            <a:ext cx="4117998" cy="27453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A76A0A-E3FD-C50C-3AF0-367D62ABD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842" y="1290886"/>
            <a:ext cx="4117998" cy="2745332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9C975BE-9FAB-C41D-0DB9-4CFE3178C2EC}"/>
              </a:ext>
            </a:extLst>
          </p:cNvPr>
          <p:cNvSpPr txBox="1">
            <a:spLocks/>
          </p:cNvSpPr>
          <p:nvPr/>
        </p:nvSpPr>
        <p:spPr>
          <a:xfrm>
            <a:off x="518870" y="3920432"/>
            <a:ext cx="8106260" cy="10159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Mixing speed says how much a species moves before it reacts &amp; separates the sites for reactants and products </a:t>
            </a:r>
          </a:p>
          <a:p>
            <a:r>
              <a:rPr lang="en-US" sz="2000" dirty="0"/>
              <a:t>This leads to different reaction pathways for different mixing prescriptions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90993C7-9734-BAE4-1A9E-56C69AC3D4F8}"/>
              </a:ext>
            </a:extLst>
          </p:cNvPr>
          <p:cNvSpPr txBox="1">
            <a:spLocks/>
          </p:cNvSpPr>
          <p:nvPr/>
        </p:nvSpPr>
        <p:spPr>
          <a:xfrm>
            <a:off x="1043690" y="1152252"/>
            <a:ext cx="2486493" cy="4060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700" dirty="0"/>
              <a:t>1D-predicted mixing profile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19A0CA5-D7D4-BBCA-E2E8-F59B2CC2CE6B}"/>
              </a:ext>
            </a:extLst>
          </p:cNvPr>
          <p:cNvSpPr txBox="1">
            <a:spLocks/>
          </p:cNvSpPr>
          <p:nvPr/>
        </p:nvSpPr>
        <p:spPr>
          <a:xfrm>
            <a:off x="5107552" y="1182663"/>
            <a:ext cx="2927233" cy="318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50x enhancement + downturn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C5B7D6-E5DF-D4EF-19C9-FB916DE6CD5B}"/>
              </a:ext>
            </a:extLst>
          </p:cNvPr>
          <p:cNvSpPr txBox="1"/>
          <p:nvPr/>
        </p:nvSpPr>
        <p:spPr>
          <a:xfrm>
            <a:off x="7200456" y="3653060"/>
            <a:ext cx="15259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Issa+ 2026b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DBD-C40B-4861-EE20-A9088DF84F84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67992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3D011-08F7-44D3-7AA0-46E633733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DB3F-0AAE-4DFE-0D1D-9F7C03D3D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Mixing Changes the Location of Burning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3463CE6-D5B4-83A1-3BD0-C469FF33431C}"/>
              </a:ext>
            </a:extLst>
          </p:cNvPr>
          <p:cNvSpPr txBox="1">
            <a:spLocks/>
          </p:cNvSpPr>
          <p:nvPr/>
        </p:nvSpPr>
        <p:spPr>
          <a:xfrm>
            <a:off x="5440043" y="970547"/>
            <a:ext cx="3552669" cy="3968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As mixing speeds increase, the location where timescales are equal shifts deeper into the shell</a:t>
            </a:r>
          </a:p>
          <a:p>
            <a:r>
              <a:rPr lang="en-US" sz="2000" dirty="0"/>
              <a:t>Although some isotopes have different paths, </a:t>
            </a:r>
            <a:r>
              <a:rPr lang="en-US" sz="2000" baseline="30000" dirty="0"/>
              <a:t>44</a:t>
            </a:r>
            <a:r>
              <a:rPr lang="en-US" sz="2000" dirty="0"/>
              <a:t>Ti is made by a single reaction chain in all cases: </a:t>
            </a:r>
            <a:r>
              <a:rPr lang="en-US" sz="2000" baseline="30000" dirty="0"/>
              <a:t>38</a:t>
            </a:r>
            <a:r>
              <a:rPr lang="en-US" sz="2000" dirty="0"/>
              <a:t>Ar(⍺,𝛾)</a:t>
            </a:r>
            <a:r>
              <a:rPr lang="en-US" sz="2000" baseline="30000" dirty="0"/>
              <a:t>42</a:t>
            </a:r>
            <a:r>
              <a:rPr lang="en-US" sz="2000" dirty="0"/>
              <a:t>Ca(n,𝛾)</a:t>
            </a:r>
            <a:r>
              <a:rPr lang="en-US" sz="2000" baseline="30000" dirty="0"/>
              <a:t>43</a:t>
            </a:r>
            <a:r>
              <a:rPr lang="en-US" sz="2000" dirty="0"/>
              <a:t>Ca(p,𝛾)</a:t>
            </a:r>
            <a:br>
              <a:rPr lang="en-US" sz="2000" dirty="0"/>
            </a:br>
            <a:r>
              <a:rPr lang="en-US" sz="2000" baseline="30000" dirty="0"/>
              <a:t>44</a:t>
            </a:r>
            <a:r>
              <a:rPr lang="en-US" sz="2000" dirty="0"/>
              <a:t>Sc(</a:t>
            </a:r>
            <a:r>
              <a:rPr lang="en-US" sz="2000" dirty="0" err="1"/>
              <a:t>p,n</a:t>
            </a:r>
            <a:r>
              <a:rPr lang="en-US" sz="2000" dirty="0"/>
              <a:t>)</a:t>
            </a:r>
            <a:r>
              <a:rPr lang="en-US" sz="2000" baseline="30000" dirty="0"/>
              <a:t>44</a:t>
            </a:r>
            <a:r>
              <a:rPr lang="en-US" sz="2000" dirty="0"/>
              <a:t>Ti </a:t>
            </a:r>
          </a:p>
          <a:p>
            <a:r>
              <a:rPr lang="en-US" sz="2000" dirty="0"/>
              <a:t>Mixing changes the temperatures that these reactions occur by 100s of MK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E631BD9-AE52-8789-4025-C55DF59DF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1288" y="970547"/>
            <a:ext cx="5288755" cy="35258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540049-9C4E-AAFD-2BB2-E315E138E4D3}"/>
              </a:ext>
            </a:extLst>
          </p:cNvPr>
          <p:cNvSpPr txBox="1"/>
          <p:nvPr/>
        </p:nvSpPr>
        <p:spPr>
          <a:xfrm>
            <a:off x="8784492" y="4853354"/>
            <a:ext cx="382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04583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A64CB-6461-253C-8F97-D432CE390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F9A1D-3CBB-4081-DD39-7B4691C43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Boosting Mixing Does Not Boost Production Monotonically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4E390EF-F2A2-FBFB-6EF0-83CCDD225E40}"/>
              </a:ext>
            </a:extLst>
          </p:cNvPr>
          <p:cNvSpPr txBox="1">
            <a:spLocks/>
          </p:cNvSpPr>
          <p:nvPr/>
        </p:nvSpPr>
        <p:spPr>
          <a:xfrm>
            <a:off x="1234120" y="4016625"/>
            <a:ext cx="7396531" cy="695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4F5844-35A0-F79A-44F5-438947899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79" y="1433821"/>
            <a:ext cx="4371668" cy="29144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E3E64D-9934-88FD-EE42-6A56B12EE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574" y="1397256"/>
            <a:ext cx="4426518" cy="29510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6629D5-50F9-EAA6-F1ED-EBF52EA33D7E}"/>
              </a:ext>
            </a:extLst>
          </p:cNvPr>
          <p:cNvSpPr txBox="1"/>
          <p:nvPr/>
        </p:nvSpPr>
        <p:spPr>
          <a:xfrm>
            <a:off x="790850" y="121259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858"/>
                </a:solidFill>
                <a:latin typeface=""/>
              </a:rPr>
              <a:t>Non-monotonic with mixing speed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D449C-16DF-B4A4-4215-2C24D558DEF1}"/>
              </a:ext>
            </a:extLst>
          </p:cNvPr>
          <p:cNvSpPr txBox="1"/>
          <p:nvPr/>
        </p:nvSpPr>
        <p:spPr>
          <a:xfrm>
            <a:off x="5090718" y="1212590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858"/>
                </a:solidFill>
                <a:latin typeface=""/>
              </a:rPr>
              <a:t>Monotonic with mixing speed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0C86A2-7A0E-07DF-2F55-1190FDC91E2A}"/>
              </a:ext>
            </a:extLst>
          </p:cNvPr>
          <p:cNvSpPr txBox="1"/>
          <p:nvPr/>
        </p:nvSpPr>
        <p:spPr>
          <a:xfrm>
            <a:off x="8784492" y="4853354"/>
            <a:ext cx="382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97888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38894-F04B-21B5-0293-5C43A49A0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4B442-32F3-4BD9-CF8D-00F4852FD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Results are Sensitive to Carbon Shell Ingestion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577D1-4930-797F-C175-6EEE81EE8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6689"/>
            <a:ext cx="4592659" cy="3061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2E37D7-3B73-1C47-93A2-CDEE0B18E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347" y="1236689"/>
            <a:ext cx="4592659" cy="30617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C4AC01-A6C0-E020-481C-EA80E2594024}"/>
              </a:ext>
            </a:extLst>
          </p:cNvPr>
          <p:cNvSpPr txBox="1"/>
          <p:nvPr/>
        </p:nvSpPr>
        <p:spPr>
          <a:xfrm>
            <a:off x="8784492" y="4853354"/>
            <a:ext cx="382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211A8A-8F6C-AFC0-C854-E79ECB8D028B}"/>
              </a:ext>
            </a:extLst>
          </p:cNvPr>
          <p:cNvSpPr txBox="1"/>
          <p:nvPr/>
        </p:nvSpPr>
        <p:spPr>
          <a:xfrm>
            <a:off x="745263" y="1052023"/>
            <a:ext cx="3102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858"/>
                </a:solidFill>
                <a:latin typeface=""/>
              </a:rPr>
              <a:t>3x enhancement + downturn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19229-34E5-43A7-A33B-C9FDFA8DBFDA}"/>
              </a:ext>
            </a:extLst>
          </p:cNvPr>
          <p:cNvSpPr txBox="1"/>
          <p:nvPr/>
        </p:nvSpPr>
        <p:spPr>
          <a:xfrm>
            <a:off x="5087414" y="1052023"/>
            <a:ext cx="3102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858"/>
                </a:solidFill>
                <a:latin typeface=""/>
              </a:rPr>
              <a:t>3x enhancement + downturn</a:t>
            </a:r>
          </a:p>
        </p:txBody>
      </p:sp>
    </p:spTree>
    <p:extLst>
      <p:ext uri="{BB962C8B-B14F-4D97-AF65-F5344CB8AC3E}">
        <p14:creationId xmlns:p14="http://schemas.microsoft.com/office/powerpoint/2010/main" val="646857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79FF8-E00C-D2A5-0F31-4BB2598C2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985C5-C238-9339-2725-77429CB1C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Radioactive Isotopes Feature Large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D3AD9-A637-4045-EAD2-8E4C77F8C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417" y="1041383"/>
            <a:ext cx="3411191" cy="3525420"/>
          </a:xfrm>
        </p:spPr>
        <p:txBody>
          <a:bodyPr>
            <a:normAutofit/>
          </a:bodyPr>
          <a:lstStyle/>
          <a:p>
            <a:r>
              <a:rPr lang="en-US" dirty="0"/>
              <a:t>Pre-explosive production of radioactive isotopes is sensitive to changing mixing prescriptions</a:t>
            </a:r>
          </a:p>
          <a:p>
            <a:r>
              <a:rPr lang="en-US" baseline="30000" dirty="0"/>
              <a:t>44</a:t>
            </a:r>
            <a:r>
              <a:rPr lang="en-US" dirty="0"/>
              <a:t>Ti has the largest range of isotopes considered here:</a:t>
            </a:r>
            <a:br>
              <a:rPr lang="en-US" dirty="0"/>
            </a:br>
            <a:r>
              <a:rPr lang="en-US" dirty="0"/>
              <a:t>4.8 orders of magnitude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2502A-8C05-3941-C261-45D27A0647B6}"/>
              </a:ext>
            </a:extLst>
          </p:cNvPr>
          <p:cNvSpPr txBox="1"/>
          <p:nvPr/>
        </p:nvSpPr>
        <p:spPr>
          <a:xfrm>
            <a:off x="8784492" y="4853354"/>
            <a:ext cx="382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DB00AF-9AA0-5906-9BC4-82B0D935A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92" y="1041383"/>
            <a:ext cx="5288132" cy="35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16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B28C4-1CEA-8DEF-CA08-AC675694E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B26DE-9AC9-D300-6BAF-2E1FA9C25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Merger Production Can Match the Explosion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AFA38-43A8-F8A1-4D2E-4D1EDD7CA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700" y="1070200"/>
            <a:ext cx="3574361" cy="37266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Compared to the explosive yield of the 15 M</a:t>
            </a:r>
            <a:r>
              <a:rPr lang="en-US" baseline="-25000" dirty="0"/>
              <a:t>☉</a:t>
            </a:r>
            <a:r>
              <a:rPr lang="en-US" dirty="0"/>
              <a:t> Z=0.02 model, pre-explosive mixing uncertainties are larger</a:t>
            </a:r>
          </a:p>
          <a:p>
            <a:r>
              <a:rPr lang="en-US" baseline="30000" dirty="0"/>
              <a:t>22</a:t>
            </a:r>
            <a:r>
              <a:rPr lang="en-US" dirty="0"/>
              <a:t>Na, </a:t>
            </a:r>
            <a:r>
              <a:rPr lang="en-US" baseline="30000" dirty="0"/>
              <a:t>40</a:t>
            </a:r>
            <a:r>
              <a:rPr lang="en-US" dirty="0"/>
              <a:t>K, </a:t>
            </a:r>
            <a:r>
              <a:rPr lang="en-US" baseline="30000" dirty="0"/>
              <a:t>65</a:t>
            </a:r>
            <a:r>
              <a:rPr lang="en-US" dirty="0"/>
              <a:t>Zn are produced in the merger</a:t>
            </a:r>
          </a:p>
          <a:p>
            <a:r>
              <a:rPr lang="en-US" baseline="30000" dirty="0"/>
              <a:t>44</a:t>
            </a:r>
            <a:r>
              <a:rPr lang="en-US" dirty="0"/>
              <a:t>Ti, </a:t>
            </a:r>
            <a:r>
              <a:rPr lang="en-US" baseline="30000" dirty="0"/>
              <a:t>51</a:t>
            </a:r>
            <a:r>
              <a:rPr lang="en-US" dirty="0"/>
              <a:t>Cr, and </a:t>
            </a:r>
            <a:r>
              <a:rPr lang="en-US" baseline="30000" dirty="0"/>
              <a:t>59,60</a:t>
            </a:r>
            <a:r>
              <a:rPr lang="en-US" dirty="0"/>
              <a:t>Fe are boosted by the merger but also explosion</a:t>
            </a:r>
          </a:p>
          <a:p>
            <a:pPr lvl="1"/>
            <a:r>
              <a:rPr lang="en-US" dirty="0"/>
              <a:t>Unclear how explosion would affect mixing results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095D92-C9CA-1BBE-29F7-4ED295D8A817}"/>
              </a:ext>
            </a:extLst>
          </p:cNvPr>
          <p:cNvSpPr txBox="1"/>
          <p:nvPr/>
        </p:nvSpPr>
        <p:spPr>
          <a:xfrm>
            <a:off x="8784492" y="4853354"/>
            <a:ext cx="382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42E7EB-CA32-62B3-1C74-1D1538DA2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38" y="1070199"/>
            <a:ext cx="5221823" cy="34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871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36B88-A47D-BD0A-6773-22575B2AF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D212A-6EAF-B9D0-E73C-62D00C9E8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Impact of Mass Cut is Isotope Dependent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352EF-0A31-B9C6-5229-7C9C10F6D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883" y="3881628"/>
            <a:ext cx="8542234" cy="98723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location of the mass cut does not change the range much in our pre-SN production for </a:t>
            </a:r>
            <a:r>
              <a:rPr lang="en-US" baseline="30000" dirty="0"/>
              <a:t>22</a:t>
            </a:r>
            <a:r>
              <a:rPr lang="en-US" dirty="0"/>
              <a:t>Na, </a:t>
            </a:r>
            <a:r>
              <a:rPr lang="en-US" baseline="30000" dirty="0"/>
              <a:t>40</a:t>
            </a:r>
            <a:r>
              <a:rPr lang="en-US" dirty="0"/>
              <a:t>K, </a:t>
            </a:r>
            <a:r>
              <a:rPr lang="en-US" baseline="30000" dirty="0"/>
              <a:t>44</a:t>
            </a:r>
            <a:r>
              <a:rPr lang="en-US" dirty="0"/>
              <a:t>Ti, and </a:t>
            </a:r>
            <a:r>
              <a:rPr lang="en-US" baseline="30000" dirty="0"/>
              <a:t>59,60</a:t>
            </a:r>
            <a:r>
              <a:rPr lang="en-US" dirty="0"/>
              <a:t>Fe</a:t>
            </a:r>
          </a:p>
          <a:p>
            <a:r>
              <a:rPr lang="en-US" dirty="0"/>
              <a:t>Side effect: pre-explosive </a:t>
            </a:r>
            <a:r>
              <a:rPr lang="en-US" baseline="30000" dirty="0"/>
              <a:t>44</a:t>
            </a:r>
            <a:r>
              <a:rPr lang="en-US" dirty="0"/>
              <a:t>Ti can be boosted without changing final </a:t>
            </a:r>
            <a:r>
              <a:rPr lang="en-US" baseline="30000" dirty="0"/>
              <a:t>56</a:t>
            </a:r>
            <a:r>
              <a:rPr lang="en-US" dirty="0"/>
              <a:t>Ni yields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0C6ED5-0FB0-A0DE-ECC1-09E9563A2C52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C656E8A-480F-BDCA-A6FC-D56948BDEAA3}"/>
              </a:ext>
            </a:extLst>
          </p:cNvPr>
          <p:cNvGrpSpPr/>
          <p:nvPr/>
        </p:nvGrpSpPr>
        <p:grpSpPr>
          <a:xfrm>
            <a:off x="601766" y="896019"/>
            <a:ext cx="3970234" cy="2880547"/>
            <a:chOff x="524873" y="690649"/>
            <a:chExt cx="3177487" cy="225917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31C544-BB6F-94A1-B098-BD44C7EF1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873" y="831501"/>
              <a:ext cx="3177487" cy="21183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C459FD-C2E9-CC33-3586-DB7BF3221010}"/>
                </a:ext>
              </a:extLst>
            </p:cNvPr>
            <p:cNvSpPr txBox="1"/>
            <p:nvPr/>
          </p:nvSpPr>
          <p:spPr>
            <a:xfrm>
              <a:off x="962623" y="690649"/>
              <a:ext cx="2241342" cy="289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2858"/>
                  </a:solidFill>
                </a:rPr>
                <a:t>Mass cut inside O shell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BAB1DDD-B3F2-6E6F-7A5A-632D8C50E042}"/>
              </a:ext>
            </a:extLst>
          </p:cNvPr>
          <p:cNvGrpSpPr/>
          <p:nvPr/>
        </p:nvGrpSpPr>
        <p:grpSpPr>
          <a:xfrm>
            <a:off x="4682586" y="896019"/>
            <a:ext cx="3971174" cy="2829031"/>
            <a:chOff x="4479116" y="894030"/>
            <a:chExt cx="3971174" cy="282903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6FB7D40-7D13-044F-8925-B02E0BA0A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9116" y="1075612"/>
              <a:ext cx="3971174" cy="264744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E84D54-8B80-5562-2D9B-AFE4F1C08628}"/>
                </a:ext>
              </a:extLst>
            </p:cNvPr>
            <p:cNvSpPr txBox="1"/>
            <p:nvPr/>
          </p:nvSpPr>
          <p:spPr>
            <a:xfrm>
              <a:off x="5021629" y="894030"/>
              <a:ext cx="331713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2858"/>
                  </a:solidFill>
                </a:rPr>
                <a:t>Mass cut including Si shell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242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DF149-DA92-717A-7869-51B2FF7AC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8C513BD-D05F-1986-AB00-17B7E4B9D4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1" t="3482" r="2318" b="1750"/>
          <a:stretch>
            <a:fillRect/>
          </a:stretch>
        </p:blipFill>
        <p:spPr>
          <a:xfrm>
            <a:off x="139793" y="1093951"/>
            <a:ext cx="4846422" cy="36185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E275F9-1B64-DB89-423D-988C5C578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are O-C* Shell Mergers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C204C-CFFD-919A-0D1C-F011A252F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215" y="1187115"/>
            <a:ext cx="3644437" cy="3525420"/>
          </a:xfrm>
        </p:spPr>
        <p:txBody>
          <a:bodyPr>
            <a:normAutofit/>
          </a:bodyPr>
          <a:lstStyle/>
          <a:p>
            <a:r>
              <a:rPr lang="en-US" dirty="0"/>
              <a:t>Oxygen-carbon shell mergers are late events (last hours!) where a single convective shell spans multiple burning temperatures </a:t>
            </a:r>
            <a:r>
              <a:rPr lang="en-US" sz="900" dirty="0"/>
              <a:t>(see Luca &amp; Lorenzo’s talks)</a:t>
            </a:r>
          </a:p>
          <a:p>
            <a:r>
              <a:rPr lang="en-US" dirty="0"/>
              <a:t>O-burning products are increased and C-burning products are decreased in these events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B54142-1911-4783-5DAE-2BF386654F98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B922FB3-1402-7F4F-5B09-A4A14993F866}"/>
              </a:ext>
            </a:extLst>
          </p:cNvPr>
          <p:cNvSpPr txBox="1">
            <a:spLocks/>
          </p:cNvSpPr>
          <p:nvPr/>
        </p:nvSpPr>
        <p:spPr>
          <a:xfrm>
            <a:off x="1089068" y="3743030"/>
            <a:ext cx="1005677" cy="387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O shell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E7428B-B748-A1BE-4CA8-D5C9DB064B00}"/>
              </a:ext>
            </a:extLst>
          </p:cNvPr>
          <p:cNvSpPr txBox="1">
            <a:spLocks/>
          </p:cNvSpPr>
          <p:nvPr/>
        </p:nvSpPr>
        <p:spPr>
          <a:xfrm>
            <a:off x="1089068" y="2949825"/>
            <a:ext cx="1005677" cy="387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 shell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8A101D1-917A-6A5C-993B-0FD3044F5210}"/>
              </a:ext>
            </a:extLst>
          </p:cNvPr>
          <p:cNvSpPr txBox="1">
            <a:spLocks/>
          </p:cNvSpPr>
          <p:nvPr/>
        </p:nvSpPr>
        <p:spPr>
          <a:xfrm>
            <a:off x="2471487" y="2693077"/>
            <a:ext cx="1381173" cy="513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O-C shell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B027F9-F5DC-2A52-DDD6-F48BCCE387D6}"/>
              </a:ext>
            </a:extLst>
          </p:cNvPr>
          <p:cNvSpPr txBox="1"/>
          <p:nvPr/>
        </p:nvSpPr>
        <p:spPr>
          <a:xfrm>
            <a:off x="396041" y="4835939"/>
            <a:ext cx="4794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*OC and CO are different labels for the same event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3BF6F1-6790-B1C8-3C52-23E1173F2D80}"/>
              </a:ext>
            </a:extLst>
          </p:cNvPr>
          <p:cNvSpPr txBox="1">
            <a:spLocks/>
          </p:cNvSpPr>
          <p:nvPr/>
        </p:nvSpPr>
        <p:spPr>
          <a:xfrm>
            <a:off x="814250" y="2038946"/>
            <a:ext cx="1074511" cy="387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 shells</a:t>
            </a:r>
          </a:p>
        </p:txBody>
      </p:sp>
    </p:spTree>
    <p:extLst>
      <p:ext uri="{BB962C8B-B14F-4D97-AF65-F5344CB8AC3E}">
        <p14:creationId xmlns:p14="http://schemas.microsoft.com/office/powerpoint/2010/main" val="433384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5275B-4019-421F-2A55-B5A16F856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2283A-C309-1197-70E8-0A0AC7AF3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Shell Mergers Impact Rocky Exoplanets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2983E-B492-6B06-11F2-7CF8FA051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7478" y="3757866"/>
            <a:ext cx="4141991" cy="125724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Shell mergers don’t preserve solar ratio of </a:t>
            </a:r>
            <a:r>
              <a:rPr lang="en-US" baseline="30000" dirty="0"/>
              <a:t>40</a:t>
            </a:r>
            <a:r>
              <a:rPr lang="en-US" dirty="0"/>
              <a:t>K and K</a:t>
            </a:r>
          </a:p>
          <a:p>
            <a:r>
              <a:rPr lang="en-US" dirty="0"/>
              <a:t>Difference in </a:t>
            </a:r>
            <a:r>
              <a:rPr lang="en-US" baseline="30000" dirty="0"/>
              <a:t>40</a:t>
            </a:r>
            <a:r>
              <a:rPr lang="en-US" dirty="0"/>
              <a:t>K could change rocky exoplanet heating </a:t>
            </a:r>
            <a:r>
              <a:rPr lang="en-US" sz="1300" dirty="0"/>
              <a:t>(refer to Steve’s talk)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83D2AB-0EE3-DC6B-E80E-6C04A6617FC7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DB1B41-3681-A7EC-AD4F-2AF070A8C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31" y="970547"/>
            <a:ext cx="4238816" cy="35254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AB40DB-0E68-B683-FC9D-8FF95EC99B3D}"/>
              </a:ext>
            </a:extLst>
          </p:cNvPr>
          <p:cNvSpPr txBox="1"/>
          <p:nvPr/>
        </p:nvSpPr>
        <p:spPr>
          <a:xfrm>
            <a:off x="3493443" y="4172953"/>
            <a:ext cx="10199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858"/>
                </a:solidFill>
                <a:latin typeface=""/>
              </a:rPr>
              <a:t>Issa+ 2026b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C34C6-9A27-63D1-A8A5-EDE71081B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655" y="1040231"/>
            <a:ext cx="4105935" cy="273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19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E660B-F7F0-A459-DC03-8318F295A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E39B5-ACFC-D613-4259-AEFB6A931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Shell Mergers Impact Rocky Exoplanets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4C8A-61EB-9FD4-F1BE-5B2D199BB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7478" y="3757866"/>
            <a:ext cx="4141991" cy="125724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Shell mergers don’t preserve solar ratio of </a:t>
            </a:r>
            <a:r>
              <a:rPr lang="en-US" baseline="30000" dirty="0"/>
              <a:t>40</a:t>
            </a:r>
            <a:r>
              <a:rPr lang="en-US" dirty="0"/>
              <a:t>K and K</a:t>
            </a:r>
          </a:p>
          <a:p>
            <a:r>
              <a:rPr lang="en-US" dirty="0"/>
              <a:t>Difference in </a:t>
            </a:r>
            <a:r>
              <a:rPr lang="en-US" baseline="30000" dirty="0"/>
              <a:t>40</a:t>
            </a:r>
            <a:r>
              <a:rPr lang="en-US" dirty="0"/>
              <a:t>K could change rocky exoplanet heating </a:t>
            </a:r>
            <a:r>
              <a:rPr lang="en-US" sz="1300" dirty="0"/>
              <a:t>(refer to Steve’s talk)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DB016E-E346-6168-747F-829677EB4C3A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8B3F82-D763-6AF5-D6BC-2CB48C821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31" y="970547"/>
            <a:ext cx="4238816" cy="35254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6495A2-0CE9-BA3A-955A-64EE4260EDB0}"/>
              </a:ext>
            </a:extLst>
          </p:cNvPr>
          <p:cNvSpPr txBox="1"/>
          <p:nvPr/>
        </p:nvSpPr>
        <p:spPr>
          <a:xfrm>
            <a:off x="3493443" y="4172953"/>
            <a:ext cx="10199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858"/>
                </a:solidFill>
                <a:latin typeface=""/>
              </a:rPr>
              <a:t>Issa+ 2026b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DF1D2A-8BC9-7FD9-A9CC-200AD869A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655" y="1040231"/>
            <a:ext cx="4105935" cy="27372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5FFE40D-A730-049B-E189-20758AE6599F}"/>
              </a:ext>
            </a:extLst>
          </p:cNvPr>
          <p:cNvSpPr/>
          <p:nvPr/>
        </p:nvSpPr>
        <p:spPr>
          <a:xfrm>
            <a:off x="8139659" y="1365979"/>
            <a:ext cx="714239" cy="21717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B6CB0-6CA5-945A-9429-A8DC13D051B5}"/>
              </a:ext>
            </a:extLst>
          </p:cNvPr>
          <p:cNvSpPr txBox="1"/>
          <p:nvPr/>
        </p:nvSpPr>
        <p:spPr>
          <a:xfrm>
            <a:off x="8139659" y="1405388"/>
            <a:ext cx="43852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"/>
              </a:rPr>
              <a:t>1.74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b="1" dirty="0">
                <a:latin typeface=""/>
              </a:rPr>
              <a:t>1.54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dirty="0">
                <a:latin typeface=""/>
              </a:rPr>
              <a:t>1.34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dirty="0">
                <a:latin typeface=""/>
              </a:rPr>
              <a:t>1.14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dirty="0">
                <a:latin typeface=""/>
              </a:rPr>
              <a:t>0.94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dirty="0">
                <a:latin typeface=""/>
              </a:rPr>
              <a:t>0.74</a:t>
            </a:r>
            <a:br>
              <a:rPr lang="en-US" sz="1000" dirty="0">
                <a:latin typeface=""/>
              </a:rPr>
            </a:br>
            <a:br>
              <a:rPr lang="en-US" sz="1000" dirty="0">
                <a:latin typeface=""/>
              </a:rPr>
            </a:br>
            <a:r>
              <a:rPr lang="en-US" sz="1000" dirty="0">
                <a:latin typeface=""/>
              </a:rPr>
              <a:t>0.54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56A87D-3D89-2318-A563-A9D828F32A01}"/>
                  </a:ext>
                </a:extLst>
              </p:cNvPr>
              <p:cNvSpPr txBox="1"/>
              <p:nvPr/>
            </p:nvSpPr>
            <p:spPr>
              <a:xfrm rot="16200000">
                <a:off x="8237258" y="2313328"/>
                <a:ext cx="8174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[</m:t>
                      </m:r>
                      <m:sPre>
                        <m:sPre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</m:sPre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FBAF94-6D71-0AF7-ECF5-8AD26F098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37258" y="2313328"/>
                <a:ext cx="817467" cy="276999"/>
              </a:xfrm>
              <a:prstGeom prst="rect">
                <a:avLst/>
              </a:prstGeom>
              <a:blipFill>
                <a:blip r:embed="rId4"/>
                <a:stretch>
                  <a:fillRect l="-9091" t="-9091" r="-40909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018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95DF7-7434-488E-3757-9C89DAFE3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3F4532-6863-EDCF-C946-9B58F83EFA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t="8040" r="42425"/>
          <a:stretch>
            <a:fillRect/>
          </a:stretch>
        </p:blipFill>
        <p:spPr>
          <a:xfrm>
            <a:off x="412015" y="882486"/>
            <a:ext cx="4317382" cy="38316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B229EA-CE3C-6B32-0208-194C589D0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Can  Cassiopeia A Constrain Mixing?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C733CB-CD2A-7730-3AF9-368C4C55A661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2AA16-615E-215A-9F4A-85E4089BB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102" y="1187115"/>
            <a:ext cx="3489550" cy="3525420"/>
          </a:xfrm>
        </p:spPr>
        <p:txBody>
          <a:bodyPr>
            <a:normAutofit/>
          </a:bodyPr>
          <a:lstStyle/>
          <a:p>
            <a:r>
              <a:rPr lang="en-US" dirty="0"/>
              <a:t>Cas A seems to have had a shell merger (Sato+ 2025, </a:t>
            </a:r>
            <a:r>
              <a:rPr lang="en-US" dirty="0" err="1"/>
              <a:t>Audard</a:t>
            </a:r>
            <a:r>
              <a:rPr lang="en-US" dirty="0"/>
              <a:t>+ 2025)</a:t>
            </a:r>
          </a:p>
          <a:p>
            <a:r>
              <a:rPr lang="en-US" dirty="0"/>
              <a:t>There are many types of shell mergers that are possible</a:t>
            </a:r>
          </a:p>
          <a:p>
            <a:r>
              <a:rPr lang="en-US" dirty="0"/>
              <a:t>O-C shell merger profile matches well with Cas A observations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43322A-A745-5910-95C0-E7A6711B2EA5}"/>
              </a:ext>
            </a:extLst>
          </p:cNvPr>
          <p:cNvSpPr txBox="1"/>
          <p:nvPr/>
        </p:nvSpPr>
        <p:spPr>
          <a:xfrm>
            <a:off x="1332257" y="3768571"/>
            <a:ext cx="24768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"/>
              </a:rPr>
              <a:t>PRELIMINARY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94772-525A-F119-9E30-AD3BE06C8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435" y="-117209"/>
            <a:ext cx="2086149" cy="16073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4683D5-584D-F517-1E84-6EF460321E68}"/>
              </a:ext>
            </a:extLst>
          </p:cNvPr>
          <p:cNvSpPr txBox="1"/>
          <p:nvPr/>
        </p:nvSpPr>
        <p:spPr>
          <a:xfrm>
            <a:off x="7376822" y="89972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858"/>
                </a:solidFill>
              </a:rPr>
              <a:t>XRISM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6463D9-433A-D576-766C-4CBB27F88102}"/>
              </a:ext>
            </a:extLst>
          </p:cNvPr>
          <p:cNvSpPr txBox="1"/>
          <p:nvPr/>
        </p:nvSpPr>
        <p:spPr>
          <a:xfrm>
            <a:off x="557878" y="1103466"/>
            <a:ext cx="1246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Shell merger?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DBD1F0-C77C-0401-8B74-229F641E43A9}"/>
              </a:ext>
            </a:extLst>
          </p:cNvPr>
          <p:cNvSpPr txBox="1"/>
          <p:nvPr/>
        </p:nvSpPr>
        <p:spPr>
          <a:xfrm>
            <a:off x="1635995" y="1505322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Explosive</a:t>
            </a:r>
          </a:p>
        </p:txBody>
      </p:sp>
    </p:spTree>
    <p:extLst>
      <p:ext uri="{BB962C8B-B14F-4D97-AF65-F5344CB8AC3E}">
        <p14:creationId xmlns:p14="http://schemas.microsoft.com/office/powerpoint/2010/main" val="37120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9E54C-E9D6-8B45-271A-CA19904E2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11F955-057E-9513-55F9-4C8CF2F398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t="8040" r="42425"/>
          <a:stretch>
            <a:fillRect/>
          </a:stretch>
        </p:blipFill>
        <p:spPr>
          <a:xfrm>
            <a:off x="412015" y="882486"/>
            <a:ext cx="4317382" cy="38316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AC6F12-5848-CF88-DAD2-6126D03F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Can  Cassiopeia A Constrain Mixing?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A2F433-3F31-F2F0-6F9C-C61F6654152E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F3C12-5BFB-25D1-D922-3A0276D95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102" y="1187115"/>
            <a:ext cx="3489550" cy="3525420"/>
          </a:xfrm>
        </p:spPr>
        <p:txBody>
          <a:bodyPr>
            <a:normAutofit/>
          </a:bodyPr>
          <a:lstStyle/>
          <a:p>
            <a:r>
              <a:rPr lang="en-US" dirty="0"/>
              <a:t>Cas A seems to have had a shell merger (Sato+ 2025, </a:t>
            </a:r>
            <a:r>
              <a:rPr lang="en-US" dirty="0" err="1"/>
              <a:t>Audard</a:t>
            </a:r>
            <a:r>
              <a:rPr lang="en-US" dirty="0"/>
              <a:t>+ 2025)</a:t>
            </a:r>
          </a:p>
          <a:p>
            <a:r>
              <a:rPr lang="en-US" dirty="0"/>
              <a:t>There are many types of shell mergers that are possible</a:t>
            </a:r>
          </a:p>
          <a:p>
            <a:r>
              <a:rPr lang="en-US" dirty="0"/>
              <a:t>O-C shell merger profile matches well with Cas A observations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9254A1-0C62-B74E-3CB6-9F21C21ABA2C}"/>
              </a:ext>
            </a:extLst>
          </p:cNvPr>
          <p:cNvSpPr txBox="1"/>
          <p:nvPr/>
        </p:nvSpPr>
        <p:spPr>
          <a:xfrm>
            <a:off x="1332257" y="3768571"/>
            <a:ext cx="24768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"/>
              </a:rPr>
              <a:t>PRELIMINARY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E64AB5-3568-4A91-0BE4-4DA0B9D14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435" y="-117209"/>
            <a:ext cx="2086149" cy="16073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66AC73-BC74-E7F8-0B99-B9259A786305}"/>
              </a:ext>
            </a:extLst>
          </p:cNvPr>
          <p:cNvSpPr txBox="1"/>
          <p:nvPr/>
        </p:nvSpPr>
        <p:spPr>
          <a:xfrm>
            <a:off x="7376822" y="89972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858"/>
                </a:solidFill>
              </a:rPr>
              <a:t>XRISM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D145C31-87A5-BA61-7A41-3990BAA1D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89" y="622592"/>
            <a:ext cx="2125517" cy="1700413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ADA89F7-96EC-E3BA-C039-267151E76572}"/>
              </a:ext>
            </a:extLst>
          </p:cNvPr>
          <p:cNvCxnSpPr>
            <a:cxnSpLocks/>
          </p:cNvCxnSpPr>
          <p:nvPr/>
        </p:nvCxnSpPr>
        <p:spPr>
          <a:xfrm>
            <a:off x="2271010" y="1874654"/>
            <a:ext cx="299696" cy="79359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5E64D4A-1C2F-F04E-E30A-9C0882C025E3}"/>
              </a:ext>
            </a:extLst>
          </p:cNvPr>
          <p:cNvCxnSpPr>
            <a:cxnSpLocks/>
          </p:cNvCxnSpPr>
          <p:nvPr/>
        </p:nvCxnSpPr>
        <p:spPr>
          <a:xfrm>
            <a:off x="2046264" y="1051708"/>
            <a:ext cx="996739" cy="114240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18E5AC-1020-D762-CE2F-762DFBB07454}"/>
              </a:ext>
            </a:extLst>
          </p:cNvPr>
          <p:cNvCxnSpPr>
            <a:cxnSpLocks/>
          </p:cNvCxnSpPr>
          <p:nvPr/>
        </p:nvCxnSpPr>
        <p:spPr>
          <a:xfrm>
            <a:off x="1507947" y="1949190"/>
            <a:ext cx="1502238" cy="31692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0CE9052-FC74-E97C-46F9-760579CE0771}"/>
              </a:ext>
            </a:extLst>
          </p:cNvPr>
          <p:cNvSpPr txBox="1"/>
          <p:nvPr/>
        </p:nvSpPr>
        <p:spPr>
          <a:xfrm>
            <a:off x="557878" y="1103466"/>
            <a:ext cx="1246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Shell merger?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459568-1973-AFFB-4B66-C2032C9D341B}"/>
              </a:ext>
            </a:extLst>
          </p:cNvPr>
          <p:cNvSpPr txBox="1"/>
          <p:nvPr/>
        </p:nvSpPr>
        <p:spPr>
          <a:xfrm>
            <a:off x="1635995" y="1505322"/>
            <a:ext cx="915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Explosive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D8C031-0B48-D5C6-F834-19345C6757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128" t="14827" r="6559" b="42835"/>
          <a:stretch>
            <a:fillRect/>
          </a:stretch>
        </p:blipFill>
        <p:spPr>
          <a:xfrm>
            <a:off x="4954143" y="1566258"/>
            <a:ext cx="3104007" cy="201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050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29B41-EDA0-B7B3-F3B1-474AC7601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4D08249-25E0-5755-B976-27DD7AD589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65" r="41238"/>
          <a:stretch>
            <a:fillRect/>
          </a:stretch>
        </p:blipFill>
        <p:spPr>
          <a:xfrm>
            <a:off x="396041" y="970547"/>
            <a:ext cx="4392801" cy="3827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296A66-BB55-52BB-F781-782A2B8A5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Cas A Could Constrain Mixing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72ED55-D61D-D64A-E148-9F9096A29509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18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1DC4BD1-2862-EF6A-3E8E-B1849449AA54}"/>
              </a:ext>
            </a:extLst>
          </p:cNvPr>
          <p:cNvSpPr txBox="1">
            <a:spLocks/>
          </p:cNvSpPr>
          <p:nvPr/>
        </p:nvSpPr>
        <p:spPr>
          <a:xfrm>
            <a:off x="4811835" y="1187115"/>
            <a:ext cx="3818817" cy="3525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Some of our pre-explosive 3D-informed models match with the XRISM observations: constraints on mixing physics</a:t>
            </a:r>
          </a:p>
          <a:p>
            <a:r>
              <a:rPr lang="en-US" dirty="0"/>
              <a:t>Explosive shell merger profiles are also close</a:t>
            </a:r>
          </a:p>
          <a:p>
            <a:r>
              <a:rPr lang="en-US" dirty="0"/>
              <a:t>These models could also explain </a:t>
            </a:r>
            <a:r>
              <a:rPr lang="en-US" baseline="30000" dirty="0"/>
              <a:t>44</a:t>
            </a:r>
            <a:r>
              <a:rPr lang="en-US" dirty="0"/>
              <a:t>Ti in Cas A </a:t>
            </a:r>
            <a:r>
              <a:rPr lang="en-US" sz="1000" dirty="0"/>
              <a:t>(see Luca’s talk)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5C9DDD-574F-CB3E-BA2E-E336111FD9D3}"/>
              </a:ext>
            </a:extLst>
          </p:cNvPr>
          <p:cNvSpPr txBox="1"/>
          <p:nvPr/>
        </p:nvSpPr>
        <p:spPr>
          <a:xfrm>
            <a:off x="1365489" y="3919421"/>
            <a:ext cx="24768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"/>
              </a:rPr>
              <a:t>PRELIMINARY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140216D-4FF4-3429-8877-384895193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619" y="1416284"/>
            <a:ext cx="749300" cy="9271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287B71-E300-6B0B-D2A5-775C429F2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709" y="1416284"/>
            <a:ext cx="7493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09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1F76D-C5EF-3B4C-5568-FFCCAA664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82FE-D175-C763-85C8-18F86D57C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Mixing Matters for Radioactive Isotopes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CEC52-9AB4-2926-2B6A-57C5FB514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6815" y="970547"/>
            <a:ext cx="4678596" cy="3898315"/>
          </a:xfrm>
        </p:spPr>
        <p:txBody>
          <a:bodyPr>
            <a:normAutofit/>
          </a:bodyPr>
          <a:lstStyle/>
          <a:p>
            <a:r>
              <a:rPr lang="en-US" dirty="0"/>
              <a:t>3D-informed mixing impact nucleosynthesis predictions </a:t>
            </a:r>
          </a:p>
          <a:p>
            <a:r>
              <a:rPr lang="en-US" dirty="0"/>
              <a:t>Identification of relevant reactions is impact by mixing prescription</a:t>
            </a:r>
          </a:p>
          <a:p>
            <a:r>
              <a:rPr lang="en-US" dirty="0"/>
              <a:t>Isotopic yields don’t follow solar  distribution</a:t>
            </a:r>
          </a:p>
          <a:p>
            <a:r>
              <a:rPr lang="en-US" dirty="0"/>
              <a:t>Cassiopeia A (and other SNRs) may be sites to constrain progenitor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216184-853D-B4D7-F222-D8EFF0DCCC38}"/>
              </a:ext>
            </a:extLst>
          </p:cNvPr>
          <p:cNvSpPr txBox="1"/>
          <p:nvPr/>
        </p:nvSpPr>
        <p:spPr>
          <a:xfrm>
            <a:off x="8784491" y="4850713"/>
            <a:ext cx="38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EC4951-479C-1D33-9A84-503DF3AD6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99" y="888409"/>
            <a:ext cx="2689508" cy="17930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E302A1-9068-0F49-E2E5-2F4FBB2418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865" r="41238"/>
          <a:stretch>
            <a:fillRect/>
          </a:stretch>
        </p:blipFill>
        <p:spPr>
          <a:xfrm>
            <a:off x="2155553" y="2616263"/>
            <a:ext cx="2211262" cy="1926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362E06-A60A-62FC-36A7-62FEC5020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77" y="2831949"/>
            <a:ext cx="2078276" cy="138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920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912D4-BED3-3114-95E9-3D23DFDFF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7722-323A-62BB-CC7F-969122F32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28D53-78C6-CC81-2F8B-2A9E4C9CB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CA" dirty="0"/>
              <a:t>Andrassy, R., F. Herwig, P. Woodward, and C. Ritter. “3D Hydrodynamic Simulations of C Ingestion into a Convective O Shell.” </a:t>
            </a:r>
            <a:r>
              <a:rPr lang="en-CA" i="1" dirty="0"/>
              <a:t>Monthly Notices of the Royal Astronomical Society</a:t>
            </a:r>
            <a:r>
              <a:rPr lang="en-CA" dirty="0"/>
              <a:t> 491 (January 2020): 972–92. https://doi.org/10.1093/mnras/stz2952.</a:t>
            </a:r>
          </a:p>
          <a:p>
            <a:pPr marL="0" indent="0">
              <a:buNone/>
            </a:pPr>
            <a:r>
              <a:rPr lang="en-CA" dirty="0"/>
              <a:t>Audard, Marc, Hisamitsu </a:t>
            </a:r>
            <a:r>
              <a:rPr lang="en-CA" dirty="0" err="1"/>
              <a:t>Awaki</a:t>
            </a:r>
            <a:r>
              <a:rPr lang="en-CA" dirty="0"/>
              <a:t>, Ralf Ballhausen, et al. “Chlorine and Potassium Enrichment in the Cassiopeia A Supernova Remnant.” </a:t>
            </a:r>
            <a:r>
              <a:rPr lang="en-CA" i="1" dirty="0"/>
              <a:t>Nature Astronomy</a:t>
            </a:r>
            <a:r>
              <a:rPr lang="en-CA" dirty="0"/>
              <a:t>, December 4, 2025, 1–10. https://doi.org/10.1038/s41550-025-02714-4.</a:t>
            </a:r>
            <a:endParaRPr lang="en-US" dirty="0"/>
          </a:p>
          <a:p>
            <a:pPr marL="0" indent="0">
              <a:buNone/>
            </a:pPr>
            <a:r>
              <a:rPr lang="en-CA" dirty="0"/>
              <a:t>Jones, S., R. Andrassy, S. Sandalski, A. Davis, P. Woodward, and F. Herwig. “Idealized Hydrodynamic Simulations of Turbulent Oxygen-Burning Shell Convection in 4</a:t>
            </a:r>
            <a:r>
              <a:rPr lang="el-GR" dirty="0"/>
              <a:t>π </a:t>
            </a:r>
            <a:r>
              <a:rPr lang="en-CA" dirty="0"/>
              <a:t>Geometry.” </a:t>
            </a:r>
            <a:r>
              <a:rPr lang="en-CA" i="1" dirty="0"/>
              <a:t>Monthly Notices of the Royal Astronomical Society</a:t>
            </a:r>
            <a:r>
              <a:rPr lang="en-CA" dirty="0"/>
              <a:t> 465 (March 2017): 2991–3010. https://doi.org/10.1093/mnras/stw2783.</a:t>
            </a:r>
            <a:endParaRPr lang="en-US" dirty="0"/>
          </a:p>
          <a:p>
            <a:pPr marL="0" indent="0">
              <a:buNone/>
            </a:pPr>
            <a:r>
              <a:rPr lang="en-CA" dirty="0"/>
              <a:t>Issa, Joshua, Falk Herwig, Pavel A. Denissenkov, and Marco Pignatari. “Impact of 3D Macrophysics and Nuclear Physics on the P-Nuclei in O–C Shell Mergers.” </a:t>
            </a:r>
            <a:r>
              <a:rPr lang="en-CA" i="1" dirty="0"/>
              <a:t>The Astrophysical Journal</a:t>
            </a:r>
            <a:r>
              <a:rPr lang="en-CA" dirty="0"/>
              <a:t> 997, no. 1 (2026): 41. https://doi.org/10.3847/1538-4357/ae1efb.</a:t>
            </a:r>
          </a:p>
          <a:p>
            <a:pPr marL="0" indent="0">
              <a:buNone/>
            </a:pPr>
            <a:r>
              <a:rPr lang="en-CA" dirty="0"/>
              <a:t>Issa, Joshua, Falk Herwig, Stephen J. Mojzsis, and Marco Pignatari. “3D Macro Physics and Light Odd-Z Element Production in O-C Shell Mergers: Implications for 40K Production and Radiogenic Heating Inventories of Rocky Exoplanets.” </a:t>
            </a:r>
            <a:r>
              <a:rPr lang="en-CA" i="1" dirty="0"/>
              <a:t>The Astrophysical Journal</a:t>
            </a:r>
            <a:r>
              <a:rPr lang="en-CA" dirty="0"/>
              <a:t> 997, no. 2 (2026): 314. https://doi.org/10.3847/1538-4357/ae2ad1.</a:t>
            </a:r>
          </a:p>
          <a:p>
            <a:pPr marL="0" indent="0">
              <a:buNone/>
            </a:pPr>
            <a:r>
              <a:rPr lang="en-CA" dirty="0"/>
              <a:t>Issa, Joshua, and Falk Herwig. “Pre-Supernova O-C Shell Mergers Could Produce More 44Ti than the Explosion.” arXiv:2512.17705. Preprint, </a:t>
            </a:r>
            <a:r>
              <a:rPr lang="en-CA" dirty="0" err="1"/>
              <a:t>arXiv</a:t>
            </a:r>
            <a:r>
              <a:rPr lang="en-CA" dirty="0"/>
              <a:t>, January 26, 2026. https://doi.org/10.48550/arXiv.2512.1770.</a:t>
            </a:r>
          </a:p>
          <a:p>
            <a:pPr marL="0" indent="0">
              <a:buNone/>
            </a:pPr>
            <a:r>
              <a:rPr lang="en-CA" dirty="0"/>
              <a:t>Rizzuti, F., R. Hirschi, V. Varma, et al. “Shell Mergers in the Late Stages of Massive Star Evolution: New Insight from 3D Hydrodynamic Simulations.” </a:t>
            </a:r>
            <a:r>
              <a:rPr lang="en-CA" i="1" dirty="0"/>
              <a:t>Monthly Notices of the Royal Astronomical Society</a:t>
            </a:r>
            <a:r>
              <a:rPr lang="en-CA" dirty="0"/>
              <a:t> 533 (September 2024): 687–704. https://doi.org/10.1093/mnras/stae1778.</a:t>
            </a:r>
          </a:p>
          <a:p>
            <a:pPr marL="0" indent="0">
              <a:buNone/>
            </a:pPr>
            <a:r>
              <a:rPr lang="en-CA" dirty="0"/>
              <a:t>Sato, Toshiki, Kai Matsunaga, Hiroyuki Uchida, et al. “Inhomogeneous Stellar Mixing in the Final Hours before the Cassiopeia A Supernova.” </a:t>
            </a:r>
            <a:r>
              <a:rPr lang="en-CA" i="1" dirty="0"/>
              <a:t>The Astrophysical Journal</a:t>
            </a:r>
            <a:r>
              <a:rPr lang="en-CA" dirty="0"/>
              <a:t> 990 (September 2025): 103. https://doi.org/10.3847/1538-4357/aded14.</a:t>
            </a:r>
          </a:p>
        </p:txBody>
      </p:sp>
    </p:spTree>
    <p:extLst>
      <p:ext uri="{BB962C8B-B14F-4D97-AF65-F5344CB8AC3E}">
        <p14:creationId xmlns:p14="http://schemas.microsoft.com/office/powerpoint/2010/main" val="40843199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504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928DC-7B64-81A9-47D2-5FFB1EFD9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7A8ED-1E72-1A2B-5370-AB474CACF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Why XRISM Argues for Cas A Shell Merger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AC18A9-712D-F30F-28E2-B2AD8303C3B7}"/>
              </a:ext>
            </a:extLst>
          </p:cNvPr>
          <p:cNvSpPr txBox="1"/>
          <p:nvPr/>
        </p:nvSpPr>
        <p:spPr>
          <a:xfrm>
            <a:off x="8761046" y="4835723"/>
            <a:ext cx="40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B1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F24AF9-9F25-0BB1-473F-ABC401589CCE}"/>
              </a:ext>
            </a:extLst>
          </p:cNvPr>
          <p:cNvSpPr/>
          <p:nvPr/>
        </p:nvSpPr>
        <p:spPr>
          <a:xfrm>
            <a:off x="5759109" y="1221828"/>
            <a:ext cx="1990806" cy="173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3488A9-55AD-150F-0FEB-DD5BD9625093}"/>
              </a:ext>
            </a:extLst>
          </p:cNvPr>
          <p:cNvSpPr/>
          <p:nvPr/>
        </p:nvSpPr>
        <p:spPr>
          <a:xfrm>
            <a:off x="1836683" y="1221828"/>
            <a:ext cx="1899745" cy="173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7B843-B222-0ED6-6787-7022DB38F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023" y="3654396"/>
            <a:ext cx="7280325" cy="1200097"/>
          </a:xfrm>
        </p:spPr>
        <p:txBody>
          <a:bodyPr>
            <a:normAutofit fontScale="92500"/>
          </a:bodyPr>
          <a:lstStyle/>
          <a:p>
            <a:r>
              <a:rPr lang="en-US" dirty="0"/>
              <a:t>K and Cl are clearly seen in N and SE regions of Cas A </a:t>
            </a:r>
          </a:p>
          <a:p>
            <a:r>
              <a:rPr lang="en-US" dirty="0"/>
              <a:t>Shell merger models (red circles) match these observations better than non-merger, rotating, and binary massive stars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7005F3-DC1D-AE8E-2C39-200850FFE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837" y="891772"/>
            <a:ext cx="2909511" cy="24506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1B71DC-A8CF-0B5E-F748-E6F3D44D1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85" y="1000922"/>
            <a:ext cx="4538847" cy="2341514"/>
          </a:xfrm>
          <a:prstGeom prst="rect">
            <a:avLst/>
          </a:prstGeom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B92C46D8-B640-7FBA-918E-1380A2B56DFC}"/>
              </a:ext>
            </a:extLst>
          </p:cNvPr>
          <p:cNvSpPr txBox="1">
            <a:spLocks/>
          </p:cNvSpPr>
          <p:nvPr/>
        </p:nvSpPr>
        <p:spPr>
          <a:xfrm>
            <a:off x="7158638" y="3189122"/>
            <a:ext cx="1494901" cy="3066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Audard</a:t>
            </a:r>
            <a:r>
              <a:rPr lang="en-US" dirty="0"/>
              <a:t>+ 2025</a:t>
            </a:r>
          </a:p>
        </p:txBody>
      </p:sp>
    </p:spTree>
    <p:extLst>
      <p:ext uri="{BB962C8B-B14F-4D97-AF65-F5344CB8AC3E}">
        <p14:creationId xmlns:p14="http://schemas.microsoft.com/office/powerpoint/2010/main" val="1677262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5BA5B-3F00-9527-90AF-2DFCFC445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B2EAC-C933-04A4-F8EF-EF966A93C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baseline="30000" dirty="0"/>
              <a:t>44</a:t>
            </a:r>
            <a:r>
              <a:rPr lang="en-US" b="1" dirty="0"/>
              <a:t>Ti vs Observations vs Other Models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083EB2-B138-DB43-885A-CDDA998CB82A}"/>
              </a:ext>
            </a:extLst>
          </p:cNvPr>
          <p:cNvSpPr txBox="1"/>
          <p:nvPr/>
        </p:nvSpPr>
        <p:spPr>
          <a:xfrm>
            <a:off x="8761046" y="4835723"/>
            <a:ext cx="40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B2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2BEA53-C311-37C5-14B7-D3DF420EF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77" y="1160669"/>
            <a:ext cx="8460369" cy="282012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F64C55A-98A6-6817-68DF-171E640938C4}"/>
              </a:ext>
            </a:extLst>
          </p:cNvPr>
          <p:cNvSpPr/>
          <p:nvPr/>
        </p:nvSpPr>
        <p:spPr>
          <a:xfrm>
            <a:off x="5759109" y="1221828"/>
            <a:ext cx="1990806" cy="173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37AD3B-0172-EB28-8A3B-5906F2660E37}"/>
              </a:ext>
            </a:extLst>
          </p:cNvPr>
          <p:cNvSpPr txBox="1"/>
          <p:nvPr/>
        </p:nvSpPr>
        <p:spPr>
          <a:xfrm>
            <a:off x="5462925" y="1123872"/>
            <a:ext cx="2800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858"/>
                </a:solidFill>
              </a:rPr>
              <a:t>Mass cut inside O shell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6D1EE8-0EA6-A721-9CBF-73671407341B}"/>
              </a:ext>
            </a:extLst>
          </p:cNvPr>
          <p:cNvSpPr/>
          <p:nvPr/>
        </p:nvSpPr>
        <p:spPr>
          <a:xfrm>
            <a:off x="1836683" y="1221828"/>
            <a:ext cx="1899745" cy="173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C7E384-F14E-8EC6-878C-482ACD7A09AC}"/>
              </a:ext>
            </a:extLst>
          </p:cNvPr>
          <p:cNvSpPr txBox="1"/>
          <p:nvPr/>
        </p:nvSpPr>
        <p:spPr>
          <a:xfrm>
            <a:off x="1481536" y="1086526"/>
            <a:ext cx="3090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858"/>
                </a:solidFill>
              </a:rPr>
              <a:t>Mass cut including Si shell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F1D25D-ADB7-7367-9A5E-F5C58735C53B}"/>
              </a:ext>
            </a:extLst>
          </p:cNvPr>
          <p:cNvSpPr txBox="1"/>
          <p:nvPr/>
        </p:nvSpPr>
        <p:spPr>
          <a:xfrm>
            <a:off x="7240715" y="3769382"/>
            <a:ext cx="17235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 &amp; Herwig 2026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50DCD32-46FE-4E03-FB97-1DB140A39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052" y="4077159"/>
            <a:ext cx="8019994" cy="71045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Our merger results can also be larger than 3D neutrino driven explosions</a:t>
            </a:r>
          </a:p>
          <a:p>
            <a:r>
              <a:rPr lang="en-US" dirty="0"/>
              <a:t>We find that with 3-10x enhancement scenario we can replicate Cas A observations</a:t>
            </a:r>
          </a:p>
        </p:txBody>
      </p:sp>
    </p:spTree>
    <p:extLst>
      <p:ext uri="{BB962C8B-B14F-4D97-AF65-F5344CB8AC3E}">
        <p14:creationId xmlns:p14="http://schemas.microsoft.com/office/powerpoint/2010/main" val="299567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136B3-718D-D3CF-3820-ECA60F60A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O-C Shell Mergers are 3D Mixing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A0CEF-AD7D-164C-170D-7D4F21F64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319" y="970547"/>
            <a:ext cx="4682333" cy="3741988"/>
          </a:xfrm>
        </p:spPr>
        <p:txBody>
          <a:bodyPr/>
          <a:lstStyle/>
          <a:p>
            <a:r>
              <a:rPr lang="en-US" dirty="0"/>
              <a:t>3D hydrodynamic simulations have shown that the merger significantly deviates from 1D predictions (Jones+ 2017, Andrassy+ 2020, Rizzuti+ 2024)</a:t>
            </a:r>
          </a:p>
          <a:p>
            <a:r>
              <a:rPr lang="en-US" dirty="0"/>
              <a:t>Non-radial perturbations, faster velocities, a gradient towards the convective boundary, and even the mechanism of merging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E1CC27-05B0-F938-D813-3C72F8E3C26C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22861D-C5C0-9F1E-101C-426A28F21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47" y="869164"/>
            <a:ext cx="3317666" cy="3944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9FB5F0-25F1-5229-2732-C1523CB4CE32}"/>
              </a:ext>
            </a:extLst>
          </p:cNvPr>
          <p:cNvSpPr txBox="1"/>
          <p:nvPr/>
        </p:nvSpPr>
        <p:spPr>
          <a:xfrm>
            <a:off x="2641600" y="4591863"/>
            <a:ext cx="1494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"/>
              </a:rPr>
              <a:t>Andrassy+ 2020 </a:t>
            </a:r>
          </a:p>
        </p:txBody>
      </p:sp>
    </p:spTree>
    <p:extLst>
      <p:ext uri="{BB962C8B-B14F-4D97-AF65-F5344CB8AC3E}">
        <p14:creationId xmlns:p14="http://schemas.microsoft.com/office/powerpoint/2010/main" val="3555087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E5A28-5C06-7F6D-3EA6-1B48E4B91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FF2CD-BBE9-CE79-AF1E-44EC61F9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Extrapolating Yields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59601-91A3-7D2B-C851-68233CFC9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simulations are for 110 seconds and only of the O shell</a:t>
            </a:r>
          </a:p>
          <a:p>
            <a:r>
              <a:rPr lang="en-US" dirty="0"/>
              <a:t>We extrapolate what the yields could be by taking the ratio of our model to the </a:t>
            </a:r>
            <a:r>
              <a:rPr lang="en-US" dirty="0" err="1"/>
              <a:t>NuGrid</a:t>
            </a:r>
            <a:r>
              <a:rPr lang="en-US" dirty="0"/>
              <a:t> model in the O shell and using that to artificially alter the yields</a:t>
            </a:r>
          </a:p>
          <a:p>
            <a:r>
              <a:rPr lang="en-US" dirty="0"/>
              <a:t>This approach neglects all stellar structure changes that may happen, which might matter a lot (see </a:t>
            </a:r>
            <a:r>
              <a:rPr lang="en-CA" dirty="0"/>
              <a:t>Roberti &amp; </a:t>
            </a:r>
            <a:r>
              <a:rPr lang="en-CA" dirty="0" err="1"/>
              <a:t>Pignatari</a:t>
            </a:r>
            <a:r>
              <a:rPr lang="en-CA" dirty="0"/>
              <a:t> 2025, https://doi.org/10.1051/0004-6361/202556941).</a:t>
            </a:r>
          </a:p>
          <a:p>
            <a:r>
              <a:rPr lang="en-CA" dirty="0"/>
              <a:t>Further work needs to be done on seeing how boosting convection would change stellar evolution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C6033-195E-E2CE-D969-ACA6CC1B4053}"/>
              </a:ext>
            </a:extLst>
          </p:cNvPr>
          <p:cNvSpPr txBox="1"/>
          <p:nvPr/>
        </p:nvSpPr>
        <p:spPr>
          <a:xfrm>
            <a:off x="8761046" y="4835723"/>
            <a:ext cx="40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B3</a:t>
            </a:r>
          </a:p>
        </p:txBody>
      </p:sp>
    </p:spTree>
    <p:extLst>
      <p:ext uri="{BB962C8B-B14F-4D97-AF65-F5344CB8AC3E}">
        <p14:creationId xmlns:p14="http://schemas.microsoft.com/office/powerpoint/2010/main" val="3349140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71253-8938-C3DD-E962-E162BB653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BF991-0AC5-D020-DD8F-0F54C00BE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Really: 1D Mixing Prescriptions Are Wrong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DCEB85-AAF2-4915-DAD6-364A6D420AF3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EC2A96-6318-71C8-0EC6-2FAB415A1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070" y="1219796"/>
            <a:ext cx="4251407" cy="3215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72854D-7A6C-E572-3385-307015F24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41" y="1219796"/>
            <a:ext cx="4251407" cy="317054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596249-AA58-C9F2-6DEE-723B94466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0851" y="4077355"/>
            <a:ext cx="1494195" cy="357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Jones+ 2017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CC6867-3699-9280-164F-E9803542B729}"/>
              </a:ext>
            </a:extLst>
          </p:cNvPr>
          <p:cNvCxnSpPr>
            <a:cxnSpLocks/>
          </p:cNvCxnSpPr>
          <p:nvPr/>
        </p:nvCxnSpPr>
        <p:spPr>
          <a:xfrm flipV="1">
            <a:off x="6775938" y="2375877"/>
            <a:ext cx="179754" cy="5705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F23C8AE-6495-1369-6F70-8D32F7BD552C}"/>
              </a:ext>
            </a:extLst>
          </p:cNvPr>
          <p:cNvCxnSpPr>
            <a:cxnSpLocks/>
          </p:cNvCxnSpPr>
          <p:nvPr/>
        </p:nvCxnSpPr>
        <p:spPr>
          <a:xfrm flipH="1">
            <a:off x="6713773" y="1633927"/>
            <a:ext cx="976181" cy="1564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CF0503B-205B-0546-9E0F-DA07CAE0F0F2}"/>
              </a:ext>
            </a:extLst>
          </p:cNvPr>
          <p:cNvSpPr txBox="1">
            <a:spLocks/>
          </p:cNvSpPr>
          <p:nvPr/>
        </p:nvSpPr>
        <p:spPr>
          <a:xfrm>
            <a:off x="6454765" y="2946400"/>
            <a:ext cx="1494195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1D prediction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0B72E89-BBA9-732C-0D4D-FB877F28E3DB}"/>
              </a:ext>
            </a:extLst>
          </p:cNvPr>
          <p:cNvSpPr txBox="1">
            <a:spLocks/>
          </p:cNvSpPr>
          <p:nvPr/>
        </p:nvSpPr>
        <p:spPr>
          <a:xfrm>
            <a:off x="7649805" y="1457554"/>
            <a:ext cx="1494195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result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3020572-7A30-BC55-3885-B4E60653E7F4}"/>
              </a:ext>
            </a:extLst>
          </p:cNvPr>
          <p:cNvSpPr txBox="1">
            <a:spLocks/>
          </p:cNvSpPr>
          <p:nvPr/>
        </p:nvSpPr>
        <p:spPr>
          <a:xfrm>
            <a:off x="997860" y="1040850"/>
            <a:ext cx="3766791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fluid velocities are not only radial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809EEAD-8D8C-8BB3-8DA1-750D42371AD9}"/>
              </a:ext>
            </a:extLst>
          </p:cNvPr>
          <p:cNvSpPr txBox="1">
            <a:spLocks/>
          </p:cNvSpPr>
          <p:nvPr/>
        </p:nvSpPr>
        <p:spPr>
          <a:xfrm>
            <a:off x="5119301" y="1048475"/>
            <a:ext cx="3766791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radial mixing is quite different to 1D</a:t>
            </a:r>
          </a:p>
        </p:txBody>
      </p:sp>
    </p:spTree>
    <p:extLst>
      <p:ext uri="{BB962C8B-B14F-4D97-AF65-F5344CB8AC3E}">
        <p14:creationId xmlns:p14="http://schemas.microsoft.com/office/powerpoint/2010/main" val="1913293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65C1B-9206-65CB-EE11-756559032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33C4-86ED-D54D-2629-35B676D7E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Really: 1D Mixing Prescriptions Are Wrong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2B0851-BE03-7AFF-8B98-E2C03FE6698A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60E9E3-468D-C6B2-CE5D-AE34E9FC1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070" y="1219796"/>
            <a:ext cx="4251407" cy="3215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97BDF3-CC95-1452-1132-ECAD5D31F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41" y="1219796"/>
            <a:ext cx="4251407" cy="317054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9DB5271-010A-F3E1-72BE-057C11D4C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0851" y="4077355"/>
            <a:ext cx="1494195" cy="357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Jones+ 2017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4E0A90E-7C27-06CD-1564-8FA0BFF61625}"/>
              </a:ext>
            </a:extLst>
          </p:cNvPr>
          <p:cNvSpPr/>
          <p:nvPr/>
        </p:nvSpPr>
        <p:spPr>
          <a:xfrm>
            <a:off x="1454046" y="1633927"/>
            <a:ext cx="1067698" cy="200118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04B226-D49F-CBB3-DC16-7124977FDC33}"/>
              </a:ext>
            </a:extLst>
          </p:cNvPr>
          <p:cNvSpPr/>
          <p:nvPr/>
        </p:nvSpPr>
        <p:spPr>
          <a:xfrm>
            <a:off x="5069174" y="1344118"/>
            <a:ext cx="1067698" cy="200118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2CBB75C-52FF-659C-FECA-0AEAB774811E}"/>
              </a:ext>
            </a:extLst>
          </p:cNvPr>
          <p:cNvCxnSpPr>
            <a:cxnSpLocks/>
          </p:cNvCxnSpPr>
          <p:nvPr/>
        </p:nvCxnSpPr>
        <p:spPr>
          <a:xfrm flipV="1">
            <a:off x="6775938" y="2375877"/>
            <a:ext cx="179754" cy="5705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0D8A76-FCF7-02FF-4C64-F3EDB3BAC06A}"/>
              </a:ext>
            </a:extLst>
          </p:cNvPr>
          <p:cNvCxnSpPr>
            <a:cxnSpLocks/>
          </p:cNvCxnSpPr>
          <p:nvPr/>
        </p:nvCxnSpPr>
        <p:spPr>
          <a:xfrm flipH="1">
            <a:off x="6713773" y="1633927"/>
            <a:ext cx="976181" cy="1564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9E20998-F3D2-5919-61CD-4B502C062529}"/>
              </a:ext>
            </a:extLst>
          </p:cNvPr>
          <p:cNvSpPr txBox="1">
            <a:spLocks/>
          </p:cNvSpPr>
          <p:nvPr/>
        </p:nvSpPr>
        <p:spPr>
          <a:xfrm>
            <a:off x="6454765" y="2946400"/>
            <a:ext cx="1494195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1D prediction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AA3851C-8D27-187D-94CF-0BA6F9159B6D}"/>
              </a:ext>
            </a:extLst>
          </p:cNvPr>
          <p:cNvSpPr txBox="1">
            <a:spLocks/>
          </p:cNvSpPr>
          <p:nvPr/>
        </p:nvSpPr>
        <p:spPr>
          <a:xfrm>
            <a:off x="7649805" y="1457554"/>
            <a:ext cx="1494195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result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E3B8DC6-4877-5023-9A1E-387864518FBB}"/>
              </a:ext>
            </a:extLst>
          </p:cNvPr>
          <p:cNvSpPr txBox="1">
            <a:spLocks/>
          </p:cNvSpPr>
          <p:nvPr/>
        </p:nvSpPr>
        <p:spPr>
          <a:xfrm>
            <a:off x="997860" y="1040850"/>
            <a:ext cx="3766791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fluid velocities are not only radial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C07B50D-AA16-9AEF-1335-98D3BE1B368B}"/>
              </a:ext>
            </a:extLst>
          </p:cNvPr>
          <p:cNvSpPr txBox="1">
            <a:spLocks/>
          </p:cNvSpPr>
          <p:nvPr/>
        </p:nvSpPr>
        <p:spPr>
          <a:xfrm>
            <a:off x="5119301" y="1048475"/>
            <a:ext cx="3766791" cy="357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/>
              <a:t>3D radial mixing is quite different to 1D</a:t>
            </a:r>
          </a:p>
        </p:txBody>
      </p:sp>
    </p:spTree>
    <p:extLst>
      <p:ext uri="{BB962C8B-B14F-4D97-AF65-F5344CB8AC3E}">
        <p14:creationId xmlns:p14="http://schemas.microsoft.com/office/powerpoint/2010/main" val="6814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DEF18-057D-ADFA-BA62-D1339387A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3448-D942-627B-10B3-7F80050A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Why Mixing Matters: Convective-Reactive Burning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336DD-6BFF-D614-AD24-14D341279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1187115"/>
            <a:ext cx="3495943" cy="35254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When C and Ne material are ingested into O-burning temperatures, the mixing and burning occur on </a:t>
            </a:r>
            <a:r>
              <a:rPr lang="en-US" b="1" dirty="0"/>
              <a:t>similar timescales</a:t>
            </a:r>
          </a:p>
          <a:p>
            <a:r>
              <a:rPr lang="en-US" dirty="0"/>
              <a:t>This allows for different parts of the O shell to produce different isotopes preferentially (Issa+ 2026a)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30E67E-E99B-6BCB-2EEE-540A0E9A5CA5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E6965B-6F9D-13FC-18DA-C605F6C00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49" y="1187115"/>
            <a:ext cx="4864743" cy="32431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6698E2-7F5E-AA0D-2212-85D75E015DC8}"/>
                  </a:ext>
                </a:extLst>
              </p:cNvPr>
              <p:cNvSpPr txBox="1"/>
              <p:nvPr/>
            </p:nvSpPr>
            <p:spPr>
              <a:xfrm>
                <a:off x="3307744" y="1473911"/>
                <a:ext cx="1310166" cy="576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mix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20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burn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6698E2-7F5E-AA0D-2212-85D75E015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744" y="1473911"/>
                <a:ext cx="1310166" cy="576889"/>
              </a:xfrm>
              <a:prstGeom prst="rect">
                <a:avLst/>
              </a:prstGeom>
              <a:blipFill>
                <a:blip r:embed="rId3"/>
                <a:stretch>
                  <a:fillRect l="-3846" t="-28261" r="-7692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1203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471C96-123E-B62B-D151-5DB40CBEF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AB3B9-0A31-7391-57BF-FAE564B18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Many Isotopes are Sensitive to Mixing!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6BC775-645C-2F6A-2138-F4755961255D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5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A0A98EB-B81D-017D-E438-36D8DCEF88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6053" y="896630"/>
            <a:ext cx="5175962" cy="20703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F3AD7B-2C7B-33F3-A9D9-50E66A134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52" y="2984358"/>
            <a:ext cx="2682632" cy="17884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36FD48-7AF5-0B6A-9E07-3586216DF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384" y="2984358"/>
            <a:ext cx="2682631" cy="178842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752229B-96BA-E7DC-795A-D7B948BF0C0E}"/>
              </a:ext>
            </a:extLst>
          </p:cNvPr>
          <p:cNvSpPr txBox="1">
            <a:spLocks/>
          </p:cNvSpPr>
          <p:nvPr/>
        </p:nvSpPr>
        <p:spPr>
          <a:xfrm>
            <a:off x="5994619" y="970547"/>
            <a:ext cx="2968154" cy="3525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4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36EB3"/>
              </a:buClr>
              <a:buFont typeface="Arial" panose="020B0604020202020204" pitchFamily="34" charset="0"/>
              <a:buChar char="•"/>
              <a:defRPr sz="20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rgbClr val="002858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Because of the convective-reactive environment, the shell merger region is able to synthesize a wide range of isotopes</a:t>
            </a:r>
          </a:p>
          <a:p>
            <a:r>
              <a:rPr lang="en-US" i="1" dirty="0"/>
              <a:t>p </a:t>
            </a:r>
            <a:r>
              <a:rPr lang="en-US" dirty="0"/>
              <a:t>nuclei, light odd-Z, and many radioactive species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B13ABB-F920-0ADF-ABD4-15969DBA4155}"/>
              </a:ext>
            </a:extLst>
          </p:cNvPr>
          <p:cNvSpPr txBox="1"/>
          <p:nvPr/>
        </p:nvSpPr>
        <p:spPr>
          <a:xfrm>
            <a:off x="988173" y="2813126"/>
            <a:ext cx="15259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Issa+ 2026a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086E95-A7CA-ED9C-4384-6BB708EB90C6}"/>
              </a:ext>
            </a:extLst>
          </p:cNvPr>
          <p:cNvSpPr txBox="1"/>
          <p:nvPr/>
        </p:nvSpPr>
        <p:spPr>
          <a:xfrm>
            <a:off x="988173" y="4618889"/>
            <a:ext cx="15259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Issa+ 2026b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D90937-CBF3-17EF-B704-8E46C9B532AB}"/>
              </a:ext>
            </a:extLst>
          </p:cNvPr>
          <p:cNvSpPr txBox="1"/>
          <p:nvPr/>
        </p:nvSpPr>
        <p:spPr>
          <a:xfrm>
            <a:off x="3411178" y="4618890"/>
            <a:ext cx="17235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 &amp; Herwig 2026</a:t>
            </a:r>
          </a:p>
        </p:txBody>
      </p:sp>
    </p:spTree>
    <p:extLst>
      <p:ext uri="{BB962C8B-B14F-4D97-AF65-F5344CB8AC3E}">
        <p14:creationId xmlns:p14="http://schemas.microsoft.com/office/powerpoint/2010/main" val="675720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A22F3-2C6D-3894-8370-9385A1154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56E5-0F51-AC05-65F6-D4E6C1898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Pre-SN Formation of Radioactive Isotopes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75B2C-1F51-D7EC-1E7B-8395FB333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073" y="3695074"/>
            <a:ext cx="7978580" cy="1173788"/>
          </a:xfrm>
        </p:spPr>
        <p:txBody>
          <a:bodyPr>
            <a:noAutofit/>
          </a:bodyPr>
          <a:lstStyle/>
          <a:p>
            <a:r>
              <a:rPr lang="en-US" sz="2200" dirty="0"/>
              <a:t>Many radioactive isotopes production in the O-C shell merger</a:t>
            </a:r>
          </a:p>
          <a:p>
            <a:r>
              <a:rPr lang="en-US" sz="2200" dirty="0"/>
              <a:t>How much does mixing matter? What’s the role of the mass cut? What about explosive nucleosynthesis?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49FCD-B943-7AE6-6881-8D75E3E6BBB5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A0E612-F849-2EC6-814D-45E3667D0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3" y="852876"/>
            <a:ext cx="8526593" cy="28421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0DB699-7AD2-8F64-DE98-4C8E6D12A103}"/>
              </a:ext>
            </a:extLst>
          </p:cNvPr>
          <p:cNvSpPr txBox="1"/>
          <p:nvPr/>
        </p:nvSpPr>
        <p:spPr>
          <a:xfrm>
            <a:off x="7111766" y="1041018"/>
            <a:ext cx="17235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8"/>
                </a:solidFill>
              </a:rPr>
              <a:t>Issa &amp; Herwig 2026</a:t>
            </a:r>
          </a:p>
        </p:txBody>
      </p:sp>
    </p:spTree>
    <p:extLst>
      <p:ext uri="{BB962C8B-B14F-4D97-AF65-F5344CB8AC3E}">
        <p14:creationId xmlns:p14="http://schemas.microsoft.com/office/powerpoint/2010/main" val="2634527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149DB-70C7-C2A9-49FF-76A2C4287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5FC24-AEFF-A63B-00BE-54CE6197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Using 3D Hydro Results in 1D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DA776-71A2-700F-1386-6A77C2187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8141" y="1194610"/>
            <a:ext cx="3201289" cy="365874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post-process the O shell of a 15 M</a:t>
            </a:r>
            <a:r>
              <a:rPr lang="en-US" baseline="-25000" dirty="0"/>
              <a:t>☉</a:t>
            </a:r>
            <a:r>
              <a:rPr lang="en-US" dirty="0"/>
              <a:t> Z=0.02 with different mixing profiles</a:t>
            </a:r>
          </a:p>
          <a:p>
            <a:r>
              <a:rPr lang="en-US" dirty="0"/>
              <a:t>3D hydro suggests:</a:t>
            </a:r>
          </a:p>
          <a:p>
            <a:pPr lvl="1"/>
            <a:r>
              <a:rPr lang="en-US" dirty="0"/>
              <a:t>Faster mixing speeds &amp;  downturn at boundary</a:t>
            </a:r>
          </a:p>
          <a:p>
            <a:pPr lvl="1"/>
            <a:r>
              <a:rPr lang="en-US" dirty="0"/>
              <a:t>Different merging rates</a:t>
            </a:r>
          </a:p>
          <a:p>
            <a:pPr lvl="1"/>
            <a:r>
              <a:rPr lang="en-US" dirty="0"/>
              <a:t>Potential dips in mixing speed</a:t>
            </a:r>
          </a:p>
          <a:p>
            <a:r>
              <a:rPr lang="en-US" dirty="0"/>
              <a:t>We investigate 24 scenarios in total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DDFB94-69FA-1181-B41B-09A4ABB5083B}"/>
              </a:ext>
            </a:extLst>
          </p:cNvPr>
          <p:cNvSpPr txBox="1"/>
          <p:nvPr/>
        </p:nvSpPr>
        <p:spPr>
          <a:xfrm>
            <a:off x="8886092" y="4853354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"/>
              </a:rPr>
              <a:t>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E53280-686D-A09A-B5D4-F9C15F012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70" y="1036381"/>
            <a:ext cx="5593571" cy="367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0203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1">
  <a:themeElements>
    <a:clrScheme name="UVic Brand Refresh">
      <a:dk1>
        <a:srgbClr val="002858"/>
      </a:dk1>
      <a:lt1>
        <a:srgbClr val="FFFFFF"/>
      </a:lt1>
      <a:dk2>
        <a:srgbClr val="002F60"/>
      </a:dk2>
      <a:lt2>
        <a:srgbClr val="BEE7F9"/>
      </a:lt2>
      <a:accent1>
        <a:srgbClr val="26A738"/>
      </a:accent1>
      <a:accent2>
        <a:srgbClr val="0073BC"/>
      </a:accent2>
      <a:accent3>
        <a:srgbClr val="002858"/>
      </a:accent3>
      <a:accent4>
        <a:srgbClr val="FDB813"/>
      </a:accent4>
      <a:accent5>
        <a:srgbClr val="0073BC"/>
      </a:accent5>
      <a:accent6>
        <a:srgbClr val="008538"/>
      </a:accent6>
      <a:hlink>
        <a:srgbClr val="FFFFFF"/>
      </a:hlink>
      <a:folHlink>
        <a:srgbClr val="00285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AM_06262_EdgePPTTmplts_16x9_white_OUTrev" id="{E37DACD6-36C3-6D4A-9C6C-CED8923AB4D3}" vid="{6B14BE1E-503F-0F44-BAAA-8D1C2E4CCE06}"/>
    </a:ext>
  </a:extLst>
</a:theme>
</file>

<file path=ppt/theme/theme2.xml><?xml version="1.0" encoding="utf-8"?>
<a:theme xmlns:a="http://schemas.openxmlformats.org/drawingml/2006/main" name="Title Slide 2">
  <a:themeElements>
    <a:clrScheme name="UVic Brand Refresh">
      <a:dk1>
        <a:srgbClr val="002858"/>
      </a:dk1>
      <a:lt1>
        <a:srgbClr val="FFFFFF"/>
      </a:lt1>
      <a:dk2>
        <a:srgbClr val="002F60"/>
      </a:dk2>
      <a:lt2>
        <a:srgbClr val="BEE7F9"/>
      </a:lt2>
      <a:accent1>
        <a:srgbClr val="26A738"/>
      </a:accent1>
      <a:accent2>
        <a:srgbClr val="0073BC"/>
      </a:accent2>
      <a:accent3>
        <a:srgbClr val="002858"/>
      </a:accent3>
      <a:accent4>
        <a:srgbClr val="FDB813"/>
      </a:accent4>
      <a:accent5>
        <a:srgbClr val="0073BC"/>
      </a:accent5>
      <a:accent6>
        <a:srgbClr val="008538"/>
      </a:accent6>
      <a:hlink>
        <a:srgbClr val="FFFFFF"/>
      </a:hlink>
      <a:folHlink>
        <a:srgbClr val="00285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AM_06262_EdgePPTTmplts_16x9_white_OUTrev" id="{E37DACD6-36C3-6D4A-9C6C-CED8923AB4D3}" vid="{6B14BE1E-503F-0F44-BAAA-8D1C2E4CCE06}"/>
    </a:ext>
  </a:extLst>
</a:theme>
</file>

<file path=ppt/theme/theme3.xml><?xml version="1.0" encoding="utf-8"?>
<a:theme xmlns:a="http://schemas.openxmlformats.org/drawingml/2006/main" name="Title Slide 3">
  <a:themeElements>
    <a:clrScheme name="UVic Brand Refresh">
      <a:dk1>
        <a:srgbClr val="002858"/>
      </a:dk1>
      <a:lt1>
        <a:srgbClr val="FFFFFF"/>
      </a:lt1>
      <a:dk2>
        <a:srgbClr val="002F60"/>
      </a:dk2>
      <a:lt2>
        <a:srgbClr val="BEE7F9"/>
      </a:lt2>
      <a:accent1>
        <a:srgbClr val="26A738"/>
      </a:accent1>
      <a:accent2>
        <a:srgbClr val="0073BC"/>
      </a:accent2>
      <a:accent3>
        <a:srgbClr val="002858"/>
      </a:accent3>
      <a:accent4>
        <a:srgbClr val="FDB813"/>
      </a:accent4>
      <a:accent5>
        <a:srgbClr val="0073BC"/>
      </a:accent5>
      <a:accent6>
        <a:srgbClr val="008538"/>
      </a:accent6>
      <a:hlink>
        <a:srgbClr val="FFFFFF"/>
      </a:hlink>
      <a:folHlink>
        <a:srgbClr val="00285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AM_06262_EdgePPTTmplts_16x9_white_OUTrev" id="{E37DACD6-36C3-6D4A-9C6C-CED8923AB4D3}" vid="{6B14BE1E-503F-0F44-BAAA-8D1C2E4CCE06}"/>
    </a:ext>
  </a:extLst>
</a:theme>
</file>

<file path=ppt/theme/theme4.xml><?xml version="1.0" encoding="utf-8"?>
<a:theme xmlns:a="http://schemas.openxmlformats.org/drawingml/2006/main" name="Content Slide 1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Content Slide 2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6781699DA9134B9A08F06DE4F7F9CE" ma:contentTypeVersion="16" ma:contentTypeDescription="Create a new document." ma:contentTypeScope="" ma:versionID="8db29772acb1a8b647b51fb4415b510b">
  <xsd:schema xmlns:xsd="http://www.w3.org/2001/XMLSchema" xmlns:xs="http://www.w3.org/2001/XMLSchema" xmlns:p="http://schemas.microsoft.com/office/2006/metadata/properties" xmlns:ns2="3084634b-2aa7-4fa5-9bec-f2a99e7ad866" targetNamespace="http://schemas.microsoft.com/office/2006/metadata/properties" ma:root="true" ma:fieldsID="9187c11962bdf088f170aab5221f96ef" ns2:_="">
    <xsd:import namespace="3084634b-2aa7-4fa5-9bec-f2a99e7ad866"/>
    <xsd:element name="properties">
      <xsd:complexType>
        <xsd:sequence>
          <xsd:element name="documentManagement">
            <xsd:complexType>
              <xsd:all>
                <xsd:element ref="ns2:TEST" minOccurs="0"/>
                <xsd:element ref="ns2:Imageexample_x003f_" minOccurs="0"/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Hyperlin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84634b-2aa7-4fa5-9bec-f2a99e7ad866" elementFormDefault="qualified">
    <xsd:import namespace="http://schemas.microsoft.com/office/2006/documentManagement/types"/>
    <xsd:import namespace="http://schemas.microsoft.com/office/infopath/2007/PartnerControls"/>
    <xsd:element name="TEST" ma:index="8" nillable="true" ma:displayName="TEST " ma:description="TEST Image" ma:format="Thumbnail" ma:internalName="TEST">
      <xsd:simpleType>
        <xsd:restriction base="dms:Unknown"/>
      </xsd:simpleType>
    </xsd:element>
    <xsd:element name="Imageexample_x003f_" ma:index="9" nillable="true" ma:displayName="Image Preview" ma:format="Thumbnail" ma:internalName="Imageexample_x003f_">
      <xsd:simpleType>
        <xsd:restriction base="dms:Unknown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fefc961-1432-4524-a5af-13225f490e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Hyperlink" ma:index="20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yperlink xmlns="3084634b-2aa7-4fa5-9bec-f2a99e7ad866">
      <Url xsi:nil="true"/>
      <Description xsi:nil="true"/>
    </Hyperlink>
    <TEST xmlns="3084634b-2aa7-4fa5-9bec-f2a99e7ad866" xsi:nil="true"/>
    <Imageexample_x003f_ xmlns="3084634b-2aa7-4fa5-9bec-f2a99e7ad866" xsi:nil="true"/>
    <lcf76f155ced4ddcb4097134ff3c332f xmlns="3084634b-2aa7-4fa5-9bec-f2a99e7ad8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8606EE-8105-4AD2-8DE1-1B765A879A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84634b-2aa7-4fa5-9bec-f2a99e7ad8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E1AC63-7455-4EDC-A985-6FBF3A5DB4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577F2C-71DA-4F93-BC0F-F75F40F69960}">
  <ds:schemaRefs>
    <ds:schemaRef ds:uri="http://schemas.microsoft.com/office/2006/metadata/properties"/>
    <ds:schemaRef ds:uri="http://schemas.microsoft.com/office/infopath/2007/PartnerControls"/>
    <ds:schemaRef ds:uri="3084634b-2aa7-4fa5-9bec-f2a99e7ad86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2965</TotalTime>
  <Words>1698</Words>
  <Application>Microsoft Macintosh PowerPoint</Application>
  <PresentationFormat>On-screen Show (16:9)</PresentationFormat>
  <Paragraphs>187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Cambria Math</vt:lpstr>
      <vt:lpstr>Noto Sans</vt:lpstr>
      <vt:lpstr>Noto Sans Light</vt:lpstr>
      <vt:lpstr>Wingdings</vt:lpstr>
      <vt:lpstr>Title Slide 1</vt:lpstr>
      <vt:lpstr>Title Slide 2</vt:lpstr>
      <vt:lpstr>Title Slide 3</vt:lpstr>
      <vt:lpstr>Content Slide 1</vt:lpstr>
      <vt:lpstr>Content Slide 2</vt:lpstr>
      <vt:lpstr>Radioactive isotope formation in 3D-informed O-C shell mergers</vt:lpstr>
      <vt:lpstr>What are O-C* Shell Mergers</vt:lpstr>
      <vt:lpstr>O-C Shell Mergers are 3D Mixing Events</vt:lpstr>
      <vt:lpstr>Really: 1D Mixing Prescriptions Are Wrong</vt:lpstr>
      <vt:lpstr>Really: 1D Mixing Prescriptions Are Wrong</vt:lpstr>
      <vt:lpstr>Why Mixing Matters: Convective-Reactive Burning</vt:lpstr>
      <vt:lpstr>Many Isotopes are Sensitive to Mixing!</vt:lpstr>
      <vt:lpstr>Pre-SN Formation of Radioactive Isotopes</vt:lpstr>
      <vt:lpstr>Using 3D Hydro Results in 1D Models</vt:lpstr>
      <vt:lpstr>Using 3D Hydro Results in 1D Models</vt:lpstr>
      <vt:lpstr>Nucleosynthesis is Zone-Dependent</vt:lpstr>
      <vt:lpstr>Nucleosynthesis is Zone-Dependent</vt:lpstr>
      <vt:lpstr>Mixing Changes Which Reactions Matter</vt:lpstr>
      <vt:lpstr>Mixing Changes the Location of Burning</vt:lpstr>
      <vt:lpstr>Boosting Mixing Does Not Boost Production Monotonically</vt:lpstr>
      <vt:lpstr>Results are Sensitive to Carbon Shell Ingestion</vt:lpstr>
      <vt:lpstr>Radioactive Isotopes Feature Large Range</vt:lpstr>
      <vt:lpstr>Merger Production Can Match the Explosion</vt:lpstr>
      <vt:lpstr>Impact of Mass Cut is Isotope Dependent</vt:lpstr>
      <vt:lpstr>Shell Mergers Impact Rocky Exoplanets</vt:lpstr>
      <vt:lpstr>Shell Mergers Impact Rocky Exoplanets</vt:lpstr>
      <vt:lpstr>Can  Cassiopeia A Constrain Mixing?</vt:lpstr>
      <vt:lpstr>Can  Cassiopeia A Constrain Mixing?</vt:lpstr>
      <vt:lpstr>Cas A Could Constrain Mixing Physics</vt:lpstr>
      <vt:lpstr>Mixing Matters for Radioactive Isotopes</vt:lpstr>
      <vt:lpstr>References</vt:lpstr>
      <vt:lpstr>PowerPoint Presentation</vt:lpstr>
      <vt:lpstr>Why XRISM Argues for Cas A Shell Merger</vt:lpstr>
      <vt:lpstr>44Ti vs Observations vs Other Models </vt:lpstr>
      <vt:lpstr>Extrapolating Yields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Melanie Carter</dc:creator>
  <cp:keywords/>
  <dc:description/>
  <cp:lastModifiedBy>Joshua Issa</cp:lastModifiedBy>
  <cp:revision>489</cp:revision>
  <cp:lastPrinted>2026-05-25T16:52:24Z</cp:lastPrinted>
  <dcterms:created xsi:type="dcterms:W3CDTF">2024-09-26T18:33:03Z</dcterms:created>
  <dcterms:modified xsi:type="dcterms:W3CDTF">2026-05-27T12:58:05Z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0x010100366781699DA9134B9A08F06DE4F7F9CE</vt:lpwstr>
  </property>
</Properties>
</file>