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51"/>
  </p:notesMasterIdLst>
  <p:handoutMasterIdLst>
    <p:handoutMasterId r:id="rId52"/>
  </p:handoutMasterIdLst>
  <p:sldIdLst>
    <p:sldId id="256" r:id="rId2"/>
    <p:sldId id="366" r:id="rId3"/>
    <p:sldId id="399" r:id="rId4"/>
    <p:sldId id="367" r:id="rId5"/>
    <p:sldId id="368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400" r:id="rId15"/>
    <p:sldId id="378" r:id="rId16"/>
    <p:sldId id="334" r:id="rId17"/>
    <p:sldId id="335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81" r:id="rId41"/>
    <p:sldId id="401" r:id="rId42"/>
    <p:sldId id="402" r:id="rId43"/>
    <p:sldId id="403" r:id="rId44"/>
    <p:sldId id="404" r:id="rId45"/>
    <p:sldId id="405" r:id="rId46"/>
    <p:sldId id="406" r:id="rId47"/>
    <p:sldId id="407" r:id="rId48"/>
    <p:sldId id="398" r:id="rId49"/>
    <p:sldId id="316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98" autoAdjust="0"/>
    <p:restoredTop sz="93921" autoAdjust="0"/>
  </p:normalViewPr>
  <p:slideViewPr>
    <p:cSldViewPr snapToGrid="0">
      <p:cViewPr varScale="1">
        <p:scale>
          <a:sx n="150" d="100"/>
          <a:sy n="150" d="100"/>
        </p:scale>
        <p:origin x="1182" y="108"/>
      </p:cViewPr>
      <p:guideLst>
        <p:guide orient="horz" pos="4320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4460ECF-1081-476F-A7F9-FD3CA44F6B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Mintaszöveg szerkesztése</a:t>
            </a:r>
          </a:p>
          <a:p>
            <a:pPr lvl="1"/>
            <a:r>
              <a:rPr lang="en-US" altLang="en-US" noProof="0"/>
              <a:t>Második szint</a:t>
            </a:r>
          </a:p>
          <a:p>
            <a:pPr lvl="2"/>
            <a:r>
              <a:rPr lang="en-US" altLang="en-US" noProof="0"/>
              <a:t>Harmadik szint</a:t>
            </a:r>
          </a:p>
          <a:p>
            <a:pPr lvl="3"/>
            <a:r>
              <a:rPr lang="en-US" altLang="en-US" noProof="0"/>
              <a:t>Negyedik szint</a:t>
            </a:r>
          </a:p>
          <a:p>
            <a:pPr lvl="4"/>
            <a:r>
              <a:rPr lang="en-US" altLang="en-US" noProof="0"/>
              <a:t>Ötödik szint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8D5F619-9217-4A16-B4A6-ABB4E540BB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D5C18EB-87F9-4DEC-8D1A-189FCAEC589B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D5F619-9217-4A16-B4A6-ABB4E540BB8C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275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D5F619-9217-4A16-B4A6-ABB4E540BB8C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9747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D5F619-9217-4A16-B4A6-ABB4E540BB8C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379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D5F619-9217-4A16-B4A6-ABB4E540BB8C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434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D5F619-9217-4A16-B4A6-ABB4E540BB8C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660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D5F619-9217-4A16-B4A6-ABB4E540BB8C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3976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/>
              <a:t>Mintacím szerkesztése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en-US" altLang="en-US" noProof="0"/>
              <a:t>Alcím mintájának szerkesztése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9BD8B-F780-4D3B-98B3-2E19172564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15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56A34-44B9-49C5-B1F7-91327C7CED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39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056D1-4F2F-4B0B-9A92-1D7CA7560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0059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CDA78-D915-4272-AD73-8BB5A8742F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695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BA388-011F-42F2-A0F4-676DF8A5F3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027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F45FA-49A8-477F-8428-2BD9C695A4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566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22810-866D-41AD-95A1-0D2FDCEEE3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776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5C589-033B-4245-8B97-D5E52BDE8C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401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13D5D-91DA-4264-B1CF-6CAF7CB264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117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3E09F-70DE-4798-ABDF-A7F48CAE1E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028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289E8-3C29-49CA-AD43-5C969EF351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206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D7AFC-EEB0-4DF9-A54B-1B7C7F9339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9280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Mintaszöveg szerkesztése</a:t>
            </a:r>
          </a:p>
          <a:p>
            <a:pPr lvl="1"/>
            <a:r>
              <a:rPr lang="en-US" altLang="en-US"/>
              <a:t>Második szint</a:t>
            </a:r>
          </a:p>
          <a:p>
            <a:pPr lvl="2"/>
            <a:r>
              <a:rPr lang="en-US" altLang="en-US"/>
              <a:t>Harmadik szint</a:t>
            </a:r>
          </a:p>
          <a:p>
            <a:pPr lvl="3"/>
            <a:r>
              <a:rPr lang="en-US" altLang="en-US"/>
              <a:t>Negyedik szint</a:t>
            </a:r>
          </a:p>
          <a:p>
            <a:pPr lvl="4"/>
            <a:r>
              <a:rPr lang="en-US" altLang="en-US"/>
              <a:t>Ötödik szint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fld id="{E810B0A0-C4B0-4CD7-AAF5-E81F1D42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w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5575" y="252731"/>
            <a:ext cx="7865975" cy="1752600"/>
          </a:xfrm>
        </p:spPr>
        <p:txBody>
          <a:bodyPr/>
          <a:lstStyle/>
          <a:p>
            <a:pPr algn="l"/>
            <a:r>
              <a:rPr lang="en-US" sz="2400" b="0" i="0" u="none" strike="sngStrike" dirty="0">
                <a:latin typeface="CMBX12"/>
              </a:rPr>
              <a:t>Study of the alpha-nucleus optical potential through (</a:t>
            </a:r>
            <a:r>
              <a:rPr lang="en-US" sz="2400" b="0" i="0" u="none" strike="sngStrike" dirty="0">
                <a:latin typeface="CMBX12"/>
                <a:sym typeface="Symbol" panose="05050102010706020507" pitchFamily="18" charset="2"/>
              </a:rPr>
              <a:t></a:t>
            </a:r>
            <a:r>
              <a:rPr lang="en-US" sz="2400" b="0" i="0" u="none" strike="sngStrike" dirty="0">
                <a:latin typeface="CMBX12"/>
              </a:rPr>
              <a:t>,n)</a:t>
            </a:r>
            <a:br>
              <a:rPr lang="en-US" sz="2400" b="0" i="0" u="none" strike="sngStrike" dirty="0">
                <a:latin typeface="CMBX12"/>
              </a:rPr>
            </a:br>
            <a:r>
              <a:rPr lang="en-US" sz="2400" b="0" i="0" u="none" strike="sngStrike" dirty="0">
                <a:latin typeface="CMBX12"/>
              </a:rPr>
              <a:t>reactions in the mass range relevant to the </a:t>
            </a:r>
            <a:r>
              <a:rPr lang="en-US" sz="2400" b="0" i="0" u="none" strike="sngStrike" dirty="0">
                <a:latin typeface="CMBX12"/>
                <a:sym typeface="Symbol" panose="05050102010706020507" pitchFamily="18" charset="2"/>
              </a:rPr>
              <a:t></a:t>
            </a:r>
            <a:r>
              <a:rPr lang="en-US" sz="2400" b="0" i="0" u="none" strike="sngStrike" dirty="0">
                <a:latin typeface="CMBX12"/>
              </a:rPr>
              <a:t>-process</a:t>
            </a:r>
            <a:r>
              <a:rPr lang="en-US" sz="1800" b="0" i="0" u="none" strike="noStrike" baseline="0" dirty="0">
                <a:latin typeface="CMBX12"/>
              </a:rPr>
              <a:t/>
            </a:r>
            <a:br>
              <a:rPr lang="en-US" sz="1800" b="0" i="0" u="none" strike="noStrike" baseline="0" dirty="0">
                <a:latin typeface="CMBX12"/>
              </a:rPr>
            </a:br>
            <a:r>
              <a:rPr lang="en-US" sz="1800" b="0" i="0" u="none" strike="noStrike" baseline="0" dirty="0">
                <a:latin typeface="CMBX12"/>
              </a:rPr>
              <a:t/>
            </a:r>
            <a:br>
              <a:rPr lang="en-US" sz="1800" b="0" i="0" u="none" strike="noStrike" baseline="0" dirty="0">
                <a:latin typeface="CMBX12"/>
              </a:rPr>
            </a:br>
            <a:r>
              <a:rPr lang="en-US" sz="4000" dirty="0"/>
              <a:t>Accelerator-based experiments for the p-process from </a:t>
            </a:r>
            <a:r>
              <a:rPr lang="en-US" sz="4000" dirty="0" err="1"/>
              <a:t>Vravron</a:t>
            </a:r>
            <a:r>
              <a:rPr lang="en-US" sz="4000" dirty="0"/>
              <a:t> to Budapest and beyond</a:t>
            </a:r>
            <a:endParaRPr lang="en-US" altLang="en-US" sz="36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160" y="3450562"/>
            <a:ext cx="6553200" cy="1752600"/>
          </a:xfrm>
        </p:spPr>
        <p:txBody>
          <a:bodyPr/>
          <a:lstStyle/>
          <a:p>
            <a:pPr eaLnBrk="1" hangingPunct="1"/>
            <a:r>
              <a:rPr lang="en-US" altLang="en-US" dirty="0" err="1"/>
              <a:t>György</a:t>
            </a:r>
            <a:r>
              <a:rPr lang="en-US" altLang="en-US" dirty="0"/>
              <a:t> </a:t>
            </a:r>
            <a:r>
              <a:rPr lang="en-US" altLang="en-US" dirty="0" err="1"/>
              <a:t>Gyürky</a:t>
            </a:r>
            <a:endParaRPr lang="en-US" altLang="en-US" dirty="0"/>
          </a:p>
          <a:p>
            <a:pPr eaLnBrk="1" hangingPunct="1"/>
            <a:r>
              <a:rPr lang="en-US" altLang="en-US" dirty="0"/>
              <a:t>Institute of Nuclear Research (A</a:t>
            </a:r>
            <a:r>
              <a:rPr lang="hu-HU" altLang="en-US" dirty="0"/>
              <a:t>tomki</a:t>
            </a:r>
            <a:r>
              <a:rPr lang="en-US" altLang="en-US" dirty="0"/>
              <a:t>)</a:t>
            </a:r>
          </a:p>
          <a:p>
            <a:pPr eaLnBrk="1" hangingPunct="1"/>
            <a:r>
              <a:rPr lang="en-US" altLang="en-US" dirty="0"/>
              <a:t>Debrecen, Hungary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050" y="4588425"/>
            <a:ext cx="2983950" cy="2269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07100"/>
            <a:ext cx="6205644" cy="85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0200" y="277813"/>
            <a:ext cx="8915400" cy="1139825"/>
          </a:xfrm>
        </p:spPr>
        <p:txBody>
          <a:bodyPr/>
          <a:lstStyle/>
          <a:p>
            <a:r>
              <a:rPr lang="hu-HU" dirty="0"/>
              <a:t>From Atomki: KADoNIS-p, scattering ...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3D5D-91DA-4264-B1CF-6CAF7CB26486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788" y="3780949"/>
            <a:ext cx="4249212" cy="30469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51873"/>
            <a:ext cx="4756150" cy="30061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377" y="1386904"/>
            <a:ext cx="2392454" cy="23940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5242" y="1110063"/>
            <a:ext cx="3958758" cy="250575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4927600" y="2373805"/>
            <a:ext cx="3702050" cy="26231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dirty="0"/>
              <a:t>ATOMKI </a:t>
            </a:r>
          </a:p>
          <a:p>
            <a:pPr algn="ctr"/>
            <a:r>
              <a:rPr lang="hu-HU" sz="3600" dirty="0">
                <a:sym typeface="Symbol" panose="05050102010706020507" pitchFamily="18" charset="2"/>
              </a:rPr>
              <a:t></a:t>
            </a:r>
            <a:r>
              <a:rPr lang="hu-HU" sz="3600" dirty="0"/>
              <a:t>-OMP</a:t>
            </a:r>
          </a:p>
          <a:p>
            <a:pPr algn="ctr"/>
            <a:r>
              <a:rPr lang="hu-HU" sz="3600" dirty="0"/>
              <a:t>version I.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9299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3E09F-70DE-4798-ABDF-A7F48CAE1E2D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37922" cy="1143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73337"/>
            <a:ext cx="3557674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rgbClr val="B00400"/>
                </a:solidFill>
              </a:rPr>
              <a:t>p</a:t>
            </a:r>
            <a:r>
              <a:rPr lang="en-US" dirty="0">
                <a:solidFill>
                  <a:srgbClr val="B00400"/>
                </a:solidFill>
              </a:rPr>
              <a:t>-process astrophysical calculations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experimental efforts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B00400"/>
                </a:solidFill>
              </a:rPr>
              <a:t>T</a:t>
            </a:r>
            <a:r>
              <a:rPr lang="en-US" dirty="0">
                <a:solidFill>
                  <a:srgbClr val="B00400"/>
                </a:solidFill>
              </a:rPr>
              <a:t>he </a:t>
            </a:r>
            <a:r>
              <a:rPr lang="en-US" dirty="0">
                <a:solidFill>
                  <a:srgbClr val="B00400"/>
                </a:solidFill>
                <a:sym typeface="Symbol" panose="05050102010706020507" pitchFamily="18" charset="2"/>
              </a:rPr>
              <a:t></a:t>
            </a:r>
            <a:r>
              <a:rPr lang="en-US" i="1" dirty="0">
                <a:solidFill>
                  <a:srgbClr val="B00400"/>
                </a:solidFill>
              </a:rPr>
              <a:t>p </a:t>
            </a:r>
            <a:r>
              <a:rPr lang="en-US" dirty="0">
                <a:solidFill>
                  <a:srgbClr val="B00400"/>
                </a:solidFill>
              </a:rPr>
              <a:t>process: production of </a:t>
            </a:r>
            <a:r>
              <a:rPr lang="en-US" i="1" dirty="0">
                <a:solidFill>
                  <a:srgbClr val="B00400"/>
                </a:solidFill>
              </a:rPr>
              <a:t>p </a:t>
            </a:r>
            <a:r>
              <a:rPr lang="en-US" dirty="0">
                <a:solidFill>
                  <a:srgbClr val="B00400"/>
                </a:solidFill>
              </a:rPr>
              <a:t>nuclei &amp; related nuclear reaction sensitivities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Calculations of reaction rates for the </a:t>
            </a:r>
            <a:r>
              <a:rPr lang="en-US" i="1" dirty="0">
                <a:solidFill>
                  <a:srgbClr val="B00400"/>
                </a:solidFill>
              </a:rPr>
              <a:t>p </a:t>
            </a:r>
            <a:r>
              <a:rPr lang="en-US" dirty="0">
                <a:solidFill>
                  <a:srgbClr val="B00400"/>
                </a:solidFill>
              </a:rPr>
              <a:t>process &amp; their uncertainties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Experimental investigations of reaction rates in </a:t>
            </a:r>
            <a:r>
              <a:rPr lang="en-US" b="1" dirty="0">
                <a:solidFill>
                  <a:srgbClr val="B00400"/>
                </a:solidFill>
              </a:rPr>
              <a:t>regular</a:t>
            </a:r>
            <a:r>
              <a:rPr lang="hu-HU" dirty="0">
                <a:solidFill>
                  <a:srgbClr val="B00400"/>
                </a:solidFill>
              </a:rPr>
              <a:t> and </a:t>
            </a:r>
            <a:r>
              <a:rPr lang="hu-HU" b="1" dirty="0">
                <a:solidFill>
                  <a:srgbClr val="B00400"/>
                </a:solidFill>
              </a:rPr>
              <a:t>inverse</a:t>
            </a:r>
            <a:r>
              <a:rPr lang="en-US" dirty="0">
                <a:solidFill>
                  <a:srgbClr val="B00400"/>
                </a:solidFill>
              </a:rPr>
              <a:t> kinematics</a:t>
            </a:r>
            <a:endParaRPr lang="hu-HU" dirty="0">
              <a:solidFill>
                <a:srgbClr val="B004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aseline="30000" dirty="0">
                <a:solidFill>
                  <a:srgbClr val="B00400"/>
                </a:solidFill>
              </a:rPr>
              <a:t>92</a:t>
            </a:r>
            <a:r>
              <a:rPr lang="hu-HU" dirty="0">
                <a:solidFill>
                  <a:srgbClr val="B00400"/>
                </a:solidFill>
              </a:rPr>
              <a:t>Mo region!!!</a:t>
            </a:r>
            <a:endParaRPr lang="en-US" dirty="0">
              <a:solidFill>
                <a:srgbClr val="B00400"/>
              </a:solidFill>
            </a:endParaRPr>
          </a:p>
          <a:p>
            <a:endParaRPr lang="hu-HU" dirty="0">
              <a:solidFill>
                <a:srgbClr val="B00400"/>
              </a:solidFill>
            </a:endParaRPr>
          </a:p>
          <a:p>
            <a:endParaRPr lang="en-US" dirty="0">
              <a:solidFill>
                <a:srgbClr val="B00400"/>
              </a:solidFill>
            </a:endParaRPr>
          </a:p>
        </p:txBody>
      </p:sp>
      <p:pic>
        <p:nvPicPr>
          <p:cNvPr id="4" name="Picture 2" descr="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904" y="1143000"/>
            <a:ext cx="5663018" cy="376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578" y="4724400"/>
            <a:ext cx="2133600" cy="2133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0557" y="6472238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Artemis Spyrou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8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0200" y="277813"/>
            <a:ext cx="8915400" cy="1139825"/>
          </a:xfrm>
        </p:spPr>
        <p:txBody>
          <a:bodyPr/>
          <a:lstStyle/>
          <a:p>
            <a:r>
              <a:rPr lang="en-US" dirty="0"/>
              <a:t>From </a:t>
            </a:r>
            <a:r>
              <a:rPr lang="en-US" dirty="0" err="1"/>
              <a:t>Atomki</a:t>
            </a:r>
            <a:r>
              <a:rPr lang="en-US" dirty="0"/>
              <a:t>: extension of activation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3D5D-91DA-4264-B1CF-6CAF7CB26486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7100"/>
            <a:ext cx="4840057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406" y="3302000"/>
            <a:ext cx="4417457" cy="3556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16927" y="1803598"/>
            <a:ext cx="29033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B00400"/>
                </a:solidFill>
              </a:rPr>
              <a:t>Thick target yield</a:t>
            </a:r>
          </a:p>
          <a:p>
            <a:r>
              <a:rPr lang="hu-HU" sz="2800" dirty="0">
                <a:solidFill>
                  <a:srgbClr val="B00400"/>
                </a:solidFill>
              </a:rPr>
              <a:t>measurement</a:t>
            </a:r>
          </a:p>
          <a:p>
            <a:r>
              <a:rPr lang="hu-HU" sz="2800" baseline="30000" dirty="0">
                <a:solidFill>
                  <a:srgbClr val="B00400"/>
                </a:solidFill>
              </a:rPr>
              <a:t>92</a:t>
            </a:r>
            <a:r>
              <a:rPr lang="hu-HU" sz="2800" dirty="0">
                <a:solidFill>
                  <a:srgbClr val="B00400"/>
                </a:solidFill>
              </a:rPr>
              <a:t>Mo(p,</a:t>
            </a:r>
            <a:r>
              <a:rPr lang="hu-HU" sz="2800" dirty="0">
                <a:solidFill>
                  <a:srgbClr val="B00400"/>
                </a:solidFill>
                <a:sym typeface="Symbol" panose="05050102010706020507" pitchFamily="18" charset="2"/>
              </a:rPr>
              <a:t>)</a:t>
            </a:r>
            <a:r>
              <a:rPr lang="hu-HU" sz="2800" baseline="30000" dirty="0">
                <a:solidFill>
                  <a:srgbClr val="B00400"/>
                </a:solidFill>
                <a:sym typeface="Symbol" panose="05050102010706020507" pitchFamily="18" charset="2"/>
              </a:rPr>
              <a:t>93</a:t>
            </a:r>
            <a:r>
              <a:rPr lang="hu-HU" sz="2800" dirty="0">
                <a:solidFill>
                  <a:srgbClr val="B00400"/>
                </a:solidFill>
                <a:sym typeface="Symbol" panose="05050102010706020507" pitchFamily="18" charset="2"/>
              </a:rPr>
              <a:t>Tc</a:t>
            </a:r>
            <a:endParaRPr lang="hu-HU" sz="2800" dirty="0">
              <a:solidFill>
                <a:srgbClr val="B004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56568" y="1803598"/>
            <a:ext cx="3177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solidFill>
                  <a:srgbClr val="B00400"/>
                </a:solidFill>
              </a:rPr>
              <a:t>Study of </a:t>
            </a:r>
            <a:r>
              <a:rPr lang="hu-HU" sz="2800" dirty="0">
                <a:solidFill>
                  <a:srgbClr val="B00400"/>
                </a:solidFill>
                <a:sym typeface="Symbol" panose="05050102010706020507" pitchFamily="18" charset="2"/>
              </a:rPr>
              <a:t>-OMP in a (p,) reaction</a:t>
            </a:r>
          </a:p>
          <a:p>
            <a:r>
              <a:rPr lang="hu-HU" sz="2800" baseline="30000" dirty="0">
                <a:solidFill>
                  <a:srgbClr val="B00400"/>
                </a:solidFill>
              </a:rPr>
              <a:t>64</a:t>
            </a:r>
            <a:r>
              <a:rPr lang="hu-HU" sz="2800" dirty="0">
                <a:solidFill>
                  <a:srgbClr val="B00400"/>
                </a:solidFill>
              </a:rPr>
              <a:t>Zn(p,</a:t>
            </a:r>
            <a:r>
              <a:rPr lang="hu-HU" sz="2800" dirty="0">
                <a:solidFill>
                  <a:srgbClr val="B00400"/>
                </a:solidFill>
                <a:sym typeface="Symbol" panose="05050102010706020507" pitchFamily="18" charset="2"/>
              </a:rPr>
              <a:t>)</a:t>
            </a:r>
            <a:r>
              <a:rPr lang="hu-HU" sz="2800" baseline="30000" dirty="0">
                <a:solidFill>
                  <a:srgbClr val="B00400"/>
                </a:solidFill>
                <a:sym typeface="Symbol" panose="05050102010706020507" pitchFamily="18" charset="2"/>
              </a:rPr>
              <a:t>61</a:t>
            </a:r>
            <a:r>
              <a:rPr lang="hu-HU" sz="2800" dirty="0">
                <a:solidFill>
                  <a:srgbClr val="B00400"/>
                </a:solidFill>
                <a:sym typeface="Symbol" panose="05050102010706020507" pitchFamily="18" charset="2"/>
              </a:rPr>
              <a:t>Cu</a:t>
            </a:r>
            <a:endParaRPr lang="hu-HU" sz="2800" dirty="0">
              <a:solidFill>
                <a:srgbClr val="B00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1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3E09F-70DE-4798-ABDF-A7F48CAE1E2D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318500" cy="1417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575" y="1622319"/>
            <a:ext cx="4924425" cy="5235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13" y="1622319"/>
            <a:ext cx="3557674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B00400"/>
                </a:solidFill>
              </a:rPr>
              <a:t>nuclear physics contributions (nuclear structure, Hauser-</a:t>
            </a:r>
            <a:r>
              <a:rPr lang="en-US" sz="2000" dirty="0" err="1">
                <a:solidFill>
                  <a:srgbClr val="B00400"/>
                </a:solidFill>
              </a:rPr>
              <a:t>Feshbach</a:t>
            </a:r>
            <a:r>
              <a:rPr lang="en-US" sz="2000" dirty="0">
                <a:solidFill>
                  <a:srgbClr val="B00400"/>
                </a:solidFill>
              </a:rPr>
              <a:t> models, cross section measurements)</a:t>
            </a:r>
            <a:endParaRPr lang="hu-HU" sz="2000" dirty="0">
              <a:solidFill>
                <a:srgbClr val="B004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B00400"/>
                </a:solidFill>
                <a:sym typeface="Symbol" panose="05050102010706020507" pitchFamily="18" charset="2"/>
              </a:rPr>
              <a:t></a:t>
            </a:r>
            <a:r>
              <a:rPr lang="hu-HU" sz="2000" dirty="0">
                <a:solidFill>
                  <a:srgbClr val="B00400"/>
                </a:solidFill>
                <a:sym typeface="Symbol" panose="05050102010706020507" pitchFamily="18" charset="2"/>
              </a:rPr>
              <a:t>-induced reactions (</a:t>
            </a:r>
            <a:r>
              <a:rPr lang="en-US" sz="2000" dirty="0">
                <a:solidFill>
                  <a:srgbClr val="B00400"/>
                </a:solidFill>
              </a:rPr>
              <a:t>HI</a:t>
            </a:r>
            <a:r>
              <a:rPr lang="en-US" sz="2000" dirty="0">
                <a:solidFill>
                  <a:srgbClr val="B00400"/>
                </a:solidFill>
                <a:sym typeface="Symbol" panose="05050102010706020507" pitchFamily="18" charset="2"/>
              </a:rPr>
              <a:t></a:t>
            </a:r>
            <a:r>
              <a:rPr lang="en-US" sz="2000" dirty="0">
                <a:solidFill>
                  <a:srgbClr val="B00400"/>
                </a:solidFill>
              </a:rPr>
              <a:t>S Facility</a:t>
            </a:r>
            <a:r>
              <a:rPr lang="hu-HU" sz="2000" dirty="0">
                <a:solidFill>
                  <a:srgbClr val="B004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rgbClr val="B00400"/>
                </a:solidFill>
              </a:rPr>
              <a:t>Storage ring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rgbClr val="B00400"/>
                </a:solidFill>
              </a:rPr>
              <a:t>n-induced reactions (LANSCE)</a:t>
            </a:r>
            <a:endParaRPr lang="en-US" sz="2000" dirty="0">
              <a:solidFill>
                <a:srgbClr val="B00400"/>
              </a:solidFill>
            </a:endParaRPr>
          </a:p>
          <a:p>
            <a:endParaRPr lang="hu-HU" sz="2000" dirty="0">
              <a:solidFill>
                <a:srgbClr val="B00400"/>
              </a:solidFill>
            </a:endParaRPr>
          </a:p>
          <a:p>
            <a:endParaRPr lang="en-US" sz="2000" dirty="0">
              <a:solidFill>
                <a:srgbClr val="B004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725" y="4391025"/>
            <a:ext cx="1847850" cy="24669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0633" y="647223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Anna Simon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75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From Atomki: (</a:t>
            </a:r>
            <a:r>
              <a:rPr lang="hu-HU" dirty="0">
                <a:sym typeface="Symbol" panose="05050102010706020507" pitchFamily="18" charset="2"/>
              </a:rPr>
              <a:t>,) in the heaviest mass range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1588"/>
            <a:ext cx="2133600" cy="457200"/>
          </a:xfrm>
        </p:spPr>
        <p:txBody>
          <a:bodyPr/>
          <a:lstStyle/>
          <a:p>
            <a:fld id="{FFBC83BE-766D-48E9-853F-6D7B5C22254F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sp>
        <p:nvSpPr>
          <p:cNvPr id="6" name="Szövegdoboz 5"/>
          <p:cNvSpPr txBox="1">
            <a:spLocks noChangeArrowheads="1"/>
          </p:cNvSpPr>
          <p:nvPr/>
        </p:nvSpPr>
        <p:spPr bwMode="auto">
          <a:xfrm>
            <a:off x="6144862" y="1694595"/>
            <a:ext cx="17299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hu-HU" altLang="en-US" sz="2000" baseline="30000" dirty="0">
                <a:solidFill>
                  <a:srgbClr val="FF0000"/>
                </a:solidFill>
              </a:rPr>
              <a:t>191</a:t>
            </a:r>
            <a:r>
              <a:rPr lang="hu-HU" altLang="en-US" sz="2000" dirty="0">
                <a:solidFill>
                  <a:srgbClr val="FF0000"/>
                </a:solidFill>
              </a:rPr>
              <a:t>Ir(</a:t>
            </a:r>
            <a:r>
              <a:rPr lang="hu-HU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,)</a:t>
            </a:r>
            <a:r>
              <a:rPr lang="hu-HU" altLang="en-US" sz="2000" baseline="30000" dirty="0">
                <a:solidFill>
                  <a:srgbClr val="FF0000"/>
                </a:solidFill>
                <a:sym typeface="Symbol" panose="05050102010706020507" pitchFamily="18" charset="2"/>
              </a:rPr>
              <a:t>195</a:t>
            </a:r>
            <a:r>
              <a:rPr lang="hu-HU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Au</a:t>
            </a:r>
            <a:endParaRPr lang="en-GB" altLang="en-US" sz="2000" dirty="0">
              <a:solidFill>
                <a:srgbClr val="FF0000"/>
              </a:solidFill>
            </a:endParaRPr>
          </a:p>
        </p:txBody>
      </p:sp>
      <p:sp>
        <p:nvSpPr>
          <p:cNvPr id="7" name="Szövegdoboz 5"/>
          <p:cNvSpPr txBox="1">
            <a:spLocks noChangeArrowheads="1"/>
          </p:cNvSpPr>
          <p:nvPr/>
        </p:nvSpPr>
        <p:spPr bwMode="auto">
          <a:xfrm>
            <a:off x="1230497" y="1694595"/>
            <a:ext cx="17892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hu-HU" altLang="en-US" sz="2000" baseline="30000" dirty="0">
                <a:solidFill>
                  <a:srgbClr val="FF0000"/>
                </a:solidFill>
              </a:rPr>
              <a:t>197</a:t>
            </a:r>
            <a:r>
              <a:rPr lang="hu-HU" altLang="en-US" sz="2000" dirty="0">
                <a:solidFill>
                  <a:srgbClr val="FF0000"/>
                </a:solidFill>
              </a:rPr>
              <a:t>Au(</a:t>
            </a:r>
            <a:r>
              <a:rPr lang="hu-HU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,)</a:t>
            </a:r>
            <a:r>
              <a:rPr lang="hu-HU" altLang="en-US" sz="2000" baseline="30000" dirty="0">
                <a:solidFill>
                  <a:srgbClr val="FF0000"/>
                </a:solidFill>
                <a:sym typeface="Symbol" panose="05050102010706020507" pitchFamily="18" charset="2"/>
              </a:rPr>
              <a:t>201</a:t>
            </a:r>
            <a:r>
              <a:rPr lang="hu-HU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Tl</a:t>
            </a:r>
            <a:endParaRPr lang="en-GB" altLang="en-US" sz="20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503" y="2106550"/>
            <a:ext cx="4214678" cy="32337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06550"/>
            <a:ext cx="4608543" cy="37116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62196"/>
          <a:stretch/>
        </p:blipFill>
        <p:spPr>
          <a:xfrm>
            <a:off x="4719840" y="5538897"/>
            <a:ext cx="1587837" cy="8126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31151"/>
          <a:stretch/>
        </p:blipFill>
        <p:spPr>
          <a:xfrm>
            <a:off x="6017269" y="5538896"/>
            <a:ext cx="2891781" cy="81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649" y="349162"/>
            <a:ext cx="3557674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B00400"/>
                </a:solidFill>
              </a:rPr>
              <a:t>Nuclear physics/experiments related to p-</a:t>
            </a:r>
            <a:r>
              <a:rPr lang="hu-HU" sz="2000" dirty="0">
                <a:solidFill>
                  <a:srgbClr val="B00400"/>
                </a:solidFill>
              </a:rPr>
              <a:t>p</a:t>
            </a:r>
            <a:r>
              <a:rPr lang="en-US" sz="2000" dirty="0" err="1">
                <a:solidFill>
                  <a:srgbClr val="B00400"/>
                </a:solidFill>
              </a:rPr>
              <a:t>rocess</a:t>
            </a:r>
            <a:r>
              <a:rPr lang="en-US" sz="2000" dirty="0">
                <a:solidFill>
                  <a:srgbClr val="B00400"/>
                </a:solidFill>
              </a:rPr>
              <a:t> nucleosynthesis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B00400"/>
                </a:solidFill>
              </a:rPr>
              <a:t>Stellar models and nucleosynthesis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B00400"/>
                </a:solidFill>
              </a:rPr>
              <a:t>Meteorites and </a:t>
            </a:r>
            <a:r>
              <a:rPr lang="en-US" sz="2000" dirty="0" err="1">
                <a:solidFill>
                  <a:srgbClr val="B00400"/>
                </a:solidFill>
              </a:rPr>
              <a:t>radioactives</a:t>
            </a:r>
            <a:endParaRPr lang="en-US" sz="2000" dirty="0">
              <a:solidFill>
                <a:srgbClr val="B004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B00400"/>
                </a:solidFill>
              </a:rPr>
              <a:t>Presolar</a:t>
            </a:r>
            <a:r>
              <a:rPr lang="en-US" sz="2000" dirty="0">
                <a:solidFill>
                  <a:srgbClr val="B00400"/>
                </a:solidFill>
              </a:rPr>
              <a:t> grains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B00400"/>
                </a:solidFill>
              </a:rPr>
              <a:t>Chemical 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B00400"/>
                </a:solidFill>
              </a:rPr>
              <a:t>Nicely growing cross section database</a:t>
            </a:r>
            <a:endParaRPr lang="hu-HU" sz="2000" b="1" dirty="0">
              <a:solidFill>
                <a:srgbClr val="B00400"/>
              </a:solidFill>
            </a:endParaRPr>
          </a:p>
          <a:p>
            <a:endParaRPr lang="en-US" sz="2000" dirty="0">
              <a:solidFill>
                <a:srgbClr val="B004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3E09F-70DE-4798-ABDF-A7F48CAE1E2D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94" t="2230" r="3426" b="8570"/>
          <a:stretch/>
        </p:blipFill>
        <p:spPr>
          <a:xfrm>
            <a:off x="3087434" y="262276"/>
            <a:ext cx="6056566" cy="23158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123" y="3009900"/>
            <a:ext cx="5250877" cy="3848100"/>
          </a:xfrm>
          <a:prstGeom prst="rect">
            <a:avLst/>
          </a:prstGeom>
        </p:spPr>
      </p:pic>
      <p:pic>
        <p:nvPicPr>
          <p:cNvPr id="7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08" y="3781246"/>
            <a:ext cx="3455992" cy="230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33881" r="67267"/>
          <a:stretch/>
        </p:blipFill>
        <p:spPr>
          <a:xfrm>
            <a:off x="0" y="4127500"/>
            <a:ext cx="1802353" cy="2730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85453" y="6472238"/>
            <a:ext cx="19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Claudia Travaglio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9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133EE6F-7B65-4844-A4D7-AA4292BEE3B9}" type="slidenum">
              <a:rPr lang="en-GB" altLang="en-US">
                <a:latin typeface="Garamond" panose="02020404030301010803" pitchFamily="18" charset="0"/>
              </a:rPr>
              <a:pPr eaLnBrk="1" hangingPunct="1"/>
              <a:t>16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16387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787D92A-5808-40A5-98B9-3C6728FFDE5B}" type="slidenum">
              <a:rPr lang="en-GB" altLang="en-US">
                <a:latin typeface="Garamond" panose="02020404030301010803" pitchFamily="18" charset="0"/>
              </a:rPr>
              <a:pPr eaLnBrk="1" hangingPunct="1"/>
              <a:t>17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17411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35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0A27E2C-0DB6-4C71-B5ED-57DFC5C2B450}" type="slidenum">
              <a:rPr lang="en-GB" altLang="en-US">
                <a:latin typeface="Garamond" panose="02020404030301010803" pitchFamily="18" charset="0"/>
              </a:rPr>
              <a:pPr eaLnBrk="1" hangingPunct="1"/>
              <a:t>18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18435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27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A207366-E5F9-489A-BF13-60727881149C}" type="slidenum">
              <a:rPr lang="en-GB" altLang="en-US">
                <a:latin typeface="Garamond" panose="02020404030301010803" pitchFamily="18" charset="0"/>
              </a:rPr>
              <a:pPr eaLnBrk="1" hangingPunct="1"/>
              <a:t>19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19459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3E09F-70DE-4798-ABDF-A7F48CAE1E2D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8090"/>
          <a:stretch/>
        </p:blipFill>
        <p:spPr>
          <a:xfrm>
            <a:off x="25400" y="2019"/>
            <a:ext cx="9053565" cy="20547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200" y="1820953"/>
            <a:ext cx="3637800" cy="50370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5150" y="188012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rgbClr val="C00000"/>
                </a:solidFill>
              </a:rPr>
              <a:t>Some speakers: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" y="2375417"/>
            <a:ext cx="1524000" cy="20859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4829" y="2375417"/>
            <a:ext cx="1511781" cy="20919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789" y="2375416"/>
            <a:ext cx="1516470" cy="20859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3631" y="5002213"/>
            <a:ext cx="1531937" cy="15319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0746" y="5010669"/>
            <a:ext cx="1523481" cy="15234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5362" y="443975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Claus Rolfs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50916" y="4461391"/>
            <a:ext cx="172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Marcel Arnould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44179" y="4461391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Franz Käppeler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0535" y="6472238"/>
            <a:ext cx="210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Wolfgang Hammer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67924" y="651092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Endre Somorjai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9397" y="4461392"/>
            <a:ext cx="1525472" cy="17502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9397" y="6211669"/>
            <a:ext cx="1518364" cy="64633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hu-HU" dirty="0" smtClean="0"/>
              <a:t>Sotiris</a:t>
            </a:r>
          </a:p>
          <a:p>
            <a:r>
              <a:rPr lang="hu-HU" dirty="0" smtClean="0"/>
              <a:t>Harissopulos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8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F309634-7263-4A9A-A808-CE575597F411}" type="slidenum">
              <a:rPr lang="en-GB" altLang="en-US">
                <a:latin typeface="Garamond" panose="02020404030301010803" pitchFamily="18" charset="0"/>
              </a:rPr>
              <a:pPr eaLnBrk="1" hangingPunct="1"/>
              <a:t>20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048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7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354AEE4-AD66-406D-A629-7F4B9E9503F1}" type="slidenum">
              <a:rPr lang="en-GB" altLang="en-US">
                <a:latin typeface="Garamond" panose="02020404030301010803" pitchFamily="18" charset="0"/>
              </a:rPr>
              <a:pPr eaLnBrk="1" hangingPunct="1"/>
              <a:t>21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1507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6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CF0AAFF-8F2C-4D6E-9B40-2874FFBA4F7E}" type="slidenum">
              <a:rPr lang="en-GB" altLang="en-US">
                <a:latin typeface="Garamond" panose="02020404030301010803" pitchFamily="18" charset="0"/>
              </a:rPr>
              <a:pPr eaLnBrk="1" hangingPunct="1"/>
              <a:t>22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2531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63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F745A5-20DD-457D-A222-931D70880DD2}" type="slidenum">
              <a:rPr lang="en-GB" altLang="en-US">
                <a:latin typeface="Garamond" panose="02020404030301010803" pitchFamily="18" charset="0"/>
              </a:rPr>
              <a:pPr eaLnBrk="1" hangingPunct="1"/>
              <a:t>23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3555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2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0E69069-15D8-4629-9119-9260CC1DEB0B}" type="slidenum">
              <a:rPr lang="en-GB" altLang="en-US">
                <a:latin typeface="Garamond" panose="02020404030301010803" pitchFamily="18" charset="0"/>
              </a:rPr>
              <a:pPr eaLnBrk="1" hangingPunct="1"/>
              <a:t>24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4579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34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35E7EE-55B9-483C-9C02-8DDDB49BEB2C}" type="slidenum">
              <a:rPr lang="en-GB" altLang="en-US">
                <a:latin typeface="Garamond" panose="02020404030301010803" pitchFamily="18" charset="0"/>
              </a:rPr>
              <a:pPr eaLnBrk="1" hangingPunct="1"/>
              <a:t>25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560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2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E2D28D7-C5AA-4CB2-9B9E-D45E43C09B37}" type="slidenum">
              <a:rPr lang="en-GB" altLang="en-US">
                <a:latin typeface="Garamond" panose="02020404030301010803" pitchFamily="18" charset="0"/>
              </a:rPr>
              <a:pPr eaLnBrk="1" hangingPunct="1"/>
              <a:t>26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6627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807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B6093C8-844F-4AB2-8727-E56AB59E9905}" type="slidenum">
              <a:rPr lang="en-GB" altLang="en-US">
                <a:latin typeface="Garamond" panose="02020404030301010803" pitchFamily="18" charset="0"/>
              </a:rPr>
              <a:pPr eaLnBrk="1" hangingPunct="1"/>
              <a:t>27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7651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39B58FF-5BEB-417F-AEA0-FFA0A494CFE2}" type="slidenum">
              <a:rPr lang="en-GB" altLang="en-US">
                <a:latin typeface="Garamond" panose="02020404030301010803" pitchFamily="18" charset="0"/>
              </a:rPr>
              <a:pPr eaLnBrk="1" hangingPunct="1"/>
              <a:t>28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8675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65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B88A9BD-4CC1-4C93-934B-0DFA594F190A}" type="slidenum">
              <a:rPr lang="en-GB" altLang="en-US">
                <a:latin typeface="Garamond" panose="02020404030301010803" pitchFamily="18" charset="0"/>
              </a:rPr>
              <a:pPr eaLnBrk="1" hangingPunct="1"/>
              <a:t>29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9699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9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Some experimental (and related)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4850" cy="4530725"/>
          </a:xfrm>
        </p:spPr>
        <p:txBody>
          <a:bodyPr/>
          <a:lstStyle/>
          <a:p>
            <a:r>
              <a:rPr lang="hu-HU" dirty="0"/>
              <a:t>Gamma-induced reactions </a:t>
            </a:r>
          </a:p>
          <a:p>
            <a:r>
              <a:rPr lang="hu-HU" dirty="0"/>
              <a:t>New </a:t>
            </a:r>
            <a:r>
              <a:rPr lang="hu-HU" dirty="0">
                <a:sym typeface="Symbol" panose="05050102010706020507" pitchFamily="18" charset="2"/>
              </a:rPr>
              <a:t>-OMP (P. Demetriou)</a:t>
            </a:r>
          </a:p>
          <a:p>
            <a:r>
              <a:rPr lang="hu-HU" dirty="0"/>
              <a:t>Level densities, </a:t>
            </a:r>
            <a:r>
              <a:rPr lang="hu-HU" dirty="0">
                <a:sym typeface="Symbol" panose="05050102010706020507" pitchFamily="18" charset="2"/>
              </a:rPr>
              <a:t> strength functions</a:t>
            </a:r>
            <a:endParaRPr lang="en-US" dirty="0"/>
          </a:p>
          <a:p>
            <a:r>
              <a:rPr lang="hu-HU" dirty="0" smtClean="0"/>
              <a:t>Capture </a:t>
            </a:r>
            <a:r>
              <a:rPr lang="hu-HU" dirty="0"/>
              <a:t>reactions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8090"/>
          <a:stretch/>
        </p:blipFill>
        <p:spPr>
          <a:xfrm>
            <a:off x="0" y="4760399"/>
            <a:ext cx="9053565" cy="2054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CD56C8E-9A33-4F9E-895C-BC8C272F86BE}" type="slidenum">
              <a:rPr lang="en-GB" altLang="en-US">
                <a:latin typeface="Garamond" panose="02020404030301010803" pitchFamily="18" charset="0"/>
              </a:rPr>
              <a:pPr eaLnBrk="1" hangingPunct="1"/>
              <a:t>30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072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578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77EF98D-3BC3-4480-B7A1-3A26E897C60A}" type="slidenum">
              <a:rPr lang="en-GB" altLang="en-US">
                <a:latin typeface="Garamond" panose="02020404030301010803" pitchFamily="18" charset="0"/>
              </a:rPr>
              <a:pPr eaLnBrk="1" hangingPunct="1"/>
              <a:t>31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1747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0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B6406C-766A-4A40-8033-336454C52A01}" type="slidenum">
              <a:rPr lang="en-GB" altLang="en-US">
                <a:latin typeface="Garamond" panose="02020404030301010803" pitchFamily="18" charset="0"/>
              </a:rPr>
              <a:pPr eaLnBrk="1" hangingPunct="1"/>
              <a:t>32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2771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43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94F8FA0-20A3-40DF-BD34-C2E01842A1DC}" type="slidenum">
              <a:rPr lang="en-GB" altLang="en-US">
                <a:latin typeface="Garamond" panose="02020404030301010803" pitchFamily="18" charset="0"/>
              </a:rPr>
              <a:pPr eaLnBrk="1" hangingPunct="1"/>
              <a:t>33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3795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E184457-2D5B-4C91-9526-6B4D0803685A}" type="slidenum">
              <a:rPr lang="en-GB" altLang="en-US">
                <a:latin typeface="Garamond" panose="02020404030301010803" pitchFamily="18" charset="0"/>
              </a:rPr>
              <a:pPr eaLnBrk="1" hangingPunct="1"/>
              <a:t>34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4819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34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1C87196-EBAF-4C52-88F4-7941B324A50C}" type="slidenum">
              <a:rPr lang="en-GB" altLang="en-US">
                <a:latin typeface="Garamond" panose="02020404030301010803" pitchFamily="18" charset="0"/>
              </a:rPr>
              <a:pPr eaLnBrk="1" hangingPunct="1"/>
              <a:t>35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584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9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D532ED-385F-44E7-9AC2-6E3B6B92062E}" type="slidenum">
              <a:rPr lang="en-GB" altLang="en-US">
                <a:latin typeface="Garamond" panose="02020404030301010803" pitchFamily="18" charset="0"/>
              </a:rPr>
              <a:pPr eaLnBrk="1" hangingPunct="1"/>
              <a:t>36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6867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62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5B14-17A8-4E4A-94EC-0CFAF7832868}" type="slidenum">
              <a:rPr lang="en-US" altLang="en-US" smtClean="0"/>
              <a:pPr/>
              <a:t>37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66" y="368228"/>
            <a:ext cx="7988969" cy="530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0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5B14-17A8-4E4A-94EC-0CFAF7832868}" type="slidenum">
              <a:rPr lang="en-US" altLang="en-US" smtClean="0"/>
              <a:pPr/>
              <a:t>38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54" y="385592"/>
            <a:ext cx="8548157" cy="563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3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25B14-17A8-4E4A-94EC-0CFAF7832868}" type="slidenum">
              <a:rPr lang="en-US" altLang="en-US" smtClean="0"/>
              <a:pPr/>
              <a:t>39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324" y="543117"/>
            <a:ext cx="8455784" cy="540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63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From Atomki: p-induced reactions with activation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3D5D-91DA-4264-B1CF-6CAF7CB2648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895" t="11710" r="10008" b="13150"/>
          <a:stretch/>
        </p:blipFill>
        <p:spPr>
          <a:xfrm>
            <a:off x="803868" y="1829899"/>
            <a:ext cx="7264959" cy="464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8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From Atomki: ATOMKI-V2 </a:t>
            </a:r>
            <a:r>
              <a:rPr lang="en-US" dirty="0"/>
              <a:t>alpha-nucleus </a:t>
            </a:r>
            <a:r>
              <a:rPr lang="hu-HU" dirty="0" err="1"/>
              <a:t>optical</a:t>
            </a:r>
            <a:r>
              <a:rPr lang="hu-HU" dirty="0"/>
              <a:t>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3681"/>
            <a:ext cx="8229600" cy="1794069"/>
          </a:xfrm>
        </p:spPr>
        <p:txBody>
          <a:bodyPr/>
          <a:lstStyle/>
          <a:p>
            <a:r>
              <a:rPr lang="hu-HU" dirty="0"/>
              <a:t>Based on reaction data</a:t>
            </a:r>
          </a:p>
          <a:p>
            <a:r>
              <a:rPr lang="hu-HU" dirty="0"/>
              <a:t>Pure barrier transmission model</a:t>
            </a:r>
            <a:endParaRPr lang="en-US" dirty="0"/>
          </a:p>
          <a:p>
            <a:r>
              <a:rPr lang="hu-HU" dirty="0"/>
              <a:t>Avoids problem with uncertain WS tail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285" y="3373104"/>
            <a:ext cx="5201430" cy="33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6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550" y="296664"/>
            <a:ext cx="8229600" cy="1139825"/>
          </a:xfrm>
        </p:spPr>
        <p:txBody>
          <a:bodyPr/>
          <a:lstStyle/>
          <a:p>
            <a:r>
              <a:rPr lang="hu-HU" dirty="0"/>
              <a:t>And here we are in </a:t>
            </a:r>
            <a:r>
              <a:rPr lang="hu-HU" dirty="0" smtClean="0"/>
              <a:t>Budapest, 2024...</a:t>
            </a:r>
            <a:r>
              <a:rPr lang="hu-HU" dirty="0"/>
              <a:t/>
            </a:r>
            <a:br>
              <a:rPr lang="hu-HU" dirty="0"/>
            </a:br>
            <a:r>
              <a:rPr lang="hu-HU" dirty="0"/>
              <a:t/>
            </a:r>
            <a:br>
              <a:rPr lang="hu-HU" dirty="0"/>
            </a:br>
            <a:r>
              <a:rPr lang="hu-HU" dirty="0"/>
              <a:t>Experiments around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50" y="2788047"/>
            <a:ext cx="8229600" cy="3028553"/>
          </a:xfrm>
        </p:spPr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</a:t>
            </a:r>
            <a:r>
              <a:rPr lang="hu-HU" dirty="0">
                <a:sym typeface="Symbol" panose="05050102010706020507" pitchFamily="18" charset="2"/>
              </a:rPr>
              <a:t>-induced reactions</a:t>
            </a:r>
          </a:p>
          <a:p>
            <a:r>
              <a:rPr lang="hu-HU" dirty="0">
                <a:sym typeface="Symbol" panose="05050102010706020507" pitchFamily="18" charset="2"/>
              </a:rPr>
              <a:t>Particle capture</a:t>
            </a:r>
          </a:p>
          <a:p>
            <a:r>
              <a:rPr lang="hu-HU" dirty="0"/>
              <a:t>Moving away from stability</a:t>
            </a:r>
          </a:p>
          <a:p>
            <a:r>
              <a:rPr lang="hu-HU" dirty="0">
                <a:sym typeface="Symbol" panose="05050102010706020507" pitchFamily="18" charset="2"/>
              </a:rPr>
              <a:t>Elastic scattering</a:t>
            </a:r>
          </a:p>
          <a:p>
            <a:r>
              <a:rPr lang="hu-HU" dirty="0"/>
              <a:t>Key nuclear quantities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206" y="1671836"/>
            <a:ext cx="4299244" cy="5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</a:t>
            </a:r>
            <a:r>
              <a:rPr lang="en-US" dirty="0"/>
              <a:t>-induced reactions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05350" cy="4530725"/>
          </a:xfrm>
        </p:spPr>
        <p:txBody>
          <a:bodyPr/>
          <a:lstStyle/>
          <a:p>
            <a:r>
              <a:rPr lang="hu-HU" dirty="0"/>
              <a:t>This is how </a:t>
            </a:r>
            <a:r>
              <a:rPr lang="hu-HU" dirty="0">
                <a:sym typeface="Symbol" panose="05050102010706020507" pitchFamily="18" charset="2"/>
              </a:rPr>
              <a:t>-process goes...</a:t>
            </a:r>
            <a:endParaRPr lang="hu-HU" dirty="0"/>
          </a:p>
          <a:p>
            <a:r>
              <a:rPr lang="hu-HU" dirty="0"/>
              <a:t>Technically challenging</a:t>
            </a:r>
          </a:p>
          <a:p>
            <a:r>
              <a:rPr lang="hu-HU" dirty="0"/>
              <a:t>Thermal excitation </a:t>
            </a:r>
            <a:r>
              <a:rPr lang="hu-HU" dirty="0">
                <a:sym typeface="Symbol" panose="05050102010706020507" pitchFamily="18" charset="2"/>
              </a:rPr>
              <a:t></a:t>
            </a:r>
            <a:r>
              <a:rPr lang="hu-HU" dirty="0"/>
              <a:t> only indirect astrophysical relevance</a:t>
            </a:r>
          </a:p>
          <a:p>
            <a:r>
              <a:rPr lang="hu-HU" dirty="0"/>
              <a:t>Provides nuclear physics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950" y="1585940"/>
            <a:ext cx="3643914" cy="22796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950" y="4127500"/>
            <a:ext cx="3540949" cy="217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79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39825"/>
          </a:xfrm>
        </p:spPr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</a:t>
            </a:r>
            <a:r>
              <a:rPr lang="en-US" dirty="0"/>
              <a:t>-induced reactions</a:t>
            </a:r>
            <a:r>
              <a:rPr lang="hu-HU" dirty="0"/>
              <a:t>, </a:t>
            </a:r>
            <a:r>
              <a:rPr lang="hu-HU" dirty="0" smtClean="0"/>
              <a:t>various approaches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1" y="1619250"/>
            <a:ext cx="4322556" cy="21176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1" y="4242823"/>
            <a:ext cx="6506425" cy="236276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572000" y="1474223"/>
            <a:ext cx="4559300" cy="264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/>
              <a:t>HI</a:t>
            </a:r>
            <a:r>
              <a:rPr lang="hu-HU" sz="2800" dirty="0">
                <a:sym typeface="Symbol" panose="05050102010706020507" pitchFamily="18" charset="2"/>
              </a:rPr>
              <a:t>S facility</a:t>
            </a:r>
          </a:p>
          <a:p>
            <a:pPr algn="ctr"/>
            <a:r>
              <a:rPr lang="hu-HU" sz="2800" dirty="0">
                <a:sym typeface="Symbol" panose="05050102010706020507" pitchFamily="18" charset="2"/>
              </a:rPr>
              <a:t>See the talks of Adriana Basu and </a:t>
            </a:r>
          </a:p>
          <a:p>
            <a:pPr algn="ctr"/>
            <a:r>
              <a:rPr lang="hu-HU" sz="2800" dirty="0">
                <a:sym typeface="Symbol" panose="05050102010706020507" pitchFamily="18" charset="2"/>
              </a:rPr>
              <a:t>Dario Lattuada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4362450" y="5492750"/>
            <a:ext cx="1549400" cy="27305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Inverse (capture) reactions in direct kinematics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Nicely growing experimental database</a:t>
            </a:r>
          </a:p>
          <a:p>
            <a:r>
              <a:rPr lang="en-US" dirty="0" smtClean="0"/>
              <a:t>Direct relevance (detailed balance), nuclear parameters</a:t>
            </a:r>
          </a:p>
          <a:p>
            <a:r>
              <a:rPr lang="en-US" dirty="0" smtClean="0"/>
              <a:t>Activation: powerful, but limited</a:t>
            </a:r>
          </a:p>
          <a:p>
            <a:r>
              <a:rPr lang="en-US" dirty="0" smtClean="0"/>
              <a:t>In-beam: detector arrays, summing crystals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82550" y="4535488"/>
            <a:ext cx="8978900" cy="193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sym typeface="Symbol" panose="05050102010706020507" pitchFamily="18" charset="2"/>
              </a:rPr>
              <a:t>See the talks of Svenja Wilden and John McDonaugh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Inverse (capture) reactions in inverse kinematics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Way to go beyond </a:t>
            </a:r>
            <a:r>
              <a:rPr lang="hu-HU" dirty="0"/>
              <a:t>stability</a:t>
            </a:r>
            <a:endParaRPr lang="en-US" dirty="0"/>
          </a:p>
          <a:p>
            <a:r>
              <a:rPr lang="hu-HU" dirty="0"/>
              <a:t>Storage rings, recoil separators, in-beam gamma-detection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82550" y="3865562"/>
            <a:ext cx="8978900" cy="193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sym typeface="Symbol" panose="05050102010706020507" pitchFamily="18" charset="2"/>
              </a:rPr>
              <a:t>See the talks of Artemis Tsantiri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705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Elastic alpha-scattering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4451"/>
            <a:ext cx="8229600" cy="2419350"/>
          </a:xfrm>
        </p:spPr>
        <p:txBody>
          <a:bodyPr/>
          <a:lstStyle/>
          <a:p>
            <a:r>
              <a:rPr lang="hu-HU" dirty="0"/>
              <a:t>„Classical” way of studying the optical potential</a:t>
            </a:r>
          </a:p>
          <a:p>
            <a:r>
              <a:rPr lang="hu-HU" dirty="0"/>
              <a:t>... which turned out to be a crucial parameter</a:t>
            </a:r>
          </a:p>
          <a:p>
            <a:r>
              <a:rPr lang="hu-HU" dirty="0"/>
              <a:t>... and not known at astrophysical energies</a:t>
            </a:r>
          </a:p>
          <a:p>
            <a:r>
              <a:rPr lang="hu-HU" dirty="0"/>
              <a:t>Towards radioactive isotopes in inverse kinematics!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46</a:t>
            </a:fld>
            <a:endParaRPr lang="en-US" altLang="en-US" dirty="0"/>
          </a:p>
        </p:txBody>
      </p:sp>
      <p:sp>
        <p:nvSpPr>
          <p:cNvPr id="5" name="Oval 4"/>
          <p:cNvSpPr/>
          <p:nvPr/>
        </p:nvSpPr>
        <p:spPr>
          <a:xfrm>
            <a:off x="0" y="4706938"/>
            <a:ext cx="8978900" cy="193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sym typeface="Symbol" panose="05050102010706020507" pitchFamily="18" charset="2"/>
              </a:rPr>
              <a:t>See the talks of Daniel Galaviz, Charles Soto and Peter Mohr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43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Other reaction types, like (</a:t>
            </a:r>
            <a:r>
              <a:rPr lang="hu-HU" dirty="0">
                <a:sym typeface="Symbol" panose="05050102010706020507" pitchFamily="18" charset="2"/>
              </a:rPr>
              <a:t>,n)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No direct p-process relevance, but</a:t>
            </a:r>
          </a:p>
          <a:p>
            <a:r>
              <a:rPr lang="hu-HU" dirty="0"/>
              <a:t>sensitive to som nuclear parameters, like the </a:t>
            </a:r>
            <a:r>
              <a:rPr lang="hu-HU" dirty="0">
                <a:sym typeface="Symbol" panose="05050102010706020507" pitchFamily="18" charset="2"/>
              </a:rPr>
              <a:t>-OMP</a:t>
            </a:r>
          </a:p>
          <a:p>
            <a:r>
              <a:rPr lang="hu-HU" dirty="0"/>
              <a:t>and may be relevant to e.g the weak r-process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  <p:sp>
        <p:nvSpPr>
          <p:cNvPr id="5" name="Oval 4"/>
          <p:cNvSpPr/>
          <p:nvPr/>
        </p:nvSpPr>
        <p:spPr>
          <a:xfrm>
            <a:off x="82550" y="4129088"/>
            <a:ext cx="8978900" cy="193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>
                <a:sym typeface="Symbol" panose="05050102010706020507" pitchFamily="18" charset="2"/>
              </a:rPr>
              <a:t>See the talks of Martin Müller, Zsolt Mátyus and Peter Mohr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918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r>
              <a:rPr lang="en-US" dirty="0"/>
              <a:t>P-process workshops are cool</a:t>
            </a:r>
          </a:p>
          <a:p>
            <a:r>
              <a:rPr lang="en-US" dirty="0"/>
              <a:t>Small community of nice people</a:t>
            </a:r>
          </a:p>
          <a:p>
            <a:r>
              <a:rPr lang="en-US" dirty="0"/>
              <a:t>With new problems, exciting ideas, valuable results</a:t>
            </a:r>
            <a:r>
              <a:rPr lang="hu-HU" dirty="0"/>
              <a:t> and steady progress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C01B39-1FBF-948A-5371-BFE0ADEBD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5588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D47CF3-08BB-CA5B-4DE5-26EBE10B5F78}"/>
              </a:ext>
            </a:extLst>
          </p:cNvPr>
          <p:cNvSpPr txBox="1"/>
          <p:nvPr/>
        </p:nvSpPr>
        <p:spPr>
          <a:xfrm>
            <a:off x="5095875" y="4603889"/>
            <a:ext cx="354135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4400" dirty="0" smtClean="0">
                <a:solidFill>
                  <a:srgbClr val="B00400"/>
                </a:solidFill>
              </a:rPr>
              <a:t>Solar System</a:t>
            </a:r>
            <a:endParaRPr lang="hu-HU" sz="4400" dirty="0" smtClean="0">
              <a:solidFill>
                <a:srgbClr val="B00400"/>
              </a:solidFill>
            </a:endParaRPr>
          </a:p>
          <a:p>
            <a:pPr algn="ctr"/>
            <a:r>
              <a:rPr lang="en-US" sz="4400" dirty="0" smtClean="0">
                <a:solidFill>
                  <a:srgbClr val="B00400"/>
                </a:solidFill>
              </a:rPr>
              <a:t>p-nuts</a:t>
            </a:r>
            <a:endParaRPr lang="en-US" sz="4400" dirty="0">
              <a:solidFill>
                <a:srgbClr val="B00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8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79B14-7463-4CEB-8F92-EE9CC3144BDF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  <p:pic>
        <p:nvPicPr>
          <p:cNvPr id="47107" name="Picture 2" descr="https://upload.wikimedia.org/wikipedia/commons/thumb/0/00/Crab_Nebula.jpg/1024px-Crab_Nebu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8" b="10765"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1586" y="0"/>
            <a:ext cx="9144000" cy="83099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</a:t>
            </a:r>
            <a:r>
              <a:rPr lang="hu-H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0896" t="23670" r="26603" b="14026"/>
          <a:stretch/>
        </p:blipFill>
        <p:spPr>
          <a:xfrm>
            <a:off x="863425" y="830997"/>
            <a:ext cx="8280575" cy="6082514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251700" y="2940050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1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724650" y="3511550"/>
            <a:ext cx="679450" cy="24193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353050" y="4364832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8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048256" y="3395701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7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904648" y="4201716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6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757988" y="6140399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5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764212" y="2486025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4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8521700" y="5175250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3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826000" y="2122488"/>
            <a:ext cx="508000" cy="508000"/>
          </a:xfrm>
          <a:prstGeom prst="ellipse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b="1" dirty="0">
                <a:solidFill>
                  <a:srgbClr val="FF0000"/>
                </a:solidFill>
              </a:rPr>
              <a:t>2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570414" y="2686050"/>
            <a:ext cx="350836" cy="6159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563646" y="5157052"/>
            <a:ext cx="940592" cy="1388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115447" y="3038553"/>
            <a:ext cx="257571" cy="7142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308850" y="6381750"/>
            <a:ext cx="1195388" cy="142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98259" y="4464344"/>
            <a:ext cx="513244" cy="8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513415" y="4464344"/>
            <a:ext cx="256622" cy="2876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878125" y="4461468"/>
            <a:ext cx="256622" cy="2876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242835" y="4458592"/>
            <a:ext cx="256622" cy="2876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2607545" y="4455716"/>
            <a:ext cx="256622" cy="2876"/>
          </a:xfrm>
          <a:prstGeom prst="straightConnector1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587750" y="3796450"/>
            <a:ext cx="781050" cy="4167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5764212" y="3713362"/>
            <a:ext cx="300038" cy="6514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428882" y="1055688"/>
            <a:ext cx="2158868" cy="1938336"/>
            <a:chOff x="6238941" y="157241"/>
            <a:chExt cx="2158868" cy="1938336"/>
          </a:xfrm>
        </p:grpSpPr>
        <p:sp>
          <p:nvSpPr>
            <p:cNvPr id="52" name="Oval 51"/>
            <p:cNvSpPr/>
            <p:nvPr/>
          </p:nvSpPr>
          <p:spPr>
            <a:xfrm>
              <a:off x="6238941" y="157241"/>
              <a:ext cx="2158868" cy="1938336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3200" b="1" dirty="0">
                  <a:solidFill>
                    <a:srgbClr val="FF0000"/>
                  </a:solidFill>
                </a:rPr>
                <a:t>?</a:t>
              </a:r>
            </a:p>
            <a:p>
              <a:pPr algn="ctr"/>
              <a:r>
                <a:rPr lang="hu-HU" sz="3200" b="1" dirty="0">
                  <a:solidFill>
                    <a:srgbClr val="FF0000"/>
                  </a:solidFill>
                </a:rPr>
                <a:t>?       ?</a:t>
              </a:r>
            </a:p>
            <a:p>
              <a:pPr algn="ctr"/>
              <a:r>
                <a:rPr lang="hu-HU" sz="3200" b="1" dirty="0">
                  <a:solidFill>
                    <a:srgbClr val="FF0000"/>
                  </a:solidFill>
                </a:rPr>
                <a:t>?</a:t>
              </a:r>
              <a:endParaRPr lang="en-US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7064375" y="862517"/>
              <a:ext cx="508000" cy="508000"/>
            </a:xfrm>
            <a:prstGeom prst="ellipse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3200" b="1" dirty="0">
                  <a:solidFill>
                    <a:srgbClr val="FF0000"/>
                  </a:solidFill>
                </a:rPr>
                <a:t>9</a:t>
              </a:r>
              <a:endParaRPr lang="en-US" sz="32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30991" cy="21402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6895" y="2228850"/>
            <a:ext cx="4038600" cy="3457575"/>
          </a:xfrm>
        </p:spPr>
        <p:txBody>
          <a:bodyPr/>
          <a:lstStyle/>
          <a:p>
            <a:r>
              <a:rPr lang="hu-HU" dirty="0"/>
              <a:t>(n,</a:t>
            </a:r>
            <a:r>
              <a:rPr lang="hu-HU" dirty="0">
                <a:sym typeface="Symbol" panose="05050102010706020507" pitchFamily="18" charset="2"/>
              </a:rPr>
              <a:t>) cross sections</a:t>
            </a:r>
          </a:p>
          <a:p>
            <a:r>
              <a:rPr lang="hu-HU" dirty="0">
                <a:sym typeface="Symbol" panose="05050102010706020507" pitchFamily="18" charset="2"/>
              </a:rPr>
              <a:t>AMS</a:t>
            </a:r>
          </a:p>
          <a:p>
            <a:r>
              <a:rPr lang="hu-HU" dirty="0">
                <a:sym typeface="Symbol" panose="05050102010706020507" pitchFamily="18" charset="2"/>
              </a:rPr>
              <a:t>RIB (inverse kinematics)</a:t>
            </a:r>
          </a:p>
          <a:p>
            <a:r>
              <a:rPr lang="hu-HU" dirty="0">
                <a:sym typeface="Symbol" panose="05050102010706020507" pitchFamily="18" charset="2"/>
              </a:rPr>
              <a:t>Dawn of storage ring</a:t>
            </a:r>
          </a:p>
          <a:p>
            <a:endParaRPr lang="hu-HU" dirty="0">
              <a:sym typeface="Symbol" panose="05050102010706020507" pitchFamily="18" charset="2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4038600" cy="4121150"/>
          </a:xfrm>
        </p:spPr>
        <p:txBody>
          <a:bodyPr/>
          <a:lstStyle/>
          <a:p>
            <a:r>
              <a:rPr lang="hu-HU" dirty="0"/>
              <a:t>rp-process</a:t>
            </a:r>
          </a:p>
          <a:p>
            <a:r>
              <a:rPr lang="hu-HU" dirty="0">
                <a:sym typeface="Symbol" panose="05050102010706020507" pitchFamily="18" charset="2"/>
              </a:rPr>
              <a:t>p-process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0" y="3382724"/>
            <a:ext cx="1612591" cy="2303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0" y="570813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Iris Dillmann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From Atomki: </a:t>
            </a:r>
            <a:r>
              <a:rPr lang="hu-HU" dirty="0">
                <a:sym typeface="Symbol" panose="05050102010706020507" pitchFamily="18" charset="2"/>
              </a:rPr>
              <a:t></a:t>
            </a:r>
            <a:r>
              <a:rPr lang="hu-HU" dirty="0"/>
              <a:t>-induced reactions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3D5D-91DA-4264-B1CF-6CAF7CB26486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0687"/>
            <a:ext cx="7632871" cy="505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2620" y="1650687"/>
            <a:ext cx="1657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aseline="30000" dirty="0">
                <a:solidFill>
                  <a:srgbClr val="B00400"/>
                </a:solidFill>
              </a:rPr>
              <a:t>152</a:t>
            </a:r>
            <a:r>
              <a:rPr lang="hu-HU" sz="2800" dirty="0">
                <a:solidFill>
                  <a:srgbClr val="B00400"/>
                </a:solidFill>
              </a:rPr>
              <a:t>Eu + </a:t>
            </a:r>
            <a:r>
              <a:rPr lang="hu-HU" sz="2800" dirty="0">
                <a:solidFill>
                  <a:srgbClr val="B00400"/>
                </a:solidFill>
                <a:sym typeface="Symbol" panose="05050102010706020507" pitchFamily="18" charset="2"/>
              </a:rPr>
              <a:t></a:t>
            </a:r>
            <a:endParaRPr lang="en-US" sz="2800" dirty="0">
              <a:solidFill>
                <a:srgbClr val="B004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80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BA388-011F-42F2-A0F4-676DF8A5F369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15" y="0"/>
            <a:ext cx="8038680" cy="20767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323" y="1576548"/>
            <a:ext cx="4939872" cy="50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1257" y="2637633"/>
            <a:ext cx="58855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00400"/>
                </a:solidFill>
              </a:rPr>
              <a:t>p-process nucleosynthesis (</a:t>
            </a:r>
            <a:r>
              <a:rPr lang="el-GR" sz="2400" dirty="0">
                <a:solidFill>
                  <a:srgbClr val="B00400"/>
                </a:solidFill>
              </a:rPr>
              <a:t>γ-</a:t>
            </a:r>
            <a:r>
              <a:rPr lang="en-US" sz="2400" dirty="0">
                <a:solidFill>
                  <a:srgbClr val="B00400"/>
                </a:solidFill>
              </a:rPr>
              <a:t>process, </a:t>
            </a:r>
            <a:r>
              <a:rPr lang="en-US" sz="2400" dirty="0" err="1">
                <a:solidFill>
                  <a:srgbClr val="B00400"/>
                </a:solidFill>
              </a:rPr>
              <a:t>rp</a:t>
            </a:r>
            <a:r>
              <a:rPr lang="en-US" sz="2400" dirty="0">
                <a:solidFill>
                  <a:srgbClr val="B00400"/>
                </a:solidFill>
              </a:rPr>
              <a:t>-process, </a:t>
            </a:r>
            <a:r>
              <a:rPr lang="el-GR" sz="2400" dirty="0">
                <a:solidFill>
                  <a:srgbClr val="B00400"/>
                </a:solidFill>
              </a:rPr>
              <a:t>ν</a:t>
            </a:r>
            <a:r>
              <a:rPr lang="en-US" sz="2400" dirty="0">
                <a:solidFill>
                  <a:srgbClr val="B00400"/>
                </a:solidFill>
              </a:rPr>
              <a:t>p-process, </a:t>
            </a:r>
            <a:r>
              <a:rPr lang="el-GR" sz="2400" dirty="0">
                <a:solidFill>
                  <a:srgbClr val="B00400"/>
                </a:solidFill>
              </a:rPr>
              <a:t>ν-</a:t>
            </a:r>
            <a:r>
              <a:rPr lang="en-US" sz="2400" dirty="0">
                <a:solidFill>
                  <a:srgbClr val="B00400"/>
                </a:solidFill>
              </a:rPr>
              <a:t>process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00400"/>
                </a:solidFill>
              </a:rPr>
              <a:t>Nuclear structure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00400"/>
                </a:solidFill>
              </a:rPr>
              <a:t>Experimental situation: </a:t>
            </a:r>
            <a:r>
              <a:rPr lang="hu-HU" sz="2400" dirty="0">
                <a:solidFill>
                  <a:srgbClr val="B00400"/>
                </a:solidFill>
              </a:rPr>
              <a:t>increasing interest (DRAGON@TFIUMF, Cologne)</a:t>
            </a:r>
            <a:endParaRPr lang="en-US" sz="2400" dirty="0">
              <a:solidFill>
                <a:srgbClr val="B004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00400"/>
                </a:solidFill>
              </a:rPr>
              <a:t>Hauser-</a:t>
            </a:r>
            <a:r>
              <a:rPr lang="en-US" sz="2400" dirty="0" err="1">
                <a:solidFill>
                  <a:srgbClr val="B00400"/>
                </a:solidFill>
              </a:rPr>
              <a:t>Feshbach</a:t>
            </a:r>
            <a:r>
              <a:rPr lang="en-US" sz="2400" dirty="0">
                <a:solidFill>
                  <a:srgbClr val="B00400"/>
                </a:solidFill>
              </a:rPr>
              <a:t> and reaction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B00400"/>
                </a:solidFill>
              </a:rPr>
              <a:t>p-process data evaluation</a:t>
            </a:r>
            <a:r>
              <a:rPr lang="hu-HU" sz="2400" dirty="0">
                <a:solidFill>
                  <a:srgbClr val="B00400"/>
                </a:solidFill>
              </a:rPr>
              <a:t> (Kadonis)</a:t>
            </a:r>
            <a:endParaRPr lang="en-US" sz="2400" dirty="0">
              <a:solidFill>
                <a:srgbClr val="B00400"/>
              </a:solidFill>
            </a:endParaRPr>
          </a:p>
        </p:txBody>
      </p:sp>
      <p:pic>
        <p:nvPicPr>
          <p:cNvPr id="1027" name="Picture 3" descr="http://pprocess.kocaeli.edu.tr/images/Eurogenesi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445" y="2159000"/>
            <a:ext cx="3166555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000" y="4953000"/>
            <a:ext cx="1905000" cy="190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4018" y="6472238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Nalan Özkan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97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</a:t>
            </a:r>
            <a:r>
              <a:rPr lang="en-US" dirty="0" err="1"/>
              <a:t>Atomki</a:t>
            </a:r>
            <a:r>
              <a:rPr lang="en-US" dirty="0"/>
              <a:t>: </a:t>
            </a:r>
            <a:r>
              <a:rPr lang="en-US" dirty="0" err="1"/>
              <a:t>exten</a:t>
            </a:r>
            <a:r>
              <a:rPr lang="hu-HU" dirty="0"/>
              <a:t>s</a:t>
            </a:r>
            <a:r>
              <a:rPr lang="en-US" dirty="0"/>
              <a:t>ion of activation</a:t>
            </a:r>
            <a:r>
              <a:rPr lang="hu-HU" dirty="0"/>
              <a:t>, growing database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3D5D-91DA-4264-B1CF-6CAF7CB26486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92043" y="1844200"/>
            <a:ext cx="32624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B00400"/>
                </a:solidFill>
              </a:rPr>
              <a:t>characteristic X-ray</a:t>
            </a:r>
          </a:p>
          <a:p>
            <a:r>
              <a:rPr lang="hu-HU" sz="2800" dirty="0">
                <a:solidFill>
                  <a:srgbClr val="B00400"/>
                </a:solidFill>
              </a:rPr>
              <a:t>detection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117" y="2488972"/>
            <a:ext cx="3491463" cy="275748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07802" y="2717800"/>
            <a:ext cx="5105548" cy="4100057"/>
            <a:chOff x="107802" y="2717800"/>
            <a:chExt cx="5105548" cy="410005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802" y="2798307"/>
              <a:ext cx="5060591" cy="40195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730500" y="2717800"/>
              <a:ext cx="2482850" cy="168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28950" y="3023166"/>
              <a:ext cx="2051050" cy="168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859107" y="3105150"/>
            <a:ext cx="2616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aseline="30000" dirty="0"/>
              <a:t>169</a:t>
            </a:r>
            <a:r>
              <a:rPr lang="hu-HU" sz="2800" dirty="0"/>
              <a:t>Tm(</a:t>
            </a:r>
            <a:r>
              <a:rPr lang="hu-HU" sz="2800" dirty="0">
                <a:sym typeface="Symbol" panose="05050102010706020507" pitchFamily="18" charset="2"/>
              </a:rPr>
              <a:t>,)</a:t>
            </a:r>
            <a:r>
              <a:rPr lang="hu-HU" sz="2800" baseline="30000" dirty="0">
                <a:sym typeface="Symbol" panose="05050102010706020507" pitchFamily="18" charset="2"/>
              </a:rPr>
              <a:t>173</a:t>
            </a:r>
            <a:r>
              <a:rPr lang="hu-HU" sz="2800" dirty="0">
                <a:sym typeface="Symbol" panose="05050102010706020507" pitchFamily="18" charset="2"/>
              </a:rPr>
              <a:t>Lu</a:t>
            </a:r>
            <a:endParaRPr lang="en-US" sz="2800" dirty="0"/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485E3AA9-0A97-35AF-10EB-04E81B4330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4" t="63693" r="43595" b="25947"/>
          <a:stretch/>
        </p:blipFill>
        <p:spPr bwMode="auto">
          <a:xfrm>
            <a:off x="1530349" y="5666373"/>
            <a:ext cx="2055521" cy="482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71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E13D5D-91DA-4264-B1CF-6CAF7CB26486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2281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726" y="2371412"/>
            <a:ext cx="4270549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Astrophysical sites and processes for p-nuclide synthesis (e.g.,  </a:t>
            </a:r>
            <a:r>
              <a:rPr lang="el-GR" dirty="0">
                <a:solidFill>
                  <a:srgbClr val="B00400"/>
                </a:solidFill>
              </a:rPr>
              <a:t>γ-, </a:t>
            </a:r>
            <a:r>
              <a:rPr lang="en-US" dirty="0" err="1">
                <a:solidFill>
                  <a:srgbClr val="B00400"/>
                </a:solidFill>
              </a:rPr>
              <a:t>rp</a:t>
            </a:r>
            <a:r>
              <a:rPr lang="en-US" dirty="0">
                <a:solidFill>
                  <a:srgbClr val="B00400"/>
                </a:solidFill>
              </a:rPr>
              <a:t>-,  </a:t>
            </a:r>
            <a:r>
              <a:rPr lang="el-GR" dirty="0">
                <a:solidFill>
                  <a:srgbClr val="B00400"/>
                </a:solidFill>
              </a:rPr>
              <a:t>ν-,  ν</a:t>
            </a:r>
            <a:r>
              <a:rPr lang="en-US" dirty="0">
                <a:solidFill>
                  <a:srgbClr val="B00400"/>
                </a:solidFill>
              </a:rPr>
              <a:t>p-, </a:t>
            </a:r>
            <a:r>
              <a:rPr lang="en-US" dirty="0" err="1">
                <a:solidFill>
                  <a:srgbClr val="B00400"/>
                </a:solidFill>
              </a:rPr>
              <a:t>pn</a:t>
            </a:r>
            <a:r>
              <a:rPr lang="en-US" dirty="0">
                <a:solidFill>
                  <a:srgbClr val="B00400"/>
                </a:solidFill>
              </a:rPr>
              <a:t>-processes and neutrino-winds)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Experimental and theoretical nuclear physics for the p-nuclide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Open questions in nuclear physics and astrophysics for the s- and r-processes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Observational constraints on heavy element nucleosynthesis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Galactic chemical evolution studies for heavy element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B00400"/>
                </a:solidFill>
              </a:rPr>
              <a:t>Experimental techniques relevant for heavy element nucleosynthesis</a:t>
            </a:r>
          </a:p>
        </p:txBody>
      </p:sp>
      <p:pic>
        <p:nvPicPr>
          <p:cNvPr id="6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275" y="3707587"/>
            <a:ext cx="4722725" cy="315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3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rkos">
  <a:themeElements>
    <a:clrScheme name="Sarkos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Sarkos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rko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rko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rko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rko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rko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rko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rko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rko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rko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8101</TotalTime>
  <Words>762</Words>
  <Application>Microsoft Office PowerPoint</Application>
  <PresentationFormat>On-screen Show (4:3)</PresentationFormat>
  <Paragraphs>189</Paragraphs>
  <Slides>49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Arial</vt:lpstr>
      <vt:lpstr>CMBX12</vt:lpstr>
      <vt:lpstr>Garamond</vt:lpstr>
      <vt:lpstr>Symbol</vt:lpstr>
      <vt:lpstr>Wingdings</vt:lpstr>
      <vt:lpstr>Sarkos</vt:lpstr>
      <vt:lpstr>Study of the alpha-nucleus optical potential through (,n) reactions in the mass range relevant to the -process  Accelerator-based experiments for the p-process from Vravron to Budapest and beyond</vt:lpstr>
      <vt:lpstr>PowerPoint Presentation</vt:lpstr>
      <vt:lpstr>Some experimental (and related) topics</vt:lpstr>
      <vt:lpstr>From Atomki: p-induced reactions with activation</vt:lpstr>
      <vt:lpstr>PowerPoint Presentation</vt:lpstr>
      <vt:lpstr>From Atomki: -induced reactions</vt:lpstr>
      <vt:lpstr>PowerPoint Presentation</vt:lpstr>
      <vt:lpstr>From Atomki: extension of activation, growing database</vt:lpstr>
      <vt:lpstr>PowerPoint Presentation</vt:lpstr>
      <vt:lpstr>From Atomki: KADoNIS-p, scattering ...</vt:lpstr>
      <vt:lpstr>PowerPoint Presentation</vt:lpstr>
      <vt:lpstr>From Atomki: extension of activation</vt:lpstr>
      <vt:lpstr>PowerPoint Presentation</vt:lpstr>
      <vt:lpstr>From Atomki: (,) in the heaviest mass range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From Atomki: ATOMKI-V2 alpha-nucleus optical potential</vt:lpstr>
      <vt:lpstr>And here we are in Budapest, 2024...  Experiments around </vt:lpstr>
      <vt:lpstr>-induced reactions </vt:lpstr>
      <vt:lpstr>-induced reactions, various approaches </vt:lpstr>
      <vt:lpstr>Inverse (capture) reactions in direct kinematics</vt:lpstr>
      <vt:lpstr>Inverse (capture) reactions in inverse kinematics</vt:lpstr>
      <vt:lpstr>Elastic alpha-scattering</vt:lpstr>
      <vt:lpstr>Other reaction types, like (,n)</vt:lpstr>
      <vt:lpstr>Summary</vt:lpstr>
      <vt:lpstr>PowerPoint Presentation</vt:lpstr>
    </vt:vector>
  </TitlesOfParts>
  <Company>Atomki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astrophysics research in ATOMKI</dc:title>
  <dc:creator>Gyurky Gyorgy</dc:creator>
  <cp:lastModifiedBy>Gyurky</cp:lastModifiedBy>
  <cp:revision>233</cp:revision>
  <dcterms:created xsi:type="dcterms:W3CDTF">2011-09-30T12:04:13Z</dcterms:created>
  <dcterms:modified xsi:type="dcterms:W3CDTF">2024-10-15T13:43:14Z</dcterms:modified>
</cp:coreProperties>
</file>