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6858000" cx="12192000"/>
  <p:notesSz cx="6858000" cy="9144000"/>
  <p:embeddedFontLst>
    <p:embeddedFont>
      <p:font typeface="Libre Franklin"/>
      <p:regular r:id="rId27"/>
      <p:bold r:id="rId28"/>
      <p:italic r:id="rId29"/>
      <p:boldItalic r:id="rId30"/>
    </p:embeddedFont>
    <p:embeddedFont>
      <p:font typeface="Noto Sans Symbols"/>
      <p:regular r:id="rId31"/>
      <p:bold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gkvPVdhXI4gxo2RWl3VLZQ2BDLs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LibreFranklin-bold.fntdata"/><Relationship Id="rId27" Type="http://schemas.openxmlformats.org/officeDocument/2006/relationships/font" Target="fonts/LibreFranklin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LibreFranklin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NotoSansSymbols-regular.fntdata"/><Relationship Id="rId30" Type="http://schemas.openxmlformats.org/officeDocument/2006/relationships/font" Target="fonts/LibreFranklin-boldItalic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NotoSansSymbols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06edddd45f_0_1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7" name="Google Shape;257;g306edddd45f_0_1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8" name="Google Shape;258;g306edddd45f_0_1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g2f964db2a9b_0_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75" name="Google Shape;275;g2f964db2a9b_0_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2.71 ± 0.05 GK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MCMC is the Markov chain Monte Carlo approach for finding the best </a:t>
            </a:r>
            <a:r>
              <a:rPr lang="en-US"/>
              <a:t>parameters</a:t>
            </a:r>
            <a:r>
              <a:rPr lang="en-US"/>
              <a:t> of LDL(GC-NLD) damping </a:t>
            </a:r>
            <a:r>
              <a:rPr lang="en-US"/>
              <a:t>parameters</a:t>
            </a:r>
            <a:r>
              <a:rPr lang="en-US"/>
              <a:t> and asymptotic </a:t>
            </a:r>
            <a:r>
              <a:rPr lang="en-US"/>
              <a:t>parameter</a:t>
            </a:r>
            <a:r>
              <a:rPr lang="en-US"/>
              <a:t>, and E1(KU-γSF)&amp;M1(BA-γSF) transitions’ centroids,width, and strength for the gSF. </a:t>
            </a:r>
            <a:endParaRPr/>
          </a:p>
        </p:txBody>
      </p:sp>
      <p:sp>
        <p:nvSpPr>
          <p:cNvPr id="276" name="Google Shape;276;g2f964db2a9b_0_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g306edddd45f_0_2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1" name="Google Shape;291;g306edddd45f_0_2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2" name="Google Shape;292;g306edddd45f_0_2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306edddd45f_0_12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6" name="Google Shape;306;g306edddd45f_0_12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07" name="Google Shape;307;g306edddd45f_0_12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06edddd45f_0_2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26" name="Google Shape;326;g306edddd45f_0_2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27" name="Google Shape;327;g306edddd45f_0_2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g306edddd45f_0_32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5" name="Google Shape;345;g306edddd45f_0_32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6" name="Google Shape;346;g306edddd45f_0_32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06edddd45f_0_3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61" name="Google Shape;361;g306edddd45f_0_3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62" name="Google Shape;362;g306edddd45f_0_3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g306edddd45f_0_3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80" name="Google Shape;380;g306edddd45f_0_3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81" name="Google Shape;381;g306edddd45f_0_3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g306edddd45f_0_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98" name="Google Shape;398;g306edddd45f_0_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99" name="Google Shape;399;g306edddd45f_0_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06edddd45f_0_25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22" name="Google Shape;422;g306edddd45f_0_25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23" name="Google Shape;423;g306edddd45f_0_25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306edddd45f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g306edddd45f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0" name="Google Shape;100;g306edddd45f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g306edddd45f_0_26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38" name="Google Shape;438;g306edddd45f_0_26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39" name="Google Shape;439;g306edddd45f_0_26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306edddd45f_0_27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53" name="Google Shape;453;g306edddd45f_0_27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454" name="Google Shape;454;g306edddd45f_0_27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306edddd45f_0_9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g306edddd45f_0_9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g306edddd45f_0_9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306edddd45f_0_13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g306edddd45f_0_13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g306edddd45f_0_13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306edddd45f_0_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g306edddd45f_0_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0" name="Google Shape;150;g306edddd45f_0_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306edddd45f_0_1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2" name="Google Shape;172;g306edddd45f_0_1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3" name="Google Shape;173;g306edddd45f_0_1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06edddd45f_0_17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4" name="Google Shape;204;g306edddd45f_0_17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5" name="Google Shape;205;g306edddd45f_0_17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g306edddd45f_0_20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2" name="Google Shape;222;g306edddd45f_0_2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3" name="Google Shape;223;g306edddd45f_0_20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2f964db2a9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2f964db2a9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g2f964db2a9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4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3"/>
          <p:cNvSpPr txBox="1"/>
          <p:nvPr>
            <p:ph idx="1" type="body"/>
          </p:nvPr>
        </p:nvSpPr>
        <p:spPr>
          <a:xfrm rot="5400000">
            <a:off x="3833020" y="-1623218"/>
            <a:ext cx="4525963" cy="1097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3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/>
          <p:nvPr>
            <p:ph type="title"/>
          </p:nvPr>
        </p:nvSpPr>
        <p:spPr>
          <a:xfrm rot="5400000">
            <a:off x="7285039" y="1828801"/>
            <a:ext cx="5851525" cy="274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4"/>
          <p:cNvSpPr txBox="1"/>
          <p:nvPr>
            <p:ph idx="1" type="body"/>
          </p:nvPr>
        </p:nvSpPr>
        <p:spPr>
          <a:xfrm rot="5400000">
            <a:off x="1697039" y="-812800"/>
            <a:ext cx="5851525" cy="80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4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4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4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5"/>
          <p:cNvSpPr txBox="1"/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5"/>
          <p:cNvSpPr txBox="1"/>
          <p:nvPr>
            <p:ph idx="1" type="subTitle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2" name="Google Shape;22;p5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6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6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7"/>
          <p:cNvSpPr txBox="1"/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7"/>
          <p:cNvSpPr txBox="1"/>
          <p:nvPr>
            <p:ph idx="1" type="body"/>
          </p:nvPr>
        </p:nvSpPr>
        <p:spPr>
          <a:xfrm>
            <a:off x="963084" y="2906713"/>
            <a:ext cx="103632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4" name="Google Shape;34;p7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609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0" name="Google Shape;40;p8"/>
          <p:cNvSpPr txBox="1"/>
          <p:nvPr>
            <p:ph idx="2" type="body"/>
          </p:nvPr>
        </p:nvSpPr>
        <p:spPr>
          <a:xfrm>
            <a:off x="6197600" y="1600201"/>
            <a:ext cx="5384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41" name="Google Shape;41;p8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8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9"/>
          <p:cNvSpPr txBox="1"/>
          <p:nvPr>
            <p:ph idx="1" type="body"/>
          </p:nvPr>
        </p:nvSpPr>
        <p:spPr>
          <a:xfrm>
            <a:off x="609600" y="1535113"/>
            <a:ext cx="5386917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7" name="Google Shape;47;p9"/>
          <p:cNvSpPr txBox="1"/>
          <p:nvPr>
            <p:ph idx="2" type="body"/>
          </p:nvPr>
        </p:nvSpPr>
        <p:spPr>
          <a:xfrm>
            <a:off x="609600" y="2174875"/>
            <a:ext cx="5386917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8" name="Google Shape;48;p9"/>
          <p:cNvSpPr txBox="1"/>
          <p:nvPr>
            <p:ph idx="3" type="body"/>
          </p:nvPr>
        </p:nvSpPr>
        <p:spPr>
          <a:xfrm>
            <a:off x="6193368" y="1535113"/>
            <a:ext cx="5389033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9" name="Google Shape;49;p9"/>
          <p:cNvSpPr txBox="1"/>
          <p:nvPr>
            <p:ph idx="4" type="body"/>
          </p:nvPr>
        </p:nvSpPr>
        <p:spPr>
          <a:xfrm>
            <a:off x="6193368" y="2174875"/>
            <a:ext cx="5389033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50" name="Google Shape;50;p9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9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9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0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0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0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0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/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" type="body"/>
          </p:nvPr>
        </p:nvSpPr>
        <p:spPr>
          <a:xfrm>
            <a:off x="4766733" y="273051"/>
            <a:ext cx="6815667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11"/>
          <p:cNvSpPr txBox="1"/>
          <p:nvPr>
            <p:ph idx="2" type="body"/>
          </p:nvPr>
        </p:nvSpPr>
        <p:spPr>
          <a:xfrm>
            <a:off x="609601" y="1435101"/>
            <a:ext cx="4011084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2" name="Google Shape;62;p11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11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11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/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2"/>
          <p:cNvSpPr/>
          <p:nvPr>
            <p:ph idx="2" type="pic"/>
          </p:nvPr>
        </p:nvSpPr>
        <p:spPr>
          <a:xfrm>
            <a:off x="2389717" y="612775"/>
            <a:ext cx="73152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/>
          <p:nvPr>
            <p:ph idx="1" type="body"/>
          </p:nvPr>
        </p:nvSpPr>
        <p:spPr>
          <a:xfrm>
            <a:off x="2389717" y="5367338"/>
            <a:ext cx="73152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9" name="Google Shape;69;p12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2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2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/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3"/>
          <p:cNvSpPr txBox="1"/>
          <p:nvPr>
            <p:ph idx="1" type="body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3"/>
          <p:cNvSpPr txBox="1"/>
          <p:nvPr>
            <p:ph idx="10" type="dt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3"/>
          <p:cNvSpPr txBox="1"/>
          <p:nvPr>
            <p:ph idx="11" type="ftr"/>
          </p:nvPr>
        </p:nvSpPr>
        <p:spPr>
          <a:xfrm>
            <a:off x="3556000" y="6264276"/>
            <a:ext cx="5181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3"/>
          <p:cNvSpPr txBox="1"/>
          <p:nvPr>
            <p:ph idx="12" type="sldNum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21.png"/><Relationship Id="rId7" Type="http://schemas.openxmlformats.org/officeDocument/2006/relationships/image" Target="../media/image26.png"/><Relationship Id="rId8" Type="http://schemas.openxmlformats.org/officeDocument/2006/relationships/image" Target="../media/image2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25.png"/><Relationship Id="rId7" Type="http://schemas.openxmlformats.org/officeDocument/2006/relationships/image" Target="../media/image35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2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3.png"/><Relationship Id="rId7" Type="http://schemas.openxmlformats.org/officeDocument/2006/relationships/image" Target="../media/image2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2.png"/><Relationship Id="rId7" Type="http://schemas.openxmlformats.org/officeDocument/2006/relationships/image" Target="../media/image3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9.png"/><Relationship Id="rId7" Type="http://schemas.openxmlformats.org/officeDocument/2006/relationships/image" Target="../media/image40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.jpg"/><Relationship Id="rId4" Type="http://schemas.openxmlformats.org/officeDocument/2006/relationships/image" Target="../media/image37.png"/><Relationship Id="rId5" Type="http://schemas.openxmlformats.org/officeDocument/2006/relationships/image" Target="../media/image8.png"/><Relationship Id="rId6" Type="http://schemas.openxmlformats.org/officeDocument/2006/relationships/image" Target="../media/image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4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9.jpg"/><Relationship Id="rId7" Type="http://schemas.openxmlformats.org/officeDocument/2006/relationships/image" Target="../media/image6.jp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30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9" Type="http://schemas.openxmlformats.org/officeDocument/2006/relationships/image" Target="../media/image44.png"/><Relationship Id="rId5" Type="http://schemas.openxmlformats.org/officeDocument/2006/relationships/image" Target="../media/image3.png"/><Relationship Id="rId6" Type="http://schemas.openxmlformats.org/officeDocument/2006/relationships/image" Target="../media/image34.jpg"/><Relationship Id="rId7" Type="http://schemas.openxmlformats.org/officeDocument/2006/relationships/image" Target="../media/image43.jpg"/><Relationship Id="rId8" Type="http://schemas.openxmlformats.org/officeDocument/2006/relationships/image" Target="../media/image4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7.png"/><Relationship Id="rId7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Relationship Id="rId5" Type="http://schemas.openxmlformats.org/officeDocument/2006/relationships/image" Target="../media/image27.png"/><Relationship Id="rId6" Type="http://schemas.openxmlformats.org/officeDocument/2006/relationships/image" Target="../media/image2.jpg"/><Relationship Id="rId7" Type="http://schemas.openxmlformats.org/officeDocument/2006/relationships/image" Target="../media/image8.png"/><Relationship Id="rId8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27.png"/><Relationship Id="rId7" Type="http://schemas.openxmlformats.org/officeDocument/2006/relationships/image" Target="../media/image14.png"/><Relationship Id="rId8" Type="http://schemas.openxmlformats.org/officeDocument/2006/relationships/image" Target="../media/image11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29.png"/><Relationship Id="rId7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jpg"/><Relationship Id="rId4" Type="http://schemas.openxmlformats.org/officeDocument/2006/relationships/image" Target="../media/image8.png"/><Relationship Id="rId5" Type="http://schemas.openxmlformats.org/officeDocument/2006/relationships/image" Target="../media/image3.png"/><Relationship Id="rId6" Type="http://schemas.openxmlformats.org/officeDocument/2006/relationships/image" Target="../media/image15.png"/><Relationship Id="rId7" Type="http://schemas.openxmlformats.org/officeDocument/2006/relationships/image" Target="../media/image19.png"/><Relationship Id="rId8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89" name="Google Shape;89;p1"/>
          <p:cNvPicPr preferRelativeResize="0"/>
          <p:nvPr/>
        </p:nvPicPr>
        <p:blipFill rotWithShape="1">
          <a:blip r:embed="rId3">
            <a:alphaModFix/>
          </a:blip>
          <a:srcRect b="0" l="0" r="16036" t="0"/>
          <a:stretch/>
        </p:blipFill>
        <p:spPr>
          <a:xfrm>
            <a:off x="9692640" y="92975"/>
            <a:ext cx="2404626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0" name="Google Shape;90;p1"/>
          <p:cNvCxnSpPr/>
          <p:nvPr/>
        </p:nvCxnSpPr>
        <p:spPr>
          <a:xfrm>
            <a:off x="3261360" y="3886200"/>
            <a:ext cx="5669280" cy="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91" name="Google Shape;91;p1"/>
          <p:cNvCxnSpPr/>
          <p:nvPr/>
        </p:nvCxnSpPr>
        <p:spPr>
          <a:xfrm rot="10800000">
            <a:off x="3771900" y="3962400"/>
            <a:ext cx="4648200" cy="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92" name="Google Shape;92;p1"/>
          <p:cNvSpPr txBox="1"/>
          <p:nvPr/>
        </p:nvSpPr>
        <p:spPr>
          <a:xfrm>
            <a:off x="2457900" y="2794200"/>
            <a:ext cx="7276200" cy="101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chemeClr val="dk1"/>
                </a:solidFill>
                <a:highlight>
                  <a:srgbClr val="FFFFFF"/>
                </a:highlight>
                <a:latin typeface="Calibri"/>
                <a:ea typeface="Calibri"/>
                <a:cs typeface="Calibri"/>
                <a:sym typeface="Calibri"/>
              </a:rPr>
              <a:t>Updates on p-process Related Measurements Using the Summing Technique with HECTOR</a:t>
            </a:r>
            <a:endParaRPr i="0" sz="3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p1"/>
          <p:cNvSpPr txBox="1"/>
          <p:nvPr/>
        </p:nvSpPr>
        <p:spPr>
          <a:xfrm>
            <a:off x="3276600" y="4267200"/>
            <a:ext cx="5638800" cy="70788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John McDonaugh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University</a:t>
            </a:r>
            <a:r>
              <a:rPr lang="en-US" sz="2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of Notre Dame</a:t>
            </a:r>
            <a:endParaRPr b="0" i="0" sz="20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4" name="Google Shape;94;p1"/>
          <p:cNvSpPr/>
          <p:nvPr/>
        </p:nvSpPr>
        <p:spPr>
          <a:xfrm>
            <a:off x="0" y="6035040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5" name="Google Shape;95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463" y="6057264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9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60" name="Google Shape;260;g306edddd45f_0_189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1" name="Google Shape;261;g306edddd45f_0_189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62" name="Google Shape;262;g306edddd45f_0_189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63" name="Google Shape;263;g306edddd45f_0_189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Constraining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111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(γ,p)/(γ,n) Branching Point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(cont)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4" name="Google Shape;264;g306edddd45f_0_189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65" name="Google Shape;265;g306edddd45f_0_18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sp>
        <p:nvSpPr>
          <p:cNvPr id="266" name="Google Shape;266;g306edddd45f_0_189"/>
          <p:cNvSpPr txBox="1"/>
          <p:nvPr>
            <p:ph idx="11" type="ftr"/>
          </p:nvPr>
        </p:nvSpPr>
        <p:spPr>
          <a:xfrm>
            <a:off x="880875" y="6402975"/>
            <a:ext cx="4717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/>
              <a:t>Olivas-Gomez et al., Phys. Rev. C 102 (2020) 055806</a:t>
            </a:r>
            <a:endParaRPr sz="800"/>
          </a:p>
        </p:txBody>
      </p:sp>
      <p:pic>
        <p:nvPicPr>
          <p:cNvPr id="267" name="Google Shape;267;g306edddd45f_0_18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68" name="Google Shape;268;g306edddd45f_0_18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7925162" y="1021080"/>
            <a:ext cx="4310033" cy="3017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269" name="Google Shape;269;g306edddd45f_0_189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52400" y="1021080"/>
            <a:ext cx="4136211" cy="3017521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270" name="Google Shape;270;g306edddd45f_0_189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143871" y="3385467"/>
            <a:ext cx="4161928" cy="3017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271" name="Google Shape;271;g306edddd45f_0_189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2" name="Google Shape;272;g306edddd45f_0_189"/>
          <p:cNvSpPr txBox="1"/>
          <p:nvPr/>
        </p:nvSpPr>
        <p:spPr>
          <a:xfrm>
            <a:off x="11232006" y="5696725"/>
            <a:ext cx="960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LD-gSF</a:t>
            </a:r>
            <a:endParaRPr sz="18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78" name="Google Shape;278;g2f964db2a9b_0_23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9" name="Google Shape;279;g2f964db2a9b_0_23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80" name="Google Shape;280;g2f964db2a9b_0_23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81" name="Google Shape;281;g2f964db2a9b_0_23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Constraining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111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(γ,p)/(γ,n) Branching Point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(cont)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2" name="Google Shape;282;g2f964db2a9b_0_23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83" name="Google Shape;283;g2f964db2a9b_0_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sp>
        <p:nvSpPr>
          <p:cNvPr id="284" name="Google Shape;284;g2f964db2a9b_0_23"/>
          <p:cNvSpPr txBox="1"/>
          <p:nvPr>
            <p:ph idx="11" type="ftr"/>
          </p:nvPr>
        </p:nvSpPr>
        <p:spPr>
          <a:xfrm>
            <a:off x="880875" y="6175625"/>
            <a:ext cx="4717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/>
              <a:t>Olivas-Gomez et al., Phys. Rev. C 102 (2020) 055806</a:t>
            </a:r>
            <a:endParaRPr sz="800"/>
          </a:p>
        </p:txBody>
      </p:sp>
      <p:pic>
        <p:nvPicPr>
          <p:cNvPr id="285" name="Google Shape;285;g2f964db2a9b_0_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86" name="Google Shape;286;g2f964db2a9b_0_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-2" y="1387688"/>
            <a:ext cx="6096000" cy="4221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287" name="Google Shape;287;g2f964db2a9b_0_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096000" y="1387690"/>
            <a:ext cx="6096000" cy="4260200"/>
          </a:xfrm>
          <a:prstGeom prst="rect">
            <a:avLst/>
          </a:prstGeom>
          <a:noFill/>
          <a:ln>
            <a:noFill/>
          </a:ln>
        </p:spPr>
      </p:pic>
      <p:sp>
        <p:nvSpPr>
          <p:cNvPr id="288" name="Google Shape;288;g2f964db2a9b_0_23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94" name="Google Shape;294;g306edddd45f_0_213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5" name="Google Shape;295;g306edddd45f_0_213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96" name="Google Shape;296;g306edddd45f_0_213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97" name="Google Shape;297;g306edddd45f_0_213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92,94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93,95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  Measurements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g306edddd45f_0_213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99" name="Google Shape;299;g306edddd45f_0_2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0" name="Google Shape;300;g306edddd45f_0_21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01" name="Google Shape;301;g306edddd45f_0_21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259375" y="1331244"/>
            <a:ext cx="9117723" cy="4669681"/>
          </a:xfrm>
          <a:prstGeom prst="rect">
            <a:avLst/>
          </a:prstGeom>
          <a:noFill/>
          <a:ln>
            <a:noFill/>
          </a:ln>
        </p:spPr>
      </p:pic>
      <p:sp>
        <p:nvSpPr>
          <p:cNvPr id="302" name="Google Shape;302;g306edddd45f_0_213"/>
          <p:cNvSpPr txBox="1"/>
          <p:nvPr/>
        </p:nvSpPr>
        <p:spPr>
          <a:xfrm>
            <a:off x="0" y="1060650"/>
            <a:ext cx="115971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Previous data suggests that at lower energies these reactions have some kind of structure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03" name="Google Shape;303;g306edddd45f_0_213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309" name="Google Shape;309;g306edddd45f_0_120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0" name="Google Shape;310;g306edddd45f_0_120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1" name="Google Shape;311;g306edddd45f_0_120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12" name="Google Shape;312;g306edddd45f_0_120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92,94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93,95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  Measurements</a:t>
            </a:r>
            <a:endParaRPr sz="26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13" name="Google Shape;313;g306edddd45f_0_120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4" name="Google Shape;314;g306edddd45f_0_1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g306edddd45f_0_1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6" name="Google Shape;316;g306edddd45f_0_1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26375" y="996750"/>
            <a:ext cx="5475750" cy="4972050"/>
          </a:xfrm>
          <a:prstGeom prst="rect">
            <a:avLst/>
          </a:prstGeom>
          <a:noFill/>
          <a:ln>
            <a:noFill/>
          </a:ln>
        </p:spPr>
      </p:pic>
      <p:sp>
        <p:nvSpPr>
          <p:cNvPr id="317" name="Google Shape;317;g306edddd45f_0_120"/>
          <p:cNvSpPr txBox="1"/>
          <p:nvPr/>
        </p:nvSpPr>
        <p:spPr>
          <a:xfrm>
            <a:off x="4958498" y="1866375"/>
            <a:ext cx="2698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18" name="Google Shape;318;g306edddd45f_0_120"/>
          <p:cNvSpPr txBox="1"/>
          <p:nvPr/>
        </p:nvSpPr>
        <p:spPr>
          <a:xfrm>
            <a:off x="7360925" y="3464050"/>
            <a:ext cx="2133600" cy="898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baseline="30000" lang="en-US" sz="2400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94</a:t>
            </a:r>
            <a:r>
              <a:rPr b="1" lang="en-US" sz="2400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="1" baseline="30000" lang="en-US" sz="2400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95</a:t>
            </a:r>
            <a:r>
              <a:rPr b="1" lang="en-US" sz="2400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endParaRPr b="1" i="0" sz="2400" u="none" cap="none" strike="noStrike">
              <a:solidFill>
                <a:srgbClr val="FF99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319" name="Google Shape;319;g306edddd45f_0_120"/>
          <p:cNvCxnSpPr/>
          <p:nvPr/>
        </p:nvCxnSpPr>
        <p:spPr>
          <a:xfrm>
            <a:off x="8544900" y="3968900"/>
            <a:ext cx="1225500" cy="4161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320" name="Google Shape;320;g306edddd45f_0_120"/>
          <p:cNvSpPr txBox="1"/>
          <p:nvPr/>
        </p:nvSpPr>
        <p:spPr>
          <a:xfrm>
            <a:off x="118875" y="1008900"/>
            <a:ext cx="6271200" cy="51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925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●"/>
            </a:pP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Lower energy points overlap with </a:t>
            </a:r>
            <a:r>
              <a:rPr baseline="30000" lang="en-US" sz="1900">
                <a:latin typeface="Libre Franklin"/>
                <a:ea typeface="Libre Franklin"/>
                <a:cs typeface="Libre Franklin"/>
                <a:sym typeface="Libre Franklin"/>
              </a:rPr>
              <a:t>19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F(p,</a:t>
            </a:r>
            <a:r>
              <a:rPr lang="en-US" sz="19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⍺γ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r>
              <a:rPr baseline="30000" lang="en-US" sz="1900"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O</a:t>
            </a:r>
            <a:endParaRPr sz="19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●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We can take advantage of the difference in decay between </a:t>
            </a:r>
            <a:r>
              <a:rPr baseline="30000"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 and our reaction of interest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baseline="30000"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O* has N</a:t>
            </a:r>
            <a:r>
              <a:rPr baseline="-25000"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=1 (~6.1 MeV and ~7.1 MeV)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Sum Peaks typically have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&lt;N</a:t>
            </a:r>
            <a:r>
              <a:rPr baseline="-25000"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&gt;≈4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●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We can filter out the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 unwanted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events by cutting out the following events: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9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Events with M=1 and deposit E &gt; 6 MeV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Events with M=2-3, crystals neighbor each other  and deposit E &gt; 6 MeV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21" name="Google Shape;321;g306edddd45f_0_120"/>
          <p:cNvSpPr txBox="1"/>
          <p:nvPr/>
        </p:nvSpPr>
        <p:spPr>
          <a:xfrm>
            <a:off x="991581" y="6242043"/>
            <a:ext cx="411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Kelmar, et al. Phys. Rev. C 109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(2024) </a:t>
            </a: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035805</a:t>
            </a:r>
            <a:endParaRPr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22" name="Google Shape;322;g306edddd45f_0_120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g306edddd45f_0_120"/>
          <p:cNvSpPr txBox="1"/>
          <p:nvPr/>
        </p:nvSpPr>
        <p:spPr>
          <a:xfrm>
            <a:off x="7376050" y="1914188"/>
            <a:ext cx="24909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Blank Au Backing</a:t>
            </a:r>
            <a:endParaRPr b="1"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329" name="Google Shape;329;g306edddd45f_0_225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30" name="Google Shape;330;g306edddd45f_0_225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31" name="Google Shape;331;g306edddd45f_0_225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32" name="Google Shape;332;g306edddd45f_0_225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92,94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93,95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 New Efficiency Calculation Approach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3" name="Google Shape;333;g306edddd45f_0_225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4" name="Google Shape;334;g306edddd45f_0_2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g306edddd45f_0_2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g306edddd45f_0_2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500" y="1041500"/>
            <a:ext cx="5410200" cy="5108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g306edddd45f_0_2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369450" y="1394131"/>
            <a:ext cx="2971800" cy="4247337"/>
          </a:xfrm>
          <a:prstGeom prst="rect">
            <a:avLst/>
          </a:prstGeom>
          <a:noFill/>
          <a:ln>
            <a:noFill/>
          </a:ln>
        </p:spPr>
      </p:pic>
      <p:sp>
        <p:nvSpPr>
          <p:cNvPr id="338" name="Google Shape;338;g306edddd45f_0_225"/>
          <p:cNvSpPr txBox="1"/>
          <p:nvPr/>
        </p:nvSpPr>
        <p:spPr>
          <a:xfrm flipH="1">
            <a:off x="6817024" y="1517125"/>
            <a:ext cx="1337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All events</a:t>
            </a:r>
            <a:endParaRPr b="1"/>
          </a:p>
        </p:txBody>
      </p:sp>
      <p:sp>
        <p:nvSpPr>
          <p:cNvPr id="339" name="Google Shape;339;g306edddd45f_0_225"/>
          <p:cNvSpPr txBox="1"/>
          <p:nvPr/>
        </p:nvSpPr>
        <p:spPr>
          <a:xfrm flipH="1">
            <a:off x="6898475" y="3290513"/>
            <a:ext cx="11748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Events accepted by the filter</a:t>
            </a:r>
            <a:endParaRPr b="1"/>
          </a:p>
        </p:txBody>
      </p:sp>
      <p:sp>
        <p:nvSpPr>
          <p:cNvPr id="340" name="Google Shape;340;g306edddd45f_0_225"/>
          <p:cNvSpPr txBox="1"/>
          <p:nvPr/>
        </p:nvSpPr>
        <p:spPr>
          <a:xfrm>
            <a:off x="8154725" y="891350"/>
            <a:ext cx="4037100" cy="51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4925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900"/>
              <a:buFont typeface="Libre Franklin"/>
              <a:buChar char="●"/>
            </a:pP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W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 need to account for the offline Fluorine filter’s effect on efficiency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The filter is sensitive to the decay path fed into the cascades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○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We get the correct efficiency by: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■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matching the strength of individual </a:t>
            </a:r>
            <a:r>
              <a:rPr lang="en-US" sz="1900">
                <a:latin typeface="Libre Franklin"/>
                <a:ea typeface="Libre Franklin"/>
                <a:cs typeface="Libre Franklin"/>
                <a:sym typeface="Libre Franklin"/>
              </a:rPr>
              <a:t>γ-rays</a:t>
            </a: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seen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925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900"/>
              <a:buFont typeface="Libre Franklin"/>
              <a:buChar char="■"/>
            </a:pPr>
            <a:r>
              <a:rPr lang="en-US" sz="19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Match &lt;M&gt; distribution we see in data</a:t>
            </a:r>
            <a:endParaRPr sz="19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41" name="Google Shape;341;g306edddd45f_0_225"/>
          <p:cNvSpPr txBox="1"/>
          <p:nvPr/>
        </p:nvSpPr>
        <p:spPr>
          <a:xfrm>
            <a:off x="991581" y="6242043"/>
            <a:ext cx="411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Kelmar, et al. Phys. Rev. C 109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(2024) </a:t>
            </a: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035805</a:t>
            </a:r>
            <a:endParaRPr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42" name="Google Shape;342;g306edddd45f_0_225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7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348" name="Google Shape;348;g306edddd45f_0_324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9" name="Google Shape;349;g306edddd45f_0_324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50" name="Google Shape;350;g306edddd45f_0_324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51" name="Google Shape;351;g306edddd45f_0_324"/>
          <p:cNvSpPr txBox="1"/>
          <p:nvPr/>
        </p:nvSpPr>
        <p:spPr>
          <a:xfrm>
            <a:off x="0" y="86700"/>
            <a:ext cx="9514200" cy="89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p,γ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 Difference in Cross-Sections with and without Filter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2" name="Google Shape;352;g306edddd45f_0_324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53" name="Google Shape;353;g306edddd45f_0_3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54" name="Google Shape;354;g306edddd45f_0_3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g306edddd45f_0_3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8625" y="1266899"/>
            <a:ext cx="6170465" cy="4233137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g306edddd45f_0_324"/>
          <p:cNvSpPr txBox="1"/>
          <p:nvPr/>
        </p:nvSpPr>
        <p:spPr>
          <a:xfrm>
            <a:off x="991581" y="6242043"/>
            <a:ext cx="41148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Kelmar, et al. Phys. Rev. C 109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(2024) </a:t>
            </a: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035805</a:t>
            </a:r>
            <a:endParaRPr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57" name="Google Shape;357;g306edddd45f_0_324"/>
          <p:cNvSpPr txBox="1"/>
          <p:nvPr/>
        </p:nvSpPr>
        <p:spPr>
          <a:xfrm>
            <a:off x="6893075" y="1397913"/>
            <a:ext cx="4503900" cy="440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The cross-sections for </a:t>
            </a:r>
            <a:r>
              <a:rPr baseline="30000" lang="en-US" sz="2000">
                <a:latin typeface="Libre Franklin"/>
                <a:ea typeface="Libre Franklin"/>
                <a:cs typeface="Libre Franklin"/>
                <a:sym typeface="Libre Franklin"/>
              </a:rPr>
              <a:t>94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Mo(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p,γ) were calculated using both with and without the new filter technique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Above 2.6 MeV outside of the Fluorine overlap show both methods yield the same result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the overlap region of Fluorine, below 2.6 MeV, an artificially lower cross-section is obtained when using the non-filter method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58" name="Google Shape;358;g306edddd45f_0_324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364" name="Google Shape;364;g306edddd45f_0_355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65" name="Google Shape;365;g306edddd45f_0_355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66" name="Google Shape;366;g306edddd45f_0_355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67" name="Google Shape;367;g306edddd45f_0_355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92,94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93,95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 Cross-Sections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8" name="Google Shape;368;g306edddd45f_0_355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69" name="Google Shape;369;g306edddd45f_0_35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g306edddd45f_0_35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71" name="Google Shape;371;g306edddd45f_0_35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096000" y="1060650"/>
            <a:ext cx="5713226" cy="4091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2" name="Google Shape;372;g306edddd45f_0_35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0" y="1125000"/>
            <a:ext cx="5922326" cy="4027025"/>
          </a:xfrm>
          <a:prstGeom prst="rect">
            <a:avLst/>
          </a:prstGeom>
          <a:noFill/>
          <a:ln>
            <a:noFill/>
          </a:ln>
        </p:spPr>
      </p:pic>
      <p:sp>
        <p:nvSpPr>
          <p:cNvPr id="373" name="Google Shape;373;g306edddd45f_0_355"/>
          <p:cNvSpPr txBox="1"/>
          <p:nvPr/>
        </p:nvSpPr>
        <p:spPr>
          <a:xfrm>
            <a:off x="-7950" y="5152025"/>
            <a:ext cx="65769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Data indicates two enhancements in the cross section around 1.9-2.2 MeV, each about 160 keV in width</a:t>
            </a:r>
            <a:endParaRPr sz="1600"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74" name="Google Shape;374;g306edddd45f_0_355"/>
          <p:cNvSpPr txBox="1"/>
          <p:nvPr/>
        </p:nvSpPr>
        <p:spPr>
          <a:xfrm>
            <a:off x="1079025" y="1424050"/>
            <a:ext cx="15897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94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</a:t>
            </a:r>
            <a:r>
              <a:rPr lang="en-US" sz="1800">
                <a:solidFill>
                  <a:srgbClr val="00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95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endParaRPr/>
          </a:p>
        </p:txBody>
      </p:sp>
      <p:sp>
        <p:nvSpPr>
          <p:cNvPr id="375" name="Google Shape;375;g306edddd45f_0_355"/>
          <p:cNvSpPr txBox="1"/>
          <p:nvPr/>
        </p:nvSpPr>
        <p:spPr>
          <a:xfrm>
            <a:off x="6856050" y="1266900"/>
            <a:ext cx="1589700" cy="3693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</a:t>
            </a:r>
            <a:r>
              <a:rPr baseline="30000" lang="en-US" sz="1800">
                <a:latin typeface="Libre Franklin"/>
                <a:ea typeface="Libre Franklin"/>
                <a:cs typeface="Libre Franklin"/>
                <a:sym typeface="Libre Franklin"/>
              </a:rPr>
              <a:t>2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</a:t>
            </a:r>
            <a:r>
              <a:rPr lang="en-US" sz="1800">
                <a:solidFill>
                  <a:srgbClr val="00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</a:t>
            </a:r>
            <a:r>
              <a:rPr baseline="30000" lang="en-US" sz="1800">
                <a:latin typeface="Libre Franklin"/>
                <a:ea typeface="Libre Franklin"/>
                <a:cs typeface="Libre Franklin"/>
                <a:sym typeface="Libre Franklin"/>
              </a:rPr>
              <a:t>3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endParaRPr/>
          </a:p>
        </p:txBody>
      </p:sp>
      <p:sp>
        <p:nvSpPr>
          <p:cNvPr id="376" name="Google Shape;376;g306edddd45f_0_355"/>
          <p:cNvSpPr txBox="1"/>
          <p:nvPr/>
        </p:nvSpPr>
        <p:spPr>
          <a:xfrm>
            <a:off x="991581" y="6242043"/>
            <a:ext cx="411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Kelmar, et al. Phys. Rev. C 109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(2024) </a:t>
            </a: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035805</a:t>
            </a:r>
            <a:endParaRPr i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Simon et al., in 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preparation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for PRC</a:t>
            </a:r>
            <a:endParaRPr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77" name="Google Shape;377;g306edddd45f_0_355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383" name="Google Shape;383;g306edddd45f_0_342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4" name="Google Shape;384;g306edddd45f_0_342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85" name="Google Shape;385;g306edddd45f_0_342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86" name="Google Shape;386;g306edddd45f_0_342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92,94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Mo(p,γ)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93,95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Tc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Reaction Rates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7" name="Google Shape;387;g306edddd45f_0_342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88" name="Google Shape;388;g306edddd45f_0_3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g306edddd45f_0_34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g306edddd45f_0_34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8600" y="1235134"/>
            <a:ext cx="5675535" cy="43877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g306edddd45f_0_34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6383938" y="1235134"/>
            <a:ext cx="5503261" cy="4387732"/>
          </a:xfrm>
          <a:prstGeom prst="rect">
            <a:avLst/>
          </a:prstGeom>
          <a:noFill/>
          <a:ln>
            <a:noFill/>
          </a:ln>
        </p:spPr>
      </p:pic>
      <p:sp>
        <p:nvSpPr>
          <p:cNvPr id="392" name="Google Shape;392;g306edddd45f_0_342"/>
          <p:cNvSpPr txBox="1"/>
          <p:nvPr/>
        </p:nvSpPr>
        <p:spPr>
          <a:xfrm>
            <a:off x="1706338" y="1806810"/>
            <a:ext cx="112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94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</a:t>
            </a:r>
            <a:r>
              <a:rPr lang="en-US" sz="1800">
                <a:solidFill>
                  <a:srgbClr val="00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endParaRPr/>
          </a:p>
        </p:txBody>
      </p:sp>
      <p:sp>
        <p:nvSpPr>
          <p:cNvPr id="393" name="Google Shape;393;g306edddd45f_0_342"/>
          <p:cNvSpPr txBox="1"/>
          <p:nvPr/>
        </p:nvSpPr>
        <p:spPr>
          <a:xfrm>
            <a:off x="7334250" y="1806810"/>
            <a:ext cx="1124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92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Mo(p,</a:t>
            </a:r>
            <a:r>
              <a:rPr lang="en-US" sz="1800">
                <a:solidFill>
                  <a:srgbClr val="000000"/>
                </a:solidFill>
                <a:latin typeface="Noto Sans Symbols"/>
                <a:ea typeface="Noto Sans Symbols"/>
                <a:cs typeface="Noto Sans Symbols"/>
                <a:sym typeface="Noto Sans Symbols"/>
              </a:rPr>
              <a:t>γ</a:t>
            </a:r>
            <a:r>
              <a:rPr lang="en-US" sz="18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endParaRPr/>
          </a:p>
        </p:txBody>
      </p:sp>
      <p:sp>
        <p:nvSpPr>
          <p:cNvPr id="394" name="Google Shape;394;g306edddd45f_0_342"/>
          <p:cNvSpPr txBox="1"/>
          <p:nvPr/>
        </p:nvSpPr>
        <p:spPr>
          <a:xfrm>
            <a:off x="991581" y="6242043"/>
            <a:ext cx="41148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Kelmar, et al. Phys. Rev. C 109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(2024) </a:t>
            </a:r>
            <a:r>
              <a:rPr i="0"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035805</a:t>
            </a:r>
            <a:endParaRPr i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Simon et al., in preparation for PRC</a:t>
            </a:r>
            <a:endParaRPr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395" name="Google Shape;395;g306edddd45f_0_342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401" name="Google Shape;401;g306edddd45f_0_64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g306edddd45f_0_6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92450" y="990600"/>
            <a:ext cx="6413525" cy="506532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03" name="Google Shape;403;g306edddd45f_0_64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04" name="Google Shape;404;g306edddd45f_0_64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05" name="Google Shape;405;g306edddd45f_0_64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112,114,116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 and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108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Pd  (p,γ) Measurements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06" name="Google Shape;406;g306edddd45f_0_64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07" name="Google Shape;407;g306edddd45f_0_6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08" name="Google Shape;408;g306edddd45f_0_6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g306edddd45f_0_64"/>
          <p:cNvSpPr txBox="1"/>
          <p:nvPr/>
        </p:nvSpPr>
        <p:spPr>
          <a:xfrm>
            <a:off x="6703373" y="1719663"/>
            <a:ext cx="2698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0" name="Google Shape;410;g306edddd45f_0_64"/>
          <p:cNvSpPr txBox="1"/>
          <p:nvPr/>
        </p:nvSpPr>
        <p:spPr>
          <a:xfrm>
            <a:off x="6703373" y="1719663"/>
            <a:ext cx="2698500" cy="41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1" name="Google Shape;411;g306edddd45f_0_64"/>
          <p:cNvSpPr txBox="1"/>
          <p:nvPr/>
        </p:nvSpPr>
        <p:spPr>
          <a:xfrm>
            <a:off x="10254950" y="3462575"/>
            <a:ext cx="1692900" cy="597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baseline="30000" i="0" lang="en-US" sz="2400" u="none" cap="none" strike="noStrike">
                <a:solidFill>
                  <a:srgbClr val="FF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116</a:t>
            </a:r>
            <a:r>
              <a:rPr b="1" i="0" lang="en-US" sz="2400" u="none" cap="none" strike="noStrike">
                <a:solidFill>
                  <a:srgbClr val="FF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Sn(p,γ) Sum Peak</a:t>
            </a:r>
            <a:endParaRPr b="1" i="0" sz="2400" u="none" cap="none" strike="noStrike">
              <a:solidFill>
                <a:srgbClr val="FF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412" name="Google Shape;412;g306edddd45f_0_64"/>
          <p:cNvCxnSpPr>
            <a:stCxn id="411" idx="0"/>
          </p:cNvCxnSpPr>
          <p:nvPr/>
        </p:nvCxnSpPr>
        <p:spPr>
          <a:xfrm rot="10800000">
            <a:off x="10182500" y="2789375"/>
            <a:ext cx="918900" cy="673200"/>
          </a:xfrm>
          <a:prstGeom prst="straightConnector1">
            <a:avLst/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13" name="Google Shape;413;g306edddd45f_0_64"/>
          <p:cNvSpPr txBox="1"/>
          <p:nvPr/>
        </p:nvSpPr>
        <p:spPr>
          <a:xfrm>
            <a:off x="6961700" y="2386261"/>
            <a:ext cx="1998600" cy="76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baseline="30000" i="0" lang="en-US" sz="2400" u="none" cap="none" strike="noStrike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19</a:t>
            </a:r>
            <a:r>
              <a:rPr b="1" i="0" lang="en-US" sz="2400" u="none" cap="none" strike="noStrike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F(p,⍺γ)</a:t>
            </a:r>
            <a:r>
              <a:rPr b="1" baseline="30000" i="0" lang="en-US" sz="2400" u="none" cap="none" strike="noStrike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b="1" i="0" lang="en-US" sz="2400" u="none" cap="none" strike="noStrike">
                <a:solidFill>
                  <a:srgbClr val="FF99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 Lines</a:t>
            </a:r>
            <a:endParaRPr b="1" i="0" sz="2400" u="none" cap="none" strike="noStrike">
              <a:solidFill>
                <a:srgbClr val="FF99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414" name="Google Shape;414;g306edddd45f_0_64"/>
          <p:cNvCxnSpPr>
            <a:stCxn id="413" idx="2"/>
          </p:cNvCxnSpPr>
          <p:nvPr/>
        </p:nvCxnSpPr>
        <p:spPr>
          <a:xfrm flipH="1">
            <a:off x="7737500" y="3149461"/>
            <a:ext cx="223500" cy="5979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cxnSp>
        <p:nvCxnSpPr>
          <p:cNvPr id="415" name="Google Shape;415;g306edddd45f_0_64"/>
          <p:cNvCxnSpPr>
            <a:stCxn id="413" idx="2"/>
          </p:cNvCxnSpPr>
          <p:nvPr/>
        </p:nvCxnSpPr>
        <p:spPr>
          <a:xfrm>
            <a:off x="7961000" y="3149461"/>
            <a:ext cx="499200" cy="398100"/>
          </a:xfrm>
          <a:prstGeom prst="straightConnector1">
            <a:avLst/>
          </a:prstGeom>
          <a:noFill/>
          <a:ln cap="flat" cmpd="sng" w="38100">
            <a:solidFill>
              <a:srgbClr val="FF99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416" name="Google Shape;416;g306edddd45f_0_64"/>
          <p:cNvSpPr txBox="1"/>
          <p:nvPr/>
        </p:nvSpPr>
        <p:spPr>
          <a:xfrm>
            <a:off x="6616925" y="1532825"/>
            <a:ext cx="2070000" cy="495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b="1" i="0" lang="en-US" sz="2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</a:t>
            </a:r>
            <a:r>
              <a:rPr b="1" baseline="-25000" i="0" lang="en-US" sz="2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beam</a:t>
            </a:r>
            <a:r>
              <a:rPr b="1" i="0" lang="en-US" sz="24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=4MeV</a:t>
            </a:r>
            <a:endParaRPr b="1" i="0" sz="24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7" name="Google Shape;417;g306edddd45f_0_64"/>
          <p:cNvSpPr txBox="1"/>
          <p:nvPr/>
        </p:nvSpPr>
        <p:spPr>
          <a:xfrm>
            <a:off x="-93925" y="927450"/>
            <a:ext cx="5910000" cy="5217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lang="en-US" sz="1800">
                <a:latin typeface="Libre Franklin"/>
                <a:ea typeface="Libre Franklin"/>
                <a:cs typeface="Libre Franklin"/>
                <a:sym typeface="Libre Franklin"/>
              </a:rPr>
              <a:t>Current HECTOR efforts are in trying to constrain the </a:t>
            </a:r>
            <a:r>
              <a:rPr baseline="30000" lang="en-US" sz="1800">
                <a:latin typeface="Libre Franklin"/>
                <a:ea typeface="Libre Franklin"/>
                <a:cs typeface="Libre Franklin"/>
                <a:sym typeface="Libre Franklin"/>
              </a:rPr>
              <a:t>120</a:t>
            </a:r>
            <a:r>
              <a:rPr lang="en-US" sz="1800">
                <a:latin typeface="Libre Franklin"/>
                <a:ea typeface="Libre Franklin"/>
                <a:cs typeface="Libre Franklin"/>
                <a:sym typeface="Libre Franklin"/>
              </a:rPr>
              <a:t>Te(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γ,𝛼)/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(γ,n) branching point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1" marL="9144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○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Measurements of </a:t>
            </a:r>
            <a:r>
              <a:rPr baseline="3000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112,114,116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Sn(p,γ) were measured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■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Energy range from 2.5 MeV to 7 MeV in 250 keV steps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2" marL="13716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■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Split between two accelerators at NSL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○"/>
            </a:pPr>
            <a:r>
              <a:rPr baseline="3000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112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Sn(𝛼,γ) was also just measured in Sept 2024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○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Due to beam induced background limitations </a:t>
            </a:r>
            <a:r>
              <a:rPr baseline="3000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114,116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Sn(𝛼,γ) will be reattempted at the end of Nov 2024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There is overlap with the </a:t>
            </a:r>
            <a:r>
              <a:rPr baseline="3000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19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(p,𝛼γ)</a:t>
            </a:r>
            <a:r>
              <a:rPr baseline="30000"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</a:t>
            </a:r>
            <a:r>
              <a:rPr lang="en-US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lines and so the offline filter developed for Mo is also being used for this data set</a:t>
            </a: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18" name="Google Shape;418;g306edddd45f_0_64"/>
          <p:cNvSpPr txBox="1"/>
          <p:nvPr/>
        </p:nvSpPr>
        <p:spPr>
          <a:xfrm>
            <a:off x="6616925" y="4608263"/>
            <a:ext cx="3489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b="1" i="0" lang="en-US" sz="4000" u="none" cap="none" strike="noStrik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b="1" i="0" sz="4000" u="none" cap="none" strike="noStrike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9" name="Google Shape;419;g306edddd45f_0_64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425" name="Google Shape;425;g306edddd45f_0_250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26" name="Google Shape;426;g306edddd45f_0_250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27" name="Google Shape;427;g306edddd45f_0_250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8" name="Google Shape;428;g306edddd45f_0_250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116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Sn(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p,γ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 &amp;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108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Pd(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p,γ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)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 Yields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g306edddd45f_0_250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0" name="Google Shape;430;g306edddd45f_0_2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31" name="Google Shape;431;g306edddd45f_0_25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2" name="Google Shape;432;g306edddd45f_0_25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0" y="1125000"/>
            <a:ext cx="12192000" cy="4635980"/>
          </a:xfrm>
          <a:prstGeom prst="rect">
            <a:avLst/>
          </a:prstGeom>
          <a:noFill/>
          <a:ln>
            <a:noFill/>
          </a:ln>
        </p:spPr>
      </p:pic>
      <p:sp>
        <p:nvSpPr>
          <p:cNvPr id="433" name="Google Shape;433;g306edddd45f_0_250"/>
          <p:cNvSpPr txBox="1"/>
          <p:nvPr/>
        </p:nvSpPr>
        <p:spPr>
          <a:xfrm>
            <a:off x="1357550" y="1782250"/>
            <a:ext cx="2864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rPr b="1" i="0" lang="en-US" sz="2400" u="none" cap="none" strike="noStrike">
                <a:solidFill>
                  <a:srgbClr val="999999"/>
                </a:solidFill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b="1" i="0" sz="2400" u="none" cap="none" strike="noStrike">
              <a:solidFill>
                <a:srgbClr val="9999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4" name="Google Shape;434;g306edddd45f_0_250"/>
          <p:cNvSpPr txBox="1"/>
          <p:nvPr/>
        </p:nvSpPr>
        <p:spPr>
          <a:xfrm>
            <a:off x="6634175" y="1782250"/>
            <a:ext cx="1986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5600"/>
              <a:buFont typeface="Arial"/>
              <a:buNone/>
            </a:pPr>
            <a:r>
              <a:rPr b="1" i="0" lang="en-US" sz="2400" u="none" cap="none" strike="noStrike">
                <a:solidFill>
                  <a:srgbClr val="999999"/>
                </a:solidFill>
                <a:highlight>
                  <a:schemeClr val="lt1"/>
                </a:highlight>
                <a:latin typeface="Calibri"/>
                <a:ea typeface="Calibri"/>
                <a:cs typeface="Calibri"/>
                <a:sym typeface="Calibri"/>
              </a:rPr>
              <a:t>PRELIMINARY</a:t>
            </a:r>
            <a:endParaRPr b="1" i="0" sz="2400" u="none" cap="none" strike="noStrike">
              <a:solidFill>
                <a:srgbClr val="999999"/>
              </a:solidFill>
              <a:highlight>
                <a:schemeClr val="lt1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5" name="Google Shape;435;g306edddd45f_0_250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102" name="Google Shape;102;g306edddd45f_0_40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3" name="Google Shape;103;g306edddd45f_0_40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04" name="Google Shape;104;g306edddd45f_0_40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05" name="Google Shape;105;g306edddd45f_0_40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HECTOR-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High EffiCiency TOtal absorption spectrometeR</a:t>
            </a:r>
            <a:endParaRPr sz="26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06" name="Google Shape;106;g306edddd45f_0_40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07" name="Google Shape;107;g306edddd45f_0_4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g306edddd45f_0_4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g306edddd45f_0_40"/>
          <p:cNvSpPr txBox="1"/>
          <p:nvPr/>
        </p:nvSpPr>
        <p:spPr>
          <a:xfrm>
            <a:off x="0" y="1060650"/>
            <a:ext cx="6911100" cy="22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Is a 4𝝅 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-Summing Spectrometer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○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Comprised of 16 segments of NaI(Tl)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○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crystal size: 4”x8”x8”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○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2 PMTs for light collection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Al Casing around crystal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●"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60mm bore hole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10" name="Google Shape;110;g306edddd45f_0_40"/>
          <p:cNvPicPr preferRelativeResize="0"/>
          <p:nvPr/>
        </p:nvPicPr>
        <p:blipFill rotWithShape="1">
          <a:blip r:embed="rId6">
            <a:alphaModFix/>
          </a:blip>
          <a:srcRect b="11809" l="9803" r="11764" t="9195"/>
          <a:stretch/>
        </p:blipFill>
        <p:spPr>
          <a:xfrm>
            <a:off x="2641001" y="2965928"/>
            <a:ext cx="5126600" cy="290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306edddd45f_0_40"/>
          <p:cNvPicPr preferRelativeResize="0"/>
          <p:nvPr/>
        </p:nvPicPr>
        <p:blipFill rotWithShape="1">
          <a:blip r:embed="rId7">
            <a:alphaModFix/>
          </a:blip>
          <a:srcRect b="14260" l="18535" r="10092" t="10884"/>
          <a:stretch/>
        </p:blipFill>
        <p:spPr>
          <a:xfrm>
            <a:off x="7698023" y="1095100"/>
            <a:ext cx="3467626" cy="4775349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g306edddd45f_0_40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441" name="Google Shape;441;g306edddd45f_0_262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42" name="Google Shape;442;g306edddd45f_0_262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43" name="Google Shape;443;g306edddd45f_0_262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44" name="Google Shape;444;g306edddd45f_0_262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Summary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5" name="Google Shape;445;g306edddd45f_0_262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46" name="Google Shape;446;g306edddd45f_0_26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47" name="Google Shape;447;g306edddd45f_0_26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448" name="Google Shape;448;g306edddd45f_0_262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49" name="Google Shape;449;g306edddd45f_0_262"/>
          <p:cNvSpPr txBox="1"/>
          <p:nvPr/>
        </p:nvSpPr>
        <p:spPr>
          <a:xfrm>
            <a:off x="0" y="927450"/>
            <a:ext cx="7360800" cy="3524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HECTOR is good for p-process related measurements with utilizing the 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γ-Summing Technique 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Several 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reactions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 were measured recently around the A=100-110 mass region with HECTOR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The newly developed filter for contamination from </a:t>
            </a:r>
            <a:r>
              <a:rPr baseline="30000"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19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F(p,𝛼γ)</a:t>
            </a:r>
            <a:r>
              <a:rPr baseline="30000"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16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 allows HECTOR to push measurements to lower energies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450" name="Google Shape;450;g306edddd45f_0_262"/>
          <p:cNvPicPr preferRelativeResize="0"/>
          <p:nvPr/>
        </p:nvPicPr>
        <p:blipFill rotWithShape="1">
          <a:blip r:embed="rId6">
            <a:alphaModFix/>
          </a:blip>
          <a:srcRect b="21795" l="26816" r="18678" t="0"/>
          <a:stretch/>
        </p:blipFill>
        <p:spPr>
          <a:xfrm>
            <a:off x="7554695" y="1113438"/>
            <a:ext cx="4529504" cy="4876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5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456" name="Google Shape;456;g306edddd45f_0_274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57" name="Google Shape;457;g306edddd45f_0_274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458" name="Google Shape;458;g306edddd45f_0_274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59" name="Google Shape;459;g306edddd45f_0_274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Acknowledgements</a:t>
            </a:r>
            <a:endParaRPr sz="26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460" name="Google Shape;460;g306edddd45f_0_274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61" name="Google Shape;461;g306edddd45f_0_27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462" name="Google Shape;462;g306edddd45f_0_27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463" name="Google Shape;463;g306edddd45f_0_274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4" name="Google Shape;464;g306edddd45f_0_274"/>
          <p:cNvSpPr txBox="1"/>
          <p:nvPr/>
        </p:nvSpPr>
        <p:spPr>
          <a:xfrm>
            <a:off x="0" y="4301400"/>
            <a:ext cx="6244500" cy="127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24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This work is supported by National Science Foundation (NSF) under grant numbers PHY-2011890 and PHY-2310059</a:t>
            </a:r>
            <a:endParaRPr sz="19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465" name="Google Shape;465;g306edddd45f_0_274"/>
          <p:cNvPicPr preferRelativeResize="0"/>
          <p:nvPr/>
        </p:nvPicPr>
        <p:blipFill rotWithShape="1">
          <a:blip r:embed="rId6">
            <a:alphaModFix/>
          </a:blip>
          <a:srcRect b="24225" l="7985" r="9777" t="28171"/>
          <a:stretch/>
        </p:blipFill>
        <p:spPr>
          <a:xfrm>
            <a:off x="0" y="1060650"/>
            <a:ext cx="8143875" cy="265265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466" name="Google Shape;466;g306edddd45f_0_274"/>
          <p:cNvPicPr preferRelativeResize="0"/>
          <p:nvPr/>
        </p:nvPicPr>
        <p:blipFill rotWithShape="1">
          <a:blip r:embed="rId7">
            <a:alphaModFix/>
          </a:blip>
          <a:srcRect b="23668" l="0" r="0" t="8589"/>
          <a:stretch/>
        </p:blipFill>
        <p:spPr>
          <a:xfrm>
            <a:off x="6353650" y="3486275"/>
            <a:ext cx="5838349" cy="2551826"/>
          </a:xfrm>
          <a:prstGeom prst="rect">
            <a:avLst/>
          </a:prstGeom>
          <a:noFill/>
          <a:ln>
            <a:noFill/>
          </a:ln>
        </p:spPr>
      </p:pic>
      <p:pic>
        <p:nvPicPr>
          <p:cNvPr id="467" name="Google Shape;467;g306edddd45f_0_274"/>
          <p:cNvPicPr preferRelativeResize="0"/>
          <p:nvPr/>
        </p:nvPicPr>
        <p:blipFill rotWithShape="1">
          <a:blip r:embed="rId8">
            <a:alphaModFix/>
          </a:blip>
          <a:srcRect b="18855" l="0" r="45388" t="31977"/>
          <a:stretch/>
        </p:blipFill>
        <p:spPr>
          <a:xfrm>
            <a:off x="9736525" y="1259950"/>
            <a:ext cx="1354429" cy="1687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8" name="Google Shape;468;g306edddd45f_0_274"/>
          <p:cNvPicPr preferRelativeResize="0"/>
          <p:nvPr/>
        </p:nvPicPr>
        <p:blipFill rotWithShape="1">
          <a:blip r:embed="rId9">
            <a:alphaModFix/>
          </a:blip>
          <a:srcRect b="0" l="0" r="57743" t="40298"/>
          <a:stretch/>
        </p:blipFill>
        <p:spPr>
          <a:xfrm>
            <a:off x="8143875" y="1259950"/>
            <a:ext cx="1592645" cy="168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118" name="Google Shape;118;g306edddd45f_0_92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9" name="Google Shape;119;g306edddd45f_0_92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0" name="Google Shape;120;g306edddd45f_0_92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1" name="Google Shape;121;g306edddd45f_0_92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γ-Summing Technique</a:t>
            </a:r>
            <a:endParaRPr i="0" sz="1400" u="none" cap="none" strike="noStrike">
              <a:solidFill>
                <a:srgbClr val="000000"/>
              </a:solidFill>
            </a:endParaRPr>
          </a:p>
        </p:txBody>
      </p:sp>
      <p:sp>
        <p:nvSpPr>
          <p:cNvPr id="122" name="Google Shape;122;g306edddd45f_0_92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23" name="Google Shape;123;g306edddd45f_0_9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g306edddd45f_0_92"/>
          <p:cNvSpPr txBox="1"/>
          <p:nvPr>
            <p:ph idx="11" type="ftr"/>
          </p:nvPr>
        </p:nvSpPr>
        <p:spPr>
          <a:xfrm>
            <a:off x="1017175" y="6066275"/>
            <a:ext cx="7059900" cy="56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400"/>
              <a:t>-C.S. Reingold, et al. European Physical Journal A 55 (2019).</a:t>
            </a:r>
            <a:endParaRPr sz="140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pic>
        <p:nvPicPr>
          <p:cNvPr id="125" name="Google Shape;125;g306edddd45f_0_9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6" name="Google Shape;126;g306edddd45f_0_92"/>
          <p:cNvPicPr preferRelativeResize="0"/>
          <p:nvPr/>
        </p:nvPicPr>
        <p:blipFill rotWithShape="1">
          <a:blip r:embed="rId6">
            <a:alphaModFix/>
          </a:blip>
          <a:srcRect b="0" l="0" r="0" t="5820"/>
          <a:stretch/>
        </p:blipFill>
        <p:spPr>
          <a:xfrm>
            <a:off x="499725" y="1071800"/>
            <a:ext cx="7060025" cy="489202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306edddd45f_0_92"/>
          <p:cNvSpPr txBox="1"/>
          <p:nvPr/>
        </p:nvSpPr>
        <p:spPr>
          <a:xfrm>
            <a:off x="7187600" y="4098600"/>
            <a:ext cx="4812000" cy="1939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γ-ray energies summed to inc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ident energy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: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Easy distinction for reaction events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28" name="Google Shape;128;g306edddd45f_0_9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695201" y="4937876"/>
            <a:ext cx="2330725" cy="634625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g306edddd45f_0_92"/>
          <p:cNvSpPr txBox="1"/>
          <p:nvPr/>
        </p:nvSpPr>
        <p:spPr>
          <a:xfrm>
            <a:off x="7293975" y="1266900"/>
            <a:ext cx="4812000" cy="1323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55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Find all the </a:t>
            </a: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-rays that feed into the ground state and then 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correct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 for angular distribution, efficiency, and branching ratios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30" name="Google Shape;130;g306edddd45f_0_92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136" name="Google Shape;136;g306edddd45f_0_139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7" name="Google Shape;137;g306edddd45f_0_139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38" name="Google Shape;138;g306edddd45f_0_139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9" name="Google Shape;139;g306edddd45f_0_139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General Experimental Setup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g306edddd45f_0_139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1" name="Google Shape;141;g306edddd45f_0_13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g306edddd45f_0_13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143" name="Google Shape;143;g306edddd45f_0_139"/>
          <p:cNvSpPr txBox="1"/>
          <p:nvPr/>
        </p:nvSpPr>
        <p:spPr>
          <a:xfrm>
            <a:off x="0" y="912200"/>
            <a:ext cx="4497900" cy="5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Targets are placed in the middle of HECTOR for maximum sum-</a:t>
            </a:r>
            <a:r>
              <a:rPr b="0" i="0" lang="en-US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peak efficiency</a:t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lang="en-US" sz="1800">
                <a:latin typeface="Libre Franklin"/>
                <a:ea typeface="Libre Franklin"/>
                <a:cs typeface="Libre Franklin"/>
                <a:sym typeface="Libre Franklin"/>
              </a:rPr>
              <a:t>Gold Collimator is placed in front of the Target to ensure only the Target is hit with the beam</a:t>
            </a:r>
            <a:endParaRPr sz="18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b="0" i="0" lang="en-US" sz="18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Beam pipe is isolated from the rest of the setup to act as a Faraday cup for beam integration</a:t>
            </a:r>
            <a:endParaRPr b="0" i="0" sz="18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1800"/>
              <a:buFont typeface="Libre Franklin"/>
              <a:buChar char="●"/>
            </a:pPr>
            <a:r>
              <a:rPr lang="en-US" sz="1800">
                <a:latin typeface="Libre Franklin"/>
                <a:ea typeface="Libre Franklin"/>
                <a:cs typeface="Libre Franklin"/>
                <a:sym typeface="Libre Franklin"/>
              </a:rPr>
              <a:t>Lead walls can be placed before and/or after HECTOR to cut down beam background</a:t>
            </a:r>
            <a:endParaRPr sz="1800"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descr="Screen Shot 2020-02-24 at 2.46.04 PM.png" id="144" name="Google Shape;144;g306edddd45f_0_13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97813" y="1275503"/>
            <a:ext cx="7603824" cy="4208295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g306edddd45f_0_139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Google Shape;146;g306edddd45f_0_139"/>
          <p:cNvSpPr/>
          <p:nvPr/>
        </p:nvSpPr>
        <p:spPr>
          <a:xfrm>
            <a:off x="4922875" y="3040900"/>
            <a:ext cx="563700" cy="1200000"/>
          </a:xfrm>
          <a:prstGeom prst="rect">
            <a:avLst/>
          </a:prstGeom>
          <a:gradFill>
            <a:gsLst>
              <a:gs pos="0">
                <a:schemeClr val="lt1"/>
              </a:gs>
              <a:gs pos="17000">
                <a:srgbClr val="C00000"/>
              </a:gs>
              <a:gs pos="35000">
                <a:schemeClr val="lt1"/>
              </a:gs>
              <a:gs pos="54000">
                <a:srgbClr val="C00000"/>
              </a:gs>
              <a:gs pos="69000">
                <a:schemeClr val="lt1"/>
              </a:gs>
              <a:gs pos="84000">
                <a:srgbClr val="FF0000"/>
              </a:gs>
              <a:gs pos="100000">
                <a:schemeClr val="lt1"/>
              </a:gs>
            </a:gsLst>
            <a:lin ang="8100019" scaled="0"/>
          </a:gradFill>
          <a:ln cap="flat" cmpd="sng" w="3810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C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152" name="Google Shape;152;g306edddd45f_0_6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53" name="Google Shape;153;g306edddd45f_0_6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54" name="Google Shape;154;g306edddd45f_0_6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55" name="Google Shape;155;g306edddd45f_0_6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56" name="Google Shape;156;g306edddd45f_0_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g306edddd45f_0_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g306edddd45f_0_6"/>
          <p:cNvPicPr preferRelativeResize="0"/>
          <p:nvPr/>
        </p:nvPicPr>
        <p:blipFill rotWithShape="1">
          <a:blip r:embed="rId6">
            <a:alphaModFix/>
          </a:blip>
          <a:srcRect b="0" l="12186" r="11791" t="0"/>
          <a:stretch/>
        </p:blipFill>
        <p:spPr>
          <a:xfrm>
            <a:off x="4678300" y="1104487"/>
            <a:ext cx="6719775" cy="4964151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g306edddd45f_0_6"/>
          <p:cNvSpPr/>
          <p:nvPr/>
        </p:nvSpPr>
        <p:spPr>
          <a:xfrm>
            <a:off x="6778663" y="2567388"/>
            <a:ext cx="642900" cy="1543200"/>
          </a:xfrm>
          <a:prstGeom prst="ellipse">
            <a:avLst/>
          </a:prstGeom>
          <a:noFill/>
          <a:ln cap="flat" cmpd="sng" w="762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306edddd45f_0_6"/>
          <p:cNvSpPr txBox="1"/>
          <p:nvPr/>
        </p:nvSpPr>
        <p:spPr>
          <a:xfrm>
            <a:off x="6832975" y="2169888"/>
            <a:ext cx="53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5U</a:t>
            </a:r>
            <a:endParaRPr b="1" i="0" sz="1800" u="none" cap="none" strike="noStrike">
              <a:solidFill>
                <a:srgbClr val="FF0000"/>
              </a:solidFill>
              <a:highlight>
                <a:srgbClr val="FFFFFF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61" name="Google Shape;161;g306edddd45f_0_6"/>
          <p:cNvSpPr/>
          <p:nvPr/>
        </p:nvSpPr>
        <p:spPr>
          <a:xfrm rot="1082920">
            <a:off x="8599618" y="1749401"/>
            <a:ext cx="1533771" cy="649010"/>
          </a:xfrm>
          <a:prstGeom prst="ellipse">
            <a:avLst/>
          </a:prstGeom>
          <a:noFill/>
          <a:ln cap="flat" cmpd="sng" w="76200">
            <a:solidFill>
              <a:srgbClr val="00AA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g306edddd45f_0_6"/>
          <p:cNvSpPr txBox="1"/>
          <p:nvPr/>
        </p:nvSpPr>
        <p:spPr>
          <a:xfrm>
            <a:off x="8162250" y="1597300"/>
            <a:ext cx="534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0000FF"/>
                </a:solidFill>
                <a:highlight>
                  <a:schemeClr val="lt1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FN</a:t>
            </a:r>
            <a:endParaRPr b="1" i="0" sz="1800" u="none" cap="none" strike="noStrike">
              <a:solidFill>
                <a:srgbClr val="0000FF"/>
              </a:solidFill>
              <a:highlight>
                <a:schemeClr val="lt1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63" name="Google Shape;163;g306edddd45f_0_6"/>
          <p:cNvCxnSpPr/>
          <p:nvPr/>
        </p:nvCxnSpPr>
        <p:spPr>
          <a:xfrm rot="10800000">
            <a:off x="9654165" y="3187550"/>
            <a:ext cx="677100" cy="798000"/>
          </a:xfrm>
          <a:prstGeom prst="straightConnector1">
            <a:avLst/>
          </a:prstGeom>
          <a:noFill/>
          <a:ln cap="flat" cmpd="sng" w="28575">
            <a:solidFill>
              <a:srgbClr val="00AAFF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4" name="Google Shape;164;g306edddd45f_0_6"/>
          <p:cNvSpPr txBox="1"/>
          <p:nvPr/>
        </p:nvSpPr>
        <p:spPr>
          <a:xfrm>
            <a:off x="7773477" y="3078950"/>
            <a:ext cx="15288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i="0" lang="en-US" sz="1800" u="none" cap="none" strike="noStrike">
                <a:solidFill>
                  <a:srgbClr val="FF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Solid Target Line</a:t>
            </a:r>
            <a:endParaRPr b="1" i="0" sz="1800" u="none" cap="none" strike="noStrike">
              <a:solidFill>
                <a:srgbClr val="FF0000"/>
              </a:solidFill>
              <a:highlight>
                <a:srgbClr val="FFFFFF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65" name="Google Shape;165;g306edddd45f_0_6"/>
          <p:cNvSpPr txBox="1"/>
          <p:nvPr/>
        </p:nvSpPr>
        <p:spPr>
          <a:xfrm>
            <a:off x="9654165" y="3919200"/>
            <a:ext cx="1528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n-US" sz="1800">
                <a:solidFill>
                  <a:srgbClr val="0000FF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R2D2 Line</a:t>
            </a:r>
            <a:endParaRPr b="1" i="0" sz="1800" u="none" cap="none" strike="noStrike">
              <a:solidFill>
                <a:srgbClr val="0000FF"/>
              </a:solidFill>
              <a:highlight>
                <a:srgbClr val="FFFFFF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66" name="Google Shape;166;g306edddd45f_0_6"/>
          <p:cNvCxnSpPr>
            <a:stCxn id="164" idx="0"/>
          </p:cNvCxnSpPr>
          <p:nvPr/>
        </p:nvCxnSpPr>
        <p:spPr>
          <a:xfrm flipH="1" rot="10800000">
            <a:off x="8537877" y="2521850"/>
            <a:ext cx="291600" cy="557100"/>
          </a:xfrm>
          <a:prstGeom prst="straightConnector1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med" w="med" type="triangle"/>
          </a:ln>
        </p:spPr>
      </p:cxnSp>
      <p:sp>
        <p:nvSpPr>
          <p:cNvPr id="167" name="Google Shape;167;g306edddd45f_0_6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g306edddd45f_0_6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Nuclear Science Lab (NSL)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9" name="Google Shape;169;g306edddd45f_0_6"/>
          <p:cNvSpPr txBox="1"/>
          <p:nvPr/>
        </p:nvSpPr>
        <p:spPr>
          <a:xfrm>
            <a:off x="0" y="1066800"/>
            <a:ext cx="4263600" cy="50487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Three Accelerators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Char char="○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FN (Tandem Accelerator)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2 - 10 MV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Avg beam intensity ~10 uA of protons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Helium Ion Source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SNICS - 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Source of Negative Ions by Cesium Sputtering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Font typeface="Libre Franklin"/>
              <a:buChar char="○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5U (Single Ended Accelerator)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200 kV - 4 MV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50-100uA of protons</a:t>
            </a:r>
            <a:endParaRPr sz="2000"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■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Gas Source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5" name="Google Shape;175;g306edddd45f_0_155"/>
          <p:cNvGrpSpPr/>
          <p:nvPr/>
        </p:nvGrpSpPr>
        <p:grpSpPr>
          <a:xfrm>
            <a:off x="5186200" y="1730757"/>
            <a:ext cx="7005804" cy="4296744"/>
            <a:chOff x="2823997" y="1440625"/>
            <a:chExt cx="7005804" cy="4296744"/>
          </a:xfrm>
        </p:grpSpPr>
        <p:pic>
          <p:nvPicPr>
            <p:cNvPr id="176" name="Google Shape;176;g306edddd45f_0_155"/>
            <p:cNvPicPr preferRelativeResize="0"/>
            <p:nvPr/>
          </p:nvPicPr>
          <p:blipFill rotWithShape="1">
            <a:blip r:embed="rId3">
              <a:alphaModFix/>
            </a:blip>
            <a:srcRect b="0" l="0" r="0" t="8147"/>
            <a:stretch/>
          </p:blipFill>
          <p:spPr>
            <a:xfrm>
              <a:off x="2823997" y="1440625"/>
              <a:ext cx="7005804" cy="4296744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7" name="Google Shape;177;g306edddd45f_0_155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4230658" y="2286001"/>
              <a:ext cx="1923664" cy="8207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78" name="Google Shape;178;g306edddd45f_0_155"/>
            <p:cNvSpPr/>
            <p:nvPr/>
          </p:nvSpPr>
          <p:spPr>
            <a:xfrm>
              <a:off x="5364776" y="2286000"/>
              <a:ext cx="350100" cy="381000"/>
            </a:xfrm>
            <a:prstGeom prst="rect">
              <a:avLst/>
            </a:prstGeom>
            <a:noFill/>
            <a:ln cap="flat" cmpd="sng" w="12700">
              <a:solidFill>
                <a:srgbClr val="C00000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05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9" name="Google Shape;179;g306edddd45f_0_155"/>
            <p:cNvSpPr txBox="1"/>
            <p:nvPr/>
          </p:nvSpPr>
          <p:spPr>
            <a:xfrm>
              <a:off x="8012258" y="1634169"/>
              <a:ext cx="1447800" cy="3693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800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E</a:t>
              </a:r>
              <a:r>
                <a:rPr baseline="-25000" lang="en-US" sz="1800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X</a:t>
              </a:r>
              <a:r>
                <a:rPr lang="en-US" sz="1800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 = E</a:t>
              </a:r>
              <a:r>
                <a:rPr baseline="-25000" lang="en-US" sz="1800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CM</a:t>
              </a:r>
              <a:r>
                <a:rPr lang="en-US" sz="1800">
                  <a:solidFill>
                    <a:srgbClr val="000000"/>
                  </a:solidFill>
                  <a:latin typeface="Libre Franklin"/>
                  <a:ea typeface="Libre Franklin"/>
                  <a:cs typeface="Libre Franklin"/>
                  <a:sym typeface="Libre Franklin"/>
                </a:rPr>
                <a:t> + Q</a:t>
              </a:r>
              <a:endParaRPr/>
            </a:p>
          </p:txBody>
        </p:sp>
        <p:pic>
          <p:nvPicPr>
            <p:cNvPr id="180" name="Google Shape;180;g306edddd45f_0_155"/>
            <p:cNvPicPr preferRelativeResize="0"/>
            <p:nvPr/>
          </p:nvPicPr>
          <p:blipFill rotWithShape="1">
            <a:blip r:embed="rId5">
              <a:alphaModFix/>
            </a:blip>
            <a:srcRect b="89877" l="28068" r="26106" t="135"/>
            <a:stretch/>
          </p:blipFill>
          <p:spPr>
            <a:xfrm>
              <a:off x="3935190" y="1634169"/>
              <a:ext cx="2514601" cy="381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descr="http://isnap.nd.edu/graphics/isnaplogo_l.jpg" id="181" name="Google Shape;181;g306edddd45f_0_155"/>
          <p:cNvPicPr preferRelativeResize="0"/>
          <p:nvPr/>
        </p:nvPicPr>
        <p:blipFill rotWithShape="1">
          <a:blip r:embed="rId6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2" name="Google Shape;182;g306edddd45f_0_155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3" name="Google Shape;183;g306edddd45f_0_155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4" name="Google Shape;184;g306edddd45f_0_155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General HECTOR Analysis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Google Shape;185;g306edddd45f_0_155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g306edddd45f_0_15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306edddd45f_0_15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306edddd45f_0_155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465613" y="1124988"/>
            <a:ext cx="2686050" cy="1704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g306edddd45f_0_155"/>
          <p:cNvSpPr txBox="1"/>
          <p:nvPr/>
        </p:nvSpPr>
        <p:spPr>
          <a:xfrm>
            <a:off x="707525" y="1010250"/>
            <a:ext cx="6124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Cross-section using γ-summing technique: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90" name="Google Shape;190;g306edddd45f_0_155"/>
          <p:cNvCxnSpPr/>
          <p:nvPr/>
        </p:nvCxnSpPr>
        <p:spPr>
          <a:xfrm flipH="1" rot="10800000">
            <a:off x="871875" y="2320625"/>
            <a:ext cx="585000" cy="16056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1" name="Google Shape;191;g306edddd45f_0_155"/>
          <p:cNvSpPr txBox="1"/>
          <p:nvPr/>
        </p:nvSpPr>
        <p:spPr>
          <a:xfrm>
            <a:off x="0" y="3972275"/>
            <a:ext cx="24132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# Beam Particles: Beam Pipe configured to be a Faraday Cup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92" name="Google Shape;192;g306edddd45f_0_155"/>
          <p:cNvCxnSpPr/>
          <p:nvPr/>
        </p:nvCxnSpPr>
        <p:spPr>
          <a:xfrm rot="10800000">
            <a:off x="2052100" y="2352475"/>
            <a:ext cx="723000" cy="162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3" name="Google Shape;193;g306edddd45f_0_155"/>
          <p:cNvSpPr txBox="1"/>
          <p:nvPr/>
        </p:nvSpPr>
        <p:spPr>
          <a:xfrm>
            <a:off x="2470300" y="3951625"/>
            <a:ext cx="2413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Target Thickness: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RBS or SEM</a:t>
            </a:r>
            <a:endParaRPr sz="20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4" name="Google Shape;194;g306edddd45f_0_155"/>
          <p:cNvSpPr txBox="1"/>
          <p:nvPr/>
        </p:nvSpPr>
        <p:spPr>
          <a:xfrm>
            <a:off x="2911250" y="2246263"/>
            <a:ext cx="2686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highlight>
                  <a:schemeClr val="lt1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Summing Efficiency</a:t>
            </a:r>
            <a:r>
              <a:rPr lang="en-US" sz="2000">
                <a:solidFill>
                  <a:schemeClr val="dk1"/>
                </a:solidFill>
                <a:highlight>
                  <a:schemeClr val="lt1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: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highlight>
                  <a:schemeClr val="lt1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Geant4 Simulations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195" name="Google Shape;195;g306edddd45f_0_155"/>
          <p:cNvCxnSpPr/>
          <p:nvPr/>
        </p:nvCxnSpPr>
        <p:spPr>
          <a:xfrm rot="10800000">
            <a:off x="2286200" y="1661675"/>
            <a:ext cx="1073700" cy="92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96" name="Google Shape;196;g306edddd45f_0_155"/>
          <p:cNvSpPr txBox="1"/>
          <p:nvPr/>
        </p:nvSpPr>
        <p:spPr>
          <a:xfrm>
            <a:off x="3200425" y="1515588"/>
            <a:ext cx="28032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>
                <a:solidFill>
                  <a:schemeClr val="dk1"/>
                </a:solidFill>
                <a:highlight>
                  <a:schemeClr val="lt1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# Events in Sum Peak</a:t>
            </a:r>
            <a:endParaRPr sz="2000">
              <a:solidFill>
                <a:schemeClr val="dk1"/>
              </a:solidFill>
              <a:highlight>
                <a:schemeClr val="lt1"/>
              </a:highlight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97" name="Google Shape;197;g306edddd45f_0_155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306edddd45f_0_155"/>
          <p:cNvSpPr/>
          <p:nvPr/>
        </p:nvSpPr>
        <p:spPr>
          <a:xfrm>
            <a:off x="6557300" y="2481800"/>
            <a:ext cx="2133600" cy="947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306edddd45f_0_155"/>
          <p:cNvSpPr txBox="1"/>
          <p:nvPr/>
        </p:nvSpPr>
        <p:spPr>
          <a:xfrm>
            <a:off x="1046275" y="6217625"/>
            <a:ext cx="6960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C.S. Reingold, et al. European Physical Journal A 55</a:t>
            </a:r>
            <a:r>
              <a:rPr lang="en-US"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lang="en-US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(2019).</a:t>
            </a:r>
            <a:endParaRPr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Olivas-Gomez et al., European Physical Journal A 58 (2022) 57</a:t>
            </a:r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cxnSp>
        <p:nvCxnSpPr>
          <p:cNvPr id="200" name="Google Shape;200;g306edddd45f_0_155"/>
          <p:cNvCxnSpPr/>
          <p:nvPr/>
        </p:nvCxnSpPr>
        <p:spPr>
          <a:xfrm rot="10800000">
            <a:off x="2562375" y="2246275"/>
            <a:ext cx="931200" cy="1125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01" name="Google Shape;201;g306edddd45f_0_155"/>
          <p:cNvCxnSpPr/>
          <p:nvPr/>
        </p:nvCxnSpPr>
        <p:spPr>
          <a:xfrm>
            <a:off x="5699050" y="1850075"/>
            <a:ext cx="4380600" cy="19245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07" name="Google Shape;207;g306edddd45f_0_177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8" name="Google Shape;208;g306edddd45f_0_177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09" name="Google Shape;209;g306edddd45f_0_177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10" name="Google Shape;210;g306edddd45f_0_177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Geant4 Simulations and Summing Efficiencies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Google Shape;211;g306edddd45f_0_177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2" name="Google Shape;212;g306edddd45f_0_17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g306edddd45f_0_17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306edddd45f_0_177"/>
          <p:cNvSpPr txBox="1"/>
          <p:nvPr/>
        </p:nvSpPr>
        <p:spPr>
          <a:xfrm>
            <a:off x="1144350" y="4209800"/>
            <a:ext cx="9903300" cy="18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2000"/>
              <a:buFont typeface="Libre Franklin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GEANT4 Monte Carlo simulations are used to find efficiencies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800"/>
              <a:buFont typeface="Libre Franklin"/>
              <a:buChar char="●"/>
            </a:pPr>
            <a:r>
              <a:rPr b="0" i="0" lang="en-US" sz="27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𝜀</a:t>
            </a:r>
            <a:r>
              <a:rPr b="0" baseline="-25000" i="0" lang="en-US" sz="26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Σ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dependent on energy and number of </a:t>
            </a:r>
            <a:r>
              <a:rPr b="0" i="0" lang="en-US" sz="20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γ-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rays, N</a:t>
            </a:r>
            <a:r>
              <a:rPr b="0" baseline="-25000" i="0" lang="en-US" sz="25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endParaRPr b="0" baseline="-25000" i="0" sz="25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800"/>
              <a:buFont typeface="Libre Franklin"/>
              <a:buChar char="●"/>
            </a:pP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&lt;N</a:t>
            </a:r>
            <a:r>
              <a:rPr b="0" baseline="-25000" i="0" lang="en-US" sz="2500" u="none" cap="none" strike="noStrike">
                <a:solidFill>
                  <a:srgbClr val="00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&gt; </a:t>
            </a:r>
            <a:r>
              <a:rPr b="0" i="0" lang="en-US" sz="220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∝</a:t>
            </a:r>
            <a:r>
              <a:rPr b="0" i="0" lang="en-US" sz="2600" u="none" cap="none" strike="noStrike">
                <a:solidFill>
                  <a:srgbClr val="202124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b="0" i="0" lang="en-US" sz="2000" u="none" cap="none" strike="noStrike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&lt;M&gt;</a:t>
            </a:r>
            <a:r>
              <a:rPr lang="en-US" sz="20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endParaRPr sz="2000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EB820A"/>
              </a:buClr>
              <a:buSzPts val="1800"/>
              <a:buFont typeface="Libre Franklin"/>
              <a:buChar char="●"/>
            </a:pPr>
            <a:r>
              <a:rPr lang="en-US" sz="20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 range of &lt;N</a:t>
            </a:r>
            <a:r>
              <a:rPr baseline="-25000" lang="en-US" sz="2500">
                <a:solidFill>
                  <a:srgbClr val="000000"/>
                </a:solidFill>
                <a:highlight>
                  <a:srgbClr val="FFFFFF"/>
                </a:highlight>
                <a:latin typeface="Libre Franklin"/>
                <a:ea typeface="Libre Franklin"/>
                <a:cs typeface="Libre Franklin"/>
                <a:sym typeface="Libre Franklin"/>
              </a:rPr>
              <a:t>γ</a:t>
            </a:r>
            <a:r>
              <a:rPr lang="en-US" sz="2000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&gt; can be simulated till the simulation and data &lt;M&gt; match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15" name="Google Shape;215;g306edddd45f_0_177"/>
          <p:cNvSpPr txBox="1"/>
          <p:nvPr/>
        </p:nvSpPr>
        <p:spPr>
          <a:xfrm>
            <a:off x="1046275" y="6217625"/>
            <a:ext cx="6960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C.S. Reingold, et al. European Physical Journal A 55</a:t>
            </a:r>
            <a:r>
              <a:rPr lang="en-US"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lang="en-US">
                <a:solidFill>
                  <a:srgbClr val="000000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(2019).</a:t>
            </a:r>
            <a:endParaRPr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Olivas-Gomez et al., 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European Physical Journal </a:t>
            </a:r>
            <a:r>
              <a:rPr lang="en-US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A 58 (2022) 57</a:t>
            </a:r>
            <a:endParaRPr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16" name="Google Shape;216;g306edddd45f_0_177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17" name="Google Shape;217;g306edddd45f_0_177"/>
          <p:cNvPicPr preferRelativeResize="0"/>
          <p:nvPr/>
        </p:nvPicPr>
        <p:blipFill rotWithShape="1">
          <a:blip r:embed="rId6">
            <a:alphaModFix/>
          </a:blip>
          <a:srcRect b="0" l="0" r="8054" t="0"/>
          <a:stretch/>
        </p:blipFill>
        <p:spPr>
          <a:xfrm>
            <a:off x="0" y="1125000"/>
            <a:ext cx="4231649" cy="310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306edddd45f_0_177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41791" y="1088170"/>
            <a:ext cx="4308429" cy="3108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306edddd45f_0_177"/>
          <p:cNvPicPr preferRelativeResize="0"/>
          <p:nvPr/>
        </p:nvPicPr>
        <p:blipFill rotWithShape="1">
          <a:blip r:embed="rId8">
            <a:alphaModFix/>
          </a:blip>
          <a:srcRect b="0" l="0" r="4571" t="0"/>
          <a:stretch/>
        </p:blipFill>
        <p:spPr>
          <a:xfrm>
            <a:off x="8098900" y="1053150"/>
            <a:ext cx="4111349" cy="31089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25" name="Google Shape;225;g306edddd45f_0_201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6" name="Google Shape;226;g306edddd45f_0_201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27" name="Google Shape;227;g306edddd45f_0_201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28" name="Google Shape;228;g306edddd45f_0_201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Constraining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111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(γ,p)/(γ,n) Branching Point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306edddd45f_0_201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0" name="Google Shape;230;g306edddd45f_0_20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g306edddd45f_0_20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sp>
        <p:nvSpPr>
          <p:cNvPr id="232" name="Google Shape;232;g306edddd45f_0_201"/>
          <p:cNvSpPr txBox="1"/>
          <p:nvPr>
            <p:ph idx="11" type="ftr"/>
          </p:nvPr>
        </p:nvSpPr>
        <p:spPr>
          <a:xfrm>
            <a:off x="880875" y="6175625"/>
            <a:ext cx="4717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/>
              <a:t>Olivas-Gomez et al., Phys. Rev. C 102 (2020) 055806</a:t>
            </a:r>
            <a:endParaRPr sz="800"/>
          </a:p>
        </p:txBody>
      </p:sp>
      <p:pic>
        <p:nvPicPr>
          <p:cNvPr id="233" name="Google Shape;233;g306edddd45f_0_20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00675" y="2285914"/>
            <a:ext cx="4431914" cy="3330949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306edddd45f_0_201"/>
          <p:cNvSpPr/>
          <p:nvPr/>
        </p:nvSpPr>
        <p:spPr>
          <a:xfrm>
            <a:off x="3998159" y="2950448"/>
            <a:ext cx="914400" cy="838200"/>
          </a:xfrm>
          <a:prstGeom prst="ellipse">
            <a:avLst/>
          </a:prstGeom>
          <a:noFill/>
          <a:ln cap="flat" cmpd="sng" w="12700">
            <a:solidFill>
              <a:srgbClr val="FFFF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35" name="Google Shape;235;g306edddd45f_0_20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598085" y="2130874"/>
            <a:ext cx="5523042" cy="3935150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306edddd45f_0_201"/>
          <p:cNvSpPr txBox="1"/>
          <p:nvPr/>
        </p:nvSpPr>
        <p:spPr>
          <a:xfrm>
            <a:off x="880875" y="918750"/>
            <a:ext cx="10298700" cy="141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(γ,p)/(γ,n) competition could occur anywhere between 2.3-3.5 GK depending on model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  <a:p>
            <a:pPr indent="-3556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79646"/>
              </a:buClr>
              <a:buSzPts val="2000"/>
              <a:buFont typeface="Libre Franklin"/>
              <a:buChar char="●"/>
            </a:pP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Proton capture measurements for </a:t>
            </a:r>
            <a:r>
              <a:rPr baseline="30000" lang="en-US" sz="2000">
                <a:latin typeface="Libre Franklin"/>
                <a:ea typeface="Libre Franklin"/>
                <a:cs typeface="Libre Franklin"/>
                <a:sym typeface="Libre Franklin"/>
              </a:rPr>
              <a:t>102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Pd, </a:t>
            </a:r>
            <a:r>
              <a:rPr baseline="30000" lang="en-US" sz="2000">
                <a:latin typeface="Libre Franklin"/>
                <a:ea typeface="Libre Franklin"/>
                <a:cs typeface="Libre Franklin"/>
                <a:sym typeface="Libre Franklin"/>
              </a:rPr>
              <a:t>108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Cd, and </a:t>
            </a:r>
            <a:r>
              <a:rPr baseline="30000" lang="en-US" sz="2000">
                <a:latin typeface="Libre Franklin"/>
                <a:ea typeface="Libre Franklin"/>
                <a:cs typeface="Libre Franklin"/>
                <a:sym typeface="Libre Franklin"/>
              </a:rPr>
              <a:t>110</a:t>
            </a:r>
            <a:r>
              <a:rPr lang="en-US" sz="2000">
                <a:latin typeface="Libre Franklin"/>
                <a:ea typeface="Libre Franklin"/>
                <a:cs typeface="Libre Franklin"/>
                <a:sym typeface="Libre Franklin"/>
              </a:rPr>
              <a:t>Cd were measured over 3-8 MeV to help constrain the temperature of the competition</a:t>
            </a:r>
            <a:endParaRPr b="0" i="0" sz="2000" u="none" cap="none" strike="noStrike">
              <a:solidFill>
                <a:srgbClr val="000000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237" name="Google Shape;237;g306edddd45f_0_201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http://isnap.nd.edu/graphics/isnaplogo_l.jpg" id="243" name="Google Shape;243;g2f964db2a9b_0_0"/>
          <p:cNvPicPr preferRelativeResize="0"/>
          <p:nvPr/>
        </p:nvPicPr>
        <p:blipFill rotWithShape="1">
          <a:blip r:embed="rId3">
            <a:alphaModFix/>
          </a:blip>
          <a:srcRect b="0" l="0" r="15732" t="0"/>
          <a:stretch/>
        </p:blipFill>
        <p:spPr>
          <a:xfrm>
            <a:off x="9692640" y="93985"/>
            <a:ext cx="2413325" cy="12001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4" name="Google Shape;244;g2f964db2a9b_0_0"/>
          <p:cNvCxnSpPr/>
          <p:nvPr/>
        </p:nvCxnSpPr>
        <p:spPr>
          <a:xfrm>
            <a:off x="178526" y="918754"/>
            <a:ext cx="9335700" cy="87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5" name="Google Shape;245;g2f964db2a9b_0_0"/>
          <p:cNvCxnSpPr/>
          <p:nvPr/>
        </p:nvCxnSpPr>
        <p:spPr>
          <a:xfrm flipH="1">
            <a:off x="178620" y="990600"/>
            <a:ext cx="7182300" cy="6900"/>
          </a:xfrm>
          <a:prstGeom prst="straightConnector1">
            <a:avLst/>
          </a:prstGeom>
          <a:noFill/>
          <a:ln cap="flat" cmpd="sng" w="38100">
            <a:solidFill>
              <a:srgbClr val="EB820A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46" name="Google Shape;246;g2f964db2a9b_0_0"/>
          <p:cNvSpPr txBox="1"/>
          <p:nvPr/>
        </p:nvSpPr>
        <p:spPr>
          <a:xfrm>
            <a:off x="178526" y="228601"/>
            <a:ext cx="93357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Constraining </a:t>
            </a:r>
            <a:r>
              <a:rPr baseline="30000"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111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In (γ,p)/(γ,n) Branching Point</a:t>
            </a:r>
            <a:r>
              <a:rPr lang="en-US" sz="26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(cont)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7" name="Google Shape;247;g2f964db2a9b_0_0"/>
          <p:cNvSpPr/>
          <p:nvPr/>
        </p:nvSpPr>
        <p:spPr>
          <a:xfrm>
            <a:off x="0" y="6038088"/>
            <a:ext cx="12192000" cy="838200"/>
          </a:xfrm>
          <a:prstGeom prst="rect">
            <a:avLst/>
          </a:prstGeom>
          <a:gradFill>
            <a:gsLst>
              <a:gs pos="0">
                <a:srgbClr val="C8D8EB"/>
              </a:gs>
              <a:gs pos="48000">
                <a:srgbClr val="AEC5E1"/>
              </a:gs>
              <a:gs pos="75000">
                <a:srgbClr val="AEC5E1"/>
              </a:gs>
              <a:gs pos="85000">
                <a:srgbClr val="878FA7"/>
              </a:gs>
              <a:gs pos="100000">
                <a:srgbClr val="878FA7"/>
              </a:gs>
            </a:gsLst>
            <a:path path="circle">
              <a:fillToRect b="50%" l="50%" r="50%" t="50%"/>
            </a:path>
            <a:tileRect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1800" u="none" cap="none" strike="noStrike">
              <a:solidFill>
                <a:schemeClr val="accen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8" name="Google Shape;248;g2f964db2a9b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8872" y="6066028"/>
            <a:ext cx="762000" cy="763271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g2f964db2a9b_0_0"/>
          <p:cNvSpPr txBox="1"/>
          <p:nvPr>
            <p:ph idx="11" type="ftr"/>
          </p:nvPr>
        </p:nvSpPr>
        <p:spPr>
          <a:xfrm>
            <a:off x="880875" y="6175625"/>
            <a:ext cx="4717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/>
              <a:t>Olivas-Gomez et al., Phys. Rev. C 102 (2020) 055806</a:t>
            </a:r>
            <a:endParaRPr sz="800"/>
          </a:p>
        </p:txBody>
      </p:sp>
      <p:pic>
        <p:nvPicPr>
          <p:cNvPr id="250" name="Google Shape;250;g2f964db2a9b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688293" y="6175616"/>
            <a:ext cx="2413326" cy="5631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51" name="Google Shape;251;g2f964db2a9b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4905" y="1070042"/>
            <a:ext cx="4232290" cy="3017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252" name="Google Shape;252;g2f964db2a9b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981122" y="1048271"/>
            <a:ext cx="4233294" cy="3017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pic>
        <p:nvPicPr>
          <p:cNvPr id="253" name="Google Shape;253;g2f964db2a9b_0_0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3984181" y="3124200"/>
            <a:ext cx="4223638" cy="3017520"/>
          </a:xfrm>
          <a:prstGeom prst="rect">
            <a:avLst/>
          </a:prstGeom>
          <a:noFill/>
          <a:ln>
            <a:noFill/>
          </a:ln>
          <a:effectLst>
            <a:outerShdw blurRad="292100" rotWithShape="0" algn="tl" dir="2700000" dist="139700">
              <a:srgbClr val="333333">
                <a:alpha val="64709"/>
              </a:srgbClr>
            </a:outerShdw>
          </a:effectLst>
        </p:spPr>
      </p:pic>
      <p:sp>
        <p:nvSpPr>
          <p:cNvPr id="254" name="Google Shape;254;g2f964db2a9b_0_0"/>
          <p:cNvSpPr txBox="1"/>
          <p:nvPr/>
        </p:nvSpPr>
        <p:spPr>
          <a:xfrm>
            <a:off x="7554700" y="646420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1" lang="en-US" sz="22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1" sz="22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2015-04-17T16:10:06Z</dcterms:created>
  <dc:creator>pcollon</dc:creator>
</cp:coreProperties>
</file>