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1"/>
  </p:sldMasterIdLst>
  <p:notesMasterIdLst>
    <p:notesMasterId r:id="rId71"/>
  </p:notesMasterIdLst>
  <p:handoutMasterIdLst>
    <p:handoutMasterId r:id="rId72"/>
  </p:handoutMasterIdLst>
  <p:sldIdLst>
    <p:sldId id="256" r:id="rId2"/>
    <p:sldId id="396" r:id="rId3"/>
    <p:sldId id="354" r:id="rId4"/>
    <p:sldId id="426" r:id="rId5"/>
    <p:sldId id="431" r:id="rId6"/>
    <p:sldId id="430" r:id="rId7"/>
    <p:sldId id="428" r:id="rId8"/>
    <p:sldId id="433" r:id="rId9"/>
    <p:sldId id="413" r:id="rId10"/>
    <p:sldId id="429" r:id="rId11"/>
    <p:sldId id="436" r:id="rId12"/>
    <p:sldId id="435" r:id="rId13"/>
    <p:sldId id="437" r:id="rId14"/>
    <p:sldId id="438" r:id="rId15"/>
    <p:sldId id="439" r:id="rId16"/>
    <p:sldId id="374" r:id="rId17"/>
    <p:sldId id="417" r:id="rId18"/>
    <p:sldId id="399" r:id="rId19"/>
    <p:sldId id="362" r:id="rId20"/>
    <p:sldId id="409" r:id="rId21"/>
    <p:sldId id="411" r:id="rId22"/>
    <p:sldId id="422" r:id="rId23"/>
    <p:sldId id="423" r:id="rId24"/>
    <p:sldId id="424" r:id="rId25"/>
    <p:sldId id="446" r:id="rId26"/>
    <p:sldId id="425" r:id="rId27"/>
    <p:sldId id="440" r:id="rId28"/>
    <p:sldId id="442" r:id="rId29"/>
    <p:sldId id="443" r:id="rId30"/>
    <p:sldId id="421" r:id="rId31"/>
    <p:sldId id="412" r:id="rId32"/>
    <p:sldId id="432" r:id="rId33"/>
    <p:sldId id="444" r:id="rId34"/>
    <p:sldId id="445" r:id="rId35"/>
    <p:sldId id="401" r:id="rId36"/>
    <p:sldId id="398" r:id="rId37"/>
    <p:sldId id="368" r:id="rId38"/>
    <p:sldId id="369" r:id="rId39"/>
    <p:sldId id="371" r:id="rId40"/>
    <p:sldId id="373" r:id="rId41"/>
    <p:sldId id="372" r:id="rId42"/>
    <p:sldId id="381" r:id="rId43"/>
    <p:sldId id="394" r:id="rId44"/>
    <p:sldId id="395" r:id="rId45"/>
    <p:sldId id="393" r:id="rId46"/>
    <p:sldId id="418" r:id="rId47"/>
    <p:sldId id="419" r:id="rId48"/>
    <p:sldId id="367" r:id="rId49"/>
    <p:sldId id="402" r:id="rId50"/>
    <p:sldId id="403" r:id="rId51"/>
    <p:sldId id="404" r:id="rId52"/>
    <p:sldId id="405" r:id="rId53"/>
    <p:sldId id="406" r:id="rId54"/>
    <p:sldId id="361" r:id="rId55"/>
    <p:sldId id="408" r:id="rId56"/>
    <p:sldId id="420" r:id="rId57"/>
    <p:sldId id="391" r:id="rId58"/>
    <p:sldId id="414" r:id="rId59"/>
    <p:sldId id="410" r:id="rId60"/>
    <p:sldId id="400" r:id="rId61"/>
    <p:sldId id="358" r:id="rId62"/>
    <p:sldId id="365" r:id="rId63"/>
    <p:sldId id="366" r:id="rId64"/>
    <p:sldId id="376" r:id="rId65"/>
    <p:sldId id="385" r:id="rId66"/>
    <p:sldId id="387" r:id="rId67"/>
    <p:sldId id="382" r:id="rId68"/>
    <p:sldId id="386" r:id="rId69"/>
    <p:sldId id="384" r:id="rId70"/>
  </p:sldIdLst>
  <p:sldSz cx="9144000" cy="6858000" type="screen4x3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9D1A"/>
    <a:srgbClr val="00CC00"/>
    <a:srgbClr val="F50B5F"/>
    <a:srgbClr val="000000"/>
    <a:srgbClr val="D1D1D1"/>
    <a:srgbClr val="BEBEBE"/>
    <a:srgbClr val="008000"/>
    <a:srgbClr val="CC0099"/>
    <a:srgbClr val="FF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2" autoAdjust="0"/>
    <p:restoredTop sz="94664" autoAdjust="0"/>
  </p:normalViewPr>
  <p:slideViewPr>
    <p:cSldViewPr>
      <p:cViewPr varScale="1">
        <p:scale>
          <a:sx n="131" d="100"/>
          <a:sy n="131" d="100"/>
        </p:scale>
        <p:origin x="96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340"/>
    </p:cViewPr>
  </p:sorterViewPr>
  <p:notesViewPr>
    <p:cSldViewPr>
      <p:cViewPr varScale="1">
        <p:scale>
          <a:sx n="76" d="100"/>
          <a:sy n="76" d="100"/>
        </p:scale>
        <p:origin x="-2166" y="-96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479B3FE-1E3E-4CAE-9F22-A440C681A67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7524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4876227-1C0F-4032-B9E5-9425D03B13B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15142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B9A4366C-9C5C-4862-BB32-F2EAC4996EF9}" type="slidenum">
              <a:rPr lang="de-DE" smtClean="0"/>
              <a:pPr eaLnBrk="1" hangingPunct="1">
                <a:defRPr/>
              </a:pPr>
              <a:t>1</a:t>
            </a:fld>
            <a:endParaRPr lang="de-DE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10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808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11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22906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12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18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13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2540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14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631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15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7536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16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17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2991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18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480659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19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407A1D25-45F6-4441-955A-8715FB0B5365}" type="slidenum">
              <a:rPr lang="de-DE" smtClean="0"/>
              <a:pPr eaLnBrk="1" hangingPunct="1">
                <a:defRPr/>
              </a:pPr>
              <a:t>2</a:t>
            </a:fld>
            <a:endParaRPr lang="de-DE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6903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20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388886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21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45588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22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0439007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23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894115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24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404635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25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635093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26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7134167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27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6622466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28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1300199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29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523446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3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30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8805020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7DB8A34D-470B-4AAE-BDA1-8B97BFD1614C}" type="slidenum">
              <a:rPr lang="de-DE" smtClean="0"/>
              <a:pPr eaLnBrk="1" hangingPunct="1">
                <a:defRPr/>
              </a:pPr>
              <a:t>31</a:t>
            </a:fld>
            <a:endParaRPr 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93327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32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757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33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1813321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34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159333813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35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77075814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36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7598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37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38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39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4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1029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40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41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42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43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44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45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46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7494164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47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78541266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48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49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483565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5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5926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50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74089507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51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1818220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52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80771781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53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323829212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54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55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79668730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56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26028670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57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58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96967179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59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41963534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6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935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60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888471774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61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62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63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64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65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66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67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68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69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7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0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2A036998-63EB-4D70-A459-579F9CC38674}" type="slidenum">
              <a:rPr lang="de-DE" smtClean="0"/>
              <a:pPr eaLnBrk="1" hangingPunct="1">
                <a:defRPr/>
              </a:pPr>
              <a:t>8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14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1308CD4F-C437-4D7D-96A1-9ADD26B9407A}" type="slidenum">
              <a:rPr lang="de-DE" smtClean="0"/>
              <a:pPr eaLnBrk="1" hangingPunct="1">
                <a:defRPr/>
              </a:pPr>
              <a:t>9</a:t>
            </a:fld>
            <a:endParaRPr lang="de-DE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604205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00 w 1722"/>
                <a:gd name="T1" fmla="*/ 55 h 66"/>
                <a:gd name="T2" fmla="*/ 1700 w 1722"/>
                <a:gd name="T3" fmla="*/ 49 h 66"/>
                <a:gd name="T4" fmla="*/ 0 w 1722"/>
                <a:gd name="T5" fmla="*/ 0 h 66"/>
                <a:gd name="T6" fmla="*/ 0 w 1722"/>
                <a:gd name="T7" fmla="*/ 37 h 66"/>
                <a:gd name="T8" fmla="*/ 1700 w 1722"/>
                <a:gd name="T9" fmla="*/ 55 h 66"/>
                <a:gd name="T10" fmla="*/ 1700 w 1722"/>
                <a:gd name="T11" fmla="*/ 55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64 w 975"/>
                <a:gd name="T1" fmla="*/ 48 h 101"/>
                <a:gd name="T2" fmla="*/ 964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64 w 975"/>
                <a:gd name="T9" fmla="*/ 48 h 101"/>
                <a:gd name="T10" fmla="*/ 964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19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19 w 2141"/>
                <a:gd name="T7" fmla="*/ 0 h 198"/>
                <a:gd name="T8" fmla="*/ 2119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49 w 2517"/>
                <a:gd name="T1" fmla="*/ 276 h 276"/>
                <a:gd name="T2" fmla="*/ 2484 w 2517"/>
                <a:gd name="T3" fmla="*/ 204 h 276"/>
                <a:gd name="T4" fmla="*/ 2227 w 2517"/>
                <a:gd name="T5" fmla="*/ 0 h 276"/>
                <a:gd name="T6" fmla="*/ 0 w 2517"/>
                <a:gd name="T7" fmla="*/ 276 h 276"/>
                <a:gd name="T8" fmla="*/ 2149 w 2517"/>
                <a:gd name="T9" fmla="*/ 276 h 276"/>
                <a:gd name="T10" fmla="*/ 2149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18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18 w 729"/>
                <a:gd name="T7" fmla="*/ 240 h 240"/>
                <a:gd name="T8" fmla="*/ 718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18 w 729"/>
                <a:gd name="T1" fmla="*/ 318 h 318"/>
                <a:gd name="T2" fmla="*/ 718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18 w 729"/>
                <a:gd name="T9" fmla="*/ 318 h 318"/>
                <a:gd name="T10" fmla="*/ 718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1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>
                  <a:cs typeface="+mn-cs"/>
                </a:endParaRPr>
              </a:p>
            </p:txBody>
          </p:sp>
        </p:grpSp>
      </p:grpSp>
      <p:sp>
        <p:nvSpPr>
          <p:cNvPr id="17450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7451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B9F01-BD92-4DD0-A426-355D2BB85D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3087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24196-C8BE-4540-8E53-5722F8FADFF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226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DBF738-4152-4A87-A014-603DD5B3284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580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E5C96-32CF-4660-A65E-2D1DE154D22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537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E3097-9C22-4E36-85B4-9BA4C233BC5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4072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0E880-2C90-4C2C-9DAB-D1BB71175E5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3422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21512-6F4E-483C-A505-17766C9590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544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7828A-47E4-40BE-AFAA-881BCE7D8E7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9702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9C1ED-10F7-40F7-BB8A-E056367D92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508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2BBDB-363B-4D4F-9401-C2CD61F98CE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7897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970CA-1D48-4433-B319-5DC80EB4CB6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83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0CDE8-C3A6-4D06-9815-50F1A6BD677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5352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8FD90-99A4-409D-9166-58BFF574E7E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181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885DE-6373-4E76-8261-B232BE31327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676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16387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388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389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00 w 1722"/>
                <a:gd name="T1" fmla="*/ 55 h 66"/>
                <a:gd name="T2" fmla="*/ 1700 w 1722"/>
                <a:gd name="T3" fmla="*/ 49 h 66"/>
                <a:gd name="T4" fmla="*/ 0 w 1722"/>
                <a:gd name="T5" fmla="*/ 0 h 66"/>
                <a:gd name="T6" fmla="*/ 0 w 1722"/>
                <a:gd name="T7" fmla="*/ 37 h 66"/>
                <a:gd name="T8" fmla="*/ 1700 w 1722"/>
                <a:gd name="T9" fmla="*/ 55 h 66"/>
                <a:gd name="T10" fmla="*/ 1700 w 1722"/>
                <a:gd name="T11" fmla="*/ 55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391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64 w 975"/>
                <a:gd name="T1" fmla="*/ 48 h 101"/>
                <a:gd name="T2" fmla="*/ 964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64 w 975"/>
                <a:gd name="T9" fmla="*/ 48 h 101"/>
                <a:gd name="T10" fmla="*/ 964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19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19 w 2141"/>
                <a:gd name="T7" fmla="*/ 0 h 198"/>
                <a:gd name="T8" fmla="*/ 2119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394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49 w 2517"/>
                <a:gd name="T1" fmla="*/ 276 h 276"/>
                <a:gd name="T2" fmla="*/ 2484 w 2517"/>
                <a:gd name="T3" fmla="*/ 204 h 276"/>
                <a:gd name="T4" fmla="*/ 2227 w 2517"/>
                <a:gd name="T5" fmla="*/ 0 h 276"/>
                <a:gd name="T6" fmla="*/ 0 w 2517"/>
                <a:gd name="T7" fmla="*/ 276 h 276"/>
                <a:gd name="T8" fmla="*/ 2149 w 2517"/>
                <a:gd name="T9" fmla="*/ 276 h 276"/>
                <a:gd name="T10" fmla="*/ 2149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04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18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18 w 729"/>
                <a:gd name="T7" fmla="*/ 240 h 240"/>
                <a:gd name="T8" fmla="*/ 718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398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18 w 729"/>
                <a:gd name="T1" fmla="*/ 318 h 318"/>
                <a:gd name="T2" fmla="*/ 718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18 w 729"/>
                <a:gd name="T9" fmla="*/ 318 h 318"/>
                <a:gd name="T10" fmla="*/ 718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400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401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402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04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404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05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406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407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408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05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410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411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05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01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413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05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6415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416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417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418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419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420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421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sp>
          <p:nvSpPr>
            <p:cNvPr id="16422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cs typeface="+mn-cs"/>
              </a:endParaRPr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16424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>
                  <a:cs typeface="+mn-cs"/>
                </a:endParaRPr>
              </a:p>
            </p:txBody>
          </p:sp>
          <p:sp>
            <p:nvSpPr>
              <p:cNvPr id="16425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de-DE">
                  <a:cs typeface="+mn-cs"/>
                </a:endParaRPr>
              </a:p>
            </p:txBody>
          </p:sp>
        </p:grpSp>
      </p:grpSp>
      <p:sp>
        <p:nvSpPr>
          <p:cNvPr id="16426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6427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6428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42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r>
              <a:rPr lang="en-US"/>
              <a:t>Peter Mohr        p-process workshop - Budapest 2024</a:t>
            </a:r>
            <a:endParaRPr lang="de-DE"/>
          </a:p>
        </p:txBody>
      </p:sp>
      <p:sp>
        <p:nvSpPr>
          <p:cNvPr id="1643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89313BC1-6F79-47D3-B8DD-92D63119DF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8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  <p:sldLayoutId id="2147483923" r:id="rId10"/>
    <p:sldLayoutId id="2147483924" r:id="rId11"/>
    <p:sldLayoutId id="2147483925" r:id="rId12"/>
    <p:sldLayoutId id="2147483926" r:id="rId13"/>
    <p:sldLayoutId id="2147483927" r:id="rId1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7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8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6786" y="188640"/>
            <a:ext cx="8441678" cy="244827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/>
              <a:t>Total reaction cross sections: a basic building block for astrophysical reaction rates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552" y="2564903"/>
            <a:ext cx="7992888" cy="3601343"/>
          </a:xfrm>
        </p:spPr>
        <p:txBody>
          <a:bodyPr/>
          <a:lstStyle/>
          <a:p>
            <a:r>
              <a:rPr lang="de-DE" sz="3200" dirty="0">
                <a:effectLst/>
              </a:rPr>
              <a:t>Peter Mohr</a:t>
            </a:r>
            <a:br>
              <a:rPr lang="de-DE" sz="3200" dirty="0">
                <a:effectLst/>
              </a:rPr>
            </a:br>
            <a:br>
              <a:rPr lang="de-DE" sz="800" dirty="0">
                <a:effectLst/>
              </a:rPr>
            </a:br>
            <a:r>
              <a:rPr lang="de-DE" sz="2200" dirty="0"/>
              <a:t>HUN-REN Institute </a:t>
            </a:r>
            <a:r>
              <a:rPr lang="de-DE" sz="2200" dirty="0" err="1"/>
              <a:t>for</a:t>
            </a:r>
            <a:r>
              <a:rPr lang="de-DE" sz="2200" dirty="0"/>
              <a:t> </a:t>
            </a:r>
            <a:r>
              <a:rPr lang="de-DE" sz="2200" dirty="0" err="1"/>
              <a:t>Nuclear</a:t>
            </a:r>
            <a:r>
              <a:rPr lang="de-DE" sz="2200" dirty="0"/>
              <a:t> Research (</a:t>
            </a:r>
            <a:r>
              <a:rPr lang="de-DE" sz="2200" dirty="0" err="1"/>
              <a:t>Atomki</a:t>
            </a:r>
            <a:r>
              <a:rPr lang="de-DE" sz="2200" dirty="0"/>
              <a:t>)</a:t>
            </a:r>
            <a:br>
              <a:rPr lang="de-DE" sz="2200" dirty="0"/>
            </a:br>
            <a:r>
              <a:rPr lang="de-DE" sz="2200" dirty="0"/>
              <a:t>H-4001 Debrecen, </a:t>
            </a:r>
            <a:r>
              <a:rPr lang="de-DE" sz="2200" dirty="0" err="1"/>
              <a:t>Hungary</a:t>
            </a:r>
            <a:endParaRPr lang="de-DE" sz="2200" dirty="0">
              <a:effectLst/>
            </a:endParaRPr>
          </a:p>
          <a:p>
            <a:br>
              <a:rPr lang="de-DE" sz="1600" dirty="0">
                <a:effectLst/>
              </a:rPr>
            </a:br>
            <a:r>
              <a:rPr lang="de-DE" sz="2200" dirty="0">
                <a:effectLst/>
              </a:rPr>
              <a:t>in </a:t>
            </a:r>
            <a:r>
              <a:rPr lang="de-DE" sz="2200" dirty="0" err="1">
                <a:effectLst/>
              </a:rPr>
              <a:t>collaboration</a:t>
            </a:r>
            <a:r>
              <a:rPr lang="de-DE" sz="2200" dirty="0">
                <a:effectLst/>
              </a:rPr>
              <a:t> </a:t>
            </a:r>
            <a:r>
              <a:rPr lang="de-DE" sz="2200" dirty="0" err="1">
                <a:effectLst/>
              </a:rPr>
              <a:t>with</a:t>
            </a:r>
            <a:r>
              <a:rPr lang="de-DE" sz="2200" dirty="0">
                <a:effectLst/>
              </a:rPr>
              <a:t> </a:t>
            </a:r>
            <a:r>
              <a:rPr lang="de-DE" sz="2200" dirty="0" err="1">
                <a:effectLst/>
              </a:rPr>
              <a:t>many</a:t>
            </a:r>
            <a:r>
              <a:rPr lang="de-DE" sz="2200" dirty="0">
                <a:effectLst/>
              </a:rPr>
              <a:t> </a:t>
            </a:r>
            <a:r>
              <a:rPr lang="de-DE" sz="2200" dirty="0" err="1">
                <a:effectLst/>
              </a:rPr>
              <a:t>colleagues</a:t>
            </a:r>
            <a:r>
              <a:rPr lang="de-DE" sz="2200" dirty="0">
                <a:effectLst/>
              </a:rPr>
              <a:t> and </a:t>
            </a:r>
            <a:r>
              <a:rPr lang="de-DE" sz="2200" dirty="0" err="1">
                <a:effectLst/>
              </a:rPr>
              <a:t>friends</a:t>
            </a:r>
            <a:r>
              <a:rPr lang="de-DE" sz="2200" dirty="0">
                <a:effectLst/>
              </a:rPr>
              <a:t>: </a:t>
            </a:r>
            <a:br>
              <a:rPr lang="de-DE" sz="2200" dirty="0">
                <a:effectLst/>
              </a:rPr>
            </a:br>
            <a:br>
              <a:rPr lang="de-DE" sz="800" dirty="0">
                <a:effectLst/>
              </a:rPr>
            </a:br>
            <a:r>
              <a:rPr lang="en-US" sz="2400" dirty="0" err="1"/>
              <a:t>Zs</a:t>
            </a:r>
            <a:r>
              <a:rPr lang="en-US" sz="2400" dirty="0"/>
              <a:t>. </a:t>
            </a:r>
            <a:r>
              <a:rPr lang="en-US" sz="2400" dirty="0" err="1"/>
              <a:t>Fülöp</a:t>
            </a:r>
            <a:r>
              <a:rPr lang="en-US" sz="2400" dirty="0"/>
              <a:t>, </a:t>
            </a:r>
            <a:r>
              <a:rPr lang="de-DE" sz="2400" dirty="0"/>
              <a:t>Gy. </a:t>
            </a:r>
            <a:r>
              <a:rPr lang="de-DE" sz="2400" dirty="0" err="1"/>
              <a:t>Gyürky</a:t>
            </a:r>
            <a:r>
              <a:rPr lang="de-DE" sz="2400" dirty="0"/>
              <a:t>, Z. </a:t>
            </a:r>
            <a:r>
              <a:rPr lang="de-DE" sz="2400" dirty="0" err="1"/>
              <a:t>Halász</a:t>
            </a:r>
            <a:r>
              <a:rPr lang="de-DE" sz="2400" dirty="0"/>
              <a:t>, </a:t>
            </a:r>
            <a:r>
              <a:rPr lang="en-US" sz="2400" dirty="0"/>
              <a:t>G. G. Kiss, </a:t>
            </a:r>
            <a:r>
              <a:rPr lang="de-DE" sz="2400" dirty="0" err="1"/>
              <a:t>Zs</a:t>
            </a:r>
            <a:r>
              <a:rPr lang="de-DE" sz="2400" dirty="0"/>
              <a:t>. </a:t>
            </a:r>
            <a:r>
              <a:rPr lang="de-DE" sz="2400" dirty="0" err="1"/>
              <a:t>Mátyus</a:t>
            </a:r>
            <a:r>
              <a:rPr lang="de-DE" sz="2400" dirty="0"/>
              <a:t>, E. </a:t>
            </a:r>
            <a:r>
              <a:rPr lang="de-DE" sz="2400" dirty="0" err="1"/>
              <a:t>Somorjai</a:t>
            </a:r>
            <a:r>
              <a:rPr lang="de-DE" sz="2400" dirty="0"/>
              <a:t>, </a:t>
            </a:r>
            <a:r>
              <a:rPr lang="en-US" sz="2400" dirty="0"/>
              <a:t>T. N. </a:t>
            </a:r>
            <a:r>
              <a:rPr lang="en-US" sz="2400" dirty="0" err="1"/>
              <a:t>Szegedi</a:t>
            </a:r>
            <a:r>
              <a:rPr lang="en-US" sz="2400" dirty="0"/>
              <a:t>, </a:t>
            </a:r>
            <a:r>
              <a:rPr lang="de-DE" sz="2400" dirty="0"/>
              <a:t>T. </a:t>
            </a:r>
            <a:r>
              <a:rPr lang="de-DE" sz="2400" dirty="0" err="1"/>
              <a:t>Szücs</a:t>
            </a:r>
            <a:r>
              <a:rPr lang="de-DE" sz="2400" dirty="0"/>
              <a:t>, D. </a:t>
            </a:r>
            <a:r>
              <a:rPr lang="de-DE" sz="2400" dirty="0" err="1"/>
              <a:t>Galaviz</a:t>
            </a:r>
            <a:r>
              <a:rPr lang="en-US" sz="2400" dirty="0"/>
              <a:t> and many more</a:t>
            </a:r>
            <a:endParaRPr lang="de-DE" sz="2400" dirty="0">
              <a:effectLst/>
            </a:endParaRPr>
          </a:p>
          <a:p>
            <a:br>
              <a:rPr lang="de-DE" sz="2400" dirty="0"/>
            </a:br>
            <a:endParaRPr lang="de-DE" sz="24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14375" y="6166247"/>
            <a:ext cx="7705725" cy="57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  <a:defRPr/>
            </a:pPr>
            <a:r>
              <a:rPr lang="de-DE" sz="2000" dirty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p-</a:t>
            </a:r>
            <a:r>
              <a:rPr lang="de-DE" sz="2000" dirty="0" err="1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process</a:t>
            </a:r>
            <a:r>
              <a:rPr lang="de-DE" sz="2000" dirty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</a:t>
            </a:r>
            <a:r>
              <a:rPr lang="de-DE" sz="2000" dirty="0" err="1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workshop</a:t>
            </a:r>
            <a:r>
              <a:rPr lang="de-DE" sz="2000" dirty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 – Budapest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Basic </a:t>
            </a:r>
            <a:r>
              <a:rPr lang="de-DE" sz="2800" u="sng" dirty="0" err="1"/>
              <a:t>formalism</a:t>
            </a:r>
            <a:r>
              <a:rPr lang="de-DE" sz="2800" u="sng" dirty="0"/>
              <a:t> (3): </a:t>
            </a:r>
            <a:r>
              <a:rPr lang="de-DE" sz="2800" u="sng" dirty="0" err="1"/>
              <a:t>special</a:t>
            </a:r>
            <a:r>
              <a:rPr lang="de-DE" sz="2800" u="sng" dirty="0"/>
              <a:t> </a:t>
            </a:r>
            <a:r>
              <a:rPr lang="de-DE" sz="2800" u="sng" dirty="0" err="1"/>
              <a:t>cases</a:t>
            </a:r>
            <a:endParaRPr lang="de-DE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7" name="Rectangle 5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</p:spPr>
            <p:txBody>
              <a:bodyPr/>
              <a:lstStyle/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/>
                  <a:t>The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</a:t>
                </a:r>
                <a:r>
                  <a:rPr lang="de-DE" sz="2800" i="1" dirty="0"/>
                  <a:t>X</a:t>
                </a:r>
                <a:r>
                  <a:rPr lang="de-DE" sz="2800" dirty="0"/>
                  <a:t>) </a:t>
                </a:r>
                <a:r>
                  <a:rPr lang="de-DE" sz="2800" dirty="0" err="1"/>
                  <a:t>reaction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cross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section</a:t>
                </a:r>
                <a:r>
                  <a:rPr lang="de-DE" sz="2800" dirty="0"/>
                  <a:t> in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u="sng" dirty="0" err="1"/>
                  <a:t>statistical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model</a:t>
                </a:r>
                <a:r>
                  <a:rPr lang="de-DE" sz="2800" dirty="0"/>
                  <a:t> (SM) </a:t>
                </a:r>
                <a:r>
                  <a:rPr lang="de-DE" sz="2800" dirty="0" err="1"/>
                  <a:t>is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given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by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product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compound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formation</a:t>
                </a:r>
                <a:r>
                  <a:rPr lang="de-DE" sz="2800" dirty="0"/>
                  <a:t> and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i="1" u="sng" dirty="0" err="1">
                    <a:solidFill>
                      <a:srgbClr val="FFC000"/>
                    </a:solidFill>
                  </a:rPr>
                  <a:t>statistical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decay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branching</a:t>
                </a:r>
                <a:r>
                  <a:rPr lang="de-DE" sz="2800" dirty="0"/>
                  <a:t> </a:t>
                </a:r>
                <a:r>
                  <a:rPr lang="de-DE" sz="2800" i="1" dirty="0" err="1"/>
                  <a:t>b</a:t>
                </a:r>
                <a:r>
                  <a:rPr lang="de-DE" sz="2800" i="1" baseline="-25000" dirty="0" err="1"/>
                  <a:t>X</a:t>
                </a:r>
                <a:r>
                  <a:rPr lang="de-DE" sz="2800" dirty="0"/>
                  <a:t> (</a:t>
                </a:r>
                <a:r>
                  <a:rPr lang="de-DE" sz="2800" dirty="0" err="1"/>
                  <a:t>schematic</a:t>
                </a:r>
                <a:r>
                  <a:rPr lang="de-DE" sz="2800" dirty="0"/>
                  <a:t> </a:t>
                </a:r>
                <a:r>
                  <a:rPr lang="de-DE" sz="2800" dirty="0" err="1"/>
                  <a:t>formula</a:t>
                </a:r>
                <a:r>
                  <a:rPr lang="de-DE" sz="2800" dirty="0"/>
                  <a:t>):</a:t>
                </a:r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</a:rPr>
                            <m:t>SM</m:t>
                          </m:r>
                        </m:sub>
                      </m:sSub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de-DE" sz="2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de-DE" sz="2800" b="0" i="1" smtClean="0">
                              <a:latin typeface="Cambria Math"/>
                            </a:rPr>
                            <m:t>𝑋</m:t>
                          </m:r>
                        </m:e>
                      </m:d>
                      <m:r>
                        <a:rPr lang="de-D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  <a:ea typeface="Cambria Math"/>
                            </a:rPr>
                            <m:t>compound</m:t>
                          </m:r>
                        </m:sub>
                      </m:sSub>
                      <m:r>
                        <a:rPr lang="de-DE" sz="2800" i="1" smtClean="0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/>
                            </a:rPr>
                            <m:t>𝑏</m:t>
                          </m:r>
                        </m:e>
                        <m:sub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/>
                            </a:rPr>
                            <m:t>𝑋</m:t>
                          </m:r>
                        </m:sub>
                      </m:sSub>
                      <m:r>
                        <a:rPr lang="de-D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>
                              <a:latin typeface="Cambria Math"/>
                              <a:ea typeface="Cambria Math"/>
                            </a:rPr>
                            <m:t>compound</m:t>
                          </m:r>
                        </m:sub>
                      </m:sSub>
                      <m:r>
                        <a:rPr lang="de-DE" sz="280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DE" sz="2800" i="1">
                                  <a:latin typeface="Cambria Math"/>
                                </a:rPr>
                                <m:t>𝑋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de-DE" sz="2800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sz="28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br>
                  <a:rPr lang="de-DE" sz="2800" dirty="0"/>
                </a:br>
                <a:r>
                  <a:rPr lang="de-DE" sz="2800" dirty="0"/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800">
                            <a:latin typeface="Cambria Math"/>
                          </a:rPr>
                          <m:t>SM</m:t>
                        </m:r>
                      </m:sub>
                    </m:sSub>
                    <m:d>
                      <m:d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de-DE" sz="2800" i="1">
                            <a:latin typeface="Cambria Math"/>
                          </a:rPr>
                          <m:t>,</m:t>
                        </m:r>
                        <m:r>
                          <a:rPr lang="de-DE" sz="2800" i="1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de-DE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800" dirty="0" err="1"/>
                  <a:t>scales</a:t>
                </a:r>
                <a:r>
                  <a:rPr lang="de-DE" sz="2800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/>
                          </a:rPr>
                          <m:t>α</m:t>
                        </m:r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lang="de-DE" sz="2800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de-DE" sz="2800" i="1">
                                <a:latin typeface="Cambria Math"/>
                              </a:rPr>
                              <m:t>𝑋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de-DE" sz="2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de-DE" sz="2800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de-DE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800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de-DE" sz="28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1400" i="1" dirty="0"/>
                </a:br>
                <a:r>
                  <a:rPr lang="de-DE" sz="2800" i="1" dirty="0" err="1"/>
                  <a:t>b</a:t>
                </a:r>
                <a:r>
                  <a:rPr lang="de-DE" sz="2800" i="1" baseline="-25000" dirty="0" err="1"/>
                  <a:t>X</a:t>
                </a:r>
                <a:r>
                  <a:rPr lang="de-DE" sz="2800" dirty="0"/>
                  <a:t> </a:t>
                </a:r>
                <a:r>
                  <a:rPr lang="de-DE" sz="2800" dirty="0" err="1"/>
                  <a:t>depends</a:t>
                </a:r>
                <a:r>
                  <a:rPr lang="de-DE" sz="2800" dirty="0"/>
                  <a:t> on all </a:t>
                </a:r>
                <a:r>
                  <a:rPr lang="de-DE" sz="2800" dirty="0" err="1"/>
                  <a:t>ingredients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statistical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model</a:t>
                </a:r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 err="1"/>
                  <a:t>Ratios</a:t>
                </a:r>
                <a:r>
                  <a:rPr lang="de-DE" sz="2800" dirty="0"/>
                  <a:t>, e.g.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de-DE" sz="2800" dirty="0"/>
                  <a:t>)/(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,n), </a:t>
                </a:r>
                <a:r>
                  <a:rPr lang="de-DE" sz="2800" dirty="0" err="1"/>
                  <a:t>depend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only</a:t>
                </a:r>
                <a:r>
                  <a:rPr lang="de-DE" sz="2800" dirty="0"/>
                  <a:t> on </a:t>
                </a:r>
                <a:r>
                  <a:rPr lang="de-DE" sz="2800" i="1" dirty="0" err="1"/>
                  <a:t>T</a:t>
                </a:r>
                <a:r>
                  <a:rPr lang="de-DE" sz="28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de-DE" sz="2800" dirty="0"/>
                  <a:t>/</a:t>
                </a:r>
                <a:r>
                  <a:rPr lang="de-DE" sz="2800" i="1" dirty="0" err="1"/>
                  <a:t>T</a:t>
                </a:r>
                <a:r>
                  <a:rPr lang="de-DE" sz="2800" baseline="-25000" dirty="0" err="1"/>
                  <a:t>n</a:t>
                </a:r>
                <a:br>
                  <a:rPr lang="de-DE" sz="2800" baseline="-25000" dirty="0"/>
                </a:br>
                <a:r>
                  <a:rPr lang="de-DE" sz="2800" dirty="0"/>
                  <a:t>- </a:t>
                </a:r>
                <a:r>
                  <a:rPr lang="de-DE" sz="2800" dirty="0" err="1"/>
                  <a:t>independent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i="1" dirty="0"/>
                  <a:t>T</a:t>
                </a:r>
                <a:r>
                  <a:rPr lang="el-GR" sz="28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baseline="-25000" dirty="0"/>
                  <a:t>,0 </a:t>
                </a:r>
                <a:r>
                  <a:rPr lang="de-DE" sz="2800" dirty="0"/>
                  <a:t>and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AOMP</a:t>
                </a:r>
                <a:br>
                  <a:rPr lang="de-DE" sz="2800" dirty="0"/>
                </a:br>
                <a:r>
                  <a:rPr lang="de-DE" sz="2800" dirty="0"/>
                  <a:t>- </a:t>
                </a:r>
                <a:r>
                  <a:rPr lang="de-DE" sz="2800" dirty="0" err="1"/>
                  <a:t>best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constraint</a:t>
                </a:r>
                <a:r>
                  <a:rPr lang="de-DE" sz="2800" dirty="0"/>
                  <a:t> </a:t>
                </a:r>
                <a:r>
                  <a:rPr lang="de-DE" sz="2800" dirty="0" err="1"/>
                  <a:t>for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other</a:t>
                </a:r>
                <a:r>
                  <a:rPr lang="de-DE" sz="2800" dirty="0"/>
                  <a:t> </a:t>
                </a:r>
                <a:r>
                  <a:rPr lang="de-DE" sz="2800" dirty="0" err="1"/>
                  <a:t>ingredients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statistical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model</a:t>
                </a:r>
                <a:endParaRPr lang="de-DE" sz="2800" baseline="-25000" dirty="0"/>
              </a:p>
            </p:txBody>
          </p:sp>
        </mc:Choice>
        <mc:Fallback xmlns="">
          <p:sp>
            <p:nvSpPr>
              <p:cNvPr id="3077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  <a:blipFill>
                <a:blip r:embed="rId3"/>
                <a:stretch>
                  <a:fillRect l="-1478" t="-1393" r="-262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200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Basic </a:t>
            </a:r>
            <a:r>
              <a:rPr lang="de-DE" sz="2800" u="sng" dirty="0" err="1"/>
              <a:t>formalism</a:t>
            </a:r>
            <a:r>
              <a:rPr lang="de-DE" sz="2800" u="sng" dirty="0"/>
              <a:t> (4): </a:t>
            </a:r>
            <a:r>
              <a:rPr lang="de-DE" sz="2800" u="sng" dirty="0" err="1"/>
              <a:t>astrophysical</a:t>
            </a:r>
            <a:r>
              <a:rPr lang="de-DE" sz="2800" u="sng" dirty="0"/>
              <a:t> </a:t>
            </a:r>
            <a:r>
              <a:rPr lang="de-DE" sz="2800" u="sng" dirty="0" err="1"/>
              <a:t>consequences</a:t>
            </a:r>
            <a:endParaRPr lang="en-US" sz="2800" u="sng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de-DE" sz="2800" dirty="0"/>
              <a:t>p- </a:t>
            </a:r>
            <a:r>
              <a:rPr lang="de-DE" sz="2800" dirty="0" err="1"/>
              <a:t>or</a:t>
            </a:r>
            <a:r>
              <a:rPr lang="de-DE" sz="2800" dirty="0"/>
              <a:t> 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800" dirty="0"/>
              <a:t>-</a:t>
            </a:r>
            <a:r>
              <a:rPr lang="de-DE" sz="2800" dirty="0" err="1"/>
              <a:t>process</a:t>
            </a:r>
            <a:r>
              <a:rPr lang="de-DE" sz="2800" dirty="0"/>
              <a:t>:</a:t>
            </a:r>
            <a:br>
              <a:rPr lang="de-DE" sz="2800" dirty="0"/>
            </a:br>
            <a:r>
              <a:rPr lang="de-DE" sz="2800" dirty="0" err="1"/>
              <a:t>required</a:t>
            </a:r>
            <a:r>
              <a:rPr lang="de-DE" sz="2800" dirty="0"/>
              <a:t>: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800" dirty="0"/>
              <a:t>,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) </a:t>
            </a:r>
            <a:r>
              <a:rPr lang="de-DE" sz="2800" dirty="0" err="1"/>
              <a:t>rates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neutron-deficient</a:t>
            </a:r>
            <a:r>
              <a:rPr lang="de-DE" sz="2800" dirty="0"/>
              <a:t> </a:t>
            </a:r>
            <a:r>
              <a:rPr lang="de-DE" sz="2800" dirty="0" err="1"/>
              <a:t>targets</a:t>
            </a:r>
            <a:br>
              <a:rPr lang="de-DE" sz="2800" dirty="0"/>
            </a:br>
            <a:r>
              <a:rPr lang="de-DE" sz="2800" dirty="0" err="1"/>
              <a:t>calculated</a:t>
            </a:r>
            <a:r>
              <a:rPr lang="de-DE" sz="2800" dirty="0"/>
              <a:t> </a:t>
            </a:r>
            <a:r>
              <a:rPr lang="de-DE" sz="2800" dirty="0" err="1"/>
              <a:t>from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800" dirty="0"/>
              <a:t>) </a:t>
            </a:r>
            <a:r>
              <a:rPr lang="de-DE" sz="2800" dirty="0" err="1"/>
              <a:t>rates</a:t>
            </a:r>
            <a:r>
              <a:rPr lang="de-DE" sz="2800" dirty="0"/>
              <a:t> via </a:t>
            </a:r>
            <a:r>
              <a:rPr lang="de-DE" sz="2800" dirty="0" err="1"/>
              <a:t>detailed</a:t>
            </a:r>
            <a:r>
              <a:rPr lang="de-DE" sz="2800" dirty="0"/>
              <a:t> </a:t>
            </a:r>
            <a:r>
              <a:rPr lang="de-DE" sz="2800" dirty="0" err="1"/>
              <a:t>balance</a:t>
            </a:r>
            <a:r>
              <a:rPr lang="de-DE" sz="2800" dirty="0"/>
              <a:t> </a:t>
            </a:r>
            <a:br>
              <a:rPr lang="de-DE" sz="2800" dirty="0"/>
            </a:br>
            <a:r>
              <a:rPr lang="de-DE" sz="2800" dirty="0" err="1"/>
              <a:t>calculated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800" dirty="0"/>
              <a:t>) </a:t>
            </a:r>
            <a:r>
              <a:rPr lang="de-DE" sz="2800" dirty="0" err="1"/>
              <a:t>rates</a:t>
            </a:r>
            <a:r>
              <a:rPr lang="de-DE" sz="2800" dirty="0"/>
              <a:t> </a:t>
            </a:r>
            <a:r>
              <a:rPr lang="de-DE" sz="2800" dirty="0" err="1"/>
              <a:t>essentially</a:t>
            </a:r>
            <a:r>
              <a:rPr lang="de-DE" sz="2800" dirty="0"/>
              <a:t> sensitive </a:t>
            </a:r>
            <a:r>
              <a:rPr lang="de-DE" sz="2800" dirty="0" err="1"/>
              <a:t>to</a:t>
            </a:r>
            <a:r>
              <a:rPr lang="de-DE" sz="2800" dirty="0"/>
              <a:t> AOMP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de-DE" sz="2800" dirty="0" err="1"/>
              <a:t>weak</a:t>
            </a:r>
            <a:r>
              <a:rPr lang="de-DE" sz="2800" dirty="0"/>
              <a:t> r-</a:t>
            </a:r>
            <a:r>
              <a:rPr lang="de-DE" sz="2800" dirty="0" err="1"/>
              <a:t>process</a:t>
            </a:r>
            <a:r>
              <a:rPr lang="de-DE" sz="2800" dirty="0"/>
              <a:t>:</a:t>
            </a:r>
            <a:br>
              <a:rPr lang="de-DE" sz="2800" dirty="0"/>
            </a:br>
            <a:r>
              <a:rPr lang="de-DE" sz="2800" dirty="0" err="1"/>
              <a:t>required</a:t>
            </a:r>
            <a:r>
              <a:rPr lang="de-DE" sz="2800" dirty="0"/>
              <a:t>: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,n) </a:t>
            </a:r>
            <a:r>
              <a:rPr lang="de-DE" sz="2800" dirty="0" err="1"/>
              <a:t>rates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neutron-rich</a:t>
            </a:r>
            <a:r>
              <a:rPr lang="de-DE" sz="2800" dirty="0"/>
              <a:t> </a:t>
            </a:r>
            <a:r>
              <a:rPr lang="de-DE" sz="2800" dirty="0" err="1"/>
              <a:t>targets</a:t>
            </a:r>
            <a:r>
              <a:rPr lang="de-DE" sz="2800" dirty="0"/>
              <a:t> </a:t>
            </a:r>
            <a:br>
              <a:rPr lang="de-DE" sz="2800" dirty="0"/>
            </a:br>
            <a:r>
              <a:rPr lang="de-DE" sz="2800" dirty="0" err="1"/>
              <a:t>calculated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,n) </a:t>
            </a:r>
            <a:r>
              <a:rPr lang="de-DE" sz="2800" dirty="0" err="1"/>
              <a:t>rates</a:t>
            </a:r>
            <a:r>
              <a:rPr lang="de-DE" sz="2800" dirty="0"/>
              <a:t> </a:t>
            </a:r>
            <a:r>
              <a:rPr lang="de-DE" sz="2800" dirty="0" err="1"/>
              <a:t>essentially</a:t>
            </a:r>
            <a:r>
              <a:rPr lang="de-DE" sz="2800" dirty="0"/>
              <a:t> sensitive </a:t>
            </a:r>
            <a:r>
              <a:rPr lang="de-DE" sz="2800" dirty="0" err="1"/>
              <a:t>to</a:t>
            </a:r>
            <a:r>
              <a:rPr lang="de-DE" sz="2800" dirty="0"/>
              <a:t> AOMP</a:t>
            </a:r>
            <a:br>
              <a:rPr lang="de-DE" sz="2800" dirty="0"/>
            </a:br>
            <a:endParaRPr lang="de-DE" sz="2800" dirty="0"/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de-DE" sz="2800" b="1" i="1" dirty="0" err="1">
                <a:solidFill>
                  <a:srgbClr val="FFC000"/>
                </a:solidFill>
              </a:rPr>
              <a:t>the</a:t>
            </a:r>
            <a:r>
              <a:rPr lang="de-DE" sz="2800" b="1" i="1" dirty="0">
                <a:solidFill>
                  <a:srgbClr val="FFC000"/>
                </a:solidFill>
              </a:rPr>
              <a:t> AOMP </a:t>
            </a:r>
            <a:r>
              <a:rPr lang="de-DE" sz="2800" b="1" i="1" dirty="0" err="1">
                <a:solidFill>
                  <a:srgbClr val="FFC000"/>
                </a:solidFill>
              </a:rPr>
              <a:t>is</a:t>
            </a:r>
            <a:r>
              <a:rPr lang="de-DE" sz="2800" b="1" i="1" dirty="0">
                <a:solidFill>
                  <a:srgbClr val="FFC000"/>
                </a:solidFill>
              </a:rPr>
              <a:t> </a:t>
            </a:r>
            <a:r>
              <a:rPr lang="de-DE" sz="2800" b="1" i="1" dirty="0" err="1">
                <a:solidFill>
                  <a:srgbClr val="FFC000"/>
                </a:solidFill>
              </a:rPr>
              <a:t>the</a:t>
            </a:r>
            <a:r>
              <a:rPr lang="de-DE" sz="2800" b="1" i="1" dirty="0">
                <a:solidFill>
                  <a:srgbClr val="FFC000"/>
                </a:solidFill>
              </a:rPr>
              <a:t> </a:t>
            </a:r>
            <a:r>
              <a:rPr lang="de-DE" sz="2800" b="1" i="1" dirty="0" err="1">
                <a:solidFill>
                  <a:srgbClr val="FFC000"/>
                </a:solidFill>
              </a:rPr>
              <a:t>most</a:t>
            </a:r>
            <a:r>
              <a:rPr lang="de-DE" sz="2800" b="1" i="1" dirty="0">
                <a:solidFill>
                  <a:srgbClr val="FFC000"/>
                </a:solidFill>
              </a:rPr>
              <a:t> </a:t>
            </a:r>
            <a:r>
              <a:rPr lang="de-DE" sz="2800" b="1" i="1" dirty="0" err="1">
                <a:solidFill>
                  <a:srgbClr val="FFC000"/>
                </a:solidFill>
              </a:rPr>
              <a:t>important</a:t>
            </a:r>
            <a:r>
              <a:rPr lang="de-DE" sz="2800" b="1" i="1" dirty="0">
                <a:solidFill>
                  <a:srgbClr val="FFC000"/>
                </a:solidFill>
              </a:rPr>
              <a:t> </a:t>
            </a:r>
            <a:r>
              <a:rPr lang="de-DE" sz="2800" b="1" i="1" dirty="0" err="1">
                <a:solidFill>
                  <a:srgbClr val="FFC000"/>
                </a:solidFill>
              </a:rPr>
              <a:t>ingredient</a:t>
            </a:r>
            <a:r>
              <a:rPr lang="de-DE" sz="2800" b="1" i="1" dirty="0">
                <a:solidFill>
                  <a:srgbClr val="FFC000"/>
                </a:solidFill>
              </a:rPr>
              <a:t> </a:t>
            </a:r>
            <a:r>
              <a:rPr lang="de-DE" sz="2800" b="1" i="1" dirty="0" err="1">
                <a:solidFill>
                  <a:srgbClr val="FFC000"/>
                </a:solidFill>
              </a:rPr>
              <a:t>for</a:t>
            </a:r>
            <a:r>
              <a:rPr lang="de-DE" sz="2800" b="1" i="1" dirty="0">
                <a:solidFill>
                  <a:srgbClr val="FFC000"/>
                </a:solidFill>
              </a:rPr>
              <a:t> </a:t>
            </a:r>
            <a:r>
              <a:rPr lang="de-DE" sz="2800" b="1" i="1" dirty="0" err="1">
                <a:solidFill>
                  <a:srgbClr val="FFC000"/>
                </a:solidFill>
              </a:rPr>
              <a:t>the</a:t>
            </a:r>
            <a:r>
              <a:rPr lang="de-DE" sz="2800" b="1" i="1" dirty="0">
                <a:solidFill>
                  <a:srgbClr val="FFC000"/>
                </a:solidFill>
              </a:rPr>
              <a:t> </a:t>
            </a:r>
            <a:r>
              <a:rPr lang="de-DE" sz="2800" b="1" i="1" dirty="0" err="1">
                <a:solidFill>
                  <a:srgbClr val="FFC000"/>
                </a:solidFill>
              </a:rPr>
              <a:t>calculation</a:t>
            </a:r>
            <a:r>
              <a:rPr lang="de-DE" sz="2800" b="1" i="1" dirty="0">
                <a:solidFill>
                  <a:srgbClr val="FFC000"/>
                </a:solidFill>
              </a:rPr>
              <a:t> </a:t>
            </a:r>
            <a:r>
              <a:rPr lang="de-DE" sz="2800" b="1" i="1" dirty="0" err="1">
                <a:solidFill>
                  <a:srgbClr val="FFC000"/>
                </a:solidFill>
              </a:rPr>
              <a:t>of</a:t>
            </a:r>
            <a:r>
              <a:rPr lang="de-DE" sz="2800" b="1" i="1" dirty="0">
                <a:solidFill>
                  <a:srgbClr val="FFC000"/>
                </a:solidFill>
              </a:rPr>
              <a:t> </a:t>
            </a:r>
            <a:r>
              <a:rPr lang="el-GR" sz="28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b="1" i="1" dirty="0">
                <a:solidFill>
                  <a:srgbClr val="FFC000"/>
                </a:solidFill>
              </a:rPr>
              <a:t>-</a:t>
            </a:r>
            <a:r>
              <a:rPr lang="de-DE" sz="2800" b="1" i="1" dirty="0" err="1">
                <a:solidFill>
                  <a:srgbClr val="FFC000"/>
                </a:solidFill>
              </a:rPr>
              <a:t>induced</a:t>
            </a:r>
            <a:r>
              <a:rPr lang="de-DE" sz="2800" b="1" i="1" dirty="0">
                <a:solidFill>
                  <a:srgbClr val="FFC000"/>
                </a:solidFill>
              </a:rPr>
              <a:t> </a:t>
            </a:r>
            <a:r>
              <a:rPr lang="de-DE" sz="2800" b="1" i="1" dirty="0" err="1">
                <a:solidFill>
                  <a:srgbClr val="FFC000"/>
                </a:solidFill>
              </a:rPr>
              <a:t>reaction</a:t>
            </a:r>
            <a:r>
              <a:rPr lang="de-DE" sz="2800" b="1" i="1" dirty="0">
                <a:solidFill>
                  <a:srgbClr val="FFC000"/>
                </a:solidFill>
              </a:rPr>
              <a:t> </a:t>
            </a:r>
            <a:r>
              <a:rPr lang="de-DE" sz="2800" b="1" i="1" dirty="0" err="1">
                <a:solidFill>
                  <a:srgbClr val="FFC000"/>
                </a:solidFill>
              </a:rPr>
              <a:t>rates</a:t>
            </a:r>
            <a:r>
              <a:rPr lang="de-DE" sz="2800" b="1" i="1" dirty="0">
                <a:solidFill>
                  <a:srgbClr val="FFC000"/>
                </a:solidFill>
              </a:rPr>
              <a:t> in </a:t>
            </a:r>
            <a:r>
              <a:rPr lang="de-DE" sz="2800" b="1" i="1" dirty="0" err="1">
                <a:solidFill>
                  <a:srgbClr val="FFC000"/>
                </a:solidFill>
              </a:rPr>
              <a:t>both</a:t>
            </a:r>
            <a:r>
              <a:rPr lang="de-DE" sz="2800" b="1" i="1" dirty="0">
                <a:solidFill>
                  <a:srgbClr val="FFC000"/>
                </a:solidFill>
              </a:rPr>
              <a:t> (</a:t>
            </a:r>
            <a:r>
              <a:rPr lang="de-DE" sz="2800" b="1" i="1" dirty="0" err="1">
                <a:solidFill>
                  <a:srgbClr val="FFC000"/>
                </a:solidFill>
              </a:rPr>
              <a:t>very</a:t>
            </a:r>
            <a:r>
              <a:rPr lang="de-DE" sz="2800" b="1" i="1" dirty="0">
                <a:solidFill>
                  <a:srgbClr val="FFC000"/>
                </a:solidFill>
              </a:rPr>
              <a:t> different) </a:t>
            </a:r>
            <a:r>
              <a:rPr lang="de-DE" sz="2800" b="1" i="1" dirty="0" err="1">
                <a:solidFill>
                  <a:srgbClr val="FFC000"/>
                </a:solidFill>
              </a:rPr>
              <a:t>astrophysical</a:t>
            </a:r>
            <a:r>
              <a:rPr lang="de-DE" sz="2800" b="1" i="1" dirty="0">
                <a:solidFill>
                  <a:srgbClr val="FFC000"/>
                </a:solidFill>
              </a:rPr>
              <a:t> </a:t>
            </a:r>
            <a:r>
              <a:rPr lang="de-DE" sz="2800" b="1" i="1" dirty="0" err="1">
                <a:solidFill>
                  <a:srgbClr val="FFC000"/>
                </a:solidFill>
              </a:rPr>
              <a:t>scenarios</a:t>
            </a:r>
            <a:r>
              <a:rPr lang="de-DE" sz="2800" b="1" i="1" dirty="0">
                <a:solidFill>
                  <a:srgbClr val="FFC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11958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A </a:t>
            </a:r>
            <a:r>
              <a:rPr lang="de-DE" sz="2800" u="sng" dirty="0" err="1"/>
              <a:t>word</a:t>
            </a:r>
            <a:r>
              <a:rPr lang="de-DE" sz="2800" u="sng" dirty="0"/>
              <a:t> </a:t>
            </a:r>
            <a:r>
              <a:rPr lang="de-DE" sz="2800" u="sng" dirty="0" err="1"/>
              <a:t>of</a:t>
            </a:r>
            <a:r>
              <a:rPr lang="de-DE" sz="2800" u="sng" dirty="0"/>
              <a:t> </a:t>
            </a:r>
            <a:r>
              <a:rPr lang="de-DE" sz="2800" u="sng" dirty="0" err="1"/>
              <a:t>caution</a:t>
            </a:r>
            <a:r>
              <a:rPr lang="de-DE" sz="2800" u="sng" dirty="0"/>
              <a:t>: (</a:t>
            </a:r>
            <a:r>
              <a:rPr lang="el-GR" sz="2800" u="sng" dirty="0"/>
              <a:t>α</a:t>
            </a:r>
            <a:r>
              <a:rPr lang="de-DE" sz="2800" u="sng" dirty="0"/>
              <a:t>,n) </a:t>
            </a:r>
            <a:r>
              <a:rPr lang="de-DE" sz="2800" u="sng" dirty="0" err="1"/>
              <a:t>or</a:t>
            </a:r>
            <a:r>
              <a:rPr lang="de-DE" sz="2800" u="sng" dirty="0"/>
              <a:t> (</a:t>
            </a:r>
            <a:r>
              <a:rPr lang="el-GR" sz="2800" u="sng" dirty="0"/>
              <a:t>α</a:t>
            </a:r>
            <a:r>
              <a:rPr lang="de-DE" sz="2800" u="sng" dirty="0"/>
              <a:t>,1n) ?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800" dirty="0">
                <a:solidFill>
                  <a:srgbClr val="FFC000"/>
                </a:solidFill>
              </a:rPr>
              <a:t>The so-</a:t>
            </a:r>
            <a:r>
              <a:rPr lang="de-DE" sz="2800" dirty="0" err="1">
                <a:solidFill>
                  <a:srgbClr val="FFC000"/>
                </a:solidFill>
              </a:rPr>
              <a:t>called</a:t>
            </a:r>
            <a:r>
              <a:rPr lang="de-DE" sz="2800" dirty="0">
                <a:solidFill>
                  <a:srgbClr val="FFC000"/>
                </a:solidFill>
              </a:rPr>
              <a:t> (</a:t>
            </a:r>
            <a:r>
              <a:rPr lang="el-GR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>
                <a:solidFill>
                  <a:srgbClr val="FFC000"/>
                </a:solidFill>
              </a:rPr>
              <a:t>,n) </a:t>
            </a:r>
            <a:r>
              <a:rPr lang="de-DE" sz="2800" dirty="0" err="1">
                <a:solidFill>
                  <a:srgbClr val="FFC000"/>
                </a:solidFill>
              </a:rPr>
              <a:t>reaction</a:t>
            </a:r>
            <a:r>
              <a:rPr lang="de-DE" sz="2800" dirty="0">
                <a:solidFill>
                  <a:srgbClr val="FFC000"/>
                </a:solidFill>
              </a:rPr>
              <a:t> rate </a:t>
            </a:r>
            <a:r>
              <a:rPr lang="de-DE" sz="2800" dirty="0" err="1">
                <a:solidFill>
                  <a:srgbClr val="FFC000"/>
                </a:solidFill>
              </a:rPr>
              <a:t>is</a:t>
            </a:r>
            <a:r>
              <a:rPr lang="de-DE" sz="2800" dirty="0">
                <a:solidFill>
                  <a:srgbClr val="FFC000"/>
                </a:solidFill>
              </a:rPr>
              <a:t>:</a:t>
            </a:r>
            <a:br>
              <a:rPr lang="de-DE" sz="2800" dirty="0"/>
            </a:br>
            <a:r>
              <a:rPr lang="de-DE" sz="2800" dirty="0"/>
              <a:t>  </a:t>
            </a:r>
            <a:r>
              <a:rPr lang="de-DE" sz="2800" dirty="0">
                <a:solidFill>
                  <a:srgbClr val="FFC000"/>
                </a:solidFill>
              </a:rPr>
              <a:t>- </a:t>
            </a:r>
            <a:r>
              <a:rPr lang="de-DE" sz="2800" dirty="0" err="1">
                <a:solidFill>
                  <a:srgbClr val="FFC000"/>
                </a:solidFill>
              </a:rPr>
              <a:t>the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sum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over</a:t>
            </a:r>
            <a:r>
              <a:rPr lang="de-DE" sz="2800" dirty="0">
                <a:solidFill>
                  <a:srgbClr val="FFC000"/>
                </a:solidFill>
              </a:rPr>
              <a:t> (</a:t>
            </a:r>
            <a:r>
              <a:rPr lang="el-GR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>
                <a:solidFill>
                  <a:srgbClr val="FFC000"/>
                </a:solidFill>
              </a:rPr>
              <a:t>,1n) + (</a:t>
            </a:r>
            <a:r>
              <a:rPr lang="el-GR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>
                <a:solidFill>
                  <a:srgbClr val="FFC000"/>
                </a:solidFill>
              </a:rPr>
              <a:t>,2n) + … in NON-SMOKER</a:t>
            </a:r>
            <a:br>
              <a:rPr lang="de-DE" sz="2800" dirty="0">
                <a:solidFill>
                  <a:srgbClr val="FFC000"/>
                </a:solidFill>
              </a:rPr>
            </a:br>
            <a:r>
              <a:rPr lang="de-DE" sz="2800" dirty="0">
                <a:solidFill>
                  <a:srgbClr val="FFC000"/>
                </a:solidFill>
              </a:rPr>
              <a:t>    (also in </a:t>
            </a:r>
            <a:r>
              <a:rPr lang="de-DE" sz="2800" dirty="0" err="1">
                <a:solidFill>
                  <a:srgbClr val="FFC000"/>
                </a:solidFill>
              </a:rPr>
              <a:t>most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entries</a:t>
            </a:r>
            <a:r>
              <a:rPr lang="de-DE" sz="2800" dirty="0">
                <a:solidFill>
                  <a:srgbClr val="FFC000"/>
                </a:solidFill>
              </a:rPr>
              <a:t> in REACLIB)</a:t>
            </a:r>
            <a:br>
              <a:rPr lang="de-DE" sz="2800" dirty="0">
                <a:solidFill>
                  <a:srgbClr val="FFC000"/>
                </a:solidFill>
              </a:rPr>
            </a:br>
            <a:br>
              <a:rPr lang="de-DE" sz="600" dirty="0"/>
            </a:br>
            <a:r>
              <a:rPr lang="de-DE" sz="2800" dirty="0"/>
              <a:t> - </a:t>
            </a:r>
            <a:r>
              <a:rPr lang="de-DE" sz="2800" dirty="0" err="1"/>
              <a:t>the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,1n) rate in TALYS (also in STARLIB)</a:t>
            </a:r>
            <a:br>
              <a:rPr lang="de-DE" sz="2800" dirty="0"/>
            </a:br>
            <a:br>
              <a:rPr lang="de-DE" sz="600" dirty="0"/>
            </a:br>
            <a:r>
              <a:rPr lang="de-DE" sz="2800" dirty="0"/>
              <a:t> - </a:t>
            </a:r>
            <a:r>
              <a:rPr lang="de-DE" sz="2800" dirty="0" err="1"/>
              <a:t>the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,1n) rate </a:t>
            </a:r>
            <a:r>
              <a:rPr lang="de-DE" sz="2800" dirty="0" err="1"/>
              <a:t>is</a:t>
            </a:r>
            <a:r>
              <a:rPr lang="de-DE" sz="2800" dirty="0"/>
              <a:t> </a:t>
            </a:r>
            <a:r>
              <a:rPr lang="de-DE" sz="2800" dirty="0" err="1"/>
              <a:t>only</a:t>
            </a:r>
            <a:r>
              <a:rPr lang="de-DE" sz="2800" dirty="0"/>
              <a:t> a minor </a:t>
            </a:r>
            <a:r>
              <a:rPr lang="de-DE" sz="2800" dirty="0" err="1"/>
              <a:t>contribution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very</a:t>
            </a:r>
            <a:br>
              <a:rPr lang="de-DE" sz="2800" dirty="0"/>
            </a:br>
            <a:r>
              <a:rPr lang="de-DE" sz="2800" dirty="0"/>
              <a:t>   </a:t>
            </a:r>
            <a:r>
              <a:rPr lang="de-DE" sz="2800" dirty="0" err="1"/>
              <a:t>neutron-rich</a:t>
            </a:r>
            <a:r>
              <a:rPr lang="de-DE" sz="2800" dirty="0"/>
              <a:t> </a:t>
            </a:r>
            <a:r>
              <a:rPr lang="de-DE" sz="2800" dirty="0" err="1"/>
              <a:t>nuclei</a:t>
            </a:r>
            <a:r>
              <a:rPr lang="de-DE" sz="2800" dirty="0"/>
              <a:t> (e.g., in </a:t>
            </a:r>
            <a:r>
              <a:rPr lang="de-DE" sz="2800" dirty="0" err="1"/>
              <a:t>the</a:t>
            </a:r>
            <a:r>
              <a:rPr lang="de-DE" sz="2800" dirty="0"/>
              <a:t> r-</a:t>
            </a:r>
            <a:r>
              <a:rPr lang="de-DE" sz="2800" dirty="0" err="1"/>
              <a:t>process</a:t>
            </a:r>
            <a:r>
              <a:rPr lang="de-DE" sz="2800" dirty="0"/>
              <a:t>)</a:t>
            </a:r>
            <a:br>
              <a:rPr lang="de-DE" sz="2800" dirty="0"/>
            </a:br>
            <a:br>
              <a:rPr lang="de-DE" sz="600" dirty="0"/>
            </a:br>
            <a:r>
              <a:rPr lang="de-DE" sz="2800" dirty="0"/>
              <a:t>  - the </a:t>
            </a:r>
            <a:r>
              <a:rPr lang="de-DE" sz="2800" i="1" dirty="0"/>
              <a:t>Z</a:t>
            </a:r>
            <a:r>
              <a:rPr lang="de-DE" sz="2800" dirty="0"/>
              <a:t> → </a:t>
            </a:r>
            <a:r>
              <a:rPr lang="de-DE" sz="2800" i="1" dirty="0"/>
              <a:t>Z</a:t>
            </a:r>
            <a:r>
              <a:rPr lang="de-DE" sz="2800" dirty="0"/>
              <a:t>+2 rate can be calculated from TALYS</a:t>
            </a:r>
            <a:br>
              <a:rPr lang="de-DE" sz="2800" dirty="0"/>
            </a:br>
            <a:r>
              <a:rPr lang="de-DE" sz="2800" dirty="0"/>
              <a:t>    see e.g. P. Mohr </a:t>
            </a:r>
            <a:r>
              <a:rPr lang="de-DE" sz="2800" i="1" dirty="0"/>
              <a:t>et al.</a:t>
            </a:r>
            <a:r>
              <a:rPr lang="de-DE" sz="2800" dirty="0"/>
              <a:t>, ADNDT </a:t>
            </a:r>
            <a:r>
              <a:rPr lang="de-DE" sz="2800" b="1" dirty="0"/>
              <a:t>142</a:t>
            </a:r>
            <a:r>
              <a:rPr lang="de-DE" sz="2800" dirty="0"/>
              <a:t>,101453 (2021)</a:t>
            </a:r>
            <a:br>
              <a:rPr lang="de-DE" sz="2800" dirty="0"/>
            </a:br>
            <a:br>
              <a:rPr lang="de-DE" sz="800" dirty="0"/>
            </a:br>
            <a:r>
              <a:rPr lang="de-DE" sz="2800" dirty="0" err="1"/>
              <a:t>Which</a:t>
            </a:r>
            <a:r>
              <a:rPr lang="de-DE" sz="2800" dirty="0"/>
              <a:t> rate </a:t>
            </a:r>
            <a:r>
              <a:rPr lang="de-DE" sz="2800" dirty="0" err="1"/>
              <a:t>is</a:t>
            </a:r>
            <a:r>
              <a:rPr lang="de-DE" sz="2800" dirty="0"/>
              <a:t> </a:t>
            </a:r>
            <a:r>
              <a:rPr lang="de-DE" sz="2800" dirty="0" err="1"/>
              <a:t>required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nucleosynthesis</a:t>
            </a:r>
            <a:r>
              <a:rPr lang="de-DE" sz="2800" dirty="0"/>
              <a:t> </a:t>
            </a:r>
            <a:r>
              <a:rPr lang="de-DE" sz="2800" dirty="0" err="1"/>
              <a:t>networks</a:t>
            </a:r>
            <a:r>
              <a:rPr lang="de-DE" sz="2800" dirty="0"/>
              <a:t>?</a:t>
            </a:r>
            <a:br>
              <a:rPr lang="de-DE" sz="2800" dirty="0"/>
            </a:br>
            <a:r>
              <a:rPr lang="de-DE" sz="2800" dirty="0"/>
              <a:t>    </a:t>
            </a:r>
            <a:r>
              <a:rPr lang="de-DE" sz="2800" dirty="0" err="1"/>
              <a:t>Often</a:t>
            </a:r>
            <a:r>
              <a:rPr lang="de-DE" sz="2800" dirty="0"/>
              <a:t> </a:t>
            </a:r>
            <a:r>
              <a:rPr lang="de-DE" sz="2800" dirty="0" err="1"/>
              <a:t>codes</a:t>
            </a:r>
            <a:r>
              <a:rPr lang="de-DE" sz="2800" dirty="0"/>
              <a:t> do not </a:t>
            </a:r>
            <a:r>
              <a:rPr lang="de-DE" sz="2800" dirty="0" err="1"/>
              <a:t>distinguish</a:t>
            </a:r>
            <a:r>
              <a:rPr lang="de-DE" sz="2800" dirty="0"/>
              <a:t> </a:t>
            </a:r>
            <a:r>
              <a:rPr lang="de-DE" sz="2800" dirty="0" err="1"/>
              <a:t>between</a:t>
            </a:r>
            <a:r>
              <a:rPr lang="de-DE" sz="2800" dirty="0"/>
              <a:t> </a:t>
            </a:r>
            <a:r>
              <a:rPr lang="de-DE" sz="2800" dirty="0" err="1"/>
              <a:t>the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,1n)</a:t>
            </a:r>
            <a:br>
              <a:rPr lang="de-DE" sz="2800" dirty="0"/>
            </a:br>
            <a:r>
              <a:rPr lang="de-DE" sz="2800" dirty="0"/>
              <a:t>    and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,2n) </a:t>
            </a:r>
            <a:r>
              <a:rPr lang="de-DE" sz="2800" dirty="0" err="1"/>
              <a:t>channels</a:t>
            </a:r>
            <a:r>
              <a:rPr lang="de-DE" sz="2800" dirty="0"/>
              <a:t>; </a:t>
            </a:r>
            <a:r>
              <a:rPr lang="de-DE" sz="2800" dirty="0" err="1"/>
              <a:t>here</a:t>
            </a:r>
            <a:r>
              <a:rPr lang="de-DE" sz="2800" dirty="0"/>
              <a:t> inclusive NON-SMOKER</a:t>
            </a:r>
            <a:br>
              <a:rPr lang="de-DE" sz="2800" dirty="0"/>
            </a:br>
            <a:r>
              <a:rPr lang="de-DE" sz="2800" dirty="0"/>
              <a:t>    </a:t>
            </a:r>
            <a:r>
              <a:rPr lang="de-DE" sz="2800" dirty="0" err="1"/>
              <a:t>rates</a:t>
            </a:r>
            <a:r>
              <a:rPr lang="de-DE" sz="2800" dirty="0"/>
              <a:t> </a:t>
            </a:r>
            <a:r>
              <a:rPr lang="de-DE" sz="2800" dirty="0" err="1"/>
              <a:t>or</a:t>
            </a:r>
            <a:r>
              <a:rPr lang="de-DE" sz="2800" dirty="0"/>
              <a:t> </a:t>
            </a:r>
            <a:r>
              <a:rPr lang="de-DE" sz="2800" i="1" dirty="0"/>
              <a:t>Z</a:t>
            </a:r>
            <a:r>
              <a:rPr lang="de-DE" sz="2800" dirty="0"/>
              <a:t> → </a:t>
            </a:r>
            <a:r>
              <a:rPr lang="de-DE" sz="2800" i="1" dirty="0"/>
              <a:t>Z</a:t>
            </a:r>
            <a:r>
              <a:rPr lang="de-DE" sz="2800" dirty="0"/>
              <a:t>+2 </a:t>
            </a:r>
            <a:r>
              <a:rPr lang="de-DE" sz="2800" dirty="0" err="1"/>
              <a:t>rates</a:t>
            </a:r>
            <a:r>
              <a:rPr lang="de-DE" sz="2800" dirty="0"/>
              <a:t> </a:t>
            </a:r>
            <a:r>
              <a:rPr lang="de-DE" sz="2800" dirty="0" err="1"/>
              <a:t>from</a:t>
            </a:r>
            <a:r>
              <a:rPr lang="de-DE" sz="2800" dirty="0"/>
              <a:t> TALYS </a:t>
            </a:r>
            <a:r>
              <a:rPr lang="de-DE" sz="2800" dirty="0" err="1"/>
              <a:t>should</a:t>
            </a:r>
            <a:r>
              <a:rPr lang="de-DE" sz="2800" dirty="0"/>
              <a:t> </a:t>
            </a:r>
            <a:r>
              <a:rPr lang="de-DE" sz="2800" dirty="0" err="1"/>
              <a:t>be</a:t>
            </a:r>
            <a:r>
              <a:rPr lang="de-DE" sz="2800" dirty="0"/>
              <a:t> </a:t>
            </a:r>
            <a:r>
              <a:rPr lang="de-DE" sz="2800" dirty="0" err="1"/>
              <a:t>used</a:t>
            </a:r>
            <a:r>
              <a:rPr lang="de-DE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0990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A </a:t>
            </a:r>
            <a:r>
              <a:rPr lang="de-DE" sz="2800" u="sng" dirty="0" err="1"/>
              <a:t>word</a:t>
            </a:r>
            <a:r>
              <a:rPr lang="de-DE" sz="2800" u="sng" dirty="0"/>
              <a:t> </a:t>
            </a:r>
            <a:r>
              <a:rPr lang="de-DE" sz="2800" u="sng" dirty="0" err="1"/>
              <a:t>of</a:t>
            </a:r>
            <a:r>
              <a:rPr lang="de-DE" sz="2800" u="sng" dirty="0"/>
              <a:t> </a:t>
            </a:r>
            <a:r>
              <a:rPr lang="de-DE" sz="2800" u="sng" dirty="0" err="1"/>
              <a:t>caution</a:t>
            </a:r>
            <a:r>
              <a:rPr lang="de-DE" sz="2800" u="sng" dirty="0"/>
              <a:t>: (</a:t>
            </a:r>
            <a:r>
              <a:rPr lang="el-GR" sz="2800" u="sng" dirty="0"/>
              <a:t>α</a:t>
            </a:r>
            <a:r>
              <a:rPr lang="de-DE" sz="2800" u="sng" dirty="0"/>
              <a:t>,n) </a:t>
            </a:r>
            <a:r>
              <a:rPr lang="de-DE" sz="2800" u="sng" dirty="0" err="1"/>
              <a:t>or</a:t>
            </a:r>
            <a:r>
              <a:rPr lang="de-DE" sz="2800" u="sng" dirty="0"/>
              <a:t> (</a:t>
            </a:r>
            <a:r>
              <a:rPr lang="el-GR" sz="2800" u="sng" dirty="0"/>
              <a:t>α</a:t>
            </a:r>
            <a:r>
              <a:rPr lang="de-DE" sz="2800" u="sng" dirty="0"/>
              <a:t>,1n) ?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800" dirty="0">
                <a:solidFill>
                  <a:srgbClr val="00CC00"/>
                </a:solidFill>
              </a:rPr>
              <a:t>The so-</a:t>
            </a:r>
            <a:r>
              <a:rPr lang="de-DE" sz="2800" dirty="0" err="1">
                <a:solidFill>
                  <a:srgbClr val="00CC00"/>
                </a:solidFill>
              </a:rPr>
              <a:t>called</a:t>
            </a:r>
            <a:r>
              <a:rPr lang="de-DE" sz="2800" dirty="0">
                <a:solidFill>
                  <a:srgbClr val="00CC00"/>
                </a:solidFill>
              </a:rPr>
              <a:t> (</a:t>
            </a:r>
            <a:r>
              <a:rPr lang="el-GR" sz="2800" dirty="0">
                <a:solidFill>
                  <a:srgbClr val="00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>
                <a:solidFill>
                  <a:srgbClr val="00CC00"/>
                </a:solidFill>
              </a:rPr>
              <a:t>,n) </a:t>
            </a:r>
            <a:r>
              <a:rPr lang="de-DE" sz="2800" dirty="0" err="1">
                <a:solidFill>
                  <a:srgbClr val="00CC00"/>
                </a:solidFill>
              </a:rPr>
              <a:t>reaction</a:t>
            </a:r>
            <a:r>
              <a:rPr lang="de-DE" sz="2800" dirty="0">
                <a:solidFill>
                  <a:srgbClr val="00CC00"/>
                </a:solidFill>
              </a:rPr>
              <a:t> rate </a:t>
            </a:r>
            <a:r>
              <a:rPr lang="de-DE" sz="2800" dirty="0" err="1">
                <a:solidFill>
                  <a:srgbClr val="00CC00"/>
                </a:solidFill>
              </a:rPr>
              <a:t>is</a:t>
            </a:r>
            <a:r>
              <a:rPr lang="de-DE" sz="2800" dirty="0">
                <a:solidFill>
                  <a:srgbClr val="00CC00"/>
                </a:solidFill>
              </a:rPr>
              <a:t>:</a:t>
            </a:r>
            <a:br>
              <a:rPr lang="de-DE" sz="2800" dirty="0">
                <a:solidFill>
                  <a:srgbClr val="00CC00"/>
                </a:solidFill>
              </a:rPr>
            </a:br>
            <a:r>
              <a:rPr lang="de-DE" sz="2800" dirty="0"/>
              <a:t>  - </a:t>
            </a:r>
            <a:r>
              <a:rPr lang="de-DE" sz="2800" dirty="0" err="1"/>
              <a:t>the</a:t>
            </a:r>
            <a:r>
              <a:rPr lang="de-DE" sz="2800" dirty="0"/>
              <a:t> </a:t>
            </a:r>
            <a:r>
              <a:rPr lang="de-DE" sz="2800" dirty="0" err="1"/>
              <a:t>sum</a:t>
            </a:r>
            <a:r>
              <a:rPr lang="de-DE" sz="2800" dirty="0"/>
              <a:t> </a:t>
            </a:r>
            <a:r>
              <a:rPr lang="de-DE" sz="2800" dirty="0" err="1"/>
              <a:t>over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,1n) +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,2n) + … in NON-SMOKER</a:t>
            </a:r>
            <a:br>
              <a:rPr lang="de-DE" sz="2800" dirty="0"/>
            </a:br>
            <a:r>
              <a:rPr lang="de-DE" sz="2800" dirty="0"/>
              <a:t>    (also in </a:t>
            </a:r>
            <a:r>
              <a:rPr lang="de-DE" sz="2800" dirty="0" err="1"/>
              <a:t>most</a:t>
            </a:r>
            <a:r>
              <a:rPr lang="de-DE" sz="2800" dirty="0"/>
              <a:t> </a:t>
            </a:r>
            <a:r>
              <a:rPr lang="de-DE" sz="2800" dirty="0" err="1"/>
              <a:t>entries</a:t>
            </a:r>
            <a:r>
              <a:rPr lang="de-DE" sz="2800" dirty="0"/>
              <a:t> in REACLIB)</a:t>
            </a:r>
            <a:br>
              <a:rPr lang="de-DE" sz="2800" dirty="0"/>
            </a:br>
            <a:br>
              <a:rPr lang="de-DE" sz="600" dirty="0"/>
            </a:br>
            <a:r>
              <a:rPr lang="de-DE" sz="2800" dirty="0"/>
              <a:t> </a:t>
            </a:r>
            <a:r>
              <a:rPr lang="de-DE" sz="2800" dirty="0">
                <a:solidFill>
                  <a:srgbClr val="00CC00"/>
                </a:solidFill>
              </a:rPr>
              <a:t>- </a:t>
            </a:r>
            <a:r>
              <a:rPr lang="de-DE" sz="2800" dirty="0" err="1">
                <a:solidFill>
                  <a:srgbClr val="00CC00"/>
                </a:solidFill>
              </a:rPr>
              <a:t>the</a:t>
            </a:r>
            <a:r>
              <a:rPr lang="de-DE" sz="2800" dirty="0">
                <a:solidFill>
                  <a:srgbClr val="00CC00"/>
                </a:solidFill>
              </a:rPr>
              <a:t> (</a:t>
            </a:r>
            <a:r>
              <a:rPr lang="el-GR" sz="2800" dirty="0">
                <a:solidFill>
                  <a:srgbClr val="00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>
                <a:solidFill>
                  <a:srgbClr val="00CC00"/>
                </a:solidFill>
              </a:rPr>
              <a:t>,1n) rate in TALYS (also in STARLIB)</a:t>
            </a:r>
            <a:br>
              <a:rPr lang="de-DE" sz="2800" dirty="0">
                <a:solidFill>
                  <a:srgbClr val="00CC00"/>
                </a:solidFill>
              </a:rPr>
            </a:br>
            <a:br>
              <a:rPr lang="de-DE" sz="600" dirty="0"/>
            </a:br>
            <a:r>
              <a:rPr lang="de-DE" sz="2800" dirty="0"/>
              <a:t> - </a:t>
            </a:r>
            <a:r>
              <a:rPr lang="de-DE" sz="2800" dirty="0" err="1"/>
              <a:t>the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,1n) rate </a:t>
            </a:r>
            <a:r>
              <a:rPr lang="de-DE" sz="2800" dirty="0" err="1"/>
              <a:t>is</a:t>
            </a:r>
            <a:r>
              <a:rPr lang="de-DE" sz="2800" dirty="0"/>
              <a:t> </a:t>
            </a:r>
            <a:r>
              <a:rPr lang="de-DE" sz="2800" dirty="0" err="1"/>
              <a:t>only</a:t>
            </a:r>
            <a:r>
              <a:rPr lang="de-DE" sz="2800" dirty="0"/>
              <a:t> a minor </a:t>
            </a:r>
            <a:r>
              <a:rPr lang="de-DE" sz="2800" dirty="0" err="1"/>
              <a:t>contribution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very</a:t>
            </a:r>
            <a:br>
              <a:rPr lang="de-DE" sz="2800" dirty="0"/>
            </a:br>
            <a:r>
              <a:rPr lang="de-DE" sz="2800" dirty="0"/>
              <a:t>   </a:t>
            </a:r>
            <a:r>
              <a:rPr lang="de-DE" sz="2800" dirty="0" err="1"/>
              <a:t>neutron-rich</a:t>
            </a:r>
            <a:r>
              <a:rPr lang="de-DE" sz="2800" dirty="0"/>
              <a:t> </a:t>
            </a:r>
            <a:r>
              <a:rPr lang="de-DE" sz="2800" dirty="0" err="1"/>
              <a:t>nuclei</a:t>
            </a:r>
            <a:r>
              <a:rPr lang="de-DE" sz="2800" dirty="0"/>
              <a:t> (e.g., in </a:t>
            </a:r>
            <a:r>
              <a:rPr lang="de-DE" sz="2800" dirty="0" err="1"/>
              <a:t>the</a:t>
            </a:r>
            <a:r>
              <a:rPr lang="de-DE" sz="2800" dirty="0"/>
              <a:t> r-</a:t>
            </a:r>
            <a:r>
              <a:rPr lang="de-DE" sz="2800" dirty="0" err="1"/>
              <a:t>process</a:t>
            </a:r>
            <a:r>
              <a:rPr lang="de-DE" sz="2800" dirty="0"/>
              <a:t>)</a:t>
            </a:r>
            <a:br>
              <a:rPr lang="de-DE" sz="2800" dirty="0"/>
            </a:br>
            <a:br>
              <a:rPr lang="de-DE" sz="600" dirty="0"/>
            </a:br>
            <a:r>
              <a:rPr lang="de-DE" sz="2800" dirty="0"/>
              <a:t>  - the </a:t>
            </a:r>
            <a:r>
              <a:rPr lang="de-DE" sz="2800" i="1" dirty="0"/>
              <a:t>Z</a:t>
            </a:r>
            <a:r>
              <a:rPr lang="de-DE" sz="2800" dirty="0"/>
              <a:t> → </a:t>
            </a:r>
            <a:r>
              <a:rPr lang="de-DE" sz="2800" i="1" dirty="0"/>
              <a:t>Z</a:t>
            </a:r>
            <a:r>
              <a:rPr lang="de-DE" sz="2800" dirty="0"/>
              <a:t>+2 rate can be calculated from TALYS</a:t>
            </a:r>
            <a:br>
              <a:rPr lang="de-DE" sz="2800" dirty="0"/>
            </a:br>
            <a:r>
              <a:rPr lang="de-DE" sz="2800" dirty="0"/>
              <a:t>    see e.g. P. Mohr </a:t>
            </a:r>
            <a:r>
              <a:rPr lang="de-DE" sz="2800" i="1" dirty="0"/>
              <a:t>et al.</a:t>
            </a:r>
            <a:r>
              <a:rPr lang="de-DE" sz="2800" dirty="0"/>
              <a:t>, ADNDT </a:t>
            </a:r>
            <a:r>
              <a:rPr lang="de-DE" sz="2800" b="1" dirty="0"/>
              <a:t>142</a:t>
            </a:r>
            <a:r>
              <a:rPr lang="de-DE" sz="2800" dirty="0"/>
              <a:t>,101453 (2021)</a:t>
            </a:r>
            <a:br>
              <a:rPr lang="de-DE" sz="2800" dirty="0"/>
            </a:br>
            <a:br>
              <a:rPr lang="de-DE" sz="800" dirty="0"/>
            </a:br>
            <a:r>
              <a:rPr lang="de-DE" sz="2800" dirty="0" err="1"/>
              <a:t>Which</a:t>
            </a:r>
            <a:r>
              <a:rPr lang="de-DE" sz="2800" dirty="0"/>
              <a:t> rate </a:t>
            </a:r>
            <a:r>
              <a:rPr lang="de-DE" sz="2800" dirty="0" err="1"/>
              <a:t>is</a:t>
            </a:r>
            <a:r>
              <a:rPr lang="de-DE" sz="2800" dirty="0"/>
              <a:t> </a:t>
            </a:r>
            <a:r>
              <a:rPr lang="de-DE" sz="2800" dirty="0" err="1"/>
              <a:t>required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nucleosynthesis</a:t>
            </a:r>
            <a:r>
              <a:rPr lang="de-DE" sz="2800" dirty="0"/>
              <a:t> </a:t>
            </a:r>
            <a:r>
              <a:rPr lang="de-DE" sz="2800" dirty="0" err="1"/>
              <a:t>networks</a:t>
            </a:r>
            <a:r>
              <a:rPr lang="de-DE" sz="2800" dirty="0"/>
              <a:t>?</a:t>
            </a:r>
            <a:br>
              <a:rPr lang="de-DE" sz="2800" dirty="0"/>
            </a:br>
            <a:r>
              <a:rPr lang="de-DE" sz="2800" dirty="0"/>
              <a:t>    </a:t>
            </a:r>
            <a:r>
              <a:rPr lang="de-DE" sz="2800" dirty="0" err="1"/>
              <a:t>Often</a:t>
            </a:r>
            <a:r>
              <a:rPr lang="de-DE" sz="2800" dirty="0"/>
              <a:t> </a:t>
            </a:r>
            <a:r>
              <a:rPr lang="de-DE" sz="2800" dirty="0" err="1"/>
              <a:t>codes</a:t>
            </a:r>
            <a:r>
              <a:rPr lang="de-DE" sz="2800" dirty="0"/>
              <a:t> do not </a:t>
            </a:r>
            <a:r>
              <a:rPr lang="de-DE" sz="2800" dirty="0" err="1"/>
              <a:t>distinguish</a:t>
            </a:r>
            <a:r>
              <a:rPr lang="de-DE" sz="2800" dirty="0"/>
              <a:t> </a:t>
            </a:r>
            <a:r>
              <a:rPr lang="de-DE" sz="2800" dirty="0" err="1"/>
              <a:t>between</a:t>
            </a:r>
            <a:r>
              <a:rPr lang="de-DE" sz="2800" dirty="0"/>
              <a:t> </a:t>
            </a:r>
            <a:r>
              <a:rPr lang="de-DE" sz="2800" dirty="0" err="1"/>
              <a:t>the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,1n)</a:t>
            </a:r>
            <a:br>
              <a:rPr lang="de-DE" sz="2800" dirty="0"/>
            </a:br>
            <a:r>
              <a:rPr lang="de-DE" sz="2800" dirty="0"/>
              <a:t>    and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,2n) </a:t>
            </a:r>
            <a:r>
              <a:rPr lang="de-DE" sz="2800" dirty="0" err="1"/>
              <a:t>channels</a:t>
            </a:r>
            <a:r>
              <a:rPr lang="de-DE" sz="2800" dirty="0"/>
              <a:t>; </a:t>
            </a:r>
            <a:r>
              <a:rPr lang="de-DE" sz="2800" dirty="0" err="1"/>
              <a:t>here</a:t>
            </a:r>
            <a:r>
              <a:rPr lang="de-DE" sz="2800" dirty="0"/>
              <a:t> inclusive NON-SMOKER</a:t>
            </a:r>
            <a:br>
              <a:rPr lang="de-DE" sz="2800" dirty="0"/>
            </a:br>
            <a:r>
              <a:rPr lang="de-DE" sz="2800" dirty="0"/>
              <a:t>    </a:t>
            </a:r>
            <a:r>
              <a:rPr lang="de-DE" sz="2800" dirty="0" err="1"/>
              <a:t>rates</a:t>
            </a:r>
            <a:r>
              <a:rPr lang="de-DE" sz="2800" dirty="0"/>
              <a:t> </a:t>
            </a:r>
            <a:r>
              <a:rPr lang="de-DE" sz="2800" dirty="0" err="1"/>
              <a:t>or</a:t>
            </a:r>
            <a:r>
              <a:rPr lang="de-DE" sz="2800" dirty="0"/>
              <a:t> </a:t>
            </a:r>
            <a:r>
              <a:rPr lang="de-DE" sz="2800" i="1" dirty="0"/>
              <a:t>Z</a:t>
            </a:r>
            <a:r>
              <a:rPr lang="de-DE" sz="2800" dirty="0"/>
              <a:t> → </a:t>
            </a:r>
            <a:r>
              <a:rPr lang="de-DE" sz="2800" i="1" dirty="0"/>
              <a:t>Z</a:t>
            </a:r>
            <a:r>
              <a:rPr lang="de-DE" sz="2800" dirty="0"/>
              <a:t>+2 </a:t>
            </a:r>
            <a:r>
              <a:rPr lang="de-DE" sz="2800" dirty="0" err="1"/>
              <a:t>rates</a:t>
            </a:r>
            <a:r>
              <a:rPr lang="de-DE" sz="2800" dirty="0"/>
              <a:t> </a:t>
            </a:r>
            <a:r>
              <a:rPr lang="de-DE" sz="2800" dirty="0" err="1"/>
              <a:t>from</a:t>
            </a:r>
            <a:r>
              <a:rPr lang="de-DE" sz="2800" dirty="0"/>
              <a:t> TALYS </a:t>
            </a:r>
            <a:r>
              <a:rPr lang="de-DE" sz="2800" dirty="0" err="1"/>
              <a:t>should</a:t>
            </a:r>
            <a:r>
              <a:rPr lang="de-DE" sz="2800" dirty="0"/>
              <a:t> </a:t>
            </a:r>
            <a:r>
              <a:rPr lang="de-DE" sz="2800" dirty="0" err="1"/>
              <a:t>be</a:t>
            </a:r>
            <a:r>
              <a:rPr lang="de-DE" sz="2800" dirty="0"/>
              <a:t> </a:t>
            </a:r>
            <a:r>
              <a:rPr lang="de-DE" sz="2800" dirty="0" err="1"/>
              <a:t>used</a:t>
            </a:r>
            <a:r>
              <a:rPr lang="de-DE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812078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A </a:t>
            </a:r>
            <a:r>
              <a:rPr lang="de-DE" sz="2800" u="sng" dirty="0" err="1"/>
              <a:t>word</a:t>
            </a:r>
            <a:r>
              <a:rPr lang="de-DE" sz="2800" u="sng" dirty="0"/>
              <a:t> </a:t>
            </a:r>
            <a:r>
              <a:rPr lang="de-DE" sz="2800" u="sng" dirty="0" err="1"/>
              <a:t>of</a:t>
            </a:r>
            <a:r>
              <a:rPr lang="de-DE" sz="2800" u="sng" dirty="0"/>
              <a:t> </a:t>
            </a:r>
            <a:r>
              <a:rPr lang="de-DE" sz="2800" u="sng" dirty="0" err="1"/>
              <a:t>caution</a:t>
            </a:r>
            <a:r>
              <a:rPr lang="de-DE" sz="2800" u="sng" dirty="0"/>
              <a:t>: (</a:t>
            </a:r>
            <a:r>
              <a:rPr lang="el-GR" sz="2800" u="sng" dirty="0"/>
              <a:t>α</a:t>
            </a:r>
            <a:r>
              <a:rPr lang="de-DE" sz="2800" u="sng" dirty="0"/>
              <a:t>,n) </a:t>
            </a:r>
            <a:r>
              <a:rPr lang="de-DE" sz="2800" u="sng" dirty="0" err="1"/>
              <a:t>or</a:t>
            </a:r>
            <a:r>
              <a:rPr lang="de-DE" sz="2800" u="sng" dirty="0"/>
              <a:t> (</a:t>
            </a:r>
            <a:r>
              <a:rPr lang="el-GR" sz="2800" u="sng" dirty="0"/>
              <a:t>α</a:t>
            </a:r>
            <a:r>
              <a:rPr lang="de-DE" sz="2800" u="sng" dirty="0"/>
              <a:t>,1n) ?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800" dirty="0"/>
              <a:t>The so-</a:t>
            </a:r>
            <a:r>
              <a:rPr lang="de-DE" sz="2800" dirty="0" err="1"/>
              <a:t>called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,n) </a:t>
            </a:r>
            <a:r>
              <a:rPr lang="de-DE" sz="2800" dirty="0" err="1"/>
              <a:t>reaction</a:t>
            </a:r>
            <a:r>
              <a:rPr lang="de-DE" sz="2800" dirty="0"/>
              <a:t> rate </a:t>
            </a:r>
            <a:r>
              <a:rPr lang="de-DE" sz="2800" dirty="0" err="1"/>
              <a:t>is</a:t>
            </a:r>
            <a:r>
              <a:rPr lang="de-DE" sz="2800" dirty="0"/>
              <a:t>:</a:t>
            </a:r>
            <a:br>
              <a:rPr lang="de-DE" sz="2800" dirty="0"/>
            </a:br>
            <a:r>
              <a:rPr lang="de-DE" sz="2800" dirty="0"/>
              <a:t>  - </a:t>
            </a:r>
            <a:r>
              <a:rPr lang="de-DE" sz="2800" dirty="0" err="1"/>
              <a:t>the</a:t>
            </a:r>
            <a:r>
              <a:rPr lang="de-DE" sz="2800" dirty="0"/>
              <a:t> </a:t>
            </a:r>
            <a:r>
              <a:rPr lang="de-DE" sz="2800" dirty="0" err="1"/>
              <a:t>sum</a:t>
            </a:r>
            <a:r>
              <a:rPr lang="de-DE" sz="2800" dirty="0"/>
              <a:t> </a:t>
            </a:r>
            <a:r>
              <a:rPr lang="de-DE" sz="2800" dirty="0" err="1"/>
              <a:t>over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,1n) +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,2n) + … in NON-SMOKER</a:t>
            </a:r>
            <a:br>
              <a:rPr lang="de-DE" sz="2800" dirty="0"/>
            </a:br>
            <a:r>
              <a:rPr lang="de-DE" sz="2800" dirty="0"/>
              <a:t>    (also in </a:t>
            </a:r>
            <a:r>
              <a:rPr lang="de-DE" sz="2800" dirty="0" err="1"/>
              <a:t>most</a:t>
            </a:r>
            <a:r>
              <a:rPr lang="de-DE" sz="2800" dirty="0"/>
              <a:t> </a:t>
            </a:r>
            <a:r>
              <a:rPr lang="de-DE" sz="2800" dirty="0" err="1"/>
              <a:t>entries</a:t>
            </a:r>
            <a:r>
              <a:rPr lang="de-DE" sz="2800" dirty="0"/>
              <a:t> in REACLIB)</a:t>
            </a:r>
            <a:br>
              <a:rPr lang="de-DE" sz="2800" dirty="0"/>
            </a:br>
            <a:br>
              <a:rPr lang="de-DE" sz="600" dirty="0"/>
            </a:br>
            <a:r>
              <a:rPr lang="de-DE" sz="2800" dirty="0"/>
              <a:t> - </a:t>
            </a:r>
            <a:r>
              <a:rPr lang="de-DE" sz="2800" dirty="0" err="1"/>
              <a:t>the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,1n) rate in TALYS (also in STARLIB)</a:t>
            </a:r>
            <a:br>
              <a:rPr lang="de-DE" sz="2800" dirty="0"/>
            </a:br>
            <a:br>
              <a:rPr lang="de-DE" sz="600" dirty="0"/>
            </a:br>
            <a:r>
              <a:rPr lang="de-DE" sz="2800" dirty="0"/>
              <a:t> </a:t>
            </a:r>
            <a:r>
              <a:rPr lang="de-DE" sz="2800" dirty="0">
                <a:solidFill>
                  <a:srgbClr val="FF0000"/>
                </a:solidFill>
              </a:rPr>
              <a:t>- </a:t>
            </a:r>
            <a:r>
              <a:rPr lang="de-DE" sz="2800" dirty="0" err="1">
                <a:solidFill>
                  <a:srgbClr val="FF0000"/>
                </a:solidFill>
              </a:rPr>
              <a:t>the</a:t>
            </a:r>
            <a:r>
              <a:rPr lang="de-DE" sz="2800" dirty="0">
                <a:solidFill>
                  <a:srgbClr val="FF0000"/>
                </a:solidFill>
              </a:rPr>
              <a:t> (</a:t>
            </a:r>
            <a:r>
              <a:rPr lang="el-GR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>
                <a:solidFill>
                  <a:srgbClr val="FF0000"/>
                </a:solidFill>
              </a:rPr>
              <a:t>,1n) rate </a:t>
            </a:r>
            <a:r>
              <a:rPr lang="de-DE" sz="2800" dirty="0" err="1">
                <a:solidFill>
                  <a:srgbClr val="FF0000"/>
                </a:solidFill>
              </a:rPr>
              <a:t>is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2800" dirty="0" err="1">
                <a:solidFill>
                  <a:srgbClr val="FF0000"/>
                </a:solidFill>
              </a:rPr>
              <a:t>only</a:t>
            </a:r>
            <a:r>
              <a:rPr lang="de-DE" sz="2800" dirty="0">
                <a:solidFill>
                  <a:srgbClr val="FF0000"/>
                </a:solidFill>
              </a:rPr>
              <a:t> a minor </a:t>
            </a:r>
            <a:r>
              <a:rPr lang="de-DE" sz="2800" dirty="0" err="1">
                <a:solidFill>
                  <a:srgbClr val="FF0000"/>
                </a:solidFill>
              </a:rPr>
              <a:t>contribution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2800" dirty="0" err="1">
                <a:solidFill>
                  <a:srgbClr val="FF0000"/>
                </a:solidFill>
              </a:rPr>
              <a:t>for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2800" dirty="0" err="1">
                <a:solidFill>
                  <a:srgbClr val="FF0000"/>
                </a:solidFill>
              </a:rPr>
              <a:t>very</a:t>
            </a:r>
            <a:br>
              <a:rPr lang="de-DE" sz="2800" dirty="0">
                <a:solidFill>
                  <a:srgbClr val="FF0000"/>
                </a:solidFill>
              </a:rPr>
            </a:br>
            <a:r>
              <a:rPr lang="de-DE" sz="2800" dirty="0">
                <a:solidFill>
                  <a:srgbClr val="FF0000"/>
                </a:solidFill>
              </a:rPr>
              <a:t>   </a:t>
            </a:r>
            <a:r>
              <a:rPr lang="de-DE" sz="2800" dirty="0" err="1">
                <a:solidFill>
                  <a:srgbClr val="FF0000"/>
                </a:solidFill>
              </a:rPr>
              <a:t>neutron-rich</a:t>
            </a:r>
            <a:r>
              <a:rPr lang="de-DE" sz="2800" dirty="0">
                <a:solidFill>
                  <a:srgbClr val="FF0000"/>
                </a:solidFill>
              </a:rPr>
              <a:t> </a:t>
            </a:r>
            <a:r>
              <a:rPr lang="de-DE" sz="2800" dirty="0" err="1">
                <a:solidFill>
                  <a:srgbClr val="FF0000"/>
                </a:solidFill>
              </a:rPr>
              <a:t>nuclei</a:t>
            </a:r>
            <a:r>
              <a:rPr lang="de-DE" sz="2800" dirty="0">
                <a:solidFill>
                  <a:srgbClr val="FF0000"/>
                </a:solidFill>
              </a:rPr>
              <a:t> (e.g., in </a:t>
            </a:r>
            <a:r>
              <a:rPr lang="de-DE" sz="2800" dirty="0" err="1">
                <a:solidFill>
                  <a:srgbClr val="FF0000"/>
                </a:solidFill>
              </a:rPr>
              <a:t>the</a:t>
            </a:r>
            <a:r>
              <a:rPr lang="de-DE" sz="2800" dirty="0">
                <a:solidFill>
                  <a:srgbClr val="FF0000"/>
                </a:solidFill>
              </a:rPr>
              <a:t> r-</a:t>
            </a:r>
            <a:r>
              <a:rPr lang="de-DE" sz="2800" dirty="0" err="1">
                <a:solidFill>
                  <a:srgbClr val="FF0000"/>
                </a:solidFill>
              </a:rPr>
              <a:t>process</a:t>
            </a:r>
            <a:r>
              <a:rPr lang="de-DE" sz="2800" dirty="0">
                <a:solidFill>
                  <a:srgbClr val="FF0000"/>
                </a:solidFill>
              </a:rPr>
              <a:t>)</a:t>
            </a:r>
            <a:br>
              <a:rPr lang="de-DE" sz="2800" dirty="0">
                <a:solidFill>
                  <a:srgbClr val="FF0000"/>
                </a:solidFill>
              </a:rPr>
            </a:br>
            <a:br>
              <a:rPr lang="de-DE" sz="600" dirty="0"/>
            </a:br>
            <a:r>
              <a:rPr lang="de-DE" sz="2800" dirty="0"/>
              <a:t>  - the </a:t>
            </a:r>
            <a:r>
              <a:rPr lang="de-DE" sz="2800" i="1" dirty="0"/>
              <a:t>Z</a:t>
            </a:r>
            <a:r>
              <a:rPr lang="de-DE" sz="2800" dirty="0"/>
              <a:t> → </a:t>
            </a:r>
            <a:r>
              <a:rPr lang="de-DE" sz="2800" i="1" dirty="0"/>
              <a:t>Z</a:t>
            </a:r>
            <a:r>
              <a:rPr lang="de-DE" sz="2800" dirty="0"/>
              <a:t>+2 rate can be calculated from TALYS</a:t>
            </a:r>
            <a:br>
              <a:rPr lang="de-DE" sz="2800" dirty="0"/>
            </a:br>
            <a:r>
              <a:rPr lang="de-DE" sz="2800" dirty="0"/>
              <a:t>    see e.g. P. Mohr </a:t>
            </a:r>
            <a:r>
              <a:rPr lang="de-DE" sz="2800" i="1" dirty="0"/>
              <a:t>et al.</a:t>
            </a:r>
            <a:r>
              <a:rPr lang="de-DE" sz="2800" dirty="0"/>
              <a:t>, ADNDT </a:t>
            </a:r>
            <a:r>
              <a:rPr lang="de-DE" sz="2800" b="1" dirty="0"/>
              <a:t>142</a:t>
            </a:r>
            <a:r>
              <a:rPr lang="de-DE" sz="2800" dirty="0"/>
              <a:t>,101453 (2021)</a:t>
            </a:r>
            <a:br>
              <a:rPr lang="de-DE" sz="2800" dirty="0"/>
            </a:br>
            <a:br>
              <a:rPr lang="de-DE" sz="800" dirty="0"/>
            </a:br>
            <a:r>
              <a:rPr lang="de-DE" sz="2800" dirty="0" err="1"/>
              <a:t>Which</a:t>
            </a:r>
            <a:r>
              <a:rPr lang="de-DE" sz="2800" dirty="0"/>
              <a:t> rate </a:t>
            </a:r>
            <a:r>
              <a:rPr lang="de-DE" sz="2800" dirty="0" err="1"/>
              <a:t>is</a:t>
            </a:r>
            <a:r>
              <a:rPr lang="de-DE" sz="2800" dirty="0"/>
              <a:t> </a:t>
            </a:r>
            <a:r>
              <a:rPr lang="de-DE" sz="2800" dirty="0" err="1"/>
              <a:t>required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nucleosynthesis</a:t>
            </a:r>
            <a:r>
              <a:rPr lang="de-DE" sz="2800" dirty="0"/>
              <a:t> </a:t>
            </a:r>
            <a:r>
              <a:rPr lang="de-DE" sz="2800" dirty="0" err="1"/>
              <a:t>networks</a:t>
            </a:r>
            <a:r>
              <a:rPr lang="de-DE" sz="2800" dirty="0"/>
              <a:t>?</a:t>
            </a:r>
            <a:br>
              <a:rPr lang="de-DE" sz="2800" dirty="0"/>
            </a:br>
            <a:r>
              <a:rPr lang="de-DE" sz="2800" dirty="0"/>
              <a:t>    </a:t>
            </a:r>
            <a:r>
              <a:rPr lang="de-DE" sz="2800" dirty="0" err="1"/>
              <a:t>Often</a:t>
            </a:r>
            <a:r>
              <a:rPr lang="de-DE" sz="2800" dirty="0"/>
              <a:t> </a:t>
            </a:r>
            <a:r>
              <a:rPr lang="de-DE" sz="2800" dirty="0" err="1"/>
              <a:t>codes</a:t>
            </a:r>
            <a:r>
              <a:rPr lang="de-DE" sz="2800" dirty="0"/>
              <a:t> do not </a:t>
            </a:r>
            <a:r>
              <a:rPr lang="de-DE" sz="2800" dirty="0" err="1"/>
              <a:t>distinguish</a:t>
            </a:r>
            <a:r>
              <a:rPr lang="de-DE" sz="2800" dirty="0"/>
              <a:t> </a:t>
            </a:r>
            <a:r>
              <a:rPr lang="de-DE" sz="2800" dirty="0" err="1"/>
              <a:t>between</a:t>
            </a:r>
            <a:r>
              <a:rPr lang="de-DE" sz="2800" dirty="0"/>
              <a:t> </a:t>
            </a:r>
            <a:r>
              <a:rPr lang="de-DE" sz="2800" dirty="0" err="1"/>
              <a:t>the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,1n)</a:t>
            </a:r>
            <a:br>
              <a:rPr lang="de-DE" sz="2800" dirty="0"/>
            </a:br>
            <a:r>
              <a:rPr lang="de-DE" sz="2800" dirty="0"/>
              <a:t>    and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,2n) </a:t>
            </a:r>
            <a:r>
              <a:rPr lang="de-DE" sz="2800" dirty="0" err="1"/>
              <a:t>channels</a:t>
            </a:r>
            <a:r>
              <a:rPr lang="de-DE" sz="2800" dirty="0"/>
              <a:t>; </a:t>
            </a:r>
            <a:r>
              <a:rPr lang="de-DE" sz="2800" dirty="0" err="1"/>
              <a:t>here</a:t>
            </a:r>
            <a:r>
              <a:rPr lang="de-DE" sz="2800" dirty="0"/>
              <a:t> inclusive NON-SMOKER</a:t>
            </a:r>
            <a:br>
              <a:rPr lang="de-DE" sz="2800" dirty="0"/>
            </a:br>
            <a:r>
              <a:rPr lang="de-DE" sz="2800" dirty="0"/>
              <a:t>    </a:t>
            </a:r>
            <a:r>
              <a:rPr lang="de-DE" sz="2800" dirty="0" err="1"/>
              <a:t>rates</a:t>
            </a:r>
            <a:r>
              <a:rPr lang="de-DE" sz="2800" dirty="0"/>
              <a:t> </a:t>
            </a:r>
            <a:r>
              <a:rPr lang="de-DE" sz="2800" dirty="0" err="1"/>
              <a:t>or</a:t>
            </a:r>
            <a:r>
              <a:rPr lang="de-DE" sz="2800" dirty="0"/>
              <a:t> </a:t>
            </a:r>
            <a:r>
              <a:rPr lang="de-DE" sz="2800" i="1" dirty="0"/>
              <a:t>Z</a:t>
            </a:r>
            <a:r>
              <a:rPr lang="de-DE" sz="2800" dirty="0"/>
              <a:t> → </a:t>
            </a:r>
            <a:r>
              <a:rPr lang="de-DE" sz="2800" i="1" dirty="0"/>
              <a:t>Z</a:t>
            </a:r>
            <a:r>
              <a:rPr lang="de-DE" sz="2800" dirty="0"/>
              <a:t>+2 </a:t>
            </a:r>
            <a:r>
              <a:rPr lang="de-DE" sz="2800" dirty="0" err="1"/>
              <a:t>rates</a:t>
            </a:r>
            <a:r>
              <a:rPr lang="de-DE" sz="2800" dirty="0"/>
              <a:t> </a:t>
            </a:r>
            <a:r>
              <a:rPr lang="de-DE" sz="2800" dirty="0" err="1"/>
              <a:t>from</a:t>
            </a:r>
            <a:r>
              <a:rPr lang="de-DE" sz="2800" dirty="0"/>
              <a:t> TALYS </a:t>
            </a:r>
            <a:r>
              <a:rPr lang="de-DE" sz="2800" dirty="0" err="1"/>
              <a:t>should</a:t>
            </a:r>
            <a:r>
              <a:rPr lang="de-DE" sz="2800" dirty="0"/>
              <a:t> </a:t>
            </a:r>
            <a:r>
              <a:rPr lang="de-DE" sz="2800" dirty="0" err="1"/>
              <a:t>be</a:t>
            </a:r>
            <a:r>
              <a:rPr lang="de-DE" sz="2800" dirty="0"/>
              <a:t> </a:t>
            </a:r>
            <a:r>
              <a:rPr lang="de-DE" sz="2800" dirty="0" err="1"/>
              <a:t>used</a:t>
            </a:r>
            <a:r>
              <a:rPr lang="de-DE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48612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A </a:t>
            </a:r>
            <a:r>
              <a:rPr lang="de-DE" sz="2800" u="sng" dirty="0" err="1"/>
              <a:t>word</a:t>
            </a:r>
            <a:r>
              <a:rPr lang="de-DE" sz="2800" u="sng" dirty="0"/>
              <a:t> </a:t>
            </a:r>
            <a:r>
              <a:rPr lang="de-DE" sz="2800" u="sng" dirty="0" err="1"/>
              <a:t>of</a:t>
            </a:r>
            <a:r>
              <a:rPr lang="de-DE" sz="2800" u="sng" dirty="0"/>
              <a:t> </a:t>
            </a:r>
            <a:r>
              <a:rPr lang="de-DE" sz="2800" u="sng" dirty="0" err="1"/>
              <a:t>caution</a:t>
            </a:r>
            <a:r>
              <a:rPr lang="de-DE" sz="2800" u="sng" dirty="0"/>
              <a:t>: (</a:t>
            </a:r>
            <a:r>
              <a:rPr lang="el-GR" sz="2800" u="sng" dirty="0"/>
              <a:t>α</a:t>
            </a:r>
            <a:r>
              <a:rPr lang="de-DE" sz="2800" u="sng" dirty="0"/>
              <a:t>,n) </a:t>
            </a:r>
            <a:r>
              <a:rPr lang="de-DE" sz="2800" u="sng" dirty="0" err="1"/>
              <a:t>or</a:t>
            </a:r>
            <a:r>
              <a:rPr lang="de-DE" sz="2800" u="sng" dirty="0"/>
              <a:t> (</a:t>
            </a:r>
            <a:r>
              <a:rPr lang="el-GR" sz="2800" u="sng" dirty="0"/>
              <a:t>α</a:t>
            </a:r>
            <a:r>
              <a:rPr lang="de-DE" sz="2800" u="sng" dirty="0"/>
              <a:t>,1n) ?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800" dirty="0"/>
              <a:t>The so-</a:t>
            </a:r>
            <a:r>
              <a:rPr lang="de-DE" sz="2800" dirty="0" err="1"/>
              <a:t>called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,n) </a:t>
            </a:r>
            <a:r>
              <a:rPr lang="de-DE" sz="2800" dirty="0" err="1"/>
              <a:t>reaction</a:t>
            </a:r>
            <a:r>
              <a:rPr lang="de-DE" sz="2800" dirty="0"/>
              <a:t> rate </a:t>
            </a:r>
            <a:r>
              <a:rPr lang="de-DE" sz="2800" dirty="0" err="1"/>
              <a:t>is</a:t>
            </a:r>
            <a:r>
              <a:rPr lang="de-DE" sz="2800" dirty="0"/>
              <a:t>:</a:t>
            </a:r>
            <a:br>
              <a:rPr lang="de-DE" sz="2800" dirty="0"/>
            </a:br>
            <a:r>
              <a:rPr lang="de-DE" sz="2800" dirty="0"/>
              <a:t>  - </a:t>
            </a:r>
            <a:r>
              <a:rPr lang="de-DE" sz="2800" dirty="0" err="1"/>
              <a:t>the</a:t>
            </a:r>
            <a:r>
              <a:rPr lang="de-DE" sz="2800" dirty="0"/>
              <a:t> </a:t>
            </a:r>
            <a:r>
              <a:rPr lang="de-DE" sz="2800" dirty="0" err="1"/>
              <a:t>sum</a:t>
            </a:r>
            <a:r>
              <a:rPr lang="de-DE" sz="2800" dirty="0"/>
              <a:t> </a:t>
            </a:r>
            <a:r>
              <a:rPr lang="de-DE" sz="2800" dirty="0" err="1"/>
              <a:t>over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,1n) +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,2n) + … in NON-SMOKER</a:t>
            </a:r>
            <a:br>
              <a:rPr lang="de-DE" sz="2800" dirty="0"/>
            </a:br>
            <a:r>
              <a:rPr lang="de-DE" sz="2800" dirty="0"/>
              <a:t>    (also in </a:t>
            </a:r>
            <a:r>
              <a:rPr lang="de-DE" sz="2800" dirty="0" err="1"/>
              <a:t>most</a:t>
            </a:r>
            <a:r>
              <a:rPr lang="de-DE" sz="2800" dirty="0"/>
              <a:t> </a:t>
            </a:r>
            <a:r>
              <a:rPr lang="de-DE" sz="2800" dirty="0" err="1"/>
              <a:t>entries</a:t>
            </a:r>
            <a:r>
              <a:rPr lang="de-DE" sz="2800" dirty="0"/>
              <a:t> in REACLIB)</a:t>
            </a:r>
            <a:br>
              <a:rPr lang="de-DE" sz="2800" dirty="0"/>
            </a:br>
            <a:br>
              <a:rPr lang="de-DE" sz="600" dirty="0"/>
            </a:br>
            <a:r>
              <a:rPr lang="de-DE" sz="2800" dirty="0"/>
              <a:t> - </a:t>
            </a:r>
            <a:r>
              <a:rPr lang="de-DE" sz="2800" dirty="0" err="1"/>
              <a:t>the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,1n) rate in TALYS (also in STARLIB)</a:t>
            </a:r>
            <a:br>
              <a:rPr lang="de-DE" sz="2800" dirty="0"/>
            </a:br>
            <a:br>
              <a:rPr lang="de-DE" sz="600" dirty="0"/>
            </a:br>
            <a:r>
              <a:rPr lang="de-DE" sz="2800" dirty="0"/>
              <a:t> - </a:t>
            </a:r>
            <a:r>
              <a:rPr lang="de-DE" sz="2800" dirty="0" err="1"/>
              <a:t>the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,1n) rate </a:t>
            </a:r>
            <a:r>
              <a:rPr lang="de-DE" sz="2800" dirty="0" err="1"/>
              <a:t>is</a:t>
            </a:r>
            <a:r>
              <a:rPr lang="de-DE" sz="2800" dirty="0"/>
              <a:t> </a:t>
            </a:r>
            <a:r>
              <a:rPr lang="de-DE" sz="2800" dirty="0" err="1"/>
              <a:t>only</a:t>
            </a:r>
            <a:r>
              <a:rPr lang="de-DE" sz="2800" dirty="0"/>
              <a:t> a minor </a:t>
            </a:r>
            <a:r>
              <a:rPr lang="de-DE" sz="2800" dirty="0" err="1"/>
              <a:t>contribution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very</a:t>
            </a:r>
            <a:br>
              <a:rPr lang="de-DE" sz="2800" dirty="0"/>
            </a:br>
            <a:r>
              <a:rPr lang="de-DE" sz="2800" dirty="0"/>
              <a:t>   </a:t>
            </a:r>
            <a:r>
              <a:rPr lang="de-DE" sz="2800" dirty="0" err="1"/>
              <a:t>neutron-rich</a:t>
            </a:r>
            <a:r>
              <a:rPr lang="de-DE" sz="2800" dirty="0"/>
              <a:t> </a:t>
            </a:r>
            <a:r>
              <a:rPr lang="de-DE" sz="2800" dirty="0" err="1"/>
              <a:t>nuclei</a:t>
            </a:r>
            <a:r>
              <a:rPr lang="de-DE" sz="2800" dirty="0"/>
              <a:t> (e.g., in </a:t>
            </a:r>
            <a:r>
              <a:rPr lang="de-DE" sz="2800" dirty="0" err="1"/>
              <a:t>the</a:t>
            </a:r>
            <a:r>
              <a:rPr lang="de-DE" sz="2800" dirty="0"/>
              <a:t> r-</a:t>
            </a:r>
            <a:r>
              <a:rPr lang="de-DE" sz="2800" dirty="0" err="1"/>
              <a:t>process</a:t>
            </a:r>
            <a:r>
              <a:rPr lang="de-DE" sz="2800" dirty="0"/>
              <a:t>)</a:t>
            </a:r>
            <a:br>
              <a:rPr lang="de-DE" sz="2800" dirty="0"/>
            </a:br>
            <a:br>
              <a:rPr lang="de-DE" sz="600" dirty="0"/>
            </a:br>
            <a:r>
              <a:rPr lang="de-DE" sz="2800" dirty="0"/>
              <a:t>  - the </a:t>
            </a:r>
            <a:r>
              <a:rPr lang="de-DE" sz="2800" i="1" dirty="0"/>
              <a:t>Z</a:t>
            </a:r>
            <a:r>
              <a:rPr lang="de-DE" sz="2800" dirty="0"/>
              <a:t> → </a:t>
            </a:r>
            <a:r>
              <a:rPr lang="de-DE" sz="2800" i="1" dirty="0"/>
              <a:t>Z</a:t>
            </a:r>
            <a:r>
              <a:rPr lang="de-DE" sz="2800" dirty="0"/>
              <a:t>+2 rate can be calculated from TALYS</a:t>
            </a:r>
            <a:br>
              <a:rPr lang="de-DE" sz="2800" dirty="0"/>
            </a:br>
            <a:r>
              <a:rPr lang="de-DE" sz="2800" dirty="0"/>
              <a:t>    see e.g. P. Mohr </a:t>
            </a:r>
            <a:r>
              <a:rPr lang="de-DE" sz="2800" i="1" dirty="0"/>
              <a:t>et al.</a:t>
            </a:r>
            <a:r>
              <a:rPr lang="de-DE" sz="2800" dirty="0"/>
              <a:t>, ADNDT </a:t>
            </a:r>
            <a:r>
              <a:rPr lang="de-DE" sz="2800" b="1" dirty="0"/>
              <a:t>142</a:t>
            </a:r>
            <a:r>
              <a:rPr lang="de-DE" sz="2800" dirty="0"/>
              <a:t>,101453 (2021)</a:t>
            </a:r>
            <a:br>
              <a:rPr lang="de-DE" sz="2800" dirty="0"/>
            </a:br>
            <a:br>
              <a:rPr lang="de-DE" sz="800" dirty="0"/>
            </a:br>
            <a:r>
              <a:rPr lang="de-DE" sz="2800" dirty="0" err="1">
                <a:solidFill>
                  <a:srgbClr val="FFC000"/>
                </a:solidFill>
              </a:rPr>
              <a:t>Which</a:t>
            </a:r>
            <a:r>
              <a:rPr lang="de-DE" sz="2800" dirty="0">
                <a:solidFill>
                  <a:srgbClr val="FFC000"/>
                </a:solidFill>
              </a:rPr>
              <a:t> rate </a:t>
            </a:r>
            <a:r>
              <a:rPr lang="de-DE" sz="2800" dirty="0" err="1">
                <a:solidFill>
                  <a:srgbClr val="FFC000"/>
                </a:solidFill>
              </a:rPr>
              <a:t>is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required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for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nucleosynthesis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networks</a:t>
            </a:r>
            <a:r>
              <a:rPr lang="de-DE" sz="2800" dirty="0">
                <a:solidFill>
                  <a:srgbClr val="FFC000"/>
                </a:solidFill>
              </a:rPr>
              <a:t>?</a:t>
            </a:r>
            <a:br>
              <a:rPr lang="de-DE" sz="2800" dirty="0">
                <a:solidFill>
                  <a:srgbClr val="FFC000"/>
                </a:solidFill>
              </a:rPr>
            </a:br>
            <a:r>
              <a:rPr lang="de-DE" sz="2800" dirty="0">
                <a:solidFill>
                  <a:srgbClr val="FFC000"/>
                </a:solidFill>
              </a:rPr>
              <a:t>    </a:t>
            </a:r>
            <a:r>
              <a:rPr lang="de-DE" sz="2800" dirty="0" err="1">
                <a:solidFill>
                  <a:srgbClr val="FFC000"/>
                </a:solidFill>
              </a:rPr>
              <a:t>Often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codes</a:t>
            </a:r>
            <a:r>
              <a:rPr lang="de-DE" sz="2800" dirty="0">
                <a:solidFill>
                  <a:srgbClr val="FFC000"/>
                </a:solidFill>
              </a:rPr>
              <a:t> do not </a:t>
            </a:r>
            <a:r>
              <a:rPr lang="de-DE" sz="2800" dirty="0" err="1">
                <a:solidFill>
                  <a:srgbClr val="FFC000"/>
                </a:solidFill>
              </a:rPr>
              <a:t>distinguish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between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the</a:t>
            </a:r>
            <a:r>
              <a:rPr lang="de-DE" sz="2800" dirty="0">
                <a:solidFill>
                  <a:srgbClr val="FFC000"/>
                </a:solidFill>
              </a:rPr>
              <a:t> (</a:t>
            </a:r>
            <a:r>
              <a:rPr lang="el-GR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>
                <a:solidFill>
                  <a:srgbClr val="FFC000"/>
                </a:solidFill>
              </a:rPr>
              <a:t>,1n)</a:t>
            </a:r>
            <a:br>
              <a:rPr lang="de-DE" sz="2800" dirty="0">
                <a:solidFill>
                  <a:srgbClr val="FFC000"/>
                </a:solidFill>
              </a:rPr>
            </a:br>
            <a:r>
              <a:rPr lang="de-DE" sz="2800" dirty="0">
                <a:solidFill>
                  <a:srgbClr val="FFC000"/>
                </a:solidFill>
              </a:rPr>
              <a:t>    and (</a:t>
            </a:r>
            <a:r>
              <a:rPr lang="el-GR" sz="28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>
                <a:solidFill>
                  <a:srgbClr val="FFC000"/>
                </a:solidFill>
              </a:rPr>
              <a:t>,2n) </a:t>
            </a:r>
            <a:r>
              <a:rPr lang="de-DE" sz="2800" dirty="0" err="1">
                <a:solidFill>
                  <a:srgbClr val="FFC000"/>
                </a:solidFill>
              </a:rPr>
              <a:t>channels</a:t>
            </a:r>
            <a:r>
              <a:rPr lang="de-DE" sz="2800" dirty="0">
                <a:solidFill>
                  <a:srgbClr val="FFC000"/>
                </a:solidFill>
              </a:rPr>
              <a:t>; </a:t>
            </a:r>
            <a:r>
              <a:rPr lang="de-DE" sz="2800" dirty="0" err="1">
                <a:solidFill>
                  <a:srgbClr val="FFC000"/>
                </a:solidFill>
              </a:rPr>
              <a:t>here</a:t>
            </a:r>
            <a:r>
              <a:rPr lang="de-DE" sz="2800" dirty="0">
                <a:solidFill>
                  <a:srgbClr val="FFC000"/>
                </a:solidFill>
              </a:rPr>
              <a:t> inclusive NON-SMOKER</a:t>
            </a:r>
            <a:br>
              <a:rPr lang="de-DE" sz="2800" dirty="0">
                <a:solidFill>
                  <a:srgbClr val="FFC000"/>
                </a:solidFill>
              </a:rPr>
            </a:br>
            <a:r>
              <a:rPr lang="de-DE" sz="2800" dirty="0">
                <a:solidFill>
                  <a:srgbClr val="FFC000"/>
                </a:solidFill>
              </a:rPr>
              <a:t>    </a:t>
            </a:r>
            <a:r>
              <a:rPr lang="de-DE" sz="2800" dirty="0" err="1">
                <a:solidFill>
                  <a:srgbClr val="FFC000"/>
                </a:solidFill>
              </a:rPr>
              <a:t>rates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or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i="1" dirty="0">
                <a:solidFill>
                  <a:srgbClr val="FFC000"/>
                </a:solidFill>
              </a:rPr>
              <a:t>Z</a:t>
            </a:r>
            <a:r>
              <a:rPr lang="de-DE" sz="2800" dirty="0">
                <a:solidFill>
                  <a:srgbClr val="FFC000"/>
                </a:solidFill>
              </a:rPr>
              <a:t> → </a:t>
            </a:r>
            <a:r>
              <a:rPr lang="de-DE" sz="2800" i="1" dirty="0">
                <a:solidFill>
                  <a:srgbClr val="FFC000"/>
                </a:solidFill>
              </a:rPr>
              <a:t>Z</a:t>
            </a:r>
            <a:r>
              <a:rPr lang="de-DE" sz="2800" dirty="0">
                <a:solidFill>
                  <a:srgbClr val="FFC000"/>
                </a:solidFill>
              </a:rPr>
              <a:t>+2 </a:t>
            </a:r>
            <a:r>
              <a:rPr lang="de-DE" sz="2800" dirty="0" err="1">
                <a:solidFill>
                  <a:srgbClr val="FFC000"/>
                </a:solidFill>
              </a:rPr>
              <a:t>rates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from</a:t>
            </a:r>
            <a:r>
              <a:rPr lang="de-DE" sz="2800" dirty="0">
                <a:solidFill>
                  <a:srgbClr val="FFC000"/>
                </a:solidFill>
              </a:rPr>
              <a:t> TALYS </a:t>
            </a:r>
            <a:r>
              <a:rPr lang="de-DE" sz="2800" dirty="0" err="1">
                <a:solidFill>
                  <a:srgbClr val="FFC000"/>
                </a:solidFill>
              </a:rPr>
              <a:t>should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be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used</a:t>
            </a:r>
            <a:r>
              <a:rPr lang="de-DE" sz="2800" dirty="0">
                <a:solidFill>
                  <a:srgbClr val="FFC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6579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Basic </a:t>
            </a:r>
            <a:r>
              <a:rPr lang="de-DE" sz="2800" u="sng" dirty="0" err="1"/>
              <a:t>formalism</a:t>
            </a:r>
            <a:r>
              <a:rPr lang="de-DE" sz="2800" u="sng" dirty="0"/>
              <a:t> (5): total </a:t>
            </a:r>
            <a:r>
              <a:rPr lang="de-DE" sz="2800" u="sng" dirty="0" err="1"/>
              <a:t>cross</a:t>
            </a:r>
            <a:r>
              <a:rPr lang="de-DE" sz="2800" u="sng" dirty="0"/>
              <a:t> </a:t>
            </a:r>
            <a:r>
              <a:rPr lang="de-DE" sz="2800" u="sng" dirty="0" err="1"/>
              <a:t>section</a:t>
            </a:r>
            <a:endParaRPr lang="de-DE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7" name="Rectangle 5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  <a:ln>
                <a:noFill/>
              </a:ln>
            </p:spPr>
            <p:txBody>
              <a:bodyPr/>
              <a:lstStyle/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/>
                  <a:t>The total non-</a:t>
                </a:r>
                <a:r>
                  <a:rPr lang="de-DE" sz="2800" dirty="0" err="1"/>
                  <a:t>elastic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cross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section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is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related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to</a:t>
                </a:r>
                <a:r>
                  <a:rPr lang="de-DE" sz="2800" dirty="0"/>
                  <a:t> </a:t>
                </a:r>
                <a:r>
                  <a:rPr lang="de-DE" sz="2800" dirty="0" err="1"/>
                  <a:t>elastic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scattering</a:t>
                </a:r>
                <a:r>
                  <a:rPr lang="de-DE" sz="2800" dirty="0"/>
                  <a:t> </a:t>
                </a:r>
                <a:r>
                  <a:rPr lang="de-DE" sz="2800" dirty="0" err="1"/>
                  <a:t>by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sum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over</a:t>
                </a:r>
                <a:r>
                  <a:rPr lang="de-DE" sz="2800" dirty="0"/>
                  <a:t> partial </a:t>
                </a:r>
                <a:r>
                  <a:rPr lang="de-DE" sz="2800" dirty="0" err="1"/>
                  <a:t>wave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contributions</a:t>
                </a:r>
                <a:r>
                  <a:rPr lang="de-DE" sz="2800" dirty="0"/>
                  <a:t>:</a:t>
                </a:r>
              </a:p>
              <a:p>
                <a:pPr marL="0" indent="0" algn="ctr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14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de-DE" sz="2800" b="0" i="1" dirty="0" smtClean="0">
                              <a:latin typeface="Cambria Math" panose="02040503050406030204" pitchFamily="18" charset="0"/>
                            </a:rPr>
                            <m:t>𝑟𝑒𝑎𝑐</m:t>
                          </m:r>
                        </m:sub>
                      </m:sSub>
                      <m:r>
                        <a:rPr lang="de-DE" sz="2800" i="0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28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800" i="1" dirty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p>
                            <m:sSupPr>
                              <m:ctrlPr>
                                <a:rPr lang="de-DE" sz="2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8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de-DE" sz="2800" i="0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de-DE" sz="2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 dirty="0">
                              <a:latin typeface="Cambria Math" panose="02040503050406030204" pitchFamily="18" charset="0"/>
                            </a:rPr>
                            <m:t>𝛴</m:t>
                          </m:r>
                        </m:e>
                        <m:sub>
                          <m:r>
                            <a:rPr lang="de-DE" sz="2800" i="1" dirty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de-DE" sz="2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sz="2800" i="1" dirty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de-DE" sz="2800" i="0" dirty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de-DE" sz="2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0" dirty="0">
                              <a:latin typeface="Cambria Math" panose="02040503050406030204" pitchFamily="18" charset="0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de-DE" sz="2800" i="1" dirty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800" i="1" dirty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de-DE" sz="28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de-DE" sz="2800" i="0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de-DE" sz="2800" i="0" dirty="0"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de-DE" sz="2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de-DE" sz="2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dirty="0" smtClean="0">
                                  <a:latin typeface="Cambria Math" panose="02040503050406030204" pitchFamily="18" charset="0"/>
                                </a:rPr>
                                <m:t>𝑐𝑜𝑚𝑝𝑜𝑢𝑛𝑑</m:t>
                              </m:r>
                            </m:e>
                            <m:sub/>
                          </m:sSub>
                        </m:sub>
                      </m:sSub>
                    </m:oMath>
                  </m:oMathPara>
                </a14:m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1400" i="1" dirty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dirty="0"/>
                  <a:t>: </a:t>
                </a:r>
                <a:r>
                  <a:rPr lang="de-DE" sz="2800" dirty="0" err="1"/>
                  <a:t>reflexion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coefficient</a:t>
                </a:r>
                <a:r>
                  <a:rPr lang="de-DE" sz="2800" dirty="0"/>
                  <a:t> (real, 0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dirty="0"/>
                  <a:t> &lt; 1)</a:t>
                </a:r>
                <a:br>
                  <a:rPr lang="de-DE" sz="2800" dirty="0"/>
                </a:br>
                <a:r>
                  <a:rPr lang="de-DE" sz="2800" dirty="0"/>
                  <a:t>	</a:t>
                </a:r>
                <a:r>
                  <a:rPr lang="el-GR" sz="2800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i="1" baseline="-25000" dirty="0"/>
                  <a:t> </a:t>
                </a:r>
                <a:r>
                  <a:rPr lang="de-DE" sz="2800" dirty="0"/>
                  <a:t>= 0: </a:t>
                </a:r>
                <a:r>
                  <a:rPr lang="de-DE" sz="2800" dirty="0" err="1"/>
                  <a:t>full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absorption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i="1" dirty="0"/>
                  <a:t>L</a:t>
                </a:r>
                <a:r>
                  <a:rPr lang="de-DE" sz="2800" dirty="0"/>
                  <a:t>-</a:t>
                </a:r>
                <a:r>
                  <a:rPr lang="de-DE" sz="2800" dirty="0" err="1"/>
                  <a:t>th</a:t>
                </a:r>
                <a:r>
                  <a:rPr lang="de-DE" sz="2800" dirty="0"/>
                  <a:t> partial </a:t>
                </a:r>
                <a:r>
                  <a:rPr lang="de-DE" sz="2800" dirty="0" err="1"/>
                  <a:t>wave</a:t>
                </a:r>
                <a:br>
                  <a:rPr lang="de-DE" sz="2800" dirty="0"/>
                </a:br>
                <a:r>
                  <a:rPr lang="de-DE" sz="2800" dirty="0"/>
                  <a:t>	</a:t>
                </a:r>
                <a:r>
                  <a:rPr lang="el-GR" sz="2800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i="1" baseline="-25000" dirty="0"/>
                  <a:t> </a:t>
                </a:r>
                <a:r>
                  <a:rPr lang="de-DE" sz="2800" dirty="0"/>
                  <a:t>= 1: </a:t>
                </a:r>
                <a:r>
                  <a:rPr lang="de-DE" sz="2800" dirty="0" err="1"/>
                  <a:t>no</a:t>
                </a:r>
                <a:r>
                  <a:rPr lang="de-DE" sz="2800" dirty="0"/>
                  <a:t> </a:t>
                </a:r>
                <a:r>
                  <a:rPr lang="de-DE" sz="2800" dirty="0" err="1"/>
                  <a:t>absorption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i="1" dirty="0"/>
                  <a:t>L</a:t>
                </a:r>
                <a:r>
                  <a:rPr lang="de-DE" sz="2800" dirty="0"/>
                  <a:t>-</a:t>
                </a:r>
                <a:r>
                  <a:rPr lang="de-DE" sz="2800" dirty="0" err="1"/>
                  <a:t>th</a:t>
                </a:r>
                <a:r>
                  <a:rPr lang="de-DE" sz="2800" dirty="0"/>
                  <a:t> partial </a:t>
                </a:r>
                <a:r>
                  <a:rPr lang="de-DE" sz="2800" dirty="0" err="1"/>
                  <a:t>wave</a:t>
                </a:r>
                <a:br>
                  <a:rPr lang="de-DE" sz="2800" dirty="0"/>
                </a:br>
                <a:r>
                  <a:rPr lang="de-DE" sz="2800" dirty="0"/>
                  <a:t>			(</a:t>
                </a:r>
                <a:r>
                  <a:rPr lang="de-DE" sz="2800" dirty="0" err="1"/>
                  <a:t>numerical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problems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for</a:t>
                </a:r>
                <a:r>
                  <a:rPr lang="de-DE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i="1" baseline="-25000" dirty="0"/>
                  <a:t> </a:t>
                </a:r>
                <a:r>
                  <a:rPr lang="de-DE" sz="2800" dirty="0"/>
                  <a:t>≈ 1)</a:t>
                </a:r>
                <a:br>
                  <a:rPr lang="de-DE" sz="2800" dirty="0"/>
                </a:br>
                <a:br>
                  <a:rPr lang="de-DE" sz="800" dirty="0"/>
                </a:br>
                <a:r>
                  <a:rPr lang="de-DE" sz="2800" dirty="0"/>
                  <a:t>Note 1 on </a:t>
                </a:r>
                <a:r>
                  <a:rPr lang="de-DE" sz="2800" dirty="0" err="1"/>
                  <a:t>optical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model</a:t>
                </a:r>
                <a:r>
                  <a:rPr lang="de-DE" sz="2800" dirty="0"/>
                  <a:t>:</a:t>
                </a:r>
                <a:br>
                  <a:rPr lang="de-DE" sz="2800" dirty="0"/>
                </a:br>
                <a:r>
                  <a:rPr lang="de-DE" sz="2800" dirty="0"/>
                  <a:t>differential </a:t>
                </a:r>
                <a:r>
                  <a:rPr lang="de-DE" sz="2800" dirty="0" err="1"/>
                  <a:t>elastic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cross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section</a:t>
                </a:r>
                <a:r>
                  <a:rPr lang="de-DE" sz="2800" dirty="0"/>
                  <a:t> (d</a:t>
                </a: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de-DE" sz="2800" dirty="0"/>
                  <a:t>/d</a:t>
                </a:r>
                <a:r>
                  <a:rPr lang="el-GR" sz="2800" dirty="0"/>
                  <a:t>Ω</a:t>
                </a:r>
                <a:r>
                  <a:rPr lang="de-DE" sz="2800" dirty="0"/>
                  <a:t>) </a:t>
                </a:r>
                <a:r>
                  <a:rPr lang="de-DE" sz="2800" dirty="0" err="1"/>
                  <a:t>depends</a:t>
                </a:r>
                <a:r>
                  <a:rPr lang="de-DE" sz="2800" dirty="0"/>
                  <a:t> on </a:t>
                </a:r>
                <a:r>
                  <a:rPr lang="de-DE" sz="2800" dirty="0" err="1"/>
                  <a:t>reflexion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coefficients</a:t>
                </a:r>
                <a:r>
                  <a:rPr lang="de-DE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solidFill>
                              <a:srgbClr val="FFC000"/>
                            </a:solidFill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solidFill>
                              <a:srgbClr val="FFC000"/>
                            </a:solidFill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dirty="0"/>
                  <a:t> and </a:t>
                </a:r>
                <a:r>
                  <a:rPr lang="de-DE" sz="2800" dirty="0" err="1"/>
                  <a:t>phase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shifts</a:t>
                </a:r>
                <a:r>
                  <a:rPr lang="de-DE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 smtClean="0">
                            <a:solidFill>
                              <a:srgbClr val="FFC000"/>
                            </a:solidFill>
                            <a:latin typeface="Cambria Math"/>
                            <a:ea typeface="Cambria Math"/>
                          </a:rPr>
                          <m:t>δ</m:t>
                        </m:r>
                      </m:e>
                      <m:sub>
                        <m:r>
                          <a:rPr lang="de-DE" sz="2800" i="1">
                            <a:solidFill>
                              <a:srgbClr val="FFC000"/>
                            </a:solidFill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br>
                  <a:rPr lang="de-DE" sz="2800" dirty="0"/>
                </a:br>
                <a:r>
                  <a:rPr lang="de-DE" sz="2800" dirty="0"/>
                  <a:t>(</a:t>
                </a:r>
                <a:r>
                  <a:rPr lang="de-DE" sz="2800" dirty="0" err="1"/>
                  <a:t>see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talks</a:t>
                </a:r>
                <a:r>
                  <a:rPr lang="de-DE" sz="2800" dirty="0"/>
                  <a:t> D. </a:t>
                </a:r>
                <a:r>
                  <a:rPr lang="de-DE" sz="2800" dirty="0" err="1"/>
                  <a:t>Galaviz</a:t>
                </a:r>
                <a:r>
                  <a:rPr lang="de-DE" sz="2800" dirty="0"/>
                  <a:t>, C. Soto: </a:t>
                </a:r>
                <a:r>
                  <a:rPr lang="de-DE" sz="2800" dirty="0" err="1"/>
                  <a:t>their</a:t>
                </a:r>
                <a:r>
                  <a:rPr lang="de-DE" sz="2800" dirty="0"/>
                  <a:t> </a:t>
                </a:r>
                <a:r>
                  <a:rPr lang="de-DE" sz="2800" dirty="0" err="1"/>
                  <a:t>focus</a:t>
                </a:r>
                <a:r>
                  <a:rPr lang="de-DE" sz="2800" dirty="0"/>
                  <a:t>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solidFill>
                              <a:srgbClr val="FFC000"/>
                            </a:solidFill>
                            <a:latin typeface="Cambria Math"/>
                            <a:ea typeface="Cambria Math"/>
                          </a:rPr>
                          <m:t>δ</m:t>
                        </m:r>
                      </m:e>
                      <m:sub>
                        <m:r>
                          <a:rPr lang="de-DE" sz="2800" i="1">
                            <a:solidFill>
                              <a:srgbClr val="FFC000"/>
                            </a:solidFill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dirty="0"/>
                  <a:t>) </a:t>
                </a:r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2800" dirty="0"/>
                </a:br>
                <a:endParaRPr lang="de-DE" sz="1400" dirty="0"/>
              </a:p>
            </p:txBody>
          </p:sp>
        </mc:Choice>
        <mc:Fallback xmlns="">
          <p:sp>
            <p:nvSpPr>
              <p:cNvPr id="3077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  <a:blipFill>
                <a:blip r:embed="rId3"/>
                <a:stretch>
                  <a:fillRect l="-1478" t="-1286" b="-56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llipse 1"/>
          <p:cNvSpPr/>
          <p:nvPr/>
        </p:nvSpPr>
        <p:spPr>
          <a:xfrm>
            <a:off x="4475608" y="1809392"/>
            <a:ext cx="1296144" cy="86409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342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Basic </a:t>
            </a:r>
            <a:r>
              <a:rPr lang="de-DE" sz="2800" u="sng" dirty="0" err="1"/>
              <a:t>formalism</a:t>
            </a:r>
            <a:r>
              <a:rPr lang="de-DE" sz="2800" u="sng" dirty="0"/>
              <a:t> (4): total </a:t>
            </a:r>
            <a:r>
              <a:rPr lang="de-DE" sz="2800" u="sng" dirty="0" err="1"/>
              <a:t>cross</a:t>
            </a:r>
            <a:r>
              <a:rPr lang="de-DE" sz="2800" u="sng" dirty="0"/>
              <a:t> </a:t>
            </a:r>
            <a:r>
              <a:rPr lang="de-DE" sz="2800" u="sng" dirty="0" err="1"/>
              <a:t>section</a:t>
            </a:r>
            <a:endParaRPr lang="de-DE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7" name="Rectangle 5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  <a:ln>
                <a:noFill/>
              </a:ln>
            </p:spPr>
            <p:txBody>
              <a:bodyPr/>
              <a:lstStyle/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/>
                  <a:t>The total non-</a:t>
                </a:r>
                <a:r>
                  <a:rPr lang="de-DE" sz="2800" dirty="0" err="1"/>
                  <a:t>elastic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cross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section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is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related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to</a:t>
                </a:r>
                <a:r>
                  <a:rPr lang="de-DE" sz="2800" dirty="0"/>
                  <a:t> </a:t>
                </a:r>
                <a:r>
                  <a:rPr lang="de-DE" sz="2800" dirty="0" err="1"/>
                  <a:t>elastic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scattering</a:t>
                </a:r>
                <a:r>
                  <a:rPr lang="de-DE" sz="2800" dirty="0"/>
                  <a:t> </a:t>
                </a:r>
                <a:r>
                  <a:rPr lang="de-DE" sz="2800" dirty="0" err="1"/>
                  <a:t>by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sum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over</a:t>
                </a:r>
                <a:r>
                  <a:rPr lang="de-DE" sz="2800" dirty="0"/>
                  <a:t> partial </a:t>
                </a:r>
                <a:r>
                  <a:rPr lang="de-DE" sz="2800" dirty="0" err="1"/>
                  <a:t>wave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contributions</a:t>
                </a:r>
                <a:r>
                  <a:rPr lang="de-DE" sz="2800" dirty="0"/>
                  <a:t>:</a:t>
                </a:r>
              </a:p>
              <a:p>
                <a:pPr marL="0" indent="0" algn="ctr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14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de-DE" sz="2800" b="0" i="1" dirty="0" smtClean="0">
                              <a:latin typeface="Cambria Math" panose="02040503050406030204" pitchFamily="18" charset="0"/>
                            </a:rPr>
                            <m:t>𝑟𝑒𝑎𝑐</m:t>
                          </m:r>
                        </m:sub>
                      </m:sSub>
                      <m:r>
                        <a:rPr lang="de-DE" sz="2800" i="0" dirty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28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800" i="1" dirty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sSup>
                            <m:sSupPr>
                              <m:ctrlPr>
                                <a:rPr lang="de-DE" sz="2800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2800" i="1" dirty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de-DE" sz="2800" i="0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de-DE" sz="2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 dirty="0">
                              <a:latin typeface="Cambria Math" panose="02040503050406030204" pitchFamily="18" charset="0"/>
                            </a:rPr>
                            <m:t>𝛴</m:t>
                          </m:r>
                        </m:e>
                        <m:sub>
                          <m:r>
                            <a:rPr lang="de-DE" sz="2800" i="1" dirty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de-DE" sz="2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0" dirty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sz="2800" i="1" dirty="0"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de-DE" sz="2800" i="0" dirty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d>
                        <m:dPr>
                          <m:ctrlPr>
                            <a:rPr lang="de-DE" sz="2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0" dirty="0">
                              <a:latin typeface="Cambria Math" panose="02040503050406030204" pitchFamily="18" charset="0"/>
                            </a:rPr>
                            <m:t>1−</m:t>
                          </m:r>
                          <m:sSubSup>
                            <m:sSubSupPr>
                              <m:ctrlPr>
                                <a:rPr lang="de-DE" sz="2800" i="1" dirty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800" i="1" dirty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</m:e>
                            <m:sub>
                              <m:r>
                                <a:rPr lang="de-DE" sz="2800" i="1" dirty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de-DE" sz="2800" i="0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de-DE" sz="2800" i="0" dirty="0"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de-DE" sz="28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 dirty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de-DE" sz="280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dirty="0" smtClean="0">
                                  <a:latin typeface="Cambria Math" panose="02040503050406030204" pitchFamily="18" charset="0"/>
                                </a:rPr>
                                <m:t>𝑐𝑜𝑚𝑝𝑜𝑢𝑛𝑑</m:t>
                              </m:r>
                            </m:e>
                            <m:sub/>
                          </m:sSub>
                        </m:sub>
                      </m:sSub>
                    </m:oMath>
                  </m:oMathPara>
                </a14:m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1400" i="1" dirty="0">
                    <a:latin typeface="Cambria Math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dirty="0"/>
                  <a:t>: </a:t>
                </a:r>
                <a:r>
                  <a:rPr lang="de-DE" sz="2800" dirty="0" err="1"/>
                  <a:t>reflexion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coefficient</a:t>
                </a:r>
                <a:r>
                  <a:rPr lang="de-DE" sz="2800" dirty="0"/>
                  <a:t> (real, 0 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dirty="0"/>
                  <a:t> &lt; 1)</a:t>
                </a:r>
                <a:br>
                  <a:rPr lang="de-DE" sz="2800" dirty="0"/>
                </a:br>
                <a:r>
                  <a:rPr lang="de-DE" sz="2800" dirty="0"/>
                  <a:t>	</a:t>
                </a:r>
                <a:r>
                  <a:rPr lang="el-GR" sz="2800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i="1" baseline="-25000" dirty="0"/>
                  <a:t> </a:t>
                </a:r>
                <a:r>
                  <a:rPr lang="de-DE" sz="2800" dirty="0"/>
                  <a:t>= 0: </a:t>
                </a:r>
                <a:r>
                  <a:rPr lang="de-DE" sz="2800" dirty="0" err="1"/>
                  <a:t>full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absorption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i="1" dirty="0"/>
                  <a:t>L</a:t>
                </a:r>
                <a:r>
                  <a:rPr lang="de-DE" sz="2800" dirty="0"/>
                  <a:t>-</a:t>
                </a:r>
                <a:r>
                  <a:rPr lang="de-DE" sz="2800" dirty="0" err="1"/>
                  <a:t>th</a:t>
                </a:r>
                <a:r>
                  <a:rPr lang="de-DE" sz="2800" dirty="0"/>
                  <a:t> partial </a:t>
                </a:r>
                <a:r>
                  <a:rPr lang="de-DE" sz="2800" dirty="0" err="1"/>
                  <a:t>wave</a:t>
                </a:r>
                <a:br>
                  <a:rPr lang="de-DE" sz="2800" dirty="0"/>
                </a:br>
                <a:r>
                  <a:rPr lang="de-DE" sz="2800" dirty="0"/>
                  <a:t>	</a:t>
                </a:r>
                <a:r>
                  <a:rPr lang="el-GR" sz="2800" i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i="1" baseline="-25000" dirty="0"/>
                  <a:t> </a:t>
                </a:r>
                <a:r>
                  <a:rPr lang="de-DE" sz="2800" dirty="0"/>
                  <a:t>= 1: </a:t>
                </a:r>
                <a:r>
                  <a:rPr lang="de-DE" sz="2800" dirty="0" err="1"/>
                  <a:t>no</a:t>
                </a:r>
                <a:r>
                  <a:rPr lang="de-DE" sz="2800" dirty="0"/>
                  <a:t> </a:t>
                </a:r>
                <a:r>
                  <a:rPr lang="de-DE" sz="2800" dirty="0" err="1"/>
                  <a:t>absorption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i="1" dirty="0"/>
                  <a:t>L</a:t>
                </a:r>
                <a:r>
                  <a:rPr lang="de-DE" sz="2800" dirty="0"/>
                  <a:t>-</a:t>
                </a:r>
                <a:r>
                  <a:rPr lang="de-DE" sz="2800" dirty="0" err="1"/>
                  <a:t>th</a:t>
                </a:r>
                <a:r>
                  <a:rPr lang="de-DE" sz="2800" dirty="0"/>
                  <a:t> partial </a:t>
                </a:r>
                <a:r>
                  <a:rPr lang="de-DE" sz="2800" dirty="0" err="1"/>
                  <a:t>wave</a:t>
                </a:r>
                <a:br>
                  <a:rPr lang="de-DE" sz="2800" dirty="0"/>
                </a:br>
                <a:r>
                  <a:rPr lang="de-DE" sz="2800" dirty="0"/>
                  <a:t>			(</a:t>
                </a:r>
                <a:r>
                  <a:rPr lang="de-DE" sz="2800" dirty="0" err="1"/>
                  <a:t>numerical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problems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for</a:t>
                </a:r>
                <a:r>
                  <a:rPr lang="de-DE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i="1" baseline="-25000" dirty="0"/>
                  <a:t> </a:t>
                </a:r>
                <a:r>
                  <a:rPr lang="de-DE" sz="2800" dirty="0"/>
                  <a:t>≈ 1)</a:t>
                </a:r>
                <a:br>
                  <a:rPr lang="de-DE" sz="2800" dirty="0"/>
                </a:br>
                <a:br>
                  <a:rPr lang="de-DE" sz="800" dirty="0"/>
                </a:br>
                <a:r>
                  <a:rPr lang="de-DE" sz="2800" dirty="0"/>
                  <a:t>Note 2 on </a:t>
                </a:r>
                <a:r>
                  <a:rPr lang="de-DE" sz="2800" dirty="0" err="1"/>
                  <a:t>optical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model</a:t>
                </a:r>
                <a:r>
                  <a:rPr lang="de-DE" sz="2800" dirty="0"/>
                  <a:t>:</a:t>
                </a:r>
                <a:br>
                  <a:rPr lang="de-DE" sz="2800" dirty="0"/>
                </a:br>
                <a:r>
                  <a:rPr lang="de-DE" sz="2800" dirty="0" err="1"/>
                  <a:t>complex</a:t>
                </a:r>
                <a:r>
                  <a:rPr lang="de-DE" sz="2800" dirty="0"/>
                  <a:t> AOMP </a:t>
                </a:r>
                <a:r>
                  <a:rPr lang="de-DE" sz="2800" dirty="0" err="1"/>
                  <a:t>for</a:t>
                </a:r>
                <a:r>
                  <a:rPr lang="de-DE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solidFill>
                              <a:srgbClr val="FFC000"/>
                            </a:solidFill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solidFill>
                              <a:srgbClr val="FFC000"/>
                            </a:solidFill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800" i="1">
                            <a:solidFill>
                              <a:srgbClr val="FFC000"/>
                            </a:solidFill>
                            <a:latin typeface="Cambria Math"/>
                            <a:ea typeface="Cambria Math"/>
                          </a:rPr>
                          <m:t>δ</m:t>
                        </m:r>
                      </m:e>
                      <m:sub>
                        <m:r>
                          <a:rPr lang="de-DE" sz="2800" i="1">
                            <a:solidFill>
                              <a:srgbClr val="FFC000"/>
                            </a:solidFill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dirty="0"/>
                  <a:t>: </a:t>
                </a:r>
                <a:r>
                  <a:rPr lang="de-DE" sz="2800" i="1" dirty="0"/>
                  <a:t>U(r)</a:t>
                </a:r>
                <a:r>
                  <a:rPr lang="de-DE" sz="2800" dirty="0"/>
                  <a:t> = </a:t>
                </a:r>
                <a:r>
                  <a:rPr lang="de-DE" sz="2800" i="1" dirty="0"/>
                  <a:t>V</a:t>
                </a:r>
                <a:r>
                  <a:rPr lang="de-DE" sz="2800" baseline="-25000" dirty="0"/>
                  <a:t>C</a:t>
                </a:r>
                <a:r>
                  <a:rPr lang="de-DE" sz="2800" i="1" dirty="0"/>
                  <a:t>(r)</a:t>
                </a:r>
                <a:r>
                  <a:rPr lang="de-DE" sz="2800" dirty="0"/>
                  <a:t> + </a:t>
                </a:r>
                <a:r>
                  <a:rPr lang="de-DE" sz="2800" i="1" dirty="0"/>
                  <a:t>V(r)</a:t>
                </a:r>
                <a:r>
                  <a:rPr lang="de-DE" sz="2800" dirty="0"/>
                  <a:t> + </a:t>
                </a:r>
                <a:r>
                  <a:rPr lang="de-DE" sz="2800" i="1" dirty="0" err="1"/>
                  <a:t>iW</a:t>
                </a:r>
                <a:r>
                  <a:rPr lang="de-DE" sz="2800" i="1" dirty="0"/>
                  <a:t>(r)</a:t>
                </a:r>
                <a:br>
                  <a:rPr lang="de-DE" sz="2800" dirty="0"/>
                </a:br>
                <a:r>
                  <a:rPr lang="de-DE" sz="2800" dirty="0"/>
                  <a:t>- </a:t>
                </a:r>
                <a:r>
                  <a:rPr lang="de-DE" sz="2800" dirty="0" err="1"/>
                  <a:t>for</a:t>
                </a:r>
                <a:r>
                  <a:rPr lang="de-DE" sz="2800" dirty="0"/>
                  <a:t> </a:t>
                </a:r>
                <a:r>
                  <a:rPr lang="de-DE" sz="2800" dirty="0" err="1"/>
                  <a:t>vanishing</a:t>
                </a:r>
                <a:r>
                  <a:rPr lang="de-DE" sz="2800" dirty="0"/>
                  <a:t> </a:t>
                </a:r>
                <a:r>
                  <a:rPr lang="de-DE" sz="2800" dirty="0" err="1"/>
                  <a:t>imaginary</a:t>
                </a:r>
                <a:r>
                  <a:rPr lang="de-DE" sz="2800" dirty="0"/>
                  <a:t> potential </a:t>
                </a:r>
                <a:r>
                  <a:rPr lang="de-DE" sz="2800" i="1" dirty="0">
                    <a:solidFill>
                      <a:srgbClr val="FFC000"/>
                    </a:solidFill>
                  </a:rPr>
                  <a:t>W(r)</a:t>
                </a:r>
                <a:r>
                  <a:rPr lang="de-DE" sz="2800" dirty="0">
                    <a:solidFill>
                      <a:srgbClr val="FFC000"/>
                    </a:solidFill>
                  </a:rPr>
                  <a:t> = 0</a:t>
                </a:r>
                <a:r>
                  <a:rPr lang="de-DE" sz="2800" dirty="0"/>
                  <a:t> :</a:t>
                </a:r>
                <a:br>
                  <a:rPr lang="de-DE" sz="2800" dirty="0"/>
                </a:br>
                <a:r>
                  <a:rPr lang="de-DE" sz="2800" dirty="0"/>
                  <a:t>   all </a:t>
                </a:r>
                <a:r>
                  <a:rPr lang="de-DE" sz="2800" dirty="0" err="1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ŋ</a:t>
                </a:r>
                <a:r>
                  <a:rPr lang="de-DE" sz="2800" i="1" baseline="-25000" dirty="0" err="1">
                    <a:solidFill>
                      <a:srgbClr val="FFC000"/>
                    </a:solidFill>
                  </a:rPr>
                  <a:t>L</a:t>
                </a:r>
                <a:r>
                  <a:rPr lang="de-DE" sz="2800" i="1" baseline="-250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>
                    <a:solidFill>
                      <a:srgbClr val="FFC000"/>
                    </a:solidFill>
                  </a:rPr>
                  <a:t>= 1</a:t>
                </a:r>
                <a:r>
                  <a:rPr lang="de-DE" sz="2800" dirty="0"/>
                  <a:t> and total </a:t>
                </a:r>
                <a:r>
                  <a:rPr lang="de-DE" sz="2800" dirty="0" err="1"/>
                  <a:t>cross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section</a:t>
                </a:r>
                <a:r>
                  <a:rPr lang="de-DE" sz="2800" dirty="0"/>
                  <a:t> </a:t>
                </a:r>
                <a:r>
                  <a:rPr lang="el-GR" sz="2800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de-DE" sz="2800" baseline="-25000" dirty="0" err="1">
                    <a:solidFill>
                      <a:srgbClr val="FFC000"/>
                    </a:solidFill>
                  </a:rPr>
                  <a:t>reac</a:t>
                </a:r>
                <a:r>
                  <a:rPr lang="de-DE" sz="2800" dirty="0">
                    <a:solidFill>
                      <a:srgbClr val="FFC000"/>
                    </a:solidFill>
                  </a:rPr>
                  <a:t> = 0 </a:t>
                </a:r>
                <a:r>
                  <a:rPr lang="de-DE" sz="2800" dirty="0"/>
                  <a:t>!</a:t>
                </a:r>
              </a:p>
            </p:txBody>
          </p:sp>
        </mc:Choice>
        <mc:Fallback xmlns="">
          <p:sp>
            <p:nvSpPr>
              <p:cNvPr id="3077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  <a:blipFill>
                <a:blip r:embed="rId3"/>
                <a:stretch>
                  <a:fillRect l="-1478" t="-1286" b="-578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Ellipse 1"/>
          <p:cNvSpPr/>
          <p:nvPr/>
        </p:nvSpPr>
        <p:spPr>
          <a:xfrm>
            <a:off x="4475608" y="1809392"/>
            <a:ext cx="1296144" cy="86409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262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The </a:t>
            </a:r>
            <a:r>
              <a:rPr lang="de-DE" sz="2800" u="sng" dirty="0" err="1"/>
              <a:t>new</a:t>
            </a:r>
            <a:r>
              <a:rPr lang="de-DE" sz="2800" u="sng" dirty="0"/>
              <a:t> Atomki-V2 </a:t>
            </a:r>
            <a:r>
              <a:rPr lang="el-GR" sz="2800" u="sng" dirty="0"/>
              <a:t>α</a:t>
            </a:r>
            <a:r>
              <a:rPr lang="de-DE" sz="2800" u="sng" dirty="0"/>
              <a:t>-potential</a:t>
            </a:r>
            <a:endParaRPr lang="en-US" sz="2800" u="sng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7" name="Rectangle 5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</p:spPr>
            <p:txBody>
              <a:bodyPr/>
              <a:lstStyle/>
              <a:p>
                <a:pPr eaLnBrk="1" hangingPunct="1">
                  <a:spcBef>
                    <a:spcPct val="40000"/>
                  </a:spcBef>
                  <a:buClr>
                    <a:schemeClr val="tx1"/>
                  </a:buClr>
                  <a:buFontTx/>
                  <a:buChar char="•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𝜂</m:t>
                        </m:r>
                      </m:e>
                      <m:sub>
                        <m:r>
                          <a:rPr lang="de-DE" sz="2800" i="1">
                            <a:latin typeface="Cambria Math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de-DE" sz="2800" dirty="0"/>
                  <a:t>: </a:t>
                </a:r>
                <a:r>
                  <a:rPr lang="de-DE" sz="2800" dirty="0" err="1"/>
                  <a:t>reflexion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coefficients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result</a:t>
                </a:r>
                <a:r>
                  <a:rPr lang="de-DE" sz="2800" dirty="0"/>
                  <a:t> </a:t>
                </a:r>
                <a:r>
                  <a:rPr lang="de-DE" sz="2800" dirty="0" err="1"/>
                  <a:t>from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/>
                  <a:t>interplay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transmission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through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Coulomb </a:t>
                </a:r>
                <a:r>
                  <a:rPr lang="de-DE" sz="2800" dirty="0" err="1"/>
                  <a:t>barrier</a:t>
                </a:r>
                <a:r>
                  <a:rPr lang="de-DE" sz="2800" dirty="0"/>
                  <a:t> (</a:t>
                </a:r>
                <a:r>
                  <a:rPr lang="de-DE" sz="2800" dirty="0">
                    <a:solidFill>
                      <a:srgbClr val="FFC000"/>
                    </a:solidFill>
                  </a:rPr>
                  <a:t>real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part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AOMP) and </a:t>
                </a:r>
                <a:r>
                  <a:rPr lang="de-DE" sz="2800" dirty="0" err="1">
                    <a:solidFill>
                      <a:srgbClr val="FF0000"/>
                    </a:solidFill>
                  </a:rPr>
                  <a:t>absorption</a:t>
                </a:r>
                <a:r>
                  <a:rPr lang="de-DE" sz="2800" dirty="0"/>
                  <a:t> (</a:t>
                </a:r>
                <a:r>
                  <a:rPr lang="de-DE" sz="2800" dirty="0" err="1">
                    <a:solidFill>
                      <a:srgbClr val="FF0000"/>
                    </a:solidFill>
                  </a:rPr>
                  <a:t>imaginary</a:t>
                </a:r>
                <a:r>
                  <a:rPr lang="de-DE" sz="2800" dirty="0">
                    <a:solidFill>
                      <a:srgbClr val="FF0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0000"/>
                    </a:solidFill>
                  </a:rPr>
                  <a:t>part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AOMP)</a:t>
                </a:r>
                <a:endParaRPr lang="en-US" sz="2800" dirty="0"/>
              </a:p>
              <a:p>
                <a:pPr eaLnBrk="1" hangingPunct="1">
                  <a:spcBef>
                    <a:spcPct val="40000"/>
                  </a:spcBef>
                  <a:buClr>
                    <a:schemeClr val="tx1"/>
                  </a:buClr>
                  <a:buFontTx/>
                  <a:buChar char="•"/>
                  <a:defRPr/>
                </a:pPr>
                <a:r>
                  <a:rPr lang="en-US" sz="2800" dirty="0"/>
                  <a:t>double-folding approach for the real part:</a:t>
                </a:r>
                <a:br>
                  <a:rPr lang="en-US" sz="2800" dirty="0"/>
                </a:br>
                <a:r>
                  <a:rPr lang="en-US" sz="2800" dirty="0"/>
                  <a:t>→ already available: real part of Atomki-V1 potential</a:t>
                </a:r>
                <a:br>
                  <a:rPr lang="en-US" sz="2800" dirty="0"/>
                </a:br>
                <a:r>
                  <a:rPr lang="en-US" sz="2200" dirty="0"/>
                  <a:t>	</a:t>
                </a:r>
                <a:r>
                  <a:rPr lang="en-US" sz="1800" dirty="0"/>
                  <a:t>P. Mohr </a:t>
                </a:r>
                <a:r>
                  <a:rPr lang="en-US" sz="1800" i="1" dirty="0"/>
                  <a:t>et al.</a:t>
                </a:r>
                <a:r>
                  <a:rPr lang="en-US" sz="1800" dirty="0"/>
                  <a:t>, At. Data </a:t>
                </a:r>
                <a:r>
                  <a:rPr lang="en-US" sz="1800" dirty="0" err="1"/>
                  <a:t>Nucl</a:t>
                </a:r>
                <a:r>
                  <a:rPr lang="en-US" sz="1800" dirty="0"/>
                  <a:t>. Data Tables </a:t>
                </a:r>
                <a:r>
                  <a:rPr lang="en-US" sz="1800" b="1" dirty="0"/>
                  <a:t>99</a:t>
                </a:r>
                <a:r>
                  <a:rPr lang="en-US" sz="1800" dirty="0"/>
                  <a:t>, 651 (2013)</a:t>
                </a:r>
              </a:p>
              <a:p>
                <a:pPr eaLnBrk="1" hangingPunct="1">
                  <a:spcBef>
                    <a:spcPct val="40000"/>
                  </a:spcBef>
                  <a:buClr>
                    <a:schemeClr val="tx1"/>
                  </a:buClr>
                  <a:buFontTx/>
                  <a:buChar char="•"/>
                  <a:defRPr/>
                </a:pPr>
                <a:r>
                  <a:rPr lang="en-US" sz="2800" dirty="0"/>
                  <a:t>deep narrow sharp-edged imaginary part:</a:t>
                </a:r>
                <a:br>
                  <a:rPr lang="en-US" sz="2800" dirty="0"/>
                </a:br>
                <a:r>
                  <a:rPr lang="en-US" sz="2800" dirty="0"/>
                  <a:t>→ avoids problems with the tail of the imaginary part</a:t>
                </a:r>
                <a:br>
                  <a:rPr lang="en-US" sz="2800" dirty="0"/>
                </a:br>
                <a:r>
                  <a:rPr lang="en-US" sz="2800" dirty="0"/>
                  <a:t>   (</a:t>
                </a:r>
                <a:r>
                  <a:rPr lang="en-US" sz="2800" i="1" dirty="0"/>
                  <a:t>dominating for all other AOMPs on the market</a:t>
                </a:r>
                <a:r>
                  <a:rPr lang="en-US" sz="2800" dirty="0"/>
                  <a:t>!)</a:t>
                </a:r>
                <a:br>
                  <a:rPr lang="en-US" sz="2800" dirty="0"/>
                </a:br>
                <a:r>
                  <a:rPr lang="en-US" sz="2000" dirty="0"/>
                  <a:t>	</a:t>
                </a:r>
                <a:r>
                  <a:rPr lang="en-US" sz="1800" dirty="0"/>
                  <a:t>P. Mohr </a:t>
                </a:r>
                <a:r>
                  <a:rPr lang="en-US" sz="1800" i="1" dirty="0"/>
                  <a:t>et al.</a:t>
                </a:r>
                <a:r>
                  <a:rPr lang="en-US" sz="1800" dirty="0"/>
                  <a:t>, Phys. Rev. Lett. </a:t>
                </a:r>
                <a:r>
                  <a:rPr lang="en-US" sz="1800" b="1" dirty="0"/>
                  <a:t>124</a:t>
                </a:r>
                <a:r>
                  <a:rPr lang="en-US" sz="1800" dirty="0"/>
                  <a:t>, 252701 (2020)</a:t>
                </a:r>
              </a:p>
              <a:p>
                <a:pPr eaLnBrk="1" hangingPunct="1">
                  <a:spcBef>
                    <a:spcPct val="40000"/>
                  </a:spcBef>
                  <a:buClr>
                    <a:schemeClr val="tx1"/>
                  </a:buClr>
                  <a:buFontTx/>
                  <a:buChar char="•"/>
                  <a:defRPr/>
                </a:pPr>
                <a:r>
                  <a:rPr lang="en-US" sz="2800" dirty="0"/>
                  <a:t>Atomki-V2 enables </a:t>
                </a:r>
                <a:r>
                  <a:rPr lang="en-US" sz="2800" dirty="0">
                    <a:solidFill>
                      <a:srgbClr val="92D050"/>
                    </a:solidFill>
                  </a:rPr>
                  <a:t>predictions</a:t>
                </a:r>
                <a:r>
                  <a:rPr lang="en-US" sz="2800" dirty="0"/>
                  <a:t> with typically </a:t>
                </a:r>
                <a:r>
                  <a:rPr lang="en-US" sz="2800" dirty="0">
                    <a:solidFill>
                      <a:srgbClr val="92D050"/>
                    </a:solidFill>
                  </a:rPr>
                  <a:t>small uncertainties</a:t>
                </a:r>
                <a:r>
                  <a:rPr lang="en-US" sz="2800" dirty="0"/>
                  <a:t> of about a </a:t>
                </a:r>
                <a:r>
                  <a:rPr lang="en-US" sz="2800" dirty="0">
                    <a:solidFill>
                      <a:srgbClr val="92D050"/>
                    </a:solidFill>
                  </a:rPr>
                  <a:t>factor of 2</a:t>
                </a:r>
                <a:r>
                  <a:rPr lang="en-US" sz="2800" dirty="0"/>
                  <a:t> (to be compared to at least </a:t>
                </a:r>
                <a:r>
                  <a:rPr lang="en-US" sz="2800" dirty="0">
                    <a:solidFill>
                      <a:srgbClr val="FF0000"/>
                    </a:solidFill>
                  </a:rPr>
                  <a:t>one order of magnitude before</a:t>
                </a:r>
                <a:r>
                  <a:rPr lang="en-US" sz="2800" dirty="0"/>
                  <a:t>!)</a:t>
                </a:r>
              </a:p>
            </p:txBody>
          </p:sp>
        </mc:Choice>
        <mc:Fallback>
          <p:sp>
            <p:nvSpPr>
              <p:cNvPr id="3077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  <a:blipFill>
                <a:blip r:embed="rId3"/>
                <a:stretch>
                  <a:fillRect l="-1075" t="-1286" r="-2016" b="-803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5382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In all cases</a:t>
            </a: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(</a:t>
            </a:r>
            <a:r>
              <a:rPr lang="en-US" sz="2800" baseline="30000" dirty="0">
                <a:solidFill>
                  <a:srgbClr val="FFC000"/>
                </a:solidFill>
              </a:rPr>
              <a:t>151</a:t>
            </a:r>
            <a:r>
              <a:rPr lang="en-US" sz="2800" dirty="0">
                <a:solidFill>
                  <a:srgbClr val="FFC000"/>
                </a:solidFill>
              </a:rPr>
              <a:t>Eu-</a:t>
            </a:r>
            <a:r>
              <a:rPr lang="en-US" sz="2800" baseline="30000" dirty="0">
                <a:solidFill>
                  <a:srgbClr val="FFC000"/>
                </a:solidFill>
              </a:rPr>
              <a:t>191</a:t>
            </a:r>
            <a:r>
              <a:rPr lang="en-US" sz="2800" dirty="0">
                <a:solidFill>
                  <a:srgbClr val="FFC000"/>
                </a:solidFill>
              </a:rPr>
              <a:t>Ir):</a:t>
            </a:r>
            <a:br>
              <a:rPr lang="en-US" sz="2800" dirty="0">
                <a:solidFill>
                  <a:srgbClr val="FFC000"/>
                </a:solidFill>
              </a:rPr>
            </a:br>
            <a:br>
              <a:rPr lang="en-US" sz="12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- prediction</a:t>
            </a: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OK within a</a:t>
            </a: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factor of 2!</a:t>
            </a:r>
            <a:br>
              <a:rPr lang="en-US" sz="2800" dirty="0">
                <a:solidFill>
                  <a:srgbClr val="FFC000"/>
                </a:solidFill>
              </a:rPr>
            </a:br>
            <a:br>
              <a:rPr lang="en-US" sz="12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- energy</a:t>
            </a: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dependence</a:t>
            </a: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excellent</a:t>
            </a: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0000"/>
                </a:solidFill>
              </a:rPr>
              <a:t>(essential</a:t>
            </a:r>
            <a:br>
              <a:rPr lang="en-US" sz="2800" dirty="0">
                <a:solidFill>
                  <a:srgbClr val="FF0000"/>
                </a:solidFill>
              </a:rPr>
            </a:br>
            <a:r>
              <a:rPr lang="en-US" sz="2800" dirty="0">
                <a:solidFill>
                  <a:srgbClr val="FF0000"/>
                </a:solidFill>
              </a:rPr>
              <a:t>for reaction</a:t>
            </a:r>
            <a:br>
              <a:rPr lang="en-US" sz="2800" dirty="0">
                <a:solidFill>
                  <a:srgbClr val="FF0000"/>
                </a:solidFill>
              </a:rPr>
            </a:br>
            <a:r>
              <a:rPr lang="en-US" sz="2800" dirty="0">
                <a:solidFill>
                  <a:srgbClr val="FF0000"/>
                </a:solidFill>
              </a:rPr>
              <a:t>rates!)</a:t>
            </a:r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Results from the Atomki-V2 AOMP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89AAF35-62E8-4A81-9C57-A9EA4662D2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655588"/>
            <a:ext cx="7056784" cy="5741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389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The </a:t>
            </a:r>
            <a:r>
              <a:rPr lang="de-DE" sz="2800" u="sng" dirty="0" err="1"/>
              <a:t>famous</a:t>
            </a:r>
            <a:r>
              <a:rPr lang="de-DE" sz="2800" u="sng" dirty="0"/>
              <a:t> </a:t>
            </a:r>
            <a:r>
              <a:rPr lang="de-DE" sz="2800" u="sng" dirty="0" err="1"/>
              <a:t>example</a:t>
            </a:r>
            <a:r>
              <a:rPr lang="de-DE" sz="2800" u="sng" dirty="0"/>
              <a:t> </a:t>
            </a:r>
            <a:r>
              <a:rPr lang="de-DE" sz="2800" u="sng" baseline="30000" dirty="0"/>
              <a:t>144</a:t>
            </a:r>
            <a:r>
              <a:rPr lang="de-DE" sz="2800" u="sng" dirty="0"/>
              <a:t>Sm(</a:t>
            </a:r>
            <a:r>
              <a:rPr lang="el-GR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u="sng" dirty="0"/>
              <a:t>,</a:t>
            </a:r>
            <a:r>
              <a:rPr lang="el-GR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800" u="sng" dirty="0"/>
              <a:t>)</a:t>
            </a:r>
            <a:r>
              <a:rPr lang="de-DE" sz="2800" u="sng" baseline="30000" dirty="0"/>
              <a:t> 148</a:t>
            </a:r>
            <a:r>
              <a:rPr lang="de-DE" sz="2800" u="sng" dirty="0"/>
              <a:t>Gd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235594" y="622542"/>
            <a:ext cx="3743970" cy="5846688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de-DE" sz="2800" dirty="0">
                <a:solidFill>
                  <a:srgbClr val="FF0000"/>
                </a:solidFill>
              </a:rPr>
              <a:t>global </a:t>
            </a:r>
            <a:r>
              <a:rPr lang="de-DE" sz="2800" dirty="0" err="1">
                <a:solidFill>
                  <a:srgbClr val="FF0000"/>
                </a:solidFill>
              </a:rPr>
              <a:t>potentials</a:t>
            </a:r>
            <a:br>
              <a:rPr lang="de-DE" sz="2800" dirty="0"/>
            </a:br>
            <a:r>
              <a:rPr lang="de-DE" sz="2800" dirty="0"/>
              <a:t>- </a:t>
            </a:r>
            <a:r>
              <a:rPr lang="de-DE" sz="2800" dirty="0" err="1"/>
              <a:t>derived</a:t>
            </a:r>
            <a:r>
              <a:rPr lang="de-DE" sz="2800" dirty="0"/>
              <a:t> </a:t>
            </a:r>
            <a:r>
              <a:rPr lang="de-DE" sz="2800" dirty="0" err="1"/>
              <a:t>from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) </a:t>
            </a:r>
            <a:br>
              <a:rPr lang="de-DE" sz="2800" dirty="0"/>
            </a:br>
            <a:r>
              <a:rPr lang="de-DE" sz="2800" dirty="0"/>
              <a:t>- </a:t>
            </a:r>
            <a:r>
              <a:rPr lang="de-DE" sz="2800" dirty="0" err="1"/>
              <a:t>often</a:t>
            </a:r>
            <a:r>
              <a:rPr lang="de-DE" sz="2800" dirty="0"/>
              <a:t> </a:t>
            </a:r>
            <a:r>
              <a:rPr lang="de-DE" sz="2800" dirty="0" err="1"/>
              <a:t>poor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800" dirty="0"/>
              <a:t>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de-DE" sz="2800" dirty="0" err="1">
                <a:solidFill>
                  <a:srgbClr val="FFC000"/>
                </a:solidFill>
              </a:rPr>
              <a:t>local</a:t>
            </a:r>
            <a:r>
              <a:rPr lang="de-DE" sz="2800" dirty="0">
                <a:solidFill>
                  <a:srgbClr val="FFC000"/>
                </a:solidFill>
              </a:rPr>
              <a:t> </a:t>
            </a:r>
            <a:r>
              <a:rPr lang="de-DE" sz="2800" dirty="0" err="1">
                <a:solidFill>
                  <a:srgbClr val="FFC000"/>
                </a:solidFill>
              </a:rPr>
              <a:t>potentials</a:t>
            </a:r>
            <a:br>
              <a:rPr lang="de-DE" sz="2800" dirty="0"/>
            </a:br>
            <a:r>
              <a:rPr lang="de-DE" sz="2800" dirty="0"/>
              <a:t>- </a:t>
            </a:r>
            <a:r>
              <a:rPr lang="de-DE" sz="2800" dirty="0" err="1"/>
              <a:t>from</a:t>
            </a:r>
            <a:r>
              <a:rPr lang="de-DE" sz="2800" dirty="0"/>
              <a:t> </a:t>
            </a:r>
            <a:r>
              <a:rPr lang="de-DE" sz="2800" baseline="30000" dirty="0"/>
              <a:t>144</a:t>
            </a:r>
            <a:r>
              <a:rPr lang="de-DE" sz="2800" dirty="0"/>
              <a:t>Sm(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) </a:t>
            </a:r>
            <a:br>
              <a:rPr lang="de-DE" sz="2800" dirty="0"/>
            </a:br>
            <a:r>
              <a:rPr lang="de-DE" sz="2800" dirty="0"/>
              <a:t>- </a:t>
            </a:r>
            <a:r>
              <a:rPr lang="de-DE" sz="2800" dirty="0" err="1"/>
              <a:t>perfect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)</a:t>
            </a:r>
            <a:br>
              <a:rPr lang="de-DE" sz="2800" dirty="0"/>
            </a:br>
            <a:r>
              <a:rPr lang="de-DE" sz="2800" dirty="0"/>
              <a:t>- </a:t>
            </a:r>
            <a:r>
              <a:rPr lang="de-DE" sz="2800" dirty="0" err="1"/>
              <a:t>reasonable</a:t>
            </a:r>
            <a:r>
              <a:rPr lang="de-DE" sz="2800" dirty="0"/>
              <a:t> f.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800" dirty="0"/>
              <a:t>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de-DE" sz="2800" dirty="0" err="1">
                <a:solidFill>
                  <a:srgbClr val="008000"/>
                </a:solidFill>
              </a:rPr>
              <a:t>adjusted</a:t>
            </a:r>
            <a:r>
              <a:rPr lang="de-DE" sz="2800" dirty="0">
                <a:solidFill>
                  <a:srgbClr val="008000"/>
                </a:solidFill>
              </a:rPr>
              <a:t> </a:t>
            </a:r>
            <a:r>
              <a:rPr lang="de-DE" sz="2800" dirty="0" err="1">
                <a:solidFill>
                  <a:srgbClr val="008000"/>
                </a:solidFill>
              </a:rPr>
              <a:t>potentials</a:t>
            </a:r>
            <a:br>
              <a:rPr lang="de-DE" sz="2800" dirty="0"/>
            </a:br>
            <a:r>
              <a:rPr lang="de-DE" sz="2800" dirty="0"/>
              <a:t>- </a:t>
            </a:r>
            <a:r>
              <a:rPr lang="de-DE" sz="2800" dirty="0" err="1"/>
              <a:t>adjusted</a:t>
            </a:r>
            <a:r>
              <a:rPr lang="de-DE" sz="2800" dirty="0"/>
              <a:t> </a:t>
            </a:r>
            <a:r>
              <a:rPr lang="de-DE" sz="2800" dirty="0" err="1"/>
              <a:t>to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800" dirty="0"/>
              <a:t>)</a:t>
            </a:r>
            <a:br>
              <a:rPr lang="de-DE" sz="2800" dirty="0"/>
            </a:br>
            <a:r>
              <a:rPr lang="de-DE" sz="2800" dirty="0"/>
              <a:t>- </a:t>
            </a:r>
            <a:r>
              <a:rPr lang="de-DE" sz="2800" dirty="0" err="1"/>
              <a:t>perfect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800" dirty="0"/>
              <a:t>)</a:t>
            </a:r>
            <a:br>
              <a:rPr lang="de-DE" sz="2800" dirty="0"/>
            </a:br>
            <a:r>
              <a:rPr lang="de-DE" sz="2800" dirty="0"/>
              <a:t>- </a:t>
            </a:r>
            <a:r>
              <a:rPr lang="de-DE" sz="2800" dirty="0" err="1"/>
              <a:t>often</a:t>
            </a:r>
            <a:r>
              <a:rPr lang="de-DE" sz="2800" dirty="0"/>
              <a:t> </a:t>
            </a:r>
            <a:r>
              <a:rPr lang="de-DE" sz="2800" dirty="0" err="1"/>
              <a:t>poor</a:t>
            </a:r>
            <a:r>
              <a:rPr lang="de-DE" sz="2800" dirty="0"/>
              <a:t> </a:t>
            </a:r>
            <a:r>
              <a:rPr lang="de-DE" sz="2800" dirty="0" err="1"/>
              <a:t>for</a:t>
            </a:r>
            <a:r>
              <a:rPr lang="de-DE" sz="2800" dirty="0"/>
              <a:t> (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,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/>
              <a:t>)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83" y="620688"/>
            <a:ext cx="5121083" cy="5472608"/>
          </a:xfrm>
          <a:prstGeom prst="rect">
            <a:avLst/>
          </a:prstGeom>
        </p:spPr>
      </p:pic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11663" y="6093296"/>
            <a:ext cx="8800354" cy="37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de-DE" sz="1600" dirty="0"/>
              <a:t>E. </a:t>
            </a:r>
            <a:r>
              <a:rPr lang="de-DE" sz="1600" dirty="0" err="1"/>
              <a:t>Somorjai</a:t>
            </a:r>
            <a:r>
              <a:rPr lang="de-DE" sz="1600" dirty="0"/>
              <a:t> </a:t>
            </a:r>
            <a:r>
              <a:rPr lang="de-DE" sz="1600" i="1" dirty="0"/>
              <a:t>et al</a:t>
            </a:r>
            <a:r>
              <a:rPr lang="de-DE" sz="1600" dirty="0"/>
              <a:t>., A&amp;A </a:t>
            </a:r>
            <a:r>
              <a:rPr lang="de-DE" sz="1600" b="1" dirty="0"/>
              <a:t>333</a:t>
            </a:r>
            <a:r>
              <a:rPr lang="de-DE" sz="1600" dirty="0"/>
              <a:t>, 1112 (1998); </a:t>
            </a:r>
            <a:r>
              <a:rPr lang="de-DE" sz="1600" dirty="0" err="1"/>
              <a:t>first</a:t>
            </a:r>
            <a:r>
              <a:rPr lang="de-DE" sz="1600" dirty="0"/>
              <a:t> </a:t>
            </a:r>
            <a:r>
              <a:rPr lang="de-DE" sz="1600" dirty="0" err="1"/>
              <a:t>preliminary</a:t>
            </a:r>
            <a:r>
              <a:rPr lang="de-DE" sz="1600" dirty="0"/>
              <a:t> </a:t>
            </a:r>
            <a:r>
              <a:rPr lang="de-DE" sz="1600" dirty="0" err="1"/>
              <a:t>data</a:t>
            </a:r>
            <a:r>
              <a:rPr lang="de-DE" sz="1600" dirty="0"/>
              <a:t> </a:t>
            </a:r>
            <a:r>
              <a:rPr lang="de-DE" sz="1600" dirty="0" err="1"/>
              <a:t>presented</a:t>
            </a:r>
            <a:r>
              <a:rPr lang="de-DE" sz="1600" dirty="0"/>
              <a:t> in </a:t>
            </a:r>
            <a:r>
              <a:rPr lang="de-DE" sz="1600"/>
              <a:t>Budapest 1994</a:t>
            </a:r>
            <a:endParaRPr lang="de-DE" sz="1600" dirty="0"/>
          </a:p>
        </p:txBody>
      </p:sp>
      <p:cxnSp>
        <p:nvCxnSpPr>
          <p:cNvPr id="5" name="Gerade Verbindung mit Pfeil 4"/>
          <p:cNvCxnSpPr/>
          <p:nvPr/>
        </p:nvCxnSpPr>
        <p:spPr>
          <a:xfrm flipH="1">
            <a:off x="4067944" y="1124744"/>
            <a:ext cx="720080" cy="21602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>
            <a:off x="2123728" y="1232756"/>
            <a:ext cx="720080" cy="1800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H="1">
            <a:off x="2627786" y="2636912"/>
            <a:ext cx="648070" cy="144016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H="1" flipV="1">
            <a:off x="2663789" y="3356992"/>
            <a:ext cx="180019" cy="360040"/>
          </a:xfrm>
          <a:prstGeom prst="straightConnector1">
            <a:avLst/>
          </a:prstGeom>
          <a:ln w="190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/>
          <p:nvPr/>
        </p:nvCxnSpPr>
        <p:spPr>
          <a:xfrm>
            <a:off x="4211960" y="5127696"/>
            <a:ext cx="975963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843808" y="5349093"/>
            <a:ext cx="172819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539552" y="6021288"/>
            <a:ext cx="1368152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131983" y="5805264"/>
            <a:ext cx="3687788" cy="0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4670445" y="5589240"/>
            <a:ext cx="487982" cy="0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ihandform 5"/>
          <p:cNvSpPr/>
          <p:nvPr/>
        </p:nvSpPr>
        <p:spPr>
          <a:xfrm>
            <a:off x="2609850" y="800100"/>
            <a:ext cx="2619375" cy="2762250"/>
          </a:xfrm>
          <a:custGeom>
            <a:avLst/>
            <a:gdLst>
              <a:gd name="connsiteX0" fmla="*/ 0 w 2619375"/>
              <a:gd name="connsiteY0" fmla="*/ 0 h 2762250"/>
              <a:gd name="connsiteX1" fmla="*/ 0 w 2619375"/>
              <a:gd name="connsiteY1" fmla="*/ 0 h 2762250"/>
              <a:gd name="connsiteX2" fmla="*/ 38100 w 2619375"/>
              <a:gd name="connsiteY2" fmla="*/ 76200 h 2762250"/>
              <a:gd name="connsiteX3" fmla="*/ 66675 w 2619375"/>
              <a:gd name="connsiteY3" fmla="*/ 104775 h 2762250"/>
              <a:gd name="connsiteX4" fmla="*/ 114300 w 2619375"/>
              <a:gd name="connsiteY4" fmla="*/ 152400 h 2762250"/>
              <a:gd name="connsiteX5" fmla="*/ 161925 w 2619375"/>
              <a:gd name="connsiteY5" fmla="*/ 238125 h 2762250"/>
              <a:gd name="connsiteX6" fmla="*/ 200025 w 2619375"/>
              <a:gd name="connsiteY6" fmla="*/ 295275 h 2762250"/>
              <a:gd name="connsiteX7" fmla="*/ 219075 w 2619375"/>
              <a:gd name="connsiteY7" fmla="*/ 323850 h 2762250"/>
              <a:gd name="connsiteX8" fmla="*/ 238125 w 2619375"/>
              <a:gd name="connsiteY8" fmla="*/ 390525 h 2762250"/>
              <a:gd name="connsiteX9" fmla="*/ 257175 w 2619375"/>
              <a:gd name="connsiteY9" fmla="*/ 419100 h 2762250"/>
              <a:gd name="connsiteX10" fmla="*/ 266700 w 2619375"/>
              <a:gd name="connsiteY10" fmla="*/ 447675 h 2762250"/>
              <a:gd name="connsiteX11" fmla="*/ 285750 w 2619375"/>
              <a:gd name="connsiteY11" fmla="*/ 476250 h 2762250"/>
              <a:gd name="connsiteX12" fmla="*/ 314325 w 2619375"/>
              <a:gd name="connsiteY12" fmla="*/ 533400 h 2762250"/>
              <a:gd name="connsiteX13" fmla="*/ 323850 w 2619375"/>
              <a:gd name="connsiteY13" fmla="*/ 581025 h 2762250"/>
              <a:gd name="connsiteX14" fmla="*/ 361950 w 2619375"/>
              <a:gd name="connsiteY14" fmla="*/ 638175 h 2762250"/>
              <a:gd name="connsiteX15" fmla="*/ 400050 w 2619375"/>
              <a:gd name="connsiteY15" fmla="*/ 723900 h 2762250"/>
              <a:gd name="connsiteX16" fmla="*/ 419100 w 2619375"/>
              <a:gd name="connsiteY16" fmla="*/ 790575 h 2762250"/>
              <a:gd name="connsiteX17" fmla="*/ 438150 w 2619375"/>
              <a:gd name="connsiteY17" fmla="*/ 819150 h 2762250"/>
              <a:gd name="connsiteX18" fmla="*/ 447675 w 2619375"/>
              <a:gd name="connsiteY18" fmla="*/ 847725 h 2762250"/>
              <a:gd name="connsiteX19" fmla="*/ 476250 w 2619375"/>
              <a:gd name="connsiteY19" fmla="*/ 876300 h 2762250"/>
              <a:gd name="connsiteX20" fmla="*/ 523875 w 2619375"/>
              <a:gd name="connsiteY20" fmla="*/ 962025 h 2762250"/>
              <a:gd name="connsiteX21" fmla="*/ 571500 w 2619375"/>
              <a:gd name="connsiteY21" fmla="*/ 1019175 h 2762250"/>
              <a:gd name="connsiteX22" fmla="*/ 628650 w 2619375"/>
              <a:gd name="connsiteY22" fmla="*/ 1057275 h 2762250"/>
              <a:gd name="connsiteX23" fmla="*/ 647700 w 2619375"/>
              <a:gd name="connsiteY23" fmla="*/ 1085850 h 2762250"/>
              <a:gd name="connsiteX24" fmla="*/ 704850 w 2619375"/>
              <a:gd name="connsiteY24" fmla="*/ 1123950 h 2762250"/>
              <a:gd name="connsiteX25" fmla="*/ 742950 w 2619375"/>
              <a:gd name="connsiteY25" fmla="*/ 1171575 h 2762250"/>
              <a:gd name="connsiteX26" fmla="*/ 752475 w 2619375"/>
              <a:gd name="connsiteY26" fmla="*/ 1200150 h 2762250"/>
              <a:gd name="connsiteX27" fmla="*/ 809625 w 2619375"/>
              <a:gd name="connsiteY27" fmla="*/ 1238250 h 2762250"/>
              <a:gd name="connsiteX28" fmla="*/ 838200 w 2619375"/>
              <a:gd name="connsiteY28" fmla="*/ 1257300 h 2762250"/>
              <a:gd name="connsiteX29" fmla="*/ 885825 w 2619375"/>
              <a:gd name="connsiteY29" fmla="*/ 1304925 h 2762250"/>
              <a:gd name="connsiteX30" fmla="*/ 904875 w 2619375"/>
              <a:gd name="connsiteY30" fmla="*/ 1333500 h 2762250"/>
              <a:gd name="connsiteX31" fmla="*/ 933450 w 2619375"/>
              <a:gd name="connsiteY31" fmla="*/ 1362075 h 2762250"/>
              <a:gd name="connsiteX32" fmla="*/ 952500 w 2619375"/>
              <a:gd name="connsiteY32" fmla="*/ 1390650 h 2762250"/>
              <a:gd name="connsiteX33" fmla="*/ 981075 w 2619375"/>
              <a:gd name="connsiteY33" fmla="*/ 1400175 h 2762250"/>
              <a:gd name="connsiteX34" fmla="*/ 1047750 w 2619375"/>
              <a:gd name="connsiteY34" fmla="*/ 1466850 h 2762250"/>
              <a:gd name="connsiteX35" fmla="*/ 1076325 w 2619375"/>
              <a:gd name="connsiteY35" fmla="*/ 1495425 h 2762250"/>
              <a:gd name="connsiteX36" fmla="*/ 1133475 w 2619375"/>
              <a:gd name="connsiteY36" fmla="*/ 1533525 h 2762250"/>
              <a:gd name="connsiteX37" fmla="*/ 1152525 w 2619375"/>
              <a:gd name="connsiteY37" fmla="*/ 1562100 h 2762250"/>
              <a:gd name="connsiteX38" fmla="*/ 1181100 w 2619375"/>
              <a:gd name="connsiteY38" fmla="*/ 1581150 h 2762250"/>
              <a:gd name="connsiteX39" fmla="*/ 1219200 w 2619375"/>
              <a:gd name="connsiteY39" fmla="*/ 1619250 h 2762250"/>
              <a:gd name="connsiteX40" fmla="*/ 1238250 w 2619375"/>
              <a:gd name="connsiteY40" fmla="*/ 1647825 h 2762250"/>
              <a:gd name="connsiteX41" fmla="*/ 1285875 w 2619375"/>
              <a:gd name="connsiteY41" fmla="*/ 1733550 h 2762250"/>
              <a:gd name="connsiteX42" fmla="*/ 1314450 w 2619375"/>
              <a:gd name="connsiteY42" fmla="*/ 1743075 h 2762250"/>
              <a:gd name="connsiteX43" fmla="*/ 1381125 w 2619375"/>
              <a:gd name="connsiteY43" fmla="*/ 1819275 h 2762250"/>
              <a:gd name="connsiteX44" fmla="*/ 1419225 w 2619375"/>
              <a:gd name="connsiteY44" fmla="*/ 1866900 h 2762250"/>
              <a:gd name="connsiteX45" fmla="*/ 1466850 w 2619375"/>
              <a:gd name="connsiteY45" fmla="*/ 1914525 h 2762250"/>
              <a:gd name="connsiteX46" fmla="*/ 1476375 w 2619375"/>
              <a:gd name="connsiteY46" fmla="*/ 1943100 h 2762250"/>
              <a:gd name="connsiteX47" fmla="*/ 1514475 w 2619375"/>
              <a:gd name="connsiteY47" fmla="*/ 2000250 h 2762250"/>
              <a:gd name="connsiteX48" fmla="*/ 1543050 w 2619375"/>
              <a:gd name="connsiteY48" fmla="*/ 2057400 h 2762250"/>
              <a:gd name="connsiteX49" fmla="*/ 1552575 w 2619375"/>
              <a:gd name="connsiteY49" fmla="*/ 2085975 h 2762250"/>
              <a:gd name="connsiteX50" fmla="*/ 1619250 w 2619375"/>
              <a:gd name="connsiteY50" fmla="*/ 2171700 h 2762250"/>
              <a:gd name="connsiteX51" fmla="*/ 1666875 w 2619375"/>
              <a:gd name="connsiteY51" fmla="*/ 2257425 h 2762250"/>
              <a:gd name="connsiteX52" fmla="*/ 1762125 w 2619375"/>
              <a:gd name="connsiteY52" fmla="*/ 2400300 h 2762250"/>
              <a:gd name="connsiteX53" fmla="*/ 1800225 w 2619375"/>
              <a:gd name="connsiteY53" fmla="*/ 2457450 h 2762250"/>
              <a:gd name="connsiteX54" fmla="*/ 1819275 w 2619375"/>
              <a:gd name="connsiteY54" fmla="*/ 2486025 h 2762250"/>
              <a:gd name="connsiteX55" fmla="*/ 1828800 w 2619375"/>
              <a:gd name="connsiteY55" fmla="*/ 2514600 h 2762250"/>
              <a:gd name="connsiteX56" fmla="*/ 1885950 w 2619375"/>
              <a:gd name="connsiteY56" fmla="*/ 2552700 h 2762250"/>
              <a:gd name="connsiteX57" fmla="*/ 1905000 w 2619375"/>
              <a:gd name="connsiteY57" fmla="*/ 2581275 h 2762250"/>
              <a:gd name="connsiteX58" fmla="*/ 1962150 w 2619375"/>
              <a:gd name="connsiteY58" fmla="*/ 2600325 h 2762250"/>
              <a:gd name="connsiteX59" fmla="*/ 1990725 w 2619375"/>
              <a:gd name="connsiteY59" fmla="*/ 2609850 h 2762250"/>
              <a:gd name="connsiteX60" fmla="*/ 2019300 w 2619375"/>
              <a:gd name="connsiteY60" fmla="*/ 2628900 h 2762250"/>
              <a:gd name="connsiteX61" fmla="*/ 2076450 w 2619375"/>
              <a:gd name="connsiteY61" fmla="*/ 2647950 h 2762250"/>
              <a:gd name="connsiteX62" fmla="*/ 2228850 w 2619375"/>
              <a:gd name="connsiteY62" fmla="*/ 2667000 h 2762250"/>
              <a:gd name="connsiteX63" fmla="*/ 2314575 w 2619375"/>
              <a:gd name="connsiteY63" fmla="*/ 2686050 h 2762250"/>
              <a:gd name="connsiteX64" fmla="*/ 2371725 w 2619375"/>
              <a:gd name="connsiteY64" fmla="*/ 2705100 h 2762250"/>
              <a:gd name="connsiteX65" fmla="*/ 2476500 w 2619375"/>
              <a:gd name="connsiteY65" fmla="*/ 2724150 h 2762250"/>
              <a:gd name="connsiteX66" fmla="*/ 2543175 w 2619375"/>
              <a:gd name="connsiteY66" fmla="*/ 2743200 h 2762250"/>
              <a:gd name="connsiteX67" fmla="*/ 2590800 w 2619375"/>
              <a:gd name="connsiteY67" fmla="*/ 2752725 h 2762250"/>
              <a:gd name="connsiteX68" fmla="*/ 2581275 w 2619375"/>
              <a:gd name="connsiteY68" fmla="*/ 2743200 h 2762250"/>
              <a:gd name="connsiteX69" fmla="*/ 2590800 w 2619375"/>
              <a:gd name="connsiteY69" fmla="*/ 2762250 h 2762250"/>
              <a:gd name="connsiteX70" fmla="*/ 2619375 w 2619375"/>
              <a:gd name="connsiteY70" fmla="*/ 2752725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2619375" h="2762250">
                <a:moveTo>
                  <a:pt x="0" y="0"/>
                </a:moveTo>
                <a:lnTo>
                  <a:pt x="0" y="0"/>
                </a:lnTo>
                <a:cubicBezTo>
                  <a:pt x="12700" y="25400"/>
                  <a:pt x="22854" y="52242"/>
                  <a:pt x="38100" y="76200"/>
                </a:cubicBezTo>
                <a:cubicBezTo>
                  <a:pt x="45332" y="87564"/>
                  <a:pt x="58051" y="94427"/>
                  <a:pt x="66675" y="104775"/>
                </a:cubicBezTo>
                <a:cubicBezTo>
                  <a:pt x="106362" y="152400"/>
                  <a:pt x="61913" y="117475"/>
                  <a:pt x="114300" y="152400"/>
                </a:cubicBezTo>
                <a:cubicBezTo>
                  <a:pt x="148237" y="254211"/>
                  <a:pt x="112022" y="173964"/>
                  <a:pt x="161925" y="238125"/>
                </a:cubicBezTo>
                <a:cubicBezTo>
                  <a:pt x="175981" y="256197"/>
                  <a:pt x="187325" y="276225"/>
                  <a:pt x="200025" y="295275"/>
                </a:cubicBezTo>
                <a:lnTo>
                  <a:pt x="219075" y="323850"/>
                </a:lnTo>
                <a:cubicBezTo>
                  <a:pt x="222127" y="336057"/>
                  <a:pt x="231293" y="376860"/>
                  <a:pt x="238125" y="390525"/>
                </a:cubicBezTo>
                <a:cubicBezTo>
                  <a:pt x="243245" y="400764"/>
                  <a:pt x="252055" y="408861"/>
                  <a:pt x="257175" y="419100"/>
                </a:cubicBezTo>
                <a:cubicBezTo>
                  <a:pt x="261665" y="428080"/>
                  <a:pt x="262210" y="438695"/>
                  <a:pt x="266700" y="447675"/>
                </a:cubicBezTo>
                <a:cubicBezTo>
                  <a:pt x="271820" y="457914"/>
                  <a:pt x="280630" y="466011"/>
                  <a:pt x="285750" y="476250"/>
                </a:cubicBezTo>
                <a:cubicBezTo>
                  <a:pt x="325185" y="555120"/>
                  <a:pt x="259730" y="451508"/>
                  <a:pt x="314325" y="533400"/>
                </a:cubicBezTo>
                <a:cubicBezTo>
                  <a:pt x="317500" y="549275"/>
                  <a:pt x="317151" y="566287"/>
                  <a:pt x="323850" y="581025"/>
                </a:cubicBezTo>
                <a:cubicBezTo>
                  <a:pt x="333324" y="601868"/>
                  <a:pt x="354710" y="616455"/>
                  <a:pt x="361950" y="638175"/>
                </a:cubicBezTo>
                <a:cubicBezTo>
                  <a:pt x="384620" y="706185"/>
                  <a:pt x="369861" y="678617"/>
                  <a:pt x="400050" y="723900"/>
                </a:cubicBezTo>
                <a:cubicBezTo>
                  <a:pt x="403102" y="736107"/>
                  <a:pt x="412268" y="776910"/>
                  <a:pt x="419100" y="790575"/>
                </a:cubicBezTo>
                <a:cubicBezTo>
                  <a:pt x="424220" y="800814"/>
                  <a:pt x="433030" y="808911"/>
                  <a:pt x="438150" y="819150"/>
                </a:cubicBezTo>
                <a:cubicBezTo>
                  <a:pt x="442640" y="828130"/>
                  <a:pt x="442106" y="839371"/>
                  <a:pt x="447675" y="847725"/>
                </a:cubicBezTo>
                <a:cubicBezTo>
                  <a:pt x="455147" y="858933"/>
                  <a:pt x="466725" y="866775"/>
                  <a:pt x="476250" y="876300"/>
                </a:cubicBezTo>
                <a:cubicBezTo>
                  <a:pt x="506645" y="967484"/>
                  <a:pt x="476348" y="904993"/>
                  <a:pt x="523875" y="962025"/>
                </a:cubicBezTo>
                <a:cubicBezTo>
                  <a:pt x="552840" y="996783"/>
                  <a:pt x="531956" y="988418"/>
                  <a:pt x="571500" y="1019175"/>
                </a:cubicBezTo>
                <a:cubicBezTo>
                  <a:pt x="589572" y="1033231"/>
                  <a:pt x="628650" y="1057275"/>
                  <a:pt x="628650" y="1057275"/>
                </a:cubicBezTo>
                <a:cubicBezTo>
                  <a:pt x="635000" y="1066800"/>
                  <a:pt x="639085" y="1078312"/>
                  <a:pt x="647700" y="1085850"/>
                </a:cubicBezTo>
                <a:cubicBezTo>
                  <a:pt x="664930" y="1100927"/>
                  <a:pt x="704850" y="1123950"/>
                  <a:pt x="704850" y="1123950"/>
                </a:cubicBezTo>
                <a:cubicBezTo>
                  <a:pt x="728791" y="1195774"/>
                  <a:pt x="693711" y="1110027"/>
                  <a:pt x="742950" y="1171575"/>
                </a:cubicBezTo>
                <a:cubicBezTo>
                  <a:pt x="749222" y="1179415"/>
                  <a:pt x="745375" y="1193050"/>
                  <a:pt x="752475" y="1200150"/>
                </a:cubicBezTo>
                <a:cubicBezTo>
                  <a:pt x="768664" y="1216339"/>
                  <a:pt x="790575" y="1225550"/>
                  <a:pt x="809625" y="1238250"/>
                </a:cubicBezTo>
                <a:lnTo>
                  <a:pt x="838200" y="1257300"/>
                </a:lnTo>
                <a:cubicBezTo>
                  <a:pt x="889000" y="1333500"/>
                  <a:pt x="822325" y="1241425"/>
                  <a:pt x="885825" y="1304925"/>
                </a:cubicBezTo>
                <a:cubicBezTo>
                  <a:pt x="893920" y="1313020"/>
                  <a:pt x="897546" y="1324706"/>
                  <a:pt x="904875" y="1333500"/>
                </a:cubicBezTo>
                <a:cubicBezTo>
                  <a:pt x="913499" y="1343848"/>
                  <a:pt x="924826" y="1351727"/>
                  <a:pt x="933450" y="1362075"/>
                </a:cubicBezTo>
                <a:cubicBezTo>
                  <a:pt x="940779" y="1370869"/>
                  <a:pt x="943561" y="1383499"/>
                  <a:pt x="952500" y="1390650"/>
                </a:cubicBezTo>
                <a:cubicBezTo>
                  <a:pt x="960340" y="1396922"/>
                  <a:pt x="971550" y="1397000"/>
                  <a:pt x="981075" y="1400175"/>
                </a:cubicBezTo>
                <a:cubicBezTo>
                  <a:pt x="1002628" y="1464833"/>
                  <a:pt x="971329" y="1390429"/>
                  <a:pt x="1047750" y="1466850"/>
                </a:cubicBezTo>
                <a:cubicBezTo>
                  <a:pt x="1057275" y="1476375"/>
                  <a:pt x="1065692" y="1487155"/>
                  <a:pt x="1076325" y="1495425"/>
                </a:cubicBezTo>
                <a:cubicBezTo>
                  <a:pt x="1094397" y="1509481"/>
                  <a:pt x="1133475" y="1533525"/>
                  <a:pt x="1133475" y="1533525"/>
                </a:cubicBezTo>
                <a:cubicBezTo>
                  <a:pt x="1139825" y="1543050"/>
                  <a:pt x="1144430" y="1554005"/>
                  <a:pt x="1152525" y="1562100"/>
                </a:cubicBezTo>
                <a:cubicBezTo>
                  <a:pt x="1160620" y="1570195"/>
                  <a:pt x="1173949" y="1572211"/>
                  <a:pt x="1181100" y="1581150"/>
                </a:cubicBezTo>
                <a:cubicBezTo>
                  <a:pt x="1218045" y="1627332"/>
                  <a:pt x="1156855" y="1598468"/>
                  <a:pt x="1219200" y="1619250"/>
                </a:cubicBezTo>
                <a:cubicBezTo>
                  <a:pt x="1225550" y="1628775"/>
                  <a:pt x="1233130" y="1637586"/>
                  <a:pt x="1238250" y="1647825"/>
                </a:cubicBezTo>
                <a:cubicBezTo>
                  <a:pt x="1251669" y="1674663"/>
                  <a:pt x="1249836" y="1721537"/>
                  <a:pt x="1285875" y="1733550"/>
                </a:cubicBezTo>
                <a:lnTo>
                  <a:pt x="1314450" y="1743075"/>
                </a:lnTo>
                <a:cubicBezTo>
                  <a:pt x="1358900" y="1809750"/>
                  <a:pt x="1333500" y="1787525"/>
                  <a:pt x="1381125" y="1819275"/>
                </a:cubicBezTo>
                <a:cubicBezTo>
                  <a:pt x="1399668" y="1874905"/>
                  <a:pt x="1376141" y="1823816"/>
                  <a:pt x="1419225" y="1866900"/>
                </a:cubicBezTo>
                <a:cubicBezTo>
                  <a:pt x="1482725" y="1930400"/>
                  <a:pt x="1390650" y="1863725"/>
                  <a:pt x="1466850" y="1914525"/>
                </a:cubicBezTo>
                <a:cubicBezTo>
                  <a:pt x="1470025" y="1924050"/>
                  <a:pt x="1471499" y="1934323"/>
                  <a:pt x="1476375" y="1943100"/>
                </a:cubicBezTo>
                <a:cubicBezTo>
                  <a:pt x="1487494" y="1963114"/>
                  <a:pt x="1507235" y="1978530"/>
                  <a:pt x="1514475" y="2000250"/>
                </a:cubicBezTo>
                <a:cubicBezTo>
                  <a:pt x="1538416" y="2072074"/>
                  <a:pt x="1506121" y="1983542"/>
                  <a:pt x="1543050" y="2057400"/>
                </a:cubicBezTo>
                <a:cubicBezTo>
                  <a:pt x="1547540" y="2066380"/>
                  <a:pt x="1547006" y="2077621"/>
                  <a:pt x="1552575" y="2085975"/>
                </a:cubicBezTo>
                <a:cubicBezTo>
                  <a:pt x="1585449" y="2135285"/>
                  <a:pt x="1593888" y="2095615"/>
                  <a:pt x="1619250" y="2171700"/>
                </a:cubicBezTo>
                <a:cubicBezTo>
                  <a:pt x="1636015" y="2221995"/>
                  <a:pt x="1623206" y="2191921"/>
                  <a:pt x="1666875" y="2257425"/>
                </a:cubicBezTo>
                <a:lnTo>
                  <a:pt x="1762125" y="2400300"/>
                </a:lnTo>
                <a:lnTo>
                  <a:pt x="1800225" y="2457450"/>
                </a:lnTo>
                <a:cubicBezTo>
                  <a:pt x="1806575" y="2466975"/>
                  <a:pt x="1815655" y="2475165"/>
                  <a:pt x="1819275" y="2486025"/>
                </a:cubicBezTo>
                <a:cubicBezTo>
                  <a:pt x="1822450" y="2495550"/>
                  <a:pt x="1823231" y="2506246"/>
                  <a:pt x="1828800" y="2514600"/>
                </a:cubicBezTo>
                <a:cubicBezTo>
                  <a:pt x="1849185" y="2545178"/>
                  <a:pt x="1855992" y="2542714"/>
                  <a:pt x="1885950" y="2552700"/>
                </a:cubicBezTo>
                <a:cubicBezTo>
                  <a:pt x="1892300" y="2562225"/>
                  <a:pt x="1895292" y="2575208"/>
                  <a:pt x="1905000" y="2581275"/>
                </a:cubicBezTo>
                <a:cubicBezTo>
                  <a:pt x="1922028" y="2591918"/>
                  <a:pt x="1943100" y="2593975"/>
                  <a:pt x="1962150" y="2600325"/>
                </a:cubicBezTo>
                <a:cubicBezTo>
                  <a:pt x="1971675" y="2603500"/>
                  <a:pt x="1982371" y="2604281"/>
                  <a:pt x="1990725" y="2609850"/>
                </a:cubicBezTo>
                <a:cubicBezTo>
                  <a:pt x="2000250" y="2616200"/>
                  <a:pt x="2008839" y="2624251"/>
                  <a:pt x="2019300" y="2628900"/>
                </a:cubicBezTo>
                <a:cubicBezTo>
                  <a:pt x="2037650" y="2637055"/>
                  <a:pt x="2057400" y="2641600"/>
                  <a:pt x="2076450" y="2647950"/>
                </a:cubicBezTo>
                <a:cubicBezTo>
                  <a:pt x="2144298" y="2670566"/>
                  <a:pt x="2095014" y="2656705"/>
                  <a:pt x="2228850" y="2667000"/>
                </a:cubicBezTo>
                <a:cubicBezTo>
                  <a:pt x="2310606" y="2694252"/>
                  <a:pt x="2180468" y="2652523"/>
                  <a:pt x="2314575" y="2686050"/>
                </a:cubicBezTo>
                <a:cubicBezTo>
                  <a:pt x="2334056" y="2690920"/>
                  <a:pt x="2352244" y="2700230"/>
                  <a:pt x="2371725" y="2705100"/>
                </a:cubicBezTo>
                <a:cubicBezTo>
                  <a:pt x="2431605" y="2720070"/>
                  <a:pt x="2396866" y="2712774"/>
                  <a:pt x="2476500" y="2724150"/>
                </a:cubicBezTo>
                <a:cubicBezTo>
                  <a:pt x="2508321" y="2734757"/>
                  <a:pt x="2507295" y="2735227"/>
                  <a:pt x="2543175" y="2743200"/>
                </a:cubicBezTo>
                <a:cubicBezTo>
                  <a:pt x="2558979" y="2746712"/>
                  <a:pt x="2574611" y="2752725"/>
                  <a:pt x="2590800" y="2752725"/>
                </a:cubicBezTo>
                <a:cubicBezTo>
                  <a:pt x="2595290" y="2752725"/>
                  <a:pt x="2584450" y="2746375"/>
                  <a:pt x="2581275" y="2743200"/>
                </a:cubicBezTo>
                <a:lnTo>
                  <a:pt x="2590800" y="2762250"/>
                </a:lnTo>
                <a:lnTo>
                  <a:pt x="2619375" y="2752725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Freihandform 7"/>
          <p:cNvSpPr/>
          <p:nvPr/>
        </p:nvSpPr>
        <p:spPr>
          <a:xfrm>
            <a:off x="3800475" y="809625"/>
            <a:ext cx="1419225" cy="2505075"/>
          </a:xfrm>
          <a:custGeom>
            <a:avLst/>
            <a:gdLst>
              <a:gd name="connsiteX0" fmla="*/ 0 w 1419225"/>
              <a:gd name="connsiteY0" fmla="*/ 0 h 2505075"/>
              <a:gd name="connsiteX1" fmla="*/ 0 w 1419225"/>
              <a:gd name="connsiteY1" fmla="*/ 0 h 2505075"/>
              <a:gd name="connsiteX2" fmla="*/ 47625 w 1419225"/>
              <a:gd name="connsiteY2" fmla="*/ 66675 h 2505075"/>
              <a:gd name="connsiteX3" fmla="*/ 76200 w 1419225"/>
              <a:gd name="connsiteY3" fmla="*/ 85725 h 2505075"/>
              <a:gd name="connsiteX4" fmla="*/ 142875 w 1419225"/>
              <a:gd name="connsiteY4" fmla="*/ 152400 h 2505075"/>
              <a:gd name="connsiteX5" fmla="*/ 171450 w 1419225"/>
              <a:gd name="connsiteY5" fmla="*/ 209550 h 2505075"/>
              <a:gd name="connsiteX6" fmla="*/ 190500 w 1419225"/>
              <a:gd name="connsiteY6" fmla="*/ 266700 h 2505075"/>
              <a:gd name="connsiteX7" fmla="*/ 200025 w 1419225"/>
              <a:gd name="connsiteY7" fmla="*/ 295275 h 2505075"/>
              <a:gd name="connsiteX8" fmla="*/ 219075 w 1419225"/>
              <a:gd name="connsiteY8" fmla="*/ 323850 h 2505075"/>
              <a:gd name="connsiteX9" fmla="*/ 228600 w 1419225"/>
              <a:gd name="connsiteY9" fmla="*/ 371475 h 2505075"/>
              <a:gd name="connsiteX10" fmla="*/ 238125 w 1419225"/>
              <a:gd name="connsiteY10" fmla="*/ 400050 h 2505075"/>
              <a:gd name="connsiteX11" fmla="*/ 257175 w 1419225"/>
              <a:gd name="connsiteY11" fmla="*/ 628650 h 2505075"/>
              <a:gd name="connsiteX12" fmla="*/ 276225 w 1419225"/>
              <a:gd name="connsiteY12" fmla="*/ 685800 h 2505075"/>
              <a:gd name="connsiteX13" fmla="*/ 295275 w 1419225"/>
              <a:gd name="connsiteY13" fmla="*/ 714375 h 2505075"/>
              <a:gd name="connsiteX14" fmla="*/ 304800 w 1419225"/>
              <a:gd name="connsiteY14" fmla="*/ 781050 h 2505075"/>
              <a:gd name="connsiteX15" fmla="*/ 323850 w 1419225"/>
              <a:gd name="connsiteY15" fmla="*/ 838200 h 2505075"/>
              <a:gd name="connsiteX16" fmla="*/ 333375 w 1419225"/>
              <a:gd name="connsiteY16" fmla="*/ 876300 h 2505075"/>
              <a:gd name="connsiteX17" fmla="*/ 361950 w 1419225"/>
              <a:gd name="connsiteY17" fmla="*/ 962025 h 2505075"/>
              <a:gd name="connsiteX18" fmla="*/ 390525 w 1419225"/>
              <a:gd name="connsiteY18" fmla="*/ 1047750 h 2505075"/>
              <a:gd name="connsiteX19" fmla="*/ 400050 w 1419225"/>
              <a:gd name="connsiteY19" fmla="*/ 1076325 h 2505075"/>
              <a:gd name="connsiteX20" fmla="*/ 428625 w 1419225"/>
              <a:gd name="connsiteY20" fmla="*/ 1133475 h 2505075"/>
              <a:gd name="connsiteX21" fmla="*/ 447675 w 1419225"/>
              <a:gd name="connsiteY21" fmla="*/ 1247775 h 2505075"/>
              <a:gd name="connsiteX22" fmla="*/ 457200 w 1419225"/>
              <a:gd name="connsiteY22" fmla="*/ 1304925 h 2505075"/>
              <a:gd name="connsiteX23" fmla="*/ 476250 w 1419225"/>
              <a:gd name="connsiteY23" fmla="*/ 1362075 h 2505075"/>
              <a:gd name="connsiteX24" fmla="*/ 495300 w 1419225"/>
              <a:gd name="connsiteY24" fmla="*/ 1466850 h 2505075"/>
              <a:gd name="connsiteX25" fmla="*/ 514350 w 1419225"/>
              <a:gd name="connsiteY25" fmla="*/ 1524000 h 2505075"/>
              <a:gd name="connsiteX26" fmla="*/ 523875 w 1419225"/>
              <a:gd name="connsiteY26" fmla="*/ 1552575 h 2505075"/>
              <a:gd name="connsiteX27" fmla="*/ 542925 w 1419225"/>
              <a:gd name="connsiteY27" fmla="*/ 1581150 h 2505075"/>
              <a:gd name="connsiteX28" fmla="*/ 581025 w 1419225"/>
              <a:gd name="connsiteY28" fmla="*/ 1628775 h 2505075"/>
              <a:gd name="connsiteX29" fmla="*/ 590550 w 1419225"/>
              <a:gd name="connsiteY29" fmla="*/ 1657350 h 2505075"/>
              <a:gd name="connsiteX30" fmla="*/ 628650 w 1419225"/>
              <a:gd name="connsiteY30" fmla="*/ 1714500 h 2505075"/>
              <a:gd name="connsiteX31" fmla="*/ 638175 w 1419225"/>
              <a:gd name="connsiteY31" fmla="*/ 1771650 h 2505075"/>
              <a:gd name="connsiteX32" fmla="*/ 657225 w 1419225"/>
              <a:gd name="connsiteY32" fmla="*/ 1800225 h 2505075"/>
              <a:gd name="connsiteX33" fmla="*/ 676275 w 1419225"/>
              <a:gd name="connsiteY33" fmla="*/ 1857375 h 2505075"/>
              <a:gd name="connsiteX34" fmla="*/ 685800 w 1419225"/>
              <a:gd name="connsiteY34" fmla="*/ 1885950 h 2505075"/>
              <a:gd name="connsiteX35" fmla="*/ 695325 w 1419225"/>
              <a:gd name="connsiteY35" fmla="*/ 1924050 h 2505075"/>
              <a:gd name="connsiteX36" fmla="*/ 733425 w 1419225"/>
              <a:gd name="connsiteY36" fmla="*/ 1981200 h 2505075"/>
              <a:gd name="connsiteX37" fmla="*/ 752475 w 1419225"/>
              <a:gd name="connsiteY37" fmla="*/ 2009775 h 2505075"/>
              <a:gd name="connsiteX38" fmla="*/ 781050 w 1419225"/>
              <a:gd name="connsiteY38" fmla="*/ 2066925 h 2505075"/>
              <a:gd name="connsiteX39" fmla="*/ 790575 w 1419225"/>
              <a:gd name="connsiteY39" fmla="*/ 2095500 h 2505075"/>
              <a:gd name="connsiteX40" fmla="*/ 838200 w 1419225"/>
              <a:gd name="connsiteY40" fmla="*/ 2152650 h 2505075"/>
              <a:gd name="connsiteX41" fmla="*/ 876300 w 1419225"/>
              <a:gd name="connsiteY41" fmla="*/ 2209800 h 2505075"/>
              <a:gd name="connsiteX42" fmla="*/ 962025 w 1419225"/>
              <a:gd name="connsiteY42" fmla="*/ 2247900 h 2505075"/>
              <a:gd name="connsiteX43" fmla="*/ 990600 w 1419225"/>
              <a:gd name="connsiteY43" fmla="*/ 2257425 h 2505075"/>
              <a:gd name="connsiteX44" fmla="*/ 1019175 w 1419225"/>
              <a:gd name="connsiteY44" fmla="*/ 2266950 h 2505075"/>
              <a:gd name="connsiteX45" fmla="*/ 1095375 w 1419225"/>
              <a:gd name="connsiteY45" fmla="*/ 2295525 h 2505075"/>
              <a:gd name="connsiteX46" fmla="*/ 1152525 w 1419225"/>
              <a:gd name="connsiteY46" fmla="*/ 2333625 h 2505075"/>
              <a:gd name="connsiteX47" fmla="*/ 1209675 w 1419225"/>
              <a:gd name="connsiteY47" fmla="*/ 2371725 h 2505075"/>
              <a:gd name="connsiteX48" fmla="*/ 1238250 w 1419225"/>
              <a:gd name="connsiteY48" fmla="*/ 2390775 h 2505075"/>
              <a:gd name="connsiteX49" fmla="*/ 1266825 w 1419225"/>
              <a:gd name="connsiteY49" fmla="*/ 2409825 h 2505075"/>
              <a:gd name="connsiteX50" fmla="*/ 1323975 w 1419225"/>
              <a:gd name="connsiteY50" fmla="*/ 2438400 h 2505075"/>
              <a:gd name="connsiteX51" fmla="*/ 1352550 w 1419225"/>
              <a:gd name="connsiteY51" fmla="*/ 2466975 h 2505075"/>
              <a:gd name="connsiteX52" fmla="*/ 1381125 w 1419225"/>
              <a:gd name="connsiteY52" fmla="*/ 2486025 h 2505075"/>
              <a:gd name="connsiteX53" fmla="*/ 1419225 w 1419225"/>
              <a:gd name="connsiteY53" fmla="*/ 2505075 h 2505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419225" h="2505075">
                <a:moveTo>
                  <a:pt x="0" y="0"/>
                </a:moveTo>
                <a:lnTo>
                  <a:pt x="0" y="0"/>
                </a:lnTo>
                <a:cubicBezTo>
                  <a:pt x="15875" y="22225"/>
                  <a:pt x="29480" y="46261"/>
                  <a:pt x="47625" y="66675"/>
                </a:cubicBezTo>
                <a:cubicBezTo>
                  <a:pt x="55230" y="75231"/>
                  <a:pt x="68662" y="77110"/>
                  <a:pt x="76200" y="85725"/>
                </a:cubicBezTo>
                <a:cubicBezTo>
                  <a:pt x="139135" y="157651"/>
                  <a:pt x="84131" y="132819"/>
                  <a:pt x="142875" y="152400"/>
                </a:cubicBezTo>
                <a:cubicBezTo>
                  <a:pt x="177613" y="256613"/>
                  <a:pt x="122211" y="98763"/>
                  <a:pt x="171450" y="209550"/>
                </a:cubicBezTo>
                <a:cubicBezTo>
                  <a:pt x="179605" y="227900"/>
                  <a:pt x="184150" y="247650"/>
                  <a:pt x="190500" y="266700"/>
                </a:cubicBezTo>
                <a:cubicBezTo>
                  <a:pt x="193675" y="276225"/>
                  <a:pt x="194456" y="286921"/>
                  <a:pt x="200025" y="295275"/>
                </a:cubicBezTo>
                <a:lnTo>
                  <a:pt x="219075" y="323850"/>
                </a:lnTo>
                <a:cubicBezTo>
                  <a:pt x="222250" y="339725"/>
                  <a:pt x="224673" y="355769"/>
                  <a:pt x="228600" y="371475"/>
                </a:cubicBezTo>
                <a:cubicBezTo>
                  <a:pt x="231035" y="381215"/>
                  <a:pt x="237173" y="390055"/>
                  <a:pt x="238125" y="400050"/>
                </a:cubicBezTo>
                <a:cubicBezTo>
                  <a:pt x="243681" y="458384"/>
                  <a:pt x="239941" y="559714"/>
                  <a:pt x="257175" y="628650"/>
                </a:cubicBezTo>
                <a:cubicBezTo>
                  <a:pt x="262045" y="648131"/>
                  <a:pt x="265086" y="669092"/>
                  <a:pt x="276225" y="685800"/>
                </a:cubicBezTo>
                <a:lnTo>
                  <a:pt x="295275" y="714375"/>
                </a:lnTo>
                <a:cubicBezTo>
                  <a:pt x="298450" y="736600"/>
                  <a:pt x="299752" y="759174"/>
                  <a:pt x="304800" y="781050"/>
                </a:cubicBezTo>
                <a:cubicBezTo>
                  <a:pt x="309315" y="800616"/>
                  <a:pt x="318980" y="818719"/>
                  <a:pt x="323850" y="838200"/>
                </a:cubicBezTo>
                <a:cubicBezTo>
                  <a:pt x="327025" y="850900"/>
                  <a:pt x="329613" y="863761"/>
                  <a:pt x="333375" y="876300"/>
                </a:cubicBezTo>
                <a:lnTo>
                  <a:pt x="361950" y="962025"/>
                </a:lnTo>
                <a:lnTo>
                  <a:pt x="390525" y="1047750"/>
                </a:lnTo>
                <a:cubicBezTo>
                  <a:pt x="393700" y="1057275"/>
                  <a:pt x="394481" y="1067971"/>
                  <a:pt x="400050" y="1076325"/>
                </a:cubicBezTo>
                <a:cubicBezTo>
                  <a:pt x="424669" y="1113254"/>
                  <a:pt x="415480" y="1094040"/>
                  <a:pt x="428625" y="1133475"/>
                </a:cubicBezTo>
                <a:cubicBezTo>
                  <a:pt x="450029" y="1304704"/>
                  <a:pt x="426697" y="1142886"/>
                  <a:pt x="447675" y="1247775"/>
                </a:cubicBezTo>
                <a:cubicBezTo>
                  <a:pt x="451463" y="1266713"/>
                  <a:pt x="452516" y="1286189"/>
                  <a:pt x="457200" y="1304925"/>
                </a:cubicBezTo>
                <a:cubicBezTo>
                  <a:pt x="462070" y="1324406"/>
                  <a:pt x="472949" y="1342268"/>
                  <a:pt x="476250" y="1362075"/>
                </a:cubicBezTo>
                <a:cubicBezTo>
                  <a:pt x="479362" y="1380745"/>
                  <a:pt x="489595" y="1445930"/>
                  <a:pt x="495300" y="1466850"/>
                </a:cubicBezTo>
                <a:cubicBezTo>
                  <a:pt x="500584" y="1486223"/>
                  <a:pt x="508000" y="1504950"/>
                  <a:pt x="514350" y="1524000"/>
                </a:cubicBezTo>
                <a:cubicBezTo>
                  <a:pt x="517525" y="1533525"/>
                  <a:pt x="518306" y="1544221"/>
                  <a:pt x="523875" y="1552575"/>
                </a:cubicBezTo>
                <a:cubicBezTo>
                  <a:pt x="530225" y="1562100"/>
                  <a:pt x="537805" y="1570911"/>
                  <a:pt x="542925" y="1581150"/>
                </a:cubicBezTo>
                <a:cubicBezTo>
                  <a:pt x="565929" y="1627158"/>
                  <a:pt x="532855" y="1596662"/>
                  <a:pt x="581025" y="1628775"/>
                </a:cubicBezTo>
                <a:cubicBezTo>
                  <a:pt x="584200" y="1638300"/>
                  <a:pt x="585674" y="1648573"/>
                  <a:pt x="590550" y="1657350"/>
                </a:cubicBezTo>
                <a:cubicBezTo>
                  <a:pt x="601669" y="1677364"/>
                  <a:pt x="628650" y="1714500"/>
                  <a:pt x="628650" y="1714500"/>
                </a:cubicBezTo>
                <a:cubicBezTo>
                  <a:pt x="631825" y="1733550"/>
                  <a:pt x="632068" y="1753328"/>
                  <a:pt x="638175" y="1771650"/>
                </a:cubicBezTo>
                <a:cubicBezTo>
                  <a:pt x="641795" y="1782510"/>
                  <a:pt x="652576" y="1789764"/>
                  <a:pt x="657225" y="1800225"/>
                </a:cubicBezTo>
                <a:cubicBezTo>
                  <a:pt x="665380" y="1818575"/>
                  <a:pt x="669925" y="1838325"/>
                  <a:pt x="676275" y="1857375"/>
                </a:cubicBezTo>
                <a:cubicBezTo>
                  <a:pt x="679450" y="1866900"/>
                  <a:pt x="683365" y="1876210"/>
                  <a:pt x="685800" y="1885950"/>
                </a:cubicBezTo>
                <a:cubicBezTo>
                  <a:pt x="688975" y="1898650"/>
                  <a:pt x="689471" y="1912341"/>
                  <a:pt x="695325" y="1924050"/>
                </a:cubicBezTo>
                <a:cubicBezTo>
                  <a:pt x="705564" y="1944528"/>
                  <a:pt x="720725" y="1962150"/>
                  <a:pt x="733425" y="1981200"/>
                </a:cubicBezTo>
                <a:cubicBezTo>
                  <a:pt x="739775" y="1990725"/>
                  <a:pt x="748855" y="1998915"/>
                  <a:pt x="752475" y="2009775"/>
                </a:cubicBezTo>
                <a:cubicBezTo>
                  <a:pt x="776416" y="2081599"/>
                  <a:pt x="744121" y="1993067"/>
                  <a:pt x="781050" y="2066925"/>
                </a:cubicBezTo>
                <a:cubicBezTo>
                  <a:pt x="785540" y="2075905"/>
                  <a:pt x="786085" y="2086520"/>
                  <a:pt x="790575" y="2095500"/>
                </a:cubicBezTo>
                <a:cubicBezTo>
                  <a:pt x="810997" y="2136344"/>
                  <a:pt x="808708" y="2114732"/>
                  <a:pt x="838200" y="2152650"/>
                </a:cubicBezTo>
                <a:cubicBezTo>
                  <a:pt x="852256" y="2170722"/>
                  <a:pt x="857250" y="2197100"/>
                  <a:pt x="876300" y="2209800"/>
                </a:cubicBezTo>
                <a:cubicBezTo>
                  <a:pt x="921583" y="2239989"/>
                  <a:pt x="894015" y="2225230"/>
                  <a:pt x="962025" y="2247900"/>
                </a:cubicBezTo>
                <a:lnTo>
                  <a:pt x="990600" y="2257425"/>
                </a:lnTo>
                <a:cubicBezTo>
                  <a:pt x="1000125" y="2260600"/>
                  <a:pt x="1010821" y="2261381"/>
                  <a:pt x="1019175" y="2266950"/>
                </a:cubicBezTo>
                <a:cubicBezTo>
                  <a:pt x="1061220" y="2294980"/>
                  <a:pt x="1036525" y="2283755"/>
                  <a:pt x="1095375" y="2295525"/>
                </a:cubicBezTo>
                <a:cubicBezTo>
                  <a:pt x="1158791" y="2358941"/>
                  <a:pt x="1090494" y="2299163"/>
                  <a:pt x="1152525" y="2333625"/>
                </a:cubicBezTo>
                <a:cubicBezTo>
                  <a:pt x="1172539" y="2344744"/>
                  <a:pt x="1190625" y="2359025"/>
                  <a:pt x="1209675" y="2371725"/>
                </a:cubicBezTo>
                <a:lnTo>
                  <a:pt x="1238250" y="2390775"/>
                </a:lnTo>
                <a:cubicBezTo>
                  <a:pt x="1247775" y="2397125"/>
                  <a:pt x="1255965" y="2406205"/>
                  <a:pt x="1266825" y="2409825"/>
                </a:cubicBezTo>
                <a:cubicBezTo>
                  <a:pt x="1295464" y="2419371"/>
                  <a:pt x="1299356" y="2417884"/>
                  <a:pt x="1323975" y="2438400"/>
                </a:cubicBezTo>
                <a:cubicBezTo>
                  <a:pt x="1334323" y="2447024"/>
                  <a:pt x="1342202" y="2458351"/>
                  <a:pt x="1352550" y="2466975"/>
                </a:cubicBezTo>
                <a:cubicBezTo>
                  <a:pt x="1361344" y="2474304"/>
                  <a:pt x="1370886" y="2480905"/>
                  <a:pt x="1381125" y="2486025"/>
                </a:cubicBezTo>
                <a:cubicBezTo>
                  <a:pt x="1424905" y="2507915"/>
                  <a:pt x="1397706" y="2483556"/>
                  <a:pt x="1419225" y="2505075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Freihandform 16"/>
          <p:cNvSpPr/>
          <p:nvPr/>
        </p:nvSpPr>
        <p:spPr>
          <a:xfrm>
            <a:off x="856943" y="1524000"/>
            <a:ext cx="4324657" cy="2152650"/>
          </a:xfrm>
          <a:custGeom>
            <a:avLst/>
            <a:gdLst>
              <a:gd name="connsiteX0" fmla="*/ 4324657 w 4324657"/>
              <a:gd name="connsiteY0" fmla="*/ 2152650 h 2152650"/>
              <a:gd name="connsiteX1" fmla="*/ 4324657 w 4324657"/>
              <a:gd name="connsiteY1" fmla="*/ 2152650 h 2152650"/>
              <a:gd name="connsiteX2" fmla="*/ 4219882 w 4324657"/>
              <a:gd name="connsiteY2" fmla="*/ 2143125 h 2152650"/>
              <a:gd name="connsiteX3" fmla="*/ 4191307 w 4324657"/>
              <a:gd name="connsiteY3" fmla="*/ 2133600 h 2152650"/>
              <a:gd name="connsiteX4" fmla="*/ 4029382 w 4324657"/>
              <a:gd name="connsiteY4" fmla="*/ 2124075 h 2152650"/>
              <a:gd name="connsiteX5" fmla="*/ 3876982 w 4324657"/>
              <a:gd name="connsiteY5" fmla="*/ 2095500 h 2152650"/>
              <a:gd name="connsiteX6" fmla="*/ 3800782 w 4324657"/>
              <a:gd name="connsiteY6" fmla="*/ 2085975 h 2152650"/>
              <a:gd name="connsiteX7" fmla="*/ 3638857 w 4324657"/>
              <a:gd name="connsiteY7" fmla="*/ 2076450 h 2152650"/>
              <a:gd name="connsiteX8" fmla="*/ 3534082 w 4324657"/>
              <a:gd name="connsiteY8" fmla="*/ 2066925 h 2152650"/>
              <a:gd name="connsiteX9" fmla="*/ 3476932 w 4324657"/>
              <a:gd name="connsiteY9" fmla="*/ 2047875 h 2152650"/>
              <a:gd name="connsiteX10" fmla="*/ 3448357 w 4324657"/>
              <a:gd name="connsiteY10" fmla="*/ 2028825 h 2152650"/>
              <a:gd name="connsiteX11" fmla="*/ 3343582 w 4324657"/>
              <a:gd name="connsiteY11" fmla="*/ 2000250 h 2152650"/>
              <a:gd name="connsiteX12" fmla="*/ 3267382 w 4324657"/>
              <a:gd name="connsiteY12" fmla="*/ 1981200 h 2152650"/>
              <a:gd name="connsiteX13" fmla="*/ 3181657 w 4324657"/>
              <a:gd name="connsiteY13" fmla="*/ 1924050 h 2152650"/>
              <a:gd name="connsiteX14" fmla="*/ 3153082 w 4324657"/>
              <a:gd name="connsiteY14" fmla="*/ 1905000 h 2152650"/>
              <a:gd name="connsiteX15" fmla="*/ 3124507 w 4324657"/>
              <a:gd name="connsiteY15" fmla="*/ 1847850 h 2152650"/>
              <a:gd name="connsiteX16" fmla="*/ 3095932 w 4324657"/>
              <a:gd name="connsiteY16" fmla="*/ 1838325 h 2152650"/>
              <a:gd name="connsiteX17" fmla="*/ 3076882 w 4324657"/>
              <a:gd name="connsiteY17" fmla="*/ 1809750 h 2152650"/>
              <a:gd name="connsiteX18" fmla="*/ 3048307 w 4324657"/>
              <a:gd name="connsiteY18" fmla="*/ 1800225 h 2152650"/>
              <a:gd name="connsiteX19" fmla="*/ 3038782 w 4324657"/>
              <a:gd name="connsiteY19" fmla="*/ 1771650 h 2152650"/>
              <a:gd name="connsiteX20" fmla="*/ 2981632 w 4324657"/>
              <a:gd name="connsiteY20" fmla="*/ 1752600 h 2152650"/>
              <a:gd name="connsiteX21" fmla="*/ 2953057 w 4324657"/>
              <a:gd name="connsiteY21" fmla="*/ 1733550 h 2152650"/>
              <a:gd name="connsiteX22" fmla="*/ 2924482 w 4324657"/>
              <a:gd name="connsiteY22" fmla="*/ 1724025 h 2152650"/>
              <a:gd name="connsiteX23" fmla="*/ 2829232 w 4324657"/>
              <a:gd name="connsiteY23" fmla="*/ 1704975 h 2152650"/>
              <a:gd name="connsiteX24" fmla="*/ 2733982 w 4324657"/>
              <a:gd name="connsiteY24" fmla="*/ 1685925 h 2152650"/>
              <a:gd name="connsiteX25" fmla="*/ 2705407 w 4324657"/>
              <a:gd name="connsiteY25" fmla="*/ 1676400 h 2152650"/>
              <a:gd name="connsiteX26" fmla="*/ 2619682 w 4324657"/>
              <a:gd name="connsiteY26" fmla="*/ 1657350 h 2152650"/>
              <a:gd name="connsiteX27" fmla="*/ 2562532 w 4324657"/>
              <a:gd name="connsiteY27" fmla="*/ 1628775 h 2152650"/>
              <a:gd name="connsiteX28" fmla="*/ 2448232 w 4324657"/>
              <a:gd name="connsiteY28" fmla="*/ 1571625 h 2152650"/>
              <a:gd name="connsiteX29" fmla="*/ 2391082 w 4324657"/>
              <a:gd name="connsiteY29" fmla="*/ 1533525 h 2152650"/>
              <a:gd name="connsiteX30" fmla="*/ 2362507 w 4324657"/>
              <a:gd name="connsiteY30" fmla="*/ 1514475 h 2152650"/>
              <a:gd name="connsiteX31" fmla="*/ 2343457 w 4324657"/>
              <a:gd name="connsiteY31" fmla="*/ 1485900 h 2152650"/>
              <a:gd name="connsiteX32" fmla="*/ 2305357 w 4324657"/>
              <a:gd name="connsiteY32" fmla="*/ 1476375 h 2152650"/>
              <a:gd name="connsiteX33" fmla="*/ 2200582 w 4324657"/>
              <a:gd name="connsiteY33" fmla="*/ 1457325 h 2152650"/>
              <a:gd name="connsiteX34" fmla="*/ 2143432 w 4324657"/>
              <a:gd name="connsiteY34" fmla="*/ 1438275 h 2152650"/>
              <a:gd name="connsiteX35" fmla="*/ 2095807 w 4324657"/>
              <a:gd name="connsiteY35" fmla="*/ 1428750 h 2152650"/>
              <a:gd name="connsiteX36" fmla="*/ 2038657 w 4324657"/>
              <a:gd name="connsiteY36" fmla="*/ 1409700 h 2152650"/>
              <a:gd name="connsiteX37" fmla="*/ 1981507 w 4324657"/>
              <a:gd name="connsiteY37" fmla="*/ 1371600 h 2152650"/>
              <a:gd name="connsiteX38" fmla="*/ 1895782 w 4324657"/>
              <a:gd name="connsiteY38" fmla="*/ 1343025 h 2152650"/>
              <a:gd name="connsiteX39" fmla="*/ 1867207 w 4324657"/>
              <a:gd name="connsiteY39" fmla="*/ 1333500 h 2152650"/>
              <a:gd name="connsiteX40" fmla="*/ 1819582 w 4324657"/>
              <a:gd name="connsiteY40" fmla="*/ 1323975 h 2152650"/>
              <a:gd name="connsiteX41" fmla="*/ 1791007 w 4324657"/>
              <a:gd name="connsiteY41" fmla="*/ 1304925 h 2152650"/>
              <a:gd name="connsiteX42" fmla="*/ 1705282 w 4324657"/>
              <a:gd name="connsiteY42" fmla="*/ 1276350 h 2152650"/>
              <a:gd name="connsiteX43" fmla="*/ 1562407 w 4324657"/>
              <a:gd name="connsiteY43" fmla="*/ 1228725 h 2152650"/>
              <a:gd name="connsiteX44" fmla="*/ 1505257 w 4324657"/>
              <a:gd name="connsiteY44" fmla="*/ 1209675 h 2152650"/>
              <a:gd name="connsiteX45" fmla="*/ 1476682 w 4324657"/>
              <a:gd name="connsiteY45" fmla="*/ 1200150 h 2152650"/>
              <a:gd name="connsiteX46" fmla="*/ 1419532 w 4324657"/>
              <a:gd name="connsiteY46" fmla="*/ 1162050 h 2152650"/>
              <a:gd name="connsiteX47" fmla="*/ 1390957 w 4324657"/>
              <a:gd name="connsiteY47" fmla="*/ 1143000 h 2152650"/>
              <a:gd name="connsiteX48" fmla="*/ 1362382 w 4324657"/>
              <a:gd name="connsiteY48" fmla="*/ 1133475 h 2152650"/>
              <a:gd name="connsiteX49" fmla="*/ 1305232 w 4324657"/>
              <a:gd name="connsiteY49" fmla="*/ 1095375 h 2152650"/>
              <a:gd name="connsiteX50" fmla="*/ 1248082 w 4324657"/>
              <a:gd name="connsiteY50" fmla="*/ 1047750 h 2152650"/>
              <a:gd name="connsiteX51" fmla="*/ 1219507 w 4324657"/>
              <a:gd name="connsiteY51" fmla="*/ 1038225 h 2152650"/>
              <a:gd name="connsiteX52" fmla="*/ 1162357 w 4324657"/>
              <a:gd name="connsiteY52" fmla="*/ 1000125 h 2152650"/>
              <a:gd name="connsiteX53" fmla="*/ 1133782 w 4324657"/>
              <a:gd name="connsiteY53" fmla="*/ 981075 h 2152650"/>
              <a:gd name="connsiteX54" fmla="*/ 1105207 w 4324657"/>
              <a:gd name="connsiteY54" fmla="*/ 962025 h 2152650"/>
              <a:gd name="connsiteX55" fmla="*/ 1076632 w 4324657"/>
              <a:gd name="connsiteY55" fmla="*/ 952500 h 2152650"/>
              <a:gd name="connsiteX56" fmla="*/ 990907 w 4324657"/>
              <a:gd name="connsiteY56" fmla="*/ 895350 h 2152650"/>
              <a:gd name="connsiteX57" fmla="*/ 962332 w 4324657"/>
              <a:gd name="connsiteY57" fmla="*/ 876300 h 2152650"/>
              <a:gd name="connsiteX58" fmla="*/ 914707 w 4324657"/>
              <a:gd name="connsiteY58" fmla="*/ 838200 h 2152650"/>
              <a:gd name="connsiteX59" fmla="*/ 828982 w 4324657"/>
              <a:gd name="connsiteY59" fmla="*/ 771525 h 2152650"/>
              <a:gd name="connsiteX60" fmla="*/ 771832 w 4324657"/>
              <a:gd name="connsiteY60" fmla="*/ 752475 h 2152650"/>
              <a:gd name="connsiteX61" fmla="*/ 743257 w 4324657"/>
              <a:gd name="connsiteY61" fmla="*/ 723900 h 2152650"/>
              <a:gd name="connsiteX62" fmla="*/ 714682 w 4324657"/>
              <a:gd name="connsiteY62" fmla="*/ 714375 h 2152650"/>
              <a:gd name="connsiteX63" fmla="*/ 686107 w 4324657"/>
              <a:gd name="connsiteY63" fmla="*/ 695325 h 2152650"/>
              <a:gd name="connsiteX64" fmla="*/ 648007 w 4324657"/>
              <a:gd name="connsiteY64" fmla="*/ 647700 h 2152650"/>
              <a:gd name="connsiteX65" fmla="*/ 609907 w 4324657"/>
              <a:gd name="connsiteY65" fmla="*/ 609600 h 2152650"/>
              <a:gd name="connsiteX66" fmla="*/ 562282 w 4324657"/>
              <a:gd name="connsiteY66" fmla="*/ 571500 h 2152650"/>
              <a:gd name="connsiteX67" fmla="*/ 543232 w 4324657"/>
              <a:gd name="connsiteY67" fmla="*/ 542925 h 2152650"/>
              <a:gd name="connsiteX68" fmla="*/ 514657 w 4324657"/>
              <a:gd name="connsiteY68" fmla="*/ 514350 h 2152650"/>
              <a:gd name="connsiteX69" fmla="*/ 467032 w 4324657"/>
              <a:gd name="connsiteY69" fmla="*/ 466725 h 2152650"/>
              <a:gd name="connsiteX70" fmla="*/ 428932 w 4324657"/>
              <a:gd name="connsiteY70" fmla="*/ 419100 h 2152650"/>
              <a:gd name="connsiteX71" fmla="*/ 362257 w 4324657"/>
              <a:gd name="connsiteY71" fmla="*/ 342900 h 2152650"/>
              <a:gd name="connsiteX72" fmla="*/ 314632 w 4324657"/>
              <a:gd name="connsiteY72" fmla="*/ 295275 h 2152650"/>
              <a:gd name="connsiteX73" fmla="*/ 228907 w 4324657"/>
              <a:gd name="connsiteY73" fmla="*/ 228600 h 2152650"/>
              <a:gd name="connsiteX74" fmla="*/ 190807 w 4324657"/>
              <a:gd name="connsiteY74" fmla="*/ 171450 h 2152650"/>
              <a:gd name="connsiteX75" fmla="*/ 105082 w 4324657"/>
              <a:gd name="connsiteY75" fmla="*/ 114300 h 2152650"/>
              <a:gd name="connsiteX76" fmla="*/ 47932 w 4324657"/>
              <a:gd name="connsiteY76" fmla="*/ 66675 h 2152650"/>
              <a:gd name="connsiteX77" fmla="*/ 28882 w 4324657"/>
              <a:gd name="connsiteY77" fmla="*/ 38100 h 2152650"/>
              <a:gd name="connsiteX78" fmla="*/ 307 w 4324657"/>
              <a:gd name="connsiteY78" fmla="*/ 9525 h 2152650"/>
              <a:gd name="connsiteX79" fmla="*/ 9832 w 4324657"/>
              <a:gd name="connsiteY79" fmla="*/ 0 h 215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324657" h="2152650">
                <a:moveTo>
                  <a:pt x="4324657" y="2152650"/>
                </a:moveTo>
                <a:lnTo>
                  <a:pt x="4324657" y="2152650"/>
                </a:lnTo>
                <a:cubicBezTo>
                  <a:pt x="4289732" y="2149475"/>
                  <a:pt x="4254599" y="2148085"/>
                  <a:pt x="4219882" y="2143125"/>
                </a:cubicBezTo>
                <a:cubicBezTo>
                  <a:pt x="4209943" y="2141705"/>
                  <a:pt x="4201297" y="2134599"/>
                  <a:pt x="4191307" y="2133600"/>
                </a:cubicBezTo>
                <a:cubicBezTo>
                  <a:pt x="4137507" y="2128220"/>
                  <a:pt x="4083357" y="2127250"/>
                  <a:pt x="4029382" y="2124075"/>
                </a:cubicBezTo>
                <a:cubicBezTo>
                  <a:pt x="3938335" y="2093726"/>
                  <a:pt x="3997974" y="2108944"/>
                  <a:pt x="3876982" y="2095500"/>
                </a:cubicBezTo>
                <a:cubicBezTo>
                  <a:pt x="3851541" y="2092673"/>
                  <a:pt x="3826298" y="2088016"/>
                  <a:pt x="3800782" y="2085975"/>
                </a:cubicBezTo>
                <a:cubicBezTo>
                  <a:pt x="3746886" y="2081663"/>
                  <a:pt x="3692788" y="2080302"/>
                  <a:pt x="3638857" y="2076450"/>
                </a:cubicBezTo>
                <a:cubicBezTo>
                  <a:pt x="3603877" y="2073951"/>
                  <a:pt x="3569007" y="2070100"/>
                  <a:pt x="3534082" y="2066925"/>
                </a:cubicBezTo>
                <a:cubicBezTo>
                  <a:pt x="3515032" y="2060575"/>
                  <a:pt x="3493640" y="2059014"/>
                  <a:pt x="3476932" y="2047875"/>
                </a:cubicBezTo>
                <a:cubicBezTo>
                  <a:pt x="3467407" y="2041525"/>
                  <a:pt x="3458818" y="2033474"/>
                  <a:pt x="3448357" y="2028825"/>
                </a:cubicBezTo>
                <a:cubicBezTo>
                  <a:pt x="3401530" y="2008013"/>
                  <a:pt x="3390193" y="2011006"/>
                  <a:pt x="3343582" y="2000250"/>
                </a:cubicBezTo>
                <a:cubicBezTo>
                  <a:pt x="3318071" y="1994363"/>
                  <a:pt x="3267382" y="1981200"/>
                  <a:pt x="3267382" y="1981200"/>
                </a:cubicBezTo>
                <a:lnTo>
                  <a:pt x="3181657" y="1924050"/>
                </a:lnTo>
                <a:lnTo>
                  <a:pt x="3153082" y="1905000"/>
                </a:lnTo>
                <a:cubicBezTo>
                  <a:pt x="3146807" y="1886176"/>
                  <a:pt x="3141293" y="1861279"/>
                  <a:pt x="3124507" y="1847850"/>
                </a:cubicBezTo>
                <a:cubicBezTo>
                  <a:pt x="3116667" y="1841578"/>
                  <a:pt x="3105457" y="1841500"/>
                  <a:pt x="3095932" y="1838325"/>
                </a:cubicBezTo>
                <a:cubicBezTo>
                  <a:pt x="3089582" y="1828800"/>
                  <a:pt x="3085821" y="1816901"/>
                  <a:pt x="3076882" y="1809750"/>
                </a:cubicBezTo>
                <a:cubicBezTo>
                  <a:pt x="3069042" y="1803478"/>
                  <a:pt x="3055407" y="1807325"/>
                  <a:pt x="3048307" y="1800225"/>
                </a:cubicBezTo>
                <a:cubicBezTo>
                  <a:pt x="3041207" y="1793125"/>
                  <a:pt x="3046952" y="1777486"/>
                  <a:pt x="3038782" y="1771650"/>
                </a:cubicBezTo>
                <a:cubicBezTo>
                  <a:pt x="3022442" y="1759978"/>
                  <a:pt x="2998340" y="1763739"/>
                  <a:pt x="2981632" y="1752600"/>
                </a:cubicBezTo>
                <a:cubicBezTo>
                  <a:pt x="2972107" y="1746250"/>
                  <a:pt x="2963296" y="1738670"/>
                  <a:pt x="2953057" y="1733550"/>
                </a:cubicBezTo>
                <a:cubicBezTo>
                  <a:pt x="2944077" y="1729060"/>
                  <a:pt x="2934136" y="1726783"/>
                  <a:pt x="2924482" y="1724025"/>
                </a:cubicBezTo>
                <a:cubicBezTo>
                  <a:pt x="2878240" y="1710813"/>
                  <a:pt x="2883666" y="1715181"/>
                  <a:pt x="2829232" y="1704975"/>
                </a:cubicBezTo>
                <a:cubicBezTo>
                  <a:pt x="2797408" y="1699008"/>
                  <a:pt x="2764699" y="1696164"/>
                  <a:pt x="2733982" y="1685925"/>
                </a:cubicBezTo>
                <a:cubicBezTo>
                  <a:pt x="2724457" y="1682750"/>
                  <a:pt x="2715147" y="1678835"/>
                  <a:pt x="2705407" y="1676400"/>
                </a:cubicBezTo>
                <a:cubicBezTo>
                  <a:pt x="2626841" y="1656758"/>
                  <a:pt x="2688128" y="1676906"/>
                  <a:pt x="2619682" y="1657350"/>
                </a:cubicBezTo>
                <a:cubicBezTo>
                  <a:pt x="2546733" y="1636507"/>
                  <a:pt x="2637673" y="1662171"/>
                  <a:pt x="2562532" y="1628775"/>
                </a:cubicBezTo>
                <a:cubicBezTo>
                  <a:pt x="2444226" y="1576195"/>
                  <a:pt x="2567053" y="1650839"/>
                  <a:pt x="2448232" y="1571625"/>
                </a:cubicBezTo>
                <a:lnTo>
                  <a:pt x="2391082" y="1533525"/>
                </a:lnTo>
                <a:lnTo>
                  <a:pt x="2362507" y="1514475"/>
                </a:lnTo>
                <a:cubicBezTo>
                  <a:pt x="2356157" y="1504950"/>
                  <a:pt x="2352982" y="1492250"/>
                  <a:pt x="2343457" y="1485900"/>
                </a:cubicBezTo>
                <a:cubicBezTo>
                  <a:pt x="2332565" y="1478638"/>
                  <a:pt x="2317944" y="1479971"/>
                  <a:pt x="2305357" y="1476375"/>
                </a:cubicBezTo>
                <a:cubicBezTo>
                  <a:pt x="2236836" y="1456798"/>
                  <a:pt x="2326675" y="1473087"/>
                  <a:pt x="2200582" y="1457325"/>
                </a:cubicBezTo>
                <a:cubicBezTo>
                  <a:pt x="2181532" y="1450975"/>
                  <a:pt x="2163123" y="1442213"/>
                  <a:pt x="2143432" y="1438275"/>
                </a:cubicBezTo>
                <a:cubicBezTo>
                  <a:pt x="2127557" y="1435100"/>
                  <a:pt x="2111426" y="1433010"/>
                  <a:pt x="2095807" y="1428750"/>
                </a:cubicBezTo>
                <a:cubicBezTo>
                  <a:pt x="2076434" y="1423466"/>
                  <a:pt x="2055365" y="1420839"/>
                  <a:pt x="2038657" y="1409700"/>
                </a:cubicBezTo>
                <a:cubicBezTo>
                  <a:pt x="2019607" y="1397000"/>
                  <a:pt x="2003227" y="1378840"/>
                  <a:pt x="1981507" y="1371600"/>
                </a:cubicBezTo>
                <a:lnTo>
                  <a:pt x="1895782" y="1343025"/>
                </a:lnTo>
                <a:cubicBezTo>
                  <a:pt x="1886257" y="1339850"/>
                  <a:pt x="1877052" y="1335469"/>
                  <a:pt x="1867207" y="1333500"/>
                </a:cubicBezTo>
                <a:lnTo>
                  <a:pt x="1819582" y="1323975"/>
                </a:lnTo>
                <a:cubicBezTo>
                  <a:pt x="1810057" y="1317625"/>
                  <a:pt x="1801468" y="1309574"/>
                  <a:pt x="1791007" y="1304925"/>
                </a:cubicBezTo>
                <a:lnTo>
                  <a:pt x="1705282" y="1276350"/>
                </a:lnTo>
                <a:lnTo>
                  <a:pt x="1562407" y="1228725"/>
                </a:lnTo>
                <a:lnTo>
                  <a:pt x="1505257" y="1209675"/>
                </a:lnTo>
                <a:cubicBezTo>
                  <a:pt x="1495732" y="1206500"/>
                  <a:pt x="1485036" y="1205719"/>
                  <a:pt x="1476682" y="1200150"/>
                </a:cubicBezTo>
                <a:lnTo>
                  <a:pt x="1419532" y="1162050"/>
                </a:lnTo>
                <a:cubicBezTo>
                  <a:pt x="1410007" y="1155700"/>
                  <a:pt x="1401817" y="1146620"/>
                  <a:pt x="1390957" y="1143000"/>
                </a:cubicBezTo>
                <a:lnTo>
                  <a:pt x="1362382" y="1133475"/>
                </a:lnTo>
                <a:cubicBezTo>
                  <a:pt x="1271225" y="1042318"/>
                  <a:pt x="1387940" y="1150514"/>
                  <a:pt x="1305232" y="1095375"/>
                </a:cubicBezTo>
                <a:cubicBezTo>
                  <a:pt x="1242035" y="1053244"/>
                  <a:pt x="1310408" y="1078913"/>
                  <a:pt x="1248082" y="1047750"/>
                </a:cubicBezTo>
                <a:cubicBezTo>
                  <a:pt x="1239102" y="1043260"/>
                  <a:pt x="1228284" y="1043101"/>
                  <a:pt x="1219507" y="1038225"/>
                </a:cubicBezTo>
                <a:cubicBezTo>
                  <a:pt x="1199493" y="1027106"/>
                  <a:pt x="1181407" y="1012825"/>
                  <a:pt x="1162357" y="1000125"/>
                </a:cubicBezTo>
                <a:lnTo>
                  <a:pt x="1133782" y="981075"/>
                </a:lnTo>
                <a:cubicBezTo>
                  <a:pt x="1124257" y="974725"/>
                  <a:pt x="1116067" y="965645"/>
                  <a:pt x="1105207" y="962025"/>
                </a:cubicBezTo>
                <a:cubicBezTo>
                  <a:pt x="1095682" y="958850"/>
                  <a:pt x="1085409" y="957376"/>
                  <a:pt x="1076632" y="952500"/>
                </a:cubicBezTo>
                <a:lnTo>
                  <a:pt x="990907" y="895350"/>
                </a:lnTo>
                <a:lnTo>
                  <a:pt x="962332" y="876300"/>
                </a:lnTo>
                <a:cubicBezTo>
                  <a:pt x="919727" y="812393"/>
                  <a:pt x="969916" y="875006"/>
                  <a:pt x="914707" y="838200"/>
                </a:cubicBezTo>
                <a:cubicBezTo>
                  <a:pt x="865397" y="805326"/>
                  <a:pt x="905067" y="796887"/>
                  <a:pt x="828982" y="771525"/>
                </a:cubicBezTo>
                <a:lnTo>
                  <a:pt x="771832" y="752475"/>
                </a:lnTo>
                <a:cubicBezTo>
                  <a:pt x="762307" y="742950"/>
                  <a:pt x="754465" y="731372"/>
                  <a:pt x="743257" y="723900"/>
                </a:cubicBezTo>
                <a:cubicBezTo>
                  <a:pt x="734903" y="718331"/>
                  <a:pt x="723662" y="718865"/>
                  <a:pt x="714682" y="714375"/>
                </a:cubicBezTo>
                <a:cubicBezTo>
                  <a:pt x="704443" y="709255"/>
                  <a:pt x="695632" y="701675"/>
                  <a:pt x="686107" y="695325"/>
                </a:cubicBezTo>
                <a:cubicBezTo>
                  <a:pt x="662166" y="623501"/>
                  <a:pt x="697246" y="709248"/>
                  <a:pt x="648007" y="647700"/>
                </a:cubicBezTo>
                <a:cubicBezTo>
                  <a:pt x="611062" y="601518"/>
                  <a:pt x="672252" y="630382"/>
                  <a:pt x="609907" y="609600"/>
                </a:cubicBezTo>
                <a:cubicBezTo>
                  <a:pt x="555312" y="527708"/>
                  <a:pt x="628007" y="624080"/>
                  <a:pt x="562282" y="571500"/>
                </a:cubicBezTo>
                <a:cubicBezTo>
                  <a:pt x="553343" y="564349"/>
                  <a:pt x="550561" y="551719"/>
                  <a:pt x="543232" y="542925"/>
                </a:cubicBezTo>
                <a:cubicBezTo>
                  <a:pt x="534608" y="532577"/>
                  <a:pt x="523281" y="524698"/>
                  <a:pt x="514657" y="514350"/>
                </a:cubicBezTo>
                <a:cubicBezTo>
                  <a:pt x="474969" y="466725"/>
                  <a:pt x="519419" y="501650"/>
                  <a:pt x="467032" y="466725"/>
                </a:cubicBezTo>
                <a:cubicBezTo>
                  <a:pt x="445582" y="402375"/>
                  <a:pt x="475330" y="472126"/>
                  <a:pt x="428932" y="419100"/>
                </a:cubicBezTo>
                <a:cubicBezTo>
                  <a:pt x="351145" y="330200"/>
                  <a:pt x="426551" y="385762"/>
                  <a:pt x="362257" y="342900"/>
                </a:cubicBezTo>
                <a:cubicBezTo>
                  <a:pt x="323002" y="284018"/>
                  <a:pt x="366587" y="341457"/>
                  <a:pt x="314632" y="295275"/>
                </a:cubicBezTo>
                <a:cubicBezTo>
                  <a:pt x="237533" y="226742"/>
                  <a:pt x="287829" y="248241"/>
                  <a:pt x="228907" y="228600"/>
                </a:cubicBezTo>
                <a:cubicBezTo>
                  <a:pt x="216207" y="209550"/>
                  <a:pt x="209857" y="184150"/>
                  <a:pt x="190807" y="171450"/>
                </a:cubicBezTo>
                <a:lnTo>
                  <a:pt x="105082" y="114300"/>
                </a:lnTo>
                <a:cubicBezTo>
                  <a:pt x="76985" y="95569"/>
                  <a:pt x="70851" y="94177"/>
                  <a:pt x="47932" y="66675"/>
                </a:cubicBezTo>
                <a:cubicBezTo>
                  <a:pt x="40603" y="57881"/>
                  <a:pt x="36211" y="46894"/>
                  <a:pt x="28882" y="38100"/>
                </a:cubicBezTo>
                <a:cubicBezTo>
                  <a:pt x="20258" y="27752"/>
                  <a:pt x="6331" y="21573"/>
                  <a:pt x="307" y="9525"/>
                </a:cubicBezTo>
                <a:cubicBezTo>
                  <a:pt x="-1701" y="5509"/>
                  <a:pt x="6657" y="3175"/>
                  <a:pt x="9832" y="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Freihandform 27"/>
          <p:cNvSpPr/>
          <p:nvPr/>
        </p:nvSpPr>
        <p:spPr>
          <a:xfrm>
            <a:off x="847725" y="3067050"/>
            <a:ext cx="4371975" cy="705162"/>
          </a:xfrm>
          <a:custGeom>
            <a:avLst/>
            <a:gdLst>
              <a:gd name="connsiteX0" fmla="*/ 0 w 4371975"/>
              <a:gd name="connsiteY0" fmla="*/ 0 h 705162"/>
              <a:gd name="connsiteX1" fmla="*/ 0 w 4371975"/>
              <a:gd name="connsiteY1" fmla="*/ 0 h 705162"/>
              <a:gd name="connsiteX2" fmla="*/ 104775 w 4371975"/>
              <a:gd name="connsiteY2" fmla="*/ 47625 h 705162"/>
              <a:gd name="connsiteX3" fmla="*/ 209550 w 4371975"/>
              <a:gd name="connsiteY3" fmla="*/ 66675 h 705162"/>
              <a:gd name="connsiteX4" fmla="*/ 276225 w 4371975"/>
              <a:gd name="connsiteY4" fmla="*/ 85725 h 705162"/>
              <a:gd name="connsiteX5" fmla="*/ 323850 w 4371975"/>
              <a:gd name="connsiteY5" fmla="*/ 95250 h 705162"/>
              <a:gd name="connsiteX6" fmla="*/ 352425 w 4371975"/>
              <a:gd name="connsiteY6" fmla="*/ 104775 h 705162"/>
              <a:gd name="connsiteX7" fmla="*/ 390525 w 4371975"/>
              <a:gd name="connsiteY7" fmla="*/ 114300 h 705162"/>
              <a:gd name="connsiteX8" fmla="*/ 466725 w 4371975"/>
              <a:gd name="connsiteY8" fmla="*/ 133350 h 705162"/>
              <a:gd name="connsiteX9" fmla="*/ 561975 w 4371975"/>
              <a:gd name="connsiteY9" fmla="*/ 142875 h 705162"/>
              <a:gd name="connsiteX10" fmla="*/ 619125 w 4371975"/>
              <a:gd name="connsiteY10" fmla="*/ 161925 h 705162"/>
              <a:gd name="connsiteX11" fmla="*/ 790575 w 4371975"/>
              <a:gd name="connsiteY11" fmla="*/ 180975 h 705162"/>
              <a:gd name="connsiteX12" fmla="*/ 904875 w 4371975"/>
              <a:gd name="connsiteY12" fmla="*/ 219075 h 705162"/>
              <a:gd name="connsiteX13" fmla="*/ 933450 w 4371975"/>
              <a:gd name="connsiteY13" fmla="*/ 228600 h 705162"/>
              <a:gd name="connsiteX14" fmla="*/ 962025 w 4371975"/>
              <a:gd name="connsiteY14" fmla="*/ 238125 h 705162"/>
              <a:gd name="connsiteX15" fmla="*/ 1104900 w 4371975"/>
              <a:gd name="connsiteY15" fmla="*/ 247650 h 705162"/>
              <a:gd name="connsiteX16" fmla="*/ 1276350 w 4371975"/>
              <a:gd name="connsiteY16" fmla="*/ 257175 h 705162"/>
              <a:gd name="connsiteX17" fmla="*/ 1371600 w 4371975"/>
              <a:gd name="connsiteY17" fmla="*/ 266700 h 705162"/>
              <a:gd name="connsiteX18" fmla="*/ 1609725 w 4371975"/>
              <a:gd name="connsiteY18" fmla="*/ 257175 h 705162"/>
              <a:gd name="connsiteX19" fmla="*/ 1666875 w 4371975"/>
              <a:gd name="connsiteY19" fmla="*/ 238125 h 705162"/>
              <a:gd name="connsiteX20" fmla="*/ 1857375 w 4371975"/>
              <a:gd name="connsiteY20" fmla="*/ 238125 h 705162"/>
              <a:gd name="connsiteX21" fmla="*/ 1914525 w 4371975"/>
              <a:gd name="connsiteY21" fmla="*/ 200025 h 705162"/>
              <a:gd name="connsiteX22" fmla="*/ 2057400 w 4371975"/>
              <a:gd name="connsiteY22" fmla="*/ 190500 h 705162"/>
              <a:gd name="connsiteX23" fmla="*/ 2152650 w 4371975"/>
              <a:gd name="connsiteY23" fmla="*/ 161925 h 705162"/>
              <a:gd name="connsiteX24" fmla="*/ 2181225 w 4371975"/>
              <a:gd name="connsiteY24" fmla="*/ 152400 h 705162"/>
              <a:gd name="connsiteX25" fmla="*/ 2238375 w 4371975"/>
              <a:gd name="connsiteY25" fmla="*/ 114300 h 705162"/>
              <a:gd name="connsiteX26" fmla="*/ 2419350 w 4371975"/>
              <a:gd name="connsiteY26" fmla="*/ 85725 h 705162"/>
              <a:gd name="connsiteX27" fmla="*/ 2552700 w 4371975"/>
              <a:gd name="connsiteY27" fmla="*/ 114300 h 705162"/>
              <a:gd name="connsiteX28" fmla="*/ 2609850 w 4371975"/>
              <a:gd name="connsiteY28" fmla="*/ 133350 h 705162"/>
              <a:gd name="connsiteX29" fmla="*/ 2638425 w 4371975"/>
              <a:gd name="connsiteY29" fmla="*/ 142875 h 705162"/>
              <a:gd name="connsiteX30" fmla="*/ 2667000 w 4371975"/>
              <a:gd name="connsiteY30" fmla="*/ 161925 h 705162"/>
              <a:gd name="connsiteX31" fmla="*/ 2714625 w 4371975"/>
              <a:gd name="connsiteY31" fmla="*/ 209550 h 705162"/>
              <a:gd name="connsiteX32" fmla="*/ 2762250 w 4371975"/>
              <a:gd name="connsiteY32" fmla="*/ 266700 h 705162"/>
              <a:gd name="connsiteX33" fmla="*/ 2819400 w 4371975"/>
              <a:gd name="connsiteY33" fmla="*/ 304800 h 705162"/>
              <a:gd name="connsiteX34" fmla="*/ 2847975 w 4371975"/>
              <a:gd name="connsiteY34" fmla="*/ 323850 h 705162"/>
              <a:gd name="connsiteX35" fmla="*/ 2876550 w 4371975"/>
              <a:gd name="connsiteY35" fmla="*/ 342900 h 705162"/>
              <a:gd name="connsiteX36" fmla="*/ 2914650 w 4371975"/>
              <a:gd name="connsiteY36" fmla="*/ 361950 h 705162"/>
              <a:gd name="connsiteX37" fmla="*/ 2943225 w 4371975"/>
              <a:gd name="connsiteY37" fmla="*/ 371475 h 705162"/>
              <a:gd name="connsiteX38" fmla="*/ 2971800 w 4371975"/>
              <a:gd name="connsiteY38" fmla="*/ 400050 h 705162"/>
              <a:gd name="connsiteX39" fmla="*/ 3028950 w 4371975"/>
              <a:gd name="connsiteY39" fmla="*/ 419100 h 705162"/>
              <a:gd name="connsiteX40" fmla="*/ 3057525 w 4371975"/>
              <a:gd name="connsiteY40" fmla="*/ 428625 h 705162"/>
              <a:gd name="connsiteX41" fmla="*/ 3143250 w 4371975"/>
              <a:gd name="connsiteY41" fmla="*/ 447675 h 705162"/>
              <a:gd name="connsiteX42" fmla="*/ 3171825 w 4371975"/>
              <a:gd name="connsiteY42" fmla="*/ 466725 h 705162"/>
              <a:gd name="connsiteX43" fmla="*/ 3257550 w 4371975"/>
              <a:gd name="connsiteY43" fmla="*/ 495300 h 705162"/>
              <a:gd name="connsiteX44" fmla="*/ 3286125 w 4371975"/>
              <a:gd name="connsiteY44" fmla="*/ 504825 h 705162"/>
              <a:gd name="connsiteX45" fmla="*/ 3314700 w 4371975"/>
              <a:gd name="connsiteY45" fmla="*/ 514350 h 705162"/>
              <a:gd name="connsiteX46" fmla="*/ 3371850 w 4371975"/>
              <a:gd name="connsiteY46" fmla="*/ 552450 h 705162"/>
              <a:gd name="connsiteX47" fmla="*/ 3400425 w 4371975"/>
              <a:gd name="connsiteY47" fmla="*/ 561975 h 705162"/>
              <a:gd name="connsiteX48" fmla="*/ 3505200 w 4371975"/>
              <a:gd name="connsiteY48" fmla="*/ 581025 h 705162"/>
              <a:gd name="connsiteX49" fmla="*/ 3609975 w 4371975"/>
              <a:gd name="connsiteY49" fmla="*/ 590550 h 705162"/>
              <a:gd name="connsiteX50" fmla="*/ 3667125 w 4371975"/>
              <a:gd name="connsiteY50" fmla="*/ 628650 h 705162"/>
              <a:gd name="connsiteX51" fmla="*/ 3848100 w 4371975"/>
              <a:gd name="connsiteY51" fmla="*/ 647700 h 705162"/>
              <a:gd name="connsiteX52" fmla="*/ 3905250 w 4371975"/>
              <a:gd name="connsiteY52" fmla="*/ 666750 h 705162"/>
              <a:gd name="connsiteX53" fmla="*/ 3952875 w 4371975"/>
              <a:gd name="connsiteY53" fmla="*/ 676275 h 705162"/>
              <a:gd name="connsiteX54" fmla="*/ 4000500 w 4371975"/>
              <a:gd name="connsiteY54" fmla="*/ 695325 h 705162"/>
              <a:gd name="connsiteX55" fmla="*/ 4029075 w 4371975"/>
              <a:gd name="connsiteY55" fmla="*/ 704850 h 705162"/>
              <a:gd name="connsiteX56" fmla="*/ 4200525 w 4371975"/>
              <a:gd name="connsiteY56" fmla="*/ 695325 h 705162"/>
              <a:gd name="connsiteX57" fmla="*/ 4333875 w 4371975"/>
              <a:gd name="connsiteY57" fmla="*/ 704850 h 705162"/>
              <a:gd name="connsiteX58" fmla="*/ 4371975 w 4371975"/>
              <a:gd name="connsiteY58" fmla="*/ 704850 h 705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371975" h="705162">
                <a:moveTo>
                  <a:pt x="0" y="0"/>
                </a:moveTo>
                <a:lnTo>
                  <a:pt x="0" y="0"/>
                </a:lnTo>
                <a:cubicBezTo>
                  <a:pt x="15393" y="7696"/>
                  <a:pt x="73933" y="41457"/>
                  <a:pt x="104775" y="47625"/>
                </a:cubicBezTo>
                <a:cubicBezTo>
                  <a:pt x="194710" y="65612"/>
                  <a:pt x="143664" y="47850"/>
                  <a:pt x="209550" y="66675"/>
                </a:cubicBezTo>
                <a:cubicBezTo>
                  <a:pt x="265237" y="82586"/>
                  <a:pt x="209227" y="70837"/>
                  <a:pt x="276225" y="85725"/>
                </a:cubicBezTo>
                <a:cubicBezTo>
                  <a:pt x="292029" y="89237"/>
                  <a:pt x="308144" y="91323"/>
                  <a:pt x="323850" y="95250"/>
                </a:cubicBezTo>
                <a:cubicBezTo>
                  <a:pt x="333590" y="97685"/>
                  <a:pt x="342771" y="102017"/>
                  <a:pt x="352425" y="104775"/>
                </a:cubicBezTo>
                <a:cubicBezTo>
                  <a:pt x="365012" y="108371"/>
                  <a:pt x="377938" y="110704"/>
                  <a:pt x="390525" y="114300"/>
                </a:cubicBezTo>
                <a:cubicBezTo>
                  <a:pt x="432595" y="126320"/>
                  <a:pt x="412260" y="126088"/>
                  <a:pt x="466725" y="133350"/>
                </a:cubicBezTo>
                <a:cubicBezTo>
                  <a:pt x="498353" y="137567"/>
                  <a:pt x="530225" y="139700"/>
                  <a:pt x="561975" y="142875"/>
                </a:cubicBezTo>
                <a:lnTo>
                  <a:pt x="619125" y="161925"/>
                </a:lnTo>
                <a:cubicBezTo>
                  <a:pt x="692981" y="186544"/>
                  <a:pt x="637682" y="170782"/>
                  <a:pt x="790575" y="180975"/>
                </a:cubicBezTo>
                <a:lnTo>
                  <a:pt x="904875" y="219075"/>
                </a:lnTo>
                <a:lnTo>
                  <a:pt x="933450" y="228600"/>
                </a:lnTo>
                <a:cubicBezTo>
                  <a:pt x="942975" y="231775"/>
                  <a:pt x="952007" y="237457"/>
                  <a:pt x="962025" y="238125"/>
                </a:cubicBezTo>
                <a:lnTo>
                  <a:pt x="1104900" y="247650"/>
                </a:lnTo>
                <a:lnTo>
                  <a:pt x="1276350" y="257175"/>
                </a:lnTo>
                <a:cubicBezTo>
                  <a:pt x="1308177" y="259448"/>
                  <a:pt x="1339850" y="263525"/>
                  <a:pt x="1371600" y="266700"/>
                </a:cubicBezTo>
                <a:cubicBezTo>
                  <a:pt x="1450975" y="263525"/>
                  <a:pt x="1530656" y="264827"/>
                  <a:pt x="1609725" y="257175"/>
                </a:cubicBezTo>
                <a:cubicBezTo>
                  <a:pt x="1629712" y="255241"/>
                  <a:pt x="1666875" y="238125"/>
                  <a:pt x="1666875" y="238125"/>
                </a:cubicBezTo>
                <a:cubicBezTo>
                  <a:pt x="1732608" y="245429"/>
                  <a:pt x="1790867" y="257686"/>
                  <a:pt x="1857375" y="238125"/>
                </a:cubicBezTo>
                <a:cubicBezTo>
                  <a:pt x="1879340" y="231665"/>
                  <a:pt x="1895475" y="212725"/>
                  <a:pt x="1914525" y="200025"/>
                </a:cubicBezTo>
                <a:cubicBezTo>
                  <a:pt x="1954239" y="173549"/>
                  <a:pt x="2009775" y="193675"/>
                  <a:pt x="2057400" y="190500"/>
                </a:cubicBezTo>
                <a:cubicBezTo>
                  <a:pt x="2114981" y="176105"/>
                  <a:pt x="2083081" y="185115"/>
                  <a:pt x="2152650" y="161925"/>
                </a:cubicBezTo>
                <a:cubicBezTo>
                  <a:pt x="2162175" y="158750"/>
                  <a:pt x="2172871" y="157969"/>
                  <a:pt x="2181225" y="152400"/>
                </a:cubicBezTo>
                <a:cubicBezTo>
                  <a:pt x="2200275" y="139700"/>
                  <a:pt x="2215710" y="117538"/>
                  <a:pt x="2238375" y="114300"/>
                </a:cubicBezTo>
                <a:cubicBezTo>
                  <a:pt x="2387752" y="92960"/>
                  <a:pt x="2327696" y="104056"/>
                  <a:pt x="2419350" y="85725"/>
                </a:cubicBezTo>
                <a:cubicBezTo>
                  <a:pt x="2441472" y="90149"/>
                  <a:pt x="2517944" y="103873"/>
                  <a:pt x="2552700" y="114300"/>
                </a:cubicBezTo>
                <a:cubicBezTo>
                  <a:pt x="2571934" y="120070"/>
                  <a:pt x="2590800" y="127000"/>
                  <a:pt x="2609850" y="133350"/>
                </a:cubicBezTo>
                <a:cubicBezTo>
                  <a:pt x="2619375" y="136525"/>
                  <a:pt x="2630071" y="137306"/>
                  <a:pt x="2638425" y="142875"/>
                </a:cubicBezTo>
                <a:lnTo>
                  <a:pt x="2667000" y="161925"/>
                </a:lnTo>
                <a:cubicBezTo>
                  <a:pt x="2717800" y="238125"/>
                  <a:pt x="2651125" y="146050"/>
                  <a:pt x="2714625" y="209550"/>
                </a:cubicBezTo>
                <a:cubicBezTo>
                  <a:pt x="2769658" y="264583"/>
                  <a:pt x="2692031" y="212085"/>
                  <a:pt x="2762250" y="266700"/>
                </a:cubicBezTo>
                <a:cubicBezTo>
                  <a:pt x="2780322" y="280756"/>
                  <a:pt x="2800350" y="292100"/>
                  <a:pt x="2819400" y="304800"/>
                </a:cubicBezTo>
                <a:lnTo>
                  <a:pt x="2847975" y="323850"/>
                </a:lnTo>
                <a:cubicBezTo>
                  <a:pt x="2857500" y="330200"/>
                  <a:pt x="2866311" y="337780"/>
                  <a:pt x="2876550" y="342900"/>
                </a:cubicBezTo>
                <a:cubicBezTo>
                  <a:pt x="2889250" y="349250"/>
                  <a:pt x="2901599" y="356357"/>
                  <a:pt x="2914650" y="361950"/>
                </a:cubicBezTo>
                <a:cubicBezTo>
                  <a:pt x="2923878" y="365905"/>
                  <a:pt x="2933700" y="368300"/>
                  <a:pt x="2943225" y="371475"/>
                </a:cubicBezTo>
                <a:cubicBezTo>
                  <a:pt x="2952750" y="381000"/>
                  <a:pt x="2960025" y="393508"/>
                  <a:pt x="2971800" y="400050"/>
                </a:cubicBezTo>
                <a:cubicBezTo>
                  <a:pt x="2989353" y="409802"/>
                  <a:pt x="3009900" y="412750"/>
                  <a:pt x="3028950" y="419100"/>
                </a:cubicBezTo>
                <a:cubicBezTo>
                  <a:pt x="3038475" y="422275"/>
                  <a:pt x="3047680" y="426656"/>
                  <a:pt x="3057525" y="428625"/>
                </a:cubicBezTo>
                <a:cubicBezTo>
                  <a:pt x="3117987" y="440717"/>
                  <a:pt x="3089444" y="434223"/>
                  <a:pt x="3143250" y="447675"/>
                </a:cubicBezTo>
                <a:cubicBezTo>
                  <a:pt x="3152775" y="454025"/>
                  <a:pt x="3161364" y="462076"/>
                  <a:pt x="3171825" y="466725"/>
                </a:cubicBezTo>
                <a:lnTo>
                  <a:pt x="3257550" y="495300"/>
                </a:lnTo>
                <a:lnTo>
                  <a:pt x="3286125" y="504825"/>
                </a:lnTo>
                <a:cubicBezTo>
                  <a:pt x="3295650" y="508000"/>
                  <a:pt x="3306346" y="508781"/>
                  <a:pt x="3314700" y="514350"/>
                </a:cubicBezTo>
                <a:cubicBezTo>
                  <a:pt x="3333750" y="527050"/>
                  <a:pt x="3350130" y="545210"/>
                  <a:pt x="3371850" y="552450"/>
                </a:cubicBezTo>
                <a:cubicBezTo>
                  <a:pt x="3381375" y="555625"/>
                  <a:pt x="3390685" y="559540"/>
                  <a:pt x="3400425" y="561975"/>
                </a:cubicBezTo>
                <a:cubicBezTo>
                  <a:pt x="3419140" y="566654"/>
                  <a:pt x="3489159" y="579138"/>
                  <a:pt x="3505200" y="581025"/>
                </a:cubicBezTo>
                <a:cubicBezTo>
                  <a:pt x="3540029" y="585123"/>
                  <a:pt x="3575050" y="587375"/>
                  <a:pt x="3609975" y="590550"/>
                </a:cubicBezTo>
                <a:cubicBezTo>
                  <a:pt x="3629025" y="603250"/>
                  <a:pt x="3644674" y="624160"/>
                  <a:pt x="3667125" y="628650"/>
                </a:cubicBezTo>
                <a:cubicBezTo>
                  <a:pt x="3758448" y="646915"/>
                  <a:pt x="3698602" y="637022"/>
                  <a:pt x="3848100" y="647700"/>
                </a:cubicBezTo>
                <a:cubicBezTo>
                  <a:pt x="3867150" y="654050"/>
                  <a:pt x="3885559" y="662812"/>
                  <a:pt x="3905250" y="666750"/>
                </a:cubicBezTo>
                <a:cubicBezTo>
                  <a:pt x="3921125" y="669925"/>
                  <a:pt x="3937368" y="671623"/>
                  <a:pt x="3952875" y="676275"/>
                </a:cubicBezTo>
                <a:cubicBezTo>
                  <a:pt x="3969252" y="681188"/>
                  <a:pt x="3984491" y="689322"/>
                  <a:pt x="4000500" y="695325"/>
                </a:cubicBezTo>
                <a:cubicBezTo>
                  <a:pt x="4009901" y="698850"/>
                  <a:pt x="4019550" y="701675"/>
                  <a:pt x="4029075" y="704850"/>
                </a:cubicBezTo>
                <a:cubicBezTo>
                  <a:pt x="4086225" y="701675"/>
                  <a:pt x="4143287" y="695325"/>
                  <a:pt x="4200525" y="695325"/>
                </a:cubicBezTo>
                <a:cubicBezTo>
                  <a:pt x="4245088" y="695325"/>
                  <a:pt x="4289380" y="702378"/>
                  <a:pt x="4333875" y="704850"/>
                </a:cubicBezTo>
                <a:cubicBezTo>
                  <a:pt x="4346555" y="705554"/>
                  <a:pt x="4359275" y="704850"/>
                  <a:pt x="4371975" y="704850"/>
                </a:cubicBezTo>
              </a:path>
            </a:pathLst>
          </a:cu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131983" y="4077072"/>
            <a:ext cx="1991745" cy="0"/>
          </a:xfrm>
          <a:prstGeom prst="straightConnector1">
            <a:avLst/>
          </a:prstGeom>
          <a:ln w="190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5"/>
          <p:cNvSpPr txBox="1">
            <a:spLocks noChangeArrowheads="1"/>
          </p:cNvSpPr>
          <p:nvPr/>
        </p:nvSpPr>
        <p:spPr bwMode="auto">
          <a:xfrm>
            <a:off x="556320" y="4032000"/>
            <a:ext cx="11780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i="1" dirty="0">
                <a:solidFill>
                  <a:srgbClr val="0070C0"/>
                </a:solidFill>
                <a:effectLst/>
              </a:rPr>
              <a:t>T</a:t>
            </a:r>
            <a:r>
              <a:rPr lang="de-DE" sz="2200" baseline="-25000" dirty="0">
                <a:solidFill>
                  <a:srgbClr val="0070C0"/>
                </a:solidFill>
                <a:effectLst/>
              </a:rPr>
              <a:t>9</a:t>
            </a:r>
            <a:r>
              <a:rPr lang="de-DE" sz="2200" dirty="0">
                <a:solidFill>
                  <a:srgbClr val="0070C0"/>
                </a:solidFill>
                <a:effectLst/>
              </a:rPr>
              <a:t> = 2.5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B3209A06-CB18-4360-9737-AB1CDED5A1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90" y="592669"/>
            <a:ext cx="4832253" cy="337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444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Nucleosynthesis in the weak r-process (Psaltis-2022)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558400" y="2134800"/>
            <a:ext cx="3584302" cy="4115544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en-US" sz="2800" u="dash" dirty="0"/>
              <a:t>Ratio Y/</a:t>
            </a:r>
            <a:r>
              <a:rPr lang="en-US" sz="2800" u="dash" dirty="0" err="1"/>
              <a:t>Zr</a:t>
            </a:r>
            <a:r>
              <a:rPr lang="en-US" sz="2800" u="dash" dirty="0"/>
              <a:t> vs. Sr/</a:t>
            </a:r>
            <a:r>
              <a:rPr lang="en-US" sz="2800" u="dash" dirty="0" err="1"/>
              <a:t>Zr</a:t>
            </a:r>
            <a:br>
              <a:rPr lang="en-US" sz="2800" u="dash" dirty="0"/>
            </a:br>
            <a:r>
              <a:rPr lang="en-US" sz="2800" u="dash" dirty="0"/>
              <a:t>for trajectory MC06:</a:t>
            </a:r>
            <a:br>
              <a:rPr lang="en-US" sz="2800" dirty="0"/>
            </a:br>
            <a:br>
              <a:rPr lang="en-US" sz="800" dirty="0"/>
            </a:br>
            <a:endParaRPr lang="en-US" sz="2800" dirty="0">
              <a:solidFill>
                <a:srgbClr val="F50B5F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06112E1-57E6-4171-B5D8-643DDA35F1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645478"/>
            <a:ext cx="5524203" cy="554894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F498DFE-4356-45C2-A89D-24358252C1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651279"/>
            <a:ext cx="4729628" cy="1357270"/>
          </a:xfrm>
          <a:prstGeom prst="rect">
            <a:avLst/>
          </a:prstGeom>
        </p:spPr>
      </p:pic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8F9CFBAA-E013-4150-8382-DF48080C13BA}"/>
              </a:ext>
            </a:extLst>
          </p:cNvPr>
          <p:cNvCxnSpPr>
            <a:cxnSpLocks/>
          </p:cNvCxnSpPr>
          <p:nvPr/>
        </p:nvCxnSpPr>
        <p:spPr>
          <a:xfrm flipH="1" flipV="1">
            <a:off x="3131840" y="1412776"/>
            <a:ext cx="2427860" cy="2185400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A2570653-4F6B-4A7F-945C-AABDECF0A49E}"/>
              </a:ext>
            </a:extLst>
          </p:cNvPr>
          <p:cNvCxnSpPr>
            <a:cxnSpLocks/>
          </p:cNvCxnSpPr>
          <p:nvPr/>
        </p:nvCxnSpPr>
        <p:spPr>
          <a:xfrm flipH="1">
            <a:off x="4932041" y="3605916"/>
            <a:ext cx="627658" cy="510265"/>
          </a:xfrm>
          <a:prstGeom prst="straightConnector1">
            <a:avLst/>
          </a:prstGeom>
          <a:ln w="19050">
            <a:solidFill>
              <a:schemeClr val="tx2">
                <a:lumMod val="50000"/>
              </a:schemeClr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4786B936-5F3D-405D-BF4E-755BC829060A}"/>
              </a:ext>
            </a:extLst>
          </p:cNvPr>
          <p:cNvCxnSpPr>
            <a:cxnSpLocks/>
          </p:cNvCxnSpPr>
          <p:nvPr/>
        </p:nvCxnSpPr>
        <p:spPr>
          <a:xfrm flipH="1" flipV="1">
            <a:off x="2627784" y="1556792"/>
            <a:ext cx="2931915" cy="3744417"/>
          </a:xfrm>
          <a:prstGeom prst="straightConnector1">
            <a:avLst/>
          </a:prstGeom>
          <a:ln w="19050">
            <a:solidFill>
              <a:srgbClr val="F50B5F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5CC480C-D53D-4023-B9EC-BF45F8151518}"/>
              </a:ext>
            </a:extLst>
          </p:cNvPr>
          <p:cNvCxnSpPr>
            <a:cxnSpLocks/>
          </p:cNvCxnSpPr>
          <p:nvPr/>
        </p:nvCxnSpPr>
        <p:spPr>
          <a:xfrm flipH="1" flipV="1">
            <a:off x="5245871" y="3429001"/>
            <a:ext cx="313827" cy="1872207"/>
          </a:xfrm>
          <a:prstGeom prst="straightConnector1">
            <a:avLst/>
          </a:prstGeom>
          <a:ln w="19050">
            <a:solidFill>
              <a:srgbClr val="F50B5F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A2D0DE8E-F8C4-48DD-816A-866E810AE066}"/>
              </a:ext>
            </a:extLst>
          </p:cNvPr>
          <p:cNvCxnSpPr/>
          <p:nvPr/>
        </p:nvCxnSpPr>
        <p:spPr>
          <a:xfrm>
            <a:off x="4355976" y="4725144"/>
            <a:ext cx="0" cy="576064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21836DA9-77A7-4CDA-9666-3EE527998C8A}"/>
              </a:ext>
            </a:extLst>
          </p:cNvPr>
          <p:cNvCxnSpPr>
            <a:cxnSpLocks/>
          </p:cNvCxnSpPr>
          <p:nvPr/>
        </p:nvCxnSpPr>
        <p:spPr>
          <a:xfrm>
            <a:off x="4067944" y="5025533"/>
            <a:ext cx="576064" cy="0"/>
          </a:xfrm>
          <a:prstGeom prst="line">
            <a:avLst/>
          </a:pr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5">
            <a:extLst>
              <a:ext uri="{FF2B5EF4-FFF2-40B4-BE49-F238E27FC236}">
                <a16:creationId xmlns:a16="http://schemas.microsoft.com/office/drawing/2014/main" id="{9E6F4071-A364-494A-8E43-A17EBE581A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0767" y="5186908"/>
            <a:ext cx="1270627" cy="56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algn="ctr" eaLnBrk="1" hangingPunct="1">
              <a:spcBef>
                <a:spcPct val="4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400" kern="0" dirty="0">
                <a:solidFill>
                  <a:srgbClr val="008000"/>
                </a:solidFill>
              </a:rPr>
              <a:t>observational uncertainty</a:t>
            </a: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5D51CE4E-E2C1-4445-9402-9CB48131C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8400" y="2134800"/>
            <a:ext cx="3584302" cy="411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u="dash" kern="0" dirty="0"/>
              <a:t>Ratio Y/</a:t>
            </a:r>
            <a:r>
              <a:rPr lang="en-US" sz="2800" u="dash" kern="0" dirty="0" err="1"/>
              <a:t>Zr</a:t>
            </a:r>
            <a:r>
              <a:rPr lang="en-US" sz="2800" u="dash" kern="0" dirty="0"/>
              <a:t> vs. Sr/</a:t>
            </a:r>
            <a:r>
              <a:rPr lang="en-US" sz="2800" u="dash" kern="0" dirty="0" err="1"/>
              <a:t>Zr</a:t>
            </a:r>
            <a:br>
              <a:rPr lang="en-US" sz="2800" u="dash" kern="0" dirty="0"/>
            </a:br>
            <a:r>
              <a:rPr lang="en-US" sz="2800" u="dash" kern="0" dirty="0"/>
              <a:t>for trajectory MC06:</a:t>
            </a:r>
            <a:br>
              <a:rPr lang="en-US" sz="2800" kern="0" dirty="0"/>
            </a:br>
            <a:br>
              <a:rPr lang="en-US" sz="800" kern="0" dirty="0"/>
            </a:br>
            <a:r>
              <a:rPr lang="en-US" sz="2800" kern="0" dirty="0">
                <a:solidFill>
                  <a:srgbClr val="D1D1D1"/>
                </a:solidFill>
              </a:rPr>
              <a:t>Bliss-2020:</a:t>
            </a:r>
            <a:br>
              <a:rPr lang="en-US" sz="2800" kern="0" dirty="0">
                <a:solidFill>
                  <a:srgbClr val="D1D1D1"/>
                </a:solidFill>
              </a:rPr>
            </a:br>
            <a:r>
              <a:rPr lang="en-US" sz="2800" kern="0" dirty="0">
                <a:solidFill>
                  <a:srgbClr val="D1D1D1"/>
                </a:solidFill>
              </a:rPr>
              <a:t>dominant nuclear uncertainties</a:t>
            </a:r>
            <a:endParaRPr lang="en-US" sz="2800" kern="0" dirty="0">
              <a:solidFill>
                <a:srgbClr val="F50B5F"/>
              </a:solidFill>
            </a:endParaRPr>
          </a:p>
        </p:txBody>
      </p:sp>
      <p:sp>
        <p:nvSpPr>
          <p:cNvPr id="15" name="Rectangle 5">
            <a:extLst>
              <a:ext uri="{FF2B5EF4-FFF2-40B4-BE49-F238E27FC236}">
                <a16:creationId xmlns:a16="http://schemas.microsoft.com/office/drawing/2014/main" id="{CF529B30-172A-4FE7-8B45-60A22154B5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8400" y="2134800"/>
            <a:ext cx="3584302" cy="411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2800" u="dash" kern="0" dirty="0"/>
              <a:t>Ratio Y/</a:t>
            </a:r>
            <a:r>
              <a:rPr lang="en-US" sz="2800" u="dash" kern="0" dirty="0" err="1"/>
              <a:t>Zr</a:t>
            </a:r>
            <a:r>
              <a:rPr lang="en-US" sz="2800" u="dash" kern="0" dirty="0"/>
              <a:t> vs. Sr/</a:t>
            </a:r>
            <a:r>
              <a:rPr lang="en-US" sz="2800" u="dash" kern="0" dirty="0" err="1"/>
              <a:t>Zr</a:t>
            </a:r>
            <a:br>
              <a:rPr lang="en-US" sz="2800" u="dash" kern="0" dirty="0"/>
            </a:br>
            <a:r>
              <a:rPr lang="en-US" sz="2800" u="dash" kern="0" dirty="0"/>
              <a:t>for trajectory MC06:</a:t>
            </a:r>
            <a:br>
              <a:rPr lang="en-US" sz="2800" kern="0" dirty="0"/>
            </a:br>
            <a:br>
              <a:rPr lang="en-US" sz="800" kern="0" dirty="0"/>
            </a:br>
            <a:r>
              <a:rPr lang="en-US" sz="2800" kern="0" dirty="0">
                <a:solidFill>
                  <a:srgbClr val="D1D1D1"/>
                </a:solidFill>
              </a:rPr>
              <a:t>Bliss-2020:</a:t>
            </a:r>
            <a:br>
              <a:rPr lang="en-US" sz="2800" kern="0" dirty="0">
                <a:solidFill>
                  <a:srgbClr val="D1D1D1"/>
                </a:solidFill>
              </a:rPr>
            </a:br>
            <a:r>
              <a:rPr lang="en-US" sz="2800" kern="0" dirty="0">
                <a:solidFill>
                  <a:srgbClr val="D1D1D1"/>
                </a:solidFill>
              </a:rPr>
              <a:t>dominant nuclear uncertainties</a:t>
            </a:r>
            <a:br>
              <a:rPr lang="en-US" sz="2800" kern="0" dirty="0"/>
            </a:br>
            <a:br>
              <a:rPr lang="en-US" sz="1200" kern="0" dirty="0"/>
            </a:br>
            <a:r>
              <a:rPr lang="en-US" sz="2800" kern="0" dirty="0">
                <a:solidFill>
                  <a:srgbClr val="F50B5F"/>
                </a:solidFill>
              </a:rPr>
              <a:t>Present work:</a:t>
            </a:r>
            <a:br>
              <a:rPr lang="en-US" sz="2800" kern="0" dirty="0">
                <a:solidFill>
                  <a:srgbClr val="F50B5F"/>
                </a:solidFill>
              </a:rPr>
            </a:br>
            <a:r>
              <a:rPr lang="en-US" sz="2800" kern="0" dirty="0">
                <a:solidFill>
                  <a:srgbClr val="F50B5F"/>
                </a:solidFill>
              </a:rPr>
              <a:t>observational and nuclear uncertainties at </a:t>
            </a:r>
            <a:r>
              <a:rPr lang="en-US" sz="2800" kern="0">
                <a:solidFill>
                  <a:srgbClr val="F50B5F"/>
                </a:solidFill>
              </a:rPr>
              <a:t>similar level</a:t>
            </a:r>
            <a:endParaRPr lang="en-US" sz="2800" kern="0" dirty="0">
              <a:solidFill>
                <a:srgbClr val="F50B5F"/>
              </a:solidFill>
            </a:endParaRPr>
          </a:p>
        </p:txBody>
      </p:sp>
      <p:sp>
        <p:nvSpPr>
          <p:cNvPr id="17" name="Rectangle 5">
            <a:extLst>
              <a:ext uri="{FF2B5EF4-FFF2-40B4-BE49-F238E27FC236}">
                <a16:creationId xmlns:a16="http://schemas.microsoft.com/office/drawing/2014/main" id="{E34AE5D7-B173-4410-AC63-2396BFE70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538" y="1576703"/>
            <a:ext cx="1314222" cy="431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1400" dirty="0">
                <a:solidFill>
                  <a:srgbClr val="000000"/>
                </a:solidFill>
                <a:effectLst/>
              </a:rPr>
              <a:t>1</a:t>
            </a:r>
            <a:r>
              <a:rPr lang="de-DE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de-DE" sz="1400" dirty="0">
                <a:solidFill>
                  <a:srgbClr val="000000"/>
                </a:solidFill>
                <a:effectLst/>
              </a:rPr>
              <a:t> and 2</a:t>
            </a:r>
            <a:r>
              <a:rPr lang="de-DE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br>
              <a:rPr lang="de-DE" sz="1400" dirty="0">
                <a:solidFill>
                  <a:srgbClr val="000000"/>
                </a:solidFill>
                <a:effectLst/>
              </a:rPr>
            </a:br>
            <a:r>
              <a:rPr lang="de-DE" sz="1400" dirty="0" err="1">
                <a:solidFill>
                  <a:srgbClr val="000000"/>
                </a:solidFill>
                <a:effectLst/>
              </a:rPr>
              <a:t>contour</a:t>
            </a:r>
            <a:r>
              <a:rPr lang="de-DE" sz="1400" dirty="0">
                <a:solidFill>
                  <a:srgbClr val="000000"/>
                </a:solidFill>
                <a:effectLst/>
              </a:rPr>
              <a:t> </a:t>
            </a:r>
            <a:r>
              <a:rPr lang="de-DE" sz="1400" dirty="0" err="1">
                <a:solidFill>
                  <a:srgbClr val="000000"/>
                </a:solidFill>
                <a:effectLst/>
              </a:rPr>
              <a:t>plots</a:t>
            </a:r>
            <a:endParaRPr lang="de-DE" sz="140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2280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Comparison of different projectiles and targets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simple reduction scheme by Gomes:</a:t>
            </a:r>
            <a:br>
              <a:rPr lang="en-US" sz="2800" dirty="0"/>
            </a:br>
            <a:r>
              <a:rPr lang="en-US" sz="2200" dirty="0"/>
              <a:t>Phys. Rev. C </a:t>
            </a:r>
            <a:r>
              <a:rPr lang="en-US" sz="2200" b="1" dirty="0"/>
              <a:t>71</a:t>
            </a:r>
            <a:r>
              <a:rPr lang="en-US" sz="2200" dirty="0"/>
              <a:t>, 017601 (2005)</a:t>
            </a:r>
            <a:br>
              <a:rPr lang="en-US" sz="2200" dirty="0"/>
            </a:br>
            <a:br>
              <a:rPr lang="en-US" sz="2800" dirty="0"/>
            </a:br>
            <a:r>
              <a:rPr lang="en-US" sz="2800" dirty="0"/>
              <a:t> 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endParaRPr lang="en-US" sz="2800" dirty="0"/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endParaRPr lang="en-US" sz="2800" dirty="0"/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endParaRPr lang="en-US" sz="2800" dirty="0"/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Reduced energy </a:t>
            </a:r>
            <a:r>
              <a:rPr lang="en-US" sz="2800" i="1" dirty="0" err="1"/>
              <a:t>E</a:t>
            </a:r>
            <a:r>
              <a:rPr lang="en-US" sz="2800" baseline="-25000" dirty="0" err="1"/>
              <a:t>red</a:t>
            </a:r>
            <a:r>
              <a:rPr lang="en-US" sz="2800" dirty="0"/>
              <a:t> is scaled according to Coulomb barrier between the colliding nuclei with </a:t>
            </a:r>
            <a:r>
              <a:rPr lang="en-US" sz="2800" i="1" dirty="0"/>
              <a:t>Z</a:t>
            </a:r>
            <a:r>
              <a:rPr lang="en-US" sz="2800" i="1" baseline="-25000" dirty="0"/>
              <a:t>P</a:t>
            </a:r>
            <a:r>
              <a:rPr lang="en-US" sz="2800" dirty="0"/>
              <a:t> and </a:t>
            </a:r>
            <a:r>
              <a:rPr lang="en-US" sz="2800" i="1" dirty="0"/>
              <a:t>Z</a:t>
            </a:r>
            <a:r>
              <a:rPr lang="en-US" sz="2800" i="1" baseline="-25000" dirty="0"/>
              <a:t>T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Reduced cross section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baseline="-25000" dirty="0" err="1"/>
              <a:t>red</a:t>
            </a:r>
            <a:r>
              <a:rPr lang="en-US" sz="2800" baseline="-25000" dirty="0"/>
              <a:t> </a:t>
            </a:r>
            <a:r>
              <a:rPr lang="en-US" sz="2800" dirty="0"/>
              <a:t>is scaled according to the geometrical sizes of projectile (</a:t>
            </a:r>
            <a:r>
              <a:rPr lang="en-US" sz="2800" i="1" dirty="0"/>
              <a:t>A</a:t>
            </a:r>
            <a:r>
              <a:rPr lang="en-US" sz="2800" i="1" baseline="-25000" dirty="0"/>
              <a:t>P</a:t>
            </a:r>
            <a:r>
              <a:rPr lang="en-US" sz="2800" dirty="0"/>
              <a:t>) and target (</a:t>
            </a:r>
            <a:r>
              <a:rPr lang="en-US" sz="2800" i="1" dirty="0"/>
              <a:t>A</a:t>
            </a:r>
            <a:r>
              <a:rPr lang="en-US" sz="2800" i="1" baseline="-25000" dirty="0"/>
              <a:t>T</a:t>
            </a:r>
            <a:r>
              <a:rPr lang="en-US" sz="2800" dirty="0"/>
              <a:t>)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36DBC05-ABF1-4CBF-95C6-8D439F451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556792"/>
            <a:ext cx="5153000" cy="2400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0205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Comparison of different projectiles and targets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simple reduction scheme by Gomes:</a:t>
            </a:r>
            <a:br>
              <a:rPr lang="en-US" sz="2800" dirty="0"/>
            </a:br>
            <a:r>
              <a:rPr lang="en-US" sz="2200" dirty="0"/>
              <a:t>Phys. Rev. C </a:t>
            </a:r>
            <a:r>
              <a:rPr lang="en-US" sz="2200" b="1" dirty="0"/>
              <a:t>71</a:t>
            </a:r>
            <a:r>
              <a:rPr lang="en-US" sz="2200" dirty="0"/>
              <a:t>, 017601 (2005)</a:t>
            </a:r>
            <a:br>
              <a:rPr lang="en-US" sz="2200" dirty="0"/>
            </a:br>
            <a:br>
              <a:rPr lang="en-US" sz="2800" dirty="0"/>
            </a:br>
            <a:r>
              <a:rPr lang="en-US" sz="2800" dirty="0"/>
              <a:t> 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endParaRPr lang="en-US" sz="2800" dirty="0"/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endParaRPr lang="en-US" sz="2800" dirty="0"/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endParaRPr lang="en-US" sz="2800" dirty="0"/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Close relation between energy </a:t>
            </a:r>
            <a:r>
              <a:rPr lang="en-US" sz="2800" i="1" dirty="0"/>
              <a:t>E</a:t>
            </a:r>
            <a:r>
              <a:rPr lang="en-US" sz="2800" baseline="-25000" dirty="0"/>
              <a:t>0</a:t>
            </a:r>
            <a:r>
              <a:rPr lang="en-US" sz="2800" dirty="0"/>
              <a:t> of Gamow window and reduced energy </a:t>
            </a:r>
            <a:r>
              <a:rPr lang="en-US" sz="2800" i="1" dirty="0" err="1"/>
              <a:t>E</a:t>
            </a:r>
            <a:r>
              <a:rPr lang="en-US" sz="2800" baseline="-25000" dirty="0" err="1"/>
              <a:t>red</a:t>
            </a:r>
            <a:r>
              <a:rPr lang="en-US" sz="2800" baseline="-25000" dirty="0"/>
              <a:t> </a:t>
            </a:r>
            <a:r>
              <a:rPr lang="en-US" sz="2800" dirty="0"/>
              <a:t>(weakly dependent on </a:t>
            </a:r>
            <a:r>
              <a:rPr lang="en-US" sz="2800" i="1" dirty="0"/>
              <a:t>A</a:t>
            </a:r>
            <a:r>
              <a:rPr lang="en-US" sz="2800" dirty="0"/>
              <a:t>, </a:t>
            </a:r>
            <a:r>
              <a:rPr lang="en-US" sz="2800" i="1" dirty="0"/>
              <a:t>Z</a:t>
            </a:r>
            <a:r>
              <a:rPr lang="en-US" sz="2800" dirty="0"/>
              <a:t>):</a:t>
            </a:r>
            <a:br>
              <a:rPr lang="en-US" sz="2800" dirty="0"/>
            </a:br>
            <a:br>
              <a:rPr lang="en-US" sz="2800" dirty="0"/>
            </a:br>
            <a:endParaRPr lang="en-US" sz="2800" i="1" baseline="-250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36DBC05-ABF1-4CBF-95C6-8D439F451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556792"/>
            <a:ext cx="5153000" cy="240083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AF92326-4091-4088-963F-4DD2AC0D5B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998" y="5217289"/>
            <a:ext cx="5153001" cy="90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4951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Examples for reduced cross sections: Gomes-2005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Data for X + </a:t>
            </a:r>
            <a:r>
              <a:rPr lang="en-US" sz="2800" baseline="30000" dirty="0"/>
              <a:t>64</a:t>
            </a:r>
            <a:r>
              <a:rPr lang="en-US" sz="2800" dirty="0"/>
              <a:t>Zn: </a:t>
            </a:r>
            <a:r>
              <a:rPr lang="en-US" sz="2200" dirty="0"/>
              <a:t>Phys. Rev. C </a:t>
            </a:r>
            <a:r>
              <a:rPr lang="en-US" sz="2200" b="1" dirty="0"/>
              <a:t>71</a:t>
            </a:r>
            <a:r>
              <a:rPr lang="en-US" sz="2200" dirty="0"/>
              <a:t>, 017601 (2005)</a:t>
            </a:r>
            <a:br>
              <a:rPr lang="en-US" sz="2200" dirty="0"/>
            </a:br>
            <a:r>
              <a:rPr lang="en-US" sz="2800" dirty="0"/>
              <a:t>higher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baseline="-25000" dirty="0" err="1"/>
              <a:t>red</a:t>
            </a:r>
            <a:r>
              <a:rPr lang="en-US" sz="2800" baseline="-25000" dirty="0"/>
              <a:t> </a:t>
            </a:r>
            <a:r>
              <a:rPr lang="en-US" sz="2800" dirty="0"/>
              <a:t>for </a:t>
            </a:r>
            <a:r>
              <a:rPr lang="en-US" sz="2800" baseline="30000" dirty="0"/>
              <a:t>6</a:t>
            </a:r>
            <a:r>
              <a:rPr lang="en-US" sz="2800" dirty="0"/>
              <a:t>He, less pronounced also for </a:t>
            </a:r>
            <a:r>
              <a:rPr lang="en-US" sz="2800" baseline="30000" dirty="0"/>
              <a:t>6,7</a:t>
            </a:r>
            <a:r>
              <a:rPr lang="en-US" sz="2800" dirty="0"/>
              <a:t>Li, </a:t>
            </a:r>
            <a:r>
              <a:rPr lang="en-US" sz="2800" baseline="30000" dirty="0"/>
              <a:t>9</a:t>
            </a:r>
            <a:r>
              <a:rPr lang="en-US" sz="2800" dirty="0"/>
              <a:t>Be</a:t>
            </a:r>
            <a:br>
              <a:rPr lang="en-US" sz="2200" dirty="0"/>
            </a:br>
            <a:endParaRPr lang="en-US" sz="28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461C67C-3ED6-4E10-9659-68232E22A3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238" y="1722454"/>
            <a:ext cx="4813523" cy="4629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0187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Examples for reduced cross sections: DeFaria-2010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Data for various systems: </a:t>
            </a:r>
            <a:r>
              <a:rPr lang="en-US" sz="2200" dirty="0"/>
              <a:t>Phys. Rev. C </a:t>
            </a:r>
            <a:r>
              <a:rPr lang="en-US" sz="2200" b="1" dirty="0"/>
              <a:t>81</a:t>
            </a:r>
            <a:r>
              <a:rPr lang="en-US" sz="2200" dirty="0"/>
              <a:t>, 044605 (2010)</a:t>
            </a:r>
            <a:br>
              <a:rPr lang="en-US" sz="2200" dirty="0"/>
            </a:br>
            <a:r>
              <a:rPr lang="en-US" sz="2800" dirty="0"/>
              <a:t>highest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baseline="-25000" dirty="0" err="1"/>
              <a:t>red</a:t>
            </a:r>
            <a:r>
              <a:rPr lang="en-US" sz="2800" baseline="-25000" dirty="0"/>
              <a:t> </a:t>
            </a:r>
            <a:r>
              <a:rPr lang="en-US" sz="2800" dirty="0"/>
              <a:t>for exotic halo projectiles (</a:t>
            </a:r>
            <a:r>
              <a:rPr lang="en-US" sz="2800" baseline="30000" dirty="0"/>
              <a:t>6</a:t>
            </a:r>
            <a:r>
              <a:rPr lang="en-US" sz="2800" dirty="0"/>
              <a:t>He)</a:t>
            </a:r>
            <a:br>
              <a:rPr lang="en-US" sz="2800" dirty="0"/>
            </a:br>
            <a:r>
              <a:rPr lang="en-US" sz="2800" dirty="0"/>
              <a:t>moderately enhanced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baseline="-25000" dirty="0" err="1"/>
              <a:t>red</a:t>
            </a:r>
            <a:r>
              <a:rPr lang="en-US" sz="2800" baseline="-25000" dirty="0"/>
              <a:t> </a:t>
            </a:r>
            <a:r>
              <a:rPr lang="en-US" sz="2800" dirty="0"/>
              <a:t>for weakly bound projectiles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0CE5C4E-129D-4AE8-8A82-F6065682DD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595" y="2226216"/>
            <a:ext cx="5840809" cy="410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6820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Examples for reduced cross sections: Mohr-2010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focus </a:t>
            </a:r>
            <a:r>
              <a:rPr lang="el-GR" sz="2800" dirty="0"/>
              <a:t>α</a:t>
            </a:r>
            <a:r>
              <a:rPr lang="en-US" sz="2800" dirty="0"/>
              <a:t>-induced reactions: </a:t>
            </a:r>
            <a:r>
              <a:rPr lang="en-US" sz="2200" dirty="0"/>
              <a:t>Phys. Rev. C </a:t>
            </a:r>
            <a:r>
              <a:rPr lang="en-US" sz="2200" b="1" dirty="0"/>
              <a:t>82</a:t>
            </a:r>
            <a:r>
              <a:rPr lang="en-US" sz="2200" dirty="0"/>
              <a:t>, 047601 (2010)</a:t>
            </a:r>
            <a:br>
              <a:rPr lang="en-US" sz="2200" dirty="0"/>
            </a:br>
            <a:r>
              <a:rPr lang="en-US" sz="2800" dirty="0"/>
              <a:t>same conclusions as before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E234A11-4E9F-499F-9457-9E3597A1BF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556792"/>
            <a:ext cx="5904656" cy="486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7965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Compiled data for X + </a:t>
            </a:r>
            <a:r>
              <a:rPr lang="en-US" sz="2800" u="sng" baseline="30000" dirty="0"/>
              <a:t>208</a:t>
            </a:r>
            <a:r>
              <a:rPr lang="en-US" sz="2800" u="sng" dirty="0"/>
              <a:t>Pb: Mohr-2024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4013642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Data for </a:t>
            </a:r>
            <a:r>
              <a:rPr lang="en-US" sz="2800" baseline="30000" dirty="0"/>
              <a:t>208</a:t>
            </a:r>
            <a:r>
              <a:rPr lang="en-US" sz="2800" dirty="0"/>
              <a:t>Pb and various projectiles:</a:t>
            </a:r>
            <a:br>
              <a:rPr lang="en-US" sz="2800" dirty="0"/>
            </a:br>
            <a:r>
              <a:rPr lang="en-US" sz="2000" dirty="0" err="1"/>
              <a:t>Europ</a:t>
            </a:r>
            <a:r>
              <a:rPr lang="en-US" sz="2000" dirty="0"/>
              <a:t>. Phys. J. </a:t>
            </a:r>
            <a:r>
              <a:rPr lang="en-US" sz="2000" b="1" dirty="0"/>
              <a:t>60</a:t>
            </a:r>
            <a:r>
              <a:rPr lang="en-US" sz="2000" dirty="0"/>
              <a:t>:193 (2024)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Grouping confirmed</a:t>
            </a:r>
            <a:br>
              <a:rPr lang="en-US" sz="2800" dirty="0"/>
            </a:br>
            <a:r>
              <a:rPr lang="en-US" sz="2800" dirty="0"/>
              <a:t>- tightly bound</a:t>
            </a:r>
            <a:br>
              <a:rPr lang="en-US" sz="2800" dirty="0"/>
            </a:br>
            <a:r>
              <a:rPr lang="en-US" sz="2800" dirty="0"/>
              <a:t>- </a:t>
            </a:r>
            <a:r>
              <a:rPr lang="en-US" sz="2800" dirty="0">
                <a:solidFill>
                  <a:srgbClr val="92D050"/>
                </a:solidFill>
              </a:rPr>
              <a:t>weakly bound</a:t>
            </a:r>
            <a:br>
              <a:rPr lang="en-US" sz="2800" dirty="0"/>
            </a:br>
            <a:r>
              <a:rPr lang="en-US" sz="2800" dirty="0"/>
              <a:t>- </a:t>
            </a:r>
            <a:r>
              <a:rPr lang="en-US" sz="2800" dirty="0">
                <a:solidFill>
                  <a:srgbClr val="FF0000"/>
                </a:solidFill>
              </a:rPr>
              <a:t>exotic (halo)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But: situation is by far more complex than thought before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Problem: very steep energy dependence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53C7878-9967-4D0F-8FAE-ED0D72C714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567" y="624907"/>
            <a:ext cx="5040560" cy="5765347"/>
          </a:xfrm>
          <a:prstGeom prst="rect">
            <a:avLst/>
          </a:prstGeom>
        </p:spPr>
      </p:pic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D2890ABE-FD13-40E8-A9FB-77D41584636F}"/>
              </a:ext>
            </a:extLst>
          </p:cNvPr>
          <p:cNvSpPr/>
          <p:nvPr/>
        </p:nvSpPr>
        <p:spPr>
          <a:xfrm>
            <a:off x="5210355" y="1033001"/>
            <a:ext cx="2820837" cy="2684984"/>
          </a:xfrm>
          <a:custGeom>
            <a:avLst/>
            <a:gdLst>
              <a:gd name="connsiteX0" fmla="*/ 2613803 w 2820837"/>
              <a:gd name="connsiteY0" fmla="*/ 131565 h 2684984"/>
              <a:gd name="connsiteX1" fmla="*/ 2320505 w 2820837"/>
              <a:gd name="connsiteY1" fmla="*/ 217829 h 2684984"/>
              <a:gd name="connsiteX2" fmla="*/ 2225615 w 2820837"/>
              <a:gd name="connsiteY2" fmla="*/ 243708 h 2684984"/>
              <a:gd name="connsiteX3" fmla="*/ 2182483 w 2820837"/>
              <a:gd name="connsiteY3" fmla="*/ 252335 h 2684984"/>
              <a:gd name="connsiteX4" fmla="*/ 2122098 w 2820837"/>
              <a:gd name="connsiteY4" fmla="*/ 260961 h 2684984"/>
              <a:gd name="connsiteX5" fmla="*/ 2087592 w 2820837"/>
              <a:gd name="connsiteY5" fmla="*/ 269588 h 2684984"/>
              <a:gd name="connsiteX6" fmla="*/ 2061713 w 2820837"/>
              <a:gd name="connsiteY6" fmla="*/ 278214 h 2684984"/>
              <a:gd name="connsiteX7" fmla="*/ 1992702 w 2820837"/>
              <a:gd name="connsiteY7" fmla="*/ 286841 h 2684984"/>
              <a:gd name="connsiteX8" fmla="*/ 1932317 w 2820837"/>
              <a:gd name="connsiteY8" fmla="*/ 304093 h 2684984"/>
              <a:gd name="connsiteX9" fmla="*/ 1880558 w 2820837"/>
              <a:gd name="connsiteY9" fmla="*/ 312720 h 2684984"/>
              <a:gd name="connsiteX10" fmla="*/ 1854679 w 2820837"/>
              <a:gd name="connsiteY10" fmla="*/ 321346 h 2684984"/>
              <a:gd name="connsiteX11" fmla="*/ 1794294 w 2820837"/>
              <a:gd name="connsiteY11" fmla="*/ 329973 h 2684984"/>
              <a:gd name="connsiteX12" fmla="*/ 1690777 w 2820837"/>
              <a:gd name="connsiteY12" fmla="*/ 355852 h 2684984"/>
              <a:gd name="connsiteX13" fmla="*/ 1639019 w 2820837"/>
              <a:gd name="connsiteY13" fmla="*/ 373105 h 2684984"/>
              <a:gd name="connsiteX14" fmla="*/ 1613139 w 2820837"/>
              <a:gd name="connsiteY14" fmla="*/ 381731 h 2684984"/>
              <a:gd name="connsiteX15" fmla="*/ 1587260 w 2820837"/>
              <a:gd name="connsiteY15" fmla="*/ 390357 h 2684984"/>
              <a:gd name="connsiteX16" fmla="*/ 1544128 w 2820837"/>
              <a:gd name="connsiteY16" fmla="*/ 398984 h 2684984"/>
              <a:gd name="connsiteX17" fmla="*/ 1492370 w 2820837"/>
              <a:gd name="connsiteY17" fmla="*/ 416237 h 2684984"/>
              <a:gd name="connsiteX18" fmla="*/ 1440611 w 2820837"/>
              <a:gd name="connsiteY18" fmla="*/ 433490 h 2684984"/>
              <a:gd name="connsiteX19" fmla="*/ 1380226 w 2820837"/>
              <a:gd name="connsiteY19" fmla="*/ 450742 h 2684984"/>
              <a:gd name="connsiteX20" fmla="*/ 1328468 w 2820837"/>
              <a:gd name="connsiteY20" fmla="*/ 467995 h 2684984"/>
              <a:gd name="connsiteX21" fmla="*/ 1302588 w 2820837"/>
              <a:gd name="connsiteY21" fmla="*/ 476622 h 2684984"/>
              <a:gd name="connsiteX22" fmla="*/ 1276709 w 2820837"/>
              <a:gd name="connsiteY22" fmla="*/ 485248 h 2684984"/>
              <a:gd name="connsiteX23" fmla="*/ 1199071 w 2820837"/>
              <a:gd name="connsiteY23" fmla="*/ 528380 h 2684984"/>
              <a:gd name="connsiteX24" fmla="*/ 1173192 w 2820837"/>
              <a:gd name="connsiteY24" fmla="*/ 545633 h 2684984"/>
              <a:gd name="connsiteX25" fmla="*/ 1147313 w 2820837"/>
              <a:gd name="connsiteY25" fmla="*/ 554259 h 2684984"/>
              <a:gd name="connsiteX26" fmla="*/ 1069675 w 2820837"/>
              <a:gd name="connsiteY26" fmla="*/ 597391 h 2684984"/>
              <a:gd name="connsiteX27" fmla="*/ 1043796 w 2820837"/>
              <a:gd name="connsiteY27" fmla="*/ 614644 h 2684984"/>
              <a:gd name="connsiteX28" fmla="*/ 1017917 w 2820837"/>
              <a:gd name="connsiteY28" fmla="*/ 623271 h 2684984"/>
              <a:gd name="connsiteX29" fmla="*/ 1000664 w 2820837"/>
              <a:gd name="connsiteY29" fmla="*/ 649150 h 2684984"/>
              <a:gd name="connsiteX30" fmla="*/ 923026 w 2820837"/>
              <a:gd name="connsiteY30" fmla="*/ 709535 h 2684984"/>
              <a:gd name="connsiteX31" fmla="*/ 905773 w 2820837"/>
              <a:gd name="connsiteY31" fmla="*/ 735414 h 2684984"/>
              <a:gd name="connsiteX32" fmla="*/ 879894 w 2820837"/>
              <a:gd name="connsiteY32" fmla="*/ 769920 h 2684984"/>
              <a:gd name="connsiteX33" fmla="*/ 862641 w 2820837"/>
              <a:gd name="connsiteY33" fmla="*/ 795799 h 2684984"/>
              <a:gd name="connsiteX34" fmla="*/ 836762 w 2820837"/>
              <a:gd name="connsiteY34" fmla="*/ 813052 h 2684984"/>
              <a:gd name="connsiteX35" fmla="*/ 793630 w 2820837"/>
              <a:gd name="connsiteY35" fmla="*/ 864810 h 2684984"/>
              <a:gd name="connsiteX36" fmla="*/ 776377 w 2820837"/>
              <a:gd name="connsiteY36" fmla="*/ 890690 h 2684984"/>
              <a:gd name="connsiteX37" fmla="*/ 741871 w 2820837"/>
              <a:gd name="connsiteY37" fmla="*/ 925195 h 2684984"/>
              <a:gd name="connsiteX38" fmla="*/ 733245 w 2820837"/>
              <a:gd name="connsiteY38" fmla="*/ 951074 h 2684984"/>
              <a:gd name="connsiteX39" fmla="*/ 681487 w 2820837"/>
              <a:gd name="connsiteY39" fmla="*/ 1037339 h 2684984"/>
              <a:gd name="connsiteX40" fmla="*/ 664234 w 2820837"/>
              <a:gd name="connsiteY40" fmla="*/ 1106350 h 2684984"/>
              <a:gd name="connsiteX41" fmla="*/ 646981 w 2820837"/>
              <a:gd name="connsiteY41" fmla="*/ 1158108 h 2684984"/>
              <a:gd name="connsiteX42" fmla="*/ 638354 w 2820837"/>
              <a:gd name="connsiteY42" fmla="*/ 1183988 h 2684984"/>
              <a:gd name="connsiteX43" fmla="*/ 621102 w 2820837"/>
              <a:gd name="connsiteY43" fmla="*/ 1209867 h 2684984"/>
              <a:gd name="connsiteX44" fmla="*/ 586596 w 2820837"/>
              <a:gd name="connsiteY44" fmla="*/ 1287505 h 2684984"/>
              <a:gd name="connsiteX45" fmla="*/ 560717 w 2820837"/>
              <a:gd name="connsiteY45" fmla="*/ 1347890 h 2684984"/>
              <a:gd name="connsiteX46" fmla="*/ 543464 w 2820837"/>
              <a:gd name="connsiteY46" fmla="*/ 1373769 h 2684984"/>
              <a:gd name="connsiteX47" fmla="*/ 526211 w 2820837"/>
              <a:gd name="connsiteY47" fmla="*/ 1416901 h 2684984"/>
              <a:gd name="connsiteX48" fmla="*/ 508958 w 2820837"/>
              <a:gd name="connsiteY48" fmla="*/ 1451407 h 2684984"/>
              <a:gd name="connsiteX49" fmla="*/ 491705 w 2820837"/>
              <a:gd name="connsiteY49" fmla="*/ 1520418 h 2684984"/>
              <a:gd name="connsiteX50" fmla="*/ 483079 w 2820837"/>
              <a:gd name="connsiteY50" fmla="*/ 1554924 h 2684984"/>
              <a:gd name="connsiteX51" fmla="*/ 457200 w 2820837"/>
              <a:gd name="connsiteY51" fmla="*/ 1615308 h 2684984"/>
              <a:gd name="connsiteX52" fmla="*/ 431320 w 2820837"/>
              <a:gd name="connsiteY52" fmla="*/ 1667067 h 2684984"/>
              <a:gd name="connsiteX53" fmla="*/ 414068 w 2820837"/>
              <a:gd name="connsiteY53" fmla="*/ 1736078 h 2684984"/>
              <a:gd name="connsiteX54" fmla="*/ 405441 w 2820837"/>
              <a:gd name="connsiteY54" fmla="*/ 1770584 h 2684984"/>
              <a:gd name="connsiteX55" fmla="*/ 388188 w 2820837"/>
              <a:gd name="connsiteY55" fmla="*/ 1796463 h 2684984"/>
              <a:gd name="connsiteX56" fmla="*/ 379562 w 2820837"/>
              <a:gd name="connsiteY56" fmla="*/ 1848222 h 2684984"/>
              <a:gd name="connsiteX57" fmla="*/ 370936 w 2820837"/>
              <a:gd name="connsiteY57" fmla="*/ 1874101 h 2684984"/>
              <a:gd name="connsiteX58" fmla="*/ 362309 w 2820837"/>
              <a:gd name="connsiteY58" fmla="*/ 1908607 h 2684984"/>
              <a:gd name="connsiteX59" fmla="*/ 345056 w 2820837"/>
              <a:gd name="connsiteY59" fmla="*/ 1986244 h 2684984"/>
              <a:gd name="connsiteX60" fmla="*/ 327803 w 2820837"/>
              <a:gd name="connsiteY60" fmla="*/ 2020750 h 2684984"/>
              <a:gd name="connsiteX61" fmla="*/ 301924 w 2820837"/>
              <a:gd name="connsiteY61" fmla="*/ 2072508 h 2684984"/>
              <a:gd name="connsiteX62" fmla="*/ 267419 w 2820837"/>
              <a:gd name="connsiteY62" fmla="*/ 2176025 h 2684984"/>
              <a:gd name="connsiteX63" fmla="*/ 250166 w 2820837"/>
              <a:gd name="connsiteY63" fmla="*/ 2227784 h 2684984"/>
              <a:gd name="connsiteX64" fmla="*/ 241539 w 2820837"/>
              <a:gd name="connsiteY64" fmla="*/ 2253663 h 2684984"/>
              <a:gd name="connsiteX65" fmla="*/ 224287 w 2820837"/>
              <a:gd name="connsiteY65" fmla="*/ 2408939 h 2684984"/>
              <a:gd name="connsiteX66" fmla="*/ 189781 w 2820837"/>
              <a:gd name="connsiteY66" fmla="*/ 2477950 h 2684984"/>
              <a:gd name="connsiteX67" fmla="*/ 181154 w 2820837"/>
              <a:gd name="connsiteY67" fmla="*/ 2521082 h 2684984"/>
              <a:gd name="connsiteX68" fmla="*/ 163902 w 2820837"/>
              <a:gd name="connsiteY68" fmla="*/ 2555588 h 2684984"/>
              <a:gd name="connsiteX69" fmla="*/ 155275 w 2820837"/>
              <a:gd name="connsiteY69" fmla="*/ 2607346 h 2684984"/>
              <a:gd name="connsiteX70" fmla="*/ 120770 w 2820837"/>
              <a:gd name="connsiteY70" fmla="*/ 2667731 h 2684984"/>
              <a:gd name="connsiteX71" fmla="*/ 94890 w 2820837"/>
              <a:gd name="connsiteY71" fmla="*/ 2684984 h 2684984"/>
              <a:gd name="connsiteX72" fmla="*/ 0 w 2820837"/>
              <a:gd name="connsiteY72" fmla="*/ 2598720 h 2684984"/>
              <a:gd name="connsiteX73" fmla="*/ 17253 w 2820837"/>
              <a:gd name="connsiteY73" fmla="*/ 2400312 h 2684984"/>
              <a:gd name="connsiteX74" fmla="*/ 43132 w 2820837"/>
              <a:gd name="connsiteY74" fmla="*/ 2322674 h 2684984"/>
              <a:gd name="connsiteX75" fmla="*/ 51758 w 2820837"/>
              <a:gd name="connsiteY75" fmla="*/ 2296795 h 2684984"/>
              <a:gd name="connsiteX76" fmla="*/ 60385 w 2820837"/>
              <a:gd name="connsiteY76" fmla="*/ 2227784 h 2684984"/>
              <a:gd name="connsiteX77" fmla="*/ 77637 w 2820837"/>
              <a:gd name="connsiteY77" fmla="*/ 2150146 h 2684984"/>
              <a:gd name="connsiteX78" fmla="*/ 86264 w 2820837"/>
              <a:gd name="connsiteY78" fmla="*/ 2107014 h 2684984"/>
              <a:gd name="connsiteX79" fmla="*/ 103517 w 2820837"/>
              <a:gd name="connsiteY79" fmla="*/ 2055256 h 2684984"/>
              <a:gd name="connsiteX80" fmla="*/ 112143 w 2820837"/>
              <a:gd name="connsiteY80" fmla="*/ 2003497 h 2684984"/>
              <a:gd name="connsiteX81" fmla="*/ 120770 w 2820837"/>
              <a:gd name="connsiteY81" fmla="*/ 1977618 h 2684984"/>
              <a:gd name="connsiteX82" fmla="*/ 129396 w 2820837"/>
              <a:gd name="connsiteY82" fmla="*/ 1925859 h 2684984"/>
              <a:gd name="connsiteX83" fmla="*/ 146649 w 2820837"/>
              <a:gd name="connsiteY83" fmla="*/ 1874101 h 2684984"/>
              <a:gd name="connsiteX84" fmla="*/ 163902 w 2820837"/>
              <a:gd name="connsiteY84" fmla="*/ 1761957 h 2684984"/>
              <a:gd name="connsiteX85" fmla="*/ 172528 w 2820837"/>
              <a:gd name="connsiteY85" fmla="*/ 1736078 h 2684984"/>
              <a:gd name="connsiteX86" fmla="*/ 198407 w 2820837"/>
              <a:gd name="connsiteY86" fmla="*/ 1658441 h 2684984"/>
              <a:gd name="connsiteX87" fmla="*/ 207034 w 2820837"/>
              <a:gd name="connsiteY87" fmla="*/ 1623935 h 2684984"/>
              <a:gd name="connsiteX88" fmla="*/ 224287 w 2820837"/>
              <a:gd name="connsiteY88" fmla="*/ 1572176 h 2684984"/>
              <a:gd name="connsiteX89" fmla="*/ 241539 w 2820837"/>
              <a:gd name="connsiteY89" fmla="*/ 1503165 h 2684984"/>
              <a:gd name="connsiteX90" fmla="*/ 258792 w 2820837"/>
              <a:gd name="connsiteY90" fmla="*/ 1451407 h 2684984"/>
              <a:gd name="connsiteX91" fmla="*/ 267419 w 2820837"/>
              <a:gd name="connsiteY91" fmla="*/ 1425527 h 2684984"/>
              <a:gd name="connsiteX92" fmla="*/ 276045 w 2820837"/>
              <a:gd name="connsiteY92" fmla="*/ 1365142 h 2684984"/>
              <a:gd name="connsiteX93" fmla="*/ 284671 w 2820837"/>
              <a:gd name="connsiteY93" fmla="*/ 1339263 h 2684984"/>
              <a:gd name="connsiteX94" fmla="*/ 293298 w 2820837"/>
              <a:gd name="connsiteY94" fmla="*/ 1304757 h 2684984"/>
              <a:gd name="connsiteX95" fmla="*/ 301924 w 2820837"/>
              <a:gd name="connsiteY95" fmla="*/ 1252999 h 2684984"/>
              <a:gd name="connsiteX96" fmla="*/ 336430 w 2820837"/>
              <a:gd name="connsiteY96" fmla="*/ 1183988 h 2684984"/>
              <a:gd name="connsiteX97" fmla="*/ 345056 w 2820837"/>
              <a:gd name="connsiteY97" fmla="*/ 1158108 h 2684984"/>
              <a:gd name="connsiteX98" fmla="*/ 388188 w 2820837"/>
              <a:gd name="connsiteY98" fmla="*/ 1106350 h 2684984"/>
              <a:gd name="connsiteX99" fmla="*/ 414068 w 2820837"/>
              <a:gd name="connsiteY99" fmla="*/ 1054591 h 2684984"/>
              <a:gd name="connsiteX100" fmla="*/ 439947 w 2820837"/>
              <a:gd name="connsiteY100" fmla="*/ 1002833 h 2684984"/>
              <a:gd name="connsiteX101" fmla="*/ 465826 w 2820837"/>
              <a:gd name="connsiteY101" fmla="*/ 951074 h 2684984"/>
              <a:gd name="connsiteX102" fmla="*/ 491705 w 2820837"/>
              <a:gd name="connsiteY102" fmla="*/ 864810 h 2684984"/>
              <a:gd name="connsiteX103" fmla="*/ 508958 w 2820837"/>
              <a:gd name="connsiteY103" fmla="*/ 838931 h 2684984"/>
              <a:gd name="connsiteX104" fmla="*/ 517585 w 2820837"/>
              <a:gd name="connsiteY104" fmla="*/ 804425 h 2684984"/>
              <a:gd name="connsiteX105" fmla="*/ 543464 w 2820837"/>
              <a:gd name="connsiteY105" fmla="*/ 752667 h 2684984"/>
              <a:gd name="connsiteX106" fmla="*/ 569343 w 2820837"/>
              <a:gd name="connsiteY106" fmla="*/ 735414 h 2684984"/>
              <a:gd name="connsiteX107" fmla="*/ 681487 w 2820837"/>
              <a:gd name="connsiteY107" fmla="*/ 640524 h 2684984"/>
              <a:gd name="connsiteX108" fmla="*/ 733245 w 2820837"/>
              <a:gd name="connsiteY108" fmla="*/ 588765 h 2684984"/>
              <a:gd name="connsiteX109" fmla="*/ 785003 w 2820837"/>
              <a:gd name="connsiteY109" fmla="*/ 554259 h 2684984"/>
              <a:gd name="connsiteX110" fmla="*/ 871268 w 2820837"/>
              <a:gd name="connsiteY110" fmla="*/ 493874 h 2684984"/>
              <a:gd name="connsiteX111" fmla="*/ 940279 w 2820837"/>
              <a:gd name="connsiteY111" fmla="*/ 450742 h 2684984"/>
              <a:gd name="connsiteX112" fmla="*/ 983411 w 2820837"/>
              <a:gd name="connsiteY112" fmla="*/ 424863 h 2684984"/>
              <a:gd name="connsiteX113" fmla="*/ 1009290 w 2820837"/>
              <a:gd name="connsiteY113" fmla="*/ 416237 h 2684984"/>
              <a:gd name="connsiteX114" fmla="*/ 1069675 w 2820837"/>
              <a:gd name="connsiteY114" fmla="*/ 381731 h 2684984"/>
              <a:gd name="connsiteX115" fmla="*/ 1095554 w 2820837"/>
              <a:gd name="connsiteY115" fmla="*/ 364478 h 2684984"/>
              <a:gd name="connsiteX116" fmla="*/ 1181819 w 2820837"/>
              <a:gd name="connsiteY116" fmla="*/ 321346 h 2684984"/>
              <a:gd name="connsiteX117" fmla="*/ 1242203 w 2820837"/>
              <a:gd name="connsiteY117" fmla="*/ 312720 h 2684984"/>
              <a:gd name="connsiteX118" fmla="*/ 1285336 w 2820837"/>
              <a:gd name="connsiteY118" fmla="*/ 304093 h 2684984"/>
              <a:gd name="connsiteX119" fmla="*/ 1397479 w 2820837"/>
              <a:gd name="connsiteY119" fmla="*/ 260961 h 2684984"/>
              <a:gd name="connsiteX120" fmla="*/ 1449237 w 2820837"/>
              <a:gd name="connsiteY120" fmla="*/ 243708 h 2684984"/>
              <a:gd name="connsiteX121" fmla="*/ 1483743 w 2820837"/>
              <a:gd name="connsiteY121" fmla="*/ 235082 h 2684984"/>
              <a:gd name="connsiteX122" fmla="*/ 1535502 w 2820837"/>
              <a:gd name="connsiteY122" fmla="*/ 217829 h 2684984"/>
              <a:gd name="connsiteX123" fmla="*/ 1595887 w 2820837"/>
              <a:gd name="connsiteY123" fmla="*/ 209203 h 2684984"/>
              <a:gd name="connsiteX124" fmla="*/ 1656271 w 2820837"/>
              <a:gd name="connsiteY124" fmla="*/ 183324 h 2684984"/>
              <a:gd name="connsiteX125" fmla="*/ 1699403 w 2820837"/>
              <a:gd name="connsiteY125" fmla="*/ 174697 h 2684984"/>
              <a:gd name="connsiteX126" fmla="*/ 1751162 w 2820837"/>
              <a:gd name="connsiteY126" fmla="*/ 157444 h 2684984"/>
              <a:gd name="connsiteX127" fmla="*/ 1785668 w 2820837"/>
              <a:gd name="connsiteY127" fmla="*/ 148818 h 2684984"/>
              <a:gd name="connsiteX128" fmla="*/ 1837426 w 2820837"/>
              <a:gd name="connsiteY128" fmla="*/ 131565 h 2684984"/>
              <a:gd name="connsiteX129" fmla="*/ 1897811 w 2820837"/>
              <a:gd name="connsiteY129" fmla="*/ 122939 h 2684984"/>
              <a:gd name="connsiteX130" fmla="*/ 1949570 w 2820837"/>
              <a:gd name="connsiteY130" fmla="*/ 97059 h 2684984"/>
              <a:gd name="connsiteX131" fmla="*/ 2061713 w 2820837"/>
              <a:gd name="connsiteY131" fmla="*/ 79807 h 2684984"/>
              <a:gd name="connsiteX132" fmla="*/ 2234241 w 2820837"/>
              <a:gd name="connsiteY132" fmla="*/ 53927 h 2684984"/>
              <a:gd name="connsiteX133" fmla="*/ 2424022 w 2820837"/>
              <a:gd name="connsiteY133" fmla="*/ 28048 h 2684984"/>
              <a:gd name="connsiteX134" fmla="*/ 2484407 w 2820837"/>
              <a:gd name="connsiteY134" fmla="*/ 19422 h 2684984"/>
              <a:gd name="connsiteX135" fmla="*/ 2587924 w 2820837"/>
              <a:gd name="connsiteY135" fmla="*/ 10795 h 2684984"/>
              <a:gd name="connsiteX136" fmla="*/ 2700068 w 2820837"/>
              <a:gd name="connsiteY136" fmla="*/ 10795 h 2684984"/>
              <a:gd name="connsiteX137" fmla="*/ 2794958 w 2820837"/>
              <a:gd name="connsiteY137" fmla="*/ 28048 h 2684984"/>
              <a:gd name="connsiteX138" fmla="*/ 2820837 w 2820837"/>
              <a:gd name="connsiteY138" fmla="*/ 36674 h 2684984"/>
              <a:gd name="connsiteX139" fmla="*/ 2812211 w 2820837"/>
              <a:gd name="connsiteY139" fmla="*/ 88433 h 2684984"/>
              <a:gd name="connsiteX140" fmla="*/ 2803585 w 2820837"/>
              <a:gd name="connsiteY140" fmla="*/ 114312 h 2684984"/>
              <a:gd name="connsiteX141" fmla="*/ 2769079 w 2820837"/>
              <a:gd name="connsiteY141" fmla="*/ 140191 h 2684984"/>
              <a:gd name="connsiteX142" fmla="*/ 2613803 w 2820837"/>
              <a:gd name="connsiteY142" fmla="*/ 131565 h 2684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2820837" h="2684984">
                <a:moveTo>
                  <a:pt x="2613803" y="131565"/>
                </a:moveTo>
                <a:cubicBezTo>
                  <a:pt x="2539041" y="144505"/>
                  <a:pt x="2418186" y="188788"/>
                  <a:pt x="2320505" y="217829"/>
                </a:cubicBezTo>
                <a:cubicBezTo>
                  <a:pt x="2269534" y="232983"/>
                  <a:pt x="2310221" y="226786"/>
                  <a:pt x="2225615" y="243708"/>
                </a:cubicBezTo>
                <a:cubicBezTo>
                  <a:pt x="2211238" y="246584"/>
                  <a:pt x="2196946" y="249925"/>
                  <a:pt x="2182483" y="252335"/>
                </a:cubicBezTo>
                <a:cubicBezTo>
                  <a:pt x="2162427" y="255678"/>
                  <a:pt x="2142103" y="257324"/>
                  <a:pt x="2122098" y="260961"/>
                </a:cubicBezTo>
                <a:cubicBezTo>
                  <a:pt x="2110433" y="263082"/>
                  <a:pt x="2098992" y="266331"/>
                  <a:pt x="2087592" y="269588"/>
                </a:cubicBezTo>
                <a:cubicBezTo>
                  <a:pt x="2078849" y="272086"/>
                  <a:pt x="2070659" y="276587"/>
                  <a:pt x="2061713" y="278214"/>
                </a:cubicBezTo>
                <a:cubicBezTo>
                  <a:pt x="2038904" y="282361"/>
                  <a:pt x="2015706" y="283965"/>
                  <a:pt x="1992702" y="286841"/>
                </a:cubicBezTo>
                <a:cubicBezTo>
                  <a:pt x="1968037" y="295062"/>
                  <a:pt x="1959396" y="298677"/>
                  <a:pt x="1932317" y="304093"/>
                </a:cubicBezTo>
                <a:cubicBezTo>
                  <a:pt x="1915166" y="307523"/>
                  <a:pt x="1897632" y="308926"/>
                  <a:pt x="1880558" y="312720"/>
                </a:cubicBezTo>
                <a:cubicBezTo>
                  <a:pt x="1871682" y="314693"/>
                  <a:pt x="1863595" y="319563"/>
                  <a:pt x="1854679" y="321346"/>
                </a:cubicBezTo>
                <a:cubicBezTo>
                  <a:pt x="1834741" y="325334"/>
                  <a:pt x="1814422" y="327097"/>
                  <a:pt x="1794294" y="329973"/>
                </a:cubicBezTo>
                <a:cubicBezTo>
                  <a:pt x="1653461" y="376916"/>
                  <a:pt x="1830187" y="320999"/>
                  <a:pt x="1690777" y="355852"/>
                </a:cubicBezTo>
                <a:cubicBezTo>
                  <a:pt x="1673134" y="360263"/>
                  <a:pt x="1656272" y="367354"/>
                  <a:pt x="1639019" y="373105"/>
                </a:cubicBezTo>
                <a:lnTo>
                  <a:pt x="1613139" y="381731"/>
                </a:lnTo>
                <a:cubicBezTo>
                  <a:pt x="1604513" y="384606"/>
                  <a:pt x="1596176" y="388574"/>
                  <a:pt x="1587260" y="390357"/>
                </a:cubicBezTo>
                <a:cubicBezTo>
                  <a:pt x="1572883" y="393233"/>
                  <a:pt x="1558273" y="395126"/>
                  <a:pt x="1544128" y="398984"/>
                </a:cubicBezTo>
                <a:cubicBezTo>
                  <a:pt x="1526583" y="403769"/>
                  <a:pt x="1509623" y="410486"/>
                  <a:pt x="1492370" y="416237"/>
                </a:cubicBezTo>
                <a:lnTo>
                  <a:pt x="1440611" y="433490"/>
                </a:lnTo>
                <a:cubicBezTo>
                  <a:pt x="1353662" y="462474"/>
                  <a:pt x="1488515" y="418255"/>
                  <a:pt x="1380226" y="450742"/>
                </a:cubicBezTo>
                <a:cubicBezTo>
                  <a:pt x="1362807" y="455968"/>
                  <a:pt x="1345721" y="462244"/>
                  <a:pt x="1328468" y="467995"/>
                </a:cubicBezTo>
                <a:lnTo>
                  <a:pt x="1302588" y="476622"/>
                </a:lnTo>
                <a:lnTo>
                  <a:pt x="1276709" y="485248"/>
                </a:lnTo>
                <a:cubicBezTo>
                  <a:pt x="1217385" y="524798"/>
                  <a:pt x="1244622" y="513197"/>
                  <a:pt x="1199071" y="528380"/>
                </a:cubicBezTo>
                <a:cubicBezTo>
                  <a:pt x="1190445" y="534131"/>
                  <a:pt x="1182465" y="540996"/>
                  <a:pt x="1173192" y="545633"/>
                </a:cubicBezTo>
                <a:cubicBezTo>
                  <a:pt x="1165059" y="549699"/>
                  <a:pt x="1155262" y="549843"/>
                  <a:pt x="1147313" y="554259"/>
                </a:cubicBezTo>
                <a:cubicBezTo>
                  <a:pt x="1058326" y="603696"/>
                  <a:pt x="1128233" y="577872"/>
                  <a:pt x="1069675" y="597391"/>
                </a:cubicBezTo>
                <a:cubicBezTo>
                  <a:pt x="1061049" y="603142"/>
                  <a:pt x="1053069" y="610007"/>
                  <a:pt x="1043796" y="614644"/>
                </a:cubicBezTo>
                <a:cubicBezTo>
                  <a:pt x="1035663" y="618711"/>
                  <a:pt x="1025017" y="617591"/>
                  <a:pt x="1017917" y="623271"/>
                </a:cubicBezTo>
                <a:cubicBezTo>
                  <a:pt x="1009821" y="629748"/>
                  <a:pt x="1008466" y="642323"/>
                  <a:pt x="1000664" y="649150"/>
                </a:cubicBezTo>
                <a:cubicBezTo>
                  <a:pt x="941473" y="700941"/>
                  <a:pt x="961968" y="662805"/>
                  <a:pt x="923026" y="709535"/>
                </a:cubicBezTo>
                <a:cubicBezTo>
                  <a:pt x="916389" y="717500"/>
                  <a:pt x="911799" y="726978"/>
                  <a:pt x="905773" y="735414"/>
                </a:cubicBezTo>
                <a:cubicBezTo>
                  <a:pt x="897416" y="747113"/>
                  <a:pt x="888251" y="758221"/>
                  <a:pt x="879894" y="769920"/>
                </a:cubicBezTo>
                <a:cubicBezTo>
                  <a:pt x="873868" y="778356"/>
                  <a:pt x="869972" y="788468"/>
                  <a:pt x="862641" y="795799"/>
                </a:cubicBezTo>
                <a:cubicBezTo>
                  <a:pt x="855310" y="803130"/>
                  <a:pt x="845388" y="807301"/>
                  <a:pt x="836762" y="813052"/>
                </a:cubicBezTo>
                <a:cubicBezTo>
                  <a:pt x="793922" y="877310"/>
                  <a:pt x="848985" y="798384"/>
                  <a:pt x="793630" y="864810"/>
                </a:cubicBezTo>
                <a:cubicBezTo>
                  <a:pt x="786993" y="872775"/>
                  <a:pt x="782128" y="882063"/>
                  <a:pt x="776377" y="890690"/>
                </a:cubicBezTo>
                <a:cubicBezTo>
                  <a:pt x="753375" y="959699"/>
                  <a:pt x="787879" y="879189"/>
                  <a:pt x="741871" y="925195"/>
                </a:cubicBezTo>
                <a:cubicBezTo>
                  <a:pt x="735441" y="931625"/>
                  <a:pt x="737661" y="943125"/>
                  <a:pt x="733245" y="951074"/>
                </a:cubicBezTo>
                <a:cubicBezTo>
                  <a:pt x="716835" y="980613"/>
                  <a:pt x="692366" y="1004702"/>
                  <a:pt x="681487" y="1037339"/>
                </a:cubicBezTo>
                <a:cubicBezTo>
                  <a:pt x="673989" y="1059834"/>
                  <a:pt x="671732" y="1083855"/>
                  <a:pt x="664234" y="1106350"/>
                </a:cubicBezTo>
                <a:lnTo>
                  <a:pt x="646981" y="1158108"/>
                </a:lnTo>
                <a:cubicBezTo>
                  <a:pt x="644105" y="1166735"/>
                  <a:pt x="643398" y="1176422"/>
                  <a:pt x="638354" y="1183988"/>
                </a:cubicBezTo>
                <a:cubicBezTo>
                  <a:pt x="632603" y="1192614"/>
                  <a:pt x="625313" y="1200393"/>
                  <a:pt x="621102" y="1209867"/>
                </a:cubicBezTo>
                <a:cubicBezTo>
                  <a:pt x="580041" y="1302256"/>
                  <a:pt x="625641" y="1228937"/>
                  <a:pt x="586596" y="1287505"/>
                </a:cubicBezTo>
                <a:cubicBezTo>
                  <a:pt x="576918" y="1316539"/>
                  <a:pt x="577773" y="1318043"/>
                  <a:pt x="560717" y="1347890"/>
                </a:cubicBezTo>
                <a:cubicBezTo>
                  <a:pt x="555573" y="1356892"/>
                  <a:pt x="548101" y="1364496"/>
                  <a:pt x="543464" y="1373769"/>
                </a:cubicBezTo>
                <a:cubicBezTo>
                  <a:pt x="536539" y="1387619"/>
                  <a:pt x="532500" y="1402751"/>
                  <a:pt x="526211" y="1416901"/>
                </a:cubicBezTo>
                <a:cubicBezTo>
                  <a:pt x="520988" y="1428652"/>
                  <a:pt x="514024" y="1439587"/>
                  <a:pt x="508958" y="1451407"/>
                </a:cubicBezTo>
                <a:cubicBezTo>
                  <a:pt x="498288" y="1476304"/>
                  <a:pt x="497935" y="1492382"/>
                  <a:pt x="491705" y="1520418"/>
                </a:cubicBezTo>
                <a:cubicBezTo>
                  <a:pt x="489133" y="1531992"/>
                  <a:pt x="486336" y="1543524"/>
                  <a:pt x="483079" y="1554924"/>
                </a:cubicBezTo>
                <a:cubicBezTo>
                  <a:pt x="471520" y="1595384"/>
                  <a:pt x="476917" y="1569302"/>
                  <a:pt x="457200" y="1615308"/>
                </a:cubicBezTo>
                <a:cubicBezTo>
                  <a:pt x="435770" y="1665310"/>
                  <a:pt x="464476" y="1617334"/>
                  <a:pt x="431320" y="1667067"/>
                </a:cubicBezTo>
                <a:cubicBezTo>
                  <a:pt x="415904" y="1713315"/>
                  <a:pt x="427949" y="1673614"/>
                  <a:pt x="414068" y="1736078"/>
                </a:cubicBezTo>
                <a:cubicBezTo>
                  <a:pt x="411496" y="1747652"/>
                  <a:pt x="410111" y="1759687"/>
                  <a:pt x="405441" y="1770584"/>
                </a:cubicBezTo>
                <a:cubicBezTo>
                  <a:pt x="401357" y="1780113"/>
                  <a:pt x="393939" y="1787837"/>
                  <a:pt x="388188" y="1796463"/>
                </a:cubicBezTo>
                <a:cubicBezTo>
                  <a:pt x="385313" y="1813716"/>
                  <a:pt x="383356" y="1831148"/>
                  <a:pt x="379562" y="1848222"/>
                </a:cubicBezTo>
                <a:cubicBezTo>
                  <a:pt x="377590" y="1857098"/>
                  <a:pt x="373434" y="1865358"/>
                  <a:pt x="370936" y="1874101"/>
                </a:cubicBezTo>
                <a:cubicBezTo>
                  <a:pt x="367679" y="1885501"/>
                  <a:pt x="364881" y="1897033"/>
                  <a:pt x="362309" y="1908607"/>
                </a:cubicBezTo>
                <a:cubicBezTo>
                  <a:pt x="359325" y="1922033"/>
                  <a:pt x="350797" y="1970935"/>
                  <a:pt x="345056" y="1986244"/>
                </a:cubicBezTo>
                <a:cubicBezTo>
                  <a:pt x="340541" y="1998285"/>
                  <a:pt x="332869" y="2008930"/>
                  <a:pt x="327803" y="2020750"/>
                </a:cubicBezTo>
                <a:cubicBezTo>
                  <a:pt x="306374" y="2070751"/>
                  <a:pt x="335080" y="2022775"/>
                  <a:pt x="301924" y="2072508"/>
                </a:cubicBezTo>
                <a:lnTo>
                  <a:pt x="267419" y="2176025"/>
                </a:lnTo>
                <a:lnTo>
                  <a:pt x="250166" y="2227784"/>
                </a:lnTo>
                <a:lnTo>
                  <a:pt x="241539" y="2253663"/>
                </a:lnTo>
                <a:cubicBezTo>
                  <a:pt x="238934" y="2292744"/>
                  <a:pt x="245188" y="2362956"/>
                  <a:pt x="224287" y="2408939"/>
                </a:cubicBezTo>
                <a:cubicBezTo>
                  <a:pt x="213644" y="2432353"/>
                  <a:pt x="189781" y="2477950"/>
                  <a:pt x="189781" y="2477950"/>
                </a:cubicBezTo>
                <a:cubicBezTo>
                  <a:pt x="186905" y="2492327"/>
                  <a:pt x="185791" y="2507172"/>
                  <a:pt x="181154" y="2521082"/>
                </a:cubicBezTo>
                <a:cubicBezTo>
                  <a:pt x="177088" y="2533282"/>
                  <a:pt x="167597" y="2543271"/>
                  <a:pt x="163902" y="2555588"/>
                </a:cubicBezTo>
                <a:cubicBezTo>
                  <a:pt x="158876" y="2572341"/>
                  <a:pt x="160301" y="2590593"/>
                  <a:pt x="155275" y="2607346"/>
                </a:cubicBezTo>
                <a:cubicBezTo>
                  <a:pt x="152376" y="2617009"/>
                  <a:pt x="129845" y="2658656"/>
                  <a:pt x="120770" y="2667731"/>
                </a:cubicBezTo>
                <a:cubicBezTo>
                  <a:pt x="113439" y="2675062"/>
                  <a:pt x="103517" y="2679233"/>
                  <a:pt x="94890" y="2684984"/>
                </a:cubicBezTo>
                <a:cubicBezTo>
                  <a:pt x="18548" y="2608642"/>
                  <a:pt x="52947" y="2634019"/>
                  <a:pt x="0" y="2598720"/>
                </a:cubicBezTo>
                <a:cubicBezTo>
                  <a:pt x="2047" y="2565964"/>
                  <a:pt x="5568" y="2450949"/>
                  <a:pt x="17253" y="2400312"/>
                </a:cubicBezTo>
                <a:cubicBezTo>
                  <a:pt x="17257" y="2400294"/>
                  <a:pt x="38816" y="2335622"/>
                  <a:pt x="43132" y="2322674"/>
                </a:cubicBezTo>
                <a:lnTo>
                  <a:pt x="51758" y="2296795"/>
                </a:lnTo>
                <a:cubicBezTo>
                  <a:pt x="54634" y="2273791"/>
                  <a:pt x="56860" y="2250697"/>
                  <a:pt x="60385" y="2227784"/>
                </a:cubicBezTo>
                <a:cubicBezTo>
                  <a:pt x="66889" y="2185511"/>
                  <a:pt x="69051" y="2188781"/>
                  <a:pt x="77637" y="2150146"/>
                </a:cubicBezTo>
                <a:cubicBezTo>
                  <a:pt x="80818" y="2135833"/>
                  <a:pt x="82406" y="2121159"/>
                  <a:pt x="86264" y="2107014"/>
                </a:cubicBezTo>
                <a:cubicBezTo>
                  <a:pt x="91049" y="2089469"/>
                  <a:pt x="103517" y="2055256"/>
                  <a:pt x="103517" y="2055256"/>
                </a:cubicBezTo>
                <a:cubicBezTo>
                  <a:pt x="106392" y="2038003"/>
                  <a:pt x="108349" y="2020571"/>
                  <a:pt x="112143" y="2003497"/>
                </a:cubicBezTo>
                <a:cubicBezTo>
                  <a:pt x="114116" y="1994621"/>
                  <a:pt x="118797" y="1986494"/>
                  <a:pt x="120770" y="1977618"/>
                </a:cubicBezTo>
                <a:cubicBezTo>
                  <a:pt x="124564" y="1960544"/>
                  <a:pt x="125154" y="1942828"/>
                  <a:pt x="129396" y="1925859"/>
                </a:cubicBezTo>
                <a:cubicBezTo>
                  <a:pt x="133807" y="1908216"/>
                  <a:pt x="146649" y="1874101"/>
                  <a:pt x="146649" y="1874101"/>
                </a:cubicBezTo>
                <a:cubicBezTo>
                  <a:pt x="151888" y="1832187"/>
                  <a:pt x="154021" y="1801482"/>
                  <a:pt x="163902" y="1761957"/>
                </a:cubicBezTo>
                <a:cubicBezTo>
                  <a:pt x="166107" y="1753136"/>
                  <a:pt x="170556" y="1744954"/>
                  <a:pt x="172528" y="1736078"/>
                </a:cubicBezTo>
                <a:cubicBezTo>
                  <a:pt x="188023" y="1666346"/>
                  <a:pt x="168390" y="1703465"/>
                  <a:pt x="198407" y="1658441"/>
                </a:cubicBezTo>
                <a:cubicBezTo>
                  <a:pt x="201283" y="1646939"/>
                  <a:pt x="203627" y="1635291"/>
                  <a:pt x="207034" y="1623935"/>
                </a:cubicBezTo>
                <a:cubicBezTo>
                  <a:pt x="212260" y="1606516"/>
                  <a:pt x="219876" y="1589819"/>
                  <a:pt x="224287" y="1572176"/>
                </a:cubicBezTo>
                <a:cubicBezTo>
                  <a:pt x="230038" y="1549172"/>
                  <a:pt x="234041" y="1525660"/>
                  <a:pt x="241539" y="1503165"/>
                </a:cubicBezTo>
                <a:lnTo>
                  <a:pt x="258792" y="1451407"/>
                </a:lnTo>
                <a:lnTo>
                  <a:pt x="267419" y="1425527"/>
                </a:lnTo>
                <a:cubicBezTo>
                  <a:pt x="270294" y="1405399"/>
                  <a:pt x="272058" y="1385080"/>
                  <a:pt x="276045" y="1365142"/>
                </a:cubicBezTo>
                <a:cubicBezTo>
                  <a:pt x="277828" y="1356226"/>
                  <a:pt x="282173" y="1348006"/>
                  <a:pt x="284671" y="1339263"/>
                </a:cubicBezTo>
                <a:cubicBezTo>
                  <a:pt x="287928" y="1327863"/>
                  <a:pt x="290973" y="1316383"/>
                  <a:pt x="293298" y="1304757"/>
                </a:cubicBezTo>
                <a:cubicBezTo>
                  <a:pt x="296728" y="1287606"/>
                  <a:pt x="296041" y="1269471"/>
                  <a:pt x="301924" y="1252999"/>
                </a:cubicBezTo>
                <a:cubicBezTo>
                  <a:pt x="310574" y="1228778"/>
                  <a:pt x="328298" y="1208387"/>
                  <a:pt x="336430" y="1183988"/>
                </a:cubicBezTo>
                <a:cubicBezTo>
                  <a:pt x="339305" y="1175361"/>
                  <a:pt x="340012" y="1165674"/>
                  <a:pt x="345056" y="1158108"/>
                </a:cubicBezTo>
                <a:cubicBezTo>
                  <a:pt x="383220" y="1100862"/>
                  <a:pt x="359960" y="1162806"/>
                  <a:pt x="388188" y="1106350"/>
                </a:cubicBezTo>
                <a:cubicBezTo>
                  <a:pt x="423901" y="1034923"/>
                  <a:pt x="364626" y="1128756"/>
                  <a:pt x="414068" y="1054591"/>
                </a:cubicBezTo>
                <a:cubicBezTo>
                  <a:pt x="435750" y="989544"/>
                  <a:pt x="406502" y="1069722"/>
                  <a:pt x="439947" y="1002833"/>
                </a:cubicBezTo>
                <a:cubicBezTo>
                  <a:pt x="475665" y="931398"/>
                  <a:pt x="416377" y="1025249"/>
                  <a:pt x="465826" y="951074"/>
                </a:cubicBezTo>
                <a:cubicBezTo>
                  <a:pt x="470648" y="931789"/>
                  <a:pt x="483308" y="877405"/>
                  <a:pt x="491705" y="864810"/>
                </a:cubicBezTo>
                <a:lnTo>
                  <a:pt x="508958" y="838931"/>
                </a:lnTo>
                <a:cubicBezTo>
                  <a:pt x="511834" y="827429"/>
                  <a:pt x="514328" y="815825"/>
                  <a:pt x="517585" y="804425"/>
                </a:cubicBezTo>
                <a:cubicBezTo>
                  <a:pt x="523198" y="784779"/>
                  <a:pt x="528340" y="767791"/>
                  <a:pt x="543464" y="752667"/>
                </a:cubicBezTo>
                <a:cubicBezTo>
                  <a:pt x="550795" y="745336"/>
                  <a:pt x="561725" y="742446"/>
                  <a:pt x="569343" y="735414"/>
                </a:cubicBezTo>
                <a:cubicBezTo>
                  <a:pt x="674126" y="638691"/>
                  <a:pt x="614325" y="662910"/>
                  <a:pt x="681487" y="640524"/>
                </a:cubicBezTo>
                <a:cubicBezTo>
                  <a:pt x="698740" y="623271"/>
                  <a:pt x="714501" y="604385"/>
                  <a:pt x="733245" y="588765"/>
                </a:cubicBezTo>
                <a:cubicBezTo>
                  <a:pt x="749174" y="575490"/>
                  <a:pt x="768016" y="566150"/>
                  <a:pt x="785003" y="554259"/>
                </a:cubicBezTo>
                <a:cubicBezTo>
                  <a:pt x="862381" y="500094"/>
                  <a:pt x="769639" y="559207"/>
                  <a:pt x="871268" y="493874"/>
                </a:cubicBezTo>
                <a:cubicBezTo>
                  <a:pt x="894087" y="479205"/>
                  <a:pt x="917176" y="464959"/>
                  <a:pt x="940279" y="450742"/>
                </a:cubicBezTo>
                <a:cubicBezTo>
                  <a:pt x="954558" y="441955"/>
                  <a:pt x="967505" y="430165"/>
                  <a:pt x="983411" y="424863"/>
                </a:cubicBezTo>
                <a:cubicBezTo>
                  <a:pt x="992037" y="421988"/>
                  <a:pt x="1001157" y="420303"/>
                  <a:pt x="1009290" y="416237"/>
                </a:cubicBezTo>
                <a:cubicBezTo>
                  <a:pt x="1030025" y="405869"/>
                  <a:pt x="1049796" y="393659"/>
                  <a:pt x="1069675" y="381731"/>
                </a:cubicBezTo>
                <a:cubicBezTo>
                  <a:pt x="1078565" y="376397"/>
                  <a:pt x="1086762" y="369973"/>
                  <a:pt x="1095554" y="364478"/>
                </a:cubicBezTo>
                <a:cubicBezTo>
                  <a:pt x="1122778" y="347463"/>
                  <a:pt x="1150075" y="329282"/>
                  <a:pt x="1181819" y="321346"/>
                </a:cubicBezTo>
                <a:cubicBezTo>
                  <a:pt x="1201544" y="316415"/>
                  <a:pt x="1222147" y="316063"/>
                  <a:pt x="1242203" y="312720"/>
                </a:cubicBezTo>
                <a:cubicBezTo>
                  <a:pt x="1256666" y="310309"/>
                  <a:pt x="1270958" y="306969"/>
                  <a:pt x="1285336" y="304093"/>
                </a:cubicBezTo>
                <a:cubicBezTo>
                  <a:pt x="1337367" y="269407"/>
                  <a:pt x="1297890" y="292083"/>
                  <a:pt x="1397479" y="260961"/>
                </a:cubicBezTo>
                <a:cubicBezTo>
                  <a:pt x="1414837" y="255536"/>
                  <a:pt x="1431594" y="248118"/>
                  <a:pt x="1449237" y="243708"/>
                </a:cubicBezTo>
                <a:cubicBezTo>
                  <a:pt x="1460739" y="240833"/>
                  <a:pt x="1472387" y="238489"/>
                  <a:pt x="1483743" y="235082"/>
                </a:cubicBezTo>
                <a:cubicBezTo>
                  <a:pt x="1501162" y="229856"/>
                  <a:pt x="1517499" y="220401"/>
                  <a:pt x="1535502" y="217829"/>
                </a:cubicBezTo>
                <a:lnTo>
                  <a:pt x="1595887" y="209203"/>
                </a:lnTo>
                <a:cubicBezTo>
                  <a:pt x="1620579" y="196857"/>
                  <a:pt x="1630882" y="189671"/>
                  <a:pt x="1656271" y="183324"/>
                </a:cubicBezTo>
                <a:cubicBezTo>
                  <a:pt x="1670495" y="179768"/>
                  <a:pt x="1685258" y="178555"/>
                  <a:pt x="1699403" y="174697"/>
                </a:cubicBezTo>
                <a:cubicBezTo>
                  <a:pt x="1716948" y="169912"/>
                  <a:pt x="1733519" y="161855"/>
                  <a:pt x="1751162" y="157444"/>
                </a:cubicBezTo>
                <a:cubicBezTo>
                  <a:pt x="1762664" y="154569"/>
                  <a:pt x="1774312" y="152225"/>
                  <a:pt x="1785668" y="148818"/>
                </a:cubicBezTo>
                <a:cubicBezTo>
                  <a:pt x="1803087" y="143592"/>
                  <a:pt x="1819423" y="134137"/>
                  <a:pt x="1837426" y="131565"/>
                </a:cubicBezTo>
                <a:lnTo>
                  <a:pt x="1897811" y="122939"/>
                </a:lnTo>
                <a:cubicBezTo>
                  <a:pt x="2006880" y="86580"/>
                  <a:pt x="1832485" y="147238"/>
                  <a:pt x="1949570" y="97059"/>
                </a:cubicBezTo>
                <a:cubicBezTo>
                  <a:pt x="1975717" y="85853"/>
                  <a:pt x="2046129" y="81538"/>
                  <a:pt x="2061713" y="79807"/>
                </a:cubicBezTo>
                <a:cubicBezTo>
                  <a:pt x="2151759" y="49791"/>
                  <a:pt x="2095331" y="63850"/>
                  <a:pt x="2234241" y="53927"/>
                </a:cubicBezTo>
                <a:cubicBezTo>
                  <a:pt x="2355460" y="23622"/>
                  <a:pt x="2257384" y="43918"/>
                  <a:pt x="2424022" y="28048"/>
                </a:cubicBezTo>
                <a:cubicBezTo>
                  <a:pt x="2444263" y="26120"/>
                  <a:pt x="2464186" y="21551"/>
                  <a:pt x="2484407" y="19422"/>
                </a:cubicBezTo>
                <a:cubicBezTo>
                  <a:pt x="2518842" y="15797"/>
                  <a:pt x="2553418" y="13671"/>
                  <a:pt x="2587924" y="10795"/>
                </a:cubicBezTo>
                <a:cubicBezTo>
                  <a:pt x="2639582" y="-6424"/>
                  <a:pt x="2609956" y="-469"/>
                  <a:pt x="2700068" y="10795"/>
                </a:cubicBezTo>
                <a:cubicBezTo>
                  <a:pt x="2715440" y="12716"/>
                  <a:pt x="2777300" y="23634"/>
                  <a:pt x="2794958" y="28048"/>
                </a:cubicBezTo>
                <a:cubicBezTo>
                  <a:pt x="2803779" y="30253"/>
                  <a:pt x="2812211" y="33799"/>
                  <a:pt x="2820837" y="36674"/>
                </a:cubicBezTo>
                <a:cubicBezTo>
                  <a:pt x="2817962" y="53927"/>
                  <a:pt x="2816005" y="71359"/>
                  <a:pt x="2812211" y="88433"/>
                </a:cubicBezTo>
                <a:cubicBezTo>
                  <a:pt x="2810239" y="97309"/>
                  <a:pt x="2809406" y="107327"/>
                  <a:pt x="2803585" y="114312"/>
                </a:cubicBezTo>
                <a:cubicBezTo>
                  <a:pt x="2794381" y="125357"/>
                  <a:pt x="2781939" y="133761"/>
                  <a:pt x="2769079" y="140191"/>
                </a:cubicBezTo>
                <a:cubicBezTo>
                  <a:pt x="2707293" y="171084"/>
                  <a:pt x="2688565" y="118625"/>
                  <a:pt x="2613803" y="131565"/>
                </a:cubicBezTo>
                <a:close/>
              </a:path>
            </a:pathLst>
          </a:cu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0EFF4E7F-8E08-4A3D-B545-7A9844F33F84}"/>
              </a:ext>
            </a:extLst>
          </p:cNvPr>
          <p:cNvSpPr/>
          <p:nvPr/>
        </p:nvSpPr>
        <p:spPr>
          <a:xfrm>
            <a:off x="4960189" y="767218"/>
            <a:ext cx="2449902" cy="3899673"/>
          </a:xfrm>
          <a:custGeom>
            <a:avLst/>
            <a:gdLst>
              <a:gd name="connsiteX0" fmla="*/ 2329132 w 2449902"/>
              <a:gd name="connsiteY0" fmla="*/ 233446 h 3899673"/>
              <a:gd name="connsiteX1" fmla="*/ 2277373 w 2449902"/>
              <a:gd name="connsiteY1" fmla="*/ 250699 h 3899673"/>
              <a:gd name="connsiteX2" fmla="*/ 2242868 w 2449902"/>
              <a:gd name="connsiteY2" fmla="*/ 259325 h 3899673"/>
              <a:gd name="connsiteX3" fmla="*/ 2173856 w 2449902"/>
              <a:gd name="connsiteY3" fmla="*/ 293831 h 3899673"/>
              <a:gd name="connsiteX4" fmla="*/ 2147977 w 2449902"/>
              <a:gd name="connsiteY4" fmla="*/ 319710 h 3899673"/>
              <a:gd name="connsiteX5" fmla="*/ 2078966 w 2449902"/>
              <a:gd name="connsiteY5" fmla="*/ 336963 h 3899673"/>
              <a:gd name="connsiteX6" fmla="*/ 2001328 w 2449902"/>
              <a:gd name="connsiteY6" fmla="*/ 362842 h 3899673"/>
              <a:gd name="connsiteX7" fmla="*/ 1966822 w 2449902"/>
              <a:gd name="connsiteY7" fmla="*/ 371469 h 3899673"/>
              <a:gd name="connsiteX8" fmla="*/ 1940943 w 2449902"/>
              <a:gd name="connsiteY8" fmla="*/ 388722 h 3899673"/>
              <a:gd name="connsiteX9" fmla="*/ 1915064 w 2449902"/>
              <a:gd name="connsiteY9" fmla="*/ 397348 h 3899673"/>
              <a:gd name="connsiteX10" fmla="*/ 1854679 w 2449902"/>
              <a:gd name="connsiteY10" fmla="*/ 414601 h 3899673"/>
              <a:gd name="connsiteX11" fmla="*/ 1802920 w 2449902"/>
              <a:gd name="connsiteY11" fmla="*/ 440480 h 3899673"/>
              <a:gd name="connsiteX12" fmla="*/ 1742536 w 2449902"/>
              <a:gd name="connsiteY12" fmla="*/ 466359 h 3899673"/>
              <a:gd name="connsiteX13" fmla="*/ 1630392 w 2449902"/>
              <a:gd name="connsiteY13" fmla="*/ 492239 h 3899673"/>
              <a:gd name="connsiteX14" fmla="*/ 1587260 w 2449902"/>
              <a:gd name="connsiteY14" fmla="*/ 500865 h 3899673"/>
              <a:gd name="connsiteX15" fmla="*/ 1552754 w 2449902"/>
              <a:gd name="connsiteY15" fmla="*/ 509491 h 3899673"/>
              <a:gd name="connsiteX16" fmla="*/ 1475117 w 2449902"/>
              <a:gd name="connsiteY16" fmla="*/ 518118 h 3899673"/>
              <a:gd name="connsiteX17" fmla="*/ 1423358 w 2449902"/>
              <a:gd name="connsiteY17" fmla="*/ 535371 h 3899673"/>
              <a:gd name="connsiteX18" fmla="*/ 1397479 w 2449902"/>
              <a:gd name="connsiteY18" fmla="*/ 543997 h 3899673"/>
              <a:gd name="connsiteX19" fmla="*/ 1362973 w 2449902"/>
              <a:gd name="connsiteY19" fmla="*/ 552624 h 3899673"/>
              <a:gd name="connsiteX20" fmla="*/ 1311215 w 2449902"/>
              <a:gd name="connsiteY20" fmla="*/ 578503 h 3899673"/>
              <a:gd name="connsiteX21" fmla="*/ 1285336 w 2449902"/>
              <a:gd name="connsiteY21" fmla="*/ 595756 h 3899673"/>
              <a:gd name="connsiteX22" fmla="*/ 1233577 w 2449902"/>
              <a:gd name="connsiteY22" fmla="*/ 613008 h 3899673"/>
              <a:gd name="connsiteX23" fmla="*/ 1173192 w 2449902"/>
              <a:gd name="connsiteY23" fmla="*/ 656140 h 3899673"/>
              <a:gd name="connsiteX24" fmla="*/ 1121434 w 2449902"/>
              <a:gd name="connsiteY24" fmla="*/ 690646 h 3899673"/>
              <a:gd name="connsiteX25" fmla="*/ 1035169 w 2449902"/>
              <a:gd name="connsiteY25" fmla="*/ 751031 h 3899673"/>
              <a:gd name="connsiteX26" fmla="*/ 1009290 w 2449902"/>
              <a:gd name="connsiteY26" fmla="*/ 768284 h 3899673"/>
              <a:gd name="connsiteX27" fmla="*/ 983411 w 2449902"/>
              <a:gd name="connsiteY27" fmla="*/ 776910 h 3899673"/>
              <a:gd name="connsiteX28" fmla="*/ 905773 w 2449902"/>
              <a:gd name="connsiteY28" fmla="*/ 837295 h 3899673"/>
              <a:gd name="connsiteX29" fmla="*/ 879894 w 2449902"/>
              <a:gd name="connsiteY29" fmla="*/ 854548 h 3899673"/>
              <a:gd name="connsiteX30" fmla="*/ 836762 w 2449902"/>
              <a:gd name="connsiteY30" fmla="*/ 906307 h 3899673"/>
              <a:gd name="connsiteX31" fmla="*/ 802256 w 2449902"/>
              <a:gd name="connsiteY31" fmla="*/ 932186 h 3899673"/>
              <a:gd name="connsiteX32" fmla="*/ 785003 w 2449902"/>
              <a:gd name="connsiteY32" fmla="*/ 958065 h 3899673"/>
              <a:gd name="connsiteX33" fmla="*/ 733245 w 2449902"/>
              <a:gd name="connsiteY33" fmla="*/ 1009824 h 3899673"/>
              <a:gd name="connsiteX34" fmla="*/ 724619 w 2449902"/>
              <a:gd name="connsiteY34" fmla="*/ 1035703 h 3899673"/>
              <a:gd name="connsiteX35" fmla="*/ 715992 w 2449902"/>
              <a:gd name="connsiteY35" fmla="*/ 1070208 h 3899673"/>
              <a:gd name="connsiteX36" fmla="*/ 681486 w 2449902"/>
              <a:gd name="connsiteY36" fmla="*/ 1121967 h 3899673"/>
              <a:gd name="connsiteX37" fmla="*/ 664234 w 2449902"/>
              <a:gd name="connsiteY37" fmla="*/ 1147846 h 3899673"/>
              <a:gd name="connsiteX38" fmla="*/ 646981 w 2449902"/>
              <a:gd name="connsiteY38" fmla="*/ 1173725 h 3899673"/>
              <a:gd name="connsiteX39" fmla="*/ 621102 w 2449902"/>
              <a:gd name="connsiteY39" fmla="*/ 1225484 h 3899673"/>
              <a:gd name="connsiteX40" fmla="*/ 603849 w 2449902"/>
              <a:gd name="connsiteY40" fmla="*/ 1259990 h 3899673"/>
              <a:gd name="connsiteX41" fmla="*/ 560717 w 2449902"/>
              <a:gd name="connsiteY41" fmla="*/ 1311748 h 3899673"/>
              <a:gd name="connsiteX42" fmla="*/ 526211 w 2449902"/>
              <a:gd name="connsiteY42" fmla="*/ 1363507 h 3899673"/>
              <a:gd name="connsiteX43" fmla="*/ 517585 w 2449902"/>
              <a:gd name="connsiteY43" fmla="*/ 1389386 h 3899673"/>
              <a:gd name="connsiteX44" fmla="*/ 500332 w 2449902"/>
              <a:gd name="connsiteY44" fmla="*/ 1432518 h 3899673"/>
              <a:gd name="connsiteX45" fmla="*/ 491705 w 2449902"/>
              <a:gd name="connsiteY45" fmla="*/ 1467024 h 3899673"/>
              <a:gd name="connsiteX46" fmla="*/ 474453 w 2449902"/>
              <a:gd name="connsiteY46" fmla="*/ 1518782 h 3899673"/>
              <a:gd name="connsiteX47" fmla="*/ 457200 w 2449902"/>
              <a:gd name="connsiteY47" fmla="*/ 1570540 h 3899673"/>
              <a:gd name="connsiteX48" fmla="*/ 439947 w 2449902"/>
              <a:gd name="connsiteY48" fmla="*/ 1639552 h 3899673"/>
              <a:gd name="connsiteX49" fmla="*/ 431320 w 2449902"/>
              <a:gd name="connsiteY49" fmla="*/ 1674057 h 3899673"/>
              <a:gd name="connsiteX50" fmla="*/ 422694 w 2449902"/>
              <a:gd name="connsiteY50" fmla="*/ 1717190 h 3899673"/>
              <a:gd name="connsiteX51" fmla="*/ 414068 w 2449902"/>
              <a:gd name="connsiteY51" fmla="*/ 1743069 h 3899673"/>
              <a:gd name="connsiteX52" fmla="*/ 405441 w 2449902"/>
              <a:gd name="connsiteY52" fmla="*/ 1777574 h 3899673"/>
              <a:gd name="connsiteX53" fmla="*/ 396815 w 2449902"/>
              <a:gd name="connsiteY53" fmla="*/ 1803454 h 3899673"/>
              <a:gd name="connsiteX54" fmla="*/ 379562 w 2449902"/>
              <a:gd name="connsiteY54" fmla="*/ 1872465 h 3899673"/>
              <a:gd name="connsiteX55" fmla="*/ 353683 w 2449902"/>
              <a:gd name="connsiteY55" fmla="*/ 1967356 h 3899673"/>
              <a:gd name="connsiteX56" fmla="*/ 336430 w 2449902"/>
              <a:gd name="connsiteY56" fmla="*/ 2019114 h 3899673"/>
              <a:gd name="connsiteX57" fmla="*/ 319177 w 2449902"/>
              <a:gd name="connsiteY57" fmla="*/ 2070873 h 3899673"/>
              <a:gd name="connsiteX58" fmla="*/ 310551 w 2449902"/>
              <a:gd name="connsiteY58" fmla="*/ 2096752 h 3899673"/>
              <a:gd name="connsiteX59" fmla="*/ 293298 w 2449902"/>
              <a:gd name="connsiteY59" fmla="*/ 2183016 h 3899673"/>
              <a:gd name="connsiteX60" fmla="*/ 267419 w 2449902"/>
              <a:gd name="connsiteY60" fmla="*/ 2459061 h 3899673"/>
              <a:gd name="connsiteX61" fmla="*/ 258792 w 2449902"/>
              <a:gd name="connsiteY61" fmla="*/ 2484940 h 3899673"/>
              <a:gd name="connsiteX62" fmla="*/ 250166 w 2449902"/>
              <a:gd name="connsiteY62" fmla="*/ 2545325 h 3899673"/>
              <a:gd name="connsiteX63" fmla="*/ 241539 w 2449902"/>
              <a:gd name="connsiteY63" fmla="*/ 2597084 h 3899673"/>
              <a:gd name="connsiteX64" fmla="*/ 232913 w 2449902"/>
              <a:gd name="connsiteY64" fmla="*/ 2769612 h 3899673"/>
              <a:gd name="connsiteX65" fmla="*/ 224286 w 2449902"/>
              <a:gd name="connsiteY65" fmla="*/ 2855876 h 3899673"/>
              <a:gd name="connsiteX66" fmla="*/ 232913 w 2449902"/>
              <a:gd name="connsiteY66" fmla="*/ 3097416 h 3899673"/>
              <a:gd name="connsiteX67" fmla="*/ 215660 w 2449902"/>
              <a:gd name="connsiteY67" fmla="*/ 3157801 h 3899673"/>
              <a:gd name="connsiteX68" fmla="*/ 207034 w 2449902"/>
              <a:gd name="connsiteY68" fmla="*/ 3200933 h 3899673"/>
              <a:gd name="connsiteX69" fmla="*/ 198407 w 2449902"/>
              <a:gd name="connsiteY69" fmla="*/ 3226812 h 3899673"/>
              <a:gd name="connsiteX70" fmla="*/ 189781 w 2449902"/>
              <a:gd name="connsiteY70" fmla="*/ 3261318 h 3899673"/>
              <a:gd name="connsiteX71" fmla="*/ 172528 w 2449902"/>
              <a:gd name="connsiteY71" fmla="*/ 3485605 h 3899673"/>
              <a:gd name="connsiteX72" fmla="*/ 146649 w 2449902"/>
              <a:gd name="connsiteY72" fmla="*/ 3571869 h 3899673"/>
              <a:gd name="connsiteX73" fmla="*/ 138022 w 2449902"/>
              <a:gd name="connsiteY73" fmla="*/ 3632254 h 3899673"/>
              <a:gd name="connsiteX74" fmla="*/ 120769 w 2449902"/>
              <a:gd name="connsiteY74" fmla="*/ 3718518 h 3899673"/>
              <a:gd name="connsiteX75" fmla="*/ 112143 w 2449902"/>
              <a:gd name="connsiteY75" fmla="*/ 3770276 h 3899673"/>
              <a:gd name="connsiteX76" fmla="*/ 77637 w 2449902"/>
              <a:gd name="connsiteY76" fmla="*/ 3847914 h 3899673"/>
              <a:gd name="connsiteX77" fmla="*/ 60385 w 2449902"/>
              <a:gd name="connsiteY77" fmla="*/ 3873793 h 3899673"/>
              <a:gd name="connsiteX78" fmla="*/ 51758 w 2449902"/>
              <a:gd name="connsiteY78" fmla="*/ 3899673 h 3899673"/>
              <a:gd name="connsiteX79" fmla="*/ 25879 w 2449902"/>
              <a:gd name="connsiteY79" fmla="*/ 3891046 h 3899673"/>
              <a:gd name="connsiteX80" fmla="*/ 0 w 2449902"/>
              <a:gd name="connsiteY80" fmla="*/ 3804782 h 3899673"/>
              <a:gd name="connsiteX81" fmla="*/ 8626 w 2449902"/>
              <a:gd name="connsiteY81" fmla="*/ 3744397 h 3899673"/>
              <a:gd name="connsiteX82" fmla="*/ 17253 w 2449902"/>
              <a:gd name="connsiteY82" fmla="*/ 3709891 h 3899673"/>
              <a:gd name="connsiteX83" fmla="*/ 25879 w 2449902"/>
              <a:gd name="connsiteY83" fmla="*/ 3649507 h 3899673"/>
              <a:gd name="connsiteX84" fmla="*/ 34505 w 2449902"/>
              <a:gd name="connsiteY84" fmla="*/ 2778239 h 3899673"/>
              <a:gd name="connsiteX85" fmla="*/ 43132 w 2449902"/>
              <a:gd name="connsiteY85" fmla="*/ 2674722 h 3899673"/>
              <a:gd name="connsiteX86" fmla="*/ 60385 w 2449902"/>
              <a:gd name="connsiteY86" fmla="*/ 1967356 h 3899673"/>
              <a:gd name="connsiteX87" fmla="*/ 60385 w 2449902"/>
              <a:gd name="connsiteY87" fmla="*/ 1346254 h 3899673"/>
              <a:gd name="connsiteX88" fmla="*/ 69011 w 2449902"/>
              <a:gd name="connsiteY88" fmla="*/ 621635 h 3899673"/>
              <a:gd name="connsiteX89" fmla="*/ 77637 w 2449902"/>
              <a:gd name="connsiteY89" fmla="*/ 578503 h 3899673"/>
              <a:gd name="connsiteX90" fmla="*/ 86264 w 2449902"/>
              <a:gd name="connsiteY90" fmla="*/ 552624 h 3899673"/>
              <a:gd name="connsiteX91" fmla="*/ 112143 w 2449902"/>
              <a:gd name="connsiteY91" fmla="*/ 449107 h 3899673"/>
              <a:gd name="connsiteX92" fmla="*/ 120769 w 2449902"/>
              <a:gd name="connsiteY92" fmla="*/ 414601 h 3899673"/>
              <a:gd name="connsiteX93" fmla="*/ 163902 w 2449902"/>
              <a:gd name="connsiteY93" fmla="*/ 362842 h 3899673"/>
              <a:gd name="connsiteX94" fmla="*/ 181154 w 2449902"/>
              <a:gd name="connsiteY94" fmla="*/ 328337 h 3899673"/>
              <a:gd name="connsiteX95" fmla="*/ 207034 w 2449902"/>
              <a:gd name="connsiteY95" fmla="*/ 311084 h 3899673"/>
              <a:gd name="connsiteX96" fmla="*/ 224286 w 2449902"/>
              <a:gd name="connsiteY96" fmla="*/ 285205 h 3899673"/>
              <a:gd name="connsiteX97" fmla="*/ 250166 w 2449902"/>
              <a:gd name="connsiteY97" fmla="*/ 267952 h 3899673"/>
              <a:gd name="connsiteX98" fmla="*/ 284671 w 2449902"/>
              <a:gd name="connsiteY98" fmla="*/ 233446 h 3899673"/>
              <a:gd name="connsiteX99" fmla="*/ 319177 w 2449902"/>
              <a:gd name="connsiteY99" fmla="*/ 207567 h 3899673"/>
              <a:gd name="connsiteX100" fmla="*/ 396815 w 2449902"/>
              <a:gd name="connsiteY100" fmla="*/ 147182 h 3899673"/>
              <a:gd name="connsiteX101" fmla="*/ 457200 w 2449902"/>
              <a:gd name="connsiteY101" fmla="*/ 138556 h 3899673"/>
              <a:gd name="connsiteX102" fmla="*/ 526211 w 2449902"/>
              <a:gd name="connsiteY102" fmla="*/ 112676 h 3899673"/>
              <a:gd name="connsiteX103" fmla="*/ 690113 w 2449902"/>
              <a:gd name="connsiteY103" fmla="*/ 78171 h 3899673"/>
              <a:gd name="connsiteX104" fmla="*/ 724619 w 2449902"/>
              <a:gd name="connsiteY104" fmla="*/ 69544 h 3899673"/>
              <a:gd name="connsiteX105" fmla="*/ 767751 w 2449902"/>
              <a:gd name="connsiteY105" fmla="*/ 60918 h 3899673"/>
              <a:gd name="connsiteX106" fmla="*/ 793630 w 2449902"/>
              <a:gd name="connsiteY106" fmla="*/ 52291 h 3899673"/>
              <a:gd name="connsiteX107" fmla="*/ 862641 w 2449902"/>
              <a:gd name="connsiteY107" fmla="*/ 43665 h 3899673"/>
              <a:gd name="connsiteX108" fmla="*/ 1104181 w 2449902"/>
              <a:gd name="connsiteY108" fmla="*/ 26412 h 3899673"/>
              <a:gd name="connsiteX109" fmla="*/ 1380226 w 2449902"/>
              <a:gd name="connsiteY109" fmla="*/ 17786 h 3899673"/>
              <a:gd name="connsiteX110" fmla="*/ 1871932 w 2449902"/>
              <a:gd name="connsiteY110" fmla="*/ 26412 h 3899673"/>
              <a:gd name="connsiteX111" fmla="*/ 2027207 w 2449902"/>
              <a:gd name="connsiteY111" fmla="*/ 43665 h 3899673"/>
              <a:gd name="connsiteX112" fmla="*/ 2147977 w 2449902"/>
              <a:gd name="connsiteY112" fmla="*/ 60918 h 3899673"/>
              <a:gd name="connsiteX113" fmla="*/ 2311879 w 2449902"/>
              <a:gd name="connsiteY113" fmla="*/ 69544 h 3899673"/>
              <a:gd name="connsiteX114" fmla="*/ 2380890 w 2449902"/>
              <a:gd name="connsiteY114" fmla="*/ 78171 h 3899673"/>
              <a:gd name="connsiteX115" fmla="*/ 2424022 w 2449902"/>
              <a:gd name="connsiteY115" fmla="*/ 86797 h 3899673"/>
              <a:gd name="connsiteX116" fmla="*/ 2449902 w 2449902"/>
              <a:gd name="connsiteY116" fmla="*/ 121303 h 3899673"/>
              <a:gd name="connsiteX117" fmla="*/ 2441275 w 2449902"/>
              <a:gd name="connsiteY117" fmla="*/ 147182 h 3899673"/>
              <a:gd name="connsiteX118" fmla="*/ 2329132 w 2449902"/>
              <a:gd name="connsiteY118" fmla="*/ 233446 h 3899673"/>
              <a:gd name="connsiteX119" fmla="*/ 2329132 w 2449902"/>
              <a:gd name="connsiteY119" fmla="*/ 233446 h 389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2449902" h="3899673">
                <a:moveTo>
                  <a:pt x="2329132" y="233446"/>
                </a:moveTo>
                <a:cubicBezTo>
                  <a:pt x="2320506" y="236321"/>
                  <a:pt x="2294792" y="245473"/>
                  <a:pt x="2277373" y="250699"/>
                </a:cubicBezTo>
                <a:cubicBezTo>
                  <a:pt x="2266017" y="254106"/>
                  <a:pt x="2253702" y="254510"/>
                  <a:pt x="2242868" y="259325"/>
                </a:cubicBezTo>
                <a:cubicBezTo>
                  <a:pt x="2120655" y="313643"/>
                  <a:pt x="2254302" y="267018"/>
                  <a:pt x="2173856" y="293831"/>
                </a:cubicBezTo>
                <a:cubicBezTo>
                  <a:pt x="2165230" y="302457"/>
                  <a:pt x="2158128" y="312943"/>
                  <a:pt x="2147977" y="319710"/>
                </a:cubicBezTo>
                <a:cubicBezTo>
                  <a:pt x="2135738" y="327870"/>
                  <a:pt x="2086593" y="334784"/>
                  <a:pt x="2078966" y="336963"/>
                </a:cubicBezTo>
                <a:cubicBezTo>
                  <a:pt x="2052736" y="344457"/>
                  <a:pt x="2027793" y="356225"/>
                  <a:pt x="2001328" y="362842"/>
                </a:cubicBezTo>
                <a:lnTo>
                  <a:pt x="1966822" y="371469"/>
                </a:lnTo>
                <a:cubicBezTo>
                  <a:pt x="1958196" y="377220"/>
                  <a:pt x="1950216" y="384085"/>
                  <a:pt x="1940943" y="388722"/>
                </a:cubicBezTo>
                <a:cubicBezTo>
                  <a:pt x="1932810" y="392788"/>
                  <a:pt x="1923807" y="394850"/>
                  <a:pt x="1915064" y="397348"/>
                </a:cubicBezTo>
                <a:cubicBezTo>
                  <a:pt x="1902159" y="401035"/>
                  <a:pt x="1868473" y="407704"/>
                  <a:pt x="1854679" y="414601"/>
                </a:cubicBezTo>
                <a:cubicBezTo>
                  <a:pt x="1787799" y="448042"/>
                  <a:pt x="1867961" y="418802"/>
                  <a:pt x="1802920" y="440480"/>
                </a:cubicBezTo>
                <a:cubicBezTo>
                  <a:pt x="1761862" y="467852"/>
                  <a:pt x="1793176" y="451167"/>
                  <a:pt x="1742536" y="466359"/>
                </a:cubicBezTo>
                <a:cubicBezTo>
                  <a:pt x="1641207" y="496757"/>
                  <a:pt x="1742635" y="473532"/>
                  <a:pt x="1630392" y="492239"/>
                </a:cubicBezTo>
                <a:cubicBezTo>
                  <a:pt x="1615929" y="494649"/>
                  <a:pt x="1601573" y="497685"/>
                  <a:pt x="1587260" y="500865"/>
                </a:cubicBezTo>
                <a:cubicBezTo>
                  <a:pt x="1575686" y="503437"/>
                  <a:pt x="1564472" y="507688"/>
                  <a:pt x="1552754" y="509491"/>
                </a:cubicBezTo>
                <a:cubicBezTo>
                  <a:pt x="1527019" y="513450"/>
                  <a:pt x="1500996" y="515242"/>
                  <a:pt x="1475117" y="518118"/>
                </a:cubicBezTo>
                <a:lnTo>
                  <a:pt x="1423358" y="535371"/>
                </a:lnTo>
                <a:cubicBezTo>
                  <a:pt x="1414732" y="538246"/>
                  <a:pt x="1406300" y="541792"/>
                  <a:pt x="1397479" y="543997"/>
                </a:cubicBezTo>
                <a:lnTo>
                  <a:pt x="1362973" y="552624"/>
                </a:lnTo>
                <a:cubicBezTo>
                  <a:pt x="1288799" y="602072"/>
                  <a:pt x="1382652" y="542783"/>
                  <a:pt x="1311215" y="578503"/>
                </a:cubicBezTo>
                <a:cubicBezTo>
                  <a:pt x="1301942" y="583140"/>
                  <a:pt x="1294810" y="591545"/>
                  <a:pt x="1285336" y="595756"/>
                </a:cubicBezTo>
                <a:cubicBezTo>
                  <a:pt x="1268717" y="603142"/>
                  <a:pt x="1233577" y="613008"/>
                  <a:pt x="1233577" y="613008"/>
                </a:cubicBezTo>
                <a:cubicBezTo>
                  <a:pt x="1166290" y="680298"/>
                  <a:pt x="1252673" y="599368"/>
                  <a:pt x="1173192" y="656140"/>
                </a:cubicBezTo>
                <a:cubicBezTo>
                  <a:pt x="1116649" y="696528"/>
                  <a:pt x="1176949" y="672142"/>
                  <a:pt x="1121434" y="690646"/>
                </a:cubicBezTo>
                <a:cubicBezTo>
                  <a:pt x="1070337" y="728968"/>
                  <a:pt x="1098894" y="708547"/>
                  <a:pt x="1035169" y="751031"/>
                </a:cubicBezTo>
                <a:cubicBezTo>
                  <a:pt x="1026543" y="756782"/>
                  <a:pt x="1019126" y="765006"/>
                  <a:pt x="1009290" y="768284"/>
                </a:cubicBezTo>
                <a:lnTo>
                  <a:pt x="983411" y="776910"/>
                </a:lnTo>
                <a:cubicBezTo>
                  <a:pt x="852597" y="864121"/>
                  <a:pt x="986856" y="769727"/>
                  <a:pt x="905773" y="837295"/>
                </a:cubicBezTo>
                <a:cubicBezTo>
                  <a:pt x="897808" y="843932"/>
                  <a:pt x="887859" y="847911"/>
                  <a:pt x="879894" y="854548"/>
                </a:cubicBezTo>
                <a:cubicBezTo>
                  <a:pt x="795096" y="925214"/>
                  <a:pt x="904625" y="838444"/>
                  <a:pt x="836762" y="906307"/>
                </a:cubicBezTo>
                <a:cubicBezTo>
                  <a:pt x="826596" y="916473"/>
                  <a:pt x="812422" y="922020"/>
                  <a:pt x="802256" y="932186"/>
                </a:cubicBezTo>
                <a:cubicBezTo>
                  <a:pt x="794925" y="939517"/>
                  <a:pt x="791891" y="950316"/>
                  <a:pt x="785003" y="958065"/>
                </a:cubicBezTo>
                <a:cubicBezTo>
                  <a:pt x="768793" y="976301"/>
                  <a:pt x="733245" y="1009824"/>
                  <a:pt x="733245" y="1009824"/>
                </a:cubicBezTo>
                <a:cubicBezTo>
                  <a:pt x="730370" y="1018450"/>
                  <a:pt x="727117" y="1026960"/>
                  <a:pt x="724619" y="1035703"/>
                </a:cubicBezTo>
                <a:cubicBezTo>
                  <a:pt x="721362" y="1047103"/>
                  <a:pt x="721294" y="1059604"/>
                  <a:pt x="715992" y="1070208"/>
                </a:cubicBezTo>
                <a:cubicBezTo>
                  <a:pt x="706719" y="1088754"/>
                  <a:pt x="692988" y="1104714"/>
                  <a:pt x="681486" y="1121967"/>
                </a:cubicBezTo>
                <a:lnTo>
                  <a:pt x="664234" y="1147846"/>
                </a:lnTo>
                <a:cubicBezTo>
                  <a:pt x="658483" y="1156472"/>
                  <a:pt x="650260" y="1163889"/>
                  <a:pt x="646981" y="1173725"/>
                </a:cubicBezTo>
                <a:cubicBezTo>
                  <a:pt x="631164" y="1221174"/>
                  <a:pt x="647857" y="1178661"/>
                  <a:pt x="621102" y="1225484"/>
                </a:cubicBezTo>
                <a:cubicBezTo>
                  <a:pt x="614722" y="1236649"/>
                  <a:pt x="610229" y="1248825"/>
                  <a:pt x="603849" y="1259990"/>
                </a:cubicBezTo>
                <a:cubicBezTo>
                  <a:pt x="575395" y="1309784"/>
                  <a:pt x="599144" y="1262341"/>
                  <a:pt x="560717" y="1311748"/>
                </a:cubicBezTo>
                <a:cubicBezTo>
                  <a:pt x="547987" y="1328116"/>
                  <a:pt x="526211" y="1363507"/>
                  <a:pt x="526211" y="1363507"/>
                </a:cubicBezTo>
                <a:cubicBezTo>
                  <a:pt x="523336" y="1372133"/>
                  <a:pt x="520778" y="1380872"/>
                  <a:pt x="517585" y="1389386"/>
                </a:cubicBezTo>
                <a:cubicBezTo>
                  <a:pt x="512148" y="1403885"/>
                  <a:pt x="505229" y="1417828"/>
                  <a:pt x="500332" y="1432518"/>
                </a:cubicBezTo>
                <a:cubicBezTo>
                  <a:pt x="496583" y="1443766"/>
                  <a:pt x="495112" y="1455668"/>
                  <a:pt x="491705" y="1467024"/>
                </a:cubicBezTo>
                <a:cubicBezTo>
                  <a:pt x="486479" y="1484443"/>
                  <a:pt x="480204" y="1501529"/>
                  <a:pt x="474453" y="1518782"/>
                </a:cubicBezTo>
                <a:lnTo>
                  <a:pt x="457200" y="1570540"/>
                </a:lnTo>
                <a:lnTo>
                  <a:pt x="439947" y="1639552"/>
                </a:lnTo>
                <a:cubicBezTo>
                  <a:pt x="437071" y="1651054"/>
                  <a:pt x="433645" y="1662431"/>
                  <a:pt x="431320" y="1674057"/>
                </a:cubicBezTo>
                <a:cubicBezTo>
                  <a:pt x="428445" y="1688435"/>
                  <a:pt x="426250" y="1702965"/>
                  <a:pt x="422694" y="1717190"/>
                </a:cubicBezTo>
                <a:cubicBezTo>
                  <a:pt x="420489" y="1726011"/>
                  <a:pt x="416566" y="1734326"/>
                  <a:pt x="414068" y="1743069"/>
                </a:cubicBezTo>
                <a:cubicBezTo>
                  <a:pt x="410811" y="1754469"/>
                  <a:pt x="408698" y="1766174"/>
                  <a:pt x="405441" y="1777574"/>
                </a:cubicBezTo>
                <a:cubicBezTo>
                  <a:pt x="402943" y="1786317"/>
                  <a:pt x="399208" y="1794681"/>
                  <a:pt x="396815" y="1803454"/>
                </a:cubicBezTo>
                <a:cubicBezTo>
                  <a:pt x="390576" y="1826330"/>
                  <a:pt x="387060" y="1849970"/>
                  <a:pt x="379562" y="1872465"/>
                </a:cubicBezTo>
                <a:cubicBezTo>
                  <a:pt x="327422" y="2028885"/>
                  <a:pt x="390264" y="1833226"/>
                  <a:pt x="353683" y="1967356"/>
                </a:cubicBezTo>
                <a:cubicBezTo>
                  <a:pt x="348898" y="1984901"/>
                  <a:pt x="342181" y="2001861"/>
                  <a:pt x="336430" y="2019114"/>
                </a:cubicBezTo>
                <a:lnTo>
                  <a:pt x="319177" y="2070873"/>
                </a:lnTo>
                <a:cubicBezTo>
                  <a:pt x="316302" y="2079499"/>
                  <a:pt x="312046" y="2087783"/>
                  <a:pt x="310551" y="2096752"/>
                </a:cubicBezTo>
                <a:cubicBezTo>
                  <a:pt x="299975" y="2160205"/>
                  <a:pt x="306166" y="2131541"/>
                  <a:pt x="293298" y="2183016"/>
                </a:cubicBezTo>
                <a:cubicBezTo>
                  <a:pt x="288320" y="2250219"/>
                  <a:pt x="288796" y="2373553"/>
                  <a:pt x="267419" y="2459061"/>
                </a:cubicBezTo>
                <a:cubicBezTo>
                  <a:pt x="265214" y="2467883"/>
                  <a:pt x="261668" y="2476314"/>
                  <a:pt x="258792" y="2484940"/>
                </a:cubicBezTo>
                <a:cubicBezTo>
                  <a:pt x="255917" y="2505068"/>
                  <a:pt x="253258" y="2525229"/>
                  <a:pt x="250166" y="2545325"/>
                </a:cubicBezTo>
                <a:cubicBezTo>
                  <a:pt x="247506" y="2562613"/>
                  <a:pt x="242881" y="2579645"/>
                  <a:pt x="241539" y="2597084"/>
                </a:cubicBezTo>
                <a:cubicBezTo>
                  <a:pt x="237123" y="2654496"/>
                  <a:pt x="236743" y="2712158"/>
                  <a:pt x="232913" y="2769612"/>
                </a:cubicBezTo>
                <a:cubicBezTo>
                  <a:pt x="230991" y="2798446"/>
                  <a:pt x="227162" y="2827121"/>
                  <a:pt x="224286" y="2855876"/>
                </a:cubicBezTo>
                <a:cubicBezTo>
                  <a:pt x="227162" y="2936389"/>
                  <a:pt x="232913" y="3016851"/>
                  <a:pt x="232913" y="3097416"/>
                </a:cubicBezTo>
                <a:cubicBezTo>
                  <a:pt x="232913" y="3113548"/>
                  <a:pt x="219727" y="3141532"/>
                  <a:pt x="215660" y="3157801"/>
                </a:cubicBezTo>
                <a:cubicBezTo>
                  <a:pt x="212104" y="3172025"/>
                  <a:pt x="210590" y="3186709"/>
                  <a:pt x="207034" y="3200933"/>
                </a:cubicBezTo>
                <a:cubicBezTo>
                  <a:pt x="204829" y="3209755"/>
                  <a:pt x="200905" y="3218069"/>
                  <a:pt x="198407" y="3226812"/>
                </a:cubicBezTo>
                <a:cubicBezTo>
                  <a:pt x="195150" y="3238212"/>
                  <a:pt x="192656" y="3249816"/>
                  <a:pt x="189781" y="3261318"/>
                </a:cubicBezTo>
                <a:cubicBezTo>
                  <a:pt x="181471" y="3410879"/>
                  <a:pt x="186866" y="3378062"/>
                  <a:pt x="172528" y="3485605"/>
                </a:cubicBezTo>
                <a:cubicBezTo>
                  <a:pt x="163277" y="3554992"/>
                  <a:pt x="174752" y="3529716"/>
                  <a:pt x="146649" y="3571869"/>
                </a:cubicBezTo>
                <a:cubicBezTo>
                  <a:pt x="143773" y="3591997"/>
                  <a:pt x="141556" y="3612231"/>
                  <a:pt x="138022" y="3632254"/>
                </a:cubicBezTo>
                <a:cubicBezTo>
                  <a:pt x="132926" y="3661132"/>
                  <a:pt x="125590" y="3689593"/>
                  <a:pt x="120769" y="3718518"/>
                </a:cubicBezTo>
                <a:cubicBezTo>
                  <a:pt x="117894" y="3735771"/>
                  <a:pt x="116745" y="3753402"/>
                  <a:pt x="112143" y="3770276"/>
                </a:cubicBezTo>
                <a:cubicBezTo>
                  <a:pt x="107321" y="3787958"/>
                  <a:pt x="87526" y="3830609"/>
                  <a:pt x="77637" y="3847914"/>
                </a:cubicBezTo>
                <a:cubicBezTo>
                  <a:pt x="72493" y="3856916"/>
                  <a:pt x="65021" y="3864520"/>
                  <a:pt x="60385" y="3873793"/>
                </a:cubicBezTo>
                <a:cubicBezTo>
                  <a:pt x="56318" y="3881926"/>
                  <a:pt x="54634" y="3891046"/>
                  <a:pt x="51758" y="3899673"/>
                </a:cubicBezTo>
                <a:cubicBezTo>
                  <a:pt x="43132" y="3896797"/>
                  <a:pt x="31164" y="3898445"/>
                  <a:pt x="25879" y="3891046"/>
                </a:cubicBezTo>
                <a:cubicBezTo>
                  <a:pt x="17800" y="3879735"/>
                  <a:pt x="4612" y="3823230"/>
                  <a:pt x="0" y="3804782"/>
                </a:cubicBezTo>
                <a:cubicBezTo>
                  <a:pt x="2875" y="3784654"/>
                  <a:pt x="4989" y="3764402"/>
                  <a:pt x="8626" y="3744397"/>
                </a:cubicBezTo>
                <a:cubicBezTo>
                  <a:pt x="10747" y="3732732"/>
                  <a:pt x="15132" y="3721556"/>
                  <a:pt x="17253" y="3709891"/>
                </a:cubicBezTo>
                <a:cubicBezTo>
                  <a:pt x="20890" y="3689887"/>
                  <a:pt x="23004" y="3669635"/>
                  <a:pt x="25879" y="3649507"/>
                </a:cubicBezTo>
                <a:cubicBezTo>
                  <a:pt x="28754" y="3359084"/>
                  <a:pt x="29365" y="3068630"/>
                  <a:pt x="34505" y="2778239"/>
                </a:cubicBezTo>
                <a:cubicBezTo>
                  <a:pt x="35118" y="2743619"/>
                  <a:pt x="42345" y="2709338"/>
                  <a:pt x="43132" y="2674722"/>
                </a:cubicBezTo>
                <a:cubicBezTo>
                  <a:pt x="59447" y="1956876"/>
                  <a:pt x="15228" y="2238276"/>
                  <a:pt x="60385" y="1967356"/>
                </a:cubicBezTo>
                <a:cubicBezTo>
                  <a:pt x="84070" y="1659430"/>
                  <a:pt x="60385" y="2013102"/>
                  <a:pt x="60385" y="1346254"/>
                </a:cubicBezTo>
                <a:cubicBezTo>
                  <a:pt x="60385" y="1104697"/>
                  <a:pt x="63584" y="863131"/>
                  <a:pt x="69011" y="621635"/>
                </a:cubicBezTo>
                <a:cubicBezTo>
                  <a:pt x="69340" y="606977"/>
                  <a:pt x="74081" y="592727"/>
                  <a:pt x="77637" y="578503"/>
                </a:cubicBezTo>
                <a:cubicBezTo>
                  <a:pt x="79842" y="569681"/>
                  <a:pt x="83388" y="561250"/>
                  <a:pt x="86264" y="552624"/>
                </a:cubicBezTo>
                <a:cubicBezTo>
                  <a:pt x="108839" y="417167"/>
                  <a:pt x="77964" y="585831"/>
                  <a:pt x="112143" y="449107"/>
                </a:cubicBezTo>
                <a:cubicBezTo>
                  <a:pt x="115018" y="437605"/>
                  <a:pt x="116099" y="425498"/>
                  <a:pt x="120769" y="414601"/>
                </a:cubicBezTo>
                <a:cubicBezTo>
                  <a:pt x="129776" y="393585"/>
                  <a:pt x="148358" y="378386"/>
                  <a:pt x="163902" y="362842"/>
                </a:cubicBezTo>
                <a:cubicBezTo>
                  <a:pt x="169653" y="351340"/>
                  <a:pt x="172922" y="338216"/>
                  <a:pt x="181154" y="328337"/>
                </a:cubicBezTo>
                <a:cubicBezTo>
                  <a:pt x="187791" y="320372"/>
                  <a:pt x="199703" y="318415"/>
                  <a:pt x="207034" y="311084"/>
                </a:cubicBezTo>
                <a:cubicBezTo>
                  <a:pt x="214365" y="303753"/>
                  <a:pt x="216955" y="292536"/>
                  <a:pt x="224286" y="285205"/>
                </a:cubicBezTo>
                <a:cubicBezTo>
                  <a:pt x="231617" y="277874"/>
                  <a:pt x="242294" y="274699"/>
                  <a:pt x="250166" y="267952"/>
                </a:cubicBezTo>
                <a:cubicBezTo>
                  <a:pt x="262516" y="257366"/>
                  <a:pt x="272430" y="244157"/>
                  <a:pt x="284671" y="233446"/>
                </a:cubicBezTo>
                <a:cubicBezTo>
                  <a:pt x="295491" y="223978"/>
                  <a:pt x="308357" y="217035"/>
                  <a:pt x="319177" y="207567"/>
                </a:cubicBezTo>
                <a:cubicBezTo>
                  <a:pt x="348976" y="181493"/>
                  <a:pt x="356807" y="160518"/>
                  <a:pt x="396815" y="147182"/>
                </a:cubicBezTo>
                <a:cubicBezTo>
                  <a:pt x="416104" y="140752"/>
                  <a:pt x="437072" y="141431"/>
                  <a:pt x="457200" y="138556"/>
                </a:cubicBezTo>
                <a:cubicBezTo>
                  <a:pt x="479975" y="129446"/>
                  <a:pt x="502554" y="119435"/>
                  <a:pt x="526211" y="112676"/>
                </a:cubicBezTo>
                <a:cubicBezTo>
                  <a:pt x="579399" y="97479"/>
                  <a:pt x="638101" y="91175"/>
                  <a:pt x="690113" y="78171"/>
                </a:cubicBezTo>
                <a:cubicBezTo>
                  <a:pt x="701615" y="75295"/>
                  <a:pt x="713045" y="72116"/>
                  <a:pt x="724619" y="69544"/>
                </a:cubicBezTo>
                <a:cubicBezTo>
                  <a:pt x="738932" y="66363"/>
                  <a:pt x="753527" y="64474"/>
                  <a:pt x="767751" y="60918"/>
                </a:cubicBezTo>
                <a:cubicBezTo>
                  <a:pt x="776573" y="58713"/>
                  <a:pt x="784684" y="53918"/>
                  <a:pt x="793630" y="52291"/>
                </a:cubicBezTo>
                <a:cubicBezTo>
                  <a:pt x="816439" y="48144"/>
                  <a:pt x="839538" y="45590"/>
                  <a:pt x="862641" y="43665"/>
                </a:cubicBezTo>
                <a:cubicBezTo>
                  <a:pt x="943081" y="36962"/>
                  <a:pt x="1023502" y="28933"/>
                  <a:pt x="1104181" y="26412"/>
                </a:cubicBezTo>
                <a:lnTo>
                  <a:pt x="1380226" y="17786"/>
                </a:lnTo>
                <a:cubicBezTo>
                  <a:pt x="1572198" y="-14211"/>
                  <a:pt x="1452697" y="2108"/>
                  <a:pt x="1871932" y="26412"/>
                </a:cubicBezTo>
                <a:cubicBezTo>
                  <a:pt x="1923922" y="29426"/>
                  <a:pt x="1975532" y="37206"/>
                  <a:pt x="2027207" y="43665"/>
                </a:cubicBezTo>
                <a:cubicBezTo>
                  <a:pt x="2097706" y="52477"/>
                  <a:pt x="2067081" y="54926"/>
                  <a:pt x="2147977" y="60918"/>
                </a:cubicBezTo>
                <a:cubicBezTo>
                  <a:pt x="2202537" y="64960"/>
                  <a:pt x="2257245" y="66669"/>
                  <a:pt x="2311879" y="69544"/>
                </a:cubicBezTo>
                <a:cubicBezTo>
                  <a:pt x="2334883" y="72420"/>
                  <a:pt x="2357977" y="74646"/>
                  <a:pt x="2380890" y="78171"/>
                </a:cubicBezTo>
                <a:cubicBezTo>
                  <a:pt x="2395382" y="80400"/>
                  <a:pt x="2411589" y="79026"/>
                  <a:pt x="2424022" y="86797"/>
                </a:cubicBezTo>
                <a:cubicBezTo>
                  <a:pt x="2436214" y="94417"/>
                  <a:pt x="2441275" y="109801"/>
                  <a:pt x="2449902" y="121303"/>
                </a:cubicBezTo>
                <a:cubicBezTo>
                  <a:pt x="2447026" y="129929"/>
                  <a:pt x="2446560" y="139783"/>
                  <a:pt x="2441275" y="147182"/>
                </a:cubicBezTo>
                <a:cubicBezTo>
                  <a:pt x="2401538" y="202813"/>
                  <a:pt x="2388253" y="174325"/>
                  <a:pt x="2329132" y="233446"/>
                </a:cubicBezTo>
                <a:lnTo>
                  <a:pt x="2329132" y="233446"/>
                </a:lnTo>
                <a:close/>
              </a:path>
            </a:pathLst>
          </a:cu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12222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Compiled data for X + </a:t>
            </a:r>
            <a:r>
              <a:rPr lang="en-US" sz="2800" u="sng" baseline="30000" dirty="0"/>
              <a:t>208</a:t>
            </a:r>
            <a:r>
              <a:rPr lang="en-US" sz="2800" u="sng" dirty="0"/>
              <a:t>Pb: Mohr-2024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4013642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Data for </a:t>
            </a:r>
            <a:r>
              <a:rPr lang="en-US" sz="2800" baseline="30000" dirty="0"/>
              <a:t>208</a:t>
            </a:r>
            <a:r>
              <a:rPr lang="en-US" sz="2800" dirty="0"/>
              <a:t>Pb and various projectiles:</a:t>
            </a:r>
            <a:br>
              <a:rPr lang="en-US" sz="2800" dirty="0"/>
            </a:br>
            <a:r>
              <a:rPr lang="en-US" sz="2000" dirty="0" err="1"/>
              <a:t>Europ</a:t>
            </a:r>
            <a:r>
              <a:rPr lang="en-US" sz="2000" dirty="0"/>
              <a:t>. Phys. J. </a:t>
            </a:r>
            <a:r>
              <a:rPr lang="en-US" sz="2000" b="1" dirty="0"/>
              <a:t>60</a:t>
            </a:r>
            <a:r>
              <a:rPr lang="en-US" sz="2000" dirty="0"/>
              <a:t>:193 (2024)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Grouping confirmed</a:t>
            </a:r>
            <a:br>
              <a:rPr lang="en-US" sz="2800" dirty="0"/>
            </a:br>
            <a:r>
              <a:rPr lang="en-US" sz="2800" dirty="0"/>
              <a:t>- tightly bound</a:t>
            </a:r>
            <a:br>
              <a:rPr lang="en-US" sz="2800" dirty="0"/>
            </a:br>
            <a:r>
              <a:rPr lang="en-US" sz="2800" dirty="0"/>
              <a:t>- </a:t>
            </a:r>
            <a:r>
              <a:rPr lang="en-US" sz="2800" dirty="0">
                <a:solidFill>
                  <a:srgbClr val="92D050"/>
                </a:solidFill>
              </a:rPr>
              <a:t>weakly bound</a:t>
            </a:r>
            <a:br>
              <a:rPr lang="en-US" sz="2800" dirty="0"/>
            </a:br>
            <a:r>
              <a:rPr lang="en-US" sz="2800" dirty="0"/>
              <a:t>- </a:t>
            </a:r>
            <a:r>
              <a:rPr lang="en-US" sz="2800" dirty="0">
                <a:solidFill>
                  <a:srgbClr val="FF0000"/>
                </a:solidFill>
              </a:rPr>
              <a:t>exotic (halo)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Problem: very steep energy dependence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Solution: show ratios to reference </a:t>
            </a:r>
            <a:r>
              <a:rPr lang="en-US" sz="2800" baseline="30000" dirty="0"/>
              <a:t>208</a:t>
            </a:r>
            <a:r>
              <a:rPr lang="en-US" sz="2800" dirty="0"/>
              <a:t>Pb+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/>
              <a:t>using Atomki-V2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7BDEF78-A98B-4932-9235-099FA5698C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566" y="576064"/>
            <a:ext cx="5059937" cy="5805264"/>
          </a:xfrm>
          <a:prstGeom prst="rect">
            <a:avLst/>
          </a:prstGeom>
        </p:spPr>
      </p:pic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E729EEF1-86E7-4A79-AA8B-58D67BDAEEA5}"/>
              </a:ext>
            </a:extLst>
          </p:cNvPr>
          <p:cNvSpPr/>
          <p:nvPr/>
        </p:nvSpPr>
        <p:spPr>
          <a:xfrm>
            <a:off x="5048347" y="669235"/>
            <a:ext cx="1803027" cy="2988261"/>
          </a:xfrm>
          <a:custGeom>
            <a:avLst/>
            <a:gdLst>
              <a:gd name="connsiteX0" fmla="*/ 1518105 w 1803027"/>
              <a:gd name="connsiteY0" fmla="*/ 2948608 h 2988261"/>
              <a:gd name="connsiteX1" fmla="*/ 1484975 w 1803027"/>
              <a:gd name="connsiteY1" fmla="*/ 2935356 h 2988261"/>
              <a:gd name="connsiteX2" fmla="*/ 1465096 w 1803027"/>
              <a:gd name="connsiteY2" fmla="*/ 2928730 h 2988261"/>
              <a:gd name="connsiteX3" fmla="*/ 1445218 w 1803027"/>
              <a:gd name="connsiteY3" fmla="*/ 2915478 h 2988261"/>
              <a:gd name="connsiteX4" fmla="*/ 1425340 w 1803027"/>
              <a:gd name="connsiteY4" fmla="*/ 2908852 h 2988261"/>
              <a:gd name="connsiteX5" fmla="*/ 1385583 w 1803027"/>
              <a:gd name="connsiteY5" fmla="*/ 2888974 h 2988261"/>
              <a:gd name="connsiteX6" fmla="*/ 1365705 w 1803027"/>
              <a:gd name="connsiteY6" fmla="*/ 2875722 h 2988261"/>
              <a:gd name="connsiteX7" fmla="*/ 1352453 w 1803027"/>
              <a:gd name="connsiteY7" fmla="*/ 2862469 h 2988261"/>
              <a:gd name="connsiteX8" fmla="*/ 1332575 w 1803027"/>
              <a:gd name="connsiteY8" fmla="*/ 2855843 h 2988261"/>
              <a:gd name="connsiteX9" fmla="*/ 1312696 w 1803027"/>
              <a:gd name="connsiteY9" fmla="*/ 2842591 h 2988261"/>
              <a:gd name="connsiteX10" fmla="*/ 1279566 w 1803027"/>
              <a:gd name="connsiteY10" fmla="*/ 2809461 h 2988261"/>
              <a:gd name="connsiteX11" fmla="*/ 1246436 w 1803027"/>
              <a:gd name="connsiteY11" fmla="*/ 2789582 h 2988261"/>
              <a:gd name="connsiteX12" fmla="*/ 1213305 w 1803027"/>
              <a:gd name="connsiteY12" fmla="*/ 2769704 h 2988261"/>
              <a:gd name="connsiteX13" fmla="*/ 1173549 w 1803027"/>
              <a:gd name="connsiteY13" fmla="*/ 2743200 h 2988261"/>
              <a:gd name="connsiteX14" fmla="*/ 1127166 w 1803027"/>
              <a:gd name="connsiteY14" fmla="*/ 2710069 h 2988261"/>
              <a:gd name="connsiteX15" fmla="*/ 1087410 w 1803027"/>
              <a:gd name="connsiteY15" fmla="*/ 2676939 h 2988261"/>
              <a:gd name="connsiteX16" fmla="*/ 1074157 w 1803027"/>
              <a:gd name="connsiteY16" fmla="*/ 2663687 h 2988261"/>
              <a:gd name="connsiteX17" fmla="*/ 1054279 w 1803027"/>
              <a:gd name="connsiteY17" fmla="*/ 2650435 h 2988261"/>
              <a:gd name="connsiteX18" fmla="*/ 1041027 w 1803027"/>
              <a:gd name="connsiteY18" fmla="*/ 2637182 h 2988261"/>
              <a:gd name="connsiteX19" fmla="*/ 1021149 w 1803027"/>
              <a:gd name="connsiteY19" fmla="*/ 2623930 h 2988261"/>
              <a:gd name="connsiteX20" fmla="*/ 1007896 w 1803027"/>
              <a:gd name="connsiteY20" fmla="*/ 2610678 h 2988261"/>
              <a:gd name="connsiteX21" fmla="*/ 988018 w 1803027"/>
              <a:gd name="connsiteY21" fmla="*/ 2604052 h 2988261"/>
              <a:gd name="connsiteX22" fmla="*/ 968140 w 1803027"/>
              <a:gd name="connsiteY22" fmla="*/ 2590800 h 2988261"/>
              <a:gd name="connsiteX23" fmla="*/ 941636 w 1803027"/>
              <a:gd name="connsiteY23" fmla="*/ 2557669 h 2988261"/>
              <a:gd name="connsiteX24" fmla="*/ 921757 w 1803027"/>
              <a:gd name="connsiteY24" fmla="*/ 2551043 h 2988261"/>
              <a:gd name="connsiteX25" fmla="*/ 901879 w 1803027"/>
              <a:gd name="connsiteY25" fmla="*/ 2531165 h 2988261"/>
              <a:gd name="connsiteX26" fmla="*/ 888627 w 1803027"/>
              <a:gd name="connsiteY26" fmla="*/ 2511287 h 2988261"/>
              <a:gd name="connsiteX27" fmla="*/ 855496 w 1803027"/>
              <a:gd name="connsiteY27" fmla="*/ 2484782 h 2988261"/>
              <a:gd name="connsiteX28" fmla="*/ 822366 w 1803027"/>
              <a:gd name="connsiteY28" fmla="*/ 2451652 h 2988261"/>
              <a:gd name="connsiteX29" fmla="*/ 809114 w 1803027"/>
              <a:gd name="connsiteY29" fmla="*/ 2431774 h 2988261"/>
              <a:gd name="connsiteX30" fmla="*/ 789236 w 1803027"/>
              <a:gd name="connsiteY30" fmla="*/ 2418522 h 2988261"/>
              <a:gd name="connsiteX31" fmla="*/ 756105 w 1803027"/>
              <a:gd name="connsiteY31" fmla="*/ 2385391 h 2988261"/>
              <a:gd name="connsiteX32" fmla="*/ 736227 w 1803027"/>
              <a:gd name="connsiteY32" fmla="*/ 2365513 h 2988261"/>
              <a:gd name="connsiteX33" fmla="*/ 722975 w 1803027"/>
              <a:gd name="connsiteY33" fmla="*/ 2345635 h 2988261"/>
              <a:gd name="connsiteX34" fmla="*/ 696470 w 1803027"/>
              <a:gd name="connsiteY34" fmla="*/ 2319130 h 2988261"/>
              <a:gd name="connsiteX35" fmla="*/ 676592 w 1803027"/>
              <a:gd name="connsiteY35" fmla="*/ 2279374 h 2988261"/>
              <a:gd name="connsiteX36" fmla="*/ 656714 w 1803027"/>
              <a:gd name="connsiteY36" fmla="*/ 2266122 h 2988261"/>
              <a:gd name="connsiteX37" fmla="*/ 650088 w 1803027"/>
              <a:gd name="connsiteY37" fmla="*/ 2246243 h 2988261"/>
              <a:gd name="connsiteX38" fmla="*/ 630210 w 1803027"/>
              <a:gd name="connsiteY38" fmla="*/ 2232991 h 2988261"/>
              <a:gd name="connsiteX39" fmla="*/ 616957 w 1803027"/>
              <a:gd name="connsiteY39" fmla="*/ 2219739 h 2988261"/>
              <a:gd name="connsiteX40" fmla="*/ 610331 w 1803027"/>
              <a:gd name="connsiteY40" fmla="*/ 2199861 h 2988261"/>
              <a:gd name="connsiteX41" fmla="*/ 570575 w 1803027"/>
              <a:gd name="connsiteY41" fmla="*/ 2146852 h 2988261"/>
              <a:gd name="connsiteX42" fmla="*/ 550696 w 1803027"/>
              <a:gd name="connsiteY42" fmla="*/ 2113722 h 2988261"/>
              <a:gd name="connsiteX43" fmla="*/ 524192 w 1803027"/>
              <a:gd name="connsiteY43" fmla="*/ 2034208 h 2988261"/>
              <a:gd name="connsiteX44" fmla="*/ 517566 w 1803027"/>
              <a:gd name="connsiteY44" fmla="*/ 2014330 h 2988261"/>
              <a:gd name="connsiteX45" fmla="*/ 510940 w 1803027"/>
              <a:gd name="connsiteY45" fmla="*/ 1994452 h 2988261"/>
              <a:gd name="connsiteX46" fmla="*/ 497688 w 1803027"/>
              <a:gd name="connsiteY46" fmla="*/ 1974574 h 2988261"/>
              <a:gd name="connsiteX47" fmla="*/ 484436 w 1803027"/>
              <a:gd name="connsiteY47" fmla="*/ 1934817 h 2988261"/>
              <a:gd name="connsiteX48" fmla="*/ 477810 w 1803027"/>
              <a:gd name="connsiteY48" fmla="*/ 1914939 h 2988261"/>
              <a:gd name="connsiteX49" fmla="*/ 464557 w 1803027"/>
              <a:gd name="connsiteY49" fmla="*/ 1901687 h 2988261"/>
              <a:gd name="connsiteX50" fmla="*/ 451305 w 1803027"/>
              <a:gd name="connsiteY50" fmla="*/ 1861930 h 2988261"/>
              <a:gd name="connsiteX51" fmla="*/ 424801 w 1803027"/>
              <a:gd name="connsiteY51" fmla="*/ 1822174 h 2988261"/>
              <a:gd name="connsiteX52" fmla="*/ 411549 w 1803027"/>
              <a:gd name="connsiteY52" fmla="*/ 1802295 h 2988261"/>
              <a:gd name="connsiteX53" fmla="*/ 391670 w 1803027"/>
              <a:gd name="connsiteY53" fmla="*/ 1769165 h 2988261"/>
              <a:gd name="connsiteX54" fmla="*/ 365166 w 1803027"/>
              <a:gd name="connsiteY54" fmla="*/ 1729408 h 2988261"/>
              <a:gd name="connsiteX55" fmla="*/ 358540 w 1803027"/>
              <a:gd name="connsiteY55" fmla="*/ 1709530 h 2988261"/>
              <a:gd name="connsiteX56" fmla="*/ 345288 w 1803027"/>
              <a:gd name="connsiteY56" fmla="*/ 1689652 h 2988261"/>
              <a:gd name="connsiteX57" fmla="*/ 318783 w 1803027"/>
              <a:gd name="connsiteY57" fmla="*/ 1636643 h 2988261"/>
              <a:gd name="connsiteX58" fmla="*/ 305531 w 1803027"/>
              <a:gd name="connsiteY58" fmla="*/ 1596887 h 2988261"/>
              <a:gd name="connsiteX59" fmla="*/ 292279 w 1803027"/>
              <a:gd name="connsiteY59" fmla="*/ 1577008 h 2988261"/>
              <a:gd name="connsiteX60" fmla="*/ 279027 w 1803027"/>
              <a:gd name="connsiteY60" fmla="*/ 1537252 h 2988261"/>
              <a:gd name="connsiteX61" fmla="*/ 252523 w 1803027"/>
              <a:gd name="connsiteY61" fmla="*/ 1470991 h 2988261"/>
              <a:gd name="connsiteX62" fmla="*/ 245896 w 1803027"/>
              <a:gd name="connsiteY62" fmla="*/ 1451113 h 2988261"/>
              <a:gd name="connsiteX63" fmla="*/ 239270 w 1803027"/>
              <a:gd name="connsiteY63" fmla="*/ 1431235 h 2988261"/>
              <a:gd name="connsiteX64" fmla="*/ 226018 w 1803027"/>
              <a:gd name="connsiteY64" fmla="*/ 1404730 h 2988261"/>
              <a:gd name="connsiteX65" fmla="*/ 219392 w 1803027"/>
              <a:gd name="connsiteY65" fmla="*/ 1378226 h 2988261"/>
              <a:gd name="connsiteX66" fmla="*/ 206140 w 1803027"/>
              <a:gd name="connsiteY66" fmla="*/ 1338469 h 2988261"/>
              <a:gd name="connsiteX67" fmla="*/ 199514 w 1803027"/>
              <a:gd name="connsiteY67" fmla="*/ 1305339 h 2988261"/>
              <a:gd name="connsiteX68" fmla="*/ 186262 w 1803027"/>
              <a:gd name="connsiteY68" fmla="*/ 1265582 h 2988261"/>
              <a:gd name="connsiteX69" fmla="*/ 179636 w 1803027"/>
              <a:gd name="connsiteY69" fmla="*/ 1245704 h 2988261"/>
              <a:gd name="connsiteX70" fmla="*/ 166383 w 1803027"/>
              <a:gd name="connsiteY70" fmla="*/ 1192695 h 2988261"/>
              <a:gd name="connsiteX71" fmla="*/ 159757 w 1803027"/>
              <a:gd name="connsiteY71" fmla="*/ 1172817 h 2988261"/>
              <a:gd name="connsiteX72" fmla="*/ 146505 w 1803027"/>
              <a:gd name="connsiteY72" fmla="*/ 1119808 h 2988261"/>
              <a:gd name="connsiteX73" fmla="*/ 139879 w 1803027"/>
              <a:gd name="connsiteY73" fmla="*/ 1093304 h 2988261"/>
              <a:gd name="connsiteX74" fmla="*/ 126627 w 1803027"/>
              <a:gd name="connsiteY74" fmla="*/ 1053548 h 2988261"/>
              <a:gd name="connsiteX75" fmla="*/ 113375 w 1803027"/>
              <a:gd name="connsiteY75" fmla="*/ 1000539 h 2988261"/>
              <a:gd name="connsiteX76" fmla="*/ 100123 w 1803027"/>
              <a:gd name="connsiteY76" fmla="*/ 960782 h 2988261"/>
              <a:gd name="connsiteX77" fmla="*/ 93496 w 1803027"/>
              <a:gd name="connsiteY77" fmla="*/ 921026 h 2988261"/>
              <a:gd name="connsiteX78" fmla="*/ 80244 w 1803027"/>
              <a:gd name="connsiteY78" fmla="*/ 868017 h 2988261"/>
              <a:gd name="connsiteX79" fmla="*/ 73618 w 1803027"/>
              <a:gd name="connsiteY79" fmla="*/ 834887 h 2988261"/>
              <a:gd name="connsiteX80" fmla="*/ 66992 w 1803027"/>
              <a:gd name="connsiteY80" fmla="*/ 815008 h 2988261"/>
              <a:gd name="connsiteX81" fmla="*/ 60366 w 1803027"/>
              <a:gd name="connsiteY81" fmla="*/ 788504 h 2988261"/>
              <a:gd name="connsiteX82" fmla="*/ 47114 w 1803027"/>
              <a:gd name="connsiteY82" fmla="*/ 748748 h 2988261"/>
              <a:gd name="connsiteX83" fmla="*/ 27236 w 1803027"/>
              <a:gd name="connsiteY83" fmla="*/ 649356 h 2988261"/>
              <a:gd name="connsiteX84" fmla="*/ 20610 w 1803027"/>
              <a:gd name="connsiteY84" fmla="*/ 596348 h 2988261"/>
              <a:gd name="connsiteX85" fmla="*/ 13983 w 1803027"/>
              <a:gd name="connsiteY85" fmla="*/ 569843 h 2988261"/>
              <a:gd name="connsiteX86" fmla="*/ 7357 w 1803027"/>
              <a:gd name="connsiteY86" fmla="*/ 536713 h 2988261"/>
              <a:gd name="connsiteX87" fmla="*/ 7357 w 1803027"/>
              <a:gd name="connsiteY87" fmla="*/ 112643 h 2988261"/>
              <a:gd name="connsiteX88" fmla="*/ 33862 w 1803027"/>
              <a:gd name="connsiteY88" fmla="*/ 53008 h 2988261"/>
              <a:gd name="connsiteX89" fmla="*/ 106749 w 1803027"/>
              <a:gd name="connsiteY89" fmla="*/ 13252 h 2988261"/>
              <a:gd name="connsiteX90" fmla="*/ 146505 w 1803027"/>
              <a:gd name="connsiteY90" fmla="*/ 0 h 2988261"/>
              <a:gd name="connsiteX91" fmla="*/ 272401 w 1803027"/>
              <a:gd name="connsiteY91" fmla="*/ 6626 h 2988261"/>
              <a:gd name="connsiteX92" fmla="*/ 312157 w 1803027"/>
              <a:gd name="connsiteY92" fmla="*/ 19878 h 2988261"/>
              <a:gd name="connsiteX93" fmla="*/ 345288 w 1803027"/>
              <a:gd name="connsiteY93" fmla="*/ 39756 h 2988261"/>
              <a:gd name="connsiteX94" fmla="*/ 378418 w 1803027"/>
              <a:gd name="connsiteY94" fmla="*/ 79513 h 2988261"/>
              <a:gd name="connsiteX95" fmla="*/ 398296 w 1803027"/>
              <a:gd name="connsiteY95" fmla="*/ 99391 h 2988261"/>
              <a:gd name="connsiteX96" fmla="*/ 418175 w 1803027"/>
              <a:gd name="connsiteY96" fmla="*/ 132522 h 2988261"/>
              <a:gd name="connsiteX97" fmla="*/ 451305 w 1803027"/>
              <a:gd name="connsiteY97" fmla="*/ 165652 h 2988261"/>
              <a:gd name="connsiteX98" fmla="*/ 477810 w 1803027"/>
              <a:gd name="connsiteY98" fmla="*/ 205408 h 2988261"/>
              <a:gd name="connsiteX99" fmla="*/ 504314 w 1803027"/>
              <a:gd name="connsiteY99" fmla="*/ 245165 h 2988261"/>
              <a:gd name="connsiteX100" fmla="*/ 544070 w 1803027"/>
              <a:gd name="connsiteY100" fmla="*/ 284922 h 2988261"/>
              <a:gd name="connsiteX101" fmla="*/ 583827 w 1803027"/>
              <a:gd name="connsiteY101" fmla="*/ 337930 h 2988261"/>
              <a:gd name="connsiteX102" fmla="*/ 610331 w 1803027"/>
              <a:gd name="connsiteY102" fmla="*/ 384313 h 2988261"/>
              <a:gd name="connsiteX103" fmla="*/ 636836 w 1803027"/>
              <a:gd name="connsiteY103" fmla="*/ 424069 h 2988261"/>
              <a:gd name="connsiteX104" fmla="*/ 643462 w 1803027"/>
              <a:gd name="connsiteY104" fmla="*/ 443948 h 2988261"/>
              <a:gd name="connsiteX105" fmla="*/ 669966 w 1803027"/>
              <a:gd name="connsiteY105" fmla="*/ 483704 h 2988261"/>
              <a:gd name="connsiteX106" fmla="*/ 676592 w 1803027"/>
              <a:gd name="connsiteY106" fmla="*/ 503582 h 2988261"/>
              <a:gd name="connsiteX107" fmla="*/ 703096 w 1803027"/>
              <a:gd name="connsiteY107" fmla="*/ 556591 h 2988261"/>
              <a:gd name="connsiteX108" fmla="*/ 722975 w 1803027"/>
              <a:gd name="connsiteY108" fmla="*/ 589722 h 2988261"/>
              <a:gd name="connsiteX109" fmla="*/ 742853 w 1803027"/>
              <a:gd name="connsiteY109" fmla="*/ 662608 h 2988261"/>
              <a:gd name="connsiteX110" fmla="*/ 756105 w 1803027"/>
              <a:gd name="connsiteY110" fmla="*/ 682487 h 2988261"/>
              <a:gd name="connsiteX111" fmla="*/ 775983 w 1803027"/>
              <a:gd name="connsiteY111" fmla="*/ 735495 h 2988261"/>
              <a:gd name="connsiteX112" fmla="*/ 782610 w 1803027"/>
              <a:gd name="connsiteY112" fmla="*/ 762000 h 2988261"/>
              <a:gd name="connsiteX113" fmla="*/ 795862 w 1803027"/>
              <a:gd name="connsiteY113" fmla="*/ 788504 h 2988261"/>
              <a:gd name="connsiteX114" fmla="*/ 822366 w 1803027"/>
              <a:gd name="connsiteY114" fmla="*/ 848139 h 2988261"/>
              <a:gd name="connsiteX115" fmla="*/ 842244 w 1803027"/>
              <a:gd name="connsiteY115" fmla="*/ 901148 h 2988261"/>
              <a:gd name="connsiteX116" fmla="*/ 848870 w 1803027"/>
              <a:gd name="connsiteY116" fmla="*/ 921026 h 2988261"/>
              <a:gd name="connsiteX117" fmla="*/ 862123 w 1803027"/>
              <a:gd name="connsiteY117" fmla="*/ 940904 h 2988261"/>
              <a:gd name="connsiteX118" fmla="*/ 875375 w 1803027"/>
              <a:gd name="connsiteY118" fmla="*/ 967408 h 2988261"/>
              <a:gd name="connsiteX119" fmla="*/ 895253 w 1803027"/>
              <a:gd name="connsiteY119" fmla="*/ 1027043 h 2988261"/>
              <a:gd name="connsiteX120" fmla="*/ 915131 w 1803027"/>
              <a:gd name="connsiteY120" fmla="*/ 1099930 h 2988261"/>
              <a:gd name="connsiteX121" fmla="*/ 935010 w 1803027"/>
              <a:gd name="connsiteY121" fmla="*/ 1139687 h 2988261"/>
              <a:gd name="connsiteX122" fmla="*/ 948262 w 1803027"/>
              <a:gd name="connsiteY122" fmla="*/ 1179443 h 2988261"/>
              <a:gd name="connsiteX123" fmla="*/ 968140 w 1803027"/>
              <a:gd name="connsiteY123" fmla="*/ 1219200 h 2988261"/>
              <a:gd name="connsiteX124" fmla="*/ 981392 w 1803027"/>
              <a:gd name="connsiteY124" fmla="*/ 1245704 h 2988261"/>
              <a:gd name="connsiteX125" fmla="*/ 988018 w 1803027"/>
              <a:gd name="connsiteY125" fmla="*/ 1265582 h 2988261"/>
              <a:gd name="connsiteX126" fmla="*/ 1001270 w 1803027"/>
              <a:gd name="connsiteY126" fmla="*/ 1285461 h 2988261"/>
              <a:gd name="connsiteX127" fmla="*/ 1007896 w 1803027"/>
              <a:gd name="connsiteY127" fmla="*/ 1305339 h 2988261"/>
              <a:gd name="connsiteX128" fmla="*/ 1034401 w 1803027"/>
              <a:gd name="connsiteY128" fmla="*/ 1345095 h 2988261"/>
              <a:gd name="connsiteX129" fmla="*/ 1060905 w 1803027"/>
              <a:gd name="connsiteY129" fmla="*/ 1384852 h 2988261"/>
              <a:gd name="connsiteX130" fmla="*/ 1074157 w 1803027"/>
              <a:gd name="connsiteY130" fmla="*/ 1424608 h 2988261"/>
              <a:gd name="connsiteX131" fmla="*/ 1100662 w 1803027"/>
              <a:gd name="connsiteY131" fmla="*/ 1464365 h 2988261"/>
              <a:gd name="connsiteX132" fmla="*/ 1127166 w 1803027"/>
              <a:gd name="connsiteY132" fmla="*/ 1530626 h 2988261"/>
              <a:gd name="connsiteX133" fmla="*/ 1140418 w 1803027"/>
              <a:gd name="connsiteY133" fmla="*/ 1550504 h 2988261"/>
              <a:gd name="connsiteX134" fmla="*/ 1147044 w 1803027"/>
              <a:gd name="connsiteY134" fmla="*/ 1570382 h 2988261"/>
              <a:gd name="connsiteX135" fmla="*/ 1153670 w 1803027"/>
              <a:gd name="connsiteY135" fmla="*/ 1596887 h 2988261"/>
              <a:gd name="connsiteX136" fmla="*/ 1166923 w 1803027"/>
              <a:gd name="connsiteY136" fmla="*/ 1610139 h 2988261"/>
              <a:gd name="connsiteX137" fmla="*/ 1173549 w 1803027"/>
              <a:gd name="connsiteY137" fmla="*/ 1630017 h 2988261"/>
              <a:gd name="connsiteX138" fmla="*/ 1200053 w 1803027"/>
              <a:gd name="connsiteY138" fmla="*/ 1683026 h 2988261"/>
              <a:gd name="connsiteX139" fmla="*/ 1213305 w 1803027"/>
              <a:gd name="connsiteY139" fmla="*/ 1729408 h 2988261"/>
              <a:gd name="connsiteX140" fmla="*/ 1226557 w 1803027"/>
              <a:gd name="connsiteY140" fmla="*/ 1769165 h 2988261"/>
              <a:gd name="connsiteX141" fmla="*/ 1233183 w 1803027"/>
              <a:gd name="connsiteY141" fmla="*/ 1789043 h 2988261"/>
              <a:gd name="connsiteX142" fmla="*/ 1246436 w 1803027"/>
              <a:gd name="connsiteY142" fmla="*/ 1802295 h 2988261"/>
              <a:gd name="connsiteX143" fmla="*/ 1253062 w 1803027"/>
              <a:gd name="connsiteY143" fmla="*/ 1822174 h 2988261"/>
              <a:gd name="connsiteX144" fmla="*/ 1259688 w 1803027"/>
              <a:gd name="connsiteY144" fmla="*/ 1848678 h 2988261"/>
              <a:gd name="connsiteX145" fmla="*/ 1272940 w 1803027"/>
              <a:gd name="connsiteY145" fmla="*/ 1875182 h 2988261"/>
              <a:gd name="connsiteX146" fmla="*/ 1299444 w 1803027"/>
              <a:gd name="connsiteY146" fmla="*/ 1941443 h 2988261"/>
              <a:gd name="connsiteX147" fmla="*/ 1306070 w 1803027"/>
              <a:gd name="connsiteY147" fmla="*/ 1974574 h 2988261"/>
              <a:gd name="connsiteX148" fmla="*/ 1319323 w 1803027"/>
              <a:gd name="connsiteY148" fmla="*/ 2001078 h 2988261"/>
              <a:gd name="connsiteX149" fmla="*/ 1325949 w 1803027"/>
              <a:gd name="connsiteY149" fmla="*/ 2020956 h 2988261"/>
              <a:gd name="connsiteX150" fmla="*/ 1339201 w 1803027"/>
              <a:gd name="connsiteY150" fmla="*/ 2040835 h 2988261"/>
              <a:gd name="connsiteX151" fmla="*/ 1365705 w 1803027"/>
              <a:gd name="connsiteY151" fmla="*/ 2100469 h 2988261"/>
              <a:gd name="connsiteX152" fmla="*/ 1372331 w 1803027"/>
              <a:gd name="connsiteY152" fmla="*/ 2133600 h 2988261"/>
              <a:gd name="connsiteX153" fmla="*/ 1385583 w 1803027"/>
              <a:gd name="connsiteY153" fmla="*/ 2153478 h 2988261"/>
              <a:gd name="connsiteX154" fmla="*/ 1392210 w 1803027"/>
              <a:gd name="connsiteY154" fmla="*/ 2173356 h 2988261"/>
              <a:gd name="connsiteX155" fmla="*/ 1398836 w 1803027"/>
              <a:gd name="connsiteY155" fmla="*/ 2199861 h 2988261"/>
              <a:gd name="connsiteX156" fmla="*/ 1412088 w 1803027"/>
              <a:gd name="connsiteY156" fmla="*/ 2232991 h 2988261"/>
              <a:gd name="connsiteX157" fmla="*/ 1418714 w 1803027"/>
              <a:gd name="connsiteY157" fmla="*/ 2259495 h 2988261"/>
              <a:gd name="connsiteX158" fmla="*/ 1438592 w 1803027"/>
              <a:gd name="connsiteY158" fmla="*/ 2319130 h 2988261"/>
              <a:gd name="connsiteX159" fmla="*/ 1465096 w 1803027"/>
              <a:gd name="connsiteY159" fmla="*/ 2365513 h 2988261"/>
              <a:gd name="connsiteX160" fmla="*/ 1478349 w 1803027"/>
              <a:gd name="connsiteY160" fmla="*/ 2385391 h 2988261"/>
              <a:gd name="connsiteX161" fmla="*/ 1504853 w 1803027"/>
              <a:gd name="connsiteY161" fmla="*/ 2438400 h 2988261"/>
              <a:gd name="connsiteX162" fmla="*/ 1518105 w 1803027"/>
              <a:gd name="connsiteY162" fmla="*/ 2478156 h 2988261"/>
              <a:gd name="connsiteX163" fmla="*/ 1551236 w 1803027"/>
              <a:gd name="connsiteY163" fmla="*/ 2517913 h 2988261"/>
              <a:gd name="connsiteX164" fmla="*/ 1571114 w 1803027"/>
              <a:gd name="connsiteY164" fmla="*/ 2557669 h 2988261"/>
              <a:gd name="connsiteX165" fmla="*/ 1584366 w 1803027"/>
              <a:gd name="connsiteY165" fmla="*/ 2597426 h 2988261"/>
              <a:gd name="connsiteX166" fmla="*/ 1610870 w 1803027"/>
              <a:gd name="connsiteY166" fmla="*/ 2637182 h 2988261"/>
              <a:gd name="connsiteX167" fmla="*/ 1630749 w 1803027"/>
              <a:gd name="connsiteY167" fmla="*/ 2676939 h 2988261"/>
              <a:gd name="connsiteX168" fmla="*/ 1637375 w 1803027"/>
              <a:gd name="connsiteY168" fmla="*/ 2696817 h 2988261"/>
              <a:gd name="connsiteX169" fmla="*/ 1650627 w 1803027"/>
              <a:gd name="connsiteY169" fmla="*/ 2716695 h 2988261"/>
              <a:gd name="connsiteX170" fmla="*/ 1683757 w 1803027"/>
              <a:gd name="connsiteY170" fmla="*/ 2776330 h 2988261"/>
              <a:gd name="connsiteX171" fmla="*/ 1697010 w 1803027"/>
              <a:gd name="connsiteY171" fmla="*/ 2796208 h 2988261"/>
              <a:gd name="connsiteX172" fmla="*/ 1710262 w 1803027"/>
              <a:gd name="connsiteY172" fmla="*/ 2809461 h 2988261"/>
              <a:gd name="connsiteX173" fmla="*/ 1736766 w 1803027"/>
              <a:gd name="connsiteY173" fmla="*/ 2849217 h 2988261"/>
              <a:gd name="connsiteX174" fmla="*/ 1750018 w 1803027"/>
              <a:gd name="connsiteY174" fmla="*/ 2869095 h 2988261"/>
              <a:gd name="connsiteX175" fmla="*/ 1763270 w 1803027"/>
              <a:gd name="connsiteY175" fmla="*/ 2882348 h 2988261"/>
              <a:gd name="connsiteX176" fmla="*/ 1769896 w 1803027"/>
              <a:gd name="connsiteY176" fmla="*/ 2902226 h 2988261"/>
              <a:gd name="connsiteX177" fmla="*/ 1783149 w 1803027"/>
              <a:gd name="connsiteY177" fmla="*/ 2915478 h 2988261"/>
              <a:gd name="connsiteX178" fmla="*/ 1796401 w 1803027"/>
              <a:gd name="connsiteY178" fmla="*/ 2955235 h 2988261"/>
              <a:gd name="connsiteX179" fmla="*/ 1803027 w 1803027"/>
              <a:gd name="connsiteY179" fmla="*/ 2975113 h 2988261"/>
              <a:gd name="connsiteX180" fmla="*/ 1624123 w 1803027"/>
              <a:gd name="connsiteY180" fmla="*/ 2975113 h 2988261"/>
              <a:gd name="connsiteX181" fmla="*/ 1604244 w 1803027"/>
              <a:gd name="connsiteY181" fmla="*/ 2968487 h 2988261"/>
              <a:gd name="connsiteX182" fmla="*/ 1577740 w 1803027"/>
              <a:gd name="connsiteY182" fmla="*/ 2961861 h 2988261"/>
              <a:gd name="connsiteX183" fmla="*/ 1557862 w 1803027"/>
              <a:gd name="connsiteY183" fmla="*/ 2948608 h 2988261"/>
              <a:gd name="connsiteX184" fmla="*/ 1518105 w 1803027"/>
              <a:gd name="connsiteY184" fmla="*/ 2948608 h 298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1803027" h="2988261">
                <a:moveTo>
                  <a:pt x="1518105" y="2948608"/>
                </a:moveTo>
                <a:cubicBezTo>
                  <a:pt x="1505957" y="2946399"/>
                  <a:pt x="1496112" y="2939532"/>
                  <a:pt x="1484975" y="2935356"/>
                </a:cubicBezTo>
                <a:cubicBezTo>
                  <a:pt x="1478435" y="2932904"/>
                  <a:pt x="1471343" y="2931854"/>
                  <a:pt x="1465096" y="2928730"/>
                </a:cubicBezTo>
                <a:cubicBezTo>
                  <a:pt x="1457973" y="2925169"/>
                  <a:pt x="1452341" y="2919039"/>
                  <a:pt x="1445218" y="2915478"/>
                </a:cubicBezTo>
                <a:cubicBezTo>
                  <a:pt x="1438971" y="2912354"/>
                  <a:pt x="1431587" y="2911976"/>
                  <a:pt x="1425340" y="2908852"/>
                </a:cubicBezTo>
                <a:cubicBezTo>
                  <a:pt x="1373963" y="2883164"/>
                  <a:pt x="1435547" y="2905628"/>
                  <a:pt x="1385583" y="2888974"/>
                </a:cubicBezTo>
                <a:cubicBezTo>
                  <a:pt x="1378957" y="2884557"/>
                  <a:pt x="1371923" y="2880697"/>
                  <a:pt x="1365705" y="2875722"/>
                </a:cubicBezTo>
                <a:cubicBezTo>
                  <a:pt x="1360827" y="2871819"/>
                  <a:pt x="1357810" y="2865683"/>
                  <a:pt x="1352453" y="2862469"/>
                </a:cubicBezTo>
                <a:cubicBezTo>
                  <a:pt x="1346464" y="2858875"/>
                  <a:pt x="1338822" y="2858966"/>
                  <a:pt x="1332575" y="2855843"/>
                </a:cubicBezTo>
                <a:cubicBezTo>
                  <a:pt x="1325452" y="2852282"/>
                  <a:pt x="1319322" y="2847008"/>
                  <a:pt x="1312696" y="2842591"/>
                </a:cubicBezTo>
                <a:cubicBezTo>
                  <a:pt x="1289977" y="2808512"/>
                  <a:pt x="1311120" y="2834705"/>
                  <a:pt x="1279566" y="2809461"/>
                </a:cubicBezTo>
                <a:cubicBezTo>
                  <a:pt x="1253578" y="2788670"/>
                  <a:pt x="1280958" y="2801089"/>
                  <a:pt x="1246436" y="2789582"/>
                </a:cubicBezTo>
                <a:cubicBezTo>
                  <a:pt x="1205158" y="2748307"/>
                  <a:pt x="1264920" y="2804114"/>
                  <a:pt x="1213305" y="2769704"/>
                </a:cubicBezTo>
                <a:cubicBezTo>
                  <a:pt x="1163672" y="2736615"/>
                  <a:pt x="1220814" y="2758955"/>
                  <a:pt x="1173549" y="2743200"/>
                </a:cubicBezTo>
                <a:cubicBezTo>
                  <a:pt x="1142105" y="2711756"/>
                  <a:pt x="1158897" y="2720646"/>
                  <a:pt x="1127166" y="2710069"/>
                </a:cubicBezTo>
                <a:cubicBezTo>
                  <a:pt x="1079954" y="2662857"/>
                  <a:pt x="1133529" y="2713833"/>
                  <a:pt x="1087410" y="2676939"/>
                </a:cubicBezTo>
                <a:cubicBezTo>
                  <a:pt x="1082532" y="2673036"/>
                  <a:pt x="1079035" y="2667590"/>
                  <a:pt x="1074157" y="2663687"/>
                </a:cubicBezTo>
                <a:cubicBezTo>
                  <a:pt x="1067939" y="2658712"/>
                  <a:pt x="1060497" y="2655410"/>
                  <a:pt x="1054279" y="2650435"/>
                </a:cubicBezTo>
                <a:cubicBezTo>
                  <a:pt x="1049401" y="2646532"/>
                  <a:pt x="1045905" y="2641085"/>
                  <a:pt x="1041027" y="2637182"/>
                </a:cubicBezTo>
                <a:cubicBezTo>
                  <a:pt x="1034809" y="2632207"/>
                  <a:pt x="1027367" y="2628905"/>
                  <a:pt x="1021149" y="2623930"/>
                </a:cubicBezTo>
                <a:cubicBezTo>
                  <a:pt x="1016271" y="2620027"/>
                  <a:pt x="1013253" y="2613892"/>
                  <a:pt x="1007896" y="2610678"/>
                </a:cubicBezTo>
                <a:cubicBezTo>
                  <a:pt x="1001907" y="2607085"/>
                  <a:pt x="994265" y="2607176"/>
                  <a:pt x="988018" y="2604052"/>
                </a:cubicBezTo>
                <a:cubicBezTo>
                  <a:pt x="980895" y="2600491"/>
                  <a:pt x="974766" y="2595217"/>
                  <a:pt x="968140" y="2590800"/>
                </a:cubicBezTo>
                <a:cubicBezTo>
                  <a:pt x="962122" y="2581773"/>
                  <a:pt x="952125" y="2563963"/>
                  <a:pt x="941636" y="2557669"/>
                </a:cubicBezTo>
                <a:cubicBezTo>
                  <a:pt x="935647" y="2554075"/>
                  <a:pt x="928383" y="2553252"/>
                  <a:pt x="921757" y="2551043"/>
                </a:cubicBezTo>
                <a:cubicBezTo>
                  <a:pt x="915131" y="2544417"/>
                  <a:pt x="907878" y="2538364"/>
                  <a:pt x="901879" y="2531165"/>
                </a:cubicBezTo>
                <a:cubicBezTo>
                  <a:pt x="896781" y="2525047"/>
                  <a:pt x="894258" y="2516918"/>
                  <a:pt x="888627" y="2511287"/>
                </a:cubicBezTo>
                <a:cubicBezTo>
                  <a:pt x="854185" y="2476845"/>
                  <a:pt x="881728" y="2517571"/>
                  <a:pt x="855496" y="2484782"/>
                </a:cubicBezTo>
                <a:cubicBezTo>
                  <a:pt x="830254" y="2453229"/>
                  <a:pt x="856443" y="2474370"/>
                  <a:pt x="822366" y="2451652"/>
                </a:cubicBezTo>
                <a:cubicBezTo>
                  <a:pt x="817949" y="2445026"/>
                  <a:pt x="814745" y="2437405"/>
                  <a:pt x="809114" y="2431774"/>
                </a:cubicBezTo>
                <a:cubicBezTo>
                  <a:pt x="803483" y="2426143"/>
                  <a:pt x="795229" y="2423766"/>
                  <a:pt x="789236" y="2418522"/>
                </a:cubicBezTo>
                <a:cubicBezTo>
                  <a:pt x="777482" y="2408237"/>
                  <a:pt x="767149" y="2396435"/>
                  <a:pt x="756105" y="2385391"/>
                </a:cubicBezTo>
                <a:cubicBezTo>
                  <a:pt x="749479" y="2378765"/>
                  <a:pt x="741425" y="2373310"/>
                  <a:pt x="736227" y="2365513"/>
                </a:cubicBezTo>
                <a:cubicBezTo>
                  <a:pt x="731810" y="2358887"/>
                  <a:pt x="728158" y="2351681"/>
                  <a:pt x="722975" y="2345635"/>
                </a:cubicBezTo>
                <a:cubicBezTo>
                  <a:pt x="714844" y="2336148"/>
                  <a:pt x="696470" y="2319130"/>
                  <a:pt x="696470" y="2319130"/>
                </a:cubicBezTo>
                <a:cubicBezTo>
                  <a:pt x="691081" y="2302963"/>
                  <a:pt x="689437" y="2292219"/>
                  <a:pt x="676592" y="2279374"/>
                </a:cubicBezTo>
                <a:cubicBezTo>
                  <a:pt x="670961" y="2273743"/>
                  <a:pt x="663340" y="2270539"/>
                  <a:pt x="656714" y="2266122"/>
                </a:cubicBezTo>
                <a:cubicBezTo>
                  <a:pt x="654505" y="2259496"/>
                  <a:pt x="654451" y="2251697"/>
                  <a:pt x="650088" y="2246243"/>
                </a:cubicBezTo>
                <a:cubicBezTo>
                  <a:pt x="645113" y="2240025"/>
                  <a:pt x="636428" y="2237966"/>
                  <a:pt x="630210" y="2232991"/>
                </a:cubicBezTo>
                <a:cubicBezTo>
                  <a:pt x="625332" y="2229088"/>
                  <a:pt x="621375" y="2224156"/>
                  <a:pt x="616957" y="2219739"/>
                </a:cubicBezTo>
                <a:cubicBezTo>
                  <a:pt x="614748" y="2213113"/>
                  <a:pt x="613924" y="2205850"/>
                  <a:pt x="610331" y="2199861"/>
                </a:cubicBezTo>
                <a:cubicBezTo>
                  <a:pt x="586786" y="2160618"/>
                  <a:pt x="598075" y="2229353"/>
                  <a:pt x="570575" y="2146852"/>
                </a:cubicBezTo>
                <a:cubicBezTo>
                  <a:pt x="561973" y="2121047"/>
                  <a:pt x="568888" y="2131913"/>
                  <a:pt x="550696" y="2113722"/>
                </a:cubicBezTo>
                <a:lnTo>
                  <a:pt x="524192" y="2034208"/>
                </a:lnTo>
                <a:lnTo>
                  <a:pt x="517566" y="2014330"/>
                </a:lnTo>
                <a:cubicBezTo>
                  <a:pt x="515357" y="2007704"/>
                  <a:pt x="514814" y="2000263"/>
                  <a:pt x="510940" y="1994452"/>
                </a:cubicBezTo>
                <a:lnTo>
                  <a:pt x="497688" y="1974574"/>
                </a:lnTo>
                <a:lnTo>
                  <a:pt x="484436" y="1934817"/>
                </a:lnTo>
                <a:cubicBezTo>
                  <a:pt x="482227" y="1928191"/>
                  <a:pt x="482749" y="1919878"/>
                  <a:pt x="477810" y="1914939"/>
                </a:cubicBezTo>
                <a:lnTo>
                  <a:pt x="464557" y="1901687"/>
                </a:lnTo>
                <a:cubicBezTo>
                  <a:pt x="460140" y="1888435"/>
                  <a:pt x="459054" y="1873553"/>
                  <a:pt x="451305" y="1861930"/>
                </a:cubicBezTo>
                <a:lnTo>
                  <a:pt x="424801" y="1822174"/>
                </a:lnTo>
                <a:cubicBezTo>
                  <a:pt x="420384" y="1815548"/>
                  <a:pt x="414067" y="1809850"/>
                  <a:pt x="411549" y="1802295"/>
                </a:cubicBezTo>
                <a:cubicBezTo>
                  <a:pt x="402947" y="1776490"/>
                  <a:pt x="409862" y="1787356"/>
                  <a:pt x="391670" y="1769165"/>
                </a:cubicBezTo>
                <a:cubicBezTo>
                  <a:pt x="375915" y="1721900"/>
                  <a:pt x="398255" y="1779042"/>
                  <a:pt x="365166" y="1729408"/>
                </a:cubicBezTo>
                <a:cubicBezTo>
                  <a:pt x="361292" y="1723597"/>
                  <a:pt x="361664" y="1715777"/>
                  <a:pt x="358540" y="1709530"/>
                </a:cubicBezTo>
                <a:cubicBezTo>
                  <a:pt x="354979" y="1702407"/>
                  <a:pt x="348522" y="1696929"/>
                  <a:pt x="345288" y="1689652"/>
                </a:cubicBezTo>
                <a:cubicBezTo>
                  <a:pt x="320924" y="1634833"/>
                  <a:pt x="346000" y="1663858"/>
                  <a:pt x="318783" y="1636643"/>
                </a:cubicBezTo>
                <a:cubicBezTo>
                  <a:pt x="314366" y="1623391"/>
                  <a:pt x="313279" y="1608510"/>
                  <a:pt x="305531" y="1596887"/>
                </a:cubicBezTo>
                <a:cubicBezTo>
                  <a:pt x="301114" y="1590261"/>
                  <a:pt x="295513" y="1584285"/>
                  <a:pt x="292279" y="1577008"/>
                </a:cubicBezTo>
                <a:cubicBezTo>
                  <a:pt x="286606" y="1564243"/>
                  <a:pt x="285274" y="1549746"/>
                  <a:pt x="279027" y="1537252"/>
                </a:cubicBezTo>
                <a:cubicBezTo>
                  <a:pt x="259526" y="1498250"/>
                  <a:pt x="268901" y="1520124"/>
                  <a:pt x="252523" y="1470991"/>
                </a:cubicBezTo>
                <a:lnTo>
                  <a:pt x="245896" y="1451113"/>
                </a:lnTo>
                <a:cubicBezTo>
                  <a:pt x="243687" y="1444487"/>
                  <a:pt x="242393" y="1437482"/>
                  <a:pt x="239270" y="1431235"/>
                </a:cubicBezTo>
                <a:cubicBezTo>
                  <a:pt x="234853" y="1422400"/>
                  <a:pt x="229486" y="1413979"/>
                  <a:pt x="226018" y="1404730"/>
                </a:cubicBezTo>
                <a:cubicBezTo>
                  <a:pt x="222821" y="1396203"/>
                  <a:pt x="222009" y="1386949"/>
                  <a:pt x="219392" y="1378226"/>
                </a:cubicBezTo>
                <a:cubicBezTo>
                  <a:pt x="215378" y="1364846"/>
                  <a:pt x="208880" y="1352167"/>
                  <a:pt x="206140" y="1338469"/>
                </a:cubicBezTo>
                <a:cubicBezTo>
                  <a:pt x="203931" y="1327426"/>
                  <a:pt x="202477" y="1316204"/>
                  <a:pt x="199514" y="1305339"/>
                </a:cubicBezTo>
                <a:cubicBezTo>
                  <a:pt x="195839" y="1291862"/>
                  <a:pt x="190679" y="1278834"/>
                  <a:pt x="186262" y="1265582"/>
                </a:cubicBezTo>
                <a:cubicBezTo>
                  <a:pt x="184053" y="1258956"/>
                  <a:pt x="181330" y="1252480"/>
                  <a:pt x="179636" y="1245704"/>
                </a:cubicBezTo>
                <a:cubicBezTo>
                  <a:pt x="175218" y="1228034"/>
                  <a:pt x="172143" y="1209974"/>
                  <a:pt x="166383" y="1192695"/>
                </a:cubicBezTo>
                <a:cubicBezTo>
                  <a:pt x="164174" y="1186069"/>
                  <a:pt x="161595" y="1179555"/>
                  <a:pt x="159757" y="1172817"/>
                </a:cubicBezTo>
                <a:cubicBezTo>
                  <a:pt x="154965" y="1155245"/>
                  <a:pt x="150922" y="1137478"/>
                  <a:pt x="146505" y="1119808"/>
                </a:cubicBezTo>
                <a:cubicBezTo>
                  <a:pt x="144296" y="1110973"/>
                  <a:pt x="142759" y="1101943"/>
                  <a:pt x="139879" y="1093304"/>
                </a:cubicBezTo>
                <a:lnTo>
                  <a:pt x="126627" y="1053548"/>
                </a:lnTo>
                <a:cubicBezTo>
                  <a:pt x="106524" y="993237"/>
                  <a:pt x="137359" y="1088483"/>
                  <a:pt x="113375" y="1000539"/>
                </a:cubicBezTo>
                <a:cubicBezTo>
                  <a:pt x="109700" y="987062"/>
                  <a:pt x="102420" y="974561"/>
                  <a:pt x="100123" y="960782"/>
                </a:cubicBezTo>
                <a:cubicBezTo>
                  <a:pt x="97914" y="947530"/>
                  <a:pt x="96311" y="934163"/>
                  <a:pt x="93496" y="921026"/>
                </a:cubicBezTo>
                <a:cubicBezTo>
                  <a:pt x="89680" y="903217"/>
                  <a:pt x="83816" y="885877"/>
                  <a:pt x="80244" y="868017"/>
                </a:cubicBezTo>
                <a:cubicBezTo>
                  <a:pt x="78035" y="856974"/>
                  <a:pt x="76349" y="845813"/>
                  <a:pt x="73618" y="834887"/>
                </a:cubicBezTo>
                <a:cubicBezTo>
                  <a:pt x="71924" y="828111"/>
                  <a:pt x="68911" y="821724"/>
                  <a:pt x="66992" y="815008"/>
                </a:cubicBezTo>
                <a:cubicBezTo>
                  <a:pt x="64490" y="806252"/>
                  <a:pt x="62983" y="797227"/>
                  <a:pt x="60366" y="788504"/>
                </a:cubicBezTo>
                <a:cubicBezTo>
                  <a:pt x="56352" y="775124"/>
                  <a:pt x="47114" y="748748"/>
                  <a:pt x="47114" y="748748"/>
                </a:cubicBezTo>
                <a:cubicBezTo>
                  <a:pt x="32714" y="662345"/>
                  <a:pt x="42359" y="694726"/>
                  <a:pt x="27236" y="649356"/>
                </a:cubicBezTo>
                <a:cubicBezTo>
                  <a:pt x="25027" y="631687"/>
                  <a:pt x="23538" y="613913"/>
                  <a:pt x="20610" y="596348"/>
                </a:cubicBezTo>
                <a:cubicBezTo>
                  <a:pt x="19113" y="587365"/>
                  <a:pt x="15959" y="578733"/>
                  <a:pt x="13983" y="569843"/>
                </a:cubicBezTo>
                <a:cubicBezTo>
                  <a:pt x="11540" y="558849"/>
                  <a:pt x="9566" y="547756"/>
                  <a:pt x="7357" y="536713"/>
                </a:cubicBezTo>
                <a:cubicBezTo>
                  <a:pt x="1003" y="365159"/>
                  <a:pt x="-5399" y="295475"/>
                  <a:pt x="7357" y="112643"/>
                </a:cubicBezTo>
                <a:cubicBezTo>
                  <a:pt x="8341" y="98540"/>
                  <a:pt x="21292" y="65578"/>
                  <a:pt x="33862" y="53008"/>
                </a:cubicBezTo>
                <a:cubicBezTo>
                  <a:pt x="45960" y="40910"/>
                  <a:pt x="106695" y="13270"/>
                  <a:pt x="106749" y="13252"/>
                </a:cubicBezTo>
                <a:lnTo>
                  <a:pt x="146505" y="0"/>
                </a:lnTo>
                <a:cubicBezTo>
                  <a:pt x="188470" y="2209"/>
                  <a:pt x="230677" y="1619"/>
                  <a:pt x="272401" y="6626"/>
                </a:cubicBezTo>
                <a:cubicBezTo>
                  <a:pt x="286270" y="8290"/>
                  <a:pt x="312157" y="19878"/>
                  <a:pt x="312157" y="19878"/>
                </a:cubicBezTo>
                <a:cubicBezTo>
                  <a:pt x="353439" y="61157"/>
                  <a:pt x="293669" y="5342"/>
                  <a:pt x="345288" y="39756"/>
                </a:cubicBezTo>
                <a:cubicBezTo>
                  <a:pt x="367065" y="54274"/>
                  <a:pt x="363140" y="61179"/>
                  <a:pt x="378418" y="79513"/>
                </a:cubicBezTo>
                <a:cubicBezTo>
                  <a:pt x="384417" y="86712"/>
                  <a:pt x="391670" y="92765"/>
                  <a:pt x="398296" y="99391"/>
                </a:cubicBezTo>
                <a:cubicBezTo>
                  <a:pt x="409805" y="133911"/>
                  <a:pt x="397385" y="106534"/>
                  <a:pt x="418175" y="132522"/>
                </a:cubicBezTo>
                <a:cubicBezTo>
                  <a:pt x="443415" y="164073"/>
                  <a:pt x="417230" y="142935"/>
                  <a:pt x="451305" y="165652"/>
                </a:cubicBezTo>
                <a:cubicBezTo>
                  <a:pt x="463978" y="203670"/>
                  <a:pt x="448855" y="168181"/>
                  <a:pt x="477810" y="205408"/>
                </a:cubicBezTo>
                <a:cubicBezTo>
                  <a:pt x="487588" y="217980"/>
                  <a:pt x="493052" y="233903"/>
                  <a:pt x="504314" y="245165"/>
                </a:cubicBezTo>
                <a:lnTo>
                  <a:pt x="544070" y="284922"/>
                </a:lnTo>
                <a:cubicBezTo>
                  <a:pt x="561310" y="336643"/>
                  <a:pt x="533066" y="261789"/>
                  <a:pt x="583827" y="337930"/>
                </a:cubicBezTo>
                <a:cubicBezTo>
                  <a:pt x="629678" y="406707"/>
                  <a:pt x="559879" y="300226"/>
                  <a:pt x="610331" y="384313"/>
                </a:cubicBezTo>
                <a:cubicBezTo>
                  <a:pt x="618525" y="397970"/>
                  <a:pt x="636836" y="424069"/>
                  <a:pt x="636836" y="424069"/>
                </a:cubicBezTo>
                <a:cubicBezTo>
                  <a:pt x="639045" y="430695"/>
                  <a:pt x="640070" y="437842"/>
                  <a:pt x="643462" y="443948"/>
                </a:cubicBezTo>
                <a:cubicBezTo>
                  <a:pt x="651197" y="457871"/>
                  <a:pt x="664929" y="468594"/>
                  <a:pt x="669966" y="483704"/>
                </a:cubicBezTo>
                <a:cubicBezTo>
                  <a:pt x="672175" y="490330"/>
                  <a:pt x="673702" y="497224"/>
                  <a:pt x="676592" y="503582"/>
                </a:cubicBezTo>
                <a:cubicBezTo>
                  <a:pt x="684767" y="521567"/>
                  <a:pt x="696848" y="537850"/>
                  <a:pt x="703096" y="556591"/>
                </a:cubicBezTo>
                <a:cubicBezTo>
                  <a:pt x="711699" y="582396"/>
                  <a:pt x="704784" y="571530"/>
                  <a:pt x="722975" y="589722"/>
                </a:cubicBezTo>
                <a:cubicBezTo>
                  <a:pt x="726531" y="607503"/>
                  <a:pt x="733245" y="648196"/>
                  <a:pt x="742853" y="662608"/>
                </a:cubicBezTo>
                <a:lnTo>
                  <a:pt x="756105" y="682487"/>
                </a:lnTo>
                <a:cubicBezTo>
                  <a:pt x="773111" y="750512"/>
                  <a:pt x="749998" y="666203"/>
                  <a:pt x="775983" y="735495"/>
                </a:cubicBezTo>
                <a:cubicBezTo>
                  <a:pt x="779181" y="744022"/>
                  <a:pt x="779412" y="753473"/>
                  <a:pt x="782610" y="762000"/>
                </a:cubicBezTo>
                <a:cubicBezTo>
                  <a:pt x="786078" y="771249"/>
                  <a:pt x="792194" y="779333"/>
                  <a:pt x="795862" y="788504"/>
                </a:cubicBezTo>
                <a:cubicBezTo>
                  <a:pt x="819518" y="847644"/>
                  <a:pt x="796870" y="809895"/>
                  <a:pt x="822366" y="848139"/>
                </a:cubicBezTo>
                <a:cubicBezTo>
                  <a:pt x="834582" y="897003"/>
                  <a:pt x="821455" y="852639"/>
                  <a:pt x="842244" y="901148"/>
                </a:cubicBezTo>
                <a:cubicBezTo>
                  <a:pt x="844995" y="907568"/>
                  <a:pt x="845746" y="914779"/>
                  <a:pt x="848870" y="921026"/>
                </a:cubicBezTo>
                <a:cubicBezTo>
                  <a:pt x="852432" y="928149"/>
                  <a:pt x="858172" y="933990"/>
                  <a:pt x="862123" y="940904"/>
                </a:cubicBezTo>
                <a:cubicBezTo>
                  <a:pt x="867024" y="949480"/>
                  <a:pt x="870958" y="958573"/>
                  <a:pt x="875375" y="967408"/>
                </a:cubicBezTo>
                <a:cubicBezTo>
                  <a:pt x="894364" y="1062358"/>
                  <a:pt x="867820" y="944743"/>
                  <a:pt x="895253" y="1027043"/>
                </a:cubicBezTo>
                <a:cubicBezTo>
                  <a:pt x="897829" y="1034770"/>
                  <a:pt x="907489" y="1082736"/>
                  <a:pt x="915131" y="1099930"/>
                </a:cubicBezTo>
                <a:cubicBezTo>
                  <a:pt x="921149" y="1113470"/>
                  <a:pt x="929311" y="1126010"/>
                  <a:pt x="935010" y="1139687"/>
                </a:cubicBezTo>
                <a:cubicBezTo>
                  <a:pt x="940383" y="1152581"/>
                  <a:pt x="940514" y="1167820"/>
                  <a:pt x="948262" y="1179443"/>
                </a:cubicBezTo>
                <a:cubicBezTo>
                  <a:pt x="973730" y="1217647"/>
                  <a:pt x="951679" y="1180792"/>
                  <a:pt x="968140" y="1219200"/>
                </a:cubicBezTo>
                <a:cubicBezTo>
                  <a:pt x="972031" y="1228279"/>
                  <a:pt x="977501" y="1236625"/>
                  <a:pt x="981392" y="1245704"/>
                </a:cubicBezTo>
                <a:cubicBezTo>
                  <a:pt x="984143" y="1252124"/>
                  <a:pt x="984895" y="1259335"/>
                  <a:pt x="988018" y="1265582"/>
                </a:cubicBezTo>
                <a:cubicBezTo>
                  <a:pt x="991579" y="1272705"/>
                  <a:pt x="997709" y="1278338"/>
                  <a:pt x="1001270" y="1285461"/>
                </a:cubicBezTo>
                <a:cubicBezTo>
                  <a:pt x="1004393" y="1291708"/>
                  <a:pt x="1004504" y="1299234"/>
                  <a:pt x="1007896" y="1305339"/>
                </a:cubicBezTo>
                <a:cubicBezTo>
                  <a:pt x="1015631" y="1319262"/>
                  <a:pt x="1034401" y="1345095"/>
                  <a:pt x="1034401" y="1345095"/>
                </a:cubicBezTo>
                <a:cubicBezTo>
                  <a:pt x="1056321" y="1410858"/>
                  <a:pt x="1019545" y="1310405"/>
                  <a:pt x="1060905" y="1384852"/>
                </a:cubicBezTo>
                <a:cubicBezTo>
                  <a:pt x="1067689" y="1397063"/>
                  <a:pt x="1066408" y="1412985"/>
                  <a:pt x="1074157" y="1424608"/>
                </a:cubicBezTo>
                <a:lnTo>
                  <a:pt x="1100662" y="1464365"/>
                </a:lnTo>
                <a:cubicBezTo>
                  <a:pt x="1109543" y="1499890"/>
                  <a:pt x="1105393" y="1491434"/>
                  <a:pt x="1127166" y="1530626"/>
                </a:cubicBezTo>
                <a:cubicBezTo>
                  <a:pt x="1131033" y="1537587"/>
                  <a:pt x="1136857" y="1543381"/>
                  <a:pt x="1140418" y="1550504"/>
                </a:cubicBezTo>
                <a:cubicBezTo>
                  <a:pt x="1143542" y="1556751"/>
                  <a:pt x="1145125" y="1563666"/>
                  <a:pt x="1147044" y="1570382"/>
                </a:cubicBezTo>
                <a:cubicBezTo>
                  <a:pt x="1149546" y="1579139"/>
                  <a:pt x="1149597" y="1588742"/>
                  <a:pt x="1153670" y="1596887"/>
                </a:cubicBezTo>
                <a:cubicBezTo>
                  <a:pt x="1156464" y="1602475"/>
                  <a:pt x="1162505" y="1605722"/>
                  <a:pt x="1166923" y="1610139"/>
                </a:cubicBezTo>
                <a:cubicBezTo>
                  <a:pt x="1169132" y="1616765"/>
                  <a:pt x="1170659" y="1623659"/>
                  <a:pt x="1173549" y="1630017"/>
                </a:cubicBezTo>
                <a:cubicBezTo>
                  <a:pt x="1181724" y="1648002"/>
                  <a:pt x="1193806" y="1664285"/>
                  <a:pt x="1200053" y="1683026"/>
                </a:cubicBezTo>
                <a:cubicBezTo>
                  <a:pt x="1222318" y="1749821"/>
                  <a:pt x="1188349" y="1646220"/>
                  <a:pt x="1213305" y="1729408"/>
                </a:cubicBezTo>
                <a:cubicBezTo>
                  <a:pt x="1217319" y="1742788"/>
                  <a:pt x="1222140" y="1755913"/>
                  <a:pt x="1226557" y="1769165"/>
                </a:cubicBezTo>
                <a:cubicBezTo>
                  <a:pt x="1228766" y="1775791"/>
                  <a:pt x="1228244" y="1784104"/>
                  <a:pt x="1233183" y="1789043"/>
                </a:cubicBezTo>
                <a:lnTo>
                  <a:pt x="1246436" y="1802295"/>
                </a:lnTo>
                <a:cubicBezTo>
                  <a:pt x="1248645" y="1808921"/>
                  <a:pt x="1251143" y="1815458"/>
                  <a:pt x="1253062" y="1822174"/>
                </a:cubicBezTo>
                <a:cubicBezTo>
                  <a:pt x="1255564" y="1830930"/>
                  <a:pt x="1256490" y="1840151"/>
                  <a:pt x="1259688" y="1848678"/>
                </a:cubicBezTo>
                <a:cubicBezTo>
                  <a:pt x="1263156" y="1857927"/>
                  <a:pt x="1268523" y="1866347"/>
                  <a:pt x="1272940" y="1875182"/>
                </a:cubicBezTo>
                <a:cubicBezTo>
                  <a:pt x="1289575" y="1958360"/>
                  <a:pt x="1265214" y="1855867"/>
                  <a:pt x="1299444" y="1941443"/>
                </a:cubicBezTo>
                <a:cubicBezTo>
                  <a:pt x="1303627" y="1951900"/>
                  <a:pt x="1302508" y="1963890"/>
                  <a:pt x="1306070" y="1974574"/>
                </a:cubicBezTo>
                <a:cubicBezTo>
                  <a:pt x="1309194" y="1983945"/>
                  <a:pt x="1315432" y="1991999"/>
                  <a:pt x="1319323" y="2001078"/>
                </a:cubicBezTo>
                <a:cubicBezTo>
                  <a:pt x="1322074" y="2007498"/>
                  <a:pt x="1322826" y="2014709"/>
                  <a:pt x="1325949" y="2020956"/>
                </a:cubicBezTo>
                <a:cubicBezTo>
                  <a:pt x="1329510" y="2028079"/>
                  <a:pt x="1335967" y="2033558"/>
                  <a:pt x="1339201" y="2040835"/>
                </a:cubicBezTo>
                <a:cubicBezTo>
                  <a:pt x="1370740" y="2111799"/>
                  <a:pt x="1335715" y="2055484"/>
                  <a:pt x="1365705" y="2100469"/>
                </a:cubicBezTo>
                <a:cubicBezTo>
                  <a:pt x="1367914" y="2111513"/>
                  <a:pt x="1368377" y="2123055"/>
                  <a:pt x="1372331" y="2133600"/>
                </a:cubicBezTo>
                <a:cubicBezTo>
                  <a:pt x="1375127" y="2141056"/>
                  <a:pt x="1382021" y="2146355"/>
                  <a:pt x="1385583" y="2153478"/>
                </a:cubicBezTo>
                <a:cubicBezTo>
                  <a:pt x="1388707" y="2159725"/>
                  <a:pt x="1390291" y="2166640"/>
                  <a:pt x="1392210" y="2173356"/>
                </a:cubicBezTo>
                <a:cubicBezTo>
                  <a:pt x="1394712" y="2182112"/>
                  <a:pt x="1395956" y="2191221"/>
                  <a:pt x="1398836" y="2199861"/>
                </a:cubicBezTo>
                <a:cubicBezTo>
                  <a:pt x="1402597" y="2211145"/>
                  <a:pt x="1408327" y="2221707"/>
                  <a:pt x="1412088" y="2232991"/>
                </a:cubicBezTo>
                <a:cubicBezTo>
                  <a:pt x="1414968" y="2241630"/>
                  <a:pt x="1416036" y="2250791"/>
                  <a:pt x="1418714" y="2259495"/>
                </a:cubicBezTo>
                <a:cubicBezTo>
                  <a:pt x="1424876" y="2279522"/>
                  <a:pt x="1426969" y="2301696"/>
                  <a:pt x="1438592" y="2319130"/>
                </a:cubicBezTo>
                <a:cubicBezTo>
                  <a:pt x="1470885" y="2367570"/>
                  <a:pt x="1431461" y="2306652"/>
                  <a:pt x="1465096" y="2365513"/>
                </a:cubicBezTo>
                <a:cubicBezTo>
                  <a:pt x="1469047" y="2372427"/>
                  <a:pt x="1473931" y="2378765"/>
                  <a:pt x="1478349" y="2385391"/>
                </a:cubicBezTo>
                <a:cubicBezTo>
                  <a:pt x="1495178" y="2469538"/>
                  <a:pt x="1470051" y="2375757"/>
                  <a:pt x="1504853" y="2438400"/>
                </a:cubicBezTo>
                <a:cubicBezTo>
                  <a:pt x="1511637" y="2450611"/>
                  <a:pt x="1508228" y="2468278"/>
                  <a:pt x="1518105" y="2478156"/>
                </a:cubicBezTo>
                <a:cubicBezTo>
                  <a:pt x="1543614" y="2503666"/>
                  <a:pt x="1532785" y="2490238"/>
                  <a:pt x="1551236" y="2517913"/>
                </a:cubicBezTo>
                <a:cubicBezTo>
                  <a:pt x="1575403" y="2590413"/>
                  <a:pt x="1536860" y="2480596"/>
                  <a:pt x="1571114" y="2557669"/>
                </a:cubicBezTo>
                <a:cubicBezTo>
                  <a:pt x="1576787" y="2570434"/>
                  <a:pt x="1578119" y="2584932"/>
                  <a:pt x="1584366" y="2597426"/>
                </a:cubicBezTo>
                <a:cubicBezTo>
                  <a:pt x="1591489" y="2611672"/>
                  <a:pt x="1610870" y="2637182"/>
                  <a:pt x="1610870" y="2637182"/>
                </a:cubicBezTo>
                <a:cubicBezTo>
                  <a:pt x="1627212" y="2702553"/>
                  <a:pt x="1605430" y="2634743"/>
                  <a:pt x="1630749" y="2676939"/>
                </a:cubicBezTo>
                <a:cubicBezTo>
                  <a:pt x="1634343" y="2682928"/>
                  <a:pt x="1634251" y="2690570"/>
                  <a:pt x="1637375" y="2696817"/>
                </a:cubicBezTo>
                <a:cubicBezTo>
                  <a:pt x="1640936" y="2703940"/>
                  <a:pt x="1646210" y="2710069"/>
                  <a:pt x="1650627" y="2716695"/>
                </a:cubicBezTo>
                <a:cubicBezTo>
                  <a:pt x="1662289" y="2751683"/>
                  <a:pt x="1653379" y="2730765"/>
                  <a:pt x="1683757" y="2776330"/>
                </a:cubicBezTo>
                <a:cubicBezTo>
                  <a:pt x="1688175" y="2782956"/>
                  <a:pt x="1691379" y="2790577"/>
                  <a:pt x="1697010" y="2796208"/>
                </a:cubicBezTo>
                <a:cubicBezTo>
                  <a:pt x="1701427" y="2800626"/>
                  <a:pt x="1706514" y="2804463"/>
                  <a:pt x="1710262" y="2809461"/>
                </a:cubicBezTo>
                <a:cubicBezTo>
                  <a:pt x="1719818" y="2822203"/>
                  <a:pt x="1727931" y="2835965"/>
                  <a:pt x="1736766" y="2849217"/>
                </a:cubicBezTo>
                <a:cubicBezTo>
                  <a:pt x="1741183" y="2855843"/>
                  <a:pt x="1744387" y="2863464"/>
                  <a:pt x="1750018" y="2869095"/>
                </a:cubicBezTo>
                <a:lnTo>
                  <a:pt x="1763270" y="2882348"/>
                </a:lnTo>
                <a:cubicBezTo>
                  <a:pt x="1765479" y="2888974"/>
                  <a:pt x="1766302" y="2896237"/>
                  <a:pt x="1769896" y="2902226"/>
                </a:cubicBezTo>
                <a:cubicBezTo>
                  <a:pt x="1773110" y="2907583"/>
                  <a:pt x="1780355" y="2909890"/>
                  <a:pt x="1783149" y="2915478"/>
                </a:cubicBezTo>
                <a:cubicBezTo>
                  <a:pt x="1789396" y="2927972"/>
                  <a:pt x="1791984" y="2941983"/>
                  <a:pt x="1796401" y="2955235"/>
                </a:cubicBezTo>
                <a:lnTo>
                  <a:pt x="1803027" y="2975113"/>
                </a:lnTo>
                <a:cubicBezTo>
                  <a:pt x="1734555" y="2997937"/>
                  <a:pt x="1776923" y="2986431"/>
                  <a:pt x="1624123" y="2975113"/>
                </a:cubicBezTo>
                <a:cubicBezTo>
                  <a:pt x="1617157" y="2974597"/>
                  <a:pt x="1610960" y="2970406"/>
                  <a:pt x="1604244" y="2968487"/>
                </a:cubicBezTo>
                <a:cubicBezTo>
                  <a:pt x="1595488" y="2965985"/>
                  <a:pt x="1586575" y="2964070"/>
                  <a:pt x="1577740" y="2961861"/>
                </a:cubicBezTo>
                <a:cubicBezTo>
                  <a:pt x="1571114" y="2957443"/>
                  <a:pt x="1563980" y="2953706"/>
                  <a:pt x="1557862" y="2948608"/>
                </a:cubicBezTo>
                <a:cubicBezTo>
                  <a:pt x="1522809" y="2919397"/>
                  <a:pt x="1530253" y="2950817"/>
                  <a:pt x="1518105" y="2948608"/>
                </a:cubicBezTo>
                <a:close/>
              </a:path>
            </a:pathLst>
          </a:cu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8E7DD3D6-DACC-49FA-8D11-809C98A4ADF8}"/>
              </a:ext>
            </a:extLst>
          </p:cNvPr>
          <p:cNvSpPr/>
          <p:nvPr/>
        </p:nvSpPr>
        <p:spPr>
          <a:xfrm>
            <a:off x="4856922" y="1245704"/>
            <a:ext cx="1636643" cy="2471861"/>
          </a:xfrm>
          <a:custGeom>
            <a:avLst/>
            <a:gdLst>
              <a:gd name="connsiteX0" fmla="*/ 1636643 w 1636643"/>
              <a:gd name="connsiteY0" fmla="*/ 2471531 h 2471861"/>
              <a:gd name="connsiteX1" fmla="*/ 1583635 w 1636643"/>
              <a:gd name="connsiteY1" fmla="*/ 2458279 h 2471861"/>
              <a:gd name="connsiteX2" fmla="*/ 1570382 w 1636643"/>
              <a:gd name="connsiteY2" fmla="*/ 2445026 h 2471861"/>
              <a:gd name="connsiteX3" fmla="*/ 1530626 w 1636643"/>
              <a:gd name="connsiteY3" fmla="*/ 2438400 h 2471861"/>
              <a:gd name="connsiteX4" fmla="*/ 1510748 w 1636643"/>
              <a:gd name="connsiteY4" fmla="*/ 2431774 h 2471861"/>
              <a:gd name="connsiteX5" fmla="*/ 1484243 w 1636643"/>
              <a:gd name="connsiteY5" fmla="*/ 2425148 h 2471861"/>
              <a:gd name="connsiteX6" fmla="*/ 1464365 w 1636643"/>
              <a:gd name="connsiteY6" fmla="*/ 2411896 h 2471861"/>
              <a:gd name="connsiteX7" fmla="*/ 1417982 w 1636643"/>
              <a:gd name="connsiteY7" fmla="*/ 2398644 h 2471861"/>
              <a:gd name="connsiteX8" fmla="*/ 1378226 w 1636643"/>
              <a:gd name="connsiteY8" fmla="*/ 2385392 h 2471861"/>
              <a:gd name="connsiteX9" fmla="*/ 1345095 w 1636643"/>
              <a:gd name="connsiteY9" fmla="*/ 2378766 h 2471861"/>
              <a:gd name="connsiteX10" fmla="*/ 1325217 w 1636643"/>
              <a:gd name="connsiteY10" fmla="*/ 2372139 h 2471861"/>
              <a:gd name="connsiteX11" fmla="*/ 1298713 w 1636643"/>
              <a:gd name="connsiteY11" fmla="*/ 2365513 h 2471861"/>
              <a:gd name="connsiteX12" fmla="*/ 1278835 w 1636643"/>
              <a:gd name="connsiteY12" fmla="*/ 2352261 h 2471861"/>
              <a:gd name="connsiteX13" fmla="*/ 1245704 w 1636643"/>
              <a:gd name="connsiteY13" fmla="*/ 2345635 h 2471861"/>
              <a:gd name="connsiteX14" fmla="*/ 1199321 w 1636643"/>
              <a:gd name="connsiteY14" fmla="*/ 2332383 h 2471861"/>
              <a:gd name="connsiteX15" fmla="*/ 1139687 w 1636643"/>
              <a:gd name="connsiteY15" fmla="*/ 2305879 h 2471861"/>
              <a:gd name="connsiteX16" fmla="*/ 1119808 w 1636643"/>
              <a:gd name="connsiteY16" fmla="*/ 2299253 h 2471861"/>
              <a:gd name="connsiteX17" fmla="*/ 1086678 w 1636643"/>
              <a:gd name="connsiteY17" fmla="*/ 2279374 h 2471861"/>
              <a:gd name="connsiteX18" fmla="*/ 1046921 w 1636643"/>
              <a:gd name="connsiteY18" fmla="*/ 2259496 h 2471861"/>
              <a:gd name="connsiteX19" fmla="*/ 1027043 w 1636643"/>
              <a:gd name="connsiteY19" fmla="*/ 2246244 h 2471861"/>
              <a:gd name="connsiteX20" fmla="*/ 987287 w 1636643"/>
              <a:gd name="connsiteY20" fmla="*/ 2232992 h 2471861"/>
              <a:gd name="connsiteX21" fmla="*/ 967408 w 1636643"/>
              <a:gd name="connsiteY21" fmla="*/ 2219739 h 2471861"/>
              <a:gd name="connsiteX22" fmla="*/ 947530 w 1636643"/>
              <a:gd name="connsiteY22" fmla="*/ 2213113 h 2471861"/>
              <a:gd name="connsiteX23" fmla="*/ 907774 w 1636643"/>
              <a:gd name="connsiteY23" fmla="*/ 2186609 h 2471861"/>
              <a:gd name="connsiteX24" fmla="*/ 887895 w 1636643"/>
              <a:gd name="connsiteY24" fmla="*/ 2173357 h 2471861"/>
              <a:gd name="connsiteX25" fmla="*/ 868017 w 1636643"/>
              <a:gd name="connsiteY25" fmla="*/ 2160105 h 2471861"/>
              <a:gd name="connsiteX26" fmla="*/ 848139 w 1636643"/>
              <a:gd name="connsiteY26" fmla="*/ 2153479 h 2471861"/>
              <a:gd name="connsiteX27" fmla="*/ 815008 w 1636643"/>
              <a:gd name="connsiteY27" fmla="*/ 2133600 h 2471861"/>
              <a:gd name="connsiteX28" fmla="*/ 795130 w 1636643"/>
              <a:gd name="connsiteY28" fmla="*/ 2113722 h 2471861"/>
              <a:gd name="connsiteX29" fmla="*/ 755374 w 1636643"/>
              <a:gd name="connsiteY29" fmla="*/ 2093844 h 2471861"/>
              <a:gd name="connsiteX30" fmla="*/ 728869 w 1636643"/>
              <a:gd name="connsiteY30" fmla="*/ 2067339 h 2471861"/>
              <a:gd name="connsiteX31" fmla="*/ 689113 w 1636643"/>
              <a:gd name="connsiteY31" fmla="*/ 2034209 h 2471861"/>
              <a:gd name="connsiteX32" fmla="*/ 675861 w 1636643"/>
              <a:gd name="connsiteY32" fmla="*/ 2014331 h 2471861"/>
              <a:gd name="connsiteX33" fmla="*/ 642730 w 1636643"/>
              <a:gd name="connsiteY33" fmla="*/ 1987826 h 2471861"/>
              <a:gd name="connsiteX34" fmla="*/ 616226 w 1636643"/>
              <a:gd name="connsiteY34" fmla="*/ 1948070 h 2471861"/>
              <a:gd name="connsiteX35" fmla="*/ 609600 w 1636643"/>
              <a:gd name="connsiteY35" fmla="*/ 1928192 h 2471861"/>
              <a:gd name="connsiteX36" fmla="*/ 589721 w 1636643"/>
              <a:gd name="connsiteY36" fmla="*/ 1914939 h 2471861"/>
              <a:gd name="connsiteX37" fmla="*/ 549965 w 1636643"/>
              <a:gd name="connsiteY37" fmla="*/ 1848679 h 2471861"/>
              <a:gd name="connsiteX38" fmla="*/ 523461 w 1636643"/>
              <a:gd name="connsiteY38" fmla="*/ 1808922 h 2471861"/>
              <a:gd name="connsiteX39" fmla="*/ 496956 w 1636643"/>
              <a:gd name="connsiteY39" fmla="*/ 1775792 h 2471861"/>
              <a:gd name="connsiteX40" fmla="*/ 483704 w 1636643"/>
              <a:gd name="connsiteY40" fmla="*/ 1762539 h 2471861"/>
              <a:gd name="connsiteX41" fmla="*/ 457200 w 1636643"/>
              <a:gd name="connsiteY41" fmla="*/ 1722783 h 2471861"/>
              <a:gd name="connsiteX42" fmla="*/ 437321 w 1636643"/>
              <a:gd name="connsiteY42" fmla="*/ 1702905 h 2471861"/>
              <a:gd name="connsiteX43" fmla="*/ 410817 w 1636643"/>
              <a:gd name="connsiteY43" fmla="*/ 1663148 h 2471861"/>
              <a:gd name="connsiteX44" fmla="*/ 397565 w 1636643"/>
              <a:gd name="connsiteY44" fmla="*/ 1643270 h 2471861"/>
              <a:gd name="connsiteX45" fmla="*/ 364435 w 1636643"/>
              <a:gd name="connsiteY45" fmla="*/ 1610139 h 2471861"/>
              <a:gd name="connsiteX46" fmla="*/ 331304 w 1636643"/>
              <a:gd name="connsiteY46" fmla="*/ 1557131 h 2471861"/>
              <a:gd name="connsiteX47" fmla="*/ 324678 w 1636643"/>
              <a:gd name="connsiteY47" fmla="*/ 1537253 h 2471861"/>
              <a:gd name="connsiteX48" fmla="*/ 311426 w 1636643"/>
              <a:gd name="connsiteY48" fmla="*/ 1524000 h 2471861"/>
              <a:gd name="connsiteX49" fmla="*/ 298174 w 1636643"/>
              <a:gd name="connsiteY49" fmla="*/ 1504122 h 2471861"/>
              <a:gd name="connsiteX50" fmla="*/ 278295 w 1636643"/>
              <a:gd name="connsiteY50" fmla="*/ 1470992 h 2471861"/>
              <a:gd name="connsiteX51" fmla="*/ 271669 w 1636643"/>
              <a:gd name="connsiteY51" fmla="*/ 1451113 h 2471861"/>
              <a:gd name="connsiteX52" fmla="*/ 245165 w 1636643"/>
              <a:gd name="connsiteY52" fmla="*/ 1411357 h 2471861"/>
              <a:gd name="connsiteX53" fmla="*/ 225287 w 1636643"/>
              <a:gd name="connsiteY53" fmla="*/ 1371600 h 2471861"/>
              <a:gd name="connsiteX54" fmla="*/ 205408 w 1636643"/>
              <a:gd name="connsiteY54" fmla="*/ 1331844 h 2471861"/>
              <a:gd name="connsiteX55" fmla="*/ 192156 w 1636643"/>
              <a:gd name="connsiteY55" fmla="*/ 1292087 h 2471861"/>
              <a:gd name="connsiteX56" fmla="*/ 185530 w 1636643"/>
              <a:gd name="connsiteY56" fmla="*/ 1272209 h 2471861"/>
              <a:gd name="connsiteX57" fmla="*/ 172278 w 1636643"/>
              <a:gd name="connsiteY57" fmla="*/ 1252331 h 2471861"/>
              <a:gd name="connsiteX58" fmla="*/ 159026 w 1636643"/>
              <a:gd name="connsiteY58" fmla="*/ 1205948 h 2471861"/>
              <a:gd name="connsiteX59" fmla="*/ 145774 w 1636643"/>
              <a:gd name="connsiteY59" fmla="*/ 1186070 h 2471861"/>
              <a:gd name="connsiteX60" fmla="*/ 139148 w 1636643"/>
              <a:gd name="connsiteY60" fmla="*/ 1166192 h 2471861"/>
              <a:gd name="connsiteX61" fmla="*/ 125895 w 1636643"/>
              <a:gd name="connsiteY61" fmla="*/ 1080053 h 2471861"/>
              <a:gd name="connsiteX62" fmla="*/ 119269 w 1636643"/>
              <a:gd name="connsiteY62" fmla="*/ 1053548 h 2471861"/>
              <a:gd name="connsiteX63" fmla="*/ 106017 w 1636643"/>
              <a:gd name="connsiteY63" fmla="*/ 1027044 h 2471861"/>
              <a:gd name="connsiteX64" fmla="*/ 92765 w 1636643"/>
              <a:gd name="connsiteY64" fmla="*/ 967409 h 2471861"/>
              <a:gd name="connsiteX65" fmla="*/ 86139 w 1636643"/>
              <a:gd name="connsiteY65" fmla="*/ 947531 h 2471861"/>
              <a:gd name="connsiteX66" fmla="*/ 79513 w 1636643"/>
              <a:gd name="connsiteY66" fmla="*/ 887896 h 2471861"/>
              <a:gd name="connsiteX67" fmla="*/ 66261 w 1636643"/>
              <a:gd name="connsiteY67" fmla="*/ 828261 h 2471861"/>
              <a:gd name="connsiteX68" fmla="*/ 59635 w 1636643"/>
              <a:gd name="connsiteY68" fmla="*/ 808383 h 2471861"/>
              <a:gd name="connsiteX69" fmla="*/ 53008 w 1636643"/>
              <a:gd name="connsiteY69" fmla="*/ 742122 h 2471861"/>
              <a:gd name="connsiteX70" fmla="*/ 46382 w 1636643"/>
              <a:gd name="connsiteY70" fmla="*/ 715618 h 2471861"/>
              <a:gd name="connsiteX71" fmla="*/ 33130 w 1636643"/>
              <a:gd name="connsiteY71" fmla="*/ 636105 h 2471861"/>
              <a:gd name="connsiteX72" fmla="*/ 26504 w 1636643"/>
              <a:gd name="connsiteY72" fmla="*/ 569844 h 2471861"/>
              <a:gd name="connsiteX73" fmla="*/ 13252 w 1636643"/>
              <a:gd name="connsiteY73" fmla="*/ 470453 h 2471861"/>
              <a:gd name="connsiteX74" fmla="*/ 0 w 1636643"/>
              <a:gd name="connsiteY74" fmla="*/ 311426 h 2471861"/>
              <a:gd name="connsiteX75" fmla="*/ 6626 w 1636643"/>
              <a:gd name="connsiteY75" fmla="*/ 59635 h 2471861"/>
              <a:gd name="connsiteX76" fmla="*/ 26504 w 1636643"/>
              <a:gd name="connsiteY76" fmla="*/ 19879 h 2471861"/>
              <a:gd name="connsiteX77" fmla="*/ 66261 w 1636643"/>
              <a:gd name="connsiteY77" fmla="*/ 0 h 2471861"/>
              <a:gd name="connsiteX78" fmla="*/ 145774 w 1636643"/>
              <a:gd name="connsiteY78" fmla="*/ 6626 h 2471861"/>
              <a:gd name="connsiteX79" fmla="*/ 165652 w 1636643"/>
              <a:gd name="connsiteY79" fmla="*/ 13253 h 2471861"/>
              <a:gd name="connsiteX80" fmla="*/ 172278 w 1636643"/>
              <a:gd name="connsiteY80" fmla="*/ 33131 h 2471861"/>
              <a:gd name="connsiteX81" fmla="*/ 192156 w 1636643"/>
              <a:gd name="connsiteY81" fmla="*/ 53009 h 2471861"/>
              <a:gd name="connsiteX82" fmla="*/ 218661 w 1636643"/>
              <a:gd name="connsiteY82" fmla="*/ 86139 h 2471861"/>
              <a:gd name="connsiteX83" fmla="*/ 238539 w 1636643"/>
              <a:gd name="connsiteY83" fmla="*/ 145774 h 2471861"/>
              <a:gd name="connsiteX84" fmla="*/ 245165 w 1636643"/>
              <a:gd name="connsiteY84" fmla="*/ 165653 h 2471861"/>
              <a:gd name="connsiteX85" fmla="*/ 251791 w 1636643"/>
              <a:gd name="connsiteY85" fmla="*/ 212035 h 2471861"/>
              <a:gd name="connsiteX86" fmla="*/ 258417 w 1636643"/>
              <a:gd name="connsiteY86" fmla="*/ 251792 h 2471861"/>
              <a:gd name="connsiteX87" fmla="*/ 265043 w 1636643"/>
              <a:gd name="connsiteY87" fmla="*/ 311426 h 2471861"/>
              <a:gd name="connsiteX88" fmla="*/ 271669 w 1636643"/>
              <a:gd name="connsiteY88" fmla="*/ 344557 h 2471861"/>
              <a:gd name="connsiteX89" fmla="*/ 278295 w 1636643"/>
              <a:gd name="connsiteY89" fmla="*/ 390939 h 2471861"/>
              <a:gd name="connsiteX90" fmla="*/ 284921 w 1636643"/>
              <a:gd name="connsiteY90" fmla="*/ 609600 h 2471861"/>
              <a:gd name="connsiteX91" fmla="*/ 298174 w 1636643"/>
              <a:gd name="connsiteY91" fmla="*/ 675861 h 2471861"/>
              <a:gd name="connsiteX92" fmla="*/ 311426 w 1636643"/>
              <a:gd name="connsiteY92" fmla="*/ 742122 h 2471861"/>
              <a:gd name="connsiteX93" fmla="*/ 318052 w 1636643"/>
              <a:gd name="connsiteY93" fmla="*/ 775253 h 2471861"/>
              <a:gd name="connsiteX94" fmla="*/ 324678 w 1636643"/>
              <a:gd name="connsiteY94" fmla="*/ 815009 h 2471861"/>
              <a:gd name="connsiteX95" fmla="*/ 337930 w 1636643"/>
              <a:gd name="connsiteY95" fmla="*/ 854766 h 2471861"/>
              <a:gd name="connsiteX96" fmla="*/ 351182 w 1636643"/>
              <a:gd name="connsiteY96" fmla="*/ 901148 h 2471861"/>
              <a:gd name="connsiteX97" fmla="*/ 357808 w 1636643"/>
              <a:gd name="connsiteY97" fmla="*/ 927653 h 2471861"/>
              <a:gd name="connsiteX98" fmla="*/ 364435 w 1636643"/>
              <a:gd name="connsiteY98" fmla="*/ 960783 h 2471861"/>
              <a:gd name="connsiteX99" fmla="*/ 377687 w 1636643"/>
              <a:gd name="connsiteY99" fmla="*/ 1000539 h 2471861"/>
              <a:gd name="connsiteX100" fmla="*/ 384313 w 1636643"/>
              <a:gd name="connsiteY100" fmla="*/ 1020418 h 2471861"/>
              <a:gd name="connsiteX101" fmla="*/ 397565 w 1636643"/>
              <a:gd name="connsiteY101" fmla="*/ 1046922 h 2471861"/>
              <a:gd name="connsiteX102" fmla="*/ 410817 w 1636643"/>
              <a:gd name="connsiteY102" fmla="*/ 1086679 h 2471861"/>
              <a:gd name="connsiteX103" fmla="*/ 424069 w 1636643"/>
              <a:gd name="connsiteY103" fmla="*/ 1126435 h 2471861"/>
              <a:gd name="connsiteX104" fmla="*/ 430695 w 1636643"/>
              <a:gd name="connsiteY104" fmla="*/ 1146313 h 2471861"/>
              <a:gd name="connsiteX105" fmla="*/ 443948 w 1636643"/>
              <a:gd name="connsiteY105" fmla="*/ 1166192 h 2471861"/>
              <a:gd name="connsiteX106" fmla="*/ 463826 w 1636643"/>
              <a:gd name="connsiteY106" fmla="*/ 1205948 h 2471861"/>
              <a:gd name="connsiteX107" fmla="*/ 483704 w 1636643"/>
              <a:gd name="connsiteY107" fmla="*/ 1239079 h 2471861"/>
              <a:gd name="connsiteX108" fmla="*/ 496956 w 1636643"/>
              <a:gd name="connsiteY108" fmla="*/ 1278835 h 2471861"/>
              <a:gd name="connsiteX109" fmla="*/ 503582 w 1636643"/>
              <a:gd name="connsiteY109" fmla="*/ 1305339 h 2471861"/>
              <a:gd name="connsiteX110" fmla="*/ 516835 w 1636643"/>
              <a:gd name="connsiteY110" fmla="*/ 1318592 h 2471861"/>
              <a:gd name="connsiteX111" fmla="*/ 549965 w 1636643"/>
              <a:gd name="connsiteY111" fmla="*/ 1378226 h 2471861"/>
              <a:gd name="connsiteX112" fmla="*/ 576469 w 1636643"/>
              <a:gd name="connsiteY112" fmla="*/ 1411357 h 2471861"/>
              <a:gd name="connsiteX113" fmla="*/ 589721 w 1636643"/>
              <a:gd name="connsiteY113" fmla="*/ 1437861 h 2471861"/>
              <a:gd name="connsiteX114" fmla="*/ 602974 w 1636643"/>
              <a:gd name="connsiteY114" fmla="*/ 1457739 h 2471861"/>
              <a:gd name="connsiteX115" fmla="*/ 616226 w 1636643"/>
              <a:gd name="connsiteY115" fmla="*/ 1484244 h 2471861"/>
              <a:gd name="connsiteX116" fmla="*/ 642730 w 1636643"/>
              <a:gd name="connsiteY116" fmla="*/ 1524000 h 2471861"/>
              <a:gd name="connsiteX117" fmla="*/ 669235 w 1636643"/>
              <a:gd name="connsiteY117" fmla="*/ 1557131 h 2471861"/>
              <a:gd name="connsiteX118" fmla="*/ 675861 w 1636643"/>
              <a:gd name="connsiteY118" fmla="*/ 1577009 h 2471861"/>
              <a:gd name="connsiteX119" fmla="*/ 702365 w 1636643"/>
              <a:gd name="connsiteY119" fmla="*/ 1616766 h 2471861"/>
              <a:gd name="connsiteX120" fmla="*/ 728869 w 1636643"/>
              <a:gd name="connsiteY120" fmla="*/ 1656522 h 2471861"/>
              <a:gd name="connsiteX121" fmla="*/ 768626 w 1636643"/>
              <a:gd name="connsiteY121" fmla="*/ 1716157 h 2471861"/>
              <a:gd name="connsiteX122" fmla="*/ 781878 w 1636643"/>
              <a:gd name="connsiteY122" fmla="*/ 1736035 h 2471861"/>
              <a:gd name="connsiteX123" fmla="*/ 815008 w 1636643"/>
              <a:gd name="connsiteY123" fmla="*/ 1769166 h 2471861"/>
              <a:gd name="connsiteX124" fmla="*/ 828261 w 1636643"/>
              <a:gd name="connsiteY124" fmla="*/ 1782418 h 2471861"/>
              <a:gd name="connsiteX125" fmla="*/ 861391 w 1636643"/>
              <a:gd name="connsiteY125" fmla="*/ 1822174 h 2471861"/>
              <a:gd name="connsiteX126" fmla="*/ 874643 w 1636643"/>
              <a:gd name="connsiteY126" fmla="*/ 1842053 h 2471861"/>
              <a:gd name="connsiteX127" fmla="*/ 901148 w 1636643"/>
              <a:gd name="connsiteY127" fmla="*/ 1861931 h 2471861"/>
              <a:gd name="connsiteX128" fmla="*/ 927652 w 1636643"/>
              <a:gd name="connsiteY128" fmla="*/ 1888435 h 2471861"/>
              <a:gd name="connsiteX129" fmla="*/ 954156 w 1636643"/>
              <a:gd name="connsiteY129" fmla="*/ 1908313 h 2471861"/>
              <a:gd name="connsiteX130" fmla="*/ 967408 w 1636643"/>
              <a:gd name="connsiteY130" fmla="*/ 1921566 h 2471861"/>
              <a:gd name="connsiteX131" fmla="*/ 993913 w 1636643"/>
              <a:gd name="connsiteY131" fmla="*/ 1934818 h 2471861"/>
              <a:gd name="connsiteX132" fmla="*/ 1013791 w 1636643"/>
              <a:gd name="connsiteY132" fmla="*/ 1954696 h 2471861"/>
              <a:gd name="connsiteX133" fmla="*/ 1053548 w 1636643"/>
              <a:gd name="connsiteY133" fmla="*/ 1981200 h 2471861"/>
              <a:gd name="connsiteX134" fmla="*/ 1066800 w 1636643"/>
              <a:gd name="connsiteY134" fmla="*/ 1994453 h 2471861"/>
              <a:gd name="connsiteX135" fmla="*/ 1106556 w 1636643"/>
              <a:gd name="connsiteY135" fmla="*/ 2014331 h 2471861"/>
              <a:gd name="connsiteX136" fmla="*/ 1126435 w 1636643"/>
              <a:gd name="connsiteY136" fmla="*/ 2034209 h 2471861"/>
              <a:gd name="connsiteX137" fmla="*/ 1166191 w 1636643"/>
              <a:gd name="connsiteY137" fmla="*/ 2060713 h 2471861"/>
              <a:gd name="connsiteX138" fmla="*/ 1186069 w 1636643"/>
              <a:gd name="connsiteY138" fmla="*/ 2073966 h 2471861"/>
              <a:gd name="connsiteX139" fmla="*/ 1205948 w 1636643"/>
              <a:gd name="connsiteY139" fmla="*/ 2093844 h 2471861"/>
              <a:gd name="connsiteX140" fmla="*/ 1225826 w 1636643"/>
              <a:gd name="connsiteY140" fmla="*/ 2107096 h 2471861"/>
              <a:gd name="connsiteX141" fmla="*/ 1265582 w 1636643"/>
              <a:gd name="connsiteY141" fmla="*/ 2146853 h 2471861"/>
              <a:gd name="connsiteX142" fmla="*/ 1278835 w 1636643"/>
              <a:gd name="connsiteY142" fmla="*/ 2160105 h 2471861"/>
              <a:gd name="connsiteX143" fmla="*/ 1298713 w 1636643"/>
              <a:gd name="connsiteY143" fmla="*/ 2173357 h 2471861"/>
              <a:gd name="connsiteX144" fmla="*/ 1311965 w 1636643"/>
              <a:gd name="connsiteY144" fmla="*/ 2193235 h 2471861"/>
              <a:gd name="connsiteX145" fmla="*/ 1331843 w 1636643"/>
              <a:gd name="connsiteY145" fmla="*/ 2206487 h 2471861"/>
              <a:gd name="connsiteX146" fmla="*/ 1358348 w 1636643"/>
              <a:gd name="connsiteY146" fmla="*/ 2226366 h 2471861"/>
              <a:gd name="connsiteX147" fmla="*/ 1398104 w 1636643"/>
              <a:gd name="connsiteY147" fmla="*/ 2259496 h 2471861"/>
              <a:gd name="connsiteX148" fmla="*/ 1404730 w 1636643"/>
              <a:gd name="connsiteY148" fmla="*/ 2279374 h 2471861"/>
              <a:gd name="connsiteX149" fmla="*/ 1457739 w 1636643"/>
              <a:gd name="connsiteY149" fmla="*/ 2325757 h 2471861"/>
              <a:gd name="connsiteX150" fmla="*/ 1477617 w 1636643"/>
              <a:gd name="connsiteY150" fmla="*/ 2345635 h 2471861"/>
              <a:gd name="connsiteX151" fmla="*/ 1497495 w 1636643"/>
              <a:gd name="connsiteY151" fmla="*/ 2358887 h 2471861"/>
              <a:gd name="connsiteX152" fmla="*/ 1543878 w 1636643"/>
              <a:gd name="connsiteY152" fmla="*/ 2392018 h 2471861"/>
              <a:gd name="connsiteX153" fmla="*/ 1557130 w 1636643"/>
              <a:gd name="connsiteY153" fmla="*/ 2411896 h 2471861"/>
              <a:gd name="connsiteX154" fmla="*/ 1577008 w 1636643"/>
              <a:gd name="connsiteY154" fmla="*/ 2425148 h 2471861"/>
              <a:gd name="connsiteX155" fmla="*/ 1583635 w 1636643"/>
              <a:gd name="connsiteY155" fmla="*/ 2445026 h 2471861"/>
              <a:gd name="connsiteX156" fmla="*/ 1636643 w 1636643"/>
              <a:gd name="connsiteY156" fmla="*/ 2471531 h 2471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1636643" h="2471861">
                <a:moveTo>
                  <a:pt x="1636643" y="2471531"/>
                </a:moveTo>
                <a:cubicBezTo>
                  <a:pt x="1636643" y="2473740"/>
                  <a:pt x="1593822" y="2464391"/>
                  <a:pt x="1583635" y="2458279"/>
                </a:cubicBezTo>
                <a:cubicBezTo>
                  <a:pt x="1578278" y="2455065"/>
                  <a:pt x="1576232" y="2447220"/>
                  <a:pt x="1570382" y="2445026"/>
                </a:cubicBezTo>
                <a:cubicBezTo>
                  <a:pt x="1557803" y="2440309"/>
                  <a:pt x="1543741" y="2441314"/>
                  <a:pt x="1530626" y="2438400"/>
                </a:cubicBezTo>
                <a:cubicBezTo>
                  <a:pt x="1523808" y="2436885"/>
                  <a:pt x="1517464" y="2433693"/>
                  <a:pt x="1510748" y="2431774"/>
                </a:cubicBezTo>
                <a:cubicBezTo>
                  <a:pt x="1501991" y="2429272"/>
                  <a:pt x="1493078" y="2427357"/>
                  <a:pt x="1484243" y="2425148"/>
                </a:cubicBezTo>
                <a:cubicBezTo>
                  <a:pt x="1477617" y="2420731"/>
                  <a:pt x="1471488" y="2415457"/>
                  <a:pt x="1464365" y="2411896"/>
                </a:cubicBezTo>
                <a:cubicBezTo>
                  <a:pt x="1453230" y="2406328"/>
                  <a:pt x="1428598" y="2401829"/>
                  <a:pt x="1417982" y="2398644"/>
                </a:cubicBezTo>
                <a:cubicBezTo>
                  <a:pt x="1404602" y="2394630"/>
                  <a:pt x="1391924" y="2388131"/>
                  <a:pt x="1378226" y="2385392"/>
                </a:cubicBezTo>
                <a:cubicBezTo>
                  <a:pt x="1367182" y="2383183"/>
                  <a:pt x="1356021" y="2381498"/>
                  <a:pt x="1345095" y="2378766"/>
                </a:cubicBezTo>
                <a:cubicBezTo>
                  <a:pt x="1338319" y="2377072"/>
                  <a:pt x="1331933" y="2374058"/>
                  <a:pt x="1325217" y="2372139"/>
                </a:cubicBezTo>
                <a:cubicBezTo>
                  <a:pt x="1316461" y="2369637"/>
                  <a:pt x="1307548" y="2367722"/>
                  <a:pt x="1298713" y="2365513"/>
                </a:cubicBezTo>
                <a:cubicBezTo>
                  <a:pt x="1292087" y="2361096"/>
                  <a:pt x="1286291" y="2355057"/>
                  <a:pt x="1278835" y="2352261"/>
                </a:cubicBezTo>
                <a:cubicBezTo>
                  <a:pt x="1268290" y="2348307"/>
                  <a:pt x="1256698" y="2348078"/>
                  <a:pt x="1245704" y="2345635"/>
                </a:cubicBezTo>
                <a:cubicBezTo>
                  <a:pt x="1220746" y="2340089"/>
                  <a:pt x="1221456" y="2339761"/>
                  <a:pt x="1199321" y="2332383"/>
                </a:cubicBezTo>
                <a:cubicBezTo>
                  <a:pt x="1167821" y="2311383"/>
                  <a:pt x="1186997" y="2321649"/>
                  <a:pt x="1139687" y="2305879"/>
                </a:cubicBezTo>
                <a:lnTo>
                  <a:pt x="1119808" y="2299253"/>
                </a:lnTo>
                <a:cubicBezTo>
                  <a:pt x="1093925" y="2273368"/>
                  <a:pt x="1121083" y="2296576"/>
                  <a:pt x="1086678" y="2279374"/>
                </a:cubicBezTo>
                <a:cubicBezTo>
                  <a:pt x="1035301" y="2253686"/>
                  <a:pt x="1096885" y="2276150"/>
                  <a:pt x="1046921" y="2259496"/>
                </a:cubicBezTo>
                <a:cubicBezTo>
                  <a:pt x="1040295" y="2255079"/>
                  <a:pt x="1034320" y="2249478"/>
                  <a:pt x="1027043" y="2246244"/>
                </a:cubicBezTo>
                <a:cubicBezTo>
                  <a:pt x="1014278" y="2240571"/>
                  <a:pt x="987287" y="2232992"/>
                  <a:pt x="987287" y="2232992"/>
                </a:cubicBezTo>
                <a:cubicBezTo>
                  <a:pt x="980661" y="2228574"/>
                  <a:pt x="974531" y="2223301"/>
                  <a:pt x="967408" y="2219739"/>
                </a:cubicBezTo>
                <a:cubicBezTo>
                  <a:pt x="961161" y="2216615"/>
                  <a:pt x="953635" y="2216505"/>
                  <a:pt x="947530" y="2213113"/>
                </a:cubicBezTo>
                <a:cubicBezTo>
                  <a:pt x="933607" y="2205378"/>
                  <a:pt x="921026" y="2195444"/>
                  <a:pt x="907774" y="2186609"/>
                </a:cubicBezTo>
                <a:lnTo>
                  <a:pt x="887895" y="2173357"/>
                </a:lnTo>
                <a:cubicBezTo>
                  <a:pt x="881269" y="2168940"/>
                  <a:pt x="875572" y="2162623"/>
                  <a:pt x="868017" y="2160105"/>
                </a:cubicBezTo>
                <a:lnTo>
                  <a:pt x="848139" y="2153479"/>
                </a:lnTo>
                <a:cubicBezTo>
                  <a:pt x="806873" y="2112210"/>
                  <a:pt x="866612" y="2168002"/>
                  <a:pt x="815008" y="2133600"/>
                </a:cubicBezTo>
                <a:cubicBezTo>
                  <a:pt x="807211" y="2128402"/>
                  <a:pt x="802927" y="2118920"/>
                  <a:pt x="795130" y="2113722"/>
                </a:cubicBezTo>
                <a:cubicBezTo>
                  <a:pt x="742222" y="2078450"/>
                  <a:pt x="810110" y="2140761"/>
                  <a:pt x="755374" y="2093844"/>
                </a:cubicBezTo>
                <a:cubicBezTo>
                  <a:pt x="745887" y="2085713"/>
                  <a:pt x="739265" y="2074270"/>
                  <a:pt x="728869" y="2067339"/>
                </a:cubicBezTo>
                <a:cubicBezTo>
                  <a:pt x="709324" y="2054309"/>
                  <a:pt x="705056" y="2053341"/>
                  <a:pt x="689113" y="2034209"/>
                </a:cubicBezTo>
                <a:cubicBezTo>
                  <a:pt x="684015" y="2028091"/>
                  <a:pt x="680836" y="2020549"/>
                  <a:pt x="675861" y="2014331"/>
                </a:cubicBezTo>
                <a:cubicBezTo>
                  <a:pt x="665072" y="2000846"/>
                  <a:pt x="657486" y="1997664"/>
                  <a:pt x="642730" y="1987826"/>
                </a:cubicBezTo>
                <a:cubicBezTo>
                  <a:pt x="633895" y="1974574"/>
                  <a:pt x="621263" y="1963180"/>
                  <a:pt x="616226" y="1948070"/>
                </a:cubicBezTo>
                <a:cubicBezTo>
                  <a:pt x="614017" y="1941444"/>
                  <a:pt x="613963" y="1933646"/>
                  <a:pt x="609600" y="1928192"/>
                </a:cubicBezTo>
                <a:cubicBezTo>
                  <a:pt x="604625" y="1921973"/>
                  <a:pt x="596347" y="1919357"/>
                  <a:pt x="589721" y="1914939"/>
                </a:cubicBezTo>
                <a:cubicBezTo>
                  <a:pt x="569345" y="1874188"/>
                  <a:pt x="581950" y="1896657"/>
                  <a:pt x="549965" y="1848679"/>
                </a:cubicBezTo>
                <a:lnTo>
                  <a:pt x="523461" y="1808922"/>
                </a:lnTo>
                <a:cubicBezTo>
                  <a:pt x="491470" y="1776933"/>
                  <a:pt x="530381" y="1817574"/>
                  <a:pt x="496956" y="1775792"/>
                </a:cubicBezTo>
                <a:cubicBezTo>
                  <a:pt x="493053" y="1770914"/>
                  <a:pt x="487452" y="1767537"/>
                  <a:pt x="483704" y="1762539"/>
                </a:cubicBezTo>
                <a:cubicBezTo>
                  <a:pt x="474148" y="1749797"/>
                  <a:pt x="468462" y="1734045"/>
                  <a:pt x="457200" y="1722783"/>
                </a:cubicBezTo>
                <a:cubicBezTo>
                  <a:pt x="450574" y="1716157"/>
                  <a:pt x="443074" y="1710302"/>
                  <a:pt x="437321" y="1702905"/>
                </a:cubicBezTo>
                <a:cubicBezTo>
                  <a:pt x="427543" y="1690333"/>
                  <a:pt x="419652" y="1676400"/>
                  <a:pt x="410817" y="1663148"/>
                </a:cubicBezTo>
                <a:cubicBezTo>
                  <a:pt x="406400" y="1656522"/>
                  <a:pt x="403196" y="1648901"/>
                  <a:pt x="397565" y="1643270"/>
                </a:cubicBezTo>
                <a:lnTo>
                  <a:pt x="364435" y="1610139"/>
                </a:lnTo>
                <a:cubicBezTo>
                  <a:pt x="348664" y="1562828"/>
                  <a:pt x="362805" y="1578132"/>
                  <a:pt x="331304" y="1557131"/>
                </a:cubicBezTo>
                <a:cubicBezTo>
                  <a:pt x="329095" y="1550505"/>
                  <a:pt x="328271" y="1543242"/>
                  <a:pt x="324678" y="1537253"/>
                </a:cubicBezTo>
                <a:cubicBezTo>
                  <a:pt x="321464" y="1531896"/>
                  <a:pt x="315329" y="1528878"/>
                  <a:pt x="311426" y="1524000"/>
                </a:cubicBezTo>
                <a:cubicBezTo>
                  <a:pt x="306451" y="1517782"/>
                  <a:pt x="301735" y="1511245"/>
                  <a:pt x="298174" y="1504122"/>
                </a:cubicBezTo>
                <a:cubicBezTo>
                  <a:pt x="280972" y="1469717"/>
                  <a:pt x="304180" y="1496875"/>
                  <a:pt x="278295" y="1470992"/>
                </a:cubicBezTo>
                <a:cubicBezTo>
                  <a:pt x="276086" y="1464366"/>
                  <a:pt x="275061" y="1457219"/>
                  <a:pt x="271669" y="1451113"/>
                </a:cubicBezTo>
                <a:cubicBezTo>
                  <a:pt x="263934" y="1437190"/>
                  <a:pt x="250202" y="1426467"/>
                  <a:pt x="245165" y="1411357"/>
                </a:cubicBezTo>
                <a:cubicBezTo>
                  <a:pt x="228511" y="1361394"/>
                  <a:pt x="250976" y="1422980"/>
                  <a:pt x="225287" y="1371600"/>
                </a:cubicBezTo>
                <a:cubicBezTo>
                  <a:pt x="197861" y="1316746"/>
                  <a:pt x="243380" y="1388798"/>
                  <a:pt x="205408" y="1331844"/>
                </a:cubicBezTo>
                <a:lnTo>
                  <a:pt x="192156" y="1292087"/>
                </a:lnTo>
                <a:cubicBezTo>
                  <a:pt x="189947" y="1285461"/>
                  <a:pt x="189404" y="1278020"/>
                  <a:pt x="185530" y="1272209"/>
                </a:cubicBezTo>
                <a:cubicBezTo>
                  <a:pt x="181113" y="1265583"/>
                  <a:pt x="175839" y="1259454"/>
                  <a:pt x="172278" y="1252331"/>
                </a:cubicBezTo>
                <a:cubicBezTo>
                  <a:pt x="159384" y="1226543"/>
                  <a:pt x="171764" y="1235670"/>
                  <a:pt x="159026" y="1205948"/>
                </a:cubicBezTo>
                <a:cubicBezTo>
                  <a:pt x="155889" y="1198628"/>
                  <a:pt x="149335" y="1193193"/>
                  <a:pt x="145774" y="1186070"/>
                </a:cubicBezTo>
                <a:cubicBezTo>
                  <a:pt x="142650" y="1179823"/>
                  <a:pt x="141357" y="1172818"/>
                  <a:pt x="139148" y="1166192"/>
                </a:cubicBezTo>
                <a:cubicBezTo>
                  <a:pt x="135967" y="1143926"/>
                  <a:pt x="130490" y="1103028"/>
                  <a:pt x="125895" y="1080053"/>
                </a:cubicBezTo>
                <a:cubicBezTo>
                  <a:pt x="124109" y="1071123"/>
                  <a:pt x="122467" y="1062075"/>
                  <a:pt x="119269" y="1053548"/>
                </a:cubicBezTo>
                <a:cubicBezTo>
                  <a:pt x="115801" y="1044299"/>
                  <a:pt x="110434" y="1035879"/>
                  <a:pt x="106017" y="1027044"/>
                </a:cubicBezTo>
                <a:cubicBezTo>
                  <a:pt x="101462" y="1004270"/>
                  <a:pt x="99004" y="989244"/>
                  <a:pt x="92765" y="967409"/>
                </a:cubicBezTo>
                <a:cubicBezTo>
                  <a:pt x="90846" y="960693"/>
                  <a:pt x="88348" y="954157"/>
                  <a:pt x="86139" y="947531"/>
                </a:cubicBezTo>
                <a:cubicBezTo>
                  <a:pt x="83930" y="927653"/>
                  <a:pt x="82341" y="907696"/>
                  <a:pt x="79513" y="887896"/>
                </a:cubicBezTo>
                <a:cubicBezTo>
                  <a:pt x="77561" y="874235"/>
                  <a:pt x="70394" y="842728"/>
                  <a:pt x="66261" y="828261"/>
                </a:cubicBezTo>
                <a:cubicBezTo>
                  <a:pt x="64342" y="821545"/>
                  <a:pt x="61844" y="815009"/>
                  <a:pt x="59635" y="808383"/>
                </a:cubicBezTo>
                <a:cubicBezTo>
                  <a:pt x="57426" y="786296"/>
                  <a:pt x="56147" y="764096"/>
                  <a:pt x="53008" y="742122"/>
                </a:cubicBezTo>
                <a:cubicBezTo>
                  <a:pt x="51720" y="733107"/>
                  <a:pt x="48357" y="724508"/>
                  <a:pt x="46382" y="715618"/>
                </a:cubicBezTo>
                <a:cubicBezTo>
                  <a:pt x="40127" y="687471"/>
                  <a:pt x="36587" y="665489"/>
                  <a:pt x="33130" y="636105"/>
                </a:cubicBezTo>
                <a:cubicBezTo>
                  <a:pt x="30536" y="614060"/>
                  <a:pt x="29257" y="591870"/>
                  <a:pt x="26504" y="569844"/>
                </a:cubicBezTo>
                <a:cubicBezTo>
                  <a:pt x="9400" y="433008"/>
                  <a:pt x="32065" y="658589"/>
                  <a:pt x="13252" y="470453"/>
                </a:cubicBezTo>
                <a:cubicBezTo>
                  <a:pt x="7097" y="408898"/>
                  <a:pt x="4864" y="374658"/>
                  <a:pt x="0" y="311426"/>
                </a:cubicBezTo>
                <a:cubicBezTo>
                  <a:pt x="2209" y="227496"/>
                  <a:pt x="2535" y="143495"/>
                  <a:pt x="6626" y="59635"/>
                </a:cubicBezTo>
                <a:cubicBezTo>
                  <a:pt x="7179" y="48304"/>
                  <a:pt x="19174" y="27210"/>
                  <a:pt x="26504" y="19879"/>
                </a:cubicBezTo>
                <a:cubicBezTo>
                  <a:pt x="39350" y="7032"/>
                  <a:pt x="50091" y="5390"/>
                  <a:pt x="66261" y="0"/>
                </a:cubicBezTo>
                <a:cubicBezTo>
                  <a:pt x="92765" y="2209"/>
                  <a:pt x="119411" y="3111"/>
                  <a:pt x="145774" y="6626"/>
                </a:cubicBezTo>
                <a:cubicBezTo>
                  <a:pt x="152697" y="7549"/>
                  <a:pt x="160713" y="8314"/>
                  <a:pt x="165652" y="13253"/>
                </a:cubicBezTo>
                <a:cubicBezTo>
                  <a:pt x="170591" y="18192"/>
                  <a:pt x="168404" y="27320"/>
                  <a:pt x="172278" y="33131"/>
                </a:cubicBezTo>
                <a:cubicBezTo>
                  <a:pt x="177476" y="40928"/>
                  <a:pt x="186157" y="45810"/>
                  <a:pt x="192156" y="53009"/>
                </a:cubicBezTo>
                <a:cubicBezTo>
                  <a:pt x="233940" y="103150"/>
                  <a:pt x="180112" y="47593"/>
                  <a:pt x="218661" y="86139"/>
                </a:cubicBezTo>
                <a:lnTo>
                  <a:pt x="238539" y="145774"/>
                </a:lnTo>
                <a:lnTo>
                  <a:pt x="245165" y="165653"/>
                </a:lnTo>
                <a:cubicBezTo>
                  <a:pt x="247374" y="181114"/>
                  <a:pt x="249416" y="196599"/>
                  <a:pt x="251791" y="212035"/>
                </a:cubicBezTo>
                <a:cubicBezTo>
                  <a:pt x="253834" y="225314"/>
                  <a:pt x="256641" y="238475"/>
                  <a:pt x="258417" y="251792"/>
                </a:cubicBezTo>
                <a:cubicBezTo>
                  <a:pt x="261060" y="271617"/>
                  <a:pt x="262215" y="291627"/>
                  <a:pt x="265043" y="311426"/>
                </a:cubicBezTo>
                <a:cubicBezTo>
                  <a:pt x="266636" y="322575"/>
                  <a:pt x="269818" y="333448"/>
                  <a:pt x="271669" y="344557"/>
                </a:cubicBezTo>
                <a:cubicBezTo>
                  <a:pt x="274236" y="359962"/>
                  <a:pt x="276086" y="375478"/>
                  <a:pt x="278295" y="390939"/>
                </a:cubicBezTo>
                <a:cubicBezTo>
                  <a:pt x="280504" y="463826"/>
                  <a:pt x="281186" y="536775"/>
                  <a:pt x="284921" y="609600"/>
                </a:cubicBezTo>
                <a:cubicBezTo>
                  <a:pt x="286306" y="636614"/>
                  <a:pt x="292857" y="651049"/>
                  <a:pt x="298174" y="675861"/>
                </a:cubicBezTo>
                <a:cubicBezTo>
                  <a:pt x="302893" y="697885"/>
                  <a:pt x="307009" y="720035"/>
                  <a:pt x="311426" y="742122"/>
                </a:cubicBezTo>
                <a:cubicBezTo>
                  <a:pt x="313635" y="753166"/>
                  <a:pt x="316200" y="764144"/>
                  <a:pt x="318052" y="775253"/>
                </a:cubicBezTo>
                <a:cubicBezTo>
                  <a:pt x="320261" y="788505"/>
                  <a:pt x="321420" y="801975"/>
                  <a:pt x="324678" y="815009"/>
                </a:cubicBezTo>
                <a:cubicBezTo>
                  <a:pt x="328066" y="828561"/>
                  <a:pt x="334542" y="841214"/>
                  <a:pt x="337930" y="854766"/>
                </a:cubicBezTo>
                <a:cubicBezTo>
                  <a:pt x="358648" y="937637"/>
                  <a:pt x="332168" y="834596"/>
                  <a:pt x="351182" y="901148"/>
                </a:cubicBezTo>
                <a:cubicBezTo>
                  <a:pt x="353684" y="909905"/>
                  <a:pt x="355832" y="918763"/>
                  <a:pt x="357808" y="927653"/>
                </a:cubicBezTo>
                <a:cubicBezTo>
                  <a:pt x="360251" y="938647"/>
                  <a:pt x="361472" y="949918"/>
                  <a:pt x="364435" y="960783"/>
                </a:cubicBezTo>
                <a:cubicBezTo>
                  <a:pt x="368111" y="974260"/>
                  <a:pt x="373270" y="987287"/>
                  <a:pt x="377687" y="1000539"/>
                </a:cubicBezTo>
                <a:cubicBezTo>
                  <a:pt x="379896" y="1007165"/>
                  <a:pt x="381189" y="1014171"/>
                  <a:pt x="384313" y="1020418"/>
                </a:cubicBezTo>
                <a:cubicBezTo>
                  <a:pt x="388730" y="1029253"/>
                  <a:pt x="393897" y="1037751"/>
                  <a:pt x="397565" y="1046922"/>
                </a:cubicBezTo>
                <a:cubicBezTo>
                  <a:pt x="402753" y="1059892"/>
                  <a:pt x="406400" y="1073427"/>
                  <a:pt x="410817" y="1086679"/>
                </a:cubicBezTo>
                <a:lnTo>
                  <a:pt x="424069" y="1126435"/>
                </a:lnTo>
                <a:cubicBezTo>
                  <a:pt x="426278" y="1133061"/>
                  <a:pt x="426821" y="1140502"/>
                  <a:pt x="430695" y="1146313"/>
                </a:cubicBezTo>
                <a:lnTo>
                  <a:pt x="443948" y="1166192"/>
                </a:lnTo>
                <a:cubicBezTo>
                  <a:pt x="460603" y="1216156"/>
                  <a:pt x="438137" y="1154569"/>
                  <a:pt x="463826" y="1205948"/>
                </a:cubicBezTo>
                <a:cubicBezTo>
                  <a:pt x="481030" y="1240356"/>
                  <a:pt x="457819" y="1213192"/>
                  <a:pt x="483704" y="1239079"/>
                </a:cubicBezTo>
                <a:cubicBezTo>
                  <a:pt x="488121" y="1252331"/>
                  <a:pt x="493568" y="1265283"/>
                  <a:pt x="496956" y="1278835"/>
                </a:cubicBezTo>
                <a:cubicBezTo>
                  <a:pt x="499165" y="1287670"/>
                  <a:pt x="499509" y="1297194"/>
                  <a:pt x="503582" y="1305339"/>
                </a:cubicBezTo>
                <a:cubicBezTo>
                  <a:pt x="506376" y="1310927"/>
                  <a:pt x="512417" y="1314174"/>
                  <a:pt x="516835" y="1318592"/>
                </a:cubicBezTo>
                <a:cubicBezTo>
                  <a:pt x="525167" y="1343589"/>
                  <a:pt x="527180" y="1355440"/>
                  <a:pt x="549965" y="1378226"/>
                </a:cubicBezTo>
                <a:cubicBezTo>
                  <a:pt x="564476" y="1392738"/>
                  <a:pt x="565325" y="1391854"/>
                  <a:pt x="576469" y="1411357"/>
                </a:cubicBezTo>
                <a:cubicBezTo>
                  <a:pt x="581370" y="1419933"/>
                  <a:pt x="584820" y="1429285"/>
                  <a:pt x="589721" y="1437861"/>
                </a:cubicBezTo>
                <a:cubicBezTo>
                  <a:pt x="593672" y="1444775"/>
                  <a:pt x="599023" y="1450825"/>
                  <a:pt x="602974" y="1457739"/>
                </a:cubicBezTo>
                <a:cubicBezTo>
                  <a:pt x="607875" y="1466315"/>
                  <a:pt x="611144" y="1475774"/>
                  <a:pt x="616226" y="1484244"/>
                </a:cubicBezTo>
                <a:cubicBezTo>
                  <a:pt x="624420" y="1497901"/>
                  <a:pt x="633895" y="1510748"/>
                  <a:pt x="642730" y="1524000"/>
                </a:cubicBezTo>
                <a:cubicBezTo>
                  <a:pt x="659449" y="1549079"/>
                  <a:pt x="650349" y="1538247"/>
                  <a:pt x="669235" y="1557131"/>
                </a:cubicBezTo>
                <a:cubicBezTo>
                  <a:pt x="671444" y="1563757"/>
                  <a:pt x="672469" y="1570903"/>
                  <a:pt x="675861" y="1577009"/>
                </a:cubicBezTo>
                <a:cubicBezTo>
                  <a:pt x="683596" y="1590932"/>
                  <a:pt x="693530" y="1603514"/>
                  <a:pt x="702365" y="1616766"/>
                </a:cubicBezTo>
                <a:lnTo>
                  <a:pt x="728869" y="1656522"/>
                </a:lnTo>
                <a:lnTo>
                  <a:pt x="768626" y="1716157"/>
                </a:lnTo>
                <a:cubicBezTo>
                  <a:pt x="773043" y="1722783"/>
                  <a:pt x="776247" y="1730404"/>
                  <a:pt x="781878" y="1736035"/>
                </a:cubicBezTo>
                <a:lnTo>
                  <a:pt x="815008" y="1769166"/>
                </a:lnTo>
                <a:cubicBezTo>
                  <a:pt x="819426" y="1773584"/>
                  <a:pt x="824796" y="1777220"/>
                  <a:pt x="828261" y="1782418"/>
                </a:cubicBezTo>
                <a:cubicBezTo>
                  <a:pt x="861167" y="1831777"/>
                  <a:pt x="818872" y="1771150"/>
                  <a:pt x="861391" y="1822174"/>
                </a:cubicBezTo>
                <a:cubicBezTo>
                  <a:pt x="866489" y="1828292"/>
                  <a:pt x="869012" y="1836422"/>
                  <a:pt x="874643" y="1842053"/>
                </a:cubicBezTo>
                <a:cubicBezTo>
                  <a:pt x="882452" y="1849862"/>
                  <a:pt x="892837" y="1854659"/>
                  <a:pt x="901148" y="1861931"/>
                </a:cubicBezTo>
                <a:cubicBezTo>
                  <a:pt x="910551" y="1870158"/>
                  <a:pt x="918249" y="1880208"/>
                  <a:pt x="927652" y="1888435"/>
                </a:cubicBezTo>
                <a:cubicBezTo>
                  <a:pt x="935963" y="1895707"/>
                  <a:pt x="945672" y="1901243"/>
                  <a:pt x="954156" y="1908313"/>
                </a:cubicBezTo>
                <a:cubicBezTo>
                  <a:pt x="958955" y="1912312"/>
                  <a:pt x="962210" y="1918101"/>
                  <a:pt x="967408" y="1921566"/>
                </a:cubicBezTo>
                <a:cubicBezTo>
                  <a:pt x="975627" y="1927045"/>
                  <a:pt x="985078" y="1930401"/>
                  <a:pt x="993913" y="1934818"/>
                </a:cubicBezTo>
                <a:cubicBezTo>
                  <a:pt x="1000539" y="1941444"/>
                  <a:pt x="1006394" y="1948943"/>
                  <a:pt x="1013791" y="1954696"/>
                </a:cubicBezTo>
                <a:cubicBezTo>
                  <a:pt x="1026363" y="1964474"/>
                  <a:pt x="1042286" y="1969937"/>
                  <a:pt x="1053548" y="1981200"/>
                </a:cubicBezTo>
                <a:cubicBezTo>
                  <a:pt x="1057965" y="1985618"/>
                  <a:pt x="1061443" y="1991239"/>
                  <a:pt x="1066800" y="1994453"/>
                </a:cubicBezTo>
                <a:cubicBezTo>
                  <a:pt x="1109500" y="2020074"/>
                  <a:pt x="1063459" y="1978418"/>
                  <a:pt x="1106556" y="2014331"/>
                </a:cubicBezTo>
                <a:cubicBezTo>
                  <a:pt x="1113755" y="2020330"/>
                  <a:pt x="1119038" y="2028456"/>
                  <a:pt x="1126435" y="2034209"/>
                </a:cubicBezTo>
                <a:cubicBezTo>
                  <a:pt x="1139007" y="2043987"/>
                  <a:pt x="1152939" y="2051878"/>
                  <a:pt x="1166191" y="2060713"/>
                </a:cubicBezTo>
                <a:cubicBezTo>
                  <a:pt x="1172817" y="2065131"/>
                  <a:pt x="1180438" y="2068335"/>
                  <a:pt x="1186069" y="2073966"/>
                </a:cubicBezTo>
                <a:cubicBezTo>
                  <a:pt x="1192695" y="2080592"/>
                  <a:pt x="1198749" y="2087845"/>
                  <a:pt x="1205948" y="2093844"/>
                </a:cubicBezTo>
                <a:cubicBezTo>
                  <a:pt x="1212066" y="2098942"/>
                  <a:pt x="1219874" y="2101805"/>
                  <a:pt x="1225826" y="2107096"/>
                </a:cubicBezTo>
                <a:cubicBezTo>
                  <a:pt x="1239833" y="2119547"/>
                  <a:pt x="1252330" y="2133601"/>
                  <a:pt x="1265582" y="2146853"/>
                </a:cubicBezTo>
                <a:cubicBezTo>
                  <a:pt x="1270000" y="2151271"/>
                  <a:pt x="1273637" y="2156640"/>
                  <a:pt x="1278835" y="2160105"/>
                </a:cubicBezTo>
                <a:lnTo>
                  <a:pt x="1298713" y="2173357"/>
                </a:lnTo>
                <a:cubicBezTo>
                  <a:pt x="1303130" y="2179983"/>
                  <a:pt x="1306334" y="2187604"/>
                  <a:pt x="1311965" y="2193235"/>
                </a:cubicBezTo>
                <a:cubicBezTo>
                  <a:pt x="1317596" y="2198866"/>
                  <a:pt x="1325363" y="2201858"/>
                  <a:pt x="1331843" y="2206487"/>
                </a:cubicBezTo>
                <a:cubicBezTo>
                  <a:pt x="1340830" y="2212906"/>
                  <a:pt x="1349963" y="2219179"/>
                  <a:pt x="1358348" y="2226366"/>
                </a:cubicBezTo>
                <a:cubicBezTo>
                  <a:pt x="1402988" y="2264629"/>
                  <a:pt x="1354171" y="2230207"/>
                  <a:pt x="1398104" y="2259496"/>
                </a:cubicBezTo>
                <a:cubicBezTo>
                  <a:pt x="1400313" y="2266122"/>
                  <a:pt x="1400539" y="2273786"/>
                  <a:pt x="1404730" y="2279374"/>
                </a:cubicBezTo>
                <a:cubicBezTo>
                  <a:pt x="1439142" y="2325256"/>
                  <a:pt x="1427084" y="2300211"/>
                  <a:pt x="1457739" y="2325757"/>
                </a:cubicBezTo>
                <a:cubicBezTo>
                  <a:pt x="1464938" y="2331756"/>
                  <a:pt x="1470418" y="2339636"/>
                  <a:pt x="1477617" y="2345635"/>
                </a:cubicBezTo>
                <a:cubicBezTo>
                  <a:pt x="1483735" y="2350733"/>
                  <a:pt x="1491449" y="2353704"/>
                  <a:pt x="1497495" y="2358887"/>
                </a:cubicBezTo>
                <a:cubicBezTo>
                  <a:pt x="1537514" y="2393189"/>
                  <a:pt x="1507353" y="2379843"/>
                  <a:pt x="1543878" y="2392018"/>
                </a:cubicBezTo>
                <a:cubicBezTo>
                  <a:pt x="1548295" y="2398644"/>
                  <a:pt x="1551499" y="2406265"/>
                  <a:pt x="1557130" y="2411896"/>
                </a:cubicBezTo>
                <a:cubicBezTo>
                  <a:pt x="1562761" y="2417527"/>
                  <a:pt x="1572033" y="2418930"/>
                  <a:pt x="1577008" y="2425148"/>
                </a:cubicBezTo>
                <a:cubicBezTo>
                  <a:pt x="1581371" y="2430602"/>
                  <a:pt x="1580511" y="2438779"/>
                  <a:pt x="1583635" y="2445026"/>
                </a:cubicBezTo>
                <a:cubicBezTo>
                  <a:pt x="1587197" y="2452149"/>
                  <a:pt x="1636643" y="2469322"/>
                  <a:pt x="1636643" y="2471531"/>
                </a:cubicBezTo>
                <a:close/>
              </a:path>
            </a:pathLst>
          </a:cu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96392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Compiled data for X + </a:t>
            </a:r>
            <a:r>
              <a:rPr lang="en-US" sz="2800" u="sng" baseline="30000" dirty="0"/>
              <a:t>208</a:t>
            </a:r>
            <a:r>
              <a:rPr lang="en-US" sz="2800" u="sng" dirty="0"/>
              <a:t>Pb: Mohr-2024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4013642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Data for </a:t>
            </a:r>
            <a:r>
              <a:rPr lang="en-US" sz="2800" baseline="30000" dirty="0"/>
              <a:t>208</a:t>
            </a:r>
            <a:r>
              <a:rPr lang="en-US" sz="2800" dirty="0"/>
              <a:t>Pb and various projectiles:</a:t>
            </a:r>
            <a:br>
              <a:rPr lang="en-US" sz="2800" dirty="0"/>
            </a:br>
            <a:r>
              <a:rPr lang="en-US" sz="2000" dirty="0" err="1"/>
              <a:t>Europ</a:t>
            </a:r>
            <a:r>
              <a:rPr lang="en-US" sz="2000" dirty="0"/>
              <a:t>. Phys. J. </a:t>
            </a:r>
            <a:r>
              <a:rPr lang="en-US" sz="2000" b="1" dirty="0"/>
              <a:t>60</a:t>
            </a:r>
            <a:r>
              <a:rPr lang="en-US" sz="2000" dirty="0"/>
              <a:t>:193 (2024)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Grouping confirmed</a:t>
            </a:r>
            <a:br>
              <a:rPr lang="en-US" sz="2800" dirty="0"/>
            </a:br>
            <a:r>
              <a:rPr lang="en-US" sz="2800" dirty="0"/>
              <a:t>- tightly bound</a:t>
            </a:r>
            <a:br>
              <a:rPr lang="en-US" sz="2800" dirty="0"/>
            </a:br>
            <a:r>
              <a:rPr lang="en-US" sz="2800" dirty="0"/>
              <a:t>- </a:t>
            </a:r>
            <a:r>
              <a:rPr lang="en-US" sz="2800" dirty="0">
                <a:solidFill>
                  <a:srgbClr val="92D050"/>
                </a:solidFill>
              </a:rPr>
              <a:t>weakly bound</a:t>
            </a:r>
            <a:br>
              <a:rPr lang="en-US" sz="2800" dirty="0"/>
            </a:br>
            <a:r>
              <a:rPr lang="en-US" sz="2800" dirty="0"/>
              <a:t>- </a:t>
            </a:r>
            <a:r>
              <a:rPr lang="en-US" sz="2800" dirty="0">
                <a:solidFill>
                  <a:srgbClr val="FF0000"/>
                </a:solidFill>
              </a:rPr>
              <a:t>exotic (halo)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>
                <a:solidFill>
                  <a:srgbClr val="E69D1A"/>
                </a:solidFill>
              </a:rPr>
              <a:t>New group of tightly bound projectiles:</a:t>
            </a:r>
            <a:br>
              <a:rPr lang="en-US" sz="2800" dirty="0">
                <a:solidFill>
                  <a:srgbClr val="E69D1A"/>
                </a:solidFill>
              </a:rPr>
            </a:br>
            <a:r>
              <a:rPr lang="el-GR" sz="2800" dirty="0">
                <a:solidFill>
                  <a:srgbClr val="E69D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de-DE" sz="2800" baseline="-25000" dirty="0" err="1">
                <a:solidFill>
                  <a:srgbClr val="E69D1A"/>
                </a:solidFill>
              </a:rPr>
              <a:t>red</a:t>
            </a:r>
            <a:r>
              <a:rPr lang="de-DE" sz="2800" dirty="0">
                <a:solidFill>
                  <a:srgbClr val="E69D1A"/>
                </a:solidFill>
              </a:rPr>
              <a:t>/</a:t>
            </a:r>
            <a:r>
              <a:rPr lang="el-GR" sz="2800" dirty="0">
                <a:solidFill>
                  <a:srgbClr val="E69D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de-DE" sz="2800" baseline="-25000" dirty="0" err="1">
                <a:solidFill>
                  <a:srgbClr val="E69D1A"/>
                </a:solidFill>
              </a:rPr>
              <a:t>red</a:t>
            </a:r>
            <a:r>
              <a:rPr lang="en-US" sz="2800" dirty="0">
                <a:solidFill>
                  <a:srgbClr val="E69D1A"/>
                </a:solidFill>
              </a:rPr>
              <a:t>(</a:t>
            </a:r>
            <a:r>
              <a:rPr lang="el-GR" sz="2800" dirty="0">
                <a:solidFill>
                  <a:srgbClr val="E69D1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>
                <a:solidFill>
                  <a:srgbClr val="E69D1A"/>
                </a:solidFill>
              </a:rPr>
              <a:t>) &lt;&lt; 1</a:t>
            </a:r>
            <a:br>
              <a:rPr lang="en-US" sz="2800" dirty="0">
                <a:solidFill>
                  <a:srgbClr val="E69D1A"/>
                </a:solidFill>
              </a:rPr>
            </a:br>
            <a:r>
              <a:rPr lang="en-US" sz="2200" dirty="0"/>
              <a:t>(not noticed before)</a:t>
            </a:r>
            <a:br>
              <a:rPr lang="en-US" sz="2200" dirty="0"/>
            </a:br>
            <a:br>
              <a:rPr lang="en-US" sz="400" dirty="0"/>
            </a:br>
            <a:r>
              <a:rPr lang="en-US" sz="2800" i="1" dirty="0"/>
              <a:t>evidence for low-energy hindrance?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7BDEF78-A98B-4932-9235-099FA5698C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566" y="576064"/>
            <a:ext cx="5059937" cy="5805264"/>
          </a:xfrm>
          <a:prstGeom prst="rect">
            <a:avLst/>
          </a:prstGeom>
        </p:spPr>
      </p:pic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E729EEF1-86E7-4A79-AA8B-58D67BDAEEA5}"/>
              </a:ext>
            </a:extLst>
          </p:cNvPr>
          <p:cNvSpPr/>
          <p:nvPr/>
        </p:nvSpPr>
        <p:spPr>
          <a:xfrm>
            <a:off x="5048347" y="669235"/>
            <a:ext cx="1803027" cy="2988261"/>
          </a:xfrm>
          <a:custGeom>
            <a:avLst/>
            <a:gdLst>
              <a:gd name="connsiteX0" fmla="*/ 1518105 w 1803027"/>
              <a:gd name="connsiteY0" fmla="*/ 2948608 h 2988261"/>
              <a:gd name="connsiteX1" fmla="*/ 1484975 w 1803027"/>
              <a:gd name="connsiteY1" fmla="*/ 2935356 h 2988261"/>
              <a:gd name="connsiteX2" fmla="*/ 1465096 w 1803027"/>
              <a:gd name="connsiteY2" fmla="*/ 2928730 h 2988261"/>
              <a:gd name="connsiteX3" fmla="*/ 1445218 w 1803027"/>
              <a:gd name="connsiteY3" fmla="*/ 2915478 h 2988261"/>
              <a:gd name="connsiteX4" fmla="*/ 1425340 w 1803027"/>
              <a:gd name="connsiteY4" fmla="*/ 2908852 h 2988261"/>
              <a:gd name="connsiteX5" fmla="*/ 1385583 w 1803027"/>
              <a:gd name="connsiteY5" fmla="*/ 2888974 h 2988261"/>
              <a:gd name="connsiteX6" fmla="*/ 1365705 w 1803027"/>
              <a:gd name="connsiteY6" fmla="*/ 2875722 h 2988261"/>
              <a:gd name="connsiteX7" fmla="*/ 1352453 w 1803027"/>
              <a:gd name="connsiteY7" fmla="*/ 2862469 h 2988261"/>
              <a:gd name="connsiteX8" fmla="*/ 1332575 w 1803027"/>
              <a:gd name="connsiteY8" fmla="*/ 2855843 h 2988261"/>
              <a:gd name="connsiteX9" fmla="*/ 1312696 w 1803027"/>
              <a:gd name="connsiteY9" fmla="*/ 2842591 h 2988261"/>
              <a:gd name="connsiteX10" fmla="*/ 1279566 w 1803027"/>
              <a:gd name="connsiteY10" fmla="*/ 2809461 h 2988261"/>
              <a:gd name="connsiteX11" fmla="*/ 1246436 w 1803027"/>
              <a:gd name="connsiteY11" fmla="*/ 2789582 h 2988261"/>
              <a:gd name="connsiteX12" fmla="*/ 1213305 w 1803027"/>
              <a:gd name="connsiteY12" fmla="*/ 2769704 h 2988261"/>
              <a:gd name="connsiteX13" fmla="*/ 1173549 w 1803027"/>
              <a:gd name="connsiteY13" fmla="*/ 2743200 h 2988261"/>
              <a:gd name="connsiteX14" fmla="*/ 1127166 w 1803027"/>
              <a:gd name="connsiteY14" fmla="*/ 2710069 h 2988261"/>
              <a:gd name="connsiteX15" fmla="*/ 1087410 w 1803027"/>
              <a:gd name="connsiteY15" fmla="*/ 2676939 h 2988261"/>
              <a:gd name="connsiteX16" fmla="*/ 1074157 w 1803027"/>
              <a:gd name="connsiteY16" fmla="*/ 2663687 h 2988261"/>
              <a:gd name="connsiteX17" fmla="*/ 1054279 w 1803027"/>
              <a:gd name="connsiteY17" fmla="*/ 2650435 h 2988261"/>
              <a:gd name="connsiteX18" fmla="*/ 1041027 w 1803027"/>
              <a:gd name="connsiteY18" fmla="*/ 2637182 h 2988261"/>
              <a:gd name="connsiteX19" fmla="*/ 1021149 w 1803027"/>
              <a:gd name="connsiteY19" fmla="*/ 2623930 h 2988261"/>
              <a:gd name="connsiteX20" fmla="*/ 1007896 w 1803027"/>
              <a:gd name="connsiteY20" fmla="*/ 2610678 h 2988261"/>
              <a:gd name="connsiteX21" fmla="*/ 988018 w 1803027"/>
              <a:gd name="connsiteY21" fmla="*/ 2604052 h 2988261"/>
              <a:gd name="connsiteX22" fmla="*/ 968140 w 1803027"/>
              <a:gd name="connsiteY22" fmla="*/ 2590800 h 2988261"/>
              <a:gd name="connsiteX23" fmla="*/ 941636 w 1803027"/>
              <a:gd name="connsiteY23" fmla="*/ 2557669 h 2988261"/>
              <a:gd name="connsiteX24" fmla="*/ 921757 w 1803027"/>
              <a:gd name="connsiteY24" fmla="*/ 2551043 h 2988261"/>
              <a:gd name="connsiteX25" fmla="*/ 901879 w 1803027"/>
              <a:gd name="connsiteY25" fmla="*/ 2531165 h 2988261"/>
              <a:gd name="connsiteX26" fmla="*/ 888627 w 1803027"/>
              <a:gd name="connsiteY26" fmla="*/ 2511287 h 2988261"/>
              <a:gd name="connsiteX27" fmla="*/ 855496 w 1803027"/>
              <a:gd name="connsiteY27" fmla="*/ 2484782 h 2988261"/>
              <a:gd name="connsiteX28" fmla="*/ 822366 w 1803027"/>
              <a:gd name="connsiteY28" fmla="*/ 2451652 h 2988261"/>
              <a:gd name="connsiteX29" fmla="*/ 809114 w 1803027"/>
              <a:gd name="connsiteY29" fmla="*/ 2431774 h 2988261"/>
              <a:gd name="connsiteX30" fmla="*/ 789236 w 1803027"/>
              <a:gd name="connsiteY30" fmla="*/ 2418522 h 2988261"/>
              <a:gd name="connsiteX31" fmla="*/ 756105 w 1803027"/>
              <a:gd name="connsiteY31" fmla="*/ 2385391 h 2988261"/>
              <a:gd name="connsiteX32" fmla="*/ 736227 w 1803027"/>
              <a:gd name="connsiteY32" fmla="*/ 2365513 h 2988261"/>
              <a:gd name="connsiteX33" fmla="*/ 722975 w 1803027"/>
              <a:gd name="connsiteY33" fmla="*/ 2345635 h 2988261"/>
              <a:gd name="connsiteX34" fmla="*/ 696470 w 1803027"/>
              <a:gd name="connsiteY34" fmla="*/ 2319130 h 2988261"/>
              <a:gd name="connsiteX35" fmla="*/ 676592 w 1803027"/>
              <a:gd name="connsiteY35" fmla="*/ 2279374 h 2988261"/>
              <a:gd name="connsiteX36" fmla="*/ 656714 w 1803027"/>
              <a:gd name="connsiteY36" fmla="*/ 2266122 h 2988261"/>
              <a:gd name="connsiteX37" fmla="*/ 650088 w 1803027"/>
              <a:gd name="connsiteY37" fmla="*/ 2246243 h 2988261"/>
              <a:gd name="connsiteX38" fmla="*/ 630210 w 1803027"/>
              <a:gd name="connsiteY38" fmla="*/ 2232991 h 2988261"/>
              <a:gd name="connsiteX39" fmla="*/ 616957 w 1803027"/>
              <a:gd name="connsiteY39" fmla="*/ 2219739 h 2988261"/>
              <a:gd name="connsiteX40" fmla="*/ 610331 w 1803027"/>
              <a:gd name="connsiteY40" fmla="*/ 2199861 h 2988261"/>
              <a:gd name="connsiteX41" fmla="*/ 570575 w 1803027"/>
              <a:gd name="connsiteY41" fmla="*/ 2146852 h 2988261"/>
              <a:gd name="connsiteX42" fmla="*/ 550696 w 1803027"/>
              <a:gd name="connsiteY42" fmla="*/ 2113722 h 2988261"/>
              <a:gd name="connsiteX43" fmla="*/ 524192 w 1803027"/>
              <a:gd name="connsiteY43" fmla="*/ 2034208 h 2988261"/>
              <a:gd name="connsiteX44" fmla="*/ 517566 w 1803027"/>
              <a:gd name="connsiteY44" fmla="*/ 2014330 h 2988261"/>
              <a:gd name="connsiteX45" fmla="*/ 510940 w 1803027"/>
              <a:gd name="connsiteY45" fmla="*/ 1994452 h 2988261"/>
              <a:gd name="connsiteX46" fmla="*/ 497688 w 1803027"/>
              <a:gd name="connsiteY46" fmla="*/ 1974574 h 2988261"/>
              <a:gd name="connsiteX47" fmla="*/ 484436 w 1803027"/>
              <a:gd name="connsiteY47" fmla="*/ 1934817 h 2988261"/>
              <a:gd name="connsiteX48" fmla="*/ 477810 w 1803027"/>
              <a:gd name="connsiteY48" fmla="*/ 1914939 h 2988261"/>
              <a:gd name="connsiteX49" fmla="*/ 464557 w 1803027"/>
              <a:gd name="connsiteY49" fmla="*/ 1901687 h 2988261"/>
              <a:gd name="connsiteX50" fmla="*/ 451305 w 1803027"/>
              <a:gd name="connsiteY50" fmla="*/ 1861930 h 2988261"/>
              <a:gd name="connsiteX51" fmla="*/ 424801 w 1803027"/>
              <a:gd name="connsiteY51" fmla="*/ 1822174 h 2988261"/>
              <a:gd name="connsiteX52" fmla="*/ 411549 w 1803027"/>
              <a:gd name="connsiteY52" fmla="*/ 1802295 h 2988261"/>
              <a:gd name="connsiteX53" fmla="*/ 391670 w 1803027"/>
              <a:gd name="connsiteY53" fmla="*/ 1769165 h 2988261"/>
              <a:gd name="connsiteX54" fmla="*/ 365166 w 1803027"/>
              <a:gd name="connsiteY54" fmla="*/ 1729408 h 2988261"/>
              <a:gd name="connsiteX55" fmla="*/ 358540 w 1803027"/>
              <a:gd name="connsiteY55" fmla="*/ 1709530 h 2988261"/>
              <a:gd name="connsiteX56" fmla="*/ 345288 w 1803027"/>
              <a:gd name="connsiteY56" fmla="*/ 1689652 h 2988261"/>
              <a:gd name="connsiteX57" fmla="*/ 318783 w 1803027"/>
              <a:gd name="connsiteY57" fmla="*/ 1636643 h 2988261"/>
              <a:gd name="connsiteX58" fmla="*/ 305531 w 1803027"/>
              <a:gd name="connsiteY58" fmla="*/ 1596887 h 2988261"/>
              <a:gd name="connsiteX59" fmla="*/ 292279 w 1803027"/>
              <a:gd name="connsiteY59" fmla="*/ 1577008 h 2988261"/>
              <a:gd name="connsiteX60" fmla="*/ 279027 w 1803027"/>
              <a:gd name="connsiteY60" fmla="*/ 1537252 h 2988261"/>
              <a:gd name="connsiteX61" fmla="*/ 252523 w 1803027"/>
              <a:gd name="connsiteY61" fmla="*/ 1470991 h 2988261"/>
              <a:gd name="connsiteX62" fmla="*/ 245896 w 1803027"/>
              <a:gd name="connsiteY62" fmla="*/ 1451113 h 2988261"/>
              <a:gd name="connsiteX63" fmla="*/ 239270 w 1803027"/>
              <a:gd name="connsiteY63" fmla="*/ 1431235 h 2988261"/>
              <a:gd name="connsiteX64" fmla="*/ 226018 w 1803027"/>
              <a:gd name="connsiteY64" fmla="*/ 1404730 h 2988261"/>
              <a:gd name="connsiteX65" fmla="*/ 219392 w 1803027"/>
              <a:gd name="connsiteY65" fmla="*/ 1378226 h 2988261"/>
              <a:gd name="connsiteX66" fmla="*/ 206140 w 1803027"/>
              <a:gd name="connsiteY66" fmla="*/ 1338469 h 2988261"/>
              <a:gd name="connsiteX67" fmla="*/ 199514 w 1803027"/>
              <a:gd name="connsiteY67" fmla="*/ 1305339 h 2988261"/>
              <a:gd name="connsiteX68" fmla="*/ 186262 w 1803027"/>
              <a:gd name="connsiteY68" fmla="*/ 1265582 h 2988261"/>
              <a:gd name="connsiteX69" fmla="*/ 179636 w 1803027"/>
              <a:gd name="connsiteY69" fmla="*/ 1245704 h 2988261"/>
              <a:gd name="connsiteX70" fmla="*/ 166383 w 1803027"/>
              <a:gd name="connsiteY70" fmla="*/ 1192695 h 2988261"/>
              <a:gd name="connsiteX71" fmla="*/ 159757 w 1803027"/>
              <a:gd name="connsiteY71" fmla="*/ 1172817 h 2988261"/>
              <a:gd name="connsiteX72" fmla="*/ 146505 w 1803027"/>
              <a:gd name="connsiteY72" fmla="*/ 1119808 h 2988261"/>
              <a:gd name="connsiteX73" fmla="*/ 139879 w 1803027"/>
              <a:gd name="connsiteY73" fmla="*/ 1093304 h 2988261"/>
              <a:gd name="connsiteX74" fmla="*/ 126627 w 1803027"/>
              <a:gd name="connsiteY74" fmla="*/ 1053548 h 2988261"/>
              <a:gd name="connsiteX75" fmla="*/ 113375 w 1803027"/>
              <a:gd name="connsiteY75" fmla="*/ 1000539 h 2988261"/>
              <a:gd name="connsiteX76" fmla="*/ 100123 w 1803027"/>
              <a:gd name="connsiteY76" fmla="*/ 960782 h 2988261"/>
              <a:gd name="connsiteX77" fmla="*/ 93496 w 1803027"/>
              <a:gd name="connsiteY77" fmla="*/ 921026 h 2988261"/>
              <a:gd name="connsiteX78" fmla="*/ 80244 w 1803027"/>
              <a:gd name="connsiteY78" fmla="*/ 868017 h 2988261"/>
              <a:gd name="connsiteX79" fmla="*/ 73618 w 1803027"/>
              <a:gd name="connsiteY79" fmla="*/ 834887 h 2988261"/>
              <a:gd name="connsiteX80" fmla="*/ 66992 w 1803027"/>
              <a:gd name="connsiteY80" fmla="*/ 815008 h 2988261"/>
              <a:gd name="connsiteX81" fmla="*/ 60366 w 1803027"/>
              <a:gd name="connsiteY81" fmla="*/ 788504 h 2988261"/>
              <a:gd name="connsiteX82" fmla="*/ 47114 w 1803027"/>
              <a:gd name="connsiteY82" fmla="*/ 748748 h 2988261"/>
              <a:gd name="connsiteX83" fmla="*/ 27236 w 1803027"/>
              <a:gd name="connsiteY83" fmla="*/ 649356 h 2988261"/>
              <a:gd name="connsiteX84" fmla="*/ 20610 w 1803027"/>
              <a:gd name="connsiteY84" fmla="*/ 596348 h 2988261"/>
              <a:gd name="connsiteX85" fmla="*/ 13983 w 1803027"/>
              <a:gd name="connsiteY85" fmla="*/ 569843 h 2988261"/>
              <a:gd name="connsiteX86" fmla="*/ 7357 w 1803027"/>
              <a:gd name="connsiteY86" fmla="*/ 536713 h 2988261"/>
              <a:gd name="connsiteX87" fmla="*/ 7357 w 1803027"/>
              <a:gd name="connsiteY87" fmla="*/ 112643 h 2988261"/>
              <a:gd name="connsiteX88" fmla="*/ 33862 w 1803027"/>
              <a:gd name="connsiteY88" fmla="*/ 53008 h 2988261"/>
              <a:gd name="connsiteX89" fmla="*/ 106749 w 1803027"/>
              <a:gd name="connsiteY89" fmla="*/ 13252 h 2988261"/>
              <a:gd name="connsiteX90" fmla="*/ 146505 w 1803027"/>
              <a:gd name="connsiteY90" fmla="*/ 0 h 2988261"/>
              <a:gd name="connsiteX91" fmla="*/ 272401 w 1803027"/>
              <a:gd name="connsiteY91" fmla="*/ 6626 h 2988261"/>
              <a:gd name="connsiteX92" fmla="*/ 312157 w 1803027"/>
              <a:gd name="connsiteY92" fmla="*/ 19878 h 2988261"/>
              <a:gd name="connsiteX93" fmla="*/ 345288 w 1803027"/>
              <a:gd name="connsiteY93" fmla="*/ 39756 h 2988261"/>
              <a:gd name="connsiteX94" fmla="*/ 378418 w 1803027"/>
              <a:gd name="connsiteY94" fmla="*/ 79513 h 2988261"/>
              <a:gd name="connsiteX95" fmla="*/ 398296 w 1803027"/>
              <a:gd name="connsiteY95" fmla="*/ 99391 h 2988261"/>
              <a:gd name="connsiteX96" fmla="*/ 418175 w 1803027"/>
              <a:gd name="connsiteY96" fmla="*/ 132522 h 2988261"/>
              <a:gd name="connsiteX97" fmla="*/ 451305 w 1803027"/>
              <a:gd name="connsiteY97" fmla="*/ 165652 h 2988261"/>
              <a:gd name="connsiteX98" fmla="*/ 477810 w 1803027"/>
              <a:gd name="connsiteY98" fmla="*/ 205408 h 2988261"/>
              <a:gd name="connsiteX99" fmla="*/ 504314 w 1803027"/>
              <a:gd name="connsiteY99" fmla="*/ 245165 h 2988261"/>
              <a:gd name="connsiteX100" fmla="*/ 544070 w 1803027"/>
              <a:gd name="connsiteY100" fmla="*/ 284922 h 2988261"/>
              <a:gd name="connsiteX101" fmla="*/ 583827 w 1803027"/>
              <a:gd name="connsiteY101" fmla="*/ 337930 h 2988261"/>
              <a:gd name="connsiteX102" fmla="*/ 610331 w 1803027"/>
              <a:gd name="connsiteY102" fmla="*/ 384313 h 2988261"/>
              <a:gd name="connsiteX103" fmla="*/ 636836 w 1803027"/>
              <a:gd name="connsiteY103" fmla="*/ 424069 h 2988261"/>
              <a:gd name="connsiteX104" fmla="*/ 643462 w 1803027"/>
              <a:gd name="connsiteY104" fmla="*/ 443948 h 2988261"/>
              <a:gd name="connsiteX105" fmla="*/ 669966 w 1803027"/>
              <a:gd name="connsiteY105" fmla="*/ 483704 h 2988261"/>
              <a:gd name="connsiteX106" fmla="*/ 676592 w 1803027"/>
              <a:gd name="connsiteY106" fmla="*/ 503582 h 2988261"/>
              <a:gd name="connsiteX107" fmla="*/ 703096 w 1803027"/>
              <a:gd name="connsiteY107" fmla="*/ 556591 h 2988261"/>
              <a:gd name="connsiteX108" fmla="*/ 722975 w 1803027"/>
              <a:gd name="connsiteY108" fmla="*/ 589722 h 2988261"/>
              <a:gd name="connsiteX109" fmla="*/ 742853 w 1803027"/>
              <a:gd name="connsiteY109" fmla="*/ 662608 h 2988261"/>
              <a:gd name="connsiteX110" fmla="*/ 756105 w 1803027"/>
              <a:gd name="connsiteY110" fmla="*/ 682487 h 2988261"/>
              <a:gd name="connsiteX111" fmla="*/ 775983 w 1803027"/>
              <a:gd name="connsiteY111" fmla="*/ 735495 h 2988261"/>
              <a:gd name="connsiteX112" fmla="*/ 782610 w 1803027"/>
              <a:gd name="connsiteY112" fmla="*/ 762000 h 2988261"/>
              <a:gd name="connsiteX113" fmla="*/ 795862 w 1803027"/>
              <a:gd name="connsiteY113" fmla="*/ 788504 h 2988261"/>
              <a:gd name="connsiteX114" fmla="*/ 822366 w 1803027"/>
              <a:gd name="connsiteY114" fmla="*/ 848139 h 2988261"/>
              <a:gd name="connsiteX115" fmla="*/ 842244 w 1803027"/>
              <a:gd name="connsiteY115" fmla="*/ 901148 h 2988261"/>
              <a:gd name="connsiteX116" fmla="*/ 848870 w 1803027"/>
              <a:gd name="connsiteY116" fmla="*/ 921026 h 2988261"/>
              <a:gd name="connsiteX117" fmla="*/ 862123 w 1803027"/>
              <a:gd name="connsiteY117" fmla="*/ 940904 h 2988261"/>
              <a:gd name="connsiteX118" fmla="*/ 875375 w 1803027"/>
              <a:gd name="connsiteY118" fmla="*/ 967408 h 2988261"/>
              <a:gd name="connsiteX119" fmla="*/ 895253 w 1803027"/>
              <a:gd name="connsiteY119" fmla="*/ 1027043 h 2988261"/>
              <a:gd name="connsiteX120" fmla="*/ 915131 w 1803027"/>
              <a:gd name="connsiteY120" fmla="*/ 1099930 h 2988261"/>
              <a:gd name="connsiteX121" fmla="*/ 935010 w 1803027"/>
              <a:gd name="connsiteY121" fmla="*/ 1139687 h 2988261"/>
              <a:gd name="connsiteX122" fmla="*/ 948262 w 1803027"/>
              <a:gd name="connsiteY122" fmla="*/ 1179443 h 2988261"/>
              <a:gd name="connsiteX123" fmla="*/ 968140 w 1803027"/>
              <a:gd name="connsiteY123" fmla="*/ 1219200 h 2988261"/>
              <a:gd name="connsiteX124" fmla="*/ 981392 w 1803027"/>
              <a:gd name="connsiteY124" fmla="*/ 1245704 h 2988261"/>
              <a:gd name="connsiteX125" fmla="*/ 988018 w 1803027"/>
              <a:gd name="connsiteY125" fmla="*/ 1265582 h 2988261"/>
              <a:gd name="connsiteX126" fmla="*/ 1001270 w 1803027"/>
              <a:gd name="connsiteY126" fmla="*/ 1285461 h 2988261"/>
              <a:gd name="connsiteX127" fmla="*/ 1007896 w 1803027"/>
              <a:gd name="connsiteY127" fmla="*/ 1305339 h 2988261"/>
              <a:gd name="connsiteX128" fmla="*/ 1034401 w 1803027"/>
              <a:gd name="connsiteY128" fmla="*/ 1345095 h 2988261"/>
              <a:gd name="connsiteX129" fmla="*/ 1060905 w 1803027"/>
              <a:gd name="connsiteY129" fmla="*/ 1384852 h 2988261"/>
              <a:gd name="connsiteX130" fmla="*/ 1074157 w 1803027"/>
              <a:gd name="connsiteY130" fmla="*/ 1424608 h 2988261"/>
              <a:gd name="connsiteX131" fmla="*/ 1100662 w 1803027"/>
              <a:gd name="connsiteY131" fmla="*/ 1464365 h 2988261"/>
              <a:gd name="connsiteX132" fmla="*/ 1127166 w 1803027"/>
              <a:gd name="connsiteY132" fmla="*/ 1530626 h 2988261"/>
              <a:gd name="connsiteX133" fmla="*/ 1140418 w 1803027"/>
              <a:gd name="connsiteY133" fmla="*/ 1550504 h 2988261"/>
              <a:gd name="connsiteX134" fmla="*/ 1147044 w 1803027"/>
              <a:gd name="connsiteY134" fmla="*/ 1570382 h 2988261"/>
              <a:gd name="connsiteX135" fmla="*/ 1153670 w 1803027"/>
              <a:gd name="connsiteY135" fmla="*/ 1596887 h 2988261"/>
              <a:gd name="connsiteX136" fmla="*/ 1166923 w 1803027"/>
              <a:gd name="connsiteY136" fmla="*/ 1610139 h 2988261"/>
              <a:gd name="connsiteX137" fmla="*/ 1173549 w 1803027"/>
              <a:gd name="connsiteY137" fmla="*/ 1630017 h 2988261"/>
              <a:gd name="connsiteX138" fmla="*/ 1200053 w 1803027"/>
              <a:gd name="connsiteY138" fmla="*/ 1683026 h 2988261"/>
              <a:gd name="connsiteX139" fmla="*/ 1213305 w 1803027"/>
              <a:gd name="connsiteY139" fmla="*/ 1729408 h 2988261"/>
              <a:gd name="connsiteX140" fmla="*/ 1226557 w 1803027"/>
              <a:gd name="connsiteY140" fmla="*/ 1769165 h 2988261"/>
              <a:gd name="connsiteX141" fmla="*/ 1233183 w 1803027"/>
              <a:gd name="connsiteY141" fmla="*/ 1789043 h 2988261"/>
              <a:gd name="connsiteX142" fmla="*/ 1246436 w 1803027"/>
              <a:gd name="connsiteY142" fmla="*/ 1802295 h 2988261"/>
              <a:gd name="connsiteX143" fmla="*/ 1253062 w 1803027"/>
              <a:gd name="connsiteY143" fmla="*/ 1822174 h 2988261"/>
              <a:gd name="connsiteX144" fmla="*/ 1259688 w 1803027"/>
              <a:gd name="connsiteY144" fmla="*/ 1848678 h 2988261"/>
              <a:gd name="connsiteX145" fmla="*/ 1272940 w 1803027"/>
              <a:gd name="connsiteY145" fmla="*/ 1875182 h 2988261"/>
              <a:gd name="connsiteX146" fmla="*/ 1299444 w 1803027"/>
              <a:gd name="connsiteY146" fmla="*/ 1941443 h 2988261"/>
              <a:gd name="connsiteX147" fmla="*/ 1306070 w 1803027"/>
              <a:gd name="connsiteY147" fmla="*/ 1974574 h 2988261"/>
              <a:gd name="connsiteX148" fmla="*/ 1319323 w 1803027"/>
              <a:gd name="connsiteY148" fmla="*/ 2001078 h 2988261"/>
              <a:gd name="connsiteX149" fmla="*/ 1325949 w 1803027"/>
              <a:gd name="connsiteY149" fmla="*/ 2020956 h 2988261"/>
              <a:gd name="connsiteX150" fmla="*/ 1339201 w 1803027"/>
              <a:gd name="connsiteY150" fmla="*/ 2040835 h 2988261"/>
              <a:gd name="connsiteX151" fmla="*/ 1365705 w 1803027"/>
              <a:gd name="connsiteY151" fmla="*/ 2100469 h 2988261"/>
              <a:gd name="connsiteX152" fmla="*/ 1372331 w 1803027"/>
              <a:gd name="connsiteY152" fmla="*/ 2133600 h 2988261"/>
              <a:gd name="connsiteX153" fmla="*/ 1385583 w 1803027"/>
              <a:gd name="connsiteY153" fmla="*/ 2153478 h 2988261"/>
              <a:gd name="connsiteX154" fmla="*/ 1392210 w 1803027"/>
              <a:gd name="connsiteY154" fmla="*/ 2173356 h 2988261"/>
              <a:gd name="connsiteX155" fmla="*/ 1398836 w 1803027"/>
              <a:gd name="connsiteY155" fmla="*/ 2199861 h 2988261"/>
              <a:gd name="connsiteX156" fmla="*/ 1412088 w 1803027"/>
              <a:gd name="connsiteY156" fmla="*/ 2232991 h 2988261"/>
              <a:gd name="connsiteX157" fmla="*/ 1418714 w 1803027"/>
              <a:gd name="connsiteY157" fmla="*/ 2259495 h 2988261"/>
              <a:gd name="connsiteX158" fmla="*/ 1438592 w 1803027"/>
              <a:gd name="connsiteY158" fmla="*/ 2319130 h 2988261"/>
              <a:gd name="connsiteX159" fmla="*/ 1465096 w 1803027"/>
              <a:gd name="connsiteY159" fmla="*/ 2365513 h 2988261"/>
              <a:gd name="connsiteX160" fmla="*/ 1478349 w 1803027"/>
              <a:gd name="connsiteY160" fmla="*/ 2385391 h 2988261"/>
              <a:gd name="connsiteX161" fmla="*/ 1504853 w 1803027"/>
              <a:gd name="connsiteY161" fmla="*/ 2438400 h 2988261"/>
              <a:gd name="connsiteX162" fmla="*/ 1518105 w 1803027"/>
              <a:gd name="connsiteY162" fmla="*/ 2478156 h 2988261"/>
              <a:gd name="connsiteX163" fmla="*/ 1551236 w 1803027"/>
              <a:gd name="connsiteY163" fmla="*/ 2517913 h 2988261"/>
              <a:gd name="connsiteX164" fmla="*/ 1571114 w 1803027"/>
              <a:gd name="connsiteY164" fmla="*/ 2557669 h 2988261"/>
              <a:gd name="connsiteX165" fmla="*/ 1584366 w 1803027"/>
              <a:gd name="connsiteY165" fmla="*/ 2597426 h 2988261"/>
              <a:gd name="connsiteX166" fmla="*/ 1610870 w 1803027"/>
              <a:gd name="connsiteY166" fmla="*/ 2637182 h 2988261"/>
              <a:gd name="connsiteX167" fmla="*/ 1630749 w 1803027"/>
              <a:gd name="connsiteY167" fmla="*/ 2676939 h 2988261"/>
              <a:gd name="connsiteX168" fmla="*/ 1637375 w 1803027"/>
              <a:gd name="connsiteY168" fmla="*/ 2696817 h 2988261"/>
              <a:gd name="connsiteX169" fmla="*/ 1650627 w 1803027"/>
              <a:gd name="connsiteY169" fmla="*/ 2716695 h 2988261"/>
              <a:gd name="connsiteX170" fmla="*/ 1683757 w 1803027"/>
              <a:gd name="connsiteY170" fmla="*/ 2776330 h 2988261"/>
              <a:gd name="connsiteX171" fmla="*/ 1697010 w 1803027"/>
              <a:gd name="connsiteY171" fmla="*/ 2796208 h 2988261"/>
              <a:gd name="connsiteX172" fmla="*/ 1710262 w 1803027"/>
              <a:gd name="connsiteY172" fmla="*/ 2809461 h 2988261"/>
              <a:gd name="connsiteX173" fmla="*/ 1736766 w 1803027"/>
              <a:gd name="connsiteY173" fmla="*/ 2849217 h 2988261"/>
              <a:gd name="connsiteX174" fmla="*/ 1750018 w 1803027"/>
              <a:gd name="connsiteY174" fmla="*/ 2869095 h 2988261"/>
              <a:gd name="connsiteX175" fmla="*/ 1763270 w 1803027"/>
              <a:gd name="connsiteY175" fmla="*/ 2882348 h 2988261"/>
              <a:gd name="connsiteX176" fmla="*/ 1769896 w 1803027"/>
              <a:gd name="connsiteY176" fmla="*/ 2902226 h 2988261"/>
              <a:gd name="connsiteX177" fmla="*/ 1783149 w 1803027"/>
              <a:gd name="connsiteY177" fmla="*/ 2915478 h 2988261"/>
              <a:gd name="connsiteX178" fmla="*/ 1796401 w 1803027"/>
              <a:gd name="connsiteY178" fmla="*/ 2955235 h 2988261"/>
              <a:gd name="connsiteX179" fmla="*/ 1803027 w 1803027"/>
              <a:gd name="connsiteY179" fmla="*/ 2975113 h 2988261"/>
              <a:gd name="connsiteX180" fmla="*/ 1624123 w 1803027"/>
              <a:gd name="connsiteY180" fmla="*/ 2975113 h 2988261"/>
              <a:gd name="connsiteX181" fmla="*/ 1604244 w 1803027"/>
              <a:gd name="connsiteY181" fmla="*/ 2968487 h 2988261"/>
              <a:gd name="connsiteX182" fmla="*/ 1577740 w 1803027"/>
              <a:gd name="connsiteY182" fmla="*/ 2961861 h 2988261"/>
              <a:gd name="connsiteX183" fmla="*/ 1557862 w 1803027"/>
              <a:gd name="connsiteY183" fmla="*/ 2948608 h 2988261"/>
              <a:gd name="connsiteX184" fmla="*/ 1518105 w 1803027"/>
              <a:gd name="connsiteY184" fmla="*/ 2948608 h 298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1803027" h="2988261">
                <a:moveTo>
                  <a:pt x="1518105" y="2948608"/>
                </a:moveTo>
                <a:cubicBezTo>
                  <a:pt x="1505957" y="2946399"/>
                  <a:pt x="1496112" y="2939532"/>
                  <a:pt x="1484975" y="2935356"/>
                </a:cubicBezTo>
                <a:cubicBezTo>
                  <a:pt x="1478435" y="2932904"/>
                  <a:pt x="1471343" y="2931854"/>
                  <a:pt x="1465096" y="2928730"/>
                </a:cubicBezTo>
                <a:cubicBezTo>
                  <a:pt x="1457973" y="2925169"/>
                  <a:pt x="1452341" y="2919039"/>
                  <a:pt x="1445218" y="2915478"/>
                </a:cubicBezTo>
                <a:cubicBezTo>
                  <a:pt x="1438971" y="2912354"/>
                  <a:pt x="1431587" y="2911976"/>
                  <a:pt x="1425340" y="2908852"/>
                </a:cubicBezTo>
                <a:cubicBezTo>
                  <a:pt x="1373963" y="2883164"/>
                  <a:pt x="1435547" y="2905628"/>
                  <a:pt x="1385583" y="2888974"/>
                </a:cubicBezTo>
                <a:cubicBezTo>
                  <a:pt x="1378957" y="2884557"/>
                  <a:pt x="1371923" y="2880697"/>
                  <a:pt x="1365705" y="2875722"/>
                </a:cubicBezTo>
                <a:cubicBezTo>
                  <a:pt x="1360827" y="2871819"/>
                  <a:pt x="1357810" y="2865683"/>
                  <a:pt x="1352453" y="2862469"/>
                </a:cubicBezTo>
                <a:cubicBezTo>
                  <a:pt x="1346464" y="2858875"/>
                  <a:pt x="1338822" y="2858966"/>
                  <a:pt x="1332575" y="2855843"/>
                </a:cubicBezTo>
                <a:cubicBezTo>
                  <a:pt x="1325452" y="2852282"/>
                  <a:pt x="1319322" y="2847008"/>
                  <a:pt x="1312696" y="2842591"/>
                </a:cubicBezTo>
                <a:cubicBezTo>
                  <a:pt x="1289977" y="2808512"/>
                  <a:pt x="1311120" y="2834705"/>
                  <a:pt x="1279566" y="2809461"/>
                </a:cubicBezTo>
                <a:cubicBezTo>
                  <a:pt x="1253578" y="2788670"/>
                  <a:pt x="1280958" y="2801089"/>
                  <a:pt x="1246436" y="2789582"/>
                </a:cubicBezTo>
                <a:cubicBezTo>
                  <a:pt x="1205158" y="2748307"/>
                  <a:pt x="1264920" y="2804114"/>
                  <a:pt x="1213305" y="2769704"/>
                </a:cubicBezTo>
                <a:cubicBezTo>
                  <a:pt x="1163672" y="2736615"/>
                  <a:pt x="1220814" y="2758955"/>
                  <a:pt x="1173549" y="2743200"/>
                </a:cubicBezTo>
                <a:cubicBezTo>
                  <a:pt x="1142105" y="2711756"/>
                  <a:pt x="1158897" y="2720646"/>
                  <a:pt x="1127166" y="2710069"/>
                </a:cubicBezTo>
                <a:cubicBezTo>
                  <a:pt x="1079954" y="2662857"/>
                  <a:pt x="1133529" y="2713833"/>
                  <a:pt x="1087410" y="2676939"/>
                </a:cubicBezTo>
                <a:cubicBezTo>
                  <a:pt x="1082532" y="2673036"/>
                  <a:pt x="1079035" y="2667590"/>
                  <a:pt x="1074157" y="2663687"/>
                </a:cubicBezTo>
                <a:cubicBezTo>
                  <a:pt x="1067939" y="2658712"/>
                  <a:pt x="1060497" y="2655410"/>
                  <a:pt x="1054279" y="2650435"/>
                </a:cubicBezTo>
                <a:cubicBezTo>
                  <a:pt x="1049401" y="2646532"/>
                  <a:pt x="1045905" y="2641085"/>
                  <a:pt x="1041027" y="2637182"/>
                </a:cubicBezTo>
                <a:cubicBezTo>
                  <a:pt x="1034809" y="2632207"/>
                  <a:pt x="1027367" y="2628905"/>
                  <a:pt x="1021149" y="2623930"/>
                </a:cubicBezTo>
                <a:cubicBezTo>
                  <a:pt x="1016271" y="2620027"/>
                  <a:pt x="1013253" y="2613892"/>
                  <a:pt x="1007896" y="2610678"/>
                </a:cubicBezTo>
                <a:cubicBezTo>
                  <a:pt x="1001907" y="2607085"/>
                  <a:pt x="994265" y="2607176"/>
                  <a:pt x="988018" y="2604052"/>
                </a:cubicBezTo>
                <a:cubicBezTo>
                  <a:pt x="980895" y="2600491"/>
                  <a:pt x="974766" y="2595217"/>
                  <a:pt x="968140" y="2590800"/>
                </a:cubicBezTo>
                <a:cubicBezTo>
                  <a:pt x="962122" y="2581773"/>
                  <a:pt x="952125" y="2563963"/>
                  <a:pt x="941636" y="2557669"/>
                </a:cubicBezTo>
                <a:cubicBezTo>
                  <a:pt x="935647" y="2554075"/>
                  <a:pt x="928383" y="2553252"/>
                  <a:pt x="921757" y="2551043"/>
                </a:cubicBezTo>
                <a:cubicBezTo>
                  <a:pt x="915131" y="2544417"/>
                  <a:pt x="907878" y="2538364"/>
                  <a:pt x="901879" y="2531165"/>
                </a:cubicBezTo>
                <a:cubicBezTo>
                  <a:pt x="896781" y="2525047"/>
                  <a:pt x="894258" y="2516918"/>
                  <a:pt x="888627" y="2511287"/>
                </a:cubicBezTo>
                <a:cubicBezTo>
                  <a:pt x="854185" y="2476845"/>
                  <a:pt x="881728" y="2517571"/>
                  <a:pt x="855496" y="2484782"/>
                </a:cubicBezTo>
                <a:cubicBezTo>
                  <a:pt x="830254" y="2453229"/>
                  <a:pt x="856443" y="2474370"/>
                  <a:pt x="822366" y="2451652"/>
                </a:cubicBezTo>
                <a:cubicBezTo>
                  <a:pt x="817949" y="2445026"/>
                  <a:pt x="814745" y="2437405"/>
                  <a:pt x="809114" y="2431774"/>
                </a:cubicBezTo>
                <a:cubicBezTo>
                  <a:pt x="803483" y="2426143"/>
                  <a:pt x="795229" y="2423766"/>
                  <a:pt x="789236" y="2418522"/>
                </a:cubicBezTo>
                <a:cubicBezTo>
                  <a:pt x="777482" y="2408237"/>
                  <a:pt x="767149" y="2396435"/>
                  <a:pt x="756105" y="2385391"/>
                </a:cubicBezTo>
                <a:cubicBezTo>
                  <a:pt x="749479" y="2378765"/>
                  <a:pt x="741425" y="2373310"/>
                  <a:pt x="736227" y="2365513"/>
                </a:cubicBezTo>
                <a:cubicBezTo>
                  <a:pt x="731810" y="2358887"/>
                  <a:pt x="728158" y="2351681"/>
                  <a:pt x="722975" y="2345635"/>
                </a:cubicBezTo>
                <a:cubicBezTo>
                  <a:pt x="714844" y="2336148"/>
                  <a:pt x="696470" y="2319130"/>
                  <a:pt x="696470" y="2319130"/>
                </a:cubicBezTo>
                <a:cubicBezTo>
                  <a:pt x="691081" y="2302963"/>
                  <a:pt x="689437" y="2292219"/>
                  <a:pt x="676592" y="2279374"/>
                </a:cubicBezTo>
                <a:cubicBezTo>
                  <a:pt x="670961" y="2273743"/>
                  <a:pt x="663340" y="2270539"/>
                  <a:pt x="656714" y="2266122"/>
                </a:cubicBezTo>
                <a:cubicBezTo>
                  <a:pt x="654505" y="2259496"/>
                  <a:pt x="654451" y="2251697"/>
                  <a:pt x="650088" y="2246243"/>
                </a:cubicBezTo>
                <a:cubicBezTo>
                  <a:pt x="645113" y="2240025"/>
                  <a:pt x="636428" y="2237966"/>
                  <a:pt x="630210" y="2232991"/>
                </a:cubicBezTo>
                <a:cubicBezTo>
                  <a:pt x="625332" y="2229088"/>
                  <a:pt x="621375" y="2224156"/>
                  <a:pt x="616957" y="2219739"/>
                </a:cubicBezTo>
                <a:cubicBezTo>
                  <a:pt x="614748" y="2213113"/>
                  <a:pt x="613924" y="2205850"/>
                  <a:pt x="610331" y="2199861"/>
                </a:cubicBezTo>
                <a:cubicBezTo>
                  <a:pt x="586786" y="2160618"/>
                  <a:pt x="598075" y="2229353"/>
                  <a:pt x="570575" y="2146852"/>
                </a:cubicBezTo>
                <a:cubicBezTo>
                  <a:pt x="561973" y="2121047"/>
                  <a:pt x="568888" y="2131913"/>
                  <a:pt x="550696" y="2113722"/>
                </a:cubicBezTo>
                <a:lnTo>
                  <a:pt x="524192" y="2034208"/>
                </a:lnTo>
                <a:lnTo>
                  <a:pt x="517566" y="2014330"/>
                </a:lnTo>
                <a:cubicBezTo>
                  <a:pt x="515357" y="2007704"/>
                  <a:pt x="514814" y="2000263"/>
                  <a:pt x="510940" y="1994452"/>
                </a:cubicBezTo>
                <a:lnTo>
                  <a:pt x="497688" y="1974574"/>
                </a:lnTo>
                <a:lnTo>
                  <a:pt x="484436" y="1934817"/>
                </a:lnTo>
                <a:cubicBezTo>
                  <a:pt x="482227" y="1928191"/>
                  <a:pt x="482749" y="1919878"/>
                  <a:pt x="477810" y="1914939"/>
                </a:cubicBezTo>
                <a:lnTo>
                  <a:pt x="464557" y="1901687"/>
                </a:lnTo>
                <a:cubicBezTo>
                  <a:pt x="460140" y="1888435"/>
                  <a:pt x="459054" y="1873553"/>
                  <a:pt x="451305" y="1861930"/>
                </a:cubicBezTo>
                <a:lnTo>
                  <a:pt x="424801" y="1822174"/>
                </a:lnTo>
                <a:cubicBezTo>
                  <a:pt x="420384" y="1815548"/>
                  <a:pt x="414067" y="1809850"/>
                  <a:pt x="411549" y="1802295"/>
                </a:cubicBezTo>
                <a:cubicBezTo>
                  <a:pt x="402947" y="1776490"/>
                  <a:pt x="409862" y="1787356"/>
                  <a:pt x="391670" y="1769165"/>
                </a:cubicBezTo>
                <a:cubicBezTo>
                  <a:pt x="375915" y="1721900"/>
                  <a:pt x="398255" y="1779042"/>
                  <a:pt x="365166" y="1729408"/>
                </a:cubicBezTo>
                <a:cubicBezTo>
                  <a:pt x="361292" y="1723597"/>
                  <a:pt x="361664" y="1715777"/>
                  <a:pt x="358540" y="1709530"/>
                </a:cubicBezTo>
                <a:cubicBezTo>
                  <a:pt x="354979" y="1702407"/>
                  <a:pt x="348522" y="1696929"/>
                  <a:pt x="345288" y="1689652"/>
                </a:cubicBezTo>
                <a:cubicBezTo>
                  <a:pt x="320924" y="1634833"/>
                  <a:pt x="346000" y="1663858"/>
                  <a:pt x="318783" y="1636643"/>
                </a:cubicBezTo>
                <a:cubicBezTo>
                  <a:pt x="314366" y="1623391"/>
                  <a:pt x="313279" y="1608510"/>
                  <a:pt x="305531" y="1596887"/>
                </a:cubicBezTo>
                <a:cubicBezTo>
                  <a:pt x="301114" y="1590261"/>
                  <a:pt x="295513" y="1584285"/>
                  <a:pt x="292279" y="1577008"/>
                </a:cubicBezTo>
                <a:cubicBezTo>
                  <a:pt x="286606" y="1564243"/>
                  <a:pt x="285274" y="1549746"/>
                  <a:pt x="279027" y="1537252"/>
                </a:cubicBezTo>
                <a:cubicBezTo>
                  <a:pt x="259526" y="1498250"/>
                  <a:pt x="268901" y="1520124"/>
                  <a:pt x="252523" y="1470991"/>
                </a:cubicBezTo>
                <a:lnTo>
                  <a:pt x="245896" y="1451113"/>
                </a:lnTo>
                <a:cubicBezTo>
                  <a:pt x="243687" y="1444487"/>
                  <a:pt x="242393" y="1437482"/>
                  <a:pt x="239270" y="1431235"/>
                </a:cubicBezTo>
                <a:cubicBezTo>
                  <a:pt x="234853" y="1422400"/>
                  <a:pt x="229486" y="1413979"/>
                  <a:pt x="226018" y="1404730"/>
                </a:cubicBezTo>
                <a:cubicBezTo>
                  <a:pt x="222821" y="1396203"/>
                  <a:pt x="222009" y="1386949"/>
                  <a:pt x="219392" y="1378226"/>
                </a:cubicBezTo>
                <a:cubicBezTo>
                  <a:pt x="215378" y="1364846"/>
                  <a:pt x="208880" y="1352167"/>
                  <a:pt x="206140" y="1338469"/>
                </a:cubicBezTo>
                <a:cubicBezTo>
                  <a:pt x="203931" y="1327426"/>
                  <a:pt x="202477" y="1316204"/>
                  <a:pt x="199514" y="1305339"/>
                </a:cubicBezTo>
                <a:cubicBezTo>
                  <a:pt x="195839" y="1291862"/>
                  <a:pt x="190679" y="1278834"/>
                  <a:pt x="186262" y="1265582"/>
                </a:cubicBezTo>
                <a:cubicBezTo>
                  <a:pt x="184053" y="1258956"/>
                  <a:pt x="181330" y="1252480"/>
                  <a:pt x="179636" y="1245704"/>
                </a:cubicBezTo>
                <a:cubicBezTo>
                  <a:pt x="175218" y="1228034"/>
                  <a:pt x="172143" y="1209974"/>
                  <a:pt x="166383" y="1192695"/>
                </a:cubicBezTo>
                <a:cubicBezTo>
                  <a:pt x="164174" y="1186069"/>
                  <a:pt x="161595" y="1179555"/>
                  <a:pt x="159757" y="1172817"/>
                </a:cubicBezTo>
                <a:cubicBezTo>
                  <a:pt x="154965" y="1155245"/>
                  <a:pt x="150922" y="1137478"/>
                  <a:pt x="146505" y="1119808"/>
                </a:cubicBezTo>
                <a:cubicBezTo>
                  <a:pt x="144296" y="1110973"/>
                  <a:pt x="142759" y="1101943"/>
                  <a:pt x="139879" y="1093304"/>
                </a:cubicBezTo>
                <a:lnTo>
                  <a:pt x="126627" y="1053548"/>
                </a:lnTo>
                <a:cubicBezTo>
                  <a:pt x="106524" y="993237"/>
                  <a:pt x="137359" y="1088483"/>
                  <a:pt x="113375" y="1000539"/>
                </a:cubicBezTo>
                <a:cubicBezTo>
                  <a:pt x="109700" y="987062"/>
                  <a:pt x="102420" y="974561"/>
                  <a:pt x="100123" y="960782"/>
                </a:cubicBezTo>
                <a:cubicBezTo>
                  <a:pt x="97914" y="947530"/>
                  <a:pt x="96311" y="934163"/>
                  <a:pt x="93496" y="921026"/>
                </a:cubicBezTo>
                <a:cubicBezTo>
                  <a:pt x="89680" y="903217"/>
                  <a:pt x="83816" y="885877"/>
                  <a:pt x="80244" y="868017"/>
                </a:cubicBezTo>
                <a:cubicBezTo>
                  <a:pt x="78035" y="856974"/>
                  <a:pt x="76349" y="845813"/>
                  <a:pt x="73618" y="834887"/>
                </a:cubicBezTo>
                <a:cubicBezTo>
                  <a:pt x="71924" y="828111"/>
                  <a:pt x="68911" y="821724"/>
                  <a:pt x="66992" y="815008"/>
                </a:cubicBezTo>
                <a:cubicBezTo>
                  <a:pt x="64490" y="806252"/>
                  <a:pt x="62983" y="797227"/>
                  <a:pt x="60366" y="788504"/>
                </a:cubicBezTo>
                <a:cubicBezTo>
                  <a:pt x="56352" y="775124"/>
                  <a:pt x="47114" y="748748"/>
                  <a:pt x="47114" y="748748"/>
                </a:cubicBezTo>
                <a:cubicBezTo>
                  <a:pt x="32714" y="662345"/>
                  <a:pt x="42359" y="694726"/>
                  <a:pt x="27236" y="649356"/>
                </a:cubicBezTo>
                <a:cubicBezTo>
                  <a:pt x="25027" y="631687"/>
                  <a:pt x="23538" y="613913"/>
                  <a:pt x="20610" y="596348"/>
                </a:cubicBezTo>
                <a:cubicBezTo>
                  <a:pt x="19113" y="587365"/>
                  <a:pt x="15959" y="578733"/>
                  <a:pt x="13983" y="569843"/>
                </a:cubicBezTo>
                <a:cubicBezTo>
                  <a:pt x="11540" y="558849"/>
                  <a:pt x="9566" y="547756"/>
                  <a:pt x="7357" y="536713"/>
                </a:cubicBezTo>
                <a:cubicBezTo>
                  <a:pt x="1003" y="365159"/>
                  <a:pt x="-5399" y="295475"/>
                  <a:pt x="7357" y="112643"/>
                </a:cubicBezTo>
                <a:cubicBezTo>
                  <a:pt x="8341" y="98540"/>
                  <a:pt x="21292" y="65578"/>
                  <a:pt x="33862" y="53008"/>
                </a:cubicBezTo>
                <a:cubicBezTo>
                  <a:pt x="45960" y="40910"/>
                  <a:pt x="106695" y="13270"/>
                  <a:pt x="106749" y="13252"/>
                </a:cubicBezTo>
                <a:lnTo>
                  <a:pt x="146505" y="0"/>
                </a:lnTo>
                <a:cubicBezTo>
                  <a:pt x="188470" y="2209"/>
                  <a:pt x="230677" y="1619"/>
                  <a:pt x="272401" y="6626"/>
                </a:cubicBezTo>
                <a:cubicBezTo>
                  <a:pt x="286270" y="8290"/>
                  <a:pt x="312157" y="19878"/>
                  <a:pt x="312157" y="19878"/>
                </a:cubicBezTo>
                <a:cubicBezTo>
                  <a:pt x="353439" y="61157"/>
                  <a:pt x="293669" y="5342"/>
                  <a:pt x="345288" y="39756"/>
                </a:cubicBezTo>
                <a:cubicBezTo>
                  <a:pt x="367065" y="54274"/>
                  <a:pt x="363140" y="61179"/>
                  <a:pt x="378418" y="79513"/>
                </a:cubicBezTo>
                <a:cubicBezTo>
                  <a:pt x="384417" y="86712"/>
                  <a:pt x="391670" y="92765"/>
                  <a:pt x="398296" y="99391"/>
                </a:cubicBezTo>
                <a:cubicBezTo>
                  <a:pt x="409805" y="133911"/>
                  <a:pt x="397385" y="106534"/>
                  <a:pt x="418175" y="132522"/>
                </a:cubicBezTo>
                <a:cubicBezTo>
                  <a:pt x="443415" y="164073"/>
                  <a:pt x="417230" y="142935"/>
                  <a:pt x="451305" y="165652"/>
                </a:cubicBezTo>
                <a:cubicBezTo>
                  <a:pt x="463978" y="203670"/>
                  <a:pt x="448855" y="168181"/>
                  <a:pt x="477810" y="205408"/>
                </a:cubicBezTo>
                <a:cubicBezTo>
                  <a:pt x="487588" y="217980"/>
                  <a:pt x="493052" y="233903"/>
                  <a:pt x="504314" y="245165"/>
                </a:cubicBezTo>
                <a:lnTo>
                  <a:pt x="544070" y="284922"/>
                </a:lnTo>
                <a:cubicBezTo>
                  <a:pt x="561310" y="336643"/>
                  <a:pt x="533066" y="261789"/>
                  <a:pt x="583827" y="337930"/>
                </a:cubicBezTo>
                <a:cubicBezTo>
                  <a:pt x="629678" y="406707"/>
                  <a:pt x="559879" y="300226"/>
                  <a:pt x="610331" y="384313"/>
                </a:cubicBezTo>
                <a:cubicBezTo>
                  <a:pt x="618525" y="397970"/>
                  <a:pt x="636836" y="424069"/>
                  <a:pt x="636836" y="424069"/>
                </a:cubicBezTo>
                <a:cubicBezTo>
                  <a:pt x="639045" y="430695"/>
                  <a:pt x="640070" y="437842"/>
                  <a:pt x="643462" y="443948"/>
                </a:cubicBezTo>
                <a:cubicBezTo>
                  <a:pt x="651197" y="457871"/>
                  <a:pt x="664929" y="468594"/>
                  <a:pt x="669966" y="483704"/>
                </a:cubicBezTo>
                <a:cubicBezTo>
                  <a:pt x="672175" y="490330"/>
                  <a:pt x="673702" y="497224"/>
                  <a:pt x="676592" y="503582"/>
                </a:cubicBezTo>
                <a:cubicBezTo>
                  <a:pt x="684767" y="521567"/>
                  <a:pt x="696848" y="537850"/>
                  <a:pt x="703096" y="556591"/>
                </a:cubicBezTo>
                <a:cubicBezTo>
                  <a:pt x="711699" y="582396"/>
                  <a:pt x="704784" y="571530"/>
                  <a:pt x="722975" y="589722"/>
                </a:cubicBezTo>
                <a:cubicBezTo>
                  <a:pt x="726531" y="607503"/>
                  <a:pt x="733245" y="648196"/>
                  <a:pt x="742853" y="662608"/>
                </a:cubicBezTo>
                <a:lnTo>
                  <a:pt x="756105" y="682487"/>
                </a:lnTo>
                <a:cubicBezTo>
                  <a:pt x="773111" y="750512"/>
                  <a:pt x="749998" y="666203"/>
                  <a:pt x="775983" y="735495"/>
                </a:cubicBezTo>
                <a:cubicBezTo>
                  <a:pt x="779181" y="744022"/>
                  <a:pt x="779412" y="753473"/>
                  <a:pt x="782610" y="762000"/>
                </a:cubicBezTo>
                <a:cubicBezTo>
                  <a:pt x="786078" y="771249"/>
                  <a:pt x="792194" y="779333"/>
                  <a:pt x="795862" y="788504"/>
                </a:cubicBezTo>
                <a:cubicBezTo>
                  <a:pt x="819518" y="847644"/>
                  <a:pt x="796870" y="809895"/>
                  <a:pt x="822366" y="848139"/>
                </a:cubicBezTo>
                <a:cubicBezTo>
                  <a:pt x="834582" y="897003"/>
                  <a:pt x="821455" y="852639"/>
                  <a:pt x="842244" y="901148"/>
                </a:cubicBezTo>
                <a:cubicBezTo>
                  <a:pt x="844995" y="907568"/>
                  <a:pt x="845746" y="914779"/>
                  <a:pt x="848870" y="921026"/>
                </a:cubicBezTo>
                <a:cubicBezTo>
                  <a:pt x="852432" y="928149"/>
                  <a:pt x="858172" y="933990"/>
                  <a:pt x="862123" y="940904"/>
                </a:cubicBezTo>
                <a:cubicBezTo>
                  <a:pt x="867024" y="949480"/>
                  <a:pt x="870958" y="958573"/>
                  <a:pt x="875375" y="967408"/>
                </a:cubicBezTo>
                <a:cubicBezTo>
                  <a:pt x="894364" y="1062358"/>
                  <a:pt x="867820" y="944743"/>
                  <a:pt x="895253" y="1027043"/>
                </a:cubicBezTo>
                <a:cubicBezTo>
                  <a:pt x="897829" y="1034770"/>
                  <a:pt x="907489" y="1082736"/>
                  <a:pt x="915131" y="1099930"/>
                </a:cubicBezTo>
                <a:cubicBezTo>
                  <a:pt x="921149" y="1113470"/>
                  <a:pt x="929311" y="1126010"/>
                  <a:pt x="935010" y="1139687"/>
                </a:cubicBezTo>
                <a:cubicBezTo>
                  <a:pt x="940383" y="1152581"/>
                  <a:pt x="940514" y="1167820"/>
                  <a:pt x="948262" y="1179443"/>
                </a:cubicBezTo>
                <a:cubicBezTo>
                  <a:pt x="973730" y="1217647"/>
                  <a:pt x="951679" y="1180792"/>
                  <a:pt x="968140" y="1219200"/>
                </a:cubicBezTo>
                <a:cubicBezTo>
                  <a:pt x="972031" y="1228279"/>
                  <a:pt x="977501" y="1236625"/>
                  <a:pt x="981392" y="1245704"/>
                </a:cubicBezTo>
                <a:cubicBezTo>
                  <a:pt x="984143" y="1252124"/>
                  <a:pt x="984895" y="1259335"/>
                  <a:pt x="988018" y="1265582"/>
                </a:cubicBezTo>
                <a:cubicBezTo>
                  <a:pt x="991579" y="1272705"/>
                  <a:pt x="997709" y="1278338"/>
                  <a:pt x="1001270" y="1285461"/>
                </a:cubicBezTo>
                <a:cubicBezTo>
                  <a:pt x="1004393" y="1291708"/>
                  <a:pt x="1004504" y="1299234"/>
                  <a:pt x="1007896" y="1305339"/>
                </a:cubicBezTo>
                <a:cubicBezTo>
                  <a:pt x="1015631" y="1319262"/>
                  <a:pt x="1034401" y="1345095"/>
                  <a:pt x="1034401" y="1345095"/>
                </a:cubicBezTo>
                <a:cubicBezTo>
                  <a:pt x="1056321" y="1410858"/>
                  <a:pt x="1019545" y="1310405"/>
                  <a:pt x="1060905" y="1384852"/>
                </a:cubicBezTo>
                <a:cubicBezTo>
                  <a:pt x="1067689" y="1397063"/>
                  <a:pt x="1066408" y="1412985"/>
                  <a:pt x="1074157" y="1424608"/>
                </a:cubicBezTo>
                <a:lnTo>
                  <a:pt x="1100662" y="1464365"/>
                </a:lnTo>
                <a:cubicBezTo>
                  <a:pt x="1109543" y="1499890"/>
                  <a:pt x="1105393" y="1491434"/>
                  <a:pt x="1127166" y="1530626"/>
                </a:cubicBezTo>
                <a:cubicBezTo>
                  <a:pt x="1131033" y="1537587"/>
                  <a:pt x="1136857" y="1543381"/>
                  <a:pt x="1140418" y="1550504"/>
                </a:cubicBezTo>
                <a:cubicBezTo>
                  <a:pt x="1143542" y="1556751"/>
                  <a:pt x="1145125" y="1563666"/>
                  <a:pt x="1147044" y="1570382"/>
                </a:cubicBezTo>
                <a:cubicBezTo>
                  <a:pt x="1149546" y="1579139"/>
                  <a:pt x="1149597" y="1588742"/>
                  <a:pt x="1153670" y="1596887"/>
                </a:cubicBezTo>
                <a:cubicBezTo>
                  <a:pt x="1156464" y="1602475"/>
                  <a:pt x="1162505" y="1605722"/>
                  <a:pt x="1166923" y="1610139"/>
                </a:cubicBezTo>
                <a:cubicBezTo>
                  <a:pt x="1169132" y="1616765"/>
                  <a:pt x="1170659" y="1623659"/>
                  <a:pt x="1173549" y="1630017"/>
                </a:cubicBezTo>
                <a:cubicBezTo>
                  <a:pt x="1181724" y="1648002"/>
                  <a:pt x="1193806" y="1664285"/>
                  <a:pt x="1200053" y="1683026"/>
                </a:cubicBezTo>
                <a:cubicBezTo>
                  <a:pt x="1222318" y="1749821"/>
                  <a:pt x="1188349" y="1646220"/>
                  <a:pt x="1213305" y="1729408"/>
                </a:cubicBezTo>
                <a:cubicBezTo>
                  <a:pt x="1217319" y="1742788"/>
                  <a:pt x="1222140" y="1755913"/>
                  <a:pt x="1226557" y="1769165"/>
                </a:cubicBezTo>
                <a:cubicBezTo>
                  <a:pt x="1228766" y="1775791"/>
                  <a:pt x="1228244" y="1784104"/>
                  <a:pt x="1233183" y="1789043"/>
                </a:cubicBezTo>
                <a:lnTo>
                  <a:pt x="1246436" y="1802295"/>
                </a:lnTo>
                <a:cubicBezTo>
                  <a:pt x="1248645" y="1808921"/>
                  <a:pt x="1251143" y="1815458"/>
                  <a:pt x="1253062" y="1822174"/>
                </a:cubicBezTo>
                <a:cubicBezTo>
                  <a:pt x="1255564" y="1830930"/>
                  <a:pt x="1256490" y="1840151"/>
                  <a:pt x="1259688" y="1848678"/>
                </a:cubicBezTo>
                <a:cubicBezTo>
                  <a:pt x="1263156" y="1857927"/>
                  <a:pt x="1268523" y="1866347"/>
                  <a:pt x="1272940" y="1875182"/>
                </a:cubicBezTo>
                <a:cubicBezTo>
                  <a:pt x="1289575" y="1958360"/>
                  <a:pt x="1265214" y="1855867"/>
                  <a:pt x="1299444" y="1941443"/>
                </a:cubicBezTo>
                <a:cubicBezTo>
                  <a:pt x="1303627" y="1951900"/>
                  <a:pt x="1302508" y="1963890"/>
                  <a:pt x="1306070" y="1974574"/>
                </a:cubicBezTo>
                <a:cubicBezTo>
                  <a:pt x="1309194" y="1983945"/>
                  <a:pt x="1315432" y="1991999"/>
                  <a:pt x="1319323" y="2001078"/>
                </a:cubicBezTo>
                <a:cubicBezTo>
                  <a:pt x="1322074" y="2007498"/>
                  <a:pt x="1322826" y="2014709"/>
                  <a:pt x="1325949" y="2020956"/>
                </a:cubicBezTo>
                <a:cubicBezTo>
                  <a:pt x="1329510" y="2028079"/>
                  <a:pt x="1335967" y="2033558"/>
                  <a:pt x="1339201" y="2040835"/>
                </a:cubicBezTo>
                <a:cubicBezTo>
                  <a:pt x="1370740" y="2111799"/>
                  <a:pt x="1335715" y="2055484"/>
                  <a:pt x="1365705" y="2100469"/>
                </a:cubicBezTo>
                <a:cubicBezTo>
                  <a:pt x="1367914" y="2111513"/>
                  <a:pt x="1368377" y="2123055"/>
                  <a:pt x="1372331" y="2133600"/>
                </a:cubicBezTo>
                <a:cubicBezTo>
                  <a:pt x="1375127" y="2141056"/>
                  <a:pt x="1382021" y="2146355"/>
                  <a:pt x="1385583" y="2153478"/>
                </a:cubicBezTo>
                <a:cubicBezTo>
                  <a:pt x="1388707" y="2159725"/>
                  <a:pt x="1390291" y="2166640"/>
                  <a:pt x="1392210" y="2173356"/>
                </a:cubicBezTo>
                <a:cubicBezTo>
                  <a:pt x="1394712" y="2182112"/>
                  <a:pt x="1395956" y="2191221"/>
                  <a:pt x="1398836" y="2199861"/>
                </a:cubicBezTo>
                <a:cubicBezTo>
                  <a:pt x="1402597" y="2211145"/>
                  <a:pt x="1408327" y="2221707"/>
                  <a:pt x="1412088" y="2232991"/>
                </a:cubicBezTo>
                <a:cubicBezTo>
                  <a:pt x="1414968" y="2241630"/>
                  <a:pt x="1416036" y="2250791"/>
                  <a:pt x="1418714" y="2259495"/>
                </a:cubicBezTo>
                <a:cubicBezTo>
                  <a:pt x="1424876" y="2279522"/>
                  <a:pt x="1426969" y="2301696"/>
                  <a:pt x="1438592" y="2319130"/>
                </a:cubicBezTo>
                <a:cubicBezTo>
                  <a:pt x="1470885" y="2367570"/>
                  <a:pt x="1431461" y="2306652"/>
                  <a:pt x="1465096" y="2365513"/>
                </a:cubicBezTo>
                <a:cubicBezTo>
                  <a:pt x="1469047" y="2372427"/>
                  <a:pt x="1473931" y="2378765"/>
                  <a:pt x="1478349" y="2385391"/>
                </a:cubicBezTo>
                <a:cubicBezTo>
                  <a:pt x="1495178" y="2469538"/>
                  <a:pt x="1470051" y="2375757"/>
                  <a:pt x="1504853" y="2438400"/>
                </a:cubicBezTo>
                <a:cubicBezTo>
                  <a:pt x="1511637" y="2450611"/>
                  <a:pt x="1508228" y="2468278"/>
                  <a:pt x="1518105" y="2478156"/>
                </a:cubicBezTo>
                <a:cubicBezTo>
                  <a:pt x="1543614" y="2503666"/>
                  <a:pt x="1532785" y="2490238"/>
                  <a:pt x="1551236" y="2517913"/>
                </a:cubicBezTo>
                <a:cubicBezTo>
                  <a:pt x="1575403" y="2590413"/>
                  <a:pt x="1536860" y="2480596"/>
                  <a:pt x="1571114" y="2557669"/>
                </a:cubicBezTo>
                <a:cubicBezTo>
                  <a:pt x="1576787" y="2570434"/>
                  <a:pt x="1578119" y="2584932"/>
                  <a:pt x="1584366" y="2597426"/>
                </a:cubicBezTo>
                <a:cubicBezTo>
                  <a:pt x="1591489" y="2611672"/>
                  <a:pt x="1610870" y="2637182"/>
                  <a:pt x="1610870" y="2637182"/>
                </a:cubicBezTo>
                <a:cubicBezTo>
                  <a:pt x="1627212" y="2702553"/>
                  <a:pt x="1605430" y="2634743"/>
                  <a:pt x="1630749" y="2676939"/>
                </a:cubicBezTo>
                <a:cubicBezTo>
                  <a:pt x="1634343" y="2682928"/>
                  <a:pt x="1634251" y="2690570"/>
                  <a:pt x="1637375" y="2696817"/>
                </a:cubicBezTo>
                <a:cubicBezTo>
                  <a:pt x="1640936" y="2703940"/>
                  <a:pt x="1646210" y="2710069"/>
                  <a:pt x="1650627" y="2716695"/>
                </a:cubicBezTo>
                <a:cubicBezTo>
                  <a:pt x="1662289" y="2751683"/>
                  <a:pt x="1653379" y="2730765"/>
                  <a:pt x="1683757" y="2776330"/>
                </a:cubicBezTo>
                <a:cubicBezTo>
                  <a:pt x="1688175" y="2782956"/>
                  <a:pt x="1691379" y="2790577"/>
                  <a:pt x="1697010" y="2796208"/>
                </a:cubicBezTo>
                <a:cubicBezTo>
                  <a:pt x="1701427" y="2800626"/>
                  <a:pt x="1706514" y="2804463"/>
                  <a:pt x="1710262" y="2809461"/>
                </a:cubicBezTo>
                <a:cubicBezTo>
                  <a:pt x="1719818" y="2822203"/>
                  <a:pt x="1727931" y="2835965"/>
                  <a:pt x="1736766" y="2849217"/>
                </a:cubicBezTo>
                <a:cubicBezTo>
                  <a:pt x="1741183" y="2855843"/>
                  <a:pt x="1744387" y="2863464"/>
                  <a:pt x="1750018" y="2869095"/>
                </a:cubicBezTo>
                <a:lnTo>
                  <a:pt x="1763270" y="2882348"/>
                </a:lnTo>
                <a:cubicBezTo>
                  <a:pt x="1765479" y="2888974"/>
                  <a:pt x="1766302" y="2896237"/>
                  <a:pt x="1769896" y="2902226"/>
                </a:cubicBezTo>
                <a:cubicBezTo>
                  <a:pt x="1773110" y="2907583"/>
                  <a:pt x="1780355" y="2909890"/>
                  <a:pt x="1783149" y="2915478"/>
                </a:cubicBezTo>
                <a:cubicBezTo>
                  <a:pt x="1789396" y="2927972"/>
                  <a:pt x="1791984" y="2941983"/>
                  <a:pt x="1796401" y="2955235"/>
                </a:cubicBezTo>
                <a:lnTo>
                  <a:pt x="1803027" y="2975113"/>
                </a:lnTo>
                <a:cubicBezTo>
                  <a:pt x="1734555" y="2997937"/>
                  <a:pt x="1776923" y="2986431"/>
                  <a:pt x="1624123" y="2975113"/>
                </a:cubicBezTo>
                <a:cubicBezTo>
                  <a:pt x="1617157" y="2974597"/>
                  <a:pt x="1610960" y="2970406"/>
                  <a:pt x="1604244" y="2968487"/>
                </a:cubicBezTo>
                <a:cubicBezTo>
                  <a:pt x="1595488" y="2965985"/>
                  <a:pt x="1586575" y="2964070"/>
                  <a:pt x="1577740" y="2961861"/>
                </a:cubicBezTo>
                <a:cubicBezTo>
                  <a:pt x="1571114" y="2957443"/>
                  <a:pt x="1563980" y="2953706"/>
                  <a:pt x="1557862" y="2948608"/>
                </a:cubicBezTo>
                <a:cubicBezTo>
                  <a:pt x="1522809" y="2919397"/>
                  <a:pt x="1530253" y="2950817"/>
                  <a:pt x="1518105" y="2948608"/>
                </a:cubicBezTo>
                <a:close/>
              </a:path>
            </a:pathLst>
          </a:cu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8E7DD3D6-DACC-49FA-8D11-809C98A4ADF8}"/>
              </a:ext>
            </a:extLst>
          </p:cNvPr>
          <p:cNvSpPr/>
          <p:nvPr/>
        </p:nvSpPr>
        <p:spPr>
          <a:xfrm>
            <a:off x="4856922" y="1245704"/>
            <a:ext cx="1636643" cy="2471861"/>
          </a:xfrm>
          <a:custGeom>
            <a:avLst/>
            <a:gdLst>
              <a:gd name="connsiteX0" fmla="*/ 1636643 w 1636643"/>
              <a:gd name="connsiteY0" fmla="*/ 2471531 h 2471861"/>
              <a:gd name="connsiteX1" fmla="*/ 1583635 w 1636643"/>
              <a:gd name="connsiteY1" fmla="*/ 2458279 h 2471861"/>
              <a:gd name="connsiteX2" fmla="*/ 1570382 w 1636643"/>
              <a:gd name="connsiteY2" fmla="*/ 2445026 h 2471861"/>
              <a:gd name="connsiteX3" fmla="*/ 1530626 w 1636643"/>
              <a:gd name="connsiteY3" fmla="*/ 2438400 h 2471861"/>
              <a:gd name="connsiteX4" fmla="*/ 1510748 w 1636643"/>
              <a:gd name="connsiteY4" fmla="*/ 2431774 h 2471861"/>
              <a:gd name="connsiteX5" fmla="*/ 1484243 w 1636643"/>
              <a:gd name="connsiteY5" fmla="*/ 2425148 h 2471861"/>
              <a:gd name="connsiteX6" fmla="*/ 1464365 w 1636643"/>
              <a:gd name="connsiteY6" fmla="*/ 2411896 h 2471861"/>
              <a:gd name="connsiteX7" fmla="*/ 1417982 w 1636643"/>
              <a:gd name="connsiteY7" fmla="*/ 2398644 h 2471861"/>
              <a:gd name="connsiteX8" fmla="*/ 1378226 w 1636643"/>
              <a:gd name="connsiteY8" fmla="*/ 2385392 h 2471861"/>
              <a:gd name="connsiteX9" fmla="*/ 1345095 w 1636643"/>
              <a:gd name="connsiteY9" fmla="*/ 2378766 h 2471861"/>
              <a:gd name="connsiteX10" fmla="*/ 1325217 w 1636643"/>
              <a:gd name="connsiteY10" fmla="*/ 2372139 h 2471861"/>
              <a:gd name="connsiteX11" fmla="*/ 1298713 w 1636643"/>
              <a:gd name="connsiteY11" fmla="*/ 2365513 h 2471861"/>
              <a:gd name="connsiteX12" fmla="*/ 1278835 w 1636643"/>
              <a:gd name="connsiteY12" fmla="*/ 2352261 h 2471861"/>
              <a:gd name="connsiteX13" fmla="*/ 1245704 w 1636643"/>
              <a:gd name="connsiteY13" fmla="*/ 2345635 h 2471861"/>
              <a:gd name="connsiteX14" fmla="*/ 1199321 w 1636643"/>
              <a:gd name="connsiteY14" fmla="*/ 2332383 h 2471861"/>
              <a:gd name="connsiteX15" fmla="*/ 1139687 w 1636643"/>
              <a:gd name="connsiteY15" fmla="*/ 2305879 h 2471861"/>
              <a:gd name="connsiteX16" fmla="*/ 1119808 w 1636643"/>
              <a:gd name="connsiteY16" fmla="*/ 2299253 h 2471861"/>
              <a:gd name="connsiteX17" fmla="*/ 1086678 w 1636643"/>
              <a:gd name="connsiteY17" fmla="*/ 2279374 h 2471861"/>
              <a:gd name="connsiteX18" fmla="*/ 1046921 w 1636643"/>
              <a:gd name="connsiteY18" fmla="*/ 2259496 h 2471861"/>
              <a:gd name="connsiteX19" fmla="*/ 1027043 w 1636643"/>
              <a:gd name="connsiteY19" fmla="*/ 2246244 h 2471861"/>
              <a:gd name="connsiteX20" fmla="*/ 987287 w 1636643"/>
              <a:gd name="connsiteY20" fmla="*/ 2232992 h 2471861"/>
              <a:gd name="connsiteX21" fmla="*/ 967408 w 1636643"/>
              <a:gd name="connsiteY21" fmla="*/ 2219739 h 2471861"/>
              <a:gd name="connsiteX22" fmla="*/ 947530 w 1636643"/>
              <a:gd name="connsiteY22" fmla="*/ 2213113 h 2471861"/>
              <a:gd name="connsiteX23" fmla="*/ 907774 w 1636643"/>
              <a:gd name="connsiteY23" fmla="*/ 2186609 h 2471861"/>
              <a:gd name="connsiteX24" fmla="*/ 887895 w 1636643"/>
              <a:gd name="connsiteY24" fmla="*/ 2173357 h 2471861"/>
              <a:gd name="connsiteX25" fmla="*/ 868017 w 1636643"/>
              <a:gd name="connsiteY25" fmla="*/ 2160105 h 2471861"/>
              <a:gd name="connsiteX26" fmla="*/ 848139 w 1636643"/>
              <a:gd name="connsiteY26" fmla="*/ 2153479 h 2471861"/>
              <a:gd name="connsiteX27" fmla="*/ 815008 w 1636643"/>
              <a:gd name="connsiteY27" fmla="*/ 2133600 h 2471861"/>
              <a:gd name="connsiteX28" fmla="*/ 795130 w 1636643"/>
              <a:gd name="connsiteY28" fmla="*/ 2113722 h 2471861"/>
              <a:gd name="connsiteX29" fmla="*/ 755374 w 1636643"/>
              <a:gd name="connsiteY29" fmla="*/ 2093844 h 2471861"/>
              <a:gd name="connsiteX30" fmla="*/ 728869 w 1636643"/>
              <a:gd name="connsiteY30" fmla="*/ 2067339 h 2471861"/>
              <a:gd name="connsiteX31" fmla="*/ 689113 w 1636643"/>
              <a:gd name="connsiteY31" fmla="*/ 2034209 h 2471861"/>
              <a:gd name="connsiteX32" fmla="*/ 675861 w 1636643"/>
              <a:gd name="connsiteY32" fmla="*/ 2014331 h 2471861"/>
              <a:gd name="connsiteX33" fmla="*/ 642730 w 1636643"/>
              <a:gd name="connsiteY33" fmla="*/ 1987826 h 2471861"/>
              <a:gd name="connsiteX34" fmla="*/ 616226 w 1636643"/>
              <a:gd name="connsiteY34" fmla="*/ 1948070 h 2471861"/>
              <a:gd name="connsiteX35" fmla="*/ 609600 w 1636643"/>
              <a:gd name="connsiteY35" fmla="*/ 1928192 h 2471861"/>
              <a:gd name="connsiteX36" fmla="*/ 589721 w 1636643"/>
              <a:gd name="connsiteY36" fmla="*/ 1914939 h 2471861"/>
              <a:gd name="connsiteX37" fmla="*/ 549965 w 1636643"/>
              <a:gd name="connsiteY37" fmla="*/ 1848679 h 2471861"/>
              <a:gd name="connsiteX38" fmla="*/ 523461 w 1636643"/>
              <a:gd name="connsiteY38" fmla="*/ 1808922 h 2471861"/>
              <a:gd name="connsiteX39" fmla="*/ 496956 w 1636643"/>
              <a:gd name="connsiteY39" fmla="*/ 1775792 h 2471861"/>
              <a:gd name="connsiteX40" fmla="*/ 483704 w 1636643"/>
              <a:gd name="connsiteY40" fmla="*/ 1762539 h 2471861"/>
              <a:gd name="connsiteX41" fmla="*/ 457200 w 1636643"/>
              <a:gd name="connsiteY41" fmla="*/ 1722783 h 2471861"/>
              <a:gd name="connsiteX42" fmla="*/ 437321 w 1636643"/>
              <a:gd name="connsiteY42" fmla="*/ 1702905 h 2471861"/>
              <a:gd name="connsiteX43" fmla="*/ 410817 w 1636643"/>
              <a:gd name="connsiteY43" fmla="*/ 1663148 h 2471861"/>
              <a:gd name="connsiteX44" fmla="*/ 397565 w 1636643"/>
              <a:gd name="connsiteY44" fmla="*/ 1643270 h 2471861"/>
              <a:gd name="connsiteX45" fmla="*/ 364435 w 1636643"/>
              <a:gd name="connsiteY45" fmla="*/ 1610139 h 2471861"/>
              <a:gd name="connsiteX46" fmla="*/ 331304 w 1636643"/>
              <a:gd name="connsiteY46" fmla="*/ 1557131 h 2471861"/>
              <a:gd name="connsiteX47" fmla="*/ 324678 w 1636643"/>
              <a:gd name="connsiteY47" fmla="*/ 1537253 h 2471861"/>
              <a:gd name="connsiteX48" fmla="*/ 311426 w 1636643"/>
              <a:gd name="connsiteY48" fmla="*/ 1524000 h 2471861"/>
              <a:gd name="connsiteX49" fmla="*/ 298174 w 1636643"/>
              <a:gd name="connsiteY49" fmla="*/ 1504122 h 2471861"/>
              <a:gd name="connsiteX50" fmla="*/ 278295 w 1636643"/>
              <a:gd name="connsiteY50" fmla="*/ 1470992 h 2471861"/>
              <a:gd name="connsiteX51" fmla="*/ 271669 w 1636643"/>
              <a:gd name="connsiteY51" fmla="*/ 1451113 h 2471861"/>
              <a:gd name="connsiteX52" fmla="*/ 245165 w 1636643"/>
              <a:gd name="connsiteY52" fmla="*/ 1411357 h 2471861"/>
              <a:gd name="connsiteX53" fmla="*/ 225287 w 1636643"/>
              <a:gd name="connsiteY53" fmla="*/ 1371600 h 2471861"/>
              <a:gd name="connsiteX54" fmla="*/ 205408 w 1636643"/>
              <a:gd name="connsiteY54" fmla="*/ 1331844 h 2471861"/>
              <a:gd name="connsiteX55" fmla="*/ 192156 w 1636643"/>
              <a:gd name="connsiteY55" fmla="*/ 1292087 h 2471861"/>
              <a:gd name="connsiteX56" fmla="*/ 185530 w 1636643"/>
              <a:gd name="connsiteY56" fmla="*/ 1272209 h 2471861"/>
              <a:gd name="connsiteX57" fmla="*/ 172278 w 1636643"/>
              <a:gd name="connsiteY57" fmla="*/ 1252331 h 2471861"/>
              <a:gd name="connsiteX58" fmla="*/ 159026 w 1636643"/>
              <a:gd name="connsiteY58" fmla="*/ 1205948 h 2471861"/>
              <a:gd name="connsiteX59" fmla="*/ 145774 w 1636643"/>
              <a:gd name="connsiteY59" fmla="*/ 1186070 h 2471861"/>
              <a:gd name="connsiteX60" fmla="*/ 139148 w 1636643"/>
              <a:gd name="connsiteY60" fmla="*/ 1166192 h 2471861"/>
              <a:gd name="connsiteX61" fmla="*/ 125895 w 1636643"/>
              <a:gd name="connsiteY61" fmla="*/ 1080053 h 2471861"/>
              <a:gd name="connsiteX62" fmla="*/ 119269 w 1636643"/>
              <a:gd name="connsiteY62" fmla="*/ 1053548 h 2471861"/>
              <a:gd name="connsiteX63" fmla="*/ 106017 w 1636643"/>
              <a:gd name="connsiteY63" fmla="*/ 1027044 h 2471861"/>
              <a:gd name="connsiteX64" fmla="*/ 92765 w 1636643"/>
              <a:gd name="connsiteY64" fmla="*/ 967409 h 2471861"/>
              <a:gd name="connsiteX65" fmla="*/ 86139 w 1636643"/>
              <a:gd name="connsiteY65" fmla="*/ 947531 h 2471861"/>
              <a:gd name="connsiteX66" fmla="*/ 79513 w 1636643"/>
              <a:gd name="connsiteY66" fmla="*/ 887896 h 2471861"/>
              <a:gd name="connsiteX67" fmla="*/ 66261 w 1636643"/>
              <a:gd name="connsiteY67" fmla="*/ 828261 h 2471861"/>
              <a:gd name="connsiteX68" fmla="*/ 59635 w 1636643"/>
              <a:gd name="connsiteY68" fmla="*/ 808383 h 2471861"/>
              <a:gd name="connsiteX69" fmla="*/ 53008 w 1636643"/>
              <a:gd name="connsiteY69" fmla="*/ 742122 h 2471861"/>
              <a:gd name="connsiteX70" fmla="*/ 46382 w 1636643"/>
              <a:gd name="connsiteY70" fmla="*/ 715618 h 2471861"/>
              <a:gd name="connsiteX71" fmla="*/ 33130 w 1636643"/>
              <a:gd name="connsiteY71" fmla="*/ 636105 h 2471861"/>
              <a:gd name="connsiteX72" fmla="*/ 26504 w 1636643"/>
              <a:gd name="connsiteY72" fmla="*/ 569844 h 2471861"/>
              <a:gd name="connsiteX73" fmla="*/ 13252 w 1636643"/>
              <a:gd name="connsiteY73" fmla="*/ 470453 h 2471861"/>
              <a:gd name="connsiteX74" fmla="*/ 0 w 1636643"/>
              <a:gd name="connsiteY74" fmla="*/ 311426 h 2471861"/>
              <a:gd name="connsiteX75" fmla="*/ 6626 w 1636643"/>
              <a:gd name="connsiteY75" fmla="*/ 59635 h 2471861"/>
              <a:gd name="connsiteX76" fmla="*/ 26504 w 1636643"/>
              <a:gd name="connsiteY76" fmla="*/ 19879 h 2471861"/>
              <a:gd name="connsiteX77" fmla="*/ 66261 w 1636643"/>
              <a:gd name="connsiteY77" fmla="*/ 0 h 2471861"/>
              <a:gd name="connsiteX78" fmla="*/ 145774 w 1636643"/>
              <a:gd name="connsiteY78" fmla="*/ 6626 h 2471861"/>
              <a:gd name="connsiteX79" fmla="*/ 165652 w 1636643"/>
              <a:gd name="connsiteY79" fmla="*/ 13253 h 2471861"/>
              <a:gd name="connsiteX80" fmla="*/ 172278 w 1636643"/>
              <a:gd name="connsiteY80" fmla="*/ 33131 h 2471861"/>
              <a:gd name="connsiteX81" fmla="*/ 192156 w 1636643"/>
              <a:gd name="connsiteY81" fmla="*/ 53009 h 2471861"/>
              <a:gd name="connsiteX82" fmla="*/ 218661 w 1636643"/>
              <a:gd name="connsiteY82" fmla="*/ 86139 h 2471861"/>
              <a:gd name="connsiteX83" fmla="*/ 238539 w 1636643"/>
              <a:gd name="connsiteY83" fmla="*/ 145774 h 2471861"/>
              <a:gd name="connsiteX84" fmla="*/ 245165 w 1636643"/>
              <a:gd name="connsiteY84" fmla="*/ 165653 h 2471861"/>
              <a:gd name="connsiteX85" fmla="*/ 251791 w 1636643"/>
              <a:gd name="connsiteY85" fmla="*/ 212035 h 2471861"/>
              <a:gd name="connsiteX86" fmla="*/ 258417 w 1636643"/>
              <a:gd name="connsiteY86" fmla="*/ 251792 h 2471861"/>
              <a:gd name="connsiteX87" fmla="*/ 265043 w 1636643"/>
              <a:gd name="connsiteY87" fmla="*/ 311426 h 2471861"/>
              <a:gd name="connsiteX88" fmla="*/ 271669 w 1636643"/>
              <a:gd name="connsiteY88" fmla="*/ 344557 h 2471861"/>
              <a:gd name="connsiteX89" fmla="*/ 278295 w 1636643"/>
              <a:gd name="connsiteY89" fmla="*/ 390939 h 2471861"/>
              <a:gd name="connsiteX90" fmla="*/ 284921 w 1636643"/>
              <a:gd name="connsiteY90" fmla="*/ 609600 h 2471861"/>
              <a:gd name="connsiteX91" fmla="*/ 298174 w 1636643"/>
              <a:gd name="connsiteY91" fmla="*/ 675861 h 2471861"/>
              <a:gd name="connsiteX92" fmla="*/ 311426 w 1636643"/>
              <a:gd name="connsiteY92" fmla="*/ 742122 h 2471861"/>
              <a:gd name="connsiteX93" fmla="*/ 318052 w 1636643"/>
              <a:gd name="connsiteY93" fmla="*/ 775253 h 2471861"/>
              <a:gd name="connsiteX94" fmla="*/ 324678 w 1636643"/>
              <a:gd name="connsiteY94" fmla="*/ 815009 h 2471861"/>
              <a:gd name="connsiteX95" fmla="*/ 337930 w 1636643"/>
              <a:gd name="connsiteY95" fmla="*/ 854766 h 2471861"/>
              <a:gd name="connsiteX96" fmla="*/ 351182 w 1636643"/>
              <a:gd name="connsiteY96" fmla="*/ 901148 h 2471861"/>
              <a:gd name="connsiteX97" fmla="*/ 357808 w 1636643"/>
              <a:gd name="connsiteY97" fmla="*/ 927653 h 2471861"/>
              <a:gd name="connsiteX98" fmla="*/ 364435 w 1636643"/>
              <a:gd name="connsiteY98" fmla="*/ 960783 h 2471861"/>
              <a:gd name="connsiteX99" fmla="*/ 377687 w 1636643"/>
              <a:gd name="connsiteY99" fmla="*/ 1000539 h 2471861"/>
              <a:gd name="connsiteX100" fmla="*/ 384313 w 1636643"/>
              <a:gd name="connsiteY100" fmla="*/ 1020418 h 2471861"/>
              <a:gd name="connsiteX101" fmla="*/ 397565 w 1636643"/>
              <a:gd name="connsiteY101" fmla="*/ 1046922 h 2471861"/>
              <a:gd name="connsiteX102" fmla="*/ 410817 w 1636643"/>
              <a:gd name="connsiteY102" fmla="*/ 1086679 h 2471861"/>
              <a:gd name="connsiteX103" fmla="*/ 424069 w 1636643"/>
              <a:gd name="connsiteY103" fmla="*/ 1126435 h 2471861"/>
              <a:gd name="connsiteX104" fmla="*/ 430695 w 1636643"/>
              <a:gd name="connsiteY104" fmla="*/ 1146313 h 2471861"/>
              <a:gd name="connsiteX105" fmla="*/ 443948 w 1636643"/>
              <a:gd name="connsiteY105" fmla="*/ 1166192 h 2471861"/>
              <a:gd name="connsiteX106" fmla="*/ 463826 w 1636643"/>
              <a:gd name="connsiteY106" fmla="*/ 1205948 h 2471861"/>
              <a:gd name="connsiteX107" fmla="*/ 483704 w 1636643"/>
              <a:gd name="connsiteY107" fmla="*/ 1239079 h 2471861"/>
              <a:gd name="connsiteX108" fmla="*/ 496956 w 1636643"/>
              <a:gd name="connsiteY108" fmla="*/ 1278835 h 2471861"/>
              <a:gd name="connsiteX109" fmla="*/ 503582 w 1636643"/>
              <a:gd name="connsiteY109" fmla="*/ 1305339 h 2471861"/>
              <a:gd name="connsiteX110" fmla="*/ 516835 w 1636643"/>
              <a:gd name="connsiteY110" fmla="*/ 1318592 h 2471861"/>
              <a:gd name="connsiteX111" fmla="*/ 549965 w 1636643"/>
              <a:gd name="connsiteY111" fmla="*/ 1378226 h 2471861"/>
              <a:gd name="connsiteX112" fmla="*/ 576469 w 1636643"/>
              <a:gd name="connsiteY112" fmla="*/ 1411357 h 2471861"/>
              <a:gd name="connsiteX113" fmla="*/ 589721 w 1636643"/>
              <a:gd name="connsiteY113" fmla="*/ 1437861 h 2471861"/>
              <a:gd name="connsiteX114" fmla="*/ 602974 w 1636643"/>
              <a:gd name="connsiteY114" fmla="*/ 1457739 h 2471861"/>
              <a:gd name="connsiteX115" fmla="*/ 616226 w 1636643"/>
              <a:gd name="connsiteY115" fmla="*/ 1484244 h 2471861"/>
              <a:gd name="connsiteX116" fmla="*/ 642730 w 1636643"/>
              <a:gd name="connsiteY116" fmla="*/ 1524000 h 2471861"/>
              <a:gd name="connsiteX117" fmla="*/ 669235 w 1636643"/>
              <a:gd name="connsiteY117" fmla="*/ 1557131 h 2471861"/>
              <a:gd name="connsiteX118" fmla="*/ 675861 w 1636643"/>
              <a:gd name="connsiteY118" fmla="*/ 1577009 h 2471861"/>
              <a:gd name="connsiteX119" fmla="*/ 702365 w 1636643"/>
              <a:gd name="connsiteY119" fmla="*/ 1616766 h 2471861"/>
              <a:gd name="connsiteX120" fmla="*/ 728869 w 1636643"/>
              <a:gd name="connsiteY120" fmla="*/ 1656522 h 2471861"/>
              <a:gd name="connsiteX121" fmla="*/ 768626 w 1636643"/>
              <a:gd name="connsiteY121" fmla="*/ 1716157 h 2471861"/>
              <a:gd name="connsiteX122" fmla="*/ 781878 w 1636643"/>
              <a:gd name="connsiteY122" fmla="*/ 1736035 h 2471861"/>
              <a:gd name="connsiteX123" fmla="*/ 815008 w 1636643"/>
              <a:gd name="connsiteY123" fmla="*/ 1769166 h 2471861"/>
              <a:gd name="connsiteX124" fmla="*/ 828261 w 1636643"/>
              <a:gd name="connsiteY124" fmla="*/ 1782418 h 2471861"/>
              <a:gd name="connsiteX125" fmla="*/ 861391 w 1636643"/>
              <a:gd name="connsiteY125" fmla="*/ 1822174 h 2471861"/>
              <a:gd name="connsiteX126" fmla="*/ 874643 w 1636643"/>
              <a:gd name="connsiteY126" fmla="*/ 1842053 h 2471861"/>
              <a:gd name="connsiteX127" fmla="*/ 901148 w 1636643"/>
              <a:gd name="connsiteY127" fmla="*/ 1861931 h 2471861"/>
              <a:gd name="connsiteX128" fmla="*/ 927652 w 1636643"/>
              <a:gd name="connsiteY128" fmla="*/ 1888435 h 2471861"/>
              <a:gd name="connsiteX129" fmla="*/ 954156 w 1636643"/>
              <a:gd name="connsiteY129" fmla="*/ 1908313 h 2471861"/>
              <a:gd name="connsiteX130" fmla="*/ 967408 w 1636643"/>
              <a:gd name="connsiteY130" fmla="*/ 1921566 h 2471861"/>
              <a:gd name="connsiteX131" fmla="*/ 993913 w 1636643"/>
              <a:gd name="connsiteY131" fmla="*/ 1934818 h 2471861"/>
              <a:gd name="connsiteX132" fmla="*/ 1013791 w 1636643"/>
              <a:gd name="connsiteY132" fmla="*/ 1954696 h 2471861"/>
              <a:gd name="connsiteX133" fmla="*/ 1053548 w 1636643"/>
              <a:gd name="connsiteY133" fmla="*/ 1981200 h 2471861"/>
              <a:gd name="connsiteX134" fmla="*/ 1066800 w 1636643"/>
              <a:gd name="connsiteY134" fmla="*/ 1994453 h 2471861"/>
              <a:gd name="connsiteX135" fmla="*/ 1106556 w 1636643"/>
              <a:gd name="connsiteY135" fmla="*/ 2014331 h 2471861"/>
              <a:gd name="connsiteX136" fmla="*/ 1126435 w 1636643"/>
              <a:gd name="connsiteY136" fmla="*/ 2034209 h 2471861"/>
              <a:gd name="connsiteX137" fmla="*/ 1166191 w 1636643"/>
              <a:gd name="connsiteY137" fmla="*/ 2060713 h 2471861"/>
              <a:gd name="connsiteX138" fmla="*/ 1186069 w 1636643"/>
              <a:gd name="connsiteY138" fmla="*/ 2073966 h 2471861"/>
              <a:gd name="connsiteX139" fmla="*/ 1205948 w 1636643"/>
              <a:gd name="connsiteY139" fmla="*/ 2093844 h 2471861"/>
              <a:gd name="connsiteX140" fmla="*/ 1225826 w 1636643"/>
              <a:gd name="connsiteY140" fmla="*/ 2107096 h 2471861"/>
              <a:gd name="connsiteX141" fmla="*/ 1265582 w 1636643"/>
              <a:gd name="connsiteY141" fmla="*/ 2146853 h 2471861"/>
              <a:gd name="connsiteX142" fmla="*/ 1278835 w 1636643"/>
              <a:gd name="connsiteY142" fmla="*/ 2160105 h 2471861"/>
              <a:gd name="connsiteX143" fmla="*/ 1298713 w 1636643"/>
              <a:gd name="connsiteY143" fmla="*/ 2173357 h 2471861"/>
              <a:gd name="connsiteX144" fmla="*/ 1311965 w 1636643"/>
              <a:gd name="connsiteY144" fmla="*/ 2193235 h 2471861"/>
              <a:gd name="connsiteX145" fmla="*/ 1331843 w 1636643"/>
              <a:gd name="connsiteY145" fmla="*/ 2206487 h 2471861"/>
              <a:gd name="connsiteX146" fmla="*/ 1358348 w 1636643"/>
              <a:gd name="connsiteY146" fmla="*/ 2226366 h 2471861"/>
              <a:gd name="connsiteX147" fmla="*/ 1398104 w 1636643"/>
              <a:gd name="connsiteY147" fmla="*/ 2259496 h 2471861"/>
              <a:gd name="connsiteX148" fmla="*/ 1404730 w 1636643"/>
              <a:gd name="connsiteY148" fmla="*/ 2279374 h 2471861"/>
              <a:gd name="connsiteX149" fmla="*/ 1457739 w 1636643"/>
              <a:gd name="connsiteY149" fmla="*/ 2325757 h 2471861"/>
              <a:gd name="connsiteX150" fmla="*/ 1477617 w 1636643"/>
              <a:gd name="connsiteY150" fmla="*/ 2345635 h 2471861"/>
              <a:gd name="connsiteX151" fmla="*/ 1497495 w 1636643"/>
              <a:gd name="connsiteY151" fmla="*/ 2358887 h 2471861"/>
              <a:gd name="connsiteX152" fmla="*/ 1543878 w 1636643"/>
              <a:gd name="connsiteY152" fmla="*/ 2392018 h 2471861"/>
              <a:gd name="connsiteX153" fmla="*/ 1557130 w 1636643"/>
              <a:gd name="connsiteY153" fmla="*/ 2411896 h 2471861"/>
              <a:gd name="connsiteX154" fmla="*/ 1577008 w 1636643"/>
              <a:gd name="connsiteY154" fmla="*/ 2425148 h 2471861"/>
              <a:gd name="connsiteX155" fmla="*/ 1583635 w 1636643"/>
              <a:gd name="connsiteY155" fmla="*/ 2445026 h 2471861"/>
              <a:gd name="connsiteX156" fmla="*/ 1636643 w 1636643"/>
              <a:gd name="connsiteY156" fmla="*/ 2471531 h 2471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1636643" h="2471861">
                <a:moveTo>
                  <a:pt x="1636643" y="2471531"/>
                </a:moveTo>
                <a:cubicBezTo>
                  <a:pt x="1636643" y="2473740"/>
                  <a:pt x="1593822" y="2464391"/>
                  <a:pt x="1583635" y="2458279"/>
                </a:cubicBezTo>
                <a:cubicBezTo>
                  <a:pt x="1578278" y="2455065"/>
                  <a:pt x="1576232" y="2447220"/>
                  <a:pt x="1570382" y="2445026"/>
                </a:cubicBezTo>
                <a:cubicBezTo>
                  <a:pt x="1557803" y="2440309"/>
                  <a:pt x="1543741" y="2441314"/>
                  <a:pt x="1530626" y="2438400"/>
                </a:cubicBezTo>
                <a:cubicBezTo>
                  <a:pt x="1523808" y="2436885"/>
                  <a:pt x="1517464" y="2433693"/>
                  <a:pt x="1510748" y="2431774"/>
                </a:cubicBezTo>
                <a:cubicBezTo>
                  <a:pt x="1501991" y="2429272"/>
                  <a:pt x="1493078" y="2427357"/>
                  <a:pt x="1484243" y="2425148"/>
                </a:cubicBezTo>
                <a:cubicBezTo>
                  <a:pt x="1477617" y="2420731"/>
                  <a:pt x="1471488" y="2415457"/>
                  <a:pt x="1464365" y="2411896"/>
                </a:cubicBezTo>
                <a:cubicBezTo>
                  <a:pt x="1453230" y="2406328"/>
                  <a:pt x="1428598" y="2401829"/>
                  <a:pt x="1417982" y="2398644"/>
                </a:cubicBezTo>
                <a:cubicBezTo>
                  <a:pt x="1404602" y="2394630"/>
                  <a:pt x="1391924" y="2388131"/>
                  <a:pt x="1378226" y="2385392"/>
                </a:cubicBezTo>
                <a:cubicBezTo>
                  <a:pt x="1367182" y="2383183"/>
                  <a:pt x="1356021" y="2381498"/>
                  <a:pt x="1345095" y="2378766"/>
                </a:cubicBezTo>
                <a:cubicBezTo>
                  <a:pt x="1338319" y="2377072"/>
                  <a:pt x="1331933" y="2374058"/>
                  <a:pt x="1325217" y="2372139"/>
                </a:cubicBezTo>
                <a:cubicBezTo>
                  <a:pt x="1316461" y="2369637"/>
                  <a:pt x="1307548" y="2367722"/>
                  <a:pt x="1298713" y="2365513"/>
                </a:cubicBezTo>
                <a:cubicBezTo>
                  <a:pt x="1292087" y="2361096"/>
                  <a:pt x="1286291" y="2355057"/>
                  <a:pt x="1278835" y="2352261"/>
                </a:cubicBezTo>
                <a:cubicBezTo>
                  <a:pt x="1268290" y="2348307"/>
                  <a:pt x="1256698" y="2348078"/>
                  <a:pt x="1245704" y="2345635"/>
                </a:cubicBezTo>
                <a:cubicBezTo>
                  <a:pt x="1220746" y="2340089"/>
                  <a:pt x="1221456" y="2339761"/>
                  <a:pt x="1199321" y="2332383"/>
                </a:cubicBezTo>
                <a:cubicBezTo>
                  <a:pt x="1167821" y="2311383"/>
                  <a:pt x="1186997" y="2321649"/>
                  <a:pt x="1139687" y="2305879"/>
                </a:cubicBezTo>
                <a:lnTo>
                  <a:pt x="1119808" y="2299253"/>
                </a:lnTo>
                <a:cubicBezTo>
                  <a:pt x="1093925" y="2273368"/>
                  <a:pt x="1121083" y="2296576"/>
                  <a:pt x="1086678" y="2279374"/>
                </a:cubicBezTo>
                <a:cubicBezTo>
                  <a:pt x="1035301" y="2253686"/>
                  <a:pt x="1096885" y="2276150"/>
                  <a:pt x="1046921" y="2259496"/>
                </a:cubicBezTo>
                <a:cubicBezTo>
                  <a:pt x="1040295" y="2255079"/>
                  <a:pt x="1034320" y="2249478"/>
                  <a:pt x="1027043" y="2246244"/>
                </a:cubicBezTo>
                <a:cubicBezTo>
                  <a:pt x="1014278" y="2240571"/>
                  <a:pt x="987287" y="2232992"/>
                  <a:pt x="987287" y="2232992"/>
                </a:cubicBezTo>
                <a:cubicBezTo>
                  <a:pt x="980661" y="2228574"/>
                  <a:pt x="974531" y="2223301"/>
                  <a:pt x="967408" y="2219739"/>
                </a:cubicBezTo>
                <a:cubicBezTo>
                  <a:pt x="961161" y="2216615"/>
                  <a:pt x="953635" y="2216505"/>
                  <a:pt x="947530" y="2213113"/>
                </a:cubicBezTo>
                <a:cubicBezTo>
                  <a:pt x="933607" y="2205378"/>
                  <a:pt x="921026" y="2195444"/>
                  <a:pt x="907774" y="2186609"/>
                </a:cubicBezTo>
                <a:lnTo>
                  <a:pt x="887895" y="2173357"/>
                </a:lnTo>
                <a:cubicBezTo>
                  <a:pt x="881269" y="2168940"/>
                  <a:pt x="875572" y="2162623"/>
                  <a:pt x="868017" y="2160105"/>
                </a:cubicBezTo>
                <a:lnTo>
                  <a:pt x="848139" y="2153479"/>
                </a:lnTo>
                <a:cubicBezTo>
                  <a:pt x="806873" y="2112210"/>
                  <a:pt x="866612" y="2168002"/>
                  <a:pt x="815008" y="2133600"/>
                </a:cubicBezTo>
                <a:cubicBezTo>
                  <a:pt x="807211" y="2128402"/>
                  <a:pt x="802927" y="2118920"/>
                  <a:pt x="795130" y="2113722"/>
                </a:cubicBezTo>
                <a:cubicBezTo>
                  <a:pt x="742222" y="2078450"/>
                  <a:pt x="810110" y="2140761"/>
                  <a:pt x="755374" y="2093844"/>
                </a:cubicBezTo>
                <a:cubicBezTo>
                  <a:pt x="745887" y="2085713"/>
                  <a:pt x="739265" y="2074270"/>
                  <a:pt x="728869" y="2067339"/>
                </a:cubicBezTo>
                <a:cubicBezTo>
                  <a:pt x="709324" y="2054309"/>
                  <a:pt x="705056" y="2053341"/>
                  <a:pt x="689113" y="2034209"/>
                </a:cubicBezTo>
                <a:cubicBezTo>
                  <a:pt x="684015" y="2028091"/>
                  <a:pt x="680836" y="2020549"/>
                  <a:pt x="675861" y="2014331"/>
                </a:cubicBezTo>
                <a:cubicBezTo>
                  <a:pt x="665072" y="2000846"/>
                  <a:pt x="657486" y="1997664"/>
                  <a:pt x="642730" y="1987826"/>
                </a:cubicBezTo>
                <a:cubicBezTo>
                  <a:pt x="633895" y="1974574"/>
                  <a:pt x="621263" y="1963180"/>
                  <a:pt x="616226" y="1948070"/>
                </a:cubicBezTo>
                <a:cubicBezTo>
                  <a:pt x="614017" y="1941444"/>
                  <a:pt x="613963" y="1933646"/>
                  <a:pt x="609600" y="1928192"/>
                </a:cubicBezTo>
                <a:cubicBezTo>
                  <a:pt x="604625" y="1921973"/>
                  <a:pt x="596347" y="1919357"/>
                  <a:pt x="589721" y="1914939"/>
                </a:cubicBezTo>
                <a:cubicBezTo>
                  <a:pt x="569345" y="1874188"/>
                  <a:pt x="581950" y="1896657"/>
                  <a:pt x="549965" y="1848679"/>
                </a:cubicBezTo>
                <a:lnTo>
                  <a:pt x="523461" y="1808922"/>
                </a:lnTo>
                <a:cubicBezTo>
                  <a:pt x="491470" y="1776933"/>
                  <a:pt x="530381" y="1817574"/>
                  <a:pt x="496956" y="1775792"/>
                </a:cubicBezTo>
                <a:cubicBezTo>
                  <a:pt x="493053" y="1770914"/>
                  <a:pt x="487452" y="1767537"/>
                  <a:pt x="483704" y="1762539"/>
                </a:cubicBezTo>
                <a:cubicBezTo>
                  <a:pt x="474148" y="1749797"/>
                  <a:pt x="468462" y="1734045"/>
                  <a:pt x="457200" y="1722783"/>
                </a:cubicBezTo>
                <a:cubicBezTo>
                  <a:pt x="450574" y="1716157"/>
                  <a:pt x="443074" y="1710302"/>
                  <a:pt x="437321" y="1702905"/>
                </a:cubicBezTo>
                <a:cubicBezTo>
                  <a:pt x="427543" y="1690333"/>
                  <a:pt x="419652" y="1676400"/>
                  <a:pt x="410817" y="1663148"/>
                </a:cubicBezTo>
                <a:cubicBezTo>
                  <a:pt x="406400" y="1656522"/>
                  <a:pt x="403196" y="1648901"/>
                  <a:pt x="397565" y="1643270"/>
                </a:cubicBezTo>
                <a:lnTo>
                  <a:pt x="364435" y="1610139"/>
                </a:lnTo>
                <a:cubicBezTo>
                  <a:pt x="348664" y="1562828"/>
                  <a:pt x="362805" y="1578132"/>
                  <a:pt x="331304" y="1557131"/>
                </a:cubicBezTo>
                <a:cubicBezTo>
                  <a:pt x="329095" y="1550505"/>
                  <a:pt x="328271" y="1543242"/>
                  <a:pt x="324678" y="1537253"/>
                </a:cubicBezTo>
                <a:cubicBezTo>
                  <a:pt x="321464" y="1531896"/>
                  <a:pt x="315329" y="1528878"/>
                  <a:pt x="311426" y="1524000"/>
                </a:cubicBezTo>
                <a:cubicBezTo>
                  <a:pt x="306451" y="1517782"/>
                  <a:pt x="301735" y="1511245"/>
                  <a:pt x="298174" y="1504122"/>
                </a:cubicBezTo>
                <a:cubicBezTo>
                  <a:pt x="280972" y="1469717"/>
                  <a:pt x="304180" y="1496875"/>
                  <a:pt x="278295" y="1470992"/>
                </a:cubicBezTo>
                <a:cubicBezTo>
                  <a:pt x="276086" y="1464366"/>
                  <a:pt x="275061" y="1457219"/>
                  <a:pt x="271669" y="1451113"/>
                </a:cubicBezTo>
                <a:cubicBezTo>
                  <a:pt x="263934" y="1437190"/>
                  <a:pt x="250202" y="1426467"/>
                  <a:pt x="245165" y="1411357"/>
                </a:cubicBezTo>
                <a:cubicBezTo>
                  <a:pt x="228511" y="1361394"/>
                  <a:pt x="250976" y="1422980"/>
                  <a:pt x="225287" y="1371600"/>
                </a:cubicBezTo>
                <a:cubicBezTo>
                  <a:pt x="197861" y="1316746"/>
                  <a:pt x="243380" y="1388798"/>
                  <a:pt x="205408" y="1331844"/>
                </a:cubicBezTo>
                <a:lnTo>
                  <a:pt x="192156" y="1292087"/>
                </a:lnTo>
                <a:cubicBezTo>
                  <a:pt x="189947" y="1285461"/>
                  <a:pt x="189404" y="1278020"/>
                  <a:pt x="185530" y="1272209"/>
                </a:cubicBezTo>
                <a:cubicBezTo>
                  <a:pt x="181113" y="1265583"/>
                  <a:pt x="175839" y="1259454"/>
                  <a:pt x="172278" y="1252331"/>
                </a:cubicBezTo>
                <a:cubicBezTo>
                  <a:pt x="159384" y="1226543"/>
                  <a:pt x="171764" y="1235670"/>
                  <a:pt x="159026" y="1205948"/>
                </a:cubicBezTo>
                <a:cubicBezTo>
                  <a:pt x="155889" y="1198628"/>
                  <a:pt x="149335" y="1193193"/>
                  <a:pt x="145774" y="1186070"/>
                </a:cubicBezTo>
                <a:cubicBezTo>
                  <a:pt x="142650" y="1179823"/>
                  <a:pt x="141357" y="1172818"/>
                  <a:pt x="139148" y="1166192"/>
                </a:cubicBezTo>
                <a:cubicBezTo>
                  <a:pt x="135967" y="1143926"/>
                  <a:pt x="130490" y="1103028"/>
                  <a:pt x="125895" y="1080053"/>
                </a:cubicBezTo>
                <a:cubicBezTo>
                  <a:pt x="124109" y="1071123"/>
                  <a:pt x="122467" y="1062075"/>
                  <a:pt x="119269" y="1053548"/>
                </a:cubicBezTo>
                <a:cubicBezTo>
                  <a:pt x="115801" y="1044299"/>
                  <a:pt x="110434" y="1035879"/>
                  <a:pt x="106017" y="1027044"/>
                </a:cubicBezTo>
                <a:cubicBezTo>
                  <a:pt x="101462" y="1004270"/>
                  <a:pt x="99004" y="989244"/>
                  <a:pt x="92765" y="967409"/>
                </a:cubicBezTo>
                <a:cubicBezTo>
                  <a:pt x="90846" y="960693"/>
                  <a:pt x="88348" y="954157"/>
                  <a:pt x="86139" y="947531"/>
                </a:cubicBezTo>
                <a:cubicBezTo>
                  <a:pt x="83930" y="927653"/>
                  <a:pt x="82341" y="907696"/>
                  <a:pt x="79513" y="887896"/>
                </a:cubicBezTo>
                <a:cubicBezTo>
                  <a:pt x="77561" y="874235"/>
                  <a:pt x="70394" y="842728"/>
                  <a:pt x="66261" y="828261"/>
                </a:cubicBezTo>
                <a:cubicBezTo>
                  <a:pt x="64342" y="821545"/>
                  <a:pt x="61844" y="815009"/>
                  <a:pt x="59635" y="808383"/>
                </a:cubicBezTo>
                <a:cubicBezTo>
                  <a:pt x="57426" y="786296"/>
                  <a:pt x="56147" y="764096"/>
                  <a:pt x="53008" y="742122"/>
                </a:cubicBezTo>
                <a:cubicBezTo>
                  <a:pt x="51720" y="733107"/>
                  <a:pt x="48357" y="724508"/>
                  <a:pt x="46382" y="715618"/>
                </a:cubicBezTo>
                <a:cubicBezTo>
                  <a:pt x="40127" y="687471"/>
                  <a:pt x="36587" y="665489"/>
                  <a:pt x="33130" y="636105"/>
                </a:cubicBezTo>
                <a:cubicBezTo>
                  <a:pt x="30536" y="614060"/>
                  <a:pt x="29257" y="591870"/>
                  <a:pt x="26504" y="569844"/>
                </a:cubicBezTo>
                <a:cubicBezTo>
                  <a:pt x="9400" y="433008"/>
                  <a:pt x="32065" y="658589"/>
                  <a:pt x="13252" y="470453"/>
                </a:cubicBezTo>
                <a:cubicBezTo>
                  <a:pt x="7097" y="408898"/>
                  <a:pt x="4864" y="374658"/>
                  <a:pt x="0" y="311426"/>
                </a:cubicBezTo>
                <a:cubicBezTo>
                  <a:pt x="2209" y="227496"/>
                  <a:pt x="2535" y="143495"/>
                  <a:pt x="6626" y="59635"/>
                </a:cubicBezTo>
                <a:cubicBezTo>
                  <a:pt x="7179" y="48304"/>
                  <a:pt x="19174" y="27210"/>
                  <a:pt x="26504" y="19879"/>
                </a:cubicBezTo>
                <a:cubicBezTo>
                  <a:pt x="39350" y="7032"/>
                  <a:pt x="50091" y="5390"/>
                  <a:pt x="66261" y="0"/>
                </a:cubicBezTo>
                <a:cubicBezTo>
                  <a:pt x="92765" y="2209"/>
                  <a:pt x="119411" y="3111"/>
                  <a:pt x="145774" y="6626"/>
                </a:cubicBezTo>
                <a:cubicBezTo>
                  <a:pt x="152697" y="7549"/>
                  <a:pt x="160713" y="8314"/>
                  <a:pt x="165652" y="13253"/>
                </a:cubicBezTo>
                <a:cubicBezTo>
                  <a:pt x="170591" y="18192"/>
                  <a:pt x="168404" y="27320"/>
                  <a:pt x="172278" y="33131"/>
                </a:cubicBezTo>
                <a:cubicBezTo>
                  <a:pt x="177476" y="40928"/>
                  <a:pt x="186157" y="45810"/>
                  <a:pt x="192156" y="53009"/>
                </a:cubicBezTo>
                <a:cubicBezTo>
                  <a:pt x="233940" y="103150"/>
                  <a:pt x="180112" y="47593"/>
                  <a:pt x="218661" y="86139"/>
                </a:cubicBezTo>
                <a:lnTo>
                  <a:pt x="238539" y="145774"/>
                </a:lnTo>
                <a:lnTo>
                  <a:pt x="245165" y="165653"/>
                </a:lnTo>
                <a:cubicBezTo>
                  <a:pt x="247374" y="181114"/>
                  <a:pt x="249416" y="196599"/>
                  <a:pt x="251791" y="212035"/>
                </a:cubicBezTo>
                <a:cubicBezTo>
                  <a:pt x="253834" y="225314"/>
                  <a:pt x="256641" y="238475"/>
                  <a:pt x="258417" y="251792"/>
                </a:cubicBezTo>
                <a:cubicBezTo>
                  <a:pt x="261060" y="271617"/>
                  <a:pt x="262215" y="291627"/>
                  <a:pt x="265043" y="311426"/>
                </a:cubicBezTo>
                <a:cubicBezTo>
                  <a:pt x="266636" y="322575"/>
                  <a:pt x="269818" y="333448"/>
                  <a:pt x="271669" y="344557"/>
                </a:cubicBezTo>
                <a:cubicBezTo>
                  <a:pt x="274236" y="359962"/>
                  <a:pt x="276086" y="375478"/>
                  <a:pt x="278295" y="390939"/>
                </a:cubicBezTo>
                <a:cubicBezTo>
                  <a:pt x="280504" y="463826"/>
                  <a:pt x="281186" y="536775"/>
                  <a:pt x="284921" y="609600"/>
                </a:cubicBezTo>
                <a:cubicBezTo>
                  <a:pt x="286306" y="636614"/>
                  <a:pt x="292857" y="651049"/>
                  <a:pt x="298174" y="675861"/>
                </a:cubicBezTo>
                <a:cubicBezTo>
                  <a:pt x="302893" y="697885"/>
                  <a:pt x="307009" y="720035"/>
                  <a:pt x="311426" y="742122"/>
                </a:cubicBezTo>
                <a:cubicBezTo>
                  <a:pt x="313635" y="753166"/>
                  <a:pt x="316200" y="764144"/>
                  <a:pt x="318052" y="775253"/>
                </a:cubicBezTo>
                <a:cubicBezTo>
                  <a:pt x="320261" y="788505"/>
                  <a:pt x="321420" y="801975"/>
                  <a:pt x="324678" y="815009"/>
                </a:cubicBezTo>
                <a:cubicBezTo>
                  <a:pt x="328066" y="828561"/>
                  <a:pt x="334542" y="841214"/>
                  <a:pt x="337930" y="854766"/>
                </a:cubicBezTo>
                <a:cubicBezTo>
                  <a:pt x="358648" y="937637"/>
                  <a:pt x="332168" y="834596"/>
                  <a:pt x="351182" y="901148"/>
                </a:cubicBezTo>
                <a:cubicBezTo>
                  <a:pt x="353684" y="909905"/>
                  <a:pt x="355832" y="918763"/>
                  <a:pt x="357808" y="927653"/>
                </a:cubicBezTo>
                <a:cubicBezTo>
                  <a:pt x="360251" y="938647"/>
                  <a:pt x="361472" y="949918"/>
                  <a:pt x="364435" y="960783"/>
                </a:cubicBezTo>
                <a:cubicBezTo>
                  <a:pt x="368111" y="974260"/>
                  <a:pt x="373270" y="987287"/>
                  <a:pt x="377687" y="1000539"/>
                </a:cubicBezTo>
                <a:cubicBezTo>
                  <a:pt x="379896" y="1007165"/>
                  <a:pt x="381189" y="1014171"/>
                  <a:pt x="384313" y="1020418"/>
                </a:cubicBezTo>
                <a:cubicBezTo>
                  <a:pt x="388730" y="1029253"/>
                  <a:pt x="393897" y="1037751"/>
                  <a:pt x="397565" y="1046922"/>
                </a:cubicBezTo>
                <a:cubicBezTo>
                  <a:pt x="402753" y="1059892"/>
                  <a:pt x="406400" y="1073427"/>
                  <a:pt x="410817" y="1086679"/>
                </a:cubicBezTo>
                <a:lnTo>
                  <a:pt x="424069" y="1126435"/>
                </a:lnTo>
                <a:cubicBezTo>
                  <a:pt x="426278" y="1133061"/>
                  <a:pt x="426821" y="1140502"/>
                  <a:pt x="430695" y="1146313"/>
                </a:cubicBezTo>
                <a:lnTo>
                  <a:pt x="443948" y="1166192"/>
                </a:lnTo>
                <a:cubicBezTo>
                  <a:pt x="460603" y="1216156"/>
                  <a:pt x="438137" y="1154569"/>
                  <a:pt x="463826" y="1205948"/>
                </a:cubicBezTo>
                <a:cubicBezTo>
                  <a:pt x="481030" y="1240356"/>
                  <a:pt x="457819" y="1213192"/>
                  <a:pt x="483704" y="1239079"/>
                </a:cubicBezTo>
                <a:cubicBezTo>
                  <a:pt x="488121" y="1252331"/>
                  <a:pt x="493568" y="1265283"/>
                  <a:pt x="496956" y="1278835"/>
                </a:cubicBezTo>
                <a:cubicBezTo>
                  <a:pt x="499165" y="1287670"/>
                  <a:pt x="499509" y="1297194"/>
                  <a:pt x="503582" y="1305339"/>
                </a:cubicBezTo>
                <a:cubicBezTo>
                  <a:pt x="506376" y="1310927"/>
                  <a:pt x="512417" y="1314174"/>
                  <a:pt x="516835" y="1318592"/>
                </a:cubicBezTo>
                <a:cubicBezTo>
                  <a:pt x="525167" y="1343589"/>
                  <a:pt x="527180" y="1355440"/>
                  <a:pt x="549965" y="1378226"/>
                </a:cubicBezTo>
                <a:cubicBezTo>
                  <a:pt x="564476" y="1392738"/>
                  <a:pt x="565325" y="1391854"/>
                  <a:pt x="576469" y="1411357"/>
                </a:cubicBezTo>
                <a:cubicBezTo>
                  <a:pt x="581370" y="1419933"/>
                  <a:pt x="584820" y="1429285"/>
                  <a:pt x="589721" y="1437861"/>
                </a:cubicBezTo>
                <a:cubicBezTo>
                  <a:pt x="593672" y="1444775"/>
                  <a:pt x="599023" y="1450825"/>
                  <a:pt x="602974" y="1457739"/>
                </a:cubicBezTo>
                <a:cubicBezTo>
                  <a:pt x="607875" y="1466315"/>
                  <a:pt x="611144" y="1475774"/>
                  <a:pt x="616226" y="1484244"/>
                </a:cubicBezTo>
                <a:cubicBezTo>
                  <a:pt x="624420" y="1497901"/>
                  <a:pt x="633895" y="1510748"/>
                  <a:pt x="642730" y="1524000"/>
                </a:cubicBezTo>
                <a:cubicBezTo>
                  <a:pt x="659449" y="1549079"/>
                  <a:pt x="650349" y="1538247"/>
                  <a:pt x="669235" y="1557131"/>
                </a:cubicBezTo>
                <a:cubicBezTo>
                  <a:pt x="671444" y="1563757"/>
                  <a:pt x="672469" y="1570903"/>
                  <a:pt x="675861" y="1577009"/>
                </a:cubicBezTo>
                <a:cubicBezTo>
                  <a:pt x="683596" y="1590932"/>
                  <a:pt x="693530" y="1603514"/>
                  <a:pt x="702365" y="1616766"/>
                </a:cubicBezTo>
                <a:lnTo>
                  <a:pt x="728869" y="1656522"/>
                </a:lnTo>
                <a:lnTo>
                  <a:pt x="768626" y="1716157"/>
                </a:lnTo>
                <a:cubicBezTo>
                  <a:pt x="773043" y="1722783"/>
                  <a:pt x="776247" y="1730404"/>
                  <a:pt x="781878" y="1736035"/>
                </a:cubicBezTo>
                <a:lnTo>
                  <a:pt x="815008" y="1769166"/>
                </a:lnTo>
                <a:cubicBezTo>
                  <a:pt x="819426" y="1773584"/>
                  <a:pt x="824796" y="1777220"/>
                  <a:pt x="828261" y="1782418"/>
                </a:cubicBezTo>
                <a:cubicBezTo>
                  <a:pt x="861167" y="1831777"/>
                  <a:pt x="818872" y="1771150"/>
                  <a:pt x="861391" y="1822174"/>
                </a:cubicBezTo>
                <a:cubicBezTo>
                  <a:pt x="866489" y="1828292"/>
                  <a:pt x="869012" y="1836422"/>
                  <a:pt x="874643" y="1842053"/>
                </a:cubicBezTo>
                <a:cubicBezTo>
                  <a:pt x="882452" y="1849862"/>
                  <a:pt x="892837" y="1854659"/>
                  <a:pt x="901148" y="1861931"/>
                </a:cubicBezTo>
                <a:cubicBezTo>
                  <a:pt x="910551" y="1870158"/>
                  <a:pt x="918249" y="1880208"/>
                  <a:pt x="927652" y="1888435"/>
                </a:cubicBezTo>
                <a:cubicBezTo>
                  <a:pt x="935963" y="1895707"/>
                  <a:pt x="945672" y="1901243"/>
                  <a:pt x="954156" y="1908313"/>
                </a:cubicBezTo>
                <a:cubicBezTo>
                  <a:pt x="958955" y="1912312"/>
                  <a:pt x="962210" y="1918101"/>
                  <a:pt x="967408" y="1921566"/>
                </a:cubicBezTo>
                <a:cubicBezTo>
                  <a:pt x="975627" y="1927045"/>
                  <a:pt x="985078" y="1930401"/>
                  <a:pt x="993913" y="1934818"/>
                </a:cubicBezTo>
                <a:cubicBezTo>
                  <a:pt x="1000539" y="1941444"/>
                  <a:pt x="1006394" y="1948943"/>
                  <a:pt x="1013791" y="1954696"/>
                </a:cubicBezTo>
                <a:cubicBezTo>
                  <a:pt x="1026363" y="1964474"/>
                  <a:pt x="1042286" y="1969937"/>
                  <a:pt x="1053548" y="1981200"/>
                </a:cubicBezTo>
                <a:cubicBezTo>
                  <a:pt x="1057965" y="1985618"/>
                  <a:pt x="1061443" y="1991239"/>
                  <a:pt x="1066800" y="1994453"/>
                </a:cubicBezTo>
                <a:cubicBezTo>
                  <a:pt x="1109500" y="2020074"/>
                  <a:pt x="1063459" y="1978418"/>
                  <a:pt x="1106556" y="2014331"/>
                </a:cubicBezTo>
                <a:cubicBezTo>
                  <a:pt x="1113755" y="2020330"/>
                  <a:pt x="1119038" y="2028456"/>
                  <a:pt x="1126435" y="2034209"/>
                </a:cubicBezTo>
                <a:cubicBezTo>
                  <a:pt x="1139007" y="2043987"/>
                  <a:pt x="1152939" y="2051878"/>
                  <a:pt x="1166191" y="2060713"/>
                </a:cubicBezTo>
                <a:cubicBezTo>
                  <a:pt x="1172817" y="2065131"/>
                  <a:pt x="1180438" y="2068335"/>
                  <a:pt x="1186069" y="2073966"/>
                </a:cubicBezTo>
                <a:cubicBezTo>
                  <a:pt x="1192695" y="2080592"/>
                  <a:pt x="1198749" y="2087845"/>
                  <a:pt x="1205948" y="2093844"/>
                </a:cubicBezTo>
                <a:cubicBezTo>
                  <a:pt x="1212066" y="2098942"/>
                  <a:pt x="1219874" y="2101805"/>
                  <a:pt x="1225826" y="2107096"/>
                </a:cubicBezTo>
                <a:cubicBezTo>
                  <a:pt x="1239833" y="2119547"/>
                  <a:pt x="1252330" y="2133601"/>
                  <a:pt x="1265582" y="2146853"/>
                </a:cubicBezTo>
                <a:cubicBezTo>
                  <a:pt x="1270000" y="2151271"/>
                  <a:pt x="1273637" y="2156640"/>
                  <a:pt x="1278835" y="2160105"/>
                </a:cubicBezTo>
                <a:lnTo>
                  <a:pt x="1298713" y="2173357"/>
                </a:lnTo>
                <a:cubicBezTo>
                  <a:pt x="1303130" y="2179983"/>
                  <a:pt x="1306334" y="2187604"/>
                  <a:pt x="1311965" y="2193235"/>
                </a:cubicBezTo>
                <a:cubicBezTo>
                  <a:pt x="1317596" y="2198866"/>
                  <a:pt x="1325363" y="2201858"/>
                  <a:pt x="1331843" y="2206487"/>
                </a:cubicBezTo>
                <a:cubicBezTo>
                  <a:pt x="1340830" y="2212906"/>
                  <a:pt x="1349963" y="2219179"/>
                  <a:pt x="1358348" y="2226366"/>
                </a:cubicBezTo>
                <a:cubicBezTo>
                  <a:pt x="1402988" y="2264629"/>
                  <a:pt x="1354171" y="2230207"/>
                  <a:pt x="1398104" y="2259496"/>
                </a:cubicBezTo>
                <a:cubicBezTo>
                  <a:pt x="1400313" y="2266122"/>
                  <a:pt x="1400539" y="2273786"/>
                  <a:pt x="1404730" y="2279374"/>
                </a:cubicBezTo>
                <a:cubicBezTo>
                  <a:pt x="1439142" y="2325256"/>
                  <a:pt x="1427084" y="2300211"/>
                  <a:pt x="1457739" y="2325757"/>
                </a:cubicBezTo>
                <a:cubicBezTo>
                  <a:pt x="1464938" y="2331756"/>
                  <a:pt x="1470418" y="2339636"/>
                  <a:pt x="1477617" y="2345635"/>
                </a:cubicBezTo>
                <a:cubicBezTo>
                  <a:pt x="1483735" y="2350733"/>
                  <a:pt x="1491449" y="2353704"/>
                  <a:pt x="1497495" y="2358887"/>
                </a:cubicBezTo>
                <a:cubicBezTo>
                  <a:pt x="1537514" y="2393189"/>
                  <a:pt x="1507353" y="2379843"/>
                  <a:pt x="1543878" y="2392018"/>
                </a:cubicBezTo>
                <a:cubicBezTo>
                  <a:pt x="1548295" y="2398644"/>
                  <a:pt x="1551499" y="2406265"/>
                  <a:pt x="1557130" y="2411896"/>
                </a:cubicBezTo>
                <a:cubicBezTo>
                  <a:pt x="1562761" y="2417527"/>
                  <a:pt x="1572033" y="2418930"/>
                  <a:pt x="1577008" y="2425148"/>
                </a:cubicBezTo>
                <a:cubicBezTo>
                  <a:pt x="1581371" y="2430602"/>
                  <a:pt x="1580511" y="2438779"/>
                  <a:pt x="1583635" y="2445026"/>
                </a:cubicBezTo>
                <a:cubicBezTo>
                  <a:pt x="1587197" y="2452149"/>
                  <a:pt x="1636643" y="2469322"/>
                  <a:pt x="1636643" y="2471531"/>
                </a:cubicBezTo>
                <a:close/>
              </a:path>
            </a:pathLst>
          </a:custGeom>
          <a:solidFill>
            <a:srgbClr val="00B050">
              <a:alpha val="2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8EDFA465-C379-4601-AC8E-789236028ED2}"/>
              </a:ext>
            </a:extLst>
          </p:cNvPr>
          <p:cNvSpPr/>
          <p:nvPr/>
        </p:nvSpPr>
        <p:spPr>
          <a:xfrm>
            <a:off x="5248555" y="3882887"/>
            <a:ext cx="1291393" cy="2100470"/>
          </a:xfrm>
          <a:custGeom>
            <a:avLst/>
            <a:gdLst>
              <a:gd name="connsiteX0" fmla="*/ 794436 w 1291393"/>
              <a:gd name="connsiteY0" fmla="*/ 19878 h 2100470"/>
              <a:gd name="connsiteX1" fmla="*/ 582402 w 1291393"/>
              <a:gd name="connsiteY1" fmla="*/ 26504 h 2100470"/>
              <a:gd name="connsiteX2" fmla="*/ 549271 w 1291393"/>
              <a:gd name="connsiteY2" fmla="*/ 33130 h 2100470"/>
              <a:gd name="connsiteX3" fmla="*/ 449880 w 1291393"/>
              <a:gd name="connsiteY3" fmla="*/ 46383 h 2100470"/>
              <a:gd name="connsiteX4" fmla="*/ 396871 w 1291393"/>
              <a:gd name="connsiteY4" fmla="*/ 59635 h 2100470"/>
              <a:gd name="connsiteX5" fmla="*/ 357115 w 1291393"/>
              <a:gd name="connsiteY5" fmla="*/ 72887 h 2100470"/>
              <a:gd name="connsiteX6" fmla="*/ 343862 w 1291393"/>
              <a:gd name="connsiteY6" fmla="*/ 86139 h 2100470"/>
              <a:gd name="connsiteX7" fmla="*/ 323984 w 1291393"/>
              <a:gd name="connsiteY7" fmla="*/ 92765 h 2100470"/>
              <a:gd name="connsiteX8" fmla="*/ 297480 w 1291393"/>
              <a:gd name="connsiteY8" fmla="*/ 106017 h 2100470"/>
              <a:gd name="connsiteX9" fmla="*/ 257723 w 1291393"/>
              <a:gd name="connsiteY9" fmla="*/ 125896 h 2100470"/>
              <a:gd name="connsiteX10" fmla="*/ 224593 w 1291393"/>
              <a:gd name="connsiteY10" fmla="*/ 165652 h 2100470"/>
              <a:gd name="connsiteX11" fmla="*/ 204715 w 1291393"/>
              <a:gd name="connsiteY11" fmla="*/ 192156 h 2100470"/>
              <a:gd name="connsiteX12" fmla="*/ 191462 w 1291393"/>
              <a:gd name="connsiteY12" fmla="*/ 212035 h 2100470"/>
              <a:gd name="connsiteX13" fmla="*/ 178210 w 1291393"/>
              <a:gd name="connsiteY13" fmla="*/ 251791 h 2100470"/>
              <a:gd name="connsiteX14" fmla="*/ 171584 w 1291393"/>
              <a:gd name="connsiteY14" fmla="*/ 278296 h 2100470"/>
              <a:gd name="connsiteX15" fmla="*/ 158332 w 1291393"/>
              <a:gd name="connsiteY15" fmla="*/ 318052 h 2100470"/>
              <a:gd name="connsiteX16" fmla="*/ 151706 w 1291393"/>
              <a:gd name="connsiteY16" fmla="*/ 377687 h 2100470"/>
              <a:gd name="connsiteX17" fmla="*/ 138454 w 1291393"/>
              <a:gd name="connsiteY17" fmla="*/ 424070 h 2100470"/>
              <a:gd name="connsiteX18" fmla="*/ 131828 w 1291393"/>
              <a:gd name="connsiteY18" fmla="*/ 477078 h 2100470"/>
              <a:gd name="connsiteX19" fmla="*/ 118575 w 1291393"/>
              <a:gd name="connsiteY19" fmla="*/ 516835 h 2100470"/>
              <a:gd name="connsiteX20" fmla="*/ 111949 w 1291393"/>
              <a:gd name="connsiteY20" fmla="*/ 549965 h 2100470"/>
              <a:gd name="connsiteX21" fmla="*/ 98697 w 1291393"/>
              <a:gd name="connsiteY21" fmla="*/ 589722 h 2100470"/>
              <a:gd name="connsiteX22" fmla="*/ 92071 w 1291393"/>
              <a:gd name="connsiteY22" fmla="*/ 622852 h 2100470"/>
              <a:gd name="connsiteX23" fmla="*/ 78819 w 1291393"/>
              <a:gd name="connsiteY23" fmla="*/ 662609 h 2100470"/>
              <a:gd name="connsiteX24" fmla="*/ 72193 w 1291393"/>
              <a:gd name="connsiteY24" fmla="*/ 682487 h 2100470"/>
              <a:gd name="connsiteX25" fmla="*/ 58941 w 1291393"/>
              <a:gd name="connsiteY25" fmla="*/ 728870 h 2100470"/>
              <a:gd name="connsiteX26" fmla="*/ 52315 w 1291393"/>
              <a:gd name="connsiteY26" fmla="*/ 781878 h 2100470"/>
              <a:gd name="connsiteX27" fmla="*/ 45688 w 1291393"/>
              <a:gd name="connsiteY27" fmla="*/ 801756 h 2100470"/>
              <a:gd name="connsiteX28" fmla="*/ 32436 w 1291393"/>
              <a:gd name="connsiteY28" fmla="*/ 848139 h 2100470"/>
              <a:gd name="connsiteX29" fmla="*/ 12558 w 1291393"/>
              <a:gd name="connsiteY29" fmla="*/ 1020417 h 2100470"/>
              <a:gd name="connsiteX30" fmla="*/ 12558 w 1291393"/>
              <a:gd name="connsiteY30" fmla="*/ 1755913 h 2100470"/>
              <a:gd name="connsiteX31" fmla="*/ 19184 w 1291393"/>
              <a:gd name="connsiteY31" fmla="*/ 1808922 h 2100470"/>
              <a:gd name="connsiteX32" fmla="*/ 45688 w 1291393"/>
              <a:gd name="connsiteY32" fmla="*/ 1928191 h 2100470"/>
              <a:gd name="connsiteX33" fmla="*/ 52315 w 1291393"/>
              <a:gd name="connsiteY33" fmla="*/ 1948070 h 2100470"/>
              <a:gd name="connsiteX34" fmla="*/ 65567 w 1291393"/>
              <a:gd name="connsiteY34" fmla="*/ 1974574 h 2100470"/>
              <a:gd name="connsiteX35" fmla="*/ 78819 w 1291393"/>
              <a:gd name="connsiteY35" fmla="*/ 1994452 h 2100470"/>
              <a:gd name="connsiteX36" fmla="*/ 85445 w 1291393"/>
              <a:gd name="connsiteY36" fmla="*/ 2014330 h 2100470"/>
              <a:gd name="connsiteX37" fmla="*/ 98697 w 1291393"/>
              <a:gd name="connsiteY37" fmla="*/ 2027583 h 2100470"/>
              <a:gd name="connsiteX38" fmla="*/ 125202 w 1291393"/>
              <a:gd name="connsiteY38" fmla="*/ 2060713 h 2100470"/>
              <a:gd name="connsiteX39" fmla="*/ 145080 w 1291393"/>
              <a:gd name="connsiteY39" fmla="*/ 2067339 h 2100470"/>
              <a:gd name="connsiteX40" fmla="*/ 158332 w 1291393"/>
              <a:gd name="connsiteY40" fmla="*/ 2087217 h 2100470"/>
              <a:gd name="connsiteX41" fmla="*/ 217967 w 1291393"/>
              <a:gd name="connsiteY41" fmla="*/ 2100470 h 2100470"/>
              <a:gd name="connsiteX42" fmla="*/ 343862 w 1291393"/>
              <a:gd name="connsiteY42" fmla="*/ 2093843 h 2100470"/>
              <a:gd name="connsiteX43" fmla="*/ 357115 w 1291393"/>
              <a:gd name="connsiteY43" fmla="*/ 2080591 h 2100470"/>
              <a:gd name="connsiteX44" fmla="*/ 383619 w 1291393"/>
              <a:gd name="connsiteY44" fmla="*/ 2073965 h 2100470"/>
              <a:gd name="connsiteX45" fmla="*/ 403497 w 1291393"/>
              <a:gd name="connsiteY45" fmla="*/ 2054087 h 2100470"/>
              <a:gd name="connsiteX46" fmla="*/ 443254 w 1291393"/>
              <a:gd name="connsiteY46" fmla="*/ 2020956 h 2100470"/>
              <a:gd name="connsiteX47" fmla="*/ 463132 w 1291393"/>
              <a:gd name="connsiteY47" fmla="*/ 1981200 h 2100470"/>
              <a:gd name="connsiteX48" fmla="*/ 483010 w 1291393"/>
              <a:gd name="connsiteY48" fmla="*/ 1961322 h 2100470"/>
              <a:gd name="connsiteX49" fmla="*/ 502888 w 1291393"/>
              <a:gd name="connsiteY49" fmla="*/ 1914939 h 2100470"/>
              <a:gd name="connsiteX50" fmla="*/ 529393 w 1291393"/>
              <a:gd name="connsiteY50" fmla="*/ 1848678 h 2100470"/>
              <a:gd name="connsiteX51" fmla="*/ 582402 w 1291393"/>
              <a:gd name="connsiteY51" fmla="*/ 1689652 h 2100470"/>
              <a:gd name="connsiteX52" fmla="*/ 589028 w 1291393"/>
              <a:gd name="connsiteY52" fmla="*/ 1669774 h 2100470"/>
              <a:gd name="connsiteX53" fmla="*/ 595654 w 1291393"/>
              <a:gd name="connsiteY53" fmla="*/ 1649896 h 2100470"/>
              <a:gd name="connsiteX54" fmla="*/ 602280 w 1291393"/>
              <a:gd name="connsiteY54" fmla="*/ 1623391 h 2100470"/>
              <a:gd name="connsiteX55" fmla="*/ 615532 w 1291393"/>
              <a:gd name="connsiteY55" fmla="*/ 1603513 h 2100470"/>
              <a:gd name="connsiteX56" fmla="*/ 635410 w 1291393"/>
              <a:gd name="connsiteY56" fmla="*/ 1537252 h 2100470"/>
              <a:gd name="connsiteX57" fmla="*/ 648662 w 1291393"/>
              <a:gd name="connsiteY57" fmla="*/ 1490870 h 2100470"/>
              <a:gd name="connsiteX58" fmla="*/ 661915 w 1291393"/>
              <a:gd name="connsiteY58" fmla="*/ 1411356 h 2100470"/>
              <a:gd name="connsiteX59" fmla="*/ 681793 w 1291393"/>
              <a:gd name="connsiteY59" fmla="*/ 1338470 h 2100470"/>
              <a:gd name="connsiteX60" fmla="*/ 695045 w 1291393"/>
              <a:gd name="connsiteY60" fmla="*/ 1252330 h 2100470"/>
              <a:gd name="connsiteX61" fmla="*/ 701671 w 1291393"/>
              <a:gd name="connsiteY61" fmla="*/ 1219200 h 2100470"/>
              <a:gd name="connsiteX62" fmla="*/ 714923 w 1291393"/>
              <a:gd name="connsiteY62" fmla="*/ 1179443 h 2100470"/>
              <a:gd name="connsiteX63" fmla="*/ 734802 w 1291393"/>
              <a:gd name="connsiteY63" fmla="*/ 1119809 h 2100470"/>
              <a:gd name="connsiteX64" fmla="*/ 754680 w 1291393"/>
              <a:gd name="connsiteY64" fmla="*/ 1046922 h 2100470"/>
              <a:gd name="connsiteX65" fmla="*/ 767932 w 1291393"/>
              <a:gd name="connsiteY65" fmla="*/ 1020417 h 2100470"/>
              <a:gd name="connsiteX66" fmla="*/ 794436 w 1291393"/>
              <a:gd name="connsiteY66" fmla="*/ 954156 h 2100470"/>
              <a:gd name="connsiteX67" fmla="*/ 820941 w 1291393"/>
              <a:gd name="connsiteY67" fmla="*/ 881270 h 2100470"/>
              <a:gd name="connsiteX68" fmla="*/ 834193 w 1291393"/>
              <a:gd name="connsiteY68" fmla="*/ 834887 h 2100470"/>
              <a:gd name="connsiteX69" fmla="*/ 860697 w 1291393"/>
              <a:gd name="connsiteY69" fmla="*/ 781878 h 2100470"/>
              <a:gd name="connsiteX70" fmla="*/ 867323 w 1291393"/>
              <a:gd name="connsiteY70" fmla="*/ 762000 h 2100470"/>
              <a:gd name="connsiteX71" fmla="*/ 880575 w 1291393"/>
              <a:gd name="connsiteY71" fmla="*/ 708991 h 2100470"/>
              <a:gd name="connsiteX72" fmla="*/ 893828 w 1291393"/>
              <a:gd name="connsiteY72" fmla="*/ 682487 h 2100470"/>
              <a:gd name="connsiteX73" fmla="*/ 907080 w 1291393"/>
              <a:gd name="connsiteY73" fmla="*/ 622852 h 2100470"/>
              <a:gd name="connsiteX74" fmla="*/ 933584 w 1291393"/>
              <a:gd name="connsiteY74" fmla="*/ 563217 h 2100470"/>
              <a:gd name="connsiteX75" fmla="*/ 940210 w 1291393"/>
              <a:gd name="connsiteY75" fmla="*/ 530087 h 2100470"/>
              <a:gd name="connsiteX76" fmla="*/ 953462 w 1291393"/>
              <a:gd name="connsiteY76" fmla="*/ 503583 h 2100470"/>
              <a:gd name="connsiteX77" fmla="*/ 993219 w 1291393"/>
              <a:gd name="connsiteY77" fmla="*/ 443948 h 2100470"/>
              <a:gd name="connsiteX78" fmla="*/ 1019723 w 1291393"/>
              <a:gd name="connsiteY78" fmla="*/ 404191 h 2100470"/>
              <a:gd name="connsiteX79" fmla="*/ 1039602 w 1291393"/>
              <a:gd name="connsiteY79" fmla="*/ 377687 h 2100470"/>
              <a:gd name="connsiteX80" fmla="*/ 1066106 w 1291393"/>
              <a:gd name="connsiteY80" fmla="*/ 337930 h 2100470"/>
              <a:gd name="connsiteX81" fmla="*/ 1105862 w 1291393"/>
              <a:gd name="connsiteY81" fmla="*/ 271670 h 2100470"/>
              <a:gd name="connsiteX82" fmla="*/ 1119115 w 1291393"/>
              <a:gd name="connsiteY82" fmla="*/ 258417 h 2100470"/>
              <a:gd name="connsiteX83" fmla="*/ 1132367 w 1291393"/>
              <a:gd name="connsiteY83" fmla="*/ 238539 h 2100470"/>
              <a:gd name="connsiteX84" fmla="*/ 1158871 w 1291393"/>
              <a:gd name="connsiteY84" fmla="*/ 218661 h 2100470"/>
              <a:gd name="connsiteX85" fmla="*/ 1198628 w 1291393"/>
              <a:gd name="connsiteY85" fmla="*/ 192156 h 2100470"/>
              <a:gd name="connsiteX86" fmla="*/ 1218506 w 1291393"/>
              <a:gd name="connsiteY86" fmla="*/ 172278 h 2100470"/>
              <a:gd name="connsiteX87" fmla="*/ 1258262 w 1291393"/>
              <a:gd name="connsiteY87" fmla="*/ 152400 h 2100470"/>
              <a:gd name="connsiteX88" fmla="*/ 1291393 w 1291393"/>
              <a:gd name="connsiteY88" fmla="*/ 112643 h 2100470"/>
              <a:gd name="connsiteX89" fmla="*/ 1278141 w 1291393"/>
              <a:gd name="connsiteY89" fmla="*/ 39756 h 2100470"/>
              <a:gd name="connsiteX90" fmla="*/ 1245010 w 1291393"/>
              <a:gd name="connsiteY90" fmla="*/ 19878 h 2100470"/>
              <a:gd name="connsiteX91" fmla="*/ 1205254 w 1291393"/>
              <a:gd name="connsiteY91" fmla="*/ 0 h 2100470"/>
              <a:gd name="connsiteX92" fmla="*/ 907080 w 1291393"/>
              <a:gd name="connsiteY92" fmla="*/ 6626 h 2100470"/>
              <a:gd name="connsiteX93" fmla="*/ 801062 w 1291393"/>
              <a:gd name="connsiteY93" fmla="*/ 19878 h 2100470"/>
              <a:gd name="connsiteX94" fmla="*/ 794436 w 1291393"/>
              <a:gd name="connsiteY94" fmla="*/ 19878 h 2100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291393" h="2100470">
                <a:moveTo>
                  <a:pt x="794436" y="19878"/>
                </a:moveTo>
                <a:cubicBezTo>
                  <a:pt x="757993" y="20982"/>
                  <a:pt x="653011" y="22687"/>
                  <a:pt x="582402" y="26504"/>
                </a:cubicBezTo>
                <a:cubicBezTo>
                  <a:pt x="571156" y="27112"/>
                  <a:pt x="560380" y="31279"/>
                  <a:pt x="549271" y="33130"/>
                </a:cubicBezTo>
                <a:cubicBezTo>
                  <a:pt x="521856" y="37699"/>
                  <a:pt x="476660" y="43035"/>
                  <a:pt x="449880" y="46383"/>
                </a:cubicBezTo>
                <a:cubicBezTo>
                  <a:pt x="389566" y="66488"/>
                  <a:pt x="484825" y="35648"/>
                  <a:pt x="396871" y="59635"/>
                </a:cubicBezTo>
                <a:cubicBezTo>
                  <a:pt x="383394" y="63310"/>
                  <a:pt x="357115" y="72887"/>
                  <a:pt x="357115" y="72887"/>
                </a:cubicBezTo>
                <a:cubicBezTo>
                  <a:pt x="352697" y="77304"/>
                  <a:pt x="349219" y="82925"/>
                  <a:pt x="343862" y="86139"/>
                </a:cubicBezTo>
                <a:cubicBezTo>
                  <a:pt x="337873" y="89732"/>
                  <a:pt x="330404" y="90014"/>
                  <a:pt x="323984" y="92765"/>
                </a:cubicBezTo>
                <a:cubicBezTo>
                  <a:pt x="314905" y="96656"/>
                  <a:pt x="306056" y="101116"/>
                  <a:pt x="297480" y="106017"/>
                </a:cubicBezTo>
                <a:cubicBezTo>
                  <a:pt x="261513" y="126570"/>
                  <a:pt x="294171" y="113747"/>
                  <a:pt x="257723" y="125896"/>
                </a:cubicBezTo>
                <a:cubicBezTo>
                  <a:pt x="223817" y="148500"/>
                  <a:pt x="248612" y="127221"/>
                  <a:pt x="224593" y="165652"/>
                </a:cubicBezTo>
                <a:cubicBezTo>
                  <a:pt x="218740" y="175017"/>
                  <a:pt x="211134" y="183170"/>
                  <a:pt x="204715" y="192156"/>
                </a:cubicBezTo>
                <a:cubicBezTo>
                  <a:pt x="200086" y="198636"/>
                  <a:pt x="195880" y="205409"/>
                  <a:pt x="191462" y="212035"/>
                </a:cubicBezTo>
                <a:cubicBezTo>
                  <a:pt x="187045" y="225287"/>
                  <a:pt x="181598" y="238239"/>
                  <a:pt x="178210" y="251791"/>
                </a:cubicBezTo>
                <a:cubicBezTo>
                  <a:pt x="176001" y="260626"/>
                  <a:pt x="174201" y="269573"/>
                  <a:pt x="171584" y="278296"/>
                </a:cubicBezTo>
                <a:cubicBezTo>
                  <a:pt x="167570" y="291676"/>
                  <a:pt x="158332" y="318052"/>
                  <a:pt x="158332" y="318052"/>
                </a:cubicBezTo>
                <a:cubicBezTo>
                  <a:pt x="156123" y="337930"/>
                  <a:pt x="154747" y="357919"/>
                  <a:pt x="151706" y="377687"/>
                </a:cubicBezTo>
                <a:cubicBezTo>
                  <a:pt x="149329" y="393137"/>
                  <a:pt x="143401" y="409228"/>
                  <a:pt x="138454" y="424070"/>
                </a:cubicBezTo>
                <a:cubicBezTo>
                  <a:pt x="136245" y="441739"/>
                  <a:pt x="135559" y="459666"/>
                  <a:pt x="131828" y="477078"/>
                </a:cubicBezTo>
                <a:cubicBezTo>
                  <a:pt x="128901" y="490737"/>
                  <a:pt x="121315" y="503137"/>
                  <a:pt x="118575" y="516835"/>
                </a:cubicBezTo>
                <a:cubicBezTo>
                  <a:pt x="116366" y="527878"/>
                  <a:pt x="114912" y="539100"/>
                  <a:pt x="111949" y="549965"/>
                </a:cubicBezTo>
                <a:cubicBezTo>
                  <a:pt x="108274" y="563442"/>
                  <a:pt x="101437" y="576024"/>
                  <a:pt x="98697" y="589722"/>
                </a:cubicBezTo>
                <a:cubicBezTo>
                  <a:pt x="96488" y="600765"/>
                  <a:pt x="95034" y="611987"/>
                  <a:pt x="92071" y="622852"/>
                </a:cubicBezTo>
                <a:cubicBezTo>
                  <a:pt x="88396" y="636329"/>
                  <a:pt x="83236" y="649357"/>
                  <a:pt x="78819" y="662609"/>
                </a:cubicBezTo>
                <a:cubicBezTo>
                  <a:pt x="76610" y="669235"/>
                  <a:pt x="73887" y="675711"/>
                  <a:pt x="72193" y="682487"/>
                </a:cubicBezTo>
                <a:cubicBezTo>
                  <a:pt x="63873" y="715767"/>
                  <a:pt x="68447" y="700352"/>
                  <a:pt x="58941" y="728870"/>
                </a:cubicBezTo>
                <a:cubicBezTo>
                  <a:pt x="56732" y="746539"/>
                  <a:pt x="55501" y="764358"/>
                  <a:pt x="52315" y="781878"/>
                </a:cubicBezTo>
                <a:cubicBezTo>
                  <a:pt x="51065" y="788750"/>
                  <a:pt x="47607" y="795040"/>
                  <a:pt x="45688" y="801756"/>
                </a:cubicBezTo>
                <a:cubicBezTo>
                  <a:pt x="29039" y="860023"/>
                  <a:pt x="48329" y="800459"/>
                  <a:pt x="32436" y="848139"/>
                </a:cubicBezTo>
                <a:cubicBezTo>
                  <a:pt x="17847" y="994029"/>
                  <a:pt x="26482" y="936871"/>
                  <a:pt x="12558" y="1020417"/>
                </a:cubicBezTo>
                <a:cubicBezTo>
                  <a:pt x="-8660" y="1317478"/>
                  <a:pt x="965" y="1147254"/>
                  <a:pt x="12558" y="1755913"/>
                </a:cubicBezTo>
                <a:cubicBezTo>
                  <a:pt x="12897" y="1773717"/>
                  <a:pt x="16543" y="1791312"/>
                  <a:pt x="19184" y="1808922"/>
                </a:cubicBezTo>
                <a:cubicBezTo>
                  <a:pt x="31904" y="1893726"/>
                  <a:pt x="25409" y="1867357"/>
                  <a:pt x="45688" y="1928191"/>
                </a:cubicBezTo>
                <a:cubicBezTo>
                  <a:pt x="47897" y="1934817"/>
                  <a:pt x="49191" y="1941823"/>
                  <a:pt x="52315" y="1948070"/>
                </a:cubicBezTo>
                <a:cubicBezTo>
                  <a:pt x="56732" y="1956905"/>
                  <a:pt x="60666" y="1965998"/>
                  <a:pt x="65567" y="1974574"/>
                </a:cubicBezTo>
                <a:cubicBezTo>
                  <a:pt x="69518" y="1981488"/>
                  <a:pt x="75258" y="1987329"/>
                  <a:pt x="78819" y="1994452"/>
                </a:cubicBezTo>
                <a:cubicBezTo>
                  <a:pt x="81943" y="2000699"/>
                  <a:pt x="81852" y="2008341"/>
                  <a:pt x="85445" y="2014330"/>
                </a:cubicBezTo>
                <a:cubicBezTo>
                  <a:pt x="88659" y="2019687"/>
                  <a:pt x="94794" y="2022705"/>
                  <a:pt x="98697" y="2027583"/>
                </a:cubicBezTo>
                <a:cubicBezTo>
                  <a:pt x="107033" y="2038003"/>
                  <a:pt x="112893" y="2053328"/>
                  <a:pt x="125202" y="2060713"/>
                </a:cubicBezTo>
                <a:cubicBezTo>
                  <a:pt x="131191" y="2064306"/>
                  <a:pt x="138454" y="2065130"/>
                  <a:pt x="145080" y="2067339"/>
                </a:cubicBezTo>
                <a:cubicBezTo>
                  <a:pt x="149497" y="2073965"/>
                  <a:pt x="152114" y="2082242"/>
                  <a:pt x="158332" y="2087217"/>
                </a:cubicBezTo>
                <a:cubicBezTo>
                  <a:pt x="166916" y="2094085"/>
                  <a:pt x="217563" y="2100403"/>
                  <a:pt x="217967" y="2100470"/>
                </a:cubicBezTo>
                <a:cubicBezTo>
                  <a:pt x="259932" y="2098261"/>
                  <a:pt x="302261" y="2099786"/>
                  <a:pt x="343862" y="2093843"/>
                </a:cubicBezTo>
                <a:cubicBezTo>
                  <a:pt x="350046" y="2092959"/>
                  <a:pt x="351527" y="2083385"/>
                  <a:pt x="357115" y="2080591"/>
                </a:cubicBezTo>
                <a:cubicBezTo>
                  <a:pt x="365260" y="2076519"/>
                  <a:pt x="374784" y="2076174"/>
                  <a:pt x="383619" y="2073965"/>
                </a:cubicBezTo>
                <a:cubicBezTo>
                  <a:pt x="390245" y="2067339"/>
                  <a:pt x="396298" y="2060086"/>
                  <a:pt x="403497" y="2054087"/>
                </a:cubicBezTo>
                <a:cubicBezTo>
                  <a:pt x="431928" y="2030395"/>
                  <a:pt x="416855" y="2052635"/>
                  <a:pt x="443254" y="2020956"/>
                </a:cubicBezTo>
                <a:cubicBezTo>
                  <a:pt x="495383" y="1958401"/>
                  <a:pt x="423288" y="2040966"/>
                  <a:pt x="463132" y="1981200"/>
                </a:cubicBezTo>
                <a:cubicBezTo>
                  <a:pt x="468330" y="1973403"/>
                  <a:pt x="476384" y="1967948"/>
                  <a:pt x="483010" y="1961322"/>
                </a:cubicBezTo>
                <a:cubicBezTo>
                  <a:pt x="499178" y="1896648"/>
                  <a:pt x="477930" y="1969015"/>
                  <a:pt x="502888" y="1914939"/>
                </a:cubicBezTo>
                <a:cubicBezTo>
                  <a:pt x="512857" y="1893340"/>
                  <a:pt x="521870" y="1871246"/>
                  <a:pt x="529393" y="1848678"/>
                </a:cubicBezTo>
                <a:lnTo>
                  <a:pt x="582402" y="1689652"/>
                </a:lnTo>
                <a:lnTo>
                  <a:pt x="589028" y="1669774"/>
                </a:lnTo>
                <a:cubicBezTo>
                  <a:pt x="591237" y="1663148"/>
                  <a:pt x="593960" y="1656672"/>
                  <a:pt x="595654" y="1649896"/>
                </a:cubicBezTo>
                <a:cubicBezTo>
                  <a:pt x="597863" y="1641061"/>
                  <a:pt x="598693" y="1631762"/>
                  <a:pt x="602280" y="1623391"/>
                </a:cubicBezTo>
                <a:cubicBezTo>
                  <a:pt x="605417" y="1616071"/>
                  <a:pt x="612298" y="1610790"/>
                  <a:pt x="615532" y="1603513"/>
                </a:cubicBezTo>
                <a:cubicBezTo>
                  <a:pt x="628129" y="1575170"/>
                  <a:pt x="627701" y="1564235"/>
                  <a:pt x="635410" y="1537252"/>
                </a:cubicBezTo>
                <a:cubicBezTo>
                  <a:pt x="654421" y="1470712"/>
                  <a:pt x="627948" y="1573726"/>
                  <a:pt x="648662" y="1490870"/>
                </a:cubicBezTo>
                <a:cubicBezTo>
                  <a:pt x="654041" y="1447839"/>
                  <a:pt x="652184" y="1445412"/>
                  <a:pt x="661915" y="1411356"/>
                </a:cubicBezTo>
                <a:cubicBezTo>
                  <a:pt x="671157" y="1379012"/>
                  <a:pt x="675046" y="1385703"/>
                  <a:pt x="681793" y="1338470"/>
                </a:cubicBezTo>
                <a:cubicBezTo>
                  <a:pt x="686756" y="1303727"/>
                  <a:pt x="688916" y="1286038"/>
                  <a:pt x="695045" y="1252330"/>
                </a:cubicBezTo>
                <a:cubicBezTo>
                  <a:pt x="697060" y="1241250"/>
                  <a:pt x="698708" y="1230065"/>
                  <a:pt x="701671" y="1219200"/>
                </a:cubicBezTo>
                <a:cubicBezTo>
                  <a:pt x="705346" y="1205723"/>
                  <a:pt x="712183" y="1193141"/>
                  <a:pt x="714923" y="1179443"/>
                </a:cubicBezTo>
                <a:cubicBezTo>
                  <a:pt x="723486" y="1136627"/>
                  <a:pt x="716512" y="1156386"/>
                  <a:pt x="734802" y="1119809"/>
                </a:cubicBezTo>
                <a:cubicBezTo>
                  <a:pt x="739649" y="1095572"/>
                  <a:pt x="743470" y="1069342"/>
                  <a:pt x="754680" y="1046922"/>
                </a:cubicBezTo>
                <a:cubicBezTo>
                  <a:pt x="759097" y="1038087"/>
                  <a:pt x="764264" y="1029588"/>
                  <a:pt x="767932" y="1020417"/>
                </a:cubicBezTo>
                <a:cubicBezTo>
                  <a:pt x="800683" y="938538"/>
                  <a:pt x="763357" y="1016315"/>
                  <a:pt x="794436" y="954156"/>
                </a:cubicBezTo>
                <a:cubicBezTo>
                  <a:pt x="807756" y="887557"/>
                  <a:pt x="791042" y="956016"/>
                  <a:pt x="820941" y="881270"/>
                </a:cubicBezTo>
                <a:cubicBezTo>
                  <a:pt x="837818" y="839079"/>
                  <a:pt x="818125" y="870238"/>
                  <a:pt x="834193" y="834887"/>
                </a:cubicBezTo>
                <a:cubicBezTo>
                  <a:pt x="842368" y="816902"/>
                  <a:pt x="854450" y="800619"/>
                  <a:pt x="860697" y="781878"/>
                </a:cubicBezTo>
                <a:cubicBezTo>
                  <a:pt x="862906" y="775252"/>
                  <a:pt x="865485" y="768738"/>
                  <a:pt x="867323" y="762000"/>
                </a:cubicBezTo>
                <a:cubicBezTo>
                  <a:pt x="872115" y="744428"/>
                  <a:pt x="872429" y="725281"/>
                  <a:pt x="880575" y="708991"/>
                </a:cubicBezTo>
                <a:lnTo>
                  <a:pt x="893828" y="682487"/>
                </a:lnTo>
                <a:cubicBezTo>
                  <a:pt x="896454" y="669357"/>
                  <a:pt x="902401" y="636889"/>
                  <a:pt x="907080" y="622852"/>
                </a:cubicBezTo>
                <a:cubicBezTo>
                  <a:pt x="915540" y="597473"/>
                  <a:pt x="922040" y="586307"/>
                  <a:pt x="933584" y="563217"/>
                </a:cubicBezTo>
                <a:cubicBezTo>
                  <a:pt x="935793" y="552174"/>
                  <a:pt x="936649" y="540771"/>
                  <a:pt x="940210" y="530087"/>
                </a:cubicBezTo>
                <a:cubicBezTo>
                  <a:pt x="943334" y="520716"/>
                  <a:pt x="948665" y="512217"/>
                  <a:pt x="953462" y="503583"/>
                </a:cubicBezTo>
                <a:cubicBezTo>
                  <a:pt x="978103" y="459229"/>
                  <a:pt x="966402" y="482258"/>
                  <a:pt x="993219" y="443948"/>
                </a:cubicBezTo>
                <a:cubicBezTo>
                  <a:pt x="1002353" y="430900"/>
                  <a:pt x="1010166" y="416933"/>
                  <a:pt x="1019723" y="404191"/>
                </a:cubicBezTo>
                <a:cubicBezTo>
                  <a:pt x="1026349" y="395356"/>
                  <a:pt x="1033269" y="386734"/>
                  <a:pt x="1039602" y="377687"/>
                </a:cubicBezTo>
                <a:cubicBezTo>
                  <a:pt x="1048736" y="364639"/>
                  <a:pt x="1058983" y="352176"/>
                  <a:pt x="1066106" y="337930"/>
                </a:cubicBezTo>
                <a:cubicBezTo>
                  <a:pt x="1081522" y="307098"/>
                  <a:pt x="1081875" y="303652"/>
                  <a:pt x="1105862" y="271670"/>
                </a:cubicBezTo>
                <a:cubicBezTo>
                  <a:pt x="1109611" y="266672"/>
                  <a:pt x="1115212" y="263295"/>
                  <a:pt x="1119115" y="258417"/>
                </a:cubicBezTo>
                <a:cubicBezTo>
                  <a:pt x="1124090" y="252199"/>
                  <a:pt x="1126736" y="244170"/>
                  <a:pt x="1132367" y="238539"/>
                </a:cubicBezTo>
                <a:cubicBezTo>
                  <a:pt x="1140176" y="230730"/>
                  <a:pt x="1150486" y="225848"/>
                  <a:pt x="1158871" y="218661"/>
                </a:cubicBezTo>
                <a:cubicBezTo>
                  <a:pt x="1190457" y="191588"/>
                  <a:pt x="1164814" y="203428"/>
                  <a:pt x="1198628" y="192156"/>
                </a:cubicBezTo>
                <a:cubicBezTo>
                  <a:pt x="1205254" y="185530"/>
                  <a:pt x="1210709" y="177476"/>
                  <a:pt x="1218506" y="172278"/>
                </a:cubicBezTo>
                <a:cubicBezTo>
                  <a:pt x="1278280" y="132429"/>
                  <a:pt x="1195698" y="204536"/>
                  <a:pt x="1258262" y="152400"/>
                </a:cubicBezTo>
                <a:cubicBezTo>
                  <a:pt x="1277397" y="136455"/>
                  <a:pt x="1278361" y="132191"/>
                  <a:pt x="1291393" y="112643"/>
                </a:cubicBezTo>
                <a:cubicBezTo>
                  <a:pt x="1290480" y="105338"/>
                  <a:pt x="1287817" y="55882"/>
                  <a:pt x="1278141" y="39756"/>
                </a:cubicBezTo>
                <a:cubicBezTo>
                  <a:pt x="1267048" y="21268"/>
                  <a:pt x="1262878" y="28812"/>
                  <a:pt x="1245010" y="19878"/>
                </a:cubicBezTo>
                <a:cubicBezTo>
                  <a:pt x="1193631" y="-5811"/>
                  <a:pt x="1255218" y="16655"/>
                  <a:pt x="1205254" y="0"/>
                </a:cubicBezTo>
                <a:lnTo>
                  <a:pt x="907080" y="6626"/>
                </a:lnTo>
                <a:cubicBezTo>
                  <a:pt x="852262" y="8619"/>
                  <a:pt x="847696" y="13216"/>
                  <a:pt x="801062" y="19878"/>
                </a:cubicBezTo>
                <a:cubicBezTo>
                  <a:pt x="745862" y="27764"/>
                  <a:pt x="830879" y="18774"/>
                  <a:pt x="794436" y="19878"/>
                </a:cubicBezTo>
                <a:close/>
              </a:path>
            </a:pathLst>
          </a:custGeom>
          <a:solidFill>
            <a:srgbClr val="E69D1A">
              <a:alpha val="20000"/>
            </a:srgbClr>
          </a:solidFill>
          <a:ln>
            <a:solidFill>
              <a:srgbClr val="E69D1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50402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Application to </a:t>
            </a:r>
            <a:r>
              <a:rPr lang="en-US" sz="2800" u="sng" baseline="30000" dirty="0"/>
              <a:t>12</a:t>
            </a:r>
            <a:r>
              <a:rPr lang="en-US" sz="2800" u="sng" dirty="0"/>
              <a:t>C + </a:t>
            </a:r>
            <a:r>
              <a:rPr lang="en-US" sz="2800" u="sng" baseline="30000" dirty="0"/>
              <a:t>12</a:t>
            </a:r>
            <a:r>
              <a:rPr lang="en-US" sz="2800" u="sng" dirty="0"/>
              <a:t>C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4013642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Reference: </a:t>
            </a:r>
            <a:r>
              <a:rPr lang="en-US" sz="2800" baseline="30000" dirty="0"/>
              <a:t>36</a:t>
            </a:r>
            <a:r>
              <a:rPr lang="en-US" sz="2800" dirty="0"/>
              <a:t>Ar+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endParaRPr lang="de-DE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Ratio shows trend towards small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baseline="-25000" dirty="0" err="1"/>
              <a:t>red</a:t>
            </a:r>
            <a:r>
              <a:rPr lang="en-US" sz="2800" baseline="-25000" dirty="0"/>
              <a:t> </a:t>
            </a:r>
            <a:r>
              <a:rPr lang="en-US" sz="2800" dirty="0"/>
              <a:t>for low energies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But difficult to draw strong conclusions on energy dependence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br>
              <a:rPr lang="en-US" sz="400"/>
            </a:br>
            <a:endParaRPr lang="en-US" sz="4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62DE24-4A32-47F2-B40E-7CDA03D60A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560387"/>
            <a:ext cx="5113140" cy="583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712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Outline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Some basics on the optical model and the calculation of reaction cross sections in the statistical model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The essential ingredient for the total reaction cross sections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baseline="-25000" dirty="0" err="1"/>
              <a:t>reac</a:t>
            </a:r>
            <a:r>
              <a:rPr lang="en-US" sz="2800" baseline="-25000" dirty="0"/>
              <a:t> </a:t>
            </a:r>
            <a:r>
              <a:rPr lang="en-US" sz="2800" dirty="0"/>
              <a:t>of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-induced reactions:</a:t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-nucleus optical model potential (AOMP)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The new Atomki-V2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-nucleus potential:</a:t>
            </a:r>
            <a:br>
              <a:rPr lang="en-US" sz="2800"/>
            </a:br>
            <a:r>
              <a:rPr lang="en-US" sz="2800"/>
              <a:t>- </a:t>
            </a:r>
            <a:r>
              <a:rPr lang="en-US" sz="2800" dirty="0"/>
              <a:t>see also talks by </a:t>
            </a:r>
            <a:r>
              <a:rPr lang="en-US" sz="2800" dirty="0" err="1"/>
              <a:t>Zs</a:t>
            </a:r>
            <a:r>
              <a:rPr lang="en-US" sz="2800" dirty="0"/>
              <a:t>. </a:t>
            </a:r>
            <a:r>
              <a:rPr lang="en-US" sz="2800" dirty="0" err="1"/>
              <a:t>Mátyus</a:t>
            </a:r>
            <a:r>
              <a:rPr lang="en-US" sz="2800" dirty="0"/>
              <a:t> and </a:t>
            </a:r>
            <a:r>
              <a:rPr lang="en-US" sz="2800" dirty="0" err="1"/>
              <a:t>Gy</a:t>
            </a:r>
            <a:r>
              <a:rPr lang="en-US" sz="2800" dirty="0"/>
              <a:t>. </a:t>
            </a:r>
            <a:r>
              <a:rPr lang="en-US" sz="2800" dirty="0" err="1"/>
              <a:t>Gyürky</a:t>
            </a:r>
            <a:endParaRPr lang="en-US" sz="2800" dirty="0"/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Comparison of data from different projectiles and targets: reduction scheme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Application to X + </a:t>
            </a:r>
            <a:r>
              <a:rPr lang="en-US" sz="2800" baseline="30000" dirty="0"/>
              <a:t>208</a:t>
            </a:r>
            <a:r>
              <a:rPr lang="en-US" sz="2800" dirty="0"/>
              <a:t>Pb and outlook X + </a:t>
            </a:r>
            <a:r>
              <a:rPr lang="en-US" sz="2800" baseline="30000" dirty="0"/>
              <a:t>12</a:t>
            </a:r>
            <a:r>
              <a:rPr lang="en-US" sz="2800" dirty="0"/>
              <a:t>C (</a:t>
            </a:r>
            <a:r>
              <a:rPr lang="en-US" sz="2800" baseline="30000" dirty="0"/>
              <a:t>12</a:t>
            </a:r>
            <a:r>
              <a:rPr lang="en-US" sz="2800" dirty="0"/>
              <a:t>C+</a:t>
            </a:r>
            <a:r>
              <a:rPr lang="en-US" sz="2800" baseline="30000" dirty="0"/>
              <a:t>12</a:t>
            </a:r>
            <a:r>
              <a:rPr lang="en-US" sz="2800" dirty="0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41381724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Conclusions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the AOMP is essential for the calculation of reaction rates for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</a:t>
            </a:r>
            <a:r>
              <a:rPr lang="en-US" sz="2800" i="1" dirty="0"/>
              <a:t>X</a:t>
            </a:r>
            <a:r>
              <a:rPr lang="en-US" sz="2800" dirty="0"/>
              <a:t>) reactions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the AOMP can be constrained by well-chosen experiments like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,n) and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Atomki-V2 </a:t>
            </a:r>
            <a:r>
              <a:rPr lang="en-US" sz="2800" dirty="0">
                <a:cs typeface="Times New Roman" panose="02020603050405020304" pitchFamily="18" charset="0"/>
              </a:rPr>
              <a:t>A</a:t>
            </a:r>
            <a:r>
              <a:rPr lang="en-US" sz="2800" dirty="0"/>
              <a:t>OMP provides cross sections and rates with estimated uncertainties of a factor of ≈2</a:t>
            </a:r>
            <a:br>
              <a:rPr lang="en-US" sz="2800" dirty="0"/>
            </a:br>
            <a:r>
              <a:rPr lang="en-US" sz="2800" dirty="0"/>
              <a:t>- </a:t>
            </a:r>
            <a:r>
              <a:rPr lang="en-US" sz="2800" i="1" dirty="0"/>
              <a:t>to be verified for unstable target nuclei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systematics of total reaction cross sections for heavy targets using the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baseline="-25000" dirty="0" err="1"/>
              <a:t>red</a:t>
            </a:r>
            <a:r>
              <a:rPr lang="en-US" sz="2800" i="1" dirty="0"/>
              <a:t> v</a:t>
            </a:r>
            <a:r>
              <a:rPr lang="en-US" sz="2800" dirty="0"/>
              <a:t>s. </a:t>
            </a:r>
            <a:r>
              <a:rPr lang="en-US" sz="2800" i="1" dirty="0" err="1"/>
              <a:t>E</a:t>
            </a:r>
            <a:r>
              <a:rPr lang="en-US" sz="2800" baseline="-25000" dirty="0" err="1"/>
              <a:t>red</a:t>
            </a:r>
            <a:r>
              <a:rPr lang="en-US" sz="2800" dirty="0"/>
              <a:t> reduction scheme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Does this systematics help for </a:t>
            </a:r>
            <a:r>
              <a:rPr lang="en-US" sz="2800" baseline="30000" dirty="0"/>
              <a:t>12</a:t>
            </a:r>
            <a:r>
              <a:rPr lang="en-US" sz="2800" dirty="0"/>
              <a:t>C + </a:t>
            </a:r>
            <a:r>
              <a:rPr lang="en-US" sz="2800" baseline="30000" dirty="0"/>
              <a:t>12</a:t>
            </a:r>
            <a:r>
              <a:rPr lang="en-US" sz="2800" dirty="0"/>
              <a:t>C ?</a:t>
            </a:r>
          </a:p>
        </p:txBody>
      </p:sp>
    </p:spTree>
    <p:extLst>
      <p:ext uri="{BB962C8B-B14F-4D97-AF65-F5344CB8AC3E}">
        <p14:creationId xmlns:p14="http://schemas.microsoft.com/office/powerpoint/2010/main" val="26635915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692275" y="1557338"/>
            <a:ext cx="5616575" cy="2951162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endParaRPr lang="de-DE" sz="2800" dirty="0"/>
          </a:p>
          <a:p>
            <a:pPr marL="0" indent="0" algn="ctr" eaLnBrk="1" hangingPunct="1">
              <a:spcBef>
                <a:spcPct val="4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de-DE" sz="4000" dirty="0" err="1"/>
              <a:t>Thank</a:t>
            </a:r>
            <a:r>
              <a:rPr lang="de-DE" sz="4000" dirty="0"/>
              <a:t> </a:t>
            </a:r>
            <a:r>
              <a:rPr lang="de-DE" sz="4000" dirty="0" err="1"/>
              <a:t>you</a:t>
            </a:r>
            <a:r>
              <a:rPr lang="de-DE" sz="4000" dirty="0"/>
              <a:t> </a:t>
            </a:r>
            <a:r>
              <a:rPr lang="de-DE" sz="4000" dirty="0" err="1"/>
              <a:t>very</a:t>
            </a:r>
            <a:r>
              <a:rPr lang="de-DE" sz="4000" dirty="0"/>
              <a:t> </a:t>
            </a:r>
            <a:r>
              <a:rPr lang="de-DE" sz="4000" dirty="0" err="1"/>
              <a:t>much</a:t>
            </a:r>
            <a:r>
              <a:rPr lang="de-DE" sz="4000" dirty="0"/>
              <a:t> </a:t>
            </a:r>
            <a:r>
              <a:rPr lang="de-DE" sz="4000" dirty="0" err="1"/>
              <a:t>for</a:t>
            </a:r>
            <a:r>
              <a:rPr lang="de-DE" sz="4000" dirty="0"/>
              <a:t> </a:t>
            </a:r>
            <a:r>
              <a:rPr lang="de-DE" sz="4000" dirty="0" err="1"/>
              <a:t>your</a:t>
            </a:r>
            <a:r>
              <a:rPr lang="de-DE" sz="4000" dirty="0"/>
              <a:t> </a:t>
            </a:r>
            <a:r>
              <a:rPr lang="de-DE" sz="4000" dirty="0" err="1"/>
              <a:t>attention</a:t>
            </a:r>
            <a:r>
              <a:rPr lang="de-DE" sz="4000" dirty="0"/>
              <a:t>!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80709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Basic </a:t>
            </a:r>
            <a:r>
              <a:rPr lang="de-DE" sz="2800" u="sng" dirty="0" err="1"/>
              <a:t>formalism</a:t>
            </a:r>
            <a:r>
              <a:rPr lang="de-DE" sz="2800" u="sng" dirty="0"/>
              <a:t> (2): </a:t>
            </a:r>
            <a:r>
              <a:rPr lang="de-DE" sz="2800" u="sng" dirty="0" err="1"/>
              <a:t>special</a:t>
            </a:r>
            <a:r>
              <a:rPr lang="de-DE" sz="2800" u="sng" dirty="0"/>
              <a:t> </a:t>
            </a:r>
            <a:r>
              <a:rPr lang="de-DE" sz="2800" u="sng" dirty="0" err="1"/>
              <a:t>cases</a:t>
            </a:r>
            <a:endParaRPr lang="de-DE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7" name="Rectangle 5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</p:spPr>
            <p:txBody>
              <a:bodyPr/>
              <a:lstStyle/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/>
                  <a:t>The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</a:t>
                </a:r>
                <a:r>
                  <a:rPr lang="de-DE" sz="2800" i="1" dirty="0"/>
                  <a:t>X</a:t>
                </a:r>
                <a:r>
                  <a:rPr lang="de-DE" sz="2800" dirty="0"/>
                  <a:t>) </a:t>
                </a:r>
                <a:r>
                  <a:rPr lang="de-DE" sz="2800" dirty="0" err="1"/>
                  <a:t>reaction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cross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section</a:t>
                </a:r>
                <a:r>
                  <a:rPr lang="de-DE" sz="2800" dirty="0"/>
                  <a:t> in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statistical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model</a:t>
                </a:r>
                <a:r>
                  <a:rPr lang="de-DE" sz="2800" dirty="0"/>
                  <a:t> (SM) </a:t>
                </a:r>
                <a:r>
                  <a:rPr lang="de-DE" sz="2800" dirty="0" err="1"/>
                  <a:t>is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given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by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product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compound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formation</a:t>
                </a:r>
                <a:r>
                  <a:rPr lang="de-DE" sz="2800" dirty="0"/>
                  <a:t> and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decay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branching</a:t>
                </a:r>
                <a:r>
                  <a:rPr lang="de-DE" sz="2800" dirty="0"/>
                  <a:t> </a:t>
                </a:r>
                <a:r>
                  <a:rPr lang="de-DE" sz="2800" i="1" dirty="0" err="1"/>
                  <a:t>b</a:t>
                </a:r>
                <a:r>
                  <a:rPr lang="de-DE" sz="2800" i="1" baseline="-25000" dirty="0" err="1"/>
                  <a:t>X</a:t>
                </a:r>
                <a:r>
                  <a:rPr lang="de-DE" sz="2800" dirty="0"/>
                  <a:t> (</a:t>
                </a:r>
                <a:r>
                  <a:rPr lang="de-DE" sz="2800" dirty="0" err="1"/>
                  <a:t>schematic</a:t>
                </a:r>
                <a:r>
                  <a:rPr lang="de-DE" sz="2800" dirty="0"/>
                  <a:t> </a:t>
                </a:r>
                <a:r>
                  <a:rPr lang="de-DE" sz="2800" dirty="0" err="1"/>
                  <a:t>formula</a:t>
                </a:r>
                <a:r>
                  <a:rPr lang="de-DE" sz="2800" dirty="0"/>
                  <a:t>):</a:t>
                </a:r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</a:rPr>
                            <m:t>SM</m:t>
                          </m:r>
                        </m:sub>
                      </m:sSub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de-DE" sz="2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de-DE" sz="2800" b="0" i="1" smtClean="0">
                              <a:latin typeface="Cambria Math"/>
                            </a:rPr>
                            <m:t>𝑋</m:t>
                          </m:r>
                        </m:e>
                      </m:d>
                      <m:r>
                        <a:rPr lang="de-D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  <a:ea typeface="Cambria Math"/>
                            </a:rPr>
                            <m:t>compound</m:t>
                          </m:r>
                        </m:sub>
                      </m:sSub>
                      <m:r>
                        <a:rPr lang="de-DE" sz="2800" i="1" smtClean="0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/>
                            </a:rPr>
                            <m:t>𝑏</m:t>
                          </m:r>
                        </m:e>
                        <m:sub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/>
                            </a:rPr>
                            <m:t>𝑋</m:t>
                          </m:r>
                        </m:sub>
                      </m:sSub>
                      <m:r>
                        <a:rPr lang="de-D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>
                              <a:latin typeface="Cambria Math"/>
                              <a:ea typeface="Cambria Math"/>
                            </a:rPr>
                            <m:t>compound</m:t>
                          </m:r>
                        </m:sub>
                      </m:sSub>
                      <m:r>
                        <a:rPr lang="de-DE" sz="280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DE" sz="2800" i="1">
                                  <a:latin typeface="Cambria Math"/>
                                </a:rPr>
                                <m:t>𝑋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de-DE" sz="2800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sz="28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br>
                  <a:rPr lang="de-DE" sz="2800" dirty="0"/>
                </a:br>
                <a:r>
                  <a:rPr lang="de-DE" sz="2800" dirty="0"/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800">
                            <a:latin typeface="Cambria Math"/>
                          </a:rPr>
                          <m:t>SM</m:t>
                        </m:r>
                      </m:sub>
                    </m:sSub>
                    <m:d>
                      <m:d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de-DE" sz="2800" i="1">
                            <a:latin typeface="Cambria Math"/>
                          </a:rPr>
                          <m:t>,</m:t>
                        </m:r>
                        <m:r>
                          <a:rPr lang="de-DE" sz="2800" i="1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de-DE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800" dirty="0" err="1"/>
                  <a:t>scales</a:t>
                </a:r>
                <a:r>
                  <a:rPr lang="de-DE" sz="2800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/>
                          </a:rPr>
                          <m:t>α</m:t>
                        </m:r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lang="de-DE" sz="2800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de-DE" sz="2800" i="1">
                                <a:latin typeface="Cambria Math"/>
                              </a:rPr>
                              <m:t>𝑋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de-DE" sz="2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de-DE" sz="2800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de-DE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800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de-DE" sz="28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1400" i="1" dirty="0"/>
                </a:br>
                <a:r>
                  <a:rPr lang="de-DE" sz="2800" i="1" dirty="0" err="1"/>
                  <a:t>b</a:t>
                </a:r>
                <a:r>
                  <a:rPr lang="de-DE" sz="2800" i="1" baseline="-25000" dirty="0" err="1"/>
                  <a:t>X</a:t>
                </a:r>
                <a:r>
                  <a:rPr lang="de-DE" sz="2800" dirty="0"/>
                  <a:t> ≈ 1 </a:t>
                </a:r>
                <a:r>
                  <a:rPr lang="de-DE" sz="2800" dirty="0" err="1"/>
                  <a:t>allows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to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constrain</a:t>
                </a:r>
                <a:r>
                  <a:rPr lang="de-DE" sz="2800" dirty="0"/>
                  <a:t> </a:t>
                </a:r>
                <a:r>
                  <a:rPr lang="de-DE" sz="2800" i="1" dirty="0"/>
                  <a:t>T</a:t>
                </a:r>
                <a:r>
                  <a:rPr lang="el-GR" sz="2800" baseline="-25000" dirty="0"/>
                  <a:t>α</a:t>
                </a:r>
                <a:r>
                  <a:rPr lang="de-DE" sz="2800" baseline="-25000" dirty="0"/>
                  <a:t>,0 </a:t>
                </a:r>
                <a:r>
                  <a:rPr lang="de-DE" sz="2800" dirty="0"/>
                  <a:t>and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AOMP </a:t>
                </a:r>
                <a:r>
                  <a:rPr lang="de-DE" sz="2800" dirty="0" err="1"/>
                  <a:t>from</a:t>
                </a:r>
                <a:r>
                  <a:rPr lang="de-DE" sz="2800" dirty="0"/>
                  <a:t> partial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</a:t>
                </a:r>
                <a:r>
                  <a:rPr lang="de-DE" sz="2800" i="1" dirty="0"/>
                  <a:t>X</a:t>
                </a:r>
                <a:r>
                  <a:rPr lang="de-DE" sz="2800" dirty="0"/>
                  <a:t>) </a:t>
                </a:r>
                <a:r>
                  <a:rPr lang="de-DE" sz="2800" dirty="0" err="1"/>
                  <a:t>data</a:t>
                </a:r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 err="1"/>
                  <a:t>for</a:t>
                </a:r>
                <a:r>
                  <a:rPr lang="de-DE" sz="2800" dirty="0"/>
                  <a:t> heavy </a:t>
                </a:r>
                <a:r>
                  <a:rPr lang="de-DE" sz="2800" dirty="0" err="1"/>
                  <a:t>targets</a:t>
                </a:r>
                <a:r>
                  <a:rPr lang="de-DE" sz="2800" dirty="0"/>
                  <a:t>:   </a:t>
                </a:r>
                <a:r>
                  <a:rPr lang="de-DE" sz="2800" i="1" dirty="0" err="1"/>
                  <a:t>b</a:t>
                </a:r>
                <a:r>
                  <a:rPr lang="de-DE" sz="28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de-DE" sz="2800" dirty="0"/>
                  <a:t> ≈ 1           </a:t>
                </a:r>
                <a:r>
                  <a:rPr lang="de-DE" sz="2800" dirty="0" err="1"/>
                  <a:t>below</a:t>
                </a:r>
                <a:r>
                  <a:rPr lang="de-DE" sz="2800" dirty="0"/>
                  <a:t>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,n) </a:t>
                </a:r>
                <a:r>
                  <a:rPr lang="de-DE" sz="2800" dirty="0" err="1"/>
                  <a:t>threshold</a:t>
                </a:r>
                <a:br>
                  <a:rPr lang="de-DE" sz="2800" dirty="0"/>
                </a:br>
                <a:r>
                  <a:rPr lang="de-DE" sz="2800" dirty="0"/>
                  <a:t> 			   </a:t>
                </a:r>
                <a:r>
                  <a:rPr lang="de-DE" sz="2800" i="1" dirty="0" err="1"/>
                  <a:t>b</a:t>
                </a:r>
                <a:r>
                  <a:rPr lang="de-DE" sz="2800" baseline="-25000" dirty="0" err="1"/>
                  <a:t>n</a:t>
                </a:r>
                <a:r>
                  <a:rPr lang="de-DE" sz="2800" dirty="0"/>
                  <a:t> ≈ 1           </a:t>
                </a:r>
                <a:r>
                  <a:rPr lang="de-DE" sz="2800" dirty="0" err="1"/>
                  <a:t>below</a:t>
                </a:r>
                <a:r>
                  <a:rPr lang="de-DE" sz="2800" dirty="0"/>
                  <a:t>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,2n) </a:t>
                </a:r>
                <a:r>
                  <a:rPr lang="de-DE" sz="2800" dirty="0" err="1"/>
                  <a:t>threshold</a:t>
                </a:r>
                <a:br>
                  <a:rPr lang="de-DE" sz="2800" dirty="0"/>
                </a:br>
                <a:r>
                  <a:rPr lang="de-DE" sz="2800" dirty="0"/>
                  <a:t> 			   </a:t>
                </a:r>
                <a:r>
                  <a:rPr lang="de-DE" sz="2800" i="1" dirty="0"/>
                  <a:t>b</a:t>
                </a:r>
                <a:r>
                  <a:rPr lang="de-DE" sz="2800" baseline="-25000" dirty="0"/>
                  <a:t>1n</a:t>
                </a:r>
                <a:r>
                  <a:rPr lang="de-DE" sz="2800" dirty="0"/>
                  <a:t> + </a:t>
                </a:r>
                <a:r>
                  <a:rPr lang="de-DE" sz="2800" i="1" dirty="0"/>
                  <a:t>b</a:t>
                </a:r>
                <a:r>
                  <a:rPr lang="de-DE" sz="2800" baseline="-25000" dirty="0"/>
                  <a:t>2n </a:t>
                </a:r>
                <a:r>
                  <a:rPr lang="de-DE" sz="2800" dirty="0"/>
                  <a:t>≈ 1 </a:t>
                </a:r>
                <a:r>
                  <a:rPr lang="de-DE" sz="2800" dirty="0" err="1"/>
                  <a:t>below</a:t>
                </a:r>
                <a:r>
                  <a:rPr lang="de-DE" sz="2800" dirty="0"/>
                  <a:t>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,3n) </a:t>
                </a:r>
                <a:r>
                  <a:rPr lang="de-DE" sz="2800" dirty="0" err="1"/>
                  <a:t>threshold</a:t>
                </a:r>
                <a:br>
                  <a:rPr lang="de-DE" sz="2800" dirty="0"/>
                </a:br>
                <a:br>
                  <a:rPr lang="de-DE" sz="2800" i="1" dirty="0"/>
                </a:br>
                <a:br>
                  <a:rPr lang="de-DE" sz="1200" i="1" dirty="0"/>
                </a:br>
                <a:endParaRPr lang="de-DE" sz="2800" dirty="0"/>
              </a:p>
            </p:txBody>
          </p:sp>
        </mc:Choice>
        <mc:Fallback xmlns="">
          <p:sp>
            <p:nvSpPr>
              <p:cNvPr id="3077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  <a:blipFill>
                <a:blip r:embed="rId3"/>
                <a:stretch>
                  <a:fillRect l="-1478" t="-1393" r="-2621" b="-632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>
            <a:extLst>
              <a:ext uri="{FF2B5EF4-FFF2-40B4-BE49-F238E27FC236}">
                <a16:creationId xmlns:a16="http://schemas.microsoft.com/office/drawing/2014/main" id="{09E01C10-3093-4C21-B9F9-C372E38160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48680"/>
            <a:ext cx="8857108" cy="4628798"/>
          </a:xfrm>
          <a:prstGeom prst="rect">
            <a:avLst/>
          </a:prstGeom>
        </p:spPr>
      </p:pic>
      <p:sp>
        <p:nvSpPr>
          <p:cNvPr id="7" name="Rectangle 5">
            <a:extLst>
              <a:ext uri="{FF2B5EF4-FFF2-40B4-BE49-F238E27FC236}">
                <a16:creationId xmlns:a16="http://schemas.microsoft.com/office/drawing/2014/main" id="{4A6A3335-48C8-43AC-91D2-B8C7024A56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1" y="3501008"/>
            <a:ext cx="108011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1600" dirty="0">
                <a:solidFill>
                  <a:srgbClr val="002060"/>
                </a:solidFill>
                <a:effectLst/>
              </a:rPr>
              <a:t>(</a:t>
            </a:r>
            <a:r>
              <a:rPr lang="el-GR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1600" dirty="0">
                <a:solidFill>
                  <a:srgbClr val="002060"/>
                </a:solidFill>
                <a:effectLst/>
              </a:rPr>
              <a:t>,n)</a:t>
            </a:r>
            <a:br>
              <a:rPr lang="de-DE" sz="1600" dirty="0">
                <a:solidFill>
                  <a:srgbClr val="002060"/>
                </a:solidFill>
                <a:effectLst/>
              </a:rPr>
            </a:br>
            <a:r>
              <a:rPr lang="de-DE" sz="1600" dirty="0" err="1">
                <a:solidFill>
                  <a:srgbClr val="002060"/>
                </a:solidFill>
                <a:effectLst/>
              </a:rPr>
              <a:t>threshold</a:t>
            </a:r>
            <a:endParaRPr lang="en-US" sz="1600" i="1" dirty="0">
              <a:solidFill>
                <a:srgbClr val="002060"/>
              </a:solidFill>
              <a:effectLst/>
            </a:endParaRP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547EF69D-354E-46A4-AECD-E925DEFA1CB1}"/>
              </a:ext>
            </a:extLst>
          </p:cNvPr>
          <p:cNvCxnSpPr>
            <a:cxnSpLocks/>
          </p:cNvCxnSpPr>
          <p:nvPr/>
        </p:nvCxnSpPr>
        <p:spPr>
          <a:xfrm>
            <a:off x="1475656" y="4077072"/>
            <a:ext cx="432048" cy="432048"/>
          </a:xfrm>
          <a:prstGeom prst="straightConnector1">
            <a:avLst/>
          </a:prstGeom>
          <a:ln w="15875">
            <a:solidFill>
              <a:srgbClr val="00206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5">
            <a:extLst>
              <a:ext uri="{FF2B5EF4-FFF2-40B4-BE49-F238E27FC236}">
                <a16:creationId xmlns:a16="http://schemas.microsoft.com/office/drawing/2014/main" id="{36F3CBD6-282B-4C2F-A7CC-E6EDF666E9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6098" y="3514275"/>
            <a:ext cx="108011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1600" dirty="0">
                <a:solidFill>
                  <a:srgbClr val="FFC000"/>
                </a:solidFill>
                <a:effectLst/>
              </a:rPr>
              <a:t>(</a:t>
            </a:r>
            <a:r>
              <a:rPr lang="el-GR" sz="16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1600" dirty="0">
                <a:solidFill>
                  <a:srgbClr val="FFC000"/>
                </a:solidFill>
                <a:effectLst/>
              </a:rPr>
              <a:t>,2n)</a:t>
            </a:r>
            <a:br>
              <a:rPr lang="de-DE" sz="1600" dirty="0">
                <a:solidFill>
                  <a:srgbClr val="FFC000"/>
                </a:solidFill>
                <a:effectLst/>
              </a:rPr>
            </a:br>
            <a:r>
              <a:rPr lang="de-DE" sz="1600" dirty="0" err="1">
                <a:solidFill>
                  <a:srgbClr val="FFC000"/>
                </a:solidFill>
                <a:effectLst/>
              </a:rPr>
              <a:t>threshold</a:t>
            </a:r>
            <a:endParaRPr lang="en-US" sz="1600" i="1" dirty="0">
              <a:solidFill>
                <a:srgbClr val="FFC000"/>
              </a:solidFill>
              <a:effectLst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DC74B587-367C-4C39-B5BC-56165642D82F}"/>
              </a:ext>
            </a:extLst>
          </p:cNvPr>
          <p:cNvCxnSpPr>
            <a:cxnSpLocks/>
          </p:cNvCxnSpPr>
          <p:nvPr/>
        </p:nvCxnSpPr>
        <p:spPr>
          <a:xfrm>
            <a:off x="5436157" y="4051321"/>
            <a:ext cx="540060" cy="457799"/>
          </a:xfrm>
          <a:prstGeom prst="straightConnector1">
            <a:avLst/>
          </a:prstGeom>
          <a:ln w="15875">
            <a:solidFill>
              <a:srgbClr val="FFC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7885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The only outlier </a:t>
            </a:r>
            <a:r>
              <a:rPr lang="en-US" sz="2800" u="sng" baseline="30000" dirty="0"/>
              <a:t>88</a:t>
            </a:r>
            <a:r>
              <a:rPr lang="en-US" sz="2800" u="sng" dirty="0"/>
              <a:t>Sr: cross section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Experiment </a:t>
            </a:r>
            <a:r>
              <a:rPr lang="en-US" sz="2800" baseline="30000" dirty="0"/>
              <a:t>88</a:t>
            </a:r>
            <a:r>
              <a:rPr lang="en-US" sz="2800" dirty="0"/>
              <a:t>Sr+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: ANL, MUSIC chamber</a:t>
            </a:r>
            <a:br>
              <a:rPr lang="en-US" sz="2800" dirty="0"/>
            </a:br>
            <a:r>
              <a:rPr lang="en-US" sz="1800" dirty="0" err="1"/>
              <a:t>Fougères</a:t>
            </a:r>
            <a:r>
              <a:rPr lang="en-US" sz="1800" dirty="0"/>
              <a:t> </a:t>
            </a:r>
            <a:r>
              <a:rPr lang="en-US" sz="1800" i="1" dirty="0"/>
              <a:t>et al.</a:t>
            </a:r>
            <a:r>
              <a:rPr lang="en-US" sz="1800" dirty="0"/>
              <a:t>, Phys. Rev. C </a:t>
            </a:r>
            <a:r>
              <a:rPr lang="en-US" sz="1800" b="1" dirty="0"/>
              <a:t>109</a:t>
            </a:r>
            <a:r>
              <a:rPr lang="en-US" sz="1800" dirty="0"/>
              <a:t>, 065805 (2024)</a:t>
            </a:r>
            <a:br>
              <a:rPr lang="en-US" sz="1800" dirty="0"/>
            </a:br>
            <a:r>
              <a:rPr lang="en-US" sz="2800" dirty="0">
                <a:solidFill>
                  <a:srgbClr val="FF0000"/>
                </a:solidFill>
              </a:rPr>
              <a:t>Atomki-V2 overestimates the data by a factor of 3</a:t>
            </a:r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sz="2200" dirty="0"/>
            </a:br>
            <a:endParaRPr lang="en-US" sz="28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C32CA9E-4C02-467E-AF45-22F3888357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16832"/>
            <a:ext cx="7236804" cy="456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3754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The only outlier </a:t>
            </a:r>
            <a:r>
              <a:rPr lang="en-US" sz="2800" u="sng" baseline="30000" dirty="0"/>
              <a:t>88</a:t>
            </a:r>
            <a:r>
              <a:rPr lang="en-US" sz="2800" u="sng" dirty="0"/>
              <a:t>Sr: reduced cross section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Experiment </a:t>
            </a:r>
            <a:r>
              <a:rPr lang="en-US" sz="2800" baseline="30000" dirty="0"/>
              <a:t>88</a:t>
            </a:r>
            <a:r>
              <a:rPr lang="en-US" sz="2800" dirty="0"/>
              <a:t>Sr+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: ANL, MUSIC chamber</a:t>
            </a:r>
            <a:br>
              <a:rPr lang="en-US" sz="2800" dirty="0"/>
            </a:br>
            <a:r>
              <a:rPr lang="en-US" sz="1800" dirty="0" err="1"/>
              <a:t>Fougères</a:t>
            </a:r>
            <a:r>
              <a:rPr lang="en-US" sz="1800" dirty="0"/>
              <a:t> </a:t>
            </a:r>
            <a:r>
              <a:rPr lang="en-US" sz="1800" i="1" dirty="0"/>
              <a:t>et al.</a:t>
            </a:r>
            <a:r>
              <a:rPr lang="en-US" sz="1800" dirty="0"/>
              <a:t>, Phys. Rev. C </a:t>
            </a:r>
            <a:r>
              <a:rPr lang="en-US" sz="1800" b="1" dirty="0"/>
              <a:t>109</a:t>
            </a:r>
            <a:r>
              <a:rPr lang="en-US" sz="1800" dirty="0"/>
              <a:t>, 065805 (2024)</a:t>
            </a:r>
            <a:br>
              <a:rPr lang="en-US" sz="1800" dirty="0"/>
            </a:br>
            <a:r>
              <a:rPr lang="en-US" sz="2800" dirty="0">
                <a:solidFill>
                  <a:srgbClr val="FF0000"/>
                </a:solidFill>
              </a:rPr>
              <a:t>experimental data are lower than trend by factor of 3</a:t>
            </a:r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sz="2200" dirty="0"/>
            </a:br>
            <a:endParaRPr lang="en-US" sz="28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DBAA3DB-25F9-4825-8DA4-E2514B28C8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44824"/>
            <a:ext cx="6408712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21804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l-GR" sz="2800" u="sng" dirty="0"/>
              <a:t>α</a:t>
            </a:r>
            <a:r>
              <a:rPr lang="de-DE" sz="2800" u="sng" dirty="0"/>
              <a:t>-potential </a:t>
            </a:r>
            <a:r>
              <a:rPr lang="de-DE" sz="2800" u="sng" dirty="0" err="1"/>
              <a:t>for</a:t>
            </a:r>
            <a:r>
              <a:rPr lang="de-DE" sz="2800" u="sng" dirty="0"/>
              <a:t> </a:t>
            </a:r>
            <a:r>
              <a:rPr lang="de-DE" sz="2800" u="sng" dirty="0" err="1"/>
              <a:t>barrier</a:t>
            </a:r>
            <a:r>
              <a:rPr lang="de-DE" sz="2800" u="sng" dirty="0"/>
              <a:t> </a:t>
            </a:r>
            <a:r>
              <a:rPr lang="de-DE" sz="2800" u="sng" dirty="0" err="1"/>
              <a:t>transmission</a:t>
            </a:r>
            <a:r>
              <a:rPr lang="de-DE" sz="2800" u="sng" dirty="0"/>
              <a:t> </a:t>
            </a:r>
            <a:r>
              <a:rPr lang="de-DE" sz="2800" u="sng" dirty="0" err="1"/>
              <a:t>model</a:t>
            </a:r>
            <a:r>
              <a:rPr lang="de-DE" sz="2800" u="sng" dirty="0"/>
              <a:t> (BTM)</a:t>
            </a:r>
            <a:endParaRPr lang="en-US" sz="2800" u="sng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only real part required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double-folding approach:</a:t>
            </a:r>
            <a:br>
              <a:rPr lang="en-US" sz="2800" dirty="0"/>
            </a:br>
            <a:r>
              <a:rPr lang="en-US" sz="2800" dirty="0"/>
              <a:t>- few parameters</a:t>
            </a:r>
            <a:br>
              <a:rPr lang="en-US" sz="2800" dirty="0"/>
            </a:br>
            <a:r>
              <a:rPr lang="en-US" sz="2800" dirty="0"/>
              <a:t>- fine-tuned to elastic scattering data</a:t>
            </a:r>
            <a:br>
              <a:rPr lang="en-US" sz="2800" dirty="0"/>
            </a:br>
            <a:r>
              <a:rPr lang="en-US" sz="2800" dirty="0"/>
              <a:t>→ already available: real part of Atomki-V1 potential</a:t>
            </a:r>
            <a:br>
              <a:rPr lang="en-US" sz="2800" dirty="0"/>
            </a:br>
            <a:r>
              <a:rPr lang="en-US" sz="2200" dirty="0"/>
              <a:t>	P. Mohr </a:t>
            </a:r>
            <a:r>
              <a:rPr lang="en-US" sz="2200" i="1" dirty="0"/>
              <a:t>et al</a:t>
            </a:r>
            <a:r>
              <a:rPr lang="en-US" sz="2200" dirty="0"/>
              <a:t>., At. Data </a:t>
            </a:r>
            <a:r>
              <a:rPr lang="en-US" sz="2200" dirty="0" err="1"/>
              <a:t>Nucl</a:t>
            </a:r>
            <a:r>
              <a:rPr lang="en-US" sz="2200" dirty="0"/>
              <a:t>. Data Tables </a:t>
            </a:r>
            <a:r>
              <a:rPr lang="en-US" sz="2200" b="1" dirty="0"/>
              <a:t>99</a:t>
            </a:r>
            <a:r>
              <a:rPr lang="en-US" sz="2200" dirty="0"/>
              <a:t>, 651 (2013)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>
                <a:solidFill>
                  <a:srgbClr val="FFC000"/>
                </a:solidFill>
              </a:rPr>
              <a:t>barrier transmission model (BTM) in combination with real part of Atomki-V1 provides total cross sections </a:t>
            </a:r>
            <a:r>
              <a:rPr lang="en-US" sz="2800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baseline="-25000" dirty="0" err="1">
                <a:solidFill>
                  <a:srgbClr val="FFC000"/>
                </a:solidFill>
              </a:rPr>
              <a:t>reac</a:t>
            </a:r>
            <a:r>
              <a:rPr lang="en-US" sz="2800" dirty="0">
                <a:solidFill>
                  <a:srgbClr val="FFC000"/>
                </a:solidFill>
              </a:rPr>
              <a:t> with small uncertainties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>
                <a:solidFill>
                  <a:srgbClr val="FF0000"/>
                </a:solidFill>
              </a:rPr>
              <a:t>but: BTM provides only total </a:t>
            </a:r>
            <a:r>
              <a:rPr lang="en-US" sz="2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baseline="-25000" dirty="0" err="1">
                <a:solidFill>
                  <a:srgbClr val="FF0000"/>
                </a:solidFill>
              </a:rPr>
              <a:t>reac</a:t>
            </a:r>
            <a:r>
              <a:rPr lang="en-US" sz="2800" dirty="0">
                <a:solidFill>
                  <a:srgbClr val="FF0000"/>
                </a:solidFill>
              </a:rPr>
              <a:t> of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>
                <a:solidFill>
                  <a:srgbClr val="FF0000"/>
                </a:solidFill>
              </a:rPr>
              <a:t>-induced reactions, but not the partial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dirty="0">
                <a:solidFill>
                  <a:srgbClr val="FF0000"/>
                </a:solidFill>
              </a:rPr>
              <a:t>(</a:t>
            </a:r>
            <a:r>
              <a:rPr lang="el-GR" sz="2800" dirty="0">
                <a:solidFill>
                  <a:srgbClr val="FF0000"/>
                </a:solidFill>
              </a:rPr>
              <a:t>α</a:t>
            </a:r>
            <a:r>
              <a:rPr lang="de-DE" sz="2800" dirty="0">
                <a:solidFill>
                  <a:srgbClr val="FF0000"/>
                </a:solidFill>
              </a:rPr>
              <a:t>,</a:t>
            </a:r>
            <a:r>
              <a:rPr lang="el-GR" sz="2800" dirty="0">
                <a:solidFill>
                  <a:srgbClr val="FF0000"/>
                </a:solidFill>
              </a:rPr>
              <a:t>γ</a:t>
            </a:r>
            <a:r>
              <a:rPr lang="de-DE" sz="2800" dirty="0">
                <a:solidFill>
                  <a:srgbClr val="FF0000"/>
                </a:solidFill>
              </a:rPr>
              <a:t>),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σ</a:t>
            </a:r>
            <a:r>
              <a:rPr lang="en-US" sz="2800" dirty="0">
                <a:solidFill>
                  <a:srgbClr val="FF0000"/>
                </a:solidFill>
              </a:rPr>
              <a:t>(</a:t>
            </a:r>
            <a:r>
              <a:rPr lang="el-GR" sz="2800" dirty="0">
                <a:solidFill>
                  <a:srgbClr val="FF0000"/>
                </a:solidFill>
              </a:rPr>
              <a:t>α</a:t>
            </a:r>
            <a:r>
              <a:rPr lang="de-DE" sz="2800" dirty="0">
                <a:solidFill>
                  <a:srgbClr val="FF0000"/>
                </a:solidFill>
              </a:rPr>
              <a:t>,p),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dirty="0">
                <a:solidFill>
                  <a:srgbClr val="FF0000"/>
                </a:solidFill>
              </a:rPr>
              <a:t>(</a:t>
            </a:r>
            <a:r>
              <a:rPr lang="el-GR" sz="2800" dirty="0">
                <a:solidFill>
                  <a:srgbClr val="FF0000"/>
                </a:solidFill>
              </a:rPr>
              <a:t>α</a:t>
            </a:r>
            <a:r>
              <a:rPr lang="de-DE" sz="2800" dirty="0">
                <a:solidFill>
                  <a:srgbClr val="FF0000"/>
                </a:solidFill>
              </a:rPr>
              <a:t>,n),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dirty="0">
                <a:solidFill>
                  <a:srgbClr val="FF0000"/>
                </a:solidFill>
              </a:rPr>
              <a:t>(</a:t>
            </a:r>
            <a:r>
              <a:rPr lang="el-GR" sz="2800" dirty="0">
                <a:solidFill>
                  <a:srgbClr val="FF0000"/>
                </a:solidFill>
              </a:rPr>
              <a:t>α</a:t>
            </a:r>
            <a:r>
              <a:rPr lang="de-DE" sz="2800" dirty="0">
                <a:solidFill>
                  <a:srgbClr val="FF0000"/>
                </a:solidFill>
              </a:rPr>
              <a:t>,2n), etc.</a:t>
            </a:r>
          </a:p>
        </p:txBody>
      </p:sp>
    </p:spTree>
    <p:extLst>
      <p:ext uri="{BB962C8B-B14F-4D97-AF65-F5344CB8AC3E}">
        <p14:creationId xmlns:p14="http://schemas.microsoft.com/office/powerpoint/2010/main" val="6450109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 for α</a:t>
            </a:r>
            <a:r>
              <a:rPr lang="en-US" sz="2800" u="sng" dirty="0"/>
              <a:t>-nucleus potential (a very simple AOMP)</a:t>
            </a:r>
            <a:endParaRPr lang="de-DE" sz="2800" u="sng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  <a:ln>
            <a:noFill/>
          </a:ln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800" dirty="0" err="1"/>
              <a:t>McFadden</a:t>
            </a:r>
            <a:r>
              <a:rPr lang="de-DE" sz="2800" dirty="0"/>
              <a:t>/</a:t>
            </a:r>
            <a:r>
              <a:rPr lang="de-DE" sz="2800" dirty="0" err="1"/>
              <a:t>Satchler</a:t>
            </a:r>
            <a:r>
              <a:rPr lang="de-DE" sz="2800" dirty="0"/>
              <a:t>, </a:t>
            </a:r>
            <a:r>
              <a:rPr lang="de-DE" sz="2800" dirty="0" err="1"/>
              <a:t>Nucl</a:t>
            </a:r>
            <a:r>
              <a:rPr lang="de-DE" sz="2800" dirty="0"/>
              <a:t>. Phys. </a:t>
            </a:r>
            <a:r>
              <a:rPr lang="de-DE" sz="2800" b="1" dirty="0"/>
              <a:t>84</a:t>
            </a:r>
            <a:r>
              <a:rPr lang="de-DE" sz="2800" dirty="0"/>
              <a:t>, 177 (1966):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very simple 4-parameter potential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Woods-Saxon parameterization:</a:t>
            </a:r>
            <a:br>
              <a:rPr lang="en-US" sz="2800" dirty="0"/>
            </a:br>
            <a:r>
              <a:rPr lang="en-US" sz="2800" dirty="0"/>
              <a:t>- real depth: </a:t>
            </a:r>
            <a:r>
              <a:rPr lang="en-US" sz="2800" i="1" dirty="0">
                <a:solidFill>
                  <a:srgbClr val="FF0000"/>
                </a:solidFill>
              </a:rPr>
              <a:t>V</a:t>
            </a:r>
            <a:r>
              <a:rPr lang="en-US" sz="2800" baseline="-25000" dirty="0">
                <a:solidFill>
                  <a:srgbClr val="FF0000"/>
                </a:solidFill>
              </a:rPr>
              <a:t>0</a:t>
            </a:r>
            <a:r>
              <a:rPr lang="en-US" sz="2800" dirty="0"/>
              <a:t> = </a:t>
            </a:r>
            <a:r>
              <a:rPr lang="en-US" sz="2800" dirty="0">
                <a:solidFill>
                  <a:srgbClr val="FF0000"/>
                </a:solidFill>
              </a:rPr>
              <a:t>185 MeV</a:t>
            </a:r>
            <a:br>
              <a:rPr lang="en-US" sz="2800" dirty="0"/>
            </a:br>
            <a:r>
              <a:rPr lang="en-US" sz="2800" dirty="0"/>
              <a:t>- radius: 	</a:t>
            </a:r>
            <a:r>
              <a:rPr lang="en-US" sz="2800" i="1" dirty="0">
                <a:solidFill>
                  <a:srgbClr val="FF0000"/>
                </a:solidFill>
              </a:rPr>
              <a:t>R</a:t>
            </a:r>
            <a:r>
              <a:rPr lang="en-US" sz="2800" dirty="0"/>
              <a:t> = </a:t>
            </a:r>
            <a:r>
              <a:rPr lang="en-US" sz="2800" i="1" dirty="0"/>
              <a:t>R</a:t>
            </a:r>
            <a:r>
              <a:rPr lang="en-US" sz="2800" baseline="-25000" dirty="0"/>
              <a:t>0</a:t>
            </a:r>
            <a:r>
              <a:rPr lang="en-US" sz="2800" dirty="0"/>
              <a:t> x </a:t>
            </a:r>
            <a:r>
              <a:rPr lang="en-US" sz="2800" i="1" dirty="0"/>
              <a:t>A</a:t>
            </a:r>
            <a:r>
              <a:rPr lang="en-US" sz="2800" i="1" baseline="-25000" dirty="0"/>
              <a:t>T</a:t>
            </a:r>
            <a:r>
              <a:rPr lang="en-US" sz="2800" baseline="30000" dirty="0"/>
              <a:t>1/3</a:t>
            </a:r>
            <a:r>
              <a:rPr lang="en-US" sz="2800" dirty="0"/>
              <a:t> = </a:t>
            </a:r>
            <a:r>
              <a:rPr lang="en-US" sz="2800" dirty="0">
                <a:solidFill>
                  <a:srgbClr val="FF0000"/>
                </a:solidFill>
              </a:rPr>
              <a:t>8.1 </a:t>
            </a:r>
            <a:r>
              <a:rPr lang="en-US" sz="2800" dirty="0" err="1">
                <a:solidFill>
                  <a:srgbClr val="FF0000"/>
                </a:solidFill>
              </a:rPr>
              <a:t>fm</a:t>
            </a:r>
            <a:br>
              <a:rPr lang="en-US" sz="2800" dirty="0"/>
            </a:br>
            <a:r>
              <a:rPr lang="en-US" sz="2800" dirty="0"/>
              <a:t>		</a:t>
            </a:r>
            <a:r>
              <a:rPr lang="en-US" sz="2800" i="1" dirty="0"/>
              <a:t>R</a:t>
            </a:r>
            <a:r>
              <a:rPr lang="en-US" sz="2800" baseline="-25000" dirty="0"/>
              <a:t>0</a:t>
            </a:r>
            <a:r>
              <a:rPr lang="en-US" sz="2800" dirty="0"/>
              <a:t> = 1.4 </a:t>
            </a:r>
            <a:r>
              <a:rPr lang="en-US" sz="2800" dirty="0" err="1"/>
              <a:t>fm</a:t>
            </a:r>
            <a:br>
              <a:rPr lang="en-US" sz="2800" dirty="0"/>
            </a:br>
            <a:r>
              <a:rPr lang="en-US" sz="2800" dirty="0"/>
              <a:t>- diffuseness : </a:t>
            </a:r>
            <a:r>
              <a:rPr lang="en-US" sz="2800" i="1" dirty="0">
                <a:solidFill>
                  <a:srgbClr val="FF0000"/>
                </a:solidFill>
              </a:rPr>
              <a:t>a</a:t>
            </a:r>
            <a:r>
              <a:rPr lang="en-US" sz="2800" dirty="0"/>
              <a:t> = </a:t>
            </a:r>
            <a:r>
              <a:rPr lang="en-US" sz="2800" dirty="0">
                <a:solidFill>
                  <a:srgbClr val="FF0000"/>
                </a:solidFill>
              </a:rPr>
              <a:t>0.52 </a:t>
            </a:r>
            <a:r>
              <a:rPr lang="en-US" sz="2800" dirty="0" err="1">
                <a:solidFill>
                  <a:srgbClr val="FF0000"/>
                </a:solidFill>
              </a:rPr>
              <a:t>fm</a:t>
            </a:r>
            <a:br>
              <a:rPr lang="en-US" sz="2800" dirty="0">
                <a:solidFill>
                  <a:srgbClr val="FF0000"/>
                </a:solidFill>
              </a:rPr>
            </a:br>
            <a:r>
              <a:rPr lang="en-US" sz="2800" dirty="0"/>
              <a:t>- imaginary depth: </a:t>
            </a:r>
            <a:r>
              <a:rPr lang="en-US" sz="2800" i="1" dirty="0"/>
              <a:t>W</a:t>
            </a:r>
            <a:r>
              <a:rPr lang="en-US" sz="2800" baseline="-25000" dirty="0"/>
              <a:t>0</a:t>
            </a:r>
            <a:r>
              <a:rPr lang="en-US" sz="2800" dirty="0"/>
              <a:t> = 25 MeV</a:t>
            </a:r>
            <a:br>
              <a:rPr lang="en-US" sz="2800" dirty="0"/>
            </a:br>
            <a:endParaRPr lang="en-US" sz="16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Typical findings:</a:t>
            </a:r>
            <a:br>
              <a:rPr lang="en-US" sz="2800" dirty="0"/>
            </a:br>
            <a:r>
              <a:rPr lang="en-US" sz="2800" dirty="0"/>
              <a:t>- works well above barrier</a:t>
            </a:r>
            <a:br>
              <a:rPr lang="en-US" sz="2800" dirty="0"/>
            </a:br>
            <a:r>
              <a:rPr lang="en-US" sz="2800" dirty="0"/>
              <a:t>- overestimates sub-barrier cross sections</a:t>
            </a:r>
            <a:endParaRPr lang="de-DE" sz="140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630BA63-77D6-4527-A789-795BDDFA2B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790905"/>
            <a:ext cx="3438294" cy="358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48921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571857"/>
            <a:ext cx="8673016" cy="5714286"/>
          </a:xfrm>
          <a:prstGeom prst="rect">
            <a:avLst/>
          </a:prstGeom>
        </p:spPr>
      </p:pic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u="sng" dirty="0"/>
              <a:t>-nucleus potential (simple example: McFadden)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000" dirty="0">
              <a:solidFill>
                <a:srgbClr val="000000"/>
              </a:solidFill>
              <a:effectLst/>
            </a:endParaRPr>
          </a:p>
        </p:txBody>
      </p:sp>
      <p:sp>
        <p:nvSpPr>
          <p:cNvPr id="15" name="Rectangle 5"/>
          <p:cNvSpPr txBox="1">
            <a:spLocks noChangeArrowheads="1"/>
          </p:cNvSpPr>
          <p:nvPr/>
        </p:nvSpPr>
        <p:spPr bwMode="auto">
          <a:xfrm>
            <a:off x="5364088" y="3284984"/>
            <a:ext cx="2880320" cy="35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en-US" sz="2200" dirty="0">
                <a:solidFill>
                  <a:srgbClr val="FF0000"/>
                </a:solidFill>
                <a:effectLst/>
              </a:rPr>
              <a:t>now: focus on barrier</a:t>
            </a:r>
            <a:endParaRPr lang="de-DE" sz="2200" dirty="0">
              <a:solidFill>
                <a:srgbClr val="FF0000"/>
              </a:solidFill>
              <a:effectLst/>
            </a:endParaRPr>
          </a:p>
        </p:txBody>
      </p:sp>
      <p:cxnSp>
        <p:nvCxnSpPr>
          <p:cNvPr id="14" name="Gerade Verbindung mit Pfeil 13"/>
          <p:cNvCxnSpPr/>
          <p:nvPr/>
        </p:nvCxnSpPr>
        <p:spPr>
          <a:xfrm flipV="1">
            <a:off x="6660232" y="2826194"/>
            <a:ext cx="1" cy="576064"/>
          </a:xfrm>
          <a:prstGeom prst="straightConnector1">
            <a:avLst/>
          </a:prstGeom>
          <a:ln w="19050">
            <a:solidFill>
              <a:srgbClr val="C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5220072" y="5733256"/>
            <a:ext cx="2918117" cy="35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200" dirty="0">
              <a:solidFill>
                <a:srgbClr val="000000"/>
              </a:solidFill>
              <a:effectLst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932040" y="908720"/>
            <a:ext cx="3206149" cy="1944216"/>
          </a:xfrm>
          <a:prstGeom prst="rect">
            <a:avLst/>
          </a:prstGeom>
          <a:solidFill>
            <a:srgbClr val="C00000">
              <a:alpha val="2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1259632" y="764704"/>
            <a:ext cx="1583964" cy="48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de-DE" sz="1100" i="1" dirty="0">
                <a:solidFill>
                  <a:schemeClr val="accent5">
                    <a:lumMod val="50000"/>
                  </a:schemeClr>
                </a:solidFill>
                <a:effectLst/>
              </a:rPr>
            </a:br>
            <a:r>
              <a:rPr lang="de-DE" sz="2200" i="1" dirty="0">
                <a:solidFill>
                  <a:srgbClr val="FFC000"/>
                </a:solidFill>
                <a:effectLst/>
              </a:rPr>
              <a:t>V</a:t>
            </a:r>
            <a:r>
              <a:rPr lang="de-DE" sz="2200" i="1" baseline="-25000" dirty="0">
                <a:solidFill>
                  <a:srgbClr val="FFC000"/>
                </a:solidFill>
                <a:effectLst/>
              </a:rPr>
              <a:t>C</a:t>
            </a:r>
            <a:r>
              <a:rPr lang="de-DE" sz="2200" i="1" dirty="0">
                <a:solidFill>
                  <a:srgbClr val="FFC000"/>
                </a:solidFill>
                <a:effectLst/>
              </a:rPr>
              <a:t>(r)</a:t>
            </a: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1100" i="1" dirty="0">
                <a:solidFill>
                  <a:srgbClr val="000000"/>
                </a:solidFill>
                <a:effectLst/>
              </a:rPr>
            </a:br>
            <a:r>
              <a:rPr lang="de-DE" sz="2200" i="1" dirty="0">
                <a:solidFill>
                  <a:srgbClr val="FF0000"/>
                </a:solidFill>
                <a:effectLst/>
              </a:rPr>
              <a:t>W(r)</a:t>
            </a: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1100" i="1" dirty="0">
                <a:solidFill>
                  <a:srgbClr val="000000"/>
                </a:solidFill>
                <a:effectLst/>
              </a:rPr>
            </a:br>
            <a:r>
              <a:rPr lang="de-DE" sz="2200" i="1" dirty="0">
                <a:solidFill>
                  <a:schemeClr val="accent5">
                    <a:lumMod val="50000"/>
                  </a:schemeClr>
                </a:solidFill>
                <a:effectLst/>
              </a:rPr>
              <a:t>V(r)+V</a:t>
            </a:r>
            <a:r>
              <a:rPr lang="de-DE" sz="2200" i="1" baseline="-25000" dirty="0">
                <a:solidFill>
                  <a:schemeClr val="accent5">
                    <a:lumMod val="50000"/>
                  </a:schemeClr>
                </a:solidFill>
                <a:effectLst/>
              </a:rPr>
              <a:t>C</a:t>
            </a:r>
            <a:r>
              <a:rPr lang="de-DE" sz="2200" i="1" dirty="0">
                <a:solidFill>
                  <a:schemeClr val="accent5">
                    <a:lumMod val="50000"/>
                  </a:schemeClr>
                </a:solidFill>
                <a:effectLst/>
              </a:rPr>
              <a:t>(r)</a:t>
            </a: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1100" i="1" dirty="0">
                <a:solidFill>
                  <a:srgbClr val="000000"/>
                </a:solidFill>
                <a:effectLst/>
              </a:rPr>
            </a:br>
            <a:r>
              <a:rPr lang="de-DE" sz="2200" i="1" dirty="0">
                <a:solidFill>
                  <a:srgbClr val="008000"/>
                </a:solidFill>
                <a:effectLst/>
              </a:rPr>
              <a:t>V(r)</a:t>
            </a: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endParaRPr lang="de-DE" sz="22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0933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571857"/>
            <a:ext cx="8673016" cy="5714286"/>
          </a:xfrm>
          <a:prstGeom prst="rect">
            <a:avLst/>
          </a:prstGeom>
        </p:spPr>
      </p:pic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u="sng" dirty="0"/>
              <a:t>-nucleus potential: barrier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r>
              <a:rPr lang="en-US" sz="1000" dirty="0">
                <a:solidFill>
                  <a:srgbClr val="000000"/>
                </a:solidFill>
                <a:effectLst/>
              </a:rPr>
              <a:t>						</a:t>
            </a:r>
            <a:r>
              <a:rPr lang="en-US" sz="2000" i="1" dirty="0">
                <a:solidFill>
                  <a:srgbClr val="00CC00"/>
                </a:solidFill>
                <a:effectLst/>
              </a:rPr>
              <a:t>E</a:t>
            </a:r>
            <a:r>
              <a:rPr lang="en-US" sz="2000" dirty="0">
                <a:solidFill>
                  <a:srgbClr val="00CC00"/>
                </a:solidFill>
                <a:effectLst/>
              </a:rPr>
              <a:t> far above the barrier</a:t>
            </a:r>
            <a:endParaRPr lang="en-US" sz="2000" dirty="0">
              <a:solidFill>
                <a:srgbClr val="000000"/>
              </a:solidFill>
              <a:effectLst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4932040" y="1520675"/>
            <a:ext cx="3600400" cy="190832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ŋ</a:t>
            </a:r>
            <a:r>
              <a:rPr lang="de-DE" sz="2400" i="1" baseline="-25000" dirty="0" err="1">
                <a:solidFill>
                  <a:srgbClr val="000000"/>
                </a:solidFill>
                <a:effectLst/>
              </a:rPr>
              <a:t>L</a:t>
            </a:r>
            <a:r>
              <a:rPr lang="de-DE" sz="2200" dirty="0">
                <a:solidFill>
                  <a:srgbClr val="000000"/>
                </a:solidFill>
                <a:effectLst/>
              </a:rPr>
              <a:t> ≈ 0: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full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absorption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400" dirty="0">
                <a:solidFill>
                  <a:srgbClr val="000000"/>
                </a:solidFill>
                <a:effectLst/>
              </a:rPr>
              <a:t>1 - </a:t>
            </a:r>
            <a:r>
              <a:rPr lang="de-DE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ŋ</a:t>
            </a:r>
            <a:r>
              <a:rPr lang="de-DE" sz="2400" i="1" baseline="-25000" dirty="0">
                <a:solidFill>
                  <a:srgbClr val="000000"/>
                </a:solidFill>
                <a:effectLst/>
              </a:rPr>
              <a:t>L</a:t>
            </a:r>
            <a:r>
              <a:rPr lang="de-DE" sz="2400" i="1" baseline="30000" dirty="0">
                <a:solidFill>
                  <a:srgbClr val="000000"/>
                </a:solidFill>
                <a:effectLst/>
              </a:rPr>
              <a:t>2</a:t>
            </a:r>
            <a:r>
              <a:rPr lang="de-DE" sz="2200" dirty="0">
                <a:solidFill>
                  <a:srgbClr val="000000"/>
                </a:solidFill>
                <a:effectLst/>
              </a:rPr>
              <a:t> ≈ 1;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de-DE" sz="2400" baseline="-25000" dirty="0" err="1">
                <a:solidFill>
                  <a:srgbClr val="000000"/>
                </a:solidFill>
                <a:effectLst/>
              </a:rPr>
              <a:t>reac</a:t>
            </a:r>
            <a:r>
              <a:rPr lang="de-DE" sz="24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>
                <a:solidFill>
                  <a:srgbClr val="000000"/>
                </a:solidFill>
                <a:effectLst/>
              </a:rPr>
              <a:t>≈ 1200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mb</a:t>
            </a:r>
            <a:endParaRPr lang="de-DE" sz="2200" i="1" dirty="0">
              <a:solidFill>
                <a:srgbClr val="000000"/>
              </a:solidFill>
              <a:effectLst/>
            </a:endParaRPr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i="1" dirty="0">
                <a:solidFill>
                  <a:srgbClr val="000000"/>
                </a:solidFill>
                <a:effectLst/>
              </a:rPr>
              <a:t>T</a:t>
            </a:r>
            <a:r>
              <a:rPr lang="en-US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200" dirty="0">
                <a:solidFill>
                  <a:srgbClr val="000000"/>
                </a:solidFill>
                <a:effectLst/>
              </a:rPr>
              <a:t>: essentially</a:t>
            </a:r>
            <a:r>
              <a:rPr lang="de-DE" sz="2200" dirty="0">
                <a:solidFill>
                  <a:srgbClr val="000000"/>
                </a:solidFill>
                <a:effectLst/>
              </a:rPr>
              <a:t> sensitive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200" dirty="0">
                <a:solidFill>
                  <a:srgbClr val="000000"/>
                </a:solidFill>
                <a:effectLst/>
              </a:rPr>
              <a:t>     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to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the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range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of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W(r)</a:t>
            </a:r>
            <a:r>
              <a:rPr lang="de-DE" sz="2200" dirty="0">
                <a:solidFill>
                  <a:srgbClr val="000000"/>
                </a:solidFill>
                <a:effectLst/>
              </a:rPr>
              <a:t>,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200" dirty="0">
                <a:solidFill>
                  <a:srgbClr val="000000"/>
                </a:solidFill>
                <a:effectLst/>
              </a:rPr>
              <a:t>      but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insensitive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to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V(r)</a:t>
            </a:r>
          </a:p>
        </p:txBody>
      </p:sp>
      <p:cxnSp>
        <p:nvCxnSpPr>
          <p:cNvPr id="13" name="Gerade Verbindung 12"/>
          <p:cNvCxnSpPr/>
          <p:nvPr/>
        </p:nvCxnSpPr>
        <p:spPr>
          <a:xfrm>
            <a:off x="1331640" y="980728"/>
            <a:ext cx="7200800" cy="0"/>
          </a:xfrm>
          <a:prstGeom prst="line">
            <a:avLst/>
          </a:prstGeom>
          <a:ln w="25400">
            <a:solidFill>
              <a:srgbClr val="00CC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2591992" y="2420888"/>
            <a:ext cx="2340048" cy="1739044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5220072" y="5733256"/>
            <a:ext cx="2918117" cy="35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200" dirty="0">
              <a:solidFill>
                <a:srgbClr val="000000"/>
              </a:solidFill>
              <a:effectLst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979712" y="3212976"/>
            <a:ext cx="576064" cy="1800200"/>
          </a:xfrm>
          <a:prstGeom prst="rect">
            <a:avLst/>
          </a:prstGeom>
          <a:solidFill>
            <a:srgbClr val="FF0000">
              <a:alpha val="34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tangle 5"/>
          <p:cNvSpPr txBox="1">
            <a:spLocks noChangeArrowheads="1"/>
          </p:cNvSpPr>
          <p:nvPr/>
        </p:nvSpPr>
        <p:spPr bwMode="auto">
          <a:xfrm>
            <a:off x="1259632" y="1845047"/>
            <a:ext cx="1583964" cy="309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i="1" dirty="0">
                <a:solidFill>
                  <a:schemeClr val="accent5">
                    <a:lumMod val="50000"/>
                  </a:schemeClr>
                </a:solidFill>
                <a:effectLst/>
              </a:rPr>
              <a:t>V(r)+V</a:t>
            </a:r>
            <a:r>
              <a:rPr lang="de-DE" sz="2200" i="1" baseline="-25000" dirty="0">
                <a:solidFill>
                  <a:schemeClr val="accent5">
                    <a:lumMod val="50000"/>
                  </a:schemeClr>
                </a:solidFill>
                <a:effectLst/>
              </a:rPr>
              <a:t>C</a:t>
            </a:r>
            <a:r>
              <a:rPr lang="de-DE" sz="2200" i="1" dirty="0">
                <a:solidFill>
                  <a:schemeClr val="accent5">
                    <a:lumMod val="50000"/>
                  </a:schemeClr>
                </a:solidFill>
                <a:effectLst/>
              </a:rPr>
              <a:t>(r)</a:t>
            </a: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r>
              <a:rPr lang="de-DE" sz="2200" i="1" dirty="0">
                <a:solidFill>
                  <a:srgbClr val="FF0000"/>
                </a:solidFill>
                <a:effectLst/>
              </a:rPr>
              <a:t>W(r)</a:t>
            </a:r>
            <a:endParaRPr lang="de-DE" sz="22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659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571857"/>
            <a:ext cx="8673016" cy="5714286"/>
          </a:xfrm>
          <a:prstGeom prst="rect">
            <a:avLst/>
          </a:prstGeom>
        </p:spPr>
      </p:pic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u="sng" dirty="0"/>
              <a:t>-nucleus potential: barrier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r>
              <a:rPr lang="en-US" sz="1000" dirty="0">
                <a:solidFill>
                  <a:srgbClr val="000000"/>
                </a:solidFill>
                <a:effectLst/>
              </a:rPr>
              <a:t>					</a:t>
            </a:r>
            <a:r>
              <a:rPr lang="en-US" sz="2000" i="1" dirty="0">
                <a:solidFill>
                  <a:srgbClr val="00CC00"/>
                </a:solidFill>
                <a:effectLst/>
              </a:rPr>
              <a:t>E</a:t>
            </a:r>
            <a:r>
              <a:rPr lang="en-US" sz="2000" dirty="0">
                <a:solidFill>
                  <a:srgbClr val="00CC00"/>
                </a:solidFill>
                <a:effectLst/>
              </a:rPr>
              <a:t> ≈ 18 MeV (slightly below barrier)</a:t>
            </a:r>
            <a:endParaRPr lang="en-US" sz="2000" dirty="0">
              <a:solidFill>
                <a:srgbClr val="000000"/>
              </a:solidFill>
              <a:effectLst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4514850" y="2096739"/>
            <a:ext cx="4017590" cy="154828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ŋ</a:t>
            </a:r>
            <a:r>
              <a:rPr lang="de-DE" sz="2400" i="1" baseline="-25000" dirty="0" err="1">
                <a:solidFill>
                  <a:srgbClr val="000000"/>
                </a:solidFill>
                <a:effectLst/>
              </a:rPr>
              <a:t>L</a:t>
            </a:r>
            <a:r>
              <a:rPr lang="de-DE" sz="2200" dirty="0">
                <a:solidFill>
                  <a:srgbClr val="000000"/>
                </a:solidFill>
                <a:effectLst/>
              </a:rPr>
              <a:t> ≈ 0.97 - 1: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weak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absorption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400" dirty="0">
                <a:solidFill>
                  <a:srgbClr val="000000"/>
                </a:solidFill>
                <a:effectLst/>
              </a:rPr>
              <a:t>1 - </a:t>
            </a:r>
            <a:r>
              <a:rPr lang="de-DE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ŋ</a:t>
            </a:r>
            <a:r>
              <a:rPr lang="de-DE" sz="2400" i="1" baseline="-25000" dirty="0">
                <a:solidFill>
                  <a:srgbClr val="000000"/>
                </a:solidFill>
                <a:effectLst/>
              </a:rPr>
              <a:t>L</a:t>
            </a:r>
            <a:r>
              <a:rPr lang="de-DE" sz="2400" i="1" baseline="30000" dirty="0">
                <a:solidFill>
                  <a:srgbClr val="000000"/>
                </a:solidFill>
                <a:effectLst/>
              </a:rPr>
              <a:t>2</a:t>
            </a:r>
            <a:r>
              <a:rPr lang="de-DE" sz="2200" dirty="0">
                <a:solidFill>
                  <a:srgbClr val="000000"/>
                </a:solidFill>
                <a:effectLst/>
              </a:rPr>
              <a:t> &lt;≈ 0.05;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de-DE" sz="2400" baseline="-25000" dirty="0" err="1">
                <a:solidFill>
                  <a:srgbClr val="000000"/>
                </a:solidFill>
                <a:effectLst/>
              </a:rPr>
              <a:t>reac</a:t>
            </a:r>
            <a:r>
              <a:rPr lang="de-DE" sz="24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>
                <a:solidFill>
                  <a:srgbClr val="000000"/>
                </a:solidFill>
                <a:effectLst/>
              </a:rPr>
              <a:t>≈ 17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mb</a:t>
            </a:r>
            <a:endParaRPr lang="de-DE" sz="2200" i="1" dirty="0">
              <a:solidFill>
                <a:srgbClr val="000000"/>
              </a:solidFill>
              <a:effectLst/>
            </a:endParaRPr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i="1" dirty="0">
                <a:solidFill>
                  <a:srgbClr val="000000"/>
                </a:solidFill>
                <a:effectLst/>
              </a:rPr>
              <a:t>T</a:t>
            </a:r>
            <a:r>
              <a:rPr lang="en-US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200" dirty="0">
                <a:solidFill>
                  <a:srgbClr val="000000"/>
                </a:solidFill>
                <a:effectLst/>
              </a:rPr>
              <a:t>: </a:t>
            </a:r>
            <a:r>
              <a:rPr lang="de-DE" sz="2200" dirty="0">
                <a:solidFill>
                  <a:srgbClr val="000000"/>
                </a:solidFill>
                <a:effectLst/>
              </a:rPr>
              <a:t>sensitive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to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range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of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W(r)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200" dirty="0">
                <a:solidFill>
                  <a:srgbClr val="000000"/>
                </a:solidFill>
                <a:effectLst/>
              </a:rPr>
              <a:t>     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and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to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V(r)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around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barrier</a:t>
            </a:r>
            <a:endParaRPr lang="de-DE" sz="2200" i="1" dirty="0">
              <a:solidFill>
                <a:srgbClr val="000000"/>
              </a:solidFill>
              <a:effectLst/>
            </a:endParaRPr>
          </a:p>
        </p:txBody>
      </p:sp>
      <p:cxnSp>
        <p:nvCxnSpPr>
          <p:cNvPr id="13" name="Gerade Verbindung 12"/>
          <p:cNvCxnSpPr/>
          <p:nvPr/>
        </p:nvCxnSpPr>
        <p:spPr>
          <a:xfrm>
            <a:off x="1331640" y="1700808"/>
            <a:ext cx="7200800" cy="0"/>
          </a:xfrm>
          <a:prstGeom prst="line">
            <a:avLst/>
          </a:prstGeom>
          <a:ln w="25400">
            <a:solidFill>
              <a:srgbClr val="00CC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2591992" y="2636912"/>
            <a:ext cx="1922858" cy="1523020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5220072" y="5733256"/>
            <a:ext cx="2918117" cy="35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200" dirty="0">
              <a:solidFill>
                <a:srgbClr val="000000"/>
              </a:solidFill>
              <a:effectLst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979712" y="3212976"/>
            <a:ext cx="576064" cy="1800200"/>
          </a:xfrm>
          <a:prstGeom prst="rect">
            <a:avLst/>
          </a:prstGeom>
          <a:solidFill>
            <a:srgbClr val="FF0000">
              <a:alpha val="34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2591991" y="1340768"/>
            <a:ext cx="961429" cy="792088"/>
          </a:xfrm>
          <a:prstGeom prst="rect">
            <a:avLst/>
          </a:prstGeom>
          <a:solidFill>
            <a:srgbClr val="002060">
              <a:alpha val="34000"/>
            </a:srgb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" name="Gerade Verbindung mit Pfeil 15"/>
          <p:cNvCxnSpPr/>
          <p:nvPr/>
        </p:nvCxnSpPr>
        <p:spPr>
          <a:xfrm flipH="1" flipV="1">
            <a:off x="3553420" y="1916832"/>
            <a:ext cx="961430" cy="436240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1259632" y="1845047"/>
            <a:ext cx="1583964" cy="309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i="1" dirty="0">
                <a:solidFill>
                  <a:schemeClr val="accent5">
                    <a:lumMod val="50000"/>
                  </a:schemeClr>
                </a:solidFill>
                <a:effectLst/>
              </a:rPr>
              <a:t>V(r)+V</a:t>
            </a:r>
            <a:r>
              <a:rPr lang="de-DE" sz="2200" i="1" baseline="-25000" dirty="0">
                <a:solidFill>
                  <a:schemeClr val="accent5">
                    <a:lumMod val="50000"/>
                  </a:schemeClr>
                </a:solidFill>
                <a:effectLst/>
              </a:rPr>
              <a:t>C</a:t>
            </a:r>
            <a:r>
              <a:rPr lang="de-DE" sz="2200" i="1" dirty="0">
                <a:solidFill>
                  <a:schemeClr val="accent5">
                    <a:lumMod val="50000"/>
                  </a:schemeClr>
                </a:solidFill>
                <a:effectLst/>
              </a:rPr>
              <a:t>(r)</a:t>
            </a: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r>
              <a:rPr lang="de-DE" sz="2200" i="1" dirty="0">
                <a:solidFill>
                  <a:srgbClr val="FF0000"/>
                </a:solidFill>
                <a:effectLst/>
              </a:rPr>
              <a:t>W(r)</a:t>
            </a:r>
            <a:endParaRPr lang="de-DE" sz="22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6695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Basic </a:t>
            </a:r>
            <a:r>
              <a:rPr lang="de-DE" sz="2800" u="sng" dirty="0" err="1"/>
              <a:t>formalism</a:t>
            </a:r>
            <a:r>
              <a:rPr lang="de-DE" sz="2800" u="sng" dirty="0"/>
              <a:t> (1): </a:t>
            </a:r>
            <a:r>
              <a:rPr lang="de-DE" sz="2800" u="sng" dirty="0" err="1"/>
              <a:t>the</a:t>
            </a:r>
            <a:r>
              <a:rPr lang="de-DE" sz="2800" u="sng" dirty="0"/>
              <a:t> </a:t>
            </a:r>
            <a:r>
              <a:rPr lang="de-DE" sz="2800" u="sng" dirty="0" err="1"/>
              <a:t>statistical</a:t>
            </a:r>
            <a:r>
              <a:rPr lang="de-DE" sz="2800" u="sng" dirty="0"/>
              <a:t> </a:t>
            </a:r>
            <a:r>
              <a:rPr lang="de-DE" sz="2800" u="sng" dirty="0" err="1"/>
              <a:t>model</a:t>
            </a:r>
            <a:endParaRPr lang="de-DE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7" name="Rectangle 5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</p:spPr>
            <p:txBody>
              <a:bodyPr/>
              <a:lstStyle/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/>
                  <a:t>The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</a:t>
                </a:r>
                <a:r>
                  <a:rPr lang="de-DE" sz="2800" i="1" dirty="0"/>
                  <a:t>X</a:t>
                </a:r>
                <a:r>
                  <a:rPr lang="de-DE" sz="2800" dirty="0"/>
                  <a:t>) </a:t>
                </a:r>
                <a:r>
                  <a:rPr lang="de-DE" sz="2800" dirty="0" err="1"/>
                  <a:t>reaction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cross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section</a:t>
                </a:r>
                <a:r>
                  <a:rPr lang="de-DE" sz="2800" dirty="0"/>
                  <a:t> in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u="sng" dirty="0" err="1"/>
                  <a:t>statistical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model</a:t>
                </a:r>
                <a:r>
                  <a:rPr lang="de-DE" sz="2800" dirty="0"/>
                  <a:t> (SM) </a:t>
                </a:r>
                <a:r>
                  <a:rPr lang="de-DE" sz="2800" dirty="0" err="1"/>
                  <a:t>is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given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by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product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compound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formation</a:t>
                </a:r>
                <a:r>
                  <a:rPr lang="de-DE" sz="2800" dirty="0"/>
                  <a:t> and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i="1" u="sng" dirty="0" err="1">
                    <a:solidFill>
                      <a:srgbClr val="FFC000"/>
                    </a:solidFill>
                  </a:rPr>
                  <a:t>statistical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decay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branching</a:t>
                </a:r>
                <a:r>
                  <a:rPr lang="de-DE" sz="2800" dirty="0"/>
                  <a:t> </a:t>
                </a:r>
                <a:r>
                  <a:rPr lang="de-DE" sz="2800" i="1" dirty="0" err="1"/>
                  <a:t>b</a:t>
                </a:r>
                <a:r>
                  <a:rPr lang="de-DE" sz="2800" i="1" baseline="-25000" dirty="0" err="1"/>
                  <a:t>X</a:t>
                </a:r>
                <a:r>
                  <a:rPr lang="de-DE" sz="2800" dirty="0"/>
                  <a:t> (</a:t>
                </a:r>
                <a:r>
                  <a:rPr lang="de-DE" sz="2800" dirty="0" err="1"/>
                  <a:t>schematic</a:t>
                </a:r>
                <a:r>
                  <a:rPr lang="de-DE" sz="2800" dirty="0"/>
                  <a:t> </a:t>
                </a:r>
                <a:r>
                  <a:rPr lang="de-DE" sz="2800" dirty="0" err="1"/>
                  <a:t>formula</a:t>
                </a:r>
                <a:r>
                  <a:rPr lang="de-DE" sz="2800" dirty="0"/>
                  <a:t>):</a:t>
                </a:r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</a:rPr>
                            <m:t>SM</m:t>
                          </m:r>
                        </m:sub>
                      </m:sSub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de-DE" sz="2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de-DE" sz="2800" b="0" i="1" smtClean="0">
                              <a:latin typeface="Cambria Math"/>
                            </a:rPr>
                            <m:t>𝑋</m:t>
                          </m:r>
                        </m:e>
                      </m:d>
                      <m:r>
                        <a:rPr lang="de-D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  <a:ea typeface="Cambria Math"/>
                            </a:rPr>
                            <m:t>compound</m:t>
                          </m:r>
                        </m:sub>
                      </m:sSub>
                      <m:r>
                        <a:rPr lang="de-DE" sz="2800" i="1" smtClean="0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/>
                            </a:rPr>
                            <m:t>𝑏</m:t>
                          </m:r>
                        </m:e>
                        <m:sub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/>
                            </a:rPr>
                            <m:t>𝑋</m:t>
                          </m:r>
                        </m:sub>
                      </m:sSub>
                      <m:r>
                        <a:rPr lang="de-D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>
                              <a:latin typeface="Cambria Math"/>
                              <a:ea typeface="Cambria Math"/>
                            </a:rPr>
                            <m:t>compound</m:t>
                          </m:r>
                        </m:sub>
                      </m:sSub>
                      <m:r>
                        <a:rPr lang="de-DE" sz="280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DE" sz="2800" i="1">
                                  <a:latin typeface="Cambria Math"/>
                                </a:rPr>
                                <m:t>𝑋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de-DE" sz="2800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sz="28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br>
                  <a:rPr lang="de-DE" sz="2800" dirty="0"/>
                </a:br>
                <a:r>
                  <a:rPr lang="de-DE" sz="2800" dirty="0"/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800">
                            <a:latin typeface="Cambria Math"/>
                          </a:rPr>
                          <m:t>SM</m:t>
                        </m:r>
                      </m:sub>
                    </m:sSub>
                    <m:d>
                      <m:d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de-DE" sz="2800" i="1">
                            <a:latin typeface="Cambria Math"/>
                          </a:rPr>
                          <m:t>,</m:t>
                        </m:r>
                        <m:r>
                          <a:rPr lang="de-DE" sz="2800" i="1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de-DE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800" dirty="0" err="1"/>
                  <a:t>scales</a:t>
                </a:r>
                <a:r>
                  <a:rPr lang="de-DE" sz="2800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/>
                          </a:rPr>
                          <m:t>α</m:t>
                        </m:r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lang="de-DE" sz="2800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de-DE" sz="2800" i="1">
                                <a:latin typeface="Cambria Math"/>
                              </a:rPr>
                              <m:t>𝑋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de-DE" sz="2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de-DE" sz="2800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de-DE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800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de-DE" sz="28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1400" i="1" dirty="0"/>
                </a:br>
                <a:r>
                  <a:rPr lang="de-DE" sz="2800" i="1" dirty="0"/>
                  <a:t>T</a:t>
                </a:r>
                <a:r>
                  <a:rPr lang="de-DE" sz="28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de-DE" sz="2800" dirty="0"/>
                  <a:t> : </a:t>
                </a:r>
                <a:r>
                  <a:rPr lang="de-DE" sz="2800" dirty="0" err="1"/>
                  <a:t>transmission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coefficients</a:t>
                </a:r>
                <a:br>
                  <a:rPr lang="de-DE" sz="2800" dirty="0"/>
                </a:br>
                <a:r>
                  <a:rPr lang="de-DE" sz="2800" dirty="0"/>
                  <a:t>	</a:t>
                </a:r>
                <a:r>
                  <a:rPr lang="de-DE" sz="2800" dirty="0" err="1"/>
                  <a:t>for</a:t>
                </a:r>
                <a:r>
                  <a:rPr lang="de-DE" sz="2800" dirty="0"/>
                  <a:t> </a:t>
                </a:r>
                <a:r>
                  <a:rPr lang="de-DE" sz="2800" dirty="0" err="1"/>
                  <a:t>particles</a:t>
                </a:r>
                <a:r>
                  <a:rPr lang="de-DE" sz="2800" dirty="0"/>
                  <a:t>: </a:t>
                </a:r>
                <a:r>
                  <a:rPr lang="de-DE" sz="2800" dirty="0" err="1"/>
                  <a:t>from</a:t>
                </a:r>
                <a:r>
                  <a:rPr lang="de-DE" sz="2800" dirty="0"/>
                  <a:t> global </a:t>
                </a:r>
                <a:r>
                  <a:rPr lang="de-DE" sz="2800" dirty="0" err="1"/>
                  <a:t>optical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potentials</a:t>
                </a:r>
                <a:br>
                  <a:rPr lang="de-DE" sz="2800" dirty="0"/>
                </a:br>
                <a:r>
                  <a:rPr lang="de-DE" sz="2800" dirty="0"/>
                  <a:t>	</a:t>
                </a:r>
                <a:r>
                  <a:rPr lang="de-DE" sz="2800" dirty="0" err="1"/>
                  <a:t>for</a:t>
                </a:r>
                <a:r>
                  <a:rPr lang="de-DE" sz="2800" dirty="0"/>
                  <a:t> </a:t>
                </a:r>
                <a:r>
                  <a:rPr lang="de-DE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de-DE" sz="2800" dirty="0"/>
                  <a:t>-</a:t>
                </a:r>
                <a:r>
                  <a:rPr lang="de-DE" sz="2800" dirty="0" err="1"/>
                  <a:t>channel</a:t>
                </a:r>
                <a:r>
                  <a:rPr lang="de-DE" sz="2800" dirty="0"/>
                  <a:t>: </a:t>
                </a:r>
                <a:r>
                  <a:rPr lang="de-DE" sz="2800" dirty="0" err="1"/>
                  <a:t>from</a:t>
                </a:r>
                <a:r>
                  <a:rPr lang="de-DE" sz="2800" dirty="0"/>
                  <a:t> gamma-</a:t>
                </a:r>
                <a:r>
                  <a:rPr lang="de-DE" sz="2800" dirty="0" err="1"/>
                  <a:t>ray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strength</a:t>
                </a:r>
                <a:r>
                  <a:rPr lang="de-DE" sz="2800" dirty="0"/>
                  <a:t> </a:t>
                </a:r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1400" i="1" dirty="0"/>
                </a:b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de-DE" sz="2800" baseline="-25000" dirty="0" err="1"/>
                  <a:t>compound</a:t>
                </a:r>
                <a:r>
                  <a:rPr lang="de-DE" sz="2800" dirty="0"/>
                  <a:t> </a:t>
                </a:r>
                <a:r>
                  <a:rPr lang="de-DE" sz="2800" dirty="0" err="1"/>
                  <a:t>depends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only</a:t>
                </a:r>
                <a:r>
                  <a:rPr lang="de-DE" sz="2800" dirty="0"/>
                  <a:t> on </a:t>
                </a:r>
                <a:r>
                  <a:rPr lang="de-DE" sz="2800" i="1" dirty="0"/>
                  <a:t>T</a:t>
                </a:r>
                <a:r>
                  <a:rPr lang="el-GR" sz="28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baseline="-25000" dirty="0"/>
                  <a:t>,0</a:t>
                </a:r>
                <a:r>
                  <a:rPr lang="de-DE" sz="2800" dirty="0"/>
                  <a:t> (i.e., on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 </a:t>
                </a:r>
                <a:r>
                  <a:rPr lang="de-DE" sz="2800" dirty="0"/>
                  <a:t>potential)</a:t>
                </a:r>
              </a:p>
            </p:txBody>
          </p:sp>
        </mc:Choice>
        <mc:Fallback xmlns="">
          <p:sp>
            <p:nvSpPr>
              <p:cNvPr id="3077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  <a:blipFill>
                <a:blip r:embed="rId3"/>
                <a:stretch>
                  <a:fillRect l="-1478" t="-1393" r="-2621" b="-107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28949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571857"/>
            <a:ext cx="8673016" cy="5714286"/>
          </a:xfrm>
          <a:prstGeom prst="rect">
            <a:avLst/>
          </a:prstGeom>
        </p:spPr>
      </p:pic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u="sng" dirty="0"/>
              <a:t>-nucleus potential: barrier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r>
              <a:rPr lang="en-US" sz="1000" dirty="0">
                <a:solidFill>
                  <a:srgbClr val="000000"/>
                </a:solidFill>
                <a:effectLst/>
              </a:rPr>
              <a:t>					</a:t>
            </a:r>
            <a:r>
              <a:rPr lang="en-US" sz="2000" i="1" dirty="0">
                <a:solidFill>
                  <a:srgbClr val="00CC00"/>
                </a:solidFill>
                <a:effectLst/>
              </a:rPr>
              <a:t>E</a:t>
            </a:r>
            <a:r>
              <a:rPr lang="en-US" sz="2000" dirty="0">
                <a:solidFill>
                  <a:srgbClr val="00CC00"/>
                </a:solidFill>
                <a:effectLst/>
              </a:rPr>
              <a:t> ≈ 14 MeV (below the barrier)</a:t>
            </a:r>
            <a:endParaRPr lang="en-US" sz="2000" dirty="0">
              <a:solidFill>
                <a:srgbClr val="000000"/>
              </a:solidFill>
              <a:effectLst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4139952" y="2492896"/>
            <a:ext cx="4320480" cy="162018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ŋ</a:t>
            </a:r>
            <a:r>
              <a:rPr lang="de-DE" sz="2400" i="1" baseline="-25000" dirty="0" err="1">
                <a:solidFill>
                  <a:srgbClr val="000000"/>
                </a:solidFill>
                <a:effectLst/>
              </a:rPr>
              <a:t>L</a:t>
            </a:r>
            <a:r>
              <a:rPr lang="de-DE" sz="2200" dirty="0">
                <a:solidFill>
                  <a:srgbClr val="000000"/>
                </a:solidFill>
                <a:effectLst/>
              </a:rPr>
              <a:t> ≈ 0.99995 - 1.0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400" dirty="0">
                <a:solidFill>
                  <a:srgbClr val="000000"/>
                </a:solidFill>
                <a:effectLst/>
              </a:rPr>
              <a:t>1 - </a:t>
            </a:r>
            <a:r>
              <a:rPr lang="de-DE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ŋ</a:t>
            </a:r>
            <a:r>
              <a:rPr lang="de-DE" sz="2400" i="1" baseline="-25000" dirty="0">
                <a:solidFill>
                  <a:srgbClr val="000000"/>
                </a:solidFill>
                <a:effectLst/>
              </a:rPr>
              <a:t>L</a:t>
            </a:r>
            <a:r>
              <a:rPr lang="de-DE" sz="2400" i="1" baseline="30000" dirty="0">
                <a:solidFill>
                  <a:srgbClr val="000000"/>
                </a:solidFill>
                <a:effectLst/>
              </a:rPr>
              <a:t>2</a:t>
            </a:r>
            <a:r>
              <a:rPr lang="de-DE" sz="2200" dirty="0">
                <a:solidFill>
                  <a:srgbClr val="000000"/>
                </a:solidFill>
                <a:effectLst/>
              </a:rPr>
              <a:t> &lt;≈ 10</a:t>
            </a:r>
            <a:r>
              <a:rPr lang="de-DE" sz="2200" baseline="30000" dirty="0">
                <a:solidFill>
                  <a:srgbClr val="000000"/>
                </a:solidFill>
                <a:effectLst/>
              </a:rPr>
              <a:t>-4</a:t>
            </a:r>
            <a:r>
              <a:rPr lang="de-DE" sz="2200" dirty="0">
                <a:solidFill>
                  <a:srgbClr val="000000"/>
                </a:solidFill>
                <a:effectLst/>
              </a:rPr>
              <a:t> ;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de-DE" sz="2400" baseline="-25000" dirty="0" err="1">
                <a:solidFill>
                  <a:srgbClr val="000000"/>
                </a:solidFill>
                <a:effectLst/>
              </a:rPr>
              <a:t>reac</a:t>
            </a:r>
            <a:r>
              <a:rPr lang="de-DE" sz="24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>
                <a:solidFill>
                  <a:srgbClr val="000000"/>
                </a:solidFill>
                <a:effectLst/>
              </a:rPr>
              <a:t>≈ 32 </a:t>
            </a:r>
            <a:r>
              <a:rPr lang="el-GR" sz="2200" dirty="0">
                <a:solidFill>
                  <a:srgbClr val="000000"/>
                </a:solidFill>
                <a:effectLst/>
              </a:rPr>
              <a:t>μ</a:t>
            </a:r>
            <a:r>
              <a:rPr lang="de-DE" sz="2200" dirty="0">
                <a:solidFill>
                  <a:srgbClr val="000000"/>
                </a:solidFill>
                <a:effectLst/>
              </a:rPr>
              <a:t>b</a:t>
            </a:r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i="1" dirty="0">
                <a:solidFill>
                  <a:srgbClr val="000000"/>
                </a:solidFill>
                <a:effectLst/>
              </a:rPr>
              <a:t>T</a:t>
            </a:r>
            <a:r>
              <a:rPr lang="en-US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200" dirty="0">
                <a:solidFill>
                  <a:srgbClr val="000000"/>
                </a:solidFill>
                <a:effectLst/>
              </a:rPr>
              <a:t>: </a:t>
            </a:r>
            <a:r>
              <a:rPr lang="de-DE" sz="2200" dirty="0">
                <a:solidFill>
                  <a:srgbClr val="000000"/>
                </a:solidFill>
                <a:effectLst/>
              </a:rPr>
              <a:t>sensitive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to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W(r)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and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to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V(r)</a:t>
            </a:r>
            <a:br>
              <a:rPr lang="de-DE" sz="2200" i="1" dirty="0">
                <a:solidFill>
                  <a:srgbClr val="000000"/>
                </a:solidFill>
                <a:effectLst/>
              </a:rPr>
            </a:br>
            <a:r>
              <a:rPr lang="de-DE" sz="2200" i="1" dirty="0">
                <a:solidFill>
                  <a:srgbClr val="000000"/>
                </a:solidFill>
                <a:effectLst/>
              </a:rPr>
              <a:t>     </a:t>
            </a:r>
            <a:r>
              <a:rPr lang="de-DE" sz="2200" dirty="0">
                <a:solidFill>
                  <a:srgbClr val="000000"/>
                </a:solidFill>
                <a:effectLst/>
              </a:rPr>
              <a:t> in wider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range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around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barrier</a:t>
            </a:r>
            <a:endParaRPr lang="de-DE" sz="2200" i="1" baseline="30000" dirty="0">
              <a:solidFill>
                <a:srgbClr val="000000"/>
              </a:solidFill>
              <a:effectLst/>
            </a:endParaRPr>
          </a:p>
        </p:txBody>
      </p:sp>
      <p:cxnSp>
        <p:nvCxnSpPr>
          <p:cNvPr id="13" name="Gerade Verbindung 12"/>
          <p:cNvCxnSpPr/>
          <p:nvPr/>
        </p:nvCxnSpPr>
        <p:spPr>
          <a:xfrm>
            <a:off x="1331640" y="2060848"/>
            <a:ext cx="7200800" cy="0"/>
          </a:xfrm>
          <a:prstGeom prst="line">
            <a:avLst/>
          </a:prstGeom>
          <a:ln w="25400">
            <a:solidFill>
              <a:srgbClr val="00CC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endCxn id="9" idx="3"/>
          </p:cNvCxnSpPr>
          <p:nvPr/>
        </p:nvCxnSpPr>
        <p:spPr>
          <a:xfrm flipH="1">
            <a:off x="3347864" y="2996952"/>
            <a:ext cx="792088" cy="1044116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5220072" y="5733256"/>
            <a:ext cx="2918117" cy="35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200" dirty="0">
              <a:solidFill>
                <a:srgbClr val="000000"/>
              </a:solidFill>
              <a:effectLst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979712" y="3068960"/>
            <a:ext cx="1368152" cy="1944216"/>
          </a:xfrm>
          <a:prstGeom prst="rect">
            <a:avLst/>
          </a:prstGeom>
          <a:solidFill>
            <a:srgbClr val="FF0000">
              <a:alpha val="34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2591991" y="1340768"/>
            <a:ext cx="1331937" cy="792088"/>
          </a:xfrm>
          <a:prstGeom prst="rect">
            <a:avLst/>
          </a:prstGeom>
          <a:solidFill>
            <a:srgbClr val="002060">
              <a:alpha val="34000"/>
            </a:srgb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" name="Gerade Verbindung mit Pfeil 15"/>
          <p:cNvCxnSpPr/>
          <p:nvPr/>
        </p:nvCxnSpPr>
        <p:spPr>
          <a:xfrm flipH="1" flipV="1">
            <a:off x="3553421" y="2132856"/>
            <a:ext cx="586531" cy="504056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/>
          <p:cNvSpPr txBox="1">
            <a:spLocks noChangeArrowheads="1"/>
          </p:cNvSpPr>
          <p:nvPr/>
        </p:nvSpPr>
        <p:spPr bwMode="auto">
          <a:xfrm>
            <a:off x="1259632" y="1845047"/>
            <a:ext cx="1583964" cy="309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i="1" dirty="0">
                <a:solidFill>
                  <a:schemeClr val="accent5">
                    <a:lumMod val="50000"/>
                  </a:schemeClr>
                </a:solidFill>
                <a:effectLst/>
              </a:rPr>
              <a:t>V(r)+V</a:t>
            </a:r>
            <a:r>
              <a:rPr lang="de-DE" sz="2200" i="1" baseline="-25000" dirty="0">
                <a:solidFill>
                  <a:schemeClr val="accent5">
                    <a:lumMod val="50000"/>
                  </a:schemeClr>
                </a:solidFill>
                <a:effectLst/>
              </a:rPr>
              <a:t>C</a:t>
            </a:r>
            <a:r>
              <a:rPr lang="de-DE" sz="2200" i="1" dirty="0">
                <a:solidFill>
                  <a:schemeClr val="accent5">
                    <a:lumMod val="50000"/>
                  </a:schemeClr>
                </a:solidFill>
                <a:effectLst/>
              </a:rPr>
              <a:t>(r)</a:t>
            </a: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r>
              <a:rPr lang="de-DE" sz="2200" i="1" dirty="0">
                <a:solidFill>
                  <a:srgbClr val="FF0000"/>
                </a:solidFill>
                <a:effectLst/>
              </a:rPr>
              <a:t>W(r)</a:t>
            </a:r>
            <a:endParaRPr lang="de-DE" sz="22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3224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571857"/>
            <a:ext cx="8673016" cy="5714286"/>
          </a:xfrm>
          <a:prstGeom prst="rect">
            <a:avLst/>
          </a:prstGeom>
        </p:spPr>
      </p:pic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u="sng" dirty="0"/>
              <a:t>-nucleus potential: barrier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br>
              <a:rPr lang="en-US" sz="1000" dirty="0">
                <a:solidFill>
                  <a:srgbClr val="000000"/>
                </a:solidFill>
                <a:effectLst/>
              </a:rPr>
            </a:br>
            <a:r>
              <a:rPr lang="en-US" sz="1000" dirty="0">
                <a:solidFill>
                  <a:srgbClr val="000000"/>
                </a:solidFill>
                <a:effectLst/>
              </a:rPr>
              <a:t>					</a:t>
            </a:r>
            <a:r>
              <a:rPr lang="en-US" sz="2000" i="1" dirty="0">
                <a:solidFill>
                  <a:srgbClr val="00CC00"/>
                </a:solidFill>
                <a:effectLst/>
              </a:rPr>
              <a:t>E</a:t>
            </a:r>
            <a:r>
              <a:rPr lang="en-US" sz="2000" dirty="0">
                <a:solidFill>
                  <a:srgbClr val="00CC00"/>
                </a:solidFill>
                <a:effectLst/>
              </a:rPr>
              <a:t> ≈ 10 MeV (far below barrier)</a:t>
            </a:r>
            <a:br>
              <a:rPr lang="en-US" sz="2000" dirty="0">
                <a:solidFill>
                  <a:srgbClr val="00CC00"/>
                </a:solidFill>
                <a:effectLst/>
              </a:rPr>
            </a:br>
            <a:r>
              <a:rPr lang="en-US" sz="2000" dirty="0">
                <a:solidFill>
                  <a:srgbClr val="00CC00"/>
                </a:solidFill>
                <a:effectLst/>
              </a:rPr>
              <a:t>						( ≈ Gamow window!)</a:t>
            </a:r>
            <a:endParaRPr lang="en-US" sz="2000" dirty="0">
              <a:solidFill>
                <a:srgbClr val="000000"/>
              </a:solidFill>
              <a:effectLst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2843808" y="3717032"/>
            <a:ext cx="4305622" cy="1584176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ŋ</a:t>
            </a:r>
            <a:r>
              <a:rPr lang="de-DE" sz="2400" i="1" baseline="-25000" dirty="0" err="1">
                <a:solidFill>
                  <a:srgbClr val="000000"/>
                </a:solidFill>
                <a:effectLst/>
              </a:rPr>
              <a:t>L</a:t>
            </a:r>
            <a:r>
              <a:rPr lang="de-DE" sz="2200" dirty="0">
                <a:solidFill>
                  <a:srgbClr val="000000"/>
                </a:solidFill>
                <a:effectLst/>
              </a:rPr>
              <a:t> ≈ 0.999999999 - 1.0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400" dirty="0">
                <a:solidFill>
                  <a:srgbClr val="000000"/>
                </a:solidFill>
                <a:effectLst/>
              </a:rPr>
              <a:t>1 - </a:t>
            </a:r>
            <a:r>
              <a:rPr lang="de-DE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ŋ</a:t>
            </a:r>
            <a:r>
              <a:rPr lang="de-DE" sz="2400" i="1" baseline="-25000" dirty="0">
                <a:solidFill>
                  <a:srgbClr val="000000"/>
                </a:solidFill>
                <a:effectLst/>
              </a:rPr>
              <a:t>L</a:t>
            </a:r>
            <a:r>
              <a:rPr lang="de-DE" sz="2400" i="1" baseline="30000" dirty="0">
                <a:solidFill>
                  <a:srgbClr val="000000"/>
                </a:solidFill>
                <a:effectLst/>
              </a:rPr>
              <a:t>2</a:t>
            </a:r>
            <a:r>
              <a:rPr lang="de-DE" sz="2200" dirty="0">
                <a:solidFill>
                  <a:srgbClr val="000000"/>
                </a:solidFill>
                <a:effectLst/>
              </a:rPr>
              <a:t> &lt;≈ 10</a:t>
            </a:r>
            <a:r>
              <a:rPr lang="de-DE" sz="2200" baseline="30000" dirty="0">
                <a:solidFill>
                  <a:srgbClr val="000000"/>
                </a:solidFill>
                <a:effectLst/>
              </a:rPr>
              <a:t>-9</a:t>
            </a:r>
            <a:r>
              <a:rPr lang="de-DE" sz="2200" dirty="0">
                <a:solidFill>
                  <a:srgbClr val="000000"/>
                </a:solidFill>
                <a:effectLst/>
              </a:rPr>
              <a:t> ;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de-DE" sz="2400" baseline="-25000" dirty="0" err="1">
                <a:solidFill>
                  <a:srgbClr val="000000"/>
                </a:solidFill>
                <a:effectLst/>
              </a:rPr>
              <a:t>reac</a:t>
            </a:r>
            <a:r>
              <a:rPr lang="de-DE" sz="24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>
                <a:solidFill>
                  <a:srgbClr val="000000"/>
                </a:solidFill>
                <a:effectLst/>
              </a:rPr>
              <a:t>≈ 1.8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nb</a:t>
            </a:r>
            <a:endParaRPr lang="de-DE" sz="2200" i="1" baseline="30000" dirty="0">
              <a:solidFill>
                <a:srgbClr val="000000"/>
              </a:solidFill>
              <a:effectLst/>
            </a:endParaRPr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i="1" dirty="0">
                <a:solidFill>
                  <a:srgbClr val="000000"/>
                </a:solidFill>
                <a:effectLst/>
              </a:rPr>
              <a:t>T</a:t>
            </a:r>
            <a:r>
              <a:rPr lang="en-US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200" dirty="0">
                <a:solidFill>
                  <a:srgbClr val="000000"/>
                </a:solidFill>
                <a:effectLst/>
              </a:rPr>
              <a:t>: mainly </a:t>
            </a:r>
            <a:r>
              <a:rPr lang="de-DE" sz="2200" dirty="0">
                <a:solidFill>
                  <a:srgbClr val="000000"/>
                </a:solidFill>
                <a:effectLst/>
              </a:rPr>
              <a:t>sensitive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to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W(r)</a:t>
            </a:r>
            <a:r>
              <a:rPr lang="de-DE" sz="2200" dirty="0">
                <a:solidFill>
                  <a:srgbClr val="000000"/>
                </a:solidFill>
                <a:effectLst/>
              </a:rPr>
              <a:t> at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200" dirty="0">
                <a:solidFill>
                  <a:srgbClr val="000000"/>
                </a:solidFill>
                <a:effectLst/>
              </a:rPr>
              <a:t>     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very</a:t>
            </a:r>
            <a:r>
              <a:rPr lang="de-DE" sz="2200" dirty="0">
                <a:solidFill>
                  <a:srgbClr val="000000"/>
                </a:solidFill>
                <a:effectLst/>
              </a:rPr>
              <a:t> large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radii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r</a:t>
            </a:r>
            <a:r>
              <a:rPr lang="de-DE" sz="2200" dirty="0">
                <a:solidFill>
                  <a:srgbClr val="000000"/>
                </a:solidFill>
                <a:effectLst/>
              </a:rPr>
              <a:t> &gt;&gt; 10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fm</a:t>
            </a:r>
            <a:r>
              <a:rPr lang="de-DE" sz="2200" dirty="0">
                <a:solidFill>
                  <a:srgbClr val="000000"/>
                </a:solidFill>
                <a:effectLst/>
              </a:rPr>
              <a:t>!</a:t>
            </a:r>
            <a:endParaRPr lang="de-DE" sz="2200" i="1" baseline="30000" dirty="0">
              <a:solidFill>
                <a:srgbClr val="000000"/>
              </a:solidFill>
              <a:effectLst/>
            </a:endParaRPr>
          </a:p>
        </p:txBody>
      </p:sp>
      <p:cxnSp>
        <p:nvCxnSpPr>
          <p:cNvPr id="13" name="Gerade Verbindung 12"/>
          <p:cNvCxnSpPr/>
          <p:nvPr/>
        </p:nvCxnSpPr>
        <p:spPr>
          <a:xfrm>
            <a:off x="1331640" y="2348880"/>
            <a:ext cx="7200800" cy="0"/>
          </a:xfrm>
          <a:prstGeom prst="line">
            <a:avLst/>
          </a:prstGeom>
          <a:ln w="25400">
            <a:solidFill>
              <a:srgbClr val="00CC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endCxn id="9" idx="2"/>
          </p:cNvCxnSpPr>
          <p:nvPr/>
        </p:nvCxnSpPr>
        <p:spPr>
          <a:xfrm flipV="1">
            <a:off x="4996619" y="3295278"/>
            <a:ext cx="907529" cy="421754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5220072" y="5733256"/>
            <a:ext cx="2918117" cy="358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200" dirty="0">
              <a:solidFill>
                <a:srgbClr val="000000"/>
              </a:solidFill>
              <a:effectLst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3491879" y="2935238"/>
            <a:ext cx="4824537" cy="360040"/>
          </a:xfrm>
          <a:prstGeom prst="rect">
            <a:avLst/>
          </a:prstGeom>
          <a:solidFill>
            <a:srgbClr val="FF0000">
              <a:alpha val="34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tangle 5"/>
          <p:cNvSpPr txBox="1">
            <a:spLocks noChangeArrowheads="1"/>
          </p:cNvSpPr>
          <p:nvPr/>
        </p:nvSpPr>
        <p:spPr bwMode="auto">
          <a:xfrm>
            <a:off x="1259632" y="1845047"/>
            <a:ext cx="1583964" cy="309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i="1" dirty="0">
                <a:solidFill>
                  <a:schemeClr val="accent5">
                    <a:lumMod val="50000"/>
                  </a:schemeClr>
                </a:solidFill>
                <a:effectLst/>
              </a:rPr>
              <a:t>V(r)+V</a:t>
            </a:r>
            <a:r>
              <a:rPr lang="de-DE" sz="2200" i="1" baseline="-25000" dirty="0">
                <a:solidFill>
                  <a:schemeClr val="accent5">
                    <a:lumMod val="50000"/>
                  </a:schemeClr>
                </a:solidFill>
                <a:effectLst/>
              </a:rPr>
              <a:t>C</a:t>
            </a:r>
            <a:r>
              <a:rPr lang="de-DE" sz="2200" i="1" dirty="0">
                <a:solidFill>
                  <a:schemeClr val="accent5">
                    <a:lumMod val="50000"/>
                  </a:schemeClr>
                </a:solidFill>
                <a:effectLst/>
              </a:rPr>
              <a:t>(r)</a:t>
            </a: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br>
              <a:rPr lang="de-DE" sz="2200" i="1" dirty="0">
                <a:solidFill>
                  <a:srgbClr val="000000"/>
                </a:solidFill>
                <a:effectLst/>
              </a:rPr>
            </a:br>
            <a:r>
              <a:rPr lang="de-DE" sz="2200" i="1" dirty="0">
                <a:solidFill>
                  <a:srgbClr val="FF0000"/>
                </a:solidFill>
                <a:effectLst/>
              </a:rPr>
              <a:t>W(r)</a:t>
            </a:r>
            <a:endParaRPr lang="de-DE" sz="2200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6695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 err="1"/>
              <a:t>Contributions</a:t>
            </a:r>
            <a:r>
              <a:rPr lang="de-DE" sz="2800" u="sng" dirty="0"/>
              <a:t> </a:t>
            </a:r>
            <a:r>
              <a:rPr lang="de-DE" sz="2800" u="sng" dirty="0" err="1"/>
              <a:t>inside</a:t>
            </a:r>
            <a:r>
              <a:rPr lang="de-DE" sz="2800" u="sng" dirty="0"/>
              <a:t> 12 </a:t>
            </a:r>
            <a:r>
              <a:rPr lang="de-DE" sz="2800" u="sng" dirty="0" err="1"/>
              <a:t>or</a:t>
            </a:r>
            <a:r>
              <a:rPr lang="de-DE" sz="2800" u="sng" dirty="0"/>
              <a:t> 15 fm </a:t>
            </a:r>
            <a:endParaRPr lang="en-US" sz="2800" u="sng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en-US" sz="2800" u="sng" dirty="0"/>
              <a:t>radii:</a:t>
            </a:r>
            <a:br>
              <a:rPr lang="en-US" sz="2800" dirty="0"/>
            </a:br>
            <a:br>
              <a:rPr lang="en-US" sz="1200" dirty="0"/>
            </a:br>
            <a:r>
              <a:rPr lang="en-US" sz="2800" baseline="30000" dirty="0"/>
              <a:t>197</a:t>
            </a:r>
            <a:r>
              <a:rPr lang="en-US" sz="2800" dirty="0"/>
              <a:t>Au:   </a:t>
            </a:r>
            <a:r>
              <a:rPr lang="en-US" sz="1600" dirty="0"/>
              <a:t> </a:t>
            </a:r>
            <a:r>
              <a:rPr lang="en-US" sz="2800" dirty="0">
                <a:solidFill>
                  <a:srgbClr val="FFC000"/>
                </a:solidFill>
              </a:rPr>
              <a:t>5.4 </a:t>
            </a:r>
            <a:r>
              <a:rPr lang="en-US" sz="2800" dirty="0" err="1">
                <a:solidFill>
                  <a:srgbClr val="FFC000"/>
                </a:solidFill>
              </a:rPr>
              <a:t>fm</a:t>
            </a:r>
            <a:br>
              <a:rPr lang="en-US" sz="2800" dirty="0"/>
            </a:br>
            <a:r>
              <a:rPr lang="en-US" sz="2800" baseline="30000" dirty="0"/>
              <a:t>4</a:t>
            </a:r>
            <a:r>
              <a:rPr lang="en-US" sz="2800" dirty="0"/>
              <a:t>He:</a:t>
            </a:r>
            <a:r>
              <a:rPr lang="en-US" sz="2800" dirty="0">
                <a:solidFill>
                  <a:srgbClr val="FFC000"/>
                </a:solidFill>
              </a:rPr>
              <a:t>     </a:t>
            </a:r>
            <a:r>
              <a:rPr lang="en-US" sz="2800" u="sng" dirty="0">
                <a:solidFill>
                  <a:srgbClr val="FFC000"/>
                </a:solidFill>
              </a:rPr>
              <a:t> 1.7 </a:t>
            </a:r>
            <a:r>
              <a:rPr lang="en-US" sz="2800" u="sng" dirty="0" err="1">
                <a:solidFill>
                  <a:srgbClr val="FFC000"/>
                </a:solidFill>
              </a:rPr>
              <a:t>fm</a:t>
            </a:r>
            <a:br>
              <a:rPr lang="en-US" sz="2800" u="sng" dirty="0">
                <a:solidFill>
                  <a:srgbClr val="FFC000"/>
                </a:solidFill>
              </a:rPr>
            </a:br>
            <a:r>
              <a:rPr lang="en-US" sz="2800" i="1" dirty="0"/>
              <a:t>R</a:t>
            </a:r>
            <a:r>
              <a:rPr lang="en-US" sz="2800" baseline="-25000" dirty="0"/>
              <a:t>1</a:t>
            </a:r>
            <a:r>
              <a:rPr lang="en-US" sz="2800" dirty="0"/>
              <a:t>+</a:t>
            </a:r>
            <a:r>
              <a:rPr lang="en-US" sz="2800" i="1" dirty="0"/>
              <a:t>R</a:t>
            </a:r>
            <a:r>
              <a:rPr lang="en-US" sz="2800" baseline="-25000" dirty="0"/>
              <a:t>2</a:t>
            </a:r>
            <a:r>
              <a:rPr lang="en-US" sz="2800" dirty="0"/>
              <a:t>: </a:t>
            </a:r>
            <a:r>
              <a:rPr lang="en-US" sz="2800" dirty="0">
                <a:solidFill>
                  <a:srgbClr val="FFC000"/>
                </a:solidFill>
              </a:rPr>
              <a:t>≈ 7 </a:t>
            </a:r>
            <a:r>
              <a:rPr lang="en-US" sz="2800" dirty="0" err="1">
                <a:solidFill>
                  <a:srgbClr val="FFC000"/>
                </a:solidFill>
              </a:rPr>
              <a:t>fm</a:t>
            </a:r>
            <a:br>
              <a:rPr lang="en-US" sz="2800" dirty="0"/>
            </a:br>
            <a:br>
              <a:rPr lang="en-US" sz="2800" dirty="0"/>
            </a:br>
            <a:r>
              <a:rPr lang="en-US" sz="1800" dirty="0">
                <a:solidFill>
                  <a:srgbClr val="FF0000"/>
                </a:solidFill>
              </a:rPr>
              <a:t>McFadden/</a:t>
            </a:r>
            <a:r>
              <a:rPr lang="en-US" sz="1800" dirty="0" err="1">
                <a:solidFill>
                  <a:srgbClr val="FF0000"/>
                </a:solidFill>
              </a:rPr>
              <a:t>Satchler</a:t>
            </a:r>
            <a:r>
              <a:rPr lang="en-US" sz="1800" dirty="0">
                <a:solidFill>
                  <a:srgbClr val="FF0000"/>
                </a:solidFill>
              </a:rPr>
              <a:t>:</a:t>
            </a:r>
            <a:br>
              <a:rPr lang="en-US" sz="1800" dirty="0">
                <a:solidFill>
                  <a:srgbClr val="FF0000"/>
                </a:solidFill>
              </a:rPr>
            </a:br>
            <a:br>
              <a:rPr lang="en-US" sz="800" dirty="0"/>
            </a:br>
            <a:r>
              <a:rPr lang="en-US" sz="1800" dirty="0"/>
              <a:t>W</a:t>
            </a:r>
            <a:r>
              <a:rPr lang="en-US" sz="1800" baseline="-25000" dirty="0"/>
              <a:t>0</a:t>
            </a:r>
            <a:r>
              <a:rPr lang="en-US" sz="1800" dirty="0"/>
              <a:t> = -25 MeV</a:t>
            </a:r>
            <a:br>
              <a:rPr lang="en-US" sz="1800" dirty="0"/>
            </a:br>
            <a:br>
              <a:rPr lang="en-US" sz="600" dirty="0"/>
            </a:br>
            <a:r>
              <a:rPr lang="en-US" sz="1800" i="1" dirty="0"/>
              <a:t>W</a:t>
            </a:r>
            <a:r>
              <a:rPr lang="en-US" sz="1800" dirty="0"/>
              <a:t>(</a:t>
            </a:r>
            <a:r>
              <a:rPr lang="en-US" sz="1800" i="1" dirty="0"/>
              <a:t>r</a:t>
            </a:r>
            <a:r>
              <a:rPr lang="en-US" sz="1800" dirty="0"/>
              <a:t>=12 </a:t>
            </a:r>
            <a:r>
              <a:rPr lang="en-US" sz="1800" dirty="0" err="1"/>
              <a:t>fm</a:t>
            </a:r>
            <a:r>
              <a:rPr lang="en-US" sz="1800" dirty="0"/>
              <a:t>) = -15 keV</a:t>
            </a:r>
            <a:br>
              <a:rPr lang="en-US" sz="1800" dirty="0"/>
            </a:br>
            <a:br>
              <a:rPr lang="en-US" sz="600" dirty="0"/>
            </a:br>
            <a:r>
              <a:rPr lang="en-US" sz="1800" i="1" dirty="0"/>
              <a:t>W</a:t>
            </a:r>
            <a:r>
              <a:rPr lang="en-US" sz="1800" dirty="0"/>
              <a:t>(</a:t>
            </a:r>
            <a:r>
              <a:rPr lang="en-US" sz="1800" i="1" dirty="0"/>
              <a:t>r</a:t>
            </a:r>
            <a:r>
              <a:rPr lang="en-US" sz="1800" dirty="0"/>
              <a:t>=15 </a:t>
            </a:r>
            <a:r>
              <a:rPr lang="en-US" sz="1800" dirty="0" err="1"/>
              <a:t>fm</a:t>
            </a:r>
            <a:r>
              <a:rPr lang="en-US" sz="1800" dirty="0"/>
              <a:t>) = -50 eV</a:t>
            </a:r>
            <a:br>
              <a:rPr lang="en-US" sz="1800" dirty="0"/>
            </a:br>
            <a:br>
              <a:rPr lang="en-US" sz="2800" dirty="0"/>
            </a:br>
            <a:endParaRPr lang="en-US" sz="28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219" y="692696"/>
            <a:ext cx="6514285" cy="435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934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 err="1"/>
              <a:t>Contributions</a:t>
            </a:r>
            <a:r>
              <a:rPr lang="de-DE" sz="2800" u="sng" dirty="0"/>
              <a:t> </a:t>
            </a:r>
            <a:r>
              <a:rPr lang="de-DE" sz="2800" u="sng" dirty="0" err="1"/>
              <a:t>inside</a:t>
            </a:r>
            <a:r>
              <a:rPr lang="de-DE" sz="2800" u="sng" dirty="0"/>
              <a:t> 12 </a:t>
            </a:r>
            <a:r>
              <a:rPr lang="de-DE" sz="2800" u="sng" dirty="0" err="1"/>
              <a:t>or</a:t>
            </a:r>
            <a:r>
              <a:rPr lang="de-DE" sz="2800" u="sng" dirty="0"/>
              <a:t> 15 fm </a:t>
            </a:r>
            <a:endParaRPr lang="en-US" sz="2800" u="sng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en-US" sz="2800" u="sng" dirty="0"/>
              <a:t>radii:</a:t>
            </a:r>
            <a:br>
              <a:rPr lang="en-US" sz="2800" dirty="0"/>
            </a:br>
            <a:br>
              <a:rPr lang="en-US" sz="1200" dirty="0"/>
            </a:br>
            <a:r>
              <a:rPr lang="en-US" sz="2800" baseline="30000" dirty="0"/>
              <a:t>197</a:t>
            </a:r>
            <a:r>
              <a:rPr lang="en-US" sz="2800" dirty="0"/>
              <a:t>Au:   </a:t>
            </a:r>
            <a:r>
              <a:rPr lang="en-US" sz="1600" dirty="0"/>
              <a:t> </a:t>
            </a:r>
            <a:r>
              <a:rPr lang="en-US" sz="2800" dirty="0">
                <a:solidFill>
                  <a:srgbClr val="FFC000"/>
                </a:solidFill>
              </a:rPr>
              <a:t>5.4 </a:t>
            </a:r>
            <a:r>
              <a:rPr lang="en-US" sz="2800" dirty="0" err="1">
                <a:solidFill>
                  <a:srgbClr val="FFC000"/>
                </a:solidFill>
              </a:rPr>
              <a:t>fm</a:t>
            </a:r>
            <a:br>
              <a:rPr lang="en-US" sz="2800" dirty="0"/>
            </a:br>
            <a:r>
              <a:rPr lang="en-US" sz="2800" baseline="30000" dirty="0"/>
              <a:t>4</a:t>
            </a:r>
            <a:r>
              <a:rPr lang="en-US" sz="2800" dirty="0"/>
              <a:t>He:</a:t>
            </a:r>
            <a:r>
              <a:rPr lang="en-US" sz="2800" dirty="0">
                <a:solidFill>
                  <a:srgbClr val="FFC000"/>
                </a:solidFill>
              </a:rPr>
              <a:t>     </a:t>
            </a:r>
            <a:r>
              <a:rPr lang="en-US" sz="2800" u="sng" dirty="0">
                <a:solidFill>
                  <a:srgbClr val="FFC000"/>
                </a:solidFill>
              </a:rPr>
              <a:t> 1.7 </a:t>
            </a:r>
            <a:r>
              <a:rPr lang="en-US" sz="2800" u="sng" dirty="0" err="1">
                <a:solidFill>
                  <a:srgbClr val="FFC000"/>
                </a:solidFill>
              </a:rPr>
              <a:t>fm</a:t>
            </a:r>
            <a:br>
              <a:rPr lang="en-US" sz="2800" u="sng" dirty="0">
                <a:solidFill>
                  <a:srgbClr val="FFC000"/>
                </a:solidFill>
              </a:rPr>
            </a:br>
            <a:r>
              <a:rPr lang="en-US" sz="2800" i="1" dirty="0"/>
              <a:t>R</a:t>
            </a:r>
            <a:r>
              <a:rPr lang="en-US" sz="2800" baseline="-25000" dirty="0"/>
              <a:t>1</a:t>
            </a:r>
            <a:r>
              <a:rPr lang="en-US" sz="2800" dirty="0"/>
              <a:t>+</a:t>
            </a:r>
            <a:r>
              <a:rPr lang="en-US" sz="2800" i="1" dirty="0"/>
              <a:t>R</a:t>
            </a:r>
            <a:r>
              <a:rPr lang="en-US" sz="2800" baseline="-25000" dirty="0"/>
              <a:t>2</a:t>
            </a:r>
            <a:r>
              <a:rPr lang="en-US" sz="2800" dirty="0"/>
              <a:t>: </a:t>
            </a:r>
            <a:r>
              <a:rPr lang="en-US" sz="2800" dirty="0">
                <a:solidFill>
                  <a:srgbClr val="FFC000"/>
                </a:solidFill>
              </a:rPr>
              <a:t>≈ 7 </a:t>
            </a:r>
            <a:r>
              <a:rPr lang="en-US" sz="2800" dirty="0" err="1">
                <a:solidFill>
                  <a:srgbClr val="FFC000"/>
                </a:solidFill>
              </a:rPr>
              <a:t>fm</a:t>
            </a:r>
            <a:br>
              <a:rPr lang="en-US" sz="2800" dirty="0"/>
            </a:br>
            <a:br>
              <a:rPr lang="en-US" sz="2800" dirty="0"/>
            </a:br>
            <a:r>
              <a:rPr lang="en-US" sz="1800" dirty="0">
                <a:solidFill>
                  <a:srgbClr val="FF0000"/>
                </a:solidFill>
              </a:rPr>
              <a:t>McFadden/</a:t>
            </a:r>
            <a:r>
              <a:rPr lang="en-US" sz="1800" dirty="0" err="1">
                <a:solidFill>
                  <a:srgbClr val="FF0000"/>
                </a:solidFill>
              </a:rPr>
              <a:t>Satchler</a:t>
            </a:r>
            <a:r>
              <a:rPr lang="en-US" sz="1800" dirty="0">
                <a:solidFill>
                  <a:srgbClr val="FF0000"/>
                </a:solidFill>
              </a:rPr>
              <a:t>:</a:t>
            </a:r>
            <a:br>
              <a:rPr lang="en-US" sz="1800" dirty="0">
                <a:solidFill>
                  <a:srgbClr val="FF0000"/>
                </a:solidFill>
              </a:rPr>
            </a:br>
            <a:br>
              <a:rPr lang="en-US" sz="800" dirty="0"/>
            </a:br>
            <a:r>
              <a:rPr lang="en-US" sz="1800" dirty="0"/>
              <a:t>W</a:t>
            </a:r>
            <a:r>
              <a:rPr lang="en-US" sz="1800" baseline="-25000" dirty="0"/>
              <a:t>0</a:t>
            </a:r>
            <a:r>
              <a:rPr lang="en-US" sz="1800" dirty="0"/>
              <a:t> = -25 MeV</a:t>
            </a:r>
            <a:br>
              <a:rPr lang="en-US" sz="1800" dirty="0"/>
            </a:br>
            <a:br>
              <a:rPr lang="en-US" sz="600" dirty="0"/>
            </a:br>
            <a:r>
              <a:rPr lang="en-US" sz="1800" i="1" dirty="0"/>
              <a:t>W</a:t>
            </a:r>
            <a:r>
              <a:rPr lang="en-US" sz="1800" dirty="0"/>
              <a:t>(</a:t>
            </a:r>
            <a:r>
              <a:rPr lang="en-US" sz="1800" i="1" dirty="0"/>
              <a:t>r</a:t>
            </a:r>
            <a:r>
              <a:rPr lang="en-US" sz="1800" dirty="0"/>
              <a:t>=12 </a:t>
            </a:r>
            <a:r>
              <a:rPr lang="en-US" sz="1800" dirty="0" err="1"/>
              <a:t>fm</a:t>
            </a:r>
            <a:r>
              <a:rPr lang="en-US" sz="1800" dirty="0"/>
              <a:t>) = -15 keV</a:t>
            </a:r>
            <a:br>
              <a:rPr lang="en-US" sz="1800" dirty="0"/>
            </a:br>
            <a:br>
              <a:rPr lang="en-US" sz="600" dirty="0"/>
            </a:br>
            <a:r>
              <a:rPr lang="en-US" sz="1800" i="1" dirty="0"/>
              <a:t>W</a:t>
            </a:r>
            <a:r>
              <a:rPr lang="en-US" sz="1800" dirty="0"/>
              <a:t>(</a:t>
            </a:r>
            <a:r>
              <a:rPr lang="en-US" sz="1800" i="1" dirty="0"/>
              <a:t>r</a:t>
            </a:r>
            <a:r>
              <a:rPr lang="en-US" sz="1800" dirty="0"/>
              <a:t>=15 </a:t>
            </a:r>
            <a:r>
              <a:rPr lang="en-US" sz="1800" dirty="0" err="1"/>
              <a:t>fm</a:t>
            </a:r>
            <a:r>
              <a:rPr lang="en-US" sz="1800" dirty="0"/>
              <a:t>) = -50 eV</a:t>
            </a:r>
            <a:br>
              <a:rPr lang="en-US" sz="1800" dirty="0"/>
            </a:br>
            <a:br>
              <a:rPr lang="en-US" sz="2800" dirty="0"/>
            </a:br>
            <a:r>
              <a:rPr lang="en-US" sz="2800" u="sng" dirty="0"/>
              <a:t>at 20 MeV:</a:t>
            </a:r>
            <a:br>
              <a:rPr lang="en-US" sz="2800" dirty="0"/>
            </a:br>
            <a:r>
              <a:rPr lang="en-US" sz="2800" dirty="0"/>
              <a:t>- almost </a:t>
            </a:r>
            <a:r>
              <a:rPr lang="en-US" sz="2800" dirty="0">
                <a:solidFill>
                  <a:srgbClr val="FF0000"/>
                </a:solidFill>
              </a:rPr>
              <a:t>100%</a:t>
            </a:r>
            <a:r>
              <a:rPr lang="en-US" sz="2800" dirty="0"/>
              <a:t> of 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de-DE" sz="2800" baseline="-25000" dirty="0" err="1"/>
              <a:t>reac</a:t>
            </a:r>
            <a:r>
              <a:rPr lang="de-DE" sz="2800" dirty="0"/>
              <a:t> </a:t>
            </a:r>
            <a:r>
              <a:rPr lang="de-DE" sz="2800" dirty="0" err="1"/>
              <a:t>from</a:t>
            </a:r>
            <a:r>
              <a:rPr lang="de-DE" sz="2800" dirty="0"/>
              <a:t> </a:t>
            </a:r>
            <a:r>
              <a:rPr lang="de-DE" sz="2800" dirty="0" err="1">
                <a:solidFill>
                  <a:srgbClr val="FFC000"/>
                </a:solidFill>
              </a:rPr>
              <a:t>inside</a:t>
            </a:r>
            <a:r>
              <a:rPr lang="de-DE" sz="2800" dirty="0">
                <a:solidFill>
                  <a:srgbClr val="FFC000"/>
                </a:solidFill>
              </a:rPr>
              <a:t> 15 fm</a:t>
            </a:r>
            <a:br>
              <a:rPr lang="de-DE" sz="2800" dirty="0"/>
            </a:br>
            <a:r>
              <a:rPr lang="de-DE" sz="2800" dirty="0"/>
              <a:t>- </a:t>
            </a:r>
            <a:r>
              <a:rPr lang="de-DE" sz="2800" dirty="0" err="1"/>
              <a:t>more</a:t>
            </a:r>
            <a:r>
              <a:rPr lang="de-DE" sz="2800" dirty="0"/>
              <a:t> </a:t>
            </a:r>
            <a:r>
              <a:rPr lang="de-DE" sz="2800" dirty="0" err="1"/>
              <a:t>than</a:t>
            </a:r>
            <a:r>
              <a:rPr lang="de-DE" sz="2800" dirty="0"/>
              <a:t> </a:t>
            </a:r>
            <a:r>
              <a:rPr lang="de-DE" sz="2800" dirty="0">
                <a:solidFill>
                  <a:srgbClr val="FF0000"/>
                </a:solidFill>
              </a:rPr>
              <a:t>90%</a:t>
            </a:r>
            <a:r>
              <a:rPr lang="de-DE" sz="2800" dirty="0"/>
              <a:t> </a:t>
            </a:r>
            <a:r>
              <a:rPr lang="de-DE" sz="2800" dirty="0" err="1"/>
              <a:t>of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σ</a:t>
            </a:r>
            <a:r>
              <a:rPr lang="de-DE" sz="2800" baseline="-25000" dirty="0" err="1"/>
              <a:t>reac</a:t>
            </a:r>
            <a:r>
              <a:rPr lang="de-DE" sz="2800" dirty="0"/>
              <a:t> </a:t>
            </a:r>
            <a:r>
              <a:rPr lang="de-DE" sz="2800" dirty="0" err="1"/>
              <a:t>from</a:t>
            </a:r>
            <a:r>
              <a:rPr lang="de-DE" sz="2800" dirty="0"/>
              <a:t> </a:t>
            </a:r>
            <a:r>
              <a:rPr lang="de-DE" sz="2800" dirty="0" err="1">
                <a:solidFill>
                  <a:srgbClr val="FFC000"/>
                </a:solidFill>
              </a:rPr>
              <a:t>inside</a:t>
            </a:r>
            <a:r>
              <a:rPr lang="de-DE" sz="2800" dirty="0">
                <a:solidFill>
                  <a:srgbClr val="FFC000"/>
                </a:solidFill>
              </a:rPr>
              <a:t> 12 fm</a:t>
            </a:r>
            <a:endParaRPr lang="en-US" sz="28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219" y="692696"/>
            <a:ext cx="6514285" cy="4355555"/>
          </a:xfrm>
          <a:prstGeom prst="rect">
            <a:avLst/>
          </a:prstGeom>
        </p:spPr>
      </p:pic>
      <p:cxnSp>
        <p:nvCxnSpPr>
          <p:cNvPr id="5" name="Gerade Verbindung mit Pfeil 4"/>
          <p:cNvCxnSpPr>
            <a:cxnSpLocks/>
          </p:cNvCxnSpPr>
          <p:nvPr/>
        </p:nvCxnSpPr>
        <p:spPr>
          <a:xfrm flipV="1">
            <a:off x="1907704" y="908720"/>
            <a:ext cx="6840760" cy="4139531"/>
          </a:xfrm>
          <a:prstGeom prst="straightConnector1">
            <a:avLst/>
          </a:prstGeom>
          <a:ln w="25400">
            <a:solidFill>
              <a:srgbClr val="00CC0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7500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 err="1"/>
              <a:t>Contributions</a:t>
            </a:r>
            <a:r>
              <a:rPr lang="de-DE" sz="2800" u="sng" dirty="0"/>
              <a:t> </a:t>
            </a:r>
            <a:r>
              <a:rPr lang="de-DE" sz="2800" u="sng" dirty="0" err="1"/>
              <a:t>inside</a:t>
            </a:r>
            <a:r>
              <a:rPr lang="de-DE" sz="2800" u="sng" dirty="0"/>
              <a:t> 12 </a:t>
            </a:r>
            <a:r>
              <a:rPr lang="de-DE" sz="2800" u="sng" dirty="0" err="1"/>
              <a:t>or</a:t>
            </a:r>
            <a:r>
              <a:rPr lang="de-DE" sz="2800" u="sng" dirty="0"/>
              <a:t> 15 fm </a:t>
            </a:r>
            <a:endParaRPr lang="en-US" sz="2800" u="sng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en-US" sz="2800" u="sng" dirty="0"/>
              <a:t>radii:</a:t>
            </a:r>
            <a:br>
              <a:rPr lang="en-US" sz="2800" dirty="0"/>
            </a:br>
            <a:br>
              <a:rPr lang="en-US" sz="1200" dirty="0"/>
            </a:br>
            <a:r>
              <a:rPr lang="en-US" sz="2800" baseline="30000" dirty="0"/>
              <a:t>197</a:t>
            </a:r>
            <a:r>
              <a:rPr lang="en-US" sz="2800" dirty="0"/>
              <a:t>Au:   </a:t>
            </a:r>
            <a:r>
              <a:rPr lang="en-US" sz="1600" dirty="0"/>
              <a:t> </a:t>
            </a:r>
            <a:r>
              <a:rPr lang="en-US" sz="2800" dirty="0">
                <a:solidFill>
                  <a:srgbClr val="FFC000"/>
                </a:solidFill>
              </a:rPr>
              <a:t>5.4 </a:t>
            </a:r>
            <a:r>
              <a:rPr lang="en-US" sz="2800" dirty="0" err="1">
                <a:solidFill>
                  <a:srgbClr val="FFC000"/>
                </a:solidFill>
              </a:rPr>
              <a:t>fm</a:t>
            </a:r>
            <a:br>
              <a:rPr lang="en-US" sz="2800" dirty="0"/>
            </a:br>
            <a:r>
              <a:rPr lang="en-US" sz="2800" baseline="30000" dirty="0"/>
              <a:t>4</a:t>
            </a:r>
            <a:r>
              <a:rPr lang="en-US" sz="2800" dirty="0"/>
              <a:t>He:</a:t>
            </a:r>
            <a:r>
              <a:rPr lang="en-US" sz="2800" dirty="0">
                <a:solidFill>
                  <a:srgbClr val="FFC000"/>
                </a:solidFill>
              </a:rPr>
              <a:t>     </a:t>
            </a:r>
            <a:r>
              <a:rPr lang="en-US" sz="2800" u="sng" dirty="0">
                <a:solidFill>
                  <a:srgbClr val="FFC000"/>
                </a:solidFill>
              </a:rPr>
              <a:t> 1.7 </a:t>
            </a:r>
            <a:r>
              <a:rPr lang="en-US" sz="2800" u="sng" dirty="0" err="1">
                <a:solidFill>
                  <a:srgbClr val="FFC000"/>
                </a:solidFill>
              </a:rPr>
              <a:t>fm</a:t>
            </a:r>
            <a:br>
              <a:rPr lang="en-US" sz="2800" u="sng" dirty="0">
                <a:solidFill>
                  <a:srgbClr val="FFC000"/>
                </a:solidFill>
              </a:rPr>
            </a:br>
            <a:r>
              <a:rPr lang="en-US" sz="2800" i="1" dirty="0"/>
              <a:t>R</a:t>
            </a:r>
            <a:r>
              <a:rPr lang="en-US" sz="2800" baseline="-25000" dirty="0"/>
              <a:t>1</a:t>
            </a:r>
            <a:r>
              <a:rPr lang="en-US" sz="2800" dirty="0"/>
              <a:t>+</a:t>
            </a:r>
            <a:r>
              <a:rPr lang="en-US" sz="2800" i="1" dirty="0"/>
              <a:t>R</a:t>
            </a:r>
            <a:r>
              <a:rPr lang="en-US" sz="2800" baseline="-25000" dirty="0"/>
              <a:t>2</a:t>
            </a:r>
            <a:r>
              <a:rPr lang="en-US" sz="2800" dirty="0"/>
              <a:t>: </a:t>
            </a:r>
            <a:r>
              <a:rPr lang="en-US" sz="2800" dirty="0">
                <a:solidFill>
                  <a:srgbClr val="FFC000"/>
                </a:solidFill>
              </a:rPr>
              <a:t>≈ 7 </a:t>
            </a:r>
            <a:r>
              <a:rPr lang="en-US" sz="2800" dirty="0" err="1">
                <a:solidFill>
                  <a:srgbClr val="FFC000"/>
                </a:solidFill>
              </a:rPr>
              <a:t>fm</a:t>
            </a:r>
            <a:br>
              <a:rPr lang="en-US" sz="2800" dirty="0"/>
            </a:br>
            <a:br>
              <a:rPr lang="en-US" sz="2800" dirty="0"/>
            </a:br>
            <a:r>
              <a:rPr lang="en-US" sz="1800" dirty="0">
                <a:solidFill>
                  <a:srgbClr val="FF0000"/>
                </a:solidFill>
              </a:rPr>
              <a:t>McFadden/</a:t>
            </a:r>
            <a:r>
              <a:rPr lang="en-US" sz="1800" dirty="0" err="1">
                <a:solidFill>
                  <a:srgbClr val="FF0000"/>
                </a:solidFill>
              </a:rPr>
              <a:t>Satchler</a:t>
            </a:r>
            <a:r>
              <a:rPr lang="en-US" sz="1800" dirty="0">
                <a:solidFill>
                  <a:srgbClr val="FF0000"/>
                </a:solidFill>
              </a:rPr>
              <a:t>:</a:t>
            </a:r>
            <a:br>
              <a:rPr lang="en-US" sz="1800" dirty="0"/>
            </a:br>
            <a:br>
              <a:rPr lang="en-US" sz="800" dirty="0"/>
            </a:br>
            <a:r>
              <a:rPr lang="en-US" sz="1800" dirty="0"/>
              <a:t>W</a:t>
            </a:r>
            <a:r>
              <a:rPr lang="en-US" sz="1800" baseline="-25000" dirty="0"/>
              <a:t>0</a:t>
            </a:r>
            <a:r>
              <a:rPr lang="en-US" sz="1800" dirty="0"/>
              <a:t> = -25 MeV</a:t>
            </a:r>
            <a:br>
              <a:rPr lang="en-US" sz="1800" dirty="0"/>
            </a:br>
            <a:br>
              <a:rPr lang="en-US" sz="600" dirty="0"/>
            </a:br>
            <a:r>
              <a:rPr lang="en-US" sz="1800" i="1" dirty="0"/>
              <a:t>W</a:t>
            </a:r>
            <a:r>
              <a:rPr lang="en-US" sz="1800" dirty="0"/>
              <a:t>(</a:t>
            </a:r>
            <a:r>
              <a:rPr lang="en-US" sz="1800" i="1" dirty="0"/>
              <a:t>r</a:t>
            </a:r>
            <a:r>
              <a:rPr lang="en-US" sz="1800" dirty="0"/>
              <a:t>=12 </a:t>
            </a:r>
            <a:r>
              <a:rPr lang="en-US" sz="1800" dirty="0" err="1"/>
              <a:t>fm</a:t>
            </a:r>
            <a:r>
              <a:rPr lang="en-US" sz="1800" dirty="0"/>
              <a:t>) = -15 keV</a:t>
            </a:r>
            <a:br>
              <a:rPr lang="en-US" sz="1800" dirty="0"/>
            </a:br>
            <a:br>
              <a:rPr lang="en-US" sz="600" dirty="0"/>
            </a:br>
            <a:r>
              <a:rPr lang="en-US" sz="1800" i="1" dirty="0"/>
              <a:t>W</a:t>
            </a:r>
            <a:r>
              <a:rPr lang="en-US" sz="1800" dirty="0"/>
              <a:t>(</a:t>
            </a:r>
            <a:r>
              <a:rPr lang="en-US" sz="1800" i="1" dirty="0"/>
              <a:t>r</a:t>
            </a:r>
            <a:r>
              <a:rPr lang="en-US" sz="1800" dirty="0"/>
              <a:t>=15 </a:t>
            </a:r>
            <a:r>
              <a:rPr lang="en-US" sz="1800" dirty="0" err="1"/>
              <a:t>fm</a:t>
            </a:r>
            <a:r>
              <a:rPr lang="en-US" sz="1800" dirty="0"/>
              <a:t>) = -50 eV</a:t>
            </a:r>
            <a:br>
              <a:rPr lang="en-US" sz="1800" dirty="0"/>
            </a:br>
            <a:br>
              <a:rPr lang="en-US" sz="2800" dirty="0"/>
            </a:br>
            <a:r>
              <a:rPr lang="en-US" sz="2800" u="sng" dirty="0"/>
              <a:t>at 10 MeV:</a:t>
            </a:r>
            <a:br>
              <a:rPr lang="en-US" sz="2800" dirty="0"/>
            </a:br>
            <a:r>
              <a:rPr lang="en-US" sz="2800" dirty="0"/>
              <a:t>- less than </a:t>
            </a:r>
            <a:r>
              <a:rPr lang="en-US" sz="2800" dirty="0">
                <a:solidFill>
                  <a:srgbClr val="FF0000"/>
                </a:solidFill>
              </a:rPr>
              <a:t>50%</a:t>
            </a:r>
            <a:r>
              <a:rPr lang="en-US" sz="2800" dirty="0"/>
              <a:t> of 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de-DE" sz="2800" baseline="-25000" dirty="0" err="1"/>
              <a:t>reac</a:t>
            </a:r>
            <a:r>
              <a:rPr lang="de-DE" sz="2800" dirty="0"/>
              <a:t> </a:t>
            </a:r>
            <a:r>
              <a:rPr lang="de-DE" sz="2800" dirty="0" err="1"/>
              <a:t>from</a:t>
            </a:r>
            <a:r>
              <a:rPr lang="de-DE" sz="2800" dirty="0"/>
              <a:t> </a:t>
            </a:r>
            <a:r>
              <a:rPr lang="de-DE" sz="2800" dirty="0" err="1">
                <a:solidFill>
                  <a:srgbClr val="FFC000"/>
                </a:solidFill>
              </a:rPr>
              <a:t>inside</a:t>
            </a:r>
            <a:r>
              <a:rPr lang="de-DE" sz="2800" dirty="0">
                <a:solidFill>
                  <a:srgbClr val="FFC000"/>
                </a:solidFill>
              </a:rPr>
              <a:t> 15 fm</a:t>
            </a:r>
            <a:r>
              <a:rPr lang="de-DE" sz="2800" dirty="0"/>
              <a:t> !</a:t>
            </a:r>
            <a:br>
              <a:rPr lang="de-DE" sz="2800" dirty="0"/>
            </a:br>
            <a:r>
              <a:rPr lang="de-DE" sz="2800" dirty="0"/>
              <a:t>- </a:t>
            </a:r>
            <a:r>
              <a:rPr lang="de-DE" sz="2800" dirty="0" err="1"/>
              <a:t>less</a:t>
            </a:r>
            <a:r>
              <a:rPr lang="de-DE" sz="2800" dirty="0"/>
              <a:t> </a:t>
            </a:r>
            <a:r>
              <a:rPr lang="de-DE" sz="2800" dirty="0" err="1"/>
              <a:t>than</a:t>
            </a:r>
            <a:r>
              <a:rPr lang="de-DE" sz="2800" dirty="0"/>
              <a:t> </a:t>
            </a:r>
            <a:r>
              <a:rPr lang="de-DE" sz="2800" dirty="0">
                <a:solidFill>
                  <a:srgbClr val="FF0000"/>
                </a:solidFill>
              </a:rPr>
              <a:t>10%</a:t>
            </a:r>
            <a:r>
              <a:rPr lang="de-DE" sz="2800" dirty="0"/>
              <a:t> </a:t>
            </a:r>
            <a:r>
              <a:rPr lang="de-DE" sz="2800" dirty="0" err="1"/>
              <a:t>of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σ</a:t>
            </a:r>
            <a:r>
              <a:rPr lang="de-DE" sz="2800" baseline="-25000" dirty="0" err="1"/>
              <a:t>reac</a:t>
            </a:r>
            <a:r>
              <a:rPr lang="de-DE" sz="2800" dirty="0"/>
              <a:t> </a:t>
            </a:r>
            <a:r>
              <a:rPr lang="de-DE" sz="2800" dirty="0" err="1"/>
              <a:t>from</a:t>
            </a:r>
            <a:r>
              <a:rPr lang="de-DE" sz="2800" dirty="0"/>
              <a:t> </a:t>
            </a:r>
            <a:r>
              <a:rPr lang="de-DE" sz="2800" dirty="0" err="1">
                <a:solidFill>
                  <a:srgbClr val="FFC000"/>
                </a:solidFill>
              </a:rPr>
              <a:t>inside</a:t>
            </a:r>
            <a:r>
              <a:rPr lang="de-DE" sz="2800" dirty="0">
                <a:solidFill>
                  <a:srgbClr val="FFC000"/>
                </a:solidFill>
              </a:rPr>
              <a:t> 12 fm </a:t>
            </a:r>
            <a:r>
              <a:rPr lang="de-DE" sz="2800" dirty="0"/>
              <a:t>!</a:t>
            </a:r>
            <a:endParaRPr lang="en-US" sz="28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219" y="692696"/>
            <a:ext cx="6514285" cy="4355555"/>
          </a:xfrm>
          <a:prstGeom prst="rect">
            <a:avLst/>
          </a:prstGeom>
        </p:spPr>
      </p:pic>
      <p:cxnSp>
        <p:nvCxnSpPr>
          <p:cNvPr id="6" name="Gerade Verbindung mit Pfeil 5"/>
          <p:cNvCxnSpPr/>
          <p:nvPr/>
        </p:nvCxnSpPr>
        <p:spPr>
          <a:xfrm flipV="1">
            <a:off x="1907704" y="3573016"/>
            <a:ext cx="1512168" cy="1475235"/>
          </a:xfrm>
          <a:prstGeom prst="straightConnector1">
            <a:avLst/>
          </a:prstGeom>
          <a:ln w="25400">
            <a:solidFill>
              <a:srgbClr val="00CC0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7500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Call </a:t>
            </a:r>
            <a:r>
              <a:rPr lang="de-DE" sz="2800" u="sng" dirty="0" err="1"/>
              <a:t>for</a:t>
            </a:r>
            <a:r>
              <a:rPr lang="de-DE" sz="2800" u="sng" dirty="0"/>
              <a:t> an alternative </a:t>
            </a:r>
            <a:r>
              <a:rPr lang="de-DE" sz="2800" u="sng" dirty="0" err="1"/>
              <a:t>approach</a:t>
            </a:r>
            <a:endParaRPr lang="en-US" sz="2800" u="sng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question: does </a:t>
            </a:r>
            <a:r>
              <a:rPr lang="en-US" sz="2800" dirty="0">
                <a:solidFill>
                  <a:srgbClr val="FFC000"/>
                </a:solidFill>
              </a:rPr>
              <a:t>compound formation</a:t>
            </a:r>
            <a:r>
              <a:rPr lang="en-US" sz="2800" dirty="0"/>
              <a:t> really occur at large radii </a:t>
            </a:r>
            <a:r>
              <a:rPr lang="en-US" sz="2800" i="1" dirty="0"/>
              <a:t>r</a:t>
            </a:r>
            <a:r>
              <a:rPr lang="en-US" sz="2800" dirty="0"/>
              <a:t> &gt;&gt; 10 </a:t>
            </a:r>
            <a:r>
              <a:rPr lang="en-US" sz="2800" dirty="0" err="1"/>
              <a:t>fm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C000"/>
                </a:solidFill>
              </a:rPr>
              <a:t>far outside the target?</a:t>
            </a:r>
            <a:br>
              <a:rPr lang="en-US" sz="2800" dirty="0"/>
            </a:br>
            <a:r>
              <a:rPr lang="en-US" sz="2800" dirty="0"/>
              <a:t>(where the imaginary </a:t>
            </a:r>
            <a:r>
              <a:rPr lang="en-US" sz="2800" i="1" dirty="0"/>
              <a:t>W(r)</a:t>
            </a:r>
            <a:r>
              <a:rPr lang="en-US" sz="2800" dirty="0"/>
              <a:t> is not at all constrained!)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b="1" i="1" dirty="0">
                <a:solidFill>
                  <a:srgbClr val="00CC00"/>
                </a:solidFill>
              </a:rPr>
              <a:t>idea:</a:t>
            </a:r>
            <a:r>
              <a:rPr lang="en-US" sz="2800" dirty="0"/>
              <a:t> apply widely used model for heavy-ion fusion</a:t>
            </a:r>
            <a:br>
              <a:rPr lang="en-US" sz="2800" dirty="0"/>
            </a:br>
            <a:r>
              <a:rPr lang="en-US" sz="2800" dirty="0"/>
              <a:t>(barrier transmission model, BTM)</a:t>
            </a:r>
            <a:br>
              <a:rPr lang="en-US" sz="2800" dirty="0"/>
            </a:br>
            <a:r>
              <a:rPr lang="en-US" sz="2800" dirty="0"/>
              <a:t>- calculate tunneling from outside to interior in a</a:t>
            </a:r>
            <a:br>
              <a:rPr lang="en-US" sz="2800" dirty="0"/>
            </a:br>
            <a:r>
              <a:rPr lang="en-US" sz="2800" dirty="0"/>
              <a:t>   purely real potential </a:t>
            </a:r>
            <a:r>
              <a:rPr lang="en-US" sz="2800" i="1" dirty="0"/>
              <a:t>V(r)</a:t>
            </a:r>
            <a:r>
              <a:rPr lang="en-US" sz="2800" dirty="0"/>
              <a:t> + </a:t>
            </a:r>
            <a:r>
              <a:rPr lang="en-US" sz="2800" i="1" dirty="0"/>
              <a:t>V</a:t>
            </a:r>
            <a:r>
              <a:rPr lang="en-US" sz="2800" i="1" baseline="-25000" dirty="0"/>
              <a:t>C</a:t>
            </a:r>
            <a:r>
              <a:rPr lang="en-US" sz="2800" i="1" dirty="0"/>
              <a:t>(r)</a:t>
            </a:r>
            <a:br>
              <a:rPr lang="en-US" sz="2800" i="1" dirty="0"/>
            </a:br>
            <a:r>
              <a:rPr lang="en-US" sz="2800" i="1" dirty="0"/>
              <a:t>- </a:t>
            </a:r>
            <a:r>
              <a:rPr lang="en-US" sz="2800" dirty="0"/>
              <a:t>assume full absorption after tunneling</a:t>
            </a:r>
            <a:br>
              <a:rPr lang="en-US" sz="2800" dirty="0"/>
            </a:br>
            <a:r>
              <a:rPr lang="en-US" sz="2800" dirty="0">
                <a:solidFill>
                  <a:srgbClr val="00CC00"/>
                </a:solidFill>
              </a:rPr>
              <a:t>- ignores compound formation outside the target</a:t>
            </a:r>
            <a:br>
              <a:rPr lang="en-US" sz="2800" dirty="0">
                <a:solidFill>
                  <a:srgbClr val="00CC00"/>
                </a:solidFill>
              </a:rPr>
            </a:br>
            <a:r>
              <a:rPr lang="en-US" sz="2800" dirty="0">
                <a:solidFill>
                  <a:srgbClr val="00CC00"/>
                </a:solidFill>
              </a:rPr>
              <a:t>- avoids imaginary part and related uncertainties</a:t>
            </a:r>
            <a:br>
              <a:rPr lang="en-US" sz="2800" dirty="0"/>
            </a:br>
            <a:br>
              <a:rPr lang="en-US" sz="800" dirty="0"/>
            </a:br>
            <a:r>
              <a:rPr lang="en-US" sz="2200" dirty="0"/>
              <a:t>P. Mohr, Int. J. Mod. Phys. E </a:t>
            </a:r>
            <a:r>
              <a:rPr lang="en-US" sz="2200" b="1" dirty="0"/>
              <a:t>28</a:t>
            </a:r>
            <a:r>
              <a:rPr lang="en-US" sz="2200" dirty="0"/>
              <a:t>, 1950029 (2019)</a:t>
            </a:r>
            <a:br>
              <a:rPr lang="en-US" sz="2200" dirty="0"/>
            </a:br>
            <a:r>
              <a:rPr lang="en-US" sz="2200" dirty="0"/>
              <a:t>P. Mohr </a:t>
            </a:r>
            <a:r>
              <a:rPr lang="en-US" sz="2200" i="1" dirty="0"/>
              <a:t>et al.</a:t>
            </a:r>
            <a:r>
              <a:rPr lang="en-US" sz="2200" dirty="0"/>
              <a:t>, Phys. Rev. Lett. </a:t>
            </a:r>
            <a:r>
              <a:rPr lang="en-US" sz="2200" b="1" dirty="0"/>
              <a:t>124</a:t>
            </a:r>
            <a:r>
              <a:rPr lang="en-US" sz="2200" dirty="0"/>
              <a:t>, 252701 (2020)</a:t>
            </a:r>
            <a:br>
              <a:rPr lang="en-US" sz="2800" dirty="0"/>
            </a:b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915070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9C354C53-4296-48F2-A0EA-0255F710F2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571857"/>
            <a:ext cx="8673016" cy="5714286"/>
          </a:xfrm>
          <a:prstGeom prst="rect">
            <a:avLst/>
          </a:prstGeom>
        </p:spPr>
      </p:pic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20688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dirty="0"/>
            </a:br>
            <a:endParaRPr lang="en-US" sz="2000" dirty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Total </a:t>
            </a:r>
            <a:r>
              <a:rPr lang="en-US" sz="2800" u="sng" baseline="30000" dirty="0"/>
              <a:t>197</a:t>
            </a:r>
            <a:r>
              <a:rPr lang="en-US" sz="2800" u="sng" dirty="0"/>
              <a:t>Au + 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u="sng" dirty="0"/>
              <a:t> cross section for different 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US" sz="2800" u="sng" dirty="0"/>
              <a:t>potentials</a:t>
            </a:r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6012160" y="4571206"/>
            <a:ext cx="1656184" cy="7920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dirty="0">
                <a:solidFill>
                  <a:srgbClr val="000000"/>
                </a:solidFill>
                <a:effectLst/>
              </a:rPr>
              <a:t>at 25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MeV</a:t>
            </a:r>
            <a:r>
              <a:rPr lang="de-DE" sz="2200" dirty="0">
                <a:solidFill>
                  <a:srgbClr val="000000"/>
                </a:solidFill>
                <a:effectLst/>
              </a:rPr>
              <a:t>: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200" dirty="0" err="1">
                <a:solidFill>
                  <a:srgbClr val="000000"/>
                </a:solidFill>
                <a:effectLst/>
              </a:rPr>
              <a:t>factor</a:t>
            </a:r>
            <a:r>
              <a:rPr lang="de-DE" sz="2200" dirty="0">
                <a:solidFill>
                  <a:srgbClr val="000000"/>
                </a:solidFill>
                <a:effectLst/>
              </a:rPr>
              <a:t> &lt;2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 flipV="1">
            <a:off x="7668344" y="4509120"/>
            <a:ext cx="792088" cy="468052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>
            <a:off x="1763688" y="3017701"/>
            <a:ext cx="1903864" cy="1203387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5"/>
          <p:cNvSpPr txBox="1">
            <a:spLocks noChangeArrowheads="1"/>
          </p:cNvSpPr>
          <p:nvPr/>
        </p:nvSpPr>
        <p:spPr bwMode="auto">
          <a:xfrm>
            <a:off x="3694961" y="2167533"/>
            <a:ext cx="1754077" cy="144016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dirty="0">
                <a:solidFill>
                  <a:srgbClr val="000000"/>
                </a:solidFill>
                <a:effectLst/>
              </a:rPr>
              <a:t>at 10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MeV</a:t>
            </a:r>
            <a:r>
              <a:rPr lang="de-DE" sz="2200" dirty="0">
                <a:solidFill>
                  <a:srgbClr val="000000"/>
                </a:solidFill>
                <a:effectLst/>
              </a:rPr>
              <a:t>: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200" dirty="0" err="1">
                <a:solidFill>
                  <a:srgbClr val="FF0000"/>
                </a:solidFill>
                <a:effectLst/>
              </a:rPr>
              <a:t>more</a:t>
            </a:r>
            <a:r>
              <a:rPr lang="de-DE" sz="2200" dirty="0">
                <a:solidFill>
                  <a:srgbClr val="FF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FF0000"/>
                </a:solidFill>
                <a:effectLst/>
              </a:rPr>
              <a:t>than</a:t>
            </a:r>
            <a:r>
              <a:rPr lang="de-DE" sz="2200" dirty="0">
                <a:solidFill>
                  <a:srgbClr val="FF0000"/>
                </a:solidFill>
                <a:effectLst/>
              </a:rPr>
              <a:t> 3 </a:t>
            </a:r>
            <a:r>
              <a:rPr lang="de-DE" sz="2200" dirty="0" err="1">
                <a:solidFill>
                  <a:srgbClr val="FF0000"/>
                </a:solidFill>
                <a:effectLst/>
              </a:rPr>
              <a:t>orders</a:t>
            </a:r>
            <a:r>
              <a:rPr lang="de-DE" sz="2200" dirty="0">
                <a:solidFill>
                  <a:srgbClr val="FF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FF0000"/>
                </a:solidFill>
                <a:effectLst/>
              </a:rPr>
              <a:t>of</a:t>
            </a:r>
            <a:r>
              <a:rPr lang="de-DE" sz="2200" dirty="0">
                <a:solidFill>
                  <a:srgbClr val="FF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FF0000"/>
                </a:solidFill>
                <a:effectLst/>
              </a:rPr>
              <a:t>magnitude</a:t>
            </a:r>
            <a:r>
              <a:rPr lang="de-DE" sz="2200" dirty="0">
                <a:solidFill>
                  <a:srgbClr val="FF0000"/>
                </a:solidFill>
                <a:effectLst/>
              </a:rPr>
              <a:t>!!!</a:t>
            </a: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1043608" y="5949272"/>
            <a:ext cx="1440160" cy="0"/>
          </a:xfrm>
          <a:prstGeom prst="straightConnector1">
            <a:avLst/>
          </a:prstGeom>
          <a:ln w="190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5"/>
          <p:cNvSpPr txBox="1">
            <a:spLocks noChangeArrowheads="1"/>
          </p:cNvSpPr>
          <p:nvPr/>
        </p:nvSpPr>
        <p:spPr bwMode="auto">
          <a:xfrm>
            <a:off x="1115616" y="5877272"/>
            <a:ext cx="11780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i="1" dirty="0">
                <a:solidFill>
                  <a:srgbClr val="0070C0"/>
                </a:solidFill>
                <a:effectLst/>
              </a:rPr>
              <a:t>T</a:t>
            </a:r>
            <a:r>
              <a:rPr lang="de-DE" sz="2200" baseline="-25000" dirty="0">
                <a:solidFill>
                  <a:srgbClr val="0070C0"/>
                </a:solidFill>
                <a:effectLst/>
              </a:rPr>
              <a:t>9</a:t>
            </a:r>
            <a:r>
              <a:rPr lang="de-DE" sz="2200" dirty="0">
                <a:solidFill>
                  <a:srgbClr val="0070C0"/>
                </a:solidFill>
                <a:effectLst/>
              </a:rPr>
              <a:t> = 2.5</a:t>
            </a:r>
          </a:p>
        </p:txBody>
      </p:sp>
      <p:cxnSp>
        <p:nvCxnSpPr>
          <p:cNvPr id="18" name="Gerade Verbindung mit Pfeil 17"/>
          <p:cNvCxnSpPr/>
          <p:nvPr/>
        </p:nvCxnSpPr>
        <p:spPr>
          <a:xfrm flipH="1">
            <a:off x="1979712" y="3017701"/>
            <a:ext cx="1715250" cy="267283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4478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30616EAC-DC35-41EC-BBFD-9F4DD42920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571857"/>
            <a:ext cx="8673016" cy="5714286"/>
          </a:xfrm>
          <a:prstGeom prst="rect">
            <a:avLst/>
          </a:prstGeom>
        </p:spPr>
      </p:pic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20688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dirty="0"/>
            </a:br>
            <a:endParaRPr lang="en-US" sz="2000" dirty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Total </a:t>
            </a:r>
            <a:r>
              <a:rPr lang="en-US" sz="2800" u="sng" baseline="30000" dirty="0"/>
              <a:t>197</a:t>
            </a:r>
            <a:r>
              <a:rPr lang="en-US" sz="2800" u="sng" dirty="0"/>
              <a:t>Au + 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u="sng" dirty="0"/>
              <a:t> cross section for different 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US" sz="2800" u="sng" dirty="0"/>
              <a:t>potentials</a:t>
            </a:r>
          </a:p>
        </p:txBody>
      </p:sp>
      <p:cxnSp>
        <p:nvCxnSpPr>
          <p:cNvPr id="15" name="Gerade Verbindung mit Pfeil 14"/>
          <p:cNvCxnSpPr>
            <a:cxnSpLocks/>
          </p:cNvCxnSpPr>
          <p:nvPr/>
        </p:nvCxnSpPr>
        <p:spPr>
          <a:xfrm flipH="1">
            <a:off x="1482812" y="2735116"/>
            <a:ext cx="1940726" cy="1666378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5"/>
          <p:cNvSpPr txBox="1">
            <a:spLocks noChangeArrowheads="1"/>
          </p:cNvSpPr>
          <p:nvPr/>
        </p:nvSpPr>
        <p:spPr bwMode="auto">
          <a:xfrm>
            <a:off x="3423538" y="2103165"/>
            <a:ext cx="2704648" cy="144016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dirty="0" err="1">
                <a:solidFill>
                  <a:srgbClr val="000000"/>
                </a:solidFill>
                <a:effectLst/>
              </a:rPr>
              <a:t>barrier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transmission</a:t>
            </a:r>
            <a:r>
              <a:rPr lang="de-DE" sz="2200" dirty="0">
                <a:solidFill>
                  <a:srgbClr val="000000"/>
                </a:solidFill>
                <a:effectLst/>
              </a:rPr>
              <a:t> 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model</a:t>
            </a:r>
            <a:r>
              <a:rPr lang="de-DE" sz="2200" dirty="0">
                <a:solidFill>
                  <a:srgbClr val="000000"/>
                </a:solidFill>
                <a:effectLst/>
              </a:rPr>
              <a:t> at 10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MeV</a:t>
            </a:r>
            <a:r>
              <a:rPr lang="de-DE" sz="2200" dirty="0">
                <a:solidFill>
                  <a:srgbClr val="000000"/>
                </a:solidFill>
                <a:effectLst/>
              </a:rPr>
              <a:t>: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200" dirty="0">
                <a:solidFill>
                  <a:srgbClr val="FF0000"/>
                </a:solidFill>
                <a:effectLst/>
              </a:rPr>
              <a:t>1-2 </a:t>
            </a:r>
            <a:r>
              <a:rPr lang="de-DE" sz="2200" dirty="0" err="1">
                <a:solidFill>
                  <a:srgbClr val="FF0000"/>
                </a:solidFill>
                <a:effectLst/>
              </a:rPr>
              <a:t>orders</a:t>
            </a:r>
            <a:r>
              <a:rPr lang="de-DE" sz="2200" dirty="0">
                <a:solidFill>
                  <a:srgbClr val="FF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FF0000"/>
                </a:solidFill>
                <a:effectLst/>
              </a:rPr>
              <a:t>of</a:t>
            </a:r>
            <a:r>
              <a:rPr lang="de-DE" sz="2200" dirty="0">
                <a:solidFill>
                  <a:srgbClr val="FF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FF0000"/>
                </a:solidFill>
                <a:effectLst/>
              </a:rPr>
              <a:t>magnitude</a:t>
            </a:r>
            <a:r>
              <a:rPr lang="de-DE" sz="2200" dirty="0">
                <a:solidFill>
                  <a:srgbClr val="FF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FF0000"/>
                </a:solidFill>
                <a:effectLst/>
              </a:rPr>
              <a:t>lower</a:t>
            </a:r>
            <a:endParaRPr lang="de-DE" sz="2200" dirty="0">
              <a:solidFill>
                <a:srgbClr val="FF0000"/>
              </a:solidFill>
              <a:effectLst/>
            </a:endParaRP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1043608" y="5949272"/>
            <a:ext cx="1440160" cy="0"/>
          </a:xfrm>
          <a:prstGeom prst="straightConnector1">
            <a:avLst/>
          </a:prstGeom>
          <a:ln w="190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5"/>
          <p:cNvSpPr txBox="1">
            <a:spLocks noChangeArrowheads="1"/>
          </p:cNvSpPr>
          <p:nvPr/>
        </p:nvSpPr>
        <p:spPr bwMode="auto">
          <a:xfrm>
            <a:off x="1115616" y="5877272"/>
            <a:ext cx="11780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i="1" dirty="0">
                <a:solidFill>
                  <a:srgbClr val="0070C0"/>
                </a:solidFill>
                <a:effectLst/>
              </a:rPr>
              <a:t>T</a:t>
            </a:r>
            <a:r>
              <a:rPr lang="de-DE" sz="2200" baseline="-25000" dirty="0">
                <a:solidFill>
                  <a:srgbClr val="0070C0"/>
                </a:solidFill>
                <a:effectLst/>
              </a:rPr>
              <a:t>9</a:t>
            </a:r>
            <a:r>
              <a:rPr lang="de-DE" sz="2200" dirty="0">
                <a:solidFill>
                  <a:srgbClr val="0070C0"/>
                </a:solidFill>
                <a:effectLst/>
              </a:rPr>
              <a:t> = 2.5</a:t>
            </a:r>
          </a:p>
        </p:txBody>
      </p:sp>
      <p:cxnSp>
        <p:nvCxnSpPr>
          <p:cNvPr id="18" name="Gerade Verbindung mit Pfeil 17"/>
          <p:cNvCxnSpPr>
            <a:cxnSpLocks/>
          </p:cNvCxnSpPr>
          <p:nvPr/>
        </p:nvCxnSpPr>
        <p:spPr>
          <a:xfrm flipH="1">
            <a:off x="1482812" y="2735735"/>
            <a:ext cx="1940726" cy="2206968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cxnSpLocks/>
          </p:cNvCxnSpPr>
          <p:nvPr/>
        </p:nvCxnSpPr>
        <p:spPr>
          <a:xfrm flipV="1">
            <a:off x="7956376" y="4571206"/>
            <a:ext cx="432048" cy="477974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5">
            <a:extLst>
              <a:ext uri="{FF2B5EF4-FFF2-40B4-BE49-F238E27FC236}">
                <a16:creationId xmlns:a16="http://schemas.microsoft.com/office/drawing/2014/main" id="{8A8D03FB-AE88-4C55-A412-CB53733E47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764704"/>
            <a:ext cx="2952328" cy="6921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b="1" i="1" dirty="0" err="1">
                <a:solidFill>
                  <a:srgbClr val="008000"/>
                </a:solidFill>
                <a:effectLst/>
              </a:rPr>
              <a:t>optical</a:t>
            </a:r>
            <a:r>
              <a:rPr lang="de-DE" sz="2200" b="1" i="1" dirty="0">
                <a:solidFill>
                  <a:srgbClr val="008000"/>
                </a:solidFill>
                <a:effectLst/>
              </a:rPr>
              <a:t> </a:t>
            </a:r>
            <a:r>
              <a:rPr lang="de-DE" sz="2200" b="1" i="1" dirty="0" err="1">
                <a:solidFill>
                  <a:srgbClr val="008000"/>
                </a:solidFill>
                <a:effectLst/>
              </a:rPr>
              <a:t>model</a:t>
            </a:r>
            <a:r>
              <a:rPr lang="de-DE" sz="2200" b="1" i="1" dirty="0">
                <a:solidFill>
                  <a:srgbClr val="008000"/>
                </a:solidFill>
                <a:effectLst/>
              </a:rPr>
              <a:t> vs. </a:t>
            </a:r>
            <a:r>
              <a:rPr lang="de-DE" sz="2200" b="1" i="1" dirty="0" err="1">
                <a:solidFill>
                  <a:srgbClr val="008000"/>
                </a:solidFill>
                <a:effectLst/>
              </a:rPr>
              <a:t>barrier</a:t>
            </a:r>
            <a:r>
              <a:rPr lang="de-DE" sz="2200" b="1" i="1" dirty="0">
                <a:solidFill>
                  <a:srgbClr val="008000"/>
                </a:solidFill>
                <a:effectLst/>
              </a:rPr>
              <a:t> </a:t>
            </a:r>
            <a:r>
              <a:rPr lang="de-DE" sz="2200" b="1" i="1" dirty="0" err="1">
                <a:solidFill>
                  <a:srgbClr val="008000"/>
                </a:solidFill>
                <a:effectLst/>
              </a:rPr>
              <a:t>transmission</a:t>
            </a:r>
            <a:endParaRPr lang="de-DE" sz="2200" b="1" i="1" dirty="0">
              <a:solidFill>
                <a:srgbClr val="008000"/>
              </a:solidFill>
              <a:effectLst/>
            </a:endParaRPr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2710165E-088D-4DA3-900C-7EC65C7EE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4008" y="4653136"/>
            <a:ext cx="3312368" cy="7920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dirty="0" err="1">
                <a:solidFill>
                  <a:srgbClr val="000000"/>
                </a:solidFill>
                <a:effectLst/>
              </a:rPr>
              <a:t>barrier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transmission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model</a:t>
            </a:r>
            <a:r>
              <a:rPr lang="de-DE" sz="2200" dirty="0">
                <a:solidFill>
                  <a:srgbClr val="000000"/>
                </a:solidFill>
                <a:effectLst/>
              </a:rPr>
              <a:t> at 25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MeV</a:t>
            </a:r>
            <a:r>
              <a:rPr lang="de-DE" sz="2200" dirty="0">
                <a:solidFill>
                  <a:srgbClr val="000000"/>
                </a:solidFill>
                <a:effectLst/>
              </a:rPr>
              <a:t>: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similar</a:t>
            </a:r>
            <a:endParaRPr lang="de-DE" sz="220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85405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Basic </a:t>
            </a:r>
            <a:r>
              <a:rPr lang="de-DE" sz="2800" u="sng" dirty="0" err="1"/>
              <a:t>formalism</a:t>
            </a:r>
            <a:r>
              <a:rPr lang="de-DE" sz="2800" u="sng" dirty="0"/>
              <a:t> (2): </a:t>
            </a:r>
            <a:r>
              <a:rPr lang="de-DE" sz="2800" u="sng" dirty="0" err="1"/>
              <a:t>statistical</a:t>
            </a:r>
            <a:r>
              <a:rPr lang="de-DE" sz="2800" u="sng" dirty="0"/>
              <a:t> </a:t>
            </a:r>
            <a:r>
              <a:rPr lang="de-DE" sz="2800" u="sng" dirty="0" err="1"/>
              <a:t>model</a:t>
            </a:r>
            <a:r>
              <a:rPr lang="de-DE" sz="2800" u="sng" dirty="0"/>
              <a:t> </a:t>
            </a:r>
            <a:r>
              <a:rPr lang="de-DE" sz="2800" u="sng" dirty="0" err="1"/>
              <a:t>for</a:t>
            </a:r>
            <a:r>
              <a:rPr lang="de-DE" sz="2800" u="sng" dirty="0"/>
              <a:t> </a:t>
            </a:r>
            <a:r>
              <a:rPr lang="de-DE" sz="2800" u="sng" dirty="0" err="1"/>
              <a:t>exit</a:t>
            </a:r>
            <a:r>
              <a:rPr lang="de-DE" sz="2800" u="sng" dirty="0"/>
              <a:t> </a:t>
            </a:r>
            <a:r>
              <a:rPr lang="de-DE" sz="2800" u="sng" dirty="0" err="1"/>
              <a:t>channels</a:t>
            </a:r>
            <a:endParaRPr lang="de-DE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7" name="Rectangle 5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</p:spPr>
            <p:txBody>
              <a:bodyPr/>
              <a:lstStyle/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/>
                  <a:t>The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</a:t>
                </a:r>
                <a:r>
                  <a:rPr lang="de-DE" sz="2800" i="1" dirty="0"/>
                  <a:t>X</a:t>
                </a:r>
                <a:r>
                  <a:rPr lang="de-DE" sz="2800" dirty="0"/>
                  <a:t>) </a:t>
                </a:r>
                <a:r>
                  <a:rPr lang="de-DE" sz="2800" dirty="0" err="1"/>
                  <a:t>reaction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cross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section</a:t>
                </a:r>
                <a:r>
                  <a:rPr lang="de-DE" sz="2800" dirty="0"/>
                  <a:t> in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statistical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model</a:t>
                </a:r>
                <a:r>
                  <a:rPr lang="de-DE" sz="2800" dirty="0"/>
                  <a:t> (SM) </a:t>
                </a:r>
                <a:r>
                  <a:rPr lang="de-DE" sz="2800" dirty="0" err="1"/>
                  <a:t>is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given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by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product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compound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formation</a:t>
                </a:r>
                <a:r>
                  <a:rPr lang="de-DE" sz="2800" dirty="0"/>
                  <a:t> and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decay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branching</a:t>
                </a:r>
                <a:r>
                  <a:rPr lang="de-DE" sz="2800" dirty="0"/>
                  <a:t> </a:t>
                </a:r>
                <a:r>
                  <a:rPr lang="de-DE" sz="2800" i="1" dirty="0" err="1"/>
                  <a:t>b</a:t>
                </a:r>
                <a:r>
                  <a:rPr lang="de-DE" sz="2800" i="1" baseline="-25000" dirty="0" err="1"/>
                  <a:t>X</a:t>
                </a:r>
                <a:r>
                  <a:rPr lang="de-DE" sz="2800" dirty="0"/>
                  <a:t> (</a:t>
                </a:r>
                <a:r>
                  <a:rPr lang="de-DE" sz="2800" dirty="0" err="1"/>
                  <a:t>schematic</a:t>
                </a:r>
                <a:r>
                  <a:rPr lang="de-DE" sz="2800" dirty="0"/>
                  <a:t> </a:t>
                </a:r>
                <a:r>
                  <a:rPr lang="de-DE" sz="2800" dirty="0" err="1"/>
                  <a:t>formula</a:t>
                </a:r>
                <a:r>
                  <a:rPr lang="de-DE" sz="2800" dirty="0"/>
                  <a:t>):</a:t>
                </a:r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</a:rPr>
                            <m:t>SM</m:t>
                          </m:r>
                        </m:sub>
                      </m:sSub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de-DE" sz="2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de-DE" sz="2800" b="0" i="1" smtClean="0">
                              <a:latin typeface="Cambria Math"/>
                            </a:rPr>
                            <m:t>𝑋</m:t>
                          </m:r>
                        </m:e>
                      </m:d>
                      <m:r>
                        <a:rPr lang="de-D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  <a:ea typeface="Cambria Math"/>
                            </a:rPr>
                            <m:t>compound</m:t>
                          </m:r>
                        </m:sub>
                      </m:sSub>
                      <m:r>
                        <a:rPr lang="de-DE" sz="2800" i="1" smtClean="0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/>
                            </a:rPr>
                            <m:t>𝑏</m:t>
                          </m:r>
                        </m:e>
                        <m:sub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/>
                            </a:rPr>
                            <m:t>𝑋</m:t>
                          </m:r>
                        </m:sub>
                      </m:sSub>
                      <m:r>
                        <a:rPr lang="de-D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>
                              <a:latin typeface="Cambria Math"/>
                              <a:ea typeface="Cambria Math"/>
                            </a:rPr>
                            <m:t>compound</m:t>
                          </m:r>
                        </m:sub>
                      </m:sSub>
                      <m:r>
                        <a:rPr lang="de-DE" sz="280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DE" sz="2800" i="1">
                                  <a:latin typeface="Cambria Math"/>
                                </a:rPr>
                                <m:t>𝑋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de-DE" sz="2800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sz="28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1400" i="1" dirty="0"/>
                </a:br>
                <a:r>
                  <a:rPr lang="de-DE" sz="2800" i="1" dirty="0"/>
                  <a:t>T</a:t>
                </a:r>
                <a:r>
                  <a:rPr lang="de-DE" sz="2800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de-DE" sz="2800" dirty="0"/>
                  <a:t> : </a:t>
                </a:r>
                <a:r>
                  <a:rPr lang="de-DE" sz="2800" dirty="0" err="1"/>
                  <a:t>transmission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coefficients</a:t>
                </a:r>
                <a:r>
                  <a:rPr lang="de-DE" sz="2800" dirty="0"/>
                  <a:t> </a:t>
                </a:r>
                <a:r>
                  <a:rPr lang="de-DE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de-DE" sz="2800" dirty="0" err="1"/>
                  <a:t>from</a:t>
                </a:r>
                <a:r>
                  <a:rPr lang="de-DE" sz="2800" dirty="0"/>
                  <a:t> global </a:t>
                </a:r>
                <a:r>
                  <a:rPr lang="de-DE" sz="2800" dirty="0" err="1"/>
                  <a:t>potentials</a:t>
                </a:r>
                <a:r>
                  <a:rPr lang="de-DE" sz="2800" dirty="0"/>
                  <a:t>)</a:t>
                </a:r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1400" i="1" dirty="0"/>
                </a:b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σ</a:t>
                </a:r>
                <a:r>
                  <a:rPr lang="de-DE" sz="2800" baseline="-25000" dirty="0" err="1"/>
                  <a:t>compound</a:t>
                </a:r>
                <a:r>
                  <a:rPr lang="de-DE" sz="2800" dirty="0"/>
                  <a:t> </a:t>
                </a:r>
                <a:r>
                  <a:rPr lang="de-DE" sz="2800" dirty="0" err="1"/>
                  <a:t>depends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only</a:t>
                </a:r>
                <a:r>
                  <a:rPr lang="de-DE" sz="2800" dirty="0"/>
                  <a:t> on </a:t>
                </a:r>
                <a:r>
                  <a:rPr lang="de-DE" sz="2800" i="1" dirty="0"/>
                  <a:t>T</a:t>
                </a:r>
                <a:r>
                  <a:rPr lang="el-GR" sz="2800" baseline="-25000" dirty="0"/>
                  <a:t>α</a:t>
                </a:r>
                <a:r>
                  <a:rPr lang="de-DE" sz="2800" dirty="0"/>
                  <a:t> (i.e., on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 </a:t>
                </a:r>
                <a:r>
                  <a:rPr lang="de-DE" sz="2800" dirty="0"/>
                  <a:t>potential)</a:t>
                </a:r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i="1" dirty="0" err="1"/>
                  <a:t>b</a:t>
                </a:r>
                <a:r>
                  <a:rPr lang="de-DE" sz="2800" i="1" baseline="-25000" dirty="0" err="1"/>
                  <a:t>X</a:t>
                </a:r>
                <a:r>
                  <a:rPr lang="de-DE" sz="2800" dirty="0"/>
                  <a:t> </a:t>
                </a:r>
                <a:r>
                  <a:rPr lang="de-DE" sz="2800" dirty="0" err="1"/>
                  <a:t>depends</a:t>
                </a:r>
                <a:r>
                  <a:rPr lang="de-DE" sz="2800" dirty="0"/>
                  <a:t> on all </a:t>
                </a:r>
                <a:r>
                  <a:rPr lang="de-DE" sz="2800" dirty="0" err="1"/>
                  <a:t>ingredients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statistical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model</a:t>
                </a:r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 err="1"/>
                  <a:t>for</a:t>
                </a:r>
                <a:r>
                  <a:rPr lang="de-DE" sz="2800" dirty="0"/>
                  <a:t> heavy </a:t>
                </a:r>
                <a:r>
                  <a:rPr lang="de-DE" sz="2800" dirty="0" err="1"/>
                  <a:t>targets</a:t>
                </a:r>
                <a:r>
                  <a:rPr lang="de-DE" sz="2800" dirty="0"/>
                  <a:t>:   </a:t>
                </a:r>
                <a:r>
                  <a:rPr lang="de-DE" sz="2800" i="1" dirty="0" err="1"/>
                  <a:t>b</a:t>
                </a:r>
                <a:r>
                  <a:rPr lang="de-DE" sz="2800" baseline="-25000" dirty="0" err="1"/>
                  <a:t>γ</a:t>
                </a:r>
                <a:r>
                  <a:rPr lang="de-DE" sz="2800" dirty="0"/>
                  <a:t> ≈ 1           </a:t>
                </a:r>
                <a:r>
                  <a:rPr lang="de-DE" sz="2800" dirty="0" err="1"/>
                  <a:t>below</a:t>
                </a:r>
                <a:r>
                  <a:rPr lang="de-DE" sz="2800" dirty="0"/>
                  <a:t>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,n) </a:t>
                </a:r>
                <a:r>
                  <a:rPr lang="de-DE" sz="2800" dirty="0" err="1"/>
                  <a:t>threshold</a:t>
                </a:r>
                <a:br>
                  <a:rPr lang="de-DE" sz="2800" dirty="0"/>
                </a:br>
                <a:r>
                  <a:rPr lang="de-DE" sz="2800" dirty="0"/>
                  <a:t> 			   </a:t>
                </a:r>
                <a:r>
                  <a:rPr lang="de-DE" sz="2800" i="1" dirty="0" err="1"/>
                  <a:t>b</a:t>
                </a:r>
                <a:r>
                  <a:rPr lang="de-DE" sz="2800" baseline="-25000" dirty="0" err="1"/>
                  <a:t>n</a:t>
                </a:r>
                <a:r>
                  <a:rPr lang="de-DE" sz="2800" dirty="0"/>
                  <a:t> ≈ 1           </a:t>
                </a:r>
                <a:r>
                  <a:rPr lang="de-DE" sz="2800" dirty="0" err="1"/>
                  <a:t>below</a:t>
                </a:r>
                <a:r>
                  <a:rPr lang="de-DE" sz="2800" dirty="0"/>
                  <a:t>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,2n) </a:t>
                </a:r>
                <a:r>
                  <a:rPr lang="de-DE" sz="2800" dirty="0" err="1"/>
                  <a:t>threshold</a:t>
                </a:r>
                <a:br>
                  <a:rPr lang="de-DE" sz="2800" dirty="0"/>
                </a:br>
                <a:r>
                  <a:rPr lang="de-DE" sz="2800" dirty="0"/>
                  <a:t> 			   </a:t>
                </a:r>
                <a:r>
                  <a:rPr lang="de-DE" sz="2800" i="1" dirty="0"/>
                  <a:t>b</a:t>
                </a:r>
                <a:r>
                  <a:rPr lang="de-DE" sz="2800" baseline="-25000" dirty="0"/>
                  <a:t>1n</a:t>
                </a:r>
                <a:r>
                  <a:rPr lang="de-DE" sz="2800" dirty="0"/>
                  <a:t> + </a:t>
                </a:r>
                <a:r>
                  <a:rPr lang="de-DE" sz="2800" i="1" dirty="0"/>
                  <a:t>b</a:t>
                </a:r>
                <a:r>
                  <a:rPr lang="de-DE" sz="2800" baseline="-25000" dirty="0"/>
                  <a:t>2n </a:t>
                </a:r>
                <a:r>
                  <a:rPr lang="de-DE" sz="2800" dirty="0"/>
                  <a:t>≈ 1 </a:t>
                </a:r>
                <a:r>
                  <a:rPr lang="de-DE" sz="2800" dirty="0" err="1"/>
                  <a:t>below</a:t>
                </a:r>
                <a:r>
                  <a:rPr lang="de-DE" sz="2800" dirty="0"/>
                  <a:t>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,3n) </a:t>
                </a:r>
                <a:r>
                  <a:rPr lang="de-DE" sz="2800" dirty="0" err="1"/>
                  <a:t>threshold</a:t>
                </a:r>
                <a:br>
                  <a:rPr lang="de-DE" sz="2800" dirty="0"/>
                </a:br>
                <a:br>
                  <a:rPr lang="de-DE" sz="2800" i="1" dirty="0"/>
                </a:br>
                <a:br>
                  <a:rPr lang="de-DE" sz="1200" i="1" dirty="0"/>
                </a:br>
                <a:endParaRPr lang="de-DE" sz="2800" dirty="0"/>
              </a:p>
            </p:txBody>
          </p:sp>
        </mc:Choice>
        <mc:Fallback xmlns="">
          <p:sp>
            <p:nvSpPr>
              <p:cNvPr id="3077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  <a:blipFill>
                <a:blip r:embed="rId3"/>
                <a:stretch>
                  <a:fillRect l="-1478" t="-1393" r="-2621" b="-514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19631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Back </a:t>
            </a:r>
            <a:r>
              <a:rPr lang="de-DE" sz="2800" u="sng" dirty="0" err="1"/>
              <a:t>to</a:t>
            </a:r>
            <a:r>
              <a:rPr lang="de-DE" sz="2800" u="sng" dirty="0"/>
              <a:t> </a:t>
            </a:r>
            <a:r>
              <a:rPr lang="de-DE" sz="2800" u="sng" dirty="0" err="1"/>
              <a:t>statistical</a:t>
            </a:r>
            <a:r>
              <a:rPr lang="de-DE" sz="2800" u="sng" dirty="0"/>
              <a:t> </a:t>
            </a:r>
            <a:r>
              <a:rPr lang="de-DE" sz="2800" u="sng" dirty="0" err="1"/>
              <a:t>model</a:t>
            </a:r>
            <a:r>
              <a:rPr lang="de-DE" sz="2800" u="sng" dirty="0"/>
              <a:t>: </a:t>
            </a:r>
            <a:r>
              <a:rPr lang="de-DE" sz="2800" u="sng" dirty="0" err="1"/>
              <a:t>the</a:t>
            </a:r>
            <a:r>
              <a:rPr lang="de-DE" sz="2800" u="sng" dirty="0"/>
              <a:t> Atomki-V2 potential</a:t>
            </a:r>
            <a:endParaRPr lang="en-US" sz="2800" u="sng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Atomki-V2 is a complex optical model potential</a:t>
            </a:r>
            <a:br>
              <a:rPr lang="en-US" sz="2800" dirty="0"/>
            </a:br>
            <a:r>
              <a:rPr lang="en-US" sz="2800" dirty="0"/>
              <a:t>- can be used in statistical model codes (TALYS)</a:t>
            </a:r>
            <a:br>
              <a:rPr lang="en-US" sz="2800" dirty="0"/>
            </a:br>
            <a:r>
              <a:rPr lang="en-US" sz="2800" dirty="0"/>
              <a:t>- allows for calculation of partial (</a:t>
            </a:r>
            <a:r>
              <a:rPr lang="el-GR" sz="2800" dirty="0"/>
              <a:t>α</a:t>
            </a:r>
            <a:r>
              <a:rPr lang="en-US" sz="2800" dirty="0"/>
              <a:t>,</a:t>
            </a:r>
            <a:r>
              <a:rPr lang="en-US" sz="2800" i="1" dirty="0"/>
              <a:t>X</a:t>
            </a:r>
            <a:r>
              <a:rPr lang="en-US" sz="2800" dirty="0"/>
              <a:t>) cross sections</a:t>
            </a:r>
            <a:br>
              <a:rPr lang="en-US" sz="2800" dirty="0"/>
            </a:br>
            <a:r>
              <a:rPr lang="en-US" sz="2800" dirty="0"/>
              <a:t>- uses the well-established real part of Atomki-V1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b="1" i="1" dirty="0">
                <a:solidFill>
                  <a:srgbClr val="00CC00"/>
                </a:solidFill>
              </a:rPr>
              <a:t>Atomki-V2 mimics barrier transmission model</a:t>
            </a:r>
            <a:br>
              <a:rPr lang="en-US" sz="2800" dirty="0"/>
            </a:br>
            <a:r>
              <a:rPr lang="en-US" sz="2800" dirty="0"/>
              <a:t>- uses a deep, narrow, sharp-edged imaginary part </a:t>
            </a:r>
            <a:br>
              <a:rPr lang="en-US" sz="2800" dirty="0"/>
            </a:br>
            <a:r>
              <a:rPr lang="en-US" sz="2800" dirty="0"/>
              <a:t>	(with Woods-Saxon parametrization:</a:t>
            </a:r>
            <a:br>
              <a:rPr lang="en-US" sz="2800" dirty="0"/>
            </a:br>
            <a:r>
              <a:rPr lang="en-US" sz="2800" dirty="0"/>
              <a:t>	 </a:t>
            </a:r>
            <a:r>
              <a:rPr lang="en-US" sz="2800" i="1" dirty="0"/>
              <a:t>W</a:t>
            </a:r>
            <a:r>
              <a:rPr lang="en-US" sz="2800" baseline="-25000" dirty="0"/>
              <a:t>0</a:t>
            </a:r>
            <a:r>
              <a:rPr lang="en-US" sz="2800" dirty="0"/>
              <a:t> = 50 MeV, </a:t>
            </a:r>
            <a:r>
              <a:rPr lang="en-US" sz="2800" i="1" dirty="0"/>
              <a:t>R</a:t>
            </a:r>
            <a:r>
              <a:rPr lang="en-US" sz="2800" baseline="-25000" dirty="0"/>
              <a:t>0</a:t>
            </a:r>
            <a:r>
              <a:rPr lang="en-US" sz="2800" dirty="0"/>
              <a:t> = 1.0 </a:t>
            </a:r>
            <a:r>
              <a:rPr lang="en-US" sz="2800" dirty="0" err="1"/>
              <a:t>fm</a:t>
            </a:r>
            <a:r>
              <a:rPr lang="en-US" sz="2800" dirty="0"/>
              <a:t>, </a:t>
            </a:r>
            <a:r>
              <a:rPr lang="en-US" sz="2800" i="1" dirty="0"/>
              <a:t>a</a:t>
            </a:r>
            <a:r>
              <a:rPr lang="en-US" sz="2800" dirty="0"/>
              <a:t> = 0.1 </a:t>
            </a:r>
            <a:r>
              <a:rPr lang="en-US" sz="2800" dirty="0" err="1"/>
              <a:t>fm</a:t>
            </a:r>
            <a:r>
              <a:rPr lang="en-US" sz="2800" dirty="0"/>
              <a:t>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astrophysical reaction rates calculated for 4359 target nuclei from </a:t>
            </a:r>
            <a:r>
              <a:rPr lang="en-US" sz="2800" i="1" dirty="0"/>
              <a:t>Z</a:t>
            </a:r>
            <a:r>
              <a:rPr lang="en-US" sz="2800" dirty="0"/>
              <a:t> = 26 (Fe) to </a:t>
            </a:r>
            <a:r>
              <a:rPr lang="en-US" sz="2800" i="1" dirty="0"/>
              <a:t>Z</a:t>
            </a:r>
            <a:r>
              <a:rPr lang="en-US" sz="2800" dirty="0"/>
              <a:t> = 83 (Bi), including all partial rates (</a:t>
            </a:r>
            <a:r>
              <a:rPr lang="el-GR" sz="2800" dirty="0"/>
              <a:t>α</a:t>
            </a:r>
            <a:r>
              <a:rPr lang="de-DE" sz="2800" dirty="0"/>
              <a:t>,</a:t>
            </a:r>
            <a:r>
              <a:rPr lang="el-GR" sz="2800" dirty="0"/>
              <a:t>γ</a:t>
            </a:r>
            <a:r>
              <a:rPr lang="de-DE" sz="2800" dirty="0"/>
              <a:t>),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/>
              <a:t>(</a:t>
            </a:r>
            <a:r>
              <a:rPr lang="el-GR" sz="2800" dirty="0"/>
              <a:t>α</a:t>
            </a:r>
            <a:r>
              <a:rPr lang="de-DE" sz="2800" dirty="0"/>
              <a:t>,p),</a:t>
            </a:r>
            <a:r>
              <a:rPr lang="en-US" sz="2800" dirty="0"/>
              <a:t> (</a:t>
            </a:r>
            <a:r>
              <a:rPr lang="el-GR" sz="2800" dirty="0"/>
              <a:t>α</a:t>
            </a:r>
            <a:r>
              <a:rPr lang="de-DE" sz="2800" dirty="0"/>
              <a:t>,n), </a:t>
            </a:r>
            <a:r>
              <a:rPr lang="en-US" sz="2800" dirty="0"/>
              <a:t>(</a:t>
            </a:r>
            <a:r>
              <a:rPr lang="el-GR" sz="2800" dirty="0"/>
              <a:t>α</a:t>
            </a:r>
            <a:r>
              <a:rPr lang="de-DE" sz="2800" dirty="0"/>
              <a:t>,2n), </a:t>
            </a:r>
            <a:r>
              <a:rPr lang="en-US" sz="2800" dirty="0"/>
              <a:t>(</a:t>
            </a:r>
            <a:r>
              <a:rPr lang="el-GR" sz="2800" dirty="0"/>
              <a:t>α</a:t>
            </a:r>
            <a:r>
              <a:rPr lang="de-DE" sz="2800" dirty="0"/>
              <a:t>,3n), etc.</a:t>
            </a:r>
            <a:br>
              <a:rPr lang="en-US" sz="2800" dirty="0"/>
            </a:br>
            <a:r>
              <a:rPr lang="en-US" sz="2200" dirty="0"/>
              <a:t>	P. Mohr </a:t>
            </a:r>
            <a:r>
              <a:rPr lang="en-US" sz="2200" i="1" dirty="0"/>
              <a:t>et al</a:t>
            </a:r>
            <a:r>
              <a:rPr lang="en-US" sz="2200" dirty="0"/>
              <a:t>., At. Data </a:t>
            </a:r>
            <a:r>
              <a:rPr lang="en-US" sz="2200" dirty="0" err="1"/>
              <a:t>Nucl</a:t>
            </a:r>
            <a:r>
              <a:rPr lang="en-US" sz="2200" dirty="0"/>
              <a:t>. Data Tables </a:t>
            </a:r>
            <a:r>
              <a:rPr lang="en-US" sz="2200" b="1" dirty="0"/>
              <a:t>142</a:t>
            </a:r>
            <a:r>
              <a:rPr lang="en-US" sz="2200" dirty="0"/>
              <a:t>, 101453 (2021)</a:t>
            </a:r>
          </a:p>
        </p:txBody>
      </p:sp>
    </p:spTree>
    <p:extLst>
      <p:ext uri="{BB962C8B-B14F-4D97-AF65-F5344CB8AC3E}">
        <p14:creationId xmlns:p14="http://schemas.microsoft.com/office/powerpoint/2010/main" val="3363110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A5B0C20-4ADB-4369-8DCD-857846D1A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548680"/>
            <a:ext cx="8632694" cy="4968552"/>
          </a:xfrm>
          <a:prstGeom prst="rect">
            <a:avLst/>
          </a:prstGeom>
        </p:spPr>
      </p:pic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 err="1"/>
              <a:t>Role</a:t>
            </a:r>
            <a:r>
              <a:rPr lang="de-DE" sz="2800" u="sng" dirty="0"/>
              <a:t> </a:t>
            </a:r>
            <a:r>
              <a:rPr lang="de-DE" sz="2800" u="sng" dirty="0" err="1"/>
              <a:t>of</a:t>
            </a:r>
            <a:r>
              <a:rPr lang="de-DE" sz="2800" u="sng" dirty="0"/>
              <a:t> </a:t>
            </a:r>
            <a:r>
              <a:rPr lang="de-DE" sz="2800" u="sng" dirty="0" err="1"/>
              <a:t>the</a:t>
            </a:r>
            <a:r>
              <a:rPr lang="de-DE" sz="2800" u="sng" dirty="0"/>
              <a:t> </a:t>
            </a:r>
            <a:r>
              <a:rPr lang="de-DE" sz="2800" u="sng" dirty="0" err="1"/>
              <a:t>level</a:t>
            </a:r>
            <a:r>
              <a:rPr lang="de-DE" sz="2800" u="sng" dirty="0"/>
              <a:t> </a:t>
            </a:r>
            <a:r>
              <a:rPr lang="de-DE" sz="2800" u="sng" dirty="0" err="1"/>
              <a:t>density</a:t>
            </a:r>
            <a:r>
              <a:rPr lang="de-DE" sz="2800" u="sng" dirty="0"/>
              <a:t> in </a:t>
            </a:r>
            <a:r>
              <a:rPr lang="de-DE" sz="2800" u="sng" dirty="0" err="1"/>
              <a:t>the</a:t>
            </a:r>
            <a:r>
              <a:rPr lang="de-DE" sz="2800" u="sng" dirty="0"/>
              <a:t> </a:t>
            </a:r>
            <a:r>
              <a:rPr lang="de-DE" sz="2800" u="sng" dirty="0" err="1"/>
              <a:t>statistical</a:t>
            </a:r>
            <a:r>
              <a:rPr lang="de-DE" sz="2800" u="sng" dirty="0"/>
              <a:t> </a:t>
            </a:r>
            <a:r>
              <a:rPr lang="de-DE" sz="2800" u="sng" dirty="0" err="1"/>
              <a:t>model</a:t>
            </a:r>
            <a:r>
              <a:rPr lang="de-DE" sz="2800" u="sng" dirty="0"/>
              <a:t> (1)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800" i="1" dirty="0" err="1"/>
              <a:t>E</a:t>
            </a:r>
            <a:r>
              <a:rPr lang="de-DE" sz="2800" baseline="-25000" dirty="0" err="1"/>
              <a:t>cm</a:t>
            </a:r>
            <a:r>
              <a:rPr lang="de-DE" sz="2800" dirty="0"/>
              <a:t> = 12.5 </a:t>
            </a:r>
            <a:r>
              <a:rPr lang="de-DE" sz="2800" dirty="0" err="1"/>
              <a:t>MeV</a:t>
            </a:r>
            <a:r>
              <a:rPr lang="de-DE" sz="2800" dirty="0"/>
              <a:t>: </a:t>
            </a:r>
            <a:r>
              <a:rPr lang="de-DE" sz="2800" dirty="0" err="1"/>
              <a:t>level</a:t>
            </a:r>
            <a:r>
              <a:rPr lang="de-DE" sz="2800" dirty="0"/>
              <a:t> </a:t>
            </a:r>
            <a:r>
              <a:rPr lang="de-DE" sz="2800" dirty="0" err="1"/>
              <a:t>density</a:t>
            </a:r>
            <a:r>
              <a:rPr lang="de-DE" sz="2800" dirty="0"/>
              <a:t> in </a:t>
            </a:r>
            <a:r>
              <a:rPr lang="de-DE" sz="2800" baseline="30000" dirty="0"/>
              <a:t>104</a:t>
            </a:r>
            <a:r>
              <a:rPr lang="de-DE" sz="2800" dirty="0"/>
              <a:t>Ru at </a:t>
            </a:r>
            <a:r>
              <a:rPr lang="de-DE" sz="2800" i="1" dirty="0"/>
              <a:t>E</a:t>
            </a:r>
            <a:r>
              <a:rPr lang="de-DE" sz="2800" baseline="-25000" dirty="0"/>
              <a:t>x</a:t>
            </a:r>
            <a:r>
              <a:rPr lang="de-DE" sz="2800" dirty="0"/>
              <a:t> = 16.8 </a:t>
            </a:r>
            <a:r>
              <a:rPr lang="de-DE" sz="2800" dirty="0" err="1"/>
              <a:t>MeV</a:t>
            </a:r>
            <a:r>
              <a:rPr lang="de-DE" sz="2800" dirty="0"/>
              <a:t> - must </a:t>
            </a:r>
            <a:r>
              <a:rPr lang="de-DE" sz="2800" dirty="0" err="1"/>
              <a:t>be</a:t>
            </a:r>
            <a:r>
              <a:rPr lang="de-DE" sz="2800" dirty="0"/>
              <a:t> high </a:t>
            </a:r>
            <a:r>
              <a:rPr lang="de-DE" sz="2800" dirty="0" err="1"/>
              <a:t>enough</a:t>
            </a:r>
            <a:r>
              <a:rPr lang="de-DE" sz="2800" dirty="0"/>
              <a:t>; </a:t>
            </a:r>
            <a:r>
              <a:rPr lang="de-DE" sz="2800" dirty="0" err="1"/>
              <a:t>physics</a:t>
            </a:r>
            <a:r>
              <a:rPr lang="de-DE" sz="2800" dirty="0"/>
              <a:t>, </a:t>
            </a:r>
            <a:r>
              <a:rPr lang="de-DE" sz="2800" i="1" dirty="0">
                <a:solidFill>
                  <a:srgbClr val="F50B5F"/>
                </a:solidFill>
              </a:rPr>
              <a:t>NOT a TALYS </a:t>
            </a:r>
            <a:r>
              <a:rPr lang="de-DE" sz="2800" i="1" dirty="0" err="1">
                <a:solidFill>
                  <a:srgbClr val="F50B5F"/>
                </a:solidFill>
              </a:rPr>
              <a:t>option</a:t>
            </a:r>
            <a:r>
              <a:rPr lang="de-DE" sz="2800" i="1" dirty="0">
                <a:solidFill>
                  <a:srgbClr val="F50B5F"/>
                </a:solidFill>
              </a:rPr>
              <a:t>!!!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E60A0F5D-617B-44A0-B032-C489243304C0}"/>
              </a:ext>
            </a:extLst>
          </p:cNvPr>
          <p:cNvSpPr/>
          <p:nvPr/>
        </p:nvSpPr>
        <p:spPr>
          <a:xfrm>
            <a:off x="2843808" y="548680"/>
            <a:ext cx="1296144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3BBE8E1-472A-4992-9577-E74FB7AA3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9992" y="4005064"/>
            <a:ext cx="4176464" cy="108012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400" dirty="0" err="1">
                <a:solidFill>
                  <a:srgbClr val="000000"/>
                </a:solidFill>
                <a:effectLst/>
              </a:rPr>
              <a:t>Example</a:t>
            </a:r>
            <a:r>
              <a:rPr lang="de-DE" sz="2400" dirty="0">
                <a:solidFill>
                  <a:srgbClr val="000000"/>
                </a:solidFill>
                <a:effectLst/>
              </a:rPr>
              <a:t>:</a:t>
            </a:r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400" baseline="30000" dirty="0">
                <a:solidFill>
                  <a:srgbClr val="000000"/>
                </a:solidFill>
                <a:effectLst/>
              </a:rPr>
              <a:t>100</a:t>
            </a:r>
            <a:r>
              <a:rPr lang="de-DE" sz="2400" dirty="0">
                <a:solidFill>
                  <a:srgbClr val="000000"/>
                </a:solidFill>
                <a:effectLst/>
              </a:rPr>
              <a:t>Mo(</a:t>
            </a:r>
            <a:r>
              <a:rPr lang="el-GR" sz="2400" dirty="0">
                <a:solidFill>
                  <a:srgbClr val="000000"/>
                </a:solidFill>
                <a:effectLst/>
              </a:rPr>
              <a:t>α</a:t>
            </a:r>
            <a:r>
              <a:rPr lang="de-DE" sz="2400" dirty="0">
                <a:solidFill>
                  <a:srgbClr val="000000"/>
                </a:solidFill>
                <a:effectLst/>
              </a:rPr>
              <a:t>,X) at </a:t>
            </a:r>
            <a:r>
              <a:rPr lang="de-DE" sz="2400" i="1" dirty="0" err="1">
                <a:solidFill>
                  <a:srgbClr val="000000"/>
                </a:solidFill>
                <a:effectLst/>
              </a:rPr>
              <a:t>E</a:t>
            </a:r>
            <a:r>
              <a:rPr lang="de-DE" sz="2400" baseline="-25000" dirty="0" err="1">
                <a:solidFill>
                  <a:srgbClr val="000000"/>
                </a:solidFill>
                <a:effectLst/>
              </a:rPr>
              <a:t>cm</a:t>
            </a:r>
            <a:r>
              <a:rPr lang="de-DE" sz="2400" dirty="0">
                <a:solidFill>
                  <a:srgbClr val="000000"/>
                </a:solidFill>
                <a:effectLst/>
              </a:rPr>
              <a:t> = 12.5 </a:t>
            </a:r>
            <a:r>
              <a:rPr lang="de-DE" sz="2400" dirty="0" err="1">
                <a:solidFill>
                  <a:srgbClr val="000000"/>
                </a:solidFill>
                <a:effectLst/>
              </a:rPr>
              <a:t>MeV</a:t>
            </a:r>
            <a:endParaRPr lang="en-US" sz="2400" i="1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0214447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63A3BA5C-98D6-4E01-88BA-50F6C465DF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888" y="1213288"/>
            <a:ext cx="6546472" cy="5240048"/>
          </a:xfrm>
          <a:prstGeom prst="rect">
            <a:avLst/>
          </a:prstGeom>
        </p:spPr>
      </p:pic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9850" y="695259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en-US" sz="2800" dirty="0"/>
              <a:t>1) </a:t>
            </a:r>
            <a:r>
              <a:rPr lang="en-US" sz="2800" dirty="0">
                <a:solidFill>
                  <a:srgbClr val="FF0000"/>
                </a:solidFill>
              </a:rPr>
              <a:t>Cross section</a:t>
            </a:r>
            <a:r>
              <a:rPr lang="en-US" sz="2800" dirty="0"/>
              <a:t> (S-factor) for </a:t>
            </a:r>
            <a:r>
              <a:rPr lang="el-GR" sz="2800" dirty="0"/>
              <a:t>σ</a:t>
            </a:r>
            <a:r>
              <a:rPr lang="en-US" sz="2800" dirty="0"/>
              <a:t>(</a:t>
            </a:r>
            <a:r>
              <a:rPr lang="el-GR" sz="2800" dirty="0"/>
              <a:t>α</a:t>
            </a:r>
            <a:r>
              <a:rPr lang="de-DE" sz="2800" dirty="0"/>
              <a:t>,</a:t>
            </a:r>
            <a:r>
              <a:rPr lang="de-DE" sz="2800" i="1" dirty="0"/>
              <a:t>X</a:t>
            </a:r>
            <a:r>
              <a:rPr lang="de-DE" sz="2800" dirty="0"/>
              <a:t>)</a:t>
            </a:r>
            <a:br>
              <a:rPr lang="de-DE" sz="2800" dirty="0"/>
            </a:br>
            <a:br>
              <a:rPr lang="de-DE" sz="2800" dirty="0"/>
            </a:br>
            <a:br>
              <a:rPr lang="de-DE" sz="2800" dirty="0"/>
            </a:br>
            <a:br>
              <a:rPr lang="de-DE" sz="2800" dirty="0"/>
            </a:br>
            <a:r>
              <a:rPr lang="de-DE" sz="2800" dirty="0">
                <a:effectLst/>
              </a:rPr>
              <a:t>		  </a:t>
            </a:r>
            <a:r>
              <a:rPr lang="de-DE" sz="2800" dirty="0" err="1">
                <a:solidFill>
                  <a:schemeClr val="accent5">
                    <a:lumMod val="10000"/>
                  </a:schemeClr>
                </a:solidFill>
                <a:effectLst/>
              </a:rPr>
              <a:t>dominating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:</a:t>
            </a:r>
            <a:b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</a:br>
            <a:r>
              <a:rPr lang="de-DE" sz="2800" dirty="0">
                <a:effectLst/>
              </a:rPr>
              <a:t>		  </a:t>
            </a:r>
            <a:r>
              <a:rPr lang="en-US" sz="280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(</a:t>
            </a:r>
            <a:r>
              <a:rPr lang="el-GR" sz="280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α</a:t>
            </a:r>
            <a:r>
              <a:rPr lang="de-DE" sz="280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,1n)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 and </a:t>
            </a:r>
            <a:r>
              <a:rPr lang="en-US" sz="2800" dirty="0">
                <a:solidFill>
                  <a:srgbClr val="FFC000"/>
                </a:solidFill>
                <a:effectLst/>
              </a:rPr>
              <a:t>(</a:t>
            </a:r>
            <a:r>
              <a:rPr lang="el-GR" sz="2800" dirty="0">
                <a:solidFill>
                  <a:srgbClr val="FFC000"/>
                </a:solidFill>
                <a:effectLst/>
              </a:rPr>
              <a:t>α</a:t>
            </a:r>
            <a:r>
              <a:rPr lang="de-DE" sz="2800" dirty="0">
                <a:solidFill>
                  <a:srgbClr val="FFC000"/>
                </a:solidFill>
                <a:effectLst/>
              </a:rPr>
              <a:t>,2n)</a:t>
            </a:r>
            <a:endParaRPr lang="en-US" sz="2800" dirty="0">
              <a:solidFill>
                <a:srgbClr val="FFC000"/>
              </a:solidFill>
              <a:effectLst/>
            </a:endParaRPr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Example </a:t>
            </a:r>
            <a:r>
              <a:rPr lang="en-US" sz="2800" u="sng" baseline="30000" dirty="0"/>
              <a:t>88</a:t>
            </a:r>
            <a:r>
              <a:rPr lang="en-US" sz="2800" u="sng" dirty="0"/>
              <a:t>Kr + </a:t>
            </a:r>
            <a:r>
              <a:rPr lang="el-GR" sz="2800" u="sng" dirty="0"/>
              <a:t>α</a:t>
            </a:r>
            <a:r>
              <a:rPr lang="en-US" sz="2800" u="sng" dirty="0"/>
              <a:t> (moderately neutron-rich)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9AF11DEA-CC2B-41A4-BA4C-1F5BCE9AB461}"/>
              </a:ext>
            </a:extLst>
          </p:cNvPr>
          <p:cNvCxnSpPr>
            <a:cxnSpLocks/>
          </p:cNvCxnSpPr>
          <p:nvPr/>
        </p:nvCxnSpPr>
        <p:spPr>
          <a:xfrm flipV="1">
            <a:off x="3131840" y="2564904"/>
            <a:ext cx="2448272" cy="432048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211859FC-61E7-4CE9-B8A1-1CA699ACA03E}"/>
              </a:ext>
            </a:extLst>
          </p:cNvPr>
          <p:cNvCxnSpPr>
            <a:cxnSpLocks/>
          </p:cNvCxnSpPr>
          <p:nvPr/>
        </p:nvCxnSpPr>
        <p:spPr>
          <a:xfrm flipV="1">
            <a:off x="5004048" y="2996952"/>
            <a:ext cx="1772102" cy="144016"/>
          </a:xfrm>
          <a:prstGeom prst="straightConnector1">
            <a:avLst/>
          </a:prstGeom>
          <a:ln w="19050">
            <a:solidFill>
              <a:srgbClr val="FFC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60046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6DF5ADE-BEC1-4E1F-A2B5-12D7762B9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15" y="1196751"/>
            <a:ext cx="8337449" cy="5229191"/>
          </a:xfrm>
          <a:prstGeom prst="rect">
            <a:avLst/>
          </a:prstGeom>
        </p:spPr>
      </p:pic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9850" y="695259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en-US" sz="2800" dirty="0"/>
              <a:t>2) Contributions to Z → Z+2 </a:t>
            </a:r>
            <a:r>
              <a:rPr lang="en-US" sz="2800" dirty="0">
                <a:solidFill>
                  <a:srgbClr val="FF0000"/>
                </a:solidFill>
              </a:rPr>
              <a:t>reaction rate</a:t>
            </a:r>
            <a:r>
              <a:rPr lang="en-US" sz="2800" dirty="0"/>
              <a:t>:</a:t>
            </a:r>
            <a:br>
              <a:rPr lang="de-DE" sz="2800" dirty="0"/>
            </a:br>
            <a:br>
              <a:rPr lang="de-DE" sz="2800" dirty="0"/>
            </a:br>
            <a:endParaRPr lang="de-DE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de-DE" sz="2800" dirty="0"/>
            </a:br>
            <a:br>
              <a:rPr lang="de-DE" sz="2800" dirty="0"/>
            </a:br>
            <a:r>
              <a:rPr lang="de-DE" sz="2800" dirty="0"/>
              <a:t>		  </a:t>
            </a:r>
            <a:r>
              <a:rPr lang="de-DE" sz="2800" dirty="0" err="1">
                <a:solidFill>
                  <a:schemeClr val="accent5">
                    <a:lumMod val="10000"/>
                  </a:schemeClr>
                </a:solidFill>
                <a:effectLst/>
              </a:rPr>
              <a:t>dominating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:</a:t>
            </a:r>
            <a:b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</a:br>
            <a:r>
              <a:rPr lang="de-DE" sz="2800" dirty="0">
                <a:effectLst/>
              </a:rPr>
              <a:t>		  </a:t>
            </a:r>
            <a:r>
              <a:rPr lang="en-US" sz="280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(</a:t>
            </a:r>
            <a:r>
              <a:rPr lang="el-GR" sz="280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α</a:t>
            </a:r>
            <a:r>
              <a:rPr lang="de-DE" sz="280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,1n)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 and</a:t>
            </a:r>
            <a:b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</a:b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		  </a:t>
            </a:r>
            <a:r>
              <a:rPr lang="en-US" sz="2800" dirty="0">
                <a:solidFill>
                  <a:srgbClr val="FFC000"/>
                </a:solidFill>
                <a:effectLst/>
              </a:rPr>
              <a:t>(</a:t>
            </a:r>
            <a:r>
              <a:rPr lang="el-GR" sz="2800" dirty="0">
                <a:solidFill>
                  <a:srgbClr val="FFC000"/>
                </a:solidFill>
                <a:effectLst/>
              </a:rPr>
              <a:t>α</a:t>
            </a:r>
            <a:r>
              <a:rPr lang="de-DE" sz="2800" dirty="0">
                <a:solidFill>
                  <a:srgbClr val="FFC000"/>
                </a:solidFill>
                <a:effectLst/>
              </a:rPr>
              <a:t>,2n)</a:t>
            </a:r>
            <a:endParaRPr lang="en-US" sz="2800" dirty="0">
              <a:solidFill>
                <a:srgbClr val="FFC000"/>
              </a:solidFill>
              <a:effectLst/>
            </a:endParaRPr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Example </a:t>
            </a:r>
            <a:r>
              <a:rPr lang="en-US" sz="2800" u="sng" baseline="30000" dirty="0"/>
              <a:t>88</a:t>
            </a:r>
            <a:r>
              <a:rPr lang="en-US" sz="2800" u="sng" dirty="0"/>
              <a:t>Kr + </a:t>
            </a:r>
            <a:r>
              <a:rPr lang="el-GR" sz="2800" u="sng" dirty="0"/>
              <a:t>α</a:t>
            </a:r>
            <a:r>
              <a:rPr lang="en-US" sz="2800" u="sng" dirty="0"/>
              <a:t> (moderately neutron-rich)</a:t>
            </a: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9AF11DEA-CC2B-41A4-BA4C-1F5BCE9AB461}"/>
              </a:ext>
            </a:extLst>
          </p:cNvPr>
          <p:cNvCxnSpPr>
            <a:cxnSpLocks/>
          </p:cNvCxnSpPr>
          <p:nvPr/>
        </p:nvCxnSpPr>
        <p:spPr>
          <a:xfrm flipV="1">
            <a:off x="3203848" y="2636912"/>
            <a:ext cx="576064" cy="1512168"/>
          </a:xfrm>
          <a:prstGeom prst="straightConnector1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211859FC-61E7-4CE9-B8A1-1CA699ACA03E}"/>
              </a:ext>
            </a:extLst>
          </p:cNvPr>
          <p:cNvCxnSpPr>
            <a:cxnSpLocks/>
          </p:cNvCxnSpPr>
          <p:nvPr/>
        </p:nvCxnSpPr>
        <p:spPr>
          <a:xfrm flipV="1">
            <a:off x="3203848" y="2276872"/>
            <a:ext cx="3240360" cy="2520280"/>
          </a:xfrm>
          <a:prstGeom prst="straightConnector1">
            <a:avLst/>
          </a:prstGeom>
          <a:ln w="19050">
            <a:solidFill>
              <a:srgbClr val="FFC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5323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1FC77DA6-E188-4F1C-BB12-C11990490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1164403"/>
            <a:ext cx="6552729" cy="5245057"/>
          </a:xfrm>
          <a:prstGeom prst="rect">
            <a:avLst/>
          </a:prstGeom>
        </p:spPr>
      </p:pic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9850" y="695259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en-US" sz="2800" dirty="0"/>
              <a:t>3) </a:t>
            </a:r>
            <a:r>
              <a:rPr lang="en-US" sz="2800" dirty="0">
                <a:solidFill>
                  <a:srgbClr val="FF0000"/>
                </a:solidFill>
              </a:rPr>
              <a:t>Cross section</a:t>
            </a:r>
            <a:r>
              <a:rPr lang="en-US" sz="2800" dirty="0"/>
              <a:t> (S-factor) for </a:t>
            </a:r>
            <a:r>
              <a:rPr lang="en-US" sz="2800" dirty="0">
                <a:solidFill>
                  <a:srgbClr val="FF0000"/>
                </a:solidFill>
              </a:rPr>
              <a:t>different </a:t>
            </a:r>
            <a:r>
              <a:rPr lang="el-GR" sz="2800" dirty="0">
                <a:solidFill>
                  <a:srgbClr val="FF0000"/>
                </a:solidFill>
              </a:rPr>
              <a:t>α</a:t>
            </a:r>
            <a:r>
              <a:rPr lang="de-DE" sz="2800" dirty="0">
                <a:solidFill>
                  <a:srgbClr val="FF0000"/>
                </a:solidFill>
              </a:rPr>
              <a:t>-</a:t>
            </a:r>
            <a:r>
              <a:rPr lang="en-US" sz="2800" dirty="0">
                <a:solidFill>
                  <a:srgbClr val="FF0000"/>
                </a:solidFill>
              </a:rPr>
              <a:t>potentials</a:t>
            </a:r>
            <a:r>
              <a:rPr lang="en-US" sz="2800" dirty="0"/>
              <a:t>:</a:t>
            </a:r>
            <a:br>
              <a:rPr lang="de-DE" sz="2800" dirty="0"/>
            </a:br>
            <a:br>
              <a:rPr lang="de-DE" sz="2800" dirty="0"/>
            </a:br>
            <a:br>
              <a:rPr lang="de-DE" sz="2800" dirty="0"/>
            </a:br>
            <a:endParaRPr lang="de-DE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de-DE" sz="2800" dirty="0">
                <a:effectLst/>
              </a:rPr>
            </a:br>
            <a:r>
              <a:rPr lang="de-DE" sz="2800" dirty="0">
                <a:effectLst/>
              </a:rPr>
              <a:t>		  		</a:t>
            </a:r>
            <a:r>
              <a:rPr lang="de-DE" sz="2800" dirty="0" err="1">
                <a:solidFill>
                  <a:schemeClr val="accent5">
                    <a:lumMod val="10000"/>
                  </a:schemeClr>
                </a:solidFill>
                <a:effectLst/>
              </a:rPr>
              <a:t>huge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 </a:t>
            </a:r>
            <a:r>
              <a:rPr lang="de-DE" sz="2800" dirty="0" err="1">
                <a:solidFill>
                  <a:schemeClr val="accent5">
                    <a:lumMod val="10000"/>
                  </a:schemeClr>
                </a:solidFill>
                <a:effectLst/>
              </a:rPr>
              <a:t>differences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:</a:t>
            </a:r>
            <a:b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</a:b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				</a:t>
            </a:r>
            <a:r>
              <a:rPr lang="de-DE" sz="2800" dirty="0" err="1">
                <a:solidFill>
                  <a:schemeClr val="accent5">
                    <a:lumMod val="10000"/>
                  </a:schemeClr>
                </a:solidFill>
                <a:effectLst/>
              </a:rPr>
              <a:t>below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 5 </a:t>
            </a:r>
            <a:r>
              <a:rPr lang="de-DE" sz="2800" dirty="0" err="1">
                <a:solidFill>
                  <a:schemeClr val="accent5">
                    <a:lumMod val="10000"/>
                  </a:schemeClr>
                </a:solidFill>
                <a:effectLst/>
              </a:rPr>
              <a:t>MeV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 (</a:t>
            </a:r>
            <a:r>
              <a:rPr lang="de-DE" sz="2800" i="1" dirty="0">
                <a:solidFill>
                  <a:schemeClr val="accent5">
                    <a:lumMod val="10000"/>
                  </a:schemeClr>
                </a:solidFill>
                <a:effectLst/>
              </a:rPr>
              <a:t>T</a:t>
            </a:r>
            <a:r>
              <a:rPr lang="de-DE" sz="2800" baseline="-25000" dirty="0">
                <a:solidFill>
                  <a:schemeClr val="accent5">
                    <a:lumMod val="10000"/>
                  </a:schemeClr>
                </a:solidFill>
                <a:effectLst/>
              </a:rPr>
              <a:t>9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 = 3)</a:t>
            </a:r>
            <a:endParaRPr lang="en-US" sz="2800" dirty="0">
              <a:solidFill>
                <a:srgbClr val="FFC000"/>
              </a:solidFill>
              <a:effectLst/>
            </a:endParaRPr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Example </a:t>
            </a:r>
            <a:r>
              <a:rPr lang="en-US" sz="2800" u="sng" baseline="30000" dirty="0"/>
              <a:t>88</a:t>
            </a:r>
            <a:r>
              <a:rPr lang="en-US" sz="2800" u="sng" dirty="0"/>
              <a:t>Kr + </a:t>
            </a:r>
            <a:r>
              <a:rPr lang="el-GR" sz="2800" u="sng" dirty="0"/>
              <a:t>α</a:t>
            </a:r>
            <a:r>
              <a:rPr lang="en-US" sz="2800" u="sng" dirty="0"/>
              <a:t> (moderately neutron-rich)</a:t>
            </a:r>
          </a:p>
        </p:txBody>
      </p:sp>
    </p:spTree>
    <p:extLst>
      <p:ext uri="{BB962C8B-B14F-4D97-AF65-F5344CB8AC3E}">
        <p14:creationId xmlns:p14="http://schemas.microsoft.com/office/powerpoint/2010/main" val="374942903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86B8165-CD20-463B-89F4-4A652EED27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92" y="1161815"/>
            <a:ext cx="8382716" cy="5257581"/>
          </a:xfrm>
          <a:prstGeom prst="rect">
            <a:avLst/>
          </a:prstGeom>
        </p:spPr>
      </p:pic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9850" y="695259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en-US" sz="2800" dirty="0"/>
              <a:t>4) </a:t>
            </a:r>
            <a:r>
              <a:rPr lang="en-US" sz="2800" dirty="0">
                <a:solidFill>
                  <a:srgbClr val="FF0000"/>
                </a:solidFill>
              </a:rPr>
              <a:t>Z → Z+2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reaction rates</a:t>
            </a:r>
            <a:r>
              <a:rPr lang="en-US" sz="2800" dirty="0"/>
              <a:t> for </a:t>
            </a:r>
            <a:r>
              <a:rPr lang="en-US" sz="2800" dirty="0">
                <a:solidFill>
                  <a:srgbClr val="FF0000"/>
                </a:solidFill>
              </a:rPr>
              <a:t>different </a:t>
            </a:r>
            <a:r>
              <a:rPr lang="el-GR" sz="2800" dirty="0">
                <a:solidFill>
                  <a:srgbClr val="FF0000"/>
                </a:solidFill>
              </a:rPr>
              <a:t>α</a:t>
            </a:r>
            <a:r>
              <a:rPr lang="de-DE" sz="2800" dirty="0">
                <a:solidFill>
                  <a:srgbClr val="FF0000"/>
                </a:solidFill>
              </a:rPr>
              <a:t>-</a:t>
            </a:r>
            <a:r>
              <a:rPr lang="en-US" sz="2800" dirty="0">
                <a:solidFill>
                  <a:srgbClr val="FF0000"/>
                </a:solidFill>
              </a:rPr>
              <a:t>potentials</a:t>
            </a:r>
            <a:r>
              <a:rPr lang="en-US" sz="2800" dirty="0"/>
              <a:t>:</a:t>
            </a:r>
            <a:br>
              <a:rPr lang="de-DE" sz="2800" dirty="0"/>
            </a:br>
            <a:br>
              <a:rPr lang="de-DE" sz="2800" dirty="0">
                <a:effectLst/>
              </a:rPr>
            </a:br>
            <a:r>
              <a:rPr lang="de-DE" sz="2800" dirty="0">
                <a:effectLst/>
              </a:rPr>
              <a:t>			</a:t>
            </a:r>
            <a:r>
              <a:rPr lang="de-DE" sz="2800" dirty="0" err="1">
                <a:solidFill>
                  <a:schemeClr val="accent5">
                    <a:lumMod val="10000"/>
                  </a:schemeClr>
                </a:solidFill>
                <a:effectLst/>
              </a:rPr>
              <a:t>huge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 </a:t>
            </a:r>
            <a:r>
              <a:rPr lang="de-DE" sz="2800" dirty="0" err="1">
                <a:solidFill>
                  <a:schemeClr val="accent5">
                    <a:lumMod val="10000"/>
                  </a:schemeClr>
                </a:solidFill>
                <a:effectLst/>
              </a:rPr>
              <a:t>differences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:</a:t>
            </a:r>
            <a:b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</a:b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			</a:t>
            </a:r>
            <a:r>
              <a:rPr lang="de-DE" sz="2800" dirty="0" err="1">
                <a:solidFill>
                  <a:schemeClr val="accent5">
                    <a:lumMod val="10000"/>
                  </a:schemeClr>
                </a:solidFill>
                <a:effectLst/>
              </a:rPr>
              <a:t>below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 </a:t>
            </a:r>
            <a:r>
              <a:rPr lang="de-DE" sz="2800" i="1" dirty="0">
                <a:solidFill>
                  <a:schemeClr val="accent5">
                    <a:lumMod val="10000"/>
                  </a:schemeClr>
                </a:solidFill>
                <a:effectLst/>
              </a:rPr>
              <a:t>T</a:t>
            </a:r>
            <a:r>
              <a:rPr lang="de-DE" sz="2800" baseline="-25000" dirty="0">
                <a:solidFill>
                  <a:schemeClr val="accent5">
                    <a:lumMod val="10000"/>
                  </a:schemeClr>
                </a:solidFill>
                <a:effectLst/>
              </a:rPr>
              <a:t>9</a:t>
            </a:r>
            <a:r>
              <a:rPr lang="de-DE" sz="2800" dirty="0">
                <a:solidFill>
                  <a:schemeClr val="accent5">
                    <a:lumMod val="10000"/>
                  </a:schemeClr>
                </a:solidFill>
                <a:effectLst/>
              </a:rPr>
              <a:t> = 3</a:t>
            </a:r>
            <a:endParaRPr lang="en-US" sz="2800" dirty="0">
              <a:solidFill>
                <a:srgbClr val="FFC000"/>
              </a:solidFill>
              <a:effectLst/>
            </a:endParaRPr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Example </a:t>
            </a:r>
            <a:r>
              <a:rPr lang="en-US" sz="2800" u="sng" baseline="30000" dirty="0"/>
              <a:t>88</a:t>
            </a:r>
            <a:r>
              <a:rPr lang="en-US" sz="2800" u="sng" dirty="0"/>
              <a:t>Kr + </a:t>
            </a:r>
            <a:r>
              <a:rPr lang="el-GR" sz="2800" u="sng" dirty="0"/>
              <a:t>α</a:t>
            </a:r>
            <a:r>
              <a:rPr lang="en-US" sz="2800" u="sng" dirty="0"/>
              <a:t> (moderately neutron-rich)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3B731B-D7BA-4421-B964-099B4CEABE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7430" y="4786394"/>
            <a:ext cx="136815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1800" dirty="0">
                <a:solidFill>
                  <a:srgbClr val="000000"/>
                </a:solidFill>
                <a:effectLst/>
              </a:rPr>
              <a:t>(</a:t>
            </a:r>
            <a:r>
              <a:rPr lang="el-GR" sz="1800" dirty="0">
                <a:solidFill>
                  <a:srgbClr val="000000"/>
                </a:solidFill>
                <a:effectLst/>
              </a:rPr>
              <a:t>α</a:t>
            </a:r>
            <a:r>
              <a:rPr lang="de-DE" sz="1800" dirty="0">
                <a:solidFill>
                  <a:srgbClr val="000000"/>
                </a:solidFill>
                <a:effectLst/>
              </a:rPr>
              <a:t>,1n) </a:t>
            </a:r>
            <a:r>
              <a:rPr lang="de-DE" sz="1800" dirty="0" err="1">
                <a:solidFill>
                  <a:srgbClr val="000000"/>
                </a:solidFill>
                <a:effectLst/>
              </a:rPr>
              <a:t>only</a:t>
            </a:r>
            <a:r>
              <a:rPr lang="de-DE" sz="1800" dirty="0">
                <a:solidFill>
                  <a:srgbClr val="000000"/>
                </a:solidFill>
                <a:effectLst/>
              </a:rPr>
              <a:t>!</a:t>
            </a:r>
            <a:r>
              <a:rPr lang="de-DE" sz="2200" dirty="0">
                <a:solidFill>
                  <a:srgbClr val="000000"/>
                </a:solidFill>
                <a:effectLst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3873677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Astrophysical scenarios for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α</a:t>
            </a:r>
            <a:r>
              <a:rPr lang="en-US" sz="2800" u="sng" dirty="0"/>
              <a:t>-induced reactions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u="dash" dirty="0"/>
              <a:t>p- or </a:t>
            </a:r>
            <a:r>
              <a:rPr lang="el-GR" sz="2800" u="dash" dirty="0"/>
              <a:t>γ</a:t>
            </a:r>
            <a:r>
              <a:rPr lang="en-US" sz="2800" u="dash" dirty="0"/>
              <a:t>-process:</a:t>
            </a:r>
            <a:br>
              <a:rPr lang="en-US" sz="2800" dirty="0"/>
            </a:br>
            <a:r>
              <a:rPr lang="en-US" sz="2800" dirty="0"/>
              <a:t>production of neutron-deficient p-nuclei by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 err="1"/>
              <a:t>,n</a:t>
            </a:r>
            <a:r>
              <a:rPr lang="en-US" sz="2800" dirty="0"/>
              <a:t>),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 err="1"/>
              <a:t>,p</a:t>
            </a:r>
            <a:r>
              <a:rPr lang="en-US" sz="2800" dirty="0"/>
              <a:t>),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) reactions in supernova explosions (types </a:t>
            </a:r>
            <a:r>
              <a:rPr lang="en-US" sz="2800" dirty="0" err="1"/>
              <a:t>Ia</a:t>
            </a:r>
            <a:r>
              <a:rPr lang="en-US" sz="2800" dirty="0"/>
              <a:t> or II)</a:t>
            </a:r>
            <a:br>
              <a:rPr lang="en-US" sz="2800" dirty="0"/>
            </a:br>
            <a:br>
              <a:rPr lang="en-US" sz="1200" dirty="0"/>
            </a:br>
            <a:r>
              <a:rPr lang="en-US" sz="2800" dirty="0"/>
              <a:t>reaction rates of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) reactions from reverse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) rates using detailed balance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u="dash" dirty="0"/>
              <a:t>weak r-process:</a:t>
            </a:r>
            <a:br>
              <a:rPr lang="en-US" sz="2800" dirty="0"/>
            </a:br>
            <a:r>
              <a:rPr lang="en-US" sz="2800" dirty="0"/>
              <a:t>production of neutron-rich nuclei up to </a:t>
            </a:r>
            <a:r>
              <a:rPr lang="en-US" sz="2800" i="1" dirty="0"/>
              <a:t>Z </a:t>
            </a:r>
            <a:r>
              <a:rPr lang="en-US" sz="2800" dirty="0"/>
              <a:t>≈ 40, </a:t>
            </a:r>
            <a:r>
              <a:rPr lang="en-US" sz="2800" i="1" dirty="0"/>
              <a:t>A </a:t>
            </a:r>
            <a:r>
              <a:rPr lang="en-US" sz="2800" dirty="0"/>
              <a:t>≈ 100</a:t>
            </a:r>
            <a:br>
              <a:rPr lang="en-US" sz="2800" dirty="0"/>
            </a:br>
            <a:br>
              <a:rPr lang="en-US" sz="1200" dirty="0"/>
            </a:br>
            <a:r>
              <a:rPr lang="en-US" sz="2800" dirty="0"/>
              <a:t>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,n) reactions may increase </a:t>
            </a:r>
            <a:r>
              <a:rPr lang="en-US" sz="2800" i="1" dirty="0"/>
              <a:t>Z</a:t>
            </a:r>
            <a:r>
              <a:rPr lang="en-US" sz="2800" dirty="0"/>
              <a:t> faster than </a:t>
            </a:r>
            <a:r>
              <a:rPr lang="el-GR" sz="2800" dirty="0"/>
              <a:t>β</a:t>
            </a:r>
            <a:r>
              <a:rPr lang="de-DE" sz="2800" baseline="30000" dirty="0"/>
              <a:t>-</a:t>
            </a:r>
            <a:r>
              <a:rPr lang="en-US" sz="2800" dirty="0"/>
              <a:t>-decay</a:t>
            </a:r>
            <a:br>
              <a:rPr lang="en-US" sz="2800" dirty="0"/>
            </a:br>
            <a:br>
              <a:rPr lang="en-US" sz="1200" dirty="0"/>
            </a:br>
            <a:r>
              <a:rPr lang="en-US" sz="2800" dirty="0"/>
              <a:t>to be precise:</a:t>
            </a:r>
            <a:br>
              <a:rPr lang="en-US" sz="2800" dirty="0"/>
            </a:br>
            <a:r>
              <a:rPr lang="en-US" sz="2800" dirty="0"/>
              <a:t>rate for </a:t>
            </a:r>
            <a:r>
              <a:rPr lang="en-US" sz="2800" i="1" dirty="0"/>
              <a:t>Z</a:t>
            </a:r>
            <a:r>
              <a:rPr lang="en-US" sz="2800" dirty="0"/>
              <a:t> → Z+2 is most important which corresponds to the sum over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) +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,1n) +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,2n) +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,3n), etc.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6437109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Nucleosynthesis in the weak r-process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use typical conditions for neutrino-driven winds:</a:t>
            </a:r>
            <a:br>
              <a:rPr lang="en-US" sz="2800" dirty="0"/>
            </a:br>
            <a:r>
              <a:rPr lang="en-US" sz="2800" i="1" dirty="0"/>
              <a:t>Y</a:t>
            </a:r>
            <a:r>
              <a:rPr lang="en-US" sz="2800" i="1" baseline="-25000" dirty="0"/>
              <a:t>e</a:t>
            </a:r>
            <a:r>
              <a:rPr lang="en-US" sz="2800" dirty="0"/>
              <a:t>, entropy per baryon, expansion timescale</a:t>
            </a:r>
            <a:br>
              <a:rPr lang="en-US" sz="2800" dirty="0"/>
            </a:br>
            <a:r>
              <a:rPr lang="en-US" sz="2200" dirty="0"/>
              <a:t>Bliss </a:t>
            </a:r>
            <a:r>
              <a:rPr lang="en-US" sz="2200" i="1" dirty="0"/>
              <a:t>et al</a:t>
            </a:r>
            <a:r>
              <a:rPr lang="en-US" sz="2200" dirty="0"/>
              <a:t>., </a:t>
            </a:r>
            <a:r>
              <a:rPr lang="en-US" sz="2200" dirty="0" err="1"/>
              <a:t>Astroph</a:t>
            </a:r>
            <a:r>
              <a:rPr lang="en-US" sz="2200" dirty="0"/>
              <a:t>. J. </a:t>
            </a:r>
            <a:r>
              <a:rPr lang="en-US" sz="2200" b="1" dirty="0"/>
              <a:t>855</a:t>
            </a:r>
            <a:r>
              <a:rPr lang="en-US" sz="2200" dirty="0"/>
              <a:t>, 135 (2018)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study nucleosynthesis along the above astrophysical trajectories with MC sampling of nuclear rates</a:t>
            </a:r>
            <a:br>
              <a:rPr lang="en-US" sz="2800" dirty="0"/>
            </a:br>
            <a:r>
              <a:rPr lang="en-US" sz="2800" dirty="0"/>
              <a:t>note: </a:t>
            </a:r>
            <a:r>
              <a:rPr lang="en-US" sz="2800" dirty="0">
                <a:solidFill>
                  <a:srgbClr val="FF0000"/>
                </a:solidFill>
              </a:rPr>
              <a:t>large uncertainty of factor 10 for (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>
                <a:solidFill>
                  <a:srgbClr val="FF0000"/>
                </a:solidFill>
              </a:rPr>
              <a:t>,n) rates!</a:t>
            </a:r>
            <a:br>
              <a:rPr lang="en-US" sz="2800" dirty="0"/>
            </a:br>
            <a:r>
              <a:rPr lang="en-US" sz="2200" dirty="0"/>
              <a:t>Bliss </a:t>
            </a:r>
            <a:r>
              <a:rPr lang="en-US" sz="2200" i="1" dirty="0"/>
              <a:t>et al</a:t>
            </a:r>
            <a:r>
              <a:rPr lang="en-US" sz="2200" dirty="0"/>
              <a:t>., Phys. Rev. C </a:t>
            </a:r>
            <a:r>
              <a:rPr lang="en-US" sz="2200" b="1" dirty="0"/>
              <a:t>101</a:t>
            </a:r>
            <a:r>
              <a:rPr lang="en-US" sz="2200" dirty="0"/>
              <a:t>, 055807 (2020)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repeat above calculations with the new rates from </a:t>
            </a:r>
            <a:br>
              <a:rPr lang="en-US" sz="2800" dirty="0"/>
            </a:br>
            <a:r>
              <a:rPr lang="en-US" sz="2800" dirty="0"/>
              <a:t>Atomki-V2</a:t>
            </a:r>
            <a:br>
              <a:rPr lang="en-US" sz="2800" dirty="0"/>
            </a:br>
            <a:r>
              <a:rPr lang="en-US" sz="2800" dirty="0"/>
              <a:t>note: </a:t>
            </a:r>
            <a:r>
              <a:rPr lang="en-US" sz="2800" dirty="0">
                <a:solidFill>
                  <a:srgbClr val="00CC00"/>
                </a:solidFill>
              </a:rPr>
              <a:t>uncertainties reduced to a factor of 2</a:t>
            </a:r>
            <a:br>
              <a:rPr lang="en-US" sz="2800" dirty="0"/>
            </a:br>
            <a:r>
              <a:rPr lang="en-US" sz="2200" dirty="0"/>
              <a:t>Psaltis </a:t>
            </a:r>
            <a:r>
              <a:rPr lang="en-US" sz="2200" i="1" dirty="0"/>
              <a:t>et al</a:t>
            </a:r>
            <a:r>
              <a:rPr lang="en-US" sz="2200" dirty="0"/>
              <a:t>., </a:t>
            </a:r>
            <a:r>
              <a:rPr lang="en-US" sz="2200" dirty="0" err="1"/>
              <a:t>Astroph</a:t>
            </a:r>
            <a:r>
              <a:rPr lang="en-US" sz="2200" dirty="0"/>
              <a:t>. J., submitted (arXiv:2204.07136)</a:t>
            </a:r>
          </a:p>
        </p:txBody>
      </p:sp>
    </p:spTree>
    <p:extLst>
      <p:ext uri="{BB962C8B-B14F-4D97-AF65-F5344CB8AC3E}">
        <p14:creationId xmlns:p14="http://schemas.microsoft.com/office/powerpoint/2010/main" val="195668145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Outline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Some basics on the optical model and the calculation of reaction cross sections in the statistical model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The essential ingredient for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-induced reactions:</a:t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-nucleus optical model potential (AOMP)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Models under discussion:</a:t>
            </a:r>
            <a:br>
              <a:rPr lang="en-US" sz="2800" dirty="0"/>
            </a:br>
            <a:r>
              <a:rPr lang="en-US" sz="2800" dirty="0"/>
              <a:t>- </a:t>
            </a:r>
            <a:r>
              <a:rPr lang="en-US" sz="2800" dirty="0">
                <a:solidFill>
                  <a:srgbClr val="FFC000"/>
                </a:solidFill>
              </a:rPr>
              <a:t>optical</a:t>
            </a:r>
            <a:r>
              <a:rPr lang="en-US" sz="2800" dirty="0"/>
              <a:t> model:</a:t>
            </a:r>
            <a:br>
              <a:rPr lang="en-US" sz="2800" dirty="0"/>
            </a:br>
            <a:r>
              <a:rPr lang="en-US" sz="2800" dirty="0"/>
              <a:t>    calc. of total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b="1" baseline="-25000" dirty="0" err="1"/>
              <a:t>reac</a:t>
            </a:r>
            <a:r>
              <a:rPr lang="en-US" sz="2800" dirty="0"/>
              <a:t> from </a:t>
            </a:r>
            <a:r>
              <a:rPr lang="en-US" sz="2800" dirty="0">
                <a:solidFill>
                  <a:srgbClr val="FFC000"/>
                </a:solidFill>
              </a:rPr>
              <a:t>complex</a:t>
            </a:r>
            <a:r>
              <a:rPr lang="en-US" sz="2800" dirty="0"/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-nucleus potential</a:t>
            </a:r>
            <a:br>
              <a:rPr lang="en-US" sz="2800" dirty="0"/>
            </a:br>
            <a:r>
              <a:rPr lang="en-US" sz="2800" dirty="0"/>
              <a:t>- </a:t>
            </a:r>
            <a:r>
              <a:rPr lang="en-US" sz="2800" dirty="0">
                <a:solidFill>
                  <a:srgbClr val="92D050"/>
                </a:solidFill>
              </a:rPr>
              <a:t>barrier transmission</a:t>
            </a:r>
            <a:r>
              <a:rPr lang="en-US" sz="2800" dirty="0"/>
              <a:t> model:</a:t>
            </a:r>
            <a:br>
              <a:rPr lang="en-US" sz="2800" dirty="0"/>
            </a:br>
            <a:r>
              <a:rPr lang="en-US" sz="2800" dirty="0"/>
              <a:t>    calc. of total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b="1" baseline="-25000" dirty="0" err="1"/>
              <a:t>reac</a:t>
            </a:r>
            <a:r>
              <a:rPr lang="en-US" sz="2800" dirty="0"/>
              <a:t> from </a:t>
            </a:r>
            <a:r>
              <a:rPr lang="en-US" sz="2800" dirty="0">
                <a:solidFill>
                  <a:srgbClr val="92D050"/>
                </a:solidFill>
              </a:rPr>
              <a:t>real</a:t>
            </a:r>
            <a:r>
              <a:rPr lang="en-US" sz="2800" dirty="0"/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-nucleus potential</a:t>
            </a:r>
            <a:br>
              <a:rPr lang="en-US" sz="2800" dirty="0"/>
            </a:br>
            <a:r>
              <a:rPr lang="en-US" sz="2800" dirty="0"/>
              <a:t>- </a:t>
            </a:r>
            <a:r>
              <a:rPr lang="en-US" sz="2800" dirty="0">
                <a:solidFill>
                  <a:srgbClr val="FF0000"/>
                </a:solidFill>
              </a:rPr>
              <a:t>statistical</a:t>
            </a:r>
            <a:r>
              <a:rPr lang="en-US" sz="2800" dirty="0"/>
              <a:t> model:</a:t>
            </a:r>
            <a:br>
              <a:rPr lang="en-US" sz="2800" dirty="0"/>
            </a:br>
            <a:r>
              <a:rPr lang="en-US" sz="2800" dirty="0"/>
              <a:t>    </a:t>
            </a:r>
            <a:r>
              <a:rPr lang="en-US" sz="2800" dirty="0">
                <a:solidFill>
                  <a:srgbClr val="FF0000"/>
                </a:solidFill>
              </a:rPr>
              <a:t>distributes</a:t>
            </a:r>
            <a:r>
              <a:rPr lang="en-US" sz="2800" dirty="0"/>
              <a:t> total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b="1" baseline="-25000" dirty="0" err="1"/>
              <a:t>reac</a:t>
            </a:r>
            <a:r>
              <a:rPr lang="en-US" sz="2800" dirty="0"/>
              <a:t> among </a:t>
            </a:r>
            <a:r>
              <a:rPr lang="en-US" sz="2800" dirty="0">
                <a:solidFill>
                  <a:srgbClr val="FF0000"/>
                </a:solidFill>
              </a:rPr>
              <a:t>partial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2800" dirty="0">
                <a:solidFill>
                  <a:srgbClr val="FF0000"/>
                </a:solidFill>
              </a:rPr>
              <a:t>(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>
                <a:solidFill>
                  <a:srgbClr val="FF0000"/>
                </a:solidFill>
              </a:rPr>
              <a:t>,</a:t>
            </a:r>
            <a:r>
              <a:rPr lang="en-US" sz="2800" i="1" dirty="0">
                <a:solidFill>
                  <a:srgbClr val="FF0000"/>
                </a:solidFill>
              </a:rPr>
              <a:t>X</a:t>
            </a:r>
            <a:r>
              <a:rPr lang="en-US" sz="2800" dirty="0">
                <a:solidFill>
                  <a:srgbClr val="FF0000"/>
                </a:solidFill>
              </a:rPr>
              <a:t>) channels</a:t>
            </a:r>
          </a:p>
        </p:txBody>
      </p:sp>
    </p:spTree>
    <p:extLst>
      <p:ext uri="{BB962C8B-B14F-4D97-AF65-F5344CB8AC3E}">
        <p14:creationId xmlns:p14="http://schemas.microsoft.com/office/powerpoint/2010/main" val="6767382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44653"/>
            <a:ext cx="7848872" cy="5736675"/>
          </a:xfrm>
          <a:prstGeom prst="rect">
            <a:avLst/>
          </a:prstGeom>
        </p:spPr>
      </p:pic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20688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dirty="0"/>
            </a:br>
            <a:endParaRPr lang="en-US" sz="2000" dirty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Total </a:t>
            </a:r>
            <a:r>
              <a:rPr lang="en-US" sz="2800" u="sng" baseline="30000" dirty="0"/>
              <a:t>197</a:t>
            </a:r>
            <a:r>
              <a:rPr lang="en-US" sz="2800" u="sng" dirty="0"/>
              <a:t>Au + 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u="sng" dirty="0"/>
              <a:t> cross section for different 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α-</a:t>
            </a:r>
            <a:r>
              <a:rPr lang="en-US" sz="2800" u="sng" dirty="0"/>
              <a:t>potentials</a:t>
            </a:r>
          </a:p>
        </p:txBody>
      </p:sp>
      <p:sp>
        <p:nvSpPr>
          <p:cNvPr id="11" name="Rectangle 5"/>
          <p:cNvSpPr txBox="1">
            <a:spLocks noChangeArrowheads="1"/>
          </p:cNvSpPr>
          <p:nvPr/>
        </p:nvSpPr>
        <p:spPr bwMode="auto">
          <a:xfrm>
            <a:off x="6084168" y="2276872"/>
            <a:ext cx="1656184" cy="7920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dirty="0">
                <a:solidFill>
                  <a:srgbClr val="000000"/>
                </a:solidFill>
                <a:effectLst/>
              </a:rPr>
              <a:t>at 25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MeV</a:t>
            </a:r>
            <a:r>
              <a:rPr lang="de-DE" sz="2200" dirty="0">
                <a:solidFill>
                  <a:srgbClr val="000000"/>
                </a:solidFill>
                <a:effectLst/>
              </a:rPr>
              <a:t>: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200" dirty="0" err="1">
                <a:solidFill>
                  <a:srgbClr val="000000"/>
                </a:solidFill>
                <a:effectLst/>
              </a:rPr>
              <a:t>factor</a:t>
            </a:r>
            <a:r>
              <a:rPr lang="de-DE" sz="2200" dirty="0">
                <a:solidFill>
                  <a:srgbClr val="000000"/>
                </a:solidFill>
                <a:effectLst/>
              </a:rPr>
              <a:t> 2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 flipV="1">
            <a:off x="6984268" y="1484784"/>
            <a:ext cx="1116124" cy="792088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 flipH="1">
            <a:off x="2051720" y="4797152"/>
            <a:ext cx="1224138" cy="576064"/>
          </a:xfrm>
          <a:prstGeom prst="straightConnector1">
            <a:avLst/>
          </a:prstGeom>
          <a:ln w="19050">
            <a:solidFill>
              <a:srgbClr val="000000"/>
            </a:solidFill>
            <a:headEnd type="none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5"/>
          <p:cNvSpPr txBox="1">
            <a:spLocks noChangeArrowheads="1"/>
          </p:cNvSpPr>
          <p:nvPr/>
        </p:nvSpPr>
        <p:spPr bwMode="auto">
          <a:xfrm>
            <a:off x="3393987" y="4077072"/>
            <a:ext cx="1754077" cy="144016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dirty="0">
                <a:solidFill>
                  <a:srgbClr val="000000"/>
                </a:solidFill>
                <a:effectLst/>
              </a:rPr>
              <a:t>at 10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MeV</a:t>
            </a:r>
            <a:r>
              <a:rPr lang="de-DE" sz="2200" dirty="0">
                <a:solidFill>
                  <a:srgbClr val="000000"/>
                </a:solidFill>
                <a:effectLst/>
              </a:rPr>
              <a:t>: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200" dirty="0" err="1">
                <a:solidFill>
                  <a:srgbClr val="FF0000"/>
                </a:solidFill>
                <a:effectLst/>
              </a:rPr>
              <a:t>more</a:t>
            </a:r>
            <a:r>
              <a:rPr lang="de-DE" sz="2200" dirty="0">
                <a:solidFill>
                  <a:srgbClr val="FF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FF0000"/>
                </a:solidFill>
                <a:effectLst/>
              </a:rPr>
              <a:t>than</a:t>
            </a:r>
            <a:r>
              <a:rPr lang="de-DE" sz="2200" dirty="0">
                <a:solidFill>
                  <a:srgbClr val="FF0000"/>
                </a:solidFill>
                <a:effectLst/>
              </a:rPr>
              <a:t> 3 </a:t>
            </a:r>
            <a:r>
              <a:rPr lang="de-DE" sz="2200" dirty="0" err="1">
                <a:solidFill>
                  <a:srgbClr val="FF0000"/>
                </a:solidFill>
                <a:effectLst/>
              </a:rPr>
              <a:t>orders</a:t>
            </a:r>
            <a:r>
              <a:rPr lang="de-DE" sz="2200" dirty="0">
                <a:solidFill>
                  <a:srgbClr val="FF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FF0000"/>
                </a:solidFill>
                <a:effectLst/>
              </a:rPr>
              <a:t>of</a:t>
            </a:r>
            <a:r>
              <a:rPr lang="de-DE" sz="2200" dirty="0">
                <a:solidFill>
                  <a:srgbClr val="FF0000"/>
                </a:solidFill>
                <a:effectLst/>
              </a:rPr>
              <a:t> </a:t>
            </a:r>
            <a:r>
              <a:rPr lang="de-DE" sz="2200" dirty="0" err="1">
                <a:solidFill>
                  <a:srgbClr val="FF0000"/>
                </a:solidFill>
                <a:effectLst/>
              </a:rPr>
              <a:t>magnitude</a:t>
            </a:r>
            <a:r>
              <a:rPr lang="de-DE" sz="2200" dirty="0">
                <a:solidFill>
                  <a:srgbClr val="FF0000"/>
                </a:solidFill>
                <a:effectLst/>
              </a:rPr>
              <a:t>!!!</a:t>
            </a: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1043608" y="6048000"/>
            <a:ext cx="1440160" cy="0"/>
          </a:xfrm>
          <a:prstGeom prst="straightConnector1">
            <a:avLst/>
          </a:prstGeom>
          <a:ln w="190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5"/>
          <p:cNvSpPr txBox="1">
            <a:spLocks noChangeArrowheads="1"/>
          </p:cNvSpPr>
          <p:nvPr/>
        </p:nvSpPr>
        <p:spPr bwMode="auto">
          <a:xfrm>
            <a:off x="1115616" y="5976000"/>
            <a:ext cx="117801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i="1" dirty="0">
                <a:solidFill>
                  <a:srgbClr val="0070C0"/>
                </a:solidFill>
                <a:effectLst/>
              </a:rPr>
              <a:t>T</a:t>
            </a:r>
            <a:r>
              <a:rPr lang="de-DE" sz="2200" baseline="-25000" dirty="0">
                <a:solidFill>
                  <a:srgbClr val="0070C0"/>
                </a:solidFill>
                <a:effectLst/>
              </a:rPr>
              <a:t>9</a:t>
            </a:r>
            <a:r>
              <a:rPr lang="de-DE" sz="2200" dirty="0">
                <a:solidFill>
                  <a:srgbClr val="0070C0"/>
                </a:solidFill>
                <a:effectLst/>
              </a:rPr>
              <a:t> = 2.5</a:t>
            </a: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1EFF009D-7EFE-449B-8200-F224C27C1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672" y="1340768"/>
            <a:ext cx="2448272" cy="7920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dirty="0">
                <a:solidFill>
                  <a:srgbClr val="000000"/>
                </a:solidFill>
                <a:effectLst/>
              </a:rPr>
              <a:t>Optical 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model</a:t>
            </a:r>
            <a:br>
              <a:rPr lang="de-DE" sz="2200" dirty="0">
                <a:solidFill>
                  <a:srgbClr val="000000"/>
                </a:solidFill>
                <a:effectLst/>
              </a:rPr>
            </a:br>
            <a:r>
              <a:rPr lang="de-DE" sz="2200" dirty="0">
                <a:solidFill>
                  <a:srgbClr val="000000"/>
                </a:solidFill>
                <a:effectLst/>
              </a:rPr>
              <a:t>(</a:t>
            </a:r>
            <a:r>
              <a:rPr lang="de-DE" sz="2200" dirty="0" err="1">
                <a:solidFill>
                  <a:srgbClr val="000000"/>
                </a:solidFill>
                <a:effectLst/>
              </a:rPr>
              <a:t>complex</a:t>
            </a:r>
            <a:r>
              <a:rPr lang="de-DE" sz="2200" dirty="0">
                <a:solidFill>
                  <a:srgbClr val="000000"/>
                </a:solidFill>
                <a:effectLst/>
              </a:rPr>
              <a:t> AOMPs)</a:t>
            </a:r>
          </a:p>
        </p:txBody>
      </p:sp>
    </p:spTree>
    <p:extLst>
      <p:ext uri="{BB962C8B-B14F-4D97-AF65-F5344CB8AC3E}">
        <p14:creationId xmlns:p14="http://schemas.microsoft.com/office/powerpoint/2010/main" val="262354448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 err="1"/>
              <a:t>Some</a:t>
            </a:r>
            <a:r>
              <a:rPr lang="de-DE" sz="2800" u="sng" dirty="0"/>
              <a:t> </a:t>
            </a:r>
            <a:r>
              <a:rPr lang="de-DE" sz="2800" u="sng" dirty="0" err="1"/>
              <a:t>further</a:t>
            </a:r>
            <a:r>
              <a:rPr lang="de-DE" sz="2800" u="sng" dirty="0"/>
              <a:t> </a:t>
            </a:r>
            <a:r>
              <a:rPr lang="de-DE" sz="2800" u="sng" dirty="0" err="1"/>
              <a:t>aspects</a:t>
            </a:r>
            <a:r>
              <a:rPr lang="de-DE" sz="2800" u="sng" dirty="0"/>
              <a:t> </a:t>
            </a:r>
            <a:r>
              <a:rPr lang="de-DE" sz="2800" u="sng" dirty="0" err="1"/>
              <a:t>for</a:t>
            </a:r>
            <a:r>
              <a:rPr lang="de-DE" sz="2800" u="sng" dirty="0"/>
              <a:t> Atomki-V2</a:t>
            </a:r>
            <a:endParaRPr lang="en-US" sz="2800" u="sng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energy dependence of optical potential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dispersion relation:</a:t>
            </a:r>
            <a:br>
              <a:rPr lang="en-US" sz="2800" dirty="0"/>
            </a:br>
            <a:r>
              <a:rPr lang="en-US" sz="2800" dirty="0"/>
              <a:t>coupling between real and imaginary part of potential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double-folding approach:</a:t>
            </a:r>
            <a:br>
              <a:rPr lang="en-US" sz="2800" dirty="0"/>
            </a:br>
            <a:r>
              <a:rPr lang="en-US" sz="2800" dirty="0"/>
              <a:t>- chosen DDM3Y interaction</a:t>
            </a:r>
            <a:br>
              <a:rPr lang="en-US" sz="2800" dirty="0"/>
            </a:br>
            <a:r>
              <a:rPr lang="en-US" sz="2800" dirty="0"/>
              <a:t>- chosen </a:t>
            </a:r>
            <a:r>
              <a:rPr lang="en-US" sz="2800" dirty="0" err="1"/>
              <a:t>HFB+Skyrme</a:t>
            </a:r>
            <a:r>
              <a:rPr lang="en-US" sz="2800" dirty="0"/>
              <a:t> densities</a:t>
            </a:r>
            <a:br>
              <a:rPr lang="en-US" sz="2800" dirty="0"/>
            </a:br>
            <a:endParaRPr lang="en-US" sz="2800" dirty="0"/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applicability of the barrier transmission approach:</a:t>
            </a:r>
            <a:br>
              <a:rPr lang="en-US" sz="2800" dirty="0"/>
            </a:br>
            <a:r>
              <a:rPr lang="en-US" sz="2800" dirty="0"/>
              <a:t>- fusion enhancement from coupling to low-lying</a:t>
            </a:r>
            <a:br>
              <a:rPr lang="en-US" sz="2800" dirty="0"/>
            </a:br>
            <a:r>
              <a:rPr lang="en-US" sz="2800" dirty="0"/>
              <a:t>  states </a:t>
            </a:r>
            <a:br>
              <a:rPr lang="en-US" sz="2800" dirty="0"/>
            </a:br>
            <a:r>
              <a:rPr lang="en-US" sz="2800" dirty="0"/>
              <a:t>- fusion hindrance suggested in several cases</a:t>
            </a:r>
            <a:br>
              <a:rPr lang="en-US" sz="2800" dirty="0"/>
            </a:br>
            <a:r>
              <a:rPr lang="en-US" sz="2800" dirty="0"/>
              <a:t>   e.g. the </a:t>
            </a:r>
            <a:r>
              <a:rPr lang="en-US" sz="2800" dirty="0" err="1"/>
              <a:t>astrophysically</a:t>
            </a:r>
            <a:r>
              <a:rPr lang="en-US" sz="2800" dirty="0"/>
              <a:t> relevant </a:t>
            </a:r>
            <a:r>
              <a:rPr lang="en-US" sz="2800" baseline="30000" dirty="0"/>
              <a:t>12</a:t>
            </a:r>
            <a:r>
              <a:rPr lang="en-US" sz="2800" dirty="0"/>
              <a:t>C+</a:t>
            </a:r>
            <a:r>
              <a:rPr lang="en-US" sz="2800" baseline="30000" dirty="0"/>
              <a:t>12</a:t>
            </a:r>
            <a:r>
              <a:rPr lang="en-US" sz="2800" dirty="0"/>
              <a:t>C fusion</a:t>
            </a:r>
            <a:endParaRPr lang="en-US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67817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How to measure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α + </a:t>
            </a:r>
            <a:r>
              <a:rPr lang="en-US" sz="2800" u="sng" baseline="30000" dirty="0"/>
              <a:t>197</a:t>
            </a:r>
            <a:r>
              <a:rPr lang="en-US" sz="2800" u="sng" dirty="0"/>
              <a:t>Au ? – nuclear physics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convenient mechanical and chemical properties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mono-isotopic target </a:t>
            </a:r>
            <a:r>
              <a:rPr lang="en-US" sz="2800" baseline="30000" dirty="0"/>
              <a:t>197</a:t>
            </a:r>
            <a:r>
              <a:rPr lang="en-US" sz="2800" dirty="0"/>
              <a:t>Au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activation technique applicable to several channels:</a:t>
            </a:r>
            <a:br>
              <a:rPr lang="en-US" sz="2800" dirty="0"/>
            </a:br>
            <a:r>
              <a:rPr lang="en-US" sz="2800" baseline="30000" dirty="0"/>
              <a:t>197</a:t>
            </a:r>
            <a:r>
              <a:rPr lang="en-US" sz="2800" dirty="0"/>
              <a:t>Au(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)</a:t>
            </a:r>
            <a:r>
              <a:rPr lang="en-US" sz="2800" baseline="30000" dirty="0"/>
              <a:t>201</a:t>
            </a:r>
            <a:r>
              <a:rPr lang="en-US" sz="2800" dirty="0"/>
              <a:t>Tl: </a:t>
            </a:r>
            <a:r>
              <a:rPr lang="en-US" sz="2800" i="1" dirty="0"/>
              <a:t>T</a:t>
            </a:r>
            <a:r>
              <a:rPr lang="en-US" sz="2800" baseline="-25000" dirty="0"/>
              <a:t>1/2</a:t>
            </a:r>
            <a:r>
              <a:rPr lang="en-US" sz="2800" dirty="0"/>
              <a:t> = 73.0 hours, </a:t>
            </a:r>
            <a:r>
              <a:rPr lang="en-US" sz="2800" i="1" dirty="0"/>
              <a:t>Q</a:t>
            </a:r>
            <a:r>
              <a:rPr lang="en-US" sz="2800" dirty="0"/>
              <a:t> = -1.54 MeV</a:t>
            </a:r>
            <a:br>
              <a:rPr lang="en-US" sz="2800" dirty="0"/>
            </a:br>
            <a:r>
              <a:rPr lang="en-US" sz="2800" baseline="30000" dirty="0"/>
              <a:t>197</a:t>
            </a:r>
            <a:r>
              <a:rPr lang="en-US" sz="2800" dirty="0"/>
              <a:t>Au(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,n)</a:t>
            </a:r>
            <a:r>
              <a:rPr lang="en-US" sz="2800" baseline="30000" dirty="0"/>
              <a:t>200</a:t>
            </a:r>
            <a:r>
              <a:rPr lang="en-US" sz="2800" dirty="0"/>
              <a:t>Tl: </a:t>
            </a:r>
            <a:r>
              <a:rPr lang="en-US" sz="2800" i="1" dirty="0"/>
              <a:t>T</a:t>
            </a:r>
            <a:r>
              <a:rPr lang="en-US" sz="2800" baseline="-25000" dirty="0"/>
              <a:t>1/2</a:t>
            </a:r>
            <a:r>
              <a:rPr lang="en-US" sz="2800" dirty="0"/>
              <a:t> = 26.1 hours, </a:t>
            </a:r>
            <a:r>
              <a:rPr lang="en-US" sz="2800" i="1" dirty="0"/>
              <a:t>Q</a:t>
            </a:r>
            <a:r>
              <a:rPr lang="en-US" sz="2800" dirty="0"/>
              <a:t> = -9.74 MeV</a:t>
            </a:r>
            <a:br>
              <a:rPr lang="en-US" sz="2800" dirty="0"/>
            </a:br>
            <a:r>
              <a:rPr lang="en-US" sz="2800" baseline="30000" dirty="0"/>
              <a:t>197</a:t>
            </a:r>
            <a:r>
              <a:rPr lang="en-US" sz="2800" dirty="0"/>
              <a:t>Au(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,2n)</a:t>
            </a:r>
            <a:r>
              <a:rPr lang="en-US" sz="2800" baseline="30000" dirty="0"/>
              <a:t>199</a:t>
            </a:r>
            <a:r>
              <a:rPr lang="en-US" sz="2800" dirty="0"/>
              <a:t>Tl: </a:t>
            </a:r>
            <a:r>
              <a:rPr lang="en-US" sz="2800" i="1" dirty="0"/>
              <a:t>T</a:t>
            </a:r>
            <a:r>
              <a:rPr lang="en-US" sz="2800" baseline="-25000" dirty="0"/>
              <a:t>1/2</a:t>
            </a:r>
            <a:r>
              <a:rPr lang="en-US" sz="2800" dirty="0"/>
              <a:t> = 7.4 hours, </a:t>
            </a:r>
            <a:r>
              <a:rPr lang="en-US" sz="2800" i="1" dirty="0"/>
              <a:t>Q</a:t>
            </a:r>
            <a:r>
              <a:rPr lang="en-US" sz="2800" dirty="0"/>
              <a:t> = -16.80 MeV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analysis of many reaction channels is essential to constrain all parameters of the statistical model</a:t>
            </a:r>
            <a:br>
              <a:rPr lang="en-US" sz="2800" dirty="0"/>
            </a:br>
            <a:r>
              <a:rPr lang="en-US" sz="2000" dirty="0"/>
              <a:t>Mohr </a:t>
            </a:r>
            <a:r>
              <a:rPr lang="en-US" sz="2000" i="1" dirty="0"/>
              <a:t>et al</a:t>
            </a:r>
            <a:r>
              <a:rPr lang="en-US" sz="2000" dirty="0"/>
              <a:t>., PRC </a:t>
            </a:r>
            <a:r>
              <a:rPr lang="en-US" sz="2000" b="1" dirty="0"/>
              <a:t>95</a:t>
            </a:r>
            <a:r>
              <a:rPr lang="en-US" sz="2000" dirty="0"/>
              <a:t>, 015807 (2017)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combined X-ray and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-ray spectroscopy necessary for </a:t>
            </a:r>
            <a:r>
              <a:rPr lang="en-US" sz="2800" baseline="30000" dirty="0"/>
              <a:t>197</a:t>
            </a:r>
            <a:r>
              <a:rPr lang="en-US" sz="2800" dirty="0"/>
              <a:t>Au(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)</a:t>
            </a:r>
            <a:r>
              <a:rPr lang="en-US" sz="2800" baseline="30000" dirty="0"/>
              <a:t>201</a:t>
            </a:r>
            <a:r>
              <a:rPr lang="en-US" sz="2800" dirty="0"/>
              <a:t>Tl cross section: measuring time &gt; 500 h !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5497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 err="1"/>
              <a:t>Role</a:t>
            </a:r>
            <a:r>
              <a:rPr lang="de-DE" sz="2800" u="sng" dirty="0"/>
              <a:t> </a:t>
            </a:r>
            <a:r>
              <a:rPr lang="de-DE" sz="2800" u="sng" dirty="0" err="1"/>
              <a:t>of</a:t>
            </a:r>
            <a:r>
              <a:rPr lang="de-DE" sz="2800" u="sng" dirty="0"/>
              <a:t> </a:t>
            </a:r>
            <a:r>
              <a:rPr lang="de-DE" sz="2800" u="sng" dirty="0" err="1"/>
              <a:t>the</a:t>
            </a:r>
            <a:r>
              <a:rPr lang="de-DE" sz="2800" u="sng" dirty="0"/>
              <a:t> </a:t>
            </a:r>
            <a:r>
              <a:rPr lang="de-DE" sz="2800" u="sng" dirty="0" err="1"/>
              <a:t>level</a:t>
            </a:r>
            <a:r>
              <a:rPr lang="de-DE" sz="2800" u="sng" dirty="0"/>
              <a:t> </a:t>
            </a:r>
            <a:r>
              <a:rPr lang="de-DE" sz="2800" u="sng" dirty="0" err="1"/>
              <a:t>density</a:t>
            </a:r>
            <a:r>
              <a:rPr lang="de-DE" sz="2800" u="sng" dirty="0"/>
              <a:t> in </a:t>
            </a:r>
            <a:r>
              <a:rPr lang="de-DE" sz="2800" u="sng" dirty="0" err="1"/>
              <a:t>the</a:t>
            </a:r>
            <a:r>
              <a:rPr lang="de-DE" sz="2800" u="sng" dirty="0"/>
              <a:t> </a:t>
            </a:r>
            <a:r>
              <a:rPr lang="de-DE" sz="2800" u="sng" dirty="0" err="1"/>
              <a:t>statistical</a:t>
            </a:r>
            <a:r>
              <a:rPr lang="de-DE" sz="2800" u="sng" dirty="0"/>
              <a:t> </a:t>
            </a:r>
            <a:r>
              <a:rPr lang="de-DE" sz="2800" u="sng" dirty="0" err="1"/>
              <a:t>model</a:t>
            </a:r>
            <a:r>
              <a:rPr lang="de-DE" sz="2800" u="sng" dirty="0"/>
              <a:t> (2)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de-DE" sz="2800" i="1" dirty="0"/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800" i="1" dirty="0"/>
              <a:t>T</a:t>
            </a:r>
            <a:r>
              <a:rPr lang="de-DE" sz="28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de-DE" sz="2800" dirty="0"/>
              <a:t> : all </a:t>
            </a:r>
            <a:r>
              <a:rPr lang="de-DE" sz="2800" dirty="0" err="1"/>
              <a:t>transmission</a:t>
            </a:r>
            <a:r>
              <a:rPr lang="de-DE" sz="2800" dirty="0"/>
              <a:t> </a:t>
            </a:r>
            <a:r>
              <a:rPr lang="de-DE" sz="2800" dirty="0" err="1"/>
              <a:t>coefficients</a:t>
            </a:r>
            <a:r>
              <a:rPr lang="de-DE" sz="2800" dirty="0"/>
              <a:t> </a:t>
            </a:r>
            <a:r>
              <a:rPr lang="de-DE" sz="2800" dirty="0" err="1"/>
              <a:t>depend</a:t>
            </a:r>
            <a:r>
              <a:rPr lang="de-DE" sz="2800" dirty="0"/>
              <a:t> </a:t>
            </a:r>
            <a:r>
              <a:rPr lang="de-DE" sz="2800" dirty="0" err="1"/>
              <a:t>implicitly</a:t>
            </a:r>
            <a:r>
              <a:rPr lang="de-DE" sz="2800" dirty="0"/>
              <a:t> on </a:t>
            </a:r>
            <a:r>
              <a:rPr lang="de-DE" sz="2800" dirty="0" err="1"/>
              <a:t>the</a:t>
            </a:r>
            <a:br>
              <a:rPr lang="de-DE" sz="2800" dirty="0"/>
            </a:br>
            <a:r>
              <a:rPr lang="de-DE" sz="2800" dirty="0"/>
              <a:t>      </a:t>
            </a:r>
            <a:r>
              <a:rPr lang="de-DE" sz="2800" dirty="0" err="1"/>
              <a:t>chosen</a:t>
            </a:r>
            <a:r>
              <a:rPr lang="de-DE" sz="2800" dirty="0"/>
              <a:t> </a:t>
            </a:r>
            <a:r>
              <a:rPr lang="de-DE" sz="2800" dirty="0" err="1"/>
              <a:t>level</a:t>
            </a:r>
            <a:r>
              <a:rPr lang="de-DE" sz="2800" dirty="0"/>
              <a:t> </a:t>
            </a:r>
            <a:r>
              <a:rPr lang="de-DE" sz="2800" dirty="0" err="1"/>
              <a:t>density</a:t>
            </a:r>
            <a:r>
              <a:rPr lang="de-DE" sz="2800" dirty="0"/>
              <a:t> </a:t>
            </a:r>
            <a:r>
              <a:rPr lang="de-DE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de-DE" sz="2800" baseline="-25000" dirty="0" err="1"/>
              <a:t>LD</a:t>
            </a:r>
            <a:r>
              <a:rPr lang="de-DE" sz="2800" dirty="0"/>
              <a:t> </a:t>
            </a:r>
            <a:r>
              <a:rPr lang="de-DE" sz="2800" i="1" dirty="0">
                <a:solidFill>
                  <a:srgbClr val="F50B5F"/>
                </a:solidFill>
              </a:rPr>
              <a:t>(</a:t>
            </a:r>
            <a:r>
              <a:rPr lang="de-DE" sz="2800" i="1" dirty="0" err="1">
                <a:solidFill>
                  <a:srgbClr val="F50B5F"/>
                </a:solidFill>
              </a:rPr>
              <a:t>here</a:t>
            </a:r>
            <a:r>
              <a:rPr lang="de-DE" sz="2800" i="1" dirty="0">
                <a:solidFill>
                  <a:srgbClr val="F50B5F"/>
                </a:solidFill>
              </a:rPr>
              <a:t> </a:t>
            </a:r>
            <a:r>
              <a:rPr lang="de-DE" sz="2800" i="1" dirty="0" err="1">
                <a:solidFill>
                  <a:srgbClr val="F50B5F"/>
                </a:solidFill>
              </a:rPr>
              <a:t>it</a:t>
            </a:r>
            <a:r>
              <a:rPr lang="de-DE" sz="2800" i="1" dirty="0">
                <a:solidFill>
                  <a:srgbClr val="F50B5F"/>
                </a:solidFill>
              </a:rPr>
              <a:t> </a:t>
            </a:r>
            <a:r>
              <a:rPr lang="de-DE" sz="2800" i="1" dirty="0" err="1">
                <a:solidFill>
                  <a:srgbClr val="F50B5F"/>
                </a:solidFill>
              </a:rPr>
              <a:t>is</a:t>
            </a:r>
            <a:r>
              <a:rPr lang="de-DE" sz="2800" i="1" dirty="0">
                <a:solidFill>
                  <a:srgbClr val="F50B5F"/>
                </a:solidFill>
              </a:rPr>
              <a:t> a TALYS </a:t>
            </a:r>
            <a:r>
              <a:rPr lang="de-DE" sz="2800" i="1" dirty="0" err="1">
                <a:solidFill>
                  <a:srgbClr val="F50B5F"/>
                </a:solidFill>
              </a:rPr>
              <a:t>option</a:t>
            </a:r>
            <a:r>
              <a:rPr lang="de-DE" sz="2800" i="1" dirty="0">
                <a:solidFill>
                  <a:srgbClr val="F50B5F"/>
                </a:solidFill>
              </a:rPr>
              <a:t>!)</a:t>
            </a:r>
            <a:endParaRPr lang="de-DE" sz="2800" i="1" baseline="-25000" dirty="0">
              <a:solidFill>
                <a:srgbClr val="F50B5F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9A5B0C20-4ADB-4369-8DCD-857846D1A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548680"/>
            <a:ext cx="8632694" cy="496855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5F95146-E084-484A-B1A9-9686547748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3968" y="3507581"/>
            <a:ext cx="4464496" cy="190832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2200" dirty="0">
                <a:solidFill>
                  <a:srgbClr val="000000"/>
                </a:solidFill>
                <a:effectLst/>
              </a:rPr>
              <a:t>e.g.: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 T</a:t>
            </a:r>
            <a:r>
              <a:rPr lang="el-GR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200" dirty="0">
                <a:solidFill>
                  <a:srgbClr val="000000"/>
                </a:solidFill>
                <a:effectLst/>
              </a:rPr>
              <a:t> = 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T</a:t>
            </a:r>
            <a:r>
              <a:rPr lang="el-GR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,0</a:t>
            </a:r>
            <a:r>
              <a:rPr lang="en-US" sz="2200" dirty="0">
                <a:solidFill>
                  <a:srgbClr val="000000"/>
                </a:solidFill>
                <a:effectLst/>
              </a:rPr>
              <a:t> + 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T</a:t>
            </a:r>
            <a:r>
              <a:rPr lang="el-GR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,1</a:t>
            </a:r>
            <a:r>
              <a:rPr lang="en-US" sz="2200" dirty="0">
                <a:solidFill>
                  <a:srgbClr val="000000"/>
                </a:solidFill>
                <a:effectLst/>
              </a:rPr>
              <a:t> + 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T</a:t>
            </a:r>
            <a:r>
              <a:rPr lang="el-GR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,2</a:t>
            </a:r>
            <a:r>
              <a:rPr lang="en-US" sz="2200" dirty="0">
                <a:solidFill>
                  <a:srgbClr val="000000"/>
                </a:solidFill>
                <a:effectLst/>
              </a:rPr>
              <a:t> + … +</a:t>
            </a:r>
            <a:br>
              <a:rPr lang="en-US" sz="2200" dirty="0">
                <a:solidFill>
                  <a:srgbClr val="000000"/>
                </a:solidFill>
                <a:effectLst/>
              </a:rPr>
            </a:br>
            <a:br>
              <a:rPr lang="en-US" sz="600" dirty="0">
                <a:solidFill>
                  <a:srgbClr val="000000"/>
                </a:solidFill>
                <a:effectLst/>
              </a:rPr>
            </a:br>
            <a:r>
              <a:rPr lang="en-US" sz="2200" dirty="0">
                <a:solidFill>
                  <a:srgbClr val="000000"/>
                </a:solidFill>
                <a:effectLst/>
              </a:rPr>
              <a:t>               + ∫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T</a:t>
            </a:r>
            <a:r>
              <a:rPr lang="el-GR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200" dirty="0">
                <a:solidFill>
                  <a:srgbClr val="000000"/>
                </a:solidFill>
                <a:effectLst/>
              </a:rPr>
              <a:t>(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E</a:t>
            </a:r>
            <a:r>
              <a:rPr lang="el-GR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200" dirty="0">
                <a:solidFill>
                  <a:srgbClr val="000000"/>
                </a:solidFill>
                <a:effectLst/>
              </a:rPr>
              <a:t>) </a:t>
            </a:r>
            <a:r>
              <a:rPr lang="el-GR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lang="de-DE" sz="2200" baseline="-25000" dirty="0">
                <a:solidFill>
                  <a:srgbClr val="000000"/>
                </a:solidFill>
                <a:effectLst/>
              </a:rPr>
              <a:t>LD</a:t>
            </a:r>
            <a:r>
              <a:rPr lang="en-US" sz="2200" dirty="0">
                <a:solidFill>
                  <a:srgbClr val="000000"/>
                </a:solidFill>
                <a:effectLst/>
              </a:rPr>
              <a:t>(</a:t>
            </a:r>
            <a:r>
              <a:rPr lang="de-DE" sz="2200" i="1" dirty="0">
                <a:solidFill>
                  <a:srgbClr val="000000"/>
                </a:solidFill>
                <a:effectLst/>
              </a:rPr>
              <a:t>E</a:t>
            </a:r>
            <a:r>
              <a:rPr lang="de-DE" sz="22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200" dirty="0">
                <a:solidFill>
                  <a:srgbClr val="000000"/>
                </a:solidFill>
                <a:effectLst/>
              </a:rPr>
              <a:t>) </a:t>
            </a:r>
            <a:r>
              <a:rPr lang="en-US" sz="2200" dirty="0" err="1">
                <a:solidFill>
                  <a:srgbClr val="000000"/>
                </a:solidFill>
                <a:effectLst/>
              </a:rPr>
              <a:t>d</a:t>
            </a:r>
            <a:r>
              <a:rPr lang="en-US" sz="2200" i="1" dirty="0" err="1">
                <a:solidFill>
                  <a:srgbClr val="000000"/>
                </a:solidFill>
                <a:effectLst/>
              </a:rPr>
              <a:t>E</a:t>
            </a:r>
            <a:br>
              <a:rPr lang="en-US" sz="2200" i="1" dirty="0">
                <a:solidFill>
                  <a:srgbClr val="000000"/>
                </a:solidFill>
                <a:effectLst/>
              </a:rPr>
            </a:br>
            <a:br>
              <a:rPr lang="en-US" sz="2200" i="1" dirty="0">
                <a:solidFill>
                  <a:srgbClr val="000000"/>
                </a:solidFill>
                <a:effectLst/>
              </a:rPr>
            </a:br>
            <a:r>
              <a:rPr lang="en-US" sz="2000" dirty="0">
                <a:solidFill>
                  <a:srgbClr val="000000"/>
                </a:solidFill>
                <a:effectLst/>
              </a:rPr>
              <a:t>typically: discrete levels </a:t>
            </a:r>
            <a:r>
              <a:rPr lang="de-DE" sz="2000" i="1" dirty="0">
                <a:solidFill>
                  <a:srgbClr val="000000"/>
                </a:solidFill>
                <a:effectLst/>
              </a:rPr>
              <a:t>T</a:t>
            </a:r>
            <a:r>
              <a:rPr lang="el-GR" sz="20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0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,0 </a:t>
            </a:r>
            <a:r>
              <a:rPr lang="en-US" sz="2000" dirty="0">
                <a:solidFill>
                  <a:srgbClr val="000000"/>
                </a:solidFill>
                <a:effectLst/>
              </a:rPr>
              <a:t> … </a:t>
            </a:r>
            <a:r>
              <a:rPr lang="de-DE" sz="2000" i="1" dirty="0">
                <a:solidFill>
                  <a:srgbClr val="000000"/>
                </a:solidFill>
                <a:effectLst/>
              </a:rPr>
              <a:t>T</a:t>
            </a:r>
            <a:r>
              <a:rPr lang="el-GR" sz="20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de-DE" sz="20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,10</a:t>
            </a:r>
            <a:br>
              <a:rPr lang="de-DE" sz="2000" baseline="-25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de-DE" sz="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2000" dirty="0" err="1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level</a:t>
            </a:r>
            <a:r>
              <a:rPr lang="de-DE" sz="2000" dirty="0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density</a:t>
            </a:r>
            <a:r>
              <a:rPr lang="de-DE" sz="2000" dirty="0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above</a:t>
            </a:r>
            <a:r>
              <a:rPr lang="de-DE" sz="2000" dirty="0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 10</a:t>
            </a:r>
            <a:r>
              <a:rPr lang="de-DE" sz="2000" baseline="30000" dirty="0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th</a:t>
            </a:r>
            <a:r>
              <a:rPr lang="de-DE" sz="2000" dirty="0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excited</a:t>
            </a:r>
            <a:r>
              <a:rPr lang="de-DE" sz="2000" dirty="0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state</a:t>
            </a:r>
            <a:r>
              <a:rPr lang="de-DE" sz="2000" dirty="0">
                <a:solidFill>
                  <a:srgbClr val="000000"/>
                </a:solidFill>
                <a:effectLst/>
                <a:cs typeface="Times New Roman" panose="02020603050405020304" pitchFamily="18" charset="0"/>
              </a:rPr>
              <a:t> </a:t>
            </a:r>
            <a:endParaRPr lang="en-US" sz="2000" i="1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7494408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667042"/>
            <a:ext cx="8673016" cy="5714286"/>
          </a:xfrm>
          <a:prstGeom prst="rect">
            <a:avLst/>
          </a:prstGeom>
        </p:spPr>
      </p:pic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Experimental results (from literature)</a:t>
            </a:r>
          </a:p>
        </p:txBody>
      </p:sp>
    </p:spTree>
    <p:extLst>
      <p:ext uri="{BB962C8B-B14F-4D97-AF65-F5344CB8AC3E}">
        <p14:creationId xmlns:p14="http://schemas.microsoft.com/office/powerpoint/2010/main" val="202198339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Why measure</a:t>
            </a:r>
            <a:r>
              <a:rPr lang="en-US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α + </a:t>
            </a:r>
            <a:r>
              <a:rPr lang="en-US" sz="2800" u="sng" baseline="30000" dirty="0"/>
              <a:t>197</a:t>
            </a:r>
            <a:r>
              <a:rPr lang="en-US" sz="2800" u="sng" dirty="0"/>
              <a:t>Au ? – astrophysics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nucleosynthesis of neutron-deficient p-nuclei:</a:t>
            </a:r>
            <a:br>
              <a:rPr lang="en-US" sz="2800" dirty="0"/>
            </a:br>
            <a:r>
              <a:rPr lang="en-US" sz="2800" dirty="0"/>
              <a:t>sensitive to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) and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 err="1"/>
              <a:t>,n</a:t>
            </a:r>
            <a:r>
              <a:rPr lang="en-US" sz="2800" dirty="0"/>
              <a:t>) reaction rates</a:t>
            </a:r>
            <a:br>
              <a:rPr lang="en-US" sz="2800" dirty="0"/>
            </a:br>
            <a:r>
              <a:rPr lang="en-US" sz="2000" dirty="0" err="1"/>
              <a:t>Woosley</a:t>
            </a:r>
            <a:r>
              <a:rPr lang="en-US" sz="2000" dirty="0"/>
              <a:t> and Howard, </a:t>
            </a:r>
            <a:r>
              <a:rPr lang="en-US" sz="2000" dirty="0" err="1"/>
              <a:t>ApJS</a:t>
            </a:r>
            <a:r>
              <a:rPr lang="en-US" sz="2000" dirty="0"/>
              <a:t> </a:t>
            </a:r>
            <a:r>
              <a:rPr lang="en-US" sz="2000" b="1" dirty="0"/>
              <a:t>36</a:t>
            </a:r>
            <a:r>
              <a:rPr lang="en-US" sz="2000" dirty="0"/>
              <a:t>, 285 (1978)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stellar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) rates best constrained by lab 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) data</a:t>
            </a:r>
            <a:br>
              <a:rPr lang="en-US" sz="2800" dirty="0"/>
            </a:br>
            <a:r>
              <a:rPr lang="en-US" sz="2000" dirty="0"/>
              <a:t>Rauscher, </a:t>
            </a:r>
            <a:r>
              <a:rPr lang="en-US" sz="2000" dirty="0" err="1"/>
              <a:t>Nucl</a:t>
            </a:r>
            <a:r>
              <a:rPr lang="en-US" sz="2000" dirty="0"/>
              <a:t>. Phys. News </a:t>
            </a:r>
            <a:r>
              <a:rPr lang="en-US" sz="2000" b="1" dirty="0"/>
              <a:t>28</a:t>
            </a:r>
            <a:r>
              <a:rPr lang="en-US" sz="2000" dirty="0"/>
              <a:t>,12 (2018)</a:t>
            </a:r>
            <a:br>
              <a:rPr lang="en-US" sz="2000" dirty="0"/>
            </a:br>
            <a:r>
              <a:rPr lang="en-US" sz="2000" dirty="0"/>
              <a:t>Mohr </a:t>
            </a:r>
            <a:r>
              <a:rPr lang="en-US" sz="2000" i="1" dirty="0"/>
              <a:t>et al</a:t>
            </a:r>
            <a:r>
              <a:rPr lang="en-US" sz="2000" dirty="0"/>
              <a:t>., EPJA </a:t>
            </a:r>
            <a:r>
              <a:rPr lang="en-US" sz="2000" b="1" dirty="0"/>
              <a:t>32</a:t>
            </a:r>
            <a:r>
              <a:rPr lang="en-US" sz="2000" dirty="0"/>
              <a:t>, 357 (2007)</a:t>
            </a:r>
            <a:endParaRPr lang="en-US" sz="2800" dirty="0"/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extrapolation of experimental data to Gamow window mainly sensitive to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-nucleus potential</a:t>
            </a:r>
            <a:br>
              <a:rPr lang="en-US" sz="2800" dirty="0"/>
            </a:br>
            <a:r>
              <a:rPr lang="en-US" sz="2000" dirty="0" err="1"/>
              <a:t>Somorjai</a:t>
            </a:r>
            <a:r>
              <a:rPr lang="en-US" sz="2000" dirty="0"/>
              <a:t> </a:t>
            </a:r>
            <a:r>
              <a:rPr lang="en-US" sz="2000" i="1" dirty="0"/>
              <a:t>et al</a:t>
            </a:r>
            <a:r>
              <a:rPr lang="en-US" sz="2000" dirty="0"/>
              <a:t>., A&amp;A </a:t>
            </a:r>
            <a:r>
              <a:rPr lang="en-US" sz="2000" b="1" dirty="0"/>
              <a:t>333</a:t>
            </a:r>
            <a:r>
              <a:rPr lang="en-US" sz="2000" dirty="0"/>
              <a:t>, 1112 (1998)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few data for very heavy nuclei (</a:t>
            </a:r>
            <a:r>
              <a:rPr lang="en-US" sz="2800" baseline="30000" dirty="0"/>
              <a:t>197</a:t>
            </a:r>
            <a:r>
              <a:rPr lang="en-US" sz="2800" dirty="0"/>
              <a:t>Au: </a:t>
            </a:r>
            <a:r>
              <a:rPr lang="en-US" sz="2800" i="1" dirty="0"/>
              <a:t>Z</a:t>
            </a:r>
            <a:r>
              <a:rPr lang="en-US" sz="2800" dirty="0"/>
              <a:t> = 79)</a:t>
            </a:r>
            <a:br>
              <a:rPr lang="en-US" sz="2800" dirty="0"/>
            </a:br>
            <a:r>
              <a:rPr lang="en-US" sz="2800" dirty="0"/>
              <a:t>- high Coulomb barrier → small cross sections</a:t>
            </a:r>
          </a:p>
        </p:txBody>
      </p:sp>
    </p:spTree>
    <p:extLst>
      <p:ext uri="{BB962C8B-B14F-4D97-AF65-F5344CB8AC3E}">
        <p14:creationId xmlns:p14="http://schemas.microsoft.com/office/powerpoint/2010/main" val="3288268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Experimental results (including our new data)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667042"/>
            <a:ext cx="8673016" cy="5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7902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Experimental results compared to TALYS calculations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667042"/>
            <a:ext cx="8673016" cy="5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62662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Results of statistical model calculations (TALYS)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-nucleus potential: well constrained</a:t>
            </a:r>
            <a:br>
              <a:rPr lang="en-US" sz="2800" dirty="0"/>
            </a:br>
            <a:r>
              <a:rPr lang="en-US" sz="2800" dirty="0"/>
              <a:t>- best fit from Demetriou-V3 (real part scaled by 1.2)</a:t>
            </a:r>
            <a:br>
              <a:rPr lang="en-US" sz="2800" dirty="0"/>
            </a:br>
            <a:r>
              <a:rPr lang="en-US" sz="2800" dirty="0"/>
              <a:t>- almost the same </a:t>
            </a:r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</a:t>
            </a:r>
            <a:r>
              <a:rPr lang="en-US" sz="2800" baseline="30000" dirty="0"/>
              <a:t>2</a:t>
            </a:r>
            <a:r>
              <a:rPr lang="en-US" sz="2800" dirty="0"/>
              <a:t> from Avrigeanu-2014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unfortunately: other ingredients not really constrained</a:t>
            </a:r>
            <a:br>
              <a:rPr lang="en-US" sz="2800" dirty="0"/>
            </a:br>
            <a:r>
              <a:rPr lang="en-US" sz="2800" dirty="0"/>
              <a:t>- nucleon-OMP</a:t>
            </a:r>
            <a:br>
              <a:rPr lang="en-US" sz="2800" dirty="0"/>
            </a:br>
            <a:r>
              <a:rPr lang="en-US" sz="2800" dirty="0"/>
              <a:t>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-ray strength</a:t>
            </a:r>
            <a:br>
              <a:rPr lang="en-US" sz="2800" dirty="0"/>
            </a:br>
            <a:r>
              <a:rPr lang="en-US" sz="2800" dirty="0"/>
              <a:t>- level density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reason: significant uncertainties in the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-ray and X-ray </a:t>
            </a:r>
            <a:r>
              <a:rPr lang="en-US" sz="2800" dirty="0" err="1"/>
              <a:t>branchings</a:t>
            </a:r>
            <a:r>
              <a:rPr lang="en-US" sz="2800" dirty="0"/>
              <a:t> in all channels</a:t>
            </a:r>
          </a:p>
          <a:p>
            <a:pPr marL="0" indent="0" algn="ctr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sz="2800" dirty="0"/>
            </a:br>
            <a:r>
              <a:rPr lang="en-US" b="1" i="1" dirty="0">
                <a:solidFill>
                  <a:srgbClr val="FF0000"/>
                </a:solidFill>
              </a:rPr>
              <a:t>nice result - if we trust these calculations …</a:t>
            </a:r>
          </a:p>
        </p:txBody>
      </p:sp>
    </p:spTree>
    <p:extLst>
      <p:ext uri="{BB962C8B-B14F-4D97-AF65-F5344CB8AC3E}">
        <p14:creationId xmlns:p14="http://schemas.microsoft.com/office/powerpoint/2010/main" val="429304828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Exp. results vs. TALYS: ATOMKI-V1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571857"/>
            <a:ext cx="8673016" cy="5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538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571857"/>
            <a:ext cx="8673016" cy="5714286"/>
          </a:xfrm>
          <a:prstGeom prst="rect">
            <a:avLst/>
          </a:prstGeom>
        </p:spPr>
      </p:pic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br>
              <a:rPr lang="en-US" sz="900" dirty="0"/>
            </a:br>
            <a:r>
              <a:rPr lang="en-US" sz="2800" dirty="0"/>
              <a:t>	</a:t>
            </a:r>
            <a:r>
              <a:rPr lang="en-US" sz="2800" dirty="0">
                <a:solidFill>
                  <a:srgbClr val="FF0000"/>
                </a:solidFill>
                <a:effectLst/>
              </a:rPr>
              <a:t>    better at low</a:t>
            </a:r>
            <a:br>
              <a:rPr lang="en-US" sz="2800" dirty="0">
                <a:solidFill>
                  <a:srgbClr val="FF0000"/>
                </a:solidFill>
                <a:effectLst/>
              </a:rPr>
            </a:br>
            <a:r>
              <a:rPr lang="en-US" sz="2800" dirty="0">
                <a:solidFill>
                  <a:srgbClr val="FF0000"/>
                </a:solidFill>
                <a:effectLst/>
              </a:rPr>
              <a:t>	    energies</a:t>
            </a:r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Exp. results vs. TALYS and fusion model: ATOMKI-V1</a:t>
            </a:r>
          </a:p>
        </p:txBody>
      </p:sp>
    </p:spTree>
    <p:extLst>
      <p:ext uri="{BB962C8B-B14F-4D97-AF65-F5344CB8AC3E}">
        <p14:creationId xmlns:p14="http://schemas.microsoft.com/office/powerpoint/2010/main" val="243442433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800" dirty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Exp. results vs. TALYS: McFadden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571857"/>
            <a:ext cx="8673016" cy="57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09827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2" y="571857"/>
            <a:ext cx="8673016" cy="5714286"/>
          </a:xfrm>
          <a:prstGeom prst="rect">
            <a:avLst/>
          </a:prstGeom>
        </p:spPr>
      </p:pic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br>
              <a:rPr lang="en-US" sz="2800" dirty="0"/>
            </a:br>
            <a:br>
              <a:rPr lang="en-US" sz="2800" dirty="0"/>
            </a:br>
            <a:br>
              <a:rPr lang="en-US" sz="2800" dirty="0"/>
            </a:br>
            <a:br>
              <a:rPr lang="en-US" sz="800" dirty="0"/>
            </a:br>
            <a:r>
              <a:rPr lang="en-US" sz="2800" dirty="0"/>
              <a:t>	    </a:t>
            </a:r>
            <a:r>
              <a:rPr lang="en-US" sz="2400" dirty="0">
                <a:solidFill>
                  <a:srgbClr val="FF0000"/>
                </a:solidFill>
                <a:effectLst/>
              </a:rPr>
              <a:t>better at low</a:t>
            </a:r>
            <a:br>
              <a:rPr lang="en-US" sz="2400" dirty="0">
                <a:solidFill>
                  <a:srgbClr val="FF0000"/>
                </a:solidFill>
                <a:effectLst/>
              </a:rPr>
            </a:br>
            <a:r>
              <a:rPr lang="en-US" sz="2400" dirty="0">
                <a:solidFill>
                  <a:srgbClr val="FF0000"/>
                </a:solidFill>
                <a:effectLst/>
              </a:rPr>
              <a:t>	     energies</a:t>
            </a:r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Exp. results vs. TALYS and fusion model: McFadden</a:t>
            </a:r>
          </a:p>
        </p:txBody>
      </p:sp>
    </p:spTree>
    <p:extLst>
      <p:ext uri="{BB962C8B-B14F-4D97-AF65-F5344CB8AC3E}">
        <p14:creationId xmlns:p14="http://schemas.microsoft.com/office/powerpoint/2010/main" val="231790701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Conclusions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4925" y="663575"/>
            <a:ext cx="9074150" cy="5688013"/>
          </a:xfrm>
        </p:spPr>
        <p:txBody>
          <a:bodyPr/>
          <a:lstStyle/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improved data for </a:t>
            </a:r>
            <a:r>
              <a:rPr lang="en-US" sz="2800" baseline="30000" dirty="0"/>
              <a:t>197</a:t>
            </a:r>
            <a:r>
              <a:rPr lang="en-US" sz="2800" dirty="0"/>
              <a:t>Au(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2800" dirty="0"/>
              <a:t>), </a:t>
            </a:r>
            <a:r>
              <a:rPr lang="en-US" sz="2800" baseline="30000" dirty="0"/>
              <a:t>197</a:t>
            </a:r>
            <a:r>
              <a:rPr lang="en-US" sz="2800" dirty="0"/>
              <a:t>Au(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,n), </a:t>
            </a:r>
            <a:r>
              <a:rPr lang="en-US" sz="2800" baseline="30000" dirty="0"/>
              <a:t>197</a:t>
            </a:r>
            <a:r>
              <a:rPr lang="en-US" sz="2800" dirty="0"/>
              <a:t>Au(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,2n) from the new activation experiment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standard analysis (TALYS) favors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800" dirty="0"/>
              <a:t>-potentials by Avrigeanu-2014 and </a:t>
            </a:r>
            <a:r>
              <a:rPr lang="en-US" sz="2800" dirty="0" err="1"/>
              <a:t>Demetriou</a:t>
            </a:r>
            <a:r>
              <a:rPr lang="en-US" sz="2800" dirty="0"/>
              <a:t> (V3, factor 1.2)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at energies of the Gamow window far below the Coulomb barrier (≈10 MeV): </a:t>
            </a:r>
            <a:r>
              <a:rPr lang="en-US" sz="2800" dirty="0">
                <a:solidFill>
                  <a:srgbClr val="FF0000"/>
                </a:solidFill>
              </a:rPr>
              <a:t>TALYS results uncertain</a:t>
            </a:r>
            <a:br>
              <a:rPr lang="en-US" sz="2800" dirty="0"/>
            </a:br>
            <a:r>
              <a:rPr lang="en-US" sz="2800" dirty="0">
                <a:solidFill>
                  <a:srgbClr val="FFC000"/>
                </a:solidFill>
              </a:rPr>
              <a:t>delicate sensitivity to the tail of the imaginary potential </a:t>
            </a:r>
            <a:r>
              <a:rPr lang="en-US" sz="2800" i="1" dirty="0">
                <a:solidFill>
                  <a:srgbClr val="FFC000"/>
                </a:solidFill>
              </a:rPr>
              <a:t>W(r)</a:t>
            </a:r>
            <a:r>
              <a:rPr lang="en-US" sz="2800" dirty="0">
                <a:solidFill>
                  <a:srgbClr val="FFC000"/>
                </a:solidFill>
              </a:rPr>
              <a:t> at large radii (</a:t>
            </a:r>
            <a:r>
              <a:rPr lang="en-US" sz="2800" i="1" dirty="0">
                <a:solidFill>
                  <a:srgbClr val="FFC000"/>
                </a:solidFill>
              </a:rPr>
              <a:t>r</a:t>
            </a:r>
            <a:r>
              <a:rPr lang="en-US" sz="2800" dirty="0">
                <a:solidFill>
                  <a:srgbClr val="FFC000"/>
                </a:solidFill>
              </a:rPr>
              <a:t> &gt;&gt; 10 </a:t>
            </a:r>
            <a:r>
              <a:rPr lang="en-US" sz="2800" dirty="0" err="1">
                <a:solidFill>
                  <a:srgbClr val="FFC000"/>
                </a:solidFill>
              </a:rPr>
              <a:t>fm</a:t>
            </a:r>
            <a:r>
              <a:rPr lang="en-US" sz="2800" dirty="0">
                <a:solidFill>
                  <a:srgbClr val="FFC000"/>
                </a:solidFill>
              </a:rPr>
              <a:t>) far outside the target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dirty="0"/>
              <a:t>fusion-type models (real potential only!) can be used to reduce uncertainties → lower limit for rates?</a:t>
            </a:r>
          </a:p>
          <a:p>
            <a:pPr eaLnBrk="1" hangingPunct="1">
              <a:spcBef>
                <a:spcPct val="40000"/>
              </a:spcBef>
              <a:buClr>
                <a:schemeClr val="tx1"/>
              </a:buClr>
              <a:buFontTx/>
              <a:buChar char="•"/>
              <a:defRPr/>
            </a:pPr>
            <a:r>
              <a:rPr lang="en-US" sz="2800" b="1" i="1" dirty="0">
                <a:solidFill>
                  <a:srgbClr val="FF0000"/>
                </a:solidFill>
              </a:rPr>
              <a:t>uncertainties may be larger than thought before,</a:t>
            </a:r>
            <a:br>
              <a:rPr lang="en-US" sz="2800" b="1" i="1" dirty="0">
                <a:solidFill>
                  <a:srgbClr val="FF0000"/>
                </a:solidFill>
              </a:rPr>
            </a:br>
            <a:r>
              <a:rPr lang="en-US" sz="2800" b="1" i="1" dirty="0">
                <a:solidFill>
                  <a:srgbClr val="92D050"/>
                </a:solidFill>
              </a:rPr>
              <a:t>but we have better understanding of the problem</a:t>
            </a:r>
          </a:p>
        </p:txBody>
      </p:sp>
    </p:spTree>
    <p:extLst>
      <p:ext uri="{BB962C8B-B14F-4D97-AF65-F5344CB8AC3E}">
        <p14:creationId xmlns:p14="http://schemas.microsoft.com/office/powerpoint/2010/main" val="1333734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Basic </a:t>
            </a:r>
            <a:r>
              <a:rPr lang="de-DE" sz="2800" u="sng" dirty="0" err="1"/>
              <a:t>formalism</a:t>
            </a:r>
            <a:r>
              <a:rPr lang="de-DE" sz="2800" u="sng" dirty="0"/>
              <a:t> (2): </a:t>
            </a:r>
            <a:r>
              <a:rPr lang="de-DE" sz="2800" u="sng" dirty="0" err="1"/>
              <a:t>special</a:t>
            </a:r>
            <a:r>
              <a:rPr lang="de-DE" sz="2800" u="sng" dirty="0"/>
              <a:t> </a:t>
            </a:r>
            <a:r>
              <a:rPr lang="de-DE" sz="2800" u="sng" dirty="0" err="1"/>
              <a:t>cases</a:t>
            </a:r>
            <a:endParaRPr lang="de-DE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7" name="Rectangle 5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</p:spPr>
            <p:txBody>
              <a:bodyPr/>
              <a:lstStyle/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/>
                  <a:t>The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</a:t>
                </a:r>
                <a:r>
                  <a:rPr lang="de-DE" sz="2800" i="1" dirty="0"/>
                  <a:t>X</a:t>
                </a:r>
                <a:r>
                  <a:rPr lang="de-DE" sz="2800" dirty="0"/>
                  <a:t>) </a:t>
                </a:r>
                <a:r>
                  <a:rPr lang="de-DE" sz="2800" dirty="0" err="1"/>
                  <a:t>reaction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cross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section</a:t>
                </a:r>
                <a:r>
                  <a:rPr lang="de-DE" sz="2800" dirty="0"/>
                  <a:t> in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u="sng" dirty="0" err="1"/>
                  <a:t>statistical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model</a:t>
                </a:r>
                <a:r>
                  <a:rPr lang="de-DE" sz="2800" dirty="0"/>
                  <a:t> (SM) </a:t>
                </a:r>
                <a:r>
                  <a:rPr lang="de-DE" sz="2800" dirty="0" err="1"/>
                  <a:t>is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given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by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product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compound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formation</a:t>
                </a:r>
                <a:r>
                  <a:rPr lang="de-DE" sz="2800" dirty="0"/>
                  <a:t> and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i="1" u="sng" dirty="0" err="1">
                    <a:solidFill>
                      <a:srgbClr val="FFC000"/>
                    </a:solidFill>
                  </a:rPr>
                  <a:t>statistical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decay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branching</a:t>
                </a:r>
                <a:r>
                  <a:rPr lang="de-DE" sz="2800" dirty="0"/>
                  <a:t> </a:t>
                </a:r>
                <a:r>
                  <a:rPr lang="de-DE" sz="2800" i="1" dirty="0" err="1"/>
                  <a:t>b</a:t>
                </a:r>
                <a:r>
                  <a:rPr lang="de-DE" sz="2800" i="1" baseline="-25000" dirty="0" err="1"/>
                  <a:t>X</a:t>
                </a:r>
                <a:r>
                  <a:rPr lang="de-DE" sz="2800" dirty="0"/>
                  <a:t> (</a:t>
                </a:r>
                <a:r>
                  <a:rPr lang="de-DE" sz="2800" dirty="0" err="1"/>
                  <a:t>schematic</a:t>
                </a:r>
                <a:r>
                  <a:rPr lang="de-DE" sz="2800" dirty="0"/>
                  <a:t> </a:t>
                </a:r>
                <a:r>
                  <a:rPr lang="de-DE" sz="2800" dirty="0" err="1"/>
                  <a:t>formula</a:t>
                </a:r>
                <a:r>
                  <a:rPr lang="de-DE" sz="2800" dirty="0"/>
                  <a:t>):</a:t>
                </a:r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</a:rPr>
                            <m:t>SM</m:t>
                          </m:r>
                        </m:sub>
                      </m:sSub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de-DE" sz="2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de-DE" sz="2800" b="0" i="1" smtClean="0">
                              <a:latin typeface="Cambria Math"/>
                            </a:rPr>
                            <m:t>𝑋</m:t>
                          </m:r>
                        </m:e>
                      </m:d>
                      <m:r>
                        <a:rPr lang="de-D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  <a:ea typeface="Cambria Math"/>
                            </a:rPr>
                            <m:t>compound</m:t>
                          </m:r>
                        </m:sub>
                      </m:sSub>
                      <m:r>
                        <a:rPr lang="de-DE" sz="2800" i="1" smtClean="0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/>
                            </a:rPr>
                            <m:t>𝑏</m:t>
                          </m:r>
                        </m:e>
                        <m:sub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/>
                            </a:rPr>
                            <m:t>𝑋</m:t>
                          </m:r>
                        </m:sub>
                      </m:sSub>
                      <m:r>
                        <a:rPr lang="de-D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>
                              <a:latin typeface="Cambria Math"/>
                              <a:ea typeface="Cambria Math"/>
                            </a:rPr>
                            <m:t>compound</m:t>
                          </m:r>
                        </m:sub>
                      </m:sSub>
                      <m:r>
                        <a:rPr lang="de-DE" sz="280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DE" sz="2800" i="1">
                                  <a:latin typeface="Cambria Math"/>
                                </a:rPr>
                                <m:t>𝑋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de-DE" sz="2800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sz="28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br>
                  <a:rPr lang="de-DE" sz="2800" dirty="0"/>
                </a:br>
                <a:r>
                  <a:rPr lang="de-DE" sz="2800" dirty="0"/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800">
                            <a:latin typeface="Cambria Math"/>
                          </a:rPr>
                          <m:t>SM</m:t>
                        </m:r>
                      </m:sub>
                    </m:sSub>
                    <m:d>
                      <m:d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de-DE" sz="2800" i="1">
                            <a:latin typeface="Cambria Math"/>
                          </a:rPr>
                          <m:t>,</m:t>
                        </m:r>
                        <m:r>
                          <a:rPr lang="de-DE" sz="2800" i="1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de-DE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800" dirty="0" err="1"/>
                  <a:t>scales</a:t>
                </a:r>
                <a:r>
                  <a:rPr lang="de-DE" sz="2800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/>
                          </a:rPr>
                          <m:t>α</m:t>
                        </m:r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lang="de-DE" sz="2800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de-DE" sz="2800" i="1">
                                <a:latin typeface="Cambria Math"/>
                              </a:rPr>
                              <m:t>𝑋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de-DE" sz="2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de-DE" sz="2800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de-DE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800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de-DE" sz="28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1400" i="1" dirty="0"/>
                </a:br>
                <a:r>
                  <a:rPr lang="de-DE" sz="2800" i="1" dirty="0" err="1"/>
                  <a:t>b</a:t>
                </a:r>
                <a:r>
                  <a:rPr lang="de-DE" sz="2800" i="1" baseline="-25000" dirty="0" err="1"/>
                  <a:t>X</a:t>
                </a:r>
                <a:r>
                  <a:rPr lang="de-DE" sz="2800" dirty="0"/>
                  <a:t> ≈ 1 </a:t>
                </a:r>
                <a:r>
                  <a:rPr lang="de-DE" sz="2800" dirty="0" err="1"/>
                  <a:t>allows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to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constrain</a:t>
                </a:r>
                <a:r>
                  <a:rPr lang="de-DE" sz="2800" dirty="0"/>
                  <a:t> </a:t>
                </a:r>
                <a:r>
                  <a:rPr lang="de-DE" sz="2800" i="1" dirty="0"/>
                  <a:t>T</a:t>
                </a:r>
                <a:r>
                  <a:rPr lang="el-GR" sz="2800" baseline="-25000" dirty="0"/>
                  <a:t>α</a:t>
                </a:r>
                <a:r>
                  <a:rPr lang="de-DE" sz="2800" baseline="-25000" dirty="0"/>
                  <a:t>,0 </a:t>
                </a:r>
                <a:r>
                  <a:rPr lang="de-DE" sz="2800" dirty="0"/>
                  <a:t>and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AOMP </a:t>
                </a:r>
                <a:r>
                  <a:rPr lang="de-DE" sz="2800" dirty="0" err="1"/>
                  <a:t>from</a:t>
                </a:r>
                <a:r>
                  <a:rPr lang="de-DE" sz="2800" dirty="0"/>
                  <a:t> partial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</a:t>
                </a:r>
                <a:r>
                  <a:rPr lang="de-DE" sz="2800" i="1" dirty="0"/>
                  <a:t>X</a:t>
                </a:r>
                <a:r>
                  <a:rPr lang="de-DE" sz="2800" dirty="0"/>
                  <a:t>) </a:t>
                </a:r>
                <a:r>
                  <a:rPr lang="de-DE" sz="2800" dirty="0" err="1"/>
                  <a:t>data</a:t>
                </a:r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 err="1"/>
                  <a:t>for</a:t>
                </a:r>
                <a:r>
                  <a:rPr lang="de-DE" sz="2800" dirty="0"/>
                  <a:t> heavy </a:t>
                </a:r>
                <a:r>
                  <a:rPr lang="de-DE" sz="2800" dirty="0" err="1"/>
                  <a:t>targets</a:t>
                </a:r>
                <a:r>
                  <a:rPr lang="de-DE" sz="2800" dirty="0"/>
                  <a:t>:   </a:t>
                </a:r>
                <a:r>
                  <a:rPr lang="de-DE" sz="2800" i="1" dirty="0" err="1"/>
                  <a:t>b</a:t>
                </a:r>
                <a:r>
                  <a:rPr lang="de-DE" sz="28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de-DE" sz="2800" dirty="0"/>
                  <a:t> ≈ 1           </a:t>
                </a:r>
                <a:r>
                  <a:rPr lang="de-DE" sz="2800" dirty="0" err="1"/>
                  <a:t>below</a:t>
                </a:r>
                <a:r>
                  <a:rPr lang="de-DE" sz="2800" dirty="0"/>
                  <a:t>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,n) </a:t>
                </a:r>
                <a:r>
                  <a:rPr lang="de-DE" sz="2800" dirty="0" err="1"/>
                  <a:t>threshold</a:t>
                </a:r>
                <a:br>
                  <a:rPr lang="de-DE" sz="2800" dirty="0"/>
                </a:br>
                <a:r>
                  <a:rPr lang="de-DE" sz="2800" dirty="0"/>
                  <a:t> 			   </a:t>
                </a:r>
                <a:r>
                  <a:rPr lang="de-DE" sz="2800" i="1" dirty="0" err="1"/>
                  <a:t>b</a:t>
                </a:r>
                <a:r>
                  <a:rPr lang="de-DE" sz="2800" baseline="-25000" dirty="0" err="1"/>
                  <a:t>n</a:t>
                </a:r>
                <a:r>
                  <a:rPr lang="de-DE" sz="2800" dirty="0"/>
                  <a:t> ≈ 1           </a:t>
                </a:r>
                <a:r>
                  <a:rPr lang="de-DE" sz="2800" dirty="0" err="1"/>
                  <a:t>below</a:t>
                </a:r>
                <a:r>
                  <a:rPr lang="de-DE" sz="2800" dirty="0"/>
                  <a:t>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,2n) </a:t>
                </a:r>
                <a:r>
                  <a:rPr lang="de-DE" sz="2800" dirty="0" err="1"/>
                  <a:t>threshold</a:t>
                </a:r>
                <a:br>
                  <a:rPr lang="de-DE" sz="2800" dirty="0"/>
                </a:br>
                <a:r>
                  <a:rPr lang="de-DE" sz="2800" dirty="0"/>
                  <a:t> 			   </a:t>
                </a:r>
                <a:r>
                  <a:rPr lang="de-DE" sz="2800" i="1" dirty="0"/>
                  <a:t>b</a:t>
                </a:r>
                <a:r>
                  <a:rPr lang="de-DE" sz="2800" baseline="-25000" dirty="0"/>
                  <a:t>1n</a:t>
                </a:r>
                <a:r>
                  <a:rPr lang="de-DE" sz="2800" dirty="0"/>
                  <a:t> + </a:t>
                </a:r>
                <a:r>
                  <a:rPr lang="de-DE" sz="2800" i="1" dirty="0"/>
                  <a:t>b</a:t>
                </a:r>
                <a:r>
                  <a:rPr lang="de-DE" sz="2800" baseline="-25000" dirty="0"/>
                  <a:t>2n </a:t>
                </a:r>
                <a:r>
                  <a:rPr lang="de-DE" sz="2800" dirty="0"/>
                  <a:t>≈ 1 </a:t>
                </a:r>
                <a:r>
                  <a:rPr lang="de-DE" sz="2800" dirty="0" err="1"/>
                  <a:t>below</a:t>
                </a:r>
                <a:r>
                  <a:rPr lang="de-DE" sz="2800" dirty="0"/>
                  <a:t>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,3n) </a:t>
                </a:r>
                <a:r>
                  <a:rPr lang="de-DE" sz="2800" dirty="0" err="1"/>
                  <a:t>threshold</a:t>
                </a:r>
                <a:br>
                  <a:rPr lang="de-DE" sz="2800" dirty="0"/>
                </a:br>
                <a:br>
                  <a:rPr lang="de-DE" sz="2800" i="1" dirty="0"/>
                </a:br>
                <a:br>
                  <a:rPr lang="de-DE" sz="1200" i="1" dirty="0"/>
                </a:br>
                <a:endParaRPr lang="de-DE" sz="2800" dirty="0"/>
              </a:p>
            </p:txBody>
          </p:sp>
        </mc:Choice>
        <mc:Fallback xmlns="">
          <p:sp>
            <p:nvSpPr>
              <p:cNvPr id="3077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  <a:blipFill>
                <a:blip r:embed="rId3"/>
                <a:stretch>
                  <a:fillRect l="-1478" t="-1393" r="-2621" b="-632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419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u="sng" dirty="0"/>
              <a:t>Basic </a:t>
            </a:r>
            <a:r>
              <a:rPr lang="de-DE" sz="2800" u="sng" dirty="0" err="1"/>
              <a:t>formalism</a:t>
            </a:r>
            <a:r>
              <a:rPr lang="de-DE" sz="2800" u="sng" dirty="0"/>
              <a:t> (2): </a:t>
            </a:r>
            <a:r>
              <a:rPr lang="de-DE" sz="2800" u="sng" dirty="0" err="1"/>
              <a:t>special</a:t>
            </a:r>
            <a:r>
              <a:rPr lang="de-DE" sz="2800" u="sng" dirty="0"/>
              <a:t> </a:t>
            </a:r>
            <a:r>
              <a:rPr lang="de-DE" sz="2800" u="sng" dirty="0" err="1"/>
              <a:t>cases</a:t>
            </a:r>
            <a:endParaRPr lang="de-DE" sz="2800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77" name="Rectangle 5"/>
              <p:cNvSpPr>
                <a:spLocks noGrp="1" noChangeArrowheads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</p:spPr>
            <p:txBody>
              <a:bodyPr/>
              <a:lstStyle/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/>
                  <a:t>The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</a:t>
                </a:r>
                <a:r>
                  <a:rPr lang="de-DE" sz="2800" i="1" dirty="0"/>
                  <a:t>X</a:t>
                </a:r>
                <a:r>
                  <a:rPr lang="de-DE" sz="2800" dirty="0"/>
                  <a:t>) </a:t>
                </a:r>
                <a:r>
                  <a:rPr lang="de-DE" sz="2800" dirty="0" err="1"/>
                  <a:t>reaction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cross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section</a:t>
                </a:r>
                <a:r>
                  <a:rPr lang="de-DE" sz="2800" dirty="0"/>
                  <a:t> in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/>
                  <a:t>statistical</a:t>
                </a:r>
                <a:r>
                  <a:rPr lang="de-DE" sz="2800" dirty="0"/>
                  <a:t> </a:t>
                </a:r>
                <a:r>
                  <a:rPr lang="de-DE" sz="2800" dirty="0" err="1"/>
                  <a:t>model</a:t>
                </a:r>
                <a:r>
                  <a:rPr lang="de-DE" sz="2800" dirty="0"/>
                  <a:t> (SM) </a:t>
                </a:r>
                <a:r>
                  <a:rPr lang="de-DE" sz="2800" dirty="0" err="1"/>
                  <a:t>is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given</a:t>
                </a:r>
                <a:r>
                  <a:rPr lang="de-DE" sz="2800" dirty="0"/>
                  <a:t> </a:t>
                </a:r>
                <a:r>
                  <a:rPr lang="de-DE" sz="2800" dirty="0" err="1"/>
                  <a:t>by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product</a:t>
                </a:r>
                <a:r>
                  <a:rPr lang="de-DE" sz="2800" dirty="0"/>
                  <a:t> </a:t>
                </a:r>
                <a:r>
                  <a:rPr lang="de-DE" sz="2800" dirty="0" err="1"/>
                  <a:t>of</a:t>
                </a:r>
                <a:r>
                  <a:rPr lang="de-DE" sz="2800" dirty="0"/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compound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formation</a:t>
                </a:r>
                <a:r>
                  <a:rPr lang="de-DE" sz="2800" dirty="0"/>
                  <a:t> and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decay</a:t>
                </a:r>
                <a:r>
                  <a:rPr lang="de-DE" sz="2800" dirty="0">
                    <a:solidFill>
                      <a:srgbClr val="FFC000"/>
                    </a:solidFill>
                  </a:rPr>
                  <a:t> </a:t>
                </a:r>
                <a:r>
                  <a:rPr lang="de-DE" sz="2800" dirty="0" err="1">
                    <a:solidFill>
                      <a:srgbClr val="FFC000"/>
                    </a:solidFill>
                  </a:rPr>
                  <a:t>branching</a:t>
                </a:r>
                <a:r>
                  <a:rPr lang="de-DE" sz="2800" dirty="0"/>
                  <a:t> </a:t>
                </a:r>
                <a:r>
                  <a:rPr lang="de-DE" sz="2800" i="1" dirty="0" err="1"/>
                  <a:t>b</a:t>
                </a:r>
                <a:r>
                  <a:rPr lang="de-DE" sz="2800" i="1" baseline="-25000" dirty="0" err="1"/>
                  <a:t>X</a:t>
                </a:r>
                <a:r>
                  <a:rPr lang="de-DE" sz="2800" dirty="0"/>
                  <a:t> (</a:t>
                </a:r>
                <a:r>
                  <a:rPr lang="de-DE" sz="2800" dirty="0" err="1"/>
                  <a:t>schematic</a:t>
                </a:r>
                <a:r>
                  <a:rPr lang="de-DE" sz="2800" dirty="0"/>
                  <a:t> </a:t>
                </a:r>
                <a:r>
                  <a:rPr lang="de-DE" sz="2800" dirty="0" err="1"/>
                  <a:t>formula</a:t>
                </a:r>
                <a:r>
                  <a:rPr lang="de-DE" sz="2800" dirty="0"/>
                  <a:t>):</a:t>
                </a:r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</a:rPr>
                            <m:t>SM</m:t>
                          </m:r>
                        </m:sub>
                      </m:sSub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  <m:r>
                            <a:rPr lang="de-DE" sz="2800" b="0" i="1" smtClean="0">
                              <a:latin typeface="Cambria Math"/>
                            </a:rPr>
                            <m:t>,</m:t>
                          </m:r>
                          <m:r>
                            <a:rPr lang="de-DE" sz="2800" b="0" i="1" smtClean="0">
                              <a:latin typeface="Cambria Math"/>
                            </a:rPr>
                            <m:t>𝑋</m:t>
                          </m:r>
                        </m:e>
                      </m:d>
                      <m:r>
                        <a:rPr lang="de-D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 b="0" i="0" smtClean="0">
                              <a:latin typeface="Cambria Math"/>
                              <a:ea typeface="Cambria Math"/>
                            </a:rPr>
                            <m:t>compound</m:t>
                          </m:r>
                        </m:sub>
                      </m:sSub>
                      <m:r>
                        <a:rPr lang="de-DE" sz="2800" i="1" smtClean="0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/>
                            </a:rPr>
                            <m:t>𝑏</m:t>
                          </m:r>
                        </m:e>
                        <m:sub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/>
                            </a:rPr>
                            <m:t>𝑋</m:t>
                          </m:r>
                        </m:sub>
                      </m:sSub>
                      <m:r>
                        <a:rPr lang="de-DE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2800">
                              <a:latin typeface="Cambria Math"/>
                              <a:ea typeface="Cambria Math"/>
                            </a:rPr>
                            <m:t>compound</m:t>
                          </m:r>
                        </m:sub>
                      </m:sSub>
                      <m:r>
                        <a:rPr lang="de-DE" sz="2800" i="1" smtClean="0"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de-DE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DE" sz="2800" i="1">
                                  <a:latin typeface="Cambria Math"/>
                                </a:rPr>
                                <m:t>𝑋</m:t>
                              </m:r>
                            </m:sub>
                          </m:sSub>
                        </m:num>
                        <m:den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de-DE" sz="28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de-DE" sz="2800" i="1"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de-DE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i="1">
                                      <a:latin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de-DE" sz="28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br>
                  <a:rPr lang="de-DE" sz="2800" dirty="0"/>
                </a:br>
                <a:r>
                  <a:rPr lang="de-DE" sz="2800" dirty="0"/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sz="2800">
                            <a:latin typeface="Cambria Math"/>
                          </a:rPr>
                          <m:t>SM</m:t>
                        </m:r>
                      </m:sub>
                    </m:sSub>
                    <m:d>
                      <m:d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800" i="1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de-DE" sz="2800" i="1">
                            <a:latin typeface="Cambria Math"/>
                          </a:rPr>
                          <m:t>,</m:t>
                        </m:r>
                        <m:r>
                          <a:rPr lang="de-DE" sz="2800" i="1">
                            <a:latin typeface="Cambria Math"/>
                          </a:rPr>
                          <m:t>𝑋</m:t>
                        </m:r>
                      </m:e>
                    </m:d>
                    <m:r>
                      <a:rPr lang="de-DE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800" dirty="0" err="1"/>
                  <a:t>scales</a:t>
                </a:r>
                <a:r>
                  <a:rPr lang="de-DE" sz="2800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/>
                          </a:rPr>
                          <m:t>α</m:t>
                        </m:r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lang="de-DE" sz="2800" i="1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de-DE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sz="2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800" i="1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de-DE" sz="2800" i="1">
                                <a:latin typeface="Cambria Math"/>
                              </a:rPr>
                              <m:t>𝑋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limLoc m:val="subSup"/>
                            <m:supHide m:val="on"/>
                            <m:ctrlPr>
                              <a:rPr lang="de-DE" sz="28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9"/>
                              </m:rPr>
                              <a:rPr lang="de-DE" sz="2800" i="1">
                                <a:latin typeface="Cambria Math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de-DE" sz="28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800" i="1"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de-DE" sz="2800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br>
                  <a:rPr lang="de-DE" sz="1400" i="1" dirty="0"/>
                </a:br>
                <a:r>
                  <a:rPr lang="de-DE" sz="2800" i="1" dirty="0" err="1"/>
                  <a:t>b</a:t>
                </a:r>
                <a:r>
                  <a:rPr lang="de-DE" sz="2800" i="1" baseline="-25000" dirty="0" err="1"/>
                  <a:t>X</a:t>
                </a:r>
                <a:r>
                  <a:rPr lang="de-DE" sz="2800" dirty="0"/>
                  <a:t> ≈ 1 </a:t>
                </a:r>
                <a:r>
                  <a:rPr lang="de-DE" sz="2800" dirty="0" err="1"/>
                  <a:t>allows</a:t>
                </a:r>
                <a:r>
                  <a:rPr lang="de-DE" sz="2800" dirty="0"/>
                  <a:t> </a:t>
                </a:r>
                <a:r>
                  <a:rPr lang="de-DE" sz="2800" dirty="0" err="1"/>
                  <a:t>to</a:t>
                </a:r>
                <a:r>
                  <a:rPr lang="de-DE" sz="2800" dirty="0"/>
                  <a:t> </a:t>
                </a:r>
                <a:r>
                  <a:rPr lang="de-DE" sz="2800" dirty="0" err="1"/>
                  <a:t>constrain</a:t>
                </a:r>
                <a:r>
                  <a:rPr lang="de-DE" sz="2800" dirty="0"/>
                  <a:t> </a:t>
                </a:r>
                <a:r>
                  <a:rPr lang="de-DE" sz="2800" i="1" dirty="0"/>
                  <a:t>T</a:t>
                </a:r>
                <a:r>
                  <a:rPr lang="el-GR" sz="2800" baseline="-25000" dirty="0"/>
                  <a:t>α</a:t>
                </a:r>
                <a:r>
                  <a:rPr lang="de-DE" sz="2800" baseline="-25000" dirty="0"/>
                  <a:t>,0 </a:t>
                </a:r>
                <a:r>
                  <a:rPr lang="de-DE" sz="2800" dirty="0"/>
                  <a:t>and </a:t>
                </a:r>
                <a:r>
                  <a:rPr lang="de-DE" sz="2800" dirty="0" err="1"/>
                  <a:t>the</a:t>
                </a:r>
                <a:r>
                  <a:rPr lang="de-DE" sz="2800" dirty="0"/>
                  <a:t> AOMP </a:t>
                </a:r>
                <a:r>
                  <a:rPr lang="de-DE" sz="2800" dirty="0" err="1"/>
                  <a:t>from</a:t>
                </a:r>
                <a:r>
                  <a:rPr lang="de-DE" sz="2800" dirty="0"/>
                  <a:t> partial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</a:t>
                </a:r>
                <a:r>
                  <a:rPr lang="de-DE" sz="2800" i="1" dirty="0"/>
                  <a:t>X</a:t>
                </a:r>
                <a:r>
                  <a:rPr lang="de-DE" sz="2800" dirty="0"/>
                  <a:t>) </a:t>
                </a:r>
                <a:r>
                  <a:rPr lang="de-DE" sz="2800" dirty="0" err="1"/>
                  <a:t>data</a:t>
                </a:r>
                <a:endParaRPr lang="de-DE" sz="2800" dirty="0"/>
              </a:p>
              <a:p>
                <a:pPr marL="0" indent="0" eaLnBrk="1" hangingPunct="1">
                  <a:spcBef>
                    <a:spcPct val="40000"/>
                  </a:spcBef>
                  <a:buClr>
                    <a:schemeClr val="tx1"/>
                  </a:buClr>
                  <a:buNone/>
                  <a:defRPr/>
                </a:pPr>
                <a:r>
                  <a:rPr lang="de-DE" sz="2800" dirty="0" err="1"/>
                  <a:t>for</a:t>
                </a:r>
                <a:r>
                  <a:rPr lang="de-DE" sz="2800" dirty="0"/>
                  <a:t> heavy </a:t>
                </a:r>
                <a:r>
                  <a:rPr lang="de-DE" sz="2800" dirty="0" err="1"/>
                  <a:t>targets</a:t>
                </a:r>
                <a:r>
                  <a:rPr lang="de-DE" sz="2800" dirty="0"/>
                  <a:t>:   </a:t>
                </a:r>
                <a:r>
                  <a:rPr lang="de-DE" sz="2800" i="1" dirty="0" err="1"/>
                  <a:t>b</a:t>
                </a:r>
                <a:r>
                  <a:rPr lang="de-DE" sz="2800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r>
                  <a:rPr lang="de-DE" sz="2800" dirty="0"/>
                  <a:t> ≈ 1           </a:t>
                </a:r>
                <a:r>
                  <a:rPr lang="de-DE" sz="2800" dirty="0" err="1"/>
                  <a:t>below</a:t>
                </a:r>
                <a:r>
                  <a:rPr lang="de-DE" sz="2800" dirty="0"/>
                  <a:t>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,n) </a:t>
                </a:r>
                <a:r>
                  <a:rPr lang="de-DE" sz="2800" dirty="0" err="1"/>
                  <a:t>threshold</a:t>
                </a:r>
                <a:br>
                  <a:rPr lang="de-DE" sz="2800" dirty="0"/>
                </a:br>
                <a:r>
                  <a:rPr lang="de-DE" sz="2800" dirty="0"/>
                  <a:t> 			   </a:t>
                </a:r>
                <a:r>
                  <a:rPr lang="de-DE" sz="2800" i="1" dirty="0" err="1"/>
                  <a:t>b</a:t>
                </a:r>
                <a:r>
                  <a:rPr lang="de-DE" sz="2800" baseline="-25000" dirty="0" err="1"/>
                  <a:t>n</a:t>
                </a:r>
                <a:r>
                  <a:rPr lang="de-DE" sz="2800" dirty="0"/>
                  <a:t> ≈ 1           </a:t>
                </a:r>
                <a:r>
                  <a:rPr lang="de-DE" sz="2800" dirty="0" err="1"/>
                  <a:t>below</a:t>
                </a:r>
                <a:r>
                  <a:rPr lang="de-DE" sz="2800" dirty="0"/>
                  <a:t>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,2n) </a:t>
                </a:r>
                <a:r>
                  <a:rPr lang="de-DE" sz="2800" dirty="0" err="1"/>
                  <a:t>threshold</a:t>
                </a:r>
                <a:br>
                  <a:rPr lang="de-DE" sz="2800" dirty="0"/>
                </a:br>
                <a:r>
                  <a:rPr lang="de-DE" sz="2800" dirty="0"/>
                  <a:t> 			   </a:t>
                </a:r>
                <a:r>
                  <a:rPr lang="de-DE" sz="2800" i="1" dirty="0"/>
                  <a:t>b</a:t>
                </a:r>
                <a:r>
                  <a:rPr lang="de-DE" sz="2800" baseline="-25000" dirty="0"/>
                  <a:t>1n</a:t>
                </a:r>
                <a:r>
                  <a:rPr lang="de-DE" sz="2800" dirty="0"/>
                  <a:t> + </a:t>
                </a:r>
                <a:r>
                  <a:rPr lang="de-DE" sz="2800" i="1" dirty="0"/>
                  <a:t>b</a:t>
                </a:r>
                <a:r>
                  <a:rPr lang="de-DE" sz="2800" baseline="-25000" dirty="0"/>
                  <a:t>2n </a:t>
                </a:r>
                <a:r>
                  <a:rPr lang="de-DE" sz="2800" dirty="0"/>
                  <a:t>≈ 1 </a:t>
                </a:r>
                <a:r>
                  <a:rPr lang="de-DE" sz="2800" dirty="0" err="1"/>
                  <a:t>below</a:t>
                </a:r>
                <a:r>
                  <a:rPr lang="de-DE" sz="2800" dirty="0"/>
                  <a:t> (</a:t>
                </a:r>
                <a:r>
                  <a:rPr lang="el-GR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α</a:t>
                </a:r>
                <a:r>
                  <a:rPr lang="de-DE" sz="2800" dirty="0"/>
                  <a:t>,3n) </a:t>
                </a:r>
                <a:r>
                  <a:rPr lang="de-DE" sz="2800" dirty="0" err="1"/>
                  <a:t>threshold</a:t>
                </a:r>
                <a:br>
                  <a:rPr lang="de-DE" sz="2800" dirty="0"/>
                </a:br>
                <a:br>
                  <a:rPr lang="de-DE" sz="2800" i="1" dirty="0"/>
                </a:br>
                <a:br>
                  <a:rPr lang="de-DE" sz="1200" i="1" dirty="0"/>
                </a:br>
                <a:endParaRPr lang="de-DE" sz="2800" dirty="0"/>
              </a:p>
            </p:txBody>
          </p:sp>
        </mc:Choice>
        <mc:Fallback xmlns="">
          <p:sp>
            <p:nvSpPr>
              <p:cNvPr id="3077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4925" y="663575"/>
                <a:ext cx="9074150" cy="5688013"/>
              </a:xfrm>
              <a:blipFill>
                <a:blip r:embed="rId3"/>
                <a:stretch>
                  <a:fillRect l="-1478" t="-1393" r="-2621" b="-632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fik 2">
            <a:extLst>
              <a:ext uri="{FF2B5EF4-FFF2-40B4-BE49-F238E27FC236}">
                <a16:creationId xmlns:a16="http://schemas.microsoft.com/office/drawing/2014/main" id="{174ECF8B-F346-4F19-B09E-7599FEC12B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91" y="548680"/>
            <a:ext cx="8836897" cy="46517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92237B7-9573-4588-8246-1DB40D1147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1" y="3501008"/>
            <a:ext cx="108011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1600" dirty="0">
                <a:solidFill>
                  <a:srgbClr val="002060"/>
                </a:solidFill>
                <a:effectLst/>
              </a:rPr>
              <a:t>(</a:t>
            </a:r>
            <a:r>
              <a:rPr lang="el-GR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1600" dirty="0">
                <a:solidFill>
                  <a:srgbClr val="002060"/>
                </a:solidFill>
                <a:effectLst/>
              </a:rPr>
              <a:t>,n)</a:t>
            </a:r>
            <a:br>
              <a:rPr lang="de-DE" sz="1600" dirty="0">
                <a:solidFill>
                  <a:srgbClr val="002060"/>
                </a:solidFill>
                <a:effectLst/>
              </a:rPr>
            </a:br>
            <a:r>
              <a:rPr lang="de-DE" sz="1600" dirty="0" err="1">
                <a:solidFill>
                  <a:srgbClr val="002060"/>
                </a:solidFill>
                <a:effectLst/>
              </a:rPr>
              <a:t>threshold</a:t>
            </a:r>
            <a:endParaRPr lang="en-US" sz="1600" i="1" dirty="0">
              <a:solidFill>
                <a:srgbClr val="002060"/>
              </a:solidFill>
              <a:effectLst/>
            </a:endParaRP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D0E400D7-26DA-4802-B1EA-C2F90220F68F}"/>
              </a:ext>
            </a:extLst>
          </p:cNvPr>
          <p:cNvCxnSpPr>
            <a:cxnSpLocks/>
          </p:cNvCxnSpPr>
          <p:nvPr/>
        </p:nvCxnSpPr>
        <p:spPr>
          <a:xfrm>
            <a:off x="1475656" y="4077072"/>
            <a:ext cx="432048" cy="432048"/>
          </a:xfrm>
          <a:prstGeom prst="straightConnector1">
            <a:avLst/>
          </a:prstGeom>
          <a:ln w="15875">
            <a:solidFill>
              <a:srgbClr val="00206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306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9850" y="5763130"/>
            <a:ext cx="9074150" cy="762214"/>
          </a:xfrm>
        </p:spPr>
        <p:txBody>
          <a:bodyPr/>
          <a:lstStyle/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en-US" sz="1800" dirty="0"/>
              <a:t>Ong </a:t>
            </a:r>
            <a:r>
              <a:rPr lang="en-US" sz="1800" i="1" dirty="0"/>
              <a:t>et al</a:t>
            </a:r>
            <a:r>
              <a:rPr lang="en-US" sz="1800" dirty="0"/>
              <a:t>., Phys. Rev. C </a:t>
            </a:r>
            <a:r>
              <a:rPr lang="en-US" sz="1800" b="1" dirty="0"/>
              <a:t>105</a:t>
            </a:r>
            <a:r>
              <a:rPr lang="en-US" sz="1800" dirty="0"/>
              <a:t>, 055803 (2022)</a:t>
            </a:r>
            <a:br>
              <a:rPr lang="en-US" sz="1800" dirty="0"/>
            </a:br>
            <a:r>
              <a:rPr lang="en-US" sz="1800" dirty="0" err="1"/>
              <a:t>Szegedi</a:t>
            </a:r>
            <a:r>
              <a:rPr lang="en-US" sz="1800" dirty="0"/>
              <a:t> </a:t>
            </a:r>
            <a:r>
              <a:rPr lang="en-US" sz="1800" i="1" dirty="0"/>
              <a:t>et al</a:t>
            </a:r>
            <a:r>
              <a:rPr lang="en-US" sz="1800" dirty="0"/>
              <a:t>., Phys. Rev. C </a:t>
            </a:r>
            <a:r>
              <a:rPr lang="en-US" sz="1800" b="1" dirty="0"/>
              <a:t>104</a:t>
            </a:r>
            <a:r>
              <a:rPr lang="en-US" sz="1800" dirty="0"/>
              <a:t>, 035804 (2021) – see also talk by </a:t>
            </a:r>
            <a:r>
              <a:rPr lang="en-US" sz="1800" dirty="0" err="1"/>
              <a:t>Gy</a:t>
            </a:r>
            <a:r>
              <a:rPr lang="en-US" sz="1800" dirty="0"/>
              <a:t>. </a:t>
            </a:r>
            <a:r>
              <a:rPr lang="en-US" sz="1800" dirty="0" err="1"/>
              <a:t>Gyürky</a:t>
            </a:r>
            <a:br>
              <a:rPr lang="en-US" sz="1800" dirty="0"/>
            </a:br>
            <a:endParaRPr lang="en-US" sz="1800" dirty="0">
              <a:solidFill>
                <a:srgbClr val="FFC000"/>
              </a:solidFill>
            </a:endParaRPr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endParaRPr lang="en-US" sz="2200" dirty="0">
              <a:solidFill>
                <a:srgbClr val="FFC000"/>
              </a:solidFill>
            </a:endParaRPr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2786063" y="6248400"/>
            <a:ext cx="3929062" cy="457200"/>
          </a:xfrm>
        </p:spPr>
        <p:txBody>
          <a:bodyPr/>
          <a:lstStyle/>
          <a:p>
            <a:pPr>
              <a:defRPr/>
            </a:pPr>
            <a:r>
              <a:rPr lang="en-US"/>
              <a:t>Peter Mohr        p-process workshop - Budapest 2024</a:t>
            </a:r>
            <a:endParaRPr lang="de-DE" dirty="0"/>
          </a:p>
        </p:txBody>
      </p:sp>
      <p:sp>
        <p:nvSpPr>
          <p:cNvPr id="3095" name="Rectangle 23"/>
          <p:cNvSpPr>
            <a:spLocks noGrp="1" noChangeArrowheads="1"/>
          </p:cNvSpPr>
          <p:nvPr>
            <p:ph type="title"/>
          </p:nvPr>
        </p:nvSpPr>
        <p:spPr>
          <a:xfrm>
            <a:off x="214312" y="41441"/>
            <a:ext cx="8785225" cy="6921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u="sng" dirty="0"/>
              <a:t>Comparison to experiment: </a:t>
            </a:r>
            <a:r>
              <a:rPr lang="en-US" sz="2800" u="sng" baseline="30000" dirty="0"/>
              <a:t>100</a:t>
            </a:r>
            <a:r>
              <a:rPr lang="en-US" sz="2800" u="sng" dirty="0"/>
              <a:t>Mo + </a:t>
            </a:r>
            <a:r>
              <a:rPr lang="el-GR" sz="2800" u="sng" dirty="0"/>
              <a:t>α</a:t>
            </a:r>
            <a:endParaRPr lang="en-US" sz="2800" u="sng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493964A-269D-4D57-900B-E477F62B94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99" y="620688"/>
            <a:ext cx="6850650" cy="5161368"/>
          </a:xfrm>
          <a:prstGeom prst="rect">
            <a:avLst/>
          </a:prstGeom>
        </p:spPr>
      </p:pic>
      <p:sp>
        <p:nvSpPr>
          <p:cNvPr id="2" name="Gleichschenkliges Dreieck 1">
            <a:extLst>
              <a:ext uri="{FF2B5EF4-FFF2-40B4-BE49-F238E27FC236}">
                <a16:creationId xmlns:a16="http://schemas.microsoft.com/office/drawing/2014/main" id="{BD480332-591E-40D0-91E2-4B51F897E815}"/>
              </a:ext>
            </a:extLst>
          </p:cNvPr>
          <p:cNvSpPr/>
          <p:nvPr/>
        </p:nvSpPr>
        <p:spPr>
          <a:xfrm>
            <a:off x="5324166" y="3827646"/>
            <a:ext cx="178845" cy="138812"/>
          </a:xfrm>
          <a:prstGeom prst="triangl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Gleichschenkliges Dreieck 6">
            <a:extLst>
              <a:ext uri="{FF2B5EF4-FFF2-40B4-BE49-F238E27FC236}">
                <a16:creationId xmlns:a16="http://schemas.microsoft.com/office/drawing/2014/main" id="{FA8D21DE-361E-4536-A4BB-A4DF48BA7CC2}"/>
              </a:ext>
            </a:extLst>
          </p:cNvPr>
          <p:cNvSpPr/>
          <p:nvPr/>
        </p:nvSpPr>
        <p:spPr>
          <a:xfrm>
            <a:off x="2665830" y="4728458"/>
            <a:ext cx="178845" cy="138812"/>
          </a:xfrm>
          <a:prstGeom prst="triangl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Gleichschenkliges Dreieck 7">
            <a:extLst>
              <a:ext uri="{FF2B5EF4-FFF2-40B4-BE49-F238E27FC236}">
                <a16:creationId xmlns:a16="http://schemas.microsoft.com/office/drawing/2014/main" id="{CBDA8A6C-00AC-4EAA-BDE1-763CD26B33ED}"/>
              </a:ext>
            </a:extLst>
          </p:cNvPr>
          <p:cNvSpPr/>
          <p:nvPr/>
        </p:nvSpPr>
        <p:spPr>
          <a:xfrm>
            <a:off x="3049199" y="4167300"/>
            <a:ext cx="178845" cy="138812"/>
          </a:xfrm>
          <a:prstGeom prst="triangl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9C47C85D-52F4-4AEB-BF02-0DF7AC821662}"/>
              </a:ext>
            </a:extLst>
          </p:cNvPr>
          <p:cNvSpPr/>
          <p:nvPr/>
        </p:nvSpPr>
        <p:spPr>
          <a:xfrm>
            <a:off x="3345441" y="3636814"/>
            <a:ext cx="178845" cy="138812"/>
          </a:xfrm>
          <a:prstGeom prst="triangl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Gleichschenkliges Dreieck 9">
            <a:extLst>
              <a:ext uri="{FF2B5EF4-FFF2-40B4-BE49-F238E27FC236}">
                <a16:creationId xmlns:a16="http://schemas.microsoft.com/office/drawing/2014/main" id="{96CD74FD-C0B6-45C7-9561-0FB24B5CAC86}"/>
              </a:ext>
            </a:extLst>
          </p:cNvPr>
          <p:cNvSpPr/>
          <p:nvPr/>
        </p:nvSpPr>
        <p:spPr>
          <a:xfrm>
            <a:off x="3820021" y="3062560"/>
            <a:ext cx="178845" cy="138812"/>
          </a:xfrm>
          <a:prstGeom prst="triangl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Gleichschenkliges Dreieck 10">
            <a:extLst>
              <a:ext uri="{FF2B5EF4-FFF2-40B4-BE49-F238E27FC236}">
                <a16:creationId xmlns:a16="http://schemas.microsoft.com/office/drawing/2014/main" id="{A3D35E04-9F55-4380-8952-B7FF58DBDC51}"/>
              </a:ext>
            </a:extLst>
          </p:cNvPr>
          <p:cNvSpPr/>
          <p:nvPr/>
        </p:nvSpPr>
        <p:spPr>
          <a:xfrm>
            <a:off x="4049241" y="2675206"/>
            <a:ext cx="178845" cy="138812"/>
          </a:xfrm>
          <a:prstGeom prst="triangl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Gleichschenkliges Dreieck 11">
            <a:extLst>
              <a:ext uri="{FF2B5EF4-FFF2-40B4-BE49-F238E27FC236}">
                <a16:creationId xmlns:a16="http://schemas.microsoft.com/office/drawing/2014/main" id="{AABF7DDA-353B-4AC7-9B67-D0278963F7A8}"/>
              </a:ext>
            </a:extLst>
          </p:cNvPr>
          <p:cNvSpPr/>
          <p:nvPr/>
        </p:nvSpPr>
        <p:spPr>
          <a:xfrm>
            <a:off x="4417446" y="2428958"/>
            <a:ext cx="178845" cy="138812"/>
          </a:xfrm>
          <a:prstGeom prst="triangl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Gleichschenkliges Dreieck 12">
            <a:extLst>
              <a:ext uri="{FF2B5EF4-FFF2-40B4-BE49-F238E27FC236}">
                <a16:creationId xmlns:a16="http://schemas.microsoft.com/office/drawing/2014/main" id="{B3B1308F-524F-46D6-AD17-5F072B8682BF}"/>
              </a:ext>
            </a:extLst>
          </p:cNvPr>
          <p:cNvSpPr/>
          <p:nvPr/>
        </p:nvSpPr>
        <p:spPr>
          <a:xfrm>
            <a:off x="4870665" y="1909622"/>
            <a:ext cx="178845" cy="138812"/>
          </a:xfrm>
          <a:prstGeom prst="triangl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Gleichschenkliges Dreieck 13">
            <a:extLst>
              <a:ext uri="{FF2B5EF4-FFF2-40B4-BE49-F238E27FC236}">
                <a16:creationId xmlns:a16="http://schemas.microsoft.com/office/drawing/2014/main" id="{296AF331-67FA-4400-A864-E3006AB69299}"/>
              </a:ext>
            </a:extLst>
          </p:cNvPr>
          <p:cNvSpPr/>
          <p:nvPr/>
        </p:nvSpPr>
        <p:spPr>
          <a:xfrm>
            <a:off x="5211234" y="1878575"/>
            <a:ext cx="178845" cy="138812"/>
          </a:xfrm>
          <a:prstGeom prst="triangl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Gleichschenkliges Dreieck 14">
            <a:extLst>
              <a:ext uri="{FF2B5EF4-FFF2-40B4-BE49-F238E27FC236}">
                <a16:creationId xmlns:a16="http://schemas.microsoft.com/office/drawing/2014/main" id="{ED258146-4723-4576-A06E-3BD03A410253}"/>
              </a:ext>
            </a:extLst>
          </p:cNvPr>
          <p:cNvSpPr/>
          <p:nvPr/>
        </p:nvSpPr>
        <p:spPr>
          <a:xfrm>
            <a:off x="5679141" y="1893381"/>
            <a:ext cx="178845" cy="138812"/>
          </a:xfrm>
          <a:prstGeom prst="triangl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Gleichschenkliges Dreieck 15">
            <a:extLst>
              <a:ext uri="{FF2B5EF4-FFF2-40B4-BE49-F238E27FC236}">
                <a16:creationId xmlns:a16="http://schemas.microsoft.com/office/drawing/2014/main" id="{EA70B78F-F420-49CE-BE96-28EEBF6C4052}"/>
              </a:ext>
            </a:extLst>
          </p:cNvPr>
          <p:cNvSpPr/>
          <p:nvPr/>
        </p:nvSpPr>
        <p:spPr>
          <a:xfrm>
            <a:off x="3582290" y="3274083"/>
            <a:ext cx="178845" cy="138812"/>
          </a:xfrm>
          <a:prstGeom prst="triangle">
            <a:avLst/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tangle 5">
            <a:extLst>
              <a:ext uri="{FF2B5EF4-FFF2-40B4-BE49-F238E27FC236}">
                <a16:creationId xmlns:a16="http://schemas.microsoft.com/office/drawing/2014/main" id="{4E14C6A8-948A-4B6A-9669-545A82D085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9286" y="783703"/>
            <a:ext cx="2169580" cy="1382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en-US" sz="1800" kern="0" dirty="0">
                <a:solidFill>
                  <a:srgbClr val="008000"/>
                </a:solidFill>
                <a:effectLst/>
              </a:rPr>
              <a:t>activation: (</a:t>
            </a:r>
            <a:r>
              <a:rPr lang="el-GR" sz="1800" kern="0" dirty="0">
                <a:solidFill>
                  <a:srgbClr val="008000"/>
                </a:solidFill>
                <a:effectLst/>
              </a:rPr>
              <a:t>α</a:t>
            </a:r>
            <a:r>
              <a:rPr lang="en-US" sz="1800" kern="0" dirty="0">
                <a:solidFill>
                  <a:srgbClr val="008000"/>
                </a:solidFill>
                <a:effectLst/>
              </a:rPr>
              <a:t>,1n)</a:t>
            </a:r>
          </a:p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en-US" sz="1800" kern="0" dirty="0">
                <a:solidFill>
                  <a:srgbClr val="FF0000"/>
                </a:solidFill>
                <a:effectLst/>
              </a:rPr>
              <a:t>MUSIC</a:t>
            </a:r>
            <a:r>
              <a:rPr lang="en-US" sz="1800" kern="0" dirty="0">
                <a:solidFill>
                  <a:srgbClr val="002060"/>
                </a:solidFill>
                <a:effectLst/>
              </a:rPr>
              <a:t>-type</a:t>
            </a:r>
            <a:r>
              <a:rPr lang="en-US" sz="1800" kern="0" dirty="0">
                <a:solidFill>
                  <a:srgbClr val="008000"/>
                </a:solidFill>
                <a:effectLst/>
              </a:rPr>
              <a:t> </a:t>
            </a:r>
            <a:r>
              <a:rPr lang="en-US" sz="1800" kern="0" dirty="0">
                <a:solidFill>
                  <a:srgbClr val="000000"/>
                </a:solidFill>
                <a:effectLst/>
              </a:rPr>
              <a:t>exp.:</a:t>
            </a:r>
            <a:br>
              <a:rPr lang="en-US" sz="1800" kern="0" dirty="0">
                <a:solidFill>
                  <a:srgbClr val="000000"/>
                </a:solidFill>
                <a:effectLst/>
              </a:rPr>
            </a:br>
            <a:r>
              <a:rPr lang="en-US" sz="1800" kern="0" dirty="0">
                <a:solidFill>
                  <a:srgbClr val="000000"/>
                </a:solidFill>
                <a:effectLst/>
              </a:rPr>
              <a:t>Z=42 → Z+2=44</a:t>
            </a:r>
            <a:br>
              <a:rPr lang="en-US" sz="1800" kern="0" dirty="0">
                <a:solidFill>
                  <a:srgbClr val="000000"/>
                </a:solidFill>
                <a:effectLst/>
              </a:rPr>
            </a:br>
            <a:r>
              <a:rPr lang="en-US" sz="1800" kern="0" dirty="0">
                <a:solidFill>
                  <a:srgbClr val="000000"/>
                </a:solidFill>
                <a:effectLst/>
              </a:rPr>
              <a:t>(</a:t>
            </a:r>
            <a:r>
              <a:rPr lang="el-GR" sz="1800" kern="0" dirty="0">
                <a:solidFill>
                  <a:srgbClr val="000000"/>
                </a:solidFill>
                <a:effectLst/>
              </a:rPr>
              <a:t>α</a:t>
            </a:r>
            <a:r>
              <a:rPr lang="en-US" sz="1800" kern="0" dirty="0">
                <a:solidFill>
                  <a:srgbClr val="000000"/>
                </a:solidFill>
                <a:effectLst/>
              </a:rPr>
              <a:t>,γ)+(</a:t>
            </a:r>
            <a:r>
              <a:rPr lang="el-GR" sz="1800" kern="0" dirty="0">
                <a:solidFill>
                  <a:srgbClr val="000000"/>
                </a:solidFill>
                <a:effectLst/>
              </a:rPr>
              <a:t>α</a:t>
            </a:r>
            <a:r>
              <a:rPr lang="en-US" sz="1800" kern="0" dirty="0">
                <a:solidFill>
                  <a:srgbClr val="000000"/>
                </a:solidFill>
                <a:effectLst/>
              </a:rPr>
              <a:t>,1n)+(</a:t>
            </a:r>
            <a:r>
              <a:rPr lang="el-GR" sz="1800" kern="0" dirty="0">
                <a:solidFill>
                  <a:srgbClr val="000000"/>
                </a:solidFill>
                <a:effectLst/>
              </a:rPr>
              <a:t>α</a:t>
            </a:r>
            <a:r>
              <a:rPr lang="en-US" sz="1800" kern="0" dirty="0">
                <a:solidFill>
                  <a:srgbClr val="000000"/>
                </a:solidFill>
                <a:effectLst/>
              </a:rPr>
              <a:t>,2n)</a:t>
            </a:r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099D8470-C207-453C-A756-292AE1BF2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7136" y="4005064"/>
            <a:ext cx="1080119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itchFamily="2" charset="2"/>
              <a:buBlip>
                <a:blip r:embed="rId5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6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 eaLnBrk="1" hangingPunct="1">
              <a:spcBef>
                <a:spcPct val="40000"/>
              </a:spcBef>
              <a:buClr>
                <a:schemeClr val="tx1"/>
              </a:buClr>
              <a:buNone/>
              <a:defRPr/>
            </a:pPr>
            <a:r>
              <a:rPr lang="de-DE" sz="1600" dirty="0">
                <a:solidFill>
                  <a:srgbClr val="FFC000"/>
                </a:solidFill>
                <a:effectLst/>
              </a:rPr>
              <a:t>(</a:t>
            </a:r>
            <a:r>
              <a:rPr lang="el-GR" sz="1600" dirty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de-DE" sz="1600" dirty="0">
                <a:solidFill>
                  <a:srgbClr val="FFC000"/>
                </a:solidFill>
                <a:effectLst/>
              </a:rPr>
              <a:t>,2n)</a:t>
            </a:r>
            <a:br>
              <a:rPr lang="de-DE" sz="1600" dirty="0">
                <a:solidFill>
                  <a:srgbClr val="FFC000"/>
                </a:solidFill>
                <a:effectLst/>
              </a:rPr>
            </a:br>
            <a:r>
              <a:rPr lang="de-DE" sz="1600" dirty="0" err="1">
                <a:solidFill>
                  <a:srgbClr val="FFC000"/>
                </a:solidFill>
                <a:effectLst/>
              </a:rPr>
              <a:t>threshold</a:t>
            </a:r>
            <a:endParaRPr lang="en-US" sz="1600" i="1" dirty="0">
              <a:solidFill>
                <a:srgbClr val="FFC000"/>
              </a:solidFill>
              <a:effectLst/>
            </a:endParaRP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11A1A4E6-836E-4F2D-8A2A-B1BC2E1CAF01}"/>
              </a:ext>
            </a:extLst>
          </p:cNvPr>
          <p:cNvCxnSpPr>
            <a:cxnSpLocks/>
          </p:cNvCxnSpPr>
          <p:nvPr/>
        </p:nvCxnSpPr>
        <p:spPr>
          <a:xfrm flipV="1">
            <a:off x="4409766" y="3122433"/>
            <a:ext cx="0" cy="882631"/>
          </a:xfrm>
          <a:prstGeom prst="straightConnector1">
            <a:avLst/>
          </a:prstGeom>
          <a:ln w="15875">
            <a:solidFill>
              <a:srgbClr val="FFC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945593"/>
      </p:ext>
    </p:extLst>
  </p:cSld>
  <p:clrMapOvr>
    <a:masterClrMapping/>
  </p:clrMapOvr>
</p:sld>
</file>

<file path=ppt/theme/theme1.xml><?xml version="1.0" encoding="utf-8"?>
<a:theme xmlns:a="http://schemas.openxmlformats.org/drawingml/2006/main" name="Strahl">
  <a:themeElements>
    <a:clrScheme name="Strahl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Strah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ahl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hl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hl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hl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hl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hl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hl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hl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hl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AB2C4BA-3589-46F5-8838-CACCC71B5795}">
  <we:reference id="wa104380121" version="2.0.0.0" store="de-DE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0</TotalTime>
  <Words>6367</Words>
  <Application>Microsoft Office PowerPoint</Application>
  <PresentationFormat>Bildschirmpräsentation (4:3)</PresentationFormat>
  <Paragraphs>452</Paragraphs>
  <Slides>69</Slides>
  <Notes>69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69</vt:i4>
      </vt:variant>
    </vt:vector>
  </HeadingPairs>
  <TitlesOfParts>
    <vt:vector size="74" baseType="lpstr">
      <vt:lpstr>Arial</vt:lpstr>
      <vt:lpstr>Cambria Math</vt:lpstr>
      <vt:lpstr>Times New Roman</vt:lpstr>
      <vt:lpstr>Wingdings</vt:lpstr>
      <vt:lpstr>Strahl</vt:lpstr>
      <vt:lpstr>Total reaction cross sections: a basic building block for astrophysical reaction rates</vt:lpstr>
      <vt:lpstr>The famous example 144Sm(α,γ) 148Gd</vt:lpstr>
      <vt:lpstr>Outline</vt:lpstr>
      <vt:lpstr>Basic formalism (1): the statistical model</vt:lpstr>
      <vt:lpstr>Role of the level density in the statistical model (1)</vt:lpstr>
      <vt:lpstr>Role of the level density in the statistical model (2)</vt:lpstr>
      <vt:lpstr>Basic formalism (2): special cases</vt:lpstr>
      <vt:lpstr>Basic formalism (2): special cases</vt:lpstr>
      <vt:lpstr>Comparison to experiment: 100Mo + α</vt:lpstr>
      <vt:lpstr>Basic formalism (3): special cases</vt:lpstr>
      <vt:lpstr>Basic formalism (4): astrophysical consequences</vt:lpstr>
      <vt:lpstr>A word of caution: (α,n) or (α,1n) ?</vt:lpstr>
      <vt:lpstr>A word of caution: (α,n) or (α,1n) ?</vt:lpstr>
      <vt:lpstr>A word of caution: (α,n) or (α,1n) ?</vt:lpstr>
      <vt:lpstr>A word of caution: (α,n) or (α,1n) ?</vt:lpstr>
      <vt:lpstr>Basic formalism (5): total cross section</vt:lpstr>
      <vt:lpstr>Basic formalism (4): total cross section</vt:lpstr>
      <vt:lpstr>The new Atomki-V2 α-potential</vt:lpstr>
      <vt:lpstr>Results from the Atomki-V2 AOMP</vt:lpstr>
      <vt:lpstr>Nucleosynthesis in the weak r-process (Psaltis-2022)</vt:lpstr>
      <vt:lpstr>Comparison of different projectiles and targets</vt:lpstr>
      <vt:lpstr>Comparison of different projectiles and targets</vt:lpstr>
      <vt:lpstr>Examples for reduced cross sections: Gomes-2005</vt:lpstr>
      <vt:lpstr>Examples for reduced cross sections: DeFaria-2010</vt:lpstr>
      <vt:lpstr>Examples for reduced cross sections: Mohr-2010</vt:lpstr>
      <vt:lpstr>Compiled data for X + 208Pb: Mohr-2024</vt:lpstr>
      <vt:lpstr>Compiled data for X + 208Pb: Mohr-2024</vt:lpstr>
      <vt:lpstr>Compiled data for X + 208Pb: Mohr-2024</vt:lpstr>
      <vt:lpstr>Application to 12C + 12C</vt:lpstr>
      <vt:lpstr>Conclusions</vt:lpstr>
      <vt:lpstr>PowerPoint-Präsentation</vt:lpstr>
      <vt:lpstr>Basic formalism (2): special cases</vt:lpstr>
      <vt:lpstr>The only outlier 88Sr: cross section</vt:lpstr>
      <vt:lpstr>The only outlier 88Sr: reduced cross section</vt:lpstr>
      <vt:lpstr>α-potential for barrier transmission model (BTM)</vt:lpstr>
      <vt:lpstr>Example for α-nucleus potential (a very simple AOMP)</vt:lpstr>
      <vt:lpstr>α-nucleus potential (simple example: McFadden)</vt:lpstr>
      <vt:lpstr>α-nucleus potential: barrier</vt:lpstr>
      <vt:lpstr>α-nucleus potential: barrier</vt:lpstr>
      <vt:lpstr>α-nucleus potential: barrier</vt:lpstr>
      <vt:lpstr>α-nucleus potential: barrier</vt:lpstr>
      <vt:lpstr>Contributions inside 12 or 15 fm </vt:lpstr>
      <vt:lpstr>Contributions inside 12 or 15 fm </vt:lpstr>
      <vt:lpstr>Contributions inside 12 or 15 fm </vt:lpstr>
      <vt:lpstr>Call for an alternative approach</vt:lpstr>
      <vt:lpstr>Total 197Au + α cross section for different α-potentials</vt:lpstr>
      <vt:lpstr>Total 197Au + α cross section for different α-potentials</vt:lpstr>
      <vt:lpstr>Basic formalism (2): statistical model for exit channels</vt:lpstr>
      <vt:lpstr>Back to statistical model: the Atomki-V2 potential</vt:lpstr>
      <vt:lpstr>Example 88Kr + α (moderately neutron-rich)</vt:lpstr>
      <vt:lpstr>Example 88Kr + α (moderately neutron-rich)</vt:lpstr>
      <vt:lpstr>Example 88Kr + α (moderately neutron-rich)</vt:lpstr>
      <vt:lpstr>Example 88Kr + α (moderately neutron-rich)</vt:lpstr>
      <vt:lpstr>Astrophysical scenarios for α-induced reactions</vt:lpstr>
      <vt:lpstr>Nucleosynthesis in the weak r-process</vt:lpstr>
      <vt:lpstr>Outline</vt:lpstr>
      <vt:lpstr>Total 197Au + α cross section for different α-potentials</vt:lpstr>
      <vt:lpstr>Some further aspects for Atomki-V2</vt:lpstr>
      <vt:lpstr>How to measure α + 197Au ? – nuclear physics</vt:lpstr>
      <vt:lpstr>Experimental results (from literature)</vt:lpstr>
      <vt:lpstr>Why measure α + 197Au ? – astrophysics</vt:lpstr>
      <vt:lpstr>Experimental results (including our new data)</vt:lpstr>
      <vt:lpstr>Experimental results compared to TALYS calculations</vt:lpstr>
      <vt:lpstr>Results of statistical model calculations (TALYS)</vt:lpstr>
      <vt:lpstr>Exp. results vs. TALYS: ATOMKI-V1</vt:lpstr>
      <vt:lpstr>Exp. results vs. TALYS and fusion model: ATOMKI-V1</vt:lpstr>
      <vt:lpstr>Exp. results vs. TALYS: McFadden</vt:lpstr>
      <vt:lpstr>Exp. results vs. TALYS and fusion model: McFadden</vt:lpstr>
      <vt:lpstr>Conclusions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Nukleosynthese</dc:title>
  <dc:creator>Peter Mohr</dc:creator>
  <cp:lastModifiedBy>Mohr, Dr. Peter</cp:lastModifiedBy>
  <cp:revision>1158</cp:revision>
  <cp:lastPrinted>2010-10-26T07:50:34Z</cp:lastPrinted>
  <dcterms:created xsi:type="dcterms:W3CDTF">2007-03-25T08:32:39Z</dcterms:created>
  <dcterms:modified xsi:type="dcterms:W3CDTF">2024-10-17T16:37:04Z</dcterms:modified>
</cp:coreProperties>
</file>