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72" r:id="rId1"/>
  </p:sldMasterIdLst>
  <p:notesMasterIdLst>
    <p:notesMasterId r:id="rId16"/>
  </p:notesMasterIdLst>
  <p:sldIdLst>
    <p:sldId id="393" r:id="rId2"/>
    <p:sldId id="434" r:id="rId3"/>
    <p:sldId id="439" r:id="rId4"/>
    <p:sldId id="354" r:id="rId5"/>
    <p:sldId id="447" r:id="rId6"/>
    <p:sldId id="463" r:id="rId7"/>
    <p:sldId id="403" r:id="rId8"/>
    <p:sldId id="459" r:id="rId9"/>
    <p:sldId id="448" r:id="rId10"/>
    <p:sldId id="462" r:id="rId11"/>
    <p:sldId id="449" r:id="rId12"/>
    <p:sldId id="457" r:id="rId13"/>
    <p:sldId id="461" r:id="rId14"/>
    <p:sldId id="44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8C8C8"/>
    <a:srgbClr val="EFDF65"/>
    <a:srgbClr val="080807"/>
    <a:srgbClr val="0A0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/>
    <p:restoredTop sz="94830"/>
  </p:normalViewPr>
  <p:slideViewPr>
    <p:cSldViewPr snapToGrid="0" snapToObjects="1">
      <p:cViewPr varScale="1">
        <p:scale>
          <a:sx n="109" d="100"/>
          <a:sy n="109" d="100"/>
        </p:scale>
        <p:origin x="216" y="4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C9C4D-0E7E-F045-86FA-89A9AB39AD35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FA095-B208-6141-B7B8-0A8C2813CB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003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FA095-B208-6141-B7B8-0A8C2813CBB7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1792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FA095-B208-6141-B7B8-0A8C2813CBB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2044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FA095-B208-6141-B7B8-0A8C2813CBB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9199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FA095-B208-6141-B7B8-0A8C2813CBB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564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FA095-B208-6141-B7B8-0A8C2813CBB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7501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FA095-B208-6141-B7B8-0A8C2813CBB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47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FA095-B208-6141-B7B8-0A8C2813CBB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505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FA095-B208-6141-B7B8-0A8C2813CBB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429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FA095-B208-6141-B7B8-0A8C2813CBB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255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FA095-B208-6141-B7B8-0A8C2813CBB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251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6F8F2E-2029-CBBA-AE93-203A003339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08FD954-5187-EDF9-F66C-64EA4B141E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6678F08-162A-24C7-DF75-D3E8593990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D74069E-67A2-47AA-9C1A-FDB882F4DA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FA095-B208-6141-B7B8-0A8C2813CBB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824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FA095-B208-6141-B7B8-0A8C2813CBB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888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FA095-B208-6141-B7B8-0A8C2813CBB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1468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FA095-B208-6141-B7B8-0A8C2813CBB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922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Lorenzo Roberti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797-45A4-CC49-A183-6B8371973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043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Lorenzo Roberti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797-45A4-CC49-A183-6B8371973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34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Lorenzo Roberti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797-45A4-CC49-A183-6B8371973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530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Lorenzo Roberti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797-45A4-CC49-A183-6B8371973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292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Lorenzo Roberti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797-45A4-CC49-A183-6B8371973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925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Lorenzo Roberti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797-45A4-CC49-A183-6B8371973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1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Lorenzo Roberti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797-45A4-CC49-A183-6B8371973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158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Lorenzo Roberti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797-45A4-CC49-A183-6B8371973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67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Lorenzo Roberti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797-45A4-CC49-A183-6B8371973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268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Lorenzo Roberti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797-45A4-CC49-A183-6B8371973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93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Lorenzo Roberti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797-45A4-CC49-A183-6B8371973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392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u-HU"/>
              <a:t>2024/10/16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Lorenzo Roberti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DA797-45A4-CC49-A183-6B8371973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581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0.png"/><Relationship Id="rId4" Type="http://schemas.openxmlformats.org/officeDocument/2006/relationships/image" Target="../media/image1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21.png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3">
                <a:extLst>
                  <a:ext uri="{FF2B5EF4-FFF2-40B4-BE49-F238E27FC236}">
                    <a16:creationId xmlns:a16="http://schemas.microsoft.com/office/drawing/2014/main" id="{6E32DA07-FB3D-B84C-B46F-D57698AB6D03}"/>
                  </a:ext>
                </a:extLst>
              </p:cNvPr>
              <p:cNvSpPr>
                <a:spLocks noGrp="1" noChangeArrowheads="1"/>
              </p:cNvSpPr>
              <p:nvPr>
                <p:ph type="ctrTitle"/>
              </p:nvPr>
            </p:nvSpPr>
            <p:spPr>
              <a:xfrm>
                <a:off x="473867" y="1863045"/>
                <a:ext cx="11244263" cy="1155479"/>
              </a:xfrm>
            </p:spPr>
            <p:txBody>
              <a:bodyPr anchor="t">
                <a:noAutofit/>
              </a:bodyPr>
              <a:lstStyle/>
              <a:p>
                <a:r>
                  <a:rPr lang="it-IT" altLang="it-IT" sz="4000" b="1" dirty="0" err="1">
                    <a:solidFill>
                      <a:srgbClr val="EFDF65"/>
                    </a:solidFill>
                    <a:latin typeface="LM Roman 9" pitchFamily="2" charset="77"/>
                  </a:rPr>
                  <a:t>Effect</a:t>
                </a:r>
                <a:r>
                  <a:rPr lang="it-IT" altLang="it-IT" sz="4000" b="1" dirty="0">
                    <a:solidFill>
                      <a:srgbClr val="EFDF65"/>
                    </a:solidFill>
                    <a:latin typeface="LM Roman 9" pitchFamily="2" charset="77"/>
                  </a:rPr>
                  <a:t> of the </a:t>
                </a:r>
                <a:r>
                  <a:rPr lang="it-IT" altLang="it-IT" sz="4000" b="1" dirty="0" err="1">
                    <a:solidFill>
                      <a:srgbClr val="EFDF65"/>
                    </a:solidFill>
                    <a:latin typeface="LM Roman 9" pitchFamily="2" charset="77"/>
                  </a:rPr>
                  <a:t>explosion</a:t>
                </a:r>
                <a:r>
                  <a:rPr lang="it-IT" altLang="it-IT" sz="4000" b="1" dirty="0">
                    <a:solidFill>
                      <a:srgbClr val="EFDF65"/>
                    </a:solidFill>
                    <a:latin typeface="LM Roman 9" pitchFamily="2" charset="77"/>
                  </a:rPr>
                  <a:t> </a:t>
                </a:r>
                <a:r>
                  <a:rPr lang="it-IT" altLang="it-IT" sz="4000" b="1" dirty="0" err="1">
                    <a:solidFill>
                      <a:srgbClr val="EFDF65"/>
                    </a:solidFill>
                    <a:latin typeface="LM Roman 9" pitchFamily="2" charset="77"/>
                  </a:rPr>
                  <a:t>properties</a:t>
                </a:r>
                <a:r>
                  <a:rPr lang="it-IT" altLang="it-IT" sz="4000" b="1" dirty="0">
                    <a:solidFill>
                      <a:srgbClr val="EFDF65"/>
                    </a:solidFill>
                    <a:latin typeface="LM Roman 9" pitchFamily="2" charset="77"/>
                  </a:rPr>
                  <a:t> on </a:t>
                </a:r>
                <a14:m>
                  <m:oMath xmlns:m="http://schemas.openxmlformats.org/officeDocument/2006/math">
                    <m:r>
                      <a:rPr lang="it-IT" sz="4000" b="1" i="1" smtClean="0">
                        <a:solidFill>
                          <a:srgbClr val="EFDF6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it-IT" altLang="it-IT" sz="4000" b="1" dirty="0">
                    <a:solidFill>
                      <a:srgbClr val="EFDF65"/>
                    </a:solidFill>
                    <a:latin typeface="LM Roman 9" pitchFamily="2" charset="77"/>
                  </a:rPr>
                  <a:t>-</a:t>
                </a:r>
                <a:r>
                  <a:rPr lang="it-IT" altLang="it-IT" sz="4000" b="1" dirty="0" err="1">
                    <a:solidFill>
                      <a:srgbClr val="EFDF65"/>
                    </a:solidFill>
                    <a:latin typeface="LM Roman 9" pitchFamily="2" charset="77"/>
                  </a:rPr>
                  <a:t>process</a:t>
                </a:r>
                <a:r>
                  <a:rPr lang="it-IT" altLang="it-IT" sz="4000" b="1" dirty="0">
                    <a:solidFill>
                      <a:srgbClr val="EFDF65"/>
                    </a:solidFill>
                    <a:latin typeface="LM Roman 9" pitchFamily="2" charset="77"/>
                  </a:rPr>
                  <a:t> </a:t>
                </a:r>
                <a:r>
                  <a:rPr lang="it-IT" altLang="it-IT" sz="4000" b="1" dirty="0" err="1">
                    <a:solidFill>
                      <a:srgbClr val="EFDF65"/>
                    </a:solidFill>
                    <a:latin typeface="LM Roman 9" pitchFamily="2" charset="77"/>
                  </a:rPr>
                  <a:t>nucleosynthesis</a:t>
                </a:r>
                <a:r>
                  <a:rPr lang="it-IT" altLang="it-IT" sz="4000" b="1" dirty="0">
                    <a:solidFill>
                      <a:srgbClr val="EFDF65"/>
                    </a:solidFill>
                    <a:latin typeface="LM Roman 9" pitchFamily="2" charset="77"/>
                  </a:rPr>
                  <a:t> in core-</a:t>
                </a:r>
                <a:r>
                  <a:rPr lang="it-IT" altLang="it-IT" sz="4000" b="1" dirty="0" err="1">
                    <a:solidFill>
                      <a:srgbClr val="EFDF65"/>
                    </a:solidFill>
                    <a:latin typeface="LM Roman 9" pitchFamily="2" charset="77"/>
                  </a:rPr>
                  <a:t>collapse</a:t>
                </a:r>
                <a:r>
                  <a:rPr lang="it-IT" altLang="it-IT" sz="4000" b="1" dirty="0">
                    <a:solidFill>
                      <a:srgbClr val="EFDF65"/>
                    </a:solidFill>
                    <a:latin typeface="LM Roman 9" pitchFamily="2" charset="77"/>
                  </a:rPr>
                  <a:t> supernovae</a:t>
                </a:r>
              </a:p>
            </p:txBody>
          </p:sp>
        </mc:Choice>
        <mc:Fallback xmlns="">
          <p:sp>
            <p:nvSpPr>
              <p:cNvPr id="21" name="Rectangle 3">
                <a:extLst>
                  <a:ext uri="{FF2B5EF4-FFF2-40B4-BE49-F238E27FC236}">
                    <a16:creationId xmlns:a16="http://schemas.microsoft.com/office/drawing/2014/main" id="{6E32DA07-FB3D-B84C-B46F-D57698AB6D0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73867" y="1863045"/>
                <a:ext cx="11244263" cy="1155479"/>
              </a:xfrm>
              <a:blipFill>
                <a:blip r:embed="rId4"/>
                <a:stretch>
                  <a:fillRect t="-14130" b="-26087"/>
                </a:stretch>
              </a:blipFill>
            </p:spPr>
            <p:txBody>
              <a:bodyPr/>
              <a:lstStyle/>
              <a:p>
                <a:r>
                  <a:rPr lang="en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4">
            <a:extLst>
              <a:ext uri="{FF2B5EF4-FFF2-40B4-BE49-F238E27FC236}">
                <a16:creationId xmlns:a16="http://schemas.microsoft.com/office/drawing/2014/main" id="{0E10C7EF-3974-204B-B8BB-0985D7B90B8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73868" y="427957"/>
            <a:ext cx="11244263" cy="682535"/>
          </a:xfrm>
        </p:spPr>
        <p:txBody>
          <a:bodyPr>
            <a:noAutofit/>
          </a:bodyPr>
          <a:lstStyle/>
          <a:p>
            <a:r>
              <a:rPr lang="it-IT" altLang="it-IT" sz="4400" dirty="0">
                <a:solidFill>
                  <a:schemeClr val="bg1"/>
                </a:solidFill>
                <a:latin typeface="LM Roman 8" pitchFamily="2" charset="77"/>
                <a:cs typeface="Calibri Light" panose="020F0302020204030204" pitchFamily="34" charset="0"/>
              </a:rPr>
              <a:t>The 8</a:t>
            </a:r>
            <a:r>
              <a:rPr lang="it-IT" altLang="it-IT" sz="4400" baseline="30000" dirty="0">
                <a:solidFill>
                  <a:schemeClr val="bg1"/>
                </a:solidFill>
                <a:latin typeface="LM Roman 8" pitchFamily="2" charset="77"/>
                <a:cs typeface="Calibri Light" panose="020F0302020204030204" pitchFamily="34" charset="0"/>
              </a:rPr>
              <a:t>th</a:t>
            </a:r>
            <a:r>
              <a:rPr lang="it-IT" altLang="it-IT" sz="4400" dirty="0">
                <a:solidFill>
                  <a:schemeClr val="bg1"/>
                </a:solidFill>
                <a:latin typeface="LM Roman 8" pitchFamily="2" charset="77"/>
                <a:cs typeface="Calibri Light" panose="020F0302020204030204" pitchFamily="34" charset="0"/>
              </a:rPr>
              <a:t> </a:t>
            </a:r>
            <a:r>
              <a:rPr lang="it-IT" altLang="it-IT" sz="4400" dirty="0" err="1">
                <a:solidFill>
                  <a:schemeClr val="bg1"/>
                </a:solidFill>
                <a:latin typeface="LM Roman 8" pitchFamily="2" charset="77"/>
                <a:cs typeface="Calibri Light" panose="020F0302020204030204" pitchFamily="34" charset="0"/>
              </a:rPr>
              <a:t>p-process</a:t>
            </a:r>
            <a:r>
              <a:rPr lang="it-IT" altLang="it-IT" sz="4400" dirty="0">
                <a:solidFill>
                  <a:schemeClr val="bg1"/>
                </a:solidFill>
                <a:latin typeface="LM Roman 8" pitchFamily="2" charset="77"/>
                <a:cs typeface="Calibri Light" panose="020F0302020204030204" pitchFamily="34" charset="0"/>
              </a:rPr>
              <a:t> workshop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3562CE6C-774A-BC4A-A611-DA20EE09E2C1}"/>
              </a:ext>
            </a:extLst>
          </p:cNvPr>
          <p:cNvSpPr txBox="1">
            <a:spLocks noChangeArrowheads="1"/>
          </p:cNvSpPr>
          <p:nvPr/>
        </p:nvSpPr>
        <p:spPr>
          <a:xfrm>
            <a:off x="473866" y="3532129"/>
            <a:ext cx="11244263" cy="10362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altLang="it-IT" sz="3200" dirty="0">
                <a:solidFill>
                  <a:schemeClr val="bg1"/>
                </a:solidFill>
                <a:latin typeface="LM Roman 8" pitchFamily="2" charset="77"/>
                <a:cs typeface="Calibri Light" panose="020F0302020204030204" pitchFamily="34" charset="0"/>
              </a:rPr>
              <a:t>Lorenzo Roberti</a:t>
            </a:r>
            <a:endParaRPr lang="it-IT" altLang="it-IT" sz="2000" dirty="0">
              <a:solidFill>
                <a:schemeClr val="bg1"/>
              </a:solidFill>
              <a:latin typeface="LM Roman 8" pitchFamily="2" charset="77"/>
              <a:cs typeface="Calibri Light" panose="020F0302020204030204" pitchFamily="34" charset="0"/>
            </a:endParaRPr>
          </a:p>
          <a:p>
            <a:r>
              <a:rPr lang="it-IT" altLang="it-IT" sz="2800" dirty="0" err="1">
                <a:solidFill>
                  <a:schemeClr val="bg1"/>
                </a:solidFill>
                <a:latin typeface="LM Roman 8" pitchFamily="2" charset="77"/>
                <a:cs typeface="Calibri Light" panose="020F0302020204030204" pitchFamily="34" charset="0"/>
              </a:rPr>
              <a:t>Konkoly</a:t>
            </a:r>
            <a:r>
              <a:rPr lang="it-IT" altLang="it-IT" sz="2800" dirty="0">
                <a:solidFill>
                  <a:schemeClr val="bg1"/>
                </a:solidFill>
                <a:latin typeface="LM Roman 8" pitchFamily="2" charset="77"/>
                <a:cs typeface="Calibri Light" panose="020F0302020204030204" pitchFamily="34" charset="0"/>
              </a:rPr>
              <a:t> </a:t>
            </a:r>
            <a:r>
              <a:rPr lang="it-IT" altLang="it-IT" sz="2800" dirty="0" err="1">
                <a:solidFill>
                  <a:schemeClr val="bg1"/>
                </a:solidFill>
                <a:latin typeface="LM Roman 8" pitchFamily="2" charset="77"/>
                <a:cs typeface="Calibri Light" panose="020F0302020204030204" pitchFamily="34" charset="0"/>
              </a:rPr>
              <a:t>Observatory</a:t>
            </a:r>
            <a:r>
              <a:rPr lang="it-IT" altLang="it-IT" sz="2800" dirty="0">
                <a:solidFill>
                  <a:schemeClr val="bg1"/>
                </a:solidFill>
                <a:latin typeface="LM Roman 8" pitchFamily="2" charset="77"/>
                <a:cs typeface="Calibri Light" panose="020F0302020204030204" pitchFamily="34" charset="0"/>
              </a:rPr>
              <a:t>, HUN-REN CSFK, Budapest, </a:t>
            </a:r>
            <a:r>
              <a:rPr lang="it-IT" altLang="it-IT" sz="2800" dirty="0" err="1">
                <a:solidFill>
                  <a:schemeClr val="bg1"/>
                </a:solidFill>
                <a:latin typeface="LM Roman 8" pitchFamily="2" charset="77"/>
                <a:cs typeface="Calibri Light" panose="020F0302020204030204" pitchFamily="34" charset="0"/>
              </a:rPr>
              <a:t>Hungary</a:t>
            </a:r>
            <a:endParaRPr lang="it-IT" altLang="it-IT" sz="2800" dirty="0">
              <a:solidFill>
                <a:schemeClr val="bg1"/>
              </a:solidFill>
              <a:latin typeface="LM Roman 8" pitchFamily="2" charset="77"/>
              <a:cs typeface="Calibri Light" panose="020F0302020204030204" pitchFamily="34" charset="0"/>
            </a:endParaRP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EAE88550-D7CF-8D45-A8B7-D03C3BF11E37}"/>
              </a:ext>
            </a:extLst>
          </p:cNvPr>
          <p:cNvSpPr txBox="1">
            <a:spLocks noChangeArrowheads="1"/>
          </p:cNvSpPr>
          <p:nvPr/>
        </p:nvSpPr>
        <p:spPr>
          <a:xfrm>
            <a:off x="1927413" y="4846547"/>
            <a:ext cx="5508813" cy="365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it-IT" altLang="it-IT" sz="1600" dirty="0">
              <a:solidFill>
                <a:schemeClr val="bg1"/>
              </a:solidFill>
              <a:latin typeface="LM Roman 8" pitchFamily="2" charset="77"/>
              <a:cs typeface="Calibri Light" panose="020F0302020204030204" pitchFamily="34" charset="0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C7A666B7-20C9-AF4B-A81D-3E2388BCB411}"/>
              </a:ext>
            </a:extLst>
          </p:cNvPr>
          <p:cNvSpPr txBox="1">
            <a:spLocks noChangeArrowheads="1"/>
          </p:cNvSpPr>
          <p:nvPr/>
        </p:nvSpPr>
        <p:spPr>
          <a:xfrm>
            <a:off x="8635052" y="1253541"/>
            <a:ext cx="2653058" cy="4280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altLang="it-IT" sz="2000" dirty="0">
                <a:solidFill>
                  <a:schemeClr val="bg1"/>
                </a:solidFill>
                <a:latin typeface="LM Roman 8" pitchFamily="2" charset="77"/>
                <a:cs typeface="Calibri Light" panose="020F0302020204030204" pitchFamily="34" charset="0"/>
              </a:rPr>
              <a:t>Budapest, </a:t>
            </a:r>
            <a:r>
              <a:rPr lang="it-IT" altLang="it-IT" sz="2000" dirty="0" err="1">
                <a:solidFill>
                  <a:schemeClr val="bg1"/>
                </a:solidFill>
                <a:latin typeface="LM Roman 8" pitchFamily="2" charset="77"/>
                <a:cs typeface="Calibri Light" panose="020F0302020204030204" pitchFamily="34" charset="0"/>
              </a:rPr>
              <a:t>Oct</a:t>
            </a:r>
            <a:r>
              <a:rPr lang="it-IT" altLang="it-IT" sz="2000" dirty="0">
                <a:solidFill>
                  <a:schemeClr val="bg1"/>
                </a:solidFill>
                <a:latin typeface="LM Roman 8" pitchFamily="2" charset="77"/>
                <a:cs typeface="Calibri Light" panose="020F0302020204030204" pitchFamily="34" charset="0"/>
              </a:rPr>
              <a:t> 16, 2024</a:t>
            </a:r>
          </a:p>
        </p:txBody>
      </p:sp>
      <p:pic>
        <p:nvPicPr>
          <p:cNvPr id="2" name="Picture 1" descr="A picture containing font, logo, graphics, symbol&#10;&#10;Description automatically generated">
            <a:extLst>
              <a:ext uri="{FF2B5EF4-FFF2-40B4-BE49-F238E27FC236}">
                <a16:creationId xmlns:a16="http://schemas.microsoft.com/office/drawing/2014/main" id="{3395564B-70D7-9583-CD3E-7A466EBFB5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868" y="5423919"/>
            <a:ext cx="1526099" cy="1036239"/>
          </a:xfrm>
          <a:prstGeom prst="rect">
            <a:avLst/>
          </a:prstGeom>
        </p:spPr>
      </p:pic>
      <p:pic>
        <p:nvPicPr>
          <p:cNvPr id="3" name="Picture 2" descr="A picture containing font, text, logo, design&#10;&#10;Description automatically generated">
            <a:extLst>
              <a:ext uri="{FF2B5EF4-FFF2-40B4-BE49-F238E27FC236}">
                <a16:creationId xmlns:a16="http://schemas.microsoft.com/office/drawing/2014/main" id="{1740C3A6-F109-50B0-A971-D8C10BEA30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1698" y="5314954"/>
            <a:ext cx="1271955" cy="1271955"/>
          </a:xfrm>
          <a:prstGeom prst="rect">
            <a:avLst/>
          </a:prstGeom>
        </p:spPr>
      </p:pic>
      <p:pic>
        <p:nvPicPr>
          <p:cNvPr id="7" name="Immagine 12">
            <a:extLst>
              <a:ext uri="{FF2B5EF4-FFF2-40B4-BE49-F238E27FC236}">
                <a16:creationId xmlns:a16="http://schemas.microsoft.com/office/drawing/2014/main" id="{747A285F-322F-B7A3-0D3C-412ACDC61AF1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6595384" y="5314954"/>
            <a:ext cx="1899037" cy="126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close-up of a logo&#10;&#10;Description automatically generated">
            <a:extLst>
              <a:ext uri="{FF2B5EF4-FFF2-40B4-BE49-F238E27FC236}">
                <a16:creationId xmlns:a16="http://schemas.microsoft.com/office/drawing/2014/main" id="{F546F763-7D0A-1FD7-3AFB-754889ABC1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00355" y="5423919"/>
            <a:ext cx="1817774" cy="118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90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189BA946-3812-F14D-9B3A-CD8B26F3C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err="1">
                <a:solidFill>
                  <a:srgbClr val="EFDF65"/>
                </a:solidFill>
                <a:latin typeface="LM Roman 10" pitchFamily="2" charset="77"/>
              </a:rPr>
              <a:t>Summary</a:t>
            </a:r>
            <a:r>
              <a:rPr lang="it-IT" sz="3600" b="1" dirty="0">
                <a:solidFill>
                  <a:srgbClr val="EFDF65"/>
                </a:solidFill>
                <a:latin typeface="LM Roman 10" pitchFamily="2" charset="77"/>
              </a:rPr>
              <a:t> and </a:t>
            </a:r>
            <a:r>
              <a:rPr lang="it-IT" sz="3600" b="1" dirty="0" err="1">
                <a:solidFill>
                  <a:srgbClr val="EFDF65"/>
                </a:solidFill>
                <a:latin typeface="LM Roman 10" pitchFamily="2" charset="77"/>
              </a:rPr>
              <a:t>conclusions</a:t>
            </a:r>
            <a:endParaRPr lang="en-GB" sz="3600" dirty="0"/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4682C12B-ADEF-384A-9B55-183BF5C37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131" y="1690688"/>
            <a:ext cx="11615738" cy="445611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600" dirty="0">
                <a:solidFill>
                  <a:schemeClr val="bg1"/>
                </a:solidFill>
                <a:latin typeface="LM Roman 8" pitchFamily="2" charset="77"/>
              </a:rPr>
              <a:t>The production of p-nuclei in </a:t>
            </a:r>
            <a:r>
              <a:rPr lang="en-US" sz="3600" dirty="0" err="1">
                <a:solidFill>
                  <a:schemeClr val="bg1"/>
                </a:solidFill>
                <a:latin typeface="LM Roman 8" pitchFamily="2" charset="77"/>
              </a:rPr>
              <a:t>CCSNe</a:t>
            </a:r>
            <a:r>
              <a:rPr lang="en-US" sz="3600" dirty="0">
                <a:solidFill>
                  <a:schemeClr val="bg1"/>
                </a:solidFill>
                <a:latin typeface="LM Roman 8" pitchFamily="2" charset="77"/>
              </a:rPr>
              <a:t> depends on </a:t>
            </a:r>
            <a:r>
              <a:rPr lang="en-US" sz="3600" b="1" u="sng" dirty="0">
                <a:solidFill>
                  <a:schemeClr val="bg1"/>
                </a:solidFill>
                <a:latin typeface="LM Roman 8" pitchFamily="2" charset="77"/>
              </a:rPr>
              <a:t>progenitor evolution</a:t>
            </a:r>
            <a:r>
              <a:rPr lang="en-US" sz="3600" dirty="0">
                <a:solidFill>
                  <a:schemeClr val="bg1"/>
                </a:solidFill>
                <a:latin typeface="LM Roman 8" pitchFamily="2" charset="77"/>
              </a:rPr>
              <a:t> </a:t>
            </a:r>
            <a:r>
              <a:rPr lang="en-US" sz="3600" dirty="0">
                <a:solidFill>
                  <a:schemeClr val="bg1"/>
                </a:solidFill>
                <a:latin typeface="LM Roman 8" pitchFamily="2" charset="77"/>
                <a:sym typeface="Wingdings" pitchFamily="2" charset="2"/>
              </a:rPr>
              <a:t> crucial having accurate and refined stellar models</a:t>
            </a:r>
            <a:r>
              <a:rPr lang="en-US" sz="3600" dirty="0">
                <a:solidFill>
                  <a:schemeClr val="bg1"/>
                </a:solidFill>
                <a:latin typeface="LM Roman 8" pitchFamily="2" charset="77"/>
              </a:rPr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600" dirty="0">
                <a:solidFill>
                  <a:schemeClr val="bg1"/>
                </a:solidFill>
                <a:latin typeface="LM Roman 8" pitchFamily="2" charset="77"/>
              </a:rPr>
              <a:t>Nuclear reactions affect the progenitor evolution and the nucleosynthesis;</a:t>
            </a:r>
          </a:p>
          <a:p>
            <a:pPr>
              <a:lnSpc>
                <a:spcPct val="100000"/>
              </a:lnSpc>
            </a:pPr>
            <a:r>
              <a:rPr lang="en-US" sz="3600" dirty="0">
                <a:solidFill>
                  <a:schemeClr val="bg1"/>
                </a:solidFill>
                <a:latin typeface="LM Roman 8" pitchFamily="2" charset="77"/>
              </a:rPr>
              <a:t>Different </a:t>
            </a:r>
            <a:r>
              <a:rPr lang="en-US" sz="3600" b="1" u="sng" dirty="0">
                <a:solidFill>
                  <a:schemeClr val="bg1"/>
                </a:solidFill>
                <a:latin typeface="LM Roman 8" pitchFamily="2" charset="77"/>
              </a:rPr>
              <a:t>explosion prescriptions</a:t>
            </a:r>
            <a:r>
              <a:rPr lang="en-US" sz="3600" dirty="0">
                <a:solidFill>
                  <a:schemeClr val="bg1"/>
                </a:solidFill>
                <a:latin typeface="LM Roman 8" pitchFamily="2" charset="77"/>
              </a:rPr>
              <a:t> change the production of p-nuclei;</a:t>
            </a:r>
            <a:endParaRPr lang="it-IT" sz="3600" dirty="0">
              <a:solidFill>
                <a:schemeClr val="bg1"/>
              </a:solidFill>
              <a:latin typeface="LM Roman 8" pitchFamily="2" charset="77"/>
            </a:endParaRPr>
          </a:p>
          <a:p>
            <a:pPr>
              <a:lnSpc>
                <a:spcPct val="100000"/>
              </a:lnSpc>
            </a:pP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The </a:t>
            </a:r>
            <a:r>
              <a:rPr lang="it-IT" sz="3600" b="1" u="sng" dirty="0">
                <a:solidFill>
                  <a:schemeClr val="bg1"/>
                </a:solidFill>
                <a:latin typeface="LM Roman 8" pitchFamily="2" charset="77"/>
              </a:rPr>
              <a:t>C– O shell merger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dominates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the production of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p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-nuclei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heavier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than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Pd and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it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does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not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depend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on the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explosion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energy;</a:t>
            </a:r>
          </a:p>
          <a:p>
            <a:pPr>
              <a:lnSpc>
                <a:spcPct val="100000"/>
              </a:lnSpc>
            </a:pP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Frequency of C-O shell merger in a stellar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population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? Trend with mass/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metallicity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/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rotation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? Update GCE?</a:t>
            </a:r>
            <a:endParaRPr lang="it-IT" sz="3500" dirty="0">
              <a:solidFill>
                <a:schemeClr val="bg1"/>
              </a:solidFill>
              <a:latin typeface="LM Roman 8" pitchFamily="2" charset="77"/>
            </a:endParaRPr>
          </a:p>
          <a:p>
            <a:pPr>
              <a:lnSpc>
                <a:spcPct val="120000"/>
              </a:lnSpc>
            </a:pPr>
            <a:endParaRPr lang="it-IT" sz="3500" dirty="0">
              <a:solidFill>
                <a:schemeClr val="bg1"/>
              </a:solidFill>
              <a:latin typeface="LM Roman 8" pitchFamily="2" charset="77"/>
            </a:endParaRPr>
          </a:p>
          <a:p>
            <a:pPr>
              <a:lnSpc>
                <a:spcPct val="120000"/>
              </a:lnSpc>
            </a:pPr>
            <a:endParaRPr lang="it-IT" dirty="0">
              <a:solidFill>
                <a:schemeClr val="bg1"/>
              </a:solidFill>
              <a:latin typeface="LM Roman 8" pitchFamily="2" charset="77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8949AC-5E4A-864D-9DA3-8AC57DAA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139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6CED87-84F4-3889-9B65-91655B359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012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olo 5">
                <a:extLst>
                  <a:ext uri="{FF2B5EF4-FFF2-40B4-BE49-F238E27FC236}">
                    <a16:creationId xmlns:a16="http://schemas.microsoft.com/office/drawing/2014/main" id="{66C4459A-A00C-916C-1168-9B33D1EEB6B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365125"/>
                <a:ext cx="10515600" cy="132556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Impact of </a:t>
                </a:r>
                <a:r>
                  <a:rPr lang="it-IT" sz="3600" b="1" dirty="0" err="1">
                    <a:solidFill>
                      <a:srgbClr val="EFDF65"/>
                    </a:solidFill>
                    <a:latin typeface="LM Roman 10" pitchFamily="2" charset="77"/>
                  </a:rPr>
                  <a:t>explosion</a:t>
                </a:r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 models on the </a:t>
                </a:r>
                <a14:m>
                  <m:oMath xmlns:m="http://schemas.openxmlformats.org/officeDocument/2006/math">
                    <m:r>
                      <a:rPr lang="it-IT" sz="3600" b="1" i="1">
                        <a:solidFill>
                          <a:srgbClr val="EFDF6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-</a:t>
                </a:r>
                <a:r>
                  <a:rPr lang="it-IT" sz="3600" b="1" dirty="0" err="1">
                    <a:solidFill>
                      <a:srgbClr val="EFDF65"/>
                    </a:solidFill>
                    <a:latin typeface="LM Roman 10" pitchFamily="2" charset="77"/>
                  </a:rPr>
                  <a:t>process</a:t>
                </a:r>
                <a:endParaRPr lang="en-GB" sz="3600" dirty="0"/>
              </a:p>
            </p:txBody>
          </p:sp>
        </mc:Choice>
        <mc:Fallback xmlns="">
          <p:sp>
            <p:nvSpPr>
              <p:cNvPr id="14" name="Titolo 5">
                <a:extLst>
                  <a:ext uri="{FF2B5EF4-FFF2-40B4-BE49-F238E27FC236}">
                    <a16:creationId xmlns:a16="http://schemas.microsoft.com/office/drawing/2014/main" id="{66C4459A-A00C-916C-1168-9B33D1EEB6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65125"/>
                <a:ext cx="10515600" cy="1325563"/>
              </a:xfrm>
              <a:prstGeom prst="rect">
                <a:avLst/>
              </a:prstGeom>
              <a:blipFill>
                <a:blip r:embed="rId4"/>
                <a:stretch>
                  <a:fillRect l="-1809"/>
                </a:stretch>
              </a:blipFill>
            </p:spPr>
            <p:txBody>
              <a:bodyPr/>
              <a:lstStyle/>
              <a:p>
                <a:r>
                  <a:rPr lang="en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8949AC-5E4A-864D-9DA3-8AC57DAA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FD139D3-07E7-7002-A57E-CB5DF6883348}"/>
                  </a:ext>
                </a:extLst>
              </p:cNvPr>
              <p:cNvSpPr txBox="1"/>
              <p:nvPr/>
            </p:nvSpPr>
            <p:spPr>
              <a:xfrm>
                <a:off x="10067406" y="2563869"/>
                <a:ext cx="2070100" cy="2559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it-IT" sz="24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35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it-IT" sz="24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35</m:t>
                          </m:r>
                        </m:den>
                      </m:f>
                    </m:oMath>
                  </m:oMathPara>
                </a14:m>
                <a:endParaRPr lang="en-US" sz="2400" b="0" i="0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ctrlPr>
                              <a:rPr lang="it-IT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sup>
                          <m:e>
                            <m:sSub>
                              <m:sSubPr>
                                <m:ctrlPr>
                                  <a:rPr lang="it-IT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num>
                      <m:den>
                        <m:r>
                          <a:rPr lang="en-US" sz="24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it-IT" sz="2400" dirty="0">
                    <a:solidFill>
                      <a:schemeClr val="bg1"/>
                    </a:solidFill>
                    <a:latin typeface="LM Roman 8" pitchFamily="2" charset="77"/>
                  </a:rPr>
                  <a:t>  </a:t>
                </a:r>
              </a:p>
              <a:p>
                <a:pPr algn="ctr"/>
                <a:r>
                  <a:rPr lang="it-IT" sz="2400" dirty="0">
                    <a:solidFill>
                      <a:schemeClr val="bg1"/>
                    </a:solidFill>
                    <a:latin typeface="LM Roman 8" pitchFamily="2" charset="77"/>
                  </a:rPr>
                  <a:t>for 3 </a:t>
                </a:r>
                <a:r>
                  <a:rPr lang="it-IT" sz="2400" dirty="0" err="1">
                    <a:solidFill>
                      <a:schemeClr val="bg1"/>
                    </a:solidFill>
                    <a:latin typeface="LM Roman 8" pitchFamily="2" charset="77"/>
                  </a:rPr>
                  <a:t>most</a:t>
                </a:r>
                <a:r>
                  <a:rPr lang="it-IT" sz="2400" dirty="0">
                    <a:solidFill>
                      <a:schemeClr val="bg1"/>
                    </a:solidFill>
                    <a:latin typeface="LM Roman 8" pitchFamily="2" charset="77"/>
                  </a:rPr>
                  <a:t> </a:t>
                </a:r>
                <a:r>
                  <a:rPr lang="it-IT" sz="2400" dirty="0" err="1">
                    <a:solidFill>
                      <a:schemeClr val="bg1"/>
                    </a:solidFill>
                    <a:latin typeface="LM Roman 8" pitchFamily="2" charset="77"/>
                  </a:rPr>
                  <a:t>produced</a:t>
                </a:r>
                <a:r>
                  <a:rPr lang="it-IT" sz="2400" dirty="0">
                    <a:solidFill>
                      <a:schemeClr val="bg1"/>
                    </a:solidFill>
                    <a:latin typeface="LM Roman 8" pitchFamily="2" charset="77"/>
                  </a:rPr>
                  <a:t> </a:t>
                </a:r>
                <a14:m>
                  <m:oMath xmlns:m="http://schemas.openxmlformats.org/officeDocument/2006/math">
                    <m:r>
                      <a:rPr lang="it-IT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it-IT" sz="2400" dirty="0">
                    <a:solidFill>
                      <a:schemeClr val="bg1"/>
                    </a:solidFill>
                    <a:latin typeface="LM Roman 8" pitchFamily="2" charset="77"/>
                  </a:rPr>
                  <a:t>-</a:t>
                </a:r>
                <a:r>
                  <a:rPr lang="it-IT" sz="2400" dirty="0" err="1">
                    <a:solidFill>
                      <a:schemeClr val="bg1"/>
                    </a:solidFill>
                    <a:latin typeface="LM Roman 8" pitchFamily="2" charset="77"/>
                  </a:rPr>
                  <a:t>only</a:t>
                </a:r>
                <a:r>
                  <a:rPr lang="it-IT" sz="2400" dirty="0">
                    <a:solidFill>
                      <a:schemeClr val="bg1"/>
                    </a:solidFill>
                    <a:latin typeface="LM Roman 8" pitchFamily="2" charset="77"/>
                  </a:rPr>
                  <a:t> nuclei</a:t>
                </a:r>
                <a:endParaRPr lang="en-HU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FD139D3-07E7-7002-A57E-CB5DF68833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7406" y="2563869"/>
                <a:ext cx="2070100" cy="2559419"/>
              </a:xfrm>
              <a:prstGeom prst="rect">
                <a:avLst/>
              </a:prstGeom>
              <a:blipFill>
                <a:blip r:embed="rId5"/>
                <a:stretch>
                  <a:fillRect t="-22772" b="-4455"/>
                </a:stretch>
              </a:blipFill>
            </p:spPr>
            <p:txBody>
              <a:bodyPr/>
              <a:lstStyle/>
              <a:p>
                <a:r>
                  <a:rPr lang="en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44513772-8861-6A3D-0A21-526B60E8CF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4906" y="1434615"/>
            <a:ext cx="4762500" cy="4762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2A37162-EEEE-1A9D-4E1C-B368411B5C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1062" y="1434615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436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olo 5">
                <a:extLst>
                  <a:ext uri="{FF2B5EF4-FFF2-40B4-BE49-F238E27FC236}">
                    <a16:creationId xmlns:a16="http://schemas.microsoft.com/office/drawing/2014/main" id="{66C4459A-A00C-916C-1168-9B33D1EEB6B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365125"/>
                <a:ext cx="10515600" cy="132556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Impact of </a:t>
                </a:r>
                <a:r>
                  <a:rPr lang="it-IT" sz="3600" b="1" dirty="0" err="1">
                    <a:solidFill>
                      <a:srgbClr val="EFDF65"/>
                    </a:solidFill>
                    <a:latin typeface="LM Roman 10" pitchFamily="2" charset="77"/>
                  </a:rPr>
                  <a:t>explosion</a:t>
                </a:r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 models on the </a:t>
                </a:r>
                <a14:m>
                  <m:oMath xmlns:m="http://schemas.openxmlformats.org/officeDocument/2006/math">
                    <m:r>
                      <a:rPr lang="it-IT" sz="3600" b="1" i="1">
                        <a:solidFill>
                          <a:srgbClr val="EFDF6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-</a:t>
                </a:r>
                <a:r>
                  <a:rPr lang="it-IT" sz="3600" b="1" dirty="0" err="1">
                    <a:solidFill>
                      <a:srgbClr val="EFDF65"/>
                    </a:solidFill>
                    <a:latin typeface="LM Roman 10" pitchFamily="2" charset="77"/>
                  </a:rPr>
                  <a:t>process</a:t>
                </a:r>
                <a:endParaRPr lang="en-GB" sz="3600" dirty="0"/>
              </a:p>
            </p:txBody>
          </p:sp>
        </mc:Choice>
        <mc:Fallback xmlns="">
          <p:sp>
            <p:nvSpPr>
              <p:cNvPr id="14" name="Titolo 5">
                <a:extLst>
                  <a:ext uri="{FF2B5EF4-FFF2-40B4-BE49-F238E27FC236}">
                    <a16:creationId xmlns:a16="http://schemas.microsoft.com/office/drawing/2014/main" id="{66C4459A-A00C-916C-1168-9B33D1EEB6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65125"/>
                <a:ext cx="10515600" cy="1325563"/>
              </a:xfrm>
              <a:prstGeom prst="rect">
                <a:avLst/>
              </a:prstGeom>
              <a:blipFill>
                <a:blip r:embed="rId4"/>
                <a:stretch>
                  <a:fillRect l="-1809"/>
                </a:stretch>
              </a:blipFill>
            </p:spPr>
            <p:txBody>
              <a:bodyPr/>
              <a:lstStyle/>
              <a:p>
                <a:r>
                  <a:rPr lang="en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8949AC-5E4A-864D-9DA3-8AC57DAA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FD139D3-07E7-7002-A57E-CB5DF6883348}"/>
                  </a:ext>
                </a:extLst>
              </p:cNvPr>
              <p:cNvSpPr txBox="1"/>
              <p:nvPr/>
            </p:nvSpPr>
            <p:spPr>
              <a:xfrm>
                <a:off x="10067406" y="2563869"/>
                <a:ext cx="2070100" cy="2559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it-IT" sz="24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35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it-IT" sz="24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35</m:t>
                          </m:r>
                        </m:den>
                      </m:f>
                    </m:oMath>
                  </m:oMathPara>
                </a14:m>
                <a:endParaRPr lang="en-US" sz="2400" b="0" i="0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ctrlPr>
                              <a:rPr lang="it-IT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sup>
                          <m:e>
                            <m:sSub>
                              <m:sSubPr>
                                <m:ctrlPr>
                                  <a:rPr lang="it-IT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num>
                      <m:den>
                        <m:r>
                          <a:rPr lang="en-US" sz="24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it-IT" sz="2400" dirty="0">
                    <a:solidFill>
                      <a:schemeClr val="bg1"/>
                    </a:solidFill>
                    <a:latin typeface="LM Roman 8" pitchFamily="2" charset="77"/>
                  </a:rPr>
                  <a:t>  </a:t>
                </a:r>
              </a:p>
              <a:p>
                <a:pPr algn="ctr"/>
                <a:r>
                  <a:rPr lang="it-IT" sz="2400" dirty="0">
                    <a:solidFill>
                      <a:schemeClr val="bg1"/>
                    </a:solidFill>
                    <a:latin typeface="LM Roman 8" pitchFamily="2" charset="77"/>
                  </a:rPr>
                  <a:t>for 3 </a:t>
                </a:r>
                <a:r>
                  <a:rPr lang="it-IT" sz="2400" dirty="0" err="1">
                    <a:solidFill>
                      <a:schemeClr val="bg1"/>
                    </a:solidFill>
                    <a:latin typeface="LM Roman 8" pitchFamily="2" charset="77"/>
                  </a:rPr>
                  <a:t>most</a:t>
                </a:r>
                <a:r>
                  <a:rPr lang="it-IT" sz="2400" dirty="0">
                    <a:solidFill>
                      <a:schemeClr val="bg1"/>
                    </a:solidFill>
                    <a:latin typeface="LM Roman 8" pitchFamily="2" charset="77"/>
                  </a:rPr>
                  <a:t> </a:t>
                </a:r>
                <a:r>
                  <a:rPr lang="it-IT" sz="2400" dirty="0" err="1">
                    <a:solidFill>
                      <a:schemeClr val="bg1"/>
                    </a:solidFill>
                    <a:latin typeface="LM Roman 8" pitchFamily="2" charset="77"/>
                  </a:rPr>
                  <a:t>produced</a:t>
                </a:r>
                <a:r>
                  <a:rPr lang="it-IT" sz="2400" dirty="0">
                    <a:solidFill>
                      <a:schemeClr val="bg1"/>
                    </a:solidFill>
                    <a:latin typeface="LM Roman 8" pitchFamily="2" charset="77"/>
                  </a:rPr>
                  <a:t> </a:t>
                </a:r>
                <a14:m>
                  <m:oMath xmlns:m="http://schemas.openxmlformats.org/officeDocument/2006/math">
                    <m:r>
                      <a:rPr lang="it-IT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it-IT" sz="2400" dirty="0">
                    <a:solidFill>
                      <a:schemeClr val="bg1"/>
                    </a:solidFill>
                    <a:latin typeface="LM Roman 8" pitchFamily="2" charset="77"/>
                  </a:rPr>
                  <a:t>-</a:t>
                </a:r>
                <a:r>
                  <a:rPr lang="it-IT" sz="2400" dirty="0" err="1">
                    <a:solidFill>
                      <a:schemeClr val="bg1"/>
                    </a:solidFill>
                    <a:latin typeface="LM Roman 8" pitchFamily="2" charset="77"/>
                  </a:rPr>
                  <a:t>only</a:t>
                </a:r>
                <a:r>
                  <a:rPr lang="it-IT" sz="2400" dirty="0">
                    <a:solidFill>
                      <a:schemeClr val="bg1"/>
                    </a:solidFill>
                    <a:latin typeface="LM Roman 8" pitchFamily="2" charset="77"/>
                  </a:rPr>
                  <a:t> nuclei</a:t>
                </a:r>
                <a:endParaRPr lang="en-HU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FD139D3-07E7-7002-A57E-CB5DF68833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7406" y="2563869"/>
                <a:ext cx="2070100" cy="2559419"/>
              </a:xfrm>
              <a:prstGeom prst="rect">
                <a:avLst/>
              </a:prstGeom>
              <a:blipFill>
                <a:blip r:embed="rId5"/>
                <a:stretch>
                  <a:fillRect t="-22772" b="-4455"/>
                </a:stretch>
              </a:blipFill>
            </p:spPr>
            <p:txBody>
              <a:bodyPr/>
              <a:lstStyle/>
              <a:p>
                <a:r>
                  <a:rPr lang="en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44513772-8861-6A3D-0A21-526B60E8CF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4906" y="1434615"/>
            <a:ext cx="4762500" cy="4762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2A37162-EEEE-1A9D-4E1C-B368411B5C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1062" y="1434615"/>
            <a:ext cx="4762500" cy="4762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D56DD655-2273-8131-41AC-85A17B5EFCA2}"/>
              </a:ext>
            </a:extLst>
          </p:cNvPr>
          <p:cNvSpPr/>
          <p:nvPr/>
        </p:nvSpPr>
        <p:spPr>
          <a:xfrm>
            <a:off x="679644" y="1532422"/>
            <a:ext cx="4338993" cy="913141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U"/>
          </a:p>
        </p:txBody>
      </p:sp>
      <p:sp>
        <p:nvSpPr>
          <p:cNvPr id="3" name="Titolo 5">
            <a:extLst>
              <a:ext uri="{FF2B5EF4-FFF2-40B4-BE49-F238E27FC236}">
                <a16:creationId xmlns:a16="http://schemas.microsoft.com/office/drawing/2014/main" id="{63D77D0E-6B9B-9119-D7A2-98F6A91106E3}"/>
              </a:ext>
            </a:extLst>
          </p:cNvPr>
          <p:cNvSpPr txBox="1">
            <a:spLocks/>
          </p:cNvSpPr>
          <p:nvPr/>
        </p:nvSpPr>
        <p:spPr>
          <a:xfrm>
            <a:off x="931529" y="2527967"/>
            <a:ext cx="1929215" cy="413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600" b="1" dirty="0">
                <a:solidFill>
                  <a:srgbClr val="FF0000"/>
                </a:solidFill>
                <a:latin typeface="LM Roman 10" pitchFamily="2" charset="77"/>
              </a:rPr>
              <a:t>C-O merger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200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olo 5">
                <a:extLst>
                  <a:ext uri="{FF2B5EF4-FFF2-40B4-BE49-F238E27FC236}">
                    <a16:creationId xmlns:a16="http://schemas.microsoft.com/office/drawing/2014/main" id="{189BA946-3812-F14D-9B3A-CD8B26F3C91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The </a:t>
                </a:r>
                <a14:m>
                  <m:oMath xmlns:m="http://schemas.openxmlformats.org/officeDocument/2006/math">
                    <m:r>
                      <a:rPr lang="it-IT" sz="3600" b="1" i="1">
                        <a:solidFill>
                          <a:srgbClr val="EFDF6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-</a:t>
                </a:r>
                <a:r>
                  <a:rPr lang="it-IT" sz="3600" b="1" dirty="0" err="1">
                    <a:solidFill>
                      <a:srgbClr val="EFDF65"/>
                    </a:solidFill>
                    <a:latin typeface="LM Roman 10" pitchFamily="2" charset="77"/>
                  </a:rPr>
                  <a:t>process</a:t>
                </a:r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 in C-O shell </a:t>
                </a:r>
                <a:r>
                  <a:rPr lang="it-IT" sz="3600" b="1" dirty="0" err="1">
                    <a:solidFill>
                      <a:srgbClr val="EFDF65"/>
                    </a:solidFill>
                    <a:latin typeface="LM Roman 10" pitchFamily="2" charset="77"/>
                  </a:rPr>
                  <a:t>mergers</a:t>
                </a:r>
                <a:endParaRPr lang="en-GB" sz="3600" dirty="0"/>
              </a:p>
            </p:txBody>
          </p:sp>
        </mc:Choice>
        <mc:Fallback xmlns="">
          <p:sp>
            <p:nvSpPr>
              <p:cNvPr id="6" name="Titolo 5">
                <a:extLst>
                  <a:ext uri="{FF2B5EF4-FFF2-40B4-BE49-F238E27FC236}">
                    <a16:creationId xmlns:a16="http://schemas.microsoft.com/office/drawing/2014/main" id="{189BA946-3812-F14D-9B3A-CD8B26F3C9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1809"/>
                </a:stretch>
              </a:blipFill>
            </p:spPr>
            <p:txBody>
              <a:bodyPr/>
              <a:lstStyle/>
              <a:p>
                <a:r>
                  <a:rPr lang="en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8949AC-5E4A-864D-9DA3-8AC57DAA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 dirty="0"/>
          </a:p>
        </p:txBody>
      </p:sp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B0DAB4E8-6600-E9FE-8552-2AD6CCE1B1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9534" y="1234144"/>
            <a:ext cx="4532931" cy="51068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egnaposto contenuto 6">
                <a:extLst>
                  <a:ext uri="{FF2B5EF4-FFF2-40B4-BE49-F238E27FC236}">
                    <a16:creationId xmlns:a16="http://schemas.microsoft.com/office/drawing/2014/main" id="{C2044279-9A57-5C37-8142-4E9D58F858B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7592" y="2592397"/>
                <a:ext cx="2884908" cy="1673206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rgbClr val="FF0000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2000" dirty="0">
                    <a:solidFill>
                      <a:srgbClr val="FF0000"/>
                    </a:solidFill>
                    <a:latin typeface="LM Roman 8" pitchFamily="2" charset="77"/>
                  </a:rPr>
                  <a:t>Dominant effect on yields of nuclei with A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it-IT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110</m:t>
                    </m:r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LM Roman 8" pitchFamily="2" charset="77"/>
                  </a:rPr>
                  <a:t>.</a:t>
                </a:r>
              </a:p>
              <a:p>
                <a:pPr marL="0" indent="0">
                  <a:buNone/>
                </a:pPr>
                <a:r>
                  <a:rPr lang="en-GB" sz="2000" dirty="0">
                    <a:solidFill>
                      <a:srgbClr val="FF0000"/>
                    </a:solidFill>
                    <a:latin typeface="LM Roman 8" pitchFamily="2" charset="77"/>
                  </a:rPr>
                  <a:t>Production of neutron richer isotopes (colder </a:t>
                </a:r>
                <a:r>
                  <a:rPr lang="el-GR" sz="2000" dirty="0">
                    <a:solidFill>
                      <a:srgbClr val="FF0000"/>
                    </a:solidFill>
                    <a:latin typeface="LM Roman 8" pitchFamily="2" charset="77"/>
                  </a:rPr>
                  <a:t>γ-</a:t>
                </a:r>
                <a:r>
                  <a:rPr lang="en-GB" sz="2000" dirty="0">
                    <a:solidFill>
                      <a:srgbClr val="FF0000"/>
                    </a:solidFill>
                    <a:latin typeface="LM Roman 8" pitchFamily="2" charset="77"/>
                  </a:rPr>
                  <a:t>process).</a:t>
                </a:r>
              </a:p>
            </p:txBody>
          </p:sp>
        </mc:Choice>
        <mc:Fallback xmlns="">
          <p:sp>
            <p:nvSpPr>
              <p:cNvPr id="11" name="Segnaposto contenuto 6">
                <a:extLst>
                  <a:ext uri="{FF2B5EF4-FFF2-40B4-BE49-F238E27FC236}">
                    <a16:creationId xmlns:a16="http://schemas.microsoft.com/office/drawing/2014/main" id="{C2044279-9A57-5C37-8142-4E9D58F858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592" y="2592397"/>
                <a:ext cx="2884908" cy="1673206"/>
              </a:xfrm>
              <a:prstGeom prst="rect">
                <a:avLst/>
              </a:prstGeom>
              <a:blipFill>
                <a:blip r:embed="rId6"/>
                <a:stretch>
                  <a:fillRect l="-1288" t="-2174" r="-1288"/>
                </a:stretch>
              </a:blipFill>
              <a:ln w="635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1415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Segnaposto contenuto 6">
                <a:extLst>
                  <a:ext uri="{FF2B5EF4-FFF2-40B4-BE49-F238E27FC236}">
                    <a16:creationId xmlns:a16="http://schemas.microsoft.com/office/drawing/2014/main" id="{16D298A7-0299-6392-2791-91DC751EB30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02683" y="1652797"/>
                <a:ext cx="5723759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en-GB" sz="2200" dirty="0">
                    <a:solidFill>
                      <a:schemeClr val="bg1"/>
                    </a:solidFill>
                    <a:latin typeface="LM Roman 8" pitchFamily="2" charset="77"/>
                  </a:rPr>
                  <a:t>The </a:t>
                </a:r>
                <a:r>
                  <a:rPr lang="el-GR" sz="2200" b="1" u="sng" dirty="0">
                    <a:solidFill>
                      <a:schemeClr val="bg1"/>
                    </a:solidFill>
                    <a:latin typeface="LM Roman 8" pitchFamily="2" charset="77"/>
                  </a:rPr>
                  <a:t>γ-</a:t>
                </a:r>
                <a:r>
                  <a:rPr lang="en-GB" sz="2200" b="1" u="sng" dirty="0">
                    <a:solidFill>
                      <a:schemeClr val="bg1"/>
                    </a:solidFill>
                    <a:latin typeface="LM Roman 8" pitchFamily="2" charset="77"/>
                  </a:rPr>
                  <a:t>process</a:t>
                </a:r>
                <a:r>
                  <a:rPr lang="en-GB" sz="2200" b="1" dirty="0">
                    <a:solidFill>
                      <a:schemeClr val="bg1"/>
                    </a:solidFill>
                    <a:latin typeface="LM Roman 8" pitchFamily="2" charset="77"/>
                  </a:rPr>
                  <a:t>:</a:t>
                </a:r>
                <a:r>
                  <a:rPr lang="en-GB" sz="2200" dirty="0">
                    <a:solidFill>
                      <a:schemeClr val="bg1"/>
                    </a:solidFill>
                    <a:latin typeface="LM Roman 8" pitchFamily="2" charset="77"/>
                  </a:rPr>
                  <a:t> a sequence of photodisintegrations (</a:t>
                </a:r>
                <a:r>
                  <a:rPr lang="el-GR" sz="2200" dirty="0">
                    <a:solidFill>
                      <a:schemeClr val="bg1"/>
                    </a:solidFill>
                    <a:latin typeface="LM Roman 8" pitchFamily="2" charset="77"/>
                  </a:rPr>
                  <a:t>γ</a:t>
                </a:r>
                <a:r>
                  <a:rPr lang="en-GB" sz="2200" dirty="0">
                    <a:solidFill>
                      <a:schemeClr val="bg1"/>
                    </a:solidFill>
                    <a:latin typeface="LM Roman 8" pitchFamily="2" charset="77"/>
                  </a:rPr>
                  <a:t>,n), (</a:t>
                </a:r>
                <a:r>
                  <a:rPr lang="el-GR" sz="2200" dirty="0">
                    <a:solidFill>
                      <a:schemeClr val="bg1"/>
                    </a:solidFill>
                    <a:latin typeface="LM Roman 8" pitchFamily="2" charset="77"/>
                  </a:rPr>
                  <a:t>γ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,</a:t>
                </a:r>
                <a:r>
                  <a:rPr lang="en-GB" sz="2200" dirty="0">
                    <a:solidFill>
                      <a:schemeClr val="bg1"/>
                    </a:solidFill>
                    <a:latin typeface="LM Roman 8" pitchFamily="2" charset="77"/>
                  </a:rPr>
                  <a:t>p), and (</a:t>
                </a:r>
                <a:r>
                  <a:rPr lang="el-GR" sz="2200" dirty="0">
                    <a:solidFill>
                      <a:schemeClr val="bg1"/>
                    </a:solidFill>
                    <a:latin typeface="LM Roman 8" pitchFamily="2" charset="77"/>
                  </a:rPr>
                  <a:t>γ</a:t>
                </a:r>
                <a:r>
                  <a:rPr lang="en-GB" sz="2200" dirty="0">
                    <a:solidFill>
                      <a:schemeClr val="bg1"/>
                    </a:solidFill>
                    <a:latin typeface="LM Roman 8" pitchFamily="2" charset="77"/>
                  </a:rPr>
                  <a:t>,</a:t>
                </a:r>
                <a14:m>
                  <m:oMath xmlns:m="http://schemas.openxmlformats.org/officeDocument/2006/math">
                    <m:r>
                      <a:rPr lang="en-GB" sz="22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sz="2200" dirty="0">
                    <a:solidFill>
                      <a:schemeClr val="bg1"/>
                    </a:solidFill>
                    <a:latin typeface="LM Roman 8" pitchFamily="2" charset="77"/>
                  </a:rPr>
                  <a:t>) in O/Ne rich layers in CCSN explosions from massive star progenitors (e.g., </a:t>
                </a:r>
                <a:r>
                  <a:rPr lang="en-GB" sz="2200" dirty="0" err="1">
                    <a:solidFill>
                      <a:schemeClr val="bg1"/>
                    </a:solidFill>
                    <a:latin typeface="LM Roman 8" pitchFamily="2" charset="77"/>
                  </a:rPr>
                  <a:t>Woosley</a:t>
                </a:r>
                <a:r>
                  <a:rPr lang="en-GB" sz="2200" dirty="0">
                    <a:solidFill>
                      <a:schemeClr val="bg1"/>
                    </a:solidFill>
                    <a:latin typeface="LM Roman 8" pitchFamily="2" charset="77"/>
                  </a:rPr>
                  <a:t> &amp; Howard, 1978; </a:t>
                </a:r>
                <a:r>
                  <a:rPr lang="en-GB" sz="2200" dirty="0" err="1">
                    <a:solidFill>
                      <a:schemeClr val="bg1"/>
                    </a:solidFill>
                    <a:latin typeface="LM Roman 8" pitchFamily="2" charset="77"/>
                  </a:rPr>
                  <a:t>Rayet</a:t>
                </a:r>
                <a:r>
                  <a:rPr lang="en-GB" sz="2200" dirty="0">
                    <a:solidFill>
                      <a:schemeClr val="bg1"/>
                    </a:solidFill>
                    <a:latin typeface="LM Roman 8" pitchFamily="2" charset="77"/>
                  </a:rPr>
                  <a:t> et al., 1995);</a:t>
                </a:r>
              </a:p>
              <a:p>
                <a:pPr>
                  <a:lnSpc>
                    <a:spcPct val="100000"/>
                  </a:lnSpc>
                </a:pP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Production of </a:t>
                </a:r>
                <a:r>
                  <a:rPr lang="it-IT" sz="2200" b="1" u="sng" dirty="0" err="1">
                    <a:solidFill>
                      <a:schemeClr val="bg1"/>
                    </a:solidFill>
                    <a:latin typeface="LM Roman 8" pitchFamily="2" charset="77"/>
                  </a:rPr>
                  <a:t>p</a:t>
                </a:r>
                <a:r>
                  <a:rPr lang="it-IT" sz="2200" b="1" u="sng" dirty="0">
                    <a:solidFill>
                      <a:schemeClr val="bg1"/>
                    </a:solidFill>
                    <a:latin typeface="LM Roman 8" pitchFamily="2" charset="77"/>
                  </a:rPr>
                  <a:t>-nuclei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: 35 </a:t>
                </a:r>
                <a:r>
                  <a:rPr lang="it-IT" sz="2200" dirty="0" err="1">
                    <a:solidFill>
                      <a:schemeClr val="bg1"/>
                    </a:solidFill>
                    <a:latin typeface="LM Roman 8" pitchFamily="2" charset="77"/>
                  </a:rPr>
                  <a:t>neutron-deficient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  </a:t>
                </a:r>
                <a:r>
                  <a:rPr lang="it-IT" sz="2200" dirty="0" err="1">
                    <a:solidFill>
                      <a:schemeClr val="bg1"/>
                    </a:solidFill>
                    <a:latin typeface="LM Roman 8" pitchFamily="2" charset="77"/>
                  </a:rPr>
                  <a:t>isotopes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 of </a:t>
                </a:r>
                <a:r>
                  <a:rPr lang="it-IT" sz="2200" dirty="0" err="1">
                    <a:solidFill>
                      <a:schemeClr val="bg1"/>
                    </a:solidFill>
                    <a:latin typeface="LM Roman 8" pitchFamily="2" charset="77"/>
                  </a:rPr>
                  <a:t>elements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 </a:t>
                </a:r>
                <a:r>
                  <a:rPr lang="it-IT" sz="2200" dirty="0" err="1">
                    <a:solidFill>
                      <a:schemeClr val="bg1"/>
                    </a:solidFill>
                    <a:latin typeface="LM Roman 8" pitchFamily="2" charset="77"/>
                  </a:rPr>
                  <a:t>heavier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 </a:t>
                </a:r>
                <a:r>
                  <a:rPr lang="it-IT" sz="2200" dirty="0" err="1">
                    <a:solidFill>
                      <a:schemeClr val="bg1"/>
                    </a:solidFill>
                    <a:latin typeface="LM Roman 8" pitchFamily="2" charset="77"/>
                  </a:rPr>
                  <a:t>than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 Fe;</a:t>
                </a:r>
              </a:p>
              <a:p>
                <a:pPr>
                  <a:lnSpc>
                    <a:spcPct val="100000"/>
                  </a:lnSpc>
                </a:pPr>
                <a:r>
                  <a:rPr lang="it-IT" sz="2200" b="1" u="sng" dirty="0" err="1">
                    <a:solidFill>
                      <a:schemeClr val="bg1"/>
                    </a:solidFill>
                    <a:latin typeface="LM Roman 8" pitchFamily="2" charset="77"/>
                  </a:rPr>
                  <a:t>Underproduction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 of </a:t>
                </a:r>
                <a:r>
                  <a:rPr lang="it-IT" sz="2200" dirty="0" err="1">
                    <a:solidFill>
                      <a:schemeClr val="bg1"/>
                    </a:solidFill>
                    <a:latin typeface="LM Roman 8" pitchFamily="2" charset="77"/>
                  </a:rPr>
                  <a:t>typical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 </a:t>
                </a:r>
                <a:r>
                  <a:rPr lang="el-GR" sz="2200" dirty="0">
                    <a:solidFill>
                      <a:schemeClr val="bg1"/>
                    </a:solidFill>
                    <a:latin typeface="LM Roman 8" pitchFamily="2" charset="77"/>
                  </a:rPr>
                  <a:t>γ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-</a:t>
                </a:r>
                <a:r>
                  <a:rPr lang="it-IT" sz="2200" dirty="0" err="1">
                    <a:solidFill>
                      <a:schemeClr val="bg1"/>
                    </a:solidFill>
                    <a:latin typeface="LM Roman 8" pitchFamily="2" charset="77"/>
                  </a:rPr>
                  <a:t>process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 yields from massive stars (</a:t>
                </a:r>
                <a:r>
                  <a:rPr lang="it-IT" sz="2200" dirty="0" err="1">
                    <a:solidFill>
                      <a:schemeClr val="bg1"/>
                    </a:solidFill>
                    <a:latin typeface="LM Roman 8" pitchFamily="2" charset="77"/>
                  </a:rPr>
                  <a:t>factor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 of </a:t>
                </a:r>
                <a14:m>
                  <m:oMath xmlns:m="http://schemas.openxmlformats.org/officeDocument/2006/math">
                    <m:r>
                      <a:rPr lang="it-IT" sz="22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2-4) </a:t>
                </a:r>
                <a:r>
                  <a:rPr lang="it-IT" sz="2200" dirty="0" err="1">
                    <a:solidFill>
                      <a:schemeClr val="bg1"/>
                    </a:solidFill>
                    <a:latin typeface="LM Roman 8" pitchFamily="2" charset="77"/>
                  </a:rPr>
                  <a:t>compared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 to the solar system </a:t>
                </a:r>
                <a:r>
                  <a:rPr lang="it-IT" sz="2200" dirty="0" err="1">
                    <a:solidFill>
                      <a:schemeClr val="bg1"/>
                    </a:solidFill>
                    <a:latin typeface="LM Roman 8" pitchFamily="2" charset="77"/>
                  </a:rPr>
                  <a:t>abundances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. </a:t>
                </a:r>
                <a:r>
                  <a:rPr lang="it-IT" sz="2200" b="1" u="sng" dirty="0" err="1">
                    <a:solidFill>
                      <a:schemeClr val="bg1"/>
                    </a:solidFill>
                    <a:latin typeface="LM Roman 8" pitchFamily="2" charset="77"/>
                  </a:rPr>
                  <a:t>Larger</a:t>
                </a:r>
                <a:r>
                  <a:rPr lang="it-IT" sz="2200" b="1" u="sng" dirty="0">
                    <a:solidFill>
                      <a:schemeClr val="bg1"/>
                    </a:solidFill>
                    <a:latin typeface="LM Roman 8" pitchFamily="2" charset="77"/>
                  </a:rPr>
                  <a:t> </a:t>
                </a:r>
                <a:r>
                  <a:rPr lang="it-IT" sz="2200" b="1" u="sng" dirty="0" err="1">
                    <a:solidFill>
                      <a:schemeClr val="bg1"/>
                    </a:solidFill>
                    <a:latin typeface="LM Roman 8" pitchFamily="2" charset="77"/>
                  </a:rPr>
                  <a:t>underproduction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 of </a:t>
                </a:r>
                <a:r>
                  <a:rPr lang="it-IT" sz="2200" baseline="30000" dirty="0">
                    <a:solidFill>
                      <a:schemeClr val="bg1"/>
                    </a:solidFill>
                    <a:latin typeface="LM Roman 8" pitchFamily="2" charset="77"/>
                  </a:rPr>
                  <a:t>92,94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Mo and </a:t>
                </a:r>
                <a:r>
                  <a:rPr lang="it-IT" sz="2200" baseline="30000" dirty="0">
                    <a:solidFill>
                      <a:schemeClr val="bg1"/>
                    </a:solidFill>
                    <a:latin typeface="LM Roman 8" pitchFamily="2" charset="77"/>
                  </a:rPr>
                  <a:t>96,98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Ru yields (</a:t>
                </a:r>
                <a14:m>
                  <m:oMath xmlns:m="http://schemas.openxmlformats.org/officeDocument/2006/math">
                    <m:r>
                      <a:rPr lang="it-IT" sz="22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2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 order of </a:t>
                </a:r>
                <a:r>
                  <a:rPr lang="it-IT" sz="2200" dirty="0" err="1">
                    <a:solidFill>
                      <a:schemeClr val="bg1"/>
                    </a:solidFill>
                    <a:latin typeface="LM Roman 8" pitchFamily="2" charset="77"/>
                  </a:rPr>
                  <a:t>magnitude</a:t>
                </a:r>
                <a:r>
                  <a:rPr lang="it-IT" sz="2200" dirty="0">
                    <a:solidFill>
                      <a:schemeClr val="bg1"/>
                    </a:solidFill>
                    <a:latin typeface="LM Roman 8" pitchFamily="2" charset="77"/>
                  </a:rPr>
                  <a:t>).</a:t>
                </a:r>
              </a:p>
            </p:txBody>
          </p:sp>
        </mc:Choice>
        <mc:Fallback xmlns="">
          <p:sp>
            <p:nvSpPr>
              <p:cNvPr id="9" name="Segnaposto contenuto 6">
                <a:extLst>
                  <a:ext uri="{FF2B5EF4-FFF2-40B4-BE49-F238E27FC236}">
                    <a16:creationId xmlns:a16="http://schemas.microsoft.com/office/drawing/2014/main" id="{16D298A7-0299-6392-2791-91DC751EB3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2683" y="1652797"/>
                <a:ext cx="5723759" cy="4351338"/>
              </a:xfrm>
              <a:prstGeom prst="rect">
                <a:avLst/>
              </a:prstGeom>
              <a:blipFill>
                <a:blip r:embed="rId4"/>
                <a:stretch>
                  <a:fillRect l="-1330" t="-875" b="-3207"/>
                </a:stretch>
              </a:blipFill>
            </p:spPr>
            <p:txBody>
              <a:bodyPr/>
              <a:lstStyle/>
              <a:p>
                <a:r>
                  <a:rPr lang="en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olo 5">
                <a:extLst>
                  <a:ext uri="{FF2B5EF4-FFF2-40B4-BE49-F238E27FC236}">
                    <a16:creationId xmlns:a16="http://schemas.microsoft.com/office/drawing/2014/main" id="{189BA946-3812-F14D-9B3A-CD8B26F3C91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The </a:t>
                </a:r>
                <a14:m>
                  <m:oMath xmlns:m="http://schemas.openxmlformats.org/officeDocument/2006/math">
                    <m:r>
                      <a:rPr lang="it-IT" sz="3600" b="1" i="1" smtClean="0">
                        <a:solidFill>
                          <a:srgbClr val="EFDF6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-</a:t>
                </a:r>
                <a:r>
                  <a:rPr lang="it-IT" sz="3600" b="1" dirty="0" err="1">
                    <a:solidFill>
                      <a:srgbClr val="EFDF65"/>
                    </a:solidFill>
                    <a:latin typeface="LM Roman 10" pitchFamily="2" charset="77"/>
                  </a:rPr>
                  <a:t>process</a:t>
                </a:r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 </a:t>
                </a:r>
                <a:r>
                  <a:rPr lang="it-IT" sz="3600" b="1" dirty="0" err="1">
                    <a:solidFill>
                      <a:srgbClr val="EFDF65"/>
                    </a:solidFill>
                    <a:latin typeface="LM Roman 10" pitchFamily="2" charset="77"/>
                  </a:rPr>
                  <a:t>nucleosynthesis</a:t>
                </a:r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 in </a:t>
                </a:r>
                <a:r>
                  <a:rPr lang="it-IT" sz="3600" b="1" dirty="0" err="1">
                    <a:solidFill>
                      <a:srgbClr val="EFDF65"/>
                    </a:solidFill>
                    <a:latin typeface="LM Roman 10" pitchFamily="2" charset="77"/>
                  </a:rPr>
                  <a:t>CCSNe</a:t>
                </a:r>
                <a:endParaRPr lang="en-GB" sz="3600" dirty="0"/>
              </a:p>
            </p:txBody>
          </p:sp>
        </mc:Choice>
        <mc:Fallback xmlns="">
          <p:sp>
            <p:nvSpPr>
              <p:cNvPr id="6" name="Titolo 5">
                <a:extLst>
                  <a:ext uri="{FF2B5EF4-FFF2-40B4-BE49-F238E27FC236}">
                    <a16:creationId xmlns:a16="http://schemas.microsoft.com/office/drawing/2014/main" id="{189BA946-3812-F14D-9B3A-CD8B26F3C9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5"/>
                <a:stretch>
                  <a:fillRect l="-1809"/>
                </a:stretch>
              </a:blipFill>
            </p:spPr>
            <p:txBody>
              <a:bodyPr/>
              <a:lstStyle/>
              <a:p>
                <a:r>
                  <a:rPr lang="en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8949AC-5E4A-864D-9DA3-8AC57DAA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FAD3427-D7D9-8D16-F2ED-0114F1D373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558" y="1652797"/>
            <a:ext cx="5723759" cy="44693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A3FC5C0-E922-F3D6-01E9-1FB150F2FDE4}"/>
              </a:ext>
            </a:extLst>
          </p:cNvPr>
          <p:cNvSpPr txBox="1"/>
          <p:nvPr/>
        </p:nvSpPr>
        <p:spPr>
          <a:xfrm>
            <a:off x="265558" y="6122161"/>
            <a:ext cx="58304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Clayton, D.D. (1968) Principles of Stellar Evolution and Nucleosynthesis. University of Chicago Press, Chicago.</a:t>
            </a:r>
            <a:endParaRPr lang="en-HU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36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olo 5">
                <a:extLst>
                  <a:ext uri="{FF2B5EF4-FFF2-40B4-BE49-F238E27FC236}">
                    <a16:creationId xmlns:a16="http://schemas.microsoft.com/office/drawing/2014/main" id="{189BA946-3812-F14D-9B3A-CD8B26F3C91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The </a:t>
                </a:r>
                <a14:m>
                  <m:oMath xmlns:m="http://schemas.openxmlformats.org/officeDocument/2006/math">
                    <m:r>
                      <a:rPr lang="it-IT" sz="3600" b="1" i="1">
                        <a:solidFill>
                          <a:srgbClr val="EFDF6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-</a:t>
                </a:r>
                <a:r>
                  <a:rPr lang="it-IT" sz="3600" b="1" dirty="0" err="1">
                    <a:solidFill>
                      <a:srgbClr val="EFDF65"/>
                    </a:solidFill>
                    <a:latin typeface="LM Roman 10" pitchFamily="2" charset="77"/>
                  </a:rPr>
                  <a:t>process</a:t>
                </a:r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 </a:t>
                </a:r>
                <a:r>
                  <a:rPr lang="it-IT" sz="3600" b="1" dirty="0" err="1">
                    <a:solidFill>
                      <a:srgbClr val="EFDF65"/>
                    </a:solidFill>
                    <a:latin typeface="LM Roman 10" pitchFamily="2" charset="77"/>
                  </a:rPr>
                  <a:t>nucleosynthesis</a:t>
                </a:r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 in </a:t>
                </a:r>
                <a:r>
                  <a:rPr lang="it-IT" sz="3600" b="1" dirty="0" err="1">
                    <a:solidFill>
                      <a:srgbClr val="EFDF65"/>
                    </a:solidFill>
                    <a:latin typeface="LM Roman 10" pitchFamily="2" charset="77"/>
                  </a:rPr>
                  <a:t>CCSNe</a:t>
                </a:r>
                <a:endParaRPr lang="en-GB" sz="3600" dirty="0"/>
              </a:p>
            </p:txBody>
          </p:sp>
        </mc:Choice>
        <mc:Fallback xmlns="">
          <p:sp>
            <p:nvSpPr>
              <p:cNvPr id="6" name="Titolo 5">
                <a:extLst>
                  <a:ext uri="{FF2B5EF4-FFF2-40B4-BE49-F238E27FC236}">
                    <a16:creationId xmlns:a16="http://schemas.microsoft.com/office/drawing/2014/main" id="{189BA946-3812-F14D-9B3A-CD8B26F3C9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1809"/>
                </a:stretch>
              </a:blipFill>
            </p:spPr>
            <p:txBody>
              <a:bodyPr/>
              <a:lstStyle/>
              <a:p>
                <a:r>
                  <a:rPr lang="en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8949AC-5E4A-864D-9DA3-8AC57DAA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6">
                <a:extLst>
                  <a:ext uri="{FF2B5EF4-FFF2-40B4-BE49-F238E27FC236}">
                    <a16:creationId xmlns:a16="http://schemas.microsoft.com/office/drawing/2014/main" id="{ECD90607-1AF7-B0CD-7C20-4913EE6B54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825625"/>
                <a:ext cx="11001876" cy="435133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35 stable proton-rich nuclei: </a:t>
                </a:r>
                <a:r>
                  <a:rPr lang="en-GB" baseline="30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74</a:t>
                </a:r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Se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,</a:t>
                </a:r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 </a:t>
                </a:r>
                <a:r>
                  <a:rPr lang="en-GB" baseline="30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78</a:t>
                </a:r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Kr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,</a:t>
                </a:r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 </a:t>
                </a:r>
                <a:r>
                  <a:rPr lang="en-GB" baseline="30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84</a:t>
                </a:r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Sr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,</a:t>
                </a:r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 </a:t>
                </a:r>
                <a:r>
                  <a:rPr lang="en-GB" baseline="30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92,94</a:t>
                </a:r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Mo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,</a:t>
                </a:r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 </a:t>
                </a:r>
                <a:r>
                  <a:rPr lang="en-GB" baseline="30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96,98</a:t>
                </a:r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Ru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, </a:t>
                </a:r>
                <a:r>
                  <a:rPr lang="en-GB" baseline="30000" dirty="0">
                    <a:solidFill>
                      <a:schemeClr val="bg1"/>
                    </a:solidFill>
                    <a:latin typeface="LM Roman 8" pitchFamily="2" charset="77"/>
                  </a:rPr>
                  <a:t>102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Pd, </a:t>
                </a:r>
                <a:r>
                  <a:rPr lang="en-GB" baseline="30000" dirty="0">
                    <a:solidFill>
                      <a:schemeClr val="bg1"/>
                    </a:solidFill>
                    <a:latin typeface="LM Roman 8" pitchFamily="2" charset="77"/>
                  </a:rPr>
                  <a:t>106,108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Cd, </a:t>
                </a:r>
                <a:r>
                  <a:rPr lang="en-GB" baseline="30000" dirty="0">
                    <a:solidFill>
                      <a:schemeClr val="bg1"/>
                    </a:solidFill>
                    <a:latin typeface="LM Roman 8" pitchFamily="2" charset="77"/>
                  </a:rPr>
                  <a:t>112,114,</a:t>
                </a:r>
                <a:r>
                  <a:rPr lang="en-GB" baseline="30000" dirty="0">
                    <a:solidFill>
                      <a:srgbClr val="0070C0"/>
                    </a:solidFill>
                    <a:latin typeface="LM Roman 8" pitchFamily="2" charset="77"/>
                  </a:rPr>
                  <a:t>115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Sn, </a:t>
                </a:r>
                <a:r>
                  <a:rPr lang="en-GB" baseline="30000" dirty="0">
                    <a:solidFill>
                      <a:srgbClr val="0070C0"/>
                    </a:solidFill>
                    <a:latin typeface="LM Roman 8" pitchFamily="2" charset="77"/>
                  </a:rPr>
                  <a:t>113</a:t>
                </a:r>
                <a:r>
                  <a:rPr lang="en-GB" dirty="0">
                    <a:solidFill>
                      <a:srgbClr val="0070C0"/>
                    </a:solidFill>
                    <a:latin typeface="LM Roman 8" pitchFamily="2" charset="77"/>
                  </a:rPr>
                  <a:t>In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, </a:t>
                </a:r>
                <a:r>
                  <a:rPr lang="en-GB" baseline="30000" dirty="0">
                    <a:solidFill>
                      <a:schemeClr val="bg1"/>
                    </a:solidFill>
                    <a:latin typeface="LM Roman 8" pitchFamily="2" charset="77"/>
                  </a:rPr>
                  <a:t>120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Te, </a:t>
                </a:r>
                <a:r>
                  <a:rPr lang="en-GB" baseline="30000" dirty="0">
                    <a:solidFill>
                      <a:schemeClr val="bg1"/>
                    </a:solidFill>
                    <a:latin typeface="LM Roman 8" pitchFamily="2" charset="77"/>
                  </a:rPr>
                  <a:t>124,126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Xe, </a:t>
                </a:r>
                <a:r>
                  <a:rPr lang="en-GB" baseline="30000" dirty="0">
                    <a:solidFill>
                      <a:schemeClr val="bg1"/>
                    </a:solidFill>
                    <a:latin typeface="LM Roman 8" pitchFamily="2" charset="77"/>
                  </a:rPr>
                  <a:t>130,132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Ba, </a:t>
                </a:r>
                <a:r>
                  <a:rPr lang="en-GB" baseline="30000" dirty="0">
                    <a:solidFill>
                      <a:schemeClr val="bg1"/>
                    </a:solidFill>
                    <a:latin typeface="LM Roman 8" pitchFamily="2" charset="77"/>
                  </a:rPr>
                  <a:t>136,138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Ce, </a:t>
                </a:r>
                <a:r>
                  <a:rPr lang="en-GB" baseline="30000" dirty="0">
                    <a:solidFill>
                      <a:srgbClr val="FF60FD"/>
                    </a:solidFill>
                    <a:latin typeface="LM Roman 8" pitchFamily="2" charset="77"/>
                  </a:rPr>
                  <a:t>138</a:t>
                </a:r>
                <a:r>
                  <a:rPr lang="en-GB" dirty="0">
                    <a:solidFill>
                      <a:srgbClr val="FF60FD"/>
                    </a:solidFill>
                    <a:latin typeface="LM Roman 8" pitchFamily="2" charset="77"/>
                  </a:rPr>
                  <a:t>La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, </a:t>
                </a:r>
                <a:r>
                  <a:rPr lang="en-GB" baseline="30000" dirty="0">
                    <a:solidFill>
                      <a:schemeClr val="bg1"/>
                    </a:solidFill>
                    <a:latin typeface="LM Roman 8" pitchFamily="2" charset="77"/>
                  </a:rPr>
                  <a:t>144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Sm, </a:t>
                </a:r>
                <a:r>
                  <a:rPr lang="en-GB" baseline="30000" dirty="0">
                    <a:solidFill>
                      <a:srgbClr val="00B050"/>
                    </a:solidFill>
                    <a:latin typeface="LM Roman 8" pitchFamily="2" charset="77"/>
                  </a:rPr>
                  <a:t>152</a:t>
                </a:r>
                <a:r>
                  <a:rPr lang="en-GB" dirty="0">
                    <a:solidFill>
                      <a:srgbClr val="00B050"/>
                    </a:solidFill>
                    <a:latin typeface="LM Roman 8" pitchFamily="2" charset="77"/>
                  </a:rPr>
                  <a:t>Gd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, </a:t>
                </a:r>
                <a:r>
                  <a:rPr lang="en-GB" baseline="30000" dirty="0">
                    <a:solidFill>
                      <a:schemeClr val="bg1"/>
                    </a:solidFill>
                    <a:latin typeface="LM Roman 8" pitchFamily="2" charset="77"/>
                  </a:rPr>
                  <a:t>156,158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Dy, </a:t>
                </a:r>
                <a:r>
                  <a:rPr lang="en-GB" baseline="30000" dirty="0">
                    <a:solidFill>
                      <a:schemeClr val="bg1"/>
                    </a:solidFill>
                    <a:latin typeface="LM Roman 8" pitchFamily="2" charset="77"/>
                  </a:rPr>
                  <a:t>162,</a:t>
                </a:r>
                <a:r>
                  <a:rPr lang="en-GB" baseline="30000" dirty="0">
                    <a:solidFill>
                      <a:srgbClr val="00B050"/>
                    </a:solidFill>
                    <a:latin typeface="LM Roman 8" pitchFamily="2" charset="77"/>
                  </a:rPr>
                  <a:t>164</a:t>
                </a:r>
                <a:r>
                  <a:rPr lang="en-GB" dirty="0">
                    <a:solidFill>
                      <a:srgbClr val="00B050"/>
                    </a:solidFill>
                    <a:latin typeface="LM Roman 8" pitchFamily="2" charset="77"/>
                  </a:rPr>
                  <a:t>Er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, </a:t>
                </a:r>
                <a:r>
                  <a:rPr lang="en-GB" baseline="30000" dirty="0">
                    <a:solidFill>
                      <a:schemeClr val="bg1"/>
                    </a:solidFill>
                    <a:latin typeface="LM Roman 8" pitchFamily="2" charset="77"/>
                  </a:rPr>
                  <a:t>168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Yb, </a:t>
                </a:r>
                <a:r>
                  <a:rPr lang="en-GB" baseline="30000" dirty="0">
                    <a:solidFill>
                      <a:schemeClr val="bg1"/>
                    </a:solidFill>
                    <a:latin typeface="LM Roman 8" pitchFamily="2" charset="77"/>
                  </a:rPr>
                  <a:t>174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Hf, </a:t>
                </a:r>
                <a:r>
                  <a:rPr lang="en-GB" baseline="300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180</a:t>
                </a:r>
                <a:r>
                  <a:rPr lang="en-GB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Ta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, </a:t>
                </a:r>
                <a:r>
                  <a:rPr lang="en-GB" baseline="30000" dirty="0">
                    <a:solidFill>
                      <a:schemeClr val="bg1"/>
                    </a:solidFill>
                    <a:latin typeface="LM Roman 8" pitchFamily="2" charset="77"/>
                  </a:rPr>
                  <a:t>180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W, </a:t>
                </a:r>
                <a:r>
                  <a:rPr lang="en-GB" baseline="30000" dirty="0">
                    <a:solidFill>
                      <a:schemeClr val="bg1"/>
                    </a:solidFill>
                    <a:latin typeface="LM Roman 8" pitchFamily="2" charset="77"/>
                  </a:rPr>
                  <a:t>184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Os, </a:t>
                </a:r>
                <a:r>
                  <a:rPr lang="en-GB" baseline="30000" dirty="0">
                    <a:solidFill>
                      <a:schemeClr val="bg1"/>
                    </a:solidFill>
                    <a:latin typeface="LM Roman 8" pitchFamily="2" charset="77"/>
                  </a:rPr>
                  <a:t>190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Pt and </a:t>
                </a:r>
                <a:r>
                  <a:rPr lang="en-GB" baseline="30000" dirty="0">
                    <a:solidFill>
                      <a:schemeClr val="bg1"/>
                    </a:solidFill>
                    <a:latin typeface="LM Roman 8" pitchFamily="2" charset="77"/>
                  </a:rPr>
                  <a:t>196</a:t>
                </a:r>
                <a:r>
                  <a:rPr lang="en-GB" dirty="0">
                    <a:solidFill>
                      <a:schemeClr val="bg1"/>
                    </a:solidFill>
                    <a:latin typeface="LM Roman 8" pitchFamily="2" charset="77"/>
                  </a:rPr>
                  <a:t>Hg.</a:t>
                </a:r>
              </a:p>
              <a:p>
                <a:endParaRPr lang="en-GB" dirty="0"/>
              </a:p>
              <a:p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Different explosive contributions (e.g.,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-,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b="0" i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ν</m:t>
                    </m:r>
                  </m:oMath>
                </a14:m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p-process, </a:t>
                </a:r>
                <a:r>
                  <a:rPr lang="en-GB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Woosley</a:t>
                </a:r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 &amp; Hoffman 1992, Froehlich et al. 2006, </a:t>
                </a:r>
                <a:r>
                  <a:rPr lang="en-GB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Arcones</a:t>
                </a:r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 &amp; Montes 2011, Sasaki et al., 2024);</a:t>
                </a:r>
              </a:p>
              <a:p>
                <a:r>
                  <a:rPr lang="en-GB" dirty="0">
                    <a:solidFill>
                      <a:srgbClr val="0070C0"/>
                    </a:solidFill>
                    <a:latin typeface="LM Roman 8" pitchFamily="2" charset="77"/>
                  </a:rPr>
                  <a:t>r-process contribution (</a:t>
                </a:r>
                <a:r>
                  <a:rPr lang="en-GB" dirty="0" err="1">
                    <a:solidFill>
                      <a:srgbClr val="0070C0"/>
                    </a:solidFill>
                    <a:latin typeface="LM Roman 8" pitchFamily="2" charset="77"/>
                  </a:rPr>
                  <a:t>Dillmann</a:t>
                </a:r>
                <a:r>
                  <a:rPr lang="en-GB" dirty="0">
                    <a:solidFill>
                      <a:srgbClr val="0070C0"/>
                    </a:solidFill>
                    <a:latin typeface="LM Roman 8" pitchFamily="2" charset="77"/>
                  </a:rPr>
                  <a:t> et al. 2008);</a:t>
                </a:r>
              </a:p>
              <a:p>
                <a:r>
                  <a:rPr lang="en-GB" dirty="0">
                    <a:solidFill>
                      <a:srgbClr val="FF60FD"/>
                    </a:solidFill>
                    <a:latin typeface="LM Roman 8" pitchFamily="2" charset="77"/>
                  </a:rPr>
                  <a:t>neutrino capture (</a:t>
                </a:r>
                <a:r>
                  <a:rPr lang="en-GB" dirty="0" err="1">
                    <a:solidFill>
                      <a:srgbClr val="FF60FD"/>
                    </a:solidFill>
                    <a:latin typeface="LM Roman 8" pitchFamily="2" charset="77"/>
                  </a:rPr>
                  <a:t>Goriely</a:t>
                </a:r>
                <a:r>
                  <a:rPr lang="en-GB" dirty="0">
                    <a:solidFill>
                      <a:srgbClr val="FF60FD"/>
                    </a:solidFill>
                    <a:latin typeface="LM Roman 8" pitchFamily="2" charset="77"/>
                  </a:rPr>
                  <a:t> et al. 2001);</a:t>
                </a:r>
              </a:p>
              <a:p>
                <a:r>
                  <a:rPr lang="en-GB" dirty="0">
                    <a:solidFill>
                      <a:srgbClr val="00B050"/>
                    </a:solidFill>
                    <a:latin typeface="LM Roman 8" pitchFamily="2" charset="77"/>
                  </a:rPr>
                  <a:t>s-process contribution (</a:t>
                </a:r>
                <a:r>
                  <a:rPr lang="en-GB" dirty="0" err="1">
                    <a:solidFill>
                      <a:srgbClr val="00B050"/>
                    </a:solidFill>
                    <a:latin typeface="LM Roman 8" pitchFamily="2" charset="77"/>
                  </a:rPr>
                  <a:t>Bisterzo</a:t>
                </a:r>
                <a:r>
                  <a:rPr lang="en-GB" dirty="0">
                    <a:solidFill>
                      <a:srgbClr val="00B050"/>
                    </a:solidFill>
                    <a:latin typeface="LM Roman 8" pitchFamily="2" charset="77"/>
                  </a:rPr>
                  <a:t> et al. 2011);</a:t>
                </a:r>
              </a:p>
              <a:p>
                <a:r>
                  <a:rPr lang="en-GB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s-process and neutrino capture (</a:t>
                </a:r>
                <a:r>
                  <a:rPr lang="en-GB" dirty="0" err="1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Bisterzo</a:t>
                </a:r>
                <a:r>
                  <a:rPr lang="en-GB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 et al. 2011, </a:t>
                </a:r>
                <a:r>
                  <a:rPr lang="en-GB" dirty="0" err="1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Arnould</a:t>
                </a:r>
                <a:r>
                  <a:rPr lang="en-GB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 &amp; </a:t>
                </a:r>
                <a:r>
                  <a:rPr lang="en-GB" dirty="0" err="1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Goriely</a:t>
                </a:r>
                <a:r>
                  <a:rPr lang="en-GB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LM Roman 8" pitchFamily="2" charset="77"/>
                  </a:rPr>
                  <a:t> 2003).</a:t>
                </a:r>
              </a:p>
              <a:p>
                <a:endParaRPr lang="en-GB" dirty="0">
                  <a:solidFill>
                    <a:srgbClr val="00B050"/>
                  </a:solidFill>
                  <a:latin typeface="LM Roman 8" pitchFamily="2" charset="77"/>
                </a:endParaRPr>
              </a:p>
            </p:txBody>
          </p:sp>
        </mc:Choice>
        <mc:Fallback xmlns="">
          <p:sp>
            <p:nvSpPr>
              <p:cNvPr id="2" name="Segnaposto contenuto 6">
                <a:extLst>
                  <a:ext uri="{FF2B5EF4-FFF2-40B4-BE49-F238E27FC236}">
                    <a16:creationId xmlns:a16="http://schemas.microsoft.com/office/drawing/2014/main" id="{ECD90607-1AF7-B0CD-7C20-4913EE6B54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825625"/>
                <a:ext cx="11001876" cy="4351338"/>
              </a:xfrm>
              <a:blipFill>
                <a:blip r:embed="rId5"/>
                <a:stretch>
                  <a:fillRect l="-1038" t="-2035"/>
                </a:stretch>
              </a:blipFill>
            </p:spPr>
            <p:txBody>
              <a:bodyPr/>
              <a:lstStyle/>
              <a:p>
                <a:r>
                  <a:rPr lang="en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943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olo 5">
                <a:extLst>
                  <a:ext uri="{FF2B5EF4-FFF2-40B4-BE49-F238E27FC236}">
                    <a16:creationId xmlns:a16="http://schemas.microsoft.com/office/drawing/2014/main" id="{66C4459A-A00C-916C-1168-9B33D1EEB6B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365125"/>
                <a:ext cx="10515600" cy="132556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The </a:t>
                </a:r>
                <a14:m>
                  <m:oMath xmlns:m="http://schemas.openxmlformats.org/officeDocument/2006/math">
                    <m:r>
                      <a:rPr lang="it-IT" sz="3600" b="1" i="1">
                        <a:solidFill>
                          <a:srgbClr val="EFDF6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-</a:t>
                </a:r>
                <a:r>
                  <a:rPr lang="it-IT" sz="3600" b="1" dirty="0" err="1">
                    <a:solidFill>
                      <a:srgbClr val="EFDF65"/>
                    </a:solidFill>
                    <a:latin typeface="LM Roman 10" pitchFamily="2" charset="77"/>
                  </a:rPr>
                  <a:t>process</a:t>
                </a:r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 </a:t>
                </a:r>
                <a:r>
                  <a:rPr lang="it-IT" sz="3600" b="1" dirty="0" err="1">
                    <a:solidFill>
                      <a:srgbClr val="EFDF65"/>
                    </a:solidFill>
                    <a:latin typeface="LM Roman 10" pitchFamily="2" charset="77"/>
                  </a:rPr>
                  <a:t>nucleosynthesis</a:t>
                </a:r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 in </a:t>
                </a:r>
                <a:r>
                  <a:rPr lang="it-IT" altLang="it-IT" sz="3600" b="1" dirty="0">
                    <a:solidFill>
                      <a:srgbClr val="EFDF65"/>
                    </a:solidFill>
                    <a:latin typeface="LM Roman 9" pitchFamily="2" charset="77"/>
                  </a:rPr>
                  <a:t>CCSN models</a:t>
                </a:r>
                <a:endParaRPr lang="en-GB" sz="3600" dirty="0"/>
              </a:p>
            </p:txBody>
          </p:sp>
        </mc:Choice>
        <mc:Fallback xmlns="">
          <p:sp>
            <p:nvSpPr>
              <p:cNvPr id="14" name="Titolo 5">
                <a:extLst>
                  <a:ext uri="{FF2B5EF4-FFF2-40B4-BE49-F238E27FC236}">
                    <a16:creationId xmlns:a16="http://schemas.microsoft.com/office/drawing/2014/main" id="{66C4459A-A00C-916C-1168-9B33D1EEB6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65125"/>
                <a:ext cx="10515600" cy="1325563"/>
              </a:xfrm>
              <a:prstGeom prst="rect">
                <a:avLst/>
              </a:prstGeom>
              <a:blipFill>
                <a:blip r:embed="rId4"/>
                <a:stretch>
                  <a:fillRect l="-1809"/>
                </a:stretch>
              </a:blipFill>
            </p:spPr>
            <p:txBody>
              <a:bodyPr/>
              <a:lstStyle/>
              <a:p>
                <a:r>
                  <a:rPr lang="en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8949AC-5E4A-864D-9DA3-8AC57DAA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  <p:sp>
        <p:nvSpPr>
          <p:cNvPr id="13" name="Segnaposto contenuto 6">
            <a:extLst>
              <a:ext uri="{FF2B5EF4-FFF2-40B4-BE49-F238E27FC236}">
                <a16:creationId xmlns:a16="http://schemas.microsoft.com/office/drawing/2014/main" id="{C0F942BB-C712-D48C-B804-0DDCB4C93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550" y="1337194"/>
            <a:ext cx="11518899" cy="160337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GB" sz="2000" dirty="0">
                <a:solidFill>
                  <a:schemeClr val="bg1"/>
                </a:solidFill>
                <a:latin typeface="LM Roman 8" pitchFamily="2" charset="77"/>
              </a:rPr>
              <a:t>The </a:t>
            </a:r>
            <a:r>
              <a:rPr lang="en-GB" sz="2000" b="1" u="sng" dirty="0">
                <a:solidFill>
                  <a:schemeClr val="bg1"/>
                </a:solidFill>
                <a:latin typeface="LM Roman 8" pitchFamily="2" charset="77"/>
              </a:rPr>
              <a:t>pre-supernova structure</a:t>
            </a:r>
            <a:r>
              <a:rPr lang="en-GB" sz="2000" b="1" dirty="0">
                <a:solidFill>
                  <a:schemeClr val="bg1"/>
                </a:solidFill>
                <a:latin typeface="LM Roman 8" pitchFamily="2" charset="77"/>
              </a:rPr>
              <a:t> </a:t>
            </a:r>
            <a:r>
              <a:rPr lang="en-GB" sz="2000" dirty="0">
                <a:solidFill>
                  <a:schemeClr val="bg1"/>
                </a:solidFill>
                <a:latin typeface="LM Roman 8" pitchFamily="2" charset="77"/>
              </a:rPr>
              <a:t>of the model is crucial to determine the properties of the explosive O/Ne nucleosynthesis;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GB" sz="2000" dirty="0">
                <a:solidFill>
                  <a:schemeClr val="bg1"/>
                </a:solidFill>
                <a:latin typeface="LM Roman 8" pitchFamily="2" charset="77"/>
              </a:rPr>
              <a:t>The </a:t>
            </a:r>
            <a:r>
              <a:rPr lang="en-GB" sz="2000" b="1" u="sng" dirty="0">
                <a:solidFill>
                  <a:schemeClr val="bg1"/>
                </a:solidFill>
                <a:latin typeface="LM Roman 8" pitchFamily="2" charset="77"/>
              </a:rPr>
              <a:t>explosion parametrization</a:t>
            </a:r>
            <a:r>
              <a:rPr lang="en-GB" sz="2000" dirty="0">
                <a:solidFill>
                  <a:schemeClr val="bg1"/>
                </a:solidFill>
                <a:latin typeface="LM Roman 8" pitchFamily="2" charset="77"/>
              </a:rPr>
              <a:t> affects the production of all p-nuclei;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GB" sz="2000" dirty="0">
                <a:solidFill>
                  <a:schemeClr val="bg1"/>
                </a:solidFill>
                <a:latin typeface="LM Roman 8" pitchFamily="2" charset="77"/>
              </a:rPr>
              <a:t>Different sets of </a:t>
            </a:r>
            <a:r>
              <a:rPr lang="en-GB" sz="2000" b="1" u="sng" dirty="0">
                <a:solidFill>
                  <a:schemeClr val="bg1"/>
                </a:solidFill>
                <a:latin typeface="LM Roman 8" pitchFamily="2" charset="77"/>
              </a:rPr>
              <a:t>reaction rates</a:t>
            </a:r>
            <a:r>
              <a:rPr lang="en-GB" sz="2000" b="1" dirty="0">
                <a:solidFill>
                  <a:schemeClr val="bg1"/>
                </a:solidFill>
                <a:latin typeface="LM Roman 8" pitchFamily="2" charset="77"/>
              </a:rPr>
              <a:t> </a:t>
            </a:r>
            <a:r>
              <a:rPr lang="en-GB" sz="2000" dirty="0">
                <a:solidFill>
                  <a:schemeClr val="bg1"/>
                </a:solidFill>
                <a:latin typeface="LM Roman 8" pitchFamily="2" charset="77"/>
              </a:rPr>
              <a:t>lead to significant differences in isotopic ratios.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F95B45-BEBE-57DF-3231-5B367395E8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0223" y="2940567"/>
            <a:ext cx="4503577" cy="33776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80C2D8-104B-35B1-9F07-3E39029C50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2961921"/>
            <a:ext cx="4503577" cy="3380125"/>
          </a:xfrm>
          <a:prstGeom prst="rect">
            <a:avLst/>
          </a:prstGeom>
        </p:spPr>
      </p:pic>
      <p:pic>
        <p:nvPicPr>
          <p:cNvPr id="7" name="Picture 6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2E874102-D1CA-EF9C-3153-6E515CAA81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4365" y="5267584"/>
            <a:ext cx="957412" cy="1187191"/>
          </a:xfrm>
          <a:prstGeom prst="rect">
            <a:avLst/>
          </a:prstGeom>
        </p:spPr>
      </p:pic>
      <p:pic>
        <p:nvPicPr>
          <p:cNvPr id="8" name="Picture 7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32B49B82-871A-6559-BEE7-43DB8AB81C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50587" y="5334791"/>
            <a:ext cx="903213" cy="1119984"/>
          </a:xfrm>
          <a:prstGeom prst="rect">
            <a:avLst/>
          </a:prstGeom>
        </p:spPr>
      </p:pic>
      <p:sp>
        <p:nvSpPr>
          <p:cNvPr id="9" name="Segnaposto contenuto 6">
            <a:extLst>
              <a:ext uri="{FF2B5EF4-FFF2-40B4-BE49-F238E27FC236}">
                <a16:creationId xmlns:a16="http://schemas.microsoft.com/office/drawing/2014/main" id="{E9970876-BE4A-FEB6-72A0-5D42F8A8241E}"/>
              </a:ext>
            </a:extLst>
          </p:cNvPr>
          <p:cNvSpPr txBox="1">
            <a:spLocks/>
          </p:cNvSpPr>
          <p:nvPr/>
        </p:nvSpPr>
        <p:spPr>
          <a:xfrm>
            <a:off x="4249346" y="6352551"/>
            <a:ext cx="1227450" cy="4844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GB" sz="1600" dirty="0">
                <a:solidFill>
                  <a:schemeClr val="bg1"/>
                </a:solidFill>
                <a:latin typeface="LM Roman 8" pitchFamily="2" charset="77"/>
              </a:rPr>
              <a:t>Roberti+23</a:t>
            </a:r>
          </a:p>
        </p:txBody>
      </p:sp>
      <p:sp>
        <p:nvSpPr>
          <p:cNvPr id="10" name="Segnaposto contenuto 6">
            <a:extLst>
              <a:ext uri="{FF2B5EF4-FFF2-40B4-BE49-F238E27FC236}">
                <a16:creationId xmlns:a16="http://schemas.microsoft.com/office/drawing/2014/main" id="{7AE6262B-57A1-FC78-2837-3FBFE3CEBFE5}"/>
              </a:ext>
            </a:extLst>
          </p:cNvPr>
          <p:cNvSpPr txBox="1">
            <a:spLocks/>
          </p:cNvSpPr>
          <p:nvPr/>
        </p:nvSpPr>
        <p:spPr>
          <a:xfrm>
            <a:off x="10288468" y="6373555"/>
            <a:ext cx="1227450" cy="4844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GB" sz="1600" dirty="0">
                <a:solidFill>
                  <a:schemeClr val="bg1"/>
                </a:solidFill>
                <a:latin typeface="LM Roman 8" pitchFamily="2" charset="77"/>
              </a:rPr>
              <a:t>Roberti+24</a:t>
            </a:r>
          </a:p>
        </p:txBody>
      </p:sp>
    </p:spTree>
    <p:extLst>
      <p:ext uri="{BB962C8B-B14F-4D97-AF65-F5344CB8AC3E}">
        <p14:creationId xmlns:p14="http://schemas.microsoft.com/office/powerpoint/2010/main" val="3463753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189BA946-3812-F14D-9B3A-CD8B26F3C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>
                <a:solidFill>
                  <a:srgbClr val="EFDF65"/>
                </a:solidFill>
                <a:latin typeface="LM Roman 10" pitchFamily="2" charset="77"/>
              </a:rPr>
              <a:t>Carbon-</a:t>
            </a:r>
            <a:r>
              <a:rPr lang="it-IT" sz="3600" b="1" dirty="0" err="1">
                <a:solidFill>
                  <a:srgbClr val="EFDF65"/>
                </a:solidFill>
                <a:latin typeface="LM Roman 10" pitchFamily="2" charset="77"/>
              </a:rPr>
              <a:t>oxygen</a:t>
            </a:r>
            <a:r>
              <a:rPr lang="it-IT" sz="3600" b="1" dirty="0">
                <a:solidFill>
                  <a:srgbClr val="EFDF65"/>
                </a:solidFill>
                <a:latin typeface="LM Roman 10" pitchFamily="2" charset="77"/>
              </a:rPr>
              <a:t> shell </a:t>
            </a:r>
            <a:r>
              <a:rPr lang="it-IT" sz="3600" b="1" dirty="0" err="1">
                <a:solidFill>
                  <a:srgbClr val="EFDF65"/>
                </a:solidFill>
                <a:latin typeface="LM Roman 10" pitchFamily="2" charset="77"/>
              </a:rPr>
              <a:t>mergers</a:t>
            </a:r>
            <a:r>
              <a:rPr lang="it-IT" sz="3600" b="1" dirty="0">
                <a:solidFill>
                  <a:srgbClr val="EFDF65"/>
                </a:solidFill>
                <a:latin typeface="LM Roman 10" pitchFamily="2" charset="77"/>
              </a:rPr>
              <a:t> in massive stars</a:t>
            </a:r>
            <a:endParaRPr lang="en-GB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Segnaposto contenuto 6">
                <a:extLst>
                  <a:ext uri="{FF2B5EF4-FFF2-40B4-BE49-F238E27FC236}">
                    <a16:creationId xmlns:a16="http://schemas.microsoft.com/office/drawing/2014/main" id="{4682C12B-ADEF-384A-9B55-183BF5C373A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02443" y="1562101"/>
                <a:ext cx="11187113" cy="4597399"/>
              </a:xfrm>
            </p:spPr>
            <p:txBody>
              <a:bodyPr>
                <a:normAutofit/>
              </a:bodyPr>
              <a:lstStyle/>
              <a:p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</a:rPr>
                  <a:t>Ingestion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 of some C (and Ne) in the O </a:t>
                </a:r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</a:rPr>
                  <a:t>burning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 shell </a:t>
                </a:r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</a:rPr>
                  <a:t>during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 late stages of the </a:t>
                </a:r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</a:rPr>
                  <a:t>evolution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 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  <a:sym typeface="Wingdings" pitchFamily="2" charset="2"/>
                  </a:rPr>
                  <a:t> C </a:t>
                </a:r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  <a:sym typeface="Wingdings" pitchFamily="2" charset="2"/>
                  </a:rPr>
                  <a:t>burning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  <a:sym typeface="Wingdings" pitchFamily="2" charset="2"/>
                  </a:rPr>
                  <a:t> </a:t>
                </a:r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  <a:sym typeface="Wingdings" pitchFamily="2" charset="2"/>
                  </a:rPr>
                  <a:t>material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  <a:sym typeface="Wingdings" pitchFamily="2" charset="2"/>
                  </a:rPr>
                  <a:t> </a:t>
                </a:r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  <a:sym typeface="Wingdings" pitchFamily="2" charset="2"/>
                  </a:rPr>
                  <a:t>burnt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  <a:sym typeface="Wingdings" pitchFamily="2" charset="2"/>
                  </a:rPr>
                  <a:t> </a:t>
                </a:r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  <a:sym typeface="Wingdings" pitchFamily="2" charset="2"/>
                  </a:rPr>
                  <a:t>at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  <a:sym typeface="Wingdings" pitchFamily="2" charset="2"/>
                  </a:rPr>
                  <a:t> O </a:t>
                </a:r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  <a:sym typeface="Wingdings" pitchFamily="2" charset="2"/>
                  </a:rPr>
                  <a:t>burning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  <a:sym typeface="Wingdings" pitchFamily="2" charset="2"/>
                  </a:rPr>
                  <a:t> temperature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;</a:t>
                </a:r>
              </a:p>
              <a:p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</a:rPr>
                  <a:t>Formation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 of an </a:t>
                </a:r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</a:rPr>
                  <a:t>extended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 (</a:t>
                </a:r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</a:rPr>
                  <a:t>both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 in mass and </a:t>
                </a:r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</a:rPr>
                  <a:t>radius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) mixed </a:t>
                </a:r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</a:rPr>
                  <a:t>convective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 zone;</a:t>
                </a:r>
              </a:p>
              <a:p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</a:rPr>
                  <a:t>Peculiar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 </a:t>
                </a:r>
                <a:r>
                  <a:rPr lang="it-IT" b="1" u="sng" dirty="0" err="1">
                    <a:solidFill>
                      <a:schemeClr val="bg1"/>
                    </a:solidFill>
                    <a:latin typeface="LM Roman 8" pitchFamily="2" charset="77"/>
                  </a:rPr>
                  <a:t>nucleosynthesis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 and impact on the </a:t>
                </a:r>
                <a:r>
                  <a:rPr lang="it-IT" b="1" u="sng" dirty="0" err="1">
                    <a:solidFill>
                      <a:schemeClr val="bg1"/>
                    </a:solidFill>
                    <a:latin typeface="LM Roman 8" pitchFamily="2" charset="77"/>
                  </a:rPr>
                  <a:t>explodability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;</a:t>
                </a:r>
              </a:p>
              <a:p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</a:rPr>
                  <a:t>Intrinsically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 3D </a:t>
                </a:r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</a:rPr>
                  <a:t>occurrence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: </a:t>
                </a:r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</a:rPr>
                  <a:t>studied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 by </a:t>
                </a:r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</a:rPr>
                  <a:t>hydro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 </a:t>
                </a:r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</a:rPr>
                  <a:t>simulations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 (e.g., Andrassy+20, Rizzuti+24);</a:t>
                </a:r>
              </a:p>
              <a:p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</a:rPr>
                  <a:t>Found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 in </a:t>
                </a:r>
                <a:r>
                  <a:rPr lang="it-IT" dirty="0" err="1">
                    <a:solidFill>
                      <a:schemeClr val="bg1"/>
                    </a:solidFill>
                    <a:latin typeface="LM Roman 8" pitchFamily="2" charset="77"/>
                  </a:rPr>
                  <a:t>several</a:t>
                </a:r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 1D stellar models with M</a:t>
                </a:r>
                <a:r>
                  <a:rPr lang="it-IT" baseline="-25000" dirty="0">
                    <a:solidFill>
                      <a:schemeClr val="bg1"/>
                    </a:solidFill>
                    <a:latin typeface="LM Roman 8" pitchFamily="2" charset="77"/>
                  </a:rPr>
                  <a:t>ini</a:t>
                </a:r>
                <a14:m>
                  <m:oMath xmlns:m="http://schemas.openxmlformats.org/officeDocument/2006/math">
                    <m:r>
                      <a:rPr lang="it-IT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25 M</a:t>
                </a:r>
                <a14:m>
                  <m:oMath xmlns:m="http://schemas.openxmlformats.org/officeDocument/2006/math">
                    <m:r>
                      <a:rPr lang="it-IT" i="1" baseline="-2500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⊙</m:t>
                    </m:r>
                  </m:oMath>
                </a14:m>
                <a:r>
                  <a:rPr lang="it-IT" dirty="0">
                    <a:solidFill>
                      <a:schemeClr val="bg1"/>
                    </a:solidFill>
                    <a:latin typeface="LM Roman 8" pitchFamily="2" charset="77"/>
                  </a:rPr>
                  <a:t> (e.g., Rauscher+02, Ritter+18, Roberti+24).</a:t>
                </a:r>
              </a:p>
            </p:txBody>
          </p:sp>
        </mc:Choice>
        <mc:Fallback>
          <p:sp>
            <p:nvSpPr>
              <p:cNvPr id="7" name="Segnaposto contenuto 6">
                <a:extLst>
                  <a:ext uri="{FF2B5EF4-FFF2-40B4-BE49-F238E27FC236}">
                    <a16:creationId xmlns:a16="http://schemas.microsoft.com/office/drawing/2014/main" id="{4682C12B-ADEF-384A-9B55-183BF5C373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2443" y="1562101"/>
                <a:ext cx="11187113" cy="4597399"/>
              </a:xfrm>
              <a:blipFill>
                <a:blip r:embed="rId4"/>
                <a:stretch>
                  <a:fillRect l="-907" t="-2204"/>
                </a:stretch>
              </a:blipFill>
            </p:spPr>
            <p:txBody>
              <a:bodyPr/>
              <a:lstStyle/>
              <a:p>
                <a:r>
                  <a:rPr lang="en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8949AC-5E4A-864D-9DA3-8AC57DAA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117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E99AFB-6F69-E890-65C1-D5DE58EABE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5C46AC-F07D-B162-CE8F-B6411E96A1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6111" y="1417656"/>
            <a:ext cx="5946473" cy="4463080"/>
          </a:xfrm>
          <a:prstGeom prst="rect">
            <a:avLst/>
          </a:prstGeom>
        </p:spPr>
      </p:pic>
      <p:sp>
        <p:nvSpPr>
          <p:cNvPr id="6" name="Titolo 5">
            <a:extLst>
              <a:ext uri="{FF2B5EF4-FFF2-40B4-BE49-F238E27FC236}">
                <a16:creationId xmlns:a16="http://schemas.microsoft.com/office/drawing/2014/main" id="{30BE4A65-314D-77EF-5451-E8A1D5288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>
                <a:solidFill>
                  <a:srgbClr val="EFDF65"/>
                </a:solidFill>
                <a:latin typeface="LM Roman 10" pitchFamily="2" charset="77"/>
              </a:rPr>
              <a:t>Carbon-</a:t>
            </a:r>
            <a:r>
              <a:rPr lang="it-IT" sz="3600" b="1" dirty="0" err="1">
                <a:solidFill>
                  <a:srgbClr val="EFDF65"/>
                </a:solidFill>
                <a:latin typeface="LM Roman 10" pitchFamily="2" charset="77"/>
              </a:rPr>
              <a:t>oxygen</a:t>
            </a:r>
            <a:r>
              <a:rPr lang="it-IT" sz="3600" b="1" dirty="0">
                <a:solidFill>
                  <a:srgbClr val="EFDF65"/>
                </a:solidFill>
                <a:latin typeface="LM Roman 10" pitchFamily="2" charset="77"/>
              </a:rPr>
              <a:t> shell </a:t>
            </a:r>
            <a:r>
              <a:rPr lang="it-IT" sz="3600" b="1" dirty="0" err="1">
                <a:solidFill>
                  <a:srgbClr val="EFDF65"/>
                </a:solidFill>
                <a:latin typeface="LM Roman 10" pitchFamily="2" charset="77"/>
              </a:rPr>
              <a:t>mergers</a:t>
            </a:r>
            <a:r>
              <a:rPr lang="it-IT" sz="3600" b="1" dirty="0">
                <a:solidFill>
                  <a:srgbClr val="EFDF65"/>
                </a:solidFill>
                <a:latin typeface="LM Roman 10" pitchFamily="2" charset="77"/>
              </a:rPr>
              <a:t> in massive stars</a:t>
            </a:r>
            <a:endParaRPr lang="en-GB" sz="36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C880B7A-B87B-B2B1-3819-970CF5FB7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7F4B991-1F8A-8B1E-C981-F720777FC1F2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8699500" y="3220009"/>
            <a:ext cx="487101" cy="105063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E654EB7-CE4C-CB5A-BF5F-F262D97AB5AF}"/>
              </a:ext>
            </a:extLst>
          </p:cNvPr>
          <p:cNvSpPr txBox="1"/>
          <p:nvPr/>
        </p:nvSpPr>
        <p:spPr>
          <a:xfrm>
            <a:off x="7851354" y="2850677"/>
            <a:ext cx="169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U" dirty="0">
                <a:solidFill>
                  <a:srgbClr val="FF0000"/>
                </a:solidFill>
              </a:rPr>
              <a:t>CO shell merger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8F4D379-1886-D1C7-B141-C48BA0C63A2B}"/>
              </a:ext>
            </a:extLst>
          </p:cNvPr>
          <p:cNvSpPr/>
          <p:nvPr/>
        </p:nvSpPr>
        <p:spPr>
          <a:xfrm>
            <a:off x="8808506" y="4327164"/>
            <a:ext cx="1298169" cy="669851"/>
          </a:xfrm>
          <a:prstGeom prst="ellipse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8A8A898-DF6D-44A0-5CA0-A065A921BEDF}"/>
                  </a:ext>
                </a:extLst>
              </p:cNvPr>
              <p:cNvSpPr txBox="1"/>
              <p:nvPr/>
            </p:nvSpPr>
            <p:spPr>
              <a:xfrm>
                <a:off x="3546037" y="5880736"/>
                <a:ext cx="509992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600" dirty="0">
                    <a:solidFill>
                      <a:schemeClr val="bg1"/>
                    </a:solidFill>
                    <a:latin typeface="LM Roman 8" pitchFamily="2" charset="77"/>
                  </a:rPr>
                  <a:t>15 M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it-IT" sz="1600" baseline="-25000" dirty="0" smtClean="0">
                        <a:solidFill>
                          <a:schemeClr val="bg1"/>
                        </a:solidFill>
                        <a:latin typeface="LM Roman 8" pitchFamily="2" charset="77"/>
                      </a:rPr>
                      <m:t>⨀</m:t>
                    </m:r>
                  </m:oMath>
                </a14:m>
                <a:r>
                  <a:rPr lang="en-HU" sz="1600" dirty="0">
                    <a:solidFill>
                      <a:schemeClr val="bg1"/>
                    </a:solidFill>
                  </a:rPr>
                  <a:t> at  Z=0.02 from </a:t>
                </a:r>
                <a:r>
                  <a:rPr lang="it-IT" sz="1600" dirty="0">
                    <a:solidFill>
                      <a:schemeClr val="bg1"/>
                    </a:solidFill>
                    <a:latin typeface="LM Roman 10" pitchFamily="2" charset="77"/>
                  </a:rPr>
                  <a:t>Ritter et al., 2018, MNRAS 480, 538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8A8A898-DF6D-44A0-5CA0-A065A921BE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6037" y="5880736"/>
                <a:ext cx="5099925" cy="338554"/>
              </a:xfrm>
              <a:prstGeom prst="rect">
                <a:avLst/>
              </a:prstGeom>
              <a:blipFill>
                <a:blip r:embed="rId5"/>
                <a:stretch>
                  <a:fillRect t="-7407" b="-22222"/>
                </a:stretch>
              </a:blipFill>
            </p:spPr>
            <p:txBody>
              <a:bodyPr/>
              <a:lstStyle/>
              <a:p>
                <a:r>
                  <a:rPr lang="en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75C65FA8-E821-7F0D-C862-755E8791E9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18" y="1438932"/>
            <a:ext cx="5946473" cy="44630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9BAE9A2-163E-8522-6FB9-BC0E55994A50}"/>
              </a:ext>
            </a:extLst>
          </p:cNvPr>
          <p:cNvSpPr txBox="1"/>
          <p:nvPr/>
        </p:nvSpPr>
        <p:spPr>
          <a:xfrm>
            <a:off x="1974064" y="3220009"/>
            <a:ext cx="24861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dashed = pre-supernova</a:t>
            </a:r>
          </a:p>
          <a:p>
            <a:r>
              <a:rPr lang="en-US" dirty="0"/>
              <a:t>solid = after explosion</a:t>
            </a:r>
            <a:endParaRPr lang="en-HU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999C74-68FE-909E-3A06-DC1EAD30D08D}"/>
              </a:ext>
            </a:extLst>
          </p:cNvPr>
          <p:cNvSpPr/>
          <p:nvPr/>
        </p:nvSpPr>
        <p:spPr>
          <a:xfrm>
            <a:off x="1431710" y="1601788"/>
            <a:ext cx="3101301" cy="33061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U"/>
          </a:p>
        </p:txBody>
      </p:sp>
    </p:spTree>
    <p:extLst>
      <p:ext uri="{BB962C8B-B14F-4D97-AF65-F5344CB8AC3E}">
        <p14:creationId xmlns:p14="http://schemas.microsoft.com/office/powerpoint/2010/main" val="2939587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E031C6-E6A0-A39F-901C-883F08DA5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6111" y="1417656"/>
            <a:ext cx="5946473" cy="4463080"/>
          </a:xfrm>
          <a:prstGeom prst="rect">
            <a:avLst/>
          </a:prstGeom>
        </p:spPr>
      </p:pic>
      <p:sp>
        <p:nvSpPr>
          <p:cNvPr id="6" name="Titolo 5">
            <a:extLst>
              <a:ext uri="{FF2B5EF4-FFF2-40B4-BE49-F238E27FC236}">
                <a16:creationId xmlns:a16="http://schemas.microsoft.com/office/drawing/2014/main" id="{189BA946-3812-F14D-9B3A-CD8B26F3C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>
                <a:solidFill>
                  <a:srgbClr val="EFDF65"/>
                </a:solidFill>
                <a:latin typeface="LM Roman 10" pitchFamily="2" charset="77"/>
              </a:rPr>
              <a:t>Carbon-</a:t>
            </a:r>
            <a:r>
              <a:rPr lang="it-IT" sz="3600" b="1" dirty="0" err="1">
                <a:solidFill>
                  <a:srgbClr val="EFDF65"/>
                </a:solidFill>
                <a:latin typeface="LM Roman 10" pitchFamily="2" charset="77"/>
              </a:rPr>
              <a:t>oxygen</a:t>
            </a:r>
            <a:r>
              <a:rPr lang="it-IT" sz="3600" b="1" dirty="0">
                <a:solidFill>
                  <a:srgbClr val="EFDF65"/>
                </a:solidFill>
                <a:latin typeface="LM Roman 10" pitchFamily="2" charset="77"/>
              </a:rPr>
              <a:t> shell </a:t>
            </a:r>
            <a:r>
              <a:rPr lang="it-IT" sz="3600" b="1" dirty="0" err="1">
                <a:solidFill>
                  <a:srgbClr val="EFDF65"/>
                </a:solidFill>
                <a:latin typeface="LM Roman 10" pitchFamily="2" charset="77"/>
              </a:rPr>
              <a:t>mergers</a:t>
            </a:r>
            <a:r>
              <a:rPr lang="it-IT" sz="3600" b="1" dirty="0">
                <a:solidFill>
                  <a:srgbClr val="EFDF65"/>
                </a:solidFill>
                <a:latin typeface="LM Roman 10" pitchFamily="2" charset="77"/>
              </a:rPr>
              <a:t> in massive stars</a:t>
            </a:r>
            <a:endParaRPr lang="en-GB" sz="36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8949AC-5E4A-864D-9DA3-8AC57DAA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FC044BA-9351-F47C-375B-F20A3E132822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8699500" y="3220009"/>
            <a:ext cx="487101" cy="105063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B3DC2AD-9DD3-6811-79D1-1109517DE6F9}"/>
              </a:ext>
            </a:extLst>
          </p:cNvPr>
          <p:cNvSpPr txBox="1"/>
          <p:nvPr/>
        </p:nvSpPr>
        <p:spPr>
          <a:xfrm>
            <a:off x="7851354" y="2850677"/>
            <a:ext cx="169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U" dirty="0">
                <a:solidFill>
                  <a:srgbClr val="FF0000"/>
                </a:solidFill>
              </a:rPr>
              <a:t>CO shell merger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F661F84-86C5-C224-E34E-679478FB6190}"/>
              </a:ext>
            </a:extLst>
          </p:cNvPr>
          <p:cNvSpPr/>
          <p:nvPr/>
        </p:nvSpPr>
        <p:spPr>
          <a:xfrm>
            <a:off x="8808506" y="4327164"/>
            <a:ext cx="1298169" cy="669851"/>
          </a:xfrm>
          <a:prstGeom prst="ellipse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0B74CFA-09E3-52C3-4F3F-B4FADF65B8FA}"/>
                  </a:ext>
                </a:extLst>
              </p:cNvPr>
              <p:cNvSpPr txBox="1"/>
              <p:nvPr/>
            </p:nvSpPr>
            <p:spPr>
              <a:xfrm>
                <a:off x="3546037" y="5880736"/>
                <a:ext cx="509992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600" dirty="0">
                    <a:solidFill>
                      <a:schemeClr val="bg1"/>
                    </a:solidFill>
                    <a:latin typeface="LM Roman 8" pitchFamily="2" charset="77"/>
                  </a:rPr>
                  <a:t>15 M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it-IT" sz="1600" baseline="-25000" dirty="0" smtClean="0">
                        <a:solidFill>
                          <a:schemeClr val="bg1"/>
                        </a:solidFill>
                        <a:latin typeface="LM Roman 8" pitchFamily="2" charset="77"/>
                      </a:rPr>
                      <m:t>⨀</m:t>
                    </m:r>
                  </m:oMath>
                </a14:m>
                <a:r>
                  <a:rPr lang="en-HU" sz="1600" dirty="0">
                    <a:solidFill>
                      <a:schemeClr val="bg1"/>
                    </a:solidFill>
                  </a:rPr>
                  <a:t> at  Z=0.02 from </a:t>
                </a:r>
                <a:r>
                  <a:rPr lang="it-IT" sz="1600" dirty="0">
                    <a:solidFill>
                      <a:schemeClr val="bg1"/>
                    </a:solidFill>
                    <a:latin typeface="LM Roman 10" pitchFamily="2" charset="77"/>
                  </a:rPr>
                  <a:t>Ritter et al., 2018, MNRAS 480, 538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0B74CFA-09E3-52C3-4F3F-B4FADF65B8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6037" y="5880736"/>
                <a:ext cx="5099925" cy="338554"/>
              </a:xfrm>
              <a:prstGeom prst="rect">
                <a:avLst/>
              </a:prstGeom>
              <a:blipFill>
                <a:blip r:embed="rId5"/>
                <a:stretch>
                  <a:fillRect t="-7407" b="-22222"/>
                </a:stretch>
              </a:blipFill>
            </p:spPr>
            <p:txBody>
              <a:bodyPr/>
              <a:lstStyle/>
              <a:p>
                <a:r>
                  <a:rPr lang="en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CFC3660C-E458-3F1C-909C-4CD1F4A020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18" y="1438932"/>
            <a:ext cx="5946473" cy="44630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7204791-753B-86B5-4F33-BBD53E51E4D4}"/>
              </a:ext>
            </a:extLst>
          </p:cNvPr>
          <p:cNvSpPr txBox="1"/>
          <p:nvPr/>
        </p:nvSpPr>
        <p:spPr>
          <a:xfrm>
            <a:off x="1974064" y="3220009"/>
            <a:ext cx="24861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dashed = pre-supernova</a:t>
            </a:r>
          </a:p>
          <a:p>
            <a:r>
              <a:rPr lang="en-US" dirty="0"/>
              <a:t>solid = after explosion</a:t>
            </a:r>
            <a:endParaRPr lang="en-HU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F4796C-7909-10AE-38C5-C198C5B35090}"/>
              </a:ext>
            </a:extLst>
          </p:cNvPr>
          <p:cNvSpPr/>
          <p:nvPr/>
        </p:nvSpPr>
        <p:spPr>
          <a:xfrm>
            <a:off x="1431710" y="1601788"/>
            <a:ext cx="3101301" cy="33061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DC5436-2E6D-6134-9830-40097D25D8CF}"/>
              </a:ext>
            </a:extLst>
          </p:cNvPr>
          <p:cNvSpPr txBox="1"/>
          <p:nvPr/>
        </p:nvSpPr>
        <p:spPr>
          <a:xfrm>
            <a:off x="2092150" y="1520314"/>
            <a:ext cx="2368061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HU" dirty="0">
                <a:solidFill>
                  <a:srgbClr val="FF0000"/>
                </a:solidFill>
              </a:rPr>
              <a:t>See also J. Issa’s talk</a:t>
            </a:r>
          </a:p>
        </p:txBody>
      </p:sp>
    </p:spTree>
    <p:extLst>
      <p:ext uri="{BB962C8B-B14F-4D97-AF65-F5344CB8AC3E}">
        <p14:creationId xmlns:p14="http://schemas.microsoft.com/office/powerpoint/2010/main" val="688297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olo 5">
                <a:extLst>
                  <a:ext uri="{FF2B5EF4-FFF2-40B4-BE49-F238E27FC236}">
                    <a16:creationId xmlns:a16="http://schemas.microsoft.com/office/drawing/2014/main" id="{189BA946-3812-F14D-9B3A-CD8B26F3C91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The </a:t>
                </a:r>
                <a14:m>
                  <m:oMath xmlns:m="http://schemas.openxmlformats.org/officeDocument/2006/math">
                    <m:r>
                      <a:rPr lang="it-IT" sz="3600" b="1" i="1">
                        <a:solidFill>
                          <a:srgbClr val="EFDF6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-</a:t>
                </a:r>
                <a:r>
                  <a:rPr lang="it-IT" sz="3600" b="1" dirty="0" err="1">
                    <a:solidFill>
                      <a:srgbClr val="EFDF65"/>
                    </a:solidFill>
                    <a:latin typeface="LM Roman 10" pitchFamily="2" charset="77"/>
                  </a:rPr>
                  <a:t>process</a:t>
                </a:r>
                <a:r>
                  <a:rPr lang="it-IT" sz="3600" b="1" dirty="0">
                    <a:solidFill>
                      <a:srgbClr val="EFDF65"/>
                    </a:solidFill>
                    <a:latin typeface="LM Roman 10" pitchFamily="2" charset="77"/>
                  </a:rPr>
                  <a:t> in C-O shell </a:t>
                </a:r>
                <a:r>
                  <a:rPr lang="it-IT" sz="3600" b="1" dirty="0" err="1">
                    <a:solidFill>
                      <a:srgbClr val="EFDF65"/>
                    </a:solidFill>
                    <a:latin typeface="LM Roman 10" pitchFamily="2" charset="77"/>
                  </a:rPr>
                  <a:t>mergers</a:t>
                </a:r>
                <a:endParaRPr lang="en-GB" sz="3600" dirty="0"/>
              </a:p>
            </p:txBody>
          </p:sp>
        </mc:Choice>
        <mc:Fallback xmlns="">
          <p:sp>
            <p:nvSpPr>
              <p:cNvPr id="6" name="Titolo 5">
                <a:extLst>
                  <a:ext uri="{FF2B5EF4-FFF2-40B4-BE49-F238E27FC236}">
                    <a16:creationId xmlns:a16="http://schemas.microsoft.com/office/drawing/2014/main" id="{189BA946-3812-F14D-9B3A-CD8B26F3C9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1809"/>
                </a:stretch>
              </a:blipFill>
            </p:spPr>
            <p:txBody>
              <a:bodyPr/>
              <a:lstStyle/>
              <a:p>
                <a:r>
                  <a:rPr lang="en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8949AC-5E4A-864D-9DA3-8AC57DAA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7ABF11-2720-A7BB-58A8-832CF52350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1249" y="1818481"/>
            <a:ext cx="5880100" cy="44100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DE74E4-9A2D-2690-B4B5-2F63AB6AE4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0651" y="1810543"/>
            <a:ext cx="5880100" cy="441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192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189BA946-3812-F14D-9B3A-CD8B26F3C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err="1">
                <a:solidFill>
                  <a:srgbClr val="EFDF65"/>
                </a:solidFill>
                <a:latin typeface="LM Roman 10" pitchFamily="2" charset="77"/>
              </a:rPr>
              <a:t>Summary</a:t>
            </a:r>
            <a:r>
              <a:rPr lang="it-IT" sz="3600" b="1" dirty="0">
                <a:solidFill>
                  <a:srgbClr val="EFDF65"/>
                </a:solidFill>
                <a:latin typeface="LM Roman 10" pitchFamily="2" charset="77"/>
              </a:rPr>
              <a:t> and </a:t>
            </a:r>
            <a:r>
              <a:rPr lang="it-IT" sz="3600" b="1" dirty="0" err="1">
                <a:solidFill>
                  <a:srgbClr val="EFDF65"/>
                </a:solidFill>
                <a:latin typeface="LM Roman 10" pitchFamily="2" charset="77"/>
              </a:rPr>
              <a:t>conclusions</a:t>
            </a:r>
            <a:endParaRPr lang="en-GB" sz="3600" dirty="0"/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4682C12B-ADEF-384A-9B55-183BF5C37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131" y="1690688"/>
            <a:ext cx="11615738" cy="445611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600" dirty="0">
                <a:solidFill>
                  <a:schemeClr val="bg1"/>
                </a:solidFill>
                <a:latin typeface="LM Roman 8" pitchFamily="2" charset="77"/>
              </a:rPr>
              <a:t>The production of p-nuclei in </a:t>
            </a:r>
            <a:r>
              <a:rPr lang="en-US" sz="3600" dirty="0" err="1">
                <a:solidFill>
                  <a:schemeClr val="bg1"/>
                </a:solidFill>
                <a:latin typeface="LM Roman 8" pitchFamily="2" charset="77"/>
              </a:rPr>
              <a:t>CCSNe</a:t>
            </a:r>
            <a:r>
              <a:rPr lang="en-US" sz="3600" dirty="0">
                <a:solidFill>
                  <a:schemeClr val="bg1"/>
                </a:solidFill>
                <a:latin typeface="LM Roman 8" pitchFamily="2" charset="77"/>
              </a:rPr>
              <a:t> depends on </a:t>
            </a:r>
            <a:r>
              <a:rPr lang="en-US" sz="3600" b="1" u="sng" dirty="0">
                <a:solidFill>
                  <a:schemeClr val="bg1"/>
                </a:solidFill>
                <a:latin typeface="LM Roman 8" pitchFamily="2" charset="77"/>
              </a:rPr>
              <a:t>progenitor evolution</a:t>
            </a:r>
            <a:r>
              <a:rPr lang="en-US" sz="3600" dirty="0">
                <a:solidFill>
                  <a:schemeClr val="bg1"/>
                </a:solidFill>
                <a:latin typeface="LM Roman 8" pitchFamily="2" charset="77"/>
              </a:rPr>
              <a:t> </a:t>
            </a:r>
            <a:r>
              <a:rPr lang="en-US" sz="3600" dirty="0">
                <a:solidFill>
                  <a:schemeClr val="bg1"/>
                </a:solidFill>
                <a:latin typeface="LM Roman 8" pitchFamily="2" charset="77"/>
                <a:sym typeface="Wingdings" pitchFamily="2" charset="2"/>
              </a:rPr>
              <a:t> crucial having accurate and refined stellar models</a:t>
            </a:r>
            <a:r>
              <a:rPr lang="en-US" sz="3600" dirty="0">
                <a:solidFill>
                  <a:schemeClr val="bg1"/>
                </a:solidFill>
                <a:latin typeface="LM Roman 8" pitchFamily="2" charset="77"/>
              </a:rPr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600" dirty="0">
                <a:solidFill>
                  <a:schemeClr val="bg1"/>
                </a:solidFill>
                <a:latin typeface="LM Roman 8" pitchFamily="2" charset="77"/>
              </a:rPr>
              <a:t>Nuclear reactions affect the progenitor evolution and the nucleosynthesis;</a:t>
            </a:r>
          </a:p>
          <a:p>
            <a:pPr>
              <a:lnSpc>
                <a:spcPct val="100000"/>
              </a:lnSpc>
            </a:pPr>
            <a:r>
              <a:rPr lang="en-US" sz="3600" dirty="0">
                <a:solidFill>
                  <a:schemeClr val="bg1"/>
                </a:solidFill>
                <a:latin typeface="LM Roman 8" pitchFamily="2" charset="77"/>
              </a:rPr>
              <a:t>Different </a:t>
            </a:r>
            <a:r>
              <a:rPr lang="en-US" sz="3600" b="1" u="sng" dirty="0">
                <a:solidFill>
                  <a:schemeClr val="bg1"/>
                </a:solidFill>
                <a:latin typeface="LM Roman 8" pitchFamily="2" charset="77"/>
              </a:rPr>
              <a:t>explosion prescriptions</a:t>
            </a:r>
            <a:r>
              <a:rPr lang="en-US" sz="3600" dirty="0">
                <a:solidFill>
                  <a:schemeClr val="bg1"/>
                </a:solidFill>
                <a:latin typeface="LM Roman 8" pitchFamily="2" charset="77"/>
              </a:rPr>
              <a:t> change the production of p-nuclei;</a:t>
            </a:r>
            <a:endParaRPr lang="it-IT" sz="3600" dirty="0">
              <a:solidFill>
                <a:schemeClr val="bg1"/>
              </a:solidFill>
              <a:latin typeface="LM Roman 8" pitchFamily="2" charset="77"/>
            </a:endParaRPr>
          </a:p>
          <a:p>
            <a:pPr>
              <a:lnSpc>
                <a:spcPct val="100000"/>
              </a:lnSpc>
            </a:pP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The </a:t>
            </a:r>
            <a:r>
              <a:rPr lang="it-IT" sz="3600" b="1" u="sng" dirty="0">
                <a:solidFill>
                  <a:schemeClr val="bg1"/>
                </a:solidFill>
                <a:latin typeface="LM Roman 8" pitchFamily="2" charset="77"/>
              </a:rPr>
              <a:t>C– O shell merger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dominates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the production of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p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-nuclei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heavier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than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Pd and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it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does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not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depend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on the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explosion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 energy;</a:t>
            </a:r>
          </a:p>
          <a:p>
            <a:pPr>
              <a:lnSpc>
                <a:spcPct val="100000"/>
              </a:lnSpc>
            </a:pP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Frequency of C-O shell merger in a stellar 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population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? Trend with mass/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metallicity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/</a:t>
            </a:r>
            <a:r>
              <a:rPr lang="it-IT" sz="3600" dirty="0" err="1">
                <a:solidFill>
                  <a:schemeClr val="bg1"/>
                </a:solidFill>
                <a:latin typeface="LM Roman 8" pitchFamily="2" charset="77"/>
              </a:rPr>
              <a:t>rotation</a:t>
            </a:r>
            <a:r>
              <a:rPr lang="it-IT" sz="3600" dirty="0">
                <a:solidFill>
                  <a:schemeClr val="bg1"/>
                </a:solidFill>
                <a:latin typeface="LM Roman 8" pitchFamily="2" charset="77"/>
              </a:rPr>
              <a:t>? Update GCE?</a:t>
            </a:r>
            <a:endParaRPr lang="it-IT" sz="3500" dirty="0">
              <a:solidFill>
                <a:schemeClr val="bg1"/>
              </a:solidFill>
              <a:latin typeface="LM Roman 8" pitchFamily="2" charset="77"/>
            </a:endParaRPr>
          </a:p>
          <a:p>
            <a:pPr>
              <a:lnSpc>
                <a:spcPct val="120000"/>
              </a:lnSpc>
            </a:pPr>
            <a:endParaRPr lang="it-IT" sz="3500" dirty="0">
              <a:solidFill>
                <a:schemeClr val="bg1"/>
              </a:solidFill>
              <a:latin typeface="LM Roman 8" pitchFamily="2" charset="77"/>
            </a:endParaRPr>
          </a:p>
          <a:p>
            <a:pPr>
              <a:lnSpc>
                <a:spcPct val="120000"/>
              </a:lnSpc>
            </a:pPr>
            <a:endParaRPr lang="it-IT" dirty="0">
              <a:solidFill>
                <a:schemeClr val="bg1"/>
              </a:solidFill>
              <a:latin typeface="LM Roman 8" pitchFamily="2" charset="77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8949AC-5E4A-864D-9DA3-8AC57DAA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2024/10/16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185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7921</TotalTime>
  <Words>829</Words>
  <Application>Microsoft Macintosh PowerPoint</Application>
  <PresentationFormat>Widescreen</PresentationFormat>
  <Paragraphs>93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LM Roman 10</vt:lpstr>
      <vt:lpstr>LM Roman 8</vt:lpstr>
      <vt:lpstr>LM Roman 9</vt:lpstr>
      <vt:lpstr>Office 2013 - 2022 Theme</vt:lpstr>
      <vt:lpstr>Effect of the explosion properties on γ-process nucleosynthesis in core-collapse supernovae</vt:lpstr>
      <vt:lpstr>The γ-process nucleosynthesis in CCSNe</vt:lpstr>
      <vt:lpstr>The γ-process nucleosynthesis in CCSNe</vt:lpstr>
      <vt:lpstr>PowerPoint Presentation</vt:lpstr>
      <vt:lpstr>Carbon-oxygen shell mergers in massive stars</vt:lpstr>
      <vt:lpstr>Carbon-oxygen shell mergers in massive stars</vt:lpstr>
      <vt:lpstr>Carbon-oxygen shell mergers in massive stars</vt:lpstr>
      <vt:lpstr>The γ-process in C-O shell mergers</vt:lpstr>
      <vt:lpstr>Summary and conclusions</vt:lpstr>
      <vt:lpstr>Summary and conclusions</vt:lpstr>
      <vt:lpstr>PowerPoint Presentation</vt:lpstr>
      <vt:lpstr>PowerPoint Presentation</vt:lpstr>
      <vt:lpstr>PowerPoint Presentation</vt:lpstr>
      <vt:lpstr>The γ-process in C-O shell mergers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Lorenzo Roberti</dc:creator>
  <cp:lastModifiedBy>Lorenzo Roberti</cp:lastModifiedBy>
  <cp:revision>328</cp:revision>
  <dcterms:created xsi:type="dcterms:W3CDTF">2020-02-26T13:20:10Z</dcterms:created>
  <dcterms:modified xsi:type="dcterms:W3CDTF">2024-10-15T17:17:22Z</dcterms:modified>
</cp:coreProperties>
</file>