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3"/>
  </p:notesMasterIdLst>
  <p:handoutMasterIdLst>
    <p:handoutMasterId r:id="rId34"/>
  </p:handoutMasterIdLst>
  <p:sldIdLst>
    <p:sldId id="377" r:id="rId2"/>
    <p:sldId id="367" r:id="rId3"/>
    <p:sldId id="472" r:id="rId4"/>
    <p:sldId id="378" r:id="rId5"/>
    <p:sldId id="379" r:id="rId6"/>
    <p:sldId id="386" r:id="rId7"/>
    <p:sldId id="387" r:id="rId8"/>
    <p:sldId id="465" r:id="rId9"/>
    <p:sldId id="470" r:id="rId10"/>
    <p:sldId id="471" r:id="rId11"/>
    <p:sldId id="259" r:id="rId12"/>
    <p:sldId id="384" r:id="rId13"/>
    <p:sldId id="473" r:id="rId14"/>
    <p:sldId id="474" r:id="rId15"/>
    <p:sldId id="423" r:id="rId16"/>
    <p:sldId id="480" r:id="rId17"/>
    <p:sldId id="449" r:id="rId18"/>
    <p:sldId id="450" r:id="rId19"/>
    <p:sldId id="451" r:id="rId20"/>
    <p:sldId id="452" r:id="rId21"/>
    <p:sldId id="442" r:id="rId22"/>
    <p:sldId id="453" r:id="rId23"/>
    <p:sldId id="476" r:id="rId24"/>
    <p:sldId id="437" r:id="rId25"/>
    <p:sldId id="481" r:id="rId26"/>
    <p:sldId id="478" r:id="rId27"/>
    <p:sldId id="479" r:id="rId28"/>
    <p:sldId id="448" r:id="rId29"/>
    <p:sldId id="482" r:id="rId30"/>
    <p:sldId id="441" r:id="rId31"/>
    <p:sldId id="447" r:id="rId32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27" autoAdjust="0"/>
    <p:restoredTop sz="94660"/>
  </p:normalViewPr>
  <p:slideViewPr>
    <p:cSldViewPr>
      <p:cViewPr varScale="1">
        <p:scale>
          <a:sx n="74" d="100"/>
          <a:sy n="74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8ED498-1103-4EBF-B942-C89A3B59B312}" type="datetimeFigureOut">
              <a:rPr lang="ja-JP" altLang="en-US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4CB8B43-58D2-4AFE-A989-6B218C1914D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BE4CF9B-EDF8-4401-B2F2-76BBC32B9C1F}" type="datetimeFigureOut">
              <a:rPr lang="ja-JP" altLang="en-US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6512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50" tIns="47325" rIns="94650" bIns="47325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650" tIns="47325" rIns="94650" bIns="47325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894213C-44A9-4CD4-BD1B-B903F5B8259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9917617-8585-4591-8944-8A0A9571E388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ja-JP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ja-JP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Please keep imagination.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94213C-44A9-4CD4-BD1B-B903F5B8259E}" type="slidenum">
              <a:rPr lang="ja-JP" altLang="en-US" smtClean="0"/>
              <a:pPr>
                <a:defRPr/>
              </a:pPr>
              <a:t>31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Bin size , delay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D3F42-7518-4ADE-A379-22D04690CF27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ja-JP" smtClean="0"/>
              <a:t>Muon: Carl Devid Anderson, AS: Bruno Rossi</a:t>
            </a:r>
            <a:endParaRPr lang="ja-JP" altLang="en-US" smtClean="0"/>
          </a:p>
        </p:txBody>
      </p:sp>
      <p:sp>
        <p:nvSpPr>
          <p:cNvPr id="389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2F86D2-64C7-443E-887F-AE96F26FDCF7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dirty="0" smtClean="0"/>
          </a:p>
        </p:txBody>
      </p:sp>
      <p:sp>
        <p:nvSpPr>
          <p:cNvPr id="409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EC4471-E1D3-4752-AA24-8D05B1D6BBE8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 smtClean="0"/>
          </a:p>
        </p:txBody>
      </p:sp>
      <p:sp>
        <p:nvSpPr>
          <p:cNvPr id="4198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471866-BCE8-4612-A495-75D0F6771EDD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Ref</a:t>
            </a:r>
            <a:r>
              <a:rPr kumimoji="1" lang="en-US" altLang="ja-JP" baseline="0" dirty="0" smtClean="0"/>
              <a:t> </a:t>
            </a:r>
            <a:r>
              <a:rPr kumimoji="1" lang="en-US" altLang="ja-JP" dirty="0" smtClean="0"/>
              <a:t>calcmemo1.doc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2EEC5-7D93-4EE8-9F89-EDD85339117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2EEC5-7D93-4EE8-9F89-EDD85339117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2EEC5-7D93-4EE8-9F89-EDD853391179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Eventually, I could find the answer by myself.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But I’m still waiting the answer from the physicist.</a:t>
            </a:r>
            <a:endParaRPr kumimoji="1" lang="ja-JP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94213C-44A9-4CD4-BD1B-B903F5B8259E}" type="slidenum">
              <a:rPr lang="ja-JP" altLang="en-US" smtClean="0"/>
              <a:pPr>
                <a:defRPr/>
              </a:pPr>
              <a:t>30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>
              <a:latin typeface="+mn-lt"/>
              <a:ea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dirty="0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357158" y="4143380"/>
            <a:ext cx="6358014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>
                <a:latin typeface="+mn-lt"/>
                <a:ea typeface="+mn-ea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>
                <a:latin typeface="+mn-lt"/>
                <a:ea typeface="+mn-ea"/>
              </a:endParaRPr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285720" y="2500306"/>
            <a:ext cx="6429420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00030" y="4314828"/>
            <a:ext cx="64008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9" name="日付プレースホルダ 28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A2189-05F5-434B-8285-DED89DBD58E7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411413" y="6492875"/>
            <a:ext cx="4321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11" name="スライド番号プレースホルダ 13"/>
          <p:cNvSpPr>
            <a:spLocks noGrp="1"/>
          </p:cNvSpPr>
          <p:nvPr>
            <p:ph type="sldNum" sz="quarter" idx="12"/>
          </p:nvPr>
        </p:nvSpPr>
        <p:spPr>
          <a:xfrm>
            <a:off x="8172450" y="6492875"/>
            <a:ext cx="9715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BDB1C-8883-492F-A4B5-46E1DE84B35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951D9-B5C3-4708-AD71-51A17B6F8B28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C4C60-965C-4FC8-A5F1-F413F9EE8C6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29454" y="274639"/>
            <a:ext cx="1757346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400816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4980A-0FCE-42B0-A719-A35948C5F928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B8257-41D9-4DBF-88B4-68CF826D356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>
            <a:lvl1pPr algn="l">
              <a:defRPr sz="4000"/>
            </a:lvl1pPr>
          </a:lstStyle>
          <a:p>
            <a:r>
              <a:rPr lang="ja-JP" altLang="en-US" dirty="0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400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D7921-FCFC-4579-95A0-ADF34752E92A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411413" y="6492875"/>
            <a:ext cx="417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532813" y="6492875"/>
            <a:ext cx="6111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A8DD0-2584-4A25-98F7-ED383EC3954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>
              <a:latin typeface="+mn-lt"/>
              <a:ea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-635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714348" y="4643446"/>
            <a:ext cx="7786742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>
                <a:latin typeface="+mn-lt"/>
                <a:ea typeface="+mn-ea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>
                <a:latin typeface="+mn-lt"/>
                <a:ea typeface="+mn-ea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348" y="4714884"/>
            <a:ext cx="77724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1928802"/>
            <a:ext cx="77724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9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9C94E-4599-4335-A018-372873752728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55687-00D4-4790-B99F-D5AED7DEB68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8DF5A-F64A-4550-8956-25C1BA83BFD2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A734-E065-4DE6-9821-CE8273DFE78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88899-EDA1-4822-9D44-65FF5D16CFA7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9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AC1C9-1199-4FB4-862E-E97EF1DDA09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686700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9343B-9803-4121-9B40-968A038EE81E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EDEC1-1604-4D78-AD8B-2955A41629E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DFF9D-7D95-44BB-880D-29DFAE86E2E7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4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CFC29-C63A-4E4C-8B46-DEB5C8DA597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86FDA-1C6C-49FC-B7F3-F1EBC513DE49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EDFD6-CBEB-4CEC-9FB3-57305AB7267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78172" y="4857760"/>
            <a:ext cx="3065464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57356" y="714356"/>
            <a:ext cx="54864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rtlCol="0">
            <a:normAutofit/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86128" y="5429264"/>
            <a:ext cx="3057508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B5891-19FE-4458-903A-B5C742491A72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83245-A669-4625-BFEE-8F556313353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0" y="0"/>
            <a:ext cx="9072563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512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 smtClean="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DB3D74-A578-47DF-BACD-A5B2BAB5748F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 smtClean="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 smtClean="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010B904-CEA5-4E4E-9B6B-6BC6452D8CE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26285"/>
        </a:buClr>
        <a:buSzPct val="60000"/>
        <a:buFont typeface="Wingdings" pitchFamily="2" charset="2"/>
        <a:buChar char="u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898995"/>
        </a:buClr>
        <a:buSzPct val="55000"/>
        <a:buFont typeface="Wingdings" pitchFamily="2" charset="2"/>
        <a:buChar char="u"/>
        <a:defRPr kumimoji="1" sz="28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906351"/>
        </a:buClr>
        <a:buSzPct val="55000"/>
        <a:buFont typeface="Wingdings" pitchFamily="2" charset="2"/>
        <a:buChar char="u"/>
        <a:defRPr kumimoji="1" sz="24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708B7E"/>
        </a:buClr>
        <a:buSzPct val="50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8B8B69"/>
        </a:buClr>
        <a:buSzPct val="45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0363" y="4176713"/>
            <a:ext cx="7296150" cy="863600"/>
          </a:xfrm>
        </p:spPr>
        <p:txBody>
          <a:bodyPr rtlCol="0">
            <a:normAutofit/>
          </a:bodyPr>
          <a:lstStyle/>
          <a:p>
            <a:pPr marL="514350" indent="-514350" algn="l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en-US" altLang="ja-JP" sz="2800" dirty="0" err="1" smtClean="0"/>
              <a:t>Akimichi</a:t>
            </a:r>
            <a:r>
              <a:rPr lang="en-US" altLang="ja-JP" sz="2800" dirty="0" smtClean="0"/>
              <a:t> Taketa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58775"/>
            <a:ext cx="9144000" cy="3342233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  <a:defRPr/>
            </a:pPr>
            <a:r>
              <a:rPr lang="en-US" altLang="ja-JP" sz="4000" dirty="0" smtClean="0"/>
              <a:t>Spectrometry of the Earth </a:t>
            </a:r>
            <a:br>
              <a:rPr lang="en-US" altLang="ja-JP" sz="4000" dirty="0" smtClean="0"/>
            </a:br>
            <a:r>
              <a:rPr lang="en-US" altLang="ja-JP" sz="4000" dirty="0" smtClean="0"/>
              <a:t>using neutrino oscillations</a:t>
            </a:r>
            <a:endParaRPr lang="ja-JP" altLang="en-US" sz="3200" i="1" dirty="0"/>
          </a:p>
        </p:txBody>
      </p:sp>
      <p:sp>
        <p:nvSpPr>
          <p:cNvPr id="9221" name="日付プレースホルダ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A96886-9F56-425E-A942-6D862989D566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9222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95E5B8-3307-4D14-A1B9-F94626529387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ja-JP" altLang="en-US"/>
          </a:p>
        </p:txBody>
      </p:sp>
      <p:sp>
        <p:nvSpPr>
          <p:cNvPr id="9223" name="フッター プレースホルダ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9" name="サブタイトル 2"/>
          <p:cNvSpPr txBox="1">
            <a:spLocks/>
          </p:cNvSpPr>
          <p:nvPr/>
        </p:nvSpPr>
        <p:spPr>
          <a:xfrm>
            <a:off x="360363" y="5223222"/>
            <a:ext cx="8843962" cy="6540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/>
            </a:pPr>
            <a:r>
              <a:rPr lang="en-US" altLang="ja-JP" sz="2800" kern="0" dirty="0">
                <a:solidFill>
                  <a:srgbClr val="FF0000"/>
                </a:solidFill>
                <a:latin typeface="+mn-lt"/>
                <a:ea typeface="+mn-ea"/>
              </a:rPr>
              <a:t>C</a:t>
            </a:r>
            <a:r>
              <a:rPr lang="en-US" altLang="ja-JP" sz="2800" kern="0" dirty="0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enter for </a:t>
            </a:r>
            <a:r>
              <a:rPr lang="en-US" altLang="ja-JP" sz="2800" kern="0" dirty="0">
                <a:solidFill>
                  <a:srgbClr val="FF0000"/>
                </a:solidFill>
                <a:latin typeface="+mn-lt"/>
                <a:ea typeface="+mn-ea"/>
              </a:rPr>
              <a:t>H</a:t>
            </a:r>
            <a:r>
              <a:rPr lang="en-US" altLang="ja-JP" sz="2800" kern="0" dirty="0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igh </a:t>
            </a:r>
            <a:r>
              <a:rPr lang="en-US" altLang="ja-JP" sz="2800" kern="0" dirty="0">
                <a:solidFill>
                  <a:srgbClr val="FF0000"/>
                </a:solidFill>
                <a:latin typeface="+mn-lt"/>
                <a:ea typeface="+mn-ea"/>
              </a:rPr>
              <a:t>E</a:t>
            </a:r>
            <a:r>
              <a:rPr lang="en-US" altLang="ja-JP" sz="2800" kern="0" dirty="0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nergy </a:t>
            </a:r>
            <a:r>
              <a:rPr lang="en-US" altLang="ja-JP" sz="2800" kern="0" dirty="0" err="1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g</a:t>
            </a:r>
            <a:r>
              <a:rPr lang="en-US" altLang="ja-JP" sz="2800" kern="0" dirty="0" err="1">
                <a:solidFill>
                  <a:srgbClr val="FF0000"/>
                </a:solidFill>
                <a:latin typeface="+mn-lt"/>
                <a:ea typeface="+mn-ea"/>
              </a:rPr>
              <a:t>E</a:t>
            </a:r>
            <a:r>
              <a:rPr lang="en-US" altLang="ja-JP" sz="2800" kern="0" dirty="0" err="1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ophysics</a:t>
            </a:r>
            <a:r>
              <a:rPr lang="en-US" altLang="ja-JP" sz="2800" kern="0" dirty="0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ja-JP" sz="2800" kern="0" dirty="0" err="1">
                <a:solidFill>
                  <a:srgbClr val="FF0000"/>
                </a:solidFill>
                <a:latin typeface="+mn-lt"/>
                <a:ea typeface="+mn-ea"/>
              </a:rPr>
              <a:t>R</a:t>
            </a:r>
            <a:r>
              <a:rPr lang="en-US" altLang="ja-JP" sz="2800" kern="0" dirty="0" err="1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esarch</a:t>
            </a:r>
            <a:endParaRPr lang="en-US" altLang="ja-JP" sz="2800" kern="0" dirty="0">
              <a:solidFill>
                <a:schemeClr val="tx2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0" name="サブタイトル 2"/>
          <p:cNvSpPr txBox="1">
            <a:spLocks/>
          </p:cNvSpPr>
          <p:nvPr/>
        </p:nvSpPr>
        <p:spPr>
          <a:xfrm>
            <a:off x="360363" y="4724400"/>
            <a:ext cx="7296150" cy="5762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/>
            </a:pPr>
            <a:r>
              <a:rPr lang="en-US" altLang="ja-JP" sz="2800" kern="0" dirty="0" smtClean="0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               ERI, </a:t>
            </a:r>
            <a:r>
              <a:rPr lang="en-US" altLang="ja-JP" sz="2800" kern="0" dirty="0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University of Tokyo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/>
            </a:pPr>
            <a:endParaRPr lang="en-US" altLang="ja-JP" sz="2800" kern="0" dirty="0">
              <a:solidFill>
                <a:schemeClr val="tx2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1" name="サブタイトル 2"/>
          <p:cNvSpPr txBox="1">
            <a:spLocks/>
          </p:cNvSpPr>
          <p:nvPr/>
        </p:nvSpPr>
        <p:spPr>
          <a:xfrm>
            <a:off x="371475" y="4724400"/>
            <a:ext cx="7296150" cy="5762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/>
            </a:pPr>
            <a:r>
              <a:rPr lang="en-US" altLang="ja-JP" sz="2800" kern="0" dirty="0">
                <a:solidFill>
                  <a:srgbClr val="FF0000"/>
                </a:solidFill>
                <a:latin typeface="+mn-lt"/>
                <a:ea typeface="+mn-ea"/>
              </a:rPr>
              <a:t>CHEER</a:t>
            </a:r>
            <a:r>
              <a:rPr lang="en-US" altLang="ja-JP" sz="2800" kern="0" dirty="0">
                <a:solidFill>
                  <a:schemeClr val="tx2">
                    <a:tint val="75000"/>
                  </a:schemeClr>
                </a:solidFill>
                <a:latin typeface="+mn-lt"/>
                <a:ea typeface="+mn-ea"/>
              </a:rPr>
              <a:t>,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>
            <a:noAutofit/>
          </a:bodyPr>
          <a:lstStyle/>
          <a:p>
            <a:r>
              <a:rPr lang="en-US" altLang="ja-JP" sz="3200" b="1" dirty="0" smtClean="0"/>
              <a:t>Density length measured by AS</a:t>
            </a:r>
            <a:endParaRPr lang="ja-JP" altLang="en-US" sz="3200" b="1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E909D35-AB2D-437C-B2DC-6C83D7EFD348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8CAB50-B4D3-42AB-B1A9-A536DB00CAF6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  <p:pic>
        <p:nvPicPr>
          <p:cNvPr id="17414" name="図 68" descr="obsResult2c.em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576" y="908720"/>
            <a:ext cx="7632848" cy="572911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 bwMode="auto">
          <a:xfrm>
            <a:off x="5111750" y="2022475"/>
            <a:ext cx="1979613" cy="1800225"/>
          </a:xfrm>
          <a:prstGeom prst="rect">
            <a:avLst/>
          </a:prstGeom>
          <a:solidFill>
            <a:srgbClr val="FF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/>
              <a:t>  The holy grail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/>
              <a:t>  of geophysics</a:t>
            </a:r>
            <a:endParaRPr lang="ja-JP" altLang="en-US" b="1" dirty="0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2051050" y="2022475"/>
            <a:ext cx="1439863" cy="1800225"/>
          </a:xfrm>
          <a:prstGeom prst="rect">
            <a:avLst/>
          </a:prstGeom>
          <a:solidFill>
            <a:srgbClr val="FF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/>
              <a:t>Air shower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/>
              <a:t>(Electro-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/>
              <a:t>magnetic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/>
              <a:t>component)</a:t>
            </a:r>
            <a:endParaRPr lang="ja-JP" altLang="en-US" dirty="0"/>
          </a:p>
        </p:txBody>
      </p:sp>
      <p:sp>
        <p:nvSpPr>
          <p:cNvPr id="17" name="Rectangle 1"/>
          <p:cNvSpPr txBox="1">
            <a:spLocks noChangeArrowheads="1"/>
          </p:cNvSpPr>
          <p:nvPr/>
        </p:nvSpPr>
        <p:spPr bwMode="auto">
          <a:xfrm>
            <a:off x="2411413" y="404813"/>
            <a:ext cx="673258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There are </a:t>
            </a:r>
            <a:r>
              <a:rPr lang="en-US" altLang="ja-JP" sz="2800" i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unmeasurable</a:t>
            </a:r>
            <a:r>
              <a:rPr lang="en-US" altLang="ja-JP" sz="2800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ranges!</a:t>
            </a:r>
          </a:p>
        </p:txBody>
      </p:sp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61238" cy="8001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b="1" dirty="0" smtClean="0"/>
              <a:t>Cosmic Ray </a:t>
            </a:r>
            <a:r>
              <a:rPr lang="en-US" altLang="ja-JP" b="1" dirty="0" err="1" smtClean="0"/>
              <a:t>tomographies</a:t>
            </a:r>
            <a:endParaRPr lang="en-US" altLang="ja-JP" b="1" dirty="0" smtClean="0"/>
          </a:p>
        </p:txBody>
      </p:sp>
      <p:sp>
        <p:nvSpPr>
          <p:cNvPr id="14342" name="Rectangle 2"/>
          <p:cNvSpPr>
            <a:spLocks/>
          </p:cNvSpPr>
          <p:nvPr/>
        </p:nvSpPr>
        <p:spPr bwMode="auto">
          <a:xfrm>
            <a:off x="260350" y="1325563"/>
            <a:ext cx="1671638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ja-JP" sz="2000">
                <a:latin typeface="Century Schoolbook" pitchFamily="18" charset="0"/>
                <a:ea typeface="ＭＳ Ｐ明朝" pitchFamily="18" charset="-128"/>
              </a:rPr>
              <a:t>Photon(X-ray)</a:t>
            </a:r>
          </a:p>
        </p:txBody>
      </p:sp>
      <p:sp>
        <p:nvSpPr>
          <p:cNvPr id="14343" name="Line 5"/>
          <p:cNvSpPr>
            <a:spLocks noChangeShapeType="1"/>
          </p:cNvSpPr>
          <p:nvPr/>
        </p:nvSpPr>
        <p:spPr bwMode="auto">
          <a:xfrm flipH="1">
            <a:off x="250825" y="5516563"/>
            <a:ext cx="8642350" cy="0"/>
          </a:xfrm>
          <a:prstGeom prst="line">
            <a:avLst/>
          </a:prstGeom>
          <a:noFill/>
          <a:ln w="508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/>
          <a:lstStyle/>
          <a:p>
            <a:endParaRPr lang="ja-JP" altLang="en-US"/>
          </a:p>
        </p:txBody>
      </p:sp>
      <p:grpSp>
        <p:nvGrpSpPr>
          <p:cNvPr id="2" name="グループ化 27"/>
          <p:cNvGrpSpPr>
            <a:grpSpLocks/>
          </p:cNvGrpSpPr>
          <p:nvPr/>
        </p:nvGrpSpPr>
        <p:grpSpPr bwMode="auto">
          <a:xfrm>
            <a:off x="7092950" y="1325563"/>
            <a:ext cx="1782763" cy="2479675"/>
            <a:chOff x="7092950" y="1291868"/>
            <a:chExt cx="1782763" cy="2480032"/>
          </a:xfrm>
        </p:grpSpPr>
        <p:sp>
          <p:nvSpPr>
            <p:cNvPr id="14359" name="Rectangle 4"/>
            <p:cNvSpPr>
              <a:spLocks/>
            </p:cNvSpPr>
            <p:nvPr/>
          </p:nvSpPr>
          <p:spPr bwMode="auto">
            <a:xfrm>
              <a:off x="7469903" y="1291868"/>
              <a:ext cx="1021113" cy="3077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000">
                  <a:latin typeface="Century Schoolbook" pitchFamily="18" charset="0"/>
                  <a:ea typeface="ＭＳ Ｐ明朝" pitchFamily="18" charset="-128"/>
                </a:rPr>
                <a:t>neutrino</a:t>
              </a:r>
              <a:endParaRPr lang="en-US" altLang="ja-JP">
                <a:latin typeface="Century Schoolbook" pitchFamily="18" charset="0"/>
                <a:ea typeface="ＭＳ Ｐ明朝" pitchFamily="18" charset="-128"/>
              </a:endParaRPr>
            </a:p>
          </p:txBody>
        </p:sp>
        <p:pic>
          <p:nvPicPr>
            <p:cNvPr id="14360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92950" y="1989138"/>
              <a:ext cx="1782763" cy="17827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grpSp>
        <p:nvGrpSpPr>
          <p:cNvPr id="3" name="グループ化 25"/>
          <p:cNvGrpSpPr>
            <a:grpSpLocks/>
          </p:cNvGrpSpPr>
          <p:nvPr/>
        </p:nvGrpSpPr>
        <p:grpSpPr bwMode="auto">
          <a:xfrm>
            <a:off x="3492500" y="1325563"/>
            <a:ext cx="1800225" cy="2601912"/>
            <a:chOff x="3492500" y="1291868"/>
            <a:chExt cx="1800225" cy="2602270"/>
          </a:xfrm>
        </p:grpSpPr>
        <p:sp>
          <p:nvSpPr>
            <p:cNvPr id="14357" name="Rectangle 3"/>
            <p:cNvSpPr>
              <a:spLocks/>
            </p:cNvSpPr>
            <p:nvPr/>
          </p:nvSpPr>
          <p:spPr bwMode="auto">
            <a:xfrm>
              <a:off x="3995936" y="1291868"/>
              <a:ext cx="670055" cy="3077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000">
                  <a:latin typeface="Century Schoolbook" pitchFamily="18" charset="0"/>
                  <a:ea typeface="ＭＳ Ｐ明朝" pitchFamily="18" charset="-128"/>
                </a:rPr>
                <a:t>muon</a:t>
              </a:r>
              <a:endParaRPr lang="en-US" altLang="ja-JP">
                <a:latin typeface="Century Schoolbook" pitchFamily="18" charset="0"/>
                <a:ea typeface="ＭＳ Ｐ明朝" pitchFamily="18" charset="-128"/>
              </a:endParaRPr>
            </a:p>
          </p:txBody>
        </p:sp>
        <p:pic>
          <p:nvPicPr>
            <p:cNvPr id="14358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92500" y="1989138"/>
              <a:ext cx="1800225" cy="1905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4346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22475"/>
            <a:ext cx="2051050" cy="180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7" name="テキスト ボックス 15"/>
          <p:cNvSpPr txBox="1">
            <a:spLocks noChangeArrowheads="1"/>
          </p:cNvSpPr>
          <p:nvPr/>
        </p:nvSpPr>
        <p:spPr bwMode="auto">
          <a:xfrm>
            <a:off x="26988" y="5695950"/>
            <a:ext cx="90535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latin typeface="Century Schoolbook" pitchFamily="18" charset="0"/>
                <a:ea typeface="ＭＳ Ｐ明朝" pitchFamily="18" charset="-128"/>
              </a:rPr>
              <a:t>0.1  </a:t>
            </a:r>
            <a:r>
              <a:rPr lang="ja-JP" altLang="en-US" sz="2400" b="1">
                <a:latin typeface="Century Schoolbook" pitchFamily="18" charset="0"/>
                <a:ea typeface="ＭＳ Ｐ明朝" pitchFamily="18" charset="-128"/>
              </a:rPr>
              <a:t>　</a:t>
            </a:r>
            <a:r>
              <a:rPr lang="en-US" altLang="ja-JP" sz="2400" b="1">
                <a:latin typeface="Century Schoolbook" pitchFamily="18" charset="0"/>
                <a:ea typeface="ＭＳ Ｐ明朝" pitchFamily="18" charset="-128"/>
              </a:rPr>
              <a:t>   1           10        10</a:t>
            </a:r>
            <a:r>
              <a:rPr lang="en-US" altLang="ja-JP" sz="2400" b="1" baseline="30000">
                <a:latin typeface="Century Schoolbook" pitchFamily="18" charset="0"/>
                <a:ea typeface="ＭＳ Ｐ明朝" pitchFamily="18" charset="-128"/>
              </a:rPr>
              <a:t>2</a:t>
            </a:r>
            <a:r>
              <a:rPr lang="ja-JP" altLang="en-US" sz="2400" b="1">
                <a:latin typeface="Century Schoolbook" pitchFamily="18" charset="0"/>
                <a:ea typeface="ＭＳ Ｐ明朝" pitchFamily="18" charset="-128"/>
              </a:rPr>
              <a:t>　 　  </a:t>
            </a:r>
            <a:r>
              <a:rPr lang="en-US" altLang="ja-JP" sz="2400" b="1">
                <a:latin typeface="Century Schoolbook" pitchFamily="18" charset="0"/>
                <a:ea typeface="ＭＳ Ｐ明朝" pitchFamily="18" charset="-128"/>
              </a:rPr>
              <a:t>10</a:t>
            </a:r>
            <a:r>
              <a:rPr lang="en-US" altLang="ja-JP" sz="2400" b="1" baseline="30000">
                <a:latin typeface="Century Schoolbook" pitchFamily="18" charset="0"/>
                <a:ea typeface="ＭＳ Ｐ明朝" pitchFamily="18" charset="-128"/>
              </a:rPr>
              <a:t>3     </a:t>
            </a:r>
            <a:r>
              <a:rPr lang="ja-JP" altLang="en-US" sz="2400" b="1" baseline="30000">
                <a:latin typeface="Century Schoolbook" pitchFamily="18" charset="0"/>
                <a:ea typeface="ＭＳ Ｐ明朝" pitchFamily="18" charset="-128"/>
              </a:rPr>
              <a:t>　</a:t>
            </a:r>
            <a:r>
              <a:rPr lang="ja-JP" altLang="en-US" sz="2400" b="1">
                <a:latin typeface="Century Schoolbook" pitchFamily="18" charset="0"/>
                <a:ea typeface="ＭＳ Ｐ明朝" pitchFamily="18" charset="-128"/>
              </a:rPr>
              <a:t>　</a:t>
            </a:r>
            <a:r>
              <a:rPr lang="en-US" altLang="ja-JP" sz="2400" b="1">
                <a:latin typeface="Century Schoolbook" pitchFamily="18" charset="0"/>
                <a:ea typeface="ＭＳ Ｐ明朝" pitchFamily="18" charset="-128"/>
              </a:rPr>
              <a:t>10</a:t>
            </a:r>
            <a:r>
              <a:rPr lang="en-US" altLang="ja-JP" sz="2400" b="1" baseline="30000">
                <a:latin typeface="Century Schoolbook" pitchFamily="18" charset="0"/>
                <a:ea typeface="ＭＳ Ｐ明朝" pitchFamily="18" charset="-128"/>
              </a:rPr>
              <a:t>4 </a:t>
            </a:r>
            <a:r>
              <a:rPr lang="ja-JP" altLang="en-US" sz="2400" b="1">
                <a:latin typeface="Century Schoolbook" pitchFamily="18" charset="0"/>
                <a:ea typeface="ＭＳ Ｐ明朝" pitchFamily="18" charset="-128"/>
              </a:rPr>
              <a:t>　　  </a:t>
            </a:r>
            <a:r>
              <a:rPr lang="en-US" altLang="ja-JP" sz="2400" b="1">
                <a:latin typeface="Century Schoolbook" pitchFamily="18" charset="0"/>
                <a:ea typeface="ＭＳ Ｐ明朝" pitchFamily="18" charset="-128"/>
              </a:rPr>
              <a:t>10</a:t>
            </a:r>
            <a:r>
              <a:rPr lang="en-US" altLang="ja-JP" sz="2400" b="1" baseline="30000">
                <a:latin typeface="Century Schoolbook" pitchFamily="18" charset="0"/>
                <a:ea typeface="ＭＳ Ｐ明朝" pitchFamily="18" charset="-128"/>
              </a:rPr>
              <a:t>5</a:t>
            </a:r>
            <a:r>
              <a:rPr lang="en-US" altLang="ja-JP" sz="2400" b="1">
                <a:latin typeface="Century Schoolbook" pitchFamily="18" charset="0"/>
                <a:ea typeface="ＭＳ Ｐ明朝" pitchFamily="18" charset="-128"/>
              </a:rPr>
              <a:t>       10</a:t>
            </a:r>
            <a:r>
              <a:rPr lang="en-US" altLang="ja-JP" sz="2400" b="1" baseline="30000">
                <a:latin typeface="Century Schoolbook" pitchFamily="18" charset="0"/>
                <a:ea typeface="ＭＳ Ｐ明朝" pitchFamily="18" charset="-128"/>
              </a:rPr>
              <a:t>6</a:t>
            </a:r>
            <a:r>
              <a:rPr lang="en-US" altLang="ja-JP" sz="2400" b="1">
                <a:latin typeface="Century Schoolbook" pitchFamily="18" charset="0"/>
                <a:ea typeface="ＭＳ Ｐ明朝" pitchFamily="18" charset="-128"/>
              </a:rPr>
              <a:t>     m</a:t>
            </a:r>
            <a:endParaRPr lang="ja-JP" altLang="en-US" sz="2400" b="1">
              <a:latin typeface="Century Schoolbook" pitchFamily="18" charset="0"/>
              <a:ea typeface="ＭＳ Ｐ明朝" pitchFamily="18" charset="-128"/>
            </a:endParaRPr>
          </a:p>
        </p:txBody>
      </p:sp>
      <p:sp>
        <p:nvSpPr>
          <p:cNvPr id="14348" name="日付プレースホルダ 2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F43062-81B6-4B06-947F-86EF3628A7D5}" type="datetime1">
              <a:rPr kumimoji="0"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kumimoji="0" lang="ja-JP" altLang="en-US"/>
          </a:p>
        </p:txBody>
      </p:sp>
      <p:sp>
        <p:nvSpPr>
          <p:cNvPr id="14349" name="スライド番号プレースホルダ 2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37C8C9-B661-4D76-8A01-008A0DE81E14}" type="slidenum">
              <a:rPr kumimoji="0"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kumimoji="0" lang="ja-JP" altLang="en-US"/>
          </a:p>
        </p:txBody>
      </p:sp>
      <p:sp>
        <p:nvSpPr>
          <p:cNvPr id="29" name="テキスト ボックス 28"/>
          <p:cNvSpPr txBox="1">
            <a:spLocks noChangeArrowheads="1"/>
          </p:cNvSpPr>
          <p:nvPr/>
        </p:nvSpPr>
        <p:spPr bwMode="auto">
          <a:xfrm>
            <a:off x="0" y="4038600"/>
            <a:ext cx="1920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FF0000"/>
                </a:solidFill>
                <a:latin typeface="Century Schoolbook" pitchFamily="18" charset="0"/>
                <a:ea typeface="ＭＳ Ｐ明朝" pitchFamily="18" charset="-128"/>
              </a:rPr>
              <a:t>Polarization</a:t>
            </a:r>
          </a:p>
          <a:p>
            <a:r>
              <a:rPr lang="en-US" altLang="ja-JP" sz="2400">
                <a:latin typeface="Century Schoolbook" pitchFamily="18" charset="0"/>
                <a:ea typeface="ＭＳ Ｐ明朝" pitchFamily="18" charset="-128"/>
              </a:rPr>
              <a:t>EM field</a:t>
            </a:r>
          </a:p>
        </p:txBody>
      </p:sp>
      <p:sp>
        <p:nvSpPr>
          <p:cNvPr id="30" name="テキスト ボックス 29"/>
          <p:cNvSpPr txBox="1">
            <a:spLocks noChangeArrowheads="1"/>
          </p:cNvSpPr>
          <p:nvPr/>
        </p:nvSpPr>
        <p:spPr bwMode="auto">
          <a:xfrm>
            <a:off x="3492500" y="4038600"/>
            <a:ext cx="1785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FF0000"/>
                </a:solidFill>
                <a:latin typeface="Century Schoolbook" pitchFamily="18" charset="0"/>
                <a:ea typeface="ＭＳ Ｐ明朝" pitchFamily="18" charset="-128"/>
              </a:rPr>
              <a:t>Spin</a:t>
            </a:r>
          </a:p>
          <a:p>
            <a:r>
              <a:rPr lang="en-US" altLang="ja-JP" sz="2400">
                <a:latin typeface="Century Schoolbook" pitchFamily="18" charset="0"/>
                <a:ea typeface="ＭＳ Ｐ明朝" pitchFamily="18" charset="-128"/>
              </a:rPr>
              <a:t>Magnetism</a:t>
            </a:r>
            <a:endParaRPr lang="ja-JP" altLang="en-US" sz="2400">
              <a:latin typeface="Century Schoolbook" pitchFamily="18" charset="0"/>
              <a:ea typeface="ＭＳ Ｐ明朝" pitchFamily="18" charset="-128"/>
            </a:endParaRPr>
          </a:p>
        </p:txBody>
      </p:sp>
      <p:sp>
        <p:nvSpPr>
          <p:cNvPr id="31" name="テキスト ボックス 30"/>
          <p:cNvSpPr txBox="1">
            <a:spLocks noChangeArrowheads="1"/>
          </p:cNvSpPr>
          <p:nvPr/>
        </p:nvSpPr>
        <p:spPr bwMode="auto">
          <a:xfrm>
            <a:off x="6875463" y="4038600"/>
            <a:ext cx="22204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  <a:latin typeface="Century Schoolbook" pitchFamily="18" charset="0"/>
                <a:ea typeface="ＭＳ Ｐ明朝" pitchFamily="18" charset="-128"/>
              </a:rPr>
              <a:t>Oscillation</a:t>
            </a:r>
          </a:p>
          <a:p>
            <a:r>
              <a:rPr lang="en-US" altLang="ja-JP" sz="2800" dirty="0" smtClean="0">
                <a:latin typeface="Century Schoolbook" pitchFamily="18" charset="0"/>
                <a:ea typeface="ＭＳ Ｐ明朝" pitchFamily="18" charset="-128"/>
              </a:rPr>
              <a:t>composition</a:t>
            </a:r>
            <a:endParaRPr lang="ja-JP" altLang="en-US" sz="2400" dirty="0">
              <a:latin typeface="Century Schoolbook" pitchFamily="18" charset="0"/>
              <a:ea typeface="ＭＳ Ｐ明朝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79388" y="1557338"/>
            <a:ext cx="170656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Photography</a:t>
            </a:r>
            <a:endParaRPr lang="ja-JP" altLang="en-US" sz="2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563938" y="1557338"/>
            <a:ext cx="15494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Muography</a:t>
            </a:r>
            <a:endParaRPr lang="ja-JP" altLang="en-US" sz="2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948488" y="1557338"/>
            <a:ext cx="209391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Neutrinography</a:t>
            </a:r>
            <a:endParaRPr lang="ja-JP" altLang="en-US" sz="2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356" name="フッター プレースホルダ 2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17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2400" b="1" dirty="0" smtClean="0"/>
              <a:t>History of applied cosmic ray physics for geophysics</a:t>
            </a:r>
            <a:endParaRPr lang="ja-JP" altLang="en-US" sz="2400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561657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Muon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discovery	1936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applied 	1990s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Air shower 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discovery	1934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applied 	2011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Neutrino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discovery	1956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applied 	2000s 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Neutrino oscillation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discovery	1960s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 </a:t>
            </a:r>
          </a:p>
        </p:txBody>
      </p:sp>
      <p:sp>
        <p:nvSpPr>
          <p:cNvPr id="16388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326D4C-F3C8-4113-B706-880CDEEC1B34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16389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16390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9304CC-63E0-4C25-9240-BEA5CB1EEB03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ja-JP" altLang="en-US"/>
          </a:p>
        </p:txBody>
      </p:sp>
      <p:grpSp>
        <p:nvGrpSpPr>
          <p:cNvPr id="7" name="グループ化 18"/>
          <p:cNvGrpSpPr>
            <a:grpSpLocks/>
          </p:cNvGrpSpPr>
          <p:nvPr/>
        </p:nvGrpSpPr>
        <p:grpSpPr bwMode="auto">
          <a:xfrm>
            <a:off x="4716463" y="692150"/>
            <a:ext cx="1531937" cy="1512888"/>
            <a:chOff x="4139952" y="332656"/>
            <a:chExt cx="1532535" cy="1512168"/>
          </a:xfrm>
        </p:grpSpPr>
        <p:pic>
          <p:nvPicPr>
            <p:cNvPr id="16410" name="Picture 2" descr="http://upload.wikimedia.org/wikipedia/commons/9/9e/Carl_anderson.1937.jpg"/>
            <p:cNvPicPr>
              <a:picLocks noChangeAspect="1" noChangeArrowheads="1"/>
            </p:cNvPicPr>
            <p:nvPr/>
          </p:nvPicPr>
          <p:blipFill>
            <a:blip r:embed="rId3" cstate="print"/>
            <a:srcRect b="39320"/>
            <a:stretch>
              <a:fillRect/>
            </a:stretch>
          </p:blipFill>
          <p:spPr bwMode="auto">
            <a:xfrm>
              <a:off x="4211963" y="332656"/>
              <a:ext cx="1433061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4139952" y="1475492"/>
              <a:ext cx="1532535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b="1" dirty="0">
                  <a:ln w="12700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Malgun Gothic" pitchFamily="34" charset="-127"/>
                  <a:ea typeface="Malgun Gothic" pitchFamily="34" charset="-127"/>
                </a:rPr>
                <a:t>C. Anderson</a:t>
              </a:r>
              <a:endParaRPr lang="ja-JP" altLang="en-US" b="1" dirty="0">
                <a:ln w="12700">
                  <a:solidFill>
                    <a:schemeClr val="bg1"/>
                  </a:solidFill>
                </a:ln>
                <a:solidFill>
                  <a:srgbClr val="FF0000"/>
                </a:solidFill>
                <a:latin typeface="Malgun Gothic" pitchFamily="34" charset="-127"/>
                <a:ea typeface="+mn-ea"/>
              </a:endParaRPr>
            </a:p>
          </p:txBody>
        </p:sp>
      </p:grpSp>
      <p:grpSp>
        <p:nvGrpSpPr>
          <p:cNvPr id="8" name="グループ化 19"/>
          <p:cNvGrpSpPr>
            <a:grpSpLocks/>
          </p:cNvGrpSpPr>
          <p:nvPr/>
        </p:nvGrpSpPr>
        <p:grpSpPr bwMode="auto">
          <a:xfrm>
            <a:off x="4932363" y="2201863"/>
            <a:ext cx="1295400" cy="1443037"/>
            <a:chOff x="4211963" y="1772816"/>
            <a:chExt cx="1295867" cy="1442933"/>
          </a:xfrm>
        </p:grpSpPr>
        <p:pic>
          <p:nvPicPr>
            <p:cNvPr id="16408" name="Picture 6" descr="http://upload.wikimedia.org/wikipedia/commons/7/7a/Bruno_B_Rossi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11963" y="1772816"/>
              <a:ext cx="1295867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4499992" y="2845614"/>
              <a:ext cx="991434" cy="3701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ln w="12700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Malgun Gothic" pitchFamily="34" charset="-127"/>
                  <a:ea typeface="Malgun Gothic" pitchFamily="34" charset="-127"/>
                </a:rPr>
                <a:t>B. Rossi</a:t>
              </a:r>
              <a:endParaRPr lang="ja-JP" altLang="en-US" sz="2000" b="1" dirty="0">
                <a:ln w="12700">
                  <a:solidFill>
                    <a:schemeClr val="bg1"/>
                  </a:solidFill>
                </a:ln>
                <a:solidFill>
                  <a:srgbClr val="FF0000"/>
                </a:solidFill>
                <a:latin typeface="Malgun Gothic" pitchFamily="34" charset="-127"/>
                <a:ea typeface="+mn-ea"/>
              </a:endParaRPr>
            </a:p>
          </p:txBody>
        </p:sp>
      </p:grpSp>
      <p:grpSp>
        <p:nvGrpSpPr>
          <p:cNvPr id="10" name="グループ化 20"/>
          <p:cNvGrpSpPr>
            <a:grpSpLocks/>
          </p:cNvGrpSpPr>
          <p:nvPr/>
        </p:nvGrpSpPr>
        <p:grpSpPr bwMode="auto">
          <a:xfrm>
            <a:off x="5127625" y="3676650"/>
            <a:ext cx="1244600" cy="1481138"/>
            <a:chOff x="4407036" y="3284984"/>
            <a:chExt cx="1245084" cy="1480230"/>
          </a:xfrm>
        </p:grpSpPr>
        <p:pic>
          <p:nvPicPr>
            <p:cNvPr id="16406" name="Picture 2" descr="File:Frederick Reine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7985" y="3284984"/>
              <a:ext cx="1172095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テキスト ボックス 15"/>
            <p:cNvSpPr txBox="1"/>
            <p:nvPr/>
          </p:nvSpPr>
          <p:spPr>
            <a:xfrm>
              <a:off x="4407036" y="4365104"/>
              <a:ext cx="1245084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ln w="12700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Malgun Gothic" pitchFamily="34" charset="-127"/>
                  <a:ea typeface="Malgun Gothic" pitchFamily="34" charset="-127"/>
                </a:rPr>
                <a:t>F. </a:t>
              </a:r>
              <a:r>
                <a:rPr lang="en-US" altLang="ja-JP" sz="2000" b="1" dirty="0" err="1">
                  <a:ln w="12700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Malgun Gothic" pitchFamily="34" charset="-127"/>
                  <a:ea typeface="Malgun Gothic" pitchFamily="34" charset="-127"/>
                </a:rPr>
                <a:t>Reines</a:t>
              </a:r>
              <a:endParaRPr lang="ja-JP" altLang="en-US" sz="2000" b="1" dirty="0">
                <a:ln w="12700">
                  <a:solidFill>
                    <a:schemeClr val="bg1"/>
                  </a:solidFill>
                </a:ln>
                <a:solidFill>
                  <a:srgbClr val="FF0000"/>
                </a:solidFill>
                <a:latin typeface="Malgun Gothic" pitchFamily="34" charset="-127"/>
                <a:ea typeface="+mn-ea"/>
              </a:endParaRPr>
            </a:p>
          </p:txBody>
        </p:sp>
      </p:grpSp>
      <p:grpSp>
        <p:nvGrpSpPr>
          <p:cNvPr id="12" name="グループ化 21"/>
          <p:cNvGrpSpPr>
            <a:grpSpLocks/>
          </p:cNvGrpSpPr>
          <p:nvPr/>
        </p:nvGrpSpPr>
        <p:grpSpPr bwMode="auto">
          <a:xfrm>
            <a:off x="5410200" y="5229225"/>
            <a:ext cx="1177925" cy="1512888"/>
            <a:chOff x="5292080" y="5013176"/>
            <a:chExt cx="1178400" cy="1512168"/>
          </a:xfrm>
        </p:grpSpPr>
        <p:pic>
          <p:nvPicPr>
            <p:cNvPr id="16404" name="Picture 4" descr="File:Raymond Davis, Jr 200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92080" y="5013176"/>
              <a:ext cx="1178400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5292080" y="6125234"/>
              <a:ext cx="1167307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dirty="0">
                  <a:ln w="12700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Malgun Gothic" pitchFamily="34" charset="-127"/>
                  <a:ea typeface="Malgun Gothic" pitchFamily="34" charset="-127"/>
                </a:rPr>
                <a:t>R. Davis</a:t>
              </a:r>
              <a:endParaRPr lang="ja-JP" altLang="en-US" sz="2000" b="1" dirty="0">
                <a:ln w="12700">
                  <a:solidFill>
                    <a:schemeClr val="bg1"/>
                  </a:solidFill>
                </a:ln>
                <a:solidFill>
                  <a:srgbClr val="FF0000"/>
                </a:solidFill>
                <a:latin typeface="Malgun Gothic" pitchFamily="34" charset="-127"/>
                <a:ea typeface="+mn-ea"/>
              </a:endParaRPr>
            </a:p>
          </p:txBody>
        </p:sp>
      </p:grpSp>
      <p:grpSp>
        <p:nvGrpSpPr>
          <p:cNvPr id="13" name="グループ化 24"/>
          <p:cNvGrpSpPr>
            <a:grpSpLocks/>
          </p:cNvGrpSpPr>
          <p:nvPr/>
        </p:nvGrpSpPr>
        <p:grpSpPr bwMode="auto">
          <a:xfrm>
            <a:off x="6443663" y="755650"/>
            <a:ext cx="1600200" cy="1449388"/>
            <a:chOff x="6444208" y="692696"/>
            <a:chExt cx="1600118" cy="1449452"/>
          </a:xfrm>
        </p:grpSpPr>
        <p:pic>
          <p:nvPicPr>
            <p:cNvPr id="16402" name="Picture 6" descr="https://encrypted-tbn0.gstatic.com/images?q=tbn:ANd9GcTsR3QFkvfQMQ1Ye_iGi309X23-PC1EU0ABIX4-IwcSrP4iVr_m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516216" y="692696"/>
              <a:ext cx="1440000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6444208" y="1772816"/>
              <a:ext cx="1600118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b="1" dirty="0">
                  <a:ln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Malgun Gothic" pitchFamily="34" charset="-127"/>
                  <a:ea typeface="Malgun Gothic" pitchFamily="34" charset="-127"/>
                </a:rPr>
                <a:t>K. </a:t>
              </a:r>
              <a:r>
                <a:rPr lang="en-US" altLang="ja-JP" b="1" dirty="0" err="1">
                  <a:ln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Malgun Gothic" pitchFamily="34" charset="-127"/>
                  <a:ea typeface="Malgun Gothic" pitchFamily="34" charset="-127"/>
                </a:rPr>
                <a:t>Nagamine</a:t>
              </a:r>
              <a:endParaRPr lang="ja-JP" altLang="en-US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Malgun Gothic" pitchFamily="34" charset="-127"/>
                <a:ea typeface="+mn-ea"/>
              </a:endParaRPr>
            </a:p>
          </p:txBody>
        </p:sp>
      </p:grpSp>
      <p:grpSp>
        <p:nvGrpSpPr>
          <p:cNvPr id="14" name="グループ化 27"/>
          <p:cNvGrpSpPr>
            <a:grpSpLocks/>
          </p:cNvGrpSpPr>
          <p:nvPr/>
        </p:nvGrpSpPr>
        <p:grpSpPr bwMode="auto">
          <a:xfrm>
            <a:off x="6691313" y="2205038"/>
            <a:ext cx="1336675" cy="1439862"/>
            <a:chOff x="6547220" y="2277032"/>
            <a:chExt cx="1337148" cy="1440000"/>
          </a:xfrm>
        </p:grpSpPr>
        <p:pic>
          <p:nvPicPr>
            <p:cNvPr id="16400" name="Picture 3" descr="C:\eri\Hyper-K\talk\gre2.jpg"/>
            <p:cNvPicPr>
              <a:picLocks noChangeAspect="1" noChangeArrowheads="1"/>
            </p:cNvPicPr>
            <p:nvPr/>
          </p:nvPicPr>
          <p:blipFill>
            <a:blip r:embed="rId8" cstate="print"/>
            <a:srcRect l="23909" r="24287" b="62979"/>
            <a:stretch>
              <a:fillRect/>
            </a:stretch>
          </p:blipFill>
          <p:spPr bwMode="auto">
            <a:xfrm>
              <a:off x="6547220" y="2277032"/>
              <a:ext cx="1337148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6620687" y="3347700"/>
              <a:ext cx="1191673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b="1" dirty="0">
                  <a:ln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Malgun Gothic" pitchFamily="34" charset="-127"/>
                  <a:ea typeface="Malgun Gothic" pitchFamily="34" charset="-127"/>
                </a:rPr>
                <a:t>A. Taketa</a:t>
              </a:r>
              <a:endParaRPr lang="ja-JP" altLang="en-US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Malgun Gothic" pitchFamily="34" charset="-127"/>
                <a:ea typeface="+mn-ea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6948264" y="3717031"/>
            <a:ext cx="1080120" cy="1562695"/>
            <a:chOff x="6948264" y="3717031"/>
            <a:chExt cx="1080120" cy="1562695"/>
          </a:xfrm>
        </p:grpSpPr>
        <p:pic>
          <p:nvPicPr>
            <p:cNvPr id="41986" name="Picture 2" descr="http://kamland.stanford.edu/Technical/neutrinos1_4-99.gif"/>
            <p:cNvPicPr>
              <a:picLocks noChangeAspect="1" noChangeArrowheads="1"/>
            </p:cNvPicPr>
            <p:nvPr/>
          </p:nvPicPr>
          <p:blipFill>
            <a:blip r:embed="rId9" cstate="print"/>
            <a:srcRect r="31854"/>
            <a:stretch>
              <a:fillRect/>
            </a:stretch>
          </p:blipFill>
          <p:spPr bwMode="auto">
            <a:xfrm>
              <a:off x="6948264" y="3717031"/>
              <a:ext cx="1080120" cy="1562695"/>
            </a:xfrm>
            <a:prstGeom prst="rect">
              <a:avLst/>
            </a:prstGeom>
            <a:noFill/>
          </p:spPr>
        </p:pic>
        <p:sp>
          <p:nvSpPr>
            <p:cNvPr id="30" name="テキスト ボックス 29"/>
            <p:cNvSpPr txBox="1"/>
            <p:nvPr/>
          </p:nvSpPr>
          <p:spPr bwMode="auto">
            <a:xfrm>
              <a:off x="6948264" y="4941168"/>
              <a:ext cx="1062791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b="1" dirty="0" err="1" smtClean="0">
                  <a:ln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Malgun Gothic" pitchFamily="34" charset="-127"/>
                  <a:ea typeface="Malgun Gothic" pitchFamily="34" charset="-127"/>
                </a:rPr>
                <a:t>KamLAND</a:t>
              </a:r>
              <a:endParaRPr lang="ja-JP" altLang="en-US" sz="1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Malgun Gothic" pitchFamily="34" charset="-127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/>
              <a:t>Table of contents</a:t>
            </a:r>
            <a:endParaRPr lang="ja-JP" altLang="en-US" dirty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5400675"/>
          </a:xfrm>
        </p:spPr>
        <p:txBody>
          <a:bodyPr/>
          <a:lstStyle/>
          <a:p>
            <a:r>
              <a:rPr lang="en-US" altLang="ja-JP" dirty="0" smtClean="0"/>
              <a:t>Applied Cosmic Ray Physics</a:t>
            </a:r>
          </a:p>
          <a:p>
            <a:pPr lvl="1"/>
            <a:r>
              <a:rPr lang="en-US" altLang="ja-JP" dirty="0" smtClean="0"/>
              <a:t>Introduction</a:t>
            </a:r>
          </a:p>
          <a:p>
            <a:pPr lvl="2"/>
            <a:r>
              <a:rPr lang="en-US" altLang="ja-JP" dirty="0" smtClean="0"/>
              <a:t>What is the applied cosmic ray physics?</a:t>
            </a:r>
          </a:p>
          <a:p>
            <a:pPr lvl="2"/>
            <a:r>
              <a:rPr lang="en-US" altLang="ja-JP" dirty="0" smtClean="0"/>
              <a:t>History of the applied cosmic ray physics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Spectrometry of the Earth using neutrino oscillations</a:t>
            </a:r>
          </a:p>
          <a:p>
            <a:r>
              <a:rPr lang="en-US" altLang="ja-JP" dirty="0" smtClean="0"/>
              <a:t>Summary</a:t>
            </a:r>
          </a:p>
        </p:txBody>
      </p:sp>
      <p:sp>
        <p:nvSpPr>
          <p:cNvPr id="10244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7F47B9-0036-418B-95C2-4178E809D232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10245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9E9F3D-36CA-4A03-A35F-FC25462BB81F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ja-JP" altLang="en-US"/>
          </a:p>
        </p:txBody>
      </p:sp>
      <p:sp>
        <p:nvSpPr>
          <p:cNvPr id="10246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Neutrino Oscillation Formulae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AD17FD-2D23-477E-907D-682436CA3869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14</a:t>
            </a:fld>
            <a:endParaRPr lang="ja-JP" altLang="en-US"/>
          </a:p>
        </p:txBody>
      </p:sp>
      <p:graphicFrame>
        <p:nvGraphicFramePr>
          <p:cNvPr id="7" name="コンテンツ プレースホルダ 6"/>
          <p:cNvGraphicFramePr>
            <a:graphicFrameLocks noChangeAspect="1"/>
          </p:cNvGraphicFramePr>
          <p:nvPr>
            <p:ph idx="1"/>
          </p:nvPr>
        </p:nvGraphicFramePr>
        <p:xfrm>
          <a:off x="179388" y="1058863"/>
          <a:ext cx="8858250" cy="4884737"/>
        </p:xfrm>
        <a:graphic>
          <a:graphicData uri="http://schemas.openxmlformats.org/presentationml/2006/ole">
            <p:oleObj spid="_x0000_s138242" name="数式" r:id="rId3" imgW="5067000" imgH="2793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コンテンツ プレースホルダ 2"/>
          <p:cNvSpPr>
            <a:spLocks noGrp="1"/>
          </p:cNvSpPr>
          <p:nvPr>
            <p:ph idx="1"/>
          </p:nvPr>
        </p:nvSpPr>
        <p:spPr>
          <a:xfrm>
            <a:off x="250825" y="476672"/>
            <a:ext cx="8642350" cy="5832053"/>
          </a:xfrm>
        </p:spPr>
        <p:txBody>
          <a:bodyPr anchor="ctr"/>
          <a:lstStyle/>
          <a:p>
            <a:pPr algn="ctr">
              <a:buFont typeface="Wingdings" pitchFamily="2" charset="2"/>
              <a:buNone/>
            </a:pPr>
            <a:r>
              <a:rPr lang="en-US" altLang="ja-JP" dirty="0" smtClean="0"/>
              <a:t>Question </a:t>
            </a:r>
          </a:p>
          <a:p>
            <a:pPr algn="ctr">
              <a:buNone/>
            </a:pPr>
            <a:r>
              <a:rPr lang="en-US" altLang="ja-JP" dirty="0" smtClean="0"/>
              <a:t>“What are the precise neutrino mixing parameter measurements useful for ?”</a:t>
            </a:r>
          </a:p>
          <a:p>
            <a:pPr algn="ctr">
              <a:buFont typeface="Wingdings" pitchFamily="2" charset="2"/>
              <a:buNone/>
            </a:pPr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4C7E483-DC9D-4125-B7B7-C37C917DE7F4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88847-8686-404D-9840-5A74AA726872}" type="slidenum">
              <a:rPr lang="ja-JP" altLang="en-US" smtClean="0"/>
              <a:pPr>
                <a:defRPr/>
              </a:pPr>
              <a:t>15</a:t>
            </a:fld>
            <a:endParaRPr lang="ja-JP" alt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コンテンツ プレースホルダ 2"/>
          <p:cNvSpPr>
            <a:spLocks noGrp="1"/>
          </p:cNvSpPr>
          <p:nvPr>
            <p:ph idx="1"/>
          </p:nvPr>
        </p:nvSpPr>
        <p:spPr>
          <a:xfrm>
            <a:off x="250825" y="476672"/>
            <a:ext cx="8642350" cy="5832053"/>
          </a:xfrm>
        </p:spPr>
        <p:txBody>
          <a:bodyPr anchor="ctr"/>
          <a:lstStyle/>
          <a:p>
            <a:pPr algn="ctr">
              <a:buFont typeface="Wingdings" pitchFamily="2" charset="2"/>
              <a:buNone/>
            </a:pPr>
            <a:r>
              <a:rPr lang="en-US" altLang="ja-JP" dirty="0" smtClean="0"/>
              <a:t>Order</a:t>
            </a:r>
          </a:p>
          <a:p>
            <a:pPr algn="ctr">
              <a:buNone/>
            </a:pPr>
            <a:r>
              <a:rPr lang="en-US" altLang="ja-JP" dirty="0" smtClean="0"/>
              <a:t>“Do something related with geophysics using neutrino oscillations”</a:t>
            </a:r>
          </a:p>
          <a:p>
            <a:pPr algn="ctr">
              <a:buFont typeface="Wingdings" pitchFamily="2" charset="2"/>
              <a:buNone/>
            </a:pPr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457334F-F8DD-43F0-805A-27AC8F1407C1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88847-8686-404D-9840-5A74AA726872}" type="slidenum">
              <a:rPr lang="ja-JP" altLang="en-US" smtClean="0"/>
              <a:pPr>
                <a:defRPr/>
              </a:pPr>
              <a:t>16</a:t>
            </a:fld>
            <a:endParaRPr lang="ja-JP" alt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b="1" dirty="0" smtClean="0"/>
              <a:t>Current understanding of the Earth</a:t>
            </a:r>
            <a:endParaRPr kumimoji="1" lang="ja-JP" altLang="en-US" sz="3600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400600"/>
          </a:xfrm>
        </p:spPr>
        <p:txBody>
          <a:bodyPr/>
          <a:lstStyle/>
          <a:p>
            <a:r>
              <a:rPr kumimoji="1" lang="en-US" altLang="ja-JP" sz="2800" dirty="0" smtClean="0"/>
              <a:t>Matter density profile is well known</a:t>
            </a:r>
          </a:p>
          <a:p>
            <a:pPr lvl="1"/>
            <a:r>
              <a:rPr lang="en-US" altLang="ja-JP" sz="2400" dirty="0" smtClean="0"/>
              <a:t>Seismic measurement and free oscillation</a:t>
            </a:r>
          </a:p>
          <a:p>
            <a:pPr lvl="1"/>
            <a:r>
              <a:rPr kumimoji="1" lang="en-US" altLang="ja-JP" sz="2400" dirty="0" smtClean="0"/>
              <a:t>The composition is not known, maybe.</a:t>
            </a:r>
          </a:p>
          <a:p>
            <a:r>
              <a:rPr kumimoji="1" lang="en-US" altLang="ja-JP" sz="2800" dirty="0" smtClean="0"/>
              <a:t>Outer core is assumed to be liquid iron (+5wt%Ni)</a:t>
            </a:r>
          </a:p>
          <a:p>
            <a:pPr lvl="1"/>
            <a:r>
              <a:rPr lang="en-US" altLang="ja-JP" sz="2400" dirty="0" smtClean="0"/>
              <a:t>And some other light element</a:t>
            </a:r>
          </a:p>
          <a:p>
            <a:pPr lvl="1"/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it’s not measured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D58F30-650F-4239-B9E2-8D8B97A54E2F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17</a:t>
            </a:fld>
            <a:endParaRPr lang="ja-JP" altLang="en-US"/>
          </a:p>
        </p:txBody>
      </p:sp>
      <p:pic>
        <p:nvPicPr>
          <p:cNvPr id="110594" name="Picture 2" descr="The PREM model and the Earth internal structure: seismic velocities and density vs. depth (in English) © J. Amode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87719" y="3501008"/>
            <a:ext cx="5188537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upload.wikimedia.org/wikipedia/commons/thumb/8/87/William_Gilbert.jpg/220px-William_Gilber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2280" y="3789115"/>
            <a:ext cx="170656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 descr="http://inventors.about.com/library/graphics/De_magnet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65471" y="1124744"/>
            <a:ext cx="2099017" cy="261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3600" b="1" dirty="0" smtClean="0"/>
              <a:t>Why is light element important ?</a:t>
            </a:r>
            <a:endParaRPr lang="ja-JP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764704"/>
            <a:ext cx="6804248" cy="576064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800" dirty="0" smtClean="0"/>
              <a:t>History of the Earth’s evolution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800" dirty="0" smtClean="0"/>
              <a:t>What is </a:t>
            </a:r>
            <a:r>
              <a:rPr lang="en-US" altLang="ja-JP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geomagnetic field</a:t>
            </a:r>
            <a:r>
              <a:rPr lang="en-US" altLang="ja-JP" sz="2800" dirty="0" smtClean="0"/>
              <a:t> ? Who order it ?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W. Gilbert	1600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A. Einstein	1905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It requires the metal convection : dynamo theory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800" dirty="0" smtClean="0"/>
              <a:t>Outer core composition is essentially important</a:t>
            </a:r>
          </a:p>
          <a:p>
            <a:pPr lvl="1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Especially light component</a:t>
            </a:r>
          </a:p>
          <a:p>
            <a:pPr lvl="1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Pure iron cannot maintain the convection</a:t>
            </a:r>
          </a:p>
          <a:p>
            <a:pPr lvl="1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H? O? C? Si? S?</a:t>
            </a:r>
          </a:p>
        </p:txBody>
      </p:sp>
      <p:sp>
        <p:nvSpPr>
          <p:cNvPr id="23558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6398ED-E2CC-4748-88A1-2B99A73A4F74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23559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23560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B911D3-2AFC-4637-8D18-3ACCE85EC22A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b="1" dirty="0" smtClean="0"/>
              <a:t>Let’s measure it !</a:t>
            </a:r>
            <a:endParaRPr lang="ja-JP" altLang="en-US" sz="3600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0825" y="764704"/>
            <a:ext cx="8713663" cy="576064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3000" dirty="0" smtClean="0"/>
              <a:t>Neutrino oscillation probability depend on </a:t>
            </a:r>
            <a:r>
              <a:rPr lang="en-US" altLang="ja-JP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density</a:t>
            </a:r>
            <a:r>
              <a:rPr lang="en-US" altLang="ja-JP" sz="3000" dirty="0" smtClean="0">
                <a:solidFill>
                  <a:srgbClr val="FF0000"/>
                </a:solidFill>
              </a:rPr>
              <a:t>, not matter density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3000" dirty="0" smtClean="0"/>
              <a:t>By using neutrino oscillation, we can measure the electron density of the medium</a:t>
            </a:r>
            <a:endParaRPr lang="en-US" altLang="ja-JP" sz="3000" b="1" dirty="0" smtClean="0">
              <a:solidFill>
                <a:srgbClr val="FF0000"/>
              </a:solidFill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sz="2600" dirty="0" smtClean="0"/>
              <a:t>If we know the neutrino property very well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dirty="0" smtClean="0"/>
              <a:t>We have the precise matter density of the earth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sz="2600" dirty="0" smtClean="0"/>
              <a:t>From seismic wave tomography and free oscillation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3000" dirty="0" smtClean="0"/>
              <a:t>Combining matter density and electron density,    </a:t>
            </a:r>
            <a:r>
              <a:rPr lang="en-US" altLang="ja-JP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 measure the average chemical composition of the deep earth !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sz="2600" dirty="0" smtClean="0"/>
              <a:t>Ratio of atomic number to mass number</a:t>
            </a:r>
            <a:r>
              <a:rPr lang="ja-JP" altLang="en-US" sz="2600" dirty="0" smtClean="0"/>
              <a:t> </a:t>
            </a:r>
            <a:r>
              <a:rPr lang="en-US" altLang="ja-JP" sz="2600" dirty="0" smtClean="0"/>
              <a:t>(Z/A)</a:t>
            </a:r>
            <a:endParaRPr lang="en-US" altLang="ja-JP" dirty="0" smtClean="0"/>
          </a:p>
        </p:txBody>
      </p:sp>
      <p:sp>
        <p:nvSpPr>
          <p:cNvPr id="24580" name="日付プレースホルダ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5F937D-B862-4B20-88BF-A564F6BBAFBA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2016/1/7</a:t>
            </a:fld>
            <a:endParaRPr lang="ja-JP" altLang="en-US"/>
          </a:p>
        </p:txBody>
      </p:sp>
      <p:sp>
        <p:nvSpPr>
          <p:cNvPr id="24581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A740C4-EEF1-46ED-A73B-ECF6A96C6701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ja-JP" altLang="en-US" smtClean="0"/>
          </a:p>
        </p:txBody>
      </p:sp>
      <p:sp>
        <p:nvSpPr>
          <p:cNvPr id="24582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b="1" dirty="0" smtClean="0"/>
              <a:t>Table of contents</a:t>
            </a:r>
            <a:endParaRPr lang="ja-JP" altLang="en-US" b="1" dirty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5400675"/>
          </a:xfrm>
        </p:spPr>
        <p:txBody>
          <a:bodyPr/>
          <a:lstStyle/>
          <a:p>
            <a:r>
              <a:rPr lang="en-US" altLang="ja-JP" dirty="0" smtClean="0"/>
              <a:t>Applied Cosmic Ray Physics</a:t>
            </a:r>
          </a:p>
          <a:p>
            <a:pPr lvl="1"/>
            <a:r>
              <a:rPr lang="en-US" altLang="ja-JP" dirty="0" smtClean="0"/>
              <a:t>Introduction</a:t>
            </a:r>
          </a:p>
          <a:p>
            <a:pPr lvl="2"/>
            <a:r>
              <a:rPr lang="en-US" altLang="ja-JP" dirty="0" smtClean="0"/>
              <a:t>What is the applied cosmic ray physics?</a:t>
            </a:r>
          </a:p>
          <a:p>
            <a:pPr lvl="2"/>
            <a:r>
              <a:rPr lang="en-US" altLang="ja-JP" dirty="0" smtClean="0"/>
              <a:t>History of the applied cosmic ray physics</a:t>
            </a:r>
          </a:p>
          <a:p>
            <a:r>
              <a:rPr lang="en-US" altLang="ja-JP" dirty="0" smtClean="0"/>
              <a:t>Spectrometry of the Earth using neutrino oscillations</a:t>
            </a:r>
          </a:p>
          <a:p>
            <a:r>
              <a:rPr lang="en-US" altLang="ja-JP" dirty="0" smtClean="0"/>
              <a:t>Summary</a:t>
            </a:r>
          </a:p>
        </p:txBody>
      </p:sp>
      <p:sp>
        <p:nvSpPr>
          <p:cNvPr id="10244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D05F99-651A-481C-8B62-7EAC70819ADB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10245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9E9F3D-36CA-4A03-A35F-FC25462BB81F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ja-JP" altLang="en-US"/>
          </a:p>
        </p:txBody>
      </p:sp>
      <p:sp>
        <p:nvSpPr>
          <p:cNvPr id="10246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692919"/>
            <a:ext cx="9144000" cy="540037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Z/A ratio of materials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sz="2000" dirty="0" smtClean="0"/>
              <a:t>Fe :0.466, Light material :~0.5, Hydrogen :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1</a:t>
            </a:r>
          </a:p>
          <a:p>
            <a:pPr lvl="1" fontAlgn="auto">
              <a:spcAft>
                <a:spcPts val="0"/>
              </a:spcAft>
              <a:buClr>
                <a:schemeClr val="tx2">
                  <a:tint val="75000"/>
                </a:schemeClr>
              </a:buClr>
              <a:buFont typeface="Wingdings"/>
              <a:buChar char="u"/>
              <a:defRPr/>
            </a:pPr>
            <a:r>
              <a:rPr lang="en-US" altLang="ja-JP" sz="2000" b="1" dirty="0" smtClean="0">
                <a:solidFill>
                  <a:srgbClr val="FF0000"/>
                </a:solidFill>
              </a:rPr>
              <a:t>More sensitive to Hydrogen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Matter density model : modified PREM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Initial neutrino flux : Honda flux 2011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Mantle is </a:t>
            </a:r>
            <a:r>
              <a:rPr lang="en-US" altLang="ja-JP" sz="2400" dirty="0" err="1" smtClean="0"/>
              <a:t>pyrolite</a:t>
            </a:r>
            <a:r>
              <a:rPr lang="en-US" altLang="ja-JP" sz="2400" dirty="0" smtClean="0"/>
              <a:t> (Z/A=0.496)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Inner Core is Pure Iron (Z/A=0.467)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b="1" dirty="0" smtClean="0">
                <a:solidFill>
                  <a:srgbClr val="FF0000"/>
                </a:solidFill>
              </a:rPr>
              <a:t>Z/A of outer core : free parameter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b="1" dirty="0" smtClean="0">
                <a:solidFill>
                  <a:srgbClr val="FF0000"/>
                </a:solidFill>
              </a:rPr>
              <a:t>Normal hierarchy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u"/>
              <a:defRPr/>
            </a:pPr>
            <a:r>
              <a:rPr lang="en-US" altLang="ja-JP" sz="2400" dirty="0" smtClean="0"/>
              <a:t>Oscillation parameter : </a:t>
            </a:r>
            <a:r>
              <a:rPr lang="en-US" altLang="ja-JP" sz="2400" dirty="0" err="1" smtClean="0"/>
              <a:t>Capozzi</a:t>
            </a:r>
            <a:r>
              <a:rPr lang="en-US" altLang="ja-JP" sz="2400" dirty="0" smtClean="0"/>
              <a:t> et al. 2014 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None/>
              <a:defRPr/>
            </a:pPr>
            <a:endParaRPr lang="en-US" altLang="ja-JP" sz="2400" dirty="0" smtClean="0"/>
          </a:p>
        </p:txBody>
      </p:sp>
      <p:sp>
        <p:nvSpPr>
          <p:cNvPr id="26628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24FDDE-7484-4B71-8C7A-7117E3669DF4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26629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92FCAE-BD99-46E7-B999-A47CFC507E97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ja-JP" altLang="en-US"/>
          </a:p>
        </p:txBody>
      </p:sp>
      <p:sp>
        <p:nvSpPr>
          <p:cNvPr id="26630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b="1" dirty="0" smtClean="0"/>
              <a:t>Hypothesis</a:t>
            </a:r>
            <a:endParaRPr lang="ja-JP" altLang="en-US" sz="3600" b="1" dirty="0"/>
          </a:p>
        </p:txBody>
      </p:sp>
      <p:graphicFrame>
        <p:nvGraphicFramePr>
          <p:cNvPr id="74755" name="Object 2"/>
          <p:cNvGraphicFramePr>
            <a:graphicFrameLocks noChangeAspect="1"/>
          </p:cNvGraphicFramePr>
          <p:nvPr/>
        </p:nvGraphicFramePr>
        <p:xfrm>
          <a:off x="1403115" y="4941168"/>
          <a:ext cx="2736837" cy="1512168"/>
        </p:xfrm>
        <a:graphic>
          <a:graphicData uri="http://schemas.openxmlformats.org/presentationml/2006/ole">
            <p:oleObj spid="_x0000_s67586" name="数式" r:id="rId3" imgW="1371600" imgH="736560" progId="Equation.3">
              <p:embed/>
            </p:oleObj>
          </a:graphicData>
        </a:graphic>
      </p:graphicFrame>
      <p:graphicFrame>
        <p:nvGraphicFramePr>
          <p:cNvPr id="74756" name="Object 4"/>
          <p:cNvGraphicFramePr>
            <a:graphicFrameLocks noChangeAspect="1"/>
          </p:cNvGraphicFramePr>
          <p:nvPr/>
        </p:nvGraphicFramePr>
        <p:xfrm>
          <a:off x="4343707" y="4941168"/>
          <a:ext cx="2964597" cy="1512168"/>
        </p:xfrm>
        <a:graphic>
          <a:graphicData uri="http://schemas.openxmlformats.org/presentationml/2006/ole">
            <p:oleObj spid="_x0000_s67587" name="数式" r:id="rId4" imgW="1485720" imgH="736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b="1" dirty="0" smtClean="0"/>
              <a:t>Neutrino oscillation in the Earth</a:t>
            </a:r>
            <a:endParaRPr kumimoji="1" lang="ja-JP" altLang="en-US" sz="3600" b="1" dirty="0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FD3F1F-E36E-42C6-B9DC-290157D64753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21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pic>
        <p:nvPicPr>
          <p:cNvPr id="9" name="Picture 2" descr="C:\eri\conference\日本地球化学会年会2015\F3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819" t="5779" r="4275" b="49322"/>
          <a:stretch>
            <a:fillRect/>
          </a:stretch>
        </p:blipFill>
        <p:spPr bwMode="auto">
          <a:xfrm>
            <a:off x="0" y="620508"/>
            <a:ext cx="9042776" cy="590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b="1" dirty="0" err="1" smtClean="0"/>
              <a:t>Oscillograms</a:t>
            </a:r>
            <a:r>
              <a:rPr kumimoji="1" lang="en-US" altLang="ja-JP" sz="3200" b="1" dirty="0" smtClean="0"/>
              <a:t> (Fe OC VS </a:t>
            </a:r>
            <a:r>
              <a:rPr lang="en-US" altLang="ja-JP" sz="3200" b="1" dirty="0" smtClean="0"/>
              <a:t>Fe+2wt%H OC</a:t>
            </a:r>
            <a:r>
              <a:rPr kumimoji="1" lang="en-US" altLang="ja-JP" sz="3200" b="1" dirty="0" smtClean="0"/>
              <a:t>)</a:t>
            </a:r>
            <a:endParaRPr kumimoji="1" lang="ja-JP" altLang="en-US" sz="3200" b="1" dirty="0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B58F8F-3C3A-4D0E-BB26-A705E7F1523D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22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pic>
        <p:nvPicPr>
          <p:cNvPr id="133122" name="Picture 2" descr="C:\Users\taketa-eri\Dropbox\GRL_Tomography2014\nc5.00_cr\Figure-2_Rot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9144000" cy="5811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b="1" dirty="0" smtClean="0"/>
              <a:t>How we measure the Earth composition ?</a:t>
            </a:r>
            <a:endParaRPr kumimoji="1" lang="ja-JP" altLang="en-US" sz="3200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400600"/>
          </a:xfrm>
        </p:spPr>
        <p:txBody>
          <a:bodyPr/>
          <a:lstStyle/>
          <a:p>
            <a:r>
              <a:rPr lang="en-US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Atmospheric neutrino</a:t>
            </a:r>
          </a:p>
          <a:p>
            <a:pPr lvl="1"/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Energy and incident angle of</a:t>
            </a:r>
            <a:r>
              <a:rPr lang="en-US" altLang="ja-JP" sz="2400" i="1" dirty="0" smtClean="0"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400" i="1" dirty="0" err="1" smtClean="0">
                <a:ea typeface="メイリオ" pitchFamily="50" charset="-128"/>
                <a:cs typeface="メイリオ" pitchFamily="50" charset="-128"/>
              </a:rPr>
              <a:t>ν</a:t>
            </a:r>
            <a:r>
              <a:rPr lang="en-US" altLang="ja-JP" sz="2400" baseline="-25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</a:t>
            </a: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and </a:t>
            </a:r>
            <a:r>
              <a:rPr lang="en-US" altLang="ja-JP" sz="2400" i="1" dirty="0" smtClean="0">
                <a:ea typeface="メイリオ" pitchFamily="50" charset="-128"/>
                <a:cs typeface="メイリオ" pitchFamily="50" charset="-128"/>
              </a:rPr>
              <a:t>ν</a:t>
            </a:r>
            <a:r>
              <a:rPr lang="el-GR" altLang="ja-JP" sz="2400" i="1" baseline="-25000" dirty="0" smtClean="0">
                <a:ea typeface="メイリオ" pitchFamily="50" charset="-128"/>
                <a:cs typeface="メイリオ" pitchFamily="50" charset="-128"/>
              </a:rPr>
              <a:t>μ</a:t>
            </a:r>
            <a:endParaRPr lang="en-US" altLang="ja-JP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Cherenkov based detector</a:t>
            </a:r>
          </a:p>
          <a:p>
            <a:pPr lvl="1"/>
            <a:r>
              <a:rPr lang="en-US" altLang="ja-JP" sz="2400" i="1" dirty="0" err="1" smtClean="0">
                <a:ea typeface="メイリオ" pitchFamily="50" charset="-128"/>
                <a:cs typeface="メイリオ" pitchFamily="50" charset="-128"/>
              </a:rPr>
              <a:t>ν</a:t>
            </a:r>
            <a:r>
              <a:rPr lang="en-US" altLang="ja-JP" sz="2400" baseline="-25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, </a:t>
            </a:r>
            <a:r>
              <a:rPr lang="en-US" altLang="ja-JP" sz="2400" i="1" dirty="0" smtClean="0">
                <a:ea typeface="メイリオ" pitchFamily="50" charset="-128"/>
                <a:cs typeface="メイリオ" pitchFamily="50" charset="-128"/>
              </a:rPr>
              <a:t>ν</a:t>
            </a:r>
            <a:r>
              <a:rPr lang="el-GR" altLang="ja-JP" sz="2400" i="1" baseline="-25000" dirty="0" smtClean="0">
                <a:ea typeface="メイリオ" pitchFamily="50" charset="-128"/>
                <a:cs typeface="メイリオ" pitchFamily="50" charset="-128"/>
              </a:rPr>
              <a:t>μ 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identification, high E/angular </a:t>
            </a:r>
            <a:r>
              <a:rPr lang="en-US" altLang="ja-JP" sz="24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resolotion</a:t>
            </a:r>
            <a:endParaRPr lang="en-US" altLang="ja-JP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kumimoji="1" lang="ja-JP" altLang="en-US" sz="28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D00699-F5EE-45EC-BC78-4D23D231754F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23</a:t>
            </a:fld>
            <a:endParaRPr lang="ja-JP" altLang="en-US"/>
          </a:p>
        </p:txBody>
      </p:sp>
      <p:grpSp>
        <p:nvGrpSpPr>
          <p:cNvPr id="9" name="グループ化 10"/>
          <p:cNvGrpSpPr/>
          <p:nvPr/>
        </p:nvGrpSpPr>
        <p:grpSpPr>
          <a:xfrm>
            <a:off x="425609" y="2924944"/>
            <a:ext cx="2873892" cy="3600400"/>
            <a:chOff x="323528" y="1628800"/>
            <a:chExt cx="3621106" cy="453650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751" t="23879" r="62600" b="9613"/>
            <a:stretch>
              <a:fillRect/>
            </a:stretch>
          </p:blipFill>
          <p:spPr bwMode="auto">
            <a:xfrm>
              <a:off x="323528" y="1628800"/>
              <a:ext cx="3168352" cy="4536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1840341" y="1700808"/>
              <a:ext cx="2104293" cy="50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Cosmic ray</a:t>
              </a:r>
              <a:endParaRPr kumimoji="1" lang="ja-JP" altLang="en-US" sz="20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2272386" y="4643844"/>
              <a:ext cx="1336936" cy="50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7030A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Atm. </a:t>
              </a:r>
              <a:r>
                <a:rPr kumimoji="1" lang="en-US" altLang="ja-JP" sz="2000" b="1" i="1" dirty="0" smtClean="0">
                  <a:solidFill>
                    <a:srgbClr val="7030A0"/>
                  </a:solidFill>
                  <a:latin typeface="+mj-lt"/>
                  <a:ea typeface="メイリオ" pitchFamily="50" charset="-128"/>
                  <a:cs typeface="メイリオ" pitchFamily="50" charset="-128"/>
                </a:rPr>
                <a:t>ν</a:t>
              </a:r>
              <a:endParaRPr kumimoji="1" lang="ja-JP" altLang="en-US" sz="2000" b="1" i="1" dirty="0">
                <a:solidFill>
                  <a:srgbClr val="7030A0"/>
                </a:solidFill>
                <a:latin typeface="+mj-lt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11" name="グループ化 29"/>
          <p:cNvGrpSpPr/>
          <p:nvPr/>
        </p:nvGrpSpPr>
        <p:grpSpPr>
          <a:xfrm>
            <a:off x="2983003" y="3068960"/>
            <a:ext cx="2885141" cy="3168352"/>
            <a:chOff x="3664700" y="1196752"/>
            <a:chExt cx="4536504" cy="4981817"/>
          </a:xfrm>
        </p:grpSpPr>
        <p:pic>
          <p:nvPicPr>
            <p:cNvPr id="146434" name="Picture 2" descr="C:\eri\conference\日本地球化学会年会2015\F1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0800000">
              <a:off x="3664700" y="1556791"/>
              <a:ext cx="4392487" cy="4541385"/>
            </a:xfrm>
            <a:prstGeom prst="rect">
              <a:avLst/>
            </a:prstGeom>
            <a:noFill/>
          </p:spPr>
        </p:pic>
        <p:cxnSp>
          <p:nvCxnSpPr>
            <p:cNvPr id="14" name="直線コネクタ 13"/>
            <p:cNvCxnSpPr>
              <a:endCxn id="146434" idx="0"/>
            </p:cNvCxnSpPr>
            <p:nvPr/>
          </p:nvCxnSpPr>
          <p:spPr>
            <a:xfrm flipH="1">
              <a:off x="5860944" y="2924945"/>
              <a:ext cx="2340260" cy="317323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5751240" y="1196752"/>
              <a:ext cx="188404" cy="4981817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>
              <a:endCxn id="146434" idx="0"/>
            </p:cNvCxnSpPr>
            <p:nvPr/>
          </p:nvCxnSpPr>
          <p:spPr>
            <a:xfrm>
              <a:off x="4672812" y="1484784"/>
              <a:ext cx="1188132" cy="4613393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flipH="1">
              <a:off x="5977687" y="5046338"/>
              <a:ext cx="1971836" cy="877361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 flipH="1">
              <a:off x="4958679" y="5952123"/>
              <a:ext cx="927722" cy="35001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054"/>
          <p:cNvGrpSpPr>
            <a:grpSpLocks/>
          </p:cNvGrpSpPr>
          <p:nvPr/>
        </p:nvGrpSpPr>
        <p:grpSpPr bwMode="auto">
          <a:xfrm>
            <a:off x="5957006" y="3077666"/>
            <a:ext cx="3186994" cy="2799606"/>
            <a:chOff x="0" y="686"/>
            <a:chExt cx="2937" cy="2580"/>
          </a:xfrm>
        </p:grpSpPr>
        <p:grpSp>
          <p:nvGrpSpPr>
            <p:cNvPr id="13" name="Group 1052"/>
            <p:cNvGrpSpPr>
              <a:grpSpLocks/>
            </p:cNvGrpSpPr>
            <p:nvPr/>
          </p:nvGrpSpPr>
          <p:grpSpPr bwMode="auto">
            <a:xfrm>
              <a:off x="0" y="686"/>
              <a:ext cx="2937" cy="2580"/>
              <a:chOff x="0" y="402"/>
              <a:chExt cx="2937" cy="2580"/>
            </a:xfrm>
          </p:grpSpPr>
          <p:grpSp>
            <p:nvGrpSpPr>
              <p:cNvPr id="16" name="Group 1051"/>
              <p:cNvGrpSpPr>
                <a:grpSpLocks/>
              </p:cNvGrpSpPr>
              <p:nvPr/>
            </p:nvGrpSpPr>
            <p:grpSpPr bwMode="auto">
              <a:xfrm>
                <a:off x="0" y="402"/>
                <a:ext cx="2937" cy="2580"/>
                <a:chOff x="0" y="402"/>
                <a:chExt cx="2937" cy="2580"/>
              </a:xfrm>
            </p:grpSpPr>
            <p:pic>
              <p:nvPicPr>
                <p:cNvPr id="40" name="Picture 1027" descr="kamioka_det_principle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4480" b="38017"/>
                <a:stretch>
                  <a:fillRect/>
                </a:stretch>
              </p:blipFill>
              <p:spPr bwMode="auto">
                <a:xfrm>
                  <a:off x="0" y="402"/>
                  <a:ext cx="2937" cy="2580"/>
                </a:xfrm>
                <a:prstGeom prst="rect">
                  <a:avLst/>
                </a:prstGeom>
                <a:noFill/>
                <a:ln/>
                <a:effectLst/>
              </p:spPr>
            </p:pic>
            <p:sp>
              <p:nvSpPr>
                <p:cNvPr id="41" name="Rectangle 1050"/>
                <p:cNvSpPr>
                  <a:spLocks noChangeArrowheads="1"/>
                </p:cNvSpPr>
                <p:nvPr/>
              </p:nvSpPr>
              <p:spPr bwMode="auto">
                <a:xfrm>
                  <a:off x="73" y="487"/>
                  <a:ext cx="482" cy="284"/>
                </a:xfrm>
                <a:prstGeom prst="rect">
                  <a:avLst/>
                </a:prstGeom>
                <a:solidFill>
                  <a:srgbClr val="FFF3FF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Text Box 1028"/>
              <p:cNvSpPr txBox="1">
                <a:spLocks noChangeArrowheads="1"/>
              </p:cNvSpPr>
              <p:nvPr/>
            </p:nvSpPr>
            <p:spPr bwMode="auto">
              <a:xfrm>
                <a:off x="1849" y="516"/>
                <a:ext cx="569" cy="312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1600" b="1" dirty="0" smtClean="0">
                    <a:solidFill>
                      <a:schemeClr val="tx1"/>
                    </a:solidFill>
                    <a:ea typeface="ＭＳ Ｐゴシック" pitchFamily="50" charset="-128"/>
                  </a:rPr>
                  <a:t>PMT</a:t>
                </a:r>
                <a:endParaRPr lang="ja-JP" altLang="en-US" sz="1600" b="1" dirty="0">
                  <a:solidFill>
                    <a:schemeClr val="tx1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37" name="Text Box 1030"/>
              <p:cNvSpPr txBox="1">
                <a:spLocks noChangeArrowheads="1"/>
              </p:cNvSpPr>
              <p:nvPr/>
            </p:nvSpPr>
            <p:spPr bwMode="auto">
              <a:xfrm>
                <a:off x="648" y="884"/>
                <a:ext cx="760" cy="312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1600" b="1" dirty="0" err="1" smtClean="0">
                    <a:solidFill>
                      <a:schemeClr val="tx1"/>
                    </a:solidFill>
                    <a:ea typeface="ＭＳ Ｐゴシック" pitchFamily="50" charset="-128"/>
                  </a:rPr>
                  <a:t>C.light</a:t>
                </a:r>
                <a:endParaRPr lang="ja-JP" altLang="en-US" sz="1600" b="1" dirty="0">
                  <a:solidFill>
                    <a:schemeClr val="tx1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38" name="Text Box 1031"/>
              <p:cNvSpPr txBox="1">
                <a:spLocks noChangeArrowheads="1"/>
              </p:cNvSpPr>
              <p:nvPr/>
            </p:nvSpPr>
            <p:spPr bwMode="auto">
              <a:xfrm>
                <a:off x="310" y="1224"/>
                <a:ext cx="434" cy="212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1600">
                    <a:solidFill>
                      <a:schemeClr val="tx1"/>
                    </a:solidFill>
                    <a:latin typeface="Symbol" pitchFamily="18" charset="2"/>
                    <a:ea typeface="ＭＳ Ｐゴシック" pitchFamily="50" charset="-128"/>
                  </a:rPr>
                  <a:t>q</a:t>
                </a:r>
                <a:r>
                  <a:rPr lang="en-US" altLang="ja-JP" sz="1600">
                    <a:solidFill>
                      <a:schemeClr val="tx1"/>
                    </a:solidFill>
                    <a:ea typeface="ＭＳ Ｐゴシック" pitchFamily="50" charset="-128"/>
                  </a:rPr>
                  <a:t>=42°</a:t>
                </a:r>
              </a:p>
            </p:txBody>
          </p:sp>
          <p:sp>
            <p:nvSpPr>
              <p:cNvPr id="39" name="Text Box 1032"/>
              <p:cNvSpPr txBox="1">
                <a:spLocks noChangeArrowheads="1"/>
              </p:cNvSpPr>
              <p:nvPr/>
            </p:nvSpPr>
            <p:spPr bwMode="auto">
              <a:xfrm>
                <a:off x="87" y="2328"/>
                <a:ext cx="1068" cy="59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1800" dirty="0" err="1" smtClean="0">
                    <a:solidFill>
                      <a:schemeClr val="tx1"/>
                    </a:solidFill>
                    <a:ea typeface="ＭＳ Ｐゴシック" pitchFamily="50" charset="-128"/>
                  </a:rPr>
                  <a:t>C.particle</a:t>
                </a:r>
                <a:endParaRPr lang="ja-JP" altLang="en-US" sz="1800" dirty="0">
                  <a:solidFill>
                    <a:schemeClr val="tx1"/>
                  </a:solidFill>
                  <a:ea typeface="ＭＳ Ｐゴシック" pitchFamily="50" charset="-128"/>
                </a:endParaRPr>
              </a:p>
              <a:p>
                <a:pPr algn="ctr"/>
                <a:r>
                  <a:rPr lang="en-US" altLang="ja-JP" sz="1800" dirty="0" err="1">
                    <a:solidFill>
                      <a:schemeClr val="tx1"/>
                    </a:solidFill>
                    <a:ea typeface="ＭＳ Ｐゴシック" pitchFamily="50" charset="-128"/>
                  </a:rPr>
                  <a:t>e</a:t>
                </a:r>
                <a:r>
                  <a:rPr lang="en-US" altLang="ja-JP" sz="1800" b="1" baseline="30000" dirty="0" err="1">
                    <a:solidFill>
                      <a:schemeClr val="tx1"/>
                    </a:solidFill>
                    <a:ea typeface="ＭＳ Ｐゴシック" pitchFamily="50" charset="-128"/>
                  </a:rPr>
                  <a:t>±</a:t>
                </a:r>
                <a:r>
                  <a:rPr lang="en-US" altLang="ja-JP" sz="1800" dirty="0" err="1">
                    <a:solidFill>
                      <a:schemeClr val="tx1"/>
                    </a:solidFill>
                    <a:ea typeface="ＭＳ Ｐゴシック" pitchFamily="50" charset="-128"/>
                  </a:rPr>
                  <a:t>,</a:t>
                </a:r>
                <a:r>
                  <a:rPr lang="en-US" altLang="ja-JP" sz="1800" dirty="0" err="1">
                    <a:solidFill>
                      <a:schemeClr val="tx1"/>
                    </a:solidFill>
                    <a:latin typeface="Symbol" pitchFamily="18" charset="2"/>
                    <a:ea typeface="ＭＳ Ｐゴシック" pitchFamily="50" charset="-128"/>
                  </a:rPr>
                  <a:t>m</a:t>
                </a:r>
                <a:r>
                  <a:rPr lang="en-US" altLang="ja-JP" sz="1800" b="1" baseline="30000" dirty="0">
                    <a:solidFill>
                      <a:schemeClr val="tx1"/>
                    </a:solidFill>
                    <a:ea typeface="ＭＳ Ｐゴシック" pitchFamily="50" charset="-128"/>
                  </a:rPr>
                  <a:t>±</a:t>
                </a:r>
              </a:p>
            </p:txBody>
          </p:sp>
        </p:grpSp>
        <p:sp>
          <p:nvSpPr>
            <p:cNvPr id="34" name="Rectangle 1053"/>
            <p:cNvSpPr>
              <a:spLocks noChangeArrowheads="1"/>
            </p:cNvSpPr>
            <p:nvPr/>
          </p:nvSpPr>
          <p:spPr bwMode="auto">
            <a:xfrm>
              <a:off x="0" y="686"/>
              <a:ext cx="2908" cy="2552"/>
            </a:xfrm>
            <a:prstGeom prst="rect">
              <a:avLst/>
            </a:prstGeom>
            <a:noFill/>
            <a:ln w="19050" algn="ctr">
              <a:solidFill>
                <a:srgbClr val="005DB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Detectors</a:t>
            </a:r>
            <a:endParaRPr kumimoji="1" lang="ja-JP" altLang="en-US" b="1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250825" y="908050"/>
          <a:ext cx="864235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903"/>
                <a:gridCol w="1656184"/>
                <a:gridCol w="1656323"/>
                <a:gridCol w="1728470"/>
                <a:gridCol w="172847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HK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PINGU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ORCA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BAIKAL</a:t>
                      </a:r>
                      <a:endParaRPr kumimoji="1" lang="ja-JP" altLang="en-US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Mass[MT]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0.6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~5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~5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?</a:t>
                      </a:r>
                      <a:endParaRPr kumimoji="1" lang="ja-JP" altLang="en-US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Particle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3600" i="1" dirty="0" err="1" smtClean="0"/>
                        <a:t>ν</a:t>
                      </a:r>
                      <a:r>
                        <a:rPr lang="en-US" altLang="ja-JP" sz="3600" baseline="-25000" dirty="0" err="1" smtClean="0"/>
                        <a:t>e</a:t>
                      </a:r>
                      <a:r>
                        <a:rPr lang="en-US" altLang="ja-JP" sz="3600" dirty="0" smtClean="0"/>
                        <a:t>, </a:t>
                      </a:r>
                      <a:r>
                        <a:rPr lang="en-US" altLang="ja-JP" sz="3600" i="1" dirty="0" smtClean="0"/>
                        <a:t>ν</a:t>
                      </a:r>
                      <a:r>
                        <a:rPr lang="el-GR" altLang="ja-JP" sz="3600" i="1" baseline="-25000" dirty="0" smtClean="0"/>
                        <a:t>μ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ja-JP" sz="3600" i="1" dirty="0" err="1" smtClean="0"/>
                        <a:t>ν</a:t>
                      </a:r>
                      <a:r>
                        <a:rPr lang="en-US" altLang="ja-JP" sz="3600" baseline="-25000" dirty="0" err="1" smtClean="0"/>
                        <a:t>e</a:t>
                      </a:r>
                      <a:r>
                        <a:rPr lang="en-US" altLang="ja-JP" sz="3600" dirty="0" smtClean="0"/>
                        <a:t>, </a:t>
                      </a:r>
                      <a:r>
                        <a:rPr lang="en-US" altLang="ja-JP" sz="3600" i="1" dirty="0" smtClean="0"/>
                        <a:t>ν</a:t>
                      </a:r>
                      <a:r>
                        <a:rPr lang="el-GR" altLang="ja-JP" sz="3600" i="1" baseline="-25000" dirty="0" smtClean="0"/>
                        <a:t>μ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3600" i="1" dirty="0" err="1" smtClean="0"/>
                        <a:t>ν</a:t>
                      </a:r>
                      <a:r>
                        <a:rPr lang="en-US" altLang="ja-JP" sz="3600" baseline="-25000" dirty="0" err="1" smtClean="0"/>
                        <a:t>e</a:t>
                      </a:r>
                      <a:r>
                        <a:rPr lang="en-US" altLang="ja-JP" sz="3600" dirty="0" smtClean="0"/>
                        <a:t>, </a:t>
                      </a:r>
                      <a:r>
                        <a:rPr lang="en-US" altLang="ja-JP" sz="3600" i="1" dirty="0" smtClean="0"/>
                        <a:t>ν</a:t>
                      </a:r>
                      <a:r>
                        <a:rPr lang="el-GR" altLang="ja-JP" sz="3600" i="1" baseline="-25000" dirty="0" smtClean="0"/>
                        <a:t>μ</a:t>
                      </a:r>
                      <a:endParaRPr kumimoji="1" lang="ja-JP" altLang="en-US" sz="2800" i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?</a:t>
                      </a:r>
                      <a:endParaRPr kumimoji="1" lang="ja-JP" altLang="en-US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E</a:t>
                      </a:r>
                      <a:r>
                        <a:rPr kumimoji="1" lang="en-US" altLang="ja-JP" sz="2800" baseline="0" dirty="0" smtClean="0"/>
                        <a:t> range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&lt;~5MeV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&lt;~2GeV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&lt;~3GeV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?</a:t>
                      </a:r>
                      <a:endParaRPr kumimoji="1" lang="ja-JP" altLang="en-US" sz="2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BFFDE9-AF03-46AE-B764-A9951DD0623C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24</a:t>
            </a:fld>
            <a:endParaRPr lang="ja-JP" altLang="en-US"/>
          </a:p>
        </p:txBody>
      </p:sp>
      <p:sp>
        <p:nvSpPr>
          <p:cNvPr id="9" name="コンテンツ プレースホルダ 2"/>
          <p:cNvSpPr txBox="1">
            <a:spLocks/>
          </p:cNvSpPr>
          <p:nvPr/>
        </p:nvSpPr>
        <p:spPr bwMode="auto">
          <a:xfrm>
            <a:off x="0" y="3429000"/>
            <a:ext cx="914400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tabLst/>
              <a:defRPr/>
            </a:pPr>
            <a:r>
              <a:rPr lang="en-US" altLang="ja-JP" sz="2800" kern="0" noProof="0" dirty="0" smtClean="0">
                <a:solidFill>
                  <a:schemeClr val="tx2"/>
                </a:solidFill>
                <a:latin typeface="+mn-lt"/>
                <a:ea typeface="+mn-ea"/>
              </a:rPr>
              <a:t>Requirement for spectrometry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defRPr/>
            </a:pPr>
            <a:r>
              <a:rPr lang="en-US" altLang="ja-JP" sz="2800" kern="0" noProof="0" dirty="0" smtClean="0">
                <a:solidFill>
                  <a:schemeClr val="tx2"/>
                </a:solidFill>
                <a:latin typeface="+mn-lt"/>
                <a:ea typeface="+mn-ea"/>
              </a:rPr>
              <a:t>E range : 2 - 8 </a:t>
            </a:r>
            <a:r>
              <a:rPr lang="en-US" altLang="ja-JP" sz="2800" kern="0" noProof="0" dirty="0" err="1" smtClean="0">
                <a:solidFill>
                  <a:schemeClr val="tx2"/>
                </a:solidFill>
                <a:latin typeface="+mn-lt"/>
                <a:ea typeface="+mn-ea"/>
              </a:rPr>
              <a:t>GeV</a:t>
            </a:r>
            <a:endParaRPr lang="en-US" altLang="ja-JP" sz="2800" kern="0" noProof="0" dirty="0" smtClean="0">
              <a:solidFill>
                <a:schemeClr val="tx2"/>
              </a:solidFill>
              <a:latin typeface="+mn-lt"/>
              <a:ea typeface="+mn-ea"/>
            </a:endParaRP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defRPr/>
            </a:pPr>
            <a:r>
              <a:rPr lang="en-US" altLang="ja-JP" sz="2800" kern="0" dirty="0" smtClean="0">
                <a:solidFill>
                  <a:schemeClr val="tx2"/>
                </a:solidFill>
                <a:latin typeface="+mn-lt"/>
                <a:ea typeface="+mn-ea"/>
              </a:rPr>
              <a:t>Good energy and angular resolution (</a:t>
            </a:r>
            <a:r>
              <a:rPr lang="en-US" altLang="ja-JP" sz="2800" i="1" dirty="0" err="1" smtClean="0">
                <a:latin typeface="+mn-lt"/>
              </a:rPr>
              <a:t>ν</a:t>
            </a:r>
            <a:r>
              <a:rPr lang="en-US" altLang="ja-JP" sz="2800" baseline="-25000" dirty="0" err="1" smtClean="0">
                <a:latin typeface="+mn-lt"/>
              </a:rPr>
              <a:t>e</a:t>
            </a:r>
            <a:r>
              <a:rPr lang="en-US" altLang="ja-JP" sz="2800" dirty="0" smtClean="0">
                <a:latin typeface="+mn-lt"/>
              </a:rPr>
              <a:t>, </a:t>
            </a:r>
            <a:r>
              <a:rPr lang="en-US" altLang="ja-JP" sz="2800" i="1" dirty="0" smtClean="0">
                <a:latin typeface="+mn-lt"/>
              </a:rPr>
              <a:t>ν</a:t>
            </a:r>
            <a:r>
              <a:rPr lang="el-GR" altLang="ja-JP" sz="2800" i="1" baseline="-25000" dirty="0" smtClean="0">
                <a:latin typeface="+mn-lt"/>
              </a:rPr>
              <a:t>μ</a:t>
            </a:r>
            <a:r>
              <a:rPr lang="en-US" altLang="ja-JP" sz="2800" kern="0" dirty="0" smtClean="0">
                <a:solidFill>
                  <a:schemeClr val="tx2"/>
                </a:solidFill>
                <a:latin typeface="+mn-lt"/>
                <a:ea typeface="+mn-ea"/>
              </a:rPr>
              <a:t>) 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u"/>
              <a:defRPr/>
            </a:pPr>
            <a:r>
              <a:rPr lang="en-US" altLang="ja-JP" sz="2800" kern="0" dirty="0" smtClean="0">
                <a:solidFill>
                  <a:schemeClr val="tx2"/>
                </a:solidFill>
                <a:latin typeface="+mn-lt"/>
                <a:ea typeface="+mn-ea"/>
              </a:rPr>
              <a:t>Exposure : larger is better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Expected sensitivity (10Mtyrs)</a:t>
            </a:r>
            <a:endParaRPr kumimoji="1" lang="ja-JP" altLang="en-US" b="1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8684DF-B2CB-4DAA-9DCA-D27F894B47AD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25</a:t>
            </a:fld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942</a:t>
            </a:r>
            <a:r>
              <a:rPr lang="zh-TW" altLang="en-US" smtClean="0"/>
              <a:t>回地震研究所談話会</a:t>
            </a:r>
            <a:endParaRPr lang="ja-JP" altLang="en-US"/>
          </a:p>
        </p:txBody>
      </p:sp>
      <p:pic>
        <p:nvPicPr>
          <p:cNvPr id="12" name="コンテンツ プレースホルダ 11" descr="HK10MTSD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481261"/>
            <a:ext cx="9148747" cy="64041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Expected sensitivity (Future)</a:t>
            </a:r>
            <a:endParaRPr kumimoji="1" lang="ja-JP" altLang="en-US" b="1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E0DCD5-ABCE-4958-AEE5-3B74EA2625E2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26</a:t>
            </a:fld>
            <a:endParaRPr lang="ja-JP" altLang="en-US"/>
          </a:p>
        </p:txBody>
      </p:sp>
      <p:pic>
        <p:nvPicPr>
          <p:cNvPr id="149506" name="Picture 2" descr="C:\eri\conference\日本地球化学会年会2015\F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66" r="18908" b="35988"/>
          <a:stretch>
            <a:fillRect/>
          </a:stretch>
        </p:blipFill>
        <p:spPr bwMode="auto">
          <a:xfrm>
            <a:off x="395536" y="648072"/>
            <a:ext cx="8302594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Resolution effect (30 </a:t>
            </a:r>
            <a:r>
              <a:rPr kumimoji="1" lang="en-US" altLang="ja-JP" dirty="0" err="1" smtClean="0"/>
              <a:t>MTyrs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7BE6B9-ED9C-4376-ACAE-F1F4A4139AE8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27</a:t>
            </a:fld>
            <a:endParaRPr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134160" y="1052736"/>
            <a:ext cx="8902336" cy="4613773"/>
            <a:chOff x="611560" y="1844824"/>
            <a:chExt cx="7416824" cy="3843883"/>
          </a:xfrm>
        </p:grpSpPr>
        <p:pic>
          <p:nvPicPr>
            <p:cNvPr id="13926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9767" r="411" b="2522"/>
            <a:stretch>
              <a:fillRect/>
            </a:stretch>
          </p:blipFill>
          <p:spPr bwMode="auto">
            <a:xfrm>
              <a:off x="1475656" y="1844824"/>
              <a:ext cx="6552728" cy="3843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639" r="90472" b="2522"/>
            <a:stretch>
              <a:fillRect/>
            </a:stretch>
          </p:blipFill>
          <p:spPr bwMode="auto">
            <a:xfrm>
              <a:off x="611560" y="1844824"/>
              <a:ext cx="864096" cy="3843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正方形/長方形 8"/>
            <p:cNvSpPr/>
            <p:nvPr/>
          </p:nvSpPr>
          <p:spPr>
            <a:xfrm>
              <a:off x="1403648" y="1916832"/>
              <a:ext cx="360040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4644008" y="1844824"/>
              <a:ext cx="360040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Remark</a:t>
            </a:r>
            <a:endParaRPr kumimoji="1"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792088"/>
            <a:ext cx="9144000" cy="5805264"/>
          </a:xfrm>
        </p:spPr>
        <p:txBody>
          <a:bodyPr/>
          <a:lstStyle/>
          <a:p>
            <a:r>
              <a:rPr kumimoji="1" lang="en-US" altLang="ja-JP" dirty="0" smtClean="0"/>
              <a:t>Neutrino oscillation is applicable to geophysics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Only way</a:t>
            </a:r>
            <a:r>
              <a:rPr lang="en-US" altLang="ja-JP" dirty="0" smtClean="0"/>
              <a:t> to measure the chemical composition of the deep Earth</a:t>
            </a:r>
          </a:p>
          <a:p>
            <a:pPr lvl="1"/>
            <a:r>
              <a:rPr lang="en-US" altLang="ja-JP" dirty="0" smtClean="0"/>
              <a:t>Exposure is essentially important for this study</a:t>
            </a:r>
          </a:p>
          <a:p>
            <a:pPr lvl="1"/>
            <a:r>
              <a:rPr lang="en-US" altLang="ja-JP" dirty="0" smtClean="0"/>
              <a:t>Sensitive energy range : </a:t>
            </a:r>
            <a:r>
              <a:rPr lang="en-US" altLang="ja-JP" b="1" dirty="0" smtClean="0">
                <a:solidFill>
                  <a:srgbClr val="FF0000"/>
                </a:solidFill>
              </a:rPr>
              <a:t>&gt;2GeV</a:t>
            </a:r>
          </a:p>
          <a:p>
            <a:r>
              <a:rPr lang="en-US" altLang="ja-JP" dirty="0" smtClean="0"/>
              <a:t>S</a:t>
            </a:r>
            <a:r>
              <a:rPr kumimoji="1" lang="en-US" altLang="ja-JP" dirty="0" smtClean="0"/>
              <a:t>pectrometry of the Earth is possible in near future</a:t>
            </a:r>
          </a:p>
          <a:p>
            <a:pPr lvl="1"/>
            <a:r>
              <a:rPr lang="en-US" altLang="ja-JP" dirty="0" smtClean="0"/>
              <a:t>Fe, </a:t>
            </a:r>
            <a:r>
              <a:rPr lang="en-US" altLang="ja-JP" dirty="0" err="1" smtClean="0"/>
              <a:t>Pb</a:t>
            </a:r>
            <a:r>
              <a:rPr lang="en-US" altLang="ja-JP" dirty="0" smtClean="0"/>
              <a:t>, water can be resolved in near future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Compositional convection can be measured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81E44E-681E-4371-97AA-10CB1C17A18A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A8DD0-2584-4A25-98F7-ED383EC3954F}" type="slidenum">
              <a:rPr lang="ja-JP" altLang="en-US" smtClean="0"/>
              <a:pPr>
                <a:defRPr/>
              </a:pPr>
              <a:t>28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b="1" dirty="0" smtClean="0"/>
              <a:t>Table of contents</a:t>
            </a:r>
            <a:endParaRPr lang="ja-JP" altLang="en-US" b="1" dirty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5400675"/>
          </a:xfrm>
        </p:spPr>
        <p:txBody>
          <a:bodyPr/>
          <a:lstStyle/>
          <a:p>
            <a:r>
              <a:rPr lang="en-US" altLang="ja-JP" dirty="0" smtClean="0"/>
              <a:t>Applied Cosmic Ray Physics</a:t>
            </a:r>
          </a:p>
          <a:p>
            <a:pPr lvl="1"/>
            <a:r>
              <a:rPr lang="en-US" altLang="ja-JP" dirty="0" smtClean="0"/>
              <a:t>Introduction</a:t>
            </a:r>
          </a:p>
          <a:p>
            <a:pPr lvl="2"/>
            <a:r>
              <a:rPr lang="en-US" altLang="ja-JP" dirty="0" smtClean="0"/>
              <a:t>What is the applied cosmic ray physics?</a:t>
            </a:r>
          </a:p>
          <a:p>
            <a:pPr lvl="2"/>
            <a:r>
              <a:rPr lang="en-US" altLang="ja-JP" dirty="0" smtClean="0"/>
              <a:t>History of the applied cosmic ray physics</a:t>
            </a:r>
          </a:p>
          <a:p>
            <a:r>
              <a:rPr lang="en-US" altLang="ja-JP" dirty="0" smtClean="0"/>
              <a:t>Spectrometry of the Earth using neutrino oscillations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10244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D05F99-651A-481C-8B62-7EAC70819ADB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10245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9E9F3D-36CA-4A03-A35F-FC25462BB81F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ja-JP" altLang="en-US"/>
          </a:p>
        </p:txBody>
      </p:sp>
      <p:sp>
        <p:nvSpPr>
          <p:cNvPr id="10246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b="1" dirty="0" smtClean="0"/>
              <a:t>Table of contents</a:t>
            </a:r>
            <a:endParaRPr lang="ja-JP" altLang="en-US" b="1" dirty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540067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Applied Cosmic Ray Physics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Introduction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What is the applied cosmic ray physics?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History of the applied cosmic ray physics</a:t>
            </a:r>
          </a:p>
          <a:p>
            <a:r>
              <a:rPr lang="en-US" altLang="ja-JP" dirty="0" smtClean="0"/>
              <a:t>Spectrometry of the Earth using neutrino oscillations</a:t>
            </a:r>
          </a:p>
          <a:p>
            <a:r>
              <a:rPr lang="en-US" altLang="ja-JP" dirty="0" smtClean="0"/>
              <a:t>Summary</a:t>
            </a:r>
          </a:p>
        </p:txBody>
      </p:sp>
      <p:sp>
        <p:nvSpPr>
          <p:cNvPr id="10244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D769B0-C62D-46D3-97AA-3209A457D662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10245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9E9F3D-36CA-4A03-A35F-FC25462BB81F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ja-JP" altLang="en-US"/>
          </a:p>
        </p:txBody>
      </p:sp>
      <p:sp>
        <p:nvSpPr>
          <p:cNvPr id="10246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112568"/>
          </a:xfrm>
        </p:spPr>
        <p:txBody>
          <a:bodyPr/>
          <a:lstStyle/>
          <a:p>
            <a:pPr algn="ctr">
              <a:buNone/>
            </a:pPr>
            <a:r>
              <a:rPr lang="en-US" altLang="ja-JP" dirty="0" smtClean="0"/>
              <a:t>Question:</a:t>
            </a:r>
          </a:p>
          <a:p>
            <a:pPr algn="ctr">
              <a:buNone/>
            </a:pPr>
            <a:r>
              <a:rPr lang="en-US" altLang="ja-JP" dirty="0" smtClean="0"/>
              <a:t>“What are the precise neutrino mixing parameter measurements useful for ?”</a:t>
            </a:r>
          </a:p>
          <a:p>
            <a:pPr algn="ctr">
              <a:buFont typeface="Wingdings" pitchFamily="2" charset="2"/>
              <a:buNone/>
            </a:pPr>
            <a:endParaRPr lang="en-US" altLang="ja-JP" dirty="0" smtClean="0"/>
          </a:p>
          <a:p>
            <a:pPr algn="ctr">
              <a:buFont typeface="Wingdings" pitchFamily="2" charset="2"/>
              <a:buNone/>
            </a:pPr>
            <a:r>
              <a:rPr lang="en-US" altLang="ja-JP" dirty="0" smtClean="0"/>
              <a:t>Answer: </a:t>
            </a:r>
          </a:p>
          <a:p>
            <a:pPr algn="ctr">
              <a:buNone/>
            </a:pPr>
            <a:r>
              <a:rPr lang="en-US" altLang="ja-JP" b="1" dirty="0" smtClean="0">
                <a:solidFill>
                  <a:srgbClr val="FF0000"/>
                </a:solidFill>
              </a:rPr>
              <a:t>“It’s useful for the geophysics ! ”</a:t>
            </a:r>
          </a:p>
          <a:p>
            <a:pPr algn="ctr">
              <a:buNone/>
            </a:pPr>
            <a:r>
              <a:rPr lang="en-US" altLang="ja-JP" b="1" dirty="0" smtClean="0">
                <a:solidFill>
                  <a:srgbClr val="FF0000"/>
                </a:solidFill>
              </a:rPr>
              <a:t>“At least !”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4045503-90F3-4990-881B-86A5973C2FF4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F5BB27-4E74-4E30-A130-10D5B9E3E97F}" type="slidenum">
              <a:rPr lang="ja-JP" altLang="en-US" smtClean="0"/>
              <a:pPr>
                <a:defRPr/>
              </a:pPr>
              <a:t>30</a:t>
            </a:fld>
            <a:endParaRPr lang="ja-JP" alt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/>
              <a:t>Geo-scientist meets physicists…</a:t>
            </a:r>
            <a:endParaRPr lang="ja-JP" altLang="en-US" dirty="0"/>
          </a:p>
        </p:txBody>
      </p:sp>
      <p:sp>
        <p:nvSpPr>
          <p:cNvPr id="33795" name="コンテンツ プレースホルダ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5400675"/>
          </a:xfrm>
        </p:spPr>
        <p:txBody>
          <a:bodyPr/>
          <a:lstStyle/>
          <a:p>
            <a:endParaRPr lang="ja-JP" altLang="en-US" smtClean="0"/>
          </a:p>
        </p:txBody>
      </p:sp>
      <p:sp>
        <p:nvSpPr>
          <p:cNvPr id="33796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956477-B028-4038-BBC4-4FD163F7B864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33797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33798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A7407C-BC89-43AB-B67D-D40C4592113F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ja-JP" altLang="en-US"/>
          </a:p>
        </p:txBody>
      </p:sp>
      <p:pic>
        <p:nvPicPr>
          <p:cNvPr id="7170" name="Picture 2" descr="C:\eri\Hyper-K\talk\et82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163" y="1484313"/>
            <a:ext cx="8609012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eri\Hyper-K\talk\ET_topart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620838" y="1484313"/>
            <a:ext cx="12887326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>
          <a:xfrm>
            <a:off x="2627784" y="5229200"/>
            <a:ext cx="39901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 smtClean="0"/>
              <a:t>Thank you!</a:t>
            </a:r>
            <a:endParaRPr lang="ja-JP" alt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8370"/>
          </a:xfr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3200" b="1" dirty="0" smtClean="0"/>
              <a:t>Principle: tomography using cosmic rays</a:t>
            </a:r>
            <a:endParaRPr lang="ja-JP" altLang="en-US" sz="3200" b="1" dirty="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5791200" y="1865784"/>
            <a:ext cx="1447800" cy="2819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entury Schoolbook" pitchFamily="18" charset="0"/>
              <a:ea typeface="ＭＳ Ｐ明朝" pitchFamily="18" charset="-128"/>
            </a:endParaRPr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6248400" y="2703984"/>
            <a:ext cx="533400" cy="1219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entury Schoolbook" pitchFamily="18" charset="0"/>
              <a:ea typeface="ＭＳ Ｐ明朝" pitchFamily="18" charset="-128"/>
            </a:endParaRPr>
          </a:p>
        </p:txBody>
      </p:sp>
      <p:grpSp>
        <p:nvGrpSpPr>
          <p:cNvPr id="2" name="グループ化 55"/>
          <p:cNvGrpSpPr>
            <a:grpSpLocks/>
          </p:cNvGrpSpPr>
          <p:nvPr/>
        </p:nvGrpSpPr>
        <p:grpSpPr bwMode="auto">
          <a:xfrm>
            <a:off x="7239000" y="2094384"/>
            <a:ext cx="1676400" cy="3219450"/>
            <a:chOff x="7239000" y="2514600"/>
            <a:chExt cx="1676400" cy="3219669"/>
          </a:xfrm>
        </p:grpSpPr>
        <p:sp>
          <p:nvSpPr>
            <p:cNvPr id="13346" name="Line 5"/>
            <p:cNvSpPr>
              <a:spLocks noChangeShapeType="1"/>
            </p:cNvSpPr>
            <p:nvPr/>
          </p:nvSpPr>
          <p:spPr bwMode="auto">
            <a:xfrm flipH="1">
              <a:off x="7467600" y="25146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7" name="Line 6"/>
            <p:cNvSpPr>
              <a:spLocks noChangeShapeType="1"/>
            </p:cNvSpPr>
            <p:nvPr/>
          </p:nvSpPr>
          <p:spPr bwMode="auto">
            <a:xfrm flipH="1">
              <a:off x="7467600" y="27432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8" name="Line 7"/>
            <p:cNvSpPr>
              <a:spLocks noChangeShapeType="1"/>
            </p:cNvSpPr>
            <p:nvPr/>
          </p:nvSpPr>
          <p:spPr bwMode="auto">
            <a:xfrm flipH="1">
              <a:off x="7467600" y="29718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9" name="Line 8"/>
            <p:cNvSpPr>
              <a:spLocks noChangeShapeType="1"/>
            </p:cNvSpPr>
            <p:nvPr/>
          </p:nvSpPr>
          <p:spPr bwMode="auto">
            <a:xfrm flipH="1">
              <a:off x="7467600" y="32004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0" name="Line 9"/>
            <p:cNvSpPr>
              <a:spLocks noChangeShapeType="1"/>
            </p:cNvSpPr>
            <p:nvPr/>
          </p:nvSpPr>
          <p:spPr bwMode="auto">
            <a:xfrm flipH="1">
              <a:off x="7467600" y="34290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1" name="Line 10"/>
            <p:cNvSpPr>
              <a:spLocks noChangeShapeType="1"/>
            </p:cNvSpPr>
            <p:nvPr/>
          </p:nvSpPr>
          <p:spPr bwMode="auto">
            <a:xfrm flipH="1">
              <a:off x="7467600" y="36576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2" name="Line 11"/>
            <p:cNvSpPr>
              <a:spLocks noChangeShapeType="1"/>
            </p:cNvSpPr>
            <p:nvPr/>
          </p:nvSpPr>
          <p:spPr bwMode="auto">
            <a:xfrm flipH="1">
              <a:off x="7467600" y="38862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3" name="Line 12"/>
            <p:cNvSpPr>
              <a:spLocks noChangeShapeType="1"/>
            </p:cNvSpPr>
            <p:nvPr/>
          </p:nvSpPr>
          <p:spPr bwMode="auto">
            <a:xfrm flipH="1">
              <a:off x="7467600" y="41148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4" name="Line 13"/>
            <p:cNvSpPr>
              <a:spLocks noChangeShapeType="1"/>
            </p:cNvSpPr>
            <p:nvPr/>
          </p:nvSpPr>
          <p:spPr bwMode="auto">
            <a:xfrm flipH="1">
              <a:off x="7467600" y="43434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5" name="Line 14"/>
            <p:cNvSpPr>
              <a:spLocks noChangeShapeType="1"/>
            </p:cNvSpPr>
            <p:nvPr/>
          </p:nvSpPr>
          <p:spPr bwMode="auto">
            <a:xfrm flipH="1">
              <a:off x="7467600" y="45720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6" name="Line 15"/>
            <p:cNvSpPr>
              <a:spLocks noChangeShapeType="1"/>
            </p:cNvSpPr>
            <p:nvPr/>
          </p:nvSpPr>
          <p:spPr bwMode="auto">
            <a:xfrm flipH="1">
              <a:off x="7467600" y="48006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7" name="Text Box 16"/>
            <p:cNvSpPr txBox="1">
              <a:spLocks noChangeArrowheads="1"/>
            </p:cNvSpPr>
            <p:nvPr/>
          </p:nvSpPr>
          <p:spPr bwMode="auto">
            <a:xfrm>
              <a:off x="7239000" y="5087938"/>
              <a:ext cx="149060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Verdana" pitchFamily="34" charset="0"/>
                  <a:ea typeface="ＭＳ Ｐ明朝" pitchFamily="18" charset="-128"/>
                </a:rPr>
                <a:t>Penetrative</a:t>
              </a:r>
            </a:p>
            <a:p>
              <a:r>
                <a:rPr lang="en-US" altLang="ja-JP">
                  <a:latin typeface="Verdana" pitchFamily="34" charset="0"/>
                  <a:ea typeface="ＭＳ Ｐ明朝" pitchFamily="18" charset="-128"/>
                </a:rPr>
                <a:t>particles</a:t>
              </a:r>
            </a:p>
          </p:txBody>
        </p:sp>
      </p:grpSp>
      <p:grpSp>
        <p:nvGrpSpPr>
          <p:cNvPr id="3" name="グループ化 56"/>
          <p:cNvGrpSpPr>
            <a:grpSpLocks/>
          </p:cNvGrpSpPr>
          <p:nvPr/>
        </p:nvGrpSpPr>
        <p:grpSpPr bwMode="auto">
          <a:xfrm>
            <a:off x="4876800" y="2094384"/>
            <a:ext cx="685800" cy="2286000"/>
            <a:chOff x="4876800" y="2514600"/>
            <a:chExt cx="685800" cy="2286000"/>
          </a:xfrm>
        </p:grpSpPr>
        <p:sp>
          <p:nvSpPr>
            <p:cNvPr id="13337" name="Line 17"/>
            <p:cNvSpPr>
              <a:spLocks noChangeShapeType="1"/>
            </p:cNvSpPr>
            <p:nvPr/>
          </p:nvSpPr>
          <p:spPr bwMode="auto">
            <a:xfrm flipH="1">
              <a:off x="4876800" y="2514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8" name="Line 19"/>
            <p:cNvSpPr>
              <a:spLocks noChangeShapeType="1"/>
            </p:cNvSpPr>
            <p:nvPr/>
          </p:nvSpPr>
          <p:spPr bwMode="auto">
            <a:xfrm flipH="1">
              <a:off x="4876800" y="29718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9" name="Line 20"/>
            <p:cNvSpPr>
              <a:spLocks noChangeShapeType="1"/>
            </p:cNvSpPr>
            <p:nvPr/>
          </p:nvSpPr>
          <p:spPr bwMode="auto">
            <a:xfrm flipH="1">
              <a:off x="4876800" y="3200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0" name="Line 21"/>
            <p:cNvSpPr>
              <a:spLocks noChangeShapeType="1"/>
            </p:cNvSpPr>
            <p:nvPr/>
          </p:nvSpPr>
          <p:spPr bwMode="auto">
            <a:xfrm flipH="1">
              <a:off x="4876800" y="34290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1" name="Line 22"/>
            <p:cNvSpPr>
              <a:spLocks noChangeShapeType="1"/>
            </p:cNvSpPr>
            <p:nvPr/>
          </p:nvSpPr>
          <p:spPr bwMode="auto">
            <a:xfrm flipH="1">
              <a:off x="4876800" y="3657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2" name="Line 23"/>
            <p:cNvSpPr>
              <a:spLocks noChangeShapeType="1"/>
            </p:cNvSpPr>
            <p:nvPr/>
          </p:nvSpPr>
          <p:spPr bwMode="auto">
            <a:xfrm flipH="1">
              <a:off x="4876800" y="38862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3" name="Line 24"/>
            <p:cNvSpPr>
              <a:spLocks noChangeShapeType="1"/>
            </p:cNvSpPr>
            <p:nvPr/>
          </p:nvSpPr>
          <p:spPr bwMode="auto">
            <a:xfrm flipH="1">
              <a:off x="4876800" y="41148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4" name="Line 25"/>
            <p:cNvSpPr>
              <a:spLocks noChangeShapeType="1"/>
            </p:cNvSpPr>
            <p:nvPr/>
          </p:nvSpPr>
          <p:spPr bwMode="auto">
            <a:xfrm flipH="1">
              <a:off x="4876800" y="4343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5" name="Line 27"/>
            <p:cNvSpPr>
              <a:spLocks noChangeShapeType="1"/>
            </p:cNvSpPr>
            <p:nvPr/>
          </p:nvSpPr>
          <p:spPr bwMode="auto">
            <a:xfrm flipH="1">
              <a:off x="4876800" y="4800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" name="グループ化 61"/>
          <p:cNvGrpSpPr>
            <a:grpSpLocks/>
          </p:cNvGrpSpPr>
          <p:nvPr/>
        </p:nvGrpSpPr>
        <p:grpSpPr bwMode="auto">
          <a:xfrm>
            <a:off x="3962400" y="1484784"/>
            <a:ext cx="1260475" cy="3276600"/>
            <a:chOff x="3962400" y="1905000"/>
            <a:chExt cx="1260281" cy="3276600"/>
          </a:xfrm>
        </p:grpSpPr>
        <p:sp>
          <p:nvSpPr>
            <p:cNvPr id="13335" name="Rectangle 28"/>
            <p:cNvSpPr>
              <a:spLocks noChangeArrowheads="1"/>
            </p:cNvSpPr>
            <p:nvPr/>
          </p:nvSpPr>
          <p:spPr bwMode="auto">
            <a:xfrm>
              <a:off x="4267200" y="2286000"/>
              <a:ext cx="381000" cy="289560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entury Schoolbook" pitchFamily="18" charset="0"/>
                <a:ea typeface="ＭＳ Ｐ明朝" pitchFamily="18" charset="-128"/>
              </a:endParaRPr>
            </a:p>
          </p:txBody>
        </p:sp>
        <p:sp>
          <p:nvSpPr>
            <p:cNvPr id="13336" name="Text Box 29"/>
            <p:cNvSpPr txBox="1">
              <a:spLocks noChangeArrowheads="1"/>
            </p:cNvSpPr>
            <p:nvPr/>
          </p:nvSpPr>
          <p:spPr bwMode="auto">
            <a:xfrm>
              <a:off x="3962400" y="1905000"/>
              <a:ext cx="126028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Verdana" pitchFamily="34" charset="0"/>
                  <a:ea typeface="ＭＳ Ｐ明朝" pitchFamily="18" charset="-128"/>
                </a:rPr>
                <a:t>Detector </a:t>
              </a:r>
              <a:endParaRPr lang="ja-JP" altLang="en-US">
                <a:latin typeface="Verdana" pitchFamily="34" charset="0"/>
                <a:ea typeface="ＭＳ Ｐ明朝" pitchFamily="18" charset="-128"/>
              </a:endParaRPr>
            </a:p>
          </p:txBody>
        </p:sp>
      </p:grpSp>
      <p:grpSp>
        <p:nvGrpSpPr>
          <p:cNvPr id="5" name="グループ化 57"/>
          <p:cNvGrpSpPr>
            <a:grpSpLocks/>
          </p:cNvGrpSpPr>
          <p:nvPr/>
        </p:nvGrpSpPr>
        <p:grpSpPr bwMode="auto">
          <a:xfrm>
            <a:off x="1143000" y="2094384"/>
            <a:ext cx="2781300" cy="2286000"/>
            <a:chOff x="1143000" y="2514600"/>
            <a:chExt cx="2133600" cy="2286000"/>
          </a:xfrm>
        </p:grpSpPr>
        <p:sp>
          <p:nvSpPr>
            <p:cNvPr id="13331" name="Arc 47"/>
            <p:cNvSpPr>
              <a:spLocks/>
            </p:cNvSpPr>
            <p:nvPr/>
          </p:nvSpPr>
          <p:spPr bwMode="auto">
            <a:xfrm rot="5400000" flipH="1" flipV="1">
              <a:off x="1485900" y="2171700"/>
              <a:ext cx="1447800" cy="2133600"/>
            </a:xfrm>
            <a:custGeom>
              <a:avLst/>
              <a:gdLst>
                <a:gd name="T0" fmla="*/ 0 w 21600"/>
                <a:gd name="T1" fmla="*/ 0 h 21600"/>
                <a:gd name="T2" fmla="*/ 1447800 w 21600"/>
                <a:gd name="T3" fmla="*/ 2133600 h 21600"/>
                <a:gd name="T4" fmla="*/ 0 w 21600"/>
                <a:gd name="T5" fmla="*/ 21336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2" name="Arc 48"/>
            <p:cNvSpPr>
              <a:spLocks/>
            </p:cNvSpPr>
            <p:nvPr/>
          </p:nvSpPr>
          <p:spPr bwMode="auto">
            <a:xfrm rot="5400000" flipH="1" flipV="1">
              <a:off x="2552700" y="3314700"/>
              <a:ext cx="533400" cy="914400"/>
            </a:xfrm>
            <a:custGeom>
              <a:avLst/>
              <a:gdLst>
                <a:gd name="T0" fmla="*/ 0 w 21600"/>
                <a:gd name="T1" fmla="*/ 0 h 21600"/>
                <a:gd name="T2" fmla="*/ 533400 w 21600"/>
                <a:gd name="T3" fmla="*/ 914400 h 21600"/>
                <a:gd name="T4" fmla="*/ 0 w 21600"/>
                <a:gd name="T5" fmla="*/ 9144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3" name="Text Box 49"/>
            <p:cNvSpPr txBox="1">
              <a:spLocks noChangeArrowheads="1"/>
            </p:cNvSpPr>
            <p:nvPr/>
          </p:nvSpPr>
          <p:spPr bwMode="auto">
            <a:xfrm>
              <a:off x="1676400" y="3124200"/>
              <a:ext cx="134735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Verdana" pitchFamily="34" charset="0"/>
                  <a:ea typeface="ＭＳ Ｐ明朝" pitchFamily="18" charset="-128"/>
                </a:rPr>
                <a:t>Inversion </a:t>
              </a:r>
              <a:endParaRPr lang="ja-JP" altLang="en-US">
                <a:latin typeface="Verdana" pitchFamily="34" charset="0"/>
                <a:ea typeface="ＭＳ Ｐ明朝" pitchFamily="18" charset="-128"/>
              </a:endParaRPr>
            </a:p>
          </p:txBody>
        </p:sp>
        <p:sp>
          <p:nvSpPr>
            <p:cNvPr id="13334" name="Line 50"/>
            <p:cNvSpPr>
              <a:spLocks noChangeShapeType="1"/>
            </p:cNvSpPr>
            <p:nvPr/>
          </p:nvSpPr>
          <p:spPr bwMode="auto">
            <a:xfrm flipH="1">
              <a:off x="2743200" y="48006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321" name="Text Box 51"/>
          <p:cNvSpPr txBox="1">
            <a:spLocks noChangeArrowheads="1"/>
          </p:cNvSpPr>
          <p:nvPr/>
        </p:nvSpPr>
        <p:spPr bwMode="auto">
          <a:xfrm>
            <a:off x="6012160" y="1484784"/>
            <a:ext cx="1103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Verdana" pitchFamily="34" charset="0"/>
                <a:ea typeface="ＭＳ Ｐ明朝" pitchFamily="18" charset="-128"/>
              </a:rPr>
              <a:t>Object  </a:t>
            </a:r>
            <a:endParaRPr lang="ja-JP" altLang="en-US" dirty="0">
              <a:latin typeface="Verdana" pitchFamily="34" charset="0"/>
              <a:ea typeface="ＭＳ Ｐ明朝" pitchFamily="18" charset="-128"/>
            </a:endParaRPr>
          </a:p>
        </p:txBody>
      </p:sp>
      <p:grpSp>
        <p:nvGrpSpPr>
          <p:cNvPr id="6" name="グループ化 62"/>
          <p:cNvGrpSpPr>
            <a:grpSpLocks/>
          </p:cNvGrpSpPr>
          <p:nvPr/>
        </p:nvGrpSpPr>
        <p:grpSpPr bwMode="auto">
          <a:xfrm>
            <a:off x="762000" y="3770784"/>
            <a:ext cx="1905000" cy="2057400"/>
            <a:chOff x="762000" y="4191000"/>
            <a:chExt cx="1905000" cy="2057400"/>
          </a:xfrm>
        </p:grpSpPr>
        <p:sp>
          <p:nvSpPr>
            <p:cNvPr id="13326" name="AutoShape 41"/>
            <p:cNvSpPr>
              <a:spLocks noChangeArrowheads="1"/>
            </p:cNvSpPr>
            <p:nvPr/>
          </p:nvSpPr>
          <p:spPr bwMode="auto">
            <a:xfrm>
              <a:off x="914400" y="4419600"/>
              <a:ext cx="1600200" cy="137160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entury Schoolbook" pitchFamily="18" charset="0"/>
                <a:ea typeface="ＭＳ Ｐ明朝" pitchFamily="18" charset="-128"/>
              </a:endParaRPr>
            </a:p>
          </p:txBody>
        </p:sp>
        <p:sp>
          <p:nvSpPr>
            <p:cNvPr id="13327" name="Rectangle 42"/>
            <p:cNvSpPr>
              <a:spLocks noChangeArrowheads="1"/>
            </p:cNvSpPr>
            <p:nvPr/>
          </p:nvSpPr>
          <p:spPr bwMode="auto">
            <a:xfrm>
              <a:off x="762000" y="4191000"/>
              <a:ext cx="1905000" cy="2057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entury Schoolbook" pitchFamily="18" charset="0"/>
                <a:ea typeface="ＭＳ Ｐ明朝" pitchFamily="18" charset="-128"/>
              </a:endParaRPr>
            </a:p>
          </p:txBody>
        </p:sp>
        <p:sp>
          <p:nvSpPr>
            <p:cNvPr id="13328" name="Rectangle 44"/>
            <p:cNvSpPr>
              <a:spLocks noChangeArrowheads="1"/>
            </p:cNvSpPr>
            <p:nvPr/>
          </p:nvSpPr>
          <p:spPr bwMode="auto">
            <a:xfrm>
              <a:off x="1371600" y="4419600"/>
              <a:ext cx="685800" cy="13716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entury Schoolbook" pitchFamily="18" charset="0"/>
                <a:ea typeface="ＭＳ Ｐ明朝" pitchFamily="18" charset="-128"/>
              </a:endParaRPr>
            </a:p>
          </p:txBody>
        </p:sp>
        <p:sp>
          <p:nvSpPr>
            <p:cNvPr id="13329" name="Oval 45"/>
            <p:cNvSpPr>
              <a:spLocks noChangeArrowheads="1"/>
            </p:cNvSpPr>
            <p:nvPr/>
          </p:nvSpPr>
          <p:spPr bwMode="auto">
            <a:xfrm>
              <a:off x="1600200" y="4724400"/>
              <a:ext cx="304800" cy="685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entury Schoolbook" pitchFamily="18" charset="0"/>
                <a:ea typeface="ＭＳ Ｐ明朝" pitchFamily="18" charset="-128"/>
              </a:endParaRPr>
            </a:p>
          </p:txBody>
        </p:sp>
        <p:sp>
          <p:nvSpPr>
            <p:cNvPr id="13330" name="Text Box 52"/>
            <p:cNvSpPr txBox="1">
              <a:spLocks noChangeArrowheads="1"/>
            </p:cNvSpPr>
            <p:nvPr/>
          </p:nvSpPr>
          <p:spPr bwMode="auto">
            <a:xfrm>
              <a:off x="1295400" y="5791200"/>
              <a:ext cx="10086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Verdana" pitchFamily="34" charset="0"/>
                  <a:ea typeface="ＭＳ Ｐ明朝" pitchFamily="18" charset="-128"/>
                </a:rPr>
                <a:t>Image </a:t>
              </a:r>
              <a:endParaRPr lang="ja-JP" altLang="en-US">
                <a:latin typeface="Verdana" pitchFamily="34" charset="0"/>
                <a:ea typeface="ＭＳ Ｐ明朝" pitchFamily="18" charset="-128"/>
              </a:endParaRPr>
            </a:p>
          </p:txBody>
        </p:sp>
      </p:grpSp>
      <p:sp>
        <p:nvSpPr>
          <p:cNvPr id="13323" name="日付プレースホルダ 58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2F2443-D78E-4819-9B21-9B16B637D653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13324" name="スライド番号プレースホルダ 5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E604A7-7AEB-44BD-9782-74EA859ADEDF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ja-JP" altLang="en-US"/>
          </a:p>
        </p:txBody>
      </p:sp>
      <p:sp>
        <p:nvSpPr>
          <p:cNvPr id="13325" name="フッター プレースホルダ 6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BB76DD-00B4-46C6-A642-05F6244E8435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12291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sp>
        <p:nvSpPr>
          <p:cNvPr id="12292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DD8B76-C8D6-4355-A8EF-F9409F872A2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ja-JP" altLang="en-US"/>
          </a:p>
        </p:txBody>
      </p:sp>
      <p:pic>
        <p:nvPicPr>
          <p:cNvPr id="1026" name="Picture 2" descr="http://doc-08-8g-3dwarehouse.googleusercontent.com/3dwarehouse/secure/hhulr73hmmak89paul31eote4ben7ngk/sga396ehqfcq6e8kon4td41m8s14du1c/1364450400000/lt/*/b2cb9915db9b7bb1bfec1075852e48f?ts=1303112117000&amp;ctyp=oth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981075"/>
            <a:ext cx="842645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6712">
            <a:off x="2555875" y="1268413"/>
            <a:ext cx="4922838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print"/>
          <a:srcRect l="7143" r="19048" b="30119"/>
          <a:stretch>
            <a:fillRect/>
          </a:stretch>
        </p:blipFill>
        <p:spPr bwMode="auto">
          <a:xfrm>
            <a:off x="250825" y="971550"/>
            <a:ext cx="4465638" cy="411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コンテンツ プレースホルダ 7"/>
          <p:cNvSpPr>
            <a:spLocks noGrp="1"/>
          </p:cNvSpPr>
          <p:nvPr>
            <p:ph idx="1"/>
          </p:nvPr>
        </p:nvSpPr>
        <p:spPr>
          <a:xfrm>
            <a:off x="4643438" y="476250"/>
            <a:ext cx="4500562" cy="5256213"/>
          </a:xfrm>
        </p:spPr>
        <p:txBody>
          <a:bodyPr/>
          <a:lstStyle/>
          <a:p>
            <a:r>
              <a:rPr lang="en-US" altLang="ja-JP" sz="2800" dirty="0" smtClean="0"/>
              <a:t>Initial muon flux (E)</a:t>
            </a:r>
          </a:p>
          <a:p>
            <a:r>
              <a:rPr lang="en-US" altLang="ja-JP" sz="2800" dirty="0" smtClean="0"/>
              <a:t>Absorption length (E) </a:t>
            </a:r>
          </a:p>
          <a:p>
            <a:r>
              <a:rPr lang="en-US" altLang="ja-JP" sz="2800" dirty="0" smtClean="0"/>
              <a:t>Observed muon flux</a:t>
            </a:r>
          </a:p>
          <a:p>
            <a:r>
              <a:rPr lang="ja-JP" altLang="en-US" sz="2800" dirty="0" smtClean="0"/>
              <a:t>→ </a:t>
            </a:r>
            <a:r>
              <a:rPr lang="en-US" altLang="ja-JP" sz="2800" dirty="0" smtClean="0"/>
              <a:t>Density length</a:t>
            </a:r>
          </a:p>
          <a:p>
            <a:r>
              <a:rPr lang="en-US" altLang="ja-JP" sz="2800" dirty="0" smtClean="0"/>
              <a:t>DEM</a:t>
            </a:r>
          </a:p>
          <a:p>
            <a:r>
              <a:rPr lang="ja-JP" altLang="en-US" sz="2800" dirty="0" smtClean="0"/>
              <a:t>→ </a:t>
            </a:r>
            <a:r>
              <a:rPr lang="en-US" altLang="ja-JP" sz="2800" dirty="0" smtClean="0"/>
              <a:t>Average density </a:t>
            </a:r>
          </a:p>
          <a:p>
            <a:endParaRPr lang="en-US" altLang="ja-JP" sz="2800" dirty="0" smtClean="0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0" y="0"/>
            <a:ext cx="7667625" cy="836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3200" b="1" dirty="0">
                <a:latin typeface="+mj-lt"/>
                <a:ea typeface="+mn-ea"/>
              </a:rPr>
              <a:t>Muon </a:t>
            </a:r>
            <a:r>
              <a:rPr lang="en-US" altLang="ja-JP" sz="3200" b="1" dirty="0" smtClean="0">
                <a:latin typeface="+mj-lt"/>
                <a:ea typeface="+mn-ea"/>
              </a:rPr>
              <a:t>tomography</a:t>
            </a:r>
            <a:endParaRPr lang="ja-JP" altLang="en-US" sz="32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17413" name="グループ化 34"/>
          <p:cNvGrpSpPr>
            <a:grpSpLocks/>
          </p:cNvGrpSpPr>
          <p:nvPr/>
        </p:nvGrpSpPr>
        <p:grpSpPr bwMode="auto">
          <a:xfrm>
            <a:off x="179388" y="3644900"/>
            <a:ext cx="2232025" cy="2109788"/>
            <a:chOff x="539552" y="2348730"/>
            <a:chExt cx="3428981" cy="3239537"/>
          </a:xfrm>
        </p:grpSpPr>
        <p:sp>
          <p:nvSpPr>
            <p:cNvPr id="6" name="正方形/長方形 5"/>
            <p:cNvSpPr/>
            <p:nvPr/>
          </p:nvSpPr>
          <p:spPr>
            <a:xfrm>
              <a:off x="2051720" y="3789038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2051720" y="3501007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051720" y="3212975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051720" y="2924942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2051720" y="2636911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051720" y="2348879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1979711" y="2420887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267743" y="2420887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2555774" y="2420887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843806" y="2420887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3131838" y="2420887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3419871" y="2420887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755575" y="5085183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755575" y="4797150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755575" y="4509118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755575" y="4221087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755575" y="3933055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755575" y="3645022"/>
              <a:ext cx="1916813" cy="288032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683569" y="3717030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971600" y="3717030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259632" y="3717030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547663" y="3717030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1835695" y="3717030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2123726" y="3717030"/>
              <a:ext cx="504056" cy="1728191"/>
            </a:xfrm>
            <a:prstGeom prst="rect">
              <a:avLst/>
            </a:prstGeom>
            <a:solidFill>
              <a:schemeClr val="accent1">
                <a:alpha val="49000"/>
              </a:schemeClr>
            </a:solidFill>
            <a:scene3d>
              <a:camera prst="obliqueTopRight"/>
              <a:lightRig rig="threePt" dir="t">
                <a:rot lat="0" lon="0" rev="0"/>
              </a:lightRig>
            </a:scene3d>
            <a:sp3d extrusionH="317500" contourW="12700" prstMaterial="translucentPowder"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u="sng"/>
            </a:p>
          </p:txBody>
        </p:sp>
        <p:cxnSp>
          <p:nvCxnSpPr>
            <p:cNvPr id="32" name="直線コネクタ 31"/>
            <p:cNvCxnSpPr/>
            <p:nvPr/>
          </p:nvCxnSpPr>
          <p:spPr>
            <a:xfrm rot="5400000" flipH="1" flipV="1">
              <a:off x="1547042" y="3572134"/>
              <a:ext cx="1009156" cy="1009672"/>
            </a:xfrm>
            <a:prstGeom prst="line">
              <a:avLst/>
            </a:prstGeom>
            <a:ln w="127000">
              <a:solidFill>
                <a:srgbClr val="FFFF00">
                  <a:alpha val="49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 rot="5400000" flipH="1" flipV="1">
              <a:off x="2483421" y="3140812"/>
              <a:ext cx="504577" cy="504837"/>
            </a:xfrm>
            <a:prstGeom prst="line">
              <a:avLst/>
            </a:prstGeom>
            <a:ln w="127000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rot="5400000" flipH="1" flipV="1">
              <a:off x="2771329" y="2348472"/>
              <a:ext cx="1009156" cy="1009672"/>
            </a:xfrm>
            <a:prstGeom prst="line">
              <a:avLst/>
            </a:prstGeom>
            <a:ln w="127000">
              <a:solidFill>
                <a:srgbClr val="FFFF00">
                  <a:alpha val="49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 rot="5400000" flipH="1" flipV="1">
              <a:off x="1044515" y="4581420"/>
              <a:ext cx="502140" cy="502397"/>
            </a:xfrm>
            <a:prstGeom prst="line">
              <a:avLst/>
            </a:prstGeom>
            <a:ln w="127000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rot="5400000" flipH="1" flipV="1">
              <a:off x="539680" y="5085998"/>
              <a:ext cx="502140" cy="502397"/>
            </a:xfrm>
            <a:prstGeom prst="line">
              <a:avLst/>
            </a:prstGeom>
            <a:ln w="127000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0350" y="4005263"/>
            <a:ext cx="3803650" cy="2852737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17415" name="日付プレースホルダ 40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BCDC05-78B2-4967-8BC6-D82E048CDA0D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17416" name="スライド番号プレースホルダ 4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76B65E-D908-422B-A269-3B8D919ABF4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ja-JP" altLang="en-US"/>
          </a:p>
        </p:txBody>
      </p:sp>
      <p:sp>
        <p:nvSpPr>
          <p:cNvPr id="17417" name="フッター プレースホルダ 4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cxnSp>
        <p:nvCxnSpPr>
          <p:cNvPr id="39" name="直線コネクタ 38"/>
          <p:cNvCxnSpPr/>
          <p:nvPr/>
        </p:nvCxnSpPr>
        <p:spPr>
          <a:xfrm flipV="1">
            <a:off x="3203575" y="1412875"/>
            <a:ext cx="1296988" cy="1335088"/>
          </a:xfrm>
          <a:prstGeom prst="line">
            <a:avLst/>
          </a:prstGeom>
          <a:ln w="1270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2627313" y="2781300"/>
            <a:ext cx="584200" cy="576263"/>
          </a:xfrm>
          <a:prstGeom prst="line">
            <a:avLst/>
          </a:prstGeom>
          <a:ln w="127000">
            <a:solidFill>
              <a:srgbClr val="FFFF00">
                <a:alpha val="49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flipV="1">
            <a:off x="2411413" y="3357563"/>
            <a:ext cx="215900" cy="215900"/>
          </a:xfrm>
          <a:prstGeom prst="line">
            <a:avLst/>
          </a:prstGeom>
          <a:ln w="1270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flipV="1">
            <a:off x="5795963" y="4437063"/>
            <a:ext cx="0" cy="1944687"/>
          </a:xfrm>
          <a:prstGeom prst="straightConnector1">
            <a:avLst/>
          </a:prstGeom>
          <a:ln w="762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2" name="テキスト ボックス 55"/>
          <p:cNvSpPr txBox="1">
            <a:spLocks noChangeArrowheads="1"/>
          </p:cNvSpPr>
          <p:nvPr/>
        </p:nvSpPr>
        <p:spPr bwMode="auto">
          <a:xfrm rot="-5400000">
            <a:off x="5184775" y="5175250"/>
            <a:ext cx="7381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FF0000"/>
                </a:solidFill>
                <a:latin typeface="Century Schoolbook" pitchFamily="18" charset="0"/>
                <a:ea typeface="ＭＳ Ｐ明朝" pitchFamily="18" charset="-128"/>
              </a:rPr>
              <a:t>2m</a:t>
            </a:r>
            <a:endParaRPr lang="ja-JP" altLang="en-US" sz="2800" b="1">
              <a:solidFill>
                <a:srgbClr val="FF0000"/>
              </a:solidFill>
              <a:latin typeface="Century Schoolbook" pitchFamily="18" charset="0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0" y="0"/>
            <a:ext cx="7667625" cy="836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3200" b="1" dirty="0">
                <a:latin typeface="+mj-lt"/>
                <a:ea typeface="+mj-ea"/>
                <a:cs typeface="+mj-cs"/>
              </a:rPr>
              <a:t>Mt. Satsuma I</a:t>
            </a:r>
            <a:r>
              <a:rPr lang="en-US" altLang="ja-JP" sz="3200" b="1" dirty="0" err="1">
                <a:latin typeface="+mj-lt"/>
                <a:ea typeface="+mj-ea"/>
                <a:cs typeface="+mj-cs"/>
              </a:rPr>
              <a:t>wo</a:t>
            </a:r>
            <a:r>
              <a:rPr lang="en-US" altLang="ja-JP" sz="3200" b="1" dirty="0">
                <a:latin typeface="+mj-lt"/>
                <a:ea typeface="+mj-ea"/>
                <a:cs typeface="+mj-cs"/>
              </a:rPr>
              <a:t> </a:t>
            </a:r>
            <a:r>
              <a:rPr lang="en-US" altLang="ja-JP" sz="3200" b="1" dirty="0" err="1">
                <a:latin typeface="+mj-lt"/>
                <a:ea typeface="+mj-ea"/>
                <a:cs typeface="+mj-cs"/>
              </a:rPr>
              <a:t>Jima</a:t>
            </a:r>
            <a:endParaRPr lang="ja-JP" altLang="en-US" sz="32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18435" name="グループ化 17"/>
          <p:cNvGrpSpPr>
            <a:grpSpLocks/>
          </p:cNvGrpSpPr>
          <p:nvPr/>
        </p:nvGrpSpPr>
        <p:grpSpPr bwMode="auto">
          <a:xfrm>
            <a:off x="242888" y="765175"/>
            <a:ext cx="8577262" cy="5530850"/>
            <a:chOff x="36410" y="1196752"/>
            <a:chExt cx="8578008" cy="5531842"/>
          </a:xfrm>
        </p:grpSpPr>
        <p:pic>
          <p:nvPicPr>
            <p:cNvPr id="1844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1313941"/>
              <a:ext cx="8290890" cy="5283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1" name="テキスト ボックス 9"/>
            <p:cNvSpPr txBox="1">
              <a:spLocks noChangeArrowheads="1"/>
            </p:cNvSpPr>
            <p:nvPr/>
          </p:nvSpPr>
          <p:spPr bwMode="auto">
            <a:xfrm>
              <a:off x="1043608" y="1196752"/>
              <a:ext cx="708238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 b="1">
                  <a:latin typeface="Century Schoolbook" pitchFamily="18" charset="0"/>
                  <a:ea typeface="ＭＳ Ｐ明朝" pitchFamily="18" charset="-128"/>
                </a:rPr>
                <a:t>0                                                           1                                                          2   (km)</a:t>
              </a:r>
              <a:endParaRPr lang="ja-JP" altLang="en-US" sz="1400" b="1">
                <a:latin typeface="Century Schoolbook" pitchFamily="18" charset="0"/>
                <a:ea typeface="ＭＳ Ｐ明朝" pitchFamily="18" charset="-128"/>
              </a:endParaRPr>
            </a:p>
          </p:txBody>
        </p:sp>
        <p:sp>
          <p:nvSpPr>
            <p:cNvPr id="18442" name="テキスト ボックス 11"/>
            <p:cNvSpPr txBox="1">
              <a:spLocks noChangeArrowheads="1"/>
            </p:cNvSpPr>
            <p:nvPr/>
          </p:nvSpPr>
          <p:spPr bwMode="auto">
            <a:xfrm>
              <a:off x="36410" y="1628800"/>
              <a:ext cx="1079206" cy="35394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ja-JP" b="1">
                  <a:latin typeface="Century Schoolbook" pitchFamily="18" charset="0"/>
                  <a:ea typeface="ＭＳ Ｐ明朝" pitchFamily="18" charset="-128"/>
                </a:rPr>
                <a:t>  (m)  700</a:t>
              </a:r>
            </a:p>
            <a:p>
              <a:pPr algn="r"/>
              <a:endParaRPr lang="en-US" altLang="ja-JP" sz="1600" b="1">
                <a:latin typeface="Century Schoolbook" pitchFamily="18" charset="0"/>
                <a:ea typeface="ＭＳ Ｐ明朝" pitchFamily="18" charset="-128"/>
              </a:endParaRPr>
            </a:p>
            <a:p>
              <a:pPr algn="r"/>
              <a:r>
                <a:rPr lang="en-US" altLang="ja-JP" b="1">
                  <a:latin typeface="Century Schoolbook" pitchFamily="18" charset="0"/>
                  <a:ea typeface="ＭＳ Ｐ明朝" pitchFamily="18" charset="-128"/>
                </a:rPr>
                <a:t>600</a:t>
              </a:r>
            </a:p>
            <a:p>
              <a:pPr algn="r"/>
              <a:endParaRPr lang="en-US" altLang="ja-JP" sz="1600" b="1">
                <a:latin typeface="Century Schoolbook" pitchFamily="18" charset="0"/>
                <a:ea typeface="ＭＳ Ｐ明朝" pitchFamily="18" charset="-128"/>
              </a:endParaRPr>
            </a:p>
            <a:p>
              <a:pPr algn="r"/>
              <a:r>
                <a:rPr lang="en-US" altLang="ja-JP" b="1">
                  <a:latin typeface="Century Schoolbook" pitchFamily="18" charset="0"/>
                  <a:ea typeface="ＭＳ Ｐ明朝" pitchFamily="18" charset="-128"/>
                </a:rPr>
                <a:t>500</a:t>
              </a:r>
            </a:p>
            <a:p>
              <a:pPr algn="r"/>
              <a:endParaRPr lang="en-US" altLang="ja-JP" sz="1600" b="1">
                <a:latin typeface="Century Schoolbook" pitchFamily="18" charset="0"/>
                <a:ea typeface="ＭＳ Ｐ明朝" pitchFamily="18" charset="-128"/>
              </a:endParaRPr>
            </a:p>
            <a:p>
              <a:pPr algn="r"/>
              <a:r>
                <a:rPr lang="en-US" altLang="ja-JP" b="1">
                  <a:latin typeface="Century Schoolbook" pitchFamily="18" charset="0"/>
                  <a:ea typeface="ＭＳ Ｐ明朝" pitchFamily="18" charset="-128"/>
                </a:rPr>
                <a:t>400</a:t>
              </a:r>
            </a:p>
            <a:p>
              <a:pPr algn="r"/>
              <a:endParaRPr lang="en-US" altLang="ja-JP" sz="1600" b="1">
                <a:latin typeface="Century Schoolbook" pitchFamily="18" charset="0"/>
                <a:ea typeface="ＭＳ Ｐ明朝" pitchFamily="18" charset="-128"/>
              </a:endParaRPr>
            </a:p>
            <a:p>
              <a:pPr algn="r"/>
              <a:r>
                <a:rPr lang="en-US" altLang="ja-JP" b="1">
                  <a:latin typeface="Century Schoolbook" pitchFamily="18" charset="0"/>
                  <a:ea typeface="ＭＳ Ｐ明朝" pitchFamily="18" charset="-128"/>
                </a:rPr>
                <a:t>300</a:t>
              </a:r>
            </a:p>
            <a:p>
              <a:pPr algn="r"/>
              <a:endParaRPr lang="en-US" altLang="ja-JP" sz="1600" b="1">
                <a:latin typeface="Century Schoolbook" pitchFamily="18" charset="0"/>
                <a:ea typeface="ＭＳ Ｐ明朝" pitchFamily="18" charset="-128"/>
              </a:endParaRPr>
            </a:p>
            <a:p>
              <a:pPr algn="r"/>
              <a:r>
                <a:rPr lang="en-US" altLang="ja-JP" b="1">
                  <a:latin typeface="Century Schoolbook" pitchFamily="18" charset="0"/>
                  <a:ea typeface="ＭＳ Ｐ明朝" pitchFamily="18" charset="-128"/>
                </a:rPr>
                <a:t>200</a:t>
              </a:r>
            </a:p>
            <a:p>
              <a:pPr algn="r"/>
              <a:endParaRPr lang="en-US" altLang="ja-JP" sz="1600" b="1">
                <a:latin typeface="Century Schoolbook" pitchFamily="18" charset="0"/>
                <a:ea typeface="ＭＳ Ｐ明朝" pitchFamily="18" charset="-128"/>
              </a:endParaRPr>
            </a:p>
            <a:p>
              <a:pPr algn="r"/>
              <a:r>
                <a:rPr lang="en-US" altLang="ja-JP" b="1">
                  <a:latin typeface="Century Schoolbook" pitchFamily="18" charset="0"/>
                  <a:ea typeface="ＭＳ Ｐ明朝" pitchFamily="18" charset="-128"/>
                </a:rPr>
                <a:t>100</a:t>
              </a:r>
              <a:endParaRPr lang="ja-JP" altLang="en-US" b="1">
                <a:latin typeface="Century Schoolbook" pitchFamily="18" charset="0"/>
                <a:ea typeface="ＭＳ Ｐ明朝" pitchFamily="18" charset="-128"/>
              </a:endParaRPr>
            </a:p>
          </p:txBody>
        </p:sp>
        <p:sp>
          <p:nvSpPr>
            <p:cNvPr id="18443" name="テキスト ボックス 12"/>
            <p:cNvSpPr txBox="1">
              <a:spLocks noChangeArrowheads="1"/>
            </p:cNvSpPr>
            <p:nvPr/>
          </p:nvSpPr>
          <p:spPr bwMode="auto">
            <a:xfrm>
              <a:off x="1218584" y="5805264"/>
              <a:ext cx="6423553" cy="9233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b="1">
                  <a:latin typeface="Century Schoolbook" pitchFamily="18" charset="0"/>
                  <a:ea typeface="ＭＳ Ｐ明朝" pitchFamily="18" charset="-128"/>
                </a:rPr>
                <a:t>                      1.75            1.81          1.86           1.91              1.96          </a:t>
              </a:r>
            </a:p>
            <a:p>
              <a:pPr algn="ctr"/>
              <a:r>
                <a:rPr lang="en-US" altLang="ja-JP" b="1">
                  <a:latin typeface="Century Schoolbook" pitchFamily="18" charset="0"/>
                  <a:ea typeface="ＭＳ Ｐ明朝" pitchFamily="18" charset="-128"/>
                </a:rPr>
                <a:t>density (g/cc)</a:t>
              </a:r>
            </a:p>
            <a:p>
              <a:pPr algn="ctr"/>
              <a:endParaRPr lang="ja-JP" altLang="en-US" b="1">
                <a:latin typeface="Century Schoolbook" pitchFamily="18" charset="0"/>
                <a:ea typeface="ＭＳ Ｐ明朝" pitchFamily="18" charset="-128"/>
              </a:endParaRPr>
            </a:p>
          </p:txBody>
        </p:sp>
        <p:sp>
          <p:nvSpPr>
            <p:cNvPr id="8" name="円/楕円 7"/>
            <p:cNvSpPr/>
            <p:nvPr/>
          </p:nvSpPr>
          <p:spPr>
            <a:xfrm>
              <a:off x="1187447" y="6022030"/>
              <a:ext cx="215919" cy="21593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18436" name="日付プレースホルダ 1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E92AE5-9614-48A4-8B41-01218424368F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2016/1/7</a:t>
            </a:fld>
            <a:endParaRPr lang="ja-JP" altLang="en-US"/>
          </a:p>
        </p:txBody>
      </p:sp>
      <p:sp>
        <p:nvSpPr>
          <p:cNvPr id="18437" name="スライド番号プレースホルダ 1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76CB72-51D1-405B-BFE9-3E357E5A0A3B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ja-JP" altLang="en-US"/>
          </a:p>
        </p:txBody>
      </p:sp>
      <p:sp>
        <p:nvSpPr>
          <p:cNvPr id="18438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pic>
        <p:nvPicPr>
          <p:cNvPr id="1843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13325"/>
            <a:ext cx="23495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図 22" descr="図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677189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>
            <a:normAutofit/>
          </a:bodyPr>
          <a:lstStyle/>
          <a:p>
            <a:pPr algn="l"/>
            <a:r>
              <a:rPr lang="en-US" altLang="ja-JP" sz="3200" b="1" dirty="0" smtClean="0"/>
              <a:t>Muon is not applicable for small object</a:t>
            </a:r>
            <a:endParaRPr lang="ja-JP" altLang="en-US" sz="3200" b="1" dirty="0" smtClean="0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C9212B2-3E63-47D5-871C-4805223329FD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7C9966-B07F-47FD-A7F2-C86076939E55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H="1">
            <a:off x="5220071" y="1628800"/>
            <a:ext cx="1" cy="8640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4" name="テキスト ボックス 20"/>
          <p:cNvSpPr txBox="1">
            <a:spLocks noChangeArrowheads="1"/>
          </p:cNvSpPr>
          <p:nvPr/>
        </p:nvSpPr>
        <p:spPr bwMode="auto">
          <a:xfrm>
            <a:off x="4067944" y="1052736"/>
            <a:ext cx="2212465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/>
              <a:t>20m w. eq.</a:t>
            </a:r>
            <a:endParaRPr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pPr algn="l"/>
            <a:r>
              <a:rPr lang="en-US" altLang="ja-JP" sz="3200" b="1" dirty="0" smtClean="0"/>
              <a:t>Ground water measurement using AS</a:t>
            </a:r>
            <a:br>
              <a:rPr lang="en-US" altLang="ja-JP" sz="3200" b="1" dirty="0" smtClean="0"/>
            </a:br>
            <a:r>
              <a:rPr lang="en-US" altLang="ja-JP" sz="3200" b="1" dirty="0" smtClean="0"/>
              <a:t>for Mt </a:t>
            </a:r>
            <a:r>
              <a:rPr lang="en-US" altLang="ja-JP" sz="3200" b="1" dirty="0" err="1" smtClean="0"/>
              <a:t>Skurajima</a:t>
            </a:r>
            <a:r>
              <a:rPr lang="en-US" altLang="ja-JP" sz="3200" b="1" dirty="0" smtClean="0"/>
              <a:t> eruption prediction </a:t>
            </a:r>
            <a:endParaRPr lang="ja-JP" altLang="en-US" sz="3200" b="1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6311900" y="4675188"/>
            <a:ext cx="2732088" cy="182086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altLang="ja-JP" sz="24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ja-JP" sz="24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ja-JP" sz="24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ja-JP" sz="2400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altLang="ja-JP" sz="2400" b="1" dirty="0" smtClean="0">
                <a:solidFill>
                  <a:schemeClr val="tx1"/>
                </a:solidFill>
              </a:rPr>
              <a:t>Vault </a:t>
            </a:r>
            <a:r>
              <a:rPr lang="en-US" altLang="ja-JP" sz="2400" b="1" dirty="0">
                <a:solidFill>
                  <a:schemeClr val="tx1"/>
                </a:solidFill>
              </a:rPr>
              <a:t>inside </a:t>
            </a:r>
          </a:p>
        </p:txBody>
      </p:sp>
      <p:sp>
        <p:nvSpPr>
          <p:cNvPr id="10" name="フリーフォーム 9"/>
          <p:cNvSpPr/>
          <p:nvPr/>
        </p:nvSpPr>
        <p:spPr>
          <a:xfrm>
            <a:off x="5703888" y="2266950"/>
            <a:ext cx="3340100" cy="1820863"/>
          </a:xfrm>
          <a:custGeom>
            <a:avLst/>
            <a:gdLst>
              <a:gd name="connsiteX0" fmla="*/ 0 w 4584879"/>
              <a:gd name="connsiteY0" fmla="*/ 1738648 h 1738648"/>
              <a:gd name="connsiteX1" fmla="*/ 4584879 w 4584879"/>
              <a:gd name="connsiteY1" fmla="*/ 321972 h 1738648"/>
              <a:gd name="connsiteX2" fmla="*/ 4584879 w 4584879"/>
              <a:gd name="connsiteY2" fmla="*/ 0 h 1738648"/>
              <a:gd name="connsiteX3" fmla="*/ 0 w 4584879"/>
              <a:gd name="connsiteY3" fmla="*/ 1738648 h 1738648"/>
              <a:gd name="connsiteX0" fmla="*/ 0 w 4644008"/>
              <a:gd name="connsiteY0" fmla="*/ 1778799 h 1778799"/>
              <a:gd name="connsiteX1" fmla="*/ 4644008 w 4644008"/>
              <a:gd name="connsiteY1" fmla="*/ 321972 h 1778799"/>
              <a:gd name="connsiteX2" fmla="*/ 4644008 w 4644008"/>
              <a:gd name="connsiteY2" fmla="*/ 0 h 1778799"/>
              <a:gd name="connsiteX3" fmla="*/ 0 w 4644008"/>
              <a:gd name="connsiteY3" fmla="*/ 1778799 h 1778799"/>
              <a:gd name="connsiteX0" fmla="*/ 0 w 4572000"/>
              <a:gd name="connsiteY0" fmla="*/ 1778799 h 1778799"/>
              <a:gd name="connsiteX1" fmla="*/ 4572000 w 4572000"/>
              <a:gd name="connsiteY1" fmla="*/ 321972 h 1778799"/>
              <a:gd name="connsiteX2" fmla="*/ 4572000 w 4572000"/>
              <a:gd name="connsiteY2" fmla="*/ 0 h 1778799"/>
              <a:gd name="connsiteX3" fmla="*/ 0 w 4572000"/>
              <a:gd name="connsiteY3" fmla="*/ 1778799 h 1778799"/>
              <a:gd name="connsiteX0" fmla="*/ 0 w 4572000"/>
              <a:gd name="connsiteY0" fmla="*/ 1778814 h 1778814"/>
              <a:gd name="connsiteX1" fmla="*/ 4572000 w 4572000"/>
              <a:gd name="connsiteY1" fmla="*/ 321972 h 1778814"/>
              <a:gd name="connsiteX2" fmla="*/ 4572000 w 4572000"/>
              <a:gd name="connsiteY2" fmla="*/ 0 h 1778814"/>
              <a:gd name="connsiteX3" fmla="*/ 0 w 4572000"/>
              <a:gd name="connsiteY3" fmla="*/ 1778814 h 1778814"/>
              <a:gd name="connsiteX0" fmla="*/ 0 w 4572000"/>
              <a:gd name="connsiteY0" fmla="*/ 1800226 h 1800226"/>
              <a:gd name="connsiteX1" fmla="*/ 4572000 w 4572000"/>
              <a:gd name="connsiteY1" fmla="*/ 343384 h 1800226"/>
              <a:gd name="connsiteX2" fmla="*/ 4572000 w 4572000"/>
              <a:gd name="connsiteY2" fmla="*/ 0 h 1800226"/>
              <a:gd name="connsiteX3" fmla="*/ 0 w 4572000"/>
              <a:gd name="connsiteY3" fmla="*/ 1800226 h 1800226"/>
              <a:gd name="connsiteX0" fmla="*/ 0 w 4572000"/>
              <a:gd name="connsiteY0" fmla="*/ 1800226 h 1800226"/>
              <a:gd name="connsiteX1" fmla="*/ 4572000 w 4572000"/>
              <a:gd name="connsiteY1" fmla="*/ 360045 h 1800226"/>
              <a:gd name="connsiteX2" fmla="*/ 4572000 w 4572000"/>
              <a:gd name="connsiteY2" fmla="*/ 0 h 1800226"/>
              <a:gd name="connsiteX3" fmla="*/ 0 w 4572000"/>
              <a:gd name="connsiteY3" fmla="*/ 1800226 h 1800226"/>
              <a:gd name="connsiteX0" fmla="*/ 0 w 4680585"/>
              <a:gd name="connsiteY0" fmla="*/ 1800226 h 1800226"/>
              <a:gd name="connsiteX1" fmla="*/ 4572000 w 4680585"/>
              <a:gd name="connsiteY1" fmla="*/ 360045 h 1800226"/>
              <a:gd name="connsiteX2" fmla="*/ 4680585 w 4680585"/>
              <a:gd name="connsiteY2" fmla="*/ 0 h 1800226"/>
              <a:gd name="connsiteX3" fmla="*/ 0 w 4680585"/>
              <a:gd name="connsiteY3" fmla="*/ 1800226 h 1800226"/>
              <a:gd name="connsiteX0" fmla="*/ 0 w 4680585"/>
              <a:gd name="connsiteY0" fmla="*/ 1800226 h 1800226"/>
              <a:gd name="connsiteX1" fmla="*/ 4680585 w 4680585"/>
              <a:gd name="connsiteY1" fmla="*/ 360045 h 1800226"/>
              <a:gd name="connsiteX2" fmla="*/ 4680585 w 4680585"/>
              <a:gd name="connsiteY2" fmla="*/ 0 h 1800226"/>
              <a:gd name="connsiteX3" fmla="*/ 0 w 4680585"/>
              <a:gd name="connsiteY3" fmla="*/ 1800226 h 1800226"/>
              <a:gd name="connsiteX0" fmla="*/ 0 w 4680585"/>
              <a:gd name="connsiteY0" fmla="*/ 1800226 h 1800226"/>
              <a:gd name="connsiteX1" fmla="*/ 4680585 w 4680585"/>
              <a:gd name="connsiteY1" fmla="*/ 600075 h 1800226"/>
              <a:gd name="connsiteX2" fmla="*/ 4680585 w 4680585"/>
              <a:gd name="connsiteY2" fmla="*/ 0 h 1800226"/>
              <a:gd name="connsiteX3" fmla="*/ 0 w 4680585"/>
              <a:gd name="connsiteY3" fmla="*/ 1800226 h 1800226"/>
              <a:gd name="connsiteX0" fmla="*/ 0 w 3600450"/>
              <a:gd name="connsiteY0" fmla="*/ 1500188 h 1500188"/>
              <a:gd name="connsiteX1" fmla="*/ 3600450 w 3600450"/>
              <a:gd name="connsiteY1" fmla="*/ 600075 h 1500188"/>
              <a:gd name="connsiteX2" fmla="*/ 3600450 w 3600450"/>
              <a:gd name="connsiteY2" fmla="*/ 0 h 1500188"/>
              <a:gd name="connsiteX3" fmla="*/ 0 w 3600450"/>
              <a:gd name="connsiteY3" fmla="*/ 1500188 h 1500188"/>
              <a:gd name="connsiteX0" fmla="*/ 0 w 3600450"/>
              <a:gd name="connsiteY0" fmla="*/ 1500188 h 1500188"/>
              <a:gd name="connsiteX1" fmla="*/ 3600450 w 3600450"/>
              <a:gd name="connsiteY1" fmla="*/ 900113 h 1500188"/>
              <a:gd name="connsiteX2" fmla="*/ 3600450 w 3600450"/>
              <a:gd name="connsiteY2" fmla="*/ 0 h 1500188"/>
              <a:gd name="connsiteX3" fmla="*/ 0 w 3600450"/>
              <a:gd name="connsiteY3" fmla="*/ 1500188 h 1500188"/>
              <a:gd name="connsiteX0" fmla="*/ 0 w 3600450"/>
              <a:gd name="connsiteY0" fmla="*/ 1200150 h 1200150"/>
              <a:gd name="connsiteX1" fmla="*/ 3600450 w 3600450"/>
              <a:gd name="connsiteY1" fmla="*/ 600075 h 1200150"/>
              <a:gd name="connsiteX2" fmla="*/ 3600450 w 3600450"/>
              <a:gd name="connsiteY2" fmla="*/ 0 h 1200150"/>
              <a:gd name="connsiteX3" fmla="*/ 0 w 3600450"/>
              <a:gd name="connsiteY3" fmla="*/ 1200150 h 1200150"/>
              <a:gd name="connsiteX0" fmla="*/ 0 w 3150295"/>
              <a:gd name="connsiteY0" fmla="*/ 1500519 h 1500519"/>
              <a:gd name="connsiteX1" fmla="*/ 3150295 w 3150295"/>
              <a:gd name="connsiteY1" fmla="*/ 600075 h 1500519"/>
              <a:gd name="connsiteX2" fmla="*/ 3150295 w 3150295"/>
              <a:gd name="connsiteY2" fmla="*/ 0 h 1500519"/>
              <a:gd name="connsiteX3" fmla="*/ 0 w 3150295"/>
              <a:gd name="connsiteY3" fmla="*/ 1500519 h 1500519"/>
              <a:gd name="connsiteX0" fmla="*/ 0 w 3150295"/>
              <a:gd name="connsiteY0" fmla="*/ 1200415 h 1200415"/>
              <a:gd name="connsiteX1" fmla="*/ 3150295 w 3150295"/>
              <a:gd name="connsiteY1" fmla="*/ 600075 h 1200415"/>
              <a:gd name="connsiteX2" fmla="*/ 3150295 w 3150295"/>
              <a:gd name="connsiteY2" fmla="*/ 0 h 1200415"/>
              <a:gd name="connsiteX3" fmla="*/ 0 w 3150295"/>
              <a:gd name="connsiteY3" fmla="*/ 1200415 h 1200415"/>
              <a:gd name="connsiteX0" fmla="*/ 0 w 3150295"/>
              <a:gd name="connsiteY0" fmla="*/ 1500519 h 1500519"/>
              <a:gd name="connsiteX1" fmla="*/ 3150295 w 3150295"/>
              <a:gd name="connsiteY1" fmla="*/ 600075 h 1500519"/>
              <a:gd name="connsiteX2" fmla="*/ 3150295 w 3150295"/>
              <a:gd name="connsiteY2" fmla="*/ 0 h 1500519"/>
              <a:gd name="connsiteX3" fmla="*/ 0 w 3150295"/>
              <a:gd name="connsiteY3" fmla="*/ 1500519 h 1500519"/>
              <a:gd name="connsiteX0" fmla="*/ 0 w 3465380"/>
              <a:gd name="connsiteY0" fmla="*/ 1800623 h 1800623"/>
              <a:gd name="connsiteX1" fmla="*/ 3465380 w 3465380"/>
              <a:gd name="connsiteY1" fmla="*/ 600075 h 1800623"/>
              <a:gd name="connsiteX2" fmla="*/ 3465380 w 3465380"/>
              <a:gd name="connsiteY2" fmla="*/ 0 h 1800623"/>
              <a:gd name="connsiteX3" fmla="*/ 0 w 3465380"/>
              <a:gd name="connsiteY3" fmla="*/ 1800623 h 1800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5380" h="1800623">
                <a:moveTo>
                  <a:pt x="0" y="1800623"/>
                </a:moveTo>
                <a:lnTo>
                  <a:pt x="3465380" y="600075"/>
                </a:lnTo>
                <a:lnTo>
                  <a:pt x="3465380" y="0"/>
                </a:lnTo>
                <a:lnTo>
                  <a:pt x="0" y="1800623"/>
                </a:lnTo>
                <a:close/>
              </a:path>
            </a:pathLst>
          </a:custGeom>
          <a:solidFill>
            <a:srgbClr val="C4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2800" b="1" dirty="0"/>
              <a:t>　　　　　　　　　 </a:t>
            </a:r>
            <a:r>
              <a:rPr lang="en-US" altLang="ja-JP" sz="2800" b="1" dirty="0"/>
              <a:t>soil</a:t>
            </a:r>
          </a:p>
          <a:p>
            <a:pPr algn="ctr">
              <a:defRPr/>
            </a:pPr>
            <a:endParaRPr lang="en-US" altLang="ja-JP" sz="2800" b="1" dirty="0"/>
          </a:p>
          <a:p>
            <a:pPr algn="ctr">
              <a:defRPr/>
            </a:pPr>
            <a:endParaRPr lang="ja-JP" altLang="en-US" b="1" dirty="0"/>
          </a:p>
        </p:txBody>
      </p:sp>
      <p:sp>
        <p:nvSpPr>
          <p:cNvPr id="14" name="正方形/長方形 13"/>
          <p:cNvSpPr/>
          <p:nvPr/>
        </p:nvSpPr>
        <p:spPr>
          <a:xfrm>
            <a:off x="6007100" y="4675188"/>
            <a:ext cx="303213" cy="1820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951163" y="4683125"/>
            <a:ext cx="3035300" cy="18208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2400" b="1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668588" y="4067175"/>
            <a:ext cx="301625" cy="2428875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150938" y="4675188"/>
            <a:ext cx="1517650" cy="182086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2400" b="1" dirty="0" err="1">
                <a:solidFill>
                  <a:schemeClr val="tx1"/>
                </a:solidFill>
              </a:rPr>
              <a:t>Blid</a:t>
            </a:r>
            <a:r>
              <a:rPr lang="en-US" altLang="ja-JP" sz="2400" b="1" dirty="0">
                <a:solidFill>
                  <a:schemeClr val="tx1"/>
                </a:solidFill>
              </a:rPr>
              <a:t>.</a:t>
            </a:r>
            <a:endParaRPr lang="ja-JP" altLang="en-US" sz="2400" b="1" dirty="0">
              <a:solidFill>
                <a:schemeClr val="tx1"/>
              </a:solidFill>
            </a:endParaRPr>
          </a:p>
        </p:txBody>
      </p:sp>
      <p:sp>
        <p:nvSpPr>
          <p:cNvPr id="19" name="フリーフォーム 18"/>
          <p:cNvSpPr/>
          <p:nvPr/>
        </p:nvSpPr>
        <p:spPr>
          <a:xfrm>
            <a:off x="4794250" y="2873375"/>
            <a:ext cx="4249738" cy="1822450"/>
          </a:xfrm>
          <a:custGeom>
            <a:avLst/>
            <a:gdLst>
              <a:gd name="connsiteX0" fmla="*/ 1094705 w 5460643"/>
              <a:gd name="connsiteY0" fmla="*/ 1442434 h 1468192"/>
              <a:gd name="connsiteX1" fmla="*/ 5460643 w 5460643"/>
              <a:gd name="connsiteY1" fmla="*/ 347730 h 1468192"/>
              <a:gd name="connsiteX2" fmla="*/ 5460643 w 5460643"/>
              <a:gd name="connsiteY2" fmla="*/ 0 h 1468192"/>
              <a:gd name="connsiteX3" fmla="*/ 0 w 5460643"/>
              <a:gd name="connsiteY3" fmla="*/ 1468192 h 1468192"/>
              <a:gd name="connsiteX4" fmla="*/ 1094705 w 5460643"/>
              <a:gd name="connsiteY4" fmla="*/ 1442434 h 1468192"/>
              <a:gd name="connsiteX0" fmla="*/ 1094705 w 5460643"/>
              <a:gd name="connsiteY0" fmla="*/ 1442434 h 1468192"/>
              <a:gd name="connsiteX1" fmla="*/ 5427560 w 5460643"/>
              <a:gd name="connsiteY1" fmla="*/ 375017 h 1468192"/>
              <a:gd name="connsiteX2" fmla="*/ 5460643 w 5460643"/>
              <a:gd name="connsiteY2" fmla="*/ 0 h 1468192"/>
              <a:gd name="connsiteX3" fmla="*/ 0 w 5460643"/>
              <a:gd name="connsiteY3" fmla="*/ 1468192 h 1468192"/>
              <a:gd name="connsiteX4" fmla="*/ 1094705 w 5460643"/>
              <a:gd name="connsiteY4" fmla="*/ 1442434 h 1468192"/>
              <a:gd name="connsiteX0" fmla="*/ 1094705 w 5427560"/>
              <a:gd name="connsiteY0" fmla="*/ 1427462 h 1453220"/>
              <a:gd name="connsiteX1" fmla="*/ 5427560 w 5427560"/>
              <a:gd name="connsiteY1" fmla="*/ 360045 h 1453220"/>
              <a:gd name="connsiteX2" fmla="*/ 5427560 w 5427560"/>
              <a:gd name="connsiteY2" fmla="*/ 0 h 1453220"/>
              <a:gd name="connsiteX3" fmla="*/ 0 w 5427560"/>
              <a:gd name="connsiteY3" fmla="*/ 1453220 h 1453220"/>
              <a:gd name="connsiteX4" fmla="*/ 1094705 w 5427560"/>
              <a:gd name="connsiteY4" fmla="*/ 1427462 h 1453220"/>
              <a:gd name="connsiteX0" fmla="*/ 1067820 w 5400675"/>
              <a:gd name="connsiteY0" fmla="*/ 1427462 h 1440180"/>
              <a:gd name="connsiteX1" fmla="*/ 5400675 w 5400675"/>
              <a:gd name="connsiteY1" fmla="*/ 360045 h 1440180"/>
              <a:gd name="connsiteX2" fmla="*/ 5400675 w 5400675"/>
              <a:gd name="connsiteY2" fmla="*/ 0 h 1440180"/>
              <a:gd name="connsiteX3" fmla="*/ 0 w 5400675"/>
              <a:gd name="connsiteY3" fmla="*/ 1440180 h 1440180"/>
              <a:gd name="connsiteX4" fmla="*/ 1067820 w 5400675"/>
              <a:gd name="connsiteY4" fmla="*/ 1427462 h 1440180"/>
              <a:gd name="connsiteX0" fmla="*/ 1080135 w 5400675"/>
              <a:gd name="connsiteY0" fmla="*/ 1440180 h 1440180"/>
              <a:gd name="connsiteX1" fmla="*/ 5400675 w 5400675"/>
              <a:gd name="connsiteY1" fmla="*/ 360045 h 1440180"/>
              <a:gd name="connsiteX2" fmla="*/ 5400675 w 5400675"/>
              <a:gd name="connsiteY2" fmla="*/ 0 h 1440180"/>
              <a:gd name="connsiteX3" fmla="*/ 0 w 5400675"/>
              <a:gd name="connsiteY3" fmla="*/ 1440180 h 1440180"/>
              <a:gd name="connsiteX4" fmla="*/ 1080135 w 5400675"/>
              <a:gd name="connsiteY4" fmla="*/ 1440180 h 1440180"/>
              <a:gd name="connsiteX0" fmla="*/ 1080135 w 5400675"/>
              <a:gd name="connsiteY0" fmla="*/ 1800225 h 1800225"/>
              <a:gd name="connsiteX1" fmla="*/ 5400675 w 5400675"/>
              <a:gd name="connsiteY1" fmla="*/ 360045 h 1800225"/>
              <a:gd name="connsiteX2" fmla="*/ 5400675 w 5400675"/>
              <a:gd name="connsiteY2" fmla="*/ 0 h 1800225"/>
              <a:gd name="connsiteX3" fmla="*/ 0 w 5400675"/>
              <a:gd name="connsiteY3" fmla="*/ 1440180 h 1800225"/>
              <a:gd name="connsiteX4" fmla="*/ 1080135 w 5400675"/>
              <a:gd name="connsiteY4" fmla="*/ 1800225 h 1800225"/>
              <a:gd name="connsiteX0" fmla="*/ 1080135 w 5400675"/>
              <a:gd name="connsiteY0" fmla="*/ 1800225 h 1800225"/>
              <a:gd name="connsiteX1" fmla="*/ 5400675 w 5400675"/>
              <a:gd name="connsiteY1" fmla="*/ 360045 h 1800225"/>
              <a:gd name="connsiteX2" fmla="*/ 5400675 w 5400675"/>
              <a:gd name="connsiteY2" fmla="*/ 0 h 1800225"/>
              <a:gd name="connsiteX3" fmla="*/ 0 w 5400675"/>
              <a:gd name="connsiteY3" fmla="*/ 1800225 h 1800225"/>
              <a:gd name="connsiteX4" fmla="*/ 1080135 w 5400675"/>
              <a:gd name="connsiteY4" fmla="*/ 1800225 h 1800225"/>
              <a:gd name="connsiteX0" fmla="*/ 1080135 w 5400675"/>
              <a:gd name="connsiteY0" fmla="*/ 2160270 h 2160270"/>
              <a:gd name="connsiteX1" fmla="*/ 5400675 w 5400675"/>
              <a:gd name="connsiteY1" fmla="*/ 720090 h 2160270"/>
              <a:gd name="connsiteX2" fmla="*/ 5400675 w 5400675"/>
              <a:gd name="connsiteY2" fmla="*/ 0 h 2160270"/>
              <a:gd name="connsiteX3" fmla="*/ 0 w 5400675"/>
              <a:gd name="connsiteY3" fmla="*/ 2160270 h 2160270"/>
              <a:gd name="connsiteX4" fmla="*/ 1080135 w 5400675"/>
              <a:gd name="connsiteY4" fmla="*/ 2160270 h 2160270"/>
              <a:gd name="connsiteX0" fmla="*/ 1080135 w 5400675"/>
              <a:gd name="connsiteY0" fmla="*/ 2160270 h 2160270"/>
              <a:gd name="connsiteX1" fmla="*/ 5400675 w 5400675"/>
              <a:gd name="connsiteY1" fmla="*/ 360045 h 2160270"/>
              <a:gd name="connsiteX2" fmla="*/ 5400675 w 5400675"/>
              <a:gd name="connsiteY2" fmla="*/ 0 h 2160270"/>
              <a:gd name="connsiteX3" fmla="*/ 0 w 5400675"/>
              <a:gd name="connsiteY3" fmla="*/ 2160270 h 2160270"/>
              <a:gd name="connsiteX4" fmla="*/ 1080135 w 5400675"/>
              <a:gd name="connsiteY4" fmla="*/ 2160270 h 2160270"/>
              <a:gd name="connsiteX0" fmla="*/ 720090 w 5040630"/>
              <a:gd name="connsiteY0" fmla="*/ 2160270 h 2160270"/>
              <a:gd name="connsiteX1" fmla="*/ 5040630 w 5040630"/>
              <a:gd name="connsiteY1" fmla="*/ 360045 h 2160270"/>
              <a:gd name="connsiteX2" fmla="*/ 5040630 w 5040630"/>
              <a:gd name="connsiteY2" fmla="*/ 0 h 2160270"/>
              <a:gd name="connsiteX3" fmla="*/ 0 w 5040630"/>
              <a:gd name="connsiteY3" fmla="*/ 2160270 h 2160270"/>
              <a:gd name="connsiteX4" fmla="*/ 720090 w 5040630"/>
              <a:gd name="connsiteY4" fmla="*/ 2160270 h 2160270"/>
              <a:gd name="connsiteX0" fmla="*/ 0 w 5040630"/>
              <a:gd name="connsiteY0" fmla="*/ 2520315 h 2520315"/>
              <a:gd name="connsiteX1" fmla="*/ 5040630 w 5040630"/>
              <a:gd name="connsiteY1" fmla="*/ 360045 h 2520315"/>
              <a:gd name="connsiteX2" fmla="*/ 5040630 w 5040630"/>
              <a:gd name="connsiteY2" fmla="*/ 0 h 2520315"/>
              <a:gd name="connsiteX3" fmla="*/ 0 w 5040630"/>
              <a:gd name="connsiteY3" fmla="*/ 2160270 h 2520315"/>
              <a:gd name="connsiteX4" fmla="*/ 0 w 5040630"/>
              <a:gd name="connsiteY4" fmla="*/ 2520315 h 2520315"/>
              <a:gd name="connsiteX0" fmla="*/ 0 w 5040630"/>
              <a:gd name="connsiteY0" fmla="*/ 2520315 h 2520315"/>
              <a:gd name="connsiteX1" fmla="*/ 5040630 w 5040630"/>
              <a:gd name="connsiteY1" fmla="*/ 720090 h 2520315"/>
              <a:gd name="connsiteX2" fmla="*/ 5040630 w 5040630"/>
              <a:gd name="connsiteY2" fmla="*/ 0 h 2520315"/>
              <a:gd name="connsiteX3" fmla="*/ 0 w 5040630"/>
              <a:gd name="connsiteY3" fmla="*/ 2160270 h 2520315"/>
              <a:gd name="connsiteX4" fmla="*/ 0 w 5040630"/>
              <a:gd name="connsiteY4" fmla="*/ 2520315 h 2520315"/>
              <a:gd name="connsiteX0" fmla="*/ 0 w 5040630"/>
              <a:gd name="connsiteY0" fmla="*/ 2160270 h 2160270"/>
              <a:gd name="connsiteX1" fmla="*/ 5040630 w 5040630"/>
              <a:gd name="connsiteY1" fmla="*/ 360045 h 2160270"/>
              <a:gd name="connsiteX2" fmla="*/ 5040630 w 5040630"/>
              <a:gd name="connsiteY2" fmla="*/ 0 h 2160270"/>
              <a:gd name="connsiteX3" fmla="*/ 0 w 5040630"/>
              <a:gd name="connsiteY3" fmla="*/ 1800225 h 2160270"/>
              <a:gd name="connsiteX4" fmla="*/ 0 w 5040630"/>
              <a:gd name="connsiteY4" fmla="*/ 2160270 h 2160270"/>
              <a:gd name="connsiteX0" fmla="*/ 0 w 5040630"/>
              <a:gd name="connsiteY0" fmla="*/ 2160270 h 2160270"/>
              <a:gd name="connsiteX1" fmla="*/ 5040630 w 5040630"/>
              <a:gd name="connsiteY1" fmla="*/ 720089 h 2160270"/>
              <a:gd name="connsiteX2" fmla="*/ 5040630 w 5040630"/>
              <a:gd name="connsiteY2" fmla="*/ 0 h 2160270"/>
              <a:gd name="connsiteX3" fmla="*/ 0 w 5040630"/>
              <a:gd name="connsiteY3" fmla="*/ 1800225 h 2160270"/>
              <a:gd name="connsiteX4" fmla="*/ 0 w 5040630"/>
              <a:gd name="connsiteY4" fmla="*/ 2160270 h 2160270"/>
              <a:gd name="connsiteX0" fmla="*/ 0 w 5040630"/>
              <a:gd name="connsiteY0" fmla="*/ 1800226 h 1800226"/>
              <a:gd name="connsiteX1" fmla="*/ 5040630 w 5040630"/>
              <a:gd name="connsiteY1" fmla="*/ 360045 h 1800226"/>
              <a:gd name="connsiteX2" fmla="*/ 5040630 w 5040630"/>
              <a:gd name="connsiteY2" fmla="*/ 0 h 1800226"/>
              <a:gd name="connsiteX3" fmla="*/ 0 w 5040630"/>
              <a:gd name="connsiteY3" fmla="*/ 1440181 h 1800226"/>
              <a:gd name="connsiteX4" fmla="*/ 0 w 5040630"/>
              <a:gd name="connsiteY4" fmla="*/ 1800226 h 1800226"/>
              <a:gd name="connsiteX0" fmla="*/ 0 w 5040630"/>
              <a:gd name="connsiteY0" fmla="*/ 2160271 h 2160271"/>
              <a:gd name="connsiteX1" fmla="*/ 5040630 w 5040630"/>
              <a:gd name="connsiteY1" fmla="*/ 720090 h 2160271"/>
              <a:gd name="connsiteX2" fmla="*/ 5040630 w 5040630"/>
              <a:gd name="connsiteY2" fmla="*/ 0 h 2160271"/>
              <a:gd name="connsiteX3" fmla="*/ 0 w 5040630"/>
              <a:gd name="connsiteY3" fmla="*/ 1800226 h 2160271"/>
              <a:gd name="connsiteX4" fmla="*/ 0 w 5040630"/>
              <a:gd name="connsiteY4" fmla="*/ 2160271 h 2160271"/>
              <a:gd name="connsiteX0" fmla="*/ 0 w 5040630"/>
              <a:gd name="connsiteY0" fmla="*/ 2160271 h 2160271"/>
              <a:gd name="connsiteX1" fmla="*/ 5040630 w 5040630"/>
              <a:gd name="connsiteY1" fmla="*/ 360046 h 2160271"/>
              <a:gd name="connsiteX2" fmla="*/ 5040630 w 5040630"/>
              <a:gd name="connsiteY2" fmla="*/ 0 h 2160271"/>
              <a:gd name="connsiteX3" fmla="*/ 0 w 5040630"/>
              <a:gd name="connsiteY3" fmla="*/ 1800226 h 2160271"/>
              <a:gd name="connsiteX4" fmla="*/ 0 w 5040630"/>
              <a:gd name="connsiteY4" fmla="*/ 2160271 h 216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0630" h="2160271">
                <a:moveTo>
                  <a:pt x="0" y="2160271"/>
                </a:moveTo>
                <a:lnTo>
                  <a:pt x="5040630" y="360046"/>
                </a:lnTo>
                <a:lnTo>
                  <a:pt x="5040630" y="0"/>
                </a:lnTo>
                <a:lnTo>
                  <a:pt x="0" y="1800226"/>
                </a:lnTo>
                <a:lnTo>
                  <a:pt x="0" y="216027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971800" y="4371975"/>
            <a:ext cx="6072188" cy="303213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5249863" y="3025775"/>
            <a:ext cx="3794125" cy="1366838"/>
          </a:xfrm>
          <a:custGeom>
            <a:avLst/>
            <a:gdLst>
              <a:gd name="connsiteX0" fmla="*/ 0 w 4584879"/>
              <a:gd name="connsiteY0" fmla="*/ 1738648 h 1738648"/>
              <a:gd name="connsiteX1" fmla="*/ 4584879 w 4584879"/>
              <a:gd name="connsiteY1" fmla="*/ 321972 h 1738648"/>
              <a:gd name="connsiteX2" fmla="*/ 4584879 w 4584879"/>
              <a:gd name="connsiteY2" fmla="*/ 0 h 1738648"/>
              <a:gd name="connsiteX3" fmla="*/ 0 w 4584879"/>
              <a:gd name="connsiteY3" fmla="*/ 1738648 h 1738648"/>
              <a:gd name="connsiteX0" fmla="*/ 0 w 4644008"/>
              <a:gd name="connsiteY0" fmla="*/ 1778799 h 1778799"/>
              <a:gd name="connsiteX1" fmla="*/ 4644008 w 4644008"/>
              <a:gd name="connsiteY1" fmla="*/ 321972 h 1778799"/>
              <a:gd name="connsiteX2" fmla="*/ 4644008 w 4644008"/>
              <a:gd name="connsiteY2" fmla="*/ 0 h 1778799"/>
              <a:gd name="connsiteX3" fmla="*/ 0 w 4644008"/>
              <a:gd name="connsiteY3" fmla="*/ 1778799 h 1778799"/>
              <a:gd name="connsiteX0" fmla="*/ 0 w 4572000"/>
              <a:gd name="connsiteY0" fmla="*/ 1778799 h 1778799"/>
              <a:gd name="connsiteX1" fmla="*/ 4572000 w 4572000"/>
              <a:gd name="connsiteY1" fmla="*/ 321972 h 1778799"/>
              <a:gd name="connsiteX2" fmla="*/ 4572000 w 4572000"/>
              <a:gd name="connsiteY2" fmla="*/ 0 h 1778799"/>
              <a:gd name="connsiteX3" fmla="*/ 0 w 4572000"/>
              <a:gd name="connsiteY3" fmla="*/ 1778799 h 1778799"/>
              <a:gd name="connsiteX0" fmla="*/ 0 w 4572000"/>
              <a:gd name="connsiteY0" fmla="*/ 1778814 h 1778814"/>
              <a:gd name="connsiteX1" fmla="*/ 4572000 w 4572000"/>
              <a:gd name="connsiteY1" fmla="*/ 321972 h 1778814"/>
              <a:gd name="connsiteX2" fmla="*/ 4572000 w 4572000"/>
              <a:gd name="connsiteY2" fmla="*/ 0 h 1778814"/>
              <a:gd name="connsiteX3" fmla="*/ 0 w 4572000"/>
              <a:gd name="connsiteY3" fmla="*/ 1778814 h 1778814"/>
              <a:gd name="connsiteX0" fmla="*/ 0 w 4572000"/>
              <a:gd name="connsiteY0" fmla="*/ 1800226 h 1800226"/>
              <a:gd name="connsiteX1" fmla="*/ 4572000 w 4572000"/>
              <a:gd name="connsiteY1" fmla="*/ 343384 h 1800226"/>
              <a:gd name="connsiteX2" fmla="*/ 4572000 w 4572000"/>
              <a:gd name="connsiteY2" fmla="*/ 0 h 1800226"/>
              <a:gd name="connsiteX3" fmla="*/ 0 w 4572000"/>
              <a:gd name="connsiteY3" fmla="*/ 1800226 h 1800226"/>
              <a:gd name="connsiteX0" fmla="*/ 0 w 4572000"/>
              <a:gd name="connsiteY0" fmla="*/ 1800226 h 1800226"/>
              <a:gd name="connsiteX1" fmla="*/ 4572000 w 4572000"/>
              <a:gd name="connsiteY1" fmla="*/ 360045 h 1800226"/>
              <a:gd name="connsiteX2" fmla="*/ 4572000 w 4572000"/>
              <a:gd name="connsiteY2" fmla="*/ 0 h 1800226"/>
              <a:gd name="connsiteX3" fmla="*/ 0 w 4572000"/>
              <a:gd name="connsiteY3" fmla="*/ 1800226 h 1800226"/>
              <a:gd name="connsiteX0" fmla="*/ 0 w 4680585"/>
              <a:gd name="connsiteY0" fmla="*/ 1800226 h 1800226"/>
              <a:gd name="connsiteX1" fmla="*/ 4572000 w 4680585"/>
              <a:gd name="connsiteY1" fmla="*/ 360045 h 1800226"/>
              <a:gd name="connsiteX2" fmla="*/ 4680585 w 4680585"/>
              <a:gd name="connsiteY2" fmla="*/ 0 h 1800226"/>
              <a:gd name="connsiteX3" fmla="*/ 0 w 4680585"/>
              <a:gd name="connsiteY3" fmla="*/ 1800226 h 1800226"/>
              <a:gd name="connsiteX0" fmla="*/ 0 w 4680585"/>
              <a:gd name="connsiteY0" fmla="*/ 1800226 h 1800226"/>
              <a:gd name="connsiteX1" fmla="*/ 4680585 w 4680585"/>
              <a:gd name="connsiteY1" fmla="*/ 360045 h 1800226"/>
              <a:gd name="connsiteX2" fmla="*/ 4680585 w 4680585"/>
              <a:gd name="connsiteY2" fmla="*/ 0 h 1800226"/>
              <a:gd name="connsiteX3" fmla="*/ 0 w 4680585"/>
              <a:gd name="connsiteY3" fmla="*/ 1800226 h 1800226"/>
              <a:gd name="connsiteX0" fmla="*/ 0 w 4680585"/>
              <a:gd name="connsiteY0" fmla="*/ 1440181 h 1440181"/>
              <a:gd name="connsiteX1" fmla="*/ 4680585 w 4680585"/>
              <a:gd name="connsiteY1" fmla="*/ 0 h 1440181"/>
              <a:gd name="connsiteX2" fmla="*/ 4680585 w 4680585"/>
              <a:gd name="connsiteY2" fmla="*/ 1440180 h 1440181"/>
              <a:gd name="connsiteX3" fmla="*/ 0 w 4680585"/>
              <a:gd name="connsiteY3" fmla="*/ 1440181 h 1440181"/>
              <a:gd name="connsiteX0" fmla="*/ 0 w 4681618"/>
              <a:gd name="connsiteY0" fmla="*/ 2400866 h 2400866"/>
              <a:gd name="connsiteX1" fmla="*/ 4681618 w 4681618"/>
              <a:gd name="connsiteY1" fmla="*/ 0 h 2400866"/>
              <a:gd name="connsiteX2" fmla="*/ 4680585 w 4681618"/>
              <a:gd name="connsiteY2" fmla="*/ 2400865 h 2400866"/>
              <a:gd name="connsiteX3" fmla="*/ 0 w 4681618"/>
              <a:gd name="connsiteY3" fmla="*/ 2400866 h 2400866"/>
              <a:gd name="connsiteX0" fmla="*/ 0 w 3511215"/>
              <a:gd name="connsiteY0" fmla="*/ 2401713 h 2401713"/>
              <a:gd name="connsiteX1" fmla="*/ 3511215 w 3511215"/>
              <a:gd name="connsiteY1" fmla="*/ 0 h 2401713"/>
              <a:gd name="connsiteX2" fmla="*/ 3510182 w 3511215"/>
              <a:gd name="connsiteY2" fmla="*/ 2400865 h 2401713"/>
              <a:gd name="connsiteX3" fmla="*/ 0 w 3511215"/>
              <a:gd name="connsiteY3" fmla="*/ 2401713 h 2401713"/>
              <a:gd name="connsiteX0" fmla="*/ 0 w 3511214"/>
              <a:gd name="connsiteY0" fmla="*/ 1921370 h 1921370"/>
              <a:gd name="connsiteX1" fmla="*/ 3511214 w 3511214"/>
              <a:gd name="connsiteY1" fmla="*/ 0 h 1921370"/>
              <a:gd name="connsiteX2" fmla="*/ 3510182 w 3511214"/>
              <a:gd name="connsiteY2" fmla="*/ 1920522 h 1921370"/>
              <a:gd name="connsiteX3" fmla="*/ 0 w 3511214"/>
              <a:gd name="connsiteY3" fmla="*/ 1921370 h 1921370"/>
              <a:gd name="connsiteX0" fmla="*/ 0 w 3511213"/>
              <a:gd name="connsiteY0" fmla="*/ 1921369 h 1921369"/>
              <a:gd name="connsiteX1" fmla="*/ 3511213 w 3511213"/>
              <a:gd name="connsiteY1" fmla="*/ 0 h 1921369"/>
              <a:gd name="connsiteX2" fmla="*/ 3510181 w 3511213"/>
              <a:gd name="connsiteY2" fmla="*/ 1920522 h 1921369"/>
              <a:gd name="connsiteX3" fmla="*/ 0 w 3511213"/>
              <a:gd name="connsiteY3" fmla="*/ 1921369 h 1921369"/>
              <a:gd name="connsiteX0" fmla="*/ 0 w 3901349"/>
              <a:gd name="connsiteY0" fmla="*/ 1921370 h 1921370"/>
              <a:gd name="connsiteX1" fmla="*/ 3901349 w 3901349"/>
              <a:gd name="connsiteY1" fmla="*/ 0 h 1921370"/>
              <a:gd name="connsiteX2" fmla="*/ 3900317 w 3901349"/>
              <a:gd name="connsiteY2" fmla="*/ 1920522 h 1921370"/>
              <a:gd name="connsiteX3" fmla="*/ 0 w 3901349"/>
              <a:gd name="connsiteY3" fmla="*/ 1921370 h 1921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349" h="1921370">
                <a:moveTo>
                  <a:pt x="0" y="1921370"/>
                </a:moveTo>
                <a:lnTo>
                  <a:pt x="3901349" y="0"/>
                </a:lnTo>
                <a:cubicBezTo>
                  <a:pt x="3901005" y="800288"/>
                  <a:pt x="3900661" y="1120234"/>
                  <a:pt x="3900317" y="1920522"/>
                </a:cubicBezTo>
                <a:lnTo>
                  <a:pt x="0" y="1921370"/>
                </a:lnTo>
                <a:close/>
              </a:path>
            </a:pathLst>
          </a:custGeom>
          <a:solidFill>
            <a:srgbClr val="40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/>
              <a:t>　　　　　　　　</a:t>
            </a:r>
            <a:endParaRPr lang="en-US" altLang="ja-JP" dirty="0"/>
          </a:p>
          <a:p>
            <a:pPr algn="ctr">
              <a:defRPr/>
            </a:pPr>
            <a:r>
              <a:rPr lang="ja-JP" altLang="en-US" dirty="0"/>
              <a:t>　　　　　　　　　　　　　　　　　　　　　　　         </a:t>
            </a:r>
            <a:r>
              <a:rPr lang="en-US" altLang="ja-JP" dirty="0"/>
              <a:t>			  </a:t>
            </a:r>
            <a:r>
              <a:rPr lang="en-US" altLang="ja-JP" sz="2800" b="1" dirty="0"/>
              <a:t>rock</a:t>
            </a:r>
            <a:endParaRPr lang="ja-JP" altLang="en-US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5400675" y="6345238"/>
            <a:ext cx="608013" cy="1508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パイ 21"/>
          <p:cNvSpPr/>
          <p:nvPr/>
        </p:nvSpPr>
        <p:spPr>
          <a:xfrm>
            <a:off x="2770188" y="3429000"/>
            <a:ext cx="5942012" cy="5940425"/>
          </a:xfrm>
          <a:prstGeom prst="pie">
            <a:avLst>
              <a:gd name="adj1" fmla="val 13526037"/>
              <a:gd name="adj2" fmla="val 18921364"/>
            </a:avLst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132138" y="5424488"/>
            <a:ext cx="1295846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2400" b="1" dirty="0" err="1"/>
              <a:t>Grav</a:t>
            </a:r>
            <a:r>
              <a:rPr lang="en-US" altLang="ja-JP" sz="2400" b="1" dirty="0"/>
              <a:t>. meter</a:t>
            </a:r>
            <a:endParaRPr lang="ja-JP" altLang="en-US" sz="2400" b="1" dirty="0"/>
          </a:p>
        </p:txBody>
      </p:sp>
      <p:pic>
        <p:nvPicPr>
          <p:cNvPr id="1025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146100"/>
            <a:ext cx="3040062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円/楕円 19"/>
          <p:cNvSpPr/>
          <p:nvPr/>
        </p:nvSpPr>
        <p:spPr>
          <a:xfrm>
            <a:off x="1692275" y="2724150"/>
            <a:ext cx="179388" cy="1793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日付プレースホルダ 1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13DB4F4-199C-4EA5-8DD2-F9AB8DCD0FCB}" type="datetime1">
              <a:rPr lang="ja-JP" altLang="en-US" smtClean="0"/>
              <a:pPr>
                <a:defRPr/>
              </a:pPr>
              <a:t>2016/1/7</a:t>
            </a:fld>
            <a:endParaRPr lang="ja-JP" altLang="en-US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87C91-EDC4-43D3-96EB-075ED872E45C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1st neutrino oscillation tomography workshop</a:t>
            </a:r>
            <a:endParaRPr lang="ja-JP" altLang="en-US"/>
          </a:p>
        </p:txBody>
      </p:sp>
      <p:pic>
        <p:nvPicPr>
          <p:cNvPr id="27" name="コンテンツ プレースホルダ 3" descr="写真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03848" y="1131557"/>
            <a:ext cx="1939106" cy="2585475"/>
          </a:xfrm>
        </p:spPr>
      </p:pic>
      <p:sp>
        <p:nvSpPr>
          <p:cNvPr id="23" name="テキスト ボックス 22"/>
          <p:cNvSpPr txBox="1"/>
          <p:nvPr/>
        </p:nvSpPr>
        <p:spPr>
          <a:xfrm>
            <a:off x="5384788" y="1013827"/>
            <a:ext cx="35076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Active volcano in Japan</a:t>
            </a:r>
          </a:p>
          <a:p>
            <a:r>
              <a:rPr kumimoji="1" lang="en-US" altLang="ja-JP" sz="2400" dirty="0" smtClean="0"/>
              <a:t>Large eruption expected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Wistaria</Template>
  <TotalTime>3829</TotalTime>
  <Words>1048</Words>
  <Application>Microsoft Office PowerPoint</Application>
  <PresentationFormat>画面に合わせる (4:3)</PresentationFormat>
  <Paragraphs>329</Paragraphs>
  <Slides>31</Slides>
  <Notes>10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3" baseType="lpstr">
      <vt:lpstr>雪藤</vt:lpstr>
      <vt:lpstr>数式</vt:lpstr>
      <vt:lpstr>Spectrometry of the Earth  using neutrino oscillations</vt:lpstr>
      <vt:lpstr>Table of contents</vt:lpstr>
      <vt:lpstr>Table of contents</vt:lpstr>
      <vt:lpstr>Principle: tomography using cosmic rays</vt:lpstr>
      <vt:lpstr>スライド 5</vt:lpstr>
      <vt:lpstr>スライド 6</vt:lpstr>
      <vt:lpstr>スライド 7</vt:lpstr>
      <vt:lpstr>Muon is not applicable for small object</vt:lpstr>
      <vt:lpstr>Ground water measurement using AS for Mt Skurajima eruption prediction </vt:lpstr>
      <vt:lpstr>Density length measured by AS</vt:lpstr>
      <vt:lpstr>Cosmic Ray tomographies</vt:lpstr>
      <vt:lpstr>History of applied cosmic ray physics for geophysics</vt:lpstr>
      <vt:lpstr>Table of contents</vt:lpstr>
      <vt:lpstr>Neutrino Oscillation Formulae</vt:lpstr>
      <vt:lpstr>スライド 15</vt:lpstr>
      <vt:lpstr>スライド 16</vt:lpstr>
      <vt:lpstr>Current understanding of the Earth</vt:lpstr>
      <vt:lpstr>Why is light element important ?</vt:lpstr>
      <vt:lpstr>Let’s measure it !</vt:lpstr>
      <vt:lpstr>Hypothesis</vt:lpstr>
      <vt:lpstr>Neutrino oscillation in the Earth</vt:lpstr>
      <vt:lpstr>Oscillograms (Fe OC VS Fe+2wt%H OC)</vt:lpstr>
      <vt:lpstr>How we measure the Earth composition ?</vt:lpstr>
      <vt:lpstr>Detectors</vt:lpstr>
      <vt:lpstr>Expected sensitivity (10Mtyrs)</vt:lpstr>
      <vt:lpstr>Expected sensitivity (Future)</vt:lpstr>
      <vt:lpstr>Resolution effect (30 MTyrs)</vt:lpstr>
      <vt:lpstr>Remark</vt:lpstr>
      <vt:lpstr>Table of contents</vt:lpstr>
      <vt:lpstr>スライド 30</vt:lpstr>
      <vt:lpstr>Geo-scientist meets physicists…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taketa-eri</dc:creator>
  <cp:lastModifiedBy>taketa-eri</cp:lastModifiedBy>
  <cp:revision>193</cp:revision>
  <dcterms:created xsi:type="dcterms:W3CDTF">2013-01-13T22:50:53Z</dcterms:created>
  <dcterms:modified xsi:type="dcterms:W3CDTF">2016-01-07T07:02:03Z</dcterms:modified>
</cp:coreProperties>
</file>